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8"/>
  </p:notesMasterIdLst>
  <p:handoutMasterIdLst>
    <p:handoutMasterId r:id="rId29"/>
  </p:handoutMasterIdLst>
  <p:sldIdLst>
    <p:sldId id="455" r:id="rId2"/>
    <p:sldId id="502" r:id="rId3"/>
    <p:sldId id="503" r:id="rId4"/>
    <p:sldId id="506" r:id="rId5"/>
    <p:sldId id="468" r:id="rId6"/>
    <p:sldId id="470" r:id="rId7"/>
    <p:sldId id="508" r:id="rId8"/>
    <p:sldId id="485" r:id="rId9"/>
    <p:sldId id="477" r:id="rId10"/>
    <p:sldId id="478" r:id="rId11"/>
    <p:sldId id="491" r:id="rId12"/>
    <p:sldId id="479" r:id="rId13"/>
    <p:sldId id="480" r:id="rId14"/>
    <p:sldId id="492" r:id="rId15"/>
    <p:sldId id="484" r:id="rId16"/>
    <p:sldId id="481" r:id="rId17"/>
    <p:sldId id="482" r:id="rId18"/>
    <p:sldId id="493" r:id="rId19"/>
    <p:sldId id="486" r:id="rId20"/>
    <p:sldId id="483" r:id="rId21"/>
    <p:sldId id="487" r:id="rId22"/>
    <p:sldId id="488" r:id="rId23"/>
    <p:sldId id="489" r:id="rId24"/>
    <p:sldId id="490" r:id="rId25"/>
    <p:sldId id="494" r:id="rId26"/>
    <p:sldId id="290" r:id="rId27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Popov" initials="IP" lastIdx="1" clrIdx="0">
    <p:extLst>
      <p:ext uri="{19B8F6BF-5375-455C-9EA6-DF929625EA0E}">
        <p15:presenceInfo xmlns:p15="http://schemas.microsoft.com/office/powerpoint/2012/main" userId="S-1-5-21-3470032345-2211321583-660534131-115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CCFFFF"/>
    <a:srgbClr val="99CCFF"/>
    <a:srgbClr val="0066FF"/>
    <a:srgbClr val="00CCFF"/>
    <a:srgbClr val="FAFCAA"/>
    <a:srgbClr val="99FFCC"/>
    <a:srgbClr val="CCFFCC"/>
    <a:srgbClr val="FFFFCC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68" autoAdjust="0"/>
    <p:restoredTop sz="93968" autoAdjust="0"/>
  </p:normalViewPr>
  <p:slideViewPr>
    <p:cSldViewPr snapToGrid="0">
      <p:cViewPr varScale="1">
        <p:scale>
          <a:sx n="53" d="100"/>
          <a:sy n="53" d="100"/>
        </p:scale>
        <p:origin x="1128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48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A29F10-DF4E-4005-ABBC-5869F45959E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970654C-913A-4FB5-9A14-21CF787DC554}">
      <dgm:prSet phldrT="[Tex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bg-BG" sz="1800" dirty="0" smtClean="0">
              <a:latin typeface="Candara" panose="020E0502030303020204" pitchFamily="34" charset="0"/>
            </a:rPr>
            <a:t>ЦП 4 „По-социална Европа“ ЕСФ+</a:t>
          </a:r>
          <a:endParaRPr lang="en-US" sz="1800" dirty="0">
            <a:latin typeface="Candara" panose="020E0502030303020204" pitchFamily="34" charset="0"/>
          </a:endParaRPr>
        </a:p>
      </dgm:t>
    </dgm:pt>
    <dgm:pt modelId="{C634B91B-E85D-498B-8496-216C6C98FD88}" type="parTrans" cxnId="{3F04D16D-2547-4068-A66E-B7CA83508491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DAD435E2-0FC1-4232-90EB-CC2E502DA5A6}" type="sibTrans" cxnId="{3F04D16D-2547-4068-A66E-B7CA83508491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AD216F2-9561-4BD2-8FAD-FED68993242C}">
      <dgm:prSet phldrT="[Text]" custT="1"/>
      <dgm:spPr>
        <a:solidFill>
          <a:schemeClr val="accent4">
            <a:lumMod val="40000"/>
            <a:lumOff val="60000"/>
            <a:alpha val="89804"/>
          </a:schemeClr>
        </a:solidFill>
      </dgm:spPr>
      <dgm:t>
        <a:bodyPr/>
        <a:lstStyle/>
        <a:p>
          <a:r>
            <a:rPr lang="bg-BG" sz="1400" b="1" u="sng" dirty="0" smtClean="0">
              <a:latin typeface="Candara" panose="020E0502030303020204" pitchFamily="34" charset="0"/>
            </a:rPr>
            <a:t>Приоритет 1</a:t>
          </a:r>
          <a:r>
            <a:rPr lang="bg-BG" sz="1400" b="1" dirty="0" smtClean="0">
              <a:latin typeface="Candara" panose="020E0502030303020204" pitchFamily="34" charset="0"/>
            </a:rPr>
            <a:t> Приобщаващо образование и образователна интеграция</a:t>
          </a:r>
          <a:endParaRPr lang="en-US" sz="1400" b="1" dirty="0">
            <a:latin typeface="Candara" panose="020E0502030303020204" pitchFamily="34" charset="0"/>
          </a:endParaRPr>
        </a:p>
      </dgm:t>
    </dgm:pt>
    <dgm:pt modelId="{83A5C4DB-6700-404B-92CE-759935F28568}" type="parTrans" cxnId="{2CFDE751-7057-4BE9-ADC8-29DD22B30F64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A3752C8-6E5F-4221-92B2-E43C1CEB5461}" type="sibTrans" cxnId="{2CFDE751-7057-4BE9-ADC8-29DD22B30F64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6261D58-7344-4684-994A-BFD99E335AFA}">
      <dgm:prSet phldrT="[Tex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1200" b="1" u="sng" dirty="0" smtClean="0">
              <a:latin typeface="Candara" panose="020E0502030303020204" pitchFamily="34" charset="0"/>
            </a:rPr>
            <a:t>СЦ </a:t>
          </a:r>
          <a:r>
            <a:rPr lang="en-US" sz="1200" b="1" u="sng" dirty="0" smtClean="0">
              <a:latin typeface="Candara" panose="020E0502030303020204" pitchFamily="34" charset="0"/>
            </a:rPr>
            <a:t>V</a:t>
          </a:r>
          <a:r>
            <a:rPr lang="bg-BG" sz="1200" b="1" u="sng" dirty="0" smtClean="0">
              <a:latin typeface="Candara" panose="020E0502030303020204" pitchFamily="34" charset="0"/>
            </a:rPr>
            <a:t> </a:t>
          </a:r>
          <a:r>
            <a:rPr lang="bg-BG" sz="1200" b="0" i="1" u="none" dirty="0" smtClean="0">
              <a:latin typeface="Candara" panose="020E0502030303020204" pitchFamily="34" charset="0"/>
            </a:rPr>
            <a:t>Насърчаване на р</a:t>
          </a:r>
          <a:r>
            <a:rPr lang="bg-BG" sz="1200" b="0" i="1" dirty="0" smtClean="0">
              <a:latin typeface="Candara" panose="020E0502030303020204" pitchFamily="34" charset="0"/>
            </a:rPr>
            <a:t>авния достъп до и завършване на качествено и приобщаващо образование</a:t>
          </a:r>
          <a:endParaRPr lang="en-US" sz="1200" b="0" i="1" dirty="0">
            <a:latin typeface="Candara" panose="020E0502030303020204" pitchFamily="34" charset="0"/>
          </a:endParaRPr>
        </a:p>
      </dgm:t>
    </dgm:pt>
    <dgm:pt modelId="{11450BBB-5464-4978-BFBB-494510A734A7}" type="parTrans" cxnId="{773B23BA-1A9A-484B-A2FB-CEA9A93B1E8A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24CF9893-10A7-4F3C-B898-E9CBD3687D58}" type="sibTrans" cxnId="{773B23BA-1A9A-484B-A2FB-CEA9A93B1E8A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FEE3D8A9-492B-4091-8221-12942C16476F}">
      <dgm:prSet phldrT="[Tex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1200" b="1" u="sng" dirty="0" smtClean="0">
              <a:latin typeface="Candara" panose="020E0502030303020204" pitchFamily="34" charset="0"/>
            </a:rPr>
            <a:t>СЦ </a:t>
          </a:r>
          <a:r>
            <a:rPr lang="en-US" sz="1200" b="1" u="sng" dirty="0" smtClean="0">
              <a:latin typeface="Candara" panose="020E0502030303020204" pitchFamily="34" charset="0"/>
            </a:rPr>
            <a:t>VIII </a:t>
          </a:r>
          <a:r>
            <a:rPr lang="bg-BG" sz="1200" i="1" dirty="0" smtClean="0">
              <a:latin typeface="Candara" panose="020E0502030303020204" pitchFamily="34" charset="0"/>
            </a:rPr>
            <a:t>Насърчаване на социално-икономическата интеграция</a:t>
          </a:r>
          <a:endParaRPr lang="en-US" sz="1200" i="1" dirty="0">
            <a:latin typeface="Candara" panose="020E0502030303020204" pitchFamily="34" charset="0"/>
          </a:endParaRPr>
        </a:p>
      </dgm:t>
    </dgm:pt>
    <dgm:pt modelId="{1EC46AD6-714D-4CA1-8E0A-20D018A8EA5F}" type="parTrans" cxnId="{069DB28F-0971-435D-B4D3-F792EF5F758F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3301539-E4C7-4FBF-887D-3FD410752698}" type="sibTrans" cxnId="{069DB28F-0971-435D-B4D3-F792EF5F758F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4AE2E59-54C3-47E9-816E-951166C533FA}">
      <dgm:prSet phldrT="[Text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bg-BG" sz="1400" b="1" u="sng" dirty="0" smtClean="0">
              <a:latin typeface="Candara" panose="020E0502030303020204" pitchFamily="34" charset="0"/>
            </a:rPr>
            <a:t>Приоритет 3</a:t>
          </a:r>
          <a:r>
            <a:rPr lang="bg-BG" sz="1400" b="1" dirty="0" smtClean="0">
              <a:latin typeface="Candara" panose="020E0502030303020204" pitchFamily="34" charset="0"/>
            </a:rPr>
            <a:t> Връзка на образованието с пазара на труда</a:t>
          </a:r>
          <a:endParaRPr lang="en-US" sz="1400" b="1" dirty="0">
            <a:latin typeface="Candara" panose="020E0502030303020204" pitchFamily="34" charset="0"/>
          </a:endParaRPr>
        </a:p>
      </dgm:t>
    </dgm:pt>
    <dgm:pt modelId="{B9A1190B-29F7-490C-8F2C-2EE14E0F1AE7}" type="parTrans" cxnId="{0BE62CD7-3FB1-44AE-A806-AEEC2896F68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0322CE95-74BA-42C6-A43A-47261F239D84}" type="sibTrans" cxnId="{0BE62CD7-3FB1-44AE-A806-AEEC2896F68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11468F9-B390-400B-A362-B6B9D7B1016E}">
      <dgm:prSet phldrT="[Text]"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1200" b="1" u="sng" dirty="0" smtClean="0">
              <a:latin typeface="Candara" panose="020E0502030303020204" pitchFamily="34" charset="0"/>
            </a:rPr>
            <a:t>СЦ </a:t>
          </a:r>
          <a:r>
            <a:rPr lang="en-US" sz="1200" b="1" u="sng" dirty="0" smtClean="0">
              <a:latin typeface="Candara" panose="020E0502030303020204" pitchFamily="34" charset="0"/>
            </a:rPr>
            <a:t>VI </a:t>
          </a:r>
          <a:r>
            <a:rPr lang="bg-BG" sz="1200" i="1" dirty="0" smtClean="0">
              <a:latin typeface="Candara" panose="020E0502030303020204" pitchFamily="34" charset="0"/>
            </a:rPr>
            <a:t>Насърчаване на ученето през целия живот</a:t>
          </a:r>
          <a:endParaRPr lang="en-US" sz="1200" i="1" dirty="0">
            <a:latin typeface="Candara" panose="020E0502030303020204" pitchFamily="34" charset="0"/>
          </a:endParaRPr>
        </a:p>
      </dgm:t>
    </dgm:pt>
    <dgm:pt modelId="{DEEA5AA3-06E9-4505-ACD0-0D2D1B5C5C97}" type="parTrans" cxnId="{9687E0BF-D524-4B10-BD15-E52F712DC2F1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3A74358-6F0F-4C53-94CB-71D769DA23E5}" type="sibTrans" cxnId="{9687E0BF-D524-4B10-BD15-E52F712DC2F1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C7A62E73-BD89-44AC-BA89-5BF0AECB2DC6}">
      <dgm:prSet custT="1"/>
      <dgm:spPr>
        <a:solidFill>
          <a:schemeClr val="accent6">
            <a:lumMod val="40000"/>
            <a:lumOff val="60000"/>
            <a:alpha val="89804"/>
          </a:schemeClr>
        </a:solidFill>
      </dgm:spPr>
      <dgm:t>
        <a:bodyPr/>
        <a:lstStyle/>
        <a:p>
          <a:r>
            <a:rPr lang="bg-BG" sz="1400" b="1" u="sng" dirty="0" smtClean="0">
              <a:latin typeface="Candara" panose="020E0502030303020204" pitchFamily="34" charset="0"/>
            </a:rPr>
            <a:t>Приоритет 2</a:t>
          </a:r>
          <a:r>
            <a:rPr lang="bg-BG" sz="1400" b="1" dirty="0" smtClean="0">
              <a:latin typeface="Candara" panose="020E0502030303020204" pitchFamily="34" charset="0"/>
            </a:rPr>
            <a:t> Модернизация и качество на образованието</a:t>
          </a:r>
          <a:endParaRPr lang="en-US" sz="1400" b="1" dirty="0">
            <a:latin typeface="Candara" panose="020E0502030303020204" pitchFamily="34" charset="0"/>
          </a:endParaRPr>
        </a:p>
      </dgm:t>
    </dgm:pt>
    <dgm:pt modelId="{D11417D9-4FF3-440A-9D26-1067A92ADE54}" type="parTrans" cxnId="{4FBF5028-1E21-4D23-A929-91D2288C499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80726841-7483-47C6-92B1-D6AECD63CC9F}" type="sibTrans" cxnId="{4FBF5028-1E21-4D23-A929-91D2288C4992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8E53ACE-0A8F-4276-B68E-2EF01CCD82CA}">
      <dgm:prSet custT="1"/>
      <dgm:spPr>
        <a:solidFill>
          <a:schemeClr val="accent6">
            <a:lumMod val="20000"/>
            <a:lumOff val="80000"/>
            <a:alpha val="89804"/>
          </a:schemeClr>
        </a:solidFill>
      </dgm:spPr>
      <dgm:t>
        <a:bodyPr/>
        <a:lstStyle/>
        <a:p>
          <a:r>
            <a:rPr lang="bg-BG" sz="1200" b="1" u="sng" dirty="0" smtClean="0">
              <a:latin typeface="Candara" panose="020E0502030303020204" pitchFamily="34" charset="0"/>
            </a:rPr>
            <a:t>СЦ </a:t>
          </a:r>
          <a:r>
            <a:rPr lang="en-US" sz="1200" b="1" u="sng" dirty="0" smtClean="0">
              <a:latin typeface="Candara" panose="020E0502030303020204" pitchFamily="34" charset="0"/>
            </a:rPr>
            <a:t>IV </a:t>
          </a:r>
          <a:endParaRPr lang="bg-BG" sz="1200" b="1" u="sng" dirty="0" smtClean="0">
            <a:latin typeface="Candara" panose="020E0502030303020204" pitchFamily="34" charset="0"/>
          </a:endParaRPr>
        </a:p>
        <a:p>
          <a:r>
            <a:rPr lang="bg-BG" sz="1200" b="0" i="1" u="none" dirty="0" smtClean="0">
              <a:latin typeface="Candara" panose="020E0502030303020204" pitchFamily="34" charset="0"/>
            </a:rPr>
            <a:t>Подобряване </a:t>
          </a:r>
          <a:r>
            <a:rPr lang="bg-BG" sz="1200" i="1" dirty="0" smtClean="0">
              <a:latin typeface="Candara" panose="020E0502030303020204" pitchFamily="34" charset="0"/>
            </a:rPr>
            <a:t>на качеството, ефективността и съответствието с нуждите на пазара на труда</a:t>
          </a:r>
          <a:endParaRPr lang="en-US" sz="1200" i="1" dirty="0">
            <a:latin typeface="Candara" panose="020E0502030303020204" pitchFamily="34" charset="0"/>
          </a:endParaRPr>
        </a:p>
      </dgm:t>
    </dgm:pt>
    <dgm:pt modelId="{BBB1D184-87BE-4ABD-BD2E-B76F127DFC7B}" type="parTrans" cxnId="{A2B55F08-DE53-4B63-8777-E8D7D59B64ED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E082229F-E3A3-4922-89E0-8A8C1AFC90A5}" type="sibTrans" cxnId="{A2B55F08-DE53-4B63-8777-E8D7D59B64ED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6C4A32E-86C8-4BA2-8E98-0691510E2831}">
      <dgm:prSet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1200" b="1" u="sng" dirty="0" smtClean="0">
              <a:latin typeface="Candara" panose="020E0502030303020204" pitchFamily="34" charset="0"/>
            </a:rPr>
            <a:t>СЦ </a:t>
          </a:r>
          <a:r>
            <a:rPr lang="en-US" sz="1200" b="1" u="sng" dirty="0" smtClean="0">
              <a:latin typeface="Candara" panose="020E0502030303020204" pitchFamily="34" charset="0"/>
            </a:rPr>
            <a:t>VI </a:t>
          </a:r>
          <a:r>
            <a:rPr lang="bg-BG" sz="1200" i="1" dirty="0" smtClean="0">
              <a:latin typeface="Candara" panose="020E0502030303020204" pitchFamily="34" charset="0"/>
            </a:rPr>
            <a:t>Насърчаване на ученето през целия живот</a:t>
          </a:r>
          <a:endParaRPr lang="en-US" sz="1200" i="1" dirty="0">
            <a:latin typeface="Candara" panose="020E0502030303020204" pitchFamily="34" charset="0"/>
          </a:endParaRPr>
        </a:p>
      </dgm:t>
    </dgm:pt>
    <dgm:pt modelId="{1B8103D4-4C41-4415-A1A1-2013A981D201}" type="parTrans" cxnId="{4D32C96D-E73A-4B31-84AC-25D17060582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7ABC2FE3-EAE8-4E51-BE68-4991D7B62D92}" type="sibTrans" cxnId="{4D32C96D-E73A-4B31-84AC-25D17060582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6C15EE1D-0B5C-41DA-A660-6B82CF415CA7}">
      <dgm:prSet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1200" b="1" u="sng" dirty="0" smtClean="0">
              <a:latin typeface="Candara" panose="020E0502030303020204" pitchFamily="34" charset="0"/>
            </a:rPr>
            <a:t>СЦ </a:t>
          </a:r>
          <a:r>
            <a:rPr lang="en-US" sz="1200" b="1" u="sng" dirty="0" smtClean="0">
              <a:latin typeface="Candara" panose="020E0502030303020204" pitchFamily="34" charset="0"/>
            </a:rPr>
            <a:t>IV</a:t>
          </a:r>
          <a:endParaRPr lang="bg-BG" sz="1200" b="1" u="sng" dirty="0" smtClean="0">
            <a:latin typeface="Candara" panose="020E0502030303020204" pitchFamily="34" charset="0"/>
          </a:endParaRPr>
        </a:p>
        <a:p>
          <a:r>
            <a:rPr lang="bg-BG" sz="1200" i="1" dirty="0" smtClean="0">
              <a:latin typeface="Candara" panose="020E0502030303020204" pitchFamily="34" charset="0"/>
            </a:rPr>
            <a:t>Подобряване на качеството, ефективността и съответствието с нуждите на пазара на труда</a:t>
          </a:r>
          <a:r>
            <a:rPr lang="en-US" sz="1200" i="1" dirty="0" smtClean="0">
              <a:latin typeface="Candara" panose="020E0502030303020204" pitchFamily="34" charset="0"/>
            </a:rPr>
            <a:t> </a:t>
          </a:r>
          <a:endParaRPr lang="en-US" sz="1200" i="1" dirty="0">
            <a:latin typeface="Candara" panose="020E0502030303020204" pitchFamily="34" charset="0"/>
          </a:endParaRPr>
        </a:p>
      </dgm:t>
    </dgm:pt>
    <dgm:pt modelId="{40397F61-CE99-4BDD-8ACE-D099792E00E1}" type="parTrans" cxnId="{1ABDD716-0C37-4F2F-91C8-A5E6B55ED6A4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61DC24B5-A918-49FD-93F9-73C870BB127B}" type="sibTrans" cxnId="{1ABDD716-0C37-4F2F-91C8-A5E6B55ED6A4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752A982-DC1A-4900-B922-167F728E1313}" type="pres">
      <dgm:prSet presAssocID="{83A29F10-DF4E-4005-ABBC-5869F45959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2E4DB46-9794-4199-873F-9DF5D30F0DDE}" type="pres">
      <dgm:prSet presAssocID="{F970654C-913A-4FB5-9A14-21CF787DC554}" presName="hierRoot1" presStyleCnt="0"/>
      <dgm:spPr/>
    </dgm:pt>
    <dgm:pt modelId="{FA557F0A-C76B-4882-B6CB-BB5C3069832B}" type="pres">
      <dgm:prSet presAssocID="{F970654C-913A-4FB5-9A14-21CF787DC554}" presName="composite" presStyleCnt="0"/>
      <dgm:spPr/>
    </dgm:pt>
    <dgm:pt modelId="{BD02EEF8-E7A7-4A83-8474-F62C55B2E0B9}" type="pres">
      <dgm:prSet presAssocID="{F970654C-913A-4FB5-9A14-21CF787DC554}" presName="background" presStyleLbl="node0" presStyleIdx="0" presStyleCnt="1"/>
      <dgm:spPr/>
    </dgm:pt>
    <dgm:pt modelId="{FB97604A-9FED-49DB-AA8F-0C4647D9DE33}" type="pres">
      <dgm:prSet presAssocID="{F970654C-913A-4FB5-9A14-21CF787DC554}" presName="text" presStyleLbl="fgAcc0" presStyleIdx="0" presStyleCnt="1" custScaleX="13342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DD5A911-1080-4A02-9CE0-28E4AA7D4E8B}" type="pres">
      <dgm:prSet presAssocID="{F970654C-913A-4FB5-9A14-21CF787DC554}" presName="hierChild2" presStyleCnt="0"/>
      <dgm:spPr/>
    </dgm:pt>
    <dgm:pt modelId="{AFF2DE5B-9583-4CA1-804B-F7992D46A456}" type="pres">
      <dgm:prSet presAssocID="{83A5C4DB-6700-404B-92CE-759935F28568}" presName="Name10" presStyleLbl="parChTrans1D2" presStyleIdx="0" presStyleCnt="3"/>
      <dgm:spPr/>
      <dgm:t>
        <a:bodyPr/>
        <a:lstStyle/>
        <a:p>
          <a:endParaRPr lang="en-US"/>
        </a:p>
      </dgm:t>
    </dgm:pt>
    <dgm:pt modelId="{7135FFE3-48EB-4AC4-8AEF-797AE4ED7533}" type="pres">
      <dgm:prSet presAssocID="{9AD216F2-9561-4BD2-8FAD-FED68993242C}" presName="hierRoot2" presStyleCnt="0"/>
      <dgm:spPr/>
    </dgm:pt>
    <dgm:pt modelId="{01916D61-F54A-4D52-AC88-BA99C686FDF6}" type="pres">
      <dgm:prSet presAssocID="{9AD216F2-9561-4BD2-8FAD-FED68993242C}" presName="composite2" presStyleCnt="0"/>
      <dgm:spPr/>
    </dgm:pt>
    <dgm:pt modelId="{1F88D46B-E5C1-447A-A80E-FACB17B73251}" type="pres">
      <dgm:prSet presAssocID="{9AD216F2-9561-4BD2-8FAD-FED68993242C}" presName="background2" presStyleLbl="node2" presStyleIdx="0" presStyleCnt="3"/>
      <dgm:spPr/>
    </dgm:pt>
    <dgm:pt modelId="{E37AF426-E802-4147-99F3-531E891DB277}" type="pres">
      <dgm:prSet presAssocID="{9AD216F2-9561-4BD2-8FAD-FED68993242C}" presName="text2" presStyleLbl="fgAcc2" presStyleIdx="0" presStyleCnt="3" custScaleX="153092" custScaleY="1263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F678EE6-476E-4814-883C-D45C7236E172}" type="pres">
      <dgm:prSet presAssocID="{9AD216F2-9561-4BD2-8FAD-FED68993242C}" presName="hierChild3" presStyleCnt="0"/>
      <dgm:spPr/>
    </dgm:pt>
    <dgm:pt modelId="{88168004-B5E5-42D9-8210-D5295829736F}" type="pres">
      <dgm:prSet presAssocID="{11450BBB-5464-4978-BFBB-494510A734A7}" presName="Name17" presStyleLbl="parChTrans1D3" presStyleIdx="0" presStyleCnt="6"/>
      <dgm:spPr/>
      <dgm:t>
        <a:bodyPr/>
        <a:lstStyle/>
        <a:p>
          <a:endParaRPr lang="en-US"/>
        </a:p>
      </dgm:t>
    </dgm:pt>
    <dgm:pt modelId="{412AD66E-86DF-49CA-A4D6-7C080092360C}" type="pres">
      <dgm:prSet presAssocID="{96261D58-7344-4684-994A-BFD99E335AFA}" presName="hierRoot3" presStyleCnt="0"/>
      <dgm:spPr/>
    </dgm:pt>
    <dgm:pt modelId="{57EA6437-50BB-44E9-B097-ED2272BE47A2}" type="pres">
      <dgm:prSet presAssocID="{96261D58-7344-4684-994A-BFD99E335AFA}" presName="composite3" presStyleCnt="0"/>
      <dgm:spPr/>
    </dgm:pt>
    <dgm:pt modelId="{84BE5C29-3879-4514-9468-E6634947014E}" type="pres">
      <dgm:prSet presAssocID="{96261D58-7344-4684-994A-BFD99E335AFA}" presName="background3" presStyleLbl="node3" presStyleIdx="0" presStyleCnt="6"/>
      <dgm:spPr/>
    </dgm:pt>
    <dgm:pt modelId="{B6FA7324-EF98-40D0-B430-C09E43D697AA}" type="pres">
      <dgm:prSet presAssocID="{96261D58-7344-4684-994A-BFD99E335AFA}" presName="text3" presStyleLbl="fgAcc3" presStyleIdx="0" presStyleCnt="6" custScaleY="16970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6824363-5D87-4480-A2FA-A4AF6BC3BF57}" type="pres">
      <dgm:prSet presAssocID="{96261D58-7344-4684-994A-BFD99E335AFA}" presName="hierChild4" presStyleCnt="0"/>
      <dgm:spPr/>
    </dgm:pt>
    <dgm:pt modelId="{1CC7C9AE-C58D-4C85-B1B7-FFDE1279F5AC}" type="pres">
      <dgm:prSet presAssocID="{1B8103D4-4C41-4415-A1A1-2013A981D201}" presName="Name17" presStyleLbl="parChTrans1D3" presStyleIdx="1" presStyleCnt="6"/>
      <dgm:spPr/>
      <dgm:t>
        <a:bodyPr/>
        <a:lstStyle/>
        <a:p>
          <a:endParaRPr lang="en-US"/>
        </a:p>
      </dgm:t>
    </dgm:pt>
    <dgm:pt modelId="{BF1AF57A-41F4-440D-9742-DFBBFD589385}" type="pres">
      <dgm:prSet presAssocID="{16C4A32E-86C8-4BA2-8E98-0691510E2831}" presName="hierRoot3" presStyleCnt="0"/>
      <dgm:spPr/>
    </dgm:pt>
    <dgm:pt modelId="{60AFF8BA-0F08-480D-BF9B-496F2A7DEB13}" type="pres">
      <dgm:prSet presAssocID="{16C4A32E-86C8-4BA2-8E98-0691510E2831}" presName="composite3" presStyleCnt="0"/>
      <dgm:spPr/>
    </dgm:pt>
    <dgm:pt modelId="{6B4CFB9E-9A73-46E3-9A79-37EDA373389D}" type="pres">
      <dgm:prSet presAssocID="{16C4A32E-86C8-4BA2-8E98-0691510E2831}" presName="background3" presStyleLbl="node3" presStyleIdx="1" presStyleCnt="6"/>
      <dgm:spPr/>
    </dgm:pt>
    <dgm:pt modelId="{BF6EE741-865D-4CE0-A4CF-8682B642E02C}" type="pres">
      <dgm:prSet presAssocID="{16C4A32E-86C8-4BA2-8E98-0691510E2831}" presName="text3" presStyleLbl="fgAcc3" presStyleIdx="1" presStyleCnt="6" custScaleY="17461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312CF56-7C0B-4838-94FA-928490106F77}" type="pres">
      <dgm:prSet presAssocID="{16C4A32E-86C8-4BA2-8E98-0691510E2831}" presName="hierChild4" presStyleCnt="0"/>
      <dgm:spPr/>
    </dgm:pt>
    <dgm:pt modelId="{19B4F000-C39B-4F2F-81C7-3F3BAB2013A1}" type="pres">
      <dgm:prSet presAssocID="{1EC46AD6-714D-4CA1-8E0A-20D018A8EA5F}" presName="Name17" presStyleLbl="parChTrans1D3" presStyleIdx="2" presStyleCnt="6"/>
      <dgm:spPr/>
      <dgm:t>
        <a:bodyPr/>
        <a:lstStyle/>
        <a:p>
          <a:endParaRPr lang="en-US"/>
        </a:p>
      </dgm:t>
    </dgm:pt>
    <dgm:pt modelId="{E5EAFD67-2CDE-45F0-AF71-C23F0C4B97EC}" type="pres">
      <dgm:prSet presAssocID="{FEE3D8A9-492B-4091-8221-12942C16476F}" presName="hierRoot3" presStyleCnt="0"/>
      <dgm:spPr/>
    </dgm:pt>
    <dgm:pt modelId="{D5F9A588-6660-4141-A213-57EBAB65B9E7}" type="pres">
      <dgm:prSet presAssocID="{FEE3D8A9-492B-4091-8221-12942C16476F}" presName="composite3" presStyleCnt="0"/>
      <dgm:spPr/>
    </dgm:pt>
    <dgm:pt modelId="{EADFF52E-8B9F-4411-8997-1C86C3531C47}" type="pres">
      <dgm:prSet presAssocID="{FEE3D8A9-492B-4091-8221-12942C16476F}" presName="background3" presStyleLbl="node3" presStyleIdx="2" presStyleCnt="6"/>
      <dgm:spPr/>
    </dgm:pt>
    <dgm:pt modelId="{F00C2C8E-29A9-4255-9376-ED04B1894BF3}" type="pres">
      <dgm:prSet presAssocID="{FEE3D8A9-492B-4091-8221-12942C16476F}" presName="text3" presStyleLbl="fgAcc3" presStyleIdx="2" presStyleCnt="6" custScaleY="1775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4E1B975-B2D3-494C-8738-62EE6EE19DCA}" type="pres">
      <dgm:prSet presAssocID="{FEE3D8A9-492B-4091-8221-12942C16476F}" presName="hierChild4" presStyleCnt="0"/>
      <dgm:spPr/>
    </dgm:pt>
    <dgm:pt modelId="{DF7BDF42-8928-4D0D-A718-B5F6BF876B14}" type="pres">
      <dgm:prSet presAssocID="{D11417D9-4FF3-440A-9D26-1067A92ADE54}" presName="Name10" presStyleLbl="parChTrans1D2" presStyleIdx="1" presStyleCnt="3"/>
      <dgm:spPr/>
      <dgm:t>
        <a:bodyPr/>
        <a:lstStyle/>
        <a:p>
          <a:endParaRPr lang="en-US"/>
        </a:p>
      </dgm:t>
    </dgm:pt>
    <dgm:pt modelId="{78D27D8B-FC29-4F5E-9E80-9D90E9795EBE}" type="pres">
      <dgm:prSet presAssocID="{C7A62E73-BD89-44AC-BA89-5BF0AECB2DC6}" presName="hierRoot2" presStyleCnt="0"/>
      <dgm:spPr/>
    </dgm:pt>
    <dgm:pt modelId="{5FD460DA-EA98-4742-AF62-FDF7C934CAC0}" type="pres">
      <dgm:prSet presAssocID="{C7A62E73-BD89-44AC-BA89-5BF0AECB2DC6}" presName="composite2" presStyleCnt="0"/>
      <dgm:spPr/>
    </dgm:pt>
    <dgm:pt modelId="{21038BB8-CD37-4BFA-8289-F06B1AA19D90}" type="pres">
      <dgm:prSet presAssocID="{C7A62E73-BD89-44AC-BA89-5BF0AECB2DC6}" presName="background2" presStyleLbl="node2" presStyleIdx="1" presStyleCnt="3"/>
      <dgm:spPr/>
    </dgm:pt>
    <dgm:pt modelId="{986F8E31-5E82-4CDC-9E8F-1C70A371D244}" type="pres">
      <dgm:prSet presAssocID="{C7A62E73-BD89-44AC-BA89-5BF0AECB2DC6}" presName="text2" presStyleLbl="fgAcc2" presStyleIdx="1" presStyleCnt="3" custScaleX="141573" custScaleY="1263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EFE9103-A90B-4341-ACE3-8BA4CC69D59D}" type="pres">
      <dgm:prSet presAssocID="{C7A62E73-BD89-44AC-BA89-5BF0AECB2DC6}" presName="hierChild3" presStyleCnt="0"/>
      <dgm:spPr/>
    </dgm:pt>
    <dgm:pt modelId="{705F6D0A-BF95-4468-8F41-81C62C2F1118}" type="pres">
      <dgm:prSet presAssocID="{BBB1D184-87BE-4ABD-BD2E-B76F127DFC7B}" presName="Name17" presStyleLbl="parChTrans1D3" presStyleIdx="3" presStyleCnt="6"/>
      <dgm:spPr/>
      <dgm:t>
        <a:bodyPr/>
        <a:lstStyle/>
        <a:p>
          <a:endParaRPr lang="en-US"/>
        </a:p>
      </dgm:t>
    </dgm:pt>
    <dgm:pt modelId="{1D22782C-8573-4260-A0CC-41162613C013}" type="pres">
      <dgm:prSet presAssocID="{98E53ACE-0A8F-4276-B68E-2EF01CCD82CA}" presName="hierRoot3" presStyleCnt="0"/>
      <dgm:spPr/>
    </dgm:pt>
    <dgm:pt modelId="{05D543CB-8BEA-4F88-87AE-ED741ED10106}" type="pres">
      <dgm:prSet presAssocID="{98E53ACE-0A8F-4276-B68E-2EF01CCD82CA}" presName="composite3" presStyleCnt="0"/>
      <dgm:spPr/>
    </dgm:pt>
    <dgm:pt modelId="{89B62E1C-FC52-49E5-BA43-801EF77A6315}" type="pres">
      <dgm:prSet presAssocID="{98E53ACE-0A8F-4276-B68E-2EF01CCD82CA}" presName="background3" presStyleLbl="node3" presStyleIdx="3" presStyleCnt="6"/>
      <dgm:spPr/>
    </dgm:pt>
    <dgm:pt modelId="{550A0F66-7BEF-44E8-BEC1-9D9BB63145A8}" type="pres">
      <dgm:prSet presAssocID="{98E53ACE-0A8F-4276-B68E-2EF01CCD82CA}" presName="text3" presStyleLbl="fgAcc3" presStyleIdx="3" presStyleCnt="6" custScaleX="113507" custScaleY="17449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B9C2B73-18D3-4B04-AF43-F9D830460B33}" type="pres">
      <dgm:prSet presAssocID="{98E53ACE-0A8F-4276-B68E-2EF01CCD82CA}" presName="hierChild4" presStyleCnt="0"/>
      <dgm:spPr/>
    </dgm:pt>
    <dgm:pt modelId="{3E2F0CF7-2946-4E7F-839E-04B3986EED06}" type="pres">
      <dgm:prSet presAssocID="{B9A1190B-29F7-490C-8F2C-2EE14E0F1AE7}" presName="Name10" presStyleLbl="parChTrans1D2" presStyleIdx="2" presStyleCnt="3"/>
      <dgm:spPr/>
      <dgm:t>
        <a:bodyPr/>
        <a:lstStyle/>
        <a:p>
          <a:endParaRPr lang="en-US"/>
        </a:p>
      </dgm:t>
    </dgm:pt>
    <dgm:pt modelId="{D12B1414-2D7D-4ADF-A719-453D1593DB65}" type="pres">
      <dgm:prSet presAssocID="{94AE2E59-54C3-47E9-816E-951166C533FA}" presName="hierRoot2" presStyleCnt="0"/>
      <dgm:spPr/>
    </dgm:pt>
    <dgm:pt modelId="{A4701B39-092B-42BB-835E-D248E79187C8}" type="pres">
      <dgm:prSet presAssocID="{94AE2E59-54C3-47E9-816E-951166C533FA}" presName="composite2" presStyleCnt="0"/>
      <dgm:spPr/>
    </dgm:pt>
    <dgm:pt modelId="{8266552B-F79C-463C-B2B9-320345293C7F}" type="pres">
      <dgm:prSet presAssocID="{94AE2E59-54C3-47E9-816E-951166C533FA}" presName="background2" presStyleLbl="node2" presStyleIdx="2" presStyleCnt="3"/>
      <dgm:spPr/>
    </dgm:pt>
    <dgm:pt modelId="{08E8C3A0-4470-4230-88F2-42EDAAFCE12F}" type="pres">
      <dgm:prSet presAssocID="{94AE2E59-54C3-47E9-816E-951166C533FA}" presName="text2" presStyleLbl="fgAcc2" presStyleIdx="2" presStyleCnt="3" custScaleX="137227" custScaleY="1263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EF955AC-4458-469E-ABCF-AD212AD077FE}" type="pres">
      <dgm:prSet presAssocID="{94AE2E59-54C3-47E9-816E-951166C533FA}" presName="hierChild3" presStyleCnt="0"/>
      <dgm:spPr/>
    </dgm:pt>
    <dgm:pt modelId="{9844F4EF-3701-430D-B7D1-817D44A53404}" type="pres">
      <dgm:prSet presAssocID="{40397F61-CE99-4BDD-8ACE-D099792E00E1}" presName="Name17" presStyleLbl="parChTrans1D3" presStyleIdx="4" presStyleCnt="6"/>
      <dgm:spPr/>
      <dgm:t>
        <a:bodyPr/>
        <a:lstStyle/>
        <a:p>
          <a:endParaRPr lang="en-US"/>
        </a:p>
      </dgm:t>
    </dgm:pt>
    <dgm:pt modelId="{1F44AC2B-8F9F-4757-9872-8AE6CFEDC222}" type="pres">
      <dgm:prSet presAssocID="{6C15EE1D-0B5C-41DA-A660-6B82CF415CA7}" presName="hierRoot3" presStyleCnt="0"/>
      <dgm:spPr/>
    </dgm:pt>
    <dgm:pt modelId="{F507FC56-6CDD-43B4-93E0-272C5E1D7D94}" type="pres">
      <dgm:prSet presAssocID="{6C15EE1D-0B5C-41DA-A660-6B82CF415CA7}" presName="composite3" presStyleCnt="0"/>
      <dgm:spPr/>
    </dgm:pt>
    <dgm:pt modelId="{3F16976F-CE48-41D8-BD3A-468DDED8C877}" type="pres">
      <dgm:prSet presAssocID="{6C15EE1D-0B5C-41DA-A660-6B82CF415CA7}" presName="background3" presStyleLbl="node3" presStyleIdx="4" presStyleCnt="6"/>
      <dgm:spPr/>
    </dgm:pt>
    <dgm:pt modelId="{5C46A405-4BD1-42AA-8B80-EEF32BDD46DF}" type="pres">
      <dgm:prSet presAssocID="{6C15EE1D-0B5C-41DA-A660-6B82CF415CA7}" presName="text3" presStyleLbl="fgAcc3" presStyleIdx="4" presStyleCnt="6" custScaleX="113762" custScaleY="180316" custLinFactNeighborX="682" custLinFactNeighborY="1933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D730693-8BBC-4B75-947F-CCF66E6BD889}" type="pres">
      <dgm:prSet presAssocID="{6C15EE1D-0B5C-41DA-A660-6B82CF415CA7}" presName="hierChild4" presStyleCnt="0"/>
      <dgm:spPr/>
    </dgm:pt>
    <dgm:pt modelId="{8B8A3124-1B3F-4638-839D-D308C7CE4A8F}" type="pres">
      <dgm:prSet presAssocID="{DEEA5AA3-06E9-4505-ACD0-0D2D1B5C5C97}" presName="Name17" presStyleLbl="parChTrans1D3" presStyleIdx="5" presStyleCnt="6"/>
      <dgm:spPr/>
      <dgm:t>
        <a:bodyPr/>
        <a:lstStyle/>
        <a:p>
          <a:endParaRPr lang="en-US"/>
        </a:p>
      </dgm:t>
    </dgm:pt>
    <dgm:pt modelId="{B8C37DE0-3BCD-470D-9D08-63E9BB2DE72C}" type="pres">
      <dgm:prSet presAssocID="{C11468F9-B390-400B-A362-B6B9D7B1016E}" presName="hierRoot3" presStyleCnt="0"/>
      <dgm:spPr/>
    </dgm:pt>
    <dgm:pt modelId="{679F962C-C8DE-4C9E-BF82-BF54E7BE939E}" type="pres">
      <dgm:prSet presAssocID="{C11468F9-B390-400B-A362-B6B9D7B1016E}" presName="composite3" presStyleCnt="0"/>
      <dgm:spPr/>
    </dgm:pt>
    <dgm:pt modelId="{2C26B936-8851-47F1-A187-AEDDC4C4ADBA}" type="pres">
      <dgm:prSet presAssocID="{C11468F9-B390-400B-A362-B6B9D7B1016E}" presName="background3" presStyleLbl="node3" presStyleIdx="5" presStyleCnt="6"/>
      <dgm:spPr/>
    </dgm:pt>
    <dgm:pt modelId="{706AE204-B7F3-4966-BBDF-608F39953CC1}" type="pres">
      <dgm:prSet presAssocID="{C11468F9-B390-400B-A362-B6B9D7B1016E}" presName="text3" presStyleLbl="fgAcc3" presStyleIdx="5" presStyleCnt="6" custScaleY="185940" custLinFactNeighborX="5457" custLinFactNeighborY="173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A520E15-320E-4BE3-B8D7-79A709167C97}" type="pres">
      <dgm:prSet presAssocID="{C11468F9-B390-400B-A362-B6B9D7B1016E}" presName="hierChild4" presStyleCnt="0"/>
      <dgm:spPr/>
    </dgm:pt>
  </dgm:ptLst>
  <dgm:cxnLst>
    <dgm:cxn modelId="{9687E0BF-D524-4B10-BD15-E52F712DC2F1}" srcId="{94AE2E59-54C3-47E9-816E-951166C533FA}" destId="{C11468F9-B390-400B-A362-B6B9D7B1016E}" srcOrd="1" destOrd="0" parTransId="{DEEA5AA3-06E9-4505-ACD0-0D2D1B5C5C97}" sibTransId="{43A74358-6F0F-4C53-94CB-71D769DA23E5}"/>
    <dgm:cxn modelId="{9F1FF316-219A-49A6-B7AF-C5865666BE62}" type="presOf" srcId="{1EC46AD6-714D-4CA1-8E0A-20D018A8EA5F}" destId="{19B4F000-C39B-4F2F-81C7-3F3BAB2013A1}" srcOrd="0" destOrd="0" presId="urn:microsoft.com/office/officeart/2005/8/layout/hierarchy1"/>
    <dgm:cxn modelId="{773B23BA-1A9A-484B-A2FB-CEA9A93B1E8A}" srcId="{9AD216F2-9561-4BD2-8FAD-FED68993242C}" destId="{96261D58-7344-4684-994A-BFD99E335AFA}" srcOrd="0" destOrd="0" parTransId="{11450BBB-5464-4978-BFBB-494510A734A7}" sibTransId="{24CF9893-10A7-4F3C-B898-E9CBD3687D58}"/>
    <dgm:cxn modelId="{4FBF5028-1E21-4D23-A929-91D2288C4992}" srcId="{F970654C-913A-4FB5-9A14-21CF787DC554}" destId="{C7A62E73-BD89-44AC-BA89-5BF0AECB2DC6}" srcOrd="1" destOrd="0" parTransId="{D11417D9-4FF3-440A-9D26-1067A92ADE54}" sibTransId="{80726841-7483-47C6-92B1-D6AECD63CC9F}"/>
    <dgm:cxn modelId="{2C10BAEC-8870-466C-ACC5-6E2E05B82796}" type="presOf" srcId="{40397F61-CE99-4BDD-8ACE-D099792E00E1}" destId="{9844F4EF-3701-430D-B7D1-817D44A53404}" srcOrd="0" destOrd="0" presId="urn:microsoft.com/office/officeart/2005/8/layout/hierarchy1"/>
    <dgm:cxn modelId="{99D51A9C-895C-45FE-A14C-F0B40F2069F5}" type="presOf" srcId="{83A29F10-DF4E-4005-ABBC-5869F45959EC}" destId="{4752A982-DC1A-4900-B922-167F728E1313}" srcOrd="0" destOrd="0" presId="urn:microsoft.com/office/officeart/2005/8/layout/hierarchy1"/>
    <dgm:cxn modelId="{9372302F-2E35-4AE3-ACDF-F28150B10D69}" type="presOf" srcId="{9AD216F2-9561-4BD2-8FAD-FED68993242C}" destId="{E37AF426-E802-4147-99F3-531E891DB277}" srcOrd="0" destOrd="0" presId="urn:microsoft.com/office/officeart/2005/8/layout/hierarchy1"/>
    <dgm:cxn modelId="{A219F36A-947E-4A4C-B0BB-695021749910}" type="presOf" srcId="{BBB1D184-87BE-4ABD-BD2E-B76F127DFC7B}" destId="{705F6D0A-BF95-4468-8F41-81C62C2F1118}" srcOrd="0" destOrd="0" presId="urn:microsoft.com/office/officeart/2005/8/layout/hierarchy1"/>
    <dgm:cxn modelId="{1ABDD716-0C37-4F2F-91C8-A5E6B55ED6A4}" srcId="{94AE2E59-54C3-47E9-816E-951166C533FA}" destId="{6C15EE1D-0B5C-41DA-A660-6B82CF415CA7}" srcOrd="0" destOrd="0" parTransId="{40397F61-CE99-4BDD-8ACE-D099792E00E1}" sibTransId="{61DC24B5-A918-49FD-93F9-73C870BB127B}"/>
    <dgm:cxn modelId="{CA58A4D0-A4CB-48CC-ABE3-1E5E62A355DB}" type="presOf" srcId="{DEEA5AA3-06E9-4505-ACD0-0D2D1B5C5C97}" destId="{8B8A3124-1B3F-4638-839D-D308C7CE4A8F}" srcOrd="0" destOrd="0" presId="urn:microsoft.com/office/officeart/2005/8/layout/hierarchy1"/>
    <dgm:cxn modelId="{9625FF30-57D9-4877-A3C0-CF3E50C9CAED}" type="presOf" srcId="{11450BBB-5464-4978-BFBB-494510A734A7}" destId="{88168004-B5E5-42D9-8210-D5295829736F}" srcOrd="0" destOrd="0" presId="urn:microsoft.com/office/officeart/2005/8/layout/hierarchy1"/>
    <dgm:cxn modelId="{6EC5EDF6-55D8-485D-B922-CAE1EB32D3A9}" type="presOf" srcId="{96261D58-7344-4684-994A-BFD99E335AFA}" destId="{B6FA7324-EF98-40D0-B430-C09E43D697AA}" srcOrd="0" destOrd="0" presId="urn:microsoft.com/office/officeart/2005/8/layout/hierarchy1"/>
    <dgm:cxn modelId="{36AA1D7B-9CEF-453C-833B-6CE808902BCE}" type="presOf" srcId="{98E53ACE-0A8F-4276-B68E-2EF01CCD82CA}" destId="{550A0F66-7BEF-44E8-BEC1-9D9BB63145A8}" srcOrd="0" destOrd="0" presId="urn:microsoft.com/office/officeart/2005/8/layout/hierarchy1"/>
    <dgm:cxn modelId="{113A0EB6-142A-42BE-9174-902CCF592741}" type="presOf" srcId="{C7A62E73-BD89-44AC-BA89-5BF0AECB2DC6}" destId="{986F8E31-5E82-4CDC-9E8F-1C70A371D244}" srcOrd="0" destOrd="0" presId="urn:microsoft.com/office/officeart/2005/8/layout/hierarchy1"/>
    <dgm:cxn modelId="{2CFDE751-7057-4BE9-ADC8-29DD22B30F64}" srcId="{F970654C-913A-4FB5-9A14-21CF787DC554}" destId="{9AD216F2-9561-4BD2-8FAD-FED68993242C}" srcOrd="0" destOrd="0" parTransId="{83A5C4DB-6700-404B-92CE-759935F28568}" sibTransId="{CA3752C8-6E5F-4221-92B2-E43C1CEB5461}"/>
    <dgm:cxn modelId="{2CB16690-2502-4E32-800A-6A4B12DE7C11}" type="presOf" srcId="{1B8103D4-4C41-4415-A1A1-2013A981D201}" destId="{1CC7C9AE-C58D-4C85-B1B7-FFDE1279F5AC}" srcOrd="0" destOrd="0" presId="urn:microsoft.com/office/officeart/2005/8/layout/hierarchy1"/>
    <dgm:cxn modelId="{2C2D90D9-40AC-4F34-80E7-1E86BF6BEC85}" type="presOf" srcId="{16C4A32E-86C8-4BA2-8E98-0691510E2831}" destId="{BF6EE741-865D-4CE0-A4CF-8682B642E02C}" srcOrd="0" destOrd="0" presId="urn:microsoft.com/office/officeart/2005/8/layout/hierarchy1"/>
    <dgm:cxn modelId="{0BE62CD7-3FB1-44AE-A806-AEEC2896F688}" srcId="{F970654C-913A-4FB5-9A14-21CF787DC554}" destId="{94AE2E59-54C3-47E9-816E-951166C533FA}" srcOrd="2" destOrd="0" parTransId="{B9A1190B-29F7-490C-8F2C-2EE14E0F1AE7}" sibTransId="{0322CE95-74BA-42C6-A43A-47261F239D84}"/>
    <dgm:cxn modelId="{F3FBB263-3035-48A8-AF08-2FE49FB67BB8}" type="presOf" srcId="{D11417D9-4FF3-440A-9D26-1067A92ADE54}" destId="{DF7BDF42-8928-4D0D-A718-B5F6BF876B14}" srcOrd="0" destOrd="0" presId="urn:microsoft.com/office/officeart/2005/8/layout/hierarchy1"/>
    <dgm:cxn modelId="{84115F5E-38EA-4220-A42F-27C05B6152F5}" type="presOf" srcId="{B9A1190B-29F7-490C-8F2C-2EE14E0F1AE7}" destId="{3E2F0CF7-2946-4E7F-839E-04B3986EED06}" srcOrd="0" destOrd="0" presId="urn:microsoft.com/office/officeart/2005/8/layout/hierarchy1"/>
    <dgm:cxn modelId="{B9A8D529-6C8F-4FBB-B3A6-DFDB7D3FD6A7}" type="presOf" srcId="{6C15EE1D-0B5C-41DA-A660-6B82CF415CA7}" destId="{5C46A405-4BD1-42AA-8B80-EEF32BDD46DF}" srcOrd="0" destOrd="0" presId="urn:microsoft.com/office/officeart/2005/8/layout/hierarchy1"/>
    <dgm:cxn modelId="{C116B049-3270-40BE-A34E-640DA00B36F2}" type="presOf" srcId="{FEE3D8A9-492B-4091-8221-12942C16476F}" destId="{F00C2C8E-29A9-4255-9376-ED04B1894BF3}" srcOrd="0" destOrd="0" presId="urn:microsoft.com/office/officeart/2005/8/layout/hierarchy1"/>
    <dgm:cxn modelId="{2162369D-AD0B-4279-A107-1C1149ECED57}" type="presOf" srcId="{F970654C-913A-4FB5-9A14-21CF787DC554}" destId="{FB97604A-9FED-49DB-AA8F-0C4647D9DE33}" srcOrd="0" destOrd="0" presId="urn:microsoft.com/office/officeart/2005/8/layout/hierarchy1"/>
    <dgm:cxn modelId="{4D32C96D-E73A-4B31-84AC-25D170605828}" srcId="{9AD216F2-9561-4BD2-8FAD-FED68993242C}" destId="{16C4A32E-86C8-4BA2-8E98-0691510E2831}" srcOrd="1" destOrd="0" parTransId="{1B8103D4-4C41-4415-A1A1-2013A981D201}" sibTransId="{7ABC2FE3-EAE8-4E51-BE68-4991D7B62D92}"/>
    <dgm:cxn modelId="{787745AD-B415-473C-B689-46977B6F1B68}" type="presOf" srcId="{C11468F9-B390-400B-A362-B6B9D7B1016E}" destId="{706AE204-B7F3-4966-BBDF-608F39953CC1}" srcOrd="0" destOrd="0" presId="urn:microsoft.com/office/officeart/2005/8/layout/hierarchy1"/>
    <dgm:cxn modelId="{427EB81F-7D42-44DF-9DD8-9983BE5EA074}" type="presOf" srcId="{94AE2E59-54C3-47E9-816E-951166C533FA}" destId="{08E8C3A0-4470-4230-88F2-42EDAAFCE12F}" srcOrd="0" destOrd="0" presId="urn:microsoft.com/office/officeart/2005/8/layout/hierarchy1"/>
    <dgm:cxn modelId="{3F04D16D-2547-4068-A66E-B7CA83508491}" srcId="{83A29F10-DF4E-4005-ABBC-5869F45959EC}" destId="{F970654C-913A-4FB5-9A14-21CF787DC554}" srcOrd="0" destOrd="0" parTransId="{C634B91B-E85D-498B-8496-216C6C98FD88}" sibTransId="{DAD435E2-0FC1-4232-90EB-CC2E502DA5A6}"/>
    <dgm:cxn modelId="{0FDBFA16-F78F-4900-9231-7DEFB247483B}" type="presOf" srcId="{83A5C4DB-6700-404B-92CE-759935F28568}" destId="{AFF2DE5B-9583-4CA1-804B-F7992D46A456}" srcOrd="0" destOrd="0" presId="urn:microsoft.com/office/officeart/2005/8/layout/hierarchy1"/>
    <dgm:cxn modelId="{A2B55F08-DE53-4B63-8777-E8D7D59B64ED}" srcId="{C7A62E73-BD89-44AC-BA89-5BF0AECB2DC6}" destId="{98E53ACE-0A8F-4276-B68E-2EF01CCD82CA}" srcOrd="0" destOrd="0" parTransId="{BBB1D184-87BE-4ABD-BD2E-B76F127DFC7B}" sibTransId="{E082229F-E3A3-4922-89E0-8A8C1AFC90A5}"/>
    <dgm:cxn modelId="{069DB28F-0971-435D-B4D3-F792EF5F758F}" srcId="{9AD216F2-9561-4BD2-8FAD-FED68993242C}" destId="{FEE3D8A9-492B-4091-8221-12942C16476F}" srcOrd="2" destOrd="0" parTransId="{1EC46AD6-714D-4CA1-8E0A-20D018A8EA5F}" sibTransId="{33301539-E4C7-4FBF-887D-3FD410752698}"/>
    <dgm:cxn modelId="{94C1AF78-DC44-4872-9746-3582E0EC7513}" type="presParOf" srcId="{4752A982-DC1A-4900-B922-167F728E1313}" destId="{42E4DB46-9794-4199-873F-9DF5D30F0DDE}" srcOrd="0" destOrd="0" presId="urn:microsoft.com/office/officeart/2005/8/layout/hierarchy1"/>
    <dgm:cxn modelId="{618372EB-7F00-45AA-AAF9-DD5102F35E36}" type="presParOf" srcId="{42E4DB46-9794-4199-873F-9DF5D30F0DDE}" destId="{FA557F0A-C76B-4882-B6CB-BB5C3069832B}" srcOrd="0" destOrd="0" presId="urn:microsoft.com/office/officeart/2005/8/layout/hierarchy1"/>
    <dgm:cxn modelId="{FD10A0C4-BA52-400B-9530-A7BC4456E955}" type="presParOf" srcId="{FA557F0A-C76B-4882-B6CB-BB5C3069832B}" destId="{BD02EEF8-E7A7-4A83-8474-F62C55B2E0B9}" srcOrd="0" destOrd="0" presId="urn:microsoft.com/office/officeart/2005/8/layout/hierarchy1"/>
    <dgm:cxn modelId="{20BF3E46-F982-41C1-93C5-610A34168784}" type="presParOf" srcId="{FA557F0A-C76B-4882-B6CB-BB5C3069832B}" destId="{FB97604A-9FED-49DB-AA8F-0C4647D9DE33}" srcOrd="1" destOrd="0" presId="urn:microsoft.com/office/officeart/2005/8/layout/hierarchy1"/>
    <dgm:cxn modelId="{539B7DEE-CB48-4399-8AEB-11B8FF1F29E1}" type="presParOf" srcId="{42E4DB46-9794-4199-873F-9DF5D30F0DDE}" destId="{6DD5A911-1080-4A02-9CE0-28E4AA7D4E8B}" srcOrd="1" destOrd="0" presId="urn:microsoft.com/office/officeart/2005/8/layout/hierarchy1"/>
    <dgm:cxn modelId="{713E7121-F56D-49A1-B4B2-DA079C4ADF8B}" type="presParOf" srcId="{6DD5A911-1080-4A02-9CE0-28E4AA7D4E8B}" destId="{AFF2DE5B-9583-4CA1-804B-F7992D46A456}" srcOrd="0" destOrd="0" presId="urn:microsoft.com/office/officeart/2005/8/layout/hierarchy1"/>
    <dgm:cxn modelId="{CFFFE409-C266-4ECF-A4FB-0B239228C779}" type="presParOf" srcId="{6DD5A911-1080-4A02-9CE0-28E4AA7D4E8B}" destId="{7135FFE3-48EB-4AC4-8AEF-797AE4ED7533}" srcOrd="1" destOrd="0" presId="urn:microsoft.com/office/officeart/2005/8/layout/hierarchy1"/>
    <dgm:cxn modelId="{3A1DD27D-4D52-4E7D-A1A5-F30520AC7140}" type="presParOf" srcId="{7135FFE3-48EB-4AC4-8AEF-797AE4ED7533}" destId="{01916D61-F54A-4D52-AC88-BA99C686FDF6}" srcOrd="0" destOrd="0" presId="urn:microsoft.com/office/officeart/2005/8/layout/hierarchy1"/>
    <dgm:cxn modelId="{49DFACE2-EB1E-4353-8169-F5A364C840F6}" type="presParOf" srcId="{01916D61-F54A-4D52-AC88-BA99C686FDF6}" destId="{1F88D46B-E5C1-447A-A80E-FACB17B73251}" srcOrd="0" destOrd="0" presId="urn:microsoft.com/office/officeart/2005/8/layout/hierarchy1"/>
    <dgm:cxn modelId="{A46E5A8A-EA6C-48D2-8D67-A9E06E422B7D}" type="presParOf" srcId="{01916D61-F54A-4D52-AC88-BA99C686FDF6}" destId="{E37AF426-E802-4147-99F3-531E891DB277}" srcOrd="1" destOrd="0" presId="urn:microsoft.com/office/officeart/2005/8/layout/hierarchy1"/>
    <dgm:cxn modelId="{365C70A5-C849-4D66-A636-61A1C25B6F26}" type="presParOf" srcId="{7135FFE3-48EB-4AC4-8AEF-797AE4ED7533}" destId="{9F678EE6-476E-4814-883C-D45C7236E172}" srcOrd="1" destOrd="0" presId="urn:microsoft.com/office/officeart/2005/8/layout/hierarchy1"/>
    <dgm:cxn modelId="{43787CD5-2F7D-4D72-8EA8-DE787546EC38}" type="presParOf" srcId="{9F678EE6-476E-4814-883C-D45C7236E172}" destId="{88168004-B5E5-42D9-8210-D5295829736F}" srcOrd="0" destOrd="0" presId="urn:microsoft.com/office/officeart/2005/8/layout/hierarchy1"/>
    <dgm:cxn modelId="{C29E69CC-BB13-40AE-8C17-27265BD929FA}" type="presParOf" srcId="{9F678EE6-476E-4814-883C-D45C7236E172}" destId="{412AD66E-86DF-49CA-A4D6-7C080092360C}" srcOrd="1" destOrd="0" presId="urn:microsoft.com/office/officeart/2005/8/layout/hierarchy1"/>
    <dgm:cxn modelId="{3EAF65AF-464D-4786-AF99-B05993CABAC4}" type="presParOf" srcId="{412AD66E-86DF-49CA-A4D6-7C080092360C}" destId="{57EA6437-50BB-44E9-B097-ED2272BE47A2}" srcOrd="0" destOrd="0" presId="urn:microsoft.com/office/officeart/2005/8/layout/hierarchy1"/>
    <dgm:cxn modelId="{0441BC25-625B-40C2-BF63-0102FC90E352}" type="presParOf" srcId="{57EA6437-50BB-44E9-B097-ED2272BE47A2}" destId="{84BE5C29-3879-4514-9468-E6634947014E}" srcOrd="0" destOrd="0" presId="urn:microsoft.com/office/officeart/2005/8/layout/hierarchy1"/>
    <dgm:cxn modelId="{DD97B0E6-D44E-4BE7-8D0E-EF63739B8EC2}" type="presParOf" srcId="{57EA6437-50BB-44E9-B097-ED2272BE47A2}" destId="{B6FA7324-EF98-40D0-B430-C09E43D697AA}" srcOrd="1" destOrd="0" presId="urn:microsoft.com/office/officeart/2005/8/layout/hierarchy1"/>
    <dgm:cxn modelId="{C299C44E-C0A2-452F-8494-E8FA62E58406}" type="presParOf" srcId="{412AD66E-86DF-49CA-A4D6-7C080092360C}" destId="{E6824363-5D87-4480-A2FA-A4AF6BC3BF57}" srcOrd="1" destOrd="0" presId="urn:microsoft.com/office/officeart/2005/8/layout/hierarchy1"/>
    <dgm:cxn modelId="{2E3660A9-5D0F-451A-9CC4-227935814612}" type="presParOf" srcId="{9F678EE6-476E-4814-883C-D45C7236E172}" destId="{1CC7C9AE-C58D-4C85-B1B7-FFDE1279F5AC}" srcOrd="2" destOrd="0" presId="urn:microsoft.com/office/officeart/2005/8/layout/hierarchy1"/>
    <dgm:cxn modelId="{4C617EA5-B23D-4AD8-AA1B-7316B2328C83}" type="presParOf" srcId="{9F678EE6-476E-4814-883C-D45C7236E172}" destId="{BF1AF57A-41F4-440D-9742-DFBBFD589385}" srcOrd="3" destOrd="0" presId="urn:microsoft.com/office/officeart/2005/8/layout/hierarchy1"/>
    <dgm:cxn modelId="{B998D49E-6E16-436D-A4DB-66B977BB4601}" type="presParOf" srcId="{BF1AF57A-41F4-440D-9742-DFBBFD589385}" destId="{60AFF8BA-0F08-480D-BF9B-496F2A7DEB13}" srcOrd="0" destOrd="0" presId="urn:microsoft.com/office/officeart/2005/8/layout/hierarchy1"/>
    <dgm:cxn modelId="{A5A951C6-5FFB-4F26-A522-5BCE51A46C77}" type="presParOf" srcId="{60AFF8BA-0F08-480D-BF9B-496F2A7DEB13}" destId="{6B4CFB9E-9A73-46E3-9A79-37EDA373389D}" srcOrd="0" destOrd="0" presId="urn:microsoft.com/office/officeart/2005/8/layout/hierarchy1"/>
    <dgm:cxn modelId="{27289328-DD6F-46FB-BFD1-68E0C7AC29DC}" type="presParOf" srcId="{60AFF8BA-0F08-480D-BF9B-496F2A7DEB13}" destId="{BF6EE741-865D-4CE0-A4CF-8682B642E02C}" srcOrd="1" destOrd="0" presId="urn:microsoft.com/office/officeart/2005/8/layout/hierarchy1"/>
    <dgm:cxn modelId="{B3FA9D8F-0B50-447D-A5EC-EA23BC07F89D}" type="presParOf" srcId="{BF1AF57A-41F4-440D-9742-DFBBFD589385}" destId="{4312CF56-7C0B-4838-94FA-928490106F77}" srcOrd="1" destOrd="0" presId="urn:microsoft.com/office/officeart/2005/8/layout/hierarchy1"/>
    <dgm:cxn modelId="{04DDF6DD-A40B-453E-A3BA-C1C92E6C430B}" type="presParOf" srcId="{9F678EE6-476E-4814-883C-D45C7236E172}" destId="{19B4F000-C39B-4F2F-81C7-3F3BAB2013A1}" srcOrd="4" destOrd="0" presId="urn:microsoft.com/office/officeart/2005/8/layout/hierarchy1"/>
    <dgm:cxn modelId="{B972D956-56E1-459C-8E06-C7B78F9441D3}" type="presParOf" srcId="{9F678EE6-476E-4814-883C-D45C7236E172}" destId="{E5EAFD67-2CDE-45F0-AF71-C23F0C4B97EC}" srcOrd="5" destOrd="0" presId="urn:microsoft.com/office/officeart/2005/8/layout/hierarchy1"/>
    <dgm:cxn modelId="{7213F921-E14C-43A9-97EF-7F8D1D248BDD}" type="presParOf" srcId="{E5EAFD67-2CDE-45F0-AF71-C23F0C4B97EC}" destId="{D5F9A588-6660-4141-A213-57EBAB65B9E7}" srcOrd="0" destOrd="0" presId="urn:microsoft.com/office/officeart/2005/8/layout/hierarchy1"/>
    <dgm:cxn modelId="{DB526D04-059F-4326-945C-F4A0657B3160}" type="presParOf" srcId="{D5F9A588-6660-4141-A213-57EBAB65B9E7}" destId="{EADFF52E-8B9F-4411-8997-1C86C3531C47}" srcOrd="0" destOrd="0" presId="urn:microsoft.com/office/officeart/2005/8/layout/hierarchy1"/>
    <dgm:cxn modelId="{52D523D9-08C5-48D8-ABDC-3A258DBC4513}" type="presParOf" srcId="{D5F9A588-6660-4141-A213-57EBAB65B9E7}" destId="{F00C2C8E-29A9-4255-9376-ED04B1894BF3}" srcOrd="1" destOrd="0" presId="urn:microsoft.com/office/officeart/2005/8/layout/hierarchy1"/>
    <dgm:cxn modelId="{F63AFA60-97F8-49FE-9554-80CC4497B55E}" type="presParOf" srcId="{E5EAFD67-2CDE-45F0-AF71-C23F0C4B97EC}" destId="{94E1B975-B2D3-494C-8738-62EE6EE19DCA}" srcOrd="1" destOrd="0" presId="urn:microsoft.com/office/officeart/2005/8/layout/hierarchy1"/>
    <dgm:cxn modelId="{F240C65B-83DF-4EDE-AD6C-86D281BAEB66}" type="presParOf" srcId="{6DD5A911-1080-4A02-9CE0-28E4AA7D4E8B}" destId="{DF7BDF42-8928-4D0D-A718-B5F6BF876B14}" srcOrd="2" destOrd="0" presId="urn:microsoft.com/office/officeart/2005/8/layout/hierarchy1"/>
    <dgm:cxn modelId="{A6EA2A53-3BEF-498A-A416-3F1B8BE41964}" type="presParOf" srcId="{6DD5A911-1080-4A02-9CE0-28E4AA7D4E8B}" destId="{78D27D8B-FC29-4F5E-9E80-9D90E9795EBE}" srcOrd="3" destOrd="0" presId="urn:microsoft.com/office/officeart/2005/8/layout/hierarchy1"/>
    <dgm:cxn modelId="{A4BD32B9-0ABC-4968-A80D-2AF20821A507}" type="presParOf" srcId="{78D27D8B-FC29-4F5E-9E80-9D90E9795EBE}" destId="{5FD460DA-EA98-4742-AF62-FDF7C934CAC0}" srcOrd="0" destOrd="0" presId="urn:microsoft.com/office/officeart/2005/8/layout/hierarchy1"/>
    <dgm:cxn modelId="{75E8F901-88AF-40C1-9CC9-9A9E8D09A362}" type="presParOf" srcId="{5FD460DA-EA98-4742-AF62-FDF7C934CAC0}" destId="{21038BB8-CD37-4BFA-8289-F06B1AA19D90}" srcOrd="0" destOrd="0" presId="urn:microsoft.com/office/officeart/2005/8/layout/hierarchy1"/>
    <dgm:cxn modelId="{64294BF6-79D4-405D-992D-E07B838A845B}" type="presParOf" srcId="{5FD460DA-EA98-4742-AF62-FDF7C934CAC0}" destId="{986F8E31-5E82-4CDC-9E8F-1C70A371D244}" srcOrd="1" destOrd="0" presId="urn:microsoft.com/office/officeart/2005/8/layout/hierarchy1"/>
    <dgm:cxn modelId="{7F6B2056-3C25-43D5-A95D-1E354BF3C46A}" type="presParOf" srcId="{78D27D8B-FC29-4F5E-9E80-9D90E9795EBE}" destId="{6EFE9103-A90B-4341-ACE3-8BA4CC69D59D}" srcOrd="1" destOrd="0" presId="urn:microsoft.com/office/officeart/2005/8/layout/hierarchy1"/>
    <dgm:cxn modelId="{D2ED0870-2DB6-4370-A9A1-ECD4389A56C8}" type="presParOf" srcId="{6EFE9103-A90B-4341-ACE3-8BA4CC69D59D}" destId="{705F6D0A-BF95-4468-8F41-81C62C2F1118}" srcOrd="0" destOrd="0" presId="urn:microsoft.com/office/officeart/2005/8/layout/hierarchy1"/>
    <dgm:cxn modelId="{A6BA7657-A615-411C-8317-F90063F95818}" type="presParOf" srcId="{6EFE9103-A90B-4341-ACE3-8BA4CC69D59D}" destId="{1D22782C-8573-4260-A0CC-41162613C013}" srcOrd="1" destOrd="0" presId="urn:microsoft.com/office/officeart/2005/8/layout/hierarchy1"/>
    <dgm:cxn modelId="{19B4911D-F215-4685-AFD3-D931AF7CCC31}" type="presParOf" srcId="{1D22782C-8573-4260-A0CC-41162613C013}" destId="{05D543CB-8BEA-4F88-87AE-ED741ED10106}" srcOrd="0" destOrd="0" presId="urn:microsoft.com/office/officeart/2005/8/layout/hierarchy1"/>
    <dgm:cxn modelId="{CE7444BF-C12D-4EE2-B44E-AACEEEF08678}" type="presParOf" srcId="{05D543CB-8BEA-4F88-87AE-ED741ED10106}" destId="{89B62E1C-FC52-49E5-BA43-801EF77A6315}" srcOrd="0" destOrd="0" presId="urn:microsoft.com/office/officeart/2005/8/layout/hierarchy1"/>
    <dgm:cxn modelId="{4E196AFB-38B7-4E60-AC49-28226B5A6499}" type="presParOf" srcId="{05D543CB-8BEA-4F88-87AE-ED741ED10106}" destId="{550A0F66-7BEF-44E8-BEC1-9D9BB63145A8}" srcOrd="1" destOrd="0" presId="urn:microsoft.com/office/officeart/2005/8/layout/hierarchy1"/>
    <dgm:cxn modelId="{CFDCFA2F-5BE5-4799-8FAE-8205A46E52F5}" type="presParOf" srcId="{1D22782C-8573-4260-A0CC-41162613C013}" destId="{6B9C2B73-18D3-4B04-AF43-F9D830460B33}" srcOrd="1" destOrd="0" presId="urn:microsoft.com/office/officeart/2005/8/layout/hierarchy1"/>
    <dgm:cxn modelId="{53AAD230-66EC-4BB9-9261-A33147948722}" type="presParOf" srcId="{6DD5A911-1080-4A02-9CE0-28E4AA7D4E8B}" destId="{3E2F0CF7-2946-4E7F-839E-04B3986EED06}" srcOrd="4" destOrd="0" presId="urn:microsoft.com/office/officeart/2005/8/layout/hierarchy1"/>
    <dgm:cxn modelId="{66BA1F70-4E2B-4EA7-B364-570C9608BC36}" type="presParOf" srcId="{6DD5A911-1080-4A02-9CE0-28E4AA7D4E8B}" destId="{D12B1414-2D7D-4ADF-A719-453D1593DB65}" srcOrd="5" destOrd="0" presId="urn:microsoft.com/office/officeart/2005/8/layout/hierarchy1"/>
    <dgm:cxn modelId="{CF937BEC-4A9B-4106-B5DA-6F27E3AB2CCD}" type="presParOf" srcId="{D12B1414-2D7D-4ADF-A719-453D1593DB65}" destId="{A4701B39-092B-42BB-835E-D248E79187C8}" srcOrd="0" destOrd="0" presId="urn:microsoft.com/office/officeart/2005/8/layout/hierarchy1"/>
    <dgm:cxn modelId="{106A9461-1F0B-44C5-AA3B-821EFD8877BA}" type="presParOf" srcId="{A4701B39-092B-42BB-835E-D248E79187C8}" destId="{8266552B-F79C-463C-B2B9-320345293C7F}" srcOrd="0" destOrd="0" presId="urn:microsoft.com/office/officeart/2005/8/layout/hierarchy1"/>
    <dgm:cxn modelId="{2E034EF2-2955-4B33-833B-6A698E2306A3}" type="presParOf" srcId="{A4701B39-092B-42BB-835E-D248E79187C8}" destId="{08E8C3A0-4470-4230-88F2-42EDAAFCE12F}" srcOrd="1" destOrd="0" presId="urn:microsoft.com/office/officeart/2005/8/layout/hierarchy1"/>
    <dgm:cxn modelId="{F872CFCB-6D45-4DA9-AA68-6AAA36B80301}" type="presParOf" srcId="{D12B1414-2D7D-4ADF-A719-453D1593DB65}" destId="{0EF955AC-4458-469E-ABCF-AD212AD077FE}" srcOrd="1" destOrd="0" presId="urn:microsoft.com/office/officeart/2005/8/layout/hierarchy1"/>
    <dgm:cxn modelId="{57C3CB84-384F-4AEC-9FAD-923AA7EB3F04}" type="presParOf" srcId="{0EF955AC-4458-469E-ABCF-AD212AD077FE}" destId="{9844F4EF-3701-430D-B7D1-817D44A53404}" srcOrd="0" destOrd="0" presId="urn:microsoft.com/office/officeart/2005/8/layout/hierarchy1"/>
    <dgm:cxn modelId="{AFB06C0E-FD51-44C6-92F3-FF29AF85E7E7}" type="presParOf" srcId="{0EF955AC-4458-469E-ABCF-AD212AD077FE}" destId="{1F44AC2B-8F9F-4757-9872-8AE6CFEDC222}" srcOrd="1" destOrd="0" presId="urn:microsoft.com/office/officeart/2005/8/layout/hierarchy1"/>
    <dgm:cxn modelId="{CCC54384-36AA-4972-B7F8-80CB570AFFAD}" type="presParOf" srcId="{1F44AC2B-8F9F-4757-9872-8AE6CFEDC222}" destId="{F507FC56-6CDD-43B4-93E0-272C5E1D7D94}" srcOrd="0" destOrd="0" presId="urn:microsoft.com/office/officeart/2005/8/layout/hierarchy1"/>
    <dgm:cxn modelId="{F45483C3-492A-42B2-9E10-0AF5C273E4A5}" type="presParOf" srcId="{F507FC56-6CDD-43B4-93E0-272C5E1D7D94}" destId="{3F16976F-CE48-41D8-BD3A-468DDED8C877}" srcOrd="0" destOrd="0" presId="urn:microsoft.com/office/officeart/2005/8/layout/hierarchy1"/>
    <dgm:cxn modelId="{DD6281BA-3349-4D7E-ACF8-C76A8BECFB8F}" type="presParOf" srcId="{F507FC56-6CDD-43B4-93E0-272C5E1D7D94}" destId="{5C46A405-4BD1-42AA-8B80-EEF32BDD46DF}" srcOrd="1" destOrd="0" presId="urn:microsoft.com/office/officeart/2005/8/layout/hierarchy1"/>
    <dgm:cxn modelId="{F7651D0B-8205-4BE1-9A45-2FA933249AD1}" type="presParOf" srcId="{1F44AC2B-8F9F-4757-9872-8AE6CFEDC222}" destId="{CD730693-8BBC-4B75-947F-CCF66E6BD889}" srcOrd="1" destOrd="0" presId="urn:microsoft.com/office/officeart/2005/8/layout/hierarchy1"/>
    <dgm:cxn modelId="{2F2F89F6-8B6A-438E-8918-839FE955A3FF}" type="presParOf" srcId="{0EF955AC-4458-469E-ABCF-AD212AD077FE}" destId="{8B8A3124-1B3F-4638-839D-D308C7CE4A8F}" srcOrd="2" destOrd="0" presId="urn:microsoft.com/office/officeart/2005/8/layout/hierarchy1"/>
    <dgm:cxn modelId="{93C2FCF9-0C98-4E4B-AADB-2BDFE62B4E06}" type="presParOf" srcId="{0EF955AC-4458-469E-ABCF-AD212AD077FE}" destId="{B8C37DE0-3BCD-470D-9D08-63E9BB2DE72C}" srcOrd="3" destOrd="0" presId="urn:microsoft.com/office/officeart/2005/8/layout/hierarchy1"/>
    <dgm:cxn modelId="{152D51A7-B294-4B53-8C05-7FD747E4F8F7}" type="presParOf" srcId="{B8C37DE0-3BCD-470D-9D08-63E9BB2DE72C}" destId="{679F962C-C8DE-4C9E-BF82-BF54E7BE939E}" srcOrd="0" destOrd="0" presId="urn:microsoft.com/office/officeart/2005/8/layout/hierarchy1"/>
    <dgm:cxn modelId="{17C56EAD-64E7-4900-BC22-6D5087332B2B}" type="presParOf" srcId="{679F962C-C8DE-4C9E-BF82-BF54E7BE939E}" destId="{2C26B936-8851-47F1-A187-AEDDC4C4ADBA}" srcOrd="0" destOrd="0" presId="urn:microsoft.com/office/officeart/2005/8/layout/hierarchy1"/>
    <dgm:cxn modelId="{80F112B1-FD37-402B-950A-B711690F1232}" type="presParOf" srcId="{679F962C-C8DE-4C9E-BF82-BF54E7BE939E}" destId="{706AE204-B7F3-4966-BBDF-608F39953CC1}" srcOrd="1" destOrd="0" presId="urn:microsoft.com/office/officeart/2005/8/layout/hierarchy1"/>
    <dgm:cxn modelId="{7A2A3731-C354-4E62-AD34-B0B5A749007D}" type="presParOf" srcId="{B8C37DE0-3BCD-470D-9D08-63E9BB2DE72C}" destId="{5A520E15-320E-4BE3-B8D7-79A709167C9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8A3124-1B3F-4638-839D-D308C7CE4A8F}">
      <dsp:nvSpPr>
        <dsp:cNvPr id="0" name=""/>
        <dsp:cNvSpPr/>
      </dsp:nvSpPr>
      <dsp:spPr>
        <a:xfrm>
          <a:off x="8600566" y="2272047"/>
          <a:ext cx="964558" cy="3846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3017"/>
              </a:lnTo>
              <a:lnTo>
                <a:pt x="964558" y="263017"/>
              </a:lnTo>
              <a:lnTo>
                <a:pt x="964558" y="38467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44F4EF-3701-430D-B7D1-817D44A53404}">
      <dsp:nvSpPr>
        <dsp:cNvPr id="0" name=""/>
        <dsp:cNvSpPr/>
      </dsp:nvSpPr>
      <dsp:spPr>
        <a:xfrm>
          <a:off x="7806990" y="2272047"/>
          <a:ext cx="793575" cy="431572"/>
        </a:xfrm>
        <a:custGeom>
          <a:avLst/>
          <a:gdLst/>
          <a:ahLst/>
          <a:cxnLst/>
          <a:rect l="0" t="0" r="0" b="0"/>
          <a:pathLst>
            <a:path>
              <a:moveTo>
                <a:pt x="793575" y="0"/>
              </a:moveTo>
              <a:lnTo>
                <a:pt x="793575" y="309915"/>
              </a:lnTo>
              <a:lnTo>
                <a:pt x="0" y="309915"/>
              </a:lnTo>
              <a:lnTo>
                <a:pt x="0" y="43157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2F0CF7-2946-4E7F-839E-04B3986EED06}">
      <dsp:nvSpPr>
        <dsp:cNvPr id="0" name=""/>
        <dsp:cNvSpPr/>
      </dsp:nvSpPr>
      <dsp:spPr>
        <a:xfrm>
          <a:off x="5605747" y="836645"/>
          <a:ext cx="2994818" cy="381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0275"/>
              </a:lnTo>
              <a:lnTo>
                <a:pt x="2994818" y="260275"/>
              </a:lnTo>
              <a:lnTo>
                <a:pt x="2994818" y="3819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5F6D0A-BF95-4468-8F41-81C62C2F1118}">
      <dsp:nvSpPr>
        <dsp:cNvPr id="0" name=""/>
        <dsp:cNvSpPr/>
      </dsp:nvSpPr>
      <dsp:spPr>
        <a:xfrm>
          <a:off x="5968197" y="2272047"/>
          <a:ext cx="91440" cy="3819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193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7BDF42-8928-4D0D-A718-B5F6BF876B14}">
      <dsp:nvSpPr>
        <dsp:cNvPr id="0" name=""/>
        <dsp:cNvSpPr/>
      </dsp:nvSpPr>
      <dsp:spPr>
        <a:xfrm>
          <a:off x="5605747" y="836645"/>
          <a:ext cx="408170" cy="381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0275"/>
              </a:lnTo>
              <a:lnTo>
                <a:pt x="408170" y="260275"/>
              </a:lnTo>
              <a:lnTo>
                <a:pt x="408170" y="3819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B4F000-C39B-4F2F-81C7-3F3BAB2013A1}">
      <dsp:nvSpPr>
        <dsp:cNvPr id="0" name=""/>
        <dsp:cNvSpPr/>
      </dsp:nvSpPr>
      <dsp:spPr>
        <a:xfrm>
          <a:off x="2715100" y="2272047"/>
          <a:ext cx="1605063" cy="381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0275"/>
              </a:lnTo>
              <a:lnTo>
                <a:pt x="1605063" y="260275"/>
              </a:lnTo>
              <a:lnTo>
                <a:pt x="1605063" y="38193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C7C9AE-C58D-4C85-B1B7-FFDE1279F5AC}">
      <dsp:nvSpPr>
        <dsp:cNvPr id="0" name=""/>
        <dsp:cNvSpPr/>
      </dsp:nvSpPr>
      <dsp:spPr>
        <a:xfrm>
          <a:off x="2669380" y="2272047"/>
          <a:ext cx="91440" cy="3819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193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168004-B5E5-42D9-8210-D5295829736F}">
      <dsp:nvSpPr>
        <dsp:cNvPr id="0" name=""/>
        <dsp:cNvSpPr/>
      </dsp:nvSpPr>
      <dsp:spPr>
        <a:xfrm>
          <a:off x="1110036" y="2272047"/>
          <a:ext cx="1605063" cy="381932"/>
        </a:xfrm>
        <a:custGeom>
          <a:avLst/>
          <a:gdLst/>
          <a:ahLst/>
          <a:cxnLst/>
          <a:rect l="0" t="0" r="0" b="0"/>
          <a:pathLst>
            <a:path>
              <a:moveTo>
                <a:pt x="1605063" y="0"/>
              </a:moveTo>
              <a:lnTo>
                <a:pt x="1605063" y="260275"/>
              </a:lnTo>
              <a:lnTo>
                <a:pt x="0" y="260275"/>
              </a:lnTo>
              <a:lnTo>
                <a:pt x="0" y="38193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F2DE5B-9583-4CA1-804B-F7992D46A456}">
      <dsp:nvSpPr>
        <dsp:cNvPr id="0" name=""/>
        <dsp:cNvSpPr/>
      </dsp:nvSpPr>
      <dsp:spPr>
        <a:xfrm>
          <a:off x="2715100" y="836645"/>
          <a:ext cx="2890646" cy="381932"/>
        </a:xfrm>
        <a:custGeom>
          <a:avLst/>
          <a:gdLst/>
          <a:ahLst/>
          <a:cxnLst/>
          <a:rect l="0" t="0" r="0" b="0"/>
          <a:pathLst>
            <a:path>
              <a:moveTo>
                <a:pt x="2890646" y="0"/>
              </a:moveTo>
              <a:lnTo>
                <a:pt x="2890646" y="260275"/>
              </a:lnTo>
              <a:lnTo>
                <a:pt x="0" y="260275"/>
              </a:lnTo>
              <a:lnTo>
                <a:pt x="0" y="3819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02EEF8-E7A7-4A83-8474-F62C55B2E0B9}">
      <dsp:nvSpPr>
        <dsp:cNvPr id="0" name=""/>
        <dsp:cNvSpPr/>
      </dsp:nvSpPr>
      <dsp:spPr>
        <a:xfrm>
          <a:off x="4729630" y="2741"/>
          <a:ext cx="1752235" cy="8339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7604A-9FED-49DB-AA8F-0C4647D9DE33}">
      <dsp:nvSpPr>
        <dsp:cNvPr id="0" name=""/>
        <dsp:cNvSpPr/>
      </dsp:nvSpPr>
      <dsp:spPr>
        <a:xfrm>
          <a:off x="4875544" y="141360"/>
          <a:ext cx="1752235" cy="8339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latin typeface="Candara" panose="020E0502030303020204" pitchFamily="34" charset="0"/>
            </a:rPr>
            <a:t>ЦП 4 „По-социална Европа“ ЕСФ+</a:t>
          </a:r>
          <a:endParaRPr lang="en-US" sz="1800" kern="1200" dirty="0">
            <a:latin typeface="Candara" panose="020E0502030303020204" pitchFamily="34" charset="0"/>
          </a:endParaRPr>
        </a:p>
      </dsp:txBody>
      <dsp:txXfrm>
        <a:off x="4899968" y="165784"/>
        <a:ext cx="1703387" cy="785055"/>
      </dsp:txXfrm>
    </dsp:sp>
    <dsp:sp modelId="{1F88D46B-E5C1-447A-A80E-FACB17B73251}">
      <dsp:nvSpPr>
        <dsp:cNvPr id="0" name=""/>
        <dsp:cNvSpPr/>
      </dsp:nvSpPr>
      <dsp:spPr>
        <a:xfrm>
          <a:off x="1709872" y="1218577"/>
          <a:ext cx="2010456" cy="1053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7AF426-E802-4147-99F3-531E891DB277}">
      <dsp:nvSpPr>
        <dsp:cNvPr id="0" name=""/>
        <dsp:cNvSpPr/>
      </dsp:nvSpPr>
      <dsp:spPr>
        <a:xfrm>
          <a:off x="1855787" y="1357196"/>
          <a:ext cx="2010456" cy="1053470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  <a:alpha val="89804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 smtClean="0">
              <a:latin typeface="Candara" panose="020E0502030303020204" pitchFamily="34" charset="0"/>
            </a:rPr>
            <a:t>Приоритет 1</a:t>
          </a:r>
          <a:r>
            <a:rPr lang="bg-BG" sz="1400" b="1" kern="1200" dirty="0" smtClean="0">
              <a:latin typeface="Candara" panose="020E0502030303020204" pitchFamily="34" charset="0"/>
            </a:rPr>
            <a:t> Приобщаващо образование и образователна интеграция</a:t>
          </a:r>
          <a:endParaRPr lang="en-US" sz="1400" b="1" kern="1200" dirty="0">
            <a:latin typeface="Candara" panose="020E0502030303020204" pitchFamily="34" charset="0"/>
          </a:endParaRPr>
        </a:p>
      </dsp:txBody>
      <dsp:txXfrm>
        <a:off x="1886642" y="1388051"/>
        <a:ext cx="1948746" cy="991760"/>
      </dsp:txXfrm>
    </dsp:sp>
    <dsp:sp modelId="{84BE5C29-3879-4514-9468-E6634947014E}">
      <dsp:nvSpPr>
        <dsp:cNvPr id="0" name=""/>
        <dsp:cNvSpPr/>
      </dsp:nvSpPr>
      <dsp:spPr>
        <a:xfrm>
          <a:off x="453419" y="2653980"/>
          <a:ext cx="1313234" cy="14151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FA7324-EF98-40D0-B430-C09E43D697AA}">
      <dsp:nvSpPr>
        <dsp:cNvPr id="0" name=""/>
        <dsp:cNvSpPr/>
      </dsp:nvSpPr>
      <dsp:spPr>
        <a:xfrm>
          <a:off x="599334" y="2792599"/>
          <a:ext cx="1313234" cy="1415151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latin typeface="Candara" panose="020E0502030303020204" pitchFamily="34" charset="0"/>
            </a:rPr>
            <a:t>СЦ </a:t>
          </a:r>
          <a:r>
            <a:rPr lang="en-US" sz="1200" b="1" u="sng" kern="1200" dirty="0" smtClean="0">
              <a:latin typeface="Candara" panose="020E0502030303020204" pitchFamily="34" charset="0"/>
            </a:rPr>
            <a:t>V</a:t>
          </a:r>
          <a:r>
            <a:rPr lang="bg-BG" sz="1200" b="1" u="sng" kern="1200" dirty="0" smtClean="0">
              <a:latin typeface="Candara" panose="020E0502030303020204" pitchFamily="34" charset="0"/>
            </a:rPr>
            <a:t> </a:t>
          </a:r>
          <a:r>
            <a:rPr lang="bg-BG" sz="1200" b="0" i="1" u="none" kern="1200" dirty="0" smtClean="0">
              <a:latin typeface="Candara" panose="020E0502030303020204" pitchFamily="34" charset="0"/>
            </a:rPr>
            <a:t>Насърчаване на р</a:t>
          </a:r>
          <a:r>
            <a:rPr lang="bg-BG" sz="1200" b="0" i="1" kern="1200" dirty="0" smtClean="0">
              <a:latin typeface="Candara" panose="020E0502030303020204" pitchFamily="34" charset="0"/>
            </a:rPr>
            <a:t>авния достъп до и завършване на качествено и приобщаващо образование</a:t>
          </a:r>
          <a:endParaRPr lang="en-US" sz="1200" b="0" i="1" kern="1200" dirty="0">
            <a:latin typeface="Candara" panose="020E0502030303020204" pitchFamily="34" charset="0"/>
          </a:endParaRPr>
        </a:p>
      </dsp:txBody>
      <dsp:txXfrm>
        <a:off x="637797" y="2831062"/>
        <a:ext cx="1236308" cy="1338225"/>
      </dsp:txXfrm>
    </dsp:sp>
    <dsp:sp modelId="{6B4CFB9E-9A73-46E3-9A79-37EDA373389D}">
      <dsp:nvSpPr>
        <dsp:cNvPr id="0" name=""/>
        <dsp:cNvSpPr/>
      </dsp:nvSpPr>
      <dsp:spPr>
        <a:xfrm>
          <a:off x="2058483" y="2653980"/>
          <a:ext cx="1313234" cy="14561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6EE741-865D-4CE0-A4CF-8682B642E02C}">
      <dsp:nvSpPr>
        <dsp:cNvPr id="0" name=""/>
        <dsp:cNvSpPr/>
      </dsp:nvSpPr>
      <dsp:spPr>
        <a:xfrm>
          <a:off x="2204398" y="2792599"/>
          <a:ext cx="1313234" cy="1456137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latin typeface="Candara" panose="020E0502030303020204" pitchFamily="34" charset="0"/>
            </a:rPr>
            <a:t>СЦ </a:t>
          </a:r>
          <a:r>
            <a:rPr lang="en-US" sz="1200" b="1" u="sng" kern="1200" dirty="0" smtClean="0">
              <a:latin typeface="Candara" panose="020E0502030303020204" pitchFamily="34" charset="0"/>
            </a:rPr>
            <a:t>VI </a:t>
          </a:r>
          <a:r>
            <a:rPr lang="bg-BG" sz="1200" i="1" kern="1200" dirty="0" smtClean="0">
              <a:latin typeface="Candara" panose="020E0502030303020204" pitchFamily="34" charset="0"/>
            </a:rPr>
            <a:t>Насърчаване на ученето през целия живот</a:t>
          </a:r>
          <a:endParaRPr lang="en-US" sz="1200" i="1" kern="1200" dirty="0">
            <a:latin typeface="Candara" panose="020E0502030303020204" pitchFamily="34" charset="0"/>
          </a:endParaRPr>
        </a:p>
      </dsp:txBody>
      <dsp:txXfrm>
        <a:off x="2242861" y="2831062"/>
        <a:ext cx="1236308" cy="1379211"/>
      </dsp:txXfrm>
    </dsp:sp>
    <dsp:sp modelId="{EADFF52E-8B9F-4411-8997-1C86C3531C47}">
      <dsp:nvSpPr>
        <dsp:cNvPr id="0" name=""/>
        <dsp:cNvSpPr/>
      </dsp:nvSpPr>
      <dsp:spPr>
        <a:xfrm>
          <a:off x="3663547" y="2653980"/>
          <a:ext cx="1313234" cy="14809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0C2C8E-29A9-4255-9376-ED04B1894BF3}">
      <dsp:nvSpPr>
        <dsp:cNvPr id="0" name=""/>
        <dsp:cNvSpPr/>
      </dsp:nvSpPr>
      <dsp:spPr>
        <a:xfrm>
          <a:off x="3809462" y="2792599"/>
          <a:ext cx="1313234" cy="1480929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latin typeface="Candara" panose="020E0502030303020204" pitchFamily="34" charset="0"/>
            </a:rPr>
            <a:t>СЦ </a:t>
          </a:r>
          <a:r>
            <a:rPr lang="en-US" sz="1200" b="1" u="sng" kern="1200" dirty="0" smtClean="0">
              <a:latin typeface="Candara" panose="020E0502030303020204" pitchFamily="34" charset="0"/>
            </a:rPr>
            <a:t>VIII </a:t>
          </a:r>
          <a:r>
            <a:rPr lang="bg-BG" sz="1200" i="1" kern="1200" dirty="0" smtClean="0">
              <a:latin typeface="Candara" panose="020E0502030303020204" pitchFamily="34" charset="0"/>
            </a:rPr>
            <a:t>Насърчаване на социално-икономическата интеграция</a:t>
          </a:r>
          <a:endParaRPr lang="en-US" sz="1200" i="1" kern="1200" dirty="0">
            <a:latin typeface="Candara" panose="020E0502030303020204" pitchFamily="34" charset="0"/>
          </a:endParaRPr>
        </a:p>
      </dsp:txBody>
      <dsp:txXfrm>
        <a:off x="3847925" y="2831062"/>
        <a:ext cx="1236308" cy="1404003"/>
      </dsp:txXfrm>
    </dsp:sp>
    <dsp:sp modelId="{21038BB8-CD37-4BFA-8289-F06B1AA19D90}">
      <dsp:nvSpPr>
        <dsp:cNvPr id="0" name=""/>
        <dsp:cNvSpPr/>
      </dsp:nvSpPr>
      <dsp:spPr>
        <a:xfrm>
          <a:off x="5084325" y="1218577"/>
          <a:ext cx="1859184" cy="1053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6F8E31-5E82-4CDC-9E8F-1C70A371D244}">
      <dsp:nvSpPr>
        <dsp:cNvPr id="0" name=""/>
        <dsp:cNvSpPr/>
      </dsp:nvSpPr>
      <dsp:spPr>
        <a:xfrm>
          <a:off x="5230240" y="1357196"/>
          <a:ext cx="1859184" cy="1053470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89804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 smtClean="0">
              <a:latin typeface="Candara" panose="020E0502030303020204" pitchFamily="34" charset="0"/>
            </a:rPr>
            <a:t>Приоритет 2</a:t>
          </a:r>
          <a:r>
            <a:rPr lang="bg-BG" sz="1400" b="1" kern="1200" dirty="0" smtClean="0">
              <a:latin typeface="Candara" panose="020E0502030303020204" pitchFamily="34" charset="0"/>
            </a:rPr>
            <a:t> Модернизация и качество на образованието</a:t>
          </a:r>
          <a:endParaRPr lang="en-US" sz="1400" b="1" kern="1200" dirty="0">
            <a:latin typeface="Candara" panose="020E0502030303020204" pitchFamily="34" charset="0"/>
          </a:endParaRPr>
        </a:p>
      </dsp:txBody>
      <dsp:txXfrm>
        <a:off x="5261095" y="1388051"/>
        <a:ext cx="1797474" cy="991760"/>
      </dsp:txXfrm>
    </dsp:sp>
    <dsp:sp modelId="{89B62E1C-FC52-49E5-BA43-801EF77A6315}">
      <dsp:nvSpPr>
        <dsp:cNvPr id="0" name=""/>
        <dsp:cNvSpPr/>
      </dsp:nvSpPr>
      <dsp:spPr>
        <a:xfrm>
          <a:off x="5268611" y="2653980"/>
          <a:ext cx="1490612" cy="14551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0A0F66-7BEF-44E8-BEC1-9D9BB63145A8}">
      <dsp:nvSpPr>
        <dsp:cNvPr id="0" name=""/>
        <dsp:cNvSpPr/>
      </dsp:nvSpPr>
      <dsp:spPr>
        <a:xfrm>
          <a:off x="5414526" y="2792599"/>
          <a:ext cx="1490612" cy="1455120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  <a:alpha val="89804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latin typeface="Candara" panose="020E0502030303020204" pitchFamily="34" charset="0"/>
            </a:rPr>
            <a:t>СЦ </a:t>
          </a:r>
          <a:r>
            <a:rPr lang="en-US" sz="1200" b="1" u="sng" kern="1200" dirty="0" smtClean="0">
              <a:latin typeface="Candara" panose="020E0502030303020204" pitchFamily="34" charset="0"/>
            </a:rPr>
            <a:t>IV </a:t>
          </a:r>
          <a:endParaRPr lang="bg-BG" sz="1200" b="1" u="sng" kern="1200" dirty="0" smtClean="0">
            <a:latin typeface="Candara" panose="020E0502030303020204" pitchFamily="34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0" i="1" u="none" kern="1200" dirty="0" smtClean="0">
              <a:latin typeface="Candara" panose="020E0502030303020204" pitchFamily="34" charset="0"/>
            </a:rPr>
            <a:t>Подобряване </a:t>
          </a:r>
          <a:r>
            <a:rPr lang="bg-BG" sz="1200" i="1" kern="1200" dirty="0" smtClean="0">
              <a:latin typeface="Candara" panose="020E0502030303020204" pitchFamily="34" charset="0"/>
            </a:rPr>
            <a:t>на качеството, ефективността и съответствието с нуждите на пазара на труда</a:t>
          </a:r>
          <a:endParaRPr lang="en-US" sz="1200" i="1" kern="1200" dirty="0">
            <a:latin typeface="Candara" panose="020E0502030303020204" pitchFamily="34" charset="0"/>
          </a:endParaRPr>
        </a:p>
      </dsp:txBody>
      <dsp:txXfrm>
        <a:off x="5457145" y="2835218"/>
        <a:ext cx="1405374" cy="1369882"/>
      </dsp:txXfrm>
    </dsp:sp>
    <dsp:sp modelId="{8266552B-F79C-463C-B2B9-320345293C7F}">
      <dsp:nvSpPr>
        <dsp:cNvPr id="0" name=""/>
        <dsp:cNvSpPr/>
      </dsp:nvSpPr>
      <dsp:spPr>
        <a:xfrm>
          <a:off x="7699510" y="1218577"/>
          <a:ext cx="1802111" cy="1053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E8C3A0-4470-4230-88F2-42EDAAFCE12F}">
      <dsp:nvSpPr>
        <dsp:cNvPr id="0" name=""/>
        <dsp:cNvSpPr/>
      </dsp:nvSpPr>
      <dsp:spPr>
        <a:xfrm>
          <a:off x="7845425" y="1357196"/>
          <a:ext cx="1802111" cy="1053470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 smtClean="0">
              <a:latin typeface="Candara" panose="020E0502030303020204" pitchFamily="34" charset="0"/>
            </a:rPr>
            <a:t>Приоритет 3</a:t>
          </a:r>
          <a:r>
            <a:rPr lang="bg-BG" sz="1400" b="1" kern="1200" dirty="0" smtClean="0">
              <a:latin typeface="Candara" panose="020E0502030303020204" pitchFamily="34" charset="0"/>
            </a:rPr>
            <a:t> Връзка на образованието с пазара на труда</a:t>
          </a:r>
          <a:endParaRPr lang="en-US" sz="1400" b="1" kern="1200" dirty="0">
            <a:latin typeface="Candara" panose="020E0502030303020204" pitchFamily="34" charset="0"/>
          </a:endParaRPr>
        </a:p>
      </dsp:txBody>
      <dsp:txXfrm>
        <a:off x="7876280" y="1388051"/>
        <a:ext cx="1740401" cy="991760"/>
      </dsp:txXfrm>
    </dsp:sp>
    <dsp:sp modelId="{3F16976F-CE48-41D8-BD3A-468DDED8C877}">
      <dsp:nvSpPr>
        <dsp:cNvPr id="0" name=""/>
        <dsp:cNvSpPr/>
      </dsp:nvSpPr>
      <dsp:spPr>
        <a:xfrm>
          <a:off x="7060010" y="2703620"/>
          <a:ext cx="1493961" cy="15036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46A405-4BD1-42AA-8B80-EEF32BDD46DF}">
      <dsp:nvSpPr>
        <dsp:cNvPr id="0" name=""/>
        <dsp:cNvSpPr/>
      </dsp:nvSpPr>
      <dsp:spPr>
        <a:xfrm>
          <a:off x="7205925" y="2842239"/>
          <a:ext cx="1493961" cy="1503661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latin typeface="Candara" panose="020E0502030303020204" pitchFamily="34" charset="0"/>
            </a:rPr>
            <a:t>СЦ </a:t>
          </a:r>
          <a:r>
            <a:rPr lang="en-US" sz="1200" b="1" u="sng" kern="1200" dirty="0" smtClean="0">
              <a:latin typeface="Candara" panose="020E0502030303020204" pitchFamily="34" charset="0"/>
            </a:rPr>
            <a:t>IV</a:t>
          </a:r>
          <a:endParaRPr lang="bg-BG" sz="1200" b="1" u="sng" kern="1200" dirty="0" smtClean="0">
            <a:latin typeface="Candara" panose="020E0502030303020204" pitchFamily="34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i="1" kern="1200" dirty="0" smtClean="0">
              <a:latin typeface="Candara" panose="020E0502030303020204" pitchFamily="34" charset="0"/>
            </a:rPr>
            <a:t>Подобряване на качеството, ефективността и съответствието с нуждите на пазара на труда</a:t>
          </a:r>
          <a:r>
            <a:rPr lang="en-US" sz="1200" i="1" kern="1200" dirty="0" smtClean="0">
              <a:latin typeface="Candara" panose="020E0502030303020204" pitchFamily="34" charset="0"/>
            </a:rPr>
            <a:t> </a:t>
          </a:r>
          <a:endParaRPr lang="en-US" sz="1200" i="1" kern="1200" dirty="0">
            <a:latin typeface="Candara" panose="020E0502030303020204" pitchFamily="34" charset="0"/>
          </a:endParaRPr>
        </a:p>
      </dsp:txBody>
      <dsp:txXfrm>
        <a:off x="7249682" y="2885996"/>
        <a:ext cx="1406447" cy="1416147"/>
      </dsp:txXfrm>
    </dsp:sp>
    <dsp:sp modelId="{2C26B936-8851-47F1-A187-AEDDC4C4ADBA}">
      <dsp:nvSpPr>
        <dsp:cNvPr id="0" name=""/>
        <dsp:cNvSpPr/>
      </dsp:nvSpPr>
      <dsp:spPr>
        <a:xfrm>
          <a:off x="8908508" y="2656721"/>
          <a:ext cx="1313234" cy="15505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6AE204-B7F3-4966-BBDF-608F39953CC1}">
      <dsp:nvSpPr>
        <dsp:cNvPr id="0" name=""/>
        <dsp:cNvSpPr/>
      </dsp:nvSpPr>
      <dsp:spPr>
        <a:xfrm>
          <a:off x="9054423" y="2795340"/>
          <a:ext cx="1313234" cy="1550560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u="sng" kern="1200" dirty="0" smtClean="0">
              <a:latin typeface="Candara" panose="020E0502030303020204" pitchFamily="34" charset="0"/>
            </a:rPr>
            <a:t>СЦ </a:t>
          </a:r>
          <a:r>
            <a:rPr lang="en-US" sz="1200" b="1" u="sng" kern="1200" dirty="0" smtClean="0">
              <a:latin typeface="Candara" panose="020E0502030303020204" pitchFamily="34" charset="0"/>
            </a:rPr>
            <a:t>VI </a:t>
          </a:r>
          <a:r>
            <a:rPr lang="bg-BG" sz="1200" i="1" kern="1200" dirty="0" smtClean="0">
              <a:latin typeface="Candara" panose="020E0502030303020204" pitchFamily="34" charset="0"/>
            </a:rPr>
            <a:t>Насърчаване на ученето през целия живот</a:t>
          </a:r>
          <a:endParaRPr lang="en-US" sz="1200" i="1" kern="1200" dirty="0">
            <a:latin typeface="Candara" panose="020E0502030303020204" pitchFamily="34" charset="0"/>
          </a:endParaRPr>
        </a:p>
      </dsp:txBody>
      <dsp:txXfrm>
        <a:off x="9092886" y="2833803"/>
        <a:ext cx="1236308" cy="1473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1.10.2020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1.10.2020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9494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1200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С </a:t>
            </a:r>
            <a:r>
              <a:rPr lang="bg-BG" sz="1200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оглед</a:t>
            </a:r>
            <a:r>
              <a:rPr lang="ru-RU" sz="1200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 </a:t>
            </a:r>
            <a:r>
              <a:rPr lang="bg-BG" sz="1200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ограничаване разпространението на COVID-19, В периода 09.03.2020 г. – 30.03.2020 проведена писмена процедура за неприсъствено вземане на решение от ТРГ, за одобрение на първи проект на ОПНО за програмен период 2021-2027 г. за изпращане за неформални консултации със службите на Европейската комисия.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1200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 Отразени получени коментари и предложения от ТРГ. Разработен първи вариант на ОПНО.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1200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 Одобрен от ТРГ първи проект на ОПНО и даден мандат на председателя на ТРГ за неговото изпращане за неформални консултации със службите на Европейската комисия.</a:t>
            </a:r>
          </a:p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5048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20710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9862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03689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6378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51207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589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50187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28294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56504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16644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11636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259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82157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62527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73240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97494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544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95067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39979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22444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0598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6349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39223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91920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2675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22510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32988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08821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BC810-03EC-4729-8756-EF0D4B7C1AA2}" type="datetimeFigureOut">
              <a:rPr lang="bg-BG" smtClean="0"/>
              <a:t>1.10.2020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ИА „Оперативна програма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GB" sz="1800" b="1" i="0" u="none" strike="noStrike" kern="1200" cap="all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15989-45E4-4F41-ABEC-9855EB9102D5}" type="slidenum">
              <a:rPr lang="bg-BG" smtClean="0"/>
              <a:t>‹#›</a:t>
            </a:fld>
            <a:endParaRPr lang="bg-BG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9" name="Picture 8" descr="http://sf.mon.bg/img/logo_eu_r_dva_fonda.png">
              <a:extLst>
                <a:ext uri="{FF2B5EF4-FFF2-40B4-BE49-F238E27FC236}">
                  <a16:creationId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43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f.mon.bg/?go=page&amp;pageId=376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pixabay.com/bg/vectors/%D0%B3%D0%B5%D0%BE%D0%BC%D0%B5%D1%82%D1%80%D0%B8%D1%8F-%D0%BC%D0%B0%D1%82%D0%B5%D0%BC%D0%B0%D1%82%D0%B8%D0%BA%D0%B0-155757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1754" y="1380347"/>
            <a:ext cx="74085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bg-BG" sz="32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„Програма</a:t>
            </a:r>
            <a:r>
              <a:rPr lang="ru-RU" sz="3200" b="1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 за образование“ 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cs typeface="Courier New" panose="02070309020205020404" pitchFamily="49" charset="0"/>
              </a:rPr>
              <a:t>20</a:t>
            </a: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cs typeface="Courier New" panose="02070309020205020404" pitchFamily="49" charset="0"/>
              </a:rPr>
              <a:t>2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cs typeface="Courier New" panose="02070309020205020404" pitchFamily="49" charset="0"/>
              </a:rPr>
              <a:t>1-202</a:t>
            </a:r>
            <a:r>
              <a:rPr kumimoji="0" lang="bg-BG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cs typeface="Courier New" panose="02070309020205020404" pitchFamily="49" charset="0"/>
              </a:rPr>
              <a:t>7</a:t>
            </a:r>
            <a:r>
              <a:rPr kumimoji="0" lang="bg-BG" sz="3200" b="1" i="0" u="none" strike="noStrike" kern="1200" cap="none" spc="0" normalizeH="0" noProof="0" dirty="0" smtClean="0">
                <a:ln>
                  <a:noFill/>
                </a:ln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cs typeface="Courier New" panose="02070309020205020404" pitchFamily="49" charset="0"/>
              </a:rPr>
              <a:t> г.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41652" y="2869848"/>
            <a:ext cx="10058400" cy="2362863"/>
          </a:xfrm>
        </p:spPr>
        <p:txBody>
          <a:bodyPr>
            <a:normAutofit/>
          </a:bodyPr>
          <a:lstStyle/>
          <a:p>
            <a:r>
              <a:rPr lang="bg-BG" sz="3200" spc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ТРГ </a:t>
            </a:r>
            <a:r>
              <a:rPr lang="bg-BG" sz="3200" spc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за </a:t>
            </a:r>
            <a:r>
              <a:rPr lang="bg-BG" sz="3200" spc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разработване </a:t>
            </a: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на </a:t>
            </a:r>
            <a:b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</a:b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„Програма за образование“ 2021-2027 г. </a:t>
            </a: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/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</a:b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 01.10.2020 г.</a:t>
            </a:r>
            <a:endParaRPr lang="en-GB" sz="32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796" y="6148758"/>
            <a:ext cx="43500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Иван Попов – зам. </a:t>
            </a:r>
            <a:r>
              <a:rPr lang="bg-BG" sz="14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изпълнителен</a:t>
            </a:r>
            <a:r>
              <a:rPr lang="ru-RU" sz="14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 директор </a:t>
            </a:r>
          </a:p>
          <a:p>
            <a:pPr lvl="0"/>
            <a:r>
              <a:rPr lang="ru-RU" sz="14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Courier New" panose="02070309020205020404" pitchFamily="49" charset="0"/>
              </a:rPr>
              <a:t>ИА ОПНОИР</a:t>
            </a:r>
            <a:endParaRPr kumimoji="0" lang="en-GB" sz="1400" i="0" u="none" strike="noStrike" kern="1200" cap="none" spc="0" normalizeH="0" baseline="0" noProof="0" dirty="0">
              <a:ln>
                <a:noFill/>
              </a:ln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50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95" y="1124395"/>
            <a:ext cx="10806717" cy="676883"/>
          </a:xfrm>
        </p:spPr>
        <p:txBody>
          <a:bodyPr/>
          <a:lstStyle/>
          <a:p>
            <a:pPr algn="ctr"/>
            <a:r>
              <a:rPr lang="bg-BG" sz="2000" b="1" cap="small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ОПНО за програмен период 2021-2027 – Фиш за представяне на предложения</a:t>
            </a:r>
            <a:endParaRPr lang="bg-BG" dirty="0">
              <a:latin typeface="Candara" panose="020E0502030303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8263" y="1907931"/>
            <a:ext cx="2672860" cy="6974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Times New Roman" panose="02020603050405020304" pitchFamily="18" charset="0"/>
              </a:rPr>
              <a:t>Цел на политиката (ЦП) 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52316" y="1881461"/>
            <a:ext cx="2312378" cy="6974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Calibri" panose="020F0502020204030204" pitchFamily="34" charset="0"/>
                <a:cs typeface="+mn-cs"/>
              </a:rPr>
              <a:t>Специфична цел 1 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7139" y="2856156"/>
            <a:ext cx="2672860" cy="10439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Calibri" panose="020F0502020204030204" pitchFamily="34" charset="0"/>
                <a:cs typeface="+mn-cs"/>
              </a:rPr>
              <a:t>Нужди от инвестиции с висок приоритет по </a:t>
            </a:r>
            <a:r>
              <a:rPr kumimoji="0" lang="bg-BG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Calibri" panose="020F0502020204030204" pitchFamily="34" charset="0"/>
                <a:cs typeface="+mn-cs"/>
              </a:rPr>
              <a:t>всяка ЦП, </a:t>
            </a:r>
            <a:r>
              <a:rPr kumimoji="0" lang="bg-BG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Calibri" panose="020F0502020204030204" pitchFamily="34" charset="0"/>
                <a:cs typeface="+mn-cs"/>
              </a:rPr>
              <a:t>съгласно Анекс Г</a:t>
            </a:r>
            <a:endParaRPr kumimoji="0" lang="bg-BG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141" y="4306159"/>
            <a:ext cx="2672859" cy="6820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sz="1400" b="1" dirty="0" smtClean="0">
                <a:solidFill>
                  <a:prstClr val="black"/>
                </a:solidFill>
                <a:latin typeface="Candara" panose="020E0502030303020204" pitchFamily="34" charset="0"/>
              </a:rPr>
              <a:t>Източници на информация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8262" y="5528644"/>
            <a:ext cx="2672859" cy="6682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sz="1400" b="1">
                <a:solidFill>
                  <a:prstClr val="black"/>
                </a:solidFill>
                <a:latin typeface="Candara" panose="020E0502030303020204" pitchFamily="34" charset="0"/>
                <a:ea typeface="Calibri" panose="020F0502020204030204" pitchFamily="34" charset="0"/>
              </a:rPr>
              <a:t>Нужди</a:t>
            </a:r>
            <a:endParaRPr lang="bg-BG" sz="1400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485523" y="2936874"/>
            <a:ext cx="2486025" cy="69618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sz="1400" b="1">
                <a:solidFill>
                  <a:prstClr val="black"/>
                </a:solidFill>
                <a:latin typeface="Candara" panose="020E0502030303020204" pitchFamily="34" charset="0"/>
                <a:ea typeface="Calibri" panose="020F0502020204030204" pitchFamily="34" charset="0"/>
              </a:rPr>
              <a:t>Продукти</a:t>
            </a:r>
            <a:endParaRPr lang="bg-BG" sz="1400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491873" y="4263193"/>
            <a:ext cx="2488961" cy="633233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sz="1400" b="1">
                <a:solidFill>
                  <a:prstClr val="black"/>
                </a:solidFill>
                <a:latin typeface="Candara" panose="020E0502030303020204" pitchFamily="34" charset="0"/>
                <a:ea typeface="Calibri" panose="020F0502020204030204" pitchFamily="34" charset="0"/>
              </a:rPr>
              <a:t>Целеви групи и бенефициенти</a:t>
            </a:r>
            <a:endParaRPr lang="bg-BG" sz="1400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85523" y="5528644"/>
            <a:ext cx="2488961" cy="668216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sz="1400" b="1">
                <a:solidFill>
                  <a:prstClr val="black"/>
                </a:solidFill>
                <a:latin typeface="Candara" panose="020E0502030303020204" pitchFamily="34" charset="0"/>
                <a:ea typeface="Calibri" panose="020F0502020204030204" pitchFamily="34" charset="0"/>
              </a:rPr>
              <a:t>Дейности</a:t>
            </a:r>
            <a:endParaRPr lang="bg-BG" sz="1400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1034" y="1887449"/>
            <a:ext cx="2417885" cy="6814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bg-BG" sz="1400" b="1">
                <a:solidFill>
                  <a:prstClr val="black"/>
                </a:solidFill>
                <a:latin typeface="Candara" panose="020E0502030303020204" pitchFamily="34" charset="0"/>
                <a:ea typeface="Calibri" panose="020F0502020204030204" pitchFamily="34" charset="0"/>
              </a:rPr>
              <a:t>Цели и резултати</a:t>
            </a:r>
            <a:endParaRPr lang="bg-BG" sz="1400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  <p:cxnSp>
        <p:nvCxnSpPr>
          <p:cNvPr id="20" name="Straight Arrow Connector 19"/>
          <p:cNvCxnSpPr>
            <a:endCxn id="8" idx="1"/>
          </p:cNvCxnSpPr>
          <p:nvPr/>
        </p:nvCxnSpPr>
        <p:spPr>
          <a:xfrm flipV="1">
            <a:off x="2844311" y="2230187"/>
            <a:ext cx="2208005" cy="2647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6" idx="1"/>
            <a:endCxn id="8" idx="3"/>
          </p:cNvCxnSpPr>
          <p:nvPr/>
        </p:nvCxnSpPr>
        <p:spPr>
          <a:xfrm flipH="1">
            <a:off x="7364694" y="2228151"/>
            <a:ext cx="2156340" cy="203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73" idx="2"/>
            <a:endCxn id="11" idx="3"/>
          </p:cNvCxnSpPr>
          <p:nvPr/>
        </p:nvCxnSpPr>
        <p:spPr>
          <a:xfrm flipH="1">
            <a:off x="2831121" y="5862752"/>
            <a:ext cx="789189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72" idx="2"/>
            <a:endCxn id="10" idx="3"/>
          </p:cNvCxnSpPr>
          <p:nvPr/>
        </p:nvCxnSpPr>
        <p:spPr>
          <a:xfrm flipH="1">
            <a:off x="2840000" y="4638326"/>
            <a:ext cx="768728" cy="887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5" idx="0"/>
            <a:endCxn id="14" idx="2"/>
          </p:cNvCxnSpPr>
          <p:nvPr/>
        </p:nvCxnSpPr>
        <p:spPr>
          <a:xfrm flipV="1">
            <a:off x="10730004" y="4896426"/>
            <a:ext cx="6350" cy="63221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14" idx="0"/>
            <a:endCxn id="13" idx="2"/>
          </p:cNvCxnSpPr>
          <p:nvPr/>
        </p:nvCxnSpPr>
        <p:spPr>
          <a:xfrm flipH="1" flipV="1">
            <a:off x="10728536" y="3633058"/>
            <a:ext cx="7818" cy="630135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0" idx="2"/>
            <a:endCxn id="11" idx="0"/>
          </p:cNvCxnSpPr>
          <p:nvPr/>
        </p:nvCxnSpPr>
        <p:spPr>
          <a:xfrm flipH="1">
            <a:off x="1494692" y="4988247"/>
            <a:ext cx="8879" cy="54039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9" idx="2"/>
            <a:endCxn id="10" idx="0"/>
          </p:cNvCxnSpPr>
          <p:nvPr/>
        </p:nvCxnSpPr>
        <p:spPr>
          <a:xfrm>
            <a:off x="1503569" y="3900109"/>
            <a:ext cx="2" cy="40605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1494692" y="2605382"/>
            <a:ext cx="0" cy="20363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Oval 71"/>
          <p:cNvSpPr/>
          <p:nvPr/>
        </p:nvSpPr>
        <p:spPr>
          <a:xfrm>
            <a:off x="3608728" y="4152326"/>
            <a:ext cx="2340000" cy="9720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Times New Roman" panose="02020603050405020304" pitchFamily="18" charset="0"/>
              </a:rPr>
              <a:t>Посочват се конкретни </a:t>
            </a:r>
            <a:r>
              <a:rPr kumimoji="0" lang="bg-BG" sz="1200" b="1" i="0" u="none" strike="noStrike" kern="1200" cap="none" spc="0" normalizeH="0" baseline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Times New Roman" panose="02020603050405020304" pitchFamily="18" charset="0"/>
              </a:rPr>
              <a:t>конкретни</a:t>
            </a:r>
            <a:r>
              <a:rPr kumimoji="0" lang="bg-BG" sz="12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Times New Roman" panose="02020603050405020304" pitchFamily="18" charset="0"/>
              </a:rPr>
              <a:t> източници на информация относно </a:t>
            </a:r>
            <a:r>
              <a:rPr kumimoji="0" lang="bg-BG" sz="1200" b="1" i="0" u="none" strike="noStrike" kern="1200" cap="none" spc="0" normalizeH="0" baseline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Times New Roman" panose="02020603050405020304" pitchFamily="18" charset="0"/>
              </a:rPr>
              <a:t>индентифицираните</a:t>
            </a:r>
            <a:r>
              <a:rPr kumimoji="0" lang="bg-BG" sz="12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Times New Roman" panose="02020603050405020304" pitchFamily="18" charset="0"/>
              </a:rPr>
              <a:t>  нужди </a:t>
            </a:r>
            <a:endParaRPr kumimoji="0" lang="bg-BG" sz="1200" b="1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3" name="Oval 72"/>
          <p:cNvSpPr/>
          <p:nvPr/>
        </p:nvSpPr>
        <p:spPr>
          <a:xfrm>
            <a:off x="3620310" y="5376752"/>
            <a:ext cx="2340000" cy="9720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Times New Roman" panose="02020603050405020304" pitchFamily="18" charset="0"/>
              </a:rPr>
              <a:t>Посочват се конкретни нужди на системата</a:t>
            </a:r>
            <a:endParaRPr kumimoji="0" lang="bg-BG" sz="1200" b="1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6353055" y="2812139"/>
            <a:ext cx="2340000" cy="9720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85000" lnSpcReduction="10000"/>
          </a:bodyPr>
          <a:lstStyle/>
          <a:p>
            <a:pPr algn="ctr">
              <a:defRPr/>
            </a:pPr>
            <a:r>
              <a:rPr lang="bg-BG" sz="1200" b="1" dirty="0" smtClean="0">
                <a:solidFill>
                  <a:prstClr val="black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Посочват </a:t>
            </a:r>
            <a:r>
              <a:rPr lang="bg-BG" sz="1200" b="1" dirty="0">
                <a:solidFill>
                  <a:prstClr val="black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се предложения за специфични за програмата индикатори за краен продукт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1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6" name="Oval 75"/>
          <p:cNvSpPr/>
          <p:nvPr/>
        </p:nvSpPr>
        <p:spPr>
          <a:xfrm>
            <a:off x="6352439" y="4094256"/>
            <a:ext cx="2340000" cy="9720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normAutofit fontScale="92500" lnSpcReduction="20000"/>
          </a:bodyPr>
          <a:lstStyle/>
          <a:p>
            <a:pPr lvl="0" algn="ctr">
              <a:defRPr/>
            </a:pPr>
            <a:r>
              <a:rPr lang="bg-BG" sz="1200" b="1" dirty="0">
                <a:solidFill>
                  <a:prstClr val="black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Посочват се основните целеви групи на конкретните дейности и </a:t>
            </a:r>
            <a:r>
              <a:rPr lang="bg-BG" sz="1200" b="1" dirty="0" smtClean="0">
                <a:solidFill>
                  <a:prstClr val="black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бенефициенти</a:t>
            </a:r>
            <a:endParaRPr kumimoji="0" lang="bg-BG" sz="1200" b="1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6454168" y="5358997"/>
            <a:ext cx="2340000" cy="9720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lvl="0" algn="ctr">
              <a:defRPr/>
            </a:pPr>
            <a:r>
              <a:rPr lang="bg-BG" sz="1200" b="1">
                <a:solidFill>
                  <a:prstClr val="black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Посочват се ясни и конкретни дейности </a:t>
            </a:r>
            <a:endParaRPr lang="bg-BG" sz="1200" b="1" dirty="0">
              <a:solidFill>
                <a:prstClr val="black"/>
              </a:solidFill>
              <a:latin typeface="Candara" panose="020E050203030302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75" idx="6"/>
            <a:endCxn id="13" idx="1"/>
          </p:cNvCxnSpPr>
          <p:nvPr/>
        </p:nvCxnSpPr>
        <p:spPr>
          <a:xfrm flipV="1">
            <a:off x="8693055" y="3284966"/>
            <a:ext cx="792468" cy="1317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>
            <a:stCxn id="77" idx="6"/>
            <a:endCxn id="15" idx="1"/>
          </p:cNvCxnSpPr>
          <p:nvPr/>
        </p:nvCxnSpPr>
        <p:spPr>
          <a:xfrm>
            <a:off x="8794168" y="5844997"/>
            <a:ext cx="691355" cy="17755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>
            <a:stCxn id="76" idx="6"/>
            <a:endCxn id="14" idx="1"/>
          </p:cNvCxnSpPr>
          <p:nvPr/>
        </p:nvCxnSpPr>
        <p:spPr>
          <a:xfrm flipV="1">
            <a:off x="8692439" y="4579810"/>
            <a:ext cx="799434" cy="44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3555450" y="2883254"/>
            <a:ext cx="2340000" cy="9720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Times New Roman" panose="02020603050405020304" pitchFamily="18" charset="0"/>
              </a:rPr>
              <a:t>Инвестиционни нужди съгласно Приложение Г</a:t>
            </a:r>
            <a:endParaRPr kumimoji="0" lang="bg-BG" sz="1200" b="1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95" name="Straight Arrow Connector 94"/>
          <p:cNvCxnSpPr>
            <a:stCxn id="90" idx="2"/>
            <a:endCxn id="9" idx="3"/>
          </p:cNvCxnSpPr>
          <p:nvPr/>
        </p:nvCxnSpPr>
        <p:spPr>
          <a:xfrm flipH="1">
            <a:off x="2839999" y="3369254"/>
            <a:ext cx="715451" cy="8879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stCxn id="11" idx="2"/>
            <a:endCxn id="15" idx="2"/>
          </p:cNvCxnSpPr>
          <p:nvPr/>
        </p:nvCxnSpPr>
        <p:spPr>
          <a:xfrm rot="16200000" flipH="1">
            <a:off x="6112348" y="1579204"/>
            <a:ext cx="12700" cy="9235312"/>
          </a:xfrm>
          <a:prstGeom prst="bentConnector3">
            <a:avLst>
              <a:gd name="adj1" fmla="val 3687378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/>
          <p:cNvCxnSpPr>
            <a:stCxn id="13" idx="0"/>
            <a:endCxn id="16" idx="2"/>
          </p:cNvCxnSpPr>
          <p:nvPr/>
        </p:nvCxnSpPr>
        <p:spPr>
          <a:xfrm flipV="1">
            <a:off x="10728536" y="2568853"/>
            <a:ext cx="1441" cy="36802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5241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6363557"/>
              </p:ext>
            </p:extLst>
          </p:nvPr>
        </p:nvGraphicFramePr>
        <p:xfrm>
          <a:off x="77403" y="2339297"/>
          <a:ext cx="11984853" cy="4417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4951">
                  <a:extLst>
                    <a:ext uri="{9D8B030D-6E8A-4147-A177-3AD203B41FA5}">
                      <a16:colId xmlns:a16="http://schemas.microsoft.com/office/drawing/2014/main" val="93498077"/>
                    </a:ext>
                  </a:extLst>
                </a:gridCol>
                <a:gridCol w="3994951">
                  <a:extLst>
                    <a:ext uri="{9D8B030D-6E8A-4147-A177-3AD203B41FA5}">
                      <a16:colId xmlns:a16="http://schemas.microsoft.com/office/drawing/2014/main" val="405443489"/>
                    </a:ext>
                  </a:extLst>
                </a:gridCol>
                <a:gridCol w="3994951">
                  <a:extLst>
                    <a:ext uri="{9D8B030D-6E8A-4147-A177-3AD203B41FA5}">
                      <a16:colId xmlns:a16="http://schemas.microsoft.com/office/drawing/2014/main" val="3202382002"/>
                    </a:ext>
                  </a:extLst>
                </a:gridCol>
              </a:tblGrid>
              <a:tr h="3289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образованието и науката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Българска академия на науките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Комисия за защита от дискриминация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6288509"/>
                  </a:ext>
                </a:extLst>
              </a:tr>
              <a:tr h="68122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икономиката (Дирекция „Икономическа политика)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транспорта, ИТ и съобщенията</a:t>
                      </a:r>
                    </a:p>
                    <a:p>
                      <a:pPr marL="0" algn="l" defTabSz="914400" rtl="0" eaLnBrk="1" latinLnBrk="0" hangingPunct="1"/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Група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организации, работещи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в сферата на социалното включване и интегрирането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на </a:t>
                      </a:r>
                      <a:r>
                        <a:rPr lang="bg-BG" sz="1200" b="1" kern="1200" noProof="0" dirty="0" err="1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маргинализираните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групи 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(ЦМДТ „</a:t>
                      </a:r>
                      <a:r>
                        <a:rPr lang="bg-BG" sz="1200" b="1" kern="1200" dirty="0" err="1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Амалипе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“)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7324839"/>
                  </a:ext>
                </a:extLst>
              </a:tr>
              <a:tr h="66773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младежта и спорта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външните работи</a:t>
                      </a:r>
                    </a:p>
                    <a:p>
                      <a:pPr marL="0" algn="l" defTabSz="914400" rtl="0" eaLnBrk="1" latinLnBrk="0" hangingPunct="1"/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Група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организации,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работещи в сферата на образованието, науката и културата (Фондация 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„Заедно в час“)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916426"/>
                  </a:ext>
                </a:extLst>
              </a:tr>
              <a:tr h="61754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Държавна агенция за закрила на детето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финансите (дирекция „Държавни помощи и реален сектор“)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Група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организации,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работещи в сферата на политиките за младежта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(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Фондация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БРТИМ)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365641"/>
                  </a:ext>
                </a:extLst>
              </a:tr>
              <a:tr h="33185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Агенция за хората с увреждания 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Регионален съвет 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за развитие-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Северозападен район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bg-BG" sz="1200" b="1" dirty="0">
                        <a:solidFill>
                          <a:schemeClr val="tx2"/>
                        </a:solidFill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6924304"/>
                  </a:ext>
                </a:extLst>
              </a:tr>
              <a:tr h="5197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Национален съвет за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сътрудничество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по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етническите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и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интеграционните въпроси към Министерския съвет</a:t>
                      </a:r>
                      <a:endParaRPr lang="bg-BG" sz="1200" b="1" kern="1200" noProof="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Конфедерация на работодателите и индустриалците в България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Получено</a:t>
                      </a:r>
                      <a:r>
                        <a:rPr lang="bg-BG" sz="1200" b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200" b="1" baseline="0" noProof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писмо с предложение от </a:t>
                      </a:r>
                      <a:r>
                        <a:rPr lang="bg-BG" sz="1200" b="1" noProof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Камара на строителите в България 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752415"/>
                  </a:ext>
                </a:extLst>
              </a:tr>
              <a:tr h="44110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Национална агенция за професионално образование и обучение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Българска стопанска камара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bg-BG" sz="1200" b="1" dirty="0">
                        <a:solidFill>
                          <a:schemeClr val="tx2"/>
                        </a:solidFill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8802973"/>
                  </a:ext>
                </a:extLst>
              </a:tr>
              <a:tr h="46369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Център за образователна интеграция на деца и ученици от етническите малцинства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Асоциация на индустриалния капитал в България</a:t>
                      </a:r>
                    </a:p>
                    <a:p>
                      <a:pPr marL="0" algn="l" defTabSz="914400" rtl="0" eaLnBrk="1" latinLnBrk="0" hangingPunct="1"/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bg-BG" sz="9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+mn-cs"/>
                          <a:hlinkClick r:id="rId3"/>
                        </a:rPr>
                        <a:t>Получените фишове с представени предложения са публикувани на страницата на ИА ОПНОИР в раздел 2021 – 2027/ ТРГ / Заседания</a:t>
                      </a:r>
                      <a:r>
                        <a:rPr kumimoji="0" lang="bg-BG" sz="9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+mn-cs"/>
                        </a:rPr>
                        <a:t> - </a:t>
                      </a:r>
                      <a:r>
                        <a:rPr kumimoji="0" lang="en-US" sz="9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+mn-cs"/>
                        </a:rPr>
                        <a:t>http://sf.mon.bg/?go=page&amp;pageId=376</a:t>
                      </a:r>
                      <a:endParaRPr lang="bg-BG" sz="900" b="1" i="1" dirty="0">
                        <a:solidFill>
                          <a:srgbClr val="C00000"/>
                        </a:solidFill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7253319"/>
                  </a:ext>
                </a:extLst>
              </a:tr>
              <a:tr h="31004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Център за развитие на човешките ресурси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Фонд на фондовете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bg-BG" sz="1200" b="1" dirty="0">
                        <a:solidFill>
                          <a:schemeClr val="tx2"/>
                        </a:solidFill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4457535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68525" y="1386413"/>
            <a:ext cx="11984854" cy="5977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2000" b="1" cap="small" dirty="0">
                <a:solidFill>
                  <a:srgbClr val="C00000"/>
                </a:solidFill>
                <a:latin typeface="Candara" panose="020E0502030303020204" pitchFamily="34" charset="0"/>
                <a:ea typeface="+mj-ea"/>
                <a:cs typeface="Arial" panose="020B0604020202020204" pitchFamily="34" charset="0"/>
              </a:rPr>
              <a:t>Получени фишове с представени предложения от членовете на ТРГ – декември 2019 г. – януари </a:t>
            </a:r>
            <a:r>
              <a:rPr lang="ru-RU" sz="2000" b="1" cap="small" dirty="0">
                <a:solidFill>
                  <a:srgbClr val="C00000"/>
                </a:solidFill>
                <a:latin typeface="Candara" panose="020E0502030303020204" pitchFamily="34" charset="0"/>
                <a:ea typeface="+mj-ea"/>
                <a:cs typeface="Arial" panose="020B0604020202020204" pitchFamily="34" charset="0"/>
              </a:rPr>
              <a:t>2020 г.</a:t>
            </a:r>
            <a:endParaRPr lang="bg-BG" sz="2000" b="1" cap="small" dirty="0">
              <a:solidFill>
                <a:srgbClr val="C00000"/>
              </a:solidFill>
              <a:latin typeface="Candara" panose="020E0502030303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9227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3811052"/>
              </p:ext>
            </p:extLst>
          </p:nvPr>
        </p:nvGraphicFramePr>
        <p:xfrm>
          <a:off x="77403" y="2154464"/>
          <a:ext cx="12049494" cy="4344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6498">
                  <a:extLst>
                    <a:ext uri="{9D8B030D-6E8A-4147-A177-3AD203B41FA5}">
                      <a16:colId xmlns:a16="http://schemas.microsoft.com/office/drawing/2014/main" val="93498077"/>
                    </a:ext>
                  </a:extLst>
                </a:gridCol>
                <a:gridCol w="4016498">
                  <a:extLst>
                    <a:ext uri="{9D8B030D-6E8A-4147-A177-3AD203B41FA5}">
                      <a16:colId xmlns:a16="http://schemas.microsoft.com/office/drawing/2014/main" val="405443489"/>
                    </a:ext>
                  </a:extLst>
                </a:gridCol>
                <a:gridCol w="4016498">
                  <a:extLst>
                    <a:ext uri="{9D8B030D-6E8A-4147-A177-3AD203B41FA5}">
                      <a16:colId xmlns:a16="http://schemas.microsoft.com/office/drawing/2014/main" val="3202382002"/>
                    </a:ext>
                  </a:extLst>
                </a:gridCol>
              </a:tblGrid>
              <a:tr h="49482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образованието и науката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Център за образователна интеграция на децата и учениците от етническите малцинства 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Асоциация на индустриалния капитал в България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200" b="1" kern="1200" dirty="0" smtClean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6288509"/>
                  </a:ext>
                </a:extLst>
              </a:tr>
              <a:tr h="4673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Администрация на МС (дирекция „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Централно </a:t>
                      </a:r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координационно звено“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)</a:t>
                      </a:r>
                      <a:endParaRPr lang="ru-RU" sz="1200" b="1" kern="1200" dirty="0" smtClean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Фонд на фондовете</a:t>
                      </a:r>
                    </a:p>
                    <a:p>
                      <a:pPr marL="0" algn="l" defTabSz="914400" rtl="0" eaLnBrk="1" latinLnBrk="0" hangingPunct="1"/>
                      <a:endParaRPr lang="ru-RU" sz="1200" b="1" kern="1200" dirty="0" smtClean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Съюз за стопанска инициатива</a:t>
                      </a:r>
                    </a:p>
                    <a:p>
                      <a:pPr marL="0" algn="l" defTabSz="914400" rtl="0" eaLnBrk="1" latinLnBrk="0" hangingPunct="1"/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7324839"/>
                  </a:ext>
                </a:extLst>
              </a:tr>
              <a:tr h="46736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младежта и спорта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Конфедерация на независимите синдикати в България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Българска стопанска камара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200" b="1" kern="1200" dirty="0" smtClean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916426"/>
                  </a:ext>
                </a:extLst>
              </a:tr>
              <a:tr h="4863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труда и социалната политика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Национално сдружение на общините в Република България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Държавна агенция „Безопасност на движението по пътищата“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365641"/>
                  </a:ext>
                </a:extLst>
              </a:tr>
              <a:tr h="66645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икономиката (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Главна дирекция „Европейски фондове за конкурентоспособност“ и Дирекция „Икономическа политика</a:t>
                      </a:r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” )</a:t>
                      </a:r>
                      <a:endParaRPr lang="bg-BG" sz="1200" b="1" kern="1200" dirty="0" smtClean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Българска академия на науките</a:t>
                      </a:r>
                    </a:p>
                    <a:p>
                      <a:pPr marL="0" algn="l" defTabSz="914400" rtl="0" eaLnBrk="1" latinLnBrk="0" hangingPunct="1"/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Група Организации, работещи в сферата на социалното включване и интегрирането на </a:t>
                      </a:r>
                      <a:r>
                        <a:rPr lang="bg-BG" sz="1200" b="1" kern="1200" noProof="0" dirty="0" err="1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маргинализираните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групи </a:t>
                      </a:r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(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ЦМДТ „</a:t>
                      </a:r>
                      <a:r>
                        <a:rPr lang="bg-BG" sz="1200" b="1" kern="1200" dirty="0" err="1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Амалипе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“)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6924304"/>
                  </a:ext>
                </a:extLst>
              </a:tr>
              <a:tr h="65431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регионалното развитие и благоустройството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Селскостопанска академия</a:t>
                      </a:r>
                    </a:p>
                    <a:p>
                      <a:pPr marL="0" algn="l" defTabSz="914400" rtl="0" eaLnBrk="1" latinLnBrk="0" hangingPunct="1"/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Група</a:t>
                      </a:r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организации,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работещи в сферата на образование, науката и културата (Фондация 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„Заедно в час“)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752415"/>
                  </a:ext>
                </a:extLst>
              </a:tr>
              <a:tr h="46736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Министерство на финансите</a:t>
                      </a:r>
                      <a:r>
                        <a:rPr lang="en-US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(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дирекция „Национален фонд“)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Съвет на ректорите на висшите училища в Република България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Група</a:t>
                      </a:r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организации,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работещи в сферата на екологията (Сдружение за териториален и екологичен просперитет</a:t>
                      </a:r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/СТЕП/)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8802973"/>
                  </a:ext>
                </a:extLst>
              </a:tr>
              <a:tr h="4673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Национален </a:t>
                      </a:r>
                      <a:r>
                        <a:rPr lang="bg-BG" sz="1200" b="1" kern="1200" noProof="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център</a:t>
                      </a:r>
                      <a:r>
                        <a:rPr lang="ru-RU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за информация и документация</a:t>
                      </a:r>
                    </a:p>
                    <a:p>
                      <a:pPr marL="0" algn="l" defTabSz="914400" rtl="0" eaLnBrk="1" latinLnBrk="0" hangingPunct="1"/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bg-BG" sz="1200" b="1" kern="1200" dirty="0" smtClean="0">
                          <a:solidFill>
                            <a:schemeClr val="tx2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Конфедерация на работодателите и индустриалците в България</a:t>
                      </a:r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bg-BG" sz="1200" b="1" kern="1200" dirty="0">
                        <a:solidFill>
                          <a:schemeClr val="tx2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7253319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04036" y="1438182"/>
            <a:ext cx="11984853" cy="3055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2000" b="1" cap="small" dirty="0">
                <a:solidFill>
                  <a:srgbClr val="C00000"/>
                </a:solidFill>
                <a:latin typeface="Candara" panose="020E0502030303020204" pitchFamily="34" charset="0"/>
                <a:ea typeface="+mj-ea"/>
                <a:cs typeface="Arial" panose="020B0604020202020204" pitchFamily="34" charset="0"/>
              </a:rPr>
              <a:t>Получени становища с допълнителни предложения от членовете на ТРГ – март 2020 г.</a:t>
            </a:r>
          </a:p>
        </p:txBody>
      </p:sp>
    </p:spTree>
    <p:extLst>
      <p:ext uri="{BB962C8B-B14F-4D97-AF65-F5344CB8AC3E}">
        <p14:creationId xmlns:p14="http://schemas.microsoft.com/office/powerpoint/2010/main" val="4266166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373065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 smtClean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Ключови коментари на ЕК (1)</a:t>
            </a:r>
            <a:endParaRPr lang="bg-BG" sz="3000" b="1" cap="small" dirty="0">
              <a:solidFill>
                <a:srgbClr val="C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33165" y="1970843"/>
            <a:ext cx="11958221" cy="4853745"/>
          </a:xfrm>
          <a:noFill/>
          <a:ln>
            <a:solidFill>
              <a:schemeClr val="bg1"/>
            </a:solidFill>
          </a:ln>
        </p:spPr>
        <p:txBody>
          <a:bodyPr>
            <a:normAutofit fontScale="92500"/>
          </a:bodyPr>
          <a:lstStyle/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Предлага се отпадането на </a:t>
            </a:r>
            <a:r>
              <a:rPr lang="bg-BG" sz="2200" dirty="0" err="1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многофондовия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 аспект на програмата, като тя се трансформира в </a:t>
            </a:r>
            <a:r>
              <a:rPr lang="bg-BG" sz="2200" dirty="0" err="1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еднофондова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, подкрепена единствено по линия на ЕСФ+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 Отчита се като положително разделението по степен на образование в структурата на ОП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Оценени са положително представените предизвикателствата във всяко ниво на образование в страната в Раздел програмна стратегия. Препоръчва се стратегията да се допълни с научени уроци от програмен период 2014-2020 г.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Предлага се да се прецизира по-ясно връзката на програмата с националните програми и взаимодействието с тях през следващия програмен период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С оглед на ключово значение за краткосрочните преходи на пазара на труда, както и по отношение на работодателите, които участват в учебния процес се предлага практическото обучение във висшето образование да бъде насърчавано и приоритетно да се инвестира в него 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</a:rPr>
              <a:t>Предлага се разработването на методология на включените в програмата специфични индикатори за краен продукт и резултат. </a:t>
            </a:r>
            <a:endParaRPr lang="bg-BG" sz="2200" dirty="0" smtClean="0">
              <a:solidFill>
                <a:schemeClr val="tx2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bg-BG" sz="2200" dirty="0" smtClean="0">
              <a:solidFill>
                <a:schemeClr val="tx2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bg-BG" sz="2200" dirty="0" smtClean="0">
              <a:solidFill>
                <a:schemeClr val="tx2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bg-BG" sz="2200" dirty="0" smtClean="0">
              <a:solidFill>
                <a:schemeClr val="tx2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marL="0" indent="0" algn="just">
              <a:spcAft>
                <a:spcPts val="600"/>
              </a:spcAft>
              <a:buNone/>
            </a:pPr>
            <a:endParaRPr lang="bg-BG" sz="2200" dirty="0">
              <a:solidFill>
                <a:schemeClr val="tx2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4416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373065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 smtClean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Ключови коментари на ЕК (2)</a:t>
            </a:r>
            <a:endParaRPr lang="bg-BG" sz="3000" b="1" cap="small" dirty="0">
              <a:solidFill>
                <a:srgbClr val="C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33165" y="1970843"/>
            <a:ext cx="11958221" cy="4853745"/>
          </a:xfrm>
          <a:ln>
            <a:solidFill>
              <a:schemeClr val="bg1"/>
            </a:solidFill>
          </a:ln>
        </p:spPr>
        <p:txBody>
          <a:bodyPr>
            <a:normAutofit fontScale="92500" lnSpcReduction="20000"/>
          </a:bodyPr>
          <a:lstStyle/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 С оглед насърчаване на социално-икономическата интеграция на граждани на трети страни и на </a:t>
            </a:r>
            <a:r>
              <a:rPr lang="bg-BG" sz="2200" dirty="0" err="1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маргинализирани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 общности като ромите е предложено 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специфична цел (viii) „насърчаване на социално-икономическата интеграция на граждани на трети държави и на </a:t>
            </a:r>
            <a:r>
              <a:rPr lang="bg-BG" sz="2200" b="1" dirty="0" err="1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маргинализирани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 общности, като например ромите“ 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разписана в член 4, параграф 1 от предложението за ЕСФ + да бъде включена в проекта на ОПНО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 Съгласно идентифицираните нужди в Анекс Г се препоръчва включването на 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специфична цел (vi) „насърчаване на ученето през целия живот, по-специално гъвкавите възможности за повишаване на квалификацията и за преквалификация за всички, като се вземат предвид цифровите умения, по-доброто предвиждане на промените и изискванията за нови умения, улесняването на преходите в професионалното развитие и насърчаването на професионалната мобилност“ 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 Предлага се мерките които обхващат качеството на образованието и цифровите умения да бъдат включени по 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специфична цел iv 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на EСФ+, като отпаднат от 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специфична цел v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.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Предлага се дейностите и мерките, предвидени във висшето образование и започването на изследователска кариера, да бъдат пряко свързани с мерките по </a:t>
            </a:r>
            <a:r>
              <a:rPr lang="bg-BG" sz="2200" b="1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специфична цел iv</a:t>
            </a: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  <a:ea typeface="Times New Roman" panose="02020603050405020304" pitchFamily="18" charset="0"/>
              </a:rPr>
              <a:t>, така че да се осигури допълнително взаимодействие между фондовете на ЕС.</a:t>
            </a: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  <a:latin typeface="Candara" panose="020E0502030303020204" pitchFamily="34" charset="0"/>
              </a:rPr>
              <a:t>Предлага се да се отчете различната категория на Югозападен район за планиране, включително и по отношение на индикаторите.</a:t>
            </a:r>
          </a:p>
        </p:txBody>
      </p:sp>
    </p:spTree>
    <p:extLst>
      <p:ext uri="{BB962C8B-B14F-4D97-AF65-F5344CB8AC3E}">
        <p14:creationId xmlns:p14="http://schemas.microsoft.com/office/powerpoint/2010/main" val="332197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0754" y="1340205"/>
            <a:ext cx="10749414" cy="452227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„Програма за образование“ 2021-2027  - структура </a:t>
            </a:r>
            <a:endParaRPr lang="bg-BG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756" y="2078182"/>
            <a:ext cx="11673444" cy="4779817"/>
          </a:xfrm>
        </p:spPr>
        <p:txBody>
          <a:bodyPr>
            <a:noAutofit/>
          </a:bodyPr>
          <a:lstStyle/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sz="1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542597"/>
              </p:ext>
            </p:extLst>
          </p:nvPr>
        </p:nvGraphicFramePr>
        <p:xfrm>
          <a:off x="420754" y="1792432"/>
          <a:ext cx="10749414" cy="43459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570389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759" y="2078183"/>
            <a:ext cx="10575410" cy="47798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800" b="1" dirty="0" smtClean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Приоритет 1</a:t>
            </a:r>
          </a:p>
          <a:p>
            <a:pPr marL="0" indent="0">
              <a:buNone/>
            </a:pPr>
            <a:r>
              <a:rPr lang="bg-BG" sz="28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Приобщаващо </a:t>
            </a:r>
          </a:p>
          <a:p>
            <a:pPr marL="0" indent="0">
              <a:buNone/>
            </a:pPr>
            <a:r>
              <a:rPr lang="bg-BG" sz="28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образование и </a:t>
            </a:r>
          </a:p>
          <a:p>
            <a:pPr marL="0" indent="0">
              <a:buNone/>
            </a:pPr>
            <a:r>
              <a:rPr lang="bg-BG" b="1" dirty="0">
                <a:solidFill>
                  <a:srgbClr val="C00000"/>
                </a:solidFill>
                <a:latin typeface="Candara" panose="020E0502030303020204" pitchFamily="34" charset="0"/>
              </a:rPr>
              <a:t>о</a:t>
            </a:r>
            <a:r>
              <a:rPr lang="bg-BG" sz="28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бразователна </a:t>
            </a:r>
            <a:r>
              <a:rPr lang="ru-RU" sz="28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интеграция</a:t>
            </a:r>
            <a:endParaRPr lang="ru-RU" sz="2800" b="1" dirty="0">
              <a:solidFill>
                <a:srgbClr val="C00000"/>
              </a:solidFill>
              <a:latin typeface="Candara" panose="020E0502030303020204" pitchFamily="34" charset="0"/>
            </a:endParaRPr>
          </a:p>
          <a:p>
            <a:endParaRPr lang="en-US" sz="2800" b="1" dirty="0" smtClean="0"/>
          </a:p>
        </p:txBody>
      </p:sp>
      <p:pic>
        <p:nvPicPr>
          <p:cNvPr id="4102" name="Picture 6" descr="https://tvn.bg/wp-content/uploads/2020/05/deca-kultura-sport_grafika1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948" y="2078182"/>
            <a:ext cx="6587231" cy="4491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759" y="4905124"/>
            <a:ext cx="2523963" cy="1664352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594757" y="1356117"/>
            <a:ext cx="10986079" cy="5977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0279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61" y="1168879"/>
            <a:ext cx="10986079" cy="597778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1 „Приобщаващо образование и образователна интеграция“ (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1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543495" y="1841414"/>
            <a:ext cx="2574523" cy="12924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defTabSz="457200">
              <a:buNone/>
            </a:pPr>
            <a:r>
              <a:rPr lang="bg-BG" sz="1100" b="1" dirty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 marL="0" defTabSz="457200"/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Ръст на децата, обхванати в предучилищно и училищно образование, чрез механизма за съвместна работа на институциите – ръст от 41% </a:t>
            </a:r>
          </a:p>
        </p:txBody>
      </p:sp>
      <p:sp>
        <p:nvSpPr>
          <p:cNvPr id="3" name="Rectangle 2"/>
          <p:cNvSpPr/>
          <p:nvPr/>
        </p:nvSpPr>
        <p:spPr>
          <a:xfrm>
            <a:off x="62144" y="1776607"/>
            <a:ext cx="1775534" cy="2944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(V)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2144" y="2389286"/>
            <a:ext cx="1775534" cy="330706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Намаляващ дял на записаните деца 3-6 г.</a:t>
            </a:r>
            <a:r>
              <a:rPr lang="en-US" sz="11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–</a:t>
            </a:r>
            <a:r>
              <a:rPr lang="en-US" sz="11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83,6%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Висок дял на ромските деца на 4-6 години не посещаващи детска градина –</a:t>
            </a:r>
            <a:r>
              <a:rPr lang="en-US" sz="11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66%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Нисък групов нетен коефициент на записване на учениците от I до IV клас</a:t>
            </a:r>
            <a:r>
              <a:rPr lang="en-US" sz="11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–</a:t>
            </a:r>
            <a:r>
              <a:rPr lang="en-US" sz="1100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88,4% </a:t>
            </a:r>
          </a:p>
          <a:p>
            <a:endParaRPr lang="bg-BG" sz="11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86253" y="1669003"/>
            <a:ext cx="4527611" cy="19708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1. Операция от стратегическо значение – Разширяване обхвата на предучилищното и начално образование, чрез подкрепа за механизма за съвместна работа на институциите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Разширяване участието на образователни медиатори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Обучение на екипите за обхват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системи за проследяване при пътуване и миграция и контрол по издадените здравни бележки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Работа с родители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Устойчиви партньорства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bg-BG" sz="11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897950" y="1883394"/>
            <a:ext cx="2471325" cy="12149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деца обхванати в предучилищно и училищно образование, чрез механизма за съвместна работа на институциите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20 882</a:t>
            </a:r>
            <a:endParaRPr lang="bg-BG" sz="11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77375" y="3817397"/>
            <a:ext cx="4527611" cy="25922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2. Операция от стратегическо значение – Обща и допълнителна подкрепа за личностно развитие в предучилищното 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квалификацията на педагогическите и непедагогически специалисти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допълнителни психолози, педагогически съветници, логопеди, ресурсни учители, треньори по вид спорт и други специалисти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занимания по интереси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превенция на обучителни затруднения, грижа за здравето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допълнителни обучения по български език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допълнителна подкрепа за личностно развитие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мониторинг на учебния процес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такси за деца в неравностойно положение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работа с родители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оборудване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611570" y="4314061"/>
            <a:ext cx="2495086" cy="162017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lnSpcReduction="1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bg-BG" sz="1100" b="1" dirty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Групов нетен коефициент на записване в начално образование (I-IV клас‚ МСКО-1) – ръст от 4,3%</a:t>
            </a:r>
          </a:p>
          <a:p>
            <a:pPr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Ръст на педагогическите специалисти в предучилищното образование с подобрена квалификация – ръст от 11,2%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982292" y="4226038"/>
            <a:ext cx="2396969" cy="177553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деца с обучителни затруднения получили допълнителна подкрепа за личностно развитие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64 461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деца със специални образователни потребности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5 605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обучени педагогически специалисти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2 242</a:t>
            </a:r>
            <a:endParaRPr lang="bg-BG" sz="11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9601200" y="6131806"/>
            <a:ext cx="2517648" cy="7261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Намаляване на дела на преждевременно напусналите училище</a:t>
            </a: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16" name="Straight Arrow Connector 15"/>
          <p:cNvCxnSpPr>
            <a:stCxn id="3" idx="2"/>
            <a:endCxn id="6" idx="0"/>
          </p:cNvCxnSpPr>
          <p:nvPr/>
        </p:nvCxnSpPr>
        <p:spPr>
          <a:xfrm>
            <a:off x="949911" y="2071034"/>
            <a:ext cx="0" cy="31825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 flipV="1">
            <a:off x="9369275" y="2487616"/>
            <a:ext cx="174220" cy="323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8" idx="1"/>
          </p:cNvCxnSpPr>
          <p:nvPr/>
        </p:nvCxnSpPr>
        <p:spPr>
          <a:xfrm flipV="1">
            <a:off x="6684885" y="2490851"/>
            <a:ext cx="213065" cy="95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6" idx="3"/>
            <a:endCxn id="10" idx="1"/>
          </p:cNvCxnSpPr>
          <p:nvPr/>
        </p:nvCxnSpPr>
        <p:spPr>
          <a:xfrm>
            <a:off x="1837678" y="4042818"/>
            <a:ext cx="239697" cy="10707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6" idx="3"/>
            <a:endCxn id="7" idx="1"/>
          </p:cNvCxnSpPr>
          <p:nvPr/>
        </p:nvCxnSpPr>
        <p:spPr>
          <a:xfrm flipV="1">
            <a:off x="1837678" y="2654424"/>
            <a:ext cx="248575" cy="138839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10" idx="3"/>
            <a:endCxn id="12" idx="1"/>
          </p:cNvCxnSpPr>
          <p:nvPr/>
        </p:nvCxnSpPr>
        <p:spPr>
          <a:xfrm>
            <a:off x="6604986" y="5113537"/>
            <a:ext cx="377306" cy="2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12" idx="3"/>
            <a:endCxn id="11" idx="1"/>
          </p:cNvCxnSpPr>
          <p:nvPr/>
        </p:nvCxnSpPr>
        <p:spPr>
          <a:xfrm>
            <a:off x="9379261" y="5113805"/>
            <a:ext cx="232309" cy="103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11" idx="2"/>
            <a:endCxn id="14" idx="0"/>
          </p:cNvCxnSpPr>
          <p:nvPr/>
        </p:nvCxnSpPr>
        <p:spPr>
          <a:xfrm>
            <a:off x="10859113" y="5934236"/>
            <a:ext cx="911" cy="19757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9" idx="2"/>
            <a:endCxn id="11" idx="0"/>
          </p:cNvCxnSpPr>
          <p:nvPr/>
        </p:nvCxnSpPr>
        <p:spPr>
          <a:xfrm>
            <a:off x="10830757" y="3133817"/>
            <a:ext cx="28356" cy="11802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75882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38" y="1106736"/>
            <a:ext cx="10986079" cy="597778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1 „Приобщаващо образование и образователна интеграция“ (2)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543495" y="2219418"/>
            <a:ext cx="2574523" cy="224605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indent="0" defTabSz="457200">
              <a:buNone/>
            </a:pPr>
            <a:r>
              <a:rPr lang="bg-BG" sz="1100" b="1" dirty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 marL="0" defTabSz="457200"/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Нетен коефициент на записване в прогимназиално и средно образование (V-VII и VIII-XII клас, МСКО-2, 3) – ръст от 6,99%</a:t>
            </a:r>
          </a:p>
          <a:p>
            <a:pPr marL="0" defTabSz="457200"/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 Ръст на педагогическите специалисти с подобрена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квалификация</a:t>
            </a:r>
            <a:endParaRPr lang="en-US" sz="11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2144" y="1776607"/>
            <a:ext cx="1775534" cy="29442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(V)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84728" y="2604814"/>
            <a:ext cx="1878733" cy="368945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нисък обхват в различните образователни етапи</a:t>
            </a:r>
            <a:r>
              <a:rPr lang="en-US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– 82,5%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висок дял на преждевременно напусналите образование и обучение</a:t>
            </a:r>
            <a:r>
              <a:rPr lang="en-US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– 13,9%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застаряващ педагогически състав –</a:t>
            </a:r>
            <a:r>
              <a:rPr lang="en-US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близо 50% на възраст над 50 г.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висок дял на населението с основно и по-ниско образование</a:t>
            </a:r>
            <a:r>
              <a:rPr lang="en-US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– 17,2%</a:t>
            </a:r>
            <a:endParaRPr lang="bg-BG" sz="11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89453" y="4944860"/>
            <a:ext cx="4297539" cy="183767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100" b="1" dirty="0">
                <a:solidFill>
                  <a:schemeClr val="tx1"/>
                </a:solidFill>
                <a:latin typeface="Candara" panose="020E0502030303020204" pitchFamily="34" charset="0"/>
              </a:rPr>
              <a:t>4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. Операция – Превенция и предотвратяване на тормоза и намаляване агресията в училищата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кампании за толерантност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консултиране на ученици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повишаване на компетентностите и уменията на учителите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повишаване на социалните умения на ученици с проблемно поведение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доброволчески инициативи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62439" y="2175029"/>
            <a:ext cx="2396969" cy="2334828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ученици с обучителни затруднения получили допълнителна подкрепа за личностно развитие</a:t>
            </a:r>
            <a:r>
              <a:rPr lang="en-US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275 761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обучени педагогически специалисти за работа с ученици с обучителни затруднения</a:t>
            </a:r>
            <a:r>
              <a:rPr lang="en-US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11 419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ученици със специални образователни потребности, включени в училищно образование</a:t>
            </a:r>
            <a:r>
              <a:rPr lang="en-US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14 136</a:t>
            </a:r>
            <a:endParaRPr lang="en-US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7957" y="1961965"/>
            <a:ext cx="4279035" cy="27875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r>
              <a:rPr lang="en-US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3</a:t>
            </a:r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. Операция от стратегическо значение – Обща и допълнителна подкрепа за личностно развитие в училищното 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квалификацията на педагогическите и непедагогически специалисти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допълнителни психолози, педагогически съветници, логопеди, ресурсни учители, треньори по вид спорт и други специалисти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занимания по интереси, развитие на базови умения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превенция на обучителни затруднения, грижа за здравето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допълнителни обучения, кариерно ориентиране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допълнителна подкрепа за личностно развитие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мониторинг на учебния процес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такси за деца в неравностойно положение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работа с родители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оборудване</a:t>
            </a:r>
          </a:p>
        </p:txBody>
      </p:sp>
      <p:cxnSp>
        <p:nvCxnSpPr>
          <p:cNvPr id="16" name="Straight Arrow Connector 15"/>
          <p:cNvCxnSpPr>
            <a:stCxn id="3" idx="2"/>
          </p:cNvCxnSpPr>
          <p:nvPr/>
        </p:nvCxnSpPr>
        <p:spPr>
          <a:xfrm>
            <a:off x="949911" y="2071034"/>
            <a:ext cx="0" cy="5337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>
            <a:off x="9259408" y="3342443"/>
            <a:ext cx="28408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3"/>
            <a:endCxn id="8" idx="1"/>
          </p:cNvCxnSpPr>
          <p:nvPr/>
        </p:nvCxnSpPr>
        <p:spPr>
          <a:xfrm flipV="1">
            <a:off x="6486992" y="3342443"/>
            <a:ext cx="375447" cy="1331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7" idx="1"/>
          </p:cNvCxnSpPr>
          <p:nvPr/>
        </p:nvCxnSpPr>
        <p:spPr>
          <a:xfrm>
            <a:off x="1952817" y="4501443"/>
            <a:ext cx="236636" cy="136225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endCxn id="10" idx="1"/>
          </p:cNvCxnSpPr>
          <p:nvPr/>
        </p:nvCxnSpPr>
        <p:spPr>
          <a:xfrm flipV="1">
            <a:off x="1952817" y="3355759"/>
            <a:ext cx="255140" cy="11456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9" idx="2"/>
            <a:endCxn id="21" idx="0"/>
          </p:cNvCxnSpPr>
          <p:nvPr/>
        </p:nvCxnSpPr>
        <p:spPr>
          <a:xfrm>
            <a:off x="10830757" y="4465468"/>
            <a:ext cx="8231" cy="63919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7" idx="3"/>
            <a:endCxn id="46" idx="1"/>
          </p:cNvCxnSpPr>
          <p:nvPr/>
        </p:nvCxnSpPr>
        <p:spPr>
          <a:xfrm flipV="1">
            <a:off x="6486992" y="5847425"/>
            <a:ext cx="368049" cy="162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Content Placeholder 8"/>
          <p:cNvSpPr txBox="1">
            <a:spLocks/>
          </p:cNvSpPr>
          <p:nvPr/>
        </p:nvSpPr>
        <p:spPr>
          <a:xfrm>
            <a:off x="9587883" y="5104661"/>
            <a:ext cx="2502209" cy="153811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Намаляване на дела на преждевременно напусналите училище</a:t>
            </a: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6855041" y="4903432"/>
            <a:ext cx="2396969" cy="1887985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</a:t>
            </a: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училища с въведени училищни планове за толерантност и намаляване на агресията – </a:t>
            </a:r>
            <a:r>
              <a:rPr lang="bg-BG" sz="1100" b="1" dirty="0">
                <a:solidFill>
                  <a:schemeClr val="tx1"/>
                </a:solidFill>
                <a:latin typeface="Candara" panose="020E0502030303020204" pitchFamily="34" charset="0"/>
              </a:rPr>
              <a:t>467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Брой обучени педагогически специалисти за прилагане на методи за противодействие на насилието – </a:t>
            </a:r>
            <a:r>
              <a:rPr lang="bg-BG" sz="1100" b="1" dirty="0">
                <a:solidFill>
                  <a:schemeClr val="tx1"/>
                </a:solidFill>
                <a:latin typeface="Candara" panose="020E0502030303020204" pitchFamily="34" charset="0"/>
              </a:rPr>
              <a:t>4</a:t>
            </a:r>
            <a:r>
              <a:rPr lang="en-US" sz="1100" b="1" dirty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220</a:t>
            </a:r>
          </a:p>
        </p:txBody>
      </p:sp>
      <p:cxnSp>
        <p:nvCxnSpPr>
          <p:cNvPr id="51" name="Straight Arrow Connector 50"/>
          <p:cNvCxnSpPr>
            <a:stCxn id="46" idx="3"/>
            <a:endCxn id="9" idx="1"/>
          </p:cNvCxnSpPr>
          <p:nvPr/>
        </p:nvCxnSpPr>
        <p:spPr>
          <a:xfrm flipV="1">
            <a:off x="9252010" y="3342443"/>
            <a:ext cx="291485" cy="25049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38785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61" y="1168879"/>
            <a:ext cx="10986079" cy="597778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1 „Приобщаващо образование и образователна интеграция“ (3)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8970128" y="1837944"/>
            <a:ext cx="2979748" cy="381722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дългосрочен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CR02 участници, които при напускане на операцията са ангажирани с образование или обучение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342 761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Групов нетен коефициент на записване в детските градини (НСИ)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принос – 3,5%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Степен на отпадане от началното училище (% кохортата от основното училище) (ООН, индекс на човешкото развитие)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принос 0,99%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Учители работещи на пълно и непълно работно време в основно и средно образование – като % от общото активно население (Евростат)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принос 0,08%</a:t>
            </a:r>
            <a:endParaRPr lang="bg-BG" sz="12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605273" y="1737005"/>
            <a:ext cx="2569463" cy="403285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Общ показател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 за краен продукт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CO13 участници от малцинства (включително </a:t>
            </a:r>
            <a:r>
              <a:rPr lang="bg-BG" sz="12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маргинализирани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общности като ромите)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86 838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CO07 участници с прогимназиален етап на основното образование или по-ниско (ISCED 0-2)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380 846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CO10 участници с увреждания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19 742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CO05 участници под 30 години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293 116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CO09 участници с висше образование (ISCED 5 до 8)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17 880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bg-BG" sz="12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21" name="Content Placeholder 8"/>
          <p:cNvSpPr txBox="1">
            <a:spLocks/>
          </p:cNvSpPr>
          <p:nvPr/>
        </p:nvSpPr>
        <p:spPr>
          <a:xfrm>
            <a:off x="8979408" y="5872579"/>
            <a:ext cx="2961324" cy="98542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Намаляване на дела на преждевременно напусналите училище</a:t>
            </a: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30" name="Straight Arrow Connector 29"/>
          <p:cNvCxnSpPr>
            <a:stCxn id="8" idx="3"/>
            <a:endCxn id="9" idx="1"/>
          </p:cNvCxnSpPr>
          <p:nvPr/>
        </p:nvCxnSpPr>
        <p:spPr>
          <a:xfrm flipV="1">
            <a:off x="8174736" y="3746554"/>
            <a:ext cx="795392" cy="688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9" idx="2"/>
            <a:endCxn id="21" idx="0"/>
          </p:cNvCxnSpPr>
          <p:nvPr/>
        </p:nvCxnSpPr>
        <p:spPr>
          <a:xfrm>
            <a:off x="10460002" y="5655164"/>
            <a:ext cx="68" cy="217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474803"/>
              </p:ext>
            </p:extLst>
          </p:nvPr>
        </p:nvGraphicFramePr>
        <p:xfrm>
          <a:off x="320040" y="1861979"/>
          <a:ext cx="4736592" cy="3968849"/>
        </p:xfrm>
        <a:graphic>
          <a:graphicData uri="http://schemas.openxmlformats.org/drawingml/2006/table">
            <a:tbl>
              <a:tblPr/>
              <a:tblGrid>
                <a:gridCol w="3647176">
                  <a:extLst>
                    <a:ext uri="{9D8B030D-6E8A-4147-A177-3AD203B41FA5}">
                      <a16:colId xmlns:a16="http://schemas.microsoft.com/office/drawing/2014/main" val="434388304"/>
                    </a:ext>
                  </a:extLst>
                </a:gridCol>
                <a:gridCol w="1089416">
                  <a:extLst>
                    <a:ext uri="{9D8B030D-6E8A-4147-A177-3AD203B41FA5}">
                      <a16:colId xmlns:a16="http://schemas.microsoft.com/office/drawing/2014/main" val="2297639680"/>
                    </a:ext>
                  </a:extLst>
                </a:gridCol>
              </a:tblGrid>
              <a:tr h="96952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Специфична цел (V) – 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Кодове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интервенции</a:t>
                      </a:r>
                    </a:p>
                  </a:txBody>
                  <a:tcPr marL="9525" marR="9525" marT="9525" marB="216000" anchor="b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Европейско финансиране в евро</a:t>
                      </a:r>
                    </a:p>
                  </a:txBody>
                  <a:tcPr marL="9525" marR="9525" marT="9525" marB="216000" anchor="b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4714424"/>
                  </a:ext>
                </a:extLst>
              </a:tr>
              <a:tr h="65186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111 -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Подпомагане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образованието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грижите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ранна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детска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възраст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; </a:t>
                      </a:r>
                    </a:p>
                  </a:txBody>
                  <a:tcPr marL="9525" marR="9525" marT="9525" marB="216000" anchor="b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40 925 920</a:t>
                      </a:r>
                    </a:p>
                  </a:txBody>
                  <a:tcPr marL="9525" marR="9525" marT="9525" marB="216000" anchor="b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627188"/>
                  </a:ext>
                </a:extLst>
              </a:tr>
              <a:tr h="651866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112 -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Подпомагане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начално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до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средно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образование; </a:t>
                      </a:r>
                    </a:p>
                  </a:txBody>
                  <a:tcPr marL="9525" marR="9525" marT="9525" marB="216000" anchor="b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90 621 680</a:t>
                      </a:r>
                    </a:p>
                  </a:txBody>
                  <a:tcPr marL="9525" marR="9525" marT="9525" marB="216000" anchor="b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073433"/>
                  </a:ext>
                </a:extLst>
              </a:tr>
              <a:tr h="128718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117 - Мерки за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подобряване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достъпа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маргинализирани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групи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като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ромите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до образование,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заетост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 за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насърчаване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социалното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им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приобщаване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</a:p>
                  </a:txBody>
                  <a:tcPr marL="9525" marR="9525" marT="9525" marB="21600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36 541 000</a:t>
                      </a:r>
                    </a:p>
                  </a:txBody>
                  <a:tcPr marL="9525" marR="9525" marT="9525" marB="216000" anchor="b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3452463"/>
                  </a:ext>
                </a:extLst>
              </a:tr>
              <a:tr h="347441">
                <a:tc>
                  <a:txBody>
                    <a:bodyPr/>
                    <a:lstStyle/>
                    <a:p>
                      <a:pPr algn="l" fontAlgn="t"/>
                      <a:r>
                        <a:rPr lang="bg-BG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Общо</a:t>
                      </a:r>
                    </a:p>
                  </a:txBody>
                  <a:tcPr marL="9525" marR="9525" marT="9525" marB="21600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168 088 600</a:t>
                      </a:r>
                    </a:p>
                  </a:txBody>
                  <a:tcPr marL="9525" marR="9525" marT="9525" marB="216000" anchor="b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9236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5244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61" y="1168879"/>
            <a:ext cx="10986079" cy="597778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1 „Приобщаващо образование и образователна интеграция“ (</a:t>
            </a:r>
            <a:r>
              <a:rPr lang="en-US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4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895317" y="2097447"/>
            <a:ext cx="1843972" cy="168612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indent="0" defTabSz="457200">
              <a:spcAft>
                <a:spcPts val="600"/>
              </a:spcAft>
              <a:buNone/>
            </a:pPr>
            <a:r>
              <a:rPr lang="bg-BG" sz="1100" b="1" dirty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 marL="0" defTabSz="457200">
              <a:spcAft>
                <a:spcPts val="600"/>
              </a:spcAft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Дял на учителите, които се чувстват подготвени за преподаване в мултикултурни условия, % (OECD, TALIS) – принос от 3,7%</a:t>
            </a:r>
          </a:p>
        </p:txBody>
      </p:sp>
      <p:sp>
        <p:nvSpPr>
          <p:cNvPr id="3" name="Rectangle 2"/>
          <p:cNvSpPr/>
          <p:nvPr/>
        </p:nvSpPr>
        <p:spPr>
          <a:xfrm>
            <a:off x="117008" y="1813183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(VIII)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2143" y="2460968"/>
            <a:ext cx="1878733" cy="425942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>
              <a:spcAft>
                <a:spcPts val="600"/>
              </a:spcAft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7% от ромите не посещават нито едно образователно ниво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близо 45% от ромските деца не завършват средно образование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всяко четвърто ромско дете и всяко девето турско дете на възраст 7-15 години никога не са посещавали училище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29% от ромските деца, посещават </a:t>
            </a:r>
            <a:r>
              <a:rPr lang="bg-BG" sz="11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сегрегирани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училища или учебни занятия</a:t>
            </a:r>
          </a:p>
        </p:txBody>
      </p:sp>
      <p:sp>
        <p:nvSpPr>
          <p:cNvPr id="7" name="Rectangle 6"/>
          <p:cNvSpPr/>
          <p:nvPr/>
        </p:nvSpPr>
        <p:spPr>
          <a:xfrm>
            <a:off x="2358393" y="4751151"/>
            <a:ext cx="4703509" cy="2024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2. Подход ИТИ – Комплексни програми на общинско ниво за </a:t>
            </a:r>
            <a:r>
              <a:rPr lang="bg-BG" sz="1100" b="1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десегрегация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 на училищата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подготовка на практически ръководства, информационни кампании и обучителни семинари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насърчаване на </a:t>
            </a:r>
            <a:r>
              <a:rPr lang="bg-BG" sz="11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десегрегацията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на училищата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преодоляване на негативни обществени нагласи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мобилност на учители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адаптирани учебни материали и помагала за ученици, чийто майчин език е различен от българския</a:t>
            </a:r>
            <a:endParaRPr lang="en-US" sz="11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endParaRPr lang="bg-BG" sz="11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441352" y="2079159"/>
            <a:ext cx="1917575" cy="1730898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обучени педагогически специалисти за работа в мултикултурна образователна среда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2 421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67537" y="1603671"/>
            <a:ext cx="4681865" cy="26798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1. Подход ВОМР – Създаване на условия за достъп до образование чрез преодоляване на демографски, социални и културни бариери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осигуряване на транспорт, хранене, и ученическо общежитие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повишаване на уменията на децата и учениците за обучение и общуване в мултикултурна среда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допълнителни обучения за деца/ученици с образователни затруднения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повишаване на капацитета на педагогическите специалисти и на образователните </a:t>
            </a:r>
            <a:r>
              <a:rPr lang="bg-BG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медиатори</a:t>
            </a:r>
            <a:endParaRPr lang="bg-BG" sz="1100" dirty="0" smtClean="0">
              <a:solidFill>
                <a:schemeClr val="tx1">
                  <a:lumMod val="95000"/>
                  <a:lumOff val="5000"/>
                </a:schemeClr>
              </a:solidFill>
              <a:latin typeface="Candara" panose="020E0502030303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мобилност на преподаватели и адаптиране към работна среда в различни райони и с различни групи ученици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работа с родители, съвместни дейности между училища и детски градини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осигуряване на учебници, учебни пособия и материали </a:t>
            </a:r>
          </a:p>
        </p:txBody>
      </p:sp>
      <p:cxnSp>
        <p:nvCxnSpPr>
          <p:cNvPr id="16" name="Straight Arrow Connector 15"/>
          <p:cNvCxnSpPr>
            <a:stCxn id="3" idx="2"/>
            <a:endCxn id="6" idx="0"/>
          </p:cNvCxnSpPr>
          <p:nvPr/>
        </p:nvCxnSpPr>
        <p:spPr>
          <a:xfrm flipH="1">
            <a:off x="1001510" y="2107610"/>
            <a:ext cx="3265" cy="35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 flipV="1">
            <a:off x="9358927" y="2940511"/>
            <a:ext cx="536390" cy="40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3"/>
            <a:endCxn id="8" idx="1"/>
          </p:cNvCxnSpPr>
          <p:nvPr/>
        </p:nvCxnSpPr>
        <p:spPr>
          <a:xfrm>
            <a:off x="7049402" y="2943610"/>
            <a:ext cx="391950" cy="99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7" idx="1"/>
          </p:cNvCxnSpPr>
          <p:nvPr/>
        </p:nvCxnSpPr>
        <p:spPr>
          <a:xfrm>
            <a:off x="1901944" y="4576157"/>
            <a:ext cx="456449" cy="118704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endCxn id="10" idx="1"/>
          </p:cNvCxnSpPr>
          <p:nvPr/>
        </p:nvCxnSpPr>
        <p:spPr>
          <a:xfrm flipV="1">
            <a:off x="1933758" y="2943610"/>
            <a:ext cx="433779" cy="133994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9" idx="2"/>
            <a:endCxn id="21" idx="0"/>
          </p:cNvCxnSpPr>
          <p:nvPr/>
        </p:nvCxnSpPr>
        <p:spPr>
          <a:xfrm>
            <a:off x="10817303" y="3783575"/>
            <a:ext cx="6130" cy="21936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7" idx="3"/>
            <a:endCxn id="27" idx="1"/>
          </p:cNvCxnSpPr>
          <p:nvPr/>
        </p:nvCxnSpPr>
        <p:spPr>
          <a:xfrm>
            <a:off x="7061902" y="5763206"/>
            <a:ext cx="342874" cy="43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27" idx="3"/>
            <a:endCxn id="28" idx="1"/>
          </p:cNvCxnSpPr>
          <p:nvPr/>
        </p:nvCxnSpPr>
        <p:spPr>
          <a:xfrm>
            <a:off x="9311809" y="5767577"/>
            <a:ext cx="57997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28" idx="0"/>
            <a:endCxn id="21" idx="2"/>
          </p:cNvCxnSpPr>
          <p:nvPr/>
        </p:nvCxnSpPr>
        <p:spPr>
          <a:xfrm flipH="1" flipV="1">
            <a:off x="10823433" y="4729133"/>
            <a:ext cx="10220" cy="17853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7404776" y="4907666"/>
            <a:ext cx="1907033" cy="1719821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участници от уязвими групи включени в образование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58 470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училища въвели комплексни програми за </a:t>
            </a:r>
            <a:r>
              <a:rPr lang="bg-BG" sz="11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десегрегация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350</a:t>
            </a:r>
          </a:p>
        </p:txBody>
      </p:sp>
      <p:sp>
        <p:nvSpPr>
          <p:cNvPr id="28" name="Content Placeholder 8"/>
          <p:cNvSpPr txBox="1">
            <a:spLocks/>
          </p:cNvSpPr>
          <p:nvPr/>
        </p:nvSpPr>
        <p:spPr>
          <a:xfrm>
            <a:off x="9891787" y="4907667"/>
            <a:ext cx="1883732" cy="171982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>
            <a:norm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None/>
              <a:defRPr sz="1100" b="1">
                <a:solidFill>
                  <a:schemeClr val="tx1"/>
                </a:solidFill>
                <a:latin typeface="Candara" panose="020E0502030303020204" pitchFamily="34" charset="0"/>
              </a:defRPr>
            </a:lvl1pPr>
            <a:lvl2pPr marL="6858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bg-BG" dirty="0"/>
              <a:t>краткосрочен резултат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b="0" dirty="0"/>
              <a:t>Участници от уязвими групи записани в по-горен клас шест месеца след приключване на операцията – 49 699</a:t>
            </a:r>
          </a:p>
        </p:txBody>
      </p:sp>
      <p:sp>
        <p:nvSpPr>
          <p:cNvPr id="21" name="Content Placeholder 8"/>
          <p:cNvSpPr txBox="1">
            <a:spLocks/>
          </p:cNvSpPr>
          <p:nvPr/>
        </p:nvSpPr>
        <p:spPr>
          <a:xfrm>
            <a:off x="9610344" y="4002939"/>
            <a:ext cx="2426178" cy="7261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Намаляване на дела на преждевременно напусналите училище</a:t>
            </a: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1175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61" y="1168879"/>
            <a:ext cx="10986079" cy="597778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1 „Приобщаващо образование и образователна интеграция“ (</a:t>
            </a:r>
            <a:r>
              <a:rPr lang="en-US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5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727196" y="2079159"/>
            <a:ext cx="2079040" cy="148700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Нетен коефициент на записване във висше образование на възраст 19-23 г.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принос от 3,6%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1776607"/>
            <a:ext cx="1901952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(VIII)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2285020"/>
            <a:ext cx="1878733" cy="116108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0.3% от ромите в България са с висше образование</a:t>
            </a:r>
          </a:p>
          <a:p>
            <a:endParaRPr lang="bg-BG" sz="11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bg-BG" sz="11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49249" y="4545367"/>
            <a:ext cx="4703509" cy="2228295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2. Подход ИТИ – Ограмотяване на възрастни</a:t>
            </a:r>
          </a:p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Дейности: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реинтегриране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в образователната система на лица, навършили 16 години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провеждане на курсове за ограмотяване на възрастни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популяризиране на необходимостта от повишаване и насърчаване на грамотността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включване във форми за образование и обучение на тези, които не са завършили средно 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валидиране на резултати от неформалното обучение и </a:t>
            </a:r>
            <a:r>
              <a:rPr lang="bg-BG" sz="11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информалното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учене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подпомагане прехода от образование към реализация на пазара на труда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77344" y="2015151"/>
            <a:ext cx="2040197" cy="1730898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участници от уязвими групи включени в кандидат студентски курсове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28 380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67537" y="1631103"/>
            <a:ext cx="4681865" cy="2482010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1. Операция – Достъп на уязвими групи до висше образование</a:t>
            </a:r>
          </a:p>
          <a:p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Дейности: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провеждане на кандидат-студентски курсове, осигуряване на учебници и учебни помагала, заплащане на такси за кандидатстване във висши училища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заплащане на наем за студентски общежития, заплащане на семестриални такси във висши училища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подкрепа за продължаване на образованието във втори гимназиален етап на средното образование и във висши училища мобилност на преподаватели и адаптиране към работна среда в различни райони и с различни групи ученици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насърчаване участието на родителите в образователния процес</a:t>
            </a:r>
          </a:p>
        </p:txBody>
      </p:sp>
      <p:cxnSp>
        <p:nvCxnSpPr>
          <p:cNvPr id="16" name="Straight Arrow Connector 15"/>
          <p:cNvCxnSpPr>
            <a:stCxn id="3" idx="2"/>
            <a:endCxn id="6" idx="0"/>
          </p:cNvCxnSpPr>
          <p:nvPr/>
        </p:nvCxnSpPr>
        <p:spPr>
          <a:xfrm flipH="1">
            <a:off x="939367" y="2071034"/>
            <a:ext cx="11609" cy="2139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 flipV="1">
            <a:off x="9417541" y="2822660"/>
            <a:ext cx="309655" cy="5794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3"/>
            <a:endCxn id="8" idx="1"/>
          </p:cNvCxnSpPr>
          <p:nvPr/>
        </p:nvCxnSpPr>
        <p:spPr>
          <a:xfrm>
            <a:off x="7049402" y="2872108"/>
            <a:ext cx="327942" cy="849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9" idx="3"/>
            <a:endCxn id="7" idx="1"/>
          </p:cNvCxnSpPr>
          <p:nvPr/>
        </p:nvCxnSpPr>
        <p:spPr>
          <a:xfrm>
            <a:off x="1970173" y="5655184"/>
            <a:ext cx="379076" cy="43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6" idx="3"/>
            <a:endCxn id="10" idx="1"/>
          </p:cNvCxnSpPr>
          <p:nvPr/>
        </p:nvCxnSpPr>
        <p:spPr>
          <a:xfrm>
            <a:off x="1878733" y="2865563"/>
            <a:ext cx="488804" cy="65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28" idx="0"/>
            <a:endCxn id="30" idx="2"/>
          </p:cNvCxnSpPr>
          <p:nvPr/>
        </p:nvCxnSpPr>
        <p:spPr>
          <a:xfrm flipV="1">
            <a:off x="10784737" y="4526280"/>
            <a:ext cx="611" cy="2899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7" idx="3"/>
            <a:endCxn id="27" idx="1"/>
          </p:cNvCxnSpPr>
          <p:nvPr/>
        </p:nvCxnSpPr>
        <p:spPr>
          <a:xfrm>
            <a:off x="7052758" y="5659515"/>
            <a:ext cx="352018" cy="747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27" idx="3"/>
            <a:endCxn id="28" idx="1"/>
          </p:cNvCxnSpPr>
          <p:nvPr/>
        </p:nvCxnSpPr>
        <p:spPr>
          <a:xfrm>
            <a:off x="9444973" y="5666993"/>
            <a:ext cx="291366" cy="914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9" idx="2"/>
            <a:endCxn id="30" idx="0"/>
          </p:cNvCxnSpPr>
          <p:nvPr/>
        </p:nvCxnSpPr>
        <p:spPr>
          <a:xfrm>
            <a:off x="10766716" y="3566161"/>
            <a:ext cx="18632" cy="3554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7404776" y="4807082"/>
            <a:ext cx="2040197" cy="1719821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Лица над 16 години, включени в курсове по ограмотяване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18 271</a:t>
            </a:r>
          </a:p>
        </p:txBody>
      </p:sp>
      <p:sp>
        <p:nvSpPr>
          <p:cNvPr id="28" name="Content Placeholder 8"/>
          <p:cNvSpPr txBox="1">
            <a:spLocks/>
          </p:cNvSpPr>
          <p:nvPr/>
        </p:nvSpPr>
        <p:spPr>
          <a:xfrm>
            <a:off x="9736339" y="4816225"/>
            <a:ext cx="2096796" cy="171982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Повишен дял на участниците на възраст 25-64 години участващи в учене през целия живот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ръст от 0,54%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8336" y="4456869"/>
            <a:ext cx="1886767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(VI)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91440" y="5063152"/>
            <a:ext cx="1878733" cy="118406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Висок дял на младите хора между 15 и 24-годишна възраст, NEETS – 15%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bg-BG" sz="11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30" name="Content Placeholder 8"/>
          <p:cNvSpPr txBox="1">
            <a:spLocks/>
          </p:cNvSpPr>
          <p:nvPr/>
        </p:nvSpPr>
        <p:spPr>
          <a:xfrm>
            <a:off x="9482328" y="3921592"/>
            <a:ext cx="2606040" cy="604688"/>
          </a:xfrm>
          <a:prstGeom prst="roundRect">
            <a:avLst/>
          </a:prstGeom>
          <a:solidFill>
            <a:srgbClr val="FFCC99"/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Намаляване на дела на преждевременно напусналите училище</a:t>
            </a:r>
            <a:endParaRPr lang="bg-BG" sz="12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31" name="Straight Arrow Connector 30"/>
          <p:cNvCxnSpPr>
            <a:stCxn id="22" idx="2"/>
            <a:endCxn id="29" idx="0"/>
          </p:cNvCxnSpPr>
          <p:nvPr/>
        </p:nvCxnSpPr>
        <p:spPr>
          <a:xfrm flipH="1">
            <a:off x="1030807" y="4751296"/>
            <a:ext cx="913" cy="31185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61678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61" y="1168879"/>
            <a:ext cx="10986079" cy="597778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</a:t>
            </a:r>
            <a:r>
              <a:rPr lang="en-US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– Приоритет 1 „Приобщаващо образование и образователна интеграция“ (</a:t>
            </a:r>
            <a:r>
              <a:rPr lang="en-US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6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2461239" y="2246049"/>
            <a:ext cx="1213697" cy="3755255"/>
          </a:xfrm>
          <a:prstGeom prst="roundRect">
            <a:avLst/>
          </a:prstGeom>
          <a:solidFill>
            <a:srgbClr val="CC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>
              <a:buNone/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дългосрочен резултат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CR02 Участници, които при напускане на операцията са ангажирани с образование или обучение – 78 165</a:t>
            </a:r>
          </a:p>
        </p:txBody>
      </p:sp>
      <p:sp>
        <p:nvSpPr>
          <p:cNvPr id="3" name="Rectangle 2"/>
          <p:cNvSpPr/>
          <p:nvPr/>
        </p:nvSpPr>
        <p:spPr>
          <a:xfrm>
            <a:off x="1102633" y="1733386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Специфична цел </a:t>
            </a: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(VIII)</a:t>
            </a:r>
            <a:endParaRPr kumimoji="0" lang="bg-BG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2144" y="2246051"/>
            <a:ext cx="2080979" cy="3755254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1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показател за краен продукт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bg-BG" sz="11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CO13 участници от малцинства (включително </a:t>
            </a:r>
            <a:r>
              <a:rPr kumimoji="0" lang="bg-BG" sz="1100" b="0" i="0" u="none" strike="noStrike" kern="1200" cap="none" spc="0" normalizeH="0" baseline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маргинализирани</a:t>
            </a:r>
            <a:r>
              <a:rPr kumimoji="0" lang="bg-BG" sz="11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 общности като ромите) – </a:t>
            </a:r>
            <a:r>
              <a:rPr kumimoji="0" lang="bg-BG" sz="11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86 850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prstClr val="black"/>
                </a:solidFill>
                <a:latin typeface="Candara" panose="020E0502030303020204" pitchFamily="34" charset="0"/>
              </a:rPr>
              <a:t>CO08 Участници със средно образование (ISCED 3) или образование след средното образование (ISCED 4) – </a:t>
            </a:r>
            <a:r>
              <a:rPr lang="bg-BG" sz="1100" b="1" dirty="0" smtClean="0">
                <a:solidFill>
                  <a:prstClr val="black"/>
                </a:solidFill>
                <a:latin typeface="Candara" panose="020E0502030303020204" pitchFamily="34" charset="0"/>
              </a:rPr>
              <a:t>30 801</a:t>
            </a:r>
            <a:r>
              <a:rPr lang="bg-BG" sz="1100" dirty="0" smtClean="0">
                <a:solidFill>
                  <a:prstClr val="black"/>
                </a:solidFill>
                <a:latin typeface="Candara" panose="020E0502030303020204" pitchFamily="34" charset="0"/>
              </a:rPr>
              <a:t>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kumimoji="0" lang="bg-BG" sz="11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CO10 участници с увреждания – </a:t>
            </a:r>
            <a:r>
              <a:rPr kumimoji="0" lang="bg-BG" sz="11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19 742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bg-BG" sz="11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CO05 участници под 30 години – </a:t>
            </a:r>
            <a:r>
              <a:rPr kumimoji="0" lang="bg-BG" sz="11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293 116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bg-BG" sz="11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CO09 участници с висше образование (ISCED 5 до 8) – </a:t>
            </a:r>
            <a:r>
              <a:rPr kumimoji="0" lang="bg-BG" sz="11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2 421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bg-BG" sz="1100" b="0" i="0" u="none" strike="noStrike" kern="1200" cap="none" spc="0" normalizeH="0" baseline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21" name="Content Placeholder 8"/>
          <p:cNvSpPr txBox="1">
            <a:spLocks/>
          </p:cNvSpPr>
          <p:nvPr/>
        </p:nvSpPr>
        <p:spPr>
          <a:xfrm>
            <a:off x="2540168" y="6198213"/>
            <a:ext cx="4616388" cy="577491"/>
          </a:xfrm>
          <a:prstGeom prst="roundRect">
            <a:avLst/>
          </a:prstGeom>
          <a:solidFill>
            <a:srgbClr val="FFCC99"/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A66AC"/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kumimoji="0" lang="bg-BG" sz="11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Въздействие:</a:t>
            </a:r>
            <a:r>
              <a:rPr kumimoji="0" lang="bg-BG" sz="11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 Намаляване на дела на преждевременно напусналите училище</a:t>
            </a:r>
            <a:endParaRPr kumimoji="0" lang="bg-BG" sz="1100" b="1" i="0" u="none" strike="noStrike" kern="1200" cap="none" spc="0" normalizeH="0" baseline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cxnSp>
        <p:nvCxnSpPr>
          <p:cNvPr id="30" name="Straight Arrow Connector 29"/>
          <p:cNvCxnSpPr>
            <a:stCxn id="13" idx="3"/>
            <a:endCxn id="16" idx="1"/>
          </p:cNvCxnSpPr>
          <p:nvPr/>
        </p:nvCxnSpPr>
        <p:spPr>
          <a:xfrm>
            <a:off x="5761609" y="4095192"/>
            <a:ext cx="345552" cy="59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endCxn id="9" idx="0"/>
          </p:cNvCxnSpPr>
          <p:nvPr/>
        </p:nvCxnSpPr>
        <p:spPr>
          <a:xfrm>
            <a:off x="1990400" y="2060352"/>
            <a:ext cx="1077688" cy="1856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5122415" y="1752607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Специфична цел </a:t>
            </a: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(VI)</a:t>
            </a:r>
            <a:endParaRPr kumimoji="0" lang="bg-BG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993055" y="2277855"/>
            <a:ext cx="1768554" cy="3634673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1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показател за краен продукт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prstClr val="black"/>
                </a:solidFill>
                <a:latin typeface="Candara" panose="020E0502030303020204" pitchFamily="34" charset="0"/>
              </a:rPr>
              <a:t>CO01 Участници които са безработни, включително трайно безработни, неактивни – </a:t>
            </a:r>
            <a:r>
              <a:rPr lang="bg-BG" sz="1100" b="1" dirty="0" smtClean="0">
                <a:solidFill>
                  <a:prstClr val="black"/>
                </a:solidFill>
                <a:latin typeface="Candara" panose="020E0502030303020204" pitchFamily="34" charset="0"/>
              </a:rPr>
              <a:t>6 090</a:t>
            </a:r>
            <a:endParaRPr kumimoji="0" lang="bg-BG" sz="1100" b="1" i="0" u="none" strike="noStrike" kern="1200" cap="none" spc="0" normalizeH="0" baseline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16" name="Content Placeholder 8"/>
          <p:cNvSpPr txBox="1">
            <a:spLocks/>
          </p:cNvSpPr>
          <p:nvPr/>
        </p:nvSpPr>
        <p:spPr>
          <a:xfrm>
            <a:off x="6107161" y="2283824"/>
            <a:ext cx="1350882" cy="3634673"/>
          </a:xfrm>
          <a:prstGeom prst="roundRect">
            <a:avLst/>
          </a:prstGeom>
          <a:solidFill>
            <a:srgbClr val="CCFFCC"/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45720" rIns="0" bIns="45720" rtlCol="0" anchor="ctr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дългосрочен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CR01 Участници, които при напускане на операцията са започнали да търсят работа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5 481</a:t>
            </a:r>
          </a:p>
        </p:txBody>
      </p:sp>
      <p:cxnSp>
        <p:nvCxnSpPr>
          <p:cNvPr id="18" name="Straight Arrow Connector 17"/>
          <p:cNvCxnSpPr>
            <a:stCxn id="9" idx="2"/>
            <a:endCxn id="21" idx="0"/>
          </p:cNvCxnSpPr>
          <p:nvPr/>
        </p:nvCxnSpPr>
        <p:spPr>
          <a:xfrm>
            <a:off x="3068088" y="6001304"/>
            <a:ext cx="1780274" cy="1969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6" idx="2"/>
            <a:endCxn id="21" idx="0"/>
          </p:cNvCxnSpPr>
          <p:nvPr/>
        </p:nvCxnSpPr>
        <p:spPr>
          <a:xfrm flipH="1">
            <a:off x="4848362" y="5918497"/>
            <a:ext cx="1934240" cy="27971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9558819"/>
              </p:ext>
            </p:extLst>
          </p:nvPr>
        </p:nvGraphicFramePr>
        <p:xfrm>
          <a:off x="7608162" y="2246049"/>
          <a:ext cx="4288181" cy="3645015"/>
        </p:xfrm>
        <a:graphic>
          <a:graphicData uri="http://schemas.openxmlformats.org/drawingml/2006/table">
            <a:tbl>
              <a:tblPr/>
              <a:tblGrid>
                <a:gridCol w="2932646">
                  <a:extLst>
                    <a:ext uri="{9D8B030D-6E8A-4147-A177-3AD203B41FA5}">
                      <a16:colId xmlns:a16="http://schemas.microsoft.com/office/drawing/2014/main" val="2628166177"/>
                    </a:ext>
                  </a:extLst>
                </a:gridCol>
                <a:gridCol w="1355535">
                  <a:extLst>
                    <a:ext uri="{9D8B030D-6E8A-4147-A177-3AD203B41FA5}">
                      <a16:colId xmlns:a16="http://schemas.microsoft.com/office/drawing/2014/main" val="1131939411"/>
                    </a:ext>
                  </a:extLst>
                </a:gridCol>
              </a:tblGrid>
              <a:tr h="732632">
                <a:tc>
                  <a:txBody>
                    <a:bodyPr/>
                    <a:lstStyle/>
                    <a:p>
                      <a:pPr algn="l" fontAlgn="b"/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Кодове</a:t>
                      </a:r>
                      <a:r>
                        <a:rPr lang="bg-BG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интервенции</a:t>
                      </a:r>
                      <a:endParaRPr lang="bg-BG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Форма на </a:t>
                      </a:r>
                      <a:r>
                        <a:rPr lang="bg-BG" sz="11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финансиране – общо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(евро)</a:t>
                      </a:r>
                    </a:p>
                    <a:p>
                      <a:pPr algn="ctr" fontAlgn="b"/>
                      <a:endParaRPr lang="bg-BG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4418182"/>
                  </a:ext>
                </a:extLst>
              </a:tr>
              <a:tr h="1098356">
                <a:tc>
                  <a:txBody>
                    <a:bodyPr/>
                    <a:lstStyle/>
                    <a:p>
                      <a:pPr algn="l" fontAlgn="b"/>
                      <a:r>
                        <a:rPr lang="bg-BG" sz="11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СЦ</a:t>
                      </a:r>
                      <a:r>
                        <a:rPr lang="bg-BG" sz="1100" b="1" i="0" u="none" strike="noStrike" baseline="0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VI </a:t>
                      </a:r>
                      <a:r>
                        <a:rPr lang="bg-BG" sz="11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116 – </a:t>
                      </a:r>
                      <a:r>
                        <a:rPr lang="bg-BG" sz="11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Начини за интегриране и завръщане на работа на хора в неравностойно положение</a:t>
                      </a:r>
                      <a:endParaRPr lang="bg-BG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14 616 400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4417593"/>
                  </a:ext>
                </a:extLst>
              </a:tr>
              <a:tr h="1814027">
                <a:tc>
                  <a:txBody>
                    <a:bodyPr/>
                    <a:lstStyle/>
                    <a:p>
                      <a:pPr algn="l" fontAlgn="t"/>
                      <a:r>
                        <a:rPr lang="bg-BG" sz="11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СЦ VIII 117 – </a:t>
                      </a:r>
                      <a:r>
                        <a:rPr lang="bg-BG" sz="11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Мерки за подобряване на достъпа на </a:t>
                      </a:r>
                      <a:r>
                        <a:rPr lang="bg-BG" sz="1100" b="0" i="0" u="none" strike="noStrike" noProof="0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маргинализирани</a:t>
                      </a:r>
                      <a:r>
                        <a:rPr lang="bg-BG" sz="11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групи като ромите до образование, заетост и за насърчаване на социалното им приобщаване.</a:t>
                      </a:r>
                      <a:endParaRPr lang="bg-BG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29 232 800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3549137"/>
                  </a:ext>
                </a:extLst>
              </a:tr>
            </a:tbl>
          </a:graphicData>
        </a:graphic>
      </p:graphicFrame>
      <p:cxnSp>
        <p:nvCxnSpPr>
          <p:cNvPr id="39" name="Straight Connector 38"/>
          <p:cNvCxnSpPr/>
          <p:nvPr/>
        </p:nvCxnSpPr>
        <p:spPr>
          <a:xfrm flipH="1">
            <a:off x="7608164" y="2246049"/>
            <a:ext cx="20862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7608164" y="2277855"/>
            <a:ext cx="0" cy="11222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endCxn id="8" idx="0"/>
          </p:cNvCxnSpPr>
          <p:nvPr/>
        </p:nvCxnSpPr>
        <p:spPr>
          <a:xfrm flipH="1">
            <a:off x="1102634" y="2047035"/>
            <a:ext cx="887766" cy="19901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8" idx="3"/>
            <a:endCxn id="9" idx="1"/>
          </p:cNvCxnSpPr>
          <p:nvPr/>
        </p:nvCxnSpPr>
        <p:spPr>
          <a:xfrm flipV="1">
            <a:off x="2143123" y="4123677"/>
            <a:ext cx="318116" cy="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12" idx="2"/>
            <a:endCxn id="13" idx="0"/>
          </p:cNvCxnSpPr>
          <p:nvPr/>
        </p:nvCxnSpPr>
        <p:spPr>
          <a:xfrm flipH="1">
            <a:off x="4877332" y="2047034"/>
            <a:ext cx="1132850" cy="23082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12" idx="2"/>
            <a:endCxn id="16" idx="0"/>
          </p:cNvCxnSpPr>
          <p:nvPr/>
        </p:nvCxnSpPr>
        <p:spPr>
          <a:xfrm>
            <a:off x="6010182" y="2047034"/>
            <a:ext cx="772420" cy="23679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21816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759" y="2078183"/>
            <a:ext cx="10575410" cy="47798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800" b="1" dirty="0" smtClean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Приоритет 2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Модернизация и 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качество на </a:t>
            </a:r>
            <a:r>
              <a:rPr lang="bg-BG" sz="28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образованието</a:t>
            </a:r>
            <a:r>
              <a:rPr lang="bg-BG" sz="2800" b="1" dirty="0" smtClean="0">
                <a:solidFill>
                  <a:srgbClr val="CC3300"/>
                </a:solidFill>
                <a:latin typeface="Candara" panose="020E0502030303020204" pitchFamily="34" charset="0"/>
              </a:rPr>
              <a:t> </a:t>
            </a:r>
          </a:p>
          <a:p>
            <a:endParaRPr lang="en-US" sz="2800" b="1" dirty="0" smtClean="0"/>
          </a:p>
          <a:p>
            <a:r>
              <a:rPr lang="bg-BG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124" name="Picture 4" descr="https://ndt1.eu/wp-content/uploads/2020/05/item_smartclassr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537" y="2078183"/>
            <a:ext cx="6897949" cy="428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757" y="3986074"/>
            <a:ext cx="2903045" cy="2379215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94757" y="1356117"/>
            <a:ext cx="10986079" cy="5977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1397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61" y="1168879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2 „ Модернизация и качество на образованието“ (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1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791204" y="2270379"/>
            <a:ext cx="2079040" cy="19434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defTabSz="457200">
              <a:buNone/>
            </a:pPr>
            <a:r>
              <a:rPr lang="bg-BG" sz="1000" b="1" dirty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 marL="0" defTabSz="457200"/>
            <a:r>
              <a:rPr lang="bg-BG" sz="1000" dirty="0">
                <a:solidFill>
                  <a:schemeClr val="tx1"/>
                </a:solidFill>
                <a:latin typeface="Candara" panose="020E0502030303020204" pitchFamily="34" charset="0"/>
              </a:rPr>
              <a:t>Ръст на учениците обучавани в програми за развитие на ключови компетентности – 78,26%</a:t>
            </a:r>
          </a:p>
          <a:p>
            <a:pPr marL="0" defTabSz="457200"/>
            <a:r>
              <a:rPr lang="bg-BG" sz="1000" dirty="0">
                <a:solidFill>
                  <a:schemeClr val="tx1"/>
                </a:solidFill>
                <a:latin typeface="Candara" panose="020E0502030303020204" pitchFamily="34" charset="0"/>
              </a:rPr>
              <a:t>Дял на педагогическите специалисти с подобрена квалификация – 43,48%</a:t>
            </a:r>
          </a:p>
        </p:txBody>
      </p:sp>
      <p:sp>
        <p:nvSpPr>
          <p:cNvPr id="3" name="Rectangle 2"/>
          <p:cNvSpPr/>
          <p:nvPr/>
        </p:nvSpPr>
        <p:spPr>
          <a:xfrm>
            <a:off x="62144" y="1776607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(IV)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6737" y="2175029"/>
            <a:ext cx="2101105" cy="450985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400"/>
              </a:spcAft>
            </a:pPr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92075" indent="-920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в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исок дял на функционална неграмотност при 15 годишните – 47%</a:t>
            </a:r>
          </a:p>
          <a:p>
            <a:pPr marL="92075" indent="-920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в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исок дял на постижения на учениците под критичния праг в областта на науката – 46,5%</a:t>
            </a:r>
          </a:p>
          <a:p>
            <a:pPr marL="92075" indent="-920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в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исок дял на недостатъчни умения на учениците по математика – 44,4%</a:t>
            </a:r>
          </a:p>
          <a:p>
            <a:pPr marL="92075" indent="-920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иски нива на подготовка на персонала в образователната система – 118 място в света</a:t>
            </a:r>
          </a:p>
          <a:p>
            <a:pPr marL="92075" indent="-920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еобходимост от продължаващо професионално развитие на учителите – средно 20%</a:t>
            </a:r>
          </a:p>
          <a:p>
            <a:pPr marL="92075" indent="-92075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иски нива на подкрепа за ученици с изявени дарби и таланти – общо 101 стипендии </a:t>
            </a:r>
            <a:endParaRPr lang="ru-RU" sz="11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49249" y="4798311"/>
            <a:ext cx="4703509" cy="1886573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2. Операция от стратегическо значение – Подкрепа за талантливи деца и ученици с изявени дарби</a:t>
            </a:r>
          </a:p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Дейности: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обучение в курсове, летни академии и др. за участие в държавни и международни първенства организирани от училища, центрове за подкрепа на личностно развитие, научни и творчески съюзи, фондации, сдружения и фирми, спортни клубове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подпомагане за участие в национални и международни конкурси, олимпиади и състезания в науката, културата и спорта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награди за високи постижения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291598" y="2289471"/>
            <a:ext cx="2153376" cy="1906024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училища въвели програми за развитие на ключови компетентности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1 877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обучени педагогически специалисти за работа с модернизирано учебно съдържание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28 442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49249" y="1841414"/>
            <a:ext cx="4681865" cy="2818832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1. Операция от стратегическо значение – Въвеждане на </a:t>
            </a:r>
            <a:r>
              <a:rPr lang="bg-BG" sz="11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компетентностния</a:t>
            </a:r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модел, чрез модернизиране на учебните програми и съдържание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развитие на ключови компетентности на всички образователни равнища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разработване/актуализиране на програма за работа с ученици, за които българският език не е майчин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обучение и повишаване на капацитета и уменията на преподаватели и непедагогически специалисти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пилотни модели за работа с модернизирано учебно съдържание и програми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обособяване на STEM центрове и кабинети за прилагане на нови методи на преподаване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мерки за гарантиране на качеството чрез наблюдение, анализ и оценка на образованието и обучението</a:t>
            </a:r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7264165" y="5980176"/>
            <a:ext cx="4765078" cy="810014"/>
          </a:xfrm>
          <a:prstGeom prst="roundRect">
            <a:avLst/>
          </a:prstGeom>
          <a:solidFill>
            <a:srgbClr val="FFCC99"/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Понижение на дела на учениците с резултати, по-ниски от критичните (средно за трите области на изследването) в Програмата за международно оценяване на ученици (PISA), % (ОИСР)</a:t>
            </a:r>
            <a:endParaRPr lang="bg-BG" sz="12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16" name="Straight Arrow Connector 15"/>
          <p:cNvCxnSpPr>
            <a:stCxn id="3" idx="2"/>
            <a:endCxn id="6" idx="0"/>
          </p:cNvCxnSpPr>
          <p:nvPr/>
        </p:nvCxnSpPr>
        <p:spPr>
          <a:xfrm>
            <a:off x="949911" y="2071034"/>
            <a:ext cx="137379" cy="1039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 flipV="1">
            <a:off x="9444974" y="3242081"/>
            <a:ext cx="346230" cy="40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3"/>
            <a:endCxn id="8" idx="1"/>
          </p:cNvCxnSpPr>
          <p:nvPr/>
        </p:nvCxnSpPr>
        <p:spPr>
          <a:xfrm flipV="1">
            <a:off x="7031114" y="3242483"/>
            <a:ext cx="260484" cy="834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6" idx="3"/>
            <a:endCxn id="7" idx="1"/>
          </p:cNvCxnSpPr>
          <p:nvPr/>
        </p:nvCxnSpPr>
        <p:spPr>
          <a:xfrm>
            <a:off x="2137842" y="4429957"/>
            <a:ext cx="211407" cy="13116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6" idx="3"/>
          </p:cNvCxnSpPr>
          <p:nvPr/>
        </p:nvCxnSpPr>
        <p:spPr>
          <a:xfrm flipV="1">
            <a:off x="2137842" y="3092851"/>
            <a:ext cx="211407" cy="13371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9" idx="2"/>
          </p:cNvCxnSpPr>
          <p:nvPr/>
        </p:nvCxnSpPr>
        <p:spPr>
          <a:xfrm flipH="1">
            <a:off x="10826496" y="4213782"/>
            <a:ext cx="4228" cy="176639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endCxn id="27" idx="1"/>
          </p:cNvCxnSpPr>
          <p:nvPr/>
        </p:nvCxnSpPr>
        <p:spPr>
          <a:xfrm flipV="1">
            <a:off x="7077456" y="5408926"/>
            <a:ext cx="318176" cy="43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27" idx="3"/>
            <a:endCxn id="28" idx="1"/>
          </p:cNvCxnSpPr>
          <p:nvPr/>
        </p:nvCxnSpPr>
        <p:spPr>
          <a:xfrm>
            <a:off x="9435829" y="5408926"/>
            <a:ext cx="377881" cy="724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7395632" y="4910329"/>
            <a:ext cx="2040197" cy="997194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подкрепени ученици с изявени дарби и таланти –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 6 175</a:t>
            </a:r>
          </a:p>
        </p:txBody>
      </p:sp>
      <p:sp>
        <p:nvSpPr>
          <p:cNvPr id="28" name="Content Placeholder 8"/>
          <p:cNvSpPr txBox="1">
            <a:spLocks/>
          </p:cNvSpPr>
          <p:nvPr/>
        </p:nvSpPr>
        <p:spPr>
          <a:xfrm>
            <a:off x="9813710" y="4965192"/>
            <a:ext cx="2096796" cy="90195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/>
          </a:bodyPr>
          <a:lstStyle>
            <a:lvl1pPr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000" b="1">
                <a:solidFill>
                  <a:schemeClr val="tx1"/>
                </a:solidFill>
                <a:latin typeface="Candara" panose="020E0502030303020204" pitchFamily="34" charset="0"/>
              </a:defRPr>
            </a:lvl1pPr>
            <a:lvl2pPr marL="6858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indent="0">
              <a:buNone/>
            </a:pPr>
            <a:r>
              <a:rPr lang="bg-BG" dirty="0"/>
              <a:t>краткосрочен резултат</a:t>
            </a:r>
          </a:p>
          <a:p>
            <a:r>
              <a:rPr lang="bg-BG" b="0" dirty="0"/>
              <a:t>Дял на учениците с високи постижения в областта на STEM, спорта и изкуствата – ръст от 1,08%</a:t>
            </a:r>
          </a:p>
        </p:txBody>
      </p:sp>
    </p:spTree>
    <p:extLst>
      <p:ext uri="{BB962C8B-B14F-4D97-AF65-F5344CB8AC3E}">
        <p14:creationId xmlns:p14="http://schemas.microsoft.com/office/powerpoint/2010/main" val="13130034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850" y="1061364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2 „ Модернизация и качество на образованието“ (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2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928364" y="1977771"/>
            <a:ext cx="2079040" cy="19434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Дял на учителите, които се чувстват подготвени за използване на ИКТ за преподаване (OECD, TALIS)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68,38%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Ръст на учениците придобили цифрови умения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85,47%</a:t>
            </a:r>
          </a:p>
        </p:txBody>
      </p:sp>
      <p:sp>
        <p:nvSpPr>
          <p:cNvPr id="3" name="Rectangle 2"/>
          <p:cNvSpPr/>
          <p:nvPr/>
        </p:nvSpPr>
        <p:spPr>
          <a:xfrm>
            <a:off x="62144" y="1776607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(IV)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4631" y="2663300"/>
            <a:ext cx="2101105" cy="378188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иски нива на основни цифрови умения – 29%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в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исок дял на населението без никакви цифрови умения – 37%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иски нива на умения за използване на ИКТ от преподавателите – 23%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иски нива на доверие на учителите в собствените цифрови умения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н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исък дял на иновативните училища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>
                <a:solidFill>
                  <a:schemeClr val="tx1"/>
                </a:solidFill>
                <a:latin typeface="Candara" panose="020E0502030303020204" pitchFamily="34" charset="0"/>
              </a:rPr>
              <a:t>к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онцентрация на иновативни училища в големите градове</a:t>
            </a:r>
            <a:endParaRPr lang="en-US" sz="11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sz="11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49249" y="4523137"/>
            <a:ext cx="4481415" cy="226705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>
                <a:solidFill>
                  <a:schemeClr val="tx1"/>
                </a:solidFill>
                <a:latin typeface="Candara" panose="020E0502030303020204" pitchFamily="34" charset="0"/>
              </a:rPr>
              <a:t>4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. Операция – Подкрепа за иновативни учебни програми, иновативни класни стаи и иновативни детски градини и училища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насърчаване на образователните иновации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иновативна квалификация на учителите и учителско сътрудничество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разработване и въвеждане на иновативни дейности в организацията и съдържанието на обучението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въвеждане на иновативни форми на управление, обучение и учебна среда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обмяна на иновации в образованието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методи за прилагане и инструменти за проследяване и мултиплициране на добрите иновационни практики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синергия</a:t>
            </a: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и надграждане на добри практики и резултати по линия на Еразъм +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146281" y="1728216"/>
            <a:ext cx="2601223" cy="2414017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обучени педагогически специалисти за работа с цифрови технологии за въвеждане на цифрови форми на преподаване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28 442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училища въвели цифрови форми на преподаване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1 877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ученици преминали обучения за работа с нови технологии и придобиване на цифрови компетенции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489 301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49249" y="1605091"/>
            <a:ext cx="4481414" cy="26486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r>
              <a:rPr lang="en-U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3</a:t>
            </a:r>
            <a:r>
              <a:rPr lang="bg-BG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. Операция от стратегическо значение – Дигитална трансформация на училищното 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надграждане на облачната среда в системата на образованието, въвеждане на специализирани софтуерни решения за анализ и оценяване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цифровизиране на учебното съдържание с отворен достъп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развиване на цифрови умения на всички участници в образователния процес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въвеждане на цифрови технологии и разработване на дигитално образователно съдържание и на иновативни подходи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повишаване на квалификацията на учителите за работа с цифрови технологии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повишаване на дигиталната компетентност и умения за пълноценно обучение от разстояние в електронна среда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обучения относно опасностите в интернет, фалшивите новини умения за ползване на социалните мрежи</a:t>
            </a:r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9848089" y="6193694"/>
            <a:ext cx="2181154" cy="66430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Население, притежаващо основни цифрови умения (DESI)</a:t>
            </a:r>
            <a:endParaRPr lang="bg-BG" sz="12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16" name="Straight Arrow Connector 15"/>
          <p:cNvCxnSpPr>
            <a:stCxn id="3" idx="2"/>
          </p:cNvCxnSpPr>
          <p:nvPr/>
        </p:nvCxnSpPr>
        <p:spPr>
          <a:xfrm>
            <a:off x="949911" y="2071034"/>
            <a:ext cx="0" cy="5922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>
            <a:off x="9747504" y="2935225"/>
            <a:ext cx="180860" cy="1424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3"/>
            <a:endCxn id="8" idx="1"/>
          </p:cNvCxnSpPr>
          <p:nvPr/>
        </p:nvCxnSpPr>
        <p:spPr>
          <a:xfrm>
            <a:off x="6830663" y="2929404"/>
            <a:ext cx="315618" cy="582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6" idx="3"/>
            <a:endCxn id="7" idx="1"/>
          </p:cNvCxnSpPr>
          <p:nvPr/>
        </p:nvCxnSpPr>
        <p:spPr>
          <a:xfrm>
            <a:off x="2155736" y="4554244"/>
            <a:ext cx="193513" cy="11024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6" idx="3"/>
            <a:endCxn id="10" idx="1"/>
          </p:cNvCxnSpPr>
          <p:nvPr/>
        </p:nvCxnSpPr>
        <p:spPr>
          <a:xfrm flipV="1">
            <a:off x="2155736" y="2929404"/>
            <a:ext cx="193513" cy="162484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9" idx="2"/>
          </p:cNvCxnSpPr>
          <p:nvPr/>
        </p:nvCxnSpPr>
        <p:spPr>
          <a:xfrm flipH="1">
            <a:off x="10929579" y="3921174"/>
            <a:ext cx="38305" cy="227931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6867240" y="5650992"/>
            <a:ext cx="319944" cy="56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7167173" y="4465901"/>
            <a:ext cx="2751808" cy="200805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образователни институции въвели иновативни учебни програми –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 138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обучени педагогически специалисти за преподаване чрез иновативни учебни програми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842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деца и ученици, обучени чрез иновативни учебни програми –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 130 480</a:t>
            </a:r>
          </a:p>
        </p:txBody>
      </p:sp>
      <p:sp>
        <p:nvSpPr>
          <p:cNvPr id="28" name="Content Placeholder 8"/>
          <p:cNvSpPr txBox="1">
            <a:spLocks/>
          </p:cNvSpPr>
          <p:nvPr/>
        </p:nvSpPr>
        <p:spPr>
          <a:xfrm>
            <a:off x="10014160" y="4306824"/>
            <a:ext cx="2001056" cy="177209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Дял на педагогическите специалисти с подобрена иновативна квалификация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1,29%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Ръст на учениците обучени чрез иновативни учебни програми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22,79%</a:t>
            </a:r>
          </a:p>
        </p:txBody>
      </p:sp>
      <p:cxnSp>
        <p:nvCxnSpPr>
          <p:cNvPr id="29" name="Straight Arrow Connector 28"/>
          <p:cNvCxnSpPr>
            <a:stCxn id="27" idx="3"/>
          </p:cNvCxnSpPr>
          <p:nvPr/>
        </p:nvCxnSpPr>
        <p:spPr>
          <a:xfrm>
            <a:off x="9918981" y="5469927"/>
            <a:ext cx="111987" cy="2561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989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681729" y="2038758"/>
            <a:ext cx="3017472" cy="195939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показател за краен продукт</a:t>
            </a:r>
          </a:p>
          <a:p>
            <a:pPr marL="171450" lvl="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prstClr val="black"/>
                </a:solidFill>
                <a:latin typeface="Candara" panose="020E0502030303020204" pitchFamily="34" charset="0"/>
              </a:rPr>
              <a:t>CO07 участници с прогимназиален етап на основното образование или по-ниско (ISCED 0-2) – </a:t>
            </a:r>
            <a:r>
              <a:rPr lang="bg-BG" sz="1200" b="1" dirty="0" smtClean="0">
                <a:solidFill>
                  <a:prstClr val="black"/>
                </a:solidFill>
                <a:latin typeface="Candara" panose="020E0502030303020204" pitchFamily="34" charset="0"/>
              </a:rPr>
              <a:t>625 957</a:t>
            </a:r>
          </a:p>
          <a:p>
            <a:pPr marL="171450" lvl="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prstClr val="black"/>
                </a:solidFill>
                <a:latin typeface="Candara" panose="020E0502030303020204" pitchFamily="34" charset="0"/>
              </a:rPr>
              <a:t>CO09 Участници с висше образование (ISCED 5 до 8) – </a:t>
            </a:r>
            <a:r>
              <a:rPr lang="bg-BG" sz="1200" b="1" dirty="0" smtClean="0">
                <a:solidFill>
                  <a:prstClr val="black"/>
                </a:solidFill>
                <a:latin typeface="Candara" panose="020E0502030303020204" pitchFamily="34" charset="0"/>
              </a:rPr>
              <a:t>57 726</a:t>
            </a:r>
            <a:endParaRPr kumimoji="0" lang="bg-BG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52653" y="1209730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2 „ Модернизация и качество на образованието“ (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3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8695944" y="2020470"/>
            <a:ext cx="3236976" cy="1959395"/>
          </a:xfrm>
          <a:prstGeom prst="roundRect">
            <a:avLst/>
          </a:prstGeom>
          <a:solidFill>
            <a:srgbClr val="CC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дългосрочен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CR02 участници, които при напускане на операцията са ангажирани с образование или обучение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563 361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CR03 участници, които при напускане на операцията получават квалификация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51 954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</a:t>
            </a:r>
            <a:endParaRPr lang="bg-BG" sz="12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30" name="Straight Arrow Connector 29"/>
          <p:cNvCxnSpPr>
            <a:stCxn id="8" idx="3"/>
            <a:endCxn id="9" idx="1"/>
          </p:cNvCxnSpPr>
          <p:nvPr/>
        </p:nvCxnSpPr>
        <p:spPr>
          <a:xfrm flipV="1">
            <a:off x="7699201" y="3000168"/>
            <a:ext cx="996743" cy="182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9" idx="2"/>
            <a:endCxn id="12" idx="0"/>
          </p:cNvCxnSpPr>
          <p:nvPr/>
        </p:nvCxnSpPr>
        <p:spPr>
          <a:xfrm>
            <a:off x="10314432" y="3979865"/>
            <a:ext cx="0" cy="3816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583137"/>
              </p:ext>
            </p:extLst>
          </p:nvPr>
        </p:nvGraphicFramePr>
        <p:xfrm>
          <a:off x="146893" y="2068497"/>
          <a:ext cx="4059347" cy="3789737"/>
        </p:xfrm>
        <a:graphic>
          <a:graphicData uri="http://schemas.openxmlformats.org/drawingml/2006/table">
            <a:tbl>
              <a:tblPr/>
              <a:tblGrid>
                <a:gridCol w="2986935">
                  <a:extLst>
                    <a:ext uri="{9D8B030D-6E8A-4147-A177-3AD203B41FA5}">
                      <a16:colId xmlns:a16="http://schemas.microsoft.com/office/drawing/2014/main" val="1314672263"/>
                    </a:ext>
                  </a:extLst>
                </a:gridCol>
                <a:gridCol w="1072412">
                  <a:extLst>
                    <a:ext uri="{9D8B030D-6E8A-4147-A177-3AD203B41FA5}">
                      <a16:colId xmlns:a16="http://schemas.microsoft.com/office/drawing/2014/main" val="852752109"/>
                    </a:ext>
                  </a:extLst>
                </a:gridCol>
              </a:tblGrid>
              <a:tr h="670963">
                <a:tc>
                  <a:txBody>
                    <a:bodyPr/>
                    <a:lstStyle/>
                    <a:p>
                      <a:pPr algn="l" fontAlgn="b"/>
                      <a:r>
                        <a:rPr lang="bg-BG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Специфична</a:t>
                      </a:r>
                      <a:r>
                        <a:rPr lang="bg-BG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цел </a:t>
                      </a:r>
                      <a:r>
                        <a:rPr lang="en-U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(IV)</a:t>
                      </a:r>
                      <a:r>
                        <a:rPr lang="bg-BG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– Кодове по интервенции</a:t>
                      </a:r>
                      <a:endParaRPr lang="bg-BG" sz="12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2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Форма на финансиране – общо (евро)</a:t>
                      </a:r>
                    </a:p>
                    <a:p>
                      <a:pPr algn="ctr" fontAlgn="b"/>
                      <a:endParaRPr lang="bg-BG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226074"/>
                  </a:ext>
                </a:extLst>
              </a:tr>
              <a:tr h="795866">
                <a:tc>
                  <a:txBody>
                    <a:bodyPr/>
                    <a:lstStyle/>
                    <a:p>
                      <a:pPr algn="l" fontAlgn="t"/>
                      <a:r>
                        <a:rPr lang="bg-BG" sz="12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108 – Подкрепа за развитие на цифрови умения</a:t>
                      </a:r>
                      <a:endParaRPr lang="bg-BG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109 623 000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689432"/>
                  </a:ext>
                </a:extLst>
              </a:tr>
              <a:tr h="1126413">
                <a:tc>
                  <a:txBody>
                    <a:bodyPr/>
                    <a:lstStyle/>
                    <a:p>
                      <a:pPr algn="l" fontAlgn="t"/>
                      <a:r>
                        <a:rPr lang="bg-BG" sz="12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112 – Подпомагане за начално до средно образование (с изключение на инфраструктурата)</a:t>
                      </a:r>
                      <a:endParaRPr lang="bg-BG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95 006 600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274673"/>
                  </a:ext>
                </a:extLst>
              </a:tr>
              <a:tr h="1126413">
                <a:tc>
                  <a:txBody>
                    <a:bodyPr/>
                    <a:lstStyle/>
                    <a:p>
                      <a:pPr algn="l" fontAlgn="t"/>
                      <a:r>
                        <a:rPr lang="bg-BG" sz="12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Общо </a:t>
                      </a:r>
                      <a:endParaRPr lang="bg-BG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204 </a:t>
                      </a:r>
                      <a:r>
                        <a:rPr lang="bg-BG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629 600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29791"/>
                  </a:ext>
                </a:extLst>
              </a:tr>
            </a:tbl>
          </a:graphicData>
        </a:graphic>
      </p:graphicFrame>
      <p:sp>
        <p:nvSpPr>
          <p:cNvPr id="11" name="Content Placeholder 8"/>
          <p:cNvSpPr txBox="1">
            <a:spLocks/>
          </p:cNvSpPr>
          <p:nvPr/>
        </p:nvSpPr>
        <p:spPr>
          <a:xfrm>
            <a:off x="8686800" y="5959509"/>
            <a:ext cx="3285260" cy="788763"/>
          </a:xfrm>
          <a:prstGeom prst="roundRect">
            <a:avLst/>
          </a:prstGeom>
          <a:solidFill>
            <a:srgbClr val="FFCC99"/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Население, притежаващо основни цифрови умения (DESI</a:t>
            </a:r>
            <a:r>
              <a:rPr lang="en-US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)</a:t>
            </a:r>
            <a:endParaRPr lang="bg-BG" sz="12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2" name="Content Placeholder 8"/>
          <p:cNvSpPr txBox="1">
            <a:spLocks/>
          </p:cNvSpPr>
          <p:nvPr/>
        </p:nvSpPr>
        <p:spPr>
          <a:xfrm>
            <a:off x="8650224" y="4361479"/>
            <a:ext cx="3328416" cy="1225505"/>
          </a:xfrm>
          <a:prstGeom prst="roundRect">
            <a:avLst/>
          </a:prstGeom>
          <a:solidFill>
            <a:srgbClr val="FFCC99"/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Понижение на дела на учениците с резултати, по-ниски от критичните (средно за трите области на изследването) в Програмата за международно оценяване на ученици (PISA), % (ОИСР)</a:t>
            </a:r>
            <a:endParaRPr lang="bg-BG" sz="12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14" name="Straight Arrow Connector 13"/>
          <p:cNvCxnSpPr>
            <a:stCxn id="12" idx="2"/>
            <a:endCxn id="11" idx="0"/>
          </p:cNvCxnSpPr>
          <p:nvPr/>
        </p:nvCxnSpPr>
        <p:spPr>
          <a:xfrm>
            <a:off x="10314432" y="5586984"/>
            <a:ext cx="14998" cy="3725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146893" y="2068495"/>
            <a:ext cx="28182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46893" y="2068495"/>
            <a:ext cx="0" cy="6835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3329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759" y="2078183"/>
            <a:ext cx="10575410" cy="47798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800" b="1" dirty="0" smtClean="0">
                <a:solidFill>
                  <a:schemeClr val="accent1">
                    <a:lumMod val="75000"/>
                  </a:schemeClr>
                </a:solidFill>
              </a:rPr>
              <a:t>Приоритет 3</a:t>
            </a:r>
          </a:p>
          <a:p>
            <a:pPr marL="0" indent="0">
              <a:buNone/>
            </a:pPr>
            <a:r>
              <a:rPr lang="bg-BG" sz="2800" b="1" dirty="0" smtClean="0">
                <a:solidFill>
                  <a:srgbClr val="CC3300"/>
                </a:solidFill>
              </a:rPr>
              <a:t>Връзка на образованието</a:t>
            </a:r>
          </a:p>
          <a:p>
            <a:pPr marL="0" indent="0">
              <a:buNone/>
            </a:pPr>
            <a:r>
              <a:rPr lang="bg-BG" sz="2800" b="1" dirty="0" smtClean="0">
                <a:solidFill>
                  <a:srgbClr val="CC3300"/>
                </a:solidFill>
              </a:rPr>
              <a:t>с пазара на труда</a:t>
            </a:r>
            <a:endParaRPr lang="bg-B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146" name="Picture 2" descr="https://milenadankovakreya.com/wp-content/uploads/2018/04/jobs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740" y="3346882"/>
            <a:ext cx="6938570" cy="290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759" y="3800898"/>
            <a:ext cx="4147163" cy="2448982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594757" y="1356117"/>
            <a:ext cx="10986079" cy="5977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0239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850" y="1061364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3 „ 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В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ръзка на образованието с пазара на труда“ (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1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0222991" y="1850546"/>
            <a:ext cx="1797137" cy="115529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20000"/>
          </a:bodyPr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 marL="0" indent="0">
              <a:buNone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Ръст на учениците обучавани по модернизирани програми по професионална подготовка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78,26%</a:t>
            </a:r>
          </a:p>
        </p:txBody>
      </p:sp>
      <p:sp>
        <p:nvSpPr>
          <p:cNvPr id="3" name="Rectangle 2"/>
          <p:cNvSpPr/>
          <p:nvPr/>
        </p:nvSpPr>
        <p:spPr>
          <a:xfrm>
            <a:off x="62144" y="1776607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(IV)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4631" y="2442130"/>
            <a:ext cx="2101105" cy="434805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92075" indent="-9207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нисък дял на учащите в ПОО</a:t>
            </a:r>
          </a:p>
          <a:p>
            <a:pPr marL="92075" indent="-9207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висок дял на завършилите без придобита степен на професионална квалификация – един на трима ученика</a:t>
            </a:r>
          </a:p>
          <a:p>
            <a:pPr marL="92075" indent="-9207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ниски нива на успешно завършване на средно образование в ПОО спрямо общообразователните и специалните училища – 75,5%</a:t>
            </a:r>
          </a:p>
          <a:p>
            <a:pPr marL="92075" indent="-9207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ниско равнище на заетост на наскоро завършилите ПОО – 64.2%</a:t>
            </a:r>
          </a:p>
          <a:p>
            <a:pPr marL="92075" indent="-9207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ниски нива на цифрови умения при преподавателите и учениците</a:t>
            </a:r>
            <a:endParaRPr lang="bg-BG" sz="11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59152" y="4244508"/>
            <a:ext cx="5596128" cy="25545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2. Операция от стратегическо значение – Подкрепа на ПОО, насочена към образователните институции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квалификация на педагогическите специалисти и учителите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изграждане/поддържане на платформи и бази-данни за осъществяване на връзка между бизнес и 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информационни портали на секторен и регионален принцип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цифрово и интерактивно учебно съдържание, отворени образователни ресурси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гъвкави пътеки за повторно включване в професионално образование или обучение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стипендии и осигуряване на училищни общежития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ранно кариерно и професионално ориентиране към професии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контролен механизъм за партньорска „оценка на качеството“ на ПОО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практическото обучение на учениците от професионалните гимназии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подкрепа за учебно тренировъчни фирми и доставка на специализирано оборудване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357616" y="1631492"/>
            <a:ext cx="1618488" cy="1623772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професионални училища въвели модернизирани учебни програми по професионална подготовка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334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49249" y="1659143"/>
            <a:ext cx="5578599" cy="24694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numCol="1" rtlCol="0" anchor="ctr"/>
          <a:lstStyle/>
          <a:p>
            <a:pPr algn="just"/>
            <a:r>
              <a:rPr lang="bg-BG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1. Операция от стратегическо значение – Подкрепа на ПОО на национално ниво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система за актуализиране на квалификациите на учителите и преподавателите по професионална подготовка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модернизиране на списъка на професиите за професионално образование и обучение, разработване и актуализиране на ДОС, учебни планове и програми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изграждане и функциониране на секторни съвети на уменията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модернизация на учебните планове и програми, вкл. по професионална подготовка, съвместно с работодателите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гъвкави модулни учебни планове и програми по професии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разработване на кредитна система и въвеждане на кредити в професионалното образование и обучение</a:t>
            </a:r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8433785" y="6193694"/>
            <a:ext cx="3595457" cy="59649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Коефициент на заетост на наскоро завършилите ПОО (1-3 г.), които не продължават своето образование (Евростат)</a:t>
            </a: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16" name="Straight Arrow Connector 15"/>
          <p:cNvCxnSpPr>
            <a:stCxn id="3" idx="2"/>
          </p:cNvCxnSpPr>
          <p:nvPr/>
        </p:nvCxnSpPr>
        <p:spPr>
          <a:xfrm>
            <a:off x="949911" y="2071034"/>
            <a:ext cx="0" cy="3710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 flipV="1">
            <a:off x="9976104" y="2428195"/>
            <a:ext cx="246887" cy="1518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3"/>
          </p:cNvCxnSpPr>
          <p:nvPr/>
        </p:nvCxnSpPr>
        <p:spPr>
          <a:xfrm flipV="1">
            <a:off x="7927848" y="2889504"/>
            <a:ext cx="420624" cy="43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7" idx="1"/>
          </p:cNvCxnSpPr>
          <p:nvPr/>
        </p:nvCxnSpPr>
        <p:spPr>
          <a:xfrm flipV="1">
            <a:off x="2148840" y="5521789"/>
            <a:ext cx="210312" cy="11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2155736" y="3089429"/>
            <a:ext cx="193513" cy="34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9" idx="2"/>
          </p:cNvCxnSpPr>
          <p:nvPr/>
        </p:nvCxnSpPr>
        <p:spPr>
          <a:xfrm>
            <a:off x="11121560" y="3005844"/>
            <a:ext cx="79840" cy="32120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10270995" y="4031444"/>
            <a:ext cx="195777" cy="9719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27" idx="3"/>
            <a:endCxn id="28" idx="1"/>
          </p:cNvCxnSpPr>
          <p:nvPr/>
        </p:nvCxnSpPr>
        <p:spPr>
          <a:xfrm flipV="1">
            <a:off x="9966960" y="4668012"/>
            <a:ext cx="320040" cy="130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8375903" y="3354605"/>
            <a:ext cx="1591057" cy="2653003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ученици преминали ученически практики в реална работна среда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89 105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обучени педагогически специалисти и преподаватели по професионална подготовка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3 690</a:t>
            </a:r>
          </a:p>
        </p:txBody>
      </p:sp>
      <p:sp>
        <p:nvSpPr>
          <p:cNvPr id="28" name="Content Placeholder 8"/>
          <p:cNvSpPr txBox="1">
            <a:spLocks/>
          </p:cNvSpPr>
          <p:nvPr/>
        </p:nvSpPr>
        <p:spPr>
          <a:xfrm>
            <a:off x="10287000" y="3328416"/>
            <a:ext cx="1792069" cy="267919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Ръст на учениците с подобрени практически умения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59%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Ръст на педагогическите специалисти и преподаватели по професионална подготовка с подобрена квалификация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30%</a:t>
            </a:r>
          </a:p>
        </p:txBody>
      </p:sp>
      <p:cxnSp>
        <p:nvCxnSpPr>
          <p:cNvPr id="29" name="Straight Arrow Connector 28"/>
          <p:cNvCxnSpPr>
            <a:stCxn id="7" idx="3"/>
          </p:cNvCxnSpPr>
          <p:nvPr/>
        </p:nvCxnSpPr>
        <p:spPr>
          <a:xfrm flipV="1">
            <a:off x="7955280" y="5513832"/>
            <a:ext cx="420624" cy="795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99849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850" y="1061364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3 „ 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В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ръзка на образованието с пазара на труда“ (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2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981897" y="1836731"/>
            <a:ext cx="2079040" cy="115529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20000"/>
          </a:bodyPr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Нетен коефициент на записване в прогимназиално и средно образование (V-VII и VIII-XII клас, МСКО-2, 3)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принос от 1,4%</a:t>
            </a:r>
          </a:p>
        </p:txBody>
      </p:sp>
      <p:sp>
        <p:nvSpPr>
          <p:cNvPr id="3" name="Rectangle 2"/>
          <p:cNvSpPr/>
          <p:nvPr/>
        </p:nvSpPr>
        <p:spPr>
          <a:xfrm>
            <a:off x="62144" y="1776607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(IV)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4631" y="2442130"/>
            <a:ext cx="2101105" cy="4287854"/>
          </a:xfrm>
          <a:prstGeom prst="roundRect">
            <a:avLst/>
          </a:prstGeom>
          <a:solidFill>
            <a:srgbClr val="FF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нисък дял на учащите в ПОО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висок дял на завършилите без придобита степен на професионална квалификация – един на трима ученика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ниски нива на успешно завършване на средно образование в ПОО спрямо общообразователните и специалните училища – 75,5%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ниско равнище на заетост на наскоро завършилите ПОО – 64.2%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нисък дял на учениците участвали в </a:t>
            </a:r>
            <a:r>
              <a:rPr lang="bg-BG" sz="11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дуално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обучение – 1%</a:t>
            </a:r>
          </a:p>
        </p:txBody>
      </p:sp>
      <p:sp>
        <p:nvSpPr>
          <p:cNvPr id="7" name="Rectangle 6"/>
          <p:cNvSpPr/>
          <p:nvPr/>
        </p:nvSpPr>
        <p:spPr>
          <a:xfrm>
            <a:off x="2332863" y="4540139"/>
            <a:ext cx="4681865" cy="219226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>
                <a:solidFill>
                  <a:schemeClr val="tx1"/>
                </a:solidFill>
                <a:latin typeface="Candara" panose="020E0502030303020204" pitchFamily="34" charset="0"/>
              </a:rPr>
              <a:t>4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. Подход ИТИ – Развитие на </a:t>
            </a:r>
            <a:r>
              <a:rPr lang="bg-BG" sz="1200" b="1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дуалната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 система на обучение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допълнителна професионална подготовка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информационни кампании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създаване на мрежи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разработване на рамка и методология и провеждане на обучения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обучения на преподаватели и наставници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подготовка на учебно съдържание адекватно на нуждите на бизнеса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доставка на специализирано оборудване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кариерно ориентиране и пробно стажуване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споделяне на опит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653091" y="1837049"/>
            <a:ext cx="1990983" cy="115529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изградени ЦВП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67537" y="1585990"/>
            <a:ext cx="4681865" cy="280346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r>
              <a:rPr lang="en-US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3</a:t>
            </a:r>
            <a:r>
              <a:rPr lang="bg-BG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. Операция – Създаване на Центрове за високи постижения в ПОО</a:t>
            </a:r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подкрепа за въвеждането на научни подходи и иновации в ПОО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комбиниране на предоставянето на начално ПОО с продължаващо обучение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създаване на партньорства между бизнеса и образованието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включване в „триъгълника на знанието“ /</a:t>
            </a:r>
            <a:r>
              <a:rPr 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Knowledge triangles</a:t>
            </a: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/ с висшите училища, изследователските центрове и бизнеса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иновативни методологии за преподаване и обучение, базирани на дигиталните технологии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продължаващото професионално развитие на учителите и преподавателите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развитие на проектно-ориентирано учене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бизнес инкубатори за учещите в ПОО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кариерно ориентиране</a:t>
            </a:r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7443966" y="5935462"/>
            <a:ext cx="4486557" cy="7695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Коефициент на заетост на наскоро завършилите ПОО (1-3 г.), които не продължават своето образование (Евростат)</a:t>
            </a:r>
            <a:endParaRPr lang="bg-BG" sz="12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16" name="Straight Arrow Connector 15"/>
          <p:cNvCxnSpPr>
            <a:stCxn id="3" idx="2"/>
          </p:cNvCxnSpPr>
          <p:nvPr/>
        </p:nvCxnSpPr>
        <p:spPr>
          <a:xfrm>
            <a:off x="949911" y="2071034"/>
            <a:ext cx="0" cy="3710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 flipV="1">
            <a:off x="9644074" y="2414380"/>
            <a:ext cx="337823" cy="3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8" idx="1"/>
          </p:cNvCxnSpPr>
          <p:nvPr/>
        </p:nvCxnSpPr>
        <p:spPr>
          <a:xfrm>
            <a:off x="7031736" y="2414016"/>
            <a:ext cx="621355" cy="6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7" idx="1"/>
          </p:cNvCxnSpPr>
          <p:nvPr/>
        </p:nvCxnSpPr>
        <p:spPr>
          <a:xfrm flipV="1">
            <a:off x="2139350" y="5636273"/>
            <a:ext cx="193513" cy="793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2155736" y="3089429"/>
            <a:ext cx="193513" cy="34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9" idx="2"/>
          </p:cNvCxnSpPr>
          <p:nvPr/>
        </p:nvCxnSpPr>
        <p:spPr>
          <a:xfrm>
            <a:off x="11021417" y="2992029"/>
            <a:ext cx="79399" cy="29424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751253" y="5074698"/>
            <a:ext cx="389443" cy="2173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7680960" y="4050792"/>
            <a:ext cx="2042861" cy="149437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професионални училища въвели </a:t>
            </a:r>
            <a:r>
              <a:rPr lang="bg-BG" sz="11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дуална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система на обучение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166</a:t>
            </a:r>
          </a:p>
        </p:txBody>
      </p:sp>
      <p:sp>
        <p:nvSpPr>
          <p:cNvPr id="28" name="Content Placeholder 8"/>
          <p:cNvSpPr txBox="1">
            <a:spLocks/>
          </p:cNvSpPr>
          <p:nvPr/>
        </p:nvSpPr>
        <p:spPr>
          <a:xfrm>
            <a:off x="10113264" y="3627517"/>
            <a:ext cx="1965960" cy="185194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на учениците във втори гимназиален етап, сключили договор с работодател за практическо обучение в реална работна среда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12 783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7013448" y="5148072"/>
            <a:ext cx="722376" cy="91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91207" y="2451274"/>
            <a:ext cx="2101105" cy="428785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нисък дял на учащите в ПОО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висок дял на завършилите без придобита степен на професионална квалификация – един на трима ученика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ниски нива на успешно завършване на средно образование в ПОО спрямо общообразователните и специалните училища – 75,5%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ниско равнище на заетост на наскоро завършилите ПОО – 64.2%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нисък дял на учениците участвали в </a:t>
            </a:r>
            <a:r>
              <a:rPr lang="bg-BG" sz="11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дуално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обучение – 1%</a:t>
            </a:r>
          </a:p>
        </p:txBody>
      </p:sp>
    </p:spTree>
    <p:extLst>
      <p:ext uri="{BB962C8B-B14F-4D97-AF65-F5344CB8AC3E}">
        <p14:creationId xmlns:p14="http://schemas.microsoft.com/office/powerpoint/2010/main" val="28241665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850" y="1061364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3 „ 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В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ръзка на образованието с пазара на труда“ (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3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622191" y="2122334"/>
            <a:ext cx="2160000" cy="14400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на студентите, сключили договор с работодател за практическо обучение в реална работна среда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принос от 1,4%</a:t>
            </a:r>
          </a:p>
        </p:txBody>
      </p:sp>
      <p:sp>
        <p:nvSpPr>
          <p:cNvPr id="3" name="Rectangle 2"/>
          <p:cNvSpPr/>
          <p:nvPr/>
        </p:nvSpPr>
        <p:spPr>
          <a:xfrm>
            <a:off x="62144" y="1776607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(IV)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2034" y="2442131"/>
            <a:ext cx="2101105" cy="382627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27.8% от населението е с висше образование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18,9% от младите хора на възраст 15-29 г., нито учат нито работят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по-малко от 50% от завършващите студенти се реализират по съответната професия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49 % от всички завършили висше образование са завършили специалности по които има излишък</a:t>
            </a:r>
          </a:p>
        </p:txBody>
      </p:sp>
      <p:sp>
        <p:nvSpPr>
          <p:cNvPr id="7" name="Rectangle 6"/>
          <p:cNvSpPr/>
          <p:nvPr/>
        </p:nvSpPr>
        <p:spPr>
          <a:xfrm>
            <a:off x="2339137" y="4102822"/>
            <a:ext cx="4681865" cy="27551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2. Операция– Професионално ориентиране на студентите чрез практики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осигуряване на системи за проследяване на завършилите във висшите училища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подпомагане на професионалното ориентиране на студентите чрез кариерните центрове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насърчаване на научната дейност на студентите и докторантите, чрез осигуряване на специализации и стипендии за научни постижения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осигуряване на засилена практическа подготовка на студентите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въвеждане на съвместно обучение (инкубатори, летни школи, кариерни събития и др.) между ВУ и работодателите. Обучения за преподаватели и наставници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насърчаване на иновациите и предприемачеството във висшите училища</a:t>
            </a:r>
            <a:endParaRPr lang="bg-BG" sz="11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615837" y="2134878"/>
            <a:ext cx="1440000" cy="1440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висши училища въвели </a:t>
            </a:r>
            <a:r>
              <a:rPr lang="bg-BG" sz="11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дуална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система на обучение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39137" y="1736141"/>
            <a:ext cx="4681865" cy="22809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1. Операция от стратегическо значение – Преход към </a:t>
            </a:r>
            <a:r>
              <a:rPr lang="bg-BG" sz="11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дуално</a:t>
            </a:r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образование във висшето 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изследване на международен опит в рамките на ЕС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изследване на нагласите на бизнеса и висшите училища в страната за въвеждане на </a:t>
            </a:r>
            <a:r>
              <a:rPr lang="bg-BG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дуална</a:t>
            </a: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форма за обучение във ВО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подготовка на методики, ръководства, обучителни материали, образци на споразумения между висши училища и работодатели за провеждане на </a:t>
            </a:r>
            <a:r>
              <a:rPr lang="bg-BG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дуално</a:t>
            </a: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обучение във висшето образование с участието на социалните партньори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подготовка на нормативни документи за въвеждане на </a:t>
            </a:r>
            <a:r>
              <a:rPr lang="bg-BG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дуалното</a:t>
            </a: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обучение във висшето 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организиране на единна мрежа за кариерно ориентиране</a:t>
            </a:r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7544550" y="5972038"/>
            <a:ext cx="4486557" cy="7695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Дял на 30-34 годишните със завършено висше образование (Евростат)</a:t>
            </a: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16" name="Straight Arrow Connector 15"/>
          <p:cNvCxnSpPr>
            <a:stCxn id="3" idx="2"/>
          </p:cNvCxnSpPr>
          <p:nvPr/>
        </p:nvCxnSpPr>
        <p:spPr>
          <a:xfrm>
            <a:off x="949911" y="2071034"/>
            <a:ext cx="0" cy="3710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 flipV="1">
            <a:off x="9055837" y="2842334"/>
            <a:ext cx="566354" cy="125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3"/>
            <a:endCxn id="8" idx="1"/>
          </p:cNvCxnSpPr>
          <p:nvPr/>
        </p:nvCxnSpPr>
        <p:spPr>
          <a:xfrm flipV="1">
            <a:off x="7021002" y="2854878"/>
            <a:ext cx="594835" cy="217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2103120" y="5623560"/>
            <a:ext cx="219456" cy="91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2138655" y="2972681"/>
            <a:ext cx="193513" cy="34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9" idx="2"/>
          </p:cNvCxnSpPr>
          <p:nvPr/>
        </p:nvCxnSpPr>
        <p:spPr>
          <a:xfrm>
            <a:off x="10702191" y="3562334"/>
            <a:ext cx="69441" cy="23904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7679101" y="4007614"/>
            <a:ext cx="1440000" cy="1440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студентски практики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47 552</a:t>
            </a:r>
          </a:p>
        </p:txBody>
      </p:sp>
      <p:sp>
        <p:nvSpPr>
          <p:cNvPr id="28" name="Content Placeholder 8"/>
          <p:cNvSpPr txBox="1">
            <a:spLocks/>
          </p:cNvSpPr>
          <p:nvPr/>
        </p:nvSpPr>
        <p:spPr>
          <a:xfrm>
            <a:off x="9622221" y="3998469"/>
            <a:ext cx="2160000" cy="14400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Ръст на студентите преминали практическо обучение в реална работна среда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3,6%</a:t>
            </a:r>
          </a:p>
        </p:txBody>
      </p:sp>
      <p:cxnSp>
        <p:nvCxnSpPr>
          <p:cNvPr id="29" name="Straight Arrow Connector 28"/>
          <p:cNvCxnSpPr>
            <a:endCxn id="27" idx="1"/>
          </p:cNvCxnSpPr>
          <p:nvPr/>
        </p:nvCxnSpPr>
        <p:spPr>
          <a:xfrm flipV="1">
            <a:off x="7013448" y="4727614"/>
            <a:ext cx="665653" cy="181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27" idx="3"/>
            <a:endCxn id="28" idx="1"/>
          </p:cNvCxnSpPr>
          <p:nvPr/>
        </p:nvCxnSpPr>
        <p:spPr>
          <a:xfrm flipV="1">
            <a:off x="9119101" y="4718469"/>
            <a:ext cx="503120" cy="91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08598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850" y="1061364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3 „ 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В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ръзка на образованието с пазара на труда“ (</a:t>
            </a:r>
            <a:r>
              <a:rPr lang="en-US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4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9678872" y="1641178"/>
            <a:ext cx="2163940" cy="223738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студенти, записани в курсове на чужд език, преподавани съвместно с чуждестранни висши училища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1 128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на студентите записани в съвместни програми между ВУ и бизнеса, преминали в по-горен курс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38 290</a:t>
            </a:r>
          </a:p>
        </p:txBody>
      </p:sp>
      <p:sp>
        <p:nvSpPr>
          <p:cNvPr id="3" name="Rectangle 2"/>
          <p:cNvSpPr/>
          <p:nvPr/>
        </p:nvSpPr>
        <p:spPr>
          <a:xfrm>
            <a:off x="62144" y="1776607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(IV)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2034" y="2365461"/>
            <a:ext cx="2101105" cy="44430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27.8% от населението е с висше образование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18,9% от младите хора на възраст 15-29 г., нито учат нито работят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по-малко от 50% от завършващите студенти се реализират по съответната професия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49 % от всички завършили висше образование са завършили специалности по които има излишък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Броят на дипломиралите се в областта на точните науки, технологиите, инженерството и математиката или свързани специалности е 13.7% на 1 000 жители на възраст 20-29 години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bg-BG" sz="10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07956" y="4660777"/>
            <a:ext cx="4745164" cy="219722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4. Операция – Дигитална промяна във висшите училища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разширено въвеждане на дигитални образователни технологии и създаване на програми с изцяло дигитално образователно съдържание, в съответствие с тенденцията за развитието на цифровата трансформация и изкуствения интелект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въвеждане на дигитални и софтуерни решения за оценяване на студентите и рецензиране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въвеждане на дисциплини и практическо обучение по нови дигитални технологии програми за електронно дистанционно обучение, усъвършенстване и актуализиране на учебните програми и платформи за електронно дистанционно обучение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съвместни платформи за електронно дистанционно обучение</a:t>
            </a:r>
            <a:endParaRPr lang="bg-BG" sz="10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669743" y="1668534"/>
            <a:ext cx="1558726" cy="220213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съвместни образователни програми между български и чуждестранни ВУ, както и на специалности и програми на чужд език – 3</a:t>
            </a:r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съвместни програми между ВУ и бизнеса – </a:t>
            </a:r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89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00832" y="1619646"/>
            <a:ext cx="4759411" cy="2967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r>
              <a:rPr lang="bg-BG" sz="1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3. Операция– Модернизация на учебните програми, методите на преподаване и учебния процес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съвместни между бизнеса и висшите училища центрове за оценка и валидиране на компетенции за професии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разработване на </a:t>
            </a:r>
            <a:r>
              <a:rPr lang="bg-BG" sz="1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компетентностни</a:t>
            </a: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профили на специалностите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компетентностно</a:t>
            </a: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базирано обучение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съвместни курсове, бакалавърски и магистърски програми между висшите училища в България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създаване на чуждоезикови учебни програми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международното сътрудничество и на академичните партньорства с чуждестранни университети и участие в университетски мрежи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краткосрочна мобилност и стажове в чуждестранни висши училища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въвеждане на иновативни учебни програми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съвместни докторски програми между ВУ, научните организации и бизнеса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привличане на преподаватели от чужбина с цел обмяна на опит и подобряване на преподавателските умения във ВУ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привличане на изявени практици от бизнеса и държавните институции и учени в академичните часове</a:t>
            </a:r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7608558" y="6008614"/>
            <a:ext cx="4486557" cy="7695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Дял на 30-34 годишните със завършено висше образование (Евростат)</a:t>
            </a: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16" name="Straight Arrow Connector 15"/>
          <p:cNvCxnSpPr>
            <a:stCxn id="3" idx="2"/>
          </p:cNvCxnSpPr>
          <p:nvPr/>
        </p:nvCxnSpPr>
        <p:spPr>
          <a:xfrm>
            <a:off x="949911" y="2071034"/>
            <a:ext cx="0" cy="2944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9167301" y="2577061"/>
            <a:ext cx="51157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7223760" y="2970767"/>
            <a:ext cx="427695" cy="10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2148840" y="5596128"/>
            <a:ext cx="393192" cy="182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endCxn id="10" idx="1"/>
          </p:cNvCxnSpPr>
          <p:nvPr/>
        </p:nvCxnSpPr>
        <p:spPr>
          <a:xfrm>
            <a:off x="2155736" y="3089429"/>
            <a:ext cx="345096" cy="138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10891035" y="3868471"/>
            <a:ext cx="17757" cy="213913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27" idx="3"/>
            <a:endCxn id="28" idx="1"/>
          </p:cNvCxnSpPr>
          <p:nvPr/>
        </p:nvCxnSpPr>
        <p:spPr>
          <a:xfrm>
            <a:off x="9714677" y="4502068"/>
            <a:ext cx="658829" cy="514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7626020" y="4384494"/>
            <a:ext cx="1606916" cy="117337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курсове, преподавани чрез цифрово образователно съдържание – </a:t>
            </a:r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89</a:t>
            </a:r>
          </a:p>
        </p:txBody>
      </p:sp>
      <p:sp>
        <p:nvSpPr>
          <p:cNvPr id="28" name="Content Placeholder 8"/>
          <p:cNvSpPr txBox="1">
            <a:spLocks/>
          </p:cNvSpPr>
          <p:nvPr/>
        </p:nvSpPr>
        <p:spPr>
          <a:xfrm>
            <a:off x="9712369" y="4337753"/>
            <a:ext cx="2145622" cy="110326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студенти записани в курсове, преподавани чрез цифрово образователно съдържание преминали в по-горен курс – </a:t>
            </a:r>
            <a:r>
              <a:rPr lang="bg-BG" sz="1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3 903</a:t>
            </a:r>
          </a:p>
        </p:txBody>
      </p:sp>
      <p:cxnSp>
        <p:nvCxnSpPr>
          <p:cNvPr id="29" name="Straight Arrow Connector 28"/>
          <p:cNvCxnSpPr>
            <a:stCxn id="7" idx="3"/>
            <a:endCxn id="27" idx="1"/>
          </p:cNvCxnSpPr>
          <p:nvPr/>
        </p:nvCxnSpPr>
        <p:spPr>
          <a:xfrm flipV="1">
            <a:off x="7253120" y="4971180"/>
            <a:ext cx="372900" cy="7882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endCxn id="28" idx="1"/>
          </p:cNvCxnSpPr>
          <p:nvPr/>
        </p:nvCxnSpPr>
        <p:spPr>
          <a:xfrm>
            <a:off x="9249614" y="4889384"/>
            <a:ext cx="46275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84068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6899" y="1238433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3 „ 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В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ръзка на образованието с пазара на труда“ (</a:t>
            </a:r>
            <a:r>
              <a:rPr lang="en-US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5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0097906" y="3630167"/>
            <a:ext cx="1677880" cy="163642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lnSpcReduction="10000"/>
          </a:bodyPr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краткосрочен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Дял на преподавателите във висши училища с подобрена квалификация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27,8%</a:t>
            </a:r>
          </a:p>
        </p:txBody>
      </p:sp>
      <p:sp>
        <p:nvSpPr>
          <p:cNvPr id="3" name="Rectangle 2"/>
          <p:cNvSpPr/>
          <p:nvPr/>
        </p:nvSpPr>
        <p:spPr>
          <a:xfrm>
            <a:off x="299888" y="1776607"/>
            <a:ext cx="1775534" cy="29442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Специфична цел </a:t>
            </a:r>
            <a:r>
              <a:rPr lang="en-US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(VI)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2034" y="2365461"/>
            <a:ext cx="2277215" cy="414748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Идентифицирани нужди: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в класацията QS World </a:t>
            </a:r>
            <a:r>
              <a:rPr lang="en-US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University Ranking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2019, е включен само един български университет – Софийският университет „Св. Климент Охридски“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съотношението студенти – преподаватели е 12.4 през 2016 г., като е по-ниско от средното за ЕС – 15</a:t>
            </a:r>
          </a:p>
          <a:p>
            <a:pPr marL="92075" indent="-9207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през периода 2012—2017 г. броят на студентите във висшето образование намаля със 17 % в резултат на демографски фактори, на предпочитанието на студентите да учат в чужбина и на малкия брой чуждестранни студенти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017215" y="3602736"/>
            <a:ext cx="1558726" cy="170043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продукт</a:t>
            </a:r>
          </a:p>
          <a:p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Брой обучени преподаватели и докторанти във висши училища за изграждане на нови умения – </a:t>
            </a: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8 979</a:t>
            </a:r>
          </a:p>
        </p:txBody>
      </p:sp>
      <p:sp>
        <p:nvSpPr>
          <p:cNvPr id="10" name="Rectangle 9"/>
          <p:cNvSpPr/>
          <p:nvPr/>
        </p:nvSpPr>
        <p:spPr>
          <a:xfrm>
            <a:off x="2733833" y="2276856"/>
            <a:ext cx="4846543" cy="43536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>
              <a:spcAft>
                <a:spcPts val="600"/>
              </a:spcAft>
            </a:pPr>
            <a:r>
              <a:rPr lang="bg-BG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1. Операция– Продължаващо обучение на академичния състав във висшите училища и обучение на изследователите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повишаване на цифровите умения на преподавателите и учените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обучение на преподавателите в умения за обработка на информация, визуална грамотност, решаване на проблеми и мислене на по-високо ниво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повишаване на подготвеността на академичния състав и на служителите в администрацията на ВУ за работа в мултикултурна и многоезикова среда чрез квалификация, в т.ч. чуждоезиково обучение и изследователски умения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осигуряване на систематична технологична подготовка, която да помогне на университетските преподаватели в усвояването на базови и допълнителни технологии за преподаване и изследване. Обучения на преподавателите за </a:t>
            </a:r>
            <a:r>
              <a:rPr lang="bg-BG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модераторски</a:t>
            </a: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умения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организиране на </a:t>
            </a:r>
            <a:r>
              <a:rPr lang="bg-BG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междууниверситетски</a:t>
            </a: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 национални и международни конференции и семинари за представяне на нови методи за обучение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професионално развитие на преподаватели, докторанти, </a:t>
            </a:r>
            <a:r>
              <a:rPr lang="bg-BG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постдокторанти</a:t>
            </a:r>
            <a:r>
              <a:rPr lang="bg-BG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ndara" panose="020E0502030303020204" pitchFamily="34" charset="0"/>
              </a:rPr>
              <a:t>, специализанти, изследователи и учени, чрез краткосрочни специализации в чужбина и участие в специализирани международни форуми</a:t>
            </a:r>
            <a:endParaRPr lang="bg-BG" sz="1100" dirty="0">
              <a:solidFill>
                <a:schemeClr val="tx1">
                  <a:lumMod val="95000"/>
                  <a:lumOff val="5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8101584" y="5743438"/>
            <a:ext cx="3856371" cy="7695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1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1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Дял на 30-34 годишните със завършено висше образование (Евростат)</a:t>
            </a:r>
            <a:endParaRPr lang="bg-BG" sz="11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16" name="Straight Arrow Connector 15"/>
          <p:cNvCxnSpPr>
            <a:stCxn id="3" idx="2"/>
          </p:cNvCxnSpPr>
          <p:nvPr/>
        </p:nvCxnSpPr>
        <p:spPr>
          <a:xfrm>
            <a:off x="1187655" y="2071034"/>
            <a:ext cx="0" cy="2944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 flipV="1">
            <a:off x="9575941" y="4448379"/>
            <a:ext cx="521965" cy="45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3"/>
            <a:endCxn id="8" idx="1"/>
          </p:cNvCxnSpPr>
          <p:nvPr/>
        </p:nvCxnSpPr>
        <p:spPr>
          <a:xfrm flipV="1">
            <a:off x="7580376" y="4452951"/>
            <a:ext cx="436839" cy="7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6" idx="3"/>
            <a:endCxn id="10" idx="1"/>
          </p:cNvCxnSpPr>
          <p:nvPr/>
        </p:nvCxnSpPr>
        <p:spPr>
          <a:xfrm>
            <a:off x="2349249" y="4439206"/>
            <a:ext cx="384584" cy="1449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9" idx="2"/>
          </p:cNvCxnSpPr>
          <p:nvPr/>
        </p:nvCxnSpPr>
        <p:spPr>
          <a:xfrm>
            <a:off x="10936846" y="5266590"/>
            <a:ext cx="17666" cy="4575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75434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5896591" y="2294790"/>
            <a:ext cx="2396969" cy="1959396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</a:rPr>
              <a:t>показател за краен продукт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1" i="0" u="none" strike="noStrike" kern="1200" cap="none" spc="0" normalizeH="0" baseline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prstClr val="black"/>
                </a:solidFill>
                <a:latin typeface="Candara" panose="020E0502030303020204" pitchFamily="34" charset="0"/>
              </a:rPr>
              <a:t>CO07 участници с прогимназиален етап на основното образование или по-ниско (ISCED 0-2) – 89 105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prstClr val="black"/>
                </a:solidFill>
                <a:latin typeface="Candara" panose="020E0502030303020204" pitchFamily="34" charset="0"/>
              </a:rPr>
              <a:t>CO09 участници с висше образование – 12 668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726899" y="1238433"/>
            <a:ext cx="10986079" cy="597778"/>
          </a:xfrm>
        </p:spPr>
        <p:txBody>
          <a:bodyPr>
            <a:normAutofit/>
          </a:bodyPr>
          <a:lstStyle/>
          <a:p>
            <a:pPr algn="ctr"/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Версия 1.0 Програма „Образование“ – Приоритет 3 „ </a:t>
            </a:r>
            <a:r>
              <a:rPr lang="bg-BG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В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ръзка на образованието с пазара на труда“ (</a:t>
            </a:r>
            <a:r>
              <a:rPr lang="en-US" sz="2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6</a:t>
            </a:r>
            <a:r>
              <a:rPr lang="bg-BG" sz="2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  <a:endParaRPr lang="bg-BG" sz="2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8919194" y="1993038"/>
            <a:ext cx="3045040" cy="2573333"/>
          </a:xfrm>
          <a:prstGeom prst="roundRect">
            <a:avLst/>
          </a:prstGeom>
          <a:solidFill>
            <a:srgbClr val="CC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дългосрочен резултат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CR01 Участници, които при напускане на операцията са започнали да търсят работа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6 860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CR02 Участници, които при напускане на операцията са ангажирани с образование/обучение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26 731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CR03 участници, които при напускане на операцията получават квалификация –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10 135</a:t>
            </a:r>
            <a:endParaRPr lang="bg-BG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30" name="Straight Arrow Connector 29"/>
          <p:cNvCxnSpPr>
            <a:stCxn id="8" idx="3"/>
            <a:endCxn id="9" idx="1"/>
          </p:cNvCxnSpPr>
          <p:nvPr/>
        </p:nvCxnSpPr>
        <p:spPr>
          <a:xfrm>
            <a:off x="8293560" y="3274488"/>
            <a:ext cx="625634" cy="521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434497"/>
              </p:ext>
            </p:extLst>
          </p:nvPr>
        </p:nvGraphicFramePr>
        <p:xfrm>
          <a:off x="167513" y="2290439"/>
          <a:ext cx="5245735" cy="3528637"/>
        </p:xfrm>
        <a:graphic>
          <a:graphicData uri="http://schemas.openxmlformats.org/drawingml/2006/table">
            <a:tbl>
              <a:tblPr/>
              <a:tblGrid>
                <a:gridCol w="3868572">
                  <a:extLst>
                    <a:ext uri="{9D8B030D-6E8A-4147-A177-3AD203B41FA5}">
                      <a16:colId xmlns:a16="http://schemas.microsoft.com/office/drawing/2014/main" val="1314672263"/>
                    </a:ext>
                  </a:extLst>
                </a:gridCol>
                <a:gridCol w="1377163">
                  <a:extLst>
                    <a:ext uri="{9D8B030D-6E8A-4147-A177-3AD203B41FA5}">
                      <a16:colId xmlns:a16="http://schemas.microsoft.com/office/drawing/2014/main" val="852752109"/>
                    </a:ext>
                  </a:extLst>
                </a:gridCol>
              </a:tblGrid>
              <a:tr h="618682">
                <a:tc>
                  <a:txBody>
                    <a:bodyPr/>
                    <a:lstStyle/>
                    <a:p>
                      <a:pPr algn="l" fontAlgn="b"/>
                      <a:r>
                        <a:rPr lang="bg-BG" sz="12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Специфична</a:t>
                      </a:r>
                      <a:r>
                        <a:rPr lang="bg-BG" sz="1200" b="1" i="0" u="none" strike="noStrike" baseline="0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цел (IV), (VI) – Кодове по интервенции</a:t>
                      </a:r>
                      <a:endParaRPr lang="bg-BG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2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Форма на финансиране – общо (евро)</a:t>
                      </a:r>
                    </a:p>
                    <a:p>
                      <a:pPr algn="ctr" fontAlgn="b"/>
                      <a:endParaRPr lang="bg-BG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226074"/>
                  </a:ext>
                </a:extLst>
              </a:tr>
              <a:tr h="691863">
                <a:tc>
                  <a:txBody>
                    <a:bodyPr/>
                    <a:lstStyle/>
                    <a:p>
                      <a:pPr algn="l" fontAlgn="t"/>
                      <a:r>
                        <a:rPr lang="bg-BG" sz="12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112 – Подпомагане за начално до средно образование</a:t>
                      </a:r>
                      <a:endParaRPr lang="bg-BG" sz="1200" b="1" i="0" u="none" strike="noStrike" noProof="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2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124 239 400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689432"/>
                  </a:ext>
                </a:extLst>
              </a:tr>
              <a:tr h="691863">
                <a:tc>
                  <a:txBody>
                    <a:bodyPr/>
                    <a:lstStyle/>
                    <a:p>
                      <a:pPr algn="l" fontAlgn="t"/>
                      <a:r>
                        <a:rPr lang="bg-BG" sz="1200" b="1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113 – Подпомагане </a:t>
                      </a:r>
                      <a:r>
                        <a:rPr lang="bg-BG" sz="12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за висшето образование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2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138 855 800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0916612"/>
                  </a:ext>
                </a:extLst>
              </a:tr>
              <a:tr h="701933">
                <a:tc>
                  <a:txBody>
                    <a:bodyPr/>
                    <a:lstStyle/>
                    <a:p>
                      <a:pPr algn="l" fontAlgn="t"/>
                      <a:r>
                        <a:rPr lang="bg-BG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113 – Подпомагане </a:t>
                      </a:r>
                      <a:r>
                        <a:rPr lang="bg-BG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за висшето образование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51 157 400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274673"/>
                  </a:ext>
                </a:extLst>
              </a:tr>
              <a:tr h="701933">
                <a:tc>
                  <a:txBody>
                    <a:bodyPr/>
                    <a:lstStyle/>
                    <a:p>
                      <a:pPr algn="l" fontAlgn="t"/>
                      <a:r>
                        <a:rPr lang="bg-BG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Общо</a:t>
                      </a:r>
                      <a:endParaRPr lang="bg-BG" sz="12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314 252 600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363402"/>
                  </a:ext>
                </a:extLst>
              </a:tr>
            </a:tbl>
          </a:graphicData>
        </a:graphic>
      </p:graphicFrame>
      <p:cxnSp>
        <p:nvCxnSpPr>
          <p:cNvPr id="14" name="Straight Arrow Connector 13"/>
          <p:cNvCxnSpPr/>
          <p:nvPr/>
        </p:nvCxnSpPr>
        <p:spPr>
          <a:xfrm>
            <a:off x="10839635" y="4566371"/>
            <a:ext cx="5149" cy="13772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Content Placeholder 8"/>
          <p:cNvSpPr txBox="1">
            <a:spLocks/>
          </p:cNvSpPr>
          <p:nvPr/>
        </p:nvSpPr>
        <p:spPr>
          <a:xfrm>
            <a:off x="7409254" y="5963478"/>
            <a:ext cx="4486557" cy="769512"/>
          </a:xfrm>
          <a:prstGeom prst="roundRect">
            <a:avLst/>
          </a:prstGeom>
          <a:solidFill>
            <a:srgbClr val="FFCC99"/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Дял на 30-34 годишните със завършено висше образование (Евростат)</a:t>
            </a:r>
            <a:endParaRPr lang="bg-BG" sz="12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7" name="Content Placeholder 8"/>
          <p:cNvSpPr txBox="1">
            <a:spLocks/>
          </p:cNvSpPr>
          <p:nvPr/>
        </p:nvSpPr>
        <p:spPr>
          <a:xfrm>
            <a:off x="7377919" y="4999673"/>
            <a:ext cx="4486557" cy="769512"/>
          </a:xfrm>
          <a:prstGeom prst="roundRect">
            <a:avLst/>
          </a:prstGeom>
          <a:solidFill>
            <a:srgbClr val="FFCC99"/>
          </a:solidFill>
          <a:ln w="15875" cap="flat" cmpd="sng" algn="ctr">
            <a:solidFill>
              <a:schemeClr val="tx1"/>
            </a:solidFill>
            <a:prstDash val="solid"/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Въздействие: </a:t>
            </a:r>
            <a:r>
              <a:rPr lang="bg-BG" sz="1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Коефициент на заетост на наскоро завършилите ПОО (1-3 г.), които не продължават своето образование (Евростат)</a:t>
            </a:r>
            <a:endParaRPr lang="bg-BG" sz="1200" b="1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167513" y="2290438"/>
            <a:ext cx="289528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75612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7179" y="150429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C00000"/>
                </a:solidFill>
                <a:cs typeface="Arial" panose="020B0604020202020204" pitchFamily="34" charset="0"/>
              </a:rPr>
              <a:t>за </a:t>
            </a:r>
            <a:r>
              <a:rPr lang="bg-BG" sz="3000" b="1" cap="small" dirty="0">
                <a:solidFill>
                  <a:srgbClr val="C00000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tx2">
                    <a:lumMod val="50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tx2">
                    <a:lumMod val="50000"/>
                  </a:schemeClr>
                </a:solidFill>
              </a:rPr>
              <a:t>гр.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bg-BG" sz="2800" dirty="0" smtClean="0">
                <a:solidFill>
                  <a:schemeClr val="tx2">
                    <a:lumMod val="50000"/>
                  </a:schemeClr>
                </a:solidFill>
              </a:rPr>
              <a:t>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tx2">
                    <a:lumMod val="50000"/>
                  </a:schemeClr>
                </a:solidFill>
              </a:rPr>
              <a:t>Бул.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bg-BG" sz="2800" dirty="0" smtClean="0">
                <a:solidFill>
                  <a:schemeClr val="tx2">
                    <a:lumMod val="50000"/>
                  </a:schemeClr>
                </a:solidFill>
              </a:rPr>
              <a:t>„Цариградско шосе“ № 125, блок 5, ет. 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tx2">
                    <a:lumMod val="50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+359 2 46 76 1</a:t>
            </a:r>
            <a:r>
              <a:rPr lang="bg-BG" sz="2800" dirty="0" smtClean="0">
                <a:solidFill>
                  <a:schemeClr val="tx2">
                    <a:lumMod val="50000"/>
                  </a:schemeClr>
                </a:solidFill>
              </a:rPr>
              <a:t>30</a:t>
            </a:r>
            <a:endParaRPr lang="en-GB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http://opnoir.bg/</a:t>
            </a:r>
            <a:endParaRPr lang="bg-BG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Picture 4" descr="Геометрия, Математика, Компютърни Науки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05" y="4519667"/>
            <a:ext cx="1766657" cy="15526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15668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18697</TotalTime>
  <Words>5933</Words>
  <Application>Microsoft Office PowerPoint</Application>
  <PresentationFormat>Widescreen</PresentationFormat>
  <Paragraphs>601</Paragraphs>
  <Slides>26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Calibri</vt:lpstr>
      <vt:lpstr>Calibri Light</vt:lpstr>
      <vt:lpstr>Candara</vt:lpstr>
      <vt:lpstr>Courier New</vt:lpstr>
      <vt:lpstr>Times New Roman</vt:lpstr>
      <vt:lpstr>Wingdings</vt:lpstr>
      <vt:lpstr>Office Theme</vt:lpstr>
      <vt:lpstr>ТРГ за разработване на  „Програма за образование“ 2021-2027 г.   01.10.2020 г.</vt:lpstr>
      <vt:lpstr>ОПНО за програмен период 2021-2027 – Фиш за представяне на предложения</vt:lpstr>
      <vt:lpstr>PowerPoint Presentation</vt:lpstr>
      <vt:lpstr>PowerPoint Presentation</vt:lpstr>
      <vt:lpstr>Ключови коментари на ЕК (1)</vt:lpstr>
      <vt:lpstr>Ключови коментари на ЕК (2)</vt:lpstr>
      <vt:lpstr>„Програма за образование“ 2021-2027  - структура </vt:lpstr>
      <vt:lpstr>PowerPoint Presentation</vt:lpstr>
      <vt:lpstr>Версия 1.0 Програма „Образование“ – Приоритет 1 „Приобщаващо образование и образователна интеграция“ (1)</vt:lpstr>
      <vt:lpstr>Версия 1.0 Програма „Образование“ – Приоритет 1 „Приобщаващо образование и образователна интеграция“ (2)</vt:lpstr>
      <vt:lpstr>Версия 1.0 Програма „Образование“ – Приоритет 1 „Приобщаващо образование и образователна интеграция“ (3)</vt:lpstr>
      <vt:lpstr>Версия 1.0 Програма „Образование“ – Приоритет 1 „Приобщаващо образование и образователна интеграция“ (4)</vt:lpstr>
      <vt:lpstr>Версия 1.0 Програма „Образование“ – Приоритет 1 „Приобщаващо образование и образователна интеграция“ (5)</vt:lpstr>
      <vt:lpstr>Версия 1.0 Програма „Образование“ – Приоритет 1 „Приобщаващо образование и образователна интеграция“ (6)</vt:lpstr>
      <vt:lpstr>PowerPoint Presentation</vt:lpstr>
      <vt:lpstr>Версия 1.0 Програма „Образование“ – Приоритет 2 „ Модернизация и качество на образованието“ (1)</vt:lpstr>
      <vt:lpstr>Версия 1.0 Програма „Образование“ – Приоритет 2 „ Модернизация и качество на образованието“ (2)</vt:lpstr>
      <vt:lpstr>Версия 1.0 Програма „Образование“ – Приоритет 2 „ Модернизация и качество на образованието“ (3)</vt:lpstr>
      <vt:lpstr>PowerPoint Presentation</vt:lpstr>
      <vt:lpstr>Версия 1.0 Програма „Образование“ – Приоритет 3 „ Връзка на образованието с пазара на труда“ (1)</vt:lpstr>
      <vt:lpstr>Версия 1.0 Програма „Образование“ – Приоритет 3 „ Връзка на образованието с пазара на труда“ (2)</vt:lpstr>
      <vt:lpstr>Версия 1.0 Програма „Образование“ – Приоритет 3 „ Връзка на образованието с пазара на труда“ (3)</vt:lpstr>
      <vt:lpstr>Версия 1.0 Програма „Образование“ – Приоритет 3 „ Връзка на образованието с пазара на труда“ (4)</vt:lpstr>
      <vt:lpstr>Версия 1.0 Програма „Образование“ – Приоритет 3 „ Връзка на образованието с пазара на труда“ (5)</vt:lpstr>
      <vt:lpstr>Версия 1.0 Програма „Образование“ – Приоритет 3 „ Връзка на образованието с пазара на труда“ (6)</vt:lpstr>
      <vt:lpstr>Благодаря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IA OPNOIR</cp:lastModifiedBy>
  <cp:revision>1370</cp:revision>
  <cp:lastPrinted>2020-09-17T10:38:06Z</cp:lastPrinted>
  <dcterms:created xsi:type="dcterms:W3CDTF">2016-05-13T12:08:51Z</dcterms:created>
  <dcterms:modified xsi:type="dcterms:W3CDTF">2020-10-01T10:11:45Z</dcterms:modified>
</cp:coreProperties>
</file>