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29"/>
  </p:notesMasterIdLst>
  <p:handoutMasterIdLst>
    <p:handoutMasterId r:id="rId30"/>
  </p:handoutMasterIdLst>
  <p:sldIdLst>
    <p:sldId id="455" r:id="rId2"/>
    <p:sldId id="373" r:id="rId3"/>
    <p:sldId id="456" r:id="rId4"/>
    <p:sldId id="462" r:id="rId5"/>
    <p:sldId id="457" r:id="rId6"/>
    <p:sldId id="460" r:id="rId7"/>
    <p:sldId id="461" r:id="rId8"/>
    <p:sldId id="459" r:id="rId9"/>
    <p:sldId id="416" r:id="rId10"/>
    <p:sldId id="417" r:id="rId11"/>
    <p:sldId id="418" r:id="rId12"/>
    <p:sldId id="458" r:id="rId13"/>
    <p:sldId id="466" r:id="rId14"/>
    <p:sldId id="452" r:id="rId15"/>
    <p:sldId id="464" r:id="rId16"/>
    <p:sldId id="449" r:id="rId17"/>
    <p:sldId id="420" r:id="rId18"/>
    <p:sldId id="472" r:id="rId19"/>
    <p:sldId id="467" r:id="rId20"/>
    <p:sldId id="468" r:id="rId21"/>
    <p:sldId id="469" r:id="rId22"/>
    <p:sldId id="470" r:id="rId23"/>
    <p:sldId id="471" r:id="rId24"/>
    <p:sldId id="375" r:id="rId25"/>
    <p:sldId id="451" r:id="rId26"/>
    <p:sldId id="463" r:id="rId27"/>
    <p:sldId id="290" r:id="rId28"/>
  </p:sldIdLst>
  <p:sldSz cx="12192000" cy="6858000"/>
  <p:notesSz cx="66690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D0CF50CB-D926-4AA6-905E-26C317E3ECBB}">
          <p14:sldIdLst>
            <p14:sldId id="455"/>
            <p14:sldId id="373"/>
            <p14:sldId id="456"/>
            <p14:sldId id="462"/>
            <p14:sldId id="457"/>
            <p14:sldId id="460"/>
            <p14:sldId id="461"/>
            <p14:sldId id="459"/>
            <p14:sldId id="416"/>
            <p14:sldId id="417"/>
            <p14:sldId id="418"/>
            <p14:sldId id="458"/>
            <p14:sldId id="466"/>
            <p14:sldId id="452"/>
            <p14:sldId id="464"/>
            <p14:sldId id="449"/>
            <p14:sldId id="420"/>
            <p14:sldId id="472"/>
            <p14:sldId id="467"/>
            <p14:sldId id="468"/>
            <p14:sldId id="469"/>
            <p14:sldId id="470"/>
            <p14:sldId id="471"/>
          </p14:sldIdLst>
        </p14:section>
        <p14:section name="Untitled Section" id="{C2C2ED2F-23E6-4999-A371-4A9F029107EA}">
          <p14:sldIdLst>
            <p14:sldId id="375"/>
            <p14:sldId id="451"/>
            <p14:sldId id="463"/>
            <p14:sldId id="29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usya Ilieva" initials="MI" lastIdx="1" clrIdx="0">
    <p:extLst>
      <p:ext uri="{19B8F6BF-5375-455C-9EA6-DF929625EA0E}">
        <p15:presenceInfo xmlns:p15="http://schemas.microsoft.com/office/powerpoint/2012/main" userId="S-1-5-21-3470032345-2211321583-660534131-1157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1321"/>
    <a:srgbClr val="008000"/>
    <a:srgbClr val="CC3300"/>
    <a:srgbClr val="FF9900"/>
    <a:srgbClr val="00CC99"/>
    <a:srgbClr val="FFFFFF"/>
    <a:srgbClr val="FF6600"/>
    <a:srgbClr val="669900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2393" autoAdjust="0"/>
    <p:restoredTop sz="94660"/>
  </p:normalViewPr>
  <p:slideViewPr>
    <p:cSldViewPr snapToGrid="0">
      <p:cViewPr varScale="1">
        <p:scale>
          <a:sx n="78" d="100"/>
          <a:sy n="78" d="100"/>
        </p:scale>
        <p:origin x="82" y="2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306"/>
    </p:cViewPr>
  </p:sorterViewPr>
  <p:notesViewPr>
    <p:cSldViewPr snapToGrid="0">
      <p:cViewPr varScale="1">
        <p:scale>
          <a:sx n="49" d="100"/>
          <a:sy n="49" d="100"/>
        </p:scale>
        <p:origin x="294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35" Type="http://schemas.openxmlformats.org/officeDocument/2006/relationships/tableStyles" Target="tableStyles.xml"/><Relationship Id="rId43" Type="http://schemas.microsoft.com/office/2015/10/relationships/revisionInfo" Target="revisionInfo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bg-BG">
                <a:solidFill>
                  <a:schemeClr val="bg2">
                    <a:lumMod val="25000"/>
                  </a:schemeClr>
                </a:solidFill>
              </a:rPr>
              <a:t>Към 31.12.2018 г.</a:t>
            </a:r>
            <a:endParaRPr lang="en-US">
              <a:solidFill>
                <a:schemeClr val="bg2">
                  <a:lumMod val="25000"/>
                </a:schemeClr>
              </a:solidFill>
            </a:endParaRP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bg2">
                  <a:lumMod val="50000"/>
                </a:schemeClr>
              </a:solidFill>
              <a:ln>
                <a:noFill/>
              </a:ln>
              <a:effectLst>
                <a:outerShdw blurRad="44450" dist="25400" dir="2700000" algn="br" rotWithShape="0">
                  <a:srgbClr val="000000">
                    <a:alpha val="6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9800000"/>
                </a:lightRig>
              </a:scene3d>
              <a:sp3d prstMaterial="flat">
                <a:bevelT w="25400" h="31750"/>
              </a:sp3d>
            </c:spPr>
            <c:extLst>
              <c:ext xmlns:c16="http://schemas.microsoft.com/office/drawing/2014/chart" uri="{C3380CC4-5D6E-409C-BE32-E72D297353CC}">
                <c16:uniqueId val="{00000001-7711-4C8A-A8E1-D03345FC300F}"/>
              </c:ext>
            </c:extLst>
          </c:dPt>
          <c:dPt>
            <c:idx val="1"/>
            <c:bubble3D val="0"/>
            <c:explosion val="12"/>
            <c:spPr>
              <a:gradFill rotWithShape="1">
                <a:gsLst>
                  <a:gs pos="0">
                    <a:schemeClr val="accent3">
                      <a:shade val="85000"/>
                      <a:satMod val="130000"/>
                    </a:schemeClr>
                  </a:gs>
                  <a:gs pos="34000">
                    <a:schemeClr val="accent3">
                      <a:shade val="87000"/>
                      <a:satMod val="125000"/>
                    </a:schemeClr>
                  </a:gs>
                  <a:gs pos="70000">
                    <a:schemeClr val="accent3">
                      <a:tint val="100000"/>
                      <a:shade val="90000"/>
                      <a:satMod val="130000"/>
                    </a:schemeClr>
                  </a:gs>
                  <a:gs pos="100000">
                    <a:schemeClr val="accent3">
                      <a:tint val="100000"/>
                      <a:shade val="100000"/>
                      <a:satMod val="110000"/>
                    </a:schemeClr>
                  </a:gs>
                </a:gsLst>
                <a:path path="circle">
                  <a:fillToRect l="100000" t="100000" r="100000" b="100000"/>
                </a:path>
              </a:gradFill>
              <a:ln>
                <a:noFill/>
              </a:ln>
              <a:effectLst>
                <a:outerShdw blurRad="44450" dist="25400" dir="2700000" algn="br" rotWithShape="0">
                  <a:srgbClr val="000000">
                    <a:alpha val="6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9800000"/>
                </a:lightRig>
              </a:scene3d>
              <a:sp3d prstMaterial="flat">
                <a:bevelT w="25400" h="31750"/>
              </a:sp3d>
            </c:spPr>
            <c:extLst>
              <c:ext xmlns:c16="http://schemas.microsoft.com/office/drawing/2014/chart" uri="{C3380CC4-5D6E-409C-BE32-E72D297353CC}">
                <c16:uniqueId val="{00000002-7711-4C8A-A8E1-D03345FC300F}"/>
              </c:ext>
            </c:extLst>
          </c:dPt>
          <c:dLbls>
            <c:dLbl>
              <c:idx val="0"/>
              <c:layout>
                <c:manualLayout>
                  <c:x val="-0.23121292796477746"/>
                  <c:y val="-0.233069641947741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600" b="1" i="0" u="none" strike="noStrike" kern="1200" baseline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1600" b="1" dirty="0" smtClean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t>990 475 506</a:t>
                    </a:r>
                    <a:endParaRPr lang="en-US" sz="1600" b="1" dirty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endParaRPr>
                  </a:p>
                  <a:p>
                    <a:pPr>
                      <a:defRPr sz="1600" b="1" i="0" u="none" strike="noStrike" kern="1200" baseline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1600" b="1" dirty="0" smtClean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t>78 </a:t>
                    </a:r>
                    <a:r>
                      <a:rPr lang="en-US" sz="16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t>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27349412648005583"/>
                      <c:h val="0.1915111940298507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7711-4C8A-A8E1-D03345FC300F}"/>
                </c:ext>
              </c:extLst>
            </c:dLbl>
            <c:dLbl>
              <c:idx val="1"/>
              <c:layout>
                <c:manualLayout>
                  <c:x val="0.20497091028583822"/>
                  <c:y val="0.2734927723586790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280 908 044</a:t>
                    </a:r>
                    <a:endParaRPr lang="en-US" dirty="0">
                      <a:solidFill>
                        <a:schemeClr val="bg1"/>
                      </a:solidFill>
                    </a:endParaRPr>
                  </a:p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22 </a:t>
                    </a:r>
                    <a:r>
                      <a:rPr lang="en-US" dirty="0">
                        <a:solidFill>
                          <a:schemeClr val="bg1"/>
                        </a:solidFill>
                      </a:rPr>
                      <a:t>%</a:t>
                    </a:r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925891330773854"/>
                      <c:h val="0.1915111940298507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7711-4C8A-A8E1-D03345FC300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Обявени</c:v>
                </c:pt>
                <c:pt idx="1">
                  <c:v>Оставащ ресурс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990475506</c:v>
                </c:pt>
                <c:pt idx="1">
                  <c:v>280908044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711-4C8A-A8E1-D03345FC300F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56680602355012388"/>
          <c:y val="0.92082109139342661"/>
          <c:w val="0.43105122192118211"/>
          <c:h val="6.363164492498139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bg-BG">
                <a:solidFill>
                  <a:schemeClr val="bg2">
                    <a:lumMod val="25000"/>
                  </a:schemeClr>
                </a:solidFill>
              </a:rPr>
              <a:t>Към 30.04.2019 г.</a:t>
            </a:r>
            <a:endParaRPr lang="en-US">
              <a:solidFill>
                <a:schemeClr val="bg2">
                  <a:lumMod val="25000"/>
                </a:schemeClr>
              </a:solidFill>
            </a:endParaRP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FF9900"/>
            </a:solidFill>
          </c:spPr>
          <c:explosion val="5"/>
          <c:dPt>
            <c:idx val="0"/>
            <c:bubble3D val="0"/>
            <c:spPr>
              <a:solidFill>
                <a:srgbClr val="0E58C3"/>
              </a:solidFill>
              <a:ln>
                <a:noFill/>
              </a:ln>
              <a:effectLst>
                <a:outerShdw blurRad="44450" dist="25400" dir="2700000" algn="br" rotWithShape="0">
                  <a:srgbClr val="000000">
                    <a:alpha val="6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9800000"/>
                </a:lightRig>
              </a:scene3d>
              <a:sp3d prstMaterial="flat">
                <a:bevelT w="25400" h="31750"/>
              </a:sp3d>
            </c:spPr>
            <c:extLst>
              <c:ext xmlns:c16="http://schemas.microsoft.com/office/drawing/2014/chart" uri="{C3380CC4-5D6E-409C-BE32-E72D297353CC}">
                <c16:uniqueId val="{00000002-1081-404C-91E6-2C1C9EF6EF1F}"/>
              </c:ext>
            </c:extLst>
          </c:dPt>
          <c:dPt>
            <c:idx val="1"/>
            <c:bubble3D val="0"/>
            <c:explosion val="8"/>
            <c:spPr>
              <a:solidFill>
                <a:srgbClr val="1078E0"/>
              </a:solidFill>
              <a:ln>
                <a:noFill/>
              </a:ln>
              <a:effectLst>
                <a:outerShdw blurRad="44450" dist="25400" dir="2700000" algn="br" rotWithShape="0">
                  <a:srgbClr val="000000">
                    <a:alpha val="6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9800000"/>
                </a:lightRig>
              </a:scene3d>
              <a:sp3d prstMaterial="flat">
                <a:bevelT w="25400" h="31750"/>
              </a:sp3d>
            </c:spPr>
            <c:extLst>
              <c:ext xmlns:c16="http://schemas.microsoft.com/office/drawing/2014/chart" uri="{C3380CC4-5D6E-409C-BE32-E72D297353CC}">
                <c16:uniqueId val="{00000001-1081-404C-91E6-2C1C9EF6EF1F}"/>
              </c:ext>
            </c:extLst>
          </c:dPt>
          <c:dLbls>
            <c:dLbl>
              <c:idx val="0"/>
              <c:layout>
                <c:manualLayout>
                  <c:x val="-0.17024305612633503"/>
                  <c:y val="-0.2211024111724840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600" b="1" i="0" u="none" strike="noStrike" kern="1200" baseline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16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t>1 </a:t>
                    </a:r>
                    <a:r>
                      <a:rPr lang="en-US" sz="1600" b="1" dirty="0" smtClean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t>098 475</a:t>
                    </a:r>
                    <a:r>
                      <a:rPr lang="en-US" sz="1600" b="1" baseline="0" dirty="0" smtClean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t> 506</a:t>
                    </a:r>
                    <a:endParaRPr lang="en-US" sz="1600" b="1" dirty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endParaRPr>
                  </a:p>
                  <a:p>
                    <a:pPr>
                      <a:defRPr sz="1600" b="1" i="0" u="none" strike="noStrike" kern="1200" baseline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1600" b="1" dirty="0" smtClean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t>86 </a:t>
                    </a:r>
                    <a:r>
                      <a:rPr lang="en-US" sz="16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t>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25226165622825331"/>
                      <c:h val="0.1915111940298507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1081-404C-91E6-2C1C9EF6EF1F}"/>
                </c:ext>
              </c:extLst>
            </c:dLbl>
            <c:dLbl>
              <c:idx val="1"/>
              <c:layout>
                <c:manualLayout>
                  <c:x val="0.13109181420172161"/>
                  <c:y val="0.2044763877463078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600" b="1" i="0" u="none" strike="noStrike" kern="1200" baseline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1600" b="1" dirty="0" smtClean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t>172 908 044</a:t>
                    </a:r>
                    <a:endParaRPr lang="en-US" sz="1600" b="1" dirty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endParaRPr>
                  </a:p>
                  <a:p>
                    <a:pPr>
                      <a:defRPr sz="1600" b="1" i="0" u="none" strike="noStrike" kern="1200" baseline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defRPr>
                    </a:pPr>
                    <a:fld id="{E9695BE8-55B7-4255-B04C-90F012FA0B2D}" type="PERCENTAGE">
                      <a:rPr lang="en-US" sz="1600" b="1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pPr>
                        <a:defRPr sz="1600" b="1" i="0" u="none" strike="noStrike" kern="1200" baseline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defRPr>
                      </a:pPr>
                      <a:t>[PERCENTAGE]</a:t>
                    </a:fld>
                    <a:endParaRPr lang="en-US"/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20272268615170494"/>
                      <c:h val="0.13078358208955224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1081-404C-91E6-2C1C9EF6EF1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Обявени</c:v>
                </c:pt>
                <c:pt idx="1">
                  <c:v>Оставащ ресурс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1098475506</c:v>
                </c:pt>
                <c:pt idx="1">
                  <c:v>172908044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081-404C-91E6-2C1C9EF6EF1F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59820396276143983"/>
          <c:y val="0.91771163865710803"/>
          <c:w val="0.39510216494336953"/>
          <c:h val="6.363164492498139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A6BC33-FAD3-4E6F-A682-9C26575FA0A4}" type="datetimeFigureOut">
              <a:rPr lang="bg-BG" smtClean="0"/>
              <a:pPr/>
              <a:t>29.5.2019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825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55995-EF9C-4F5D-B838-4024C132AA5F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610283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9CE274-A84B-4F85-83C8-C51214C27907}" type="datetimeFigureOut">
              <a:rPr lang="bg-BG" smtClean="0"/>
              <a:pPr/>
              <a:t>29.5.2019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57188" y="1241425"/>
            <a:ext cx="5954712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777194"/>
            <a:ext cx="533527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CCBD5B-C827-4F3D-B7FB-3424B95E9FD5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992439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2" name="Google Shape;182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Google Shape;183;p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15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286693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29/05/2019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8427CCB-5A31-480B-ABC3-A8B5FBED090E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2237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29/05/2019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8427CCB-5A31-480B-ABC3-A8B5FBED090E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0437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29/05/2019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147812" y="2277866"/>
            <a:ext cx="1005840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02596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4987" y="2205938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222442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29/05/2019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75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1346801"/>
            <a:ext cx="10058400" cy="445975"/>
          </a:xfrm>
        </p:spPr>
        <p:txBody>
          <a:bodyPr>
            <a:no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29/05/2019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9220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2_Title and Conten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3"/>
          <p:cNvSpPr txBox="1">
            <a:spLocks noGrp="1"/>
          </p:cNvSpPr>
          <p:nvPr>
            <p:ph type="body" idx="1"/>
          </p:nvPr>
        </p:nvSpPr>
        <p:spPr>
          <a:xfrm>
            <a:off x="609600" y="1524000"/>
            <a:ext cx="10972800" cy="464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81000" algn="l" rtl="0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Char char="⦿"/>
              <a:defRPr sz="3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85444" algn="l" rtl="0">
              <a:spcBef>
                <a:spcPts val="520"/>
              </a:spcBef>
              <a:spcAft>
                <a:spcPts val="0"/>
              </a:spcAft>
              <a:buClr>
                <a:schemeClr val="accent1"/>
              </a:buClr>
              <a:buSzPts val="2470"/>
              <a:buFont typeface="Verdana"/>
              <a:buChar char="›"/>
              <a:defRPr sz="2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Char char="⚫"/>
              <a:defRPr sz="2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49250" algn="l" rtl="0">
              <a:spcBef>
                <a:spcPts val="380"/>
              </a:spcBef>
              <a:spcAft>
                <a:spcPts val="0"/>
              </a:spcAft>
              <a:buClr>
                <a:srgbClr val="C0CBB5"/>
              </a:buClr>
              <a:buSzPts val="1900"/>
              <a:buFont typeface="Noto Sans Symbols"/>
              <a:buChar char="⚫"/>
              <a:defRPr sz="1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rgbClr val="C0CBB5"/>
              </a:buClr>
              <a:buSzPts val="1800"/>
              <a:buFont typeface="Noto Sans Symbols"/>
              <a:buChar char="⚫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30200" algn="l" rtl="0">
              <a:spcBef>
                <a:spcPts val="320"/>
              </a:spcBef>
              <a:spcAft>
                <a:spcPts val="0"/>
              </a:spcAft>
              <a:buClr>
                <a:srgbClr val="C0CBB5"/>
              </a:buClr>
              <a:buSzPts val="1600"/>
              <a:buFont typeface="Noto Sans Symbols"/>
              <a:buChar char="⚫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30200" algn="l" rtl="0">
              <a:spcBef>
                <a:spcPts val="320"/>
              </a:spcBef>
              <a:spcAft>
                <a:spcPts val="0"/>
              </a:spcAft>
              <a:buClr>
                <a:srgbClr val="C0CBB5"/>
              </a:buClr>
              <a:buSzPts val="1600"/>
              <a:buFont typeface="Noto Sans Symbols"/>
              <a:buChar char="⚫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30200" algn="l" rtl="0">
              <a:spcBef>
                <a:spcPts val="320"/>
              </a:spcBef>
              <a:spcAft>
                <a:spcPts val="0"/>
              </a:spcAft>
              <a:buClr>
                <a:srgbClr val="C0CBB5"/>
              </a:buClr>
              <a:buSzPts val="1600"/>
              <a:buFont typeface="Noto Sans Symbols"/>
              <a:buChar char="⚫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27" name="Google Shape;27;p3"/>
          <p:cNvSpPr txBox="1">
            <a:spLocks noGrp="1"/>
          </p:cNvSpPr>
          <p:nvPr>
            <p:ph type="title"/>
          </p:nvPr>
        </p:nvSpPr>
        <p:spPr>
          <a:xfrm>
            <a:off x="609600" y="267494"/>
            <a:ext cx="10972800" cy="11041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Font typeface="Century Gothic"/>
              <a:buNone/>
              <a:defRPr sz="4200" b="0" i="0" u="none" strike="noStrike" cap="none">
                <a:solidFill>
                  <a:schemeClr val="dk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8" name="Google Shape;28;p3"/>
          <p:cNvSpPr txBox="1">
            <a:spLocks noGrp="1"/>
          </p:cNvSpPr>
          <p:nvPr>
            <p:ph type="dt" idx="10"/>
          </p:nvPr>
        </p:nvSpPr>
        <p:spPr>
          <a:xfrm>
            <a:off x="6388608" y="6365748"/>
            <a:ext cx="2844800" cy="3017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29" name="Google Shape;29;p3"/>
          <p:cNvSpPr txBox="1">
            <a:spLocks noGrp="1"/>
          </p:cNvSpPr>
          <p:nvPr>
            <p:ph type="sldNum" idx="12"/>
          </p:nvPr>
        </p:nvSpPr>
        <p:spPr>
          <a:xfrm>
            <a:off x="10119360" y="6365748"/>
            <a:ext cx="670560" cy="3017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marR="0" lvl="1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marR="0" lvl="2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marR="0" lvl="3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marR="0" lvl="4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marR="0" lvl="5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marR="0" lvl="6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marR="0" lvl="7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marR="0" lvl="8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0" name="Google Shape;30;p3"/>
          <p:cNvSpPr txBox="1">
            <a:spLocks noGrp="1"/>
          </p:cNvSpPr>
          <p:nvPr>
            <p:ph type="ftr" idx="11"/>
          </p:nvPr>
        </p:nvSpPr>
        <p:spPr>
          <a:xfrm>
            <a:off x="609600" y="6366670"/>
            <a:ext cx="5680075" cy="3008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3599937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7812" y="2277866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29/05/2019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0D4C31A-B54F-422E-8621-A0F475D7D195}"/>
              </a:ext>
            </a:extLst>
          </p:cNvPr>
          <p:cNvSpPr/>
          <p:nvPr userDrawn="1"/>
        </p:nvSpPr>
        <p:spPr>
          <a:xfrm>
            <a:off x="0" y="0"/>
            <a:ext cx="12188825" cy="13581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 descr="http://sf.mon.bg/img/logo_eu_r_dva_fonda.png">
            <a:extLst>
              <a:ext uri="{FF2B5EF4-FFF2-40B4-BE49-F238E27FC236}">
                <a16:creationId xmlns:a16="http://schemas.microsoft.com/office/drawing/2014/main" id="{12F0A08F-CCB6-4D25-8AC0-0F7B8FAA1D7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6" y="272870"/>
            <a:ext cx="2547937" cy="820737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E3B81ACA-7A29-4F22-915C-0A3E969FE784}"/>
              </a:ext>
            </a:extLst>
          </p:cNvPr>
          <p:cNvCxnSpPr/>
          <p:nvPr userDrawn="1"/>
        </p:nvCxnSpPr>
        <p:spPr>
          <a:xfrm>
            <a:off x="0" y="1248229"/>
            <a:ext cx="12192000" cy="0"/>
          </a:xfrm>
          <a:prstGeom prst="line">
            <a:avLst/>
          </a:prstGeom>
          <a:ln w="476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8F065F87-7C5C-45E6-958D-29763261AE3C}"/>
              </a:ext>
            </a:extLst>
          </p:cNvPr>
          <p:cNvCxnSpPr/>
          <p:nvPr userDrawn="1"/>
        </p:nvCxnSpPr>
        <p:spPr>
          <a:xfrm>
            <a:off x="6" y="1300739"/>
            <a:ext cx="12192000" cy="0"/>
          </a:xfrm>
          <a:prstGeom prst="line">
            <a:avLst/>
          </a:prstGeom>
          <a:ln w="476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029712D9-A440-495C-ACC2-98A7E7711FCB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5741" y="90868"/>
            <a:ext cx="2917811" cy="1030514"/>
          </a:xfrm>
          <a:prstGeom prst="rect">
            <a:avLst/>
          </a:prstGeom>
        </p:spPr>
      </p:pic>
      <p:sp>
        <p:nvSpPr>
          <p:cNvPr id="17" name="Rectangle 1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5794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21" r:id="rId2"/>
    <p:sldLayoutId id="2147483720" r:id="rId3"/>
    <p:sldLayoutId id="2147483718" r:id="rId4"/>
    <p:sldLayoutId id="2147483719" r:id="rId5"/>
    <p:sldLayoutId id="2147483734" r:id="rId6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3400" kern="1200" spc="-50" baseline="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http://opnoir.bg/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66945" y="1341804"/>
            <a:ext cx="6725055" cy="4982189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03796" y="1889877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2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Напредък в изпълнението на </a:t>
            </a:r>
            <a:br>
              <a:rPr lang="ru-RU" sz="32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</a:br>
            <a:r>
              <a:rPr lang="ru-RU" sz="32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ОП НОИР</a:t>
            </a:r>
            <a:r>
              <a:rPr lang="en-GB" sz="32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 2014-2020</a:t>
            </a:r>
            <a:endParaRPr lang="en-GB" sz="3200" b="1" dirty="0">
              <a:solidFill>
                <a:srgbClr val="A513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03796" y="4192621"/>
            <a:ext cx="10058400" cy="2362863"/>
          </a:xfrm>
        </p:spPr>
        <p:txBody>
          <a:bodyPr>
            <a:normAutofit/>
          </a:bodyPr>
          <a:lstStyle/>
          <a:p>
            <a:r>
              <a:rPr lang="bg-BG" sz="32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1</a:t>
            </a:r>
            <a:r>
              <a:rPr lang="en-US" sz="32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1</a:t>
            </a:r>
            <a:r>
              <a:rPr lang="bg-BG" sz="32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-то редовно заседание </a:t>
            </a:r>
            <a:r>
              <a:rPr lang="bg-BG" sz="3200" spc="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/>
            </a:r>
            <a:br>
              <a:rPr lang="bg-BG" sz="3200" spc="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</a:br>
            <a:r>
              <a:rPr lang="bg-BG" sz="3200" spc="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на </a:t>
            </a:r>
            <a:r>
              <a:rPr lang="bg-BG" sz="32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Комитета за наблюдение</a:t>
            </a:r>
            <a:r>
              <a:rPr lang="en-US" sz="32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/>
            </a:r>
            <a:br>
              <a:rPr lang="en-US" sz="32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</a:br>
            <a:r>
              <a:rPr lang="en-US" sz="32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/>
            </a:r>
            <a:br>
              <a:rPr lang="en-US" sz="32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</a:br>
            <a:r>
              <a:rPr lang="bg-BG" sz="32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/>
            </a:r>
            <a:br>
              <a:rPr lang="bg-BG" sz="32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</a:br>
            <a:r>
              <a:rPr lang="ru-RU" sz="32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гр.</a:t>
            </a:r>
            <a:r>
              <a:rPr lang="en-US" sz="32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 </a:t>
            </a:r>
            <a:r>
              <a:rPr lang="ru-RU" sz="32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София</a:t>
            </a:r>
            <a:r>
              <a:rPr lang="en-GB" sz="32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, </a:t>
            </a:r>
            <a:r>
              <a:rPr lang="bg-BG" sz="32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29</a:t>
            </a:r>
            <a:r>
              <a:rPr lang="en-GB" sz="32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 </a:t>
            </a:r>
            <a:r>
              <a:rPr lang="bg-BG" sz="32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май </a:t>
            </a:r>
            <a:r>
              <a:rPr lang="ru-RU" sz="32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2019 г.</a:t>
            </a:r>
            <a:endParaRPr lang="en-GB" sz="3200" dirty="0">
              <a:solidFill>
                <a:srgbClr val="A513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25435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66945" y="1341804"/>
            <a:ext cx="6725055" cy="498218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195" y="1373065"/>
            <a:ext cx="11404857" cy="809696"/>
          </a:xfrm>
        </p:spPr>
        <p:txBody>
          <a:bodyPr>
            <a:normAutofit/>
          </a:bodyPr>
          <a:lstStyle/>
          <a:p>
            <a:pPr algn="ctr"/>
            <a:r>
              <a:rPr lang="bg-BG" sz="3000" b="1" cap="small" dirty="0" smtClean="0">
                <a:solidFill>
                  <a:srgbClr val="C00000"/>
                </a:solidFill>
                <a:latin typeface="+mn-lt"/>
                <a:cs typeface="Arial" panose="020B0604020202020204" pitchFamily="34" charset="0"/>
              </a:rPr>
              <a:t>С ъ д ъ р ж а н и е</a:t>
            </a:r>
            <a:endParaRPr lang="bg-BG" sz="3000" b="1" cap="small" dirty="0">
              <a:solidFill>
                <a:srgbClr val="C00000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315195" y="2802193"/>
            <a:ext cx="11640831" cy="4022395"/>
          </a:xfrm>
        </p:spPr>
        <p:txBody>
          <a:bodyPr>
            <a:normAutofit/>
          </a:bodyPr>
          <a:lstStyle/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bg-BG" sz="2800" dirty="0" smtClean="0">
                <a:solidFill>
                  <a:schemeClr val="tx2"/>
                </a:solidFill>
                <a:latin typeface="+mn-lt"/>
              </a:rPr>
              <a:t>Финансово изпълнение на ОП НОИР, </a:t>
            </a:r>
            <a:r>
              <a:rPr lang="en-US" sz="2800" dirty="0" smtClean="0">
                <a:solidFill>
                  <a:schemeClr val="tx2"/>
                </a:solidFill>
                <a:latin typeface="+mn-lt"/>
              </a:rPr>
              <a:t>N+3</a:t>
            </a:r>
            <a:endParaRPr lang="bg-BG" sz="2800" dirty="0" smtClean="0">
              <a:solidFill>
                <a:schemeClr val="tx2"/>
              </a:solidFill>
              <a:latin typeface="+mn-lt"/>
            </a:endParaRP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bg-BG" sz="2800" dirty="0" smtClean="0">
                <a:solidFill>
                  <a:schemeClr val="tx2"/>
                </a:solidFill>
                <a:latin typeface="+mn-lt"/>
              </a:rPr>
              <a:t>Рамка </a:t>
            </a:r>
            <a:r>
              <a:rPr lang="bg-BG" sz="2800" dirty="0">
                <a:solidFill>
                  <a:schemeClr val="tx2"/>
                </a:solidFill>
                <a:latin typeface="+mn-lt"/>
              </a:rPr>
              <a:t>за изпълнение на ОП </a:t>
            </a:r>
            <a:r>
              <a:rPr lang="bg-BG" sz="2800" dirty="0" smtClean="0">
                <a:solidFill>
                  <a:schemeClr val="tx2"/>
                </a:solidFill>
                <a:latin typeface="+mn-lt"/>
              </a:rPr>
              <a:t>НОИР</a:t>
            </a:r>
            <a:endParaRPr lang="en-US" sz="2800" dirty="0" smtClean="0">
              <a:solidFill>
                <a:schemeClr val="tx2"/>
              </a:solidFill>
              <a:latin typeface="+mn-lt"/>
            </a:endParaRP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bg-BG" sz="2800" dirty="0" smtClean="0">
                <a:solidFill>
                  <a:schemeClr val="tx2"/>
                </a:solidFill>
                <a:latin typeface="+mn-lt"/>
              </a:rPr>
              <a:t>Ос 1 – мерки за ускоряване на изпълнението</a:t>
            </a:r>
            <a:endParaRPr lang="bg-BG" sz="2800" dirty="0">
              <a:solidFill>
                <a:schemeClr val="tx2"/>
              </a:solidFill>
              <a:latin typeface="+mn-lt"/>
            </a:endParaRP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bg-BG" sz="2800" dirty="0" smtClean="0">
                <a:solidFill>
                  <a:schemeClr val="tx2"/>
                </a:solidFill>
                <a:latin typeface="+mn-lt"/>
              </a:rPr>
              <a:t>Информация </a:t>
            </a:r>
            <a:r>
              <a:rPr lang="bg-BG" sz="2800" dirty="0">
                <a:solidFill>
                  <a:schemeClr val="tx2"/>
                </a:solidFill>
                <a:latin typeface="+mn-lt"/>
              </a:rPr>
              <a:t>за проведени писмени </a:t>
            </a:r>
            <a:r>
              <a:rPr lang="bg-BG" sz="2800" dirty="0" smtClean="0">
                <a:solidFill>
                  <a:schemeClr val="tx2"/>
                </a:solidFill>
                <a:latin typeface="+mn-lt"/>
              </a:rPr>
              <a:t>процедури</a:t>
            </a:r>
            <a:endParaRPr lang="bg-BG" sz="2800" dirty="0">
              <a:solidFill>
                <a:schemeClr val="tx2"/>
              </a:solidFill>
              <a:latin typeface="+mn-lt"/>
            </a:endParaRP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ru-RU" sz="2800" dirty="0" smtClean="0">
                <a:solidFill>
                  <a:schemeClr val="tx2"/>
                </a:solidFill>
                <a:latin typeface="+mn-lt"/>
              </a:rPr>
              <a:t>Информация </a:t>
            </a:r>
            <a:r>
              <a:rPr lang="bg-BG" sz="2800" dirty="0" smtClean="0">
                <a:solidFill>
                  <a:schemeClr val="tx2"/>
                </a:solidFill>
                <a:latin typeface="+mn-lt"/>
              </a:rPr>
              <a:t>за извършени одити по ОП НОИР </a:t>
            </a:r>
          </a:p>
        </p:txBody>
      </p:sp>
    </p:spTree>
    <p:extLst>
      <p:ext uri="{BB962C8B-B14F-4D97-AF65-F5344CB8AC3E}">
        <p14:creationId xmlns:p14="http://schemas.microsoft.com/office/powerpoint/2010/main" val="3924545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9329" y="1623501"/>
            <a:ext cx="10058400" cy="491613"/>
          </a:xfrm>
        </p:spPr>
        <p:txBody>
          <a:bodyPr/>
          <a:lstStyle/>
          <a:p>
            <a:pPr algn="ctr"/>
            <a:r>
              <a:rPr lang="bg-BG" sz="2800" b="1" cap="small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Arial" panose="020B0604020202020204" pitchFamily="34" charset="0"/>
              </a:rPr>
              <a:t>Стойност на обявените процедури по ОП НОИР</a:t>
            </a:r>
            <a:endParaRPr lang="en-US" sz="2800" b="1" cap="small" dirty="0">
              <a:solidFill>
                <a:srgbClr val="A513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2" name="Content Placeholder 11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248527517"/>
              </p:ext>
            </p:extLst>
          </p:nvPr>
        </p:nvGraphicFramePr>
        <p:xfrm>
          <a:off x="-341376" y="2499360"/>
          <a:ext cx="5352923" cy="4084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6" name="Content Placeholder 15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2161706025"/>
              </p:ext>
            </p:extLst>
          </p:nvPr>
        </p:nvGraphicFramePr>
        <p:xfrm>
          <a:off x="5486400" y="2414016"/>
          <a:ext cx="5839968" cy="4084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012424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Group 36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81965557"/>
              </p:ext>
            </p:extLst>
          </p:nvPr>
        </p:nvGraphicFramePr>
        <p:xfrm>
          <a:off x="108033" y="1869773"/>
          <a:ext cx="11779168" cy="4776698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15008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160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764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5748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0879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2209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3136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9139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27494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177164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412239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Приоритетна ос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Бюджет</a:t>
                      </a:r>
                      <a:endParaRPr kumimoji="0" lang="en-GB" sz="1400" b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(в лева)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Договорени средства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Изплатени средства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Верифицирани средства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Сертифицирани средства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75">
                <a:tc v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(в лева)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%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(в лева)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%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(в лева)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%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(в лева)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%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170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1. Научни изследвания и технологично развитие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4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60 014 272 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34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8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485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044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75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.7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6</a:t>
                      </a:r>
                      <a:endParaRPr kumimoji="0" lang="bg-BG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6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5 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963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108</a:t>
                      </a:r>
                      <a:endParaRPr kumimoji="0" lang="en-US" sz="14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14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,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34</a:t>
                      </a:r>
                      <a:endParaRPr kumimoji="0" lang="bg-BG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650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818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,8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0</a:t>
                      </a:r>
                      <a:endParaRPr kumimoji="0" lang="en-US" sz="14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0,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14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-</a:t>
                      </a:r>
                      <a:endParaRPr kumimoji="0" lang="en-US" sz="14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89992" marR="89992" marT="46806" marB="46806" anchor="ctr" anchorCtr="1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170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2. Образование и учене през целия живот</a:t>
                      </a:r>
                    </a:p>
                  </a:txBody>
                  <a:tcPr marL="89992" marR="89992" marT="46806" marB="4680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504 628 347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341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774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71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67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,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73</a:t>
                      </a:r>
                      <a:endParaRPr kumimoji="0" lang="bg-BG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211 029 746</a:t>
                      </a:r>
                      <a:endParaRPr kumimoji="0" lang="bg-BG" sz="14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41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,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82</a:t>
                      </a:r>
                      <a:endParaRPr kumimoji="0" lang="bg-BG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7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3 824 61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4</a:t>
                      </a:r>
                      <a:endParaRPr kumimoji="0" lang="bg-BG" sz="14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4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,45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166 721 593</a:t>
                      </a:r>
                      <a:endParaRPr kumimoji="0" lang="bg-BG" sz="14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33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,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04</a:t>
                      </a:r>
                      <a:endParaRPr kumimoji="0" lang="bg-BG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extLst>
                  <a:ext uri="{0D108BD9-81ED-4DB2-BD59-A6C34878D82A}">
                    <a16:rowId xmlns:a16="http://schemas.microsoft.com/office/drawing/2014/main" val="1941431306"/>
                  </a:ext>
                </a:extLst>
              </a:tr>
              <a:tr h="10669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3. Образователна среда за активно социално приобщаване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252 030 055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90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634 177</a:t>
                      </a:r>
                      <a:endParaRPr kumimoji="0" lang="bg-BG" sz="14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35.96</a:t>
                      </a:r>
                      <a:endParaRPr kumimoji="0" lang="bg-BG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52 756 047</a:t>
                      </a:r>
                      <a:endParaRPr kumimoji="0" lang="bg-BG" sz="14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20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,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93</a:t>
                      </a:r>
                      <a:endParaRPr kumimoji="0" lang="bg-BG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4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6 856 695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8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,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5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9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39 438 895</a:t>
                      </a:r>
                      <a:endParaRPr kumimoji="0" lang="bg-BG" sz="14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15,65</a:t>
                      </a:r>
                      <a:endParaRPr kumimoji="0" lang="bg-BG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83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4. Техническа помощ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54 710 872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51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104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145</a:t>
                      </a:r>
                      <a:endParaRPr kumimoji="0" lang="bg-BG" sz="14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9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3,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4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16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650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569</a:t>
                      </a:r>
                      <a:endParaRPr kumimoji="0" lang="bg-BG" sz="14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30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,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43</a:t>
                      </a:r>
                      <a:endParaRPr kumimoji="0" lang="bg-BG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6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5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19 148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11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,92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1 827 563</a:t>
                      </a:r>
                      <a:endParaRPr kumimoji="0" lang="bg-BG" sz="14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3,34</a:t>
                      </a:r>
                      <a:endParaRPr kumimoji="0" lang="bg-BG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723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Общо:</a:t>
                      </a: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1 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2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71 383 5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50</a:t>
                      </a:r>
                      <a:endParaRPr kumimoji="0" lang="bg-BG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8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3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1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998 078</a:t>
                      </a:r>
                      <a:endParaRPr kumimoji="0" lang="en-US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65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,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44</a:t>
                      </a:r>
                      <a:endParaRPr kumimoji="0" lang="bg-BG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346 399 471</a:t>
                      </a: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2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7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,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25</a:t>
                      </a:r>
                      <a:endParaRPr kumimoji="0" lang="bg-BG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22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7 851 277</a:t>
                      </a:r>
                      <a:endParaRPr kumimoji="0" lang="en-US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1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7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,92</a:t>
                      </a:r>
                      <a:endParaRPr kumimoji="0" lang="bg-BG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0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7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988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05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16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,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3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6</a:t>
                      </a:r>
                      <a:endParaRPr kumimoji="0" lang="bg-BG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0" y="1368244"/>
            <a:ext cx="12083969" cy="385742"/>
          </a:xfrm>
        </p:spPr>
        <p:txBody>
          <a:bodyPr>
            <a:noAutofit/>
          </a:bodyPr>
          <a:lstStyle/>
          <a:p>
            <a:pPr algn="ctr"/>
            <a:r>
              <a:rPr lang="bg-BG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1. Финансово </a:t>
            </a:r>
            <a:r>
              <a:rPr lang="bg-BG" sz="24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изпълнение на одобрения бюджет на ОП НОИР</a:t>
            </a:r>
            <a:r>
              <a:rPr lang="en-US" sz="24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 </a:t>
            </a:r>
            <a:r>
              <a:rPr lang="bg-BG" sz="24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в лв. </a:t>
            </a:r>
            <a:r>
              <a:rPr lang="bg-BG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към 30.04.2019 г. </a:t>
            </a:r>
            <a:endParaRPr lang="bg-BG" sz="2400" dirty="0"/>
          </a:p>
        </p:txBody>
      </p:sp>
    </p:spTree>
    <p:extLst>
      <p:ext uri="{BB962C8B-B14F-4D97-AF65-F5344CB8AC3E}">
        <p14:creationId xmlns:p14="http://schemas.microsoft.com/office/powerpoint/2010/main" val="542908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65632" y="2779776"/>
            <a:ext cx="10655808" cy="3450336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03897" y="1993428"/>
            <a:ext cx="9845857" cy="541176"/>
          </a:xfrm>
        </p:spPr>
        <p:txBody>
          <a:bodyPr>
            <a:noAutofit/>
          </a:bodyPr>
          <a:lstStyle/>
          <a:p>
            <a:pPr algn="ctr" fontAlgn="b"/>
            <a:r>
              <a:rPr lang="bg-BG" sz="2800" b="1" cap="small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Финансово изпълнение </a:t>
            </a:r>
            <a:r>
              <a:rPr lang="bg-BG" sz="2800" b="1" cap="small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на ОП НОИР</a:t>
            </a:r>
            <a:endParaRPr lang="bg-BG" sz="2800" b="1" dirty="0">
              <a:solidFill>
                <a:srgbClr val="A513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704842" y="3139785"/>
            <a:ext cx="18907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"/>
            <a:r>
              <a:rPr lang="bg-BG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31.05.2017 г</a:t>
            </a:r>
            <a:r>
              <a:rPr lang="bg-BG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en-U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endParaRPr lang="bg-BG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272945" y="3122226"/>
            <a:ext cx="177923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"/>
            <a:r>
              <a:rPr lang="bg-BG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31.12.2018 г</a:t>
            </a:r>
            <a:r>
              <a:rPr lang="bg-BG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en-U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**</a:t>
            </a:r>
            <a:endParaRPr lang="bg-BG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821591" y="3130068"/>
            <a:ext cx="18509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"/>
            <a:r>
              <a:rPr lang="bg-BG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30.04.2019 г</a:t>
            </a:r>
            <a:r>
              <a:rPr lang="bg-BG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en-U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**</a:t>
            </a:r>
            <a:endParaRPr lang="bg-BG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/>
          </p:nvPr>
        </p:nvGraphicFramePr>
        <p:xfrm>
          <a:off x="1097282" y="3576399"/>
          <a:ext cx="10086283" cy="118267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511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349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2806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6911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1272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00503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2483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40500">
                <a:tc>
                  <a:txBody>
                    <a:bodyPr/>
                    <a:lstStyle/>
                    <a:p>
                      <a:pPr algn="l" rtl="0" fontAlgn="t"/>
                      <a:r>
                        <a:rPr lang="bg-BG" sz="1600" b="1" u="none" strike="noStrike" dirty="0" smtClean="0">
                          <a:effectLst/>
                        </a:rPr>
                        <a:t>  Договорени </a:t>
                      </a:r>
                      <a:r>
                        <a:rPr lang="bg-BG" sz="1600" b="1" u="none" strike="noStrike" dirty="0">
                          <a:effectLst/>
                        </a:rPr>
                        <a:t>средства</a:t>
                      </a:r>
                      <a:endParaRPr lang="bg-BG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457" marR="8457" marT="8457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600" u="none" strike="noStrike" dirty="0" smtClean="0">
                          <a:effectLst/>
                        </a:rPr>
                        <a:t>333</a:t>
                      </a:r>
                      <a:r>
                        <a:rPr lang="bg-BG" sz="1600" u="none" strike="noStrike" dirty="0" smtClean="0">
                          <a:effectLst/>
                        </a:rPr>
                        <a:t>,</a:t>
                      </a:r>
                      <a:r>
                        <a:rPr lang="en-US" sz="1600" u="none" strike="noStrike" dirty="0" smtClean="0">
                          <a:effectLst/>
                        </a:rPr>
                        <a:t>786</a:t>
                      </a:r>
                      <a:r>
                        <a:rPr lang="bg-BG" sz="1600" u="none" strike="noStrike" dirty="0" smtClean="0">
                          <a:effectLst/>
                        </a:rPr>
                        <a:t>,</a:t>
                      </a:r>
                      <a:r>
                        <a:rPr lang="en-US" sz="1600" u="none" strike="noStrike" dirty="0" smtClean="0">
                          <a:effectLst/>
                        </a:rPr>
                        <a:t>835</a:t>
                      </a:r>
                      <a:r>
                        <a:rPr lang="bg-BG" sz="1600" u="none" strike="noStrike" dirty="0" smtClean="0">
                          <a:effectLst/>
                        </a:rPr>
                        <a:t>.00 лв</a:t>
                      </a:r>
                      <a:r>
                        <a:rPr lang="bg-BG" sz="1600" u="none" strike="noStrike" dirty="0">
                          <a:effectLst/>
                        </a:rPr>
                        <a:t>.</a:t>
                      </a:r>
                      <a:endParaRPr lang="bg-BG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457" marR="8457" marT="8457" marB="0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GB" sz="1600" b="1" u="none" strike="noStrike" dirty="0">
                          <a:effectLst/>
                        </a:rPr>
                        <a:t> </a:t>
                      </a:r>
                      <a:r>
                        <a:rPr lang="bg-BG" sz="16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 24,3%</a:t>
                      </a:r>
                      <a:endParaRPr lang="en-GB" sz="16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457" marR="8457" marT="8457" marB="0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bg-BG" sz="1600" u="none" strike="noStrike" dirty="0">
                          <a:effectLst/>
                        </a:rPr>
                        <a:t>640,312,368.00 лв.</a:t>
                      </a:r>
                      <a:endParaRPr lang="bg-BG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457" marR="8457" marT="8457" marB="0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GB" sz="1600" b="1" u="none" strike="noStrike" dirty="0" smtClean="0">
                          <a:effectLst/>
                        </a:rPr>
                        <a:t>50,4%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457" marR="8457" marT="8457" marB="0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bg-BG" sz="1600" u="none" strike="noStrike" dirty="0">
                          <a:effectLst/>
                        </a:rPr>
                        <a:t>831,998,078.00 лв.</a:t>
                      </a:r>
                      <a:endParaRPr lang="bg-BG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457" marR="8457" marT="8457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GB" sz="1600" b="1" u="none" strike="noStrike" dirty="0">
                          <a:effectLst/>
                        </a:rPr>
                        <a:t>65,4% 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457" marR="8457" marT="8457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724">
                <a:tc>
                  <a:txBody>
                    <a:bodyPr/>
                    <a:lstStyle/>
                    <a:p>
                      <a:pPr algn="l" rtl="0" fontAlgn="t"/>
                      <a:r>
                        <a:rPr lang="bg-BG" sz="1600" b="1" u="none" strike="noStrike" dirty="0" smtClean="0">
                          <a:effectLst/>
                        </a:rPr>
                        <a:t>  Изплатени </a:t>
                      </a:r>
                      <a:r>
                        <a:rPr lang="bg-BG" sz="1600" b="1" u="none" strike="noStrike" dirty="0">
                          <a:effectLst/>
                        </a:rPr>
                        <a:t>средства</a:t>
                      </a:r>
                      <a:endParaRPr lang="bg-BG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457" marR="8457" marT="8457" marB="0"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600" u="none" strike="noStrike" dirty="0" smtClean="0">
                          <a:effectLst/>
                        </a:rPr>
                        <a:t>60</a:t>
                      </a:r>
                      <a:r>
                        <a:rPr lang="bg-BG" sz="1600" u="none" strike="noStrike" dirty="0" smtClean="0">
                          <a:effectLst/>
                        </a:rPr>
                        <a:t>,</a:t>
                      </a:r>
                      <a:r>
                        <a:rPr lang="en-US" sz="1600" u="none" strike="noStrike" dirty="0" smtClean="0">
                          <a:effectLst/>
                        </a:rPr>
                        <a:t>212</a:t>
                      </a:r>
                      <a:r>
                        <a:rPr lang="bg-BG" sz="1600" u="none" strike="noStrike" dirty="0" smtClean="0">
                          <a:effectLst/>
                        </a:rPr>
                        <a:t>,</a:t>
                      </a:r>
                      <a:r>
                        <a:rPr lang="en-US" sz="1600" u="none" strike="noStrike" dirty="0" smtClean="0">
                          <a:effectLst/>
                        </a:rPr>
                        <a:t>487</a:t>
                      </a:r>
                      <a:r>
                        <a:rPr lang="bg-BG" sz="1600" u="none" strike="noStrike" dirty="0" smtClean="0">
                          <a:effectLst/>
                        </a:rPr>
                        <a:t>.00 </a:t>
                      </a:r>
                      <a:r>
                        <a:rPr lang="bg-BG" sz="1600" u="none" strike="noStrike" dirty="0">
                          <a:effectLst/>
                        </a:rPr>
                        <a:t>лв.</a:t>
                      </a:r>
                      <a:endParaRPr lang="bg-BG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457" marR="8457" marT="8457" marB="0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bg-BG" sz="1600" b="1" u="none" strike="noStrike" dirty="0" smtClean="0">
                          <a:effectLst/>
                        </a:rPr>
                        <a:t>4,4%</a:t>
                      </a:r>
                      <a:r>
                        <a:rPr lang="en-GB" sz="1600" b="1" u="none" strike="noStrike" dirty="0">
                          <a:effectLst/>
                        </a:rPr>
                        <a:t> 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457" marR="8457" marT="8457" marB="0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bg-BG" sz="1600" u="none" strike="noStrike" dirty="0">
                          <a:effectLst/>
                        </a:rPr>
                        <a:t>299,971,837.00 лв.</a:t>
                      </a:r>
                      <a:endParaRPr lang="bg-BG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457" marR="8457" marT="8457" marB="0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GB" sz="1600" b="1" u="none" strike="noStrike" dirty="0">
                          <a:effectLst/>
                        </a:rPr>
                        <a:t>23,6%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457" marR="8457" marT="8457" marB="0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bg-BG" sz="1600" u="none" strike="noStrike" dirty="0">
                          <a:effectLst/>
                        </a:rPr>
                        <a:t>346,399,471.00 лв.</a:t>
                      </a:r>
                      <a:endParaRPr lang="bg-BG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457" marR="8457" marT="8457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GB" sz="1600" b="1" u="none" strike="noStrike" dirty="0" smtClean="0">
                          <a:effectLst/>
                        </a:rPr>
                        <a:t>27,2%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457" marR="8457" marT="8457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0724">
                <a:tc>
                  <a:txBody>
                    <a:bodyPr/>
                    <a:lstStyle/>
                    <a:p>
                      <a:pPr algn="l" rtl="0" fontAlgn="t"/>
                      <a:r>
                        <a:rPr lang="bg-BG" sz="1600" b="1" u="none" strike="noStrike" dirty="0" smtClean="0">
                          <a:effectLst/>
                        </a:rPr>
                        <a:t>  Верифицирани </a:t>
                      </a:r>
                      <a:r>
                        <a:rPr lang="bg-BG" sz="1600" b="1" u="none" strike="noStrike" dirty="0">
                          <a:effectLst/>
                        </a:rPr>
                        <a:t>средства</a:t>
                      </a:r>
                      <a:endParaRPr lang="bg-BG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457" marR="8457" marT="8457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600" u="none" strike="noStrike" dirty="0" smtClean="0">
                          <a:effectLst/>
                        </a:rPr>
                        <a:t>23,845,830</a:t>
                      </a:r>
                      <a:r>
                        <a:rPr lang="bg-BG" sz="1600" u="none" strike="noStrike" dirty="0" smtClean="0">
                          <a:effectLst/>
                        </a:rPr>
                        <a:t>.00 </a:t>
                      </a:r>
                      <a:r>
                        <a:rPr lang="bg-BG" sz="1600" u="none" strike="noStrike" dirty="0">
                          <a:effectLst/>
                        </a:rPr>
                        <a:t>лв.</a:t>
                      </a:r>
                      <a:endParaRPr lang="bg-BG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457" marR="8457" marT="8457" marB="0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GB" sz="1600" b="1" u="none" strike="noStrike" dirty="0">
                          <a:effectLst/>
                        </a:rPr>
                        <a:t> </a:t>
                      </a:r>
                      <a:r>
                        <a:rPr lang="bg-BG" sz="1600" b="1" u="none" strike="noStrike" dirty="0" smtClean="0">
                          <a:effectLst/>
                        </a:rPr>
                        <a:t>1,7%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457" marR="8457" marT="8457" marB="0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bg-BG" sz="1600" u="none" strike="noStrike" dirty="0" smtClean="0">
                          <a:effectLst/>
                        </a:rPr>
                        <a:t>213,372,723.00 </a:t>
                      </a:r>
                      <a:r>
                        <a:rPr lang="bg-BG" sz="1600" u="none" strike="noStrike" dirty="0">
                          <a:effectLst/>
                        </a:rPr>
                        <a:t>лв.</a:t>
                      </a:r>
                      <a:endParaRPr lang="bg-BG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457" marR="8457" marT="8457" marB="0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GB" sz="1600" b="1" u="none" strike="noStrike" dirty="0">
                          <a:effectLst/>
                        </a:rPr>
                        <a:t>16,8%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457" marR="8457" marT="8457" marB="0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bg-BG" sz="1600" u="none" strike="noStrike" dirty="0">
                          <a:effectLst/>
                        </a:rPr>
                        <a:t>227,851,277.00 лв.</a:t>
                      </a:r>
                      <a:endParaRPr lang="bg-BG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457" marR="8457" marT="8457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GB" sz="1600" b="1" u="none" strike="noStrike" dirty="0">
                          <a:effectLst/>
                        </a:rPr>
                        <a:t>17,9%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457" marR="8457" marT="8457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0724">
                <a:tc>
                  <a:txBody>
                    <a:bodyPr/>
                    <a:lstStyle/>
                    <a:p>
                      <a:pPr algn="l" rtl="0" fontAlgn="b"/>
                      <a:r>
                        <a:rPr lang="bg-BG" sz="1600" b="1" u="none" strike="noStrike" dirty="0" smtClean="0">
                          <a:effectLst/>
                        </a:rPr>
                        <a:t>  Сертифицирани </a:t>
                      </a:r>
                      <a:r>
                        <a:rPr lang="bg-BG" sz="1600" b="1" u="none" strike="noStrike" dirty="0">
                          <a:effectLst/>
                        </a:rPr>
                        <a:t>средства</a:t>
                      </a:r>
                      <a:endParaRPr lang="bg-BG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457" marR="8457" marT="8457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bg-BG" sz="1600" u="none" strike="noStrike" dirty="0">
                          <a:effectLst/>
                        </a:rPr>
                        <a:t>0.00 лв.</a:t>
                      </a:r>
                      <a:endParaRPr lang="bg-BG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457" marR="8457" marT="8457" marB="0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GB" sz="1600" b="1" u="none" strike="noStrike" dirty="0">
                          <a:effectLst/>
                        </a:rPr>
                        <a:t> </a:t>
                      </a:r>
                      <a:r>
                        <a:rPr lang="bg-BG" sz="1600" b="1" u="none" strike="noStrike" dirty="0" smtClean="0">
                          <a:effectLst/>
                        </a:rPr>
                        <a:t>0,00%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457" marR="8457" marT="8457" marB="0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bg-BG" sz="1600" u="none" strike="noStrike" dirty="0">
                          <a:effectLst/>
                        </a:rPr>
                        <a:t>200,793,263.00 лв.</a:t>
                      </a:r>
                      <a:endParaRPr lang="bg-BG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457" marR="8457" marT="8457" marB="0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GB" sz="1600" b="1" u="none" strike="noStrike" dirty="0">
                          <a:effectLst/>
                        </a:rPr>
                        <a:t>15,8%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457" marR="8457" marT="8457" marB="0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bg-BG" sz="1600" u="none" strike="noStrike" dirty="0">
                          <a:effectLst/>
                        </a:rPr>
                        <a:t>207,988,053.00 лв.</a:t>
                      </a:r>
                      <a:endParaRPr lang="bg-BG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457" marR="8457" marT="8457" marB="0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GB" sz="1600" b="1" u="none" strike="noStrike" dirty="0">
                          <a:effectLst/>
                        </a:rPr>
                        <a:t>16,4%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457" marR="8457" marT="8457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3" name="Rectangle 12"/>
          <p:cNvSpPr/>
          <p:nvPr/>
        </p:nvSpPr>
        <p:spPr>
          <a:xfrm>
            <a:off x="3212462" y="5086543"/>
            <a:ext cx="824801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r>
              <a:rPr lang="en-US" sz="1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bg-BG" sz="1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Общ бюджет на ОП НОИР - 1 </a:t>
            </a:r>
            <a:r>
              <a:rPr lang="bg-BG" sz="1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371 383 </a:t>
            </a:r>
            <a:r>
              <a:rPr lang="bg-BG" sz="1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547,00 лв. </a:t>
            </a:r>
            <a:r>
              <a:rPr lang="en-US" sz="1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bg-BG" sz="1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преди изменението на програмата</a:t>
            </a:r>
            <a:r>
              <a:rPr lang="en-US" sz="1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en-GB" sz="1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214734" y="5511902"/>
            <a:ext cx="827013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 * </a:t>
            </a:r>
            <a:r>
              <a:rPr lang="bg-BG" sz="1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Общ бюджет на ОП НОИР - 1 271 </a:t>
            </a:r>
            <a:r>
              <a:rPr lang="bg-BG" sz="1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383 </a:t>
            </a:r>
            <a:r>
              <a:rPr lang="bg-BG" sz="1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550,00 лв. </a:t>
            </a:r>
            <a:r>
              <a:rPr lang="en-US" sz="1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bg-BG" sz="1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след изменението на програмата</a:t>
            </a:r>
            <a:r>
              <a:rPr lang="en-US" sz="1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en-GB" sz="1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88527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016639" y="1556423"/>
            <a:ext cx="10058400" cy="534063"/>
          </a:xfrm>
        </p:spPr>
        <p:txBody>
          <a:bodyPr>
            <a:normAutofit/>
          </a:bodyPr>
          <a:lstStyle/>
          <a:p>
            <a:pPr algn="ctr"/>
            <a:r>
              <a:rPr lang="bg-BG" sz="2800" b="1" cap="small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Arial" panose="020B0604020202020204" pitchFamily="34" charset="0"/>
              </a:rPr>
              <a:t>Финансово изпълнение по </a:t>
            </a:r>
            <a:r>
              <a:rPr lang="bg-BG" sz="2800" b="1" cap="small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Arial" panose="020B0604020202020204" pitchFamily="34" charset="0"/>
              </a:rPr>
              <a:t>приоритетни оси </a:t>
            </a:r>
            <a:r>
              <a:rPr lang="bg-BG" sz="2800" b="1" cap="small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Arial" panose="020B0604020202020204" pitchFamily="34" charset="0"/>
              </a:rPr>
              <a:t>към 31.12.2018 г.</a:t>
            </a:r>
            <a:endParaRPr lang="en-US" sz="2800" b="1" cap="small" dirty="0">
              <a:solidFill>
                <a:srgbClr val="A513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404" y="2124996"/>
            <a:ext cx="10058400" cy="4543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017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79803" y="1316737"/>
            <a:ext cx="10058400" cy="71032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bg-BG" sz="2800" b="1" cap="small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Arial" panose="020B0604020202020204" pitchFamily="34" charset="0"/>
              </a:rPr>
              <a:t>Финансово изпълнение по </a:t>
            </a:r>
            <a:r>
              <a:rPr lang="bg-BG" sz="2800" b="1" cap="small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Arial" panose="020B0604020202020204" pitchFamily="34" charset="0"/>
              </a:rPr>
              <a:t>приоритетни оси </a:t>
            </a:r>
            <a:r>
              <a:rPr lang="bg-BG" sz="2800" b="1" cap="small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Arial" panose="020B0604020202020204" pitchFamily="34" charset="0"/>
              </a:rPr>
              <a:t>към 30.04.2019 г.</a:t>
            </a:r>
            <a:endParaRPr lang="en-US" sz="2800" b="1" cap="small" dirty="0">
              <a:solidFill>
                <a:srgbClr val="A513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681" y="2232851"/>
            <a:ext cx="10058400" cy="4509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957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123643" y="1499617"/>
            <a:ext cx="10058400" cy="71032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34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Candara" panose="020E0502030303020204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bg-BG" sz="2800" b="1" cap="small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Arial" panose="020B0604020202020204" pitchFamily="34" charset="0"/>
              </a:rPr>
              <a:t>Финансово изпълнение на ОП НОИР </a:t>
            </a:r>
            <a:r>
              <a:rPr lang="en-US" sz="2800" b="1" cap="small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Arial" panose="020B0604020202020204" pitchFamily="34" charset="0"/>
              </a:rPr>
              <a:t>(N+3)</a:t>
            </a:r>
            <a:endParaRPr lang="en-US" sz="2800" b="1" cap="small" dirty="0">
              <a:solidFill>
                <a:srgbClr val="A513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893" y="2051452"/>
            <a:ext cx="10058400" cy="4307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8629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5488" y="1423333"/>
            <a:ext cx="11204447" cy="527387"/>
          </a:xfrm>
        </p:spPr>
        <p:txBody>
          <a:bodyPr>
            <a:normAutofit fontScale="90000"/>
          </a:bodyPr>
          <a:lstStyle/>
          <a:p>
            <a:pPr algn="ctr"/>
            <a:r>
              <a:rPr lang="bg-BG" dirty="0" smtClean="0">
                <a:solidFill>
                  <a:srgbClr val="C00000"/>
                </a:solidFill>
              </a:rPr>
              <a:t>2. Рамка за изпълнение на ОП НОИР </a:t>
            </a:r>
            <a:endParaRPr lang="en-US" dirty="0">
              <a:solidFill>
                <a:srgbClr val="C0000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7242222"/>
              </p:ext>
            </p:extLst>
          </p:nvPr>
        </p:nvGraphicFramePr>
        <p:xfrm>
          <a:off x="475487" y="1954768"/>
          <a:ext cx="11204447" cy="47506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73953">
                  <a:extLst>
                    <a:ext uri="{9D8B030D-6E8A-4147-A177-3AD203B41FA5}">
                      <a16:colId xmlns:a16="http://schemas.microsoft.com/office/drawing/2014/main" val="1441375037"/>
                    </a:ext>
                  </a:extLst>
                </a:gridCol>
                <a:gridCol w="1915957">
                  <a:extLst>
                    <a:ext uri="{9D8B030D-6E8A-4147-A177-3AD203B41FA5}">
                      <a16:colId xmlns:a16="http://schemas.microsoft.com/office/drawing/2014/main" val="4028305499"/>
                    </a:ext>
                  </a:extLst>
                </a:gridCol>
                <a:gridCol w="1318700">
                  <a:extLst>
                    <a:ext uri="{9D8B030D-6E8A-4147-A177-3AD203B41FA5}">
                      <a16:colId xmlns:a16="http://schemas.microsoft.com/office/drawing/2014/main" val="3618481965"/>
                    </a:ext>
                  </a:extLst>
                </a:gridCol>
                <a:gridCol w="1495837">
                  <a:extLst>
                    <a:ext uri="{9D8B030D-6E8A-4147-A177-3AD203B41FA5}">
                      <a16:colId xmlns:a16="http://schemas.microsoft.com/office/drawing/2014/main" val="739937799"/>
                    </a:ext>
                  </a:extLst>
                </a:gridCol>
              </a:tblGrid>
              <a:tr h="684040"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latin typeface="Candara" panose="020E0502030303020204" pitchFamily="34" charset="0"/>
                        </a:rPr>
                        <a:t>Индикатори</a:t>
                      </a:r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latin typeface="Candara" panose="020E0502030303020204" pitchFamily="34" charset="0"/>
                        </a:rPr>
                        <a:t>Изпълнение към 31.12.2018 г.</a:t>
                      </a:r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latin typeface="Candara" panose="020E0502030303020204" pitchFamily="34" charset="0"/>
                        </a:rPr>
                        <a:t>Цел 2018 </a:t>
                      </a:r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latin typeface="Candara" panose="020E0502030303020204" pitchFamily="34" charset="0"/>
                        </a:rPr>
                        <a:t>Степе</a:t>
                      </a:r>
                      <a:r>
                        <a:rPr lang="bg-BG" baseline="0" dirty="0" smtClean="0">
                          <a:latin typeface="Candara" panose="020E0502030303020204" pitchFamily="34" charset="0"/>
                        </a:rPr>
                        <a:t>н на изпълнение</a:t>
                      </a:r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4154031"/>
                  </a:ext>
                </a:extLst>
              </a:tr>
              <a:tr h="396309">
                <a:tc>
                  <a:txBody>
                    <a:bodyPr/>
                    <a:lstStyle/>
                    <a:p>
                      <a:pPr algn="l"/>
                      <a:r>
                        <a:rPr lang="bg-BG" dirty="0" smtClean="0">
                          <a:latin typeface="Candara" panose="020E0502030303020204" pitchFamily="34" charset="0"/>
                        </a:rPr>
                        <a:t>Сертифицирани средства по ос 1 (млн. евро)</a:t>
                      </a:r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rgbClr val="FF0000">
                        <a:alpha val="1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latin typeface="Candara" panose="020E0502030303020204" pitchFamily="34" charset="0"/>
                        </a:rPr>
                        <a:t>0</a:t>
                      </a:r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rgbClr val="FF0000">
                        <a:alpha val="1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latin typeface="Candara" panose="020E0502030303020204" pitchFamily="34" charset="0"/>
                        </a:rPr>
                        <a:t>28,6</a:t>
                      </a:r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rgbClr val="FF0000">
                        <a:alpha val="1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latin typeface="Candara" panose="020E0502030303020204" pitchFamily="34" charset="0"/>
                        </a:rPr>
                        <a:t>0 %</a:t>
                      </a:r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rgbClr val="FF0000">
                        <a:alpha val="16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6909873"/>
                  </a:ext>
                </a:extLst>
              </a:tr>
              <a:tr h="713716">
                <a:tc>
                  <a:txBody>
                    <a:bodyPr/>
                    <a:lstStyle/>
                    <a:p>
                      <a:pPr algn="l"/>
                      <a:r>
                        <a:rPr lang="bg-BG" noProof="0" dirty="0" smtClean="0">
                          <a:latin typeface="Candara" panose="020E0502030303020204" pitchFamily="34" charset="0"/>
                        </a:rPr>
                        <a:t>Научни изследвания, иновации: Брой нови изследователи в подпомогнатите субекти</a:t>
                      </a:r>
                    </a:p>
                  </a:txBody>
                  <a:tcPr>
                    <a:solidFill>
                      <a:srgbClr val="FF0000">
                        <a:alpha val="1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latin typeface="Candara" panose="020E0502030303020204" pitchFamily="34" charset="0"/>
                        </a:rPr>
                        <a:t>6,75</a:t>
                      </a:r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rgbClr val="FF0000">
                        <a:alpha val="1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latin typeface="Candara" panose="020E0502030303020204" pitchFamily="34" charset="0"/>
                        </a:rPr>
                        <a:t>35</a:t>
                      </a:r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rgbClr val="FF0000">
                        <a:alpha val="1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latin typeface="Candara" panose="020E0502030303020204" pitchFamily="34" charset="0"/>
                        </a:rPr>
                        <a:t>19</a:t>
                      </a:r>
                      <a:r>
                        <a:rPr lang="bg-BG" baseline="0" dirty="0" smtClean="0">
                          <a:latin typeface="Candara" panose="020E0502030303020204" pitchFamily="34" charset="0"/>
                        </a:rPr>
                        <a:t> %</a:t>
                      </a:r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rgbClr val="FF0000">
                        <a:alpha val="16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1302269"/>
                  </a:ext>
                </a:extLst>
              </a:tr>
              <a:tr h="39630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dirty="0" smtClean="0">
                          <a:latin typeface="Candara" panose="020E0502030303020204" pitchFamily="34" charset="0"/>
                        </a:rPr>
                        <a:t>Сертифицирани средства по ос 2 (млн. евро)</a:t>
                      </a:r>
                      <a:endParaRPr lang="en-US" dirty="0" smtClean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800" b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84,8</a:t>
                      </a:r>
                      <a:endParaRPr lang="en-US" sz="1800" b="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800" b="0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77,4</a:t>
                      </a:r>
                      <a:endParaRPr lang="en-US" sz="1800" b="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b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bg-BG" sz="1800" b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10 %</a:t>
                      </a:r>
                      <a:endParaRPr lang="en-US" sz="1800" b="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346470921"/>
                  </a:ext>
                </a:extLst>
              </a:tr>
              <a:tr h="432747">
                <a:tc>
                  <a:txBody>
                    <a:bodyPr/>
                    <a:lstStyle/>
                    <a:p>
                      <a:pPr algn="l"/>
                      <a:r>
                        <a:rPr lang="bg-BG" noProof="0" dirty="0" smtClean="0">
                          <a:solidFill>
                            <a:srgbClr val="FF0000"/>
                          </a:solidFill>
                          <a:latin typeface="Candara" panose="020E0502030303020204" pitchFamily="34" charset="0"/>
                        </a:rPr>
                        <a:t>Брой педагогически специалисти, вкл. в обучения за прилагане на съвременни методи за оценяване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Candara" panose="020E0502030303020204" pitchFamily="34" charset="0"/>
                        </a:rPr>
                        <a:t>1839</a:t>
                      </a:r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latin typeface="Candara" panose="020E0502030303020204" pitchFamily="34" charset="0"/>
                        </a:rPr>
                        <a:t>1000</a:t>
                      </a:r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Candara" panose="020E0502030303020204" pitchFamily="34" charset="0"/>
                        </a:rPr>
                        <a:t>184 %</a:t>
                      </a:r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36211451"/>
                  </a:ext>
                </a:extLst>
              </a:tr>
              <a:tr h="396309">
                <a:tc>
                  <a:txBody>
                    <a:bodyPr/>
                    <a:lstStyle/>
                    <a:p>
                      <a:pPr algn="l"/>
                      <a:r>
                        <a:rPr lang="bg-BG" noProof="0" dirty="0" smtClean="0">
                          <a:latin typeface="Candara" panose="020E0502030303020204" pitchFamily="34" charset="0"/>
                        </a:rPr>
                        <a:t>Брой ученици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, </a:t>
                      </a:r>
                      <a:r>
                        <a:rPr lang="bg-BG" noProof="0" dirty="0" smtClean="0">
                          <a:latin typeface="Candara" panose="020E0502030303020204" pitchFamily="34" charset="0"/>
                        </a:rPr>
                        <a:t>включени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в </a:t>
                      </a:r>
                      <a:r>
                        <a:rPr lang="bg-BG" noProof="0" dirty="0" smtClean="0">
                          <a:latin typeface="Candara" panose="020E0502030303020204" pitchFamily="34" charset="0"/>
                        </a:rPr>
                        <a:t>дейности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за </a:t>
                      </a:r>
                      <a:r>
                        <a:rPr lang="bg-BG" dirty="0" smtClean="0">
                          <a:latin typeface="Candara" panose="020E0502030303020204" pitchFamily="34" charset="0"/>
                        </a:rPr>
                        <a:t>повишаване</a:t>
                      </a:r>
                      <a:r>
                        <a:rPr lang="bg-BG" baseline="0" dirty="0" smtClean="0">
                          <a:latin typeface="Candara" panose="020E0502030303020204" pitchFamily="34" charset="0"/>
                        </a:rPr>
                        <a:t> на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bg-BG" noProof="0" dirty="0" smtClean="0">
                          <a:latin typeface="Candara" panose="020E0502030303020204" pitchFamily="34" charset="0"/>
                        </a:rPr>
                        <a:t>мотивацията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за</a:t>
                      </a:r>
                      <a:r>
                        <a:rPr lang="bg-BG" noProof="0" dirty="0" smtClean="0">
                          <a:latin typeface="Candara" panose="020E0502030303020204" pitchFamily="34" charset="0"/>
                        </a:rPr>
                        <a:t> учене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, чрез развитие на</a:t>
                      </a:r>
                      <a:r>
                        <a:rPr lang="bg-BG" noProof="0" dirty="0" smtClean="0">
                          <a:latin typeface="Candara" panose="020E0502030303020204" pitchFamily="34" charset="0"/>
                        </a:rPr>
                        <a:t> специфични 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ЗУК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rPr>
                        <a:t>451 498</a:t>
                      </a:r>
                      <a:endParaRPr lang="en-US" dirty="0">
                        <a:solidFill>
                          <a:schemeClr val="tx1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rPr>
                        <a:t>50</a:t>
                      </a:r>
                      <a:r>
                        <a:rPr lang="bg-BG" baseline="0" dirty="0" smtClean="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rPr>
                        <a:t> 000</a:t>
                      </a:r>
                      <a:endParaRPr lang="en-US" dirty="0">
                        <a:solidFill>
                          <a:schemeClr val="tx1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rPr>
                        <a:t>903 %</a:t>
                      </a:r>
                      <a:endParaRPr lang="en-US" dirty="0">
                        <a:solidFill>
                          <a:schemeClr val="tx1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4773371"/>
                  </a:ext>
                </a:extLst>
              </a:tr>
              <a:tr h="39630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800" b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Брой студенти по приоритетни специалности, получили стипендии и специални стипендии</a:t>
                      </a:r>
                      <a:endParaRPr lang="en-US" sz="1800" b="0" dirty="0" smtClean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Candara" panose="020E0502030303020204" pitchFamily="34" charset="0"/>
                        </a:rPr>
                        <a:t>41 501</a:t>
                      </a:r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andara" panose="020E0502030303020204" pitchFamily="34" charset="0"/>
                        </a:rPr>
                        <a:t>11 600</a:t>
                      </a:r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andara" panose="020E0502030303020204" pitchFamily="34" charset="0"/>
                        </a:rPr>
                        <a:t>358 %</a:t>
                      </a:r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8546675"/>
                  </a:ext>
                </a:extLst>
              </a:tr>
              <a:tr h="396309">
                <a:tc>
                  <a:txBody>
                    <a:bodyPr/>
                    <a:lstStyle/>
                    <a:p>
                      <a:pPr algn="l"/>
                      <a:r>
                        <a:rPr lang="bg-BG" noProof="0" dirty="0" smtClean="0">
                          <a:latin typeface="Candara" panose="020E0502030303020204" pitchFamily="34" charset="0"/>
                        </a:rPr>
                        <a:t>Дял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 от </a:t>
                      </a:r>
                      <a:r>
                        <a:rPr lang="bg-BG" noProof="0" dirty="0" smtClean="0">
                          <a:latin typeface="Candara" panose="020E0502030303020204" pitchFamily="34" charset="0"/>
                        </a:rPr>
                        <a:t>средствата за издръжка на обучението във ВУ, получен въз основа на оценка за качеството на обучението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latin typeface="Candara" panose="020E0502030303020204" pitchFamily="34" charset="0"/>
                        </a:rPr>
                        <a:t>51</a:t>
                      </a:r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latin typeface="Candara" panose="020E0502030303020204" pitchFamily="34" charset="0"/>
                        </a:rPr>
                        <a:t>16</a:t>
                      </a:r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latin typeface="Candara" panose="020E0502030303020204" pitchFamily="34" charset="0"/>
                        </a:rPr>
                        <a:t>319 %</a:t>
                      </a:r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8729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77283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5488" y="1423333"/>
            <a:ext cx="11204447" cy="527387"/>
          </a:xfrm>
        </p:spPr>
        <p:txBody>
          <a:bodyPr>
            <a:normAutofit fontScale="90000"/>
          </a:bodyPr>
          <a:lstStyle/>
          <a:p>
            <a:pPr algn="ctr"/>
            <a:r>
              <a:rPr lang="bg-BG" dirty="0" smtClean="0">
                <a:solidFill>
                  <a:srgbClr val="C00000"/>
                </a:solidFill>
              </a:rPr>
              <a:t>2. Рамка за изпълнение на ОП НОИР </a:t>
            </a:r>
            <a:endParaRPr lang="en-US" dirty="0">
              <a:solidFill>
                <a:srgbClr val="C0000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45325011"/>
              </p:ext>
            </p:extLst>
          </p:nvPr>
        </p:nvGraphicFramePr>
        <p:xfrm>
          <a:off x="475487" y="1954768"/>
          <a:ext cx="11204447" cy="46106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73953">
                  <a:extLst>
                    <a:ext uri="{9D8B030D-6E8A-4147-A177-3AD203B41FA5}">
                      <a16:colId xmlns:a16="http://schemas.microsoft.com/office/drawing/2014/main" val="1441375037"/>
                    </a:ext>
                  </a:extLst>
                </a:gridCol>
                <a:gridCol w="1915957">
                  <a:extLst>
                    <a:ext uri="{9D8B030D-6E8A-4147-A177-3AD203B41FA5}">
                      <a16:colId xmlns:a16="http://schemas.microsoft.com/office/drawing/2014/main" val="4028305499"/>
                    </a:ext>
                  </a:extLst>
                </a:gridCol>
                <a:gridCol w="1318700">
                  <a:extLst>
                    <a:ext uri="{9D8B030D-6E8A-4147-A177-3AD203B41FA5}">
                      <a16:colId xmlns:a16="http://schemas.microsoft.com/office/drawing/2014/main" val="3618481965"/>
                    </a:ext>
                  </a:extLst>
                </a:gridCol>
                <a:gridCol w="1495837">
                  <a:extLst>
                    <a:ext uri="{9D8B030D-6E8A-4147-A177-3AD203B41FA5}">
                      <a16:colId xmlns:a16="http://schemas.microsoft.com/office/drawing/2014/main" val="739937799"/>
                    </a:ext>
                  </a:extLst>
                </a:gridCol>
              </a:tblGrid>
              <a:tr h="684040"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latin typeface="Candara" panose="020E0502030303020204" pitchFamily="34" charset="0"/>
                        </a:rPr>
                        <a:t>Индикатори</a:t>
                      </a:r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latin typeface="Candara" panose="020E0502030303020204" pitchFamily="34" charset="0"/>
                        </a:rPr>
                        <a:t>Изпълнение към 31.12.2018 г.</a:t>
                      </a:r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latin typeface="Candara" panose="020E0502030303020204" pitchFamily="34" charset="0"/>
                        </a:rPr>
                        <a:t>Цел 2018 </a:t>
                      </a:r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latin typeface="Candara" panose="020E0502030303020204" pitchFamily="34" charset="0"/>
                        </a:rPr>
                        <a:t>Степе</a:t>
                      </a:r>
                      <a:r>
                        <a:rPr lang="bg-BG" baseline="0" dirty="0" smtClean="0">
                          <a:latin typeface="Candara" panose="020E0502030303020204" pitchFamily="34" charset="0"/>
                        </a:rPr>
                        <a:t>н на изпълнение</a:t>
                      </a:r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4154031"/>
                  </a:ext>
                </a:extLst>
              </a:tr>
              <a:tr h="396309">
                <a:tc>
                  <a:txBody>
                    <a:bodyPr/>
                    <a:lstStyle/>
                    <a:p>
                      <a:pPr algn="l"/>
                      <a:r>
                        <a:rPr lang="bg-BG" sz="1800" kern="1200" dirty="0" smtClean="0">
                          <a:solidFill>
                            <a:srgbClr val="FF000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Педагогически специалисти, включени в програми за повишаване на квалификацията по ОП: • до 34 г.</a:t>
                      </a:r>
                      <a:endParaRPr lang="en-US" dirty="0">
                        <a:solidFill>
                          <a:srgbClr val="FF000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latin typeface="Candara" panose="020E0502030303020204" pitchFamily="34" charset="0"/>
                        </a:rPr>
                        <a:t>2 292</a:t>
                      </a:r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latin typeface="Candara" panose="020E0502030303020204" pitchFamily="34" charset="0"/>
                        </a:rPr>
                        <a:t>1 200</a:t>
                      </a:r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latin typeface="Candara" panose="020E0502030303020204" pitchFamily="34" charset="0"/>
                        </a:rPr>
                        <a:t>191 %</a:t>
                      </a:r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6909873"/>
                  </a:ext>
                </a:extLst>
              </a:tr>
              <a:tr h="713716">
                <a:tc>
                  <a:txBody>
                    <a:bodyPr/>
                    <a:lstStyle/>
                    <a:p>
                      <a:pPr algn="l"/>
                      <a:r>
                        <a:rPr lang="ru-RU" noProof="0" dirty="0" smtClean="0">
                          <a:solidFill>
                            <a:srgbClr val="FF0000"/>
                          </a:solidFill>
                          <a:latin typeface="Candara" panose="020E0502030303020204" pitchFamily="34" charset="0"/>
                        </a:rPr>
                        <a:t>Педагогически </a:t>
                      </a:r>
                      <a:r>
                        <a:rPr lang="bg-BG" noProof="0" dirty="0" smtClean="0">
                          <a:solidFill>
                            <a:srgbClr val="FF0000"/>
                          </a:solidFill>
                          <a:latin typeface="Candara" panose="020E0502030303020204" pitchFamily="34" charset="0"/>
                        </a:rPr>
                        <a:t>специалисти, включени в програми за повишаване на квалификацията </a:t>
                      </a:r>
                      <a:r>
                        <a:rPr lang="ru-RU" noProof="0" dirty="0" smtClean="0">
                          <a:solidFill>
                            <a:srgbClr val="FF0000"/>
                          </a:solidFill>
                          <a:latin typeface="Candara" panose="020E0502030303020204" pitchFamily="34" charset="0"/>
                        </a:rPr>
                        <a:t>по ОП: • м/у 35 и 54 г.</a:t>
                      </a:r>
                      <a:endParaRPr lang="bg-BG" noProof="0" dirty="0" smtClean="0">
                        <a:solidFill>
                          <a:srgbClr val="FF000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latin typeface="Candara" panose="020E0502030303020204" pitchFamily="34" charset="0"/>
                        </a:rPr>
                        <a:t>10 643</a:t>
                      </a:r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latin typeface="Candara" panose="020E0502030303020204" pitchFamily="34" charset="0"/>
                        </a:rPr>
                        <a:t>9 000</a:t>
                      </a:r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latin typeface="Candara" panose="020E0502030303020204" pitchFamily="34" charset="0"/>
                        </a:rPr>
                        <a:t>118 %</a:t>
                      </a:r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1302269"/>
                  </a:ext>
                </a:extLst>
              </a:tr>
              <a:tr h="652548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noProof="0" dirty="0" smtClean="0">
                          <a:solidFill>
                            <a:srgbClr val="FF0000"/>
                          </a:solidFill>
                          <a:latin typeface="Candara" panose="020E0502030303020204" pitchFamily="34" charset="0"/>
                        </a:rPr>
                        <a:t>Студенти</a:t>
                      </a:r>
                      <a:r>
                        <a:rPr lang="ru-RU" dirty="0" smtClean="0">
                          <a:solidFill>
                            <a:srgbClr val="FF0000"/>
                          </a:solidFill>
                          <a:latin typeface="Candara" panose="020E0502030303020204" pitchFamily="34" charset="0"/>
                        </a:rPr>
                        <a:t> в </a:t>
                      </a:r>
                      <a:r>
                        <a:rPr lang="bg-BG" noProof="0" dirty="0" smtClean="0">
                          <a:solidFill>
                            <a:srgbClr val="FF0000"/>
                          </a:solidFill>
                          <a:latin typeface="Candara" panose="020E0502030303020204" pitchFamily="34" charset="0"/>
                        </a:rPr>
                        <a:t>област</a:t>
                      </a:r>
                      <a:r>
                        <a:rPr lang="ru-RU" dirty="0" smtClean="0">
                          <a:solidFill>
                            <a:srgbClr val="FF0000"/>
                          </a:solidFill>
                          <a:latin typeface="Candara" panose="020E0502030303020204" pitchFamily="34" charset="0"/>
                        </a:rPr>
                        <a:t> на </a:t>
                      </a:r>
                      <a:r>
                        <a:rPr lang="bg-BG" noProof="0" dirty="0" smtClean="0">
                          <a:solidFill>
                            <a:srgbClr val="FF0000"/>
                          </a:solidFill>
                          <a:latin typeface="Candara" panose="020E0502030303020204" pitchFamily="34" charset="0"/>
                        </a:rPr>
                        <a:t>висше</a:t>
                      </a:r>
                      <a:r>
                        <a:rPr lang="ru-RU" dirty="0" smtClean="0">
                          <a:solidFill>
                            <a:srgbClr val="FF0000"/>
                          </a:solidFill>
                          <a:latin typeface="Candara" panose="020E0502030303020204" pitchFamily="34" charset="0"/>
                        </a:rPr>
                        <a:t> образование „</a:t>
                      </a:r>
                      <a:r>
                        <a:rPr lang="bg-BG" dirty="0" smtClean="0">
                          <a:solidFill>
                            <a:srgbClr val="FF0000"/>
                          </a:solidFill>
                          <a:latin typeface="Candara" panose="020E0502030303020204" pitchFamily="34" charset="0"/>
                        </a:rPr>
                        <a:t>Педагогически</a:t>
                      </a:r>
                      <a:r>
                        <a:rPr lang="ru-RU" dirty="0" smtClean="0">
                          <a:solidFill>
                            <a:srgbClr val="FF0000"/>
                          </a:solidFill>
                          <a:latin typeface="Candara" panose="020E0502030303020204" pitchFamily="34" charset="0"/>
                        </a:rPr>
                        <a:t> науки", </a:t>
                      </a:r>
                      <a:r>
                        <a:rPr lang="bg-BG" noProof="0" dirty="0" smtClean="0">
                          <a:solidFill>
                            <a:srgbClr val="FF0000"/>
                          </a:solidFill>
                          <a:latin typeface="Candara" panose="020E0502030303020204" pitchFamily="34" charset="0"/>
                        </a:rPr>
                        <a:t>подкрепени</a:t>
                      </a:r>
                      <a:r>
                        <a:rPr lang="ru-RU" dirty="0" smtClean="0">
                          <a:solidFill>
                            <a:srgbClr val="FF0000"/>
                          </a:solidFill>
                          <a:latin typeface="Candara" panose="020E0502030303020204" pitchFamily="34" charset="0"/>
                        </a:rPr>
                        <a:t> от </a:t>
                      </a:r>
                      <a:r>
                        <a:rPr lang="bg-BG" noProof="0" dirty="0" smtClean="0">
                          <a:solidFill>
                            <a:srgbClr val="FF0000"/>
                          </a:solidFill>
                          <a:latin typeface="Candara" panose="020E0502030303020204" pitchFamily="34" charset="0"/>
                        </a:rPr>
                        <a:t>дейности</a:t>
                      </a:r>
                      <a:r>
                        <a:rPr lang="ru-RU" dirty="0" smtClean="0">
                          <a:solidFill>
                            <a:srgbClr val="FF0000"/>
                          </a:solidFill>
                          <a:latin typeface="Candara" panose="020E0502030303020204" pitchFamily="34" charset="0"/>
                        </a:rPr>
                        <a:t> по ОП</a:t>
                      </a:r>
                      <a:endParaRPr lang="en-US" dirty="0" smtClean="0">
                        <a:solidFill>
                          <a:srgbClr val="FF0000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800" b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8 665</a:t>
                      </a:r>
                      <a:endParaRPr lang="en-US" sz="1800" b="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800" b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10 876</a:t>
                      </a:r>
                      <a:endParaRPr lang="en-US" sz="1800" b="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800" b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80 %</a:t>
                      </a:r>
                      <a:endParaRPr lang="en-US" sz="1800" b="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346470921"/>
                  </a:ext>
                </a:extLst>
              </a:tr>
              <a:tr h="432747">
                <a:tc>
                  <a:txBody>
                    <a:bodyPr/>
                    <a:lstStyle/>
                    <a:p>
                      <a:pPr algn="l"/>
                      <a:r>
                        <a:rPr lang="bg-BG" noProof="0" dirty="0" smtClean="0">
                          <a:latin typeface="Candara" panose="020E0502030303020204" pitchFamily="34" charset="0"/>
                        </a:rPr>
                        <a:t>Брой ученици, обхванати от дейности за кариерно ориентиране </a:t>
                      </a:r>
                      <a:r>
                        <a:rPr lang="ru-RU" noProof="0" dirty="0" smtClean="0">
                          <a:latin typeface="Candara" panose="020E0502030303020204" pitchFamily="34" charset="0"/>
                        </a:rPr>
                        <a:t>по ОП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latin typeface="Candara" panose="020E0502030303020204" pitchFamily="34" charset="0"/>
                        </a:rPr>
                        <a:t>107 277</a:t>
                      </a:r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latin typeface="Candara" panose="020E0502030303020204" pitchFamily="34" charset="0"/>
                        </a:rPr>
                        <a:t>50 000</a:t>
                      </a:r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latin typeface="Candara" panose="020E0502030303020204" pitchFamily="34" charset="0"/>
                        </a:rPr>
                        <a:t>215 %</a:t>
                      </a:r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36211451"/>
                  </a:ext>
                </a:extLst>
              </a:tr>
              <a:tr h="396309">
                <a:tc>
                  <a:txBody>
                    <a:bodyPr/>
                    <a:lstStyle/>
                    <a:p>
                      <a:pPr algn="l"/>
                      <a:r>
                        <a:rPr lang="bg-BG" noProof="0" dirty="0" smtClean="0">
                          <a:latin typeface="Candara" panose="020E0502030303020204" pitchFamily="34" charset="0"/>
                        </a:rPr>
                        <a:t>Брой ученици, участващи в дейности по практическо обучение в реална работна </a:t>
                      </a:r>
                      <a:r>
                        <a:rPr lang="ru-RU" dirty="0" smtClean="0">
                          <a:latin typeface="Candara" panose="020E0502030303020204" pitchFamily="34" charset="0"/>
                        </a:rPr>
                        <a:t>среда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rPr>
                        <a:t>7 668</a:t>
                      </a:r>
                      <a:endParaRPr lang="en-US" dirty="0">
                        <a:solidFill>
                          <a:schemeClr val="tx1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rPr>
                        <a:t>6 000</a:t>
                      </a:r>
                      <a:endParaRPr lang="en-US" dirty="0">
                        <a:solidFill>
                          <a:schemeClr val="tx1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rPr>
                        <a:t>128 %</a:t>
                      </a:r>
                      <a:endParaRPr lang="en-US" dirty="0">
                        <a:solidFill>
                          <a:schemeClr val="tx1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4773371"/>
                  </a:ext>
                </a:extLst>
              </a:tr>
              <a:tr h="39630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800" b="0" noProof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Дял на студентите, преминали успешно практическо обучение в реална РС от вкл. в дейности </a:t>
                      </a:r>
                      <a:r>
                        <a:rPr lang="ru-RU" sz="1800" b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 ОП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latin typeface="Candara" panose="020E0502030303020204" pitchFamily="34" charset="0"/>
                        </a:rPr>
                        <a:t>98,65</a:t>
                      </a:r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latin typeface="Candara" panose="020E0502030303020204" pitchFamily="34" charset="0"/>
                        </a:rPr>
                        <a:t>87 %</a:t>
                      </a:r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latin typeface="Candara" panose="020E0502030303020204" pitchFamily="34" charset="0"/>
                        </a:rPr>
                        <a:t>113 %</a:t>
                      </a:r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85466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02985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5488" y="1423333"/>
            <a:ext cx="11204447" cy="746843"/>
          </a:xfrm>
        </p:spPr>
        <p:txBody>
          <a:bodyPr>
            <a:normAutofit/>
          </a:bodyPr>
          <a:lstStyle/>
          <a:p>
            <a:pPr algn="ctr"/>
            <a:r>
              <a:rPr lang="bg-BG" dirty="0" smtClean="0">
                <a:solidFill>
                  <a:srgbClr val="C00000"/>
                </a:solidFill>
              </a:rPr>
              <a:t>2. Рамка за изпълнение на ОП НОИР</a:t>
            </a:r>
            <a:endParaRPr lang="en-US" dirty="0">
              <a:solidFill>
                <a:srgbClr val="C0000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53886683"/>
              </p:ext>
            </p:extLst>
          </p:nvPr>
        </p:nvGraphicFramePr>
        <p:xfrm>
          <a:off x="475488" y="2552176"/>
          <a:ext cx="11204447" cy="25935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73953">
                  <a:extLst>
                    <a:ext uri="{9D8B030D-6E8A-4147-A177-3AD203B41FA5}">
                      <a16:colId xmlns:a16="http://schemas.microsoft.com/office/drawing/2014/main" val="1441375037"/>
                    </a:ext>
                  </a:extLst>
                </a:gridCol>
                <a:gridCol w="1915957">
                  <a:extLst>
                    <a:ext uri="{9D8B030D-6E8A-4147-A177-3AD203B41FA5}">
                      <a16:colId xmlns:a16="http://schemas.microsoft.com/office/drawing/2014/main" val="4028305499"/>
                    </a:ext>
                  </a:extLst>
                </a:gridCol>
                <a:gridCol w="1318700">
                  <a:extLst>
                    <a:ext uri="{9D8B030D-6E8A-4147-A177-3AD203B41FA5}">
                      <a16:colId xmlns:a16="http://schemas.microsoft.com/office/drawing/2014/main" val="3618481965"/>
                    </a:ext>
                  </a:extLst>
                </a:gridCol>
                <a:gridCol w="1495837">
                  <a:extLst>
                    <a:ext uri="{9D8B030D-6E8A-4147-A177-3AD203B41FA5}">
                      <a16:colId xmlns:a16="http://schemas.microsoft.com/office/drawing/2014/main" val="739937799"/>
                    </a:ext>
                  </a:extLst>
                </a:gridCol>
              </a:tblGrid>
              <a:tr h="684040"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latin typeface="Candara" panose="020E0502030303020204" pitchFamily="34" charset="0"/>
                        </a:rPr>
                        <a:t>Индикатори</a:t>
                      </a:r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latin typeface="Candara" panose="020E0502030303020204" pitchFamily="34" charset="0"/>
                        </a:rPr>
                        <a:t>Изпълнение към 31.12.2018 г.</a:t>
                      </a:r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latin typeface="Candara" panose="020E0502030303020204" pitchFamily="34" charset="0"/>
                        </a:rPr>
                        <a:t>Цел 2018 </a:t>
                      </a:r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latin typeface="Candara" panose="020E0502030303020204" pitchFamily="34" charset="0"/>
                        </a:rPr>
                        <a:t>Степе</a:t>
                      </a:r>
                      <a:r>
                        <a:rPr lang="bg-BG" baseline="0" dirty="0" smtClean="0">
                          <a:latin typeface="Candara" panose="020E0502030303020204" pitchFamily="34" charset="0"/>
                        </a:rPr>
                        <a:t>н на изпълнение</a:t>
                      </a:r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4154031"/>
                  </a:ext>
                </a:extLst>
              </a:tr>
              <a:tr h="57988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800" b="0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Сертифицирани средства по </a:t>
                      </a:r>
                      <a:r>
                        <a:rPr lang="bg-BG" sz="1800" b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ос</a:t>
                      </a:r>
                      <a:r>
                        <a:rPr lang="bg-BG" sz="1800" b="0" baseline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3 (млн. евро)</a:t>
                      </a:r>
                      <a:endParaRPr lang="en-US" sz="1800" b="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800" b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16,9</a:t>
                      </a:r>
                      <a:endParaRPr lang="en-US" sz="1800" b="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800" b="0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16,7</a:t>
                      </a:r>
                      <a:endParaRPr lang="en-US" sz="1800" b="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b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bg-BG" sz="1800" b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01</a:t>
                      </a:r>
                      <a:r>
                        <a:rPr lang="bg-BG" sz="1800" b="0" baseline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bg-BG" sz="1800" b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</a:t>
                      </a:r>
                      <a:endParaRPr lang="en-US" sz="1800" b="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626909873"/>
                  </a:ext>
                </a:extLst>
              </a:tr>
              <a:tr h="71371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800" b="0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Брой деца и ученици със СОП, включени в дейности, подкрепени по ИП9i</a:t>
                      </a:r>
                      <a:endParaRPr lang="en-US" sz="1800" b="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800" b="0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3 159</a:t>
                      </a:r>
                      <a:endParaRPr lang="en-US" sz="1800" b="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800" b="0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1 500</a:t>
                      </a:r>
                      <a:endParaRPr lang="en-US" sz="1800" b="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800" b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</a:t>
                      </a:r>
                      <a:r>
                        <a:rPr lang="en-US" sz="1800" b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bg-BG" sz="1800" b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%</a:t>
                      </a:r>
                      <a:endParaRPr lang="en-US" sz="1800" b="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381302269"/>
                  </a:ext>
                </a:extLst>
              </a:tr>
              <a:tr h="61590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800" b="0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Брой деца, ученици и младежи от </a:t>
                      </a:r>
                      <a:r>
                        <a:rPr lang="bg-BG" sz="1800" b="0" dirty="0" err="1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маргинализирани</a:t>
                      </a:r>
                      <a:r>
                        <a:rPr lang="bg-BG" sz="1800" b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bg-BG" sz="1800" b="0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общности (вкл. роми), участващи в мерки за ОИР</a:t>
                      </a:r>
                      <a:endParaRPr lang="en-US" sz="1800" b="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800" b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27 572 </a:t>
                      </a:r>
                      <a:endParaRPr lang="en-US" sz="1800" b="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800" b="0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15 000</a:t>
                      </a:r>
                      <a:endParaRPr lang="en-US" sz="1800" b="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bg-BG" sz="1800" b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</a:t>
                      </a:r>
                      <a:r>
                        <a:rPr lang="en-US" sz="1800" b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bg-BG" sz="1800" b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%</a:t>
                      </a:r>
                      <a:endParaRPr lang="en-US" sz="1800" b="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3464709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4582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4698" y="1530338"/>
            <a:ext cx="10058400" cy="676883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bg-BG" sz="32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Териториален обхват по процедура</a:t>
            </a:r>
            <a:r>
              <a:rPr lang="en-GB" sz="32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bg-BG" sz="32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bg-BG" sz="32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n-GB" sz="320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BG05M2OP001-2.004-0004   „</a:t>
            </a:r>
            <a:r>
              <a:rPr lang="bg-BG" sz="32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Твоят час“</a:t>
            </a:r>
            <a:endParaRPr lang="en-GB" sz="3200" dirty="0">
              <a:solidFill>
                <a:srgbClr val="A513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256" y="2248348"/>
            <a:ext cx="8638162" cy="4609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063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Content Placeholder 19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724" y="1514013"/>
            <a:ext cx="10580534" cy="5144736"/>
          </a:xfrm>
        </p:spPr>
      </p:pic>
    </p:spTree>
    <p:extLst>
      <p:ext uri="{BB962C8B-B14F-4D97-AF65-F5344CB8AC3E}">
        <p14:creationId xmlns:p14="http://schemas.microsoft.com/office/powerpoint/2010/main" val="720422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265" y="1423333"/>
            <a:ext cx="10552778" cy="798757"/>
          </a:xfrm>
        </p:spPr>
        <p:txBody>
          <a:bodyPr>
            <a:normAutofit/>
          </a:bodyPr>
          <a:lstStyle/>
          <a:p>
            <a:r>
              <a:rPr lang="bg-BG" sz="3200" dirty="0" smtClean="0">
                <a:solidFill>
                  <a:srgbClr val="C00000"/>
                </a:solidFill>
                <a:latin typeface="+mn-lt"/>
              </a:rPr>
              <a:t>Студентски практики – фаза 1</a:t>
            </a:r>
            <a:endParaRPr lang="en-US" sz="3200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9265" y="2379406"/>
            <a:ext cx="10576947" cy="3921820"/>
          </a:xfrm>
        </p:spPr>
        <p:txBody>
          <a:bodyPr/>
          <a:lstStyle/>
          <a:p>
            <a:r>
              <a:rPr lang="bg-BG" dirty="0" smtClean="0">
                <a:solidFill>
                  <a:srgbClr val="002060"/>
                </a:solidFill>
                <a:latin typeface="+mn-lt"/>
              </a:rPr>
              <a:t>- 84 913 студенти, заявили желание за включване в студентски практики</a:t>
            </a:r>
          </a:p>
          <a:p>
            <a:r>
              <a:rPr lang="bg-BG" dirty="0" smtClean="0">
                <a:solidFill>
                  <a:srgbClr val="002060"/>
                </a:solidFill>
                <a:latin typeface="+mn-lt"/>
              </a:rPr>
              <a:t>- 176 </a:t>
            </a:r>
            <a:r>
              <a:rPr lang="bg-BG" dirty="0">
                <a:solidFill>
                  <a:srgbClr val="002060"/>
                </a:solidFill>
                <a:latin typeface="+mn-lt"/>
              </a:rPr>
              <a:t>991 обявени работни места от 6118 обучаващи организации</a:t>
            </a:r>
            <a:endParaRPr lang="bg-BG" dirty="0" smtClean="0">
              <a:solidFill>
                <a:srgbClr val="002060"/>
              </a:solidFill>
              <a:latin typeface="+mn-lt"/>
            </a:endParaRPr>
          </a:p>
          <a:p>
            <a:r>
              <a:rPr lang="bg-BG" dirty="0" smtClean="0">
                <a:solidFill>
                  <a:srgbClr val="002060"/>
                </a:solidFill>
                <a:latin typeface="+mn-lt"/>
              </a:rPr>
              <a:t>- 46 077 студенти, включени в СП, от тях 98,65 % успешно приключили – 45 453</a:t>
            </a:r>
          </a:p>
          <a:p>
            <a:r>
              <a:rPr lang="bg-BG" dirty="0" smtClean="0">
                <a:solidFill>
                  <a:srgbClr val="002060"/>
                </a:solidFill>
                <a:latin typeface="+mn-lt"/>
              </a:rPr>
              <a:t>- 5 287 студенти от област на висше образование "Педагогически науки“</a:t>
            </a:r>
          </a:p>
          <a:p>
            <a:endParaRPr lang="bg-BG" dirty="0">
              <a:solidFill>
                <a:srgbClr val="002060"/>
              </a:solidFill>
              <a:latin typeface="+mn-lt"/>
            </a:endParaRPr>
          </a:p>
          <a:p>
            <a:r>
              <a:rPr lang="ru-RU" dirty="0">
                <a:solidFill>
                  <a:srgbClr val="002060"/>
                </a:solidFill>
                <a:latin typeface="+mn-lt"/>
              </a:rPr>
              <a:t>- 53 % от </a:t>
            </a:r>
            <a:r>
              <a:rPr lang="ru-RU" dirty="0" err="1">
                <a:solidFill>
                  <a:srgbClr val="002060"/>
                </a:solidFill>
                <a:latin typeface="+mn-lt"/>
              </a:rPr>
              <a:t>обучаващите</a:t>
            </a:r>
            <a:r>
              <a:rPr lang="ru-RU" dirty="0">
                <a:solidFill>
                  <a:srgbClr val="002060"/>
                </a:solidFill>
                <a:latin typeface="+mn-lt"/>
              </a:rPr>
              <a:t> се </a:t>
            </a:r>
            <a:r>
              <a:rPr lang="ru-RU" dirty="0" err="1">
                <a:solidFill>
                  <a:srgbClr val="002060"/>
                </a:solidFill>
                <a:latin typeface="+mn-lt"/>
              </a:rPr>
              <a:t>студенти</a:t>
            </a:r>
            <a:r>
              <a:rPr lang="ru-RU" dirty="0">
                <a:solidFill>
                  <a:srgbClr val="002060"/>
                </a:solidFill>
                <a:latin typeface="+mn-lt"/>
              </a:rPr>
              <a:t> в </a:t>
            </a:r>
            <a:r>
              <a:rPr lang="ru-RU" dirty="0" err="1">
                <a:solidFill>
                  <a:srgbClr val="002060"/>
                </a:solidFill>
                <a:latin typeface="+mn-lt"/>
              </a:rPr>
              <a:t>професионално</a:t>
            </a:r>
            <a:r>
              <a:rPr lang="ru-RU" dirty="0">
                <a:solidFill>
                  <a:srgbClr val="002060"/>
                </a:solidFill>
                <a:latin typeface="+mn-lt"/>
              </a:rPr>
              <a:t> направление „Медицина“;</a:t>
            </a:r>
          </a:p>
          <a:p>
            <a:r>
              <a:rPr lang="ru-RU" dirty="0">
                <a:solidFill>
                  <a:srgbClr val="002060"/>
                </a:solidFill>
                <a:latin typeface="+mn-lt"/>
              </a:rPr>
              <a:t>- 48 % от </a:t>
            </a:r>
            <a:r>
              <a:rPr lang="ru-RU" dirty="0" err="1">
                <a:solidFill>
                  <a:srgbClr val="002060"/>
                </a:solidFill>
                <a:latin typeface="+mn-lt"/>
              </a:rPr>
              <a:t>студентите</a:t>
            </a:r>
            <a:r>
              <a:rPr lang="ru-RU" dirty="0">
                <a:solidFill>
                  <a:srgbClr val="002060"/>
                </a:solidFill>
                <a:latin typeface="+mn-lt"/>
              </a:rPr>
              <a:t> в направление „</a:t>
            </a:r>
            <a:r>
              <a:rPr lang="ru-RU" dirty="0" err="1">
                <a:solidFill>
                  <a:srgbClr val="002060"/>
                </a:solidFill>
                <a:latin typeface="+mn-lt"/>
              </a:rPr>
              <a:t>Химични</a:t>
            </a:r>
            <a:r>
              <a:rPr lang="ru-RU" dirty="0">
                <a:solidFill>
                  <a:srgbClr val="002060"/>
                </a:solidFill>
                <a:latin typeface="+mn-lt"/>
              </a:rPr>
              <a:t> технологии“;</a:t>
            </a:r>
          </a:p>
          <a:p>
            <a:r>
              <a:rPr lang="ru-RU" dirty="0">
                <a:solidFill>
                  <a:srgbClr val="002060"/>
                </a:solidFill>
                <a:latin typeface="+mn-lt"/>
              </a:rPr>
              <a:t>- 33 % от </a:t>
            </a:r>
            <a:r>
              <a:rPr lang="ru-RU" dirty="0" err="1">
                <a:solidFill>
                  <a:srgbClr val="002060"/>
                </a:solidFill>
                <a:latin typeface="+mn-lt"/>
              </a:rPr>
              <a:t>студентите</a:t>
            </a:r>
            <a:r>
              <a:rPr lang="ru-RU" dirty="0">
                <a:solidFill>
                  <a:srgbClr val="002060"/>
                </a:solidFill>
                <a:latin typeface="+mn-lt"/>
              </a:rPr>
              <a:t> в </a:t>
            </a:r>
            <a:r>
              <a:rPr lang="ru-RU" dirty="0" err="1">
                <a:solidFill>
                  <a:srgbClr val="002060"/>
                </a:solidFill>
                <a:latin typeface="+mn-lt"/>
              </a:rPr>
              <a:t>професионално</a:t>
            </a:r>
            <a:r>
              <a:rPr lang="ru-RU" dirty="0">
                <a:solidFill>
                  <a:srgbClr val="002060"/>
                </a:solidFill>
                <a:latin typeface="+mn-lt"/>
              </a:rPr>
              <a:t> направление „Педагогика“ и „</a:t>
            </a:r>
            <a:r>
              <a:rPr lang="ru-RU" dirty="0" err="1">
                <a:solidFill>
                  <a:srgbClr val="002060"/>
                </a:solidFill>
                <a:latin typeface="+mn-lt"/>
              </a:rPr>
              <a:t>Енергетика</a:t>
            </a:r>
            <a:r>
              <a:rPr lang="ru-RU" dirty="0">
                <a:solidFill>
                  <a:srgbClr val="002060"/>
                </a:solidFill>
                <a:latin typeface="+mn-lt"/>
              </a:rPr>
              <a:t>“</a:t>
            </a:r>
          </a:p>
          <a:p>
            <a:endParaRPr lang="bg-BG" dirty="0" smtClean="0">
              <a:solidFill>
                <a:srgbClr val="002060"/>
              </a:solidFill>
              <a:latin typeface="+mn-lt"/>
            </a:endParaRPr>
          </a:p>
          <a:p>
            <a:endParaRPr lang="bg-BG" dirty="0" smtClean="0">
              <a:solidFill>
                <a:srgbClr val="002060"/>
              </a:solidFill>
              <a:latin typeface="+mn-lt"/>
            </a:endParaRPr>
          </a:p>
          <a:p>
            <a:endParaRPr lang="bg-BG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21473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5" name="Google Shape;185;p21"/>
          <p:cNvGrpSpPr/>
          <p:nvPr/>
        </p:nvGrpSpPr>
        <p:grpSpPr>
          <a:xfrm>
            <a:off x="1840855" y="1950602"/>
            <a:ext cx="8216146" cy="3101871"/>
            <a:chOff x="1313697" y="8649"/>
            <a:chExt cx="5977079" cy="4479263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186" name="Google Shape;186;p21"/>
            <p:cNvSpPr/>
            <p:nvPr/>
          </p:nvSpPr>
          <p:spPr>
            <a:xfrm rot="10800000">
              <a:off x="1473267" y="29937"/>
              <a:ext cx="5817509" cy="510207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  <a:effectLst>
              <a:outerShdw blurRad="63500" dist="25400" dir="14700000" algn="t" rotWithShape="0">
                <a:srgbClr val="000000">
                  <a:alpha val="49803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87" name="Google Shape;187;p21"/>
            <p:cNvSpPr txBox="1"/>
            <p:nvPr/>
          </p:nvSpPr>
          <p:spPr>
            <a:xfrm>
              <a:off x="1696353" y="239918"/>
              <a:ext cx="5275803" cy="78455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224975" tIns="38100" rIns="71100" bIns="38100" anchor="ctr" anchorCtr="0">
              <a:noAutofit/>
            </a:bodyPr>
            <a:lstStyle/>
            <a:p>
              <a:pPr lvl="0" algn="ctr">
                <a:lnSpc>
                  <a:spcPct val="90000"/>
                </a:lnSpc>
              </a:pPr>
              <a:r>
                <a:rPr lang="ru-RU" dirty="0">
                  <a:solidFill>
                    <a:schemeClr val="tx2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ДЗИ </a:t>
              </a:r>
              <a:endParaRPr dirty="0">
                <a:solidFill>
                  <a:schemeClr val="tx2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88" name="Google Shape;188;p21"/>
            <p:cNvSpPr/>
            <p:nvPr/>
          </p:nvSpPr>
          <p:spPr>
            <a:xfrm>
              <a:off x="1313697" y="8649"/>
              <a:ext cx="510207" cy="510207"/>
            </a:xfrm>
            <a:prstGeom prst="ellipse">
              <a:avLst/>
            </a:prstGeom>
            <a:grp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63500" dist="25400" dir="14700000" algn="t" rotWithShape="0">
                <a:srgbClr val="000000">
                  <a:alpha val="49803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sz="1200" dirty="0"/>
            </a:p>
          </p:txBody>
        </p:sp>
        <p:sp>
          <p:nvSpPr>
            <p:cNvPr id="189" name="Google Shape;189;p21"/>
            <p:cNvSpPr/>
            <p:nvPr/>
          </p:nvSpPr>
          <p:spPr>
            <a:xfrm rot="10800000">
              <a:off x="1568801" y="665161"/>
              <a:ext cx="5721975" cy="510207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  <a:effectLst>
              <a:outerShdw blurRad="63500" dist="25400" dir="14700000" algn="t" rotWithShape="0">
                <a:srgbClr val="000000">
                  <a:alpha val="49803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90" name="Google Shape;190;p21"/>
            <p:cNvSpPr txBox="1"/>
            <p:nvPr/>
          </p:nvSpPr>
          <p:spPr>
            <a:xfrm>
              <a:off x="1696353" y="665161"/>
              <a:ext cx="5594423" cy="510207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224975" tIns="38100" rIns="71100" bIns="38100" anchor="ctr" anchorCtr="0">
              <a:noAutofit/>
            </a:bodyPr>
            <a:lstStyle/>
            <a:p>
              <a:pPr lvl="0" algn="ctr">
                <a:lnSpc>
                  <a:spcPct val="90000"/>
                </a:lnSpc>
              </a:pPr>
              <a:r>
                <a:rPr lang="ru-RU" dirty="0">
                  <a:solidFill>
                    <a:schemeClr val="tx2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ЗАД "АРМЕЕЦ" АД</a:t>
              </a:r>
            </a:p>
          </p:txBody>
        </p:sp>
        <p:sp>
          <p:nvSpPr>
            <p:cNvPr id="191" name="Google Shape;191;p21"/>
            <p:cNvSpPr/>
            <p:nvPr/>
          </p:nvSpPr>
          <p:spPr>
            <a:xfrm>
              <a:off x="1313697" y="665161"/>
              <a:ext cx="510207" cy="510207"/>
            </a:xfrm>
            <a:prstGeom prst="ellipse">
              <a:avLst/>
            </a:prstGeom>
            <a:grp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63500" dist="25400" dir="14700000" algn="t" rotWithShape="0">
                <a:srgbClr val="000000">
                  <a:alpha val="49803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92" name="Google Shape;192;p21"/>
            <p:cNvSpPr/>
            <p:nvPr/>
          </p:nvSpPr>
          <p:spPr>
            <a:xfrm rot="10800000">
              <a:off x="1568801" y="1327670"/>
              <a:ext cx="5721975" cy="510207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  <a:effectLst>
              <a:outerShdw blurRad="63500" dist="25400" dir="14700000" algn="t" rotWithShape="0">
                <a:srgbClr val="000000">
                  <a:alpha val="49803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93" name="Google Shape;193;p21"/>
            <p:cNvSpPr txBox="1"/>
            <p:nvPr/>
          </p:nvSpPr>
          <p:spPr>
            <a:xfrm>
              <a:off x="1696353" y="1327670"/>
              <a:ext cx="5594423" cy="510207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224975" tIns="38100" rIns="71100" bIns="38100" anchor="ctr" anchorCtr="0">
              <a:noAutofit/>
            </a:bodyPr>
            <a:lstStyle/>
            <a:p>
              <a:pPr lvl="0" algn="ctr">
                <a:lnSpc>
                  <a:spcPct val="90000"/>
                </a:lnSpc>
              </a:pPr>
              <a:r>
                <a:rPr lang="ru-RU" dirty="0">
                  <a:solidFill>
                    <a:schemeClr val="tx2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АЛИАНЦ БАНК БЪЛГАРИЯ АД</a:t>
              </a:r>
            </a:p>
          </p:txBody>
        </p:sp>
        <p:sp>
          <p:nvSpPr>
            <p:cNvPr id="194" name="Google Shape;194;p21"/>
            <p:cNvSpPr/>
            <p:nvPr/>
          </p:nvSpPr>
          <p:spPr>
            <a:xfrm>
              <a:off x="1313697" y="1327670"/>
              <a:ext cx="510207" cy="510207"/>
            </a:xfrm>
            <a:prstGeom prst="ellipse">
              <a:avLst/>
            </a:prstGeom>
            <a:grp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63500" dist="25400" dir="14700000" algn="t" rotWithShape="0">
                <a:srgbClr val="000000">
                  <a:alpha val="49803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95" name="Google Shape;195;p21"/>
            <p:cNvSpPr/>
            <p:nvPr/>
          </p:nvSpPr>
          <p:spPr>
            <a:xfrm rot="10800000">
              <a:off x="1568801" y="1990179"/>
              <a:ext cx="5721975" cy="510207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  <a:effectLst>
              <a:outerShdw blurRad="63500" dist="25400" dir="14700000" algn="t" rotWithShape="0">
                <a:srgbClr val="000000">
                  <a:alpha val="49803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96" name="Google Shape;196;p21"/>
            <p:cNvSpPr txBox="1"/>
            <p:nvPr/>
          </p:nvSpPr>
          <p:spPr>
            <a:xfrm>
              <a:off x="1696353" y="1989160"/>
              <a:ext cx="5594423" cy="540402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224975" tIns="38100" rIns="71100" bIns="38100" anchor="ctr" anchorCtr="0">
              <a:noAutofit/>
            </a:bodyPr>
            <a:lstStyle/>
            <a:p>
              <a:pPr lvl="0" algn="ctr">
                <a:lnSpc>
                  <a:spcPct val="90000"/>
                </a:lnSpc>
              </a:pPr>
              <a:endParaRPr sz="1600" dirty="0">
                <a:solidFill>
                  <a:schemeClr val="tx2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97" name="Google Shape;197;p21"/>
            <p:cNvSpPr/>
            <p:nvPr/>
          </p:nvSpPr>
          <p:spPr>
            <a:xfrm>
              <a:off x="1313697" y="1990179"/>
              <a:ext cx="510207" cy="510207"/>
            </a:xfrm>
            <a:prstGeom prst="ellipse">
              <a:avLst/>
            </a:prstGeom>
            <a:grp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63500" dist="25400" dir="14700000" algn="t" rotWithShape="0">
                <a:srgbClr val="000000">
                  <a:alpha val="49803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98" name="Google Shape;198;p21"/>
            <p:cNvSpPr/>
            <p:nvPr/>
          </p:nvSpPr>
          <p:spPr>
            <a:xfrm rot="10800000">
              <a:off x="1568801" y="2652687"/>
              <a:ext cx="5721975" cy="510207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  <a:effectLst>
              <a:outerShdw blurRad="63500" dist="25400" dir="14700000" algn="t" rotWithShape="0">
                <a:srgbClr val="000000">
                  <a:alpha val="49803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99" name="Google Shape;199;p21"/>
            <p:cNvSpPr txBox="1"/>
            <p:nvPr/>
          </p:nvSpPr>
          <p:spPr>
            <a:xfrm>
              <a:off x="1696353" y="2652687"/>
              <a:ext cx="5594423" cy="510207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224975" tIns="38100" rIns="71100" bIns="38100" anchor="ctr" anchorCtr="0">
              <a:noAutofit/>
            </a:bodyPr>
            <a:lstStyle/>
            <a:p>
              <a:pPr lvl="0" algn="ctr">
                <a:lnSpc>
                  <a:spcPct val="90000"/>
                </a:lnSpc>
              </a:pPr>
              <a:r>
                <a:rPr lang="ru-RU" dirty="0">
                  <a:solidFill>
                    <a:schemeClr val="tx2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ОВЕРГАЗ МРЕЖИ АД</a:t>
              </a:r>
            </a:p>
          </p:txBody>
        </p:sp>
        <p:sp>
          <p:nvSpPr>
            <p:cNvPr id="200" name="Google Shape;200;p21"/>
            <p:cNvSpPr/>
            <p:nvPr/>
          </p:nvSpPr>
          <p:spPr>
            <a:xfrm>
              <a:off x="1313697" y="2652687"/>
              <a:ext cx="510207" cy="510207"/>
            </a:xfrm>
            <a:prstGeom prst="ellipse">
              <a:avLst/>
            </a:prstGeom>
            <a:grp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63500" dist="25400" dir="14700000" algn="t" rotWithShape="0">
                <a:srgbClr val="000000">
                  <a:alpha val="49803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01" name="Google Shape;201;p21"/>
            <p:cNvSpPr/>
            <p:nvPr/>
          </p:nvSpPr>
          <p:spPr>
            <a:xfrm rot="10800000">
              <a:off x="1568801" y="3315196"/>
              <a:ext cx="5721975" cy="510207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  <a:effectLst>
              <a:outerShdw blurRad="63500" dist="25400" dir="14700000" algn="t" rotWithShape="0">
                <a:srgbClr val="000000">
                  <a:alpha val="49803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02" name="Google Shape;202;p21"/>
            <p:cNvSpPr txBox="1"/>
            <p:nvPr/>
          </p:nvSpPr>
          <p:spPr>
            <a:xfrm>
              <a:off x="1662220" y="3246257"/>
              <a:ext cx="5594423" cy="510207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224975" tIns="38100" rIns="71100" bIns="38100" anchor="ctr" anchorCtr="0">
              <a:noAutofit/>
            </a:bodyPr>
            <a:lstStyle/>
            <a:p>
              <a:pPr algn="ctr">
                <a:lnSpc>
                  <a:spcPct val="90000"/>
                </a:lnSpc>
              </a:pPr>
              <a:endParaRPr lang="ru-RU" sz="1600" dirty="0">
                <a:solidFill>
                  <a:schemeClr val="tx2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203" name="Google Shape;203;p21"/>
            <p:cNvSpPr/>
            <p:nvPr/>
          </p:nvSpPr>
          <p:spPr>
            <a:xfrm>
              <a:off x="1313697" y="3315196"/>
              <a:ext cx="510207" cy="510207"/>
            </a:xfrm>
            <a:prstGeom prst="ellipse">
              <a:avLst/>
            </a:prstGeom>
            <a:grp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63500" dist="25400" dir="14700000" algn="t" rotWithShape="0">
                <a:srgbClr val="000000">
                  <a:alpha val="49803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04" name="Google Shape;204;p21"/>
            <p:cNvSpPr/>
            <p:nvPr/>
          </p:nvSpPr>
          <p:spPr>
            <a:xfrm rot="10800000">
              <a:off x="1568801" y="3977705"/>
              <a:ext cx="5721975" cy="510207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  <a:effectLst>
              <a:outerShdw blurRad="63500" dist="25400" dir="14700000" algn="t" rotWithShape="0">
                <a:srgbClr val="000000">
                  <a:alpha val="49803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05" name="Google Shape;205;p21"/>
            <p:cNvSpPr txBox="1"/>
            <p:nvPr/>
          </p:nvSpPr>
          <p:spPr>
            <a:xfrm>
              <a:off x="1696353" y="3977704"/>
              <a:ext cx="5594423" cy="510208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224975" tIns="38100" rIns="71100" bIns="38100" anchor="ctr" anchorCtr="0">
              <a:noAutofit/>
            </a:bodyPr>
            <a:lstStyle/>
            <a:p>
              <a:pPr lvl="0" algn="ctr">
                <a:lnSpc>
                  <a:spcPct val="90000"/>
                </a:lnSpc>
              </a:pPr>
              <a:endParaRPr sz="1600" dirty="0">
                <a:solidFill>
                  <a:schemeClr val="tx2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206" name="Google Shape;206;p21"/>
            <p:cNvSpPr/>
            <p:nvPr/>
          </p:nvSpPr>
          <p:spPr>
            <a:xfrm>
              <a:off x="1313697" y="3977705"/>
              <a:ext cx="510207" cy="510207"/>
            </a:xfrm>
            <a:prstGeom prst="ellipse">
              <a:avLst/>
            </a:prstGeom>
            <a:grp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63500" dist="25400" dir="14700000" algn="t" rotWithShape="0">
                <a:srgbClr val="000000">
                  <a:alpha val="49803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207" name="Google Shape;207;p21"/>
          <p:cNvSpPr txBox="1">
            <a:spLocks noGrp="1"/>
          </p:cNvSpPr>
          <p:nvPr>
            <p:ph type="title"/>
          </p:nvPr>
        </p:nvSpPr>
        <p:spPr>
          <a:xfrm>
            <a:off x="1830706" y="1469425"/>
            <a:ext cx="8587110" cy="422326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ctr" anchorCtr="0">
            <a:noAutofit/>
          </a:bodyPr>
          <a:lstStyle/>
          <a:p>
            <a:pPr marL="484632">
              <a:buClr>
                <a:schemeClr val="dk1"/>
              </a:buClr>
              <a:buSzPts val="2000"/>
            </a:pPr>
            <a:r>
              <a:rPr lang="ru-RU" sz="2000" b="1" dirty="0">
                <a:solidFill>
                  <a:schemeClr val="tx2"/>
                </a:solidFill>
              </a:rPr>
              <a:t>Работодателски организации от </a:t>
            </a:r>
            <a:r>
              <a:rPr lang="ru-RU" sz="2000" b="1" dirty="0" smtClean="0">
                <a:solidFill>
                  <a:schemeClr val="tx2"/>
                </a:solidFill>
              </a:rPr>
              <a:t>бизнеса</a:t>
            </a:r>
            <a:endParaRPr sz="2000" b="1" dirty="0">
              <a:solidFill>
                <a:schemeClr val="tx2"/>
              </a:solidFill>
            </a:endParaRPr>
          </a:p>
        </p:txBody>
      </p:sp>
      <p:grpSp>
        <p:nvGrpSpPr>
          <p:cNvPr id="54" name="Google Shape;185;p21"/>
          <p:cNvGrpSpPr/>
          <p:nvPr/>
        </p:nvGrpSpPr>
        <p:grpSpPr>
          <a:xfrm>
            <a:off x="1830706" y="5149317"/>
            <a:ext cx="8252416" cy="760458"/>
            <a:chOff x="1217228" y="-13166"/>
            <a:chExt cx="6066319" cy="1244962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55" name="Google Shape;186;p21"/>
            <p:cNvSpPr/>
            <p:nvPr/>
          </p:nvSpPr>
          <p:spPr>
            <a:xfrm rot="10800000">
              <a:off x="1523169" y="1675"/>
              <a:ext cx="5760378" cy="51668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  <a:effectLst>
              <a:outerShdw blurRad="63500" dist="25400" dir="14700000" algn="t" rotWithShape="0">
                <a:srgbClr val="000000">
                  <a:alpha val="49803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" name="Google Shape;188;p21"/>
            <p:cNvSpPr/>
            <p:nvPr/>
          </p:nvSpPr>
          <p:spPr>
            <a:xfrm>
              <a:off x="1217228" y="-13166"/>
              <a:ext cx="545407" cy="563343"/>
            </a:xfrm>
            <a:prstGeom prst="ellipse">
              <a:avLst/>
            </a:prstGeom>
            <a:grp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63500" dist="25400" dir="14700000" algn="t" rotWithShape="0">
                <a:srgbClr val="000000">
                  <a:alpha val="49803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sz="1200" dirty="0"/>
            </a:p>
          </p:txBody>
        </p:sp>
        <p:sp>
          <p:nvSpPr>
            <p:cNvPr id="58" name="Google Shape;189;p21"/>
            <p:cNvSpPr/>
            <p:nvPr/>
          </p:nvSpPr>
          <p:spPr>
            <a:xfrm rot="10800000">
              <a:off x="1542370" y="698653"/>
              <a:ext cx="5721975" cy="533143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  <a:effectLst>
              <a:outerShdw blurRad="63500" dist="25400" dir="14700000" algn="t" rotWithShape="0">
                <a:srgbClr val="000000">
                  <a:alpha val="49803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71" name="Google Shape;188;p21"/>
          <p:cNvSpPr/>
          <p:nvPr/>
        </p:nvSpPr>
        <p:spPr>
          <a:xfrm>
            <a:off x="1821132" y="5577286"/>
            <a:ext cx="714203" cy="368109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63500" dist="25400" dir="14700000" algn="t" rotWithShape="0">
              <a:srgbClr val="000000">
                <a:alpha val="49803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 sz="1200" dirty="0"/>
          </a:p>
        </p:txBody>
      </p:sp>
      <p:sp>
        <p:nvSpPr>
          <p:cNvPr id="4" name="Rectangle 3"/>
          <p:cNvSpPr/>
          <p:nvPr/>
        </p:nvSpPr>
        <p:spPr>
          <a:xfrm>
            <a:off x="4998404" y="3342666"/>
            <a:ext cx="2337498" cy="3416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90000"/>
              </a:lnSpc>
            </a:pPr>
            <a:r>
              <a:rPr lang="bg-BG" dirty="0">
                <a:solidFill>
                  <a:schemeClr val="tx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ЧЕЗ БЪЛГАРИЯ ЕАД</a:t>
            </a:r>
          </a:p>
        </p:txBody>
      </p:sp>
      <p:sp>
        <p:nvSpPr>
          <p:cNvPr id="5" name="Rectangle 4"/>
          <p:cNvSpPr/>
          <p:nvPr/>
        </p:nvSpPr>
        <p:spPr>
          <a:xfrm>
            <a:off x="5328210" y="4249793"/>
            <a:ext cx="1592103" cy="3416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90000"/>
              </a:lnSpc>
            </a:pPr>
            <a:r>
              <a:rPr lang="ru-RU" dirty="0">
                <a:solidFill>
                  <a:schemeClr val="tx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ЛЕВ ИНС АД</a:t>
            </a:r>
          </a:p>
        </p:txBody>
      </p:sp>
      <p:sp>
        <p:nvSpPr>
          <p:cNvPr id="6" name="Rectangle 5"/>
          <p:cNvSpPr/>
          <p:nvPr/>
        </p:nvSpPr>
        <p:spPr>
          <a:xfrm>
            <a:off x="3668105" y="4714491"/>
            <a:ext cx="5262980" cy="3416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90000"/>
              </a:lnSpc>
            </a:pPr>
            <a:r>
              <a:rPr lang="ru-RU" dirty="0">
                <a:solidFill>
                  <a:schemeClr val="tx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МЕДИЙНА ГРУПА БЪЛГАРИЯ </a:t>
            </a:r>
            <a:r>
              <a:rPr lang="ru-RU" dirty="0" smtClean="0">
                <a:solidFill>
                  <a:schemeClr val="tx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ХОЛДИНГ			</a:t>
            </a:r>
            <a:endParaRPr lang="ru-RU" dirty="0">
              <a:solidFill>
                <a:schemeClr val="tx2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225201" y="5163854"/>
            <a:ext cx="1470274" cy="3416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90000"/>
              </a:lnSpc>
            </a:pPr>
            <a:r>
              <a:rPr lang="ru-RU" dirty="0">
                <a:solidFill>
                  <a:schemeClr val="tx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ПЕТРОЛ АД</a:t>
            </a:r>
          </a:p>
        </p:txBody>
      </p:sp>
      <p:sp>
        <p:nvSpPr>
          <p:cNvPr id="9" name="Rectangle 8"/>
          <p:cNvSpPr/>
          <p:nvPr/>
        </p:nvSpPr>
        <p:spPr>
          <a:xfrm>
            <a:off x="4731154" y="5576130"/>
            <a:ext cx="2654893" cy="3416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90000"/>
              </a:lnSpc>
            </a:pPr>
            <a:r>
              <a:rPr lang="ru-RU" dirty="0">
                <a:solidFill>
                  <a:schemeClr val="tx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ГОРУБСО МАДАН АД</a:t>
            </a:r>
          </a:p>
        </p:txBody>
      </p:sp>
    </p:spTree>
    <p:extLst>
      <p:ext uri="{BB962C8B-B14F-4D97-AF65-F5344CB8AC3E}">
        <p14:creationId xmlns:p14="http://schemas.microsoft.com/office/powerpoint/2010/main" val="2599059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786581" y="1423333"/>
            <a:ext cx="10395462" cy="676883"/>
          </a:xfrm>
        </p:spPr>
        <p:txBody>
          <a:bodyPr/>
          <a:lstStyle/>
          <a:p>
            <a:r>
              <a:rPr lang="bg-BG" dirty="0" smtClean="0">
                <a:solidFill>
                  <a:srgbClr val="A51321"/>
                </a:solidFill>
                <a:latin typeface="+mn-lt"/>
              </a:rPr>
              <a:t>3. Мерки за ускоряване на изпълнението по ос 1 </a:t>
            </a:r>
            <a:endParaRPr lang="en-US" dirty="0">
              <a:solidFill>
                <a:srgbClr val="A51321"/>
              </a:solidFill>
              <a:latin typeface="+mn-lt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786581" y="2251587"/>
            <a:ext cx="10395462" cy="4247535"/>
          </a:xfrm>
        </p:spPr>
        <p:txBody>
          <a:bodyPr>
            <a:normAutofit/>
          </a:bodyPr>
          <a:lstStyle/>
          <a:p>
            <a:pPr marL="457200" lvl="0" indent="-457200" rtl="0">
              <a:buFont typeface="+mj-lt"/>
              <a:buAutoNum type="arabicPeriod"/>
            </a:pPr>
            <a:r>
              <a:rPr lang="en-US" sz="2400" dirty="0" smtClean="0">
                <a:latin typeface="+mn-lt"/>
              </a:rPr>
              <a:t> </a:t>
            </a:r>
            <a:r>
              <a:rPr lang="bg-BG" sz="2400" dirty="0" smtClean="0">
                <a:solidFill>
                  <a:srgbClr val="002060"/>
                </a:solidFill>
                <a:latin typeface="+mn-lt"/>
              </a:rPr>
              <a:t>Увеличаване на размера на авансовото плащане към бенефициентите и възможности за авансово финансиране от националния </a:t>
            </a:r>
            <a:r>
              <a:rPr lang="ru-RU" sz="2400" dirty="0" smtClean="0">
                <a:solidFill>
                  <a:srgbClr val="002060"/>
                </a:solidFill>
                <a:latin typeface="+mn-lt"/>
              </a:rPr>
              <a:t>бюджет</a:t>
            </a:r>
            <a:endParaRPr lang="en-US" sz="2400" dirty="0">
              <a:solidFill>
                <a:srgbClr val="002060"/>
              </a:solidFill>
              <a:latin typeface="+mn-lt"/>
            </a:endParaRPr>
          </a:p>
          <a:p>
            <a:pPr marL="457200" lvl="0" indent="-457200" rtl="0">
              <a:buFont typeface="+mj-lt"/>
              <a:buAutoNum type="arabicPeriod"/>
            </a:pPr>
            <a:r>
              <a:rPr lang="en-US" sz="2400" dirty="0" smtClean="0">
                <a:solidFill>
                  <a:srgbClr val="002060"/>
                </a:solidFill>
                <a:latin typeface="+mn-lt"/>
              </a:rPr>
              <a:t> </a:t>
            </a:r>
            <a:r>
              <a:rPr lang="bg-BG" sz="2400" dirty="0" smtClean="0">
                <a:solidFill>
                  <a:srgbClr val="002060"/>
                </a:solidFill>
                <a:latin typeface="+mn-lt"/>
              </a:rPr>
              <a:t>Експертни екипи </a:t>
            </a:r>
            <a:r>
              <a:rPr lang="ru-RU" sz="2400" dirty="0" smtClean="0">
                <a:solidFill>
                  <a:srgbClr val="002060"/>
                </a:solidFill>
                <a:latin typeface="+mn-lt"/>
              </a:rPr>
              <a:t>от УО по </a:t>
            </a:r>
            <a:r>
              <a:rPr lang="bg-BG" sz="2400" dirty="0" smtClean="0">
                <a:solidFill>
                  <a:srgbClr val="002060"/>
                </a:solidFill>
                <a:latin typeface="+mn-lt"/>
              </a:rPr>
              <a:t>всеки</a:t>
            </a:r>
            <a:r>
              <a:rPr lang="ru-RU" sz="2400" dirty="0" smtClean="0">
                <a:solidFill>
                  <a:srgbClr val="002060"/>
                </a:solidFill>
                <a:latin typeface="+mn-lt"/>
              </a:rPr>
              <a:t> проект</a:t>
            </a:r>
            <a:endParaRPr lang="en-US" sz="2400" dirty="0">
              <a:solidFill>
                <a:srgbClr val="002060"/>
              </a:solidFill>
              <a:latin typeface="+mn-lt"/>
            </a:endParaRPr>
          </a:p>
          <a:p>
            <a:pPr marL="457200" lvl="0" indent="-457200" rtl="0">
              <a:buFont typeface="+mj-lt"/>
              <a:buAutoNum type="arabicPeriod"/>
            </a:pPr>
            <a:r>
              <a:rPr lang="en-US" sz="2400" dirty="0" smtClean="0">
                <a:solidFill>
                  <a:srgbClr val="002060"/>
                </a:solidFill>
                <a:latin typeface="+mn-lt"/>
              </a:rPr>
              <a:t> </a:t>
            </a:r>
            <a:r>
              <a:rPr lang="bg-BG" sz="2400" dirty="0" smtClean="0">
                <a:solidFill>
                  <a:srgbClr val="002060"/>
                </a:solidFill>
                <a:latin typeface="+mn-lt"/>
              </a:rPr>
              <a:t>Редовни месечни и индивидуални срещи с бенефициентите </a:t>
            </a:r>
            <a:r>
              <a:rPr lang="ru-RU" sz="2400" dirty="0" smtClean="0">
                <a:solidFill>
                  <a:srgbClr val="002060"/>
                </a:solidFill>
                <a:latin typeface="+mn-lt"/>
              </a:rPr>
              <a:t>по ос 1</a:t>
            </a:r>
            <a:endParaRPr lang="en-US" sz="2400" dirty="0">
              <a:solidFill>
                <a:srgbClr val="002060"/>
              </a:solidFill>
              <a:latin typeface="+mn-lt"/>
            </a:endParaRPr>
          </a:p>
          <a:p>
            <a:pPr marL="457200" lvl="0" indent="-457200" rtl="0">
              <a:buFont typeface="+mj-lt"/>
              <a:buAutoNum type="arabicPeriod"/>
            </a:pPr>
            <a:r>
              <a:rPr lang="en-US" sz="2400" dirty="0" smtClean="0">
                <a:solidFill>
                  <a:srgbClr val="002060"/>
                </a:solidFill>
                <a:latin typeface="+mn-lt"/>
              </a:rPr>
              <a:t> </a:t>
            </a:r>
            <a:r>
              <a:rPr lang="bg-BG" sz="2400" dirty="0" smtClean="0">
                <a:solidFill>
                  <a:srgbClr val="002060"/>
                </a:solidFill>
                <a:latin typeface="+mn-lt"/>
              </a:rPr>
              <a:t>Ежемесечна актуализация на финансови планове и планове за възлагане на обществени поръчки</a:t>
            </a:r>
            <a:endParaRPr lang="en-US" sz="2400" dirty="0">
              <a:solidFill>
                <a:srgbClr val="002060"/>
              </a:solidFill>
              <a:latin typeface="+mn-lt"/>
            </a:endParaRPr>
          </a:p>
          <a:p>
            <a:pPr marL="457200" lvl="0" indent="-457200" rtl="0">
              <a:buFont typeface="+mj-lt"/>
              <a:buAutoNum type="arabicPeriod"/>
            </a:pPr>
            <a:r>
              <a:rPr lang="en-US" sz="2400" dirty="0" smtClean="0">
                <a:solidFill>
                  <a:srgbClr val="002060"/>
                </a:solidFill>
                <a:latin typeface="+mn-lt"/>
              </a:rPr>
              <a:t> </a:t>
            </a:r>
            <a:r>
              <a:rPr lang="bg-BG" sz="2400" dirty="0" smtClean="0">
                <a:solidFill>
                  <a:srgbClr val="002060"/>
                </a:solidFill>
                <a:latin typeface="+mn-lt"/>
              </a:rPr>
              <a:t>Обучения</a:t>
            </a:r>
            <a:endParaRPr lang="en-US" sz="2400" dirty="0">
              <a:solidFill>
                <a:srgbClr val="002060"/>
              </a:solidFill>
              <a:latin typeface="+mn-lt"/>
            </a:endParaRPr>
          </a:p>
          <a:p>
            <a:pPr marL="457200" lvl="0" indent="-457200" rtl="0">
              <a:buFont typeface="+mj-lt"/>
              <a:buAutoNum type="arabicPeriod"/>
            </a:pPr>
            <a:r>
              <a:rPr lang="en-US" sz="2400" dirty="0" smtClean="0">
                <a:solidFill>
                  <a:srgbClr val="002060"/>
                </a:solidFill>
                <a:latin typeface="+mn-lt"/>
              </a:rPr>
              <a:t> </a:t>
            </a:r>
            <a:r>
              <a:rPr lang="bg-BG" sz="2400" dirty="0" smtClean="0">
                <a:solidFill>
                  <a:srgbClr val="002060"/>
                </a:solidFill>
                <a:latin typeface="+mn-lt"/>
              </a:rPr>
              <a:t>Външна подкрепа – </a:t>
            </a:r>
            <a:r>
              <a:rPr lang="en-US" sz="2400" dirty="0" err="1" smtClean="0">
                <a:solidFill>
                  <a:srgbClr val="002060"/>
                </a:solidFill>
                <a:latin typeface="+mn-lt"/>
              </a:rPr>
              <a:t>Taiex</a:t>
            </a:r>
            <a:r>
              <a:rPr lang="en-US" sz="2400" dirty="0" smtClean="0">
                <a:solidFill>
                  <a:srgbClr val="002060"/>
                </a:solidFill>
                <a:latin typeface="+mn-lt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+mn-lt"/>
              </a:rPr>
              <a:t>Regio</a:t>
            </a:r>
            <a:r>
              <a:rPr lang="en-US" sz="2400" dirty="0" smtClean="0">
                <a:solidFill>
                  <a:srgbClr val="002060"/>
                </a:solidFill>
                <a:latin typeface="+mn-lt"/>
              </a:rPr>
              <a:t> Peer to Peer, </a:t>
            </a:r>
            <a:r>
              <a:rPr lang="en-US" sz="2400" dirty="0" err="1" smtClean="0">
                <a:solidFill>
                  <a:srgbClr val="002060"/>
                </a:solidFill>
                <a:latin typeface="+mn-lt"/>
              </a:rPr>
              <a:t>Interreg</a:t>
            </a:r>
            <a:r>
              <a:rPr lang="en-US" sz="2400" dirty="0" smtClean="0">
                <a:solidFill>
                  <a:srgbClr val="002060"/>
                </a:solidFill>
                <a:latin typeface="+mn-lt"/>
              </a:rPr>
              <a:t> Europe, JRC, Jaspers</a:t>
            </a:r>
            <a:endParaRPr lang="en-US" sz="2400" dirty="0">
              <a:solidFill>
                <a:srgbClr val="00206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08365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370" y="1821575"/>
            <a:ext cx="10627478" cy="4086237"/>
          </a:xfrm>
        </p:spPr>
        <p:txBody>
          <a:bodyPr>
            <a:normAutofit lnSpcReduction="10000"/>
          </a:bodyPr>
          <a:lstStyle/>
          <a:p>
            <a:pPr algn="just">
              <a:buFont typeface="Wingdings" panose="05000000000000000000" pitchFamily="2" charset="2"/>
              <a:buChar char="ü"/>
            </a:pPr>
            <a:r>
              <a:rPr lang="bg-BG" dirty="0" smtClean="0">
                <a:latin typeface="+mn-lt"/>
              </a:rPr>
              <a:t> </a:t>
            </a:r>
            <a:r>
              <a:rPr lang="bg-BG" sz="2400" dirty="0" smtClean="0">
                <a:solidFill>
                  <a:srgbClr val="002060"/>
                </a:solidFill>
                <a:latin typeface="+mn-lt"/>
              </a:rPr>
              <a:t>Всички бенефициенти са подали междинни доклади и по всички проекти е регистриран напредък в изпълнението;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ru-RU" sz="2400" dirty="0" smtClean="0">
                <a:solidFill>
                  <a:srgbClr val="002060"/>
                </a:solidFill>
                <a:latin typeface="+mn-lt"/>
              </a:rPr>
              <a:t> Обществени поръчки - основен фактор към момента за </a:t>
            </a:r>
            <a:r>
              <a:rPr lang="ru-RU" sz="2400" dirty="0">
                <a:solidFill>
                  <a:srgbClr val="002060"/>
                </a:solidFill>
                <a:latin typeface="+mn-lt"/>
              </a:rPr>
              <a:t>постигане на </a:t>
            </a:r>
            <a:r>
              <a:rPr lang="ru-RU" sz="2400" dirty="0" smtClean="0">
                <a:solidFill>
                  <a:srgbClr val="002060"/>
                </a:solidFill>
                <a:latin typeface="+mn-lt"/>
              </a:rPr>
              <a:t>целите на операцията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ru-RU" sz="2400" dirty="0" smtClean="0">
                <a:solidFill>
                  <a:srgbClr val="002060"/>
                </a:solidFill>
                <a:latin typeface="+mn-lt"/>
              </a:rPr>
              <a:t> УО – механизъм за текущо наблюдение на поръчките на високи стойности;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ru-RU" sz="2400" dirty="0" smtClean="0">
                <a:solidFill>
                  <a:srgbClr val="002060"/>
                </a:solidFill>
                <a:latin typeface="+mn-lt"/>
              </a:rPr>
              <a:t> Сключени договори за строителство, доставки и услуги – </a:t>
            </a:r>
            <a:r>
              <a:rPr lang="ru-RU" sz="2400" dirty="0">
                <a:solidFill>
                  <a:srgbClr val="002060"/>
                </a:solidFill>
                <a:latin typeface="+mn-lt"/>
              </a:rPr>
              <a:t>8 920 511 </a:t>
            </a:r>
            <a:r>
              <a:rPr lang="ru-RU" sz="2400" dirty="0" smtClean="0">
                <a:solidFill>
                  <a:srgbClr val="002060"/>
                </a:solidFill>
                <a:latin typeface="+mn-lt"/>
              </a:rPr>
              <a:t>лв.</a:t>
            </a:r>
          </a:p>
          <a:p>
            <a:pPr lvl="0" algn="just">
              <a:buClr>
                <a:srgbClr val="4A66AC"/>
              </a:buClr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rgbClr val="002060"/>
                </a:solidFill>
                <a:latin typeface="Calibri"/>
              </a:rPr>
              <a:t> </a:t>
            </a:r>
            <a:r>
              <a:rPr lang="ru-RU" sz="2400" dirty="0" smtClean="0">
                <a:solidFill>
                  <a:srgbClr val="002060"/>
                </a:solidFill>
                <a:latin typeface="Calibri"/>
              </a:rPr>
              <a:t>Изпълнени </a:t>
            </a:r>
            <a:r>
              <a:rPr lang="ru-RU" sz="2400" dirty="0">
                <a:solidFill>
                  <a:srgbClr val="002060"/>
                </a:solidFill>
                <a:latin typeface="Calibri"/>
              </a:rPr>
              <a:t>договори за строителство, доставки и услуги – </a:t>
            </a:r>
            <a:r>
              <a:rPr lang="ru-RU" sz="2400" dirty="0">
                <a:solidFill>
                  <a:srgbClr val="002060"/>
                </a:solidFill>
                <a:latin typeface="+mn-lt"/>
              </a:rPr>
              <a:t>2 621 010 лв</a:t>
            </a:r>
            <a:r>
              <a:rPr lang="ru-RU" sz="2400" dirty="0">
                <a:solidFill>
                  <a:srgbClr val="002060"/>
                </a:solidFill>
                <a:latin typeface="Calibri"/>
              </a:rPr>
              <a:t>.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ru-RU" sz="2400" dirty="0" smtClean="0">
                <a:solidFill>
                  <a:srgbClr val="002060"/>
                </a:solidFill>
                <a:latin typeface="+mn-lt"/>
              </a:rPr>
              <a:t> Обявени процедури за строителство, доставки и услуги – </a:t>
            </a:r>
            <a:r>
              <a:rPr lang="ru-RU" sz="2400" dirty="0">
                <a:solidFill>
                  <a:srgbClr val="002060"/>
                </a:solidFill>
                <a:latin typeface="+mn-lt"/>
              </a:rPr>
              <a:t>41 567 015 лв.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ru-RU" sz="2400" dirty="0" smtClean="0">
                <a:solidFill>
                  <a:srgbClr val="002060"/>
                </a:solidFill>
                <a:latin typeface="+mn-lt"/>
              </a:rPr>
              <a:t> Съгласно финансовите прогнози до </a:t>
            </a:r>
            <a:r>
              <a:rPr lang="ru-RU" sz="2400" dirty="0">
                <a:solidFill>
                  <a:srgbClr val="002060"/>
                </a:solidFill>
                <a:latin typeface="+mn-lt"/>
              </a:rPr>
              <a:t>31.10.2019 г. – 66 680 416 лв. </a:t>
            </a:r>
            <a:endParaRPr lang="bg-BG" sz="2400" dirty="0">
              <a:solidFill>
                <a:srgbClr val="00206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21130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77078" y="1586207"/>
            <a:ext cx="9955763" cy="531843"/>
          </a:xfrm>
        </p:spPr>
        <p:txBody>
          <a:bodyPr>
            <a:noAutofit/>
          </a:bodyPr>
          <a:lstStyle/>
          <a:p>
            <a:pPr algn="ctr" fontAlgn="base">
              <a:spcAft>
                <a:spcPct val="0"/>
              </a:spcAft>
              <a:defRPr/>
            </a:pPr>
            <a:r>
              <a:rPr lang="bg-BG" sz="2000" dirty="0">
                <a:solidFill>
                  <a:srgbClr val="A51321"/>
                </a:solidFill>
                <a:latin typeface="+mn-lt"/>
              </a:rPr>
              <a:t>ОБЯВЕНИ И ВЪЗЛОЖЕНИ </a:t>
            </a:r>
            <a:r>
              <a:rPr lang="bg-BG" sz="2000" dirty="0" smtClean="0">
                <a:solidFill>
                  <a:srgbClr val="A51321"/>
                </a:solidFill>
                <a:latin typeface="+mn-lt"/>
              </a:rPr>
              <a:t>ОБЩЕСТВЕНИ ПОРЪЧКИ </a:t>
            </a:r>
            <a:r>
              <a:rPr lang="bg-BG" sz="2000" dirty="0">
                <a:solidFill>
                  <a:srgbClr val="A51321"/>
                </a:solidFill>
                <a:latin typeface="+mn-lt"/>
              </a:rPr>
              <a:t>СЪС СТОЙНОСТ НАД 300 000 ЛВ. ПО ОС 1 КЪМ МАЙ 2019 </a:t>
            </a:r>
            <a:endParaRPr lang="en-US" sz="2000" dirty="0">
              <a:solidFill>
                <a:srgbClr val="A51321"/>
              </a:solidFill>
              <a:latin typeface="+mn-lt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14057145"/>
              </p:ext>
            </p:extLst>
          </p:nvPr>
        </p:nvGraphicFramePr>
        <p:xfrm>
          <a:off x="537755" y="2118050"/>
          <a:ext cx="11372593" cy="4218467"/>
        </p:xfrm>
        <a:graphic>
          <a:graphicData uri="http://schemas.openxmlformats.org/drawingml/2006/table">
            <a:tbl>
              <a:tblPr/>
              <a:tblGrid>
                <a:gridCol w="1391505">
                  <a:extLst>
                    <a:ext uri="{9D8B030D-6E8A-4147-A177-3AD203B41FA5}">
                      <a16:colId xmlns:a16="http://schemas.microsoft.com/office/drawing/2014/main" val="1554535493"/>
                    </a:ext>
                  </a:extLst>
                </a:gridCol>
                <a:gridCol w="1219054">
                  <a:extLst>
                    <a:ext uri="{9D8B030D-6E8A-4147-A177-3AD203B41FA5}">
                      <a16:colId xmlns:a16="http://schemas.microsoft.com/office/drawing/2014/main" val="3820466251"/>
                    </a:ext>
                  </a:extLst>
                </a:gridCol>
                <a:gridCol w="439838">
                  <a:extLst>
                    <a:ext uri="{9D8B030D-6E8A-4147-A177-3AD203B41FA5}">
                      <a16:colId xmlns:a16="http://schemas.microsoft.com/office/drawing/2014/main" val="1726886494"/>
                    </a:ext>
                  </a:extLst>
                </a:gridCol>
                <a:gridCol w="879676">
                  <a:extLst>
                    <a:ext uri="{9D8B030D-6E8A-4147-A177-3AD203B41FA5}">
                      <a16:colId xmlns:a16="http://schemas.microsoft.com/office/drawing/2014/main" val="1208528218"/>
                    </a:ext>
                  </a:extLst>
                </a:gridCol>
                <a:gridCol w="1284790">
                  <a:extLst>
                    <a:ext uri="{9D8B030D-6E8A-4147-A177-3AD203B41FA5}">
                      <a16:colId xmlns:a16="http://schemas.microsoft.com/office/drawing/2014/main" val="2090713824"/>
                    </a:ext>
                  </a:extLst>
                </a:gridCol>
                <a:gridCol w="439838">
                  <a:extLst>
                    <a:ext uri="{9D8B030D-6E8A-4147-A177-3AD203B41FA5}">
                      <a16:colId xmlns:a16="http://schemas.microsoft.com/office/drawing/2014/main" val="4275304740"/>
                    </a:ext>
                  </a:extLst>
                </a:gridCol>
                <a:gridCol w="868101">
                  <a:extLst>
                    <a:ext uri="{9D8B030D-6E8A-4147-A177-3AD203B41FA5}">
                      <a16:colId xmlns:a16="http://schemas.microsoft.com/office/drawing/2014/main" val="2819345211"/>
                    </a:ext>
                  </a:extLst>
                </a:gridCol>
                <a:gridCol w="1260449">
                  <a:extLst>
                    <a:ext uri="{9D8B030D-6E8A-4147-A177-3AD203B41FA5}">
                      <a16:colId xmlns:a16="http://schemas.microsoft.com/office/drawing/2014/main" val="1949998784"/>
                    </a:ext>
                  </a:extLst>
                </a:gridCol>
                <a:gridCol w="398816">
                  <a:extLst>
                    <a:ext uri="{9D8B030D-6E8A-4147-A177-3AD203B41FA5}">
                      <a16:colId xmlns:a16="http://schemas.microsoft.com/office/drawing/2014/main" val="3329144969"/>
                    </a:ext>
                  </a:extLst>
                </a:gridCol>
                <a:gridCol w="755580">
                  <a:extLst>
                    <a:ext uri="{9D8B030D-6E8A-4147-A177-3AD203B41FA5}">
                      <a16:colId xmlns:a16="http://schemas.microsoft.com/office/drawing/2014/main" val="869909694"/>
                    </a:ext>
                  </a:extLst>
                </a:gridCol>
                <a:gridCol w="1312203">
                  <a:extLst>
                    <a:ext uri="{9D8B030D-6E8A-4147-A177-3AD203B41FA5}">
                      <a16:colId xmlns:a16="http://schemas.microsoft.com/office/drawing/2014/main" val="3688610180"/>
                    </a:ext>
                  </a:extLst>
                </a:gridCol>
                <a:gridCol w="393539">
                  <a:extLst>
                    <a:ext uri="{9D8B030D-6E8A-4147-A177-3AD203B41FA5}">
                      <a16:colId xmlns:a16="http://schemas.microsoft.com/office/drawing/2014/main" val="2591786201"/>
                    </a:ext>
                  </a:extLst>
                </a:gridCol>
                <a:gridCol w="729204">
                  <a:extLst>
                    <a:ext uri="{9D8B030D-6E8A-4147-A177-3AD203B41FA5}">
                      <a16:colId xmlns:a16="http://schemas.microsoft.com/office/drawing/2014/main" val="3862586235"/>
                    </a:ext>
                  </a:extLst>
                </a:gridCol>
              </a:tblGrid>
              <a:tr h="471728">
                <a:tc>
                  <a:txBody>
                    <a:bodyPr/>
                    <a:lstStyle/>
                    <a:p>
                      <a:pPr algn="ctr" rtl="0" fontAlgn="ctr"/>
                      <a:r>
                        <a:rPr lang="bg-BG" sz="1300" b="1" i="0" u="none" strike="noStrike" dirty="0"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Процедура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bg-BG" sz="1300" b="1" i="0" u="none" strike="noStrike" dirty="0"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Планирани процедури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bg-BG" sz="1300" b="1" i="0" u="none" strike="noStrike" dirty="0"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Брой 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bg-BG" sz="1300" b="1" i="0" u="none" strike="noStrike" dirty="0"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Прогнозна стойност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bg-BG" sz="1300" b="1" i="0" u="none" strike="noStrike" dirty="0"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Обявени процедури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bg-BG" sz="1300" b="1" i="0" u="none" strike="noStrike" dirty="0"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Брой 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bg-BG" sz="1300" b="1" i="0" u="none" strike="noStrike" dirty="0"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Прогнозна стойност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bg-BG" sz="1300" b="1" i="0" u="none" strike="noStrike" dirty="0"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Сключени договори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bg-BG" sz="1300" b="1" i="0" u="none" strike="noStrike" dirty="0"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Брой 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bg-BG" sz="1300" b="1" i="0" u="none" strike="noStrike" dirty="0"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Стойност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bg-BG" sz="1300" b="1" i="0" u="none" strike="noStrike" dirty="0"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Изпълнени договори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bg-BG" sz="1300" b="1" i="0" u="none" strike="noStrike" dirty="0"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Брой     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bg-BG" sz="1300" b="1" i="0" u="none" strike="noStrike" dirty="0"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Стойност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1965210"/>
                  </a:ext>
                </a:extLst>
              </a:tr>
              <a:tr h="581554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BG05M2OP001-1.001 „Изграждане и развитие на Центрове за върхови постижения“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bg-BG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Строителство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r" rtl="0" fontAlgn="ctr"/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23,186,884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bg-BG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Строителство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6,860,431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bg-BG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Строителство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394,400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bg-BG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Строителство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7509516"/>
                  </a:ext>
                </a:extLst>
              </a:tr>
              <a:tr h="65988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bg-BG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Доставки/Услуги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36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rtl="0" fontAlgn="ctr"/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28,892,206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bg-BG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Доставки/Услуги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3,195,853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bg-BG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Доставки/Услуги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1,429,017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bg-BG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Доставки/Услуги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1,666,666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532033"/>
                  </a:ext>
                </a:extLst>
              </a:tr>
              <a:tr h="534399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BG05M2OP001-1.002 „Изграждане и развитие на Центрове за компетентност“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bg-BG" sz="13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Строителство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GB" sz="13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algn="r" defTabSz="914400" rtl="0" eaLnBrk="1" fontAlgn="ctr" latinLnBrk="0" hangingPunct="1"/>
                      <a:r>
                        <a:rPr lang="en-GB" sz="13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12,150,522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13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Строителство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GB" sz="13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en-GB" sz="13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4,038,965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13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Строителство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GB" sz="13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en-GB" sz="13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13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Строителство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GB" sz="13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en-GB" sz="13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802,343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6600184"/>
                  </a:ext>
                </a:extLst>
              </a:tr>
              <a:tr h="55630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bg-BG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Доставки/Услуги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66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rtl="0" fontAlgn="ctr"/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77,223,106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bg-BG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Доставки/Услуги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27,471,766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bg-BG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Доставки/Услуги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4,476,084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bg-BG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Доставки/Услуги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152,000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4887987"/>
                  </a:ext>
                </a:extLst>
              </a:tr>
              <a:tr h="534399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bg-BG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ОБЩО за </a:t>
                      </a:r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BG05M2OP001-1.001 + BG05M2OP001-1.002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bg-BG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Строителство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33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r" rtl="0" fontAlgn="ctr"/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35,337,407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bg-BG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Строителство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10,899,396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bg-BG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Строителство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394,400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bg-BG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Строителство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802,343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3532679"/>
                  </a:ext>
                </a:extLst>
              </a:tr>
              <a:tr h="47781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bg-BG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Доставки/Услуги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102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rtl="0" fontAlgn="ctr"/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106,115,312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bg-BG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Доставки/Услуги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30,667,619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bg-BG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Доставки/Услуги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GB" sz="1300" b="0" i="0" u="none" strike="noStrike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5,905,101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bg-BG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Доставки/Услуги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1,818,666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5662906"/>
                  </a:ext>
                </a:extLst>
              </a:tr>
              <a:tr h="402373">
                <a:tc>
                  <a:txBody>
                    <a:bodyPr/>
                    <a:lstStyle/>
                    <a:p>
                      <a:pPr algn="ctr" fontAlgn="b"/>
                      <a:r>
                        <a:rPr lang="bg-BG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ОБЩО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3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135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r" fontAlgn="b"/>
                      <a:r>
                        <a:rPr lang="en-GB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141,452,719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39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41,567,015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13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6,299,501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2,621,009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55856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11963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60267" y="1355398"/>
            <a:ext cx="10493784" cy="668595"/>
          </a:xfrm>
        </p:spPr>
        <p:txBody>
          <a:bodyPr>
            <a:normAutofit/>
          </a:bodyPr>
          <a:lstStyle/>
          <a:p>
            <a:pPr algn="ctr"/>
            <a:r>
              <a:rPr lang="bg-BG" dirty="0" smtClean="0">
                <a:solidFill>
                  <a:srgbClr val="A51321"/>
                </a:solidFill>
                <a:latin typeface="+mn-lt"/>
              </a:rPr>
              <a:t> Постигнати резултати по ос 1 към май 2019 г. </a:t>
            </a:r>
            <a:endParaRPr lang="en-US" dirty="0">
              <a:solidFill>
                <a:srgbClr val="A51321"/>
              </a:solidFill>
              <a:latin typeface="+mn-lt"/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0754" y="5360154"/>
            <a:ext cx="1866119" cy="1039172"/>
          </a:xfrm>
        </p:spPr>
      </p:pic>
      <p:sp>
        <p:nvSpPr>
          <p:cNvPr id="6" name="Title 4"/>
          <p:cNvSpPr txBox="1">
            <a:spLocks/>
          </p:cNvSpPr>
          <p:nvPr/>
        </p:nvSpPr>
        <p:spPr>
          <a:xfrm>
            <a:off x="2763939" y="2033958"/>
            <a:ext cx="7529804" cy="571047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BG05M20P001-1.00</a:t>
            </a:r>
            <a:r>
              <a:rPr kumimoji="0" lang="bg-BG" sz="22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1</a:t>
            </a:r>
            <a:r>
              <a:rPr kumimoji="0" lang="en-US" sz="22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-00</a:t>
            </a:r>
            <a:r>
              <a:rPr kumimoji="0" lang="bg-BG" sz="22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0</a:t>
            </a:r>
            <a:r>
              <a:rPr kumimoji="0" lang="en-US" sz="22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3 </a:t>
            </a:r>
            <a:r>
              <a:rPr kumimoji="0" lang="bg-BG" sz="22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ЦВП по информатика и ИКТ</a:t>
            </a:r>
            <a:endParaRPr kumimoji="0" lang="en-US" sz="2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j-ea"/>
              <a:cs typeface="+mj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809264" y="2841524"/>
            <a:ext cx="461078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0000"/>
                </a:solidFill>
                <a:latin typeface="Arial"/>
              </a:rPr>
              <a:t>Доставено е </a:t>
            </a:r>
            <a:r>
              <a:rPr lang="ru-RU" dirty="0">
                <a:solidFill>
                  <a:srgbClr val="000000"/>
                </a:solidFill>
                <a:latin typeface="Arial"/>
              </a:rPr>
              <a:t>оборудване за </a:t>
            </a:r>
            <a:r>
              <a:rPr lang="ru-RU" dirty="0" smtClean="0">
                <a:solidFill>
                  <a:srgbClr val="000000"/>
                </a:solidFill>
                <a:latin typeface="Arial"/>
              </a:rPr>
              <a:t>центъра и партньорите от </a:t>
            </a:r>
            <a:r>
              <a:rPr lang="ru-RU" dirty="0">
                <a:solidFill>
                  <a:srgbClr val="000000"/>
                </a:solidFill>
                <a:latin typeface="Arial"/>
              </a:rPr>
              <a:t>компютърни сървъри и преносими </a:t>
            </a:r>
            <a:r>
              <a:rPr lang="ru-RU" dirty="0" smtClean="0">
                <a:solidFill>
                  <a:srgbClr val="000000"/>
                </a:solidFill>
                <a:latin typeface="Arial"/>
              </a:rPr>
              <a:t>компютри</a:t>
            </a:r>
            <a:endParaRPr lang="en-GB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0" name="Content Placeholder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3462" y="4196763"/>
            <a:ext cx="4786525" cy="232678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9992682" y="2841524"/>
            <a:ext cx="20622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>
                <a:solidFill>
                  <a:srgbClr val="000000"/>
                </a:solidFill>
                <a:latin typeface="Arial"/>
              </a:rPr>
              <a:t>Новоназначен</a:t>
            </a:r>
            <a:r>
              <a:rPr lang="ru-RU" dirty="0" smtClean="0">
                <a:solidFill>
                  <a:srgbClr val="000000"/>
                </a:solidFill>
                <a:latin typeface="Arial"/>
              </a:rPr>
              <a:t> и</a:t>
            </a:r>
            <a:r>
              <a:rPr lang="bg-BG" dirty="0" smtClean="0">
                <a:solidFill>
                  <a:srgbClr val="000000"/>
                </a:solidFill>
                <a:latin typeface="Arial"/>
              </a:rPr>
              <a:t>з</a:t>
            </a:r>
            <a:r>
              <a:rPr lang="ru-RU" dirty="0" err="1" smtClean="0">
                <a:solidFill>
                  <a:srgbClr val="000000"/>
                </a:solidFill>
                <a:latin typeface="Arial"/>
              </a:rPr>
              <a:t>следовател</a:t>
            </a:r>
            <a:r>
              <a:rPr lang="ru-RU" dirty="0" smtClean="0">
                <a:solidFill>
                  <a:srgbClr val="000000"/>
                </a:solidFill>
                <a:latin typeface="Arial"/>
              </a:rPr>
              <a:t> към екипа на ЦВП</a:t>
            </a:r>
            <a:endParaRPr lang="en-GB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993" y="2728247"/>
            <a:ext cx="2230946" cy="379529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380" y="2806996"/>
            <a:ext cx="2206878" cy="3716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2685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B10F6D10-9395-4E1C-9712-60130502CA7B}"/>
              </a:ext>
            </a:extLst>
          </p:cNvPr>
          <p:cNvSpPr txBox="1">
            <a:spLocks/>
          </p:cNvSpPr>
          <p:nvPr/>
        </p:nvSpPr>
        <p:spPr>
          <a:xfrm>
            <a:off x="566835" y="1633085"/>
            <a:ext cx="10651509" cy="788987"/>
          </a:xfrm>
          <a:prstGeom prst="rect">
            <a:avLst/>
          </a:prstGeom>
        </p:spPr>
        <p:txBody>
          <a:bodyPr anchor="b"/>
          <a:lstStyle>
            <a:lvl1pPr marL="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BG05M20P001-1.002-0023 ЦК „ИНТЕЛИГЕНТНИ МЕХАТРОННИ, ЕКО- И ЕНЕРГОСПЕСТЯВАЩИ СИСТЕМИ И ТЕХНОЛОГИИ“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16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78" y="2361878"/>
            <a:ext cx="3598862" cy="86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 Placeholder 7"/>
          <p:cNvSpPr txBox="1">
            <a:spLocks/>
          </p:cNvSpPr>
          <p:nvPr/>
        </p:nvSpPr>
        <p:spPr bwMode="auto">
          <a:xfrm>
            <a:off x="6125158" y="2585812"/>
            <a:ext cx="5093186" cy="1282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Candara" panose="020E0502030303020204" pitchFamily="34" charset="0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Candara" panose="020E0502030303020204" pitchFamily="34" charset="0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Candara" panose="020E0502030303020204" pitchFamily="34" charset="0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Candara" panose="020E0502030303020204" pitchFamily="34" charset="0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Candara" panose="020E0502030303020204" pitchFamily="34" charset="0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bg-BG" altLang="bg-BG" sz="1700" dirty="0" smtClean="0"/>
              <a:t>Лаборатория „Изследване на подводни шумове, сигнали и вибрации на морски съдове и съоръжения“, ТУ – Варна</a:t>
            </a:r>
          </a:p>
          <a:p>
            <a:endParaRPr lang="en-US" altLang="bg-BG" dirty="0" smtClean="0"/>
          </a:p>
        </p:txBody>
      </p:sp>
      <p:pic>
        <p:nvPicPr>
          <p:cNvPr id="18" name="Content Placeholder 8"/>
          <p:cNvPicPr>
            <a:picLocks noGrp="1" noChangeAspect="1"/>
          </p:cNvPicPr>
          <p:nvPr>
            <p:ph sz="half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033" y="3666932"/>
            <a:ext cx="5206584" cy="2602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Content Placeholder 5"/>
          <p:cNvPicPr>
            <a:picLocks noGrp="1" noChangeAspect="1"/>
          </p:cNvPicPr>
          <p:nvPr>
            <p:ph sz="quarter"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5158" y="3731110"/>
            <a:ext cx="5080243" cy="2538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30069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57B24FCE-B3FC-42E4-880F-A713E2EE8866}"/>
              </a:ext>
            </a:extLst>
          </p:cNvPr>
          <p:cNvSpPr txBox="1">
            <a:spLocks/>
          </p:cNvSpPr>
          <p:nvPr/>
        </p:nvSpPr>
        <p:spPr>
          <a:xfrm>
            <a:off x="1698173" y="1477445"/>
            <a:ext cx="9573207" cy="863600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marR="0" lvl="0" indent="0" defTabSz="914400">
              <a:lnSpc>
                <a:spcPct val="100000"/>
              </a:lnSpc>
              <a:buClrTx/>
              <a:buSzTx/>
              <a:buFontTx/>
              <a:buNone/>
              <a:tabLst/>
              <a:defRPr/>
            </a:pPr>
            <a:r>
              <a:rPr lang="ru-RU" sz="18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BG05M20P001-1.002-00</a:t>
            </a:r>
            <a:r>
              <a:rPr lang="en-US" sz="18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1</a:t>
            </a:r>
            <a:r>
              <a:rPr lang="ru-RU" sz="18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2  </a:t>
            </a:r>
            <a:r>
              <a:rPr lang="ru-RU" sz="18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 Ц</a:t>
            </a:r>
            <a:r>
              <a:rPr lang="en-US" sz="18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K </a:t>
            </a:r>
            <a:r>
              <a:rPr lang="ru-RU" sz="18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ЗА УСТОЙЧИВО ОПОЛЗОТВОРЯВАНЕ НА БИО-РЕСУРСИ И ОТПАДЪЦИ ОТ ЛЕЧЕБНИ И АРОМАТИЧНИ РАСТЕНИЯ ЗА ИНОВАТИВНИ БИОАКТИВНИ ПРОДУКТИ</a:t>
            </a:r>
            <a:endParaRPr lang="bg-BG" sz="180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pic>
        <p:nvPicPr>
          <p:cNvPr id="8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976" y="1379466"/>
            <a:ext cx="1136908" cy="1059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Placeholder 2"/>
          <p:cNvSpPr txBox="1">
            <a:spLocks/>
          </p:cNvSpPr>
          <p:nvPr/>
        </p:nvSpPr>
        <p:spPr bwMode="auto">
          <a:xfrm>
            <a:off x="658941" y="2308999"/>
            <a:ext cx="5108576" cy="690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marL="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ctr" defTabSz="914400">
              <a:lnSpc>
                <a:spcPct val="100000"/>
              </a:lnSpc>
              <a:buClrTx/>
              <a:buSzTx/>
              <a:tabLst/>
              <a:defRPr/>
            </a:pPr>
            <a:r>
              <a:rPr lang="bg-BG" altLang="bg-BG" sz="1700" dirty="0">
                <a:solidFill>
                  <a:schemeClr val="tx1">
                    <a:lumMod val="75000"/>
                    <a:lumOff val="25000"/>
                  </a:schemeClr>
                </a:solidFill>
                <a:latin typeface="Candara" panose="020E0502030303020204" pitchFamily="34" charset="0"/>
              </a:rPr>
              <a:t>Боряна Петрова, новоназначен изследовател, част от екипа на ИОХЦФ</a:t>
            </a:r>
          </a:p>
        </p:txBody>
      </p:sp>
      <p:pic>
        <p:nvPicPr>
          <p:cNvPr id="10" name="Content Placeholder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430" y="2961929"/>
            <a:ext cx="4695629" cy="3522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Placeholder 4"/>
          <p:cNvSpPr txBox="1">
            <a:spLocks/>
          </p:cNvSpPr>
          <p:nvPr/>
        </p:nvSpPr>
        <p:spPr bwMode="auto">
          <a:xfrm>
            <a:off x="6223519" y="2326117"/>
            <a:ext cx="5281126" cy="598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marL="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/>
            <a:r>
              <a:rPr lang="bg-BG" altLang="bg-BG" sz="1700" dirty="0">
                <a:solidFill>
                  <a:schemeClr val="tx1">
                    <a:lumMod val="75000"/>
                    <a:lumOff val="25000"/>
                  </a:schemeClr>
                </a:solidFill>
                <a:latin typeface="Candara" panose="020E0502030303020204" pitchFamily="34" charset="0"/>
              </a:rPr>
              <a:t>Значителна модернизация </a:t>
            </a:r>
          </a:p>
          <a:p>
            <a:pPr algn="ctr" defTabSz="914400"/>
            <a:r>
              <a:rPr lang="bg-BG" altLang="bg-BG" sz="1700" dirty="0">
                <a:solidFill>
                  <a:schemeClr val="tx1">
                    <a:lumMod val="75000"/>
                    <a:lumOff val="25000"/>
                  </a:schemeClr>
                </a:solidFill>
                <a:latin typeface="Candara" panose="020E0502030303020204" pitchFamily="34" charset="0"/>
              </a:rPr>
              <a:t>на Лабораторен комплекс на </a:t>
            </a:r>
            <a:r>
              <a:rPr lang="bg-BG" altLang="bg-BG" sz="17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ndara" panose="020E0502030303020204" pitchFamily="34" charset="0"/>
              </a:rPr>
              <a:t>Агробиоинститут</a:t>
            </a:r>
            <a:endParaRPr lang="bg-BG" altLang="bg-BG" sz="1700" dirty="0">
              <a:solidFill>
                <a:schemeClr val="tx1">
                  <a:lumMod val="75000"/>
                  <a:lumOff val="25000"/>
                </a:schemeClr>
              </a:solidFill>
              <a:latin typeface="Candara" panose="020E0502030303020204" pitchFamily="34" charset="0"/>
            </a:endParaRPr>
          </a:p>
        </p:txBody>
      </p:sp>
      <p:pic>
        <p:nvPicPr>
          <p:cNvPr id="12" name="Content Placeholder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5746" y="3057897"/>
            <a:ext cx="4567724" cy="3426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1992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 txBox="1">
            <a:spLocks/>
          </p:cNvSpPr>
          <p:nvPr/>
        </p:nvSpPr>
        <p:spPr bwMode="auto">
          <a:xfrm>
            <a:off x="1125894" y="1360124"/>
            <a:ext cx="11066106" cy="687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defTabSz="914400"/>
            <a:r>
              <a:rPr lang="ru-RU" altLang="en-US" sz="1800" dirty="0">
                <a:solidFill>
                  <a:srgbClr val="000000"/>
                </a:solidFill>
                <a:latin typeface="Calibri" panose="020F0502020204030204" pitchFamily="34" charset="0"/>
              </a:rPr>
              <a:t>BG05M2OP001-1.002-0005 „ЦЕНТЪР ЗА КОМПЕТЕНТНОСТ „ПЕРСОНАЛИЗИРАНА ИНОВАТИВНА МЕДИЦИНА (ПЕРИМЕД)</a:t>
            </a:r>
            <a:endParaRPr lang="en-GB" altLang="en-US" sz="180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pic>
        <p:nvPicPr>
          <p:cNvPr id="17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257" y="1360124"/>
            <a:ext cx="942975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645" y="2467896"/>
            <a:ext cx="5641111" cy="4049263"/>
          </a:xfrm>
          <a:prstGeom prst="rect">
            <a:avLst/>
          </a:prstGeom>
        </p:spPr>
      </p:pic>
      <p:sp>
        <p:nvSpPr>
          <p:cNvPr id="3" name="AutoShape 2" descr="https://mail.mon.bg/owa/service.svc/s/GetFileAttachment?id=AAMkADQzNzZiODk3LTJjMGUtNGVlMC05YWM4LTkwNDIwOTcyM2YxNwBGAAAAAAAgtEAfZUS9S7OSZK1BQE1mBwAp%2FPePhDKvTI5ho2P5vgJyAAAAAjIzAAA4BIevD9BWRJXloF48dVDiAARx4jzhAAABEgAQAHSvsU5wiXxHm1bPhT%2FS4Z0%3D&amp;isImagePreview=True&amp;X-OWA-CANARY=3dw7vEPZ9EesaNNxo4f50GOc5vHv49YIYeEAA896GUvK9bxQB-dg4_xOEgvIHkiegpVUyhyZjk4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31128" y="2673252"/>
            <a:ext cx="5455770" cy="363854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451555" y="2073037"/>
            <a:ext cx="60083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g-BG" dirty="0"/>
              <a:t>4-лазерен </a:t>
            </a:r>
            <a:r>
              <a:rPr lang="bg-BG" dirty="0" err="1"/>
              <a:t>мултипараметърен</a:t>
            </a:r>
            <a:r>
              <a:rPr lang="bg-BG" dirty="0"/>
              <a:t> клетъчен </a:t>
            </a:r>
            <a:r>
              <a:rPr lang="bg-BG" dirty="0" err="1"/>
              <a:t>сортер</a:t>
            </a:r>
            <a:r>
              <a:rPr lang="bg-BG" dirty="0"/>
              <a:t> </a:t>
            </a:r>
            <a:r>
              <a:rPr lang="en-US" dirty="0"/>
              <a:t>FACS Aria </a:t>
            </a:r>
            <a:r>
              <a:rPr lang="en-US" dirty="0" smtClean="0"/>
              <a:t>III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593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 bwMode="auto">
          <a:xfrm>
            <a:off x="1688841" y="1533527"/>
            <a:ext cx="8966718" cy="639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bg-BG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+mj-cs"/>
              </a:rPr>
              <a:t>BG05M20P001-1.002-0002 ЦЕНТЪР ЗА КОМПЕТЕНТНОСТ </a:t>
            </a:r>
            <a:br>
              <a:rPr kumimoji="0" lang="ru-RU" altLang="bg-BG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+mj-cs"/>
              </a:rPr>
            </a:br>
            <a:r>
              <a:rPr lang="ru-RU" altLang="bg-BG" sz="1800" dirty="0">
                <a:solidFill>
                  <a:srgbClr val="000000"/>
                </a:solidFill>
                <a:latin typeface="Calibri" panose="020F0502020204030204" pitchFamily="34" charset="0"/>
              </a:rPr>
              <a:t>„ДИГИТАЛИЗАЦИЯ НА ИКОНОМИКАТА В СРЕДА НА ГОЛЕМИ ДАННИ“ (ДИГД)</a:t>
            </a:r>
            <a:endParaRPr lang="bg-BG" altLang="bg-BG" sz="180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8" name="Text Placeholder 2"/>
          <p:cNvSpPr txBox="1">
            <a:spLocks/>
          </p:cNvSpPr>
          <p:nvPr/>
        </p:nvSpPr>
        <p:spPr bwMode="auto">
          <a:xfrm>
            <a:off x="700702" y="2240547"/>
            <a:ext cx="4039250" cy="493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marL="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" indent="-91440" algn="just" defTabSz="914400" eaLnBrk="1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</a:pPr>
            <a:r>
              <a:rPr lang="bg-BG" altLang="bg-BG" sz="1700" dirty="0">
                <a:solidFill>
                  <a:schemeClr val="tx1">
                    <a:lumMod val="75000"/>
                    <a:lumOff val="25000"/>
                  </a:schemeClr>
                </a:solidFill>
                <a:latin typeface="Candara" panose="020E0502030303020204" pitchFamily="34" charset="0"/>
              </a:rPr>
              <a:t>Бъдещия </a:t>
            </a:r>
            <a:r>
              <a:rPr lang="en-US" altLang="bg-BG" sz="1700" dirty="0">
                <a:solidFill>
                  <a:schemeClr val="tx1">
                    <a:lumMod val="75000"/>
                    <a:lumOff val="25000"/>
                  </a:schemeClr>
                </a:solidFill>
                <a:latin typeface="Candara" panose="020E0502030303020204" pitchFamily="34" charset="0"/>
              </a:rPr>
              <a:t>Data </a:t>
            </a:r>
            <a:r>
              <a:rPr lang="bg-BG" altLang="bg-BG" sz="1700" dirty="0">
                <a:solidFill>
                  <a:schemeClr val="tx1">
                    <a:lumMod val="75000"/>
                    <a:lumOff val="25000"/>
                  </a:schemeClr>
                </a:solidFill>
                <a:latin typeface="Candara" panose="020E0502030303020204" pitchFamily="34" charset="0"/>
              </a:rPr>
              <a:t>център</a:t>
            </a:r>
          </a:p>
        </p:txBody>
      </p:sp>
      <p:sp>
        <p:nvSpPr>
          <p:cNvPr id="9" name="Text Placeholder 4"/>
          <p:cNvSpPr txBox="1">
            <a:spLocks/>
          </p:cNvSpPr>
          <p:nvPr/>
        </p:nvSpPr>
        <p:spPr bwMode="auto">
          <a:xfrm>
            <a:off x="6251785" y="2282049"/>
            <a:ext cx="4674362" cy="658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marL="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bg-BG" altLang="bg-BG" sz="17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ndara" panose="020E0502030303020204" pitchFamily="34" charset="0"/>
              </a:rPr>
              <a:t>Новоизграден</a:t>
            </a:r>
            <a:r>
              <a:rPr kumimoji="0" lang="bg-BG" altLang="bg-BG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lang="bg-BG" altLang="bg-BG" sz="1700" dirty="0">
                <a:solidFill>
                  <a:schemeClr val="tx1">
                    <a:lumMod val="75000"/>
                    <a:lumOff val="25000"/>
                  </a:schemeClr>
                </a:solidFill>
                <a:latin typeface="Candara" panose="020E0502030303020204" pitchFamily="34" charset="0"/>
              </a:rPr>
              <a:t>и оборудван Център</a:t>
            </a:r>
          </a:p>
        </p:txBody>
      </p:sp>
      <p:pic>
        <p:nvPicPr>
          <p:cNvPr id="10" name="Content Placeholder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528" y="2801517"/>
            <a:ext cx="4349598" cy="3785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3803" y="3051111"/>
            <a:ext cx="6441685" cy="346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110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377" y="1400536"/>
            <a:ext cx="10279490" cy="706056"/>
          </a:xfrm>
        </p:spPr>
        <p:txBody>
          <a:bodyPr>
            <a:normAutofit/>
          </a:bodyPr>
          <a:lstStyle/>
          <a:p>
            <a:r>
              <a:rPr lang="bg-BG" sz="2400" b="1" cap="small" dirty="0" smtClean="0">
                <a:solidFill>
                  <a:srgbClr val="A5132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4.</a:t>
            </a:r>
            <a:r>
              <a:rPr lang="en-GB" sz="2400" b="1" cap="small" dirty="0" smtClean="0">
                <a:solidFill>
                  <a:srgbClr val="A5132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bg-BG" sz="2400" b="1" cap="small" dirty="0" smtClean="0">
                <a:solidFill>
                  <a:srgbClr val="A5132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Информация за проведени писмени процедури  </a:t>
            </a:r>
            <a:r>
              <a:rPr lang="bg-BG" sz="1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/>
            </a:r>
            <a:br>
              <a:rPr lang="bg-BG" sz="1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</a:br>
            <a:endParaRPr lang="bg-BG" sz="1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833377" y="2106591"/>
            <a:ext cx="10372835" cy="4514127"/>
          </a:xfrm>
        </p:spPr>
        <p:txBody>
          <a:bodyPr/>
          <a:lstStyle/>
          <a:p>
            <a:r>
              <a:rPr lang="bg-BG" sz="2400" dirty="0" smtClean="0">
                <a:solidFill>
                  <a:srgbClr val="002060"/>
                </a:solidFill>
                <a:latin typeface="Calibri" panose="020F0502020204030204" pitchFamily="34" charset="0"/>
              </a:rPr>
              <a:t>1. Декември 2018 г.:</a:t>
            </a:r>
          </a:p>
          <a:p>
            <a:pPr lvl="1"/>
            <a:r>
              <a:rPr lang="ru-RU" sz="2000" dirty="0" smtClean="0">
                <a:solidFill>
                  <a:srgbClr val="002060"/>
                </a:solidFill>
                <a:latin typeface="Calibri" panose="020F0502020204030204" pitchFamily="34" charset="0"/>
              </a:rPr>
              <a:t>Изменение </a:t>
            </a:r>
            <a:r>
              <a:rPr lang="ru-RU" sz="2000" dirty="0">
                <a:solidFill>
                  <a:srgbClr val="002060"/>
                </a:solidFill>
                <a:latin typeface="Calibri" panose="020F0502020204030204" pitchFamily="34" charset="0"/>
              </a:rPr>
              <a:t>на методология и критерии за подбор на операция „Интегрирани мерки за подобряване достъпа до образование</a:t>
            </a:r>
            <a:r>
              <a:rPr lang="ru-RU" sz="2000" dirty="0" smtClean="0">
                <a:solidFill>
                  <a:srgbClr val="002060"/>
                </a:solidFill>
                <a:latin typeface="Calibri" panose="020F0502020204030204" pitchFamily="34" charset="0"/>
              </a:rPr>
              <a:t>“ – компонент 2;</a:t>
            </a:r>
          </a:p>
          <a:p>
            <a:pPr lvl="1"/>
            <a:r>
              <a:rPr lang="ru-RU" sz="2000" dirty="0" smtClean="0">
                <a:solidFill>
                  <a:srgbClr val="002060"/>
                </a:solidFill>
                <a:latin typeface="Calibri" panose="020F0502020204030204" pitchFamily="34" charset="0"/>
              </a:rPr>
              <a:t>Актуализация </a:t>
            </a:r>
            <a:r>
              <a:rPr lang="ru-RU" sz="2000" dirty="0">
                <a:solidFill>
                  <a:srgbClr val="002060"/>
                </a:solidFill>
                <a:latin typeface="Calibri" panose="020F0502020204030204" pitchFamily="34" charset="0"/>
              </a:rPr>
              <a:t>на ИГРП на ОП НОИР за 2018 г. </a:t>
            </a:r>
          </a:p>
          <a:p>
            <a:r>
              <a:rPr lang="bg-BG" sz="2400" dirty="0" smtClean="0">
                <a:solidFill>
                  <a:srgbClr val="002060"/>
                </a:solidFill>
                <a:latin typeface="Calibri" panose="020F0502020204030204" pitchFamily="34" charset="0"/>
              </a:rPr>
              <a:t>2. Март 2019 г.:</a:t>
            </a:r>
          </a:p>
          <a:p>
            <a:pPr lvl="1"/>
            <a:r>
              <a:rPr lang="ru-RU" sz="2000" dirty="0" smtClean="0">
                <a:solidFill>
                  <a:srgbClr val="002060"/>
                </a:solidFill>
                <a:latin typeface="Calibri" panose="020F0502020204030204" pitchFamily="34" charset="0"/>
              </a:rPr>
              <a:t>Изменение </a:t>
            </a:r>
            <a:r>
              <a:rPr lang="ru-RU" sz="2000" dirty="0">
                <a:solidFill>
                  <a:srgbClr val="002060"/>
                </a:solidFill>
                <a:latin typeface="Calibri" panose="020F0502020204030204" pitchFamily="34" charset="0"/>
              </a:rPr>
              <a:t>на методология и критерии за подбор на операция „Допълваща подкрепа за научни организации с одобрени проекти по Рамкова програма ХОРИЗОНТ 2020, конкурс WIDESPREAD -Teaming, Фаза 2“</a:t>
            </a:r>
          </a:p>
          <a:p>
            <a:r>
              <a:rPr lang="bg-BG" sz="2400" dirty="0" smtClean="0">
                <a:solidFill>
                  <a:srgbClr val="002060"/>
                </a:solidFill>
                <a:latin typeface="Calibri" panose="020F0502020204030204" pitchFamily="34" charset="0"/>
              </a:rPr>
              <a:t>3. Април 2019 г.:</a:t>
            </a:r>
          </a:p>
          <a:p>
            <a:pPr lvl="1"/>
            <a:r>
              <a:rPr lang="ru-RU" sz="2000" dirty="0" err="1" smtClean="0">
                <a:solidFill>
                  <a:srgbClr val="002060"/>
                </a:solidFill>
                <a:latin typeface="Calibri" panose="020F0502020204030204" pitchFamily="34" charset="0"/>
              </a:rPr>
              <a:t>Вътрешни</a:t>
            </a:r>
            <a:r>
              <a:rPr lang="ru-RU" sz="2000" dirty="0" smtClean="0">
                <a:solidFill>
                  <a:srgbClr val="002060"/>
                </a:solidFill>
                <a:latin typeface="Calibri" panose="020F0502020204030204" pitchFamily="34" charset="0"/>
              </a:rPr>
              <a:t> правила за работа на КН;</a:t>
            </a:r>
          </a:p>
          <a:p>
            <a:pPr lvl="1"/>
            <a:r>
              <a:rPr lang="ru-RU" sz="2000" dirty="0" err="1" smtClean="0">
                <a:solidFill>
                  <a:srgbClr val="002060"/>
                </a:solidFill>
                <a:latin typeface="Calibri" panose="020F0502020204030204" pitchFamily="34" charset="0"/>
              </a:rPr>
              <a:t>Закриване</a:t>
            </a:r>
            <a:r>
              <a:rPr lang="ru-RU" sz="2000" dirty="0" smtClean="0">
                <a:solidFill>
                  <a:srgbClr val="002060"/>
                </a:solidFill>
                <a:latin typeface="Calibri" panose="020F0502020204030204" pitchFamily="34" charset="0"/>
              </a:rPr>
              <a:t> на подкомитет НИТР и тематичните работни групи към КН на ОП НОИР.</a:t>
            </a:r>
          </a:p>
          <a:p>
            <a:endParaRPr lang="ru-RU" dirty="0" smtClean="0">
              <a:latin typeface="Calibri" panose="020F0502020204030204" pitchFamily="34" charset="0"/>
            </a:endParaRPr>
          </a:p>
          <a:p>
            <a:endParaRPr lang="bg-BG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6124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8258" y="1423334"/>
            <a:ext cx="10707329" cy="533286"/>
          </a:xfrm>
        </p:spPr>
        <p:txBody>
          <a:bodyPr>
            <a:noAutofit/>
          </a:bodyPr>
          <a:lstStyle/>
          <a:p>
            <a:r>
              <a:rPr lang="en-US" sz="2400" b="1" cap="small" dirty="0">
                <a:solidFill>
                  <a:srgbClr val="A51321"/>
                </a:solidFill>
                <a:latin typeface="+mn-lt"/>
                <a:cs typeface="Arial" panose="020B0604020202020204" pitchFamily="34" charset="0"/>
              </a:rPr>
              <a:t>5</a:t>
            </a:r>
            <a:r>
              <a:rPr lang="en-GB" sz="2400" b="1" cap="small" dirty="0" smtClean="0">
                <a:solidFill>
                  <a:srgbClr val="A51321"/>
                </a:solidFill>
                <a:latin typeface="+mn-lt"/>
                <a:cs typeface="Arial" panose="020B0604020202020204" pitchFamily="34" charset="0"/>
              </a:rPr>
              <a:t>. </a:t>
            </a:r>
            <a:r>
              <a:rPr lang="bg-BG" sz="2400" b="1" cap="small" dirty="0" smtClean="0">
                <a:solidFill>
                  <a:srgbClr val="A51321"/>
                </a:solidFill>
                <a:latin typeface="+mn-lt"/>
                <a:cs typeface="Arial" panose="020B0604020202020204" pitchFamily="34" charset="0"/>
              </a:rPr>
              <a:t>Информация за проведени одити по ОП НОИР</a:t>
            </a:r>
            <a:r>
              <a:rPr lang="en-US" sz="2400" b="1" cap="small" dirty="0">
                <a:solidFill>
                  <a:srgbClr val="A51321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bg-BG" sz="2400" b="1" cap="small" dirty="0" smtClean="0">
                <a:solidFill>
                  <a:srgbClr val="A51321"/>
                </a:solidFill>
                <a:latin typeface="+mn-lt"/>
                <a:cs typeface="Arial" panose="020B0604020202020204" pitchFamily="34" charset="0"/>
              </a:rPr>
              <a:t>в периода 29.11.2018 – 30.04.2019 г.</a:t>
            </a:r>
            <a:endParaRPr lang="bg-BG" sz="2400" dirty="0">
              <a:latin typeface="+mn-lt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8030824"/>
              </p:ext>
            </p:extLst>
          </p:nvPr>
        </p:nvGraphicFramePr>
        <p:xfrm>
          <a:off x="285135" y="2071225"/>
          <a:ext cx="11631564" cy="44672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41059">
                  <a:extLst>
                    <a:ext uri="{9D8B030D-6E8A-4147-A177-3AD203B41FA5}">
                      <a16:colId xmlns:a16="http://schemas.microsoft.com/office/drawing/2014/main" val="2891344407"/>
                    </a:ext>
                  </a:extLst>
                </a:gridCol>
                <a:gridCol w="1474838">
                  <a:extLst>
                    <a:ext uri="{9D8B030D-6E8A-4147-A177-3AD203B41FA5}">
                      <a16:colId xmlns:a16="http://schemas.microsoft.com/office/drawing/2014/main" val="2670221892"/>
                    </a:ext>
                  </a:extLst>
                </a:gridCol>
                <a:gridCol w="2241755">
                  <a:extLst>
                    <a:ext uri="{9D8B030D-6E8A-4147-A177-3AD203B41FA5}">
                      <a16:colId xmlns:a16="http://schemas.microsoft.com/office/drawing/2014/main" val="3170758431"/>
                    </a:ext>
                  </a:extLst>
                </a:gridCol>
                <a:gridCol w="3873912">
                  <a:extLst>
                    <a:ext uri="{9D8B030D-6E8A-4147-A177-3AD203B41FA5}">
                      <a16:colId xmlns:a16="http://schemas.microsoft.com/office/drawing/2014/main" val="2749209393"/>
                    </a:ext>
                  </a:extLst>
                </a:gridCol>
              </a:tblGrid>
              <a:tr h="58328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800" dirty="0">
                          <a:effectLst/>
                        </a:rPr>
                        <a:t>Вид на одита</a:t>
                      </a:r>
                      <a:endParaRPr lang="bg-BG" sz="18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800" dirty="0">
                          <a:effectLst/>
                        </a:rPr>
                        <a:t>Одитна институция</a:t>
                      </a:r>
                      <a:endParaRPr lang="bg-BG" sz="1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800" dirty="0" smtClean="0">
                          <a:effectLst/>
                        </a:rPr>
                        <a:t>Период</a:t>
                      </a:r>
                      <a:endParaRPr lang="bg-BG" sz="1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800" dirty="0">
                          <a:effectLst/>
                        </a:rPr>
                        <a:t>Статус</a:t>
                      </a:r>
                      <a:endParaRPr lang="bg-BG" sz="1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 anchor="ctr"/>
                </a:tc>
                <a:extLst>
                  <a:ext uri="{0D108BD9-81ED-4DB2-BD59-A6C34878D82A}">
                    <a16:rowId xmlns:a16="http://schemas.microsoft.com/office/drawing/2014/main" val="4175976499"/>
                  </a:ext>
                </a:extLst>
              </a:tr>
              <a:tr h="101793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bg-BG" sz="1600" kern="120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600" kern="1200" dirty="0" smtClean="0">
                          <a:effectLst/>
                        </a:rPr>
                        <a:t>Първи Одит </a:t>
                      </a:r>
                      <a:r>
                        <a:rPr lang="bg-BG" sz="1600" kern="1200" dirty="0">
                          <a:effectLst/>
                        </a:rPr>
                        <a:t>на операциите по ОП </a:t>
                      </a:r>
                      <a:r>
                        <a:rPr lang="bg-BG" sz="1600" kern="1200" dirty="0" smtClean="0">
                          <a:effectLst/>
                        </a:rPr>
                        <a:t>НОИР </a:t>
                      </a:r>
                      <a:endParaRPr lang="bg-BG" sz="16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bg-BG" sz="1600" kern="1200" dirty="0" smtClean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600" kern="1200" dirty="0" smtClean="0">
                          <a:effectLst/>
                        </a:rPr>
                        <a:t>ИА ОСЕС</a:t>
                      </a:r>
                      <a:endParaRPr lang="bg-BG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bg-BG" sz="1600" kern="1200" dirty="0" smtClean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600" kern="1200" dirty="0" smtClean="0">
                          <a:effectLst/>
                        </a:rPr>
                        <a:t>07.2018 -  19.11.2018 </a:t>
                      </a:r>
                      <a:endParaRPr lang="bg-BG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600" dirty="0" smtClean="0">
                          <a:effectLst/>
                        </a:rPr>
                        <a:t>Представени окончателни одитни доклади на 05.12.2018 г. Утвърден и изпълнен План за действие по направените констатации.</a:t>
                      </a:r>
                      <a:endParaRPr lang="bg-BG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extLst>
                  <a:ext uri="{0D108BD9-81ED-4DB2-BD59-A6C34878D82A}">
                    <a16:rowId xmlns:a16="http://schemas.microsoft.com/office/drawing/2014/main" val="2815025422"/>
                  </a:ext>
                </a:extLst>
              </a:tr>
              <a:tr h="8208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600" dirty="0" smtClean="0">
                          <a:effectLst/>
                        </a:rPr>
                        <a:t>Втори одит на системите по ОП НОИР и проверки във връзка с първия одит на операциите  </a:t>
                      </a:r>
                      <a:endParaRPr lang="bg-BG" sz="16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bg-BG" sz="1600" dirty="0" smtClean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600" dirty="0" smtClean="0">
                          <a:effectLst/>
                        </a:rPr>
                        <a:t>ИА ОСЕС</a:t>
                      </a:r>
                      <a:endParaRPr lang="bg-BG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bg-BG" sz="1600" dirty="0" smtClean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600" dirty="0" smtClean="0">
                          <a:solidFill>
                            <a:schemeClr val="tx1"/>
                          </a:solidFill>
                          <a:effectLst/>
                        </a:rPr>
                        <a:t>15.11.2018 – 30.06.2019    </a:t>
                      </a:r>
                      <a:endParaRPr lang="bg-BG" sz="16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600" dirty="0" smtClean="0">
                          <a:effectLst/>
                        </a:rPr>
                        <a:t>Предстои представяне на предварителен одитен доклад.</a:t>
                      </a:r>
                      <a:endParaRPr lang="bg-BG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extLst>
                  <a:ext uri="{0D108BD9-81ED-4DB2-BD59-A6C34878D82A}">
                    <a16:rowId xmlns:a16="http://schemas.microsoft.com/office/drawing/2014/main" val="2918029503"/>
                  </a:ext>
                </a:extLst>
              </a:tr>
              <a:tr h="8749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600" dirty="0" smtClean="0">
                          <a:effectLst/>
                        </a:rPr>
                        <a:t>Трети системен одит на Информационните системи за управление, наблюдение и счетоводство на ОП</a:t>
                      </a:r>
                      <a:endParaRPr lang="bg-BG" sz="16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bg-BG" sz="1600" dirty="0" smtClean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600" dirty="0" smtClean="0">
                          <a:effectLst/>
                        </a:rPr>
                        <a:t>ИА ОСЕС</a:t>
                      </a:r>
                      <a:endParaRPr lang="bg-BG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bg-BG" sz="1600" dirty="0" smtClean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600" dirty="0" smtClean="0">
                          <a:effectLst/>
                        </a:rPr>
                        <a:t>07.02.2018 – 21.12.2018</a:t>
                      </a:r>
                      <a:endParaRPr lang="bg-BG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600" dirty="0" smtClean="0">
                          <a:effectLst/>
                        </a:rPr>
                        <a:t>Представен окончателен одитен доклад на 07.02.2019 г.</a:t>
                      </a:r>
                      <a:endParaRPr lang="bg-BG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extLst>
                  <a:ext uri="{0D108BD9-81ED-4DB2-BD59-A6C34878D82A}">
                    <a16:rowId xmlns:a16="http://schemas.microsoft.com/office/drawing/2014/main" val="2334015099"/>
                  </a:ext>
                </a:extLst>
              </a:tr>
              <a:tr h="58328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600" dirty="0" smtClean="0">
                          <a:effectLst/>
                        </a:rPr>
                        <a:t>Трети системен одит на СУК на СО по ОП</a:t>
                      </a:r>
                      <a:endParaRPr lang="bg-BG" sz="1600" b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600" dirty="0" smtClean="0">
                          <a:effectLst/>
                        </a:rPr>
                        <a:t>ИА ОСЕС</a:t>
                      </a:r>
                      <a:endParaRPr lang="bg-BG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600" dirty="0" smtClean="0">
                          <a:effectLst/>
                        </a:rPr>
                        <a:t>юни 2018 – януари 2019</a:t>
                      </a:r>
                      <a:r>
                        <a:rPr lang="bg-BG" sz="1600" baseline="0" dirty="0" smtClean="0">
                          <a:effectLst/>
                        </a:rPr>
                        <a:t> </a:t>
                      </a:r>
                      <a:endParaRPr lang="bg-BG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600" dirty="0" smtClean="0">
                          <a:effectLst/>
                        </a:rPr>
                        <a:t>Представен окончателен одитен доклад на 06.02.2019 г.</a:t>
                      </a:r>
                      <a:endParaRPr lang="bg-BG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extLst>
                  <a:ext uri="{0D108BD9-81ED-4DB2-BD59-A6C34878D82A}">
                    <a16:rowId xmlns:a16="http://schemas.microsoft.com/office/drawing/2014/main" val="1235539394"/>
                  </a:ext>
                </a:extLst>
              </a:tr>
              <a:tr h="58328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600" kern="1200" dirty="0" smtClean="0">
                          <a:effectLst/>
                        </a:rPr>
                        <a:t>Годишен контролен доклад по ОП НОИР</a:t>
                      </a:r>
                      <a:endParaRPr lang="bg-BG" sz="16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600" dirty="0" smtClean="0">
                          <a:effectLst/>
                        </a:rPr>
                        <a:t>ИА ОСЕС</a:t>
                      </a:r>
                      <a:endParaRPr lang="bg-BG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600" dirty="0" smtClean="0">
                          <a:effectLst/>
                        </a:rPr>
                        <a:t>01.01.2018 – 08.02.2019</a:t>
                      </a:r>
                      <a:endParaRPr lang="bg-BG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600" dirty="0" smtClean="0">
                          <a:effectLst/>
                        </a:rPr>
                        <a:t>Становище без резерви по ОП НОИР за четвърта счетоводна година.</a:t>
                      </a:r>
                      <a:endParaRPr lang="bg-BG" sz="16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extLst>
                  <a:ext uri="{0D108BD9-81ED-4DB2-BD59-A6C34878D82A}">
                    <a16:rowId xmlns:a16="http://schemas.microsoft.com/office/drawing/2014/main" val="289385461"/>
                  </a:ext>
                </a:extLst>
              </a:tr>
            </a:tbl>
          </a:graphicData>
        </a:graphic>
      </p:graphicFrame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900556" y="2071226"/>
            <a:ext cx="17031252" cy="530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562192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9966" y="1423334"/>
            <a:ext cx="11608231" cy="388841"/>
          </a:xfrm>
        </p:spPr>
        <p:txBody>
          <a:bodyPr>
            <a:noAutofit/>
          </a:bodyPr>
          <a:lstStyle/>
          <a:p>
            <a:r>
              <a:rPr lang="bg-BG" sz="2400" b="1" cap="small" dirty="0" smtClean="0">
                <a:solidFill>
                  <a:srgbClr val="A51321"/>
                </a:solidFill>
                <a:latin typeface="+mn-lt"/>
                <a:cs typeface="Arial" panose="020B0604020202020204" pitchFamily="34" charset="0"/>
              </a:rPr>
              <a:t>Информация за съдебните дела по приоритетна ос 1 на ОПНОИР</a:t>
            </a:r>
            <a:endParaRPr lang="bg-BG" sz="2400" b="1" cap="small" dirty="0">
              <a:solidFill>
                <a:srgbClr val="A51321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9965" y="1968287"/>
            <a:ext cx="11793366" cy="4711482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buFont typeface="Wingdings" panose="05000000000000000000" pitchFamily="2" charset="2"/>
              <a:buChar char="v"/>
            </a:pPr>
            <a:r>
              <a:rPr lang="en-GB" spc="-50" dirty="0" smtClean="0">
                <a:solidFill>
                  <a:schemeClr val="tx2"/>
                </a:solidFill>
              </a:rPr>
              <a:t>3 </a:t>
            </a:r>
            <a:r>
              <a:rPr lang="en-GB" spc="-50" dirty="0">
                <a:solidFill>
                  <a:schemeClr val="tx2"/>
                </a:solidFill>
              </a:rPr>
              <a:t>– </a:t>
            </a:r>
            <a:r>
              <a:rPr lang="bg-BG" spc="-50" dirty="0" smtClean="0">
                <a:solidFill>
                  <a:schemeClr val="tx2"/>
                </a:solidFill>
              </a:rPr>
              <a:t>за проектни предложения отхвърлени след оценка на </a:t>
            </a:r>
            <a:r>
              <a:rPr lang="bg-BG" b="1" u="sng" spc="-50" dirty="0" smtClean="0">
                <a:solidFill>
                  <a:schemeClr val="tx2"/>
                </a:solidFill>
              </a:rPr>
              <a:t>административното съответствие и допустимостта за процедурите за изграждане на ЦВП и ЦК</a:t>
            </a:r>
            <a:r>
              <a:rPr lang="bg-BG" spc="-50" dirty="0" smtClean="0">
                <a:solidFill>
                  <a:schemeClr val="tx2"/>
                </a:solidFill>
              </a:rPr>
              <a:t>, в т.ч.:</a:t>
            </a:r>
          </a:p>
          <a:p>
            <a:pPr marL="635508" lvl="1" indent="-342900">
              <a:lnSpc>
                <a:spcPct val="107000"/>
              </a:lnSpc>
              <a:buFont typeface="Wingdings" panose="05000000000000000000" pitchFamily="2" charset="2"/>
              <a:buChar char="ü"/>
            </a:pPr>
            <a:r>
              <a:rPr lang="bg-BG" sz="1900" spc="-50" dirty="0" smtClean="0">
                <a:solidFill>
                  <a:schemeClr val="tx2"/>
                </a:solidFill>
              </a:rPr>
              <a:t>1 -  влязло в сила решение, което е изпълнено от УО на ОПНОИР.</a:t>
            </a:r>
            <a:endParaRPr lang="en-GB" sz="1900" spc="-50" dirty="0">
              <a:solidFill>
                <a:schemeClr val="tx2"/>
              </a:solidFill>
            </a:endParaRPr>
          </a:p>
          <a:p>
            <a:pPr>
              <a:lnSpc>
                <a:spcPct val="107000"/>
              </a:lnSpc>
              <a:buFont typeface="Wingdings" panose="05000000000000000000" pitchFamily="2" charset="2"/>
              <a:buChar char="v"/>
            </a:pPr>
            <a:r>
              <a:rPr lang="en-GB" spc="-50" dirty="0" smtClean="0">
                <a:solidFill>
                  <a:schemeClr val="tx2"/>
                </a:solidFill>
              </a:rPr>
              <a:t>3 </a:t>
            </a:r>
            <a:r>
              <a:rPr lang="en-GB" spc="-50" dirty="0">
                <a:solidFill>
                  <a:schemeClr val="tx2"/>
                </a:solidFill>
              </a:rPr>
              <a:t>– </a:t>
            </a:r>
            <a:r>
              <a:rPr lang="bg-BG" spc="-50" dirty="0">
                <a:solidFill>
                  <a:schemeClr val="tx2"/>
                </a:solidFill>
              </a:rPr>
              <a:t>за проектни предложения отхвърлени след </a:t>
            </a:r>
            <a:r>
              <a:rPr lang="bg-BG" b="1" u="sng" spc="-50" dirty="0" smtClean="0">
                <a:solidFill>
                  <a:schemeClr val="tx2"/>
                </a:solidFill>
              </a:rPr>
              <a:t>техническа и финансова оценка по процедурата за изграждане на ЦВП</a:t>
            </a:r>
            <a:r>
              <a:rPr lang="bg-BG" spc="-50" dirty="0" smtClean="0">
                <a:solidFill>
                  <a:schemeClr val="tx2"/>
                </a:solidFill>
              </a:rPr>
              <a:t>, в т.ч.:</a:t>
            </a:r>
          </a:p>
          <a:p>
            <a:pPr lvl="1">
              <a:lnSpc>
                <a:spcPct val="107000"/>
              </a:lnSpc>
              <a:buFont typeface="Wingdings" panose="05000000000000000000" pitchFamily="2" charset="2"/>
              <a:buChar char="ü"/>
            </a:pPr>
            <a:r>
              <a:rPr lang="bg-BG" sz="1900" spc="-50" dirty="0">
                <a:solidFill>
                  <a:schemeClr val="tx2"/>
                </a:solidFill>
              </a:rPr>
              <a:t>1 -  влязло в сила решение, </a:t>
            </a:r>
            <a:r>
              <a:rPr lang="bg-BG" sz="1900" spc="-50" dirty="0" smtClean="0">
                <a:solidFill>
                  <a:schemeClr val="tx2"/>
                </a:solidFill>
              </a:rPr>
              <a:t>в изпълнение на което е сформирана оценителна комисия в УО </a:t>
            </a:r>
            <a:r>
              <a:rPr lang="bg-BG" sz="1900" spc="-50" dirty="0">
                <a:solidFill>
                  <a:schemeClr val="tx2"/>
                </a:solidFill>
              </a:rPr>
              <a:t>на </a:t>
            </a:r>
            <a:r>
              <a:rPr lang="bg-BG" sz="1900" spc="-50" dirty="0" smtClean="0">
                <a:solidFill>
                  <a:schemeClr val="tx2"/>
                </a:solidFill>
              </a:rPr>
              <a:t>ОПНОИР.</a:t>
            </a:r>
            <a:endParaRPr lang="en-GB" sz="1900" u="sng" spc="-50" dirty="0">
              <a:solidFill>
                <a:schemeClr val="tx2"/>
              </a:solidFill>
            </a:endParaRPr>
          </a:p>
          <a:p>
            <a:pPr>
              <a:lnSpc>
                <a:spcPct val="107000"/>
              </a:lnSpc>
              <a:buFont typeface="Wingdings" panose="05000000000000000000" pitchFamily="2" charset="2"/>
              <a:buChar char="v"/>
            </a:pPr>
            <a:r>
              <a:rPr lang="en-GB" spc="-50" dirty="0" smtClean="0">
                <a:solidFill>
                  <a:schemeClr val="tx2"/>
                </a:solidFill>
              </a:rPr>
              <a:t>6 </a:t>
            </a:r>
            <a:r>
              <a:rPr lang="en-GB" spc="-50" dirty="0">
                <a:solidFill>
                  <a:schemeClr val="tx2"/>
                </a:solidFill>
              </a:rPr>
              <a:t>– </a:t>
            </a:r>
            <a:r>
              <a:rPr lang="bg-BG" spc="-50" dirty="0" smtClean="0">
                <a:solidFill>
                  <a:schemeClr val="tx2"/>
                </a:solidFill>
              </a:rPr>
              <a:t>за проектни предложения включени в резервния списък или отхвърлени в резултат на </a:t>
            </a:r>
            <a:r>
              <a:rPr lang="bg-BG" b="1" u="sng" spc="-50" dirty="0">
                <a:solidFill>
                  <a:schemeClr val="tx2"/>
                </a:solidFill>
              </a:rPr>
              <a:t>техническа и финансова оценка по процедурата за изграждане на </a:t>
            </a:r>
            <a:r>
              <a:rPr lang="bg-BG" b="1" u="sng" spc="-50" dirty="0" smtClean="0">
                <a:solidFill>
                  <a:schemeClr val="tx2"/>
                </a:solidFill>
              </a:rPr>
              <a:t>ЦК;</a:t>
            </a:r>
            <a:endParaRPr lang="en-GB" b="1" u="sng" spc="-50" dirty="0">
              <a:solidFill>
                <a:schemeClr val="tx2"/>
              </a:solidFill>
            </a:endParaRPr>
          </a:p>
          <a:p>
            <a:pPr>
              <a:lnSpc>
                <a:spcPct val="107000"/>
              </a:lnSpc>
              <a:buFont typeface="Wingdings" panose="05000000000000000000" pitchFamily="2" charset="2"/>
              <a:buChar char="v"/>
            </a:pPr>
            <a:r>
              <a:rPr lang="en-US" spc="-50" dirty="0" smtClean="0">
                <a:solidFill>
                  <a:schemeClr val="tx2"/>
                </a:solidFill>
              </a:rPr>
              <a:t>1 </a:t>
            </a:r>
            <a:r>
              <a:rPr lang="en-GB" spc="-50" dirty="0">
                <a:solidFill>
                  <a:schemeClr val="tx2"/>
                </a:solidFill>
              </a:rPr>
              <a:t>–  </a:t>
            </a:r>
            <a:r>
              <a:rPr lang="bg-BG" spc="-50" dirty="0" smtClean="0">
                <a:solidFill>
                  <a:schemeClr val="tx2"/>
                </a:solidFill>
              </a:rPr>
              <a:t>за проектно предложение на което е </a:t>
            </a:r>
            <a:r>
              <a:rPr lang="bg-BG" b="1" spc="-50" dirty="0" smtClean="0">
                <a:solidFill>
                  <a:schemeClr val="tx2"/>
                </a:solidFill>
              </a:rPr>
              <a:t>отказано предоставяне на БФП </a:t>
            </a:r>
            <a:r>
              <a:rPr lang="bg-BG" spc="-50" dirty="0" smtClean="0">
                <a:solidFill>
                  <a:schemeClr val="tx2"/>
                </a:solidFill>
              </a:rPr>
              <a:t>в резултат на извършени проверки преди сключване на административен договор </a:t>
            </a:r>
            <a:r>
              <a:rPr lang="bg-BG" b="1" u="sng" spc="-50" dirty="0" smtClean="0">
                <a:solidFill>
                  <a:schemeClr val="tx2"/>
                </a:solidFill>
              </a:rPr>
              <a:t>по </a:t>
            </a:r>
            <a:r>
              <a:rPr lang="bg-BG" b="1" u="sng" spc="-50" dirty="0">
                <a:solidFill>
                  <a:schemeClr val="tx2"/>
                </a:solidFill>
              </a:rPr>
              <a:t>процедурата за изграждане на </a:t>
            </a:r>
            <a:r>
              <a:rPr lang="bg-BG" b="1" u="sng" spc="-50" dirty="0" smtClean="0">
                <a:solidFill>
                  <a:schemeClr val="tx2"/>
                </a:solidFill>
              </a:rPr>
              <a:t>ЦК;</a:t>
            </a:r>
            <a:endParaRPr lang="en-US" b="1" u="sng" spc="-50" dirty="0">
              <a:solidFill>
                <a:schemeClr val="tx2"/>
              </a:solidFill>
            </a:endParaRPr>
          </a:p>
          <a:p>
            <a:pPr>
              <a:lnSpc>
                <a:spcPct val="107000"/>
              </a:lnSpc>
              <a:buFont typeface="Wingdings" panose="05000000000000000000" pitchFamily="2" charset="2"/>
              <a:buChar char="v"/>
            </a:pPr>
            <a:r>
              <a:rPr lang="en-US" spc="-50" dirty="0" smtClean="0">
                <a:solidFill>
                  <a:schemeClr val="tx2"/>
                </a:solidFill>
              </a:rPr>
              <a:t>1 </a:t>
            </a:r>
            <a:r>
              <a:rPr lang="en-GB" spc="-50" dirty="0">
                <a:solidFill>
                  <a:schemeClr val="tx2"/>
                </a:solidFill>
              </a:rPr>
              <a:t>–  </a:t>
            </a:r>
            <a:r>
              <a:rPr lang="bg-BG" spc="-50" dirty="0" smtClean="0">
                <a:solidFill>
                  <a:schemeClr val="tx2"/>
                </a:solidFill>
              </a:rPr>
              <a:t>за </a:t>
            </a:r>
            <a:r>
              <a:rPr lang="bg-BG" b="1" spc="-50" dirty="0" smtClean="0">
                <a:solidFill>
                  <a:schemeClr val="tx2"/>
                </a:solidFill>
              </a:rPr>
              <a:t>прекратяване</a:t>
            </a:r>
            <a:r>
              <a:rPr lang="bg-BG" spc="-50" dirty="0" smtClean="0">
                <a:solidFill>
                  <a:schemeClr val="tx2"/>
                </a:solidFill>
              </a:rPr>
              <a:t> на административен договор </a:t>
            </a:r>
            <a:r>
              <a:rPr lang="bg-BG" b="1" u="sng" spc="-50" dirty="0">
                <a:solidFill>
                  <a:schemeClr val="tx2"/>
                </a:solidFill>
              </a:rPr>
              <a:t>по процедурата за изграждане на </a:t>
            </a:r>
            <a:r>
              <a:rPr lang="bg-BG" b="1" u="sng" spc="-50" dirty="0" smtClean="0">
                <a:solidFill>
                  <a:schemeClr val="tx2"/>
                </a:solidFill>
              </a:rPr>
              <a:t>ЦК.</a:t>
            </a:r>
            <a:endParaRPr lang="en-US" b="1" u="sng" spc="-50" dirty="0">
              <a:solidFill>
                <a:schemeClr val="tx2"/>
              </a:solidFill>
            </a:endParaRPr>
          </a:p>
          <a:p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2617015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465614"/>
            <a:ext cx="11821886" cy="3802954"/>
          </a:xfrm>
        </p:spPr>
        <p:txBody>
          <a:bodyPr>
            <a:norm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bg-BG" u="sng" dirty="0" smtClean="0">
              <a:solidFill>
                <a:srgbClr val="002060"/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b="1" u="sng" dirty="0" smtClean="0">
                <a:solidFill>
                  <a:srgbClr val="002060"/>
                </a:solidFill>
                <a:latin typeface="+mn-lt"/>
              </a:rPr>
              <a:t>Координати за контакт:</a:t>
            </a:r>
          </a:p>
          <a:p>
            <a:pPr marL="0" indent="0" algn="ctr">
              <a:spcBef>
                <a:spcPts val="600"/>
              </a:spcBef>
              <a:buNone/>
            </a:pPr>
            <a:endParaRPr lang="bg-BG" sz="2800" dirty="0" smtClean="0">
              <a:solidFill>
                <a:srgbClr val="002060"/>
              </a:solidFill>
              <a:latin typeface="+mn-lt"/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dirty="0" smtClean="0">
                <a:solidFill>
                  <a:srgbClr val="002060"/>
                </a:solidFill>
                <a:latin typeface="+mn-lt"/>
              </a:rPr>
              <a:t>гр.</a:t>
            </a:r>
            <a:r>
              <a:rPr lang="en-US" sz="2800" dirty="0" smtClean="0">
                <a:solidFill>
                  <a:srgbClr val="002060"/>
                </a:solidFill>
                <a:latin typeface="+mn-lt"/>
              </a:rPr>
              <a:t> </a:t>
            </a:r>
            <a:r>
              <a:rPr lang="bg-BG" sz="2800" dirty="0" smtClean="0">
                <a:solidFill>
                  <a:srgbClr val="002060"/>
                </a:solidFill>
                <a:latin typeface="+mn-lt"/>
              </a:rPr>
              <a:t>София 1113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dirty="0" smtClean="0">
                <a:solidFill>
                  <a:srgbClr val="002060"/>
                </a:solidFill>
                <a:latin typeface="+mn-lt"/>
              </a:rPr>
              <a:t>Бул.</a:t>
            </a:r>
            <a:r>
              <a:rPr lang="en-US" sz="2800" dirty="0" smtClean="0">
                <a:solidFill>
                  <a:srgbClr val="002060"/>
                </a:solidFill>
                <a:latin typeface="+mn-lt"/>
              </a:rPr>
              <a:t> </a:t>
            </a:r>
            <a:r>
              <a:rPr lang="bg-BG" sz="2800" dirty="0" smtClean="0">
                <a:solidFill>
                  <a:srgbClr val="002060"/>
                </a:solidFill>
                <a:latin typeface="+mn-lt"/>
              </a:rPr>
              <a:t>Цариградско шосе №</a:t>
            </a:r>
            <a:r>
              <a:rPr lang="en-US" sz="2800" dirty="0" smtClean="0">
                <a:solidFill>
                  <a:srgbClr val="002060"/>
                </a:solidFill>
                <a:latin typeface="+mn-lt"/>
              </a:rPr>
              <a:t> </a:t>
            </a:r>
            <a:r>
              <a:rPr lang="bg-BG" sz="2800" dirty="0" smtClean="0">
                <a:solidFill>
                  <a:srgbClr val="002060"/>
                </a:solidFill>
                <a:latin typeface="+mn-lt"/>
              </a:rPr>
              <a:t>125, блок 5, ет.</a:t>
            </a:r>
            <a:r>
              <a:rPr lang="en-US" sz="2800" dirty="0" smtClean="0">
                <a:solidFill>
                  <a:srgbClr val="002060"/>
                </a:solidFill>
                <a:latin typeface="+mn-lt"/>
              </a:rPr>
              <a:t> </a:t>
            </a:r>
            <a:r>
              <a:rPr lang="bg-BG" sz="2800" dirty="0" smtClean="0">
                <a:solidFill>
                  <a:srgbClr val="002060"/>
                </a:solidFill>
                <a:latin typeface="+mn-lt"/>
              </a:rPr>
              <a:t>1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dirty="0" smtClean="0">
                <a:solidFill>
                  <a:srgbClr val="002060"/>
                </a:solidFill>
                <a:latin typeface="+mn-lt"/>
              </a:rPr>
              <a:t>Тел: </a:t>
            </a:r>
            <a:r>
              <a:rPr lang="en-GB" sz="2800" dirty="0" smtClean="0">
                <a:solidFill>
                  <a:srgbClr val="002060"/>
                </a:solidFill>
                <a:latin typeface="+mn-lt"/>
              </a:rPr>
              <a:t>+359 2 46 76 10</a:t>
            </a:r>
            <a:r>
              <a:rPr lang="bg-BG" sz="2800" dirty="0" smtClean="0">
                <a:solidFill>
                  <a:srgbClr val="002060"/>
                </a:solidFill>
                <a:latin typeface="+mn-lt"/>
              </a:rPr>
              <a:t>1</a:t>
            </a:r>
            <a:endParaRPr lang="en-GB" sz="2800" dirty="0" smtClean="0">
              <a:solidFill>
                <a:srgbClr val="002060"/>
              </a:solidFill>
              <a:latin typeface="+mn-lt"/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en-US" sz="2800" dirty="0" smtClean="0">
                <a:solidFill>
                  <a:srgbClr val="002060"/>
                </a:solidFill>
                <a:latin typeface="+mn-lt"/>
                <a:hlinkClick r:id="rId2"/>
              </a:rPr>
              <a:t>http</a:t>
            </a:r>
            <a:r>
              <a:rPr lang="en-US" sz="2800" dirty="0">
                <a:solidFill>
                  <a:srgbClr val="002060"/>
                </a:solidFill>
                <a:latin typeface="+mn-lt"/>
                <a:hlinkClick r:id="rId2"/>
              </a:rPr>
              <a:t>://opnoir.bg</a:t>
            </a:r>
            <a:r>
              <a:rPr lang="en-US" sz="2800" dirty="0" smtClean="0">
                <a:solidFill>
                  <a:srgbClr val="002060"/>
                </a:solidFill>
                <a:latin typeface="+mn-lt"/>
                <a:hlinkClick r:id="rId2"/>
              </a:rPr>
              <a:t>/</a:t>
            </a:r>
            <a:r>
              <a:rPr lang="en-US" sz="2800" dirty="0" smtClean="0">
                <a:solidFill>
                  <a:srgbClr val="002060"/>
                </a:solidFill>
                <a:latin typeface="+mn-lt"/>
              </a:rPr>
              <a:t> </a:t>
            </a:r>
            <a:endParaRPr lang="bg-BG" sz="2800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bg-BG" sz="3000" b="1" cap="small" dirty="0">
                <a:solidFill>
                  <a:srgbClr val="A51321"/>
                </a:solidFill>
                <a:latin typeface="+mn-lt"/>
                <a:cs typeface="Arial" panose="020B0604020202020204" pitchFamily="34" charset="0"/>
              </a:rPr>
              <a:t>Благодаря </a:t>
            </a:r>
            <a:r>
              <a:rPr lang="bg-BG" sz="3000" b="1" cap="small" dirty="0" smtClean="0">
                <a:solidFill>
                  <a:srgbClr val="A51321"/>
                </a:solidFill>
                <a:latin typeface="+mn-lt"/>
                <a:cs typeface="Arial" panose="020B0604020202020204" pitchFamily="34" charset="0"/>
              </a:rPr>
              <a:t>Ви за </a:t>
            </a:r>
            <a:r>
              <a:rPr lang="bg-BG" sz="3000" b="1" cap="small" dirty="0">
                <a:solidFill>
                  <a:srgbClr val="A51321"/>
                </a:solidFill>
                <a:latin typeface="+mn-lt"/>
                <a:cs typeface="Arial" panose="020B0604020202020204" pitchFamily="34" charset="0"/>
              </a:rPr>
              <a:t>вниманието!</a:t>
            </a:r>
            <a:endParaRPr lang="en-US" sz="3000" b="1" cap="small" dirty="0">
              <a:solidFill>
                <a:srgbClr val="A51321"/>
              </a:solidFill>
              <a:latin typeface="+mn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1566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8484</TotalTime>
  <Words>1913</Words>
  <Application>Microsoft Office PowerPoint</Application>
  <PresentationFormat>Widescreen</PresentationFormat>
  <Paragraphs>409</Paragraphs>
  <Slides>27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7" baseType="lpstr">
      <vt:lpstr>Arial</vt:lpstr>
      <vt:lpstr>Calibri</vt:lpstr>
      <vt:lpstr>Candara</vt:lpstr>
      <vt:lpstr>Century Gothic</vt:lpstr>
      <vt:lpstr>Courier New</vt:lpstr>
      <vt:lpstr>Noto Sans Symbols</vt:lpstr>
      <vt:lpstr>Times New Roman</vt:lpstr>
      <vt:lpstr>Verdana</vt:lpstr>
      <vt:lpstr>Wingdings</vt:lpstr>
      <vt:lpstr>Retrospect</vt:lpstr>
      <vt:lpstr>11-то редовно заседание  на Комитета за наблюдение   гр. София, 29 май 2019 г.</vt:lpstr>
      <vt:lpstr>С ъ д ъ р ж а н и е</vt:lpstr>
      <vt:lpstr>Стойност на обявените процедури по ОП НОИР</vt:lpstr>
      <vt:lpstr>1. Финансово изпълнение на одобрения бюджет на ОП НОИР в лв. към 30.04.2019 г. </vt:lpstr>
      <vt:lpstr>Финансово изпълнение на ОП НОИР</vt:lpstr>
      <vt:lpstr>Финансово изпълнение по приоритетни оси към 31.12.2018 г.</vt:lpstr>
      <vt:lpstr>Финансово изпълнение по приоритетни оси към 30.04.2019 г.</vt:lpstr>
      <vt:lpstr>PowerPoint Presentation</vt:lpstr>
      <vt:lpstr>2. Рамка за изпълнение на ОП НОИР </vt:lpstr>
      <vt:lpstr>2. Рамка за изпълнение на ОП НОИР </vt:lpstr>
      <vt:lpstr>2. Рамка за изпълнение на ОП НОИР</vt:lpstr>
      <vt:lpstr>Териториален обхват по процедура  BG05M2OP001-2.004-0004   „Твоят час“</vt:lpstr>
      <vt:lpstr>PowerPoint Presentation</vt:lpstr>
      <vt:lpstr>Студентски практики – фаза 1</vt:lpstr>
      <vt:lpstr>Работодателски организации от бизнеса</vt:lpstr>
      <vt:lpstr>3. Мерки за ускоряване на изпълнението по ос 1 </vt:lpstr>
      <vt:lpstr>PowerPoint Presentation</vt:lpstr>
      <vt:lpstr>ОБЯВЕНИ И ВЪЗЛОЖЕНИ ОБЩЕСТВЕНИ ПОРЪЧКИ СЪС СТОЙНОСТ НАД 300 000 ЛВ. ПО ОС 1 КЪМ МАЙ 2019 </vt:lpstr>
      <vt:lpstr> Постигнати резултати по ос 1 към май 2019 г. </vt:lpstr>
      <vt:lpstr>PowerPoint Presentation</vt:lpstr>
      <vt:lpstr>PowerPoint Presentation</vt:lpstr>
      <vt:lpstr>PowerPoint Presentation</vt:lpstr>
      <vt:lpstr>PowerPoint Presentation</vt:lpstr>
      <vt:lpstr>4. Информация за проведени писмени процедури   </vt:lpstr>
      <vt:lpstr>5. Информация за проведени одити по ОП НОИР в периода 29.11.2018 – 30.04.2019 г.</vt:lpstr>
      <vt:lpstr>Информация за съдебните дела по приоритетна ос 1 на ОПНОИР</vt:lpstr>
      <vt:lpstr>Благодаря Ви за вниманието!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РАБОТНА СРЕЩА на УО на ОП НОИР</dc:title>
  <dc:creator>KG</dc:creator>
  <cp:lastModifiedBy>Microsoft</cp:lastModifiedBy>
  <cp:revision>755</cp:revision>
  <cp:lastPrinted>2018-09-18T09:54:03Z</cp:lastPrinted>
  <dcterms:created xsi:type="dcterms:W3CDTF">2016-05-13T12:08:51Z</dcterms:created>
  <dcterms:modified xsi:type="dcterms:W3CDTF">2019-05-29T04:43:52Z</dcterms:modified>
</cp:coreProperties>
</file>