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2"/>
  </p:notesMasterIdLst>
  <p:sldIdLst>
    <p:sldId id="256" r:id="rId2"/>
    <p:sldId id="310" r:id="rId3"/>
    <p:sldId id="311" r:id="rId4"/>
    <p:sldId id="312" r:id="rId5"/>
    <p:sldId id="318" r:id="rId6"/>
    <p:sldId id="319" r:id="rId7"/>
    <p:sldId id="320" r:id="rId8"/>
    <p:sldId id="321" r:id="rId9"/>
    <p:sldId id="322" r:id="rId10"/>
    <p:sldId id="260" r:id="rId11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  <p:cmAuthor id="2" name="Author" initials="VT" lastIdx="1" clrIdx="1">
    <p:extLst>
      <p:ext uri="{19B8F6BF-5375-455C-9EA6-DF929625EA0E}">
        <p15:presenceInfo xmlns:p15="http://schemas.microsoft.com/office/powerpoint/2012/main" userId="Auth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A300"/>
    <a:srgbClr val="4472C4"/>
    <a:srgbClr val="4D7FBB"/>
    <a:srgbClr val="10F8AB"/>
    <a:srgbClr val="2F528F"/>
    <a:srgbClr val="D7E7F5"/>
    <a:srgbClr val="CFD5EA"/>
    <a:srgbClr val="E9EBF5"/>
    <a:srgbClr val="8643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96" autoAdjust="0"/>
    <p:restoredTop sz="95226" autoAdjust="0"/>
  </p:normalViewPr>
  <p:slideViewPr>
    <p:cSldViewPr snapToGrid="0">
      <p:cViewPr varScale="1">
        <p:scale>
          <a:sx n="78" d="100"/>
          <a:sy n="78" d="100"/>
        </p:scale>
        <p:origin x="74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25.11.2022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7" r="37835"/>
          <a:stretch/>
        </p:blipFill>
        <p:spPr>
          <a:xfrm>
            <a:off x="4554075" y="100997"/>
            <a:ext cx="3083849" cy="6215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41E6FE0-A2FD-46BC-9188-F654B7037327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65" y="198089"/>
            <a:ext cx="1375258" cy="500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54F5E0-4E65-44C2-9F95-379F67736C67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4" y="186328"/>
            <a:ext cx="2057400" cy="50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Relationship Id="rId9" Type="http://schemas.openxmlformats.org/officeDocument/2006/relationships/image" Target="../media/image19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Relationship Id="rId9" Type="http://schemas.openxmlformats.org/officeDocument/2006/relationships/image" Target="../media/image19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Relationship Id="rId9" Type="http://schemas.openxmlformats.org/officeDocument/2006/relationships/image" Target="../media/image19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Relationship Id="rId9" Type="http://schemas.openxmlformats.org/officeDocument/2006/relationships/image" Target="../media/image19.sv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33164" y="2374352"/>
            <a:ext cx="6098959" cy="3147559"/>
          </a:xfrm>
        </p:spPr>
        <p:txBody>
          <a:bodyPr>
            <a:noAutofit/>
          </a:bodyPr>
          <a:lstStyle/>
          <a:p>
            <a:pPr algn="ctr"/>
            <a:r>
              <a:rPr lang="ru-RU" sz="26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„</a:t>
            </a:r>
            <a:r>
              <a:rPr lang="ru-RU" sz="26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Подобряване на качеството на общото образование чрез ефективно прилагане на компетентностен модел</a:t>
            </a:r>
            <a:r>
              <a:rPr lang="ru-RU" sz="26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”</a:t>
            </a:r>
            <a:br>
              <a:rPr lang="ru-RU" sz="26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ru-RU" sz="26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6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Приоритет 2. Модернизация и качество на образованието</a:t>
            </a:r>
            <a:br>
              <a:rPr lang="ru-RU" sz="26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ru-RU" sz="26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6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Програма „Образование“ 2021-2027 г.</a:t>
            </a:r>
            <a:endParaRPr lang="en-US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6667" y="1032863"/>
            <a:ext cx="54677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Седем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надесето заседание на </a:t>
            </a:r>
          </a:p>
          <a:p>
            <a:pPr algn="ctr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Комитета за наблюдение на</a:t>
            </a:r>
          </a:p>
          <a:p>
            <a:pPr algn="ctr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Оперативна програма „Наука и образование за интелигентен растеж“ 2014 – 2020 г.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4E8490F-43E1-4799-990F-823B63A2884F}"/>
              </a:ext>
            </a:extLst>
          </p:cNvPr>
          <p:cNvSpPr txBox="1">
            <a:spLocks/>
          </p:cNvSpPr>
          <p:nvPr/>
        </p:nvSpPr>
        <p:spPr>
          <a:xfrm>
            <a:off x="0" y="5895718"/>
            <a:ext cx="5981075" cy="69826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bg-BG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Изпълнителна агенция „Програма за образование“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 ноември 2022 г. гр. София</a:t>
            </a:r>
          </a:p>
          <a:p>
            <a:pPr algn="ctr"/>
            <a:br>
              <a:rPr lang="bg-BG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D373FFE-A53B-41B4-B569-4DE4F35343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reeform 7">
            <a:extLst>
              <a:ext uri="{FF2B5EF4-FFF2-40B4-BE49-F238E27FC236}">
                <a16:creationId xmlns:a16="http://schemas.microsoft.com/office/drawing/2014/main" id="{0DCFA2A9-14DA-47B3-A828-126C8FE6BB60}"/>
              </a:ext>
            </a:extLst>
          </p:cNvPr>
          <p:cNvSpPr>
            <a:spLocks/>
          </p:cNvSpPr>
          <p:nvPr/>
        </p:nvSpPr>
        <p:spPr bwMode="auto">
          <a:xfrm>
            <a:off x="2209706" y="2543730"/>
            <a:ext cx="2972818" cy="1265606"/>
          </a:xfrm>
          <a:custGeom>
            <a:avLst/>
            <a:gdLst>
              <a:gd name="T0" fmla="*/ 2386 w 2722"/>
              <a:gd name="T1" fmla="*/ 0 h 1161"/>
              <a:gd name="T2" fmla="*/ 25 w 2722"/>
              <a:gd name="T3" fmla="*/ 971 h 1161"/>
              <a:gd name="T4" fmla="*/ 0 w 2722"/>
              <a:gd name="T5" fmla="*/ 1066 h 1161"/>
              <a:gd name="T6" fmla="*/ 2722 w 2722"/>
              <a:gd name="T7" fmla="*/ 639 h 1161"/>
              <a:gd name="T8" fmla="*/ 2386 w 2722"/>
              <a:gd name="T9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22" h="1161">
                <a:moveTo>
                  <a:pt x="2386" y="0"/>
                </a:moveTo>
                <a:cubicBezTo>
                  <a:pt x="2386" y="0"/>
                  <a:pt x="1116" y="1031"/>
                  <a:pt x="25" y="971"/>
                </a:cubicBezTo>
                <a:cubicBezTo>
                  <a:pt x="0" y="1066"/>
                  <a:pt x="0" y="1066"/>
                  <a:pt x="0" y="1066"/>
                </a:cubicBezTo>
                <a:cubicBezTo>
                  <a:pt x="0" y="1066"/>
                  <a:pt x="756" y="1161"/>
                  <a:pt x="2722" y="639"/>
                </a:cubicBezTo>
                <a:lnTo>
                  <a:pt x="2386" y="0"/>
                </a:lnTo>
                <a:close/>
              </a:path>
            </a:pathLst>
          </a:custGeom>
          <a:solidFill>
            <a:srgbClr val="ECB448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" name="Freeform 8">
            <a:extLst>
              <a:ext uri="{FF2B5EF4-FFF2-40B4-BE49-F238E27FC236}">
                <a16:creationId xmlns:a16="http://schemas.microsoft.com/office/drawing/2014/main" id="{49E1AC6E-12A3-416A-8ED8-B0D56B3F6476}"/>
              </a:ext>
            </a:extLst>
          </p:cNvPr>
          <p:cNvSpPr>
            <a:spLocks/>
          </p:cNvSpPr>
          <p:nvPr/>
        </p:nvSpPr>
        <p:spPr bwMode="auto">
          <a:xfrm>
            <a:off x="2209706" y="3846341"/>
            <a:ext cx="2972818" cy="1265606"/>
          </a:xfrm>
          <a:custGeom>
            <a:avLst/>
            <a:gdLst>
              <a:gd name="T0" fmla="*/ 2386 w 2722"/>
              <a:gd name="T1" fmla="*/ 1161 h 1161"/>
              <a:gd name="T2" fmla="*/ 25 w 2722"/>
              <a:gd name="T3" fmla="*/ 191 h 1161"/>
              <a:gd name="T4" fmla="*/ 0 w 2722"/>
              <a:gd name="T5" fmla="*/ 95 h 1161"/>
              <a:gd name="T6" fmla="*/ 2722 w 2722"/>
              <a:gd name="T7" fmla="*/ 523 h 1161"/>
              <a:gd name="T8" fmla="*/ 2386 w 2722"/>
              <a:gd name="T9" fmla="*/ 1161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22" h="1161">
                <a:moveTo>
                  <a:pt x="2386" y="1161"/>
                </a:moveTo>
                <a:cubicBezTo>
                  <a:pt x="2386" y="1161"/>
                  <a:pt x="1116" y="131"/>
                  <a:pt x="25" y="191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95"/>
                  <a:pt x="756" y="0"/>
                  <a:pt x="2722" y="523"/>
                </a:cubicBezTo>
                <a:lnTo>
                  <a:pt x="2386" y="1161"/>
                </a:lnTo>
                <a:close/>
              </a:path>
            </a:pathLst>
          </a:custGeom>
          <a:solidFill>
            <a:srgbClr val="5FB7A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Freeform 9">
            <a:extLst>
              <a:ext uri="{FF2B5EF4-FFF2-40B4-BE49-F238E27FC236}">
                <a16:creationId xmlns:a16="http://schemas.microsoft.com/office/drawing/2014/main" id="{A3807EB6-EAF6-4CC7-AA8F-70FD22526ED6}"/>
              </a:ext>
            </a:extLst>
          </p:cNvPr>
          <p:cNvSpPr>
            <a:spLocks/>
          </p:cNvSpPr>
          <p:nvPr/>
        </p:nvSpPr>
        <p:spPr bwMode="auto">
          <a:xfrm>
            <a:off x="2347863" y="3428847"/>
            <a:ext cx="3596987" cy="838803"/>
          </a:xfrm>
          <a:custGeom>
            <a:avLst/>
            <a:gdLst>
              <a:gd name="T0" fmla="*/ 3293 w 3293"/>
              <a:gd name="T1" fmla="*/ 0 h 769"/>
              <a:gd name="T2" fmla="*/ 0 w 3293"/>
              <a:gd name="T3" fmla="*/ 339 h 769"/>
              <a:gd name="T4" fmla="*/ 0 w 3293"/>
              <a:gd name="T5" fmla="*/ 424 h 769"/>
              <a:gd name="T6" fmla="*/ 3293 w 3293"/>
              <a:gd name="T7" fmla="*/ 769 h 769"/>
              <a:gd name="T8" fmla="*/ 3293 w 3293"/>
              <a:gd name="T9" fmla="*/ 0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93" h="769">
                <a:moveTo>
                  <a:pt x="3293" y="0"/>
                </a:moveTo>
                <a:cubicBezTo>
                  <a:pt x="3293" y="0"/>
                  <a:pt x="1091" y="438"/>
                  <a:pt x="0" y="339"/>
                </a:cubicBezTo>
                <a:cubicBezTo>
                  <a:pt x="0" y="424"/>
                  <a:pt x="0" y="424"/>
                  <a:pt x="0" y="424"/>
                </a:cubicBezTo>
                <a:cubicBezTo>
                  <a:pt x="0" y="424"/>
                  <a:pt x="1384" y="477"/>
                  <a:pt x="3293" y="769"/>
                </a:cubicBezTo>
                <a:lnTo>
                  <a:pt x="3293" y="0"/>
                </a:lnTo>
                <a:close/>
              </a:path>
            </a:pathLst>
          </a:custGeom>
          <a:solidFill>
            <a:srgbClr val="8BB74C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Freeform 10">
            <a:extLst>
              <a:ext uri="{FF2B5EF4-FFF2-40B4-BE49-F238E27FC236}">
                <a16:creationId xmlns:a16="http://schemas.microsoft.com/office/drawing/2014/main" id="{68CE2E70-6ECF-4588-9CD0-170AA6421693}"/>
              </a:ext>
            </a:extLst>
          </p:cNvPr>
          <p:cNvSpPr>
            <a:spLocks/>
          </p:cNvSpPr>
          <p:nvPr/>
        </p:nvSpPr>
        <p:spPr bwMode="auto">
          <a:xfrm>
            <a:off x="2261627" y="1730705"/>
            <a:ext cx="2220362" cy="1872505"/>
          </a:xfrm>
          <a:custGeom>
            <a:avLst/>
            <a:gdLst>
              <a:gd name="T0" fmla="*/ 1281 w 2033"/>
              <a:gd name="T1" fmla="*/ 0 h 1719"/>
              <a:gd name="T2" fmla="*/ 0 w 2033"/>
              <a:gd name="T3" fmla="*/ 1528 h 1719"/>
              <a:gd name="T4" fmla="*/ 0 w 2033"/>
              <a:gd name="T5" fmla="*/ 1641 h 1719"/>
              <a:gd name="T6" fmla="*/ 2033 w 2033"/>
              <a:gd name="T7" fmla="*/ 310 h 1719"/>
              <a:gd name="T8" fmla="*/ 1281 w 2033"/>
              <a:gd name="T9" fmla="*/ 0 h 1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3" h="1719">
                <a:moveTo>
                  <a:pt x="1281" y="0"/>
                </a:moveTo>
                <a:cubicBezTo>
                  <a:pt x="1281" y="0"/>
                  <a:pt x="822" y="1383"/>
                  <a:pt x="0" y="1528"/>
                </a:cubicBezTo>
                <a:cubicBezTo>
                  <a:pt x="0" y="1641"/>
                  <a:pt x="0" y="1641"/>
                  <a:pt x="0" y="1641"/>
                </a:cubicBezTo>
                <a:cubicBezTo>
                  <a:pt x="0" y="1641"/>
                  <a:pt x="1182" y="1719"/>
                  <a:pt x="2033" y="310"/>
                </a:cubicBezTo>
                <a:lnTo>
                  <a:pt x="1281" y="0"/>
                </a:lnTo>
                <a:close/>
              </a:path>
            </a:pathLst>
          </a:custGeom>
          <a:solidFill>
            <a:srgbClr val="E35A3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Freeform 11">
            <a:extLst>
              <a:ext uri="{FF2B5EF4-FFF2-40B4-BE49-F238E27FC236}">
                <a16:creationId xmlns:a16="http://schemas.microsoft.com/office/drawing/2014/main" id="{E4185AB3-2EB5-41E7-8627-15A920D16D26}"/>
              </a:ext>
            </a:extLst>
          </p:cNvPr>
          <p:cNvSpPr>
            <a:spLocks/>
          </p:cNvSpPr>
          <p:nvPr/>
        </p:nvSpPr>
        <p:spPr bwMode="auto">
          <a:xfrm>
            <a:off x="2236844" y="4041240"/>
            <a:ext cx="2220362" cy="1871272"/>
          </a:xfrm>
          <a:custGeom>
            <a:avLst/>
            <a:gdLst>
              <a:gd name="T0" fmla="*/ 1281 w 2033"/>
              <a:gd name="T1" fmla="*/ 1718 h 1718"/>
              <a:gd name="T2" fmla="*/ 0 w 2033"/>
              <a:gd name="T3" fmla="*/ 190 h 1718"/>
              <a:gd name="T4" fmla="*/ 0 w 2033"/>
              <a:gd name="T5" fmla="*/ 77 h 1718"/>
              <a:gd name="T6" fmla="*/ 2033 w 2033"/>
              <a:gd name="T7" fmla="*/ 1408 h 1718"/>
              <a:gd name="T8" fmla="*/ 1281 w 2033"/>
              <a:gd name="T9" fmla="*/ 1718 h 17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3" h="1718">
                <a:moveTo>
                  <a:pt x="1281" y="1718"/>
                </a:moveTo>
                <a:cubicBezTo>
                  <a:pt x="1281" y="1718"/>
                  <a:pt x="822" y="335"/>
                  <a:pt x="0" y="190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7"/>
                  <a:pt x="1182" y="0"/>
                  <a:pt x="2033" y="1408"/>
                </a:cubicBezTo>
                <a:lnTo>
                  <a:pt x="1281" y="1718"/>
                </a:lnTo>
                <a:close/>
              </a:path>
            </a:pathLst>
          </a:custGeom>
          <a:solidFill>
            <a:srgbClr val="3081AC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88E2DB5-64BD-473D-A0CF-81005FB50C30}"/>
              </a:ext>
            </a:extLst>
          </p:cNvPr>
          <p:cNvSpPr/>
          <p:nvPr/>
        </p:nvSpPr>
        <p:spPr>
          <a:xfrm>
            <a:off x="3544016" y="1453489"/>
            <a:ext cx="972653" cy="889037"/>
          </a:xfrm>
          <a:prstGeom prst="ellipse">
            <a:avLst/>
          </a:prstGeom>
          <a:solidFill>
            <a:srgbClr val="E35A35">
              <a:lumMod val="60000"/>
              <a:lumOff val="40000"/>
            </a:srgbClr>
          </a:solidFill>
          <a:ln w="57150" cap="flat" cmpd="sng" algn="ctr">
            <a:solidFill>
              <a:sysClr val="window" lastClr="FFFFFF"/>
            </a:solidFill>
            <a:prstDash val="solid"/>
          </a:ln>
          <a:effectLst>
            <a:outerShdw blurRad="279400" dir="5400000" algn="t" rotWithShape="0">
              <a:prstClr val="black">
                <a:alpha val="25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0E770A2-33E0-44F0-8406-2694FA066A33}"/>
              </a:ext>
            </a:extLst>
          </p:cNvPr>
          <p:cNvGrpSpPr/>
          <p:nvPr/>
        </p:nvGrpSpPr>
        <p:grpSpPr>
          <a:xfrm>
            <a:off x="1216241" y="3195962"/>
            <a:ext cx="1313895" cy="1384230"/>
            <a:chOff x="1280940" y="3114397"/>
            <a:chExt cx="1467700" cy="1467701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D403AEDB-6CCB-45C1-92C2-22331D575D8E}"/>
                </a:ext>
              </a:extLst>
            </p:cNvPr>
            <p:cNvSpPr/>
            <p:nvPr/>
          </p:nvSpPr>
          <p:spPr>
            <a:xfrm>
              <a:off x="1280940" y="3114397"/>
              <a:ext cx="1467700" cy="1467701"/>
            </a:xfrm>
            <a:prstGeom prst="ellipse">
              <a:avLst/>
            </a:prstGeom>
            <a:solidFill>
              <a:srgbClr val="3081AC">
                <a:lumMod val="75000"/>
              </a:srgbClr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>
              <a:outerShdw blurRad="279400" dir="5400000" algn="t" rotWithShape="0">
                <a:prstClr val="black">
                  <a:alpha val="25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40CF600-1D74-4780-8535-9DE5D84042C4}"/>
                </a:ext>
              </a:extLst>
            </p:cNvPr>
            <p:cNvSpPr/>
            <p:nvPr/>
          </p:nvSpPr>
          <p:spPr>
            <a:xfrm>
              <a:off x="1608006" y="3209904"/>
              <a:ext cx="789775" cy="641122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40000"/>
                  </a:sysClr>
                </a:gs>
                <a:gs pos="90000">
                  <a:sysClr val="window" lastClr="FFFFFF">
                    <a:lumMod val="8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B52F43F-B11B-48A4-A3CA-1694BBED9ABE}"/>
              </a:ext>
            </a:extLst>
          </p:cNvPr>
          <p:cNvGrpSpPr/>
          <p:nvPr/>
        </p:nvGrpSpPr>
        <p:grpSpPr>
          <a:xfrm>
            <a:off x="4621377" y="2340100"/>
            <a:ext cx="920884" cy="947325"/>
            <a:chOff x="4619789" y="2281866"/>
            <a:chExt cx="1005560" cy="100556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B8F0B72-17BB-407A-876C-3626989F5079}"/>
                </a:ext>
              </a:extLst>
            </p:cNvPr>
            <p:cNvSpPr/>
            <p:nvPr/>
          </p:nvSpPr>
          <p:spPr>
            <a:xfrm>
              <a:off x="4619789" y="2281866"/>
              <a:ext cx="1005560" cy="1005560"/>
            </a:xfrm>
            <a:prstGeom prst="ellipse">
              <a:avLst/>
            </a:prstGeom>
            <a:solidFill>
              <a:srgbClr val="ECB448">
                <a:lumMod val="60000"/>
                <a:lumOff val="40000"/>
              </a:srgbClr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>
              <a:outerShdw blurRad="279400" dir="5400000" algn="t" rotWithShape="0">
                <a:prstClr val="black">
                  <a:alpha val="25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E71C0959-A39B-457A-B623-F359410166F7}"/>
                </a:ext>
              </a:extLst>
            </p:cNvPr>
            <p:cNvSpPr/>
            <p:nvPr/>
          </p:nvSpPr>
          <p:spPr>
            <a:xfrm>
              <a:off x="4821378" y="2378594"/>
              <a:ext cx="608558" cy="494014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40000"/>
                  </a:sysClr>
                </a:gs>
                <a:gs pos="90000">
                  <a:sysClr val="window" lastClr="FFFFFF">
                    <a:lumMod val="8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A3EFF9E-CA51-43FD-9264-017FA1012566}"/>
              </a:ext>
            </a:extLst>
          </p:cNvPr>
          <p:cNvGrpSpPr/>
          <p:nvPr/>
        </p:nvGrpSpPr>
        <p:grpSpPr>
          <a:xfrm>
            <a:off x="5636923" y="3371548"/>
            <a:ext cx="889042" cy="979479"/>
            <a:chOff x="5635335" y="3345468"/>
            <a:chExt cx="1005560" cy="100556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B9A2F11-3B32-4B5A-A6C0-85B36E38F36B}"/>
                </a:ext>
              </a:extLst>
            </p:cNvPr>
            <p:cNvSpPr/>
            <p:nvPr/>
          </p:nvSpPr>
          <p:spPr>
            <a:xfrm>
              <a:off x="5635335" y="3345468"/>
              <a:ext cx="1005560" cy="1005560"/>
            </a:xfrm>
            <a:prstGeom prst="ellipse">
              <a:avLst/>
            </a:prstGeom>
            <a:solidFill>
              <a:srgbClr val="8BB74C">
                <a:lumMod val="60000"/>
                <a:lumOff val="40000"/>
              </a:srgbClr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>
              <a:outerShdw blurRad="279400" dir="5400000" algn="t" rotWithShape="0">
                <a:prstClr val="black">
                  <a:alpha val="25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E0A1E30-AD80-4C9E-8F08-E80527270698}"/>
                </a:ext>
              </a:extLst>
            </p:cNvPr>
            <p:cNvSpPr/>
            <p:nvPr/>
          </p:nvSpPr>
          <p:spPr>
            <a:xfrm>
              <a:off x="5822042" y="3439643"/>
              <a:ext cx="608558" cy="494014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40000"/>
                  </a:sysClr>
                </a:gs>
                <a:gs pos="90000">
                  <a:sysClr val="window" lastClr="FFFFFF">
                    <a:lumMod val="8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C49B828-0B8F-4797-9B3F-6A4C739A8AFC}"/>
              </a:ext>
            </a:extLst>
          </p:cNvPr>
          <p:cNvGrpSpPr/>
          <p:nvPr/>
        </p:nvGrpSpPr>
        <p:grpSpPr>
          <a:xfrm>
            <a:off x="4621377" y="4324949"/>
            <a:ext cx="1005560" cy="1064213"/>
            <a:chOff x="4619789" y="4383602"/>
            <a:chExt cx="1005560" cy="100556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73DFBAC-5D59-477D-979E-2B8E482AA30C}"/>
                </a:ext>
              </a:extLst>
            </p:cNvPr>
            <p:cNvSpPr/>
            <p:nvPr/>
          </p:nvSpPr>
          <p:spPr>
            <a:xfrm>
              <a:off x="4619789" y="4383602"/>
              <a:ext cx="1005560" cy="1005560"/>
            </a:xfrm>
            <a:prstGeom prst="ellipse">
              <a:avLst/>
            </a:prstGeom>
            <a:solidFill>
              <a:srgbClr val="5FB7A2">
                <a:lumMod val="60000"/>
                <a:lumOff val="40000"/>
              </a:srgbClr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>
              <a:outerShdw blurRad="279400" dir="5400000" algn="t" rotWithShape="0">
                <a:prstClr val="black">
                  <a:alpha val="25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9FF25FD5-2726-4619-BD1F-07AC495D8354}"/>
                </a:ext>
              </a:extLst>
            </p:cNvPr>
            <p:cNvSpPr/>
            <p:nvPr/>
          </p:nvSpPr>
          <p:spPr>
            <a:xfrm>
              <a:off x="4821378" y="4483439"/>
              <a:ext cx="608558" cy="494014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40000"/>
                  </a:sysClr>
                </a:gs>
                <a:gs pos="90000">
                  <a:sysClr val="window" lastClr="FFFFFF">
                    <a:lumMod val="8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FACC090-E57C-4BB9-A9F1-327CB584ED1E}"/>
              </a:ext>
            </a:extLst>
          </p:cNvPr>
          <p:cNvGrpSpPr/>
          <p:nvPr/>
        </p:nvGrpSpPr>
        <p:grpSpPr>
          <a:xfrm>
            <a:off x="3544016" y="5246225"/>
            <a:ext cx="1005559" cy="990696"/>
            <a:chOff x="3542428" y="5231361"/>
            <a:chExt cx="1005560" cy="100556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7DEBF557-0A8F-436A-B1C1-34178767FCEC}"/>
                </a:ext>
              </a:extLst>
            </p:cNvPr>
            <p:cNvSpPr/>
            <p:nvPr/>
          </p:nvSpPr>
          <p:spPr>
            <a:xfrm>
              <a:off x="3542428" y="5231361"/>
              <a:ext cx="1005560" cy="1005560"/>
            </a:xfrm>
            <a:prstGeom prst="ellipse">
              <a:avLst/>
            </a:prstGeom>
            <a:solidFill>
              <a:srgbClr val="3081AC">
                <a:lumMod val="60000"/>
                <a:lumOff val="40000"/>
              </a:srgbClr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>
              <a:outerShdw blurRad="279400" dir="5400000" algn="t" rotWithShape="0">
                <a:prstClr val="black">
                  <a:alpha val="25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01147CC7-979C-4FD8-B16D-CBF7353F3428}"/>
                </a:ext>
              </a:extLst>
            </p:cNvPr>
            <p:cNvSpPr/>
            <p:nvPr/>
          </p:nvSpPr>
          <p:spPr>
            <a:xfrm>
              <a:off x="3751702" y="5320201"/>
              <a:ext cx="608558" cy="494014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40000"/>
                  </a:sysClr>
                </a:gs>
                <a:gs pos="90000">
                  <a:sysClr val="window" lastClr="FFFFFF">
                    <a:lumMod val="8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id="{AF00B6CF-EC55-47E3-8440-C5C8460B31EE}"/>
              </a:ext>
            </a:extLst>
          </p:cNvPr>
          <p:cNvSpPr txBox="1">
            <a:spLocks/>
          </p:cNvSpPr>
          <p:nvPr/>
        </p:nvSpPr>
        <p:spPr>
          <a:xfrm>
            <a:off x="466493" y="875956"/>
            <a:ext cx="10972801" cy="388083"/>
          </a:xfrm>
          <a:prstGeom prst="rect">
            <a:avLst/>
          </a:prstGeom>
        </p:spPr>
        <p:txBody>
          <a:bodyPr vert="horz" lIns="121899" tIns="60949" rIns="121899" bIns="60949" rtlCol="0" anchor="ctr">
            <a:no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200" b="1" i="1" u="none" strike="noStrike" kern="1200" cap="none" spc="0" normalizeH="0" baseline="0" noProof="0" dirty="0">
                <a:ln>
                  <a:noFill/>
                </a:ln>
                <a:solidFill>
                  <a:srgbClr val="0C5A9A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Обща информация</a:t>
            </a:r>
            <a:endParaRPr kumimoji="0" lang="en-IN" sz="2200" b="1" i="1" u="none" strike="noStrike" kern="1200" cap="none" spc="0" normalizeH="0" baseline="0" noProof="0" dirty="0">
              <a:ln>
                <a:noFill/>
              </a:ln>
              <a:solidFill>
                <a:srgbClr val="0C5A9A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0451B28-312A-412A-8A87-8AE0201BB449}"/>
              </a:ext>
            </a:extLst>
          </p:cNvPr>
          <p:cNvSpPr txBox="1"/>
          <p:nvPr/>
        </p:nvSpPr>
        <p:spPr>
          <a:xfrm>
            <a:off x="4549402" y="1486823"/>
            <a:ext cx="1517685" cy="369332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algn="ctr" defTabSz="1218987"/>
            <a:r>
              <a:rPr lang="bg-BG" b="1" dirty="0">
                <a:solidFill>
                  <a:schemeClr val="accent2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Цел</a:t>
            </a:r>
            <a:endParaRPr lang="en-IN" b="1" dirty="0">
              <a:solidFill>
                <a:schemeClr val="accent2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85CEA18-BFBC-478D-8DAC-A9286129C6A8}"/>
              </a:ext>
            </a:extLst>
          </p:cNvPr>
          <p:cNvSpPr txBox="1"/>
          <p:nvPr/>
        </p:nvSpPr>
        <p:spPr>
          <a:xfrm>
            <a:off x="5769261" y="2503276"/>
            <a:ext cx="1776262" cy="369332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defTabSz="1218987"/>
            <a:r>
              <a:rPr lang="bg-BG" b="1" dirty="0">
                <a:solidFill>
                  <a:schemeClr val="accent4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Бенефициент</a:t>
            </a:r>
            <a:endParaRPr lang="en-IN" b="1" dirty="0">
              <a:solidFill>
                <a:schemeClr val="accent4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05196E6-C3EE-43DE-B171-57695998E623}"/>
              </a:ext>
            </a:extLst>
          </p:cNvPr>
          <p:cNvSpPr txBox="1"/>
          <p:nvPr/>
        </p:nvSpPr>
        <p:spPr>
          <a:xfrm>
            <a:off x="6782590" y="3748206"/>
            <a:ext cx="1517685" cy="369332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defTabSz="1218987"/>
            <a:r>
              <a:rPr lang="bg-BG" b="1" dirty="0">
                <a:solidFill>
                  <a:schemeClr val="accent6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Бюджет</a:t>
            </a:r>
            <a:endParaRPr lang="en-IN" b="1" dirty="0">
              <a:solidFill>
                <a:schemeClr val="accent6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215F73E-8E8B-4C5A-A526-F5E7BAEA2416}"/>
              </a:ext>
            </a:extLst>
          </p:cNvPr>
          <p:cNvSpPr txBox="1"/>
          <p:nvPr/>
        </p:nvSpPr>
        <p:spPr>
          <a:xfrm>
            <a:off x="5952894" y="4943143"/>
            <a:ext cx="2296278" cy="369332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defTabSz="1218987"/>
            <a:r>
              <a:rPr lang="bg-BG" b="1" dirty="0">
                <a:solidFill>
                  <a:srgbClr val="00B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Продължителност</a:t>
            </a:r>
            <a:endParaRPr lang="en-IN" b="1" dirty="0">
              <a:solidFill>
                <a:srgbClr val="00B05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F7D856C-5109-43AF-9DC8-AD7004274D7C}"/>
              </a:ext>
            </a:extLst>
          </p:cNvPr>
          <p:cNvSpPr txBox="1"/>
          <p:nvPr/>
        </p:nvSpPr>
        <p:spPr>
          <a:xfrm>
            <a:off x="4884490" y="5747547"/>
            <a:ext cx="2136808" cy="369332"/>
          </a:xfrm>
          <a:prstGeom prst="rect">
            <a:avLst/>
          </a:prstGeom>
          <a:noFill/>
        </p:spPr>
        <p:txBody>
          <a:bodyPr wrap="square" lIns="0" rIns="0" rtlCol="0" anchor="ctr">
            <a:spAutoFit/>
          </a:bodyPr>
          <a:lstStyle/>
          <a:p>
            <a:pPr defTabSz="1218987"/>
            <a:r>
              <a:rPr lang="bg-BG" b="1" dirty="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Целеви групи</a:t>
            </a:r>
            <a:endParaRPr lang="en-IN" b="1" dirty="0">
              <a:solidFill>
                <a:schemeClr val="tx2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2DF8E2F-7C7A-47D2-ACB2-5E2B5EE85852}"/>
              </a:ext>
            </a:extLst>
          </p:cNvPr>
          <p:cNvSpPr/>
          <p:nvPr/>
        </p:nvSpPr>
        <p:spPr>
          <a:xfrm>
            <a:off x="6340038" y="1247495"/>
            <a:ext cx="5620888" cy="1200329"/>
          </a:xfrm>
          <a:prstGeom prst="rect">
            <a:avLst/>
          </a:prstGeom>
        </p:spPr>
        <p:txBody>
          <a:bodyPr wrap="square" lIns="0" rIns="0" anchor="ctr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b="1" dirty="0">
                <a:ea typeface="Calibri" panose="020F0502020204030204" pitchFamily="34" charset="0"/>
              </a:rPr>
              <a:t>Развитие на ключови компетентности във всички образователни етапи от училищното образование чрез насърчаване на използването на различни подходи, инструменти и среди за преподаване и учене</a:t>
            </a:r>
            <a:endParaRPr lang="bg-BG" b="1" dirty="0">
              <a:ea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19EA818-3AAB-4AC1-A89D-84D72180475A}"/>
              </a:ext>
            </a:extLst>
          </p:cNvPr>
          <p:cNvSpPr/>
          <p:nvPr/>
        </p:nvSpPr>
        <p:spPr>
          <a:xfrm>
            <a:off x="7905260" y="2393191"/>
            <a:ext cx="3434558" cy="646331"/>
          </a:xfrm>
          <a:prstGeom prst="rect">
            <a:avLst/>
          </a:prstGeom>
        </p:spPr>
        <p:txBody>
          <a:bodyPr wrap="square" lIns="0" rIns="0" anchor="ctr">
            <a:spAutoFit/>
          </a:bodyPr>
          <a:lstStyle/>
          <a:p>
            <a:pPr defTabSz="1218987"/>
            <a:r>
              <a:rPr lang="bg-BG" b="1" dirty="0"/>
              <a:t>Министерство на образованието и науката</a:t>
            </a:r>
            <a:endParaRPr lang="en-IN" b="1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637B0D0-0240-44AE-9364-3EDE7C700983}"/>
              </a:ext>
            </a:extLst>
          </p:cNvPr>
          <p:cNvSpPr/>
          <p:nvPr/>
        </p:nvSpPr>
        <p:spPr>
          <a:xfrm>
            <a:off x="8126031" y="3698839"/>
            <a:ext cx="3984922" cy="369332"/>
          </a:xfrm>
          <a:prstGeom prst="rect">
            <a:avLst/>
          </a:prstGeom>
        </p:spPr>
        <p:txBody>
          <a:bodyPr wrap="square" lIns="0" rIns="0" anchor="ctr">
            <a:spAutoFit/>
          </a:bodyPr>
          <a:lstStyle/>
          <a:p>
            <a:pPr defTabSz="1218987"/>
            <a:r>
              <a:rPr lang="bg-BG" b="1" dirty="0"/>
              <a:t>166 685 431 лева </a:t>
            </a:r>
            <a:r>
              <a:rPr lang="en-US" b="1" dirty="0"/>
              <a:t>(</a:t>
            </a:r>
            <a:r>
              <a:rPr lang="ru-RU" b="1" dirty="0"/>
              <a:t>32 570 717 лв. в ЮЗР)</a:t>
            </a:r>
            <a:endParaRPr lang="en-IN" b="1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E3C2BCB-0902-4EB8-B403-B34DC6BE3ABE}"/>
              </a:ext>
            </a:extLst>
          </p:cNvPr>
          <p:cNvSpPr/>
          <p:nvPr/>
        </p:nvSpPr>
        <p:spPr>
          <a:xfrm>
            <a:off x="8411706" y="4903824"/>
            <a:ext cx="1772494" cy="369332"/>
          </a:xfrm>
          <a:prstGeom prst="rect">
            <a:avLst/>
          </a:prstGeom>
        </p:spPr>
        <p:txBody>
          <a:bodyPr wrap="square" lIns="0" rIns="0" anchor="ctr">
            <a:spAutoFit/>
          </a:bodyPr>
          <a:lstStyle/>
          <a:p>
            <a:pPr algn="ctr" defTabSz="1218987"/>
            <a:r>
              <a:rPr lang="bg-BG" b="1" dirty="0"/>
              <a:t>60 месеца</a:t>
            </a:r>
            <a:endParaRPr lang="en-IN" b="1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868E35B-2FFD-45E8-A02D-48DD8E2620F2}"/>
              </a:ext>
            </a:extLst>
          </p:cNvPr>
          <p:cNvSpPr/>
          <p:nvPr/>
        </p:nvSpPr>
        <p:spPr>
          <a:xfrm>
            <a:off x="7540953" y="5628072"/>
            <a:ext cx="3984923" cy="646331"/>
          </a:xfrm>
          <a:prstGeom prst="rect">
            <a:avLst/>
          </a:prstGeom>
        </p:spPr>
        <p:txBody>
          <a:bodyPr wrap="square" lIns="0" rIns="0" anchor="ctr">
            <a:spAutoFit/>
          </a:bodyPr>
          <a:lstStyle/>
          <a:p>
            <a:pPr algn="ctr" defTabSz="1218987"/>
            <a:r>
              <a:rPr lang="bg-BG" b="1" dirty="0"/>
              <a:t>ученици, ПС, експерти от системата на образованието</a:t>
            </a:r>
            <a:endParaRPr lang="en-IN" b="1" dirty="0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C4DA9603-06B7-4B1E-9E89-438C7FDB9CB0}"/>
              </a:ext>
            </a:extLst>
          </p:cNvPr>
          <p:cNvGrpSpPr/>
          <p:nvPr/>
        </p:nvGrpSpPr>
        <p:grpSpPr>
          <a:xfrm>
            <a:off x="1569727" y="3582802"/>
            <a:ext cx="644020" cy="490074"/>
            <a:chOff x="1651000" y="3603625"/>
            <a:chExt cx="723901" cy="550863"/>
          </a:xfrm>
          <a:solidFill>
            <a:sysClr val="window" lastClr="FFFFFF">
              <a:lumMod val="75000"/>
            </a:sysClr>
          </a:solidFill>
        </p:grpSpPr>
        <p:sp>
          <p:nvSpPr>
            <p:cNvPr id="37" name="Freeform 15">
              <a:extLst>
                <a:ext uri="{FF2B5EF4-FFF2-40B4-BE49-F238E27FC236}">
                  <a16:creationId xmlns:a16="http://schemas.microsoft.com/office/drawing/2014/main" id="{7EDA3577-794A-4784-8BC4-05A6FD4CDC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1000" y="3676650"/>
              <a:ext cx="303213" cy="477838"/>
            </a:xfrm>
            <a:custGeom>
              <a:avLst/>
              <a:gdLst>
                <a:gd name="T0" fmla="*/ 1411 w 2250"/>
                <a:gd name="T1" fmla="*/ 2772 h 3570"/>
                <a:gd name="T2" fmla="*/ 1872 w 2250"/>
                <a:gd name="T3" fmla="*/ 2520 h 3570"/>
                <a:gd name="T4" fmla="*/ 1877 w 2250"/>
                <a:gd name="T5" fmla="*/ 2518 h 3570"/>
                <a:gd name="T6" fmla="*/ 2103 w 2250"/>
                <a:gd name="T7" fmla="*/ 2394 h 3570"/>
                <a:gd name="T8" fmla="*/ 2250 w 2250"/>
                <a:gd name="T9" fmla="*/ 2146 h 3570"/>
                <a:gd name="T10" fmla="*/ 2250 w 2250"/>
                <a:gd name="T11" fmla="*/ 1863 h 3570"/>
                <a:gd name="T12" fmla="*/ 2088 w 2250"/>
                <a:gd name="T13" fmla="*/ 1605 h 3570"/>
                <a:gd name="T14" fmla="*/ 2088 w 2250"/>
                <a:gd name="T15" fmla="*/ 1605 h 3570"/>
                <a:gd name="T16" fmla="*/ 2088 w 2250"/>
                <a:gd name="T17" fmla="*/ 1605 h 3570"/>
                <a:gd name="T18" fmla="*/ 2057 w 2250"/>
                <a:gd name="T19" fmla="*/ 1539 h 3570"/>
                <a:gd name="T20" fmla="*/ 2053 w 2250"/>
                <a:gd name="T21" fmla="*/ 1530 h 3570"/>
                <a:gd name="T22" fmla="*/ 2023 w 2250"/>
                <a:gd name="T23" fmla="*/ 1456 h 3570"/>
                <a:gd name="T24" fmla="*/ 2021 w 2250"/>
                <a:gd name="T25" fmla="*/ 1451 h 3570"/>
                <a:gd name="T26" fmla="*/ 1997 w 2250"/>
                <a:gd name="T27" fmla="*/ 1382 h 3570"/>
                <a:gd name="T28" fmla="*/ 1991 w 2250"/>
                <a:gd name="T29" fmla="*/ 1362 h 3570"/>
                <a:gd name="T30" fmla="*/ 1970 w 2250"/>
                <a:gd name="T31" fmla="*/ 1282 h 3570"/>
                <a:gd name="T32" fmla="*/ 1863 w 2250"/>
                <a:gd name="T33" fmla="*/ 1087 h 3570"/>
                <a:gd name="T34" fmla="*/ 1863 w 2250"/>
                <a:gd name="T35" fmla="*/ 776 h 3570"/>
                <a:gd name="T36" fmla="*/ 1940 w 2250"/>
                <a:gd name="T37" fmla="*/ 604 h 3570"/>
                <a:gd name="T38" fmla="*/ 1940 w 2250"/>
                <a:gd name="T39" fmla="*/ 166 h 3570"/>
                <a:gd name="T40" fmla="*/ 1397 w 2250"/>
                <a:gd name="T41" fmla="*/ 0 h 3570"/>
                <a:gd name="T42" fmla="*/ 621 w 2250"/>
                <a:gd name="T43" fmla="*/ 621 h 3570"/>
                <a:gd name="T44" fmla="*/ 621 w 2250"/>
                <a:gd name="T45" fmla="*/ 1009 h 3570"/>
                <a:gd name="T46" fmla="*/ 543 w 2250"/>
                <a:gd name="T47" fmla="*/ 1157 h 3570"/>
                <a:gd name="T48" fmla="*/ 543 w 2250"/>
                <a:gd name="T49" fmla="*/ 1425 h 3570"/>
                <a:gd name="T50" fmla="*/ 636 w 2250"/>
                <a:gd name="T51" fmla="*/ 1594 h 3570"/>
                <a:gd name="T52" fmla="*/ 928 w 2250"/>
                <a:gd name="T53" fmla="*/ 2096 h 3570"/>
                <a:gd name="T54" fmla="*/ 928 w 2250"/>
                <a:gd name="T55" fmla="*/ 2340 h 3570"/>
                <a:gd name="T56" fmla="*/ 801 w 2250"/>
                <a:gd name="T57" fmla="*/ 2555 h 3570"/>
                <a:gd name="T58" fmla="*/ 280 w 2250"/>
                <a:gd name="T59" fmla="*/ 2881 h 3570"/>
                <a:gd name="T60" fmla="*/ 0 w 2250"/>
                <a:gd name="T61" fmla="*/ 3353 h 3570"/>
                <a:gd name="T62" fmla="*/ 0 w 2250"/>
                <a:gd name="T63" fmla="*/ 3570 h 3570"/>
                <a:gd name="T64" fmla="*/ 1087 w 2250"/>
                <a:gd name="T65" fmla="*/ 3570 h 3570"/>
                <a:gd name="T66" fmla="*/ 1087 w 2250"/>
                <a:gd name="T67" fmla="*/ 3318 h 3570"/>
                <a:gd name="T68" fmla="*/ 1411 w 2250"/>
                <a:gd name="T69" fmla="*/ 2772 h 3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50" h="3570">
                  <a:moveTo>
                    <a:pt x="1411" y="2772"/>
                  </a:moveTo>
                  <a:cubicBezTo>
                    <a:pt x="1872" y="2520"/>
                    <a:pt x="1872" y="2520"/>
                    <a:pt x="1872" y="2520"/>
                  </a:cubicBezTo>
                  <a:cubicBezTo>
                    <a:pt x="1870" y="2518"/>
                    <a:pt x="1872" y="2517"/>
                    <a:pt x="1877" y="2518"/>
                  </a:cubicBezTo>
                  <a:cubicBezTo>
                    <a:pt x="2103" y="2394"/>
                    <a:pt x="2103" y="2394"/>
                    <a:pt x="2103" y="2394"/>
                  </a:cubicBezTo>
                  <a:cubicBezTo>
                    <a:pt x="2194" y="2345"/>
                    <a:pt x="2250" y="2250"/>
                    <a:pt x="2250" y="2146"/>
                  </a:cubicBezTo>
                  <a:cubicBezTo>
                    <a:pt x="2250" y="1863"/>
                    <a:pt x="2250" y="1863"/>
                    <a:pt x="2250" y="1863"/>
                  </a:cubicBezTo>
                  <a:cubicBezTo>
                    <a:pt x="2250" y="1863"/>
                    <a:pt x="2168" y="1764"/>
                    <a:pt x="2088" y="1605"/>
                  </a:cubicBezTo>
                  <a:cubicBezTo>
                    <a:pt x="2088" y="1605"/>
                    <a:pt x="2088" y="1605"/>
                    <a:pt x="2088" y="1605"/>
                  </a:cubicBezTo>
                  <a:cubicBezTo>
                    <a:pt x="2088" y="1605"/>
                    <a:pt x="2088" y="1605"/>
                    <a:pt x="2088" y="1605"/>
                  </a:cubicBezTo>
                  <a:cubicBezTo>
                    <a:pt x="2078" y="1584"/>
                    <a:pt x="2067" y="1562"/>
                    <a:pt x="2057" y="1539"/>
                  </a:cubicBezTo>
                  <a:cubicBezTo>
                    <a:pt x="2056" y="1536"/>
                    <a:pt x="2054" y="1533"/>
                    <a:pt x="2053" y="1530"/>
                  </a:cubicBezTo>
                  <a:cubicBezTo>
                    <a:pt x="2043" y="1506"/>
                    <a:pt x="2033" y="1482"/>
                    <a:pt x="2023" y="1456"/>
                  </a:cubicBezTo>
                  <a:cubicBezTo>
                    <a:pt x="2022" y="1455"/>
                    <a:pt x="2022" y="1453"/>
                    <a:pt x="2021" y="1451"/>
                  </a:cubicBezTo>
                  <a:cubicBezTo>
                    <a:pt x="2013" y="1429"/>
                    <a:pt x="2005" y="1406"/>
                    <a:pt x="1997" y="1382"/>
                  </a:cubicBezTo>
                  <a:cubicBezTo>
                    <a:pt x="1995" y="1375"/>
                    <a:pt x="1993" y="1369"/>
                    <a:pt x="1991" y="1362"/>
                  </a:cubicBezTo>
                  <a:cubicBezTo>
                    <a:pt x="1984" y="1336"/>
                    <a:pt x="1976" y="1309"/>
                    <a:pt x="1970" y="1282"/>
                  </a:cubicBezTo>
                  <a:cubicBezTo>
                    <a:pt x="1906" y="1240"/>
                    <a:pt x="1863" y="1168"/>
                    <a:pt x="1863" y="1087"/>
                  </a:cubicBezTo>
                  <a:cubicBezTo>
                    <a:pt x="1863" y="776"/>
                    <a:pt x="1863" y="776"/>
                    <a:pt x="1863" y="776"/>
                  </a:cubicBezTo>
                  <a:cubicBezTo>
                    <a:pt x="1863" y="708"/>
                    <a:pt x="1893" y="647"/>
                    <a:pt x="1940" y="604"/>
                  </a:cubicBezTo>
                  <a:cubicBezTo>
                    <a:pt x="1940" y="166"/>
                    <a:pt x="1940" y="166"/>
                    <a:pt x="1940" y="166"/>
                  </a:cubicBezTo>
                  <a:cubicBezTo>
                    <a:pt x="1830" y="81"/>
                    <a:pt x="1661" y="0"/>
                    <a:pt x="1397" y="0"/>
                  </a:cubicBezTo>
                  <a:cubicBezTo>
                    <a:pt x="655" y="0"/>
                    <a:pt x="621" y="621"/>
                    <a:pt x="621" y="621"/>
                  </a:cubicBezTo>
                  <a:cubicBezTo>
                    <a:pt x="621" y="1009"/>
                    <a:pt x="621" y="1009"/>
                    <a:pt x="621" y="1009"/>
                  </a:cubicBezTo>
                  <a:cubicBezTo>
                    <a:pt x="580" y="1046"/>
                    <a:pt x="543" y="1098"/>
                    <a:pt x="543" y="1157"/>
                  </a:cubicBezTo>
                  <a:cubicBezTo>
                    <a:pt x="543" y="1425"/>
                    <a:pt x="543" y="1425"/>
                    <a:pt x="543" y="1425"/>
                  </a:cubicBezTo>
                  <a:cubicBezTo>
                    <a:pt x="543" y="1496"/>
                    <a:pt x="581" y="1558"/>
                    <a:pt x="636" y="1594"/>
                  </a:cubicBezTo>
                  <a:cubicBezTo>
                    <a:pt x="703" y="1886"/>
                    <a:pt x="928" y="2096"/>
                    <a:pt x="928" y="2096"/>
                  </a:cubicBezTo>
                  <a:cubicBezTo>
                    <a:pt x="928" y="2340"/>
                    <a:pt x="928" y="2340"/>
                    <a:pt x="928" y="2340"/>
                  </a:cubicBezTo>
                  <a:cubicBezTo>
                    <a:pt x="928" y="2430"/>
                    <a:pt x="879" y="2512"/>
                    <a:pt x="801" y="2555"/>
                  </a:cubicBezTo>
                  <a:cubicBezTo>
                    <a:pt x="280" y="2881"/>
                    <a:pt x="280" y="2881"/>
                    <a:pt x="280" y="2881"/>
                  </a:cubicBezTo>
                  <a:cubicBezTo>
                    <a:pt x="108" y="2975"/>
                    <a:pt x="0" y="3156"/>
                    <a:pt x="0" y="3353"/>
                  </a:cubicBezTo>
                  <a:cubicBezTo>
                    <a:pt x="0" y="3570"/>
                    <a:pt x="0" y="3570"/>
                    <a:pt x="0" y="3570"/>
                  </a:cubicBezTo>
                  <a:cubicBezTo>
                    <a:pt x="1087" y="3570"/>
                    <a:pt x="1087" y="3570"/>
                    <a:pt x="1087" y="3570"/>
                  </a:cubicBezTo>
                  <a:cubicBezTo>
                    <a:pt x="1087" y="3318"/>
                    <a:pt x="1087" y="3318"/>
                    <a:pt x="1087" y="3318"/>
                  </a:cubicBezTo>
                  <a:cubicBezTo>
                    <a:pt x="1087" y="3091"/>
                    <a:pt x="1211" y="2881"/>
                    <a:pt x="1411" y="27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16">
              <a:extLst>
                <a:ext uri="{FF2B5EF4-FFF2-40B4-BE49-F238E27FC236}">
                  <a16:creationId xmlns:a16="http://schemas.microsoft.com/office/drawing/2014/main" id="{2A01DC5C-F8FC-4C17-B68E-8F86BC4821A3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1688" y="3676650"/>
              <a:ext cx="303213" cy="477838"/>
            </a:xfrm>
            <a:custGeom>
              <a:avLst/>
              <a:gdLst>
                <a:gd name="T0" fmla="*/ 1164 w 2250"/>
                <a:gd name="T1" fmla="*/ 3318 h 3570"/>
                <a:gd name="T2" fmla="*/ 1164 w 2250"/>
                <a:gd name="T3" fmla="*/ 3570 h 3570"/>
                <a:gd name="T4" fmla="*/ 2250 w 2250"/>
                <a:gd name="T5" fmla="*/ 3570 h 3570"/>
                <a:gd name="T6" fmla="*/ 2250 w 2250"/>
                <a:gd name="T7" fmla="*/ 3353 h 3570"/>
                <a:gd name="T8" fmla="*/ 1970 w 2250"/>
                <a:gd name="T9" fmla="*/ 2881 h 3570"/>
                <a:gd name="T10" fmla="*/ 1450 w 2250"/>
                <a:gd name="T11" fmla="*/ 2555 h 3570"/>
                <a:gd name="T12" fmla="*/ 1322 w 2250"/>
                <a:gd name="T13" fmla="*/ 2340 h 3570"/>
                <a:gd name="T14" fmla="*/ 1322 w 2250"/>
                <a:gd name="T15" fmla="*/ 2096 h 3570"/>
                <a:gd name="T16" fmla="*/ 1614 w 2250"/>
                <a:gd name="T17" fmla="*/ 1594 h 3570"/>
                <a:gd name="T18" fmla="*/ 1707 w 2250"/>
                <a:gd name="T19" fmla="*/ 1425 h 3570"/>
                <a:gd name="T20" fmla="*/ 1707 w 2250"/>
                <a:gd name="T21" fmla="*/ 1157 h 3570"/>
                <a:gd name="T22" fmla="*/ 1629 w 2250"/>
                <a:gd name="T23" fmla="*/ 1009 h 3570"/>
                <a:gd name="T24" fmla="*/ 1629 w 2250"/>
                <a:gd name="T25" fmla="*/ 621 h 3570"/>
                <a:gd name="T26" fmla="*/ 853 w 2250"/>
                <a:gd name="T27" fmla="*/ 0 h 3570"/>
                <a:gd name="T28" fmla="*/ 310 w 2250"/>
                <a:gd name="T29" fmla="*/ 166 h 3570"/>
                <a:gd name="T30" fmla="*/ 310 w 2250"/>
                <a:gd name="T31" fmla="*/ 604 h 3570"/>
                <a:gd name="T32" fmla="*/ 388 w 2250"/>
                <a:gd name="T33" fmla="*/ 776 h 3570"/>
                <a:gd name="T34" fmla="*/ 388 w 2250"/>
                <a:gd name="T35" fmla="*/ 1087 h 3570"/>
                <a:gd name="T36" fmla="*/ 280 w 2250"/>
                <a:gd name="T37" fmla="*/ 1282 h 3570"/>
                <a:gd name="T38" fmla="*/ 259 w 2250"/>
                <a:gd name="T39" fmla="*/ 1362 h 3570"/>
                <a:gd name="T40" fmla="*/ 253 w 2250"/>
                <a:gd name="T41" fmla="*/ 1382 h 3570"/>
                <a:gd name="T42" fmla="*/ 229 w 2250"/>
                <a:gd name="T43" fmla="*/ 1451 h 3570"/>
                <a:gd name="T44" fmla="*/ 227 w 2250"/>
                <a:gd name="T45" fmla="*/ 1456 h 3570"/>
                <a:gd name="T46" fmla="*/ 197 w 2250"/>
                <a:gd name="T47" fmla="*/ 1530 h 3570"/>
                <a:gd name="T48" fmla="*/ 193 w 2250"/>
                <a:gd name="T49" fmla="*/ 1539 h 3570"/>
                <a:gd name="T50" fmla="*/ 162 w 2250"/>
                <a:gd name="T51" fmla="*/ 1605 h 3570"/>
                <a:gd name="T52" fmla="*/ 162 w 2250"/>
                <a:gd name="T53" fmla="*/ 1605 h 3570"/>
                <a:gd name="T54" fmla="*/ 162 w 2250"/>
                <a:gd name="T55" fmla="*/ 1605 h 3570"/>
                <a:gd name="T56" fmla="*/ 0 w 2250"/>
                <a:gd name="T57" fmla="*/ 1863 h 3570"/>
                <a:gd name="T58" fmla="*/ 0 w 2250"/>
                <a:gd name="T59" fmla="*/ 2146 h 3570"/>
                <a:gd name="T60" fmla="*/ 147 w 2250"/>
                <a:gd name="T61" fmla="*/ 2394 h 3570"/>
                <a:gd name="T62" fmla="*/ 373 w 2250"/>
                <a:gd name="T63" fmla="*/ 2518 h 3570"/>
                <a:gd name="T64" fmla="*/ 378 w 2250"/>
                <a:gd name="T65" fmla="*/ 2520 h 3570"/>
                <a:gd name="T66" fmla="*/ 839 w 2250"/>
                <a:gd name="T67" fmla="*/ 2772 h 3570"/>
                <a:gd name="T68" fmla="*/ 1164 w 2250"/>
                <a:gd name="T69" fmla="*/ 3318 h 3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50" h="3570">
                  <a:moveTo>
                    <a:pt x="1164" y="3318"/>
                  </a:moveTo>
                  <a:cubicBezTo>
                    <a:pt x="1164" y="3570"/>
                    <a:pt x="1164" y="3570"/>
                    <a:pt x="1164" y="3570"/>
                  </a:cubicBezTo>
                  <a:cubicBezTo>
                    <a:pt x="2250" y="3570"/>
                    <a:pt x="2250" y="3570"/>
                    <a:pt x="2250" y="3570"/>
                  </a:cubicBezTo>
                  <a:cubicBezTo>
                    <a:pt x="2250" y="3353"/>
                    <a:pt x="2250" y="3353"/>
                    <a:pt x="2250" y="3353"/>
                  </a:cubicBezTo>
                  <a:cubicBezTo>
                    <a:pt x="2250" y="3156"/>
                    <a:pt x="2142" y="2975"/>
                    <a:pt x="1970" y="2881"/>
                  </a:cubicBezTo>
                  <a:cubicBezTo>
                    <a:pt x="1450" y="2555"/>
                    <a:pt x="1450" y="2555"/>
                    <a:pt x="1450" y="2555"/>
                  </a:cubicBezTo>
                  <a:cubicBezTo>
                    <a:pt x="1371" y="2512"/>
                    <a:pt x="1322" y="2430"/>
                    <a:pt x="1322" y="2340"/>
                  </a:cubicBezTo>
                  <a:cubicBezTo>
                    <a:pt x="1322" y="2096"/>
                    <a:pt x="1322" y="2096"/>
                    <a:pt x="1322" y="2096"/>
                  </a:cubicBezTo>
                  <a:cubicBezTo>
                    <a:pt x="1322" y="2096"/>
                    <a:pt x="1547" y="1886"/>
                    <a:pt x="1614" y="1594"/>
                  </a:cubicBezTo>
                  <a:cubicBezTo>
                    <a:pt x="1670" y="1558"/>
                    <a:pt x="1707" y="1496"/>
                    <a:pt x="1707" y="1425"/>
                  </a:cubicBezTo>
                  <a:cubicBezTo>
                    <a:pt x="1707" y="1157"/>
                    <a:pt x="1707" y="1157"/>
                    <a:pt x="1707" y="1157"/>
                  </a:cubicBezTo>
                  <a:cubicBezTo>
                    <a:pt x="1707" y="1098"/>
                    <a:pt x="1670" y="1046"/>
                    <a:pt x="1629" y="1009"/>
                  </a:cubicBezTo>
                  <a:cubicBezTo>
                    <a:pt x="1629" y="621"/>
                    <a:pt x="1629" y="621"/>
                    <a:pt x="1629" y="621"/>
                  </a:cubicBezTo>
                  <a:cubicBezTo>
                    <a:pt x="1629" y="621"/>
                    <a:pt x="1595" y="0"/>
                    <a:pt x="853" y="0"/>
                  </a:cubicBezTo>
                  <a:cubicBezTo>
                    <a:pt x="590" y="0"/>
                    <a:pt x="420" y="81"/>
                    <a:pt x="310" y="166"/>
                  </a:cubicBezTo>
                  <a:cubicBezTo>
                    <a:pt x="310" y="604"/>
                    <a:pt x="310" y="604"/>
                    <a:pt x="310" y="604"/>
                  </a:cubicBezTo>
                  <a:cubicBezTo>
                    <a:pt x="357" y="647"/>
                    <a:pt x="388" y="708"/>
                    <a:pt x="388" y="776"/>
                  </a:cubicBezTo>
                  <a:cubicBezTo>
                    <a:pt x="388" y="1087"/>
                    <a:pt x="388" y="1087"/>
                    <a:pt x="388" y="1087"/>
                  </a:cubicBezTo>
                  <a:cubicBezTo>
                    <a:pt x="388" y="1168"/>
                    <a:pt x="345" y="1240"/>
                    <a:pt x="280" y="1282"/>
                  </a:cubicBezTo>
                  <a:cubicBezTo>
                    <a:pt x="274" y="1309"/>
                    <a:pt x="267" y="1336"/>
                    <a:pt x="259" y="1362"/>
                  </a:cubicBezTo>
                  <a:cubicBezTo>
                    <a:pt x="257" y="1369"/>
                    <a:pt x="255" y="1375"/>
                    <a:pt x="253" y="1382"/>
                  </a:cubicBezTo>
                  <a:cubicBezTo>
                    <a:pt x="245" y="1406"/>
                    <a:pt x="237" y="1429"/>
                    <a:pt x="229" y="1451"/>
                  </a:cubicBezTo>
                  <a:cubicBezTo>
                    <a:pt x="228" y="1453"/>
                    <a:pt x="228" y="1455"/>
                    <a:pt x="227" y="1456"/>
                  </a:cubicBezTo>
                  <a:cubicBezTo>
                    <a:pt x="218" y="1482"/>
                    <a:pt x="208" y="1506"/>
                    <a:pt x="197" y="1530"/>
                  </a:cubicBezTo>
                  <a:cubicBezTo>
                    <a:pt x="196" y="1533"/>
                    <a:pt x="194" y="1536"/>
                    <a:pt x="193" y="1539"/>
                  </a:cubicBezTo>
                  <a:cubicBezTo>
                    <a:pt x="183" y="1562"/>
                    <a:pt x="173" y="1584"/>
                    <a:pt x="162" y="1605"/>
                  </a:cubicBezTo>
                  <a:cubicBezTo>
                    <a:pt x="162" y="1605"/>
                    <a:pt x="162" y="1605"/>
                    <a:pt x="162" y="1605"/>
                  </a:cubicBezTo>
                  <a:cubicBezTo>
                    <a:pt x="162" y="1605"/>
                    <a:pt x="162" y="1605"/>
                    <a:pt x="162" y="1605"/>
                  </a:cubicBezTo>
                  <a:cubicBezTo>
                    <a:pt x="82" y="1764"/>
                    <a:pt x="0" y="1863"/>
                    <a:pt x="0" y="1863"/>
                  </a:cubicBezTo>
                  <a:cubicBezTo>
                    <a:pt x="0" y="2146"/>
                    <a:pt x="0" y="2146"/>
                    <a:pt x="0" y="2146"/>
                  </a:cubicBezTo>
                  <a:cubicBezTo>
                    <a:pt x="0" y="2250"/>
                    <a:pt x="56" y="2345"/>
                    <a:pt x="147" y="2394"/>
                  </a:cubicBezTo>
                  <a:cubicBezTo>
                    <a:pt x="373" y="2518"/>
                    <a:pt x="373" y="2518"/>
                    <a:pt x="373" y="2518"/>
                  </a:cubicBezTo>
                  <a:cubicBezTo>
                    <a:pt x="378" y="2517"/>
                    <a:pt x="381" y="2518"/>
                    <a:pt x="378" y="2520"/>
                  </a:cubicBezTo>
                  <a:cubicBezTo>
                    <a:pt x="839" y="2772"/>
                    <a:pt x="839" y="2772"/>
                    <a:pt x="839" y="2772"/>
                  </a:cubicBezTo>
                  <a:cubicBezTo>
                    <a:pt x="1039" y="2881"/>
                    <a:pt x="1164" y="3091"/>
                    <a:pt x="1164" y="33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17">
              <a:extLst>
                <a:ext uri="{FF2B5EF4-FFF2-40B4-BE49-F238E27FC236}">
                  <a16:creationId xmlns:a16="http://schemas.microsoft.com/office/drawing/2014/main" id="{2F63B619-1E6C-410E-8952-83A0D7CDEA2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2763" y="3603625"/>
              <a:ext cx="460375" cy="550863"/>
            </a:xfrm>
            <a:custGeom>
              <a:avLst/>
              <a:gdLst>
                <a:gd name="T0" fmla="*/ 3070 w 3414"/>
                <a:gd name="T1" fmla="*/ 3320 h 4113"/>
                <a:gd name="T2" fmla="*/ 2329 w 3414"/>
                <a:gd name="T3" fmla="*/ 2949 h 4113"/>
                <a:gd name="T4" fmla="*/ 2173 w 3414"/>
                <a:gd name="T5" fmla="*/ 2696 h 4113"/>
                <a:gd name="T6" fmla="*/ 2173 w 3414"/>
                <a:gd name="T7" fmla="*/ 2406 h 4113"/>
                <a:gd name="T8" fmla="*/ 2243 w 3414"/>
                <a:gd name="T9" fmla="*/ 2315 h 4113"/>
                <a:gd name="T10" fmla="*/ 2473 w 3414"/>
                <a:gd name="T11" fmla="*/ 1851 h 4113"/>
                <a:gd name="T12" fmla="*/ 2638 w 3414"/>
                <a:gd name="T13" fmla="*/ 1630 h 4113"/>
                <a:gd name="T14" fmla="*/ 2638 w 3414"/>
                <a:gd name="T15" fmla="*/ 1319 h 4113"/>
                <a:gd name="T16" fmla="*/ 2561 w 3414"/>
                <a:gd name="T17" fmla="*/ 1147 h 4113"/>
                <a:gd name="T18" fmla="*/ 2561 w 3414"/>
                <a:gd name="T19" fmla="*/ 699 h 4113"/>
                <a:gd name="T20" fmla="*/ 1707 w 3414"/>
                <a:gd name="T21" fmla="*/ 0 h 4113"/>
                <a:gd name="T22" fmla="*/ 854 w 3414"/>
                <a:gd name="T23" fmla="*/ 699 h 4113"/>
                <a:gd name="T24" fmla="*/ 854 w 3414"/>
                <a:gd name="T25" fmla="*/ 1147 h 4113"/>
                <a:gd name="T26" fmla="*/ 776 w 3414"/>
                <a:gd name="T27" fmla="*/ 1319 h 4113"/>
                <a:gd name="T28" fmla="*/ 776 w 3414"/>
                <a:gd name="T29" fmla="*/ 1630 h 4113"/>
                <a:gd name="T30" fmla="*/ 883 w 3414"/>
                <a:gd name="T31" fmla="*/ 1825 h 4113"/>
                <a:gd name="T32" fmla="*/ 1164 w 3414"/>
                <a:gd name="T33" fmla="*/ 2406 h 4113"/>
                <a:gd name="T34" fmla="*/ 1164 w 3414"/>
                <a:gd name="T35" fmla="*/ 2689 h 4113"/>
                <a:gd name="T36" fmla="*/ 1017 w 3414"/>
                <a:gd name="T37" fmla="*/ 2937 h 4113"/>
                <a:gd name="T38" fmla="*/ 324 w 3414"/>
                <a:gd name="T39" fmla="*/ 3315 h 4113"/>
                <a:gd name="T40" fmla="*/ 0 w 3414"/>
                <a:gd name="T41" fmla="*/ 3861 h 4113"/>
                <a:gd name="T42" fmla="*/ 0 w 3414"/>
                <a:gd name="T43" fmla="*/ 4113 h 4113"/>
                <a:gd name="T44" fmla="*/ 3414 w 3414"/>
                <a:gd name="T45" fmla="*/ 4113 h 4113"/>
                <a:gd name="T46" fmla="*/ 3414 w 3414"/>
                <a:gd name="T47" fmla="*/ 3877 h 4113"/>
                <a:gd name="T48" fmla="*/ 3070 w 3414"/>
                <a:gd name="T49" fmla="*/ 3320 h 4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414" h="4113">
                  <a:moveTo>
                    <a:pt x="3070" y="3320"/>
                  </a:moveTo>
                  <a:cubicBezTo>
                    <a:pt x="2329" y="2949"/>
                    <a:pt x="2329" y="2949"/>
                    <a:pt x="2329" y="2949"/>
                  </a:cubicBezTo>
                  <a:cubicBezTo>
                    <a:pt x="2233" y="2901"/>
                    <a:pt x="2173" y="2804"/>
                    <a:pt x="2173" y="2696"/>
                  </a:cubicBezTo>
                  <a:cubicBezTo>
                    <a:pt x="2173" y="2406"/>
                    <a:pt x="2173" y="2406"/>
                    <a:pt x="2173" y="2406"/>
                  </a:cubicBezTo>
                  <a:cubicBezTo>
                    <a:pt x="2193" y="2382"/>
                    <a:pt x="2217" y="2351"/>
                    <a:pt x="2243" y="2315"/>
                  </a:cubicBezTo>
                  <a:cubicBezTo>
                    <a:pt x="2344" y="2173"/>
                    <a:pt x="2420" y="2016"/>
                    <a:pt x="2473" y="1851"/>
                  </a:cubicBezTo>
                  <a:cubicBezTo>
                    <a:pt x="2568" y="1822"/>
                    <a:pt x="2638" y="1734"/>
                    <a:pt x="2638" y="1630"/>
                  </a:cubicBezTo>
                  <a:cubicBezTo>
                    <a:pt x="2638" y="1319"/>
                    <a:pt x="2638" y="1319"/>
                    <a:pt x="2638" y="1319"/>
                  </a:cubicBezTo>
                  <a:cubicBezTo>
                    <a:pt x="2638" y="1251"/>
                    <a:pt x="2608" y="1190"/>
                    <a:pt x="2561" y="1147"/>
                  </a:cubicBezTo>
                  <a:cubicBezTo>
                    <a:pt x="2561" y="699"/>
                    <a:pt x="2561" y="699"/>
                    <a:pt x="2561" y="699"/>
                  </a:cubicBezTo>
                  <a:cubicBezTo>
                    <a:pt x="2561" y="699"/>
                    <a:pt x="2653" y="0"/>
                    <a:pt x="1707" y="0"/>
                  </a:cubicBezTo>
                  <a:cubicBezTo>
                    <a:pt x="761" y="0"/>
                    <a:pt x="854" y="699"/>
                    <a:pt x="854" y="699"/>
                  </a:cubicBezTo>
                  <a:cubicBezTo>
                    <a:pt x="854" y="1147"/>
                    <a:pt x="854" y="1147"/>
                    <a:pt x="854" y="1147"/>
                  </a:cubicBezTo>
                  <a:cubicBezTo>
                    <a:pt x="806" y="1190"/>
                    <a:pt x="776" y="1251"/>
                    <a:pt x="776" y="1319"/>
                  </a:cubicBezTo>
                  <a:cubicBezTo>
                    <a:pt x="776" y="1630"/>
                    <a:pt x="776" y="1630"/>
                    <a:pt x="776" y="1630"/>
                  </a:cubicBezTo>
                  <a:cubicBezTo>
                    <a:pt x="776" y="1711"/>
                    <a:pt x="819" y="1783"/>
                    <a:pt x="883" y="1825"/>
                  </a:cubicBezTo>
                  <a:cubicBezTo>
                    <a:pt x="961" y="2163"/>
                    <a:pt x="1164" y="2406"/>
                    <a:pt x="1164" y="2406"/>
                  </a:cubicBezTo>
                  <a:cubicBezTo>
                    <a:pt x="1164" y="2689"/>
                    <a:pt x="1164" y="2689"/>
                    <a:pt x="1164" y="2689"/>
                  </a:cubicBezTo>
                  <a:cubicBezTo>
                    <a:pt x="1164" y="2793"/>
                    <a:pt x="1107" y="2888"/>
                    <a:pt x="1017" y="2937"/>
                  </a:cubicBezTo>
                  <a:cubicBezTo>
                    <a:pt x="324" y="3315"/>
                    <a:pt x="324" y="3315"/>
                    <a:pt x="324" y="3315"/>
                  </a:cubicBezTo>
                  <a:cubicBezTo>
                    <a:pt x="124" y="3424"/>
                    <a:pt x="0" y="3634"/>
                    <a:pt x="0" y="3861"/>
                  </a:cubicBezTo>
                  <a:cubicBezTo>
                    <a:pt x="0" y="4113"/>
                    <a:pt x="0" y="4113"/>
                    <a:pt x="0" y="4113"/>
                  </a:cubicBezTo>
                  <a:cubicBezTo>
                    <a:pt x="3414" y="4113"/>
                    <a:pt x="3414" y="4113"/>
                    <a:pt x="3414" y="4113"/>
                  </a:cubicBezTo>
                  <a:cubicBezTo>
                    <a:pt x="3414" y="3877"/>
                    <a:pt x="3414" y="3877"/>
                    <a:pt x="3414" y="3877"/>
                  </a:cubicBezTo>
                  <a:cubicBezTo>
                    <a:pt x="3414" y="3641"/>
                    <a:pt x="3281" y="3425"/>
                    <a:pt x="3070" y="332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0628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E48B285-E645-49AA-A4D5-C3E2BDC5BB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EBF4591-C3AA-4A5E-9D10-0EB6F89AF02F}"/>
              </a:ext>
            </a:extLst>
          </p:cNvPr>
          <p:cNvGrpSpPr/>
          <p:nvPr/>
        </p:nvGrpSpPr>
        <p:grpSpPr>
          <a:xfrm>
            <a:off x="7584511" y="1229114"/>
            <a:ext cx="2146197" cy="430887"/>
            <a:chOff x="7939318" y="725700"/>
            <a:chExt cx="2307774" cy="769259"/>
          </a:xfrm>
          <a:solidFill>
            <a:srgbClr val="A7CCDF"/>
          </a:solidFill>
          <a:effectLst>
            <a:outerShdw blurRad="279400" dist="38100" dir="5400000" sx="103000" sy="103000" algn="tl" rotWithShape="0">
              <a:prstClr val="black">
                <a:alpha val="32000"/>
              </a:prstClr>
            </a:outerShdw>
          </a:effectLst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580BF48-8912-4870-B095-F047863A981F}"/>
                </a:ext>
              </a:extLst>
            </p:cNvPr>
            <p:cNvSpPr/>
            <p:nvPr/>
          </p:nvSpPr>
          <p:spPr>
            <a:xfrm rot="5400000">
              <a:off x="8323947" y="341073"/>
              <a:ext cx="769257" cy="1538515"/>
            </a:xfrm>
            <a:prstGeom prst="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Right Triangle 5">
              <a:extLst>
                <a:ext uri="{FF2B5EF4-FFF2-40B4-BE49-F238E27FC236}">
                  <a16:creationId xmlns:a16="http://schemas.microsoft.com/office/drawing/2014/main" id="{3F50F4BE-333B-4E13-A69A-82759C8D0C2E}"/>
                </a:ext>
              </a:extLst>
            </p:cNvPr>
            <p:cNvSpPr/>
            <p:nvPr/>
          </p:nvSpPr>
          <p:spPr>
            <a:xfrm flipV="1">
              <a:off x="9477833" y="725700"/>
              <a:ext cx="769259" cy="769257"/>
            </a:xfrm>
            <a:prstGeom prst="rt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E3938E58-A55D-461E-A743-879B0FD146D0}"/>
              </a:ext>
            </a:extLst>
          </p:cNvPr>
          <p:cNvSpPr/>
          <p:nvPr/>
        </p:nvSpPr>
        <p:spPr>
          <a:xfrm>
            <a:off x="8995370" y="981084"/>
            <a:ext cx="765019" cy="250703"/>
          </a:xfrm>
          <a:prstGeom prst="rect">
            <a:avLst/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12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9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ounded Rectangle 38">
            <a:extLst>
              <a:ext uri="{FF2B5EF4-FFF2-40B4-BE49-F238E27FC236}">
                <a16:creationId xmlns:a16="http://schemas.microsoft.com/office/drawing/2014/main" id="{46933D27-98C4-456F-8694-2805AB31B06F}"/>
              </a:ext>
            </a:extLst>
          </p:cNvPr>
          <p:cNvSpPr/>
          <p:nvPr/>
        </p:nvSpPr>
        <p:spPr>
          <a:xfrm>
            <a:off x="5714982" y="1923492"/>
            <a:ext cx="1096994" cy="958747"/>
          </a:xfrm>
          <a:prstGeom prst="roundRect">
            <a:avLst/>
          </a:prstGeom>
          <a:solidFill>
            <a:srgbClr val="A7CCDF"/>
          </a:solidFill>
          <a:ln w="57150" cap="flat" cmpd="sng" algn="ctr">
            <a:solidFill>
              <a:srgbClr val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12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9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ounded Rectangle 39">
            <a:extLst>
              <a:ext uri="{FF2B5EF4-FFF2-40B4-BE49-F238E27FC236}">
                <a16:creationId xmlns:a16="http://schemas.microsoft.com/office/drawing/2014/main" id="{3943627E-B900-44D3-9DAE-C5A13DC0F65D}"/>
              </a:ext>
            </a:extLst>
          </p:cNvPr>
          <p:cNvSpPr/>
          <p:nvPr/>
        </p:nvSpPr>
        <p:spPr>
          <a:xfrm>
            <a:off x="3500879" y="3920493"/>
            <a:ext cx="1096994" cy="1063956"/>
          </a:xfrm>
          <a:prstGeom prst="roundRect">
            <a:avLst/>
          </a:prstGeom>
          <a:solidFill>
            <a:srgbClr val="0779B7"/>
          </a:solidFill>
          <a:ln w="57150" cap="flat" cmpd="sng" algn="ctr">
            <a:solidFill>
              <a:srgbClr val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12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9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ounded Rectangle 36">
            <a:extLst>
              <a:ext uri="{FF2B5EF4-FFF2-40B4-BE49-F238E27FC236}">
                <a16:creationId xmlns:a16="http://schemas.microsoft.com/office/drawing/2014/main" id="{40E1BB81-0A8F-4B76-BBB9-A56B5699073D}"/>
              </a:ext>
            </a:extLst>
          </p:cNvPr>
          <p:cNvSpPr/>
          <p:nvPr/>
        </p:nvSpPr>
        <p:spPr>
          <a:xfrm>
            <a:off x="5852226" y="3865329"/>
            <a:ext cx="1066438" cy="1017269"/>
          </a:xfrm>
          <a:prstGeom prst="roundRect">
            <a:avLst/>
          </a:prstGeom>
          <a:solidFill>
            <a:srgbClr val="019ADD"/>
          </a:solidFill>
          <a:ln w="57150" cap="flat" cmpd="sng" algn="ctr">
            <a:solidFill>
              <a:srgbClr val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12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9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Group 17">
            <a:extLst>
              <a:ext uri="{FF2B5EF4-FFF2-40B4-BE49-F238E27FC236}">
                <a16:creationId xmlns:a16="http://schemas.microsoft.com/office/drawing/2014/main" id="{9F909AE8-8ABC-470E-BF14-8BF202E1113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102503" y="2124430"/>
            <a:ext cx="402454" cy="485765"/>
            <a:chOff x="4844" y="3534"/>
            <a:chExt cx="314" cy="379"/>
          </a:xfrm>
          <a:solidFill>
            <a:srgbClr val="FFFFFF"/>
          </a:solidFill>
        </p:grpSpPr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FADF4DF7-E089-4DB7-9F7F-4F054A03DBD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9" y="3778"/>
              <a:ext cx="21" cy="33"/>
            </a:xfrm>
            <a:custGeom>
              <a:avLst/>
              <a:gdLst>
                <a:gd name="T0" fmla="*/ 0 w 186"/>
                <a:gd name="T1" fmla="*/ 0 h 305"/>
                <a:gd name="T2" fmla="*/ 39 w 186"/>
                <a:gd name="T3" fmla="*/ 10 h 305"/>
                <a:gd name="T4" fmla="*/ 78 w 186"/>
                <a:gd name="T5" fmla="*/ 24 h 305"/>
                <a:gd name="T6" fmla="*/ 115 w 186"/>
                <a:gd name="T7" fmla="*/ 40 h 305"/>
                <a:gd name="T8" fmla="*/ 131 w 186"/>
                <a:gd name="T9" fmla="*/ 50 h 305"/>
                <a:gd name="T10" fmla="*/ 147 w 186"/>
                <a:gd name="T11" fmla="*/ 60 h 305"/>
                <a:gd name="T12" fmla="*/ 160 w 186"/>
                <a:gd name="T13" fmla="*/ 73 h 305"/>
                <a:gd name="T14" fmla="*/ 171 w 186"/>
                <a:gd name="T15" fmla="*/ 87 h 305"/>
                <a:gd name="T16" fmla="*/ 178 w 186"/>
                <a:gd name="T17" fmla="*/ 103 h 305"/>
                <a:gd name="T18" fmla="*/ 183 w 186"/>
                <a:gd name="T19" fmla="*/ 119 h 305"/>
                <a:gd name="T20" fmla="*/ 186 w 186"/>
                <a:gd name="T21" fmla="*/ 143 h 305"/>
                <a:gd name="T22" fmla="*/ 185 w 186"/>
                <a:gd name="T23" fmla="*/ 168 h 305"/>
                <a:gd name="T24" fmla="*/ 180 w 186"/>
                <a:gd name="T25" fmla="*/ 192 h 305"/>
                <a:gd name="T26" fmla="*/ 170 w 186"/>
                <a:gd name="T27" fmla="*/ 214 h 305"/>
                <a:gd name="T28" fmla="*/ 156 w 186"/>
                <a:gd name="T29" fmla="*/ 235 h 305"/>
                <a:gd name="T30" fmla="*/ 139 w 186"/>
                <a:gd name="T31" fmla="*/ 253 h 305"/>
                <a:gd name="T32" fmla="*/ 118 w 186"/>
                <a:gd name="T33" fmla="*/ 267 h 305"/>
                <a:gd name="T34" fmla="*/ 96 w 186"/>
                <a:gd name="T35" fmla="*/ 279 h 305"/>
                <a:gd name="T36" fmla="*/ 72 w 186"/>
                <a:gd name="T37" fmla="*/ 288 h 305"/>
                <a:gd name="T38" fmla="*/ 49 w 186"/>
                <a:gd name="T39" fmla="*/ 295 h 305"/>
                <a:gd name="T40" fmla="*/ 24 w 186"/>
                <a:gd name="T41" fmla="*/ 300 h 305"/>
                <a:gd name="T42" fmla="*/ 0 w 186"/>
                <a:gd name="T43" fmla="*/ 305 h 305"/>
                <a:gd name="T44" fmla="*/ 0 w 186"/>
                <a:gd name="T45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6" h="305">
                  <a:moveTo>
                    <a:pt x="0" y="0"/>
                  </a:moveTo>
                  <a:lnTo>
                    <a:pt x="39" y="10"/>
                  </a:lnTo>
                  <a:lnTo>
                    <a:pt x="78" y="24"/>
                  </a:lnTo>
                  <a:lnTo>
                    <a:pt x="115" y="40"/>
                  </a:lnTo>
                  <a:lnTo>
                    <a:pt x="131" y="50"/>
                  </a:lnTo>
                  <a:lnTo>
                    <a:pt x="147" y="60"/>
                  </a:lnTo>
                  <a:lnTo>
                    <a:pt x="160" y="73"/>
                  </a:lnTo>
                  <a:lnTo>
                    <a:pt x="171" y="87"/>
                  </a:lnTo>
                  <a:lnTo>
                    <a:pt x="178" y="103"/>
                  </a:lnTo>
                  <a:lnTo>
                    <a:pt x="183" y="119"/>
                  </a:lnTo>
                  <a:lnTo>
                    <a:pt x="186" y="143"/>
                  </a:lnTo>
                  <a:lnTo>
                    <a:pt x="185" y="168"/>
                  </a:lnTo>
                  <a:lnTo>
                    <a:pt x="180" y="192"/>
                  </a:lnTo>
                  <a:lnTo>
                    <a:pt x="170" y="214"/>
                  </a:lnTo>
                  <a:lnTo>
                    <a:pt x="156" y="235"/>
                  </a:lnTo>
                  <a:lnTo>
                    <a:pt x="139" y="253"/>
                  </a:lnTo>
                  <a:lnTo>
                    <a:pt x="118" y="267"/>
                  </a:lnTo>
                  <a:lnTo>
                    <a:pt x="96" y="279"/>
                  </a:lnTo>
                  <a:lnTo>
                    <a:pt x="72" y="288"/>
                  </a:lnTo>
                  <a:lnTo>
                    <a:pt x="49" y="295"/>
                  </a:lnTo>
                  <a:lnTo>
                    <a:pt x="24" y="300"/>
                  </a:lnTo>
                  <a:lnTo>
                    <a:pt x="0" y="30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030690A9-8DCB-4C8C-9C6C-95ACA0C7641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3" y="3723"/>
              <a:ext cx="17" cy="31"/>
            </a:xfrm>
            <a:custGeom>
              <a:avLst/>
              <a:gdLst>
                <a:gd name="T0" fmla="*/ 152 w 152"/>
                <a:gd name="T1" fmla="*/ 0 h 276"/>
                <a:gd name="T2" fmla="*/ 152 w 152"/>
                <a:gd name="T3" fmla="*/ 276 h 276"/>
                <a:gd name="T4" fmla="*/ 124 w 152"/>
                <a:gd name="T5" fmla="*/ 267 h 276"/>
                <a:gd name="T6" fmla="*/ 98 w 152"/>
                <a:gd name="T7" fmla="*/ 258 h 276"/>
                <a:gd name="T8" fmla="*/ 70 w 152"/>
                <a:gd name="T9" fmla="*/ 244 h 276"/>
                <a:gd name="T10" fmla="*/ 43 w 152"/>
                <a:gd name="T11" fmla="*/ 229 h 276"/>
                <a:gd name="T12" fmla="*/ 29 w 152"/>
                <a:gd name="T13" fmla="*/ 217 h 276"/>
                <a:gd name="T14" fmla="*/ 17 w 152"/>
                <a:gd name="T15" fmla="*/ 205 h 276"/>
                <a:gd name="T16" fmla="*/ 7 w 152"/>
                <a:gd name="T17" fmla="*/ 188 h 276"/>
                <a:gd name="T18" fmla="*/ 2 w 152"/>
                <a:gd name="T19" fmla="*/ 170 h 276"/>
                <a:gd name="T20" fmla="*/ 0 w 152"/>
                <a:gd name="T21" fmla="*/ 149 h 276"/>
                <a:gd name="T22" fmla="*/ 0 w 152"/>
                <a:gd name="T23" fmla="*/ 129 h 276"/>
                <a:gd name="T24" fmla="*/ 4 w 152"/>
                <a:gd name="T25" fmla="*/ 111 h 276"/>
                <a:gd name="T26" fmla="*/ 10 w 152"/>
                <a:gd name="T27" fmla="*/ 92 h 276"/>
                <a:gd name="T28" fmla="*/ 21 w 152"/>
                <a:gd name="T29" fmla="*/ 75 h 276"/>
                <a:gd name="T30" fmla="*/ 36 w 152"/>
                <a:gd name="T31" fmla="*/ 56 h 276"/>
                <a:gd name="T32" fmla="*/ 57 w 152"/>
                <a:gd name="T33" fmla="*/ 39 h 276"/>
                <a:gd name="T34" fmla="*/ 79 w 152"/>
                <a:gd name="T35" fmla="*/ 26 h 276"/>
                <a:gd name="T36" fmla="*/ 102 w 152"/>
                <a:gd name="T37" fmla="*/ 14 h 276"/>
                <a:gd name="T38" fmla="*/ 127 w 152"/>
                <a:gd name="T39" fmla="*/ 6 h 276"/>
                <a:gd name="T40" fmla="*/ 152 w 152"/>
                <a:gd name="T4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2" h="276">
                  <a:moveTo>
                    <a:pt x="152" y="0"/>
                  </a:moveTo>
                  <a:lnTo>
                    <a:pt x="152" y="276"/>
                  </a:lnTo>
                  <a:lnTo>
                    <a:pt x="124" y="267"/>
                  </a:lnTo>
                  <a:lnTo>
                    <a:pt x="98" y="258"/>
                  </a:lnTo>
                  <a:lnTo>
                    <a:pt x="70" y="244"/>
                  </a:lnTo>
                  <a:lnTo>
                    <a:pt x="43" y="229"/>
                  </a:lnTo>
                  <a:lnTo>
                    <a:pt x="29" y="217"/>
                  </a:lnTo>
                  <a:lnTo>
                    <a:pt x="17" y="205"/>
                  </a:lnTo>
                  <a:lnTo>
                    <a:pt x="7" y="188"/>
                  </a:lnTo>
                  <a:lnTo>
                    <a:pt x="2" y="170"/>
                  </a:lnTo>
                  <a:lnTo>
                    <a:pt x="0" y="149"/>
                  </a:lnTo>
                  <a:lnTo>
                    <a:pt x="0" y="129"/>
                  </a:lnTo>
                  <a:lnTo>
                    <a:pt x="4" y="111"/>
                  </a:lnTo>
                  <a:lnTo>
                    <a:pt x="10" y="92"/>
                  </a:lnTo>
                  <a:lnTo>
                    <a:pt x="21" y="75"/>
                  </a:lnTo>
                  <a:lnTo>
                    <a:pt x="36" y="56"/>
                  </a:lnTo>
                  <a:lnTo>
                    <a:pt x="57" y="39"/>
                  </a:lnTo>
                  <a:lnTo>
                    <a:pt x="79" y="26"/>
                  </a:lnTo>
                  <a:lnTo>
                    <a:pt x="102" y="14"/>
                  </a:lnTo>
                  <a:lnTo>
                    <a:pt x="127" y="6"/>
                  </a:lnTo>
                  <a:lnTo>
                    <a:pt x="1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1">
              <a:extLst>
                <a:ext uri="{FF2B5EF4-FFF2-40B4-BE49-F238E27FC236}">
                  <a16:creationId xmlns:a16="http://schemas.microsoft.com/office/drawing/2014/main" id="{AE4857D9-AE8F-4C0E-B901-9BA3F648FAD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44" y="3534"/>
              <a:ext cx="314" cy="379"/>
            </a:xfrm>
            <a:custGeom>
              <a:avLst/>
              <a:gdLst>
                <a:gd name="T0" fmla="*/ 1318 w 2825"/>
                <a:gd name="T1" fmla="*/ 1421 h 3410"/>
                <a:gd name="T2" fmla="*/ 1123 w 2825"/>
                <a:gd name="T3" fmla="*/ 1605 h 3410"/>
                <a:gd name="T4" fmla="*/ 997 w 2825"/>
                <a:gd name="T5" fmla="*/ 1817 h 3410"/>
                <a:gd name="T6" fmla="*/ 1054 w 2825"/>
                <a:gd name="T7" fmla="*/ 2017 h 3410"/>
                <a:gd name="T8" fmla="*/ 1278 w 2825"/>
                <a:gd name="T9" fmla="*/ 2142 h 3410"/>
                <a:gd name="T10" fmla="*/ 1189 w 2825"/>
                <a:gd name="T11" fmla="*/ 2403 h 3410"/>
                <a:gd name="T12" fmla="*/ 1115 w 2825"/>
                <a:gd name="T13" fmla="*/ 2277 h 3410"/>
                <a:gd name="T14" fmla="*/ 997 w 2825"/>
                <a:gd name="T15" fmla="*/ 2310 h 3410"/>
                <a:gd name="T16" fmla="*/ 1022 w 2825"/>
                <a:gd name="T17" fmla="*/ 2453 h 3410"/>
                <a:gd name="T18" fmla="*/ 1234 w 2825"/>
                <a:gd name="T19" fmla="*/ 2634 h 3410"/>
                <a:gd name="T20" fmla="*/ 1348 w 2825"/>
                <a:gd name="T21" fmla="*/ 2820 h 3410"/>
                <a:gd name="T22" fmla="*/ 1467 w 2825"/>
                <a:gd name="T23" fmla="*/ 2803 h 3410"/>
                <a:gd name="T24" fmla="*/ 1608 w 2825"/>
                <a:gd name="T25" fmla="*/ 2640 h 3410"/>
                <a:gd name="T26" fmla="*/ 1816 w 2825"/>
                <a:gd name="T27" fmla="*/ 2455 h 3410"/>
                <a:gd name="T28" fmla="*/ 1802 w 2825"/>
                <a:gd name="T29" fmla="*/ 2199 h 3410"/>
                <a:gd name="T30" fmla="*/ 1808 w 2825"/>
                <a:gd name="T31" fmla="*/ 2211 h 3410"/>
                <a:gd name="T32" fmla="*/ 1797 w 2825"/>
                <a:gd name="T33" fmla="*/ 2190 h 3410"/>
                <a:gd name="T34" fmla="*/ 1798 w 2825"/>
                <a:gd name="T35" fmla="*/ 2191 h 3410"/>
                <a:gd name="T36" fmla="*/ 1713 w 2825"/>
                <a:gd name="T37" fmla="*/ 2106 h 3410"/>
                <a:gd name="T38" fmla="*/ 1484 w 2825"/>
                <a:gd name="T39" fmla="*/ 1701 h 3410"/>
                <a:gd name="T40" fmla="*/ 1645 w 2825"/>
                <a:gd name="T41" fmla="*/ 1800 h 3410"/>
                <a:gd name="T42" fmla="*/ 1716 w 2825"/>
                <a:gd name="T43" fmla="*/ 1892 h 3410"/>
                <a:gd name="T44" fmla="*/ 1820 w 2825"/>
                <a:gd name="T45" fmla="*/ 1832 h 3410"/>
                <a:gd name="T46" fmla="*/ 1761 w 2825"/>
                <a:gd name="T47" fmla="*/ 1672 h 3410"/>
                <a:gd name="T48" fmla="*/ 1516 w 2825"/>
                <a:gd name="T49" fmla="*/ 1536 h 3410"/>
                <a:gd name="T50" fmla="*/ 1435 w 2825"/>
                <a:gd name="T51" fmla="*/ 1363 h 3410"/>
                <a:gd name="T52" fmla="*/ 957 w 2825"/>
                <a:gd name="T53" fmla="*/ 25 h 3410"/>
                <a:gd name="T54" fmla="*/ 1185 w 2825"/>
                <a:gd name="T55" fmla="*/ 116 h 3410"/>
                <a:gd name="T56" fmla="*/ 1418 w 2825"/>
                <a:gd name="T57" fmla="*/ 109 h 3410"/>
                <a:gd name="T58" fmla="*/ 1705 w 2825"/>
                <a:gd name="T59" fmla="*/ 31 h 3410"/>
                <a:gd name="T60" fmla="*/ 1928 w 2825"/>
                <a:gd name="T61" fmla="*/ 17 h 3410"/>
                <a:gd name="T62" fmla="*/ 1938 w 2825"/>
                <a:gd name="T63" fmla="*/ 163 h 3410"/>
                <a:gd name="T64" fmla="*/ 1836 w 2825"/>
                <a:gd name="T65" fmla="*/ 421 h 3410"/>
                <a:gd name="T66" fmla="*/ 1654 w 2825"/>
                <a:gd name="T67" fmla="*/ 682 h 3410"/>
                <a:gd name="T68" fmla="*/ 1803 w 2825"/>
                <a:gd name="T69" fmla="*/ 856 h 3410"/>
                <a:gd name="T70" fmla="*/ 2102 w 2825"/>
                <a:gd name="T71" fmla="*/ 1100 h 3410"/>
                <a:gd name="T72" fmla="*/ 2382 w 2825"/>
                <a:gd name="T73" fmla="*/ 1417 h 3410"/>
                <a:gd name="T74" fmla="*/ 2613 w 2825"/>
                <a:gd name="T75" fmla="*/ 1780 h 3410"/>
                <a:gd name="T76" fmla="*/ 2770 w 2825"/>
                <a:gd name="T77" fmla="*/ 2163 h 3410"/>
                <a:gd name="T78" fmla="*/ 2825 w 2825"/>
                <a:gd name="T79" fmla="*/ 2537 h 3410"/>
                <a:gd name="T80" fmla="*/ 2751 w 2825"/>
                <a:gd name="T81" fmla="*/ 2876 h 3410"/>
                <a:gd name="T82" fmla="*/ 2522 w 2825"/>
                <a:gd name="T83" fmla="*/ 3153 h 3410"/>
                <a:gd name="T84" fmla="*/ 2108 w 2825"/>
                <a:gd name="T85" fmla="*/ 3340 h 3410"/>
                <a:gd name="T86" fmla="*/ 1484 w 2825"/>
                <a:gd name="T87" fmla="*/ 3410 h 3410"/>
                <a:gd name="T88" fmla="*/ 786 w 2825"/>
                <a:gd name="T89" fmla="*/ 3345 h 3410"/>
                <a:gd name="T90" fmla="*/ 336 w 2825"/>
                <a:gd name="T91" fmla="*/ 3156 h 3410"/>
                <a:gd name="T92" fmla="*/ 84 w 2825"/>
                <a:gd name="T93" fmla="*/ 2868 h 3410"/>
                <a:gd name="T94" fmla="*/ 0 w 2825"/>
                <a:gd name="T95" fmla="*/ 2512 h 3410"/>
                <a:gd name="T96" fmla="*/ 54 w 2825"/>
                <a:gd name="T97" fmla="*/ 2120 h 3410"/>
                <a:gd name="T98" fmla="*/ 213 w 2825"/>
                <a:gd name="T99" fmla="*/ 1722 h 3410"/>
                <a:gd name="T100" fmla="*/ 449 w 2825"/>
                <a:gd name="T101" fmla="*/ 1350 h 3410"/>
                <a:gd name="T102" fmla="*/ 730 w 2825"/>
                <a:gd name="T103" fmla="*/ 1034 h 3410"/>
                <a:gd name="T104" fmla="*/ 1024 w 2825"/>
                <a:gd name="T105" fmla="*/ 805 h 3410"/>
                <a:gd name="T106" fmla="*/ 925 w 2825"/>
                <a:gd name="T107" fmla="*/ 597 h 3410"/>
                <a:gd name="T108" fmla="*/ 757 w 2825"/>
                <a:gd name="T109" fmla="*/ 316 h 3410"/>
                <a:gd name="T110" fmla="*/ 727 w 2825"/>
                <a:gd name="T111" fmla="*/ 84 h 3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25" h="3410">
                  <a:moveTo>
                    <a:pt x="1397" y="1356"/>
                  </a:moveTo>
                  <a:lnTo>
                    <a:pt x="1378" y="1358"/>
                  </a:lnTo>
                  <a:lnTo>
                    <a:pt x="1361" y="1365"/>
                  </a:lnTo>
                  <a:lnTo>
                    <a:pt x="1344" y="1376"/>
                  </a:lnTo>
                  <a:lnTo>
                    <a:pt x="1333" y="1390"/>
                  </a:lnTo>
                  <a:lnTo>
                    <a:pt x="1323" y="1404"/>
                  </a:lnTo>
                  <a:lnTo>
                    <a:pt x="1318" y="1421"/>
                  </a:lnTo>
                  <a:lnTo>
                    <a:pt x="1316" y="1438"/>
                  </a:lnTo>
                  <a:lnTo>
                    <a:pt x="1316" y="1532"/>
                  </a:lnTo>
                  <a:lnTo>
                    <a:pt x="1275" y="1539"/>
                  </a:lnTo>
                  <a:lnTo>
                    <a:pt x="1234" y="1550"/>
                  </a:lnTo>
                  <a:lnTo>
                    <a:pt x="1195" y="1565"/>
                  </a:lnTo>
                  <a:lnTo>
                    <a:pt x="1158" y="1584"/>
                  </a:lnTo>
                  <a:lnTo>
                    <a:pt x="1123" y="1605"/>
                  </a:lnTo>
                  <a:lnTo>
                    <a:pt x="1090" y="1632"/>
                  </a:lnTo>
                  <a:lnTo>
                    <a:pt x="1064" y="1660"/>
                  </a:lnTo>
                  <a:lnTo>
                    <a:pt x="1040" y="1692"/>
                  </a:lnTo>
                  <a:lnTo>
                    <a:pt x="1021" y="1727"/>
                  </a:lnTo>
                  <a:lnTo>
                    <a:pt x="1010" y="1756"/>
                  </a:lnTo>
                  <a:lnTo>
                    <a:pt x="1002" y="1786"/>
                  </a:lnTo>
                  <a:lnTo>
                    <a:pt x="997" y="1817"/>
                  </a:lnTo>
                  <a:lnTo>
                    <a:pt x="996" y="1848"/>
                  </a:lnTo>
                  <a:lnTo>
                    <a:pt x="998" y="1879"/>
                  </a:lnTo>
                  <a:lnTo>
                    <a:pt x="1002" y="1909"/>
                  </a:lnTo>
                  <a:lnTo>
                    <a:pt x="1011" y="1939"/>
                  </a:lnTo>
                  <a:lnTo>
                    <a:pt x="1022" y="1968"/>
                  </a:lnTo>
                  <a:lnTo>
                    <a:pt x="1037" y="1994"/>
                  </a:lnTo>
                  <a:lnTo>
                    <a:pt x="1054" y="2017"/>
                  </a:lnTo>
                  <a:lnTo>
                    <a:pt x="1074" y="2039"/>
                  </a:lnTo>
                  <a:lnTo>
                    <a:pt x="1097" y="2057"/>
                  </a:lnTo>
                  <a:lnTo>
                    <a:pt x="1129" y="2080"/>
                  </a:lnTo>
                  <a:lnTo>
                    <a:pt x="1164" y="2100"/>
                  </a:lnTo>
                  <a:lnTo>
                    <a:pt x="1201" y="2116"/>
                  </a:lnTo>
                  <a:lnTo>
                    <a:pt x="1239" y="2130"/>
                  </a:lnTo>
                  <a:lnTo>
                    <a:pt x="1278" y="2142"/>
                  </a:lnTo>
                  <a:lnTo>
                    <a:pt x="1316" y="2153"/>
                  </a:lnTo>
                  <a:lnTo>
                    <a:pt x="1316" y="2484"/>
                  </a:lnTo>
                  <a:lnTo>
                    <a:pt x="1287" y="2475"/>
                  </a:lnTo>
                  <a:lnTo>
                    <a:pt x="1259" y="2461"/>
                  </a:lnTo>
                  <a:lnTo>
                    <a:pt x="1233" y="2446"/>
                  </a:lnTo>
                  <a:lnTo>
                    <a:pt x="1210" y="2426"/>
                  </a:lnTo>
                  <a:lnTo>
                    <a:pt x="1189" y="2403"/>
                  </a:lnTo>
                  <a:lnTo>
                    <a:pt x="1172" y="2378"/>
                  </a:lnTo>
                  <a:lnTo>
                    <a:pt x="1160" y="2352"/>
                  </a:lnTo>
                  <a:lnTo>
                    <a:pt x="1155" y="2337"/>
                  </a:lnTo>
                  <a:lnTo>
                    <a:pt x="1150" y="2322"/>
                  </a:lnTo>
                  <a:lnTo>
                    <a:pt x="1142" y="2305"/>
                  </a:lnTo>
                  <a:lnTo>
                    <a:pt x="1131" y="2289"/>
                  </a:lnTo>
                  <a:lnTo>
                    <a:pt x="1115" y="2277"/>
                  </a:lnTo>
                  <a:lnTo>
                    <a:pt x="1098" y="2269"/>
                  </a:lnTo>
                  <a:lnTo>
                    <a:pt x="1079" y="2265"/>
                  </a:lnTo>
                  <a:lnTo>
                    <a:pt x="1058" y="2265"/>
                  </a:lnTo>
                  <a:lnTo>
                    <a:pt x="1040" y="2271"/>
                  </a:lnTo>
                  <a:lnTo>
                    <a:pt x="1023" y="2280"/>
                  </a:lnTo>
                  <a:lnTo>
                    <a:pt x="1009" y="2293"/>
                  </a:lnTo>
                  <a:lnTo>
                    <a:pt x="997" y="2310"/>
                  </a:lnTo>
                  <a:lnTo>
                    <a:pt x="991" y="2325"/>
                  </a:lnTo>
                  <a:lnTo>
                    <a:pt x="988" y="2341"/>
                  </a:lnTo>
                  <a:lnTo>
                    <a:pt x="988" y="2357"/>
                  </a:lnTo>
                  <a:lnTo>
                    <a:pt x="990" y="2371"/>
                  </a:lnTo>
                  <a:lnTo>
                    <a:pt x="994" y="2386"/>
                  </a:lnTo>
                  <a:lnTo>
                    <a:pt x="1004" y="2416"/>
                  </a:lnTo>
                  <a:lnTo>
                    <a:pt x="1022" y="2453"/>
                  </a:lnTo>
                  <a:lnTo>
                    <a:pt x="1043" y="2488"/>
                  </a:lnTo>
                  <a:lnTo>
                    <a:pt x="1068" y="2520"/>
                  </a:lnTo>
                  <a:lnTo>
                    <a:pt x="1097" y="2549"/>
                  </a:lnTo>
                  <a:lnTo>
                    <a:pt x="1128" y="2576"/>
                  </a:lnTo>
                  <a:lnTo>
                    <a:pt x="1161" y="2598"/>
                  </a:lnTo>
                  <a:lnTo>
                    <a:pt x="1197" y="2618"/>
                  </a:lnTo>
                  <a:lnTo>
                    <a:pt x="1234" y="2634"/>
                  </a:lnTo>
                  <a:lnTo>
                    <a:pt x="1273" y="2647"/>
                  </a:lnTo>
                  <a:lnTo>
                    <a:pt x="1316" y="2656"/>
                  </a:lnTo>
                  <a:lnTo>
                    <a:pt x="1316" y="2754"/>
                  </a:lnTo>
                  <a:lnTo>
                    <a:pt x="1318" y="2773"/>
                  </a:lnTo>
                  <a:lnTo>
                    <a:pt x="1324" y="2791"/>
                  </a:lnTo>
                  <a:lnTo>
                    <a:pt x="1335" y="2806"/>
                  </a:lnTo>
                  <a:lnTo>
                    <a:pt x="1348" y="2820"/>
                  </a:lnTo>
                  <a:lnTo>
                    <a:pt x="1365" y="2830"/>
                  </a:lnTo>
                  <a:lnTo>
                    <a:pt x="1383" y="2837"/>
                  </a:lnTo>
                  <a:lnTo>
                    <a:pt x="1402" y="2838"/>
                  </a:lnTo>
                  <a:lnTo>
                    <a:pt x="1422" y="2834"/>
                  </a:lnTo>
                  <a:lnTo>
                    <a:pt x="1439" y="2828"/>
                  </a:lnTo>
                  <a:lnTo>
                    <a:pt x="1455" y="2817"/>
                  </a:lnTo>
                  <a:lnTo>
                    <a:pt x="1467" y="2803"/>
                  </a:lnTo>
                  <a:lnTo>
                    <a:pt x="1476" y="2789"/>
                  </a:lnTo>
                  <a:lnTo>
                    <a:pt x="1482" y="2771"/>
                  </a:lnTo>
                  <a:lnTo>
                    <a:pt x="1484" y="2754"/>
                  </a:lnTo>
                  <a:lnTo>
                    <a:pt x="1484" y="2664"/>
                  </a:lnTo>
                  <a:lnTo>
                    <a:pt x="1525" y="2659"/>
                  </a:lnTo>
                  <a:lnTo>
                    <a:pt x="1568" y="2652"/>
                  </a:lnTo>
                  <a:lnTo>
                    <a:pt x="1608" y="2640"/>
                  </a:lnTo>
                  <a:lnTo>
                    <a:pt x="1648" y="2624"/>
                  </a:lnTo>
                  <a:lnTo>
                    <a:pt x="1685" y="2605"/>
                  </a:lnTo>
                  <a:lnTo>
                    <a:pt x="1720" y="2581"/>
                  </a:lnTo>
                  <a:lnTo>
                    <a:pt x="1750" y="2555"/>
                  </a:lnTo>
                  <a:lnTo>
                    <a:pt x="1777" y="2525"/>
                  </a:lnTo>
                  <a:lnTo>
                    <a:pt x="1799" y="2491"/>
                  </a:lnTo>
                  <a:lnTo>
                    <a:pt x="1816" y="2455"/>
                  </a:lnTo>
                  <a:lnTo>
                    <a:pt x="1829" y="2417"/>
                  </a:lnTo>
                  <a:lnTo>
                    <a:pt x="1836" y="2377"/>
                  </a:lnTo>
                  <a:lnTo>
                    <a:pt x="1838" y="2341"/>
                  </a:lnTo>
                  <a:lnTo>
                    <a:pt x="1835" y="2304"/>
                  </a:lnTo>
                  <a:lnTo>
                    <a:pt x="1829" y="2268"/>
                  </a:lnTo>
                  <a:lnTo>
                    <a:pt x="1817" y="2232"/>
                  </a:lnTo>
                  <a:lnTo>
                    <a:pt x="1802" y="2199"/>
                  </a:lnTo>
                  <a:lnTo>
                    <a:pt x="1803" y="2201"/>
                  </a:lnTo>
                  <a:lnTo>
                    <a:pt x="1805" y="2203"/>
                  </a:lnTo>
                  <a:lnTo>
                    <a:pt x="1806" y="2205"/>
                  </a:lnTo>
                  <a:lnTo>
                    <a:pt x="1807" y="2207"/>
                  </a:lnTo>
                  <a:lnTo>
                    <a:pt x="1808" y="2210"/>
                  </a:lnTo>
                  <a:lnTo>
                    <a:pt x="1808" y="2210"/>
                  </a:lnTo>
                  <a:lnTo>
                    <a:pt x="1808" y="2211"/>
                  </a:lnTo>
                  <a:lnTo>
                    <a:pt x="1808" y="2210"/>
                  </a:lnTo>
                  <a:lnTo>
                    <a:pt x="1807" y="2208"/>
                  </a:lnTo>
                  <a:lnTo>
                    <a:pt x="1806" y="2206"/>
                  </a:lnTo>
                  <a:lnTo>
                    <a:pt x="1804" y="2202"/>
                  </a:lnTo>
                  <a:lnTo>
                    <a:pt x="1802" y="2198"/>
                  </a:lnTo>
                  <a:lnTo>
                    <a:pt x="1799" y="2194"/>
                  </a:lnTo>
                  <a:lnTo>
                    <a:pt x="1797" y="2190"/>
                  </a:lnTo>
                  <a:lnTo>
                    <a:pt x="1796" y="2188"/>
                  </a:lnTo>
                  <a:lnTo>
                    <a:pt x="1795" y="2187"/>
                  </a:lnTo>
                  <a:lnTo>
                    <a:pt x="1795" y="2186"/>
                  </a:lnTo>
                  <a:lnTo>
                    <a:pt x="1795" y="2187"/>
                  </a:lnTo>
                  <a:lnTo>
                    <a:pt x="1796" y="2187"/>
                  </a:lnTo>
                  <a:lnTo>
                    <a:pt x="1797" y="2189"/>
                  </a:lnTo>
                  <a:lnTo>
                    <a:pt x="1798" y="2191"/>
                  </a:lnTo>
                  <a:lnTo>
                    <a:pt x="1799" y="2193"/>
                  </a:lnTo>
                  <a:lnTo>
                    <a:pt x="1800" y="2195"/>
                  </a:lnTo>
                  <a:lnTo>
                    <a:pt x="1802" y="2198"/>
                  </a:lnTo>
                  <a:lnTo>
                    <a:pt x="1783" y="2171"/>
                  </a:lnTo>
                  <a:lnTo>
                    <a:pt x="1762" y="2146"/>
                  </a:lnTo>
                  <a:lnTo>
                    <a:pt x="1739" y="2125"/>
                  </a:lnTo>
                  <a:lnTo>
                    <a:pt x="1713" y="2106"/>
                  </a:lnTo>
                  <a:lnTo>
                    <a:pt x="1686" y="2088"/>
                  </a:lnTo>
                  <a:lnTo>
                    <a:pt x="1657" y="2074"/>
                  </a:lnTo>
                  <a:lnTo>
                    <a:pt x="1627" y="2061"/>
                  </a:lnTo>
                  <a:lnTo>
                    <a:pt x="1580" y="2045"/>
                  </a:lnTo>
                  <a:lnTo>
                    <a:pt x="1532" y="2030"/>
                  </a:lnTo>
                  <a:lnTo>
                    <a:pt x="1484" y="2019"/>
                  </a:lnTo>
                  <a:lnTo>
                    <a:pt x="1484" y="1701"/>
                  </a:lnTo>
                  <a:lnTo>
                    <a:pt x="1514" y="1708"/>
                  </a:lnTo>
                  <a:lnTo>
                    <a:pt x="1544" y="1717"/>
                  </a:lnTo>
                  <a:lnTo>
                    <a:pt x="1572" y="1730"/>
                  </a:lnTo>
                  <a:lnTo>
                    <a:pt x="1599" y="1746"/>
                  </a:lnTo>
                  <a:lnTo>
                    <a:pt x="1621" y="1765"/>
                  </a:lnTo>
                  <a:lnTo>
                    <a:pt x="1638" y="1788"/>
                  </a:lnTo>
                  <a:lnTo>
                    <a:pt x="1645" y="1800"/>
                  </a:lnTo>
                  <a:lnTo>
                    <a:pt x="1652" y="1814"/>
                  </a:lnTo>
                  <a:lnTo>
                    <a:pt x="1657" y="1828"/>
                  </a:lnTo>
                  <a:lnTo>
                    <a:pt x="1661" y="1842"/>
                  </a:lnTo>
                  <a:lnTo>
                    <a:pt x="1670" y="1859"/>
                  </a:lnTo>
                  <a:lnTo>
                    <a:pt x="1683" y="1874"/>
                  </a:lnTo>
                  <a:lnTo>
                    <a:pt x="1698" y="1885"/>
                  </a:lnTo>
                  <a:lnTo>
                    <a:pt x="1716" y="1892"/>
                  </a:lnTo>
                  <a:lnTo>
                    <a:pt x="1736" y="1896"/>
                  </a:lnTo>
                  <a:lnTo>
                    <a:pt x="1755" y="1894"/>
                  </a:lnTo>
                  <a:lnTo>
                    <a:pt x="1774" y="1888"/>
                  </a:lnTo>
                  <a:lnTo>
                    <a:pt x="1790" y="1878"/>
                  </a:lnTo>
                  <a:lnTo>
                    <a:pt x="1804" y="1864"/>
                  </a:lnTo>
                  <a:lnTo>
                    <a:pt x="1815" y="1847"/>
                  </a:lnTo>
                  <a:lnTo>
                    <a:pt x="1820" y="1832"/>
                  </a:lnTo>
                  <a:lnTo>
                    <a:pt x="1823" y="1816"/>
                  </a:lnTo>
                  <a:lnTo>
                    <a:pt x="1822" y="1799"/>
                  </a:lnTo>
                  <a:lnTo>
                    <a:pt x="1818" y="1785"/>
                  </a:lnTo>
                  <a:lnTo>
                    <a:pt x="1814" y="1769"/>
                  </a:lnTo>
                  <a:lnTo>
                    <a:pt x="1802" y="1739"/>
                  </a:lnTo>
                  <a:lnTo>
                    <a:pt x="1784" y="1704"/>
                  </a:lnTo>
                  <a:lnTo>
                    <a:pt x="1761" y="1672"/>
                  </a:lnTo>
                  <a:lnTo>
                    <a:pt x="1736" y="1643"/>
                  </a:lnTo>
                  <a:lnTo>
                    <a:pt x="1705" y="1616"/>
                  </a:lnTo>
                  <a:lnTo>
                    <a:pt x="1670" y="1592"/>
                  </a:lnTo>
                  <a:lnTo>
                    <a:pt x="1634" y="1573"/>
                  </a:lnTo>
                  <a:lnTo>
                    <a:pt x="1596" y="1558"/>
                  </a:lnTo>
                  <a:lnTo>
                    <a:pt x="1556" y="1545"/>
                  </a:lnTo>
                  <a:lnTo>
                    <a:pt x="1516" y="1536"/>
                  </a:lnTo>
                  <a:lnTo>
                    <a:pt x="1484" y="1531"/>
                  </a:lnTo>
                  <a:lnTo>
                    <a:pt x="1484" y="1438"/>
                  </a:lnTo>
                  <a:lnTo>
                    <a:pt x="1482" y="1420"/>
                  </a:lnTo>
                  <a:lnTo>
                    <a:pt x="1475" y="1402"/>
                  </a:lnTo>
                  <a:lnTo>
                    <a:pt x="1464" y="1386"/>
                  </a:lnTo>
                  <a:lnTo>
                    <a:pt x="1451" y="1373"/>
                  </a:lnTo>
                  <a:lnTo>
                    <a:pt x="1435" y="1363"/>
                  </a:lnTo>
                  <a:lnTo>
                    <a:pt x="1417" y="1357"/>
                  </a:lnTo>
                  <a:lnTo>
                    <a:pt x="1397" y="1356"/>
                  </a:lnTo>
                  <a:close/>
                  <a:moveTo>
                    <a:pt x="843" y="0"/>
                  </a:moveTo>
                  <a:lnTo>
                    <a:pt x="870" y="1"/>
                  </a:lnTo>
                  <a:lnTo>
                    <a:pt x="898" y="6"/>
                  </a:lnTo>
                  <a:lnTo>
                    <a:pt x="927" y="15"/>
                  </a:lnTo>
                  <a:lnTo>
                    <a:pt x="957" y="25"/>
                  </a:lnTo>
                  <a:lnTo>
                    <a:pt x="988" y="36"/>
                  </a:lnTo>
                  <a:lnTo>
                    <a:pt x="1019" y="50"/>
                  </a:lnTo>
                  <a:lnTo>
                    <a:pt x="1052" y="64"/>
                  </a:lnTo>
                  <a:lnTo>
                    <a:pt x="1084" y="79"/>
                  </a:lnTo>
                  <a:lnTo>
                    <a:pt x="1117" y="92"/>
                  </a:lnTo>
                  <a:lnTo>
                    <a:pt x="1150" y="105"/>
                  </a:lnTo>
                  <a:lnTo>
                    <a:pt x="1185" y="116"/>
                  </a:lnTo>
                  <a:lnTo>
                    <a:pt x="1218" y="124"/>
                  </a:lnTo>
                  <a:lnTo>
                    <a:pt x="1252" y="130"/>
                  </a:lnTo>
                  <a:lnTo>
                    <a:pt x="1285" y="133"/>
                  </a:lnTo>
                  <a:lnTo>
                    <a:pt x="1319" y="131"/>
                  </a:lnTo>
                  <a:lnTo>
                    <a:pt x="1348" y="125"/>
                  </a:lnTo>
                  <a:lnTo>
                    <a:pt x="1381" y="118"/>
                  </a:lnTo>
                  <a:lnTo>
                    <a:pt x="1418" y="109"/>
                  </a:lnTo>
                  <a:lnTo>
                    <a:pt x="1455" y="98"/>
                  </a:lnTo>
                  <a:lnTo>
                    <a:pt x="1495" y="87"/>
                  </a:lnTo>
                  <a:lnTo>
                    <a:pt x="1536" y="76"/>
                  </a:lnTo>
                  <a:lnTo>
                    <a:pt x="1578" y="64"/>
                  </a:lnTo>
                  <a:lnTo>
                    <a:pt x="1621" y="52"/>
                  </a:lnTo>
                  <a:lnTo>
                    <a:pt x="1663" y="41"/>
                  </a:lnTo>
                  <a:lnTo>
                    <a:pt x="1705" y="31"/>
                  </a:lnTo>
                  <a:lnTo>
                    <a:pt x="1745" y="22"/>
                  </a:lnTo>
                  <a:lnTo>
                    <a:pt x="1784" y="16"/>
                  </a:lnTo>
                  <a:lnTo>
                    <a:pt x="1822" y="10"/>
                  </a:lnTo>
                  <a:lnTo>
                    <a:pt x="1857" y="8"/>
                  </a:lnTo>
                  <a:lnTo>
                    <a:pt x="1889" y="8"/>
                  </a:lnTo>
                  <a:lnTo>
                    <a:pt x="1917" y="11"/>
                  </a:lnTo>
                  <a:lnTo>
                    <a:pt x="1928" y="17"/>
                  </a:lnTo>
                  <a:lnTo>
                    <a:pt x="1938" y="27"/>
                  </a:lnTo>
                  <a:lnTo>
                    <a:pt x="1944" y="40"/>
                  </a:lnTo>
                  <a:lnTo>
                    <a:pt x="1948" y="58"/>
                  </a:lnTo>
                  <a:lnTo>
                    <a:pt x="1949" y="80"/>
                  </a:lnTo>
                  <a:lnTo>
                    <a:pt x="1947" y="105"/>
                  </a:lnTo>
                  <a:lnTo>
                    <a:pt x="1944" y="132"/>
                  </a:lnTo>
                  <a:lnTo>
                    <a:pt x="1938" y="163"/>
                  </a:lnTo>
                  <a:lnTo>
                    <a:pt x="1929" y="195"/>
                  </a:lnTo>
                  <a:lnTo>
                    <a:pt x="1918" y="229"/>
                  </a:lnTo>
                  <a:lnTo>
                    <a:pt x="1905" y="265"/>
                  </a:lnTo>
                  <a:lnTo>
                    <a:pt x="1891" y="304"/>
                  </a:lnTo>
                  <a:lnTo>
                    <a:pt x="1874" y="342"/>
                  </a:lnTo>
                  <a:lnTo>
                    <a:pt x="1856" y="381"/>
                  </a:lnTo>
                  <a:lnTo>
                    <a:pt x="1836" y="421"/>
                  </a:lnTo>
                  <a:lnTo>
                    <a:pt x="1814" y="461"/>
                  </a:lnTo>
                  <a:lnTo>
                    <a:pt x="1791" y="501"/>
                  </a:lnTo>
                  <a:lnTo>
                    <a:pt x="1767" y="539"/>
                  </a:lnTo>
                  <a:lnTo>
                    <a:pt x="1740" y="577"/>
                  </a:lnTo>
                  <a:lnTo>
                    <a:pt x="1713" y="614"/>
                  </a:lnTo>
                  <a:lnTo>
                    <a:pt x="1684" y="649"/>
                  </a:lnTo>
                  <a:lnTo>
                    <a:pt x="1654" y="682"/>
                  </a:lnTo>
                  <a:lnTo>
                    <a:pt x="1623" y="713"/>
                  </a:lnTo>
                  <a:lnTo>
                    <a:pt x="1591" y="742"/>
                  </a:lnTo>
                  <a:lnTo>
                    <a:pt x="1632" y="761"/>
                  </a:lnTo>
                  <a:lnTo>
                    <a:pt x="1674" y="780"/>
                  </a:lnTo>
                  <a:lnTo>
                    <a:pt x="1717" y="804"/>
                  </a:lnTo>
                  <a:lnTo>
                    <a:pt x="1759" y="829"/>
                  </a:lnTo>
                  <a:lnTo>
                    <a:pt x="1803" y="856"/>
                  </a:lnTo>
                  <a:lnTo>
                    <a:pt x="1845" y="885"/>
                  </a:lnTo>
                  <a:lnTo>
                    <a:pt x="1889" y="916"/>
                  </a:lnTo>
                  <a:lnTo>
                    <a:pt x="1931" y="949"/>
                  </a:lnTo>
                  <a:lnTo>
                    <a:pt x="1975" y="985"/>
                  </a:lnTo>
                  <a:lnTo>
                    <a:pt x="2017" y="1022"/>
                  </a:lnTo>
                  <a:lnTo>
                    <a:pt x="2060" y="1060"/>
                  </a:lnTo>
                  <a:lnTo>
                    <a:pt x="2102" y="1100"/>
                  </a:lnTo>
                  <a:lnTo>
                    <a:pt x="2144" y="1141"/>
                  </a:lnTo>
                  <a:lnTo>
                    <a:pt x="2185" y="1185"/>
                  </a:lnTo>
                  <a:lnTo>
                    <a:pt x="2225" y="1228"/>
                  </a:lnTo>
                  <a:lnTo>
                    <a:pt x="2266" y="1274"/>
                  </a:lnTo>
                  <a:lnTo>
                    <a:pt x="2305" y="1320"/>
                  </a:lnTo>
                  <a:lnTo>
                    <a:pt x="2343" y="1368"/>
                  </a:lnTo>
                  <a:lnTo>
                    <a:pt x="2382" y="1417"/>
                  </a:lnTo>
                  <a:lnTo>
                    <a:pt x="2418" y="1466"/>
                  </a:lnTo>
                  <a:lnTo>
                    <a:pt x="2453" y="1517"/>
                  </a:lnTo>
                  <a:lnTo>
                    <a:pt x="2488" y="1569"/>
                  </a:lnTo>
                  <a:lnTo>
                    <a:pt x="2522" y="1621"/>
                  </a:lnTo>
                  <a:lnTo>
                    <a:pt x="2554" y="1674"/>
                  </a:lnTo>
                  <a:lnTo>
                    <a:pt x="2584" y="1727"/>
                  </a:lnTo>
                  <a:lnTo>
                    <a:pt x="2613" y="1780"/>
                  </a:lnTo>
                  <a:lnTo>
                    <a:pt x="2641" y="1834"/>
                  </a:lnTo>
                  <a:lnTo>
                    <a:pt x="2667" y="1889"/>
                  </a:lnTo>
                  <a:lnTo>
                    <a:pt x="2691" y="1943"/>
                  </a:lnTo>
                  <a:lnTo>
                    <a:pt x="2714" y="1998"/>
                  </a:lnTo>
                  <a:lnTo>
                    <a:pt x="2735" y="2053"/>
                  </a:lnTo>
                  <a:lnTo>
                    <a:pt x="2754" y="2108"/>
                  </a:lnTo>
                  <a:lnTo>
                    <a:pt x="2770" y="2163"/>
                  </a:lnTo>
                  <a:lnTo>
                    <a:pt x="2785" y="2218"/>
                  </a:lnTo>
                  <a:lnTo>
                    <a:pt x="2798" y="2272"/>
                  </a:lnTo>
                  <a:lnTo>
                    <a:pt x="2808" y="2326"/>
                  </a:lnTo>
                  <a:lnTo>
                    <a:pt x="2816" y="2379"/>
                  </a:lnTo>
                  <a:lnTo>
                    <a:pt x="2822" y="2432"/>
                  </a:lnTo>
                  <a:lnTo>
                    <a:pt x="2825" y="2485"/>
                  </a:lnTo>
                  <a:lnTo>
                    <a:pt x="2825" y="2537"/>
                  </a:lnTo>
                  <a:lnTo>
                    <a:pt x="2824" y="2589"/>
                  </a:lnTo>
                  <a:lnTo>
                    <a:pt x="2819" y="2639"/>
                  </a:lnTo>
                  <a:lnTo>
                    <a:pt x="2812" y="2688"/>
                  </a:lnTo>
                  <a:lnTo>
                    <a:pt x="2801" y="2737"/>
                  </a:lnTo>
                  <a:lnTo>
                    <a:pt x="2788" y="2785"/>
                  </a:lnTo>
                  <a:lnTo>
                    <a:pt x="2771" y="2831"/>
                  </a:lnTo>
                  <a:lnTo>
                    <a:pt x="2751" y="2876"/>
                  </a:lnTo>
                  <a:lnTo>
                    <a:pt x="2729" y="2920"/>
                  </a:lnTo>
                  <a:lnTo>
                    <a:pt x="2703" y="2963"/>
                  </a:lnTo>
                  <a:lnTo>
                    <a:pt x="2674" y="3004"/>
                  </a:lnTo>
                  <a:lnTo>
                    <a:pt x="2641" y="3044"/>
                  </a:lnTo>
                  <a:lnTo>
                    <a:pt x="2604" y="3082"/>
                  </a:lnTo>
                  <a:lnTo>
                    <a:pt x="2565" y="3118"/>
                  </a:lnTo>
                  <a:lnTo>
                    <a:pt x="2522" y="3153"/>
                  </a:lnTo>
                  <a:lnTo>
                    <a:pt x="2474" y="3186"/>
                  </a:lnTo>
                  <a:lnTo>
                    <a:pt x="2423" y="3217"/>
                  </a:lnTo>
                  <a:lnTo>
                    <a:pt x="2368" y="3246"/>
                  </a:lnTo>
                  <a:lnTo>
                    <a:pt x="2309" y="3273"/>
                  </a:lnTo>
                  <a:lnTo>
                    <a:pt x="2246" y="3297"/>
                  </a:lnTo>
                  <a:lnTo>
                    <a:pt x="2180" y="3319"/>
                  </a:lnTo>
                  <a:lnTo>
                    <a:pt x="2108" y="3340"/>
                  </a:lnTo>
                  <a:lnTo>
                    <a:pt x="2033" y="3358"/>
                  </a:lnTo>
                  <a:lnTo>
                    <a:pt x="1952" y="3373"/>
                  </a:lnTo>
                  <a:lnTo>
                    <a:pt x="1868" y="3386"/>
                  </a:lnTo>
                  <a:lnTo>
                    <a:pt x="1779" y="3396"/>
                  </a:lnTo>
                  <a:lnTo>
                    <a:pt x="1686" y="3403"/>
                  </a:lnTo>
                  <a:lnTo>
                    <a:pt x="1587" y="3409"/>
                  </a:lnTo>
                  <a:lnTo>
                    <a:pt x="1484" y="3410"/>
                  </a:lnTo>
                  <a:lnTo>
                    <a:pt x="1376" y="3409"/>
                  </a:lnTo>
                  <a:lnTo>
                    <a:pt x="1263" y="3404"/>
                  </a:lnTo>
                  <a:lnTo>
                    <a:pt x="1145" y="3397"/>
                  </a:lnTo>
                  <a:lnTo>
                    <a:pt x="1048" y="3389"/>
                  </a:lnTo>
                  <a:lnTo>
                    <a:pt x="956" y="3378"/>
                  </a:lnTo>
                  <a:lnTo>
                    <a:pt x="869" y="3363"/>
                  </a:lnTo>
                  <a:lnTo>
                    <a:pt x="786" y="3345"/>
                  </a:lnTo>
                  <a:lnTo>
                    <a:pt x="708" y="3326"/>
                  </a:lnTo>
                  <a:lnTo>
                    <a:pt x="636" y="3303"/>
                  </a:lnTo>
                  <a:lnTo>
                    <a:pt x="566" y="3278"/>
                  </a:lnTo>
                  <a:lnTo>
                    <a:pt x="502" y="3251"/>
                  </a:lnTo>
                  <a:lnTo>
                    <a:pt x="442" y="3221"/>
                  </a:lnTo>
                  <a:lnTo>
                    <a:pt x="387" y="3190"/>
                  </a:lnTo>
                  <a:lnTo>
                    <a:pt x="336" y="3156"/>
                  </a:lnTo>
                  <a:lnTo>
                    <a:pt x="288" y="3120"/>
                  </a:lnTo>
                  <a:lnTo>
                    <a:pt x="244" y="3082"/>
                  </a:lnTo>
                  <a:lnTo>
                    <a:pt x="205" y="3043"/>
                  </a:lnTo>
                  <a:lnTo>
                    <a:pt x="169" y="3001"/>
                  </a:lnTo>
                  <a:lnTo>
                    <a:pt x="137" y="2959"/>
                  </a:lnTo>
                  <a:lnTo>
                    <a:pt x="109" y="2914"/>
                  </a:lnTo>
                  <a:lnTo>
                    <a:pt x="84" y="2868"/>
                  </a:lnTo>
                  <a:lnTo>
                    <a:pt x="62" y="2821"/>
                  </a:lnTo>
                  <a:lnTo>
                    <a:pt x="43" y="2772"/>
                  </a:lnTo>
                  <a:lnTo>
                    <a:pt x="29" y="2721"/>
                  </a:lnTo>
                  <a:lnTo>
                    <a:pt x="17" y="2671"/>
                  </a:lnTo>
                  <a:lnTo>
                    <a:pt x="8" y="2619"/>
                  </a:lnTo>
                  <a:lnTo>
                    <a:pt x="3" y="2566"/>
                  </a:lnTo>
                  <a:lnTo>
                    <a:pt x="0" y="2512"/>
                  </a:lnTo>
                  <a:lnTo>
                    <a:pt x="0" y="2458"/>
                  </a:lnTo>
                  <a:lnTo>
                    <a:pt x="2" y="2402"/>
                  </a:lnTo>
                  <a:lnTo>
                    <a:pt x="8" y="2347"/>
                  </a:lnTo>
                  <a:lnTo>
                    <a:pt x="16" y="2290"/>
                  </a:lnTo>
                  <a:lnTo>
                    <a:pt x="26" y="2234"/>
                  </a:lnTo>
                  <a:lnTo>
                    <a:pt x="38" y="2177"/>
                  </a:lnTo>
                  <a:lnTo>
                    <a:pt x="54" y="2120"/>
                  </a:lnTo>
                  <a:lnTo>
                    <a:pt x="70" y="2063"/>
                  </a:lnTo>
                  <a:lnTo>
                    <a:pt x="90" y="2006"/>
                  </a:lnTo>
                  <a:lnTo>
                    <a:pt x="111" y="1948"/>
                  </a:lnTo>
                  <a:lnTo>
                    <a:pt x="135" y="1891"/>
                  </a:lnTo>
                  <a:lnTo>
                    <a:pt x="159" y="1835"/>
                  </a:lnTo>
                  <a:lnTo>
                    <a:pt x="185" y="1778"/>
                  </a:lnTo>
                  <a:lnTo>
                    <a:pt x="213" y="1722"/>
                  </a:lnTo>
                  <a:lnTo>
                    <a:pt x="243" y="1668"/>
                  </a:lnTo>
                  <a:lnTo>
                    <a:pt x="274" y="1613"/>
                  </a:lnTo>
                  <a:lnTo>
                    <a:pt x="308" y="1558"/>
                  </a:lnTo>
                  <a:lnTo>
                    <a:pt x="342" y="1505"/>
                  </a:lnTo>
                  <a:lnTo>
                    <a:pt x="376" y="1452"/>
                  </a:lnTo>
                  <a:lnTo>
                    <a:pt x="412" y="1401"/>
                  </a:lnTo>
                  <a:lnTo>
                    <a:pt x="449" y="1350"/>
                  </a:lnTo>
                  <a:lnTo>
                    <a:pt x="488" y="1301"/>
                  </a:lnTo>
                  <a:lnTo>
                    <a:pt x="526" y="1253"/>
                  </a:lnTo>
                  <a:lnTo>
                    <a:pt x="566" y="1206"/>
                  </a:lnTo>
                  <a:lnTo>
                    <a:pt x="607" y="1161"/>
                  </a:lnTo>
                  <a:lnTo>
                    <a:pt x="647" y="1117"/>
                  </a:lnTo>
                  <a:lnTo>
                    <a:pt x="689" y="1075"/>
                  </a:lnTo>
                  <a:lnTo>
                    <a:pt x="730" y="1034"/>
                  </a:lnTo>
                  <a:lnTo>
                    <a:pt x="771" y="995"/>
                  </a:lnTo>
                  <a:lnTo>
                    <a:pt x="814" y="959"/>
                  </a:lnTo>
                  <a:lnTo>
                    <a:pt x="856" y="923"/>
                  </a:lnTo>
                  <a:lnTo>
                    <a:pt x="899" y="890"/>
                  </a:lnTo>
                  <a:lnTo>
                    <a:pt x="940" y="860"/>
                  </a:lnTo>
                  <a:lnTo>
                    <a:pt x="983" y="831"/>
                  </a:lnTo>
                  <a:lnTo>
                    <a:pt x="1024" y="805"/>
                  </a:lnTo>
                  <a:lnTo>
                    <a:pt x="1066" y="781"/>
                  </a:lnTo>
                  <a:lnTo>
                    <a:pt x="1106" y="761"/>
                  </a:lnTo>
                  <a:lnTo>
                    <a:pt x="1067" y="733"/>
                  </a:lnTo>
                  <a:lnTo>
                    <a:pt x="1028" y="703"/>
                  </a:lnTo>
                  <a:lnTo>
                    <a:pt x="992" y="669"/>
                  </a:lnTo>
                  <a:lnTo>
                    <a:pt x="958" y="634"/>
                  </a:lnTo>
                  <a:lnTo>
                    <a:pt x="925" y="597"/>
                  </a:lnTo>
                  <a:lnTo>
                    <a:pt x="894" y="559"/>
                  </a:lnTo>
                  <a:lnTo>
                    <a:pt x="866" y="519"/>
                  </a:lnTo>
                  <a:lnTo>
                    <a:pt x="839" y="479"/>
                  </a:lnTo>
                  <a:lnTo>
                    <a:pt x="815" y="437"/>
                  </a:lnTo>
                  <a:lnTo>
                    <a:pt x="793" y="397"/>
                  </a:lnTo>
                  <a:lnTo>
                    <a:pt x="774" y="357"/>
                  </a:lnTo>
                  <a:lnTo>
                    <a:pt x="757" y="316"/>
                  </a:lnTo>
                  <a:lnTo>
                    <a:pt x="744" y="278"/>
                  </a:lnTo>
                  <a:lnTo>
                    <a:pt x="733" y="239"/>
                  </a:lnTo>
                  <a:lnTo>
                    <a:pt x="725" y="204"/>
                  </a:lnTo>
                  <a:lnTo>
                    <a:pt x="721" y="170"/>
                  </a:lnTo>
                  <a:lnTo>
                    <a:pt x="720" y="139"/>
                  </a:lnTo>
                  <a:lnTo>
                    <a:pt x="722" y="110"/>
                  </a:lnTo>
                  <a:lnTo>
                    <a:pt x="727" y="84"/>
                  </a:lnTo>
                  <a:lnTo>
                    <a:pt x="736" y="62"/>
                  </a:lnTo>
                  <a:lnTo>
                    <a:pt x="750" y="44"/>
                  </a:lnTo>
                  <a:lnTo>
                    <a:pt x="770" y="24"/>
                  </a:lnTo>
                  <a:lnTo>
                    <a:pt x="793" y="11"/>
                  </a:lnTo>
                  <a:lnTo>
                    <a:pt x="818" y="3"/>
                  </a:lnTo>
                  <a:lnTo>
                    <a:pt x="84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22">
              <a:extLst>
                <a:ext uri="{FF2B5EF4-FFF2-40B4-BE49-F238E27FC236}">
                  <a16:creationId xmlns:a16="http://schemas.microsoft.com/office/drawing/2014/main" id="{BC486BB9-A38C-4922-B3EA-864D0AC29E03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8" y="3802"/>
              <a:ext cx="0" cy="0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1 h 2"/>
                <a:gd name="T4" fmla="*/ 0 w 1"/>
                <a:gd name="T5" fmla="*/ 2 h 2"/>
                <a:gd name="T6" fmla="*/ 1 w 1"/>
                <a:gd name="T7" fmla="*/ 1 h 2"/>
                <a:gd name="T8" fmla="*/ 1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lnTo>
                    <a:pt x="1" y="1"/>
                  </a:lnTo>
                  <a:lnTo>
                    <a:pt x="0" y="2"/>
                  </a:lnTo>
                  <a:lnTo>
                    <a:pt x="1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6" name="Rounded Rectangle 37">
            <a:extLst>
              <a:ext uri="{FF2B5EF4-FFF2-40B4-BE49-F238E27FC236}">
                <a16:creationId xmlns:a16="http://schemas.microsoft.com/office/drawing/2014/main" id="{C51CBF53-44EA-4755-B272-E54902005739}"/>
              </a:ext>
            </a:extLst>
          </p:cNvPr>
          <p:cNvSpPr/>
          <p:nvPr/>
        </p:nvSpPr>
        <p:spPr>
          <a:xfrm>
            <a:off x="7942700" y="1923492"/>
            <a:ext cx="1096994" cy="958748"/>
          </a:xfrm>
          <a:prstGeom prst="roundRect">
            <a:avLst/>
          </a:prstGeom>
          <a:solidFill>
            <a:srgbClr val="595959"/>
          </a:solidFill>
          <a:ln w="57150" cap="flat" cmpd="sng" algn="ctr">
            <a:solidFill>
              <a:srgbClr val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12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99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Freeform 27">
            <a:extLst>
              <a:ext uri="{FF2B5EF4-FFF2-40B4-BE49-F238E27FC236}">
                <a16:creationId xmlns:a16="http://schemas.microsoft.com/office/drawing/2014/main" id="{1544C164-2753-40F5-B89E-72BF295FA829}"/>
              </a:ext>
            </a:extLst>
          </p:cNvPr>
          <p:cNvSpPr>
            <a:spLocks noEditPoints="1"/>
          </p:cNvSpPr>
          <p:nvPr/>
        </p:nvSpPr>
        <p:spPr bwMode="auto">
          <a:xfrm>
            <a:off x="3745301" y="4177986"/>
            <a:ext cx="578125" cy="457365"/>
          </a:xfrm>
          <a:custGeom>
            <a:avLst/>
            <a:gdLst>
              <a:gd name="T0" fmla="*/ 2527 w 3331"/>
              <a:gd name="T1" fmla="*/ 2481 h 3310"/>
              <a:gd name="T2" fmla="*/ 2423 w 3331"/>
              <a:gd name="T3" fmla="*/ 2707 h 3310"/>
              <a:gd name="T4" fmla="*/ 2527 w 3331"/>
              <a:gd name="T5" fmla="*/ 2934 h 3310"/>
              <a:gd name="T6" fmla="*/ 2770 w 3331"/>
              <a:gd name="T7" fmla="*/ 3005 h 3310"/>
              <a:gd name="T8" fmla="*/ 2980 w 3331"/>
              <a:gd name="T9" fmla="*/ 2871 h 3310"/>
              <a:gd name="T10" fmla="*/ 3016 w 3331"/>
              <a:gd name="T11" fmla="*/ 2621 h 3310"/>
              <a:gd name="T12" fmla="*/ 2853 w 3331"/>
              <a:gd name="T13" fmla="*/ 2435 h 3310"/>
              <a:gd name="T14" fmla="*/ 518 w 3331"/>
              <a:gd name="T15" fmla="*/ 2419 h 3310"/>
              <a:gd name="T16" fmla="*/ 331 w 3331"/>
              <a:gd name="T17" fmla="*/ 2581 h 3310"/>
              <a:gd name="T18" fmla="*/ 331 w 3331"/>
              <a:gd name="T19" fmla="*/ 2834 h 3310"/>
              <a:gd name="T20" fmla="*/ 518 w 3331"/>
              <a:gd name="T21" fmla="*/ 2996 h 3310"/>
              <a:gd name="T22" fmla="*/ 771 w 3331"/>
              <a:gd name="T23" fmla="*/ 2959 h 3310"/>
              <a:gd name="T24" fmla="*/ 906 w 3331"/>
              <a:gd name="T25" fmla="*/ 2752 h 3310"/>
              <a:gd name="T26" fmla="*/ 834 w 3331"/>
              <a:gd name="T27" fmla="*/ 2510 h 3310"/>
              <a:gd name="T28" fmla="*/ 606 w 3331"/>
              <a:gd name="T29" fmla="*/ 2407 h 3310"/>
              <a:gd name="T30" fmla="*/ 1667 w 3331"/>
              <a:gd name="T31" fmla="*/ 750 h 3310"/>
              <a:gd name="T32" fmla="*/ 1204 w 3331"/>
              <a:gd name="T33" fmla="*/ 1006 h 3310"/>
              <a:gd name="T34" fmla="*/ 866 w 3331"/>
              <a:gd name="T35" fmla="*/ 1410 h 3310"/>
              <a:gd name="T36" fmla="*/ 892 w 3331"/>
              <a:gd name="T37" fmla="*/ 1769 h 3310"/>
              <a:gd name="T38" fmla="*/ 930 w 3331"/>
              <a:gd name="T39" fmla="*/ 1865 h 3310"/>
              <a:gd name="T40" fmla="*/ 680 w 3331"/>
              <a:gd name="T41" fmla="*/ 2109 h 3310"/>
              <a:gd name="T42" fmla="*/ 946 w 3331"/>
              <a:gd name="T43" fmla="*/ 2210 h 3310"/>
              <a:gd name="T44" fmla="*/ 1160 w 3331"/>
              <a:gd name="T45" fmla="*/ 2466 h 3310"/>
              <a:gd name="T46" fmla="*/ 1744 w 3331"/>
              <a:gd name="T47" fmla="*/ 2461 h 3310"/>
              <a:gd name="T48" fmla="*/ 1844 w 3331"/>
              <a:gd name="T49" fmla="*/ 2411 h 3310"/>
              <a:gd name="T50" fmla="*/ 2210 w 3331"/>
              <a:gd name="T51" fmla="*/ 2393 h 3310"/>
              <a:gd name="T52" fmla="*/ 2474 w 3331"/>
              <a:gd name="T53" fmla="*/ 2160 h 3310"/>
              <a:gd name="T54" fmla="*/ 2481 w 3331"/>
              <a:gd name="T55" fmla="*/ 1577 h 3310"/>
              <a:gd name="T56" fmla="*/ 2423 w 3331"/>
              <a:gd name="T57" fmla="*/ 1505 h 3310"/>
              <a:gd name="T58" fmla="*/ 2240 w 3331"/>
              <a:gd name="T59" fmla="*/ 1201 h 3310"/>
              <a:gd name="T60" fmla="*/ 2123 w 3331"/>
              <a:gd name="T61" fmla="*/ 1083 h 3310"/>
              <a:gd name="T62" fmla="*/ 3029 w 3331"/>
              <a:gd name="T63" fmla="*/ 301 h 3310"/>
              <a:gd name="T64" fmla="*/ 3264 w 3331"/>
              <a:gd name="T65" fmla="*/ 26 h 3310"/>
              <a:gd name="T66" fmla="*/ 3331 w 3331"/>
              <a:gd name="T67" fmla="*/ 1053 h 3310"/>
              <a:gd name="T68" fmla="*/ 3239 w 3331"/>
              <a:gd name="T69" fmla="*/ 1191 h 3310"/>
              <a:gd name="T70" fmla="*/ 3027 w 3331"/>
              <a:gd name="T71" fmla="*/ 1490 h 3310"/>
              <a:gd name="T72" fmla="*/ 2985 w 3331"/>
              <a:gd name="T73" fmla="*/ 1572 h 3310"/>
              <a:gd name="T74" fmla="*/ 2917 w 3331"/>
              <a:gd name="T75" fmla="*/ 2138 h 3310"/>
              <a:gd name="T76" fmla="*/ 3196 w 3331"/>
              <a:gd name="T77" fmla="*/ 2330 h 3310"/>
              <a:gd name="T78" fmla="*/ 3328 w 3331"/>
              <a:gd name="T79" fmla="*/ 2647 h 3310"/>
              <a:gd name="T80" fmla="*/ 3258 w 3331"/>
              <a:gd name="T81" fmla="*/ 2995 h 3310"/>
              <a:gd name="T82" fmla="*/ 3014 w 3331"/>
              <a:gd name="T83" fmla="*/ 3237 h 3310"/>
              <a:gd name="T84" fmla="*/ 2666 w 3331"/>
              <a:gd name="T85" fmla="*/ 3307 h 3310"/>
              <a:gd name="T86" fmla="*/ 2350 w 3331"/>
              <a:gd name="T87" fmla="*/ 3180 h 3310"/>
              <a:gd name="T88" fmla="*/ 2156 w 3331"/>
              <a:gd name="T89" fmla="*/ 2908 h 3310"/>
              <a:gd name="T90" fmla="*/ 1804 w 3331"/>
              <a:gd name="T91" fmla="*/ 3007 h 3310"/>
              <a:gd name="T92" fmla="*/ 1742 w 3331"/>
              <a:gd name="T93" fmla="*/ 2782 h 3310"/>
              <a:gd name="T94" fmla="*/ 1102 w 3331"/>
              <a:gd name="T95" fmla="*/ 3051 h 3310"/>
              <a:gd name="T96" fmla="*/ 838 w 3331"/>
              <a:gd name="T97" fmla="*/ 3263 h 3310"/>
              <a:gd name="T98" fmla="*/ 484 w 3331"/>
              <a:gd name="T99" fmla="*/ 3297 h 3310"/>
              <a:gd name="T100" fmla="*/ 178 w 3331"/>
              <a:gd name="T101" fmla="*/ 3133 h 3310"/>
              <a:gd name="T102" fmla="*/ 13 w 3331"/>
              <a:gd name="T103" fmla="*/ 2829 h 3310"/>
              <a:gd name="T104" fmla="*/ 50 w 3331"/>
              <a:gd name="T105" fmla="*/ 2467 h 3310"/>
              <a:gd name="T106" fmla="*/ 282 w 3331"/>
              <a:gd name="T107" fmla="*/ 2200 h 3310"/>
              <a:gd name="T108" fmla="*/ 337 w 3331"/>
              <a:gd name="T109" fmla="*/ 1773 h 3310"/>
              <a:gd name="T110" fmla="*/ 392 w 3331"/>
              <a:gd name="T111" fmla="*/ 1686 h 3310"/>
              <a:gd name="T112" fmla="*/ 678 w 3331"/>
              <a:gd name="T113" fmla="*/ 1444 h 3310"/>
              <a:gd name="T114" fmla="*/ 1000 w 3331"/>
              <a:gd name="T115" fmla="*/ 987 h 3310"/>
              <a:gd name="T116" fmla="*/ 1460 w 3331"/>
              <a:gd name="T117" fmla="*/ 669 h 3310"/>
              <a:gd name="T118" fmla="*/ 2020 w 3331"/>
              <a:gd name="T119" fmla="*/ 530 h 3310"/>
              <a:gd name="T120" fmla="*/ 2164 w 3331"/>
              <a:gd name="T121" fmla="*/ 44 h 3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331" h="3310">
                <a:moveTo>
                  <a:pt x="2726" y="2407"/>
                </a:moveTo>
                <a:lnTo>
                  <a:pt x="2681" y="2410"/>
                </a:lnTo>
                <a:lnTo>
                  <a:pt x="2638" y="2419"/>
                </a:lnTo>
                <a:lnTo>
                  <a:pt x="2599" y="2435"/>
                </a:lnTo>
                <a:lnTo>
                  <a:pt x="2561" y="2455"/>
                </a:lnTo>
                <a:lnTo>
                  <a:pt x="2527" y="2481"/>
                </a:lnTo>
                <a:lnTo>
                  <a:pt x="2497" y="2510"/>
                </a:lnTo>
                <a:lnTo>
                  <a:pt x="2472" y="2544"/>
                </a:lnTo>
                <a:lnTo>
                  <a:pt x="2451" y="2581"/>
                </a:lnTo>
                <a:lnTo>
                  <a:pt x="2436" y="2621"/>
                </a:lnTo>
                <a:lnTo>
                  <a:pt x="2427" y="2663"/>
                </a:lnTo>
                <a:lnTo>
                  <a:pt x="2423" y="2707"/>
                </a:lnTo>
                <a:lnTo>
                  <a:pt x="2427" y="2752"/>
                </a:lnTo>
                <a:lnTo>
                  <a:pt x="2436" y="2794"/>
                </a:lnTo>
                <a:lnTo>
                  <a:pt x="2451" y="2834"/>
                </a:lnTo>
                <a:lnTo>
                  <a:pt x="2472" y="2871"/>
                </a:lnTo>
                <a:lnTo>
                  <a:pt x="2497" y="2905"/>
                </a:lnTo>
                <a:lnTo>
                  <a:pt x="2527" y="2934"/>
                </a:lnTo>
                <a:lnTo>
                  <a:pt x="2561" y="2959"/>
                </a:lnTo>
                <a:lnTo>
                  <a:pt x="2599" y="2980"/>
                </a:lnTo>
                <a:lnTo>
                  <a:pt x="2638" y="2996"/>
                </a:lnTo>
                <a:lnTo>
                  <a:pt x="2681" y="3005"/>
                </a:lnTo>
                <a:lnTo>
                  <a:pt x="2726" y="3008"/>
                </a:lnTo>
                <a:lnTo>
                  <a:pt x="2770" y="3005"/>
                </a:lnTo>
                <a:lnTo>
                  <a:pt x="2813" y="2996"/>
                </a:lnTo>
                <a:lnTo>
                  <a:pt x="2853" y="2980"/>
                </a:lnTo>
                <a:lnTo>
                  <a:pt x="2891" y="2959"/>
                </a:lnTo>
                <a:lnTo>
                  <a:pt x="2924" y="2934"/>
                </a:lnTo>
                <a:lnTo>
                  <a:pt x="2954" y="2905"/>
                </a:lnTo>
                <a:lnTo>
                  <a:pt x="2980" y="2871"/>
                </a:lnTo>
                <a:lnTo>
                  <a:pt x="3001" y="2834"/>
                </a:lnTo>
                <a:lnTo>
                  <a:pt x="3016" y="2794"/>
                </a:lnTo>
                <a:lnTo>
                  <a:pt x="3026" y="2752"/>
                </a:lnTo>
                <a:lnTo>
                  <a:pt x="3029" y="2707"/>
                </a:lnTo>
                <a:lnTo>
                  <a:pt x="3026" y="2663"/>
                </a:lnTo>
                <a:lnTo>
                  <a:pt x="3016" y="2621"/>
                </a:lnTo>
                <a:lnTo>
                  <a:pt x="3001" y="2581"/>
                </a:lnTo>
                <a:lnTo>
                  <a:pt x="2980" y="2544"/>
                </a:lnTo>
                <a:lnTo>
                  <a:pt x="2954" y="2510"/>
                </a:lnTo>
                <a:lnTo>
                  <a:pt x="2924" y="2481"/>
                </a:lnTo>
                <a:lnTo>
                  <a:pt x="2891" y="2455"/>
                </a:lnTo>
                <a:lnTo>
                  <a:pt x="2853" y="2435"/>
                </a:lnTo>
                <a:lnTo>
                  <a:pt x="2813" y="2419"/>
                </a:lnTo>
                <a:lnTo>
                  <a:pt x="2770" y="2410"/>
                </a:lnTo>
                <a:lnTo>
                  <a:pt x="2726" y="2407"/>
                </a:lnTo>
                <a:close/>
                <a:moveTo>
                  <a:pt x="606" y="2407"/>
                </a:moveTo>
                <a:lnTo>
                  <a:pt x="561" y="2410"/>
                </a:lnTo>
                <a:lnTo>
                  <a:pt x="518" y="2419"/>
                </a:lnTo>
                <a:lnTo>
                  <a:pt x="478" y="2435"/>
                </a:lnTo>
                <a:lnTo>
                  <a:pt x="441" y="2455"/>
                </a:lnTo>
                <a:lnTo>
                  <a:pt x="407" y="2481"/>
                </a:lnTo>
                <a:lnTo>
                  <a:pt x="378" y="2510"/>
                </a:lnTo>
                <a:lnTo>
                  <a:pt x="352" y="2544"/>
                </a:lnTo>
                <a:lnTo>
                  <a:pt x="331" y="2581"/>
                </a:lnTo>
                <a:lnTo>
                  <a:pt x="316" y="2621"/>
                </a:lnTo>
                <a:lnTo>
                  <a:pt x="307" y="2663"/>
                </a:lnTo>
                <a:lnTo>
                  <a:pt x="304" y="2707"/>
                </a:lnTo>
                <a:lnTo>
                  <a:pt x="307" y="2752"/>
                </a:lnTo>
                <a:lnTo>
                  <a:pt x="316" y="2794"/>
                </a:lnTo>
                <a:lnTo>
                  <a:pt x="331" y="2834"/>
                </a:lnTo>
                <a:lnTo>
                  <a:pt x="352" y="2871"/>
                </a:lnTo>
                <a:lnTo>
                  <a:pt x="378" y="2905"/>
                </a:lnTo>
                <a:lnTo>
                  <a:pt x="407" y="2934"/>
                </a:lnTo>
                <a:lnTo>
                  <a:pt x="441" y="2959"/>
                </a:lnTo>
                <a:lnTo>
                  <a:pt x="478" y="2980"/>
                </a:lnTo>
                <a:lnTo>
                  <a:pt x="518" y="2996"/>
                </a:lnTo>
                <a:lnTo>
                  <a:pt x="561" y="3005"/>
                </a:lnTo>
                <a:lnTo>
                  <a:pt x="606" y="3008"/>
                </a:lnTo>
                <a:lnTo>
                  <a:pt x="650" y="3005"/>
                </a:lnTo>
                <a:lnTo>
                  <a:pt x="693" y="2996"/>
                </a:lnTo>
                <a:lnTo>
                  <a:pt x="734" y="2980"/>
                </a:lnTo>
                <a:lnTo>
                  <a:pt x="771" y="2959"/>
                </a:lnTo>
                <a:lnTo>
                  <a:pt x="804" y="2934"/>
                </a:lnTo>
                <a:lnTo>
                  <a:pt x="834" y="2905"/>
                </a:lnTo>
                <a:lnTo>
                  <a:pt x="860" y="2871"/>
                </a:lnTo>
                <a:lnTo>
                  <a:pt x="880" y="2834"/>
                </a:lnTo>
                <a:lnTo>
                  <a:pt x="896" y="2794"/>
                </a:lnTo>
                <a:lnTo>
                  <a:pt x="906" y="2752"/>
                </a:lnTo>
                <a:lnTo>
                  <a:pt x="909" y="2707"/>
                </a:lnTo>
                <a:lnTo>
                  <a:pt x="906" y="2663"/>
                </a:lnTo>
                <a:lnTo>
                  <a:pt x="896" y="2621"/>
                </a:lnTo>
                <a:lnTo>
                  <a:pt x="880" y="2581"/>
                </a:lnTo>
                <a:lnTo>
                  <a:pt x="860" y="2544"/>
                </a:lnTo>
                <a:lnTo>
                  <a:pt x="834" y="2510"/>
                </a:lnTo>
                <a:lnTo>
                  <a:pt x="804" y="2481"/>
                </a:lnTo>
                <a:lnTo>
                  <a:pt x="771" y="2455"/>
                </a:lnTo>
                <a:lnTo>
                  <a:pt x="734" y="2435"/>
                </a:lnTo>
                <a:lnTo>
                  <a:pt x="693" y="2419"/>
                </a:lnTo>
                <a:lnTo>
                  <a:pt x="650" y="2410"/>
                </a:lnTo>
                <a:lnTo>
                  <a:pt x="606" y="2407"/>
                </a:lnTo>
                <a:close/>
                <a:moveTo>
                  <a:pt x="2120" y="677"/>
                </a:moveTo>
                <a:lnTo>
                  <a:pt x="2026" y="681"/>
                </a:lnTo>
                <a:lnTo>
                  <a:pt x="1934" y="689"/>
                </a:lnTo>
                <a:lnTo>
                  <a:pt x="1843" y="703"/>
                </a:lnTo>
                <a:lnTo>
                  <a:pt x="1754" y="724"/>
                </a:lnTo>
                <a:lnTo>
                  <a:pt x="1667" y="750"/>
                </a:lnTo>
                <a:lnTo>
                  <a:pt x="1583" y="780"/>
                </a:lnTo>
                <a:lnTo>
                  <a:pt x="1501" y="817"/>
                </a:lnTo>
                <a:lnTo>
                  <a:pt x="1422" y="857"/>
                </a:lnTo>
                <a:lnTo>
                  <a:pt x="1346" y="903"/>
                </a:lnTo>
                <a:lnTo>
                  <a:pt x="1273" y="952"/>
                </a:lnTo>
                <a:lnTo>
                  <a:pt x="1204" y="1006"/>
                </a:lnTo>
                <a:lnTo>
                  <a:pt x="1138" y="1064"/>
                </a:lnTo>
                <a:lnTo>
                  <a:pt x="1075" y="1127"/>
                </a:lnTo>
                <a:lnTo>
                  <a:pt x="1017" y="1192"/>
                </a:lnTo>
                <a:lnTo>
                  <a:pt x="962" y="1261"/>
                </a:lnTo>
                <a:lnTo>
                  <a:pt x="912" y="1334"/>
                </a:lnTo>
                <a:lnTo>
                  <a:pt x="866" y="1410"/>
                </a:lnTo>
                <a:lnTo>
                  <a:pt x="825" y="1488"/>
                </a:lnTo>
                <a:lnTo>
                  <a:pt x="789" y="1569"/>
                </a:lnTo>
                <a:lnTo>
                  <a:pt x="758" y="1653"/>
                </a:lnTo>
                <a:lnTo>
                  <a:pt x="732" y="1738"/>
                </a:lnTo>
                <a:lnTo>
                  <a:pt x="872" y="1763"/>
                </a:lnTo>
                <a:lnTo>
                  <a:pt x="892" y="1769"/>
                </a:lnTo>
                <a:lnTo>
                  <a:pt x="910" y="1781"/>
                </a:lnTo>
                <a:lnTo>
                  <a:pt x="922" y="1796"/>
                </a:lnTo>
                <a:lnTo>
                  <a:pt x="932" y="1815"/>
                </a:lnTo>
                <a:lnTo>
                  <a:pt x="935" y="1832"/>
                </a:lnTo>
                <a:lnTo>
                  <a:pt x="934" y="1848"/>
                </a:lnTo>
                <a:lnTo>
                  <a:pt x="930" y="1865"/>
                </a:lnTo>
                <a:lnTo>
                  <a:pt x="921" y="1880"/>
                </a:lnTo>
                <a:lnTo>
                  <a:pt x="911" y="1892"/>
                </a:lnTo>
                <a:lnTo>
                  <a:pt x="682" y="2105"/>
                </a:lnTo>
                <a:lnTo>
                  <a:pt x="682" y="2105"/>
                </a:lnTo>
                <a:lnTo>
                  <a:pt x="682" y="2107"/>
                </a:lnTo>
                <a:lnTo>
                  <a:pt x="680" y="2109"/>
                </a:lnTo>
                <a:lnTo>
                  <a:pt x="680" y="2111"/>
                </a:lnTo>
                <a:lnTo>
                  <a:pt x="738" y="2121"/>
                </a:lnTo>
                <a:lnTo>
                  <a:pt x="795" y="2137"/>
                </a:lnTo>
                <a:lnTo>
                  <a:pt x="848" y="2156"/>
                </a:lnTo>
                <a:lnTo>
                  <a:pt x="898" y="2181"/>
                </a:lnTo>
                <a:lnTo>
                  <a:pt x="946" y="2210"/>
                </a:lnTo>
                <a:lnTo>
                  <a:pt x="991" y="2245"/>
                </a:lnTo>
                <a:lnTo>
                  <a:pt x="1033" y="2282"/>
                </a:lnTo>
                <a:lnTo>
                  <a:pt x="1071" y="2324"/>
                </a:lnTo>
                <a:lnTo>
                  <a:pt x="1106" y="2368"/>
                </a:lnTo>
                <a:lnTo>
                  <a:pt x="1135" y="2416"/>
                </a:lnTo>
                <a:lnTo>
                  <a:pt x="1160" y="2466"/>
                </a:lnTo>
                <a:lnTo>
                  <a:pt x="1181" y="2519"/>
                </a:lnTo>
                <a:lnTo>
                  <a:pt x="1197" y="2575"/>
                </a:lnTo>
                <a:lnTo>
                  <a:pt x="1206" y="2633"/>
                </a:lnTo>
                <a:lnTo>
                  <a:pt x="1742" y="2633"/>
                </a:lnTo>
                <a:lnTo>
                  <a:pt x="1742" y="2482"/>
                </a:lnTo>
                <a:lnTo>
                  <a:pt x="1744" y="2461"/>
                </a:lnTo>
                <a:lnTo>
                  <a:pt x="1753" y="2442"/>
                </a:lnTo>
                <a:lnTo>
                  <a:pt x="1766" y="2427"/>
                </a:lnTo>
                <a:lnTo>
                  <a:pt x="1784" y="2414"/>
                </a:lnTo>
                <a:lnTo>
                  <a:pt x="1804" y="2408"/>
                </a:lnTo>
                <a:lnTo>
                  <a:pt x="1824" y="2407"/>
                </a:lnTo>
                <a:lnTo>
                  <a:pt x="1844" y="2411"/>
                </a:lnTo>
                <a:lnTo>
                  <a:pt x="1863" y="2421"/>
                </a:lnTo>
                <a:lnTo>
                  <a:pt x="2127" y="2619"/>
                </a:lnTo>
                <a:lnTo>
                  <a:pt x="2140" y="2559"/>
                </a:lnTo>
                <a:lnTo>
                  <a:pt x="2158" y="2501"/>
                </a:lnTo>
                <a:lnTo>
                  <a:pt x="2181" y="2445"/>
                </a:lnTo>
                <a:lnTo>
                  <a:pt x="2210" y="2393"/>
                </a:lnTo>
                <a:lnTo>
                  <a:pt x="2244" y="2345"/>
                </a:lnTo>
                <a:lnTo>
                  <a:pt x="2282" y="2299"/>
                </a:lnTo>
                <a:lnTo>
                  <a:pt x="2324" y="2258"/>
                </a:lnTo>
                <a:lnTo>
                  <a:pt x="2371" y="2221"/>
                </a:lnTo>
                <a:lnTo>
                  <a:pt x="2421" y="2189"/>
                </a:lnTo>
                <a:lnTo>
                  <a:pt x="2474" y="2160"/>
                </a:lnTo>
                <a:lnTo>
                  <a:pt x="2530" y="2139"/>
                </a:lnTo>
                <a:lnTo>
                  <a:pt x="2589" y="2122"/>
                </a:lnTo>
                <a:lnTo>
                  <a:pt x="2650" y="2112"/>
                </a:lnTo>
                <a:lnTo>
                  <a:pt x="2650" y="1579"/>
                </a:lnTo>
                <a:lnTo>
                  <a:pt x="2498" y="1579"/>
                </a:lnTo>
                <a:lnTo>
                  <a:pt x="2481" y="1577"/>
                </a:lnTo>
                <a:lnTo>
                  <a:pt x="2466" y="1572"/>
                </a:lnTo>
                <a:lnTo>
                  <a:pt x="2452" y="1563"/>
                </a:lnTo>
                <a:lnTo>
                  <a:pt x="2440" y="1552"/>
                </a:lnTo>
                <a:lnTo>
                  <a:pt x="2431" y="1537"/>
                </a:lnTo>
                <a:lnTo>
                  <a:pt x="2425" y="1522"/>
                </a:lnTo>
                <a:lnTo>
                  <a:pt x="2423" y="1505"/>
                </a:lnTo>
                <a:lnTo>
                  <a:pt x="2425" y="1490"/>
                </a:lnTo>
                <a:lnTo>
                  <a:pt x="2429" y="1474"/>
                </a:lnTo>
                <a:lnTo>
                  <a:pt x="2438" y="1459"/>
                </a:lnTo>
                <a:lnTo>
                  <a:pt x="2631" y="1204"/>
                </a:lnTo>
                <a:lnTo>
                  <a:pt x="2272" y="1204"/>
                </a:lnTo>
                <a:lnTo>
                  <a:pt x="2240" y="1201"/>
                </a:lnTo>
                <a:lnTo>
                  <a:pt x="2212" y="1191"/>
                </a:lnTo>
                <a:lnTo>
                  <a:pt x="2187" y="1178"/>
                </a:lnTo>
                <a:lnTo>
                  <a:pt x="2164" y="1159"/>
                </a:lnTo>
                <a:lnTo>
                  <a:pt x="2146" y="1137"/>
                </a:lnTo>
                <a:lnTo>
                  <a:pt x="2132" y="1111"/>
                </a:lnTo>
                <a:lnTo>
                  <a:pt x="2123" y="1083"/>
                </a:lnTo>
                <a:lnTo>
                  <a:pt x="2120" y="1053"/>
                </a:lnTo>
                <a:lnTo>
                  <a:pt x="2120" y="677"/>
                </a:lnTo>
                <a:close/>
                <a:moveTo>
                  <a:pt x="2423" y="301"/>
                </a:moveTo>
                <a:lnTo>
                  <a:pt x="2423" y="902"/>
                </a:lnTo>
                <a:lnTo>
                  <a:pt x="3029" y="902"/>
                </a:lnTo>
                <a:lnTo>
                  <a:pt x="3029" y="301"/>
                </a:lnTo>
                <a:lnTo>
                  <a:pt x="2423" y="301"/>
                </a:lnTo>
                <a:close/>
                <a:moveTo>
                  <a:pt x="2272" y="0"/>
                </a:moveTo>
                <a:lnTo>
                  <a:pt x="3180" y="0"/>
                </a:lnTo>
                <a:lnTo>
                  <a:pt x="3210" y="3"/>
                </a:lnTo>
                <a:lnTo>
                  <a:pt x="3239" y="12"/>
                </a:lnTo>
                <a:lnTo>
                  <a:pt x="3264" y="26"/>
                </a:lnTo>
                <a:lnTo>
                  <a:pt x="3287" y="44"/>
                </a:lnTo>
                <a:lnTo>
                  <a:pt x="3305" y="67"/>
                </a:lnTo>
                <a:lnTo>
                  <a:pt x="3320" y="92"/>
                </a:lnTo>
                <a:lnTo>
                  <a:pt x="3328" y="120"/>
                </a:lnTo>
                <a:lnTo>
                  <a:pt x="3331" y="150"/>
                </a:lnTo>
                <a:lnTo>
                  <a:pt x="3331" y="1053"/>
                </a:lnTo>
                <a:lnTo>
                  <a:pt x="3328" y="1083"/>
                </a:lnTo>
                <a:lnTo>
                  <a:pt x="3320" y="1111"/>
                </a:lnTo>
                <a:lnTo>
                  <a:pt x="3305" y="1137"/>
                </a:lnTo>
                <a:lnTo>
                  <a:pt x="3287" y="1159"/>
                </a:lnTo>
                <a:lnTo>
                  <a:pt x="3264" y="1178"/>
                </a:lnTo>
                <a:lnTo>
                  <a:pt x="3239" y="1191"/>
                </a:lnTo>
                <a:lnTo>
                  <a:pt x="3210" y="1201"/>
                </a:lnTo>
                <a:lnTo>
                  <a:pt x="3180" y="1204"/>
                </a:lnTo>
                <a:lnTo>
                  <a:pt x="2820" y="1204"/>
                </a:lnTo>
                <a:lnTo>
                  <a:pt x="3013" y="1459"/>
                </a:lnTo>
                <a:lnTo>
                  <a:pt x="3022" y="1474"/>
                </a:lnTo>
                <a:lnTo>
                  <a:pt x="3027" y="1490"/>
                </a:lnTo>
                <a:lnTo>
                  <a:pt x="3029" y="1505"/>
                </a:lnTo>
                <a:lnTo>
                  <a:pt x="3026" y="1522"/>
                </a:lnTo>
                <a:lnTo>
                  <a:pt x="3020" y="1537"/>
                </a:lnTo>
                <a:lnTo>
                  <a:pt x="3011" y="1552"/>
                </a:lnTo>
                <a:lnTo>
                  <a:pt x="3000" y="1563"/>
                </a:lnTo>
                <a:lnTo>
                  <a:pt x="2985" y="1572"/>
                </a:lnTo>
                <a:lnTo>
                  <a:pt x="2969" y="1577"/>
                </a:lnTo>
                <a:lnTo>
                  <a:pt x="2952" y="1579"/>
                </a:lnTo>
                <a:lnTo>
                  <a:pt x="2802" y="1579"/>
                </a:lnTo>
                <a:lnTo>
                  <a:pt x="2802" y="2112"/>
                </a:lnTo>
                <a:lnTo>
                  <a:pt x="2860" y="2121"/>
                </a:lnTo>
                <a:lnTo>
                  <a:pt x="2917" y="2138"/>
                </a:lnTo>
                <a:lnTo>
                  <a:pt x="2971" y="2158"/>
                </a:lnTo>
                <a:lnTo>
                  <a:pt x="3023" y="2183"/>
                </a:lnTo>
                <a:lnTo>
                  <a:pt x="3072" y="2215"/>
                </a:lnTo>
                <a:lnTo>
                  <a:pt x="3117" y="2249"/>
                </a:lnTo>
                <a:lnTo>
                  <a:pt x="3159" y="2287"/>
                </a:lnTo>
                <a:lnTo>
                  <a:pt x="3196" y="2330"/>
                </a:lnTo>
                <a:lnTo>
                  <a:pt x="3231" y="2376"/>
                </a:lnTo>
                <a:lnTo>
                  <a:pt x="3260" y="2425"/>
                </a:lnTo>
                <a:lnTo>
                  <a:pt x="3285" y="2477"/>
                </a:lnTo>
                <a:lnTo>
                  <a:pt x="3305" y="2532"/>
                </a:lnTo>
                <a:lnTo>
                  <a:pt x="3320" y="2588"/>
                </a:lnTo>
                <a:lnTo>
                  <a:pt x="3328" y="2647"/>
                </a:lnTo>
                <a:lnTo>
                  <a:pt x="3331" y="2707"/>
                </a:lnTo>
                <a:lnTo>
                  <a:pt x="3328" y="2769"/>
                </a:lnTo>
                <a:lnTo>
                  <a:pt x="3319" y="2829"/>
                </a:lnTo>
                <a:lnTo>
                  <a:pt x="3304" y="2886"/>
                </a:lnTo>
                <a:lnTo>
                  <a:pt x="3283" y="2941"/>
                </a:lnTo>
                <a:lnTo>
                  <a:pt x="3258" y="2995"/>
                </a:lnTo>
                <a:lnTo>
                  <a:pt x="3228" y="3043"/>
                </a:lnTo>
                <a:lnTo>
                  <a:pt x="3193" y="3090"/>
                </a:lnTo>
                <a:lnTo>
                  <a:pt x="3153" y="3133"/>
                </a:lnTo>
                <a:lnTo>
                  <a:pt x="3110" y="3171"/>
                </a:lnTo>
                <a:lnTo>
                  <a:pt x="3064" y="3207"/>
                </a:lnTo>
                <a:lnTo>
                  <a:pt x="3014" y="3237"/>
                </a:lnTo>
                <a:lnTo>
                  <a:pt x="2961" y="3262"/>
                </a:lnTo>
                <a:lnTo>
                  <a:pt x="2905" y="3283"/>
                </a:lnTo>
                <a:lnTo>
                  <a:pt x="2848" y="3297"/>
                </a:lnTo>
                <a:lnTo>
                  <a:pt x="2787" y="3307"/>
                </a:lnTo>
                <a:lnTo>
                  <a:pt x="2725" y="3310"/>
                </a:lnTo>
                <a:lnTo>
                  <a:pt x="2666" y="3307"/>
                </a:lnTo>
                <a:lnTo>
                  <a:pt x="2607" y="3297"/>
                </a:lnTo>
                <a:lnTo>
                  <a:pt x="2550" y="3284"/>
                </a:lnTo>
                <a:lnTo>
                  <a:pt x="2497" y="3265"/>
                </a:lnTo>
                <a:lnTo>
                  <a:pt x="2446" y="3241"/>
                </a:lnTo>
                <a:lnTo>
                  <a:pt x="2396" y="3212"/>
                </a:lnTo>
                <a:lnTo>
                  <a:pt x="2350" y="3180"/>
                </a:lnTo>
                <a:lnTo>
                  <a:pt x="2309" y="3142"/>
                </a:lnTo>
                <a:lnTo>
                  <a:pt x="2269" y="3102"/>
                </a:lnTo>
                <a:lnTo>
                  <a:pt x="2234" y="3058"/>
                </a:lnTo>
                <a:lnTo>
                  <a:pt x="2204" y="3011"/>
                </a:lnTo>
                <a:lnTo>
                  <a:pt x="2178" y="2960"/>
                </a:lnTo>
                <a:lnTo>
                  <a:pt x="2156" y="2908"/>
                </a:lnTo>
                <a:lnTo>
                  <a:pt x="2139" y="2853"/>
                </a:lnTo>
                <a:lnTo>
                  <a:pt x="2127" y="2796"/>
                </a:lnTo>
                <a:lnTo>
                  <a:pt x="1863" y="2993"/>
                </a:lnTo>
                <a:lnTo>
                  <a:pt x="1844" y="3003"/>
                </a:lnTo>
                <a:lnTo>
                  <a:pt x="1824" y="3008"/>
                </a:lnTo>
                <a:lnTo>
                  <a:pt x="1804" y="3007"/>
                </a:lnTo>
                <a:lnTo>
                  <a:pt x="1784" y="3001"/>
                </a:lnTo>
                <a:lnTo>
                  <a:pt x="1766" y="2988"/>
                </a:lnTo>
                <a:lnTo>
                  <a:pt x="1753" y="2973"/>
                </a:lnTo>
                <a:lnTo>
                  <a:pt x="1744" y="2954"/>
                </a:lnTo>
                <a:lnTo>
                  <a:pt x="1742" y="2933"/>
                </a:lnTo>
                <a:lnTo>
                  <a:pt x="1742" y="2782"/>
                </a:lnTo>
                <a:lnTo>
                  <a:pt x="1206" y="2782"/>
                </a:lnTo>
                <a:lnTo>
                  <a:pt x="1196" y="2841"/>
                </a:lnTo>
                <a:lnTo>
                  <a:pt x="1180" y="2897"/>
                </a:lnTo>
                <a:lnTo>
                  <a:pt x="1159" y="2951"/>
                </a:lnTo>
                <a:lnTo>
                  <a:pt x="1133" y="3003"/>
                </a:lnTo>
                <a:lnTo>
                  <a:pt x="1102" y="3051"/>
                </a:lnTo>
                <a:lnTo>
                  <a:pt x="1068" y="3095"/>
                </a:lnTo>
                <a:lnTo>
                  <a:pt x="1028" y="3138"/>
                </a:lnTo>
                <a:lnTo>
                  <a:pt x="986" y="3175"/>
                </a:lnTo>
                <a:lnTo>
                  <a:pt x="940" y="3209"/>
                </a:lnTo>
                <a:lnTo>
                  <a:pt x="890" y="3239"/>
                </a:lnTo>
                <a:lnTo>
                  <a:pt x="838" y="3263"/>
                </a:lnTo>
                <a:lnTo>
                  <a:pt x="783" y="3283"/>
                </a:lnTo>
                <a:lnTo>
                  <a:pt x="726" y="3297"/>
                </a:lnTo>
                <a:lnTo>
                  <a:pt x="667" y="3307"/>
                </a:lnTo>
                <a:lnTo>
                  <a:pt x="606" y="3310"/>
                </a:lnTo>
                <a:lnTo>
                  <a:pt x="544" y="3307"/>
                </a:lnTo>
                <a:lnTo>
                  <a:pt x="484" y="3297"/>
                </a:lnTo>
                <a:lnTo>
                  <a:pt x="426" y="3283"/>
                </a:lnTo>
                <a:lnTo>
                  <a:pt x="371" y="3262"/>
                </a:lnTo>
                <a:lnTo>
                  <a:pt x="317" y="3237"/>
                </a:lnTo>
                <a:lnTo>
                  <a:pt x="268" y="3207"/>
                </a:lnTo>
                <a:lnTo>
                  <a:pt x="221" y="3171"/>
                </a:lnTo>
                <a:lnTo>
                  <a:pt x="178" y="3133"/>
                </a:lnTo>
                <a:lnTo>
                  <a:pt x="139" y="3090"/>
                </a:lnTo>
                <a:lnTo>
                  <a:pt x="104" y="3043"/>
                </a:lnTo>
                <a:lnTo>
                  <a:pt x="73" y="2995"/>
                </a:lnTo>
                <a:lnTo>
                  <a:pt x="48" y="2941"/>
                </a:lnTo>
                <a:lnTo>
                  <a:pt x="27" y="2886"/>
                </a:lnTo>
                <a:lnTo>
                  <a:pt x="13" y="2829"/>
                </a:lnTo>
                <a:lnTo>
                  <a:pt x="3" y="2769"/>
                </a:lnTo>
                <a:lnTo>
                  <a:pt x="0" y="2707"/>
                </a:lnTo>
                <a:lnTo>
                  <a:pt x="3" y="2644"/>
                </a:lnTo>
                <a:lnTo>
                  <a:pt x="14" y="2583"/>
                </a:lnTo>
                <a:lnTo>
                  <a:pt x="29" y="2524"/>
                </a:lnTo>
                <a:lnTo>
                  <a:pt x="50" y="2467"/>
                </a:lnTo>
                <a:lnTo>
                  <a:pt x="77" y="2414"/>
                </a:lnTo>
                <a:lnTo>
                  <a:pt x="110" y="2363"/>
                </a:lnTo>
                <a:lnTo>
                  <a:pt x="147" y="2316"/>
                </a:lnTo>
                <a:lnTo>
                  <a:pt x="187" y="2274"/>
                </a:lnTo>
                <a:lnTo>
                  <a:pt x="232" y="2234"/>
                </a:lnTo>
                <a:lnTo>
                  <a:pt x="282" y="2200"/>
                </a:lnTo>
                <a:lnTo>
                  <a:pt x="334" y="2171"/>
                </a:lnTo>
                <a:lnTo>
                  <a:pt x="389" y="2146"/>
                </a:lnTo>
                <a:lnTo>
                  <a:pt x="447" y="2127"/>
                </a:lnTo>
                <a:lnTo>
                  <a:pt x="508" y="2115"/>
                </a:lnTo>
                <a:lnTo>
                  <a:pt x="344" y="1793"/>
                </a:lnTo>
                <a:lnTo>
                  <a:pt x="337" y="1773"/>
                </a:lnTo>
                <a:lnTo>
                  <a:pt x="336" y="1753"/>
                </a:lnTo>
                <a:lnTo>
                  <a:pt x="341" y="1732"/>
                </a:lnTo>
                <a:lnTo>
                  <a:pt x="351" y="1714"/>
                </a:lnTo>
                <a:lnTo>
                  <a:pt x="362" y="1702"/>
                </a:lnTo>
                <a:lnTo>
                  <a:pt x="376" y="1692"/>
                </a:lnTo>
                <a:lnTo>
                  <a:pt x="392" y="1686"/>
                </a:lnTo>
                <a:lnTo>
                  <a:pt x="408" y="1684"/>
                </a:lnTo>
                <a:lnTo>
                  <a:pt x="425" y="1684"/>
                </a:lnTo>
                <a:lnTo>
                  <a:pt x="582" y="1712"/>
                </a:lnTo>
                <a:lnTo>
                  <a:pt x="609" y="1621"/>
                </a:lnTo>
                <a:lnTo>
                  <a:pt x="642" y="1531"/>
                </a:lnTo>
                <a:lnTo>
                  <a:pt x="678" y="1444"/>
                </a:lnTo>
                <a:lnTo>
                  <a:pt x="720" y="1361"/>
                </a:lnTo>
                <a:lnTo>
                  <a:pt x="767" y="1280"/>
                </a:lnTo>
                <a:lnTo>
                  <a:pt x="820" y="1202"/>
                </a:lnTo>
                <a:lnTo>
                  <a:pt x="875" y="1127"/>
                </a:lnTo>
                <a:lnTo>
                  <a:pt x="936" y="1055"/>
                </a:lnTo>
                <a:lnTo>
                  <a:pt x="1000" y="987"/>
                </a:lnTo>
                <a:lnTo>
                  <a:pt x="1068" y="924"/>
                </a:lnTo>
                <a:lnTo>
                  <a:pt x="1140" y="864"/>
                </a:lnTo>
                <a:lnTo>
                  <a:pt x="1215" y="808"/>
                </a:lnTo>
                <a:lnTo>
                  <a:pt x="1294" y="757"/>
                </a:lnTo>
                <a:lnTo>
                  <a:pt x="1376" y="711"/>
                </a:lnTo>
                <a:lnTo>
                  <a:pt x="1460" y="669"/>
                </a:lnTo>
                <a:lnTo>
                  <a:pt x="1547" y="633"/>
                </a:lnTo>
                <a:lnTo>
                  <a:pt x="1637" y="600"/>
                </a:lnTo>
                <a:lnTo>
                  <a:pt x="1731" y="574"/>
                </a:lnTo>
                <a:lnTo>
                  <a:pt x="1825" y="554"/>
                </a:lnTo>
                <a:lnTo>
                  <a:pt x="1921" y="539"/>
                </a:lnTo>
                <a:lnTo>
                  <a:pt x="2020" y="530"/>
                </a:lnTo>
                <a:lnTo>
                  <a:pt x="2120" y="527"/>
                </a:lnTo>
                <a:lnTo>
                  <a:pt x="2120" y="150"/>
                </a:lnTo>
                <a:lnTo>
                  <a:pt x="2123" y="120"/>
                </a:lnTo>
                <a:lnTo>
                  <a:pt x="2132" y="92"/>
                </a:lnTo>
                <a:lnTo>
                  <a:pt x="2146" y="67"/>
                </a:lnTo>
                <a:lnTo>
                  <a:pt x="2164" y="44"/>
                </a:lnTo>
                <a:lnTo>
                  <a:pt x="2187" y="26"/>
                </a:lnTo>
                <a:lnTo>
                  <a:pt x="2212" y="12"/>
                </a:lnTo>
                <a:lnTo>
                  <a:pt x="2240" y="3"/>
                </a:lnTo>
                <a:lnTo>
                  <a:pt x="2272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12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99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B700E40-D419-4066-AD46-C2CA3C5AEAB7}"/>
              </a:ext>
            </a:extLst>
          </p:cNvPr>
          <p:cNvGrpSpPr/>
          <p:nvPr/>
        </p:nvGrpSpPr>
        <p:grpSpPr>
          <a:xfrm>
            <a:off x="7068942" y="1210029"/>
            <a:ext cx="513563" cy="1828801"/>
            <a:chOff x="7170059" y="725701"/>
            <a:chExt cx="769259" cy="2307775"/>
          </a:xfrm>
          <a:solidFill>
            <a:srgbClr val="A7CCDF">
              <a:lumMod val="75000"/>
            </a:srgbClr>
          </a:solidFill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8EA62BB-4125-4010-B366-B9E39A91AD9B}"/>
                </a:ext>
              </a:extLst>
            </p:cNvPr>
            <p:cNvSpPr/>
            <p:nvPr/>
          </p:nvSpPr>
          <p:spPr>
            <a:xfrm>
              <a:off x="7170061" y="1494961"/>
              <a:ext cx="769257" cy="1538515"/>
            </a:xfrm>
            <a:prstGeom prst="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Right Triangle 19">
              <a:extLst>
                <a:ext uri="{FF2B5EF4-FFF2-40B4-BE49-F238E27FC236}">
                  <a16:creationId xmlns:a16="http://schemas.microsoft.com/office/drawing/2014/main" id="{FE85C62B-6840-4465-B8F3-1CF4C1A19CAA}"/>
                </a:ext>
              </a:extLst>
            </p:cNvPr>
            <p:cNvSpPr/>
            <p:nvPr/>
          </p:nvSpPr>
          <p:spPr>
            <a:xfrm flipH="1">
              <a:off x="7170059" y="725701"/>
              <a:ext cx="769259" cy="769257"/>
            </a:xfrm>
            <a:prstGeom prst="rt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CE1BAC5D-A6D5-4BC9-A045-A24192D7F006}"/>
              </a:ext>
            </a:extLst>
          </p:cNvPr>
          <p:cNvSpPr txBox="1"/>
          <p:nvPr/>
        </p:nvSpPr>
        <p:spPr>
          <a:xfrm>
            <a:off x="2879590" y="1007626"/>
            <a:ext cx="55069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200" b="1" i="1" u="none" strike="noStrike" kern="0" cap="none" spc="0" normalizeH="0" baseline="0" noProof="0" dirty="0">
                <a:ln>
                  <a:noFill/>
                </a:ln>
                <a:solidFill>
                  <a:srgbClr val="0C5A9A"/>
                </a:solidFill>
                <a:effectLst/>
                <a:uLnTx/>
                <a:uFillTx/>
              </a:rPr>
              <a:t>Механизъм за избор на училища</a:t>
            </a:r>
          </a:p>
        </p:txBody>
      </p:sp>
      <p:sp>
        <p:nvSpPr>
          <p:cNvPr id="22" name="Freeform 14">
            <a:extLst>
              <a:ext uri="{FF2B5EF4-FFF2-40B4-BE49-F238E27FC236}">
                <a16:creationId xmlns:a16="http://schemas.microsoft.com/office/drawing/2014/main" id="{6B7B35F5-0426-4B69-AAA7-163A07FD6199}"/>
              </a:ext>
            </a:extLst>
          </p:cNvPr>
          <p:cNvSpPr>
            <a:spLocks noEditPoints="1"/>
          </p:cNvSpPr>
          <p:nvPr/>
        </p:nvSpPr>
        <p:spPr bwMode="auto">
          <a:xfrm>
            <a:off x="6128003" y="4111216"/>
            <a:ext cx="509643" cy="524135"/>
          </a:xfrm>
          <a:custGeom>
            <a:avLst/>
            <a:gdLst>
              <a:gd name="T0" fmla="*/ 1853 w 3318"/>
              <a:gd name="T1" fmla="*/ 3017 h 3302"/>
              <a:gd name="T2" fmla="*/ 1682 w 3318"/>
              <a:gd name="T3" fmla="*/ 3117 h 3302"/>
              <a:gd name="T4" fmla="*/ 1505 w 3318"/>
              <a:gd name="T5" fmla="*/ 3108 h 3302"/>
              <a:gd name="T6" fmla="*/ 1605 w 3318"/>
              <a:gd name="T7" fmla="*/ 3159 h 3302"/>
              <a:gd name="T8" fmla="*/ 1831 w 3318"/>
              <a:gd name="T9" fmla="*/ 3185 h 3302"/>
              <a:gd name="T10" fmla="*/ 2045 w 3318"/>
              <a:gd name="T11" fmla="*/ 3046 h 3302"/>
              <a:gd name="T12" fmla="*/ 299 w 3318"/>
              <a:gd name="T13" fmla="*/ 1197 h 3302"/>
              <a:gd name="T14" fmla="*/ 258 w 3318"/>
              <a:gd name="T15" fmla="*/ 1233 h 3302"/>
              <a:gd name="T16" fmla="*/ 131 w 3318"/>
              <a:gd name="T17" fmla="*/ 1423 h 3302"/>
              <a:gd name="T18" fmla="*/ 154 w 3318"/>
              <a:gd name="T19" fmla="*/ 1644 h 3302"/>
              <a:gd name="T20" fmla="*/ 228 w 3318"/>
              <a:gd name="T21" fmla="*/ 1783 h 3302"/>
              <a:gd name="T22" fmla="*/ 205 w 3318"/>
              <a:gd name="T23" fmla="*/ 1602 h 3302"/>
              <a:gd name="T24" fmla="*/ 257 w 3318"/>
              <a:gd name="T25" fmla="*/ 1454 h 3302"/>
              <a:gd name="T26" fmla="*/ 403 w 3318"/>
              <a:gd name="T27" fmla="*/ 1373 h 3302"/>
              <a:gd name="T28" fmla="*/ 479 w 3318"/>
              <a:gd name="T29" fmla="*/ 1061 h 3302"/>
              <a:gd name="T30" fmla="*/ 741 w 3318"/>
              <a:gd name="T31" fmla="*/ 1353 h 3302"/>
              <a:gd name="T32" fmla="*/ 766 w 3318"/>
              <a:gd name="T33" fmla="*/ 1587 h 3302"/>
              <a:gd name="T34" fmla="*/ 621 w 3318"/>
              <a:gd name="T35" fmla="*/ 1759 h 3302"/>
              <a:gd name="T36" fmla="*/ 657 w 3318"/>
              <a:gd name="T37" fmla="*/ 1989 h 3302"/>
              <a:gd name="T38" fmla="*/ 921 w 3318"/>
              <a:gd name="T39" fmla="*/ 2308 h 3302"/>
              <a:gd name="T40" fmla="*/ 1244 w 3318"/>
              <a:gd name="T41" fmla="*/ 2599 h 3302"/>
              <a:gd name="T42" fmla="*/ 1504 w 3318"/>
              <a:gd name="T43" fmla="*/ 2702 h 3302"/>
              <a:gd name="T44" fmla="*/ 1673 w 3318"/>
              <a:gd name="T45" fmla="*/ 2557 h 3302"/>
              <a:gd name="T46" fmla="*/ 1883 w 3318"/>
              <a:gd name="T47" fmla="*/ 2531 h 3302"/>
              <a:gd name="T48" fmla="*/ 2200 w 3318"/>
              <a:gd name="T49" fmla="*/ 2762 h 3302"/>
              <a:gd name="T50" fmla="*/ 2237 w 3318"/>
              <a:gd name="T51" fmla="*/ 3009 h 3302"/>
              <a:gd name="T52" fmla="*/ 2073 w 3318"/>
              <a:gd name="T53" fmla="*/ 3202 h 3302"/>
              <a:gd name="T54" fmla="*/ 1788 w 3318"/>
              <a:gd name="T55" fmla="*/ 3299 h 3302"/>
              <a:gd name="T56" fmla="*/ 1245 w 3318"/>
              <a:gd name="T57" fmla="*/ 3105 h 3302"/>
              <a:gd name="T58" fmla="*/ 583 w 3318"/>
              <a:gd name="T59" fmla="*/ 2569 h 3302"/>
              <a:gd name="T60" fmla="*/ 126 w 3318"/>
              <a:gd name="T61" fmla="*/ 1919 h 3302"/>
              <a:gd name="T62" fmla="*/ 1 w 3318"/>
              <a:gd name="T63" fmla="*/ 1421 h 3302"/>
              <a:gd name="T64" fmla="*/ 139 w 3318"/>
              <a:gd name="T65" fmla="*/ 1185 h 3302"/>
              <a:gd name="T66" fmla="*/ 342 w 3318"/>
              <a:gd name="T67" fmla="*/ 1044 h 3302"/>
              <a:gd name="T68" fmla="*/ 2639 w 3318"/>
              <a:gd name="T69" fmla="*/ 727 h 3302"/>
              <a:gd name="T70" fmla="*/ 2697 w 3318"/>
              <a:gd name="T71" fmla="*/ 944 h 3302"/>
              <a:gd name="T72" fmla="*/ 2914 w 3318"/>
              <a:gd name="T73" fmla="*/ 888 h 3302"/>
              <a:gd name="T74" fmla="*/ 2858 w 3318"/>
              <a:gd name="T75" fmla="*/ 669 h 3302"/>
              <a:gd name="T76" fmla="*/ 2177 w 3318"/>
              <a:gd name="T77" fmla="*/ 705 h 3302"/>
              <a:gd name="T78" fmla="*/ 2197 w 3318"/>
              <a:gd name="T79" fmla="*/ 929 h 3302"/>
              <a:gd name="T80" fmla="*/ 2421 w 3318"/>
              <a:gd name="T81" fmla="*/ 910 h 3302"/>
              <a:gd name="T82" fmla="*/ 2402 w 3318"/>
              <a:gd name="T83" fmla="*/ 686 h 3302"/>
              <a:gd name="T84" fmla="*/ 1718 w 3318"/>
              <a:gd name="T85" fmla="*/ 686 h 3302"/>
              <a:gd name="T86" fmla="*/ 1699 w 3318"/>
              <a:gd name="T87" fmla="*/ 910 h 3302"/>
              <a:gd name="T88" fmla="*/ 1924 w 3318"/>
              <a:gd name="T89" fmla="*/ 929 h 3302"/>
              <a:gd name="T90" fmla="*/ 1944 w 3318"/>
              <a:gd name="T91" fmla="*/ 705 h 3302"/>
              <a:gd name="T92" fmla="*/ 2533 w 3318"/>
              <a:gd name="T93" fmla="*/ 21 h 3302"/>
              <a:gd name="T94" fmla="*/ 3094 w 3318"/>
              <a:gd name="T95" fmla="*/ 302 h 3302"/>
              <a:gd name="T96" fmla="*/ 3318 w 3318"/>
              <a:gd name="T97" fmla="*/ 807 h 3302"/>
              <a:gd name="T98" fmla="*/ 3094 w 3318"/>
              <a:gd name="T99" fmla="*/ 1312 h 3302"/>
              <a:gd name="T100" fmla="*/ 2533 w 3318"/>
              <a:gd name="T101" fmla="*/ 1593 h 3302"/>
              <a:gd name="T102" fmla="*/ 1992 w 3318"/>
              <a:gd name="T103" fmla="*/ 1713 h 3302"/>
              <a:gd name="T104" fmla="*/ 1521 w 3318"/>
              <a:gd name="T105" fmla="*/ 1813 h 3302"/>
              <a:gd name="T106" fmla="*/ 1584 w 3318"/>
              <a:gd name="T107" fmla="*/ 1381 h 3302"/>
              <a:gd name="T108" fmla="*/ 1291 w 3318"/>
              <a:gd name="T109" fmla="*/ 927 h 3302"/>
              <a:gd name="T110" fmla="*/ 1420 w 3318"/>
              <a:gd name="T111" fmla="*/ 400 h 3302"/>
              <a:gd name="T112" fmla="*/ 1919 w 3318"/>
              <a:gd name="T113" fmla="*/ 57 h 3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318" h="3302">
                <a:moveTo>
                  <a:pt x="1903" y="2900"/>
                </a:moveTo>
                <a:lnTo>
                  <a:pt x="1902" y="2903"/>
                </a:lnTo>
                <a:lnTo>
                  <a:pt x="1899" y="2911"/>
                </a:lnTo>
                <a:lnTo>
                  <a:pt x="1895" y="2923"/>
                </a:lnTo>
                <a:lnTo>
                  <a:pt x="1889" y="2940"/>
                </a:lnTo>
                <a:lnTo>
                  <a:pt x="1883" y="2957"/>
                </a:lnTo>
                <a:lnTo>
                  <a:pt x="1875" y="2976"/>
                </a:lnTo>
                <a:lnTo>
                  <a:pt x="1865" y="2997"/>
                </a:lnTo>
                <a:lnTo>
                  <a:pt x="1853" y="3017"/>
                </a:lnTo>
                <a:lnTo>
                  <a:pt x="1838" y="3038"/>
                </a:lnTo>
                <a:lnTo>
                  <a:pt x="1820" y="3057"/>
                </a:lnTo>
                <a:lnTo>
                  <a:pt x="1798" y="3075"/>
                </a:lnTo>
                <a:lnTo>
                  <a:pt x="1773" y="3090"/>
                </a:lnTo>
                <a:lnTo>
                  <a:pt x="1752" y="3100"/>
                </a:lnTo>
                <a:lnTo>
                  <a:pt x="1728" y="3107"/>
                </a:lnTo>
                <a:lnTo>
                  <a:pt x="1713" y="3111"/>
                </a:lnTo>
                <a:lnTo>
                  <a:pt x="1697" y="3114"/>
                </a:lnTo>
                <a:lnTo>
                  <a:pt x="1682" y="3117"/>
                </a:lnTo>
                <a:lnTo>
                  <a:pt x="1658" y="3119"/>
                </a:lnTo>
                <a:lnTo>
                  <a:pt x="1635" y="3120"/>
                </a:lnTo>
                <a:lnTo>
                  <a:pt x="1614" y="3120"/>
                </a:lnTo>
                <a:lnTo>
                  <a:pt x="1593" y="3119"/>
                </a:lnTo>
                <a:lnTo>
                  <a:pt x="1568" y="3117"/>
                </a:lnTo>
                <a:lnTo>
                  <a:pt x="1545" y="3114"/>
                </a:lnTo>
                <a:lnTo>
                  <a:pt x="1527" y="3111"/>
                </a:lnTo>
                <a:lnTo>
                  <a:pt x="1514" y="3109"/>
                </a:lnTo>
                <a:lnTo>
                  <a:pt x="1505" y="3108"/>
                </a:lnTo>
                <a:lnTo>
                  <a:pt x="1502" y="3107"/>
                </a:lnTo>
                <a:lnTo>
                  <a:pt x="1504" y="3108"/>
                </a:lnTo>
                <a:lnTo>
                  <a:pt x="1508" y="3111"/>
                </a:lnTo>
                <a:lnTo>
                  <a:pt x="1515" y="3114"/>
                </a:lnTo>
                <a:lnTo>
                  <a:pt x="1524" y="3119"/>
                </a:lnTo>
                <a:lnTo>
                  <a:pt x="1540" y="3128"/>
                </a:lnTo>
                <a:lnTo>
                  <a:pt x="1560" y="3139"/>
                </a:lnTo>
                <a:lnTo>
                  <a:pt x="1585" y="3150"/>
                </a:lnTo>
                <a:lnTo>
                  <a:pt x="1605" y="3159"/>
                </a:lnTo>
                <a:lnTo>
                  <a:pt x="1628" y="3167"/>
                </a:lnTo>
                <a:lnTo>
                  <a:pt x="1652" y="3174"/>
                </a:lnTo>
                <a:lnTo>
                  <a:pt x="1678" y="3181"/>
                </a:lnTo>
                <a:lnTo>
                  <a:pt x="1696" y="3185"/>
                </a:lnTo>
                <a:lnTo>
                  <a:pt x="1715" y="3188"/>
                </a:lnTo>
                <a:lnTo>
                  <a:pt x="1735" y="3190"/>
                </a:lnTo>
                <a:lnTo>
                  <a:pt x="1767" y="3192"/>
                </a:lnTo>
                <a:lnTo>
                  <a:pt x="1799" y="3189"/>
                </a:lnTo>
                <a:lnTo>
                  <a:pt x="1831" y="3185"/>
                </a:lnTo>
                <a:lnTo>
                  <a:pt x="1863" y="3176"/>
                </a:lnTo>
                <a:lnTo>
                  <a:pt x="1893" y="3165"/>
                </a:lnTo>
                <a:lnTo>
                  <a:pt x="1923" y="3150"/>
                </a:lnTo>
                <a:lnTo>
                  <a:pt x="1950" y="3134"/>
                </a:lnTo>
                <a:lnTo>
                  <a:pt x="1974" y="3116"/>
                </a:lnTo>
                <a:lnTo>
                  <a:pt x="1996" y="3098"/>
                </a:lnTo>
                <a:lnTo>
                  <a:pt x="2015" y="3079"/>
                </a:lnTo>
                <a:lnTo>
                  <a:pt x="2031" y="3062"/>
                </a:lnTo>
                <a:lnTo>
                  <a:pt x="2045" y="3046"/>
                </a:lnTo>
                <a:lnTo>
                  <a:pt x="2057" y="3033"/>
                </a:lnTo>
                <a:lnTo>
                  <a:pt x="2066" y="3021"/>
                </a:lnTo>
                <a:lnTo>
                  <a:pt x="2073" y="3013"/>
                </a:lnTo>
                <a:lnTo>
                  <a:pt x="2078" y="3006"/>
                </a:lnTo>
                <a:lnTo>
                  <a:pt x="2081" y="3003"/>
                </a:lnTo>
                <a:lnTo>
                  <a:pt x="2082" y="3001"/>
                </a:lnTo>
                <a:lnTo>
                  <a:pt x="1903" y="2900"/>
                </a:lnTo>
                <a:close/>
                <a:moveTo>
                  <a:pt x="300" y="1197"/>
                </a:moveTo>
                <a:lnTo>
                  <a:pt x="299" y="1197"/>
                </a:lnTo>
                <a:lnTo>
                  <a:pt x="298" y="1199"/>
                </a:lnTo>
                <a:lnTo>
                  <a:pt x="296" y="1201"/>
                </a:lnTo>
                <a:lnTo>
                  <a:pt x="294" y="1202"/>
                </a:lnTo>
                <a:lnTo>
                  <a:pt x="292" y="1204"/>
                </a:lnTo>
                <a:lnTo>
                  <a:pt x="290" y="1206"/>
                </a:lnTo>
                <a:lnTo>
                  <a:pt x="287" y="1209"/>
                </a:lnTo>
                <a:lnTo>
                  <a:pt x="283" y="1212"/>
                </a:lnTo>
                <a:lnTo>
                  <a:pt x="271" y="1221"/>
                </a:lnTo>
                <a:lnTo>
                  <a:pt x="258" y="1233"/>
                </a:lnTo>
                <a:lnTo>
                  <a:pt x="243" y="1247"/>
                </a:lnTo>
                <a:lnTo>
                  <a:pt x="226" y="1263"/>
                </a:lnTo>
                <a:lnTo>
                  <a:pt x="207" y="1284"/>
                </a:lnTo>
                <a:lnTo>
                  <a:pt x="189" y="1306"/>
                </a:lnTo>
                <a:lnTo>
                  <a:pt x="171" y="1331"/>
                </a:lnTo>
                <a:lnTo>
                  <a:pt x="155" y="1360"/>
                </a:lnTo>
                <a:lnTo>
                  <a:pt x="146" y="1380"/>
                </a:lnTo>
                <a:lnTo>
                  <a:pt x="138" y="1401"/>
                </a:lnTo>
                <a:lnTo>
                  <a:pt x="131" y="1423"/>
                </a:lnTo>
                <a:lnTo>
                  <a:pt x="127" y="1446"/>
                </a:lnTo>
                <a:lnTo>
                  <a:pt x="124" y="1468"/>
                </a:lnTo>
                <a:lnTo>
                  <a:pt x="123" y="1490"/>
                </a:lnTo>
                <a:lnTo>
                  <a:pt x="123" y="1512"/>
                </a:lnTo>
                <a:lnTo>
                  <a:pt x="125" y="1533"/>
                </a:lnTo>
                <a:lnTo>
                  <a:pt x="128" y="1553"/>
                </a:lnTo>
                <a:lnTo>
                  <a:pt x="134" y="1583"/>
                </a:lnTo>
                <a:lnTo>
                  <a:pt x="141" y="1611"/>
                </a:lnTo>
                <a:lnTo>
                  <a:pt x="154" y="1644"/>
                </a:lnTo>
                <a:lnTo>
                  <a:pt x="167" y="1675"/>
                </a:lnTo>
                <a:lnTo>
                  <a:pt x="180" y="1702"/>
                </a:lnTo>
                <a:lnTo>
                  <a:pt x="193" y="1725"/>
                </a:lnTo>
                <a:lnTo>
                  <a:pt x="205" y="1746"/>
                </a:lnTo>
                <a:lnTo>
                  <a:pt x="214" y="1761"/>
                </a:lnTo>
                <a:lnTo>
                  <a:pt x="220" y="1770"/>
                </a:lnTo>
                <a:lnTo>
                  <a:pt x="224" y="1777"/>
                </a:lnTo>
                <a:lnTo>
                  <a:pt x="227" y="1781"/>
                </a:lnTo>
                <a:lnTo>
                  <a:pt x="228" y="1783"/>
                </a:lnTo>
                <a:lnTo>
                  <a:pt x="227" y="1780"/>
                </a:lnTo>
                <a:lnTo>
                  <a:pt x="225" y="1771"/>
                </a:lnTo>
                <a:lnTo>
                  <a:pt x="222" y="1758"/>
                </a:lnTo>
                <a:lnTo>
                  <a:pt x="219" y="1740"/>
                </a:lnTo>
                <a:lnTo>
                  <a:pt x="214" y="1717"/>
                </a:lnTo>
                <a:lnTo>
                  <a:pt x="211" y="1692"/>
                </a:lnTo>
                <a:lnTo>
                  <a:pt x="207" y="1664"/>
                </a:lnTo>
                <a:lnTo>
                  <a:pt x="206" y="1633"/>
                </a:lnTo>
                <a:lnTo>
                  <a:pt x="205" y="1602"/>
                </a:lnTo>
                <a:lnTo>
                  <a:pt x="208" y="1577"/>
                </a:lnTo>
                <a:lnTo>
                  <a:pt x="211" y="1552"/>
                </a:lnTo>
                <a:lnTo>
                  <a:pt x="215" y="1537"/>
                </a:lnTo>
                <a:lnTo>
                  <a:pt x="219" y="1522"/>
                </a:lnTo>
                <a:lnTo>
                  <a:pt x="224" y="1507"/>
                </a:lnTo>
                <a:lnTo>
                  <a:pt x="230" y="1494"/>
                </a:lnTo>
                <a:lnTo>
                  <a:pt x="237" y="1481"/>
                </a:lnTo>
                <a:lnTo>
                  <a:pt x="244" y="1469"/>
                </a:lnTo>
                <a:lnTo>
                  <a:pt x="257" y="1454"/>
                </a:lnTo>
                <a:lnTo>
                  <a:pt x="270" y="1440"/>
                </a:lnTo>
                <a:lnTo>
                  <a:pt x="285" y="1429"/>
                </a:lnTo>
                <a:lnTo>
                  <a:pt x="300" y="1418"/>
                </a:lnTo>
                <a:lnTo>
                  <a:pt x="315" y="1409"/>
                </a:lnTo>
                <a:lnTo>
                  <a:pt x="330" y="1402"/>
                </a:lnTo>
                <a:lnTo>
                  <a:pt x="359" y="1390"/>
                </a:lnTo>
                <a:lnTo>
                  <a:pt x="384" y="1381"/>
                </a:lnTo>
                <a:lnTo>
                  <a:pt x="395" y="1376"/>
                </a:lnTo>
                <a:lnTo>
                  <a:pt x="403" y="1373"/>
                </a:lnTo>
                <a:lnTo>
                  <a:pt x="406" y="1372"/>
                </a:lnTo>
                <a:lnTo>
                  <a:pt x="408" y="1371"/>
                </a:lnTo>
                <a:lnTo>
                  <a:pt x="410" y="1370"/>
                </a:lnTo>
                <a:lnTo>
                  <a:pt x="410" y="1370"/>
                </a:lnTo>
                <a:lnTo>
                  <a:pt x="300" y="1197"/>
                </a:lnTo>
                <a:close/>
                <a:moveTo>
                  <a:pt x="394" y="1039"/>
                </a:moveTo>
                <a:lnTo>
                  <a:pt x="421" y="1042"/>
                </a:lnTo>
                <a:lnTo>
                  <a:pt x="449" y="1049"/>
                </a:lnTo>
                <a:lnTo>
                  <a:pt x="479" y="1061"/>
                </a:lnTo>
                <a:lnTo>
                  <a:pt x="508" y="1077"/>
                </a:lnTo>
                <a:lnTo>
                  <a:pt x="539" y="1099"/>
                </a:lnTo>
                <a:lnTo>
                  <a:pt x="570" y="1126"/>
                </a:lnTo>
                <a:lnTo>
                  <a:pt x="602" y="1159"/>
                </a:lnTo>
                <a:lnTo>
                  <a:pt x="635" y="1198"/>
                </a:lnTo>
                <a:lnTo>
                  <a:pt x="669" y="1240"/>
                </a:lnTo>
                <a:lnTo>
                  <a:pt x="698" y="1281"/>
                </a:lnTo>
                <a:lnTo>
                  <a:pt x="721" y="1318"/>
                </a:lnTo>
                <a:lnTo>
                  <a:pt x="741" y="1353"/>
                </a:lnTo>
                <a:lnTo>
                  <a:pt x="757" y="1385"/>
                </a:lnTo>
                <a:lnTo>
                  <a:pt x="769" y="1416"/>
                </a:lnTo>
                <a:lnTo>
                  <a:pt x="778" y="1445"/>
                </a:lnTo>
                <a:lnTo>
                  <a:pt x="783" y="1472"/>
                </a:lnTo>
                <a:lnTo>
                  <a:pt x="785" y="1498"/>
                </a:lnTo>
                <a:lnTo>
                  <a:pt x="784" y="1521"/>
                </a:lnTo>
                <a:lnTo>
                  <a:pt x="781" y="1544"/>
                </a:lnTo>
                <a:lnTo>
                  <a:pt x="775" y="1566"/>
                </a:lnTo>
                <a:lnTo>
                  <a:pt x="766" y="1587"/>
                </a:lnTo>
                <a:lnTo>
                  <a:pt x="756" y="1607"/>
                </a:lnTo>
                <a:lnTo>
                  <a:pt x="744" y="1626"/>
                </a:lnTo>
                <a:lnTo>
                  <a:pt x="730" y="1645"/>
                </a:lnTo>
                <a:lnTo>
                  <a:pt x="714" y="1664"/>
                </a:lnTo>
                <a:lnTo>
                  <a:pt x="697" y="1682"/>
                </a:lnTo>
                <a:lnTo>
                  <a:pt x="680" y="1700"/>
                </a:lnTo>
                <a:lnTo>
                  <a:pt x="661" y="1719"/>
                </a:lnTo>
                <a:lnTo>
                  <a:pt x="641" y="1739"/>
                </a:lnTo>
                <a:lnTo>
                  <a:pt x="621" y="1759"/>
                </a:lnTo>
                <a:lnTo>
                  <a:pt x="607" y="1776"/>
                </a:lnTo>
                <a:lnTo>
                  <a:pt x="599" y="1796"/>
                </a:lnTo>
                <a:lnTo>
                  <a:pt x="595" y="1818"/>
                </a:lnTo>
                <a:lnTo>
                  <a:pt x="596" y="1842"/>
                </a:lnTo>
                <a:lnTo>
                  <a:pt x="600" y="1868"/>
                </a:lnTo>
                <a:lnTo>
                  <a:pt x="609" y="1897"/>
                </a:lnTo>
                <a:lnTo>
                  <a:pt x="621" y="1926"/>
                </a:lnTo>
                <a:lnTo>
                  <a:pt x="637" y="1957"/>
                </a:lnTo>
                <a:lnTo>
                  <a:pt x="657" y="1989"/>
                </a:lnTo>
                <a:lnTo>
                  <a:pt x="678" y="2022"/>
                </a:lnTo>
                <a:lnTo>
                  <a:pt x="702" y="2057"/>
                </a:lnTo>
                <a:lnTo>
                  <a:pt x="729" y="2092"/>
                </a:lnTo>
                <a:lnTo>
                  <a:pt x="757" y="2127"/>
                </a:lnTo>
                <a:lnTo>
                  <a:pt x="787" y="2163"/>
                </a:lnTo>
                <a:lnTo>
                  <a:pt x="819" y="2200"/>
                </a:lnTo>
                <a:lnTo>
                  <a:pt x="853" y="2236"/>
                </a:lnTo>
                <a:lnTo>
                  <a:pt x="887" y="2272"/>
                </a:lnTo>
                <a:lnTo>
                  <a:pt x="921" y="2308"/>
                </a:lnTo>
                <a:lnTo>
                  <a:pt x="956" y="2345"/>
                </a:lnTo>
                <a:lnTo>
                  <a:pt x="992" y="2380"/>
                </a:lnTo>
                <a:lnTo>
                  <a:pt x="1028" y="2414"/>
                </a:lnTo>
                <a:lnTo>
                  <a:pt x="1064" y="2448"/>
                </a:lnTo>
                <a:lnTo>
                  <a:pt x="1101" y="2482"/>
                </a:lnTo>
                <a:lnTo>
                  <a:pt x="1137" y="2514"/>
                </a:lnTo>
                <a:lnTo>
                  <a:pt x="1172" y="2544"/>
                </a:lnTo>
                <a:lnTo>
                  <a:pt x="1209" y="2572"/>
                </a:lnTo>
                <a:lnTo>
                  <a:pt x="1244" y="2599"/>
                </a:lnTo>
                <a:lnTo>
                  <a:pt x="1278" y="2623"/>
                </a:lnTo>
                <a:lnTo>
                  <a:pt x="1311" y="2645"/>
                </a:lnTo>
                <a:lnTo>
                  <a:pt x="1343" y="2664"/>
                </a:lnTo>
                <a:lnTo>
                  <a:pt x="1374" y="2679"/>
                </a:lnTo>
                <a:lnTo>
                  <a:pt x="1404" y="2692"/>
                </a:lnTo>
                <a:lnTo>
                  <a:pt x="1432" y="2700"/>
                </a:lnTo>
                <a:lnTo>
                  <a:pt x="1458" y="2705"/>
                </a:lnTo>
                <a:lnTo>
                  <a:pt x="1482" y="2706"/>
                </a:lnTo>
                <a:lnTo>
                  <a:pt x="1504" y="2702"/>
                </a:lnTo>
                <a:lnTo>
                  <a:pt x="1524" y="2693"/>
                </a:lnTo>
                <a:lnTo>
                  <a:pt x="1541" y="2680"/>
                </a:lnTo>
                <a:lnTo>
                  <a:pt x="1560" y="2660"/>
                </a:lnTo>
                <a:lnTo>
                  <a:pt x="1581" y="2641"/>
                </a:lnTo>
                <a:lnTo>
                  <a:pt x="1599" y="2621"/>
                </a:lnTo>
                <a:lnTo>
                  <a:pt x="1618" y="2603"/>
                </a:lnTo>
                <a:lnTo>
                  <a:pt x="1636" y="2587"/>
                </a:lnTo>
                <a:lnTo>
                  <a:pt x="1655" y="2571"/>
                </a:lnTo>
                <a:lnTo>
                  <a:pt x="1673" y="2557"/>
                </a:lnTo>
                <a:lnTo>
                  <a:pt x="1693" y="2545"/>
                </a:lnTo>
                <a:lnTo>
                  <a:pt x="1712" y="2534"/>
                </a:lnTo>
                <a:lnTo>
                  <a:pt x="1733" y="2526"/>
                </a:lnTo>
                <a:lnTo>
                  <a:pt x="1756" y="2520"/>
                </a:lnTo>
                <a:lnTo>
                  <a:pt x="1778" y="2516"/>
                </a:lnTo>
                <a:lnTo>
                  <a:pt x="1802" y="2516"/>
                </a:lnTo>
                <a:lnTo>
                  <a:pt x="1827" y="2518"/>
                </a:lnTo>
                <a:lnTo>
                  <a:pt x="1854" y="2523"/>
                </a:lnTo>
                <a:lnTo>
                  <a:pt x="1883" y="2531"/>
                </a:lnTo>
                <a:lnTo>
                  <a:pt x="1913" y="2544"/>
                </a:lnTo>
                <a:lnTo>
                  <a:pt x="1947" y="2559"/>
                </a:lnTo>
                <a:lnTo>
                  <a:pt x="1982" y="2579"/>
                </a:lnTo>
                <a:lnTo>
                  <a:pt x="2019" y="2603"/>
                </a:lnTo>
                <a:lnTo>
                  <a:pt x="2058" y="2632"/>
                </a:lnTo>
                <a:lnTo>
                  <a:pt x="2101" y="2665"/>
                </a:lnTo>
                <a:lnTo>
                  <a:pt x="2141" y="2698"/>
                </a:lnTo>
                <a:lnTo>
                  <a:pt x="2173" y="2731"/>
                </a:lnTo>
                <a:lnTo>
                  <a:pt x="2200" y="2762"/>
                </a:lnTo>
                <a:lnTo>
                  <a:pt x="2222" y="2794"/>
                </a:lnTo>
                <a:lnTo>
                  <a:pt x="2238" y="2823"/>
                </a:lnTo>
                <a:lnTo>
                  <a:pt x="2249" y="2852"/>
                </a:lnTo>
                <a:lnTo>
                  <a:pt x="2256" y="2880"/>
                </a:lnTo>
                <a:lnTo>
                  <a:pt x="2259" y="2907"/>
                </a:lnTo>
                <a:lnTo>
                  <a:pt x="2258" y="2934"/>
                </a:lnTo>
                <a:lnTo>
                  <a:pt x="2254" y="2960"/>
                </a:lnTo>
                <a:lnTo>
                  <a:pt x="2247" y="2985"/>
                </a:lnTo>
                <a:lnTo>
                  <a:pt x="2237" y="3009"/>
                </a:lnTo>
                <a:lnTo>
                  <a:pt x="2224" y="3033"/>
                </a:lnTo>
                <a:lnTo>
                  <a:pt x="2209" y="3056"/>
                </a:lnTo>
                <a:lnTo>
                  <a:pt x="2193" y="3078"/>
                </a:lnTo>
                <a:lnTo>
                  <a:pt x="2174" y="3101"/>
                </a:lnTo>
                <a:lnTo>
                  <a:pt x="2155" y="3122"/>
                </a:lnTo>
                <a:lnTo>
                  <a:pt x="2135" y="3143"/>
                </a:lnTo>
                <a:lnTo>
                  <a:pt x="2114" y="3163"/>
                </a:lnTo>
                <a:lnTo>
                  <a:pt x="2093" y="3183"/>
                </a:lnTo>
                <a:lnTo>
                  <a:pt x="2073" y="3202"/>
                </a:lnTo>
                <a:lnTo>
                  <a:pt x="2053" y="3221"/>
                </a:lnTo>
                <a:lnTo>
                  <a:pt x="2034" y="3241"/>
                </a:lnTo>
                <a:lnTo>
                  <a:pt x="2012" y="3260"/>
                </a:lnTo>
                <a:lnTo>
                  <a:pt x="1984" y="3275"/>
                </a:lnTo>
                <a:lnTo>
                  <a:pt x="1953" y="3287"/>
                </a:lnTo>
                <a:lnTo>
                  <a:pt x="1917" y="3295"/>
                </a:lnTo>
                <a:lnTo>
                  <a:pt x="1878" y="3300"/>
                </a:lnTo>
                <a:lnTo>
                  <a:pt x="1835" y="3302"/>
                </a:lnTo>
                <a:lnTo>
                  <a:pt x="1788" y="3299"/>
                </a:lnTo>
                <a:lnTo>
                  <a:pt x="1738" y="3293"/>
                </a:lnTo>
                <a:lnTo>
                  <a:pt x="1685" y="3284"/>
                </a:lnTo>
                <a:lnTo>
                  <a:pt x="1630" y="3270"/>
                </a:lnTo>
                <a:lnTo>
                  <a:pt x="1572" y="3253"/>
                </a:lnTo>
                <a:lnTo>
                  <a:pt x="1510" y="3230"/>
                </a:lnTo>
                <a:lnTo>
                  <a:pt x="1447" y="3205"/>
                </a:lnTo>
                <a:lnTo>
                  <a:pt x="1381" y="3176"/>
                </a:lnTo>
                <a:lnTo>
                  <a:pt x="1314" y="3142"/>
                </a:lnTo>
                <a:lnTo>
                  <a:pt x="1245" y="3105"/>
                </a:lnTo>
                <a:lnTo>
                  <a:pt x="1174" y="3062"/>
                </a:lnTo>
                <a:lnTo>
                  <a:pt x="1103" y="3016"/>
                </a:lnTo>
                <a:lnTo>
                  <a:pt x="1031" y="2966"/>
                </a:lnTo>
                <a:lnTo>
                  <a:pt x="956" y="2910"/>
                </a:lnTo>
                <a:lnTo>
                  <a:pt x="882" y="2851"/>
                </a:lnTo>
                <a:lnTo>
                  <a:pt x="806" y="2787"/>
                </a:lnTo>
                <a:lnTo>
                  <a:pt x="732" y="2718"/>
                </a:lnTo>
                <a:lnTo>
                  <a:pt x="656" y="2645"/>
                </a:lnTo>
                <a:lnTo>
                  <a:pt x="583" y="2569"/>
                </a:lnTo>
                <a:lnTo>
                  <a:pt x="515" y="2494"/>
                </a:lnTo>
                <a:lnTo>
                  <a:pt x="450" y="2419"/>
                </a:lnTo>
                <a:lnTo>
                  <a:pt x="391" y="2345"/>
                </a:lnTo>
                <a:lnTo>
                  <a:pt x="336" y="2270"/>
                </a:lnTo>
                <a:lnTo>
                  <a:pt x="286" y="2198"/>
                </a:lnTo>
                <a:lnTo>
                  <a:pt x="239" y="2125"/>
                </a:lnTo>
                <a:lnTo>
                  <a:pt x="197" y="2055"/>
                </a:lnTo>
                <a:lnTo>
                  <a:pt x="159" y="1986"/>
                </a:lnTo>
                <a:lnTo>
                  <a:pt x="126" y="1919"/>
                </a:lnTo>
                <a:lnTo>
                  <a:pt x="97" y="1853"/>
                </a:lnTo>
                <a:lnTo>
                  <a:pt x="70" y="1790"/>
                </a:lnTo>
                <a:lnTo>
                  <a:pt x="49" y="1729"/>
                </a:lnTo>
                <a:lnTo>
                  <a:pt x="32" y="1670"/>
                </a:lnTo>
                <a:lnTo>
                  <a:pt x="18" y="1614"/>
                </a:lnTo>
                <a:lnTo>
                  <a:pt x="8" y="1561"/>
                </a:lnTo>
                <a:lnTo>
                  <a:pt x="2" y="1511"/>
                </a:lnTo>
                <a:lnTo>
                  <a:pt x="0" y="1465"/>
                </a:lnTo>
                <a:lnTo>
                  <a:pt x="1" y="1421"/>
                </a:lnTo>
                <a:lnTo>
                  <a:pt x="6" y="1382"/>
                </a:lnTo>
                <a:lnTo>
                  <a:pt x="15" y="1347"/>
                </a:lnTo>
                <a:lnTo>
                  <a:pt x="27" y="1315"/>
                </a:lnTo>
                <a:lnTo>
                  <a:pt x="42" y="1288"/>
                </a:lnTo>
                <a:lnTo>
                  <a:pt x="61" y="1264"/>
                </a:lnTo>
                <a:lnTo>
                  <a:pt x="79" y="1245"/>
                </a:lnTo>
                <a:lnTo>
                  <a:pt x="99" y="1226"/>
                </a:lnTo>
                <a:lnTo>
                  <a:pt x="119" y="1205"/>
                </a:lnTo>
                <a:lnTo>
                  <a:pt x="139" y="1185"/>
                </a:lnTo>
                <a:lnTo>
                  <a:pt x="159" y="1164"/>
                </a:lnTo>
                <a:lnTo>
                  <a:pt x="180" y="1144"/>
                </a:lnTo>
                <a:lnTo>
                  <a:pt x="201" y="1124"/>
                </a:lnTo>
                <a:lnTo>
                  <a:pt x="223" y="1106"/>
                </a:lnTo>
                <a:lnTo>
                  <a:pt x="245" y="1090"/>
                </a:lnTo>
                <a:lnTo>
                  <a:pt x="268" y="1075"/>
                </a:lnTo>
                <a:lnTo>
                  <a:pt x="293" y="1062"/>
                </a:lnTo>
                <a:lnTo>
                  <a:pt x="317" y="1052"/>
                </a:lnTo>
                <a:lnTo>
                  <a:pt x="342" y="1044"/>
                </a:lnTo>
                <a:lnTo>
                  <a:pt x="367" y="1040"/>
                </a:lnTo>
                <a:lnTo>
                  <a:pt x="394" y="1039"/>
                </a:lnTo>
                <a:close/>
                <a:moveTo>
                  <a:pt x="2777" y="647"/>
                </a:moveTo>
                <a:lnTo>
                  <a:pt x="2748" y="650"/>
                </a:lnTo>
                <a:lnTo>
                  <a:pt x="2721" y="657"/>
                </a:lnTo>
                <a:lnTo>
                  <a:pt x="2697" y="669"/>
                </a:lnTo>
                <a:lnTo>
                  <a:pt x="2675" y="686"/>
                </a:lnTo>
                <a:lnTo>
                  <a:pt x="2655" y="705"/>
                </a:lnTo>
                <a:lnTo>
                  <a:pt x="2639" y="727"/>
                </a:lnTo>
                <a:lnTo>
                  <a:pt x="2627" y="751"/>
                </a:lnTo>
                <a:lnTo>
                  <a:pt x="2620" y="778"/>
                </a:lnTo>
                <a:lnTo>
                  <a:pt x="2617" y="807"/>
                </a:lnTo>
                <a:lnTo>
                  <a:pt x="2620" y="836"/>
                </a:lnTo>
                <a:lnTo>
                  <a:pt x="2627" y="863"/>
                </a:lnTo>
                <a:lnTo>
                  <a:pt x="2639" y="888"/>
                </a:lnTo>
                <a:lnTo>
                  <a:pt x="2655" y="910"/>
                </a:lnTo>
                <a:lnTo>
                  <a:pt x="2675" y="929"/>
                </a:lnTo>
                <a:lnTo>
                  <a:pt x="2697" y="944"/>
                </a:lnTo>
                <a:lnTo>
                  <a:pt x="2721" y="956"/>
                </a:lnTo>
                <a:lnTo>
                  <a:pt x="2748" y="963"/>
                </a:lnTo>
                <a:lnTo>
                  <a:pt x="2777" y="966"/>
                </a:lnTo>
                <a:lnTo>
                  <a:pt x="2805" y="963"/>
                </a:lnTo>
                <a:lnTo>
                  <a:pt x="2832" y="956"/>
                </a:lnTo>
                <a:lnTo>
                  <a:pt x="2858" y="944"/>
                </a:lnTo>
                <a:lnTo>
                  <a:pt x="2880" y="929"/>
                </a:lnTo>
                <a:lnTo>
                  <a:pt x="2899" y="910"/>
                </a:lnTo>
                <a:lnTo>
                  <a:pt x="2914" y="888"/>
                </a:lnTo>
                <a:lnTo>
                  <a:pt x="2926" y="863"/>
                </a:lnTo>
                <a:lnTo>
                  <a:pt x="2933" y="836"/>
                </a:lnTo>
                <a:lnTo>
                  <a:pt x="2936" y="807"/>
                </a:lnTo>
                <a:lnTo>
                  <a:pt x="2933" y="778"/>
                </a:lnTo>
                <a:lnTo>
                  <a:pt x="2926" y="751"/>
                </a:lnTo>
                <a:lnTo>
                  <a:pt x="2914" y="727"/>
                </a:lnTo>
                <a:lnTo>
                  <a:pt x="2899" y="705"/>
                </a:lnTo>
                <a:lnTo>
                  <a:pt x="2880" y="686"/>
                </a:lnTo>
                <a:lnTo>
                  <a:pt x="2858" y="669"/>
                </a:lnTo>
                <a:lnTo>
                  <a:pt x="2832" y="657"/>
                </a:lnTo>
                <a:lnTo>
                  <a:pt x="2805" y="650"/>
                </a:lnTo>
                <a:lnTo>
                  <a:pt x="2777" y="647"/>
                </a:lnTo>
                <a:close/>
                <a:moveTo>
                  <a:pt x="2299" y="647"/>
                </a:moveTo>
                <a:lnTo>
                  <a:pt x="2270" y="650"/>
                </a:lnTo>
                <a:lnTo>
                  <a:pt x="2243" y="657"/>
                </a:lnTo>
                <a:lnTo>
                  <a:pt x="2219" y="669"/>
                </a:lnTo>
                <a:lnTo>
                  <a:pt x="2197" y="686"/>
                </a:lnTo>
                <a:lnTo>
                  <a:pt x="2177" y="705"/>
                </a:lnTo>
                <a:lnTo>
                  <a:pt x="2162" y="727"/>
                </a:lnTo>
                <a:lnTo>
                  <a:pt x="2150" y="751"/>
                </a:lnTo>
                <a:lnTo>
                  <a:pt x="2143" y="778"/>
                </a:lnTo>
                <a:lnTo>
                  <a:pt x="2140" y="807"/>
                </a:lnTo>
                <a:lnTo>
                  <a:pt x="2143" y="836"/>
                </a:lnTo>
                <a:lnTo>
                  <a:pt x="2150" y="863"/>
                </a:lnTo>
                <a:lnTo>
                  <a:pt x="2162" y="888"/>
                </a:lnTo>
                <a:lnTo>
                  <a:pt x="2177" y="910"/>
                </a:lnTo>
                <a:lnTo>
                  <a:pt x="2197" y="929"/>
                </a:lnTo>
                <a:lnTo>
                  <a:pt x="2219" y="944"/>
                </a:lnTo>
                <a:lnTo>
                  <a:pt x="2243" y="956"/>
                </a:lnTo>
                <a:lnTo>
                  <a:pt x="2270" y="963"/>
                </a:lnTo>
                <a:lnTo>
                  <a:pt x="2299" y="966"/>
                </a:lnTo>
                <a:lnTo>
                  <a:pt x="2328" y="963"/>
                </a:lnTo>
                <a:lnTo>
                  <a:pt x="2355" y="956"/>
                </a:lnTo>
                <a:lnTo>
                  <a:pt x="2379" y="944"/>
                </a:lnTo>
                <a:lnTo>
                  <a:pt x="2402" y="929"/>
                </a:lnTo>
                <a:lnTo>
                  <a:pt x="2421" y="910"/>
                </a:lnTo>
                <a:lnTo>
                  <a:pt x="2436" y="888"/>
                </a:lnTo>
                <a:lnTo>
                  <a:pt x="2448" y="863"/>
                </a:lnTo>
                <a:lnTo>
                  <a:pt x="2455" y="836"/>
                </a:lnTo>
                <a:lnTo>
                  <a:pt x="2458" y="807"/>
                </a:lnTo>
                <a:lnTo>
                  <a:pt x="2455" y="778"/>
                </a:lnTo>
                <a:lnTo>
                  <a:pt x="2448" y="751"/>
                </a:lnTo>
                <a:lnTo>
                  <a:pt x="2436" y="727"/>
                </a:lnTo>
                <a:lnTo>
                  <a:pt x="2421" y="705"/>
                </a:lnTo>
                <a:lnTo>
                  <a:pt x="2402" y="686"/>
                </a:lnTo>
                <a:lnTo>
                  <a:pt x="2379" y="669"/>
                </a:lnTo>
                <a:lnTo>
                  <a:pt x="2355" y="657"/>
                </a:lnTo>
                <a:lnTo>
                  <a:pt x="2328" y="650"/>
                </a:lnTo>
                <a:lnTo>
                  <a:pt x="2299" y="647"/>
                </a:lnTo>
                <a:close/>
                <a:moveTo>
                  <a:pt x="1822" y="647"/>
                </a:moveTo>
                <a:lnTo>
                  <a:pt x="1793" y="650"/>
                </a:lnTo>
                <a:lnTo>
                  <a:pt x="1766" y="657"/>
                </a:lnTo>
                <a:lnTo>
                  <a:pt x="1741" y="669"/>
                </a:lnTo>
                <a:lnTo>
                  <a:pt x="1718" y="686"/>
                </a:lnTo>
                <a:lnTo>
                  <a:pt x="1699" y="705"/>
                </a:lnTo>
                <a:lnTo>
                  <a:pt x="1684" y="727"/>
                </a:lnTo>
                <a:lnTo>
                  <a:pt x="1672" y="751"/>
                </a:lnTo>
                <a:lnTo>
                  <a:pt x="1665" y="778"/>
                </a:lnTo>
                <a:lnTo>
                  <a:pt x="1662" y="807"/>
                </a:lnTo>
                <a:lnTo>
                  <a:pt x="1665" y="836"/>
                </a:lnTo>
                <a:lnTo>
                  <a:pt x="1672" y="863"/>
                </a:lnTo>
                <a:lnTo>
                  <a:pt x="1684" y="888"/>
                </a:lnTo>
                <a:lnTo>
                  <a:pt x="1699" y="910"/>
                </a:lnTo>
                <a:lnTo>
                  <a:pt x="1718" y="929"/>
                </a:lnTo>
                <a:lnTo>
                  <a:pt x="1741" y="944"/>
                </a:lnTo>
                <a:lnTo>
                  <a:pt x="1766" y="956"/>
                </a:lnTo>
                <a:lnTo>
                  <a:pt x="1793" y="963"/>
                </a:lnTo>
                <a:lnTo>
                  <a:pt x="1822" y="966"/>
                </a:lnTo>
                <a:lnTo>
                  <a:pt x="1850" y="963"/>
                </a:lnTo>
                <a:lnTo>
                  <a:pt x="1877" y="956"/>
                </a:lnTo>
                <a:lnTo>
                  <a:pt x="1901" y="944"/>
                </a:lnTo>
                <a:lnTo>
                  <a:pt x="1924" y="929"/>
                </a:lnTo>
                <a:lnTo>
                  <a:pt x="1944" y="910"/>
                </a:lnTo>
                <a:lnTo>
                  <a:pt x="1959" y="888"/>
                </a:lnTo>
                <a:lnTo>
                  <a:pt x="1971" y="863"/>
                </a:lnTo>
                <a:lnTo>
                  <a:pt x="1978" y="836"/>
                </a:lnTo>
                <a:lnTo>
                  <a:pt x="1981" y="807"/>
                </a:lnTo>
                <a:lnTo>
                  <a:pt x="1978" y="778"/>
                </a:lnTo>
                <a:lnTo>
                  <a:pt x="1971" y="751"/>
                </a:lnTo>
                <a:lnTo>
                  <a:pt x="1959" y="727"/>
                </a:lnTo>
                <a:lnTo>
                  <a:pt x="1944" y="705"/>
                </a:lnTo>
                <a:lnTo>
                  <a:pt x="1924" y="686"/>
                </a:lnTo>
                <a:lnTo>
                  <a:pt x="1901" y="669"/>
                </a:lnTo>
                <a:lnTo>
                  <a:pt x="1877" y="657"/>
                </a:lnTo>
                <a:lnTo>
                  <a:pt x="1850" y="650"/>
                </a:lnTo>
                <a:lnTo>
                  <a:pt x="1822" y="647"/>
                </a:lnTo>
                <a:close/>
                <a:moveTo>
                  <a:pt x="2299" y="0"/>
                </a:moveTo>
                <a:lnTo>
                  <a:pt x="2379" y="2"/>
                </a:lnTo>
                <a:lnTo>
                  <a:pt x="2456" y="9"/>
                </a:lnTo>
                <a:lnTo>
                  <a:pt x="2533" y="21"/>
                </a:lnTo>
                <a:lnTo>
                  <a:pt x="2606" y="37"/>
                </a:lnTo>
                <a:lnTo>
                  <a:pt x="2679" y="57"/>
                </a:lnTo>
                <a:lnTo>
                  <a:pt x="2747" y="82"/>
                </a:lnTo>
                <a:lnTo>
                  <a:pt x="2813" y="110"/>
                </a:lnTo>
                <a:lnTo>
                  <a:pt x="2877" y="142"/>
                </a:lnTo>
                <a:lnTo>
                  <a:pt x="2936" y="177"/>
                </a:lnTo>
                <a:lnTo>
                  <a:pt x="2993" y="215"/>
                </a:lnTo>
                <a:lnTo>
                  <a:pt x="3046" y="258"/>
                </a:lnTo>
                <a:lnTo>
                  <a:pt x="3094" y="302"/>
                </a:lnTo>
                <a:lnTo>
                  <a:pt x="3139" y="349"/>
                </a:lnTo>
                <a:lnTo>
                  <a:pt x="3179" y="400"/>
                </a:lnTo>
                <a:lnTo>
                  <a:pt x="3214" y="452"/>
                </a:lnTo>
                <a:lnTo>
                  <a:pt x="3246" y="506"/>
                </a:lnTo>
                <a:lnTo>
                  <a:pt x="3271" y="564"/>
                </a:lnTo>
                <a:lnTo>
                  <a:pt x="3291" y="622"/>
                </a:lnTo>
                <a:lnTo>
                  <a:pt x="3306" y="683"/>
                </a:lnTo>
                <a:lnTo>
                  <a:pt x="3315" y="744"/>
                </a:lnTo>
                <a:lnTo>
                  <a:pt x="3318" y="807"/>
                </a:lnTo>
                <a:lnTo>
                  <a:pt x="3315" y="870"/>
                </a:lnTo>
                <a:lnTo>
                  <a:pt x="3306" y="932"/>
                </a:lnTo>
                <a:lnTo>
                  <a:pt x="3291" y="993"/>
                </a:lnTo>
                <a:lnTo>
                  <a:pt x="3271" y="1051"/>
                </a:lnTo>
                <a:lnTo>
                  <a:pt x="3246" y="1107"/>
                </a:lnTo>
                <a:lnTo>
                  <a:pt x="3214" y="1162"/>
                </a:lnTo>
                <a:lnTo>
                  <a:pt x="3179" y="1214"/>
                </a:lnTo>
                <a:lnTo>
                  <a:pt x="3139" y="1264"/>
                </a:lnTo>
                <a:lnTo>
                  <a:pt x="3094" y="1312"/>
                </a:lnTo>
                <a:lnTo>
                  <a:pt x="3046" y="1357"/>
                </a:lnTo>
                <a:lnTo>
                  <a:pt x="2993" y="1398"/>
                </a:lnTo>
                <a:lnTo>
                  <a:pt x="2936" y="1437"/>
                </a:lnTo>
                <a:lnTo>
                  <a:pt x="2877" y="1473"/>
                </a:lnTo>
                <a:lnTo>
                  <a:pt x="2813" y="1504"/>
                </a:lnTo>
                <a:lnTo>
                  <a:pt x="2747" y="1532"/>
                </a:lnTo>
                <a:lnTo>
                  <a:pt x="2679" y="1556"/>
                </a:lnTo>
                <a:lnTo>
                  <a:pt x="2606" y="1577"/>
                </a:lnTo>
                <a:lnTo>
                  <a:pt x="2533" y="1593"/>
                </a:lnTo>
                <a:lnTo>
                  <a:pt x="2456" y="1605"/>
                </a:lnTo>
                <a:lnTo>
                  <a:pt x="2379" y="1612"/>
                </a:lnTo>
                <a:lnTo>
                  <a:pt x="2299" y="1615"/>
                </a:lnTo>
                <a:lnTo>
                  <a:pt x="2243" y="1613"/>
                </a:lnTo>
                <a:lnTo>
                  <a:pt x="2188" y="1609"/>
                </a:lnTo>
                <a:lnTo>
                  <a:pt x="2135" y="1603"/>
                </a:lnTo>
                <a:lnTo>
                  <a:pt x="2090" y="1644"/>
                </a:lnTo>
                <a:lnTo>
                  <a:pt x="2043" y="1680"/>
                </a:lnTo>
                <a:lnTo>
                  <a:pt x="1992" y="1713"/>
                </a:lnTo>
                <a:lnTo>
                  <a:pt x="1938" y="1744"/>
                </a:lnTo>
                <a:lnTo>
                  <a:pt x="1880" y="1769"/>
                </a:lnTo>
                <a:lnTo>
                  <a:pt x="1820" y="1792"/>
                </a:lnTo>
                <a:lnTo>
                  <a:pt x="1757" y="1811"/>
                </a:lnTo>
                <a:lnTo>
                  <a:pt x="1691" y="1826"/>
                </a:lnTo>
                <a:lnTo>
                  <a:pt x="1623" y="1839"/>
                </a:lnTo>
                <a:lnTo>
                  <a:pt x="1553" y="1849"/>
                </a:lnTo>
                <a:lnTo>
                  <a:pt x="1482" y="1856"/>
                </a:lnTo>
                <a:lnTo>
                  <a:pt x="1521" y="1813"/>
                </a:lnTo>
                <a:lnTo>
                  <a:pt x="1557" y="1766"/>
                </a:lnTo>
                <a:lnTo>
                  <a:pt x="1590" y="1716"/>
                </a:lnTo>
                <a:lnTo>
                  <a:pt x="1619" y="1665"/>
                </a:lnTo>
                <a:lnTo>
                  <a:pt x="1644" y="1612"/>
                </a:lnTo>
                <a:lnTo>
                  <a:pt x="1665" y="1558"/>
                </a:lnTo>
                <a:lnTo>
                  <a:pt x="1681" y="1506"/>
                </a:lnTo>
                <a:lnTo>
                  <a:pt x="1692" y="1455"/>
                </a:lnTo>
                <a:lnTo>
                  <a:pt x="1637" y="1419"/>
                </a:lnTo>
                <a:lnTo>
                  <a:pt x="1584" y="1381"/>
                </a:lnTo>
                <a:lnTo>
                  <a:pt x="1534" y="1340"/>
                </a:lnTo>
                <a:lnTo>
                  <a:pt x="1489" y="1296"/>
                </a:lnTo>
                <a:lnTo>
                  <a:pt x="1447" y="1249"/>
                </a:lnTo>
                <a:lnTo>
                  <a:pt x="1410" y="1201"/>
                </a:lnTo>
                <a:lnTo>
                  <a:pt x="1376" y="1150"/>
                </a:lnTo>
                <a:lnTo>
                  <a:pt x="1348" y="1096"/>
                </a:lnTo>
                <a:lnTo>
                  <a:pt x="1324" y="1042"/>
                </a:lnTo>
                <a:lnTo>
                  <a:pt x="1305" y="986"/>
                </a:lnTo>
                <a:lnTo>
                  <a:pt x="1291" y="927"/>
                </a:lnTo>
                <a:lnTo>
                  <a:pt x="1283" y="868"/>
                </a:lnTo>
                <a:lnTo>
                  <a:pt x="1280" y="807"/>
                </a:lnTo>
                <a:lnTo>
                  <a:pt x="1283" y="744"/>
                </a:lnTo>
                <a:lnTo>
                  <a:pt x="1292" y="683"/>
                </a:lnTo>
                <a:lnTo>
                  <a:pt x="1307" y="622"/>
                </a:lnTo>
                <a:lnTo>
                  <a:pt x="1327" y="564"/>
                </a:lnTo>
                <a:lnTo>
                  <a:pt x="1353" y="506"/>
                </a:lnTo>
                <a:lnTo>
                  <a:pt x="1384" y="452"/>
                </a:lnTo>
                <a:lnTo>
                  <a:pt x="1420" y="400"/>
                </a:lnTo>
                <a:lnTo>
                  <a:pt x="1459" y="349"/>
                </a:lnTo>
                <a:lnTo>
                  <a:pt x="1504" y="302"/>
                </a:lnTo>
                <a:lnTo>
                  <a:pt x="1552" y="258"/>
                </a:lnTo>
                <a:lnTo>
                  <a:pt x="1606" y="215"/>
                </a:lnTo>
                <a:lnTo>
                  <a:pt x="1662" y="177"/>
                </a:lnTo>
                <a:lnTo>
                  <a:pt x="1721" y="142"/>
                </a:lnTo>
                <a:lnTo>
                  <a:pt x="1785" y="110"/>
                </a:lnTo>
                <a:lnTo>
                  <a:pt x="1851" y="82"/>
                </a:lnTo>
                <a:lnTo>
                  <a:pt x="1919" y="57"/>
                </a:lnTo>
                <a:lnTo>
                  <a:pt x="1992" y="37"/>
                </a:lnTo>
                <a:lnTo>
                  <a:pt x="2065" y="21"/>
                </a:lnTo>
                <a:lnTo>
                  <a:pt x="2142" y="9"/>
                </a:lnTo>
                <a:lnTo>
                  <a:pt x="2219" y="2"/>
                </a:lnTo>
                <a:lnTo>
                  <a:pt x="2299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12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99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pSp>
        <p:nvGrpSpPr>
          <p:cNvPr id="23" name="Group 4">
            <a:extLst>
              <a:ext uri="{FF2B5EF4-FFF2-40B4-BE49-F238E27FC236}">
                <a16:creationId xmlns:a16="http://schemas.microsoft.com/office/drawing/2014/main" id="{354D9F7F-6D45-49E7-889D-1120BE67A31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297480" y="2105310"/>
            <a:ext cx="470939" cy="518428"/>
            <a:chOff x="889" y="817"/>
            <a:chExt cx="714" cy="786"/>
          </a:xfrm>
          <a:solidFill>
            <a:srgbClr val="FFFFFF"/>
          </a:solidFill>
        </p:grpSpPr>
        <p:sp>
          <p:nvSpPr>
            <p:cNvPr id="24" name="Freeform 6">
              <a:extLst>
                <a:ext uri="{FF2B5EF4-FFF2-40B4-BE49-F238E27FC236}">
                  <a16:creationId xmlns:a16="http://schemas.microsoft.com/office/drawing/2014/main" id="{12BB3C97-19D7-4653-B34F-0E5C0CD914D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" y="817"/>
              <a:ext cx="169" cy="169"/>
            </a:xfrm>
            <a:custGeom>
              <a:avLst/>
              <a:gdLst>
                <a:gd name="T0" fmla="*/ 423 w 847"/>
                <a:gd name="T1" fmla="*/ 0 h 845"/>
                <a:gd name="T2" fmla="*/ 423 w 847"/>
                <a:gd name="T3" fmla="*/ 0 h 845"/>
                <a:gd name="T4" fmla="*/ 476 w 847"/>
                <a:gd name="T5" fmla="*/ 3 h 845"/>
                <a:gd name="T6" fmla="*/ 527 w 847"/>
                <a:gd name="T7" fmla="*/ 13 h 845"/>
                <a:gd name="T8" fmla="*/ 577 w 847"/>
                <a:gd name="T9" fmla="*/ 29 h 845"/>
                <a:gd name="T10" fmla="*/ 623 w 847"/>
                <a:gd name="T11" fmla="*/ 49 h 845"/>
                <a:gd name="T12" fmla="*/ 665 w 847"/>
                <a:gd name="T13" fmla="*/ 76 h 845"/>
                <a:gd name="T14" fmla="*/ 705 w 847"/>
                <a:gd name="T15" fmla="*/ 106 h 845"/>
                <a:gd name="T16" fmla="*/ 740 w 847"/>
                <a:gd name="T17" fmla="*/ 142 h 845"/>
                <a:gd name="T18" fmla="*/ 770 w 847"/>
                <a:gd name="T19" fmla="*/ 181 h 845"/>
                <a:gd name="T20" fmla="*/ 797 w 847"/>
                <a:gd name="T21" fmla="*/ 223 h 845"/>
                <a:gd name="T22" fmla="*/ 819 w 847"/>
                <a:gd name="T23" fmla="*/ 269 h 845"/>
                <a:gd name="T24" fmla="*/ 833 w 847"/>
                <a:gd name="T25" fmla="*/ 319 h 845"/>
                <a:gd name="T26" fmla="*/ 843 w 847"/>
                <a:gd name="T27" fmla="*/ 370 h 845"/>
                <a:gd name="T28" fmla="*/ 847 w 847"/>
                <a:gd name="T29" fmla="*/ 423 h 845"/>
                <a:gd name="T30" fmla="*/ 843 w 847"/>
                <a:gd name="T31" fmla="*/ 476 h 845"/>
                <a:gd name="T32" fmla="*/ 833 w 847"/>
                <a:gd name="T33" fmla="*/ 527 h 845"/>
                <a:gd name="T34" fmla="*/ 819 w 847"/>
                <a:gd name="T35" fmla="*/ 575 h 845"/>
                <a:gd name="T36" fmla="*/ 797 w 847"/>
                <a:gd name="T37" fmla="*/ 621 h 845"/>
                <a:gd name="T38" fmla="*/ 770 w 847"/>
                <a:gd name="T39" fmla="*/ 665 h 845"/>
                <a:gd name="T40" fmla="*/ 740 w 847"/>
                <a:gd name="T41" fmla="*/ 703 h 845"/>
                <a:gd name="T42" fmla="*/ 705 w 847"/>
                <a:gd name="T43" fmla="*/ 739 h 845"/>
                <a:gd name="T44" fmla="*/ 665 w 847"/>
                <a:gd name="T45" fmla="*/ 770 h 845"/>
                <a:gd name="T46" fmla="*/ 623 w 847"/>
                <a:gd name="T47" fmla="*/ 797 h 845"/>
                <a:gd name="T48" fmla="*/ 577 w 847"/>
                <a:gd name="T49" fmla="*/ 817 h 845"/>
                <a:gd name="T50" fmla="*/ 527 w 847"/>
                <a:gd name="T51" fmla="*/ 833 h 845"/>
                <a:gd name="T52" fmla="*/ 476 w 847"/>
                <a:gd name="T53" fmla="*/ 843 h 845"/>
                <a:gd name="T54" fmla="*/ 423 w 847"/>
                <a:gd name="T55" fmla="*/ 845 h 845"/>
                <a:gd name="T56" fmla="*/ 369 w 847"/>
                <a:gd name="T57" fmla="*/ 843 h 845"/>
                <a:gd name="T58" fmla="*/ 318 w 847"/>
                <a:gd name="T59" fmla="*/ 833 h 845"/>
                <a:gd name="T60" fmla="*/ 270 w 847"/>
                <a:gd name="T61" fmla="*/ 817 h 845"/>
                <a:gd name="T62" fmla="*/ 224 w 847"/>
                <a:gd name="T63" fmla="*/ 797 h 845"/>
                <a:gd name="T64" fmla="*/ 181 w 847"/>
                <a:gd name="T65" fmla="*/ 770 h 845"/>
                <a:gd name="T66" fmla="*/ 141 w 847"/>
                <a:gd name="T67" fmla="*/ 739 h 845"/>
                <a:gd name="T68" fmla="*/ 106 w 847"/>
                <a:gd name="T69" fmla="*/ 703 h 845"/>
                <a:gd name="T70" fmla="*/ 75 w 847"/>
                <a:gd name="T71" fmla="*/ 665 h 845"/>
                <a:gd name="T72" fmla="*/ 49 w 847"/>
                <a:gd name="T73" fmla="*/ 621 h 845"/>
                <a:gd name="T74" fmla="*/ 27 w 847"/>
                <a:gd name="T75" fmla="*/ 575 h 845"/>
                <a:gd name="T76" fmla="*/ 12 w 847"/>
                <a:gd name="T77" fmla="*/ 527 h 845"/>
                <a:gd name="T78" fmla="*/ 2 w 847"/>
                <a:gd name="T79" fmla="*/ 476 h 845"/>
                <a:gd name="T80" fmla="*/ 0 w 847"/>
                <a:gd name="T81" fmla="*/ 423 h 845"/>
                <a:gd name="T82" fmla="*/ 2 w 847"/>
                <a:gd name="T83" fmla="*/ 370 h 845"/>
                <a:gd name="T84" fmla="*/ 12 w 847"/>
                <a:gd name="T85" fmla="*/ 319 h 845"/>
                <a:gd name="T86" fmla="*/ 27 w 847"/>
                <a:gd name="T87" fmla="*/ 269 h 845"/>
                <a:gd name="T88" fmla="*/ 49 w 847"/>
                <a:gd name="T89" fmla="*/ 223 h 845"/>
                <a:gd name="T90" fmla="*/ 75 w 847"/>
                <a:gd name="T91" fmla="*/ 181 h 845"/>
                <a:gd name="T92" fmla="*/ 106 w 847"/>
                <a:gd name="T93" fmla="*/ 142 h 845"/>
                <a:gd name="T94" fmla="*/ 141 w 847"/>
                <a:gd name="T95" fmla="*/ 106 h 845"/>
                <a:gd name="T96" fmla="*/ 181 w 847"/>
                <a:gd name="T97" fmla="*/ 76 h 845"/>
                <a:gd name="T98" fmla="*/ 224 w 847"/>
                <a:gd name="T99" fmla="*/ 49 h 845"/>
                <a:gd name="T100" fmla="*/ 270 w 847"/>
                <a:gd name="T101" fmla="*/ 29 h 845"/>
                <a:gd name="T102" fmla="*/ 318 w 847"/>
                <a:gd name="T103" fmla="*/ 13 h 845"/>
                <a:gd name="T104" fmla="*/ 369 w 847"/>
                <a:gd name="T105" fmla="*/ 3 h 845"/>
                <a:gd name="T106" fmla="*/ 423 w 847"/>
                <a:gd name="T107" fmla="*/ 0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47" h="845">
                  <a:moveTo>
                    <a:pt x="423" y="0"/>
                  </a:moveTo>
                  <a:lnTo>
                    <a:pt x="423" y="0"/>
                  </a:lnTo>
                  <a:lnTo>
                    <a:pt x="476" y="3"/>
                  </a:lnTo>
                  <a:lnTo>
                    <a:pt x="527" y="13"/>
                  </a:lnTo>
                  <a:lnTo>
                    <a:pt x="577" y="29"/>
                  </a:lnTo>
                  <a:lnTo>
                    <a:pt x="623" y="49"/>
                  </a:lnTo>
                  <a:lnTo>
                    <a:pt x="665" y="76"/>
                  </a:lnTo>
                  <a:lnTo>
                    <a:pt x="705" y="106"/>
                  </a:lnTo>
                  <a:lnTo>
                    <a:pt x="740" y="142"/>
                  </a:lnTo>
                  <a:lnTo>
                    <a:pt x="770" y="181"/>
                  </a:lnTo>
                  <a:lnTo>
                    <a:pt x="797" y="223"/>
                  </a:lnTo>
                  <a:lnTo>
                    <a:pt x="819" y="269"/>
                  </a:lnTo>
                  <a:lnTo>
                    <a:pt x="833" y="319"/>
                  </a:lnTo>
                  <a:lnTo>
                    <a:pt x="843" y="370"/>
                  </a:lnTo>
                  <a:lnTo>
                    <a:pt x="847" y="423"/>
                  </a:lnTo>
                  <a:lnTo>
                    <a:pt x="843" y="476"/>
                  </a:lnTo>
                  <a:lnTo>
                    <a:pt x="833" y="527"/>
                  </a:lnTo>
                  <a:lnTo>
                    <a:pt x="819" y="575"/>
                  </a:lnTo>
                  <a:lnTo>
                    <a:pt x="797" y="621"/>
                  </a:lnTo>
                  <a:lnTo>
                    <a:pt x="770" y="665"/>
                  </a:lnTo>
                  <a:lnTo>
                    <a:pt x="740" y="703"/>
                  </a:lnTo>
                  <a:lnTo>
                    <a:pt x="705" y="739"/>
                  </a:lnTo>
                  <a:lnTo>
                    <a:pt x="665" y="770"/>
                  </a:lnTo>
                  <a:lnTo>
                    <a:pt x="623" y="797"/>
                  </a:lnTo>
                  <a:lnTo>
                    <a:pt x="577" y="817"/>
                  </a:lnTo>
                  <a:lnTo>
                    <a:pt x="527" y="833"/>
                  </a:lnTo>
                  <a:lnTo>
                    <a:pt x="476" y="843"/>
                  </a:lnTo>
                  <a:lnTo>
                    <a:pt x="423" y="845"/>
                  </a:lnTo>
                  <a:lnTo>
                    <a:pt x="369" y="843"/>
                  </a:lnTo>
                  <a:lnTo>
                    <a:pt x="318" y="833"/>
                  </a:lnTo>
                  <a:lnTo>
                    <a:pt x="270" y="817"/>
                  </a:lnTo>
                  <a:lnTo>
                    <a:pt x="224" y="797"/>
                  </a:lnTo>
                  <a:lnTo>
                    <a:pt x="181" y="770"/>
                  </a:lnTo>
                  <a:lnTo>
                    <a:pt x="141" y="739"/>
                  </a:lnTo>
                  <a:lnTo>
                    <a:pt x="106" y="703"/>
                  </a:lnTo>
                  <a:lnTo>
                    <a:pt x="75" y="665"/>
                  </a:lnTo>
                  <a:lnTo>
                    <a:pt x="49" y="621"/>
                  </a:lnTo>
                  <a:lnTo>
                    <a:pt x="27" y="575"/>
                  </a:lnTo>
                  <a:lnTo>
                    <a:pt x="12" y="527"/>
                  </a:lnTo>
                  <a:lnTo>
                    <a:pt x="2" y="476"/>
                  </a:lnTo>
                  <a:lnTo>
                    <a:pt x="0" y="423"/>
                  </a:lnTo>
                  <a:lnTo>
                    <a:pt x="2" y="370"/>
                  </a:lnTo>
                  <a:lnTo>
                    <a:pt x="12" y="319"/>
                  </a:lnTo>
                  <a:lnTo>
                    <a:pt x="27" y="269"/>
                  </a:lnTo>
                  <a:lnTo>
                    <a:pt x="49" y="223"/>
                  </a:lnTo>
                  <a:lnTo>
                    <a:pt x="75" y="181"/>
                  </a:lnTo>
                  <a:lnTo>
                    <a:pt x="106" y="142"/>
                  </a:lnTo>
                  <a:lnTo>
                    <a:pt x="141" y="106"/>
                  </a:lnTo>
                  <a:lnTo>
                    <a:pt x="181" y="76"/>
                  </a:lnTo>
                  <a:lnTo>
                    <a:pt x="224" y="49"/>
                  </a:lnTo>
                  <a:lnTo>
                    <a:pt x="270" y="29"/>
                  </a:lnTo>
                  <a:lnTo>
                    <a:pt x="318" y="13"/>
                  </a:lnTo>
                  <a:lnTo>
                    <a:pt x="369" y="3"/>
                  </a:lnTo>
                  <a:lnTo>
                    <a:pt x="4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7">
              <a:extLst>
                <a:ext uri="{FF2B5EF4-FFF2-40B4-BE49-F238E27FC236}">
                  <a16:creationId xmlns:a16="http://schemas.microsoft.com/office/drawing/2014/main" id="{A9F6574E-27F2-4DE5-9693-886BDD7223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252" y="817"/>
              <a:ext cx="170" cy="170"/>
            </a:xfrm>
            <a:custGeom>
              <a:avLst/>
              <a:gdLst>
                <a:gd name="T0" fmla="*/ 424 w 848"/>
                <a:gd name="T1" fmla="*/ 0 h 846"/>
                <a:gd name="T2" fmla="*/ 477 w 848"/>
                <a:gd name="T3" fmla="*/ 3 h 846"/>
                <a:gd name="T4" fmla="*/ 528 w 848"/>
                <a:gd name="T5" fmla="*/ 13 h 846"/>
                <a:gd name="T6" fmla="*/ 577 w 848"/>
                <a:gd name="T7" fmla="*/ 29 h 846"/>
                <a:gd name="T8" fmla="*/ 623 w 848"/>
                <a:gd name="T9" fmla="*/ 49 h 846"/>
                <a:gd name="T10" fmla="*/ 666 w 848"/>
                <a:gd name="T11" fmla="*/ 76 h 846"/>
                <a:gd name="T12" fmla="*/ 705 w 848"/>
                <a:gd name="T13" fmla="*/ 107 h 846"/>
                <a:gd name="T14" fmla="*/ 740 w 848"/>
                <a:gd name="T15" fmla="*/ 142 h 846"/>
                <a:gd name="T16" fmla="*/ 772 w 848"/>
                <a:gd name="T17" fmla="*/ 181 h 846"/>
                <a:gd name="T18" fmla="*/ 798 w 848"/>
                <a:gd name="T19" fmla="*/ 225 h 846"/>
                <a:gd name="T20" fmla="*/ 819 w 848"/>
                <a:gd name="T21" fmla="*/ 271 h 846"/>
                <a:gd name="T22" fmla="*/ 835 w 848"/>
                <a:gd name="T23" fmla="*/ 319 h 846"/>
                <a:gd name="T24" fmla="*/ 844 w 848"/>
                <a:gd name="T25" fmla="*/ 370 h 846"/>
                <a:gd name="T26" fmla="*/ 848 w 848"/>
                <a:gd name="T27" fmla="*/ 423 h 846"/>
                <a:gd name="T28" fmla="*/ 844 w 848"/>
                <a:gd name="T29" fmla="*/ 476 h 846"/>
                <a:gd name="T30" fmla="*/ 835 w 848"/>
                <a:gd name="T31" fmla="*/ 527 h 846"/>
                <a:gd name="T32" fmla="*/ 819 w 848"/>
                <a:gd name="T33" fmla="*/ 575 h 846"/>
                <a:gd name="T34" fmla="*/ 798 w 848"/>
                <a:gd name="T35" fmla="*/ 621 h 846"/>
                <a:gd name="T36" fmla="*/ 772 w 848"/>
                <a:gd name="T37" fmla="*/ 665 h 846"/>
                <a:gd name="T38" fmla="*/ 740 w 848"/>
                <a:gd name="T39" fmla="*/ 703 h 846"/>
                <a:gd name="T40" fmla="*/ 705 w 848"/>
                <a:gd name="T41" fmla="*/ 739 h 846"/>
                <a:gd name="T42" fmla="*/ 666 w 848"/>
                <a:gd name="T43" fmla="*/ 770 h 846"/>
                <a:gd name="T44" fmla="*/ 623 w 848"/>
                <a:gd name="T45" fmla="*/ 797 h 846"/>
                <a:gd name="T46" fmla="*/ 577 w 848"/>
                <a:gd name="T47" fmla="*/ 817 h 846"/>
                <a:gd name="T48" fmla="*/ 528 w 848"/>
                <a:gd name="T49" fmla="*/ 833 h 846"/>
                <a:gd name="T50" fmla="*/ 477 w 848"/>
                <a:gd name="T51" fmla="*/ 843 h 846"/>
                <a:gd name="T52" fmla="*/ 424 w 848"/>
                <a:gd name="T53" fmla="*/ 846 h 846"/>
                <a:gd name="T54" fmla="*/ 370 w 848"/>
                <a:gd name="T55" fmla="*/ 843 h 846"/>
                <a:gd name="T56" fmla="*/ 320 w 848"/>
                <a:gd name="T57" fmla="*/ 833 h 846"/>
                <a:gd name="T58" fmla="*/ 271 w 848"/>
                <a:gd name="T59" fmla="*/ 817 h 846"/>
                <a:gd name="T60" fmla="*/ 225 w 848"/>
                <a:gd name="T61" fmla="*/ 797 h 846"/>
                <a:gd name="T62" fmla="*/ 181 w 848"/>
                <a:gd name="T63" fmla="*/ 770 h 846"/>
                <a:gd name="T64" fmla="*/ 143 w 848"/>
                <a:gd name="T65" fmla="*/ 739 h 846"/>
                <a:gd name="T66" fmla="*/ 107 w 848"/>
                <a:gd name="T67" fmla="*/ 703 h 846"/>
                <a:gd name="T68" fmla="*/ 76 w 848"/>
                <a:gd name="T69" fmla="*/ 665 h 846"/>
                <a:gd name="T70" fmla="*/ 49 w 848"/>
                <a:gd name="T71" fmla="*/ 621 h 846"/>
                <a:gd name="T72" fmla="*/ 29 w 848"/>
                <a:gd name="T73" fmla="*/ 575 h 846"/>
                <a:gd name="T74" fmla="*/ 13 w 848"/>
                <a:gd name="T75" fmla="*/ 527 h 846"/>
                <a:gd name="T76" fmla="*/ 3 w 848"/>
                <a:gd name="T77" fmla="*/ 476 h 846"/>
                <a:gd name="T78" fmla="*/ 0 w 848"/>
                <a:gd name="T79" fmla="*/ 423 h 846"/>
                <a:gd name="T80" fmla="*/ 3 w 848"/>
                <a:gd name="T81" fmla="*/ 370 h 846"/>
                <a:gd name="T82" fmla="*/ 13 w 848"/>
                <a:gd name="T83" fmla="*/ 319 h 846"/>
                <a:gd name="T84" fmla="*/ 29 w 848"/>
                <a:gd name="T85" fmla="*/ 271 h 846"/>
                <a:gd name="T86" fmla="*/ 49 w 848"/>
                <a:gd name="T87" fmla="*/ 225 h 846"/>
                <a:gd name="T88" fmla="*/ 76 w 848"/>
                <a:gd name="T89" fmla="*/ 181 h 846"/>
                <a:gd name="T90" fmla="*/ 107 w 848"/>
                <a:gd name="T91" fmla="*/ 142 h 846"/>
                <a:gd name="T92" fmla="*/ 143 w 848"/>
                <a:gd name="T93" fmla="*/ 107 h 846"/>
                <a:gd name="T94" fmla="*/ 181 w 848"/>
                <a:gd name="T95" fmla="*/ 76 h 846"/>
                <a:gd name="T96" fmla="*/ 225 w 848"/>
                <a:gd name="T97" fmla="*/ 49 h 846"/>
                <a:gd name="T98" fmla="*/ 271 w 848"/>
                <a:gd name="T99" fmla="*/ 29 h 846"/>
                <a:gd name="T100" fmla="*/ 320 w 848"/>
                <a:gd name="T101" fmla="*/ 13 h 846"/>
                <a:gd name="T102" fmla="*/ 370 w 848"/>
                <a:gd name="T103" fmla="*/ 3 h 846"/>
                <a:gd name="T104" fmla="*/ 424 w 848"/>
                <a:gd name="T105" fmla="*/ 0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48" h="846">
                  <a:moveTo>
                    <a:pt x="424" y="0"/>
                  </a:moveTo>
                  <a:lnTo>
                    <a:pt x="477" y="3"/>
                  </a:lnTo>
                  <a:lnTo>
                    <a:pt x="528" y="13"/>
                  </a:lnTo>
                  <a:lnTo>
                    <a:pt x="577" y="29"/>
                  </a:lnTo>
                  <a:lnTo>
                    <a:pt x="623" y="49"/>
                  </a:lnTo>
                  <a:lnTo>
                    <a:pt x="666" y="76"/>
                  </a:lnTo>
                  <a:lnTo>
                    <a:pt x="705" y="107"/>
                  </a:lnTo>
                  <a:lnTo>
                    <a:pt x="740" y="142"/>
                  </a:lnTo>
                  <a:lnTo>
                    <a:pt x="772" y="181"/>
                  </a:lnTo>
                  <a:lnTo>
                    <a:pt x="798" y="225"/>
                  </a:lnTo>
                  <a:lnTo>
                    <a:pt x="819" y="271"/>
                  </a:lnTo>
                  <a:lnTo>
                    <a:pt x="835" y="319"/>
                  </a:lnTo>
                  <a:lnTo>
                    <a:pt x="844" y="370"/>
                  </a:lnTo>
                  <a:lnTo>
                    <a:pt x="848" y="423"/>
                  </a:lnTo>
                  <a:lnTo>
                    <a:pt x="844" y="476"/>
                  </a:lnTo>
                  <a:lnTo>
                    <a:pt x="835" y="527"/>
                  </a:lnTo>
                  <a:lnTo>
                    <a:pt x="819" y="575"/>
                  </a:lnTo>
                  <a:lnTo>
                    <a:pt x="798" y="621"/>
                  </a:lnTo>
                  <a:lnTo>
                    <a:pt x="772" y="665"/>
                  </a:lnTo>
                  <a:lnTo>
                    <a:pt x="740" y="703"/>
                  </a:lnTo>
                  <a:lnTo>
                    <a:pt x="705" y="739"/>
                  </a:lnTo>
                  <a:lnTo>
                    <a:pt x="666" y="770"/>
                  </a:lnTo>
                  <a:lnTo>
                    <a:pt x="623" y="797"/>
                  </a:lnTo>
                  <a:lnTo>
                    <a:pt x="577" y="817"/>
                  </a:lnTo>
                  <a:lnTo>
                    <a:pt x="528" y="833"/>
                  </a:lnTo>
                  <a:lnTo>
                    <a:pt x="477" y="843"/>
                  </a:lnTo>
                  <a:lnTo>
                    <a:pt x="424" y="846"/>
                  </a:lnTo>
                  <a:lnTo>
                    <a:pt x="370" y="843"/>
                  </a:lnTo>
                  <a:lnTo>
                    <a:pt x="320" y="833"/>
                  </a:lnTo>
                  <a:lnTo>
                    <a:pt x="271" y="817"/>
                  </a:lnTo>
                  <a:lnTo>
                    <a:pt x="225" y="797"/>
                  </a:lnTo>
                  <a:lnTo>
                    <a:pt x="181" y="770"/>
                  </a:lnTo>
                  <a:lnTo>
                    <a:pt x="143" y="739"/>
                  </a:lnTo>
                  <a:lnTo>
                    <a:pt x="107" y="703"/>
                  </a:lnTo>
                  <a:lnTo>
                    <a:pt x="76" y="665"/>
                  </a:lnTo>
                  <a:lnTo>
                    <a:pt x="49" y="621"/>
                  </a:lnTo>
                  <a:lnTo>
                    <a:pt x="29" y="575"/>
                  </a:lnTo>
                  <a:lnTo>
                    <a:pt x="13" y="527"/>
                  </a:lnTo>
                  <a:lnTo>
                    <a:pt x="3" y="476"/>
                  </a:lnTo>
                  <a:lnTo>
                    <a:pt x="0" y="423"/>
                  </a:lnTo>
                  <a:lnTo>
                    <a:pt x="3" y="370"/>
                  </a:lnTo>
                  <a:lnTo>
                    <a:pt x="13" y="319"/>
                  </a:lnTo>
                  <a:lnTo>
                    <a:pt x="29" y="271"/>
                  </a:lnTo>
                  <a:lnTo>
                    <a:pt x="49" y="225"/>
                  </a:lnTo>
                  <a:lnTo>
                    <a:pt x="76" y="181"/>
                  </a:lnTo>
                  <a:lnTo>
                    <a:pt x="107" y="142"/>
                  </a:lnTo>
                  <a:lnTo>
                    <a:pt x="143" y="107"/>
                  </a:lnTo>
                  <a:lnTo>
                    <a:pt x="181" y="76"/>
                  </a:lnTo>
                  <a:lnTo>
                    <a:pt x="225" y="49"/>
                  </a:lnTo>
                  <a:lnTo>
                    <a:pt x="271" y="29"/>
                  </a:lnTo>
                  <a:lnTo>
                    <a:pt x="320" y="13"/>
                  </a:lnTo>
                  <a:lnTo>
                    <a:pt x="370" y="3"/>
                  </a:lnTo>
                  <a:lnTo>
                    <a:pt x="4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8">
              <a:extLst>
                <a:ext uri="{FF2B5EF4-FFF2-40B4-BE49-F238E27FC236}">
                  <a16:creationId xmlns:a16="http://schemas.microsoft.com/office/drawing/2014/main" id="{6D1FF385-E1FF-403C-B3CC-20AAB8B7FF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0" y="1497"/>
              <a:ext cx="90" cy="106"/>
            </a:xfrm>
            <a:custGeom>
              <a:avLst/>
              <a:gdLst>
                <a:gd name="T0" fmla="*/ 0 w 449"/>
                <a:gd name="T1" fmla="*/ 0 h 529"/>
                <a:gd name="T2" fmla="*/ 449 w 449"/>
                <a:gd name="T3" fmla="*/ 0 h 529"/>
                <a:gd name="T4" fmla="*/ 449 w 449"/>
                <a:gd name="T5" fmla="*/ 305 h 529"/>
                <a:gd name="T6" fmla="*/ 445 w 449"/>
                <a:gd name="T7" fmla="*/ 345 h 529"/>
                <a:gd name="T8" fmla="*/ 436 w 449"/>
                <a:gd name="T9" fmla="*/ 383 h 529"/>
                <a:gd name="T10" fmla="*/ 419 w 449"/>
                <a:gd name="T11" fmla="*/ 418 h 529"/>
                <a:gd name="T12" fmla="*/ 397 w 449"/>
                <a:gd name="T13" fmla="*/ 449 h 529"/>
                <a:gd name="T14" fmla="*/ 369 w 449"/>
                <a:gd name="T15" fmla="*/ 476 h 529"/>
                <a:gd name="T16" fmla="*/ 339 w 449"/>
                <a:gd name="T17" fmla="*/ 499 h 529"/>
                <a:gd name="T18" fmla="*/ 303 w 449"/>
                <a:gd name="T19" fmla="*/ 515 h 529"/>
                <a:gd name="T20" fmla="*/ 265 w 449"/>
                <a:gd name="T21" fmla="*/ 525 h 529"/>
                <a:gd name="T22" fmla="*/ 225 w 449"/>
                <a:gd name="T23" fmla="*/ 529 h 529"/>
                <a:gd name="T24" fmla="*/ 225 w 449"/>
                <a:gd name="T25" fmla="*/ 529 h 529"/>
                <a:gd name="T26" fmla="*/ 185 w 449"/>
                <a:gd name="T27" fmla="*/ 525 h 529"/>
                <a:gd name="T28" fmla="*/ 147 w 449"/>
                <a:gd name="T29" fmla="*/ 515 h 529"/>
                <a:gd name="T30" fmla="*/ 112 w 449"/>
                <a:gd name="T31" fmla="*/ 499 h 529"/>
                <a:gd name="T32" fmla="*/ 80 w 449"/>
                <a:gd name="T33" fmla="*/ 477 h 529"/>
                <a:gd name="T34" fmla="*/ 54 w 449"/>
                <a:gd name="T35" fmla="*/ 449 h 529"/>
                <a:gd name="T36" fmla="*/ 31 w 449"/>
                <a:gd name="T37" fmla="*/ 418 h 529"/>
                <a:gd name="T38" fmla="*/ 15 w 449"/>
                <a:gd name="T39" fmla="*/ 384 h 529"/>
                <a:gd name="T40" fmla="*/ 4 w 449"/>
                <a:gd name="T41" fmla="*/ 345 h 529"/>
                <a:gd name="T42" fmla="*/ 0 w 449"/>
                <a:gd name="T43" fmla="*/ 305 h 529"/>
                <a:gd name="T44" fmla="*/ 0 w 449"/>
                <a:gd name="T45" fmla="*/ 0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9" h="529">
                  <a:moveTo>
                    <a:pt x="0" y="0"/>
                  </a:moveTo>
                  <a:lnTo>
                    <a:pt x="449" y="0"/>
                  </a:lnTo>
                  <a:lnTo>
                    <a:pt x="449" y="305"/>
                  </a:lnTo>
                  <a:lnTo>
                    <a:pt x="445" y="345"/>
                  </a:lnTo>
                  <a:lnTo>
                    <a:pt x="436" y="383"/>
                  </a:lnTo>
                  <a:lnTo>
                    <a:pt x="419" y="418"/>
                  </a:lnTo>
                  <a:lnTo>
                    <a:pt x="397" y="449"/>
                  </a:lnTo>
                  <a:lnTo>
                    <a:pt x="369" y="476"/>
                  </a:lnTo>
                  <a:lnTo>
                    <a:pt x="339" y="499"/>
                  </a:lnTo>
                  <a:lnTo>
                    <a:pt x="303" y="515"/>
                  </a:lnTo>
                  <a:lnTo>
                    <a:pt x="265" y="525"/>
                  </a:lnTo>
                  <a:lnTo>
                    <a:pt x="225" y="529"/>
                  </a:lnTo>
                  <a:lnTo>
                    <a:pt x="225" y="529"/>
                  </a:lnTo>
                  <a:lnTo>
                    <a:pt x="185" y="525"/>
                  </a:lnTo>
                  <a:lnTo>
                    <a:pt x="147" y="515"/>
                  </a:lnTo>
                  <a:lnTo>
                    <a:pt x="112" y="499"/>
                  </a:lnTo>
                  <a:lnTo>
                    <a:pt x="80" y="477"/>
                  </a:lnTo>
                  <a:lnTo>
                    <a:pt x="54" y="449"/>
                  </a:lnTo>
                  <a:lnTo>
                    <a:pt x="31" y="418"/>
                  </a:lnTo>
                  <a:lnTo>
                    <a:pt x="15" y="384"/>
                  </a:lnTo>
                  <a:lnTo>
                    <a:pt x="4" y="345"/>
                  </a:lnTo>
                  <a:lnTo>
                    <a:pt x="0" y="30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9">
              <a:extLst>
                <a:ext uri="{FF2B5EF4-FFF2-40B4-BE49-F238E27FC236}">
                  <a16:creationId xmlns:a16="http://schemas.microsoft.com/office/drawing/2014/main" id="{C0ACE892-1317-45D4-9D92-4C0CD619D0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9" y="982"/>
              <a:ext cx="714" cy="621"/>
            </a:xfrm>
            <a:custGeom>
              <a:avLst/>
              <a:gdLst>
                <a:gd name="T0" fmla="*/ 2967 w 3570"/>
                <a:gd name="T1" fmla="*/ 1562 h 3106"/>
                <a:gd name="T2" fmla="*/ 2816 w 3570"/>
                <a:gd name="T3" fmla="*/ 1513 h 3106"/>
                <a:gd name="T4" fmla="*/ 2732 w 3570"/>
                <a:gd name="T5" fmla="*/ 1583 h 3106"/>
                <a:gd name="T6" fmla="*/ 3079 w 3570"/>
                <a:gd name="T7" fmla="*/ 1519 h 3106"/>
                <a:gd name="T8" fmla="*/ 575 w 3570"/>
                <a:gd name="T9" fmla="*/ 0 h 3106"/>
                <a:gd name="T10" fmla="*/ 675 w 3570"/>
                <a:gd name="T11" fmla="*/ 13 h 3106"/>
                <a:gd name="T12" fmla="*/ 742 w 3570"/>
                <a:gd name="T13" fmla="*/ 39 h 3106"/>
                <a:gd name="T14" fmla="*/ 878 w 3570"/>
                <a:gd name="T15" fmla="*/ 140 h 3106"/>
                <a:gd name="T16" fmla="*/ 968 w 3570"/>
                <a:gd name="T17" fmla="*/ 331 h 3106"/>
                <a:gd name="T18" fmla="*/ 995 w 3570"/>
                <a:gd name="T19" fmla="*/ 496 h 3106"/>
                <a:gd name="T20" fmla="*/ 1067 w 3570"/>
                <a:gd name="T21" fmla="*/ 739 h 3106"/>
                <a:gd name="T22" fmla="*/ 1217 w 3570"/>
                <a:gd name="T23" fmla="*/ 851 h 3106"/>
                <a:gd name="T24" fmla="*/ 1428 w 3570"/>
                <a:gd name="T25" fmla="*/ 849 h 3106"/>
                <a:gd name="T26" fmla="*/ 1663 w 3570"/>
                <a:gd name="T27" fmla="*/ 815 h 3106"/>
                <a:gd name="T28" fmla="*/ 1905 w 3570"/>
                <a:gd name="T29" fmla="*/ 777 h 3106"/>
                <a:gd name="T30" fmla="*/ 2022 w 3570"/>
                <a:gd name="T31" fmla="*/ 687 h 3106"/>
                <a:gd name="T32" fmla="*/ 2085 w 3570"/>
                <a:gd name="T33" fmla="*/ 474 h 3106"/>
                <a:gd name="T34" fmla="*/ 2109 w 3570"/>
                <a:gd name="T35" fmla="*/ 331 h 3106"/>
                <a:gd name="T36" fmla="*/ 2199 w 3570"/>
                <a:gd name="T37" fmla="*/ 140 h 3106"/>
                <a:gd name="T38" fmla="*/ 2336 w 3570"/>
                <a:gd name="T39" fmla="*/ 39 h 3106"/>
                <a:gd name="T40" fmla="*/ 2401 w 3570"/>
                <a:gd name="T41" fmla="*/ 13 h 3106"/>
                <a:gd name="T42" fmla="*/ 2502 w 3570"/>
                <a:gd name="T43" fmla="*/ 0 h 3106"/>
                <a:gd name="T44" fmla="*/ 2595 w 3570"/>
                <a:gd name="T45" fmla="*/ 10 h 3106"/>
                <a:gd name="T46" fmla="*/ 2750 w 3570"/>
                <a:gd name="T47" fmla="*/ 105 h 3106"/>
                <a:gd name="T48" fmla="*/ 2821 w 3570"/>
                <a:gd name="T49" fmla="*/ 259 h 3106"/>
                <a:gd name="T50" fmla="*/ 2848 w 3570"/>
                <a:gd name="T51" fmla="*/ 368 h 3106"/>
                <a:gd name="T52" fmla="*/ 2903 w 3570"/>
                <a:gd name="T53" fmla="*/ 586 h 3106"/>
                <a:gd name="T54" fmla="*/ 2971 w 3570"/>
                <a:gd name="T55" fmla="*/ 855 h 3106"/>
                <a:gd name="T56" fmla="*/ 3036 w 3570"/>
                <a:gd name="T57" fmla="*/ 1116 h 3106"/>
                <a:gd name="T58" fmla="*/ 3084 w 3570"/>
                <a:gd name="T59" fmla="*/ 1309 h 3106"/>
                <a:gd name="T60" fmla="*/ 3099 w 3570"/>
                <a:gd name="T61" fmla="*/ 1411 h 3106"/>
                <a:gd name="T62" fmla="*/ 3230 w 3570"/>
                <a:gd name="T63" fmla="*/ 1516 h 3106"/>
                <a:gd name="T64" fmla="*/ 2302 w 3570"/>
                <a:gd name="T65" fmla="*/ 2516 h 3106"/>
                <a:gd name="T66" fmla="*/ 2659 w 3570"/>
                <a:gd name="T67" fmla="*/ 1488 h 3106"/>
                <a:gd name="T68" fmla="*/ 2760 w 3570"/>
                <a:gd name="T69" fmla="*/ 1361 h 3106"/>
                <a:gd name="T70" fmla="*/ 2690 w 3570"/>
                <a:gd name="T71" fmla="*/ 1088 h 3106"/>
                <a:gd name="T72" fmla="*/ 2612 w 3570"/>
                <a:gd name="T73" fmla="*/ 833 h 3106"/>
                <a:gd name="T74" fmla="*/ 2559 w 3570"/>
                <a:gd name="T75" fmla="*/ 676 h 3106"/>
                <a:gd name="T76" fmla="*/ 2508 w 3570"/>
                <a:gd name="T77" fmla="*/ 624 h 3106"/>
                <a:gd name="T78" fmla="*/ 2497 w 3570"/>
                <a:gd name="T79" fmla="*/ 679 h 3106"/>
                <a:gd name="T80" fmla="*/ 2599 w 3570"/>
                <a:gd name="T81" fmla="*/ 964 h 3106"/>
                <a:gd name="T82" fmla="*/ 2707 w 3570"/>
                <a:gd name="T83" fmla="*/ 1384 h 3106"/>
                <a:gd name="T84" fmla="*/ 2576 w 3570"/>
                <a:gd name="T85" fmla="*/ 1534 h 3106"/>
                <a:gd name="T86" fmla="*/ 2358 w 3570"/>
                <a:gd name="T87" fmla="*/ 1439 h 3106"/>
                <a:gd name="T88" fmla="*/ 2195 w 3570"/>
                <a:gd name="T89" fmla="*/ 989 h 3106"/>
                <a:gd name="T90" fmla="*/ 1959 w 3570"/>
                <a:gd name="T91" fmla="*/ 1104 h 3106"/>
                <a:gd name="T92" fmla="*/ 1667 w 3570"/>
                <a:gd name="T93" fmla="*/ 1168 h 3106"/>
                <a:gd name="T94" fmla="*/ 1554 w 3570"/>
                <a:gd name="T95" fmla="*/ 1248 h 3106"/>
                <a:gd name="T96" fmla="*/ 1250 w 3570"/>
                <a:gd name="T97" fmla="*/ 1202 h 3106"/>
                <a:gd name="T98" fmla="*/ 956 w 3570"/>
                <a:gd name="T99" fmla="*/ 1085 h 3106"/>
                <a:gd name="T100" fmla="*/ 755 w 3570"/>
                <a:gd name="T101" fmla="*/ 1370 h 3106"/>
                <a:gd name="T102" fmla="*/ 639 w 3570"/>
                <a:gd name="T103" fmla="*/ 1516 h 3106"/>
                <a:gd name="T104" fmla="*/ 558 w 3570"/>
                <a:gd name="T105" fmla="*/ 2960 h 3106"/>
                <a:gd name="T106" fmla="*/ 425 w 3570"/>
                <a:gd name="T107" fmla="*/ 3092 h 3106"/>
                <a:gd name="T108" fmla="*/ 234 w 3570"/>
                <a:gd name="T109" fmla="*/ 3076 h 3106"/>
                <a:gd name="T110" fmla="*/ 126 w 3570"/>
                <a:gd name="T111" fmla="*/ 2922 h 3106"/>
                <a:gd name="T112" fmla="*/ 41 w 3570"/>
                <a:gd name="T113" fmla="*/ 1376 h 3106"/>
                <a:gd name="T114" fmla="*/ 6 w 3570"/>
                <a:gd name="T115" fmla="*/ 1168 h 3106"/>
                <a:gd name="T116" fmla="*/ 279 w 3570"/>
                <a:gd name="T117" fmla="*/ 115 h 3106"/>
                <a:gd name="T118" fmla="*/ 446 w 3570"/>
                <a:gd name="T119" fmla="*/ 18 h 3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570" h="3106">
                  <a:moveTo>
                    <a:pt x="3057" y="1513"/>
                  </a:moveTo>
                  <a:lnTo>
                    <a:pt x="3038" y="1529"/>
                  </a:lnTo>
                  <a:lnTo>
                    <a:pt x="3017" y="1544"/>
                  </a:lnTo>
                  <a:lnTo>
                    <a:pt x="2993" y="1555"/>
                  </a:lnTo>
                  <a:lnTo>
                    <a:pt x="2967" y="1562"/>
                  </a:lnTo>
                  <a:lnTo>
                    <a:pt x="2936" y="1566"/>
                  </a:lnTo>
                  <a:lnTo>
                    <a:pt x="2902" y="1562"/>
                  </a:lnTo>
                  <a:lnTo>
                    <a:pt x="2869" y="1551"/>
                  </a:lnTo>
                  <a:lnTo>
                    <a:pt x="2840" y="1534"/>
                  </a:lnTo>
                  <a:lnTo>
                    <a:pt x="2816" y="1513"/>
                  </a:lnTo>
                  <a:lnTo>
                    <a:pt x="2793" y="1519"/>
                  </a:lnTo>
                  <a:lnTo>
                    <a:pt x="2773" y="1529"/>
                  </a:lnTo>
                  <a:lnTo>
                    <a:pt x="2756" y="1544"/>
                  </a:lnTo>
                  <a:lnTo>
                    <a:pt x="2742" y="1562"/>
                  </a:lnTo>
                  <a:lnTo>
                    <a:pt x="2732" y="1583"/>
                  </a:lnTo>
                  <a:lnTo>
                    <a:pt x="3139" y="1583"/>
                  </a:lnTo>
                  <a:lnTo>
                    <a:pt x="3130" y="1562"/>
                  </a:lnTo>
                  <a:lnTo>
                    <a:pt x="3116" y="1544"/>
                  </a:lnTo>
                  <a:lnTo>
                    <a:pt x="3098" y="1529"/>
                  </a:lnTo>
                  <a:lnTo>
                    <a:pt x="3079" y="1519"/>
                  </a:lnTo>
                  <a:lnTo>
                    <a:pt x="3057" y="1513"/>
                  </a:lnTo>
                  <a:close/>
                  <a:moveTo>
                    <a:pt x="559" y="0"/>
                  </a:moveTo>
                  <a:lnTo>
                    <a:pt x="560" y="0"/>
                  </a:lnTo>
                  <a:lnTo>
                    <a:pt x="564" y="0"/>
                  </a:lnTo>
                  <a:lnTo>
                    <a:pt x="575" y="0"/>
                  </a:lnTo>
                  <a:lnTo>
                    <a:pt x="592" y="1"/>
                  </a:lnTo>
                  <a:lnTo>
                    <a:pt x="611" y="2"/>
                  </a:lnTo>
                  <a:lnTo>
                    <a:pt x="634" y="5"/>
                  </a:lnTo>
                  <a:lnTo>
                    <a:pt x="656" y="8"/>
                  </a:lnTo>
                  <a:lnTo>
                    <a:pt x="675" y="13"/>
                  </a:lnTo>
                  <a:lnTo>
                    <a:pt x="695" y="18"/>
                  </a:lnTo>
                  <a:lnTo>
                    <a:pt x="710" y="24"/>
                  </a:lnTo>
                  <a:lnTo>
                    <a:pt x="724" y="30"/>
                  </a:lnTo>
                  <a:lnTo>
                    <a:pt x="735" y="35"/>
                  </a:lnTo>
                  <a:lnTo>
                    <a:pt x="742" y="39"/>
                  </a:lnTo>
                  <a:lnTo>
                    <a:pt x="744" y="40"/>
                  </a:lnTo>
                  <a:lnTo>
                    <a:pt x="779" y="59"/>
                  </a:lnTo>
                  <a:lnTo>
                    <a:pt x="815" y="82"/>
                  </a:lnTo>
                  <a:lnTo>
                    <a:pt x="847" y="110"/>
                  </a:lnTo>
                  <a:lnTo>
                    <a:pt x="878" y="140"/>
                  </a:lnTo>
                  <a:lnTo>
                    <a:pt x="905" y="173"/>
                  </a:lnTo>
                  <a:lnTo>
                    <a:pt x="928" y="209"/>
                  </a:lnTo>
                  <a:lnTo>
                    <a:pt x="947" y="248"/>
                  </a:lnTo>
                  <a:lnTo>
                    <a:pt x="961" y="289"/>
                  </a:lnTo>
                  <a:lnTo>
                    <a:pt x="968" y="331"/>
                  </a:lnTo>
                  <a:lnTo>
                    <a:pt x="970" y="337"/>
                  </a:lnTo>
                  <a:lnTo>
                    <a:pt x="972" y="345"/>
                  </a:lnTo>
                  <a:lnTo>
                    <a:pt x="973" y="351"/>
                  </a:lnTo>
                  <a:lnTo>
                    <a:pt x="984" y="427"/>
                  </a:lnTo>
                  <a:lnTo>
                    <a:pt x="995" y="496"/>
                  </a:lnTo>
                  <a:lnTo>
                    <a:pt x="1006" y="557"/>
                  </a:lnTo>
                  <a:lnTo>
                    <a:pt x="1018" y="613"/>
                  </a:lnTo>
                  <a:lnTo>
                    <a:pt x="1033" y="661"/>
                  </a:lnTo>
                  <a:lnTo>
                    <a:pt x="1048" y="704"/>
                  </a:lnTo>
                  <a:lnTo>
                    <a:pt x="1067" y="739"/>
                  </a:lnTo>
                  <a:lnTo>
                    <a:pt x="1088" y="769"/>
                  </a:lnTo>
                  <a:lnTo>
                    <a:pt x="1112" y="792"/>
                  </a:lnTo>
                  <a:lnTo>
                    <a:pt x="1141" y="814"/>
                  </a:lnTo>
                  <a:lnTo>
                    <a:pt x="1176" y="833"/>
                  </a:lnTo>
                  <a:lnTo>
                    <a:pt x="1217" y="851"/>
                  </a:lnTo>
                  <a:lnTo>
                    <a:pt x="1265" y="867"/>
                  </a:lnTo>
                  <a:lnTo>
                    <a:pt x="1320" y="883"/>
                  </a:lnTo>
                  <a:lnTo>
                    <a:pt x="1383" y="896"/>
                  </a:lnTo>
                  <a:lnTo>
                    <a:pt x="1402" y="870"/>
                  </a:lnTo>
                  <a:lnTo>
                    <a:pt x="1428" y="849"/>
                  </a:lnTo>
                  <a:lnTo>
                    <a:pt x="1456" y="832"/>
                  </a:lnTo>
                  <a:lnTo>
                    <a:pt x="1488" y="821"/>
                  </a:lnTo>
                  <a:lnTo>
                    <a:pt x="1522" y="817"/>
                  </a:lnTo>
                  <a:lnTo>
                    <a:pt x="1596" y="817"/>
                  </a:lnTo>
                  <a:lnTo>
                    <a:pt x="1663" y="815"/>
                  </a:lnTo>
                  <a:lnTo>
                    <a:pt x="1724" y="810"/>
                  </a:lnTo>
                  <a:lnTo>
                    <a:pt x="1778" y="805"/>
                  </a:lnTo>
                  <a:lnTo>
                    <a:pt x="1827" y="798"/>
                  </a:lnTo>
                  <a:lnTo>
                    <a:pt x="1869" y="788"/>
                  </a:lnTo>
                  <a:lnTo>
                    <a:pt x="1905" y="777"/>
                  </a:lnTo>
                  <a:lnTo>
                    <a:pt x="1937" y="765"/>
                  </a:lnTo>
                  <a:lnTo>
                    <a:pt x="1964" y="751"/>
                  </a:lnTo>
                  <a:lnTo>
                    <a:pt x="1985" y="734"/>
                  </a:lnTo>
                  <a:lnTo>
                    <a:pt x="2005" y="713"/>
                  </a:lnTo>
                  <a:lnTo>
                    <a:pt x="2022" y="687"/>
                  </a:lnTo>
                  <a:lnTo>
                    <a:pt x="2038" y="654"/>
                  </a:lnTo>
                  <a:lnTo>
                    <a:pt x="2051" y="618"/>
                  </a:lnTo>
                  <a:lnTo>
                    <a:pt x="2063" y="574"/>
                  </a:lnTo>
                  <a:lnTo>
                    <a:pt x="2074" y="527"/>
                  </a:lnTo>
                  <a:lnTo>
                    <a:pt x="2085" y="474"/>
                  </a:lnTo>
                  <a:lnTo>
                    <a:pt x="2095" y="415"/>
                  </a:lnTo>
                  <a:lnTo>
                    <a:pt x="2104" y="351"/>
                  </a:lnTo>
                  <a:lnTo>
                    <a:pt x="2105" y="345"/>
                  </a:lnTo>
                  <a:lnTo>
                    <a:pt x="2107" y="337"/>
                  </a:lnTo>
                  <a:lnTo>
                    <a:pt x="2109" y="331"/>
                  </a:lnTo>
                  <a:lnTo>
                    <a:pt x="2116" y="289"/>
                  </a:lnTo>
                  <a:lnTo>
                    <a:pt x="2130" y="248"/>
                  </a:lnTo>
                  <a:lnTo>
                    <a:pt x="2149" y="209"/>
                  </a:lnTo>
                  <a:lnTo>
                    <a:pt x="2172" y="173"/>
                  </a:lnTo>
                  <a:lnTo>
                    <a:pt x="2199" y="140"/>
                  </a:lnTo>
                  <a:lnTo>
                    <a:pt x="2230" y="110"/>
                  </a:lnTo>
                  <a:lnTo>
                    <a:pt x="2263" y="82"/>
                  </a:lnTo>
                  <a:lnTo>
                    <a:pt x="2297" y="59"/>
                  </a:lnTo>
                  <a:lnTo>
                    <a:pt x="2333" y="40"/>
                  </a:lnTo>
                  <a:lnTo>
                    <a:pt x="2336" y="39"/>
                  </a:lnTo>
                  <a:lnTo>
                    <a:pt x="2342" y="35"/>
                  </a:lnTo>
                  <a:lnTo>
                    <a:pt x="2353" y="30"/>
                  </a:lnTo>
                  <a:lnTo>
                    <a:pt x="2366" y="24"/>
                  </a:lnTo>
                  <a:lnTo>
                    <a:pt x="2383" y="18"/>
                  </a:lnTo>
                  <a:lnTo>
                    <a:pt x="2401" y="13"/>
                  </a:lnTo>
                  <a:lnTo>
                    <a:pt x="2421" y="8"/>
                  </a:lnTo>
                  <a:lnTo>
                    <a:pt x="2444" y="5"/>
                  </a:lnTo>
                  <a:lnTo>
                    <a:pt x="2465" y="2"/>
                  </a:lnTo>
                  <a:lnTo>
                    <a:pt x="2486" y="1"/>
                  </a:lnTo>
                  <a:lnTo>
                    <a:pt x="2502" y="0"/>
                  </a:lnTo>
                  <a:lnTo>
                    <a:pt x="2513" y="0"/>
                  </a:lnTo>
                  <a:lnTo>
                    <a:pt x="2516" y="0"/>
                  </a:lnTo>
                  <a:lnTo>
                    <a:pt x="2518" y="0"/>
                  </a:lnTo>
                  <a:lnTo>
                    <a:pt x="2558" y="2"/>
                  </a:lnTo>
                  <a:lnTo>
                    <a:pt x="2595" y="10"/>
                  </a:lnTo>
                  <a:lnTo>
                    <a:pt x="2630" y="21"/>
                  </a:lnTo>
                  <a:lnTo>
                    <a:pt x="2664" y="35"/>
                  </a:lnTo>
                  <a:lnTo>
                    <a:pt x="2696" y="54"/>
                  </a:lnTo>
                  <a:lnTo>
                    <a:pt x="2724" y="77"/>
                  </a:lnTo>
                  <a:lnTo>
                    <a:pt x="2750" y="105"/>
                  </a:lnTo>
                  <a:lnTo>
                    <a:pt x="2772" y="135"/>
                  </a:lnTo>
                  <a:lnTo>
                    <a:pt x="2792" y="172"/>
                  </a:lnTo>
                  <a:lnTo>
                    <a:pt x="2807" y="212"/>
                  </a:lnTo>
                  <a:lnTo>
                    <a:pt x="2819" y="255"/>
                  </a:lnTo>
                  <a:lnTo>
                    <a:pt x="2821" y="259"/>
                  </a:lnTo>
                  <a:lnTo>
                    <a:pt x="2823" y="270"/>
                  </a:lnTo>
                  <a:lnTo>
                    <a:pt x="2827" y="285"/>
                  </a:lnTo>
                  <a:lnTo>
                    <a:pt x="2833" y="308"/>
                  </a:lnTo>
                  <a:lnTo>
                    <a:pt x="2840" y="336"/>
                  </a:lnTo>
                  <a:lnTo>
                    <a:pt x="2848" y="368"/>
                  </a:lnTo>
                  <a:lnTo>
                    <a:pt x="2857" y="405"/>
                  </a:lnTo>
                  <a:lnTo>
                    <a:pt x="2868" y="445"/>
                  </a:lnTo>
                  <a:lnTo>
                    <a:pt x="2879" y="490"/>
                  </a:lnTo>
                  <a:lnTo>
                    <a:pt x="2891" y="537"/>
                  </a:lnTo>
                  <a:lnTo>
                    <a:pt x="2903" y="586"/>
                  </a:lnTo>
                  <a:lnTo>
                    <a:pt x="2916" y="637"/>
                  </a:lnTo>
                  <a:lnTo>
                    <a:pt x="2930" y="690"/>
                  </a:lnTo>
                  <a:lnTo>
                    <a:pt x="2944" y="745"/>
                  </a:lnTo>
                  <a:lnTo>
                    <a:pt x="2958" y="800"/>
                  </a:lnTo>
                  <a:lnTo>
                    <a:pt x="2971" y="855"/>
                  </a:lnTo>
                  <a:lnTo>
                    <a:pt x="2985" y="909"/>
                  </a:lnTo>
                  <a:lnTo>
                    <a:pt x="2999" y="964"/>
                  </a:lnTo>
                  <a:lnTo>
                    <a:pt x="3012" y="1016"/>
                  </a:lnTo>
                  <a:lnTo>
                    <a:pt x="3024" y="1068"/>
                  </a:lnTo>
                  <a:lnTo>
                    <a:pt x="3036" y="1116"/>
                  </a:lnTo>
                  <a:lnTo>
                    <a:pt x="3048" y="1162"/>
                  </a:lnTo>
                  <a:lnTo>
                    <a:pt x="3058" y="1204"/>
                  </a:lnTo>
                  <a:lnTo>
                    <a:pt x="3068" y="1244"/>
                  </a:lnTo>
                  <a:lnTo>
                    <a:pt x="3076" y="1279"/>
                  </a:lnTo>
                  <a:lnTo>
                    <a:pt x="3084" y="1309"/>
                  </a:lnTo>
                  <a:lnTo>
                    <a:pt x="3090" y="1336"/>
                  </a:lnTo>
                  <a:lnTo>
                    <a:pt x="3095" y="1355"/>
                  </a:lnTo>
                  <a:lnTo>
                    <a:pt x="3098" y="1370"/>
                  </a:lnTo>
                  <a:lnTo>
                    <a:pt x="3101" y="1390"/>
                  </a:lnTo>
                  <a:lnTo>
                    <a:pt x="3099" y="1411"/>
                  </a:lnTo>
                  <a:lnTo>
                    <a:pt x="3132" y="1423"/>
                  </a:lnTo>
                  <a:lnTo>
                    <a:pt x="3162" y="1441"/>
                  </a:lnTo>
                  <a:lnTo>
                    <a:pt x="3189" y="1463"/>
                  </a:lnTo>
                  <a:lnTo>
                    <a:pt x="3212" y="1488"/>
                  </a:lnTo>
                  <a:lnTo>
                    <a:pt x="3230" y="1516"/>
                  </a:lnTo>
                  <a:lnTo>
                    <a:pt x="3244" y="1549"/>
                  </a:lnTo>
                  <a:lnTo>
                    <a:pt x="3253" y="1583"/>
                  </a:lnTo>
                  <a:lnTo>
                    <a:pt x="3570" y="1583"/>
                  </a:lnTo>
                  <a:lnTo>
                    <a:pt x="3570" y="2516"/>
                  </a:lnTo>
                  <a:lnTo>
                    <a:pt x="2302" y="2516"/>
                  </a:lnTo>
                  <a:lnTo>
                    <a:pt x="2302" y="1583"/>
                  </a:lnTo>
                  <a:lnTo>
                    <a:pt x="2619" y="1583"/>
                  </a:lnTo>
                  <a:lnTo>
                    <a:pt x="2628" y="1549"/>
                  </a:lnTo>
                  <a:lnTo>
                    <a:pt x="2641" y="1517"/>
                  </a:lnTo>
                  <a:lnTo>
                    <a:pt x="2659" y="1488"/>
                  </a:lnTo>
                  <a:lnTo>
                    <a:pt x="2682" y="1463"/>
                  </a:lnTo>
                  <a:lnTo>
                    <a:pt x="2709" y="1441"/>
                  </a:lnTo>
                  <a:lnTo>
                    <a:pt x="2738" y="1424"/>
                  </a:lnTo>
                  <a:lnTo>
                    <a:pt x="2770" y="1412"/>
                  </a:lnTo>
                  <a:lnTo>
                    <a:pt x="2760" y="1361"/>
                  </a:lnTo>
                  <a:lnTo>
                    <a:pt x="2748" y="1309"/>
                  </a:lnTo>
                  <a:lnTo>
                    <a:pt x="2735" y="1256"/>
                  </a:lnTo>
                  <a:lnTo>
                    <a:pt x="2720" y="1201"/>
                  </a:lnTo>
                  <a:lnTo>
                    <a:pt x="2705" y="1144"/>
                  </a:lnTo>
                  <a:lnTo>
                    <a:pt x="2690" y="1088"/>
                  </a:lnTo>
                  <a:lnTo>
                    <a:pt x="2674" y="1034"/>
                  </a:lnTo>
                  <a:lnTo>
                    <a:pt x="2658" y="979"/>
                  </a:lnTo>
                  <a:lnTo>
                    <a:pt x="2642" y="927"/>
                  </a:lnTo>
                  <a:lnTo>
                    <a:pt x="2627" y="879"/>
                  </a:lnTo>
                  <a:lnTo>
                    <a:pt x="2612" y="833"/>
                  </a:lnTo>
                  <a:lnTo>
                    <a:pt x="2599" y="791"/>
                  </a:lnTo>
                  <a:lnTo>
                    <a:pt x="2587" y="753"/>
                  </a:lnTo>
                  <a:lnTo>
                    <a:pt x="2576" y="722"/>
                  </a:lnTo>
                  <a:lnTo>
                    <a:pt x="2566" y="695"/>
                  </a:lnTo>
                  <a:lnTo>
                    <a:pt x="2559" y="676"/>
                  </a:lnTo>
                  <a:lnTo>
                    <a:pt x="2549" y="654"/>
                  </a:lnTo>
                  <a:lnTo>
                    <a:pt x="2538" y="640"/>
                  </a:lnTo>
                  <a:lnTo>
                    <a:pt x="2527" y="629"/>
                  </a:lnTo>
                  <a:lnTo>
                    <a:pt x="2516" y="624"/>
                  </a:lnTo>
                  <a:lnTo>
                    <a:pt x="2508" y="624"/>
                  </a:lnTo>
                  <a:lnTo>
                    <a:pt x="2499" y="627"/>
                  </a:lnTo>
                  <a:lnTo>
                    <a:pt x="2495" y="635"/>
                  </a:lnTo>
                  <a:lnTo>
                    <a:pt x="2491" y="647"/>
                  </a:lnTo>
                  <a:lnTo>
                    <a:pt x="2492" y="661"/>
                  </a:lnTo>
                  <a:lnTo>
                    <a:pt x="2497" y="679"/>
                  </a:lnTo>
                  <a:lnTo>
                    <a:pt x="2507" y="701"/>
                  </a:lnTo>
                  <a:lnTo>
                    <a:pt x="2530" y="757"/>
                  </a:lnTo>
                  <a:lnTo>
                    <a:pt x="2553" y="821"/>
                  </a:lnTo>
                  <a:lnTo>
                    <a:pt x="2576" y="890"/>
                  </a:lnTo>
                  <a:lnTo>
                    <a:pt x="2599" y="964"/>
                  </a:lnTo>
                  <a:lnTo>
                    <a:pt x="2622" y="1042"/>
                  </a:lnTo>
                  <a:lnTo>
                    <a:pt x="2645" y="1124"/>
                  </a:lnTo>
                  <a:lnTo>
                    <a:pt x="2667" y="1209"/>
                  </a:lnTo>
                  <a:lnTo>
                    <a:pt x="2687" y="1296"/>
                  </a:lnTo>
                  <a:lnTo>
                    <a:pt x="2707" y="1384"/>
                  </a:lnTo>
                  <a:lnTo>
                    <a:pt x="2672" y="1406"/>
                  </a:lnTo>
                  <a:lnTo>
                    <a:pt x="2641" y="1433"/>
                  </a:lnTo>
                  <a:lnTo>
                    <a:pt x="2615" y="1463"/>
                  </a:lnTo>
                  <a:lnTo>
                    <a:pt x="2593" y="1497"/>
                  </a:lnTo>
                  <a:lnTo>
                    <a:pt x="2576" y="1534"/>
                  </a:lnTo>
                  <a:lnTo>
                    <a:pt x="2469" y="1534"/>
                  </a:lnTo>
                  <a:lnTo>
                    <a:pt x="2438" y="1515"/>
                  </a:lnTo>
                  <a:lnTo>
                    <a:pt x="2407" y="1493"/>
                  </a:lnTo>
                  <a:lnTo>
                    <a:pt x="2381" y="1468"/>
                  </a:lnTo>
                  <a:lnTo>
                    <a:pt x="2358" y="1439"/>
                  </a:lnTo>
                  <a:lnTo>
                    <a:pt x="2337" y="1406"/>
                  </a:lnTo>
                  <a:lnTo>
                    <a:pt x="2321" y="1370"/>
                  </a:lnTo>
                  <a:lnTo>
                    <a:pt x="2309" y="1331"/>
                  </a:lnTo>
                  <a:lnTo>
                    <a:pt x="2229" y="956"/>
                  </a:lnTo>
                  <a:lnTo>
                    <a:pt x="2195" y="989"/>
                  </a:lnTo>
                  <a:lnTo>
                    <a:pt x="2156" y="1019"/>
                  </a:lnTo>
                  <a:lnTo>
                    <a:pt x="2114" y="1045"/>
                  </a:lnTo>
                  <a:lnTo>
                    <a:pt x="2067" y="1068"/>
                  </a:lnTo>
                  <a:lnTo>
                    <a:pt x="2015" y="1087"/>
                  </a:lnTo>
                  <a:lnTo>
                    <a:pt x="1959" y="1104"/>
                  </a:lnTo>
                  <a:lnTo>
                    <a:pt x="1897" y="1117"/>
                  </a:lnTo>
                  <a:lnTo>
                    <a:pt x="1830" y="1128"/>
                  </a:lnTo>
                  <a:lnTo>
                    <a:pt x="1758" y="1136"/>
                  </a:lnTo>
                  <a:lnTo>
                    <a:pt x="1679" y="1143"/>
                  </a:lnTo>
                  <a:lnTo>
                    <a:pt x="1667" y="1168"/>
                  </a:lnTo>
                  <a:lnTo>
                    <a:pt x="1650" y="1192"/>
                  </a:lnTo>
                  <a:lnTo>
                    <a:pt x="1630" y="1211"/>
                  </a:lnTo>
                  <a:lnTo>
                    <a:pt x="1607" y="1228"/>
                  </a:lnTo>
                  <a:lnTo>
                    <a:pt x="1582" y="1240"/>
                  </a:lnTo>
                  <a:lnTo>
                    <a:pt x="1554" y="1248"/>
                  </a:lnTo>
                  <a:lnTo>
                    <a:pt x="1525" y="1250"/>
                  </a:lnTo>
                  <a:lnTo>
                    <a:pt x="1502" y="1249"/>
                  </a:lnTo>
                  <a:lnTo>
                    <a:pt x="1411" y="1234"/>
                  </a:lnTo>
                  <a:lnTo>
                    <a:pt x="1327" y="1220"/>
                  </a:lnTo>
                  <a:lnTo>
                    <a:pt x="1250" y="1202"/>
                  </a:lnTo>
                  <a:lnTo>
                    <a:pt x="1179" y="1184"/>
                  </a:lnTo>
                  <a:lnTo>
                    <a:pt x="1115" y="1162"/>
                  </a:lnTo>
                  <a:lnTo>
                    <a:pt x="1057" y="1139"/>
                  </a:lnTo>
                  <a:lnTo>
                    <a:pt x="1004" y="1114"/>
                  </a:lnTo>
                  <a:lnTo>
                    <a:pt x="956" y="1085"/>
                  </a:lnTo>
                  <a:lnTo>
                    <a:pt x="914" y="1054"/>
                  </a:lnTo>
                  <a:lnTo>
                    <a:pt x="875" y="1022"/>
                  </a:lnTo>
                  <a:lnTo>
                    <a:pt x="841" y="985"/>
                  </a:lnTo>
                  <a:lnTo>
                    <a:pt x="767" y="1330"/>
                  </a:lnTo>
                  <a:lnTo>
                    <a:pt x="755" y="1370"/>
                  </a:lnTo>
                  <a:lnTo>
                    <a:pt x="739" y="1406"/>
                  </a:lnTo>
                  <a:lnTo>
                    <a:pt x="719" y="1439"/>
                  </a:lnTo>
                  <a:lnTo>
                    <a:pt x="696" y="1468"/>
                  </a:lnTo>
                  <a:lnTo>
                    <a:pt x="668" y="1493"/>
                  </a:lnTo>
                  <a:lnTo>
                    <a:pt x="639" y="1516"/>
                  </a:lnTo>
                  <a:lnTo>
                    <a:pt x="606" y="1534"/>
                  </a:lnTo>
                  <a:lnTo>
                    <a:pt x="572" y="1550"/>
                  </a:lnTo>
                  <a:lnTo>
                    <a:pt x="571" y="2882"/>
                  </a:lnTo>
                  <a:lnTo>
                    <a:pt x="567" y="2922"/>
                  </a:lnTo>
                  <a:lnTo>
                    <a:pt x="558" y="2960"/>
                  </a:lnTo>
                  <a:lnTo>
                    <a:pt x="541" y="2995"/>
                  </a:lnTo>
                  <a:lnTo>
                    <a:pt x="519" y="3026"/>
                  </a:lnTo>
                  <a:lnTo>
                    <a:pt x="491" y="3053"/>
                  </a:lnTo>
                  <a:lnTo>
                    <a:pt x="461" y="3076"/>
                  </a:lnTo>
                  <a:lnTo>
                    <a:pt x="425" y="3092"/>
                  </a:lnTo>
                  <a:lnTo>
                    <a:pt x="387" y="3102"/>
                  </a:lnTo>
                  <a:lnTo>
                    <a:pt x="347" y="3106"/>
                  </a:lnTo>
                  <a:lnTo>
                    <a:pt x="307" y="3102"/>
                  </a:lnTo>
                  <a:lnTo>
                    <a:pt x="269" y="3092"/>
                  </a:lnTo>
                  <a:lnTo>
                    <a:pt x="234" y="3076"/>
                  </a:lnTo>
                  <a:lnTo>
                    <a:pt x="202" y="3053"/>
                  </a:lnTo>
                  <a:lnTo>
                    <a:pt x="176" y="3026"/>
                  </a:lnTo>
                  <a:lnTo>
                    <a:pt x="153" y="2995"/>
                  </a:lnTo>
                  <a:lnTo>
                    <a:pt x="137" y="2960"/>
                  </a:lnTo>
                  <a:lnTo>
                    <a:pt x="126" y="2922"/>
                  </a:lnTo>
                  <a:lnTo>
                    <a:pt x="122" y="2882"/>
                  </a:lnTo>
                  <a:lnTo>
                    <a:pt x="124" y="1474"/>
                  </a:lnTo>
                  <a:lnTo>
                    <a:pt x="92" y="1444"/>
                  </a:lnTo>
                  <a:lnTo>
                    <a:pt x="64" y="1411"/>
                  </a:lnTo>
                  <a:lnTo>
                    <a:pt x="41" y="1376"/>
                  </a:lnTo>
                  <a:lnTo>
                    <a:pt x="22" y="1338"/>
                  </a:lnTo>
                  <a:lnTo>
                    <a:pt x="8" y="1299"/>
                  </a:lnTo>
                  <a:lnTo>
                    <a:pt x="1" y="1256"/>
                  </a:lnTo>
                  <a:lnTo>
                    <a:pt x="0" y="1213"/>
                  </a:lnTo>
                  <a:lnTo>
                    <a:pt x="6" y="1168"/>
                  </a:lnTo>
                  <a:lnTo>
                    <a:pt x="202" y="255"/>
                  </a:lnTo>
                  <a:lnTo>
                    <a:pt x="215" y="215"/>
                  </a:lnTo>
                  <a:lnTo>
                    <a:pt x="232" y="178"/>
                  </a:lnTo>
                  <a:lnTo>
                    <a:pt x="253" y="144"/>
                  </a:lnTo>
                  <a:lnTo>
                    <a:pt x="279" y="115"/>
                  </a:lnTo>
                  <a:lnTo>
                    <a:pt x="308" y="88"/>
                  </a:lnTo>
                  <a:lnTo>
                    <a:pt x="339" y="65"/>
                  </a:lnTo>
                  <a:lnTo>
                    <a:pt x="373" y="46"/>
                  </a:lnTo>
                  <a:lnTo>
                    <a:pt x="410" y="30"/>
                  </a:lnTo>
                  <a:lnTo>
                    <a:pt x="446" y="18"/>
                  </a:lnTo>
                  <a:lnTo>
                    <a:pt x="484" y="8"/>
                  </a:lnTo>
                  <a:lnTo>
                    <a:pt x="521" y="2"/>
                  </a:lnTo>
                  <a:lnTo>
                    <a:pt x="5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83FA9970-AE92-4B3A-AF4B-927F56491A00}"/>
              </a:ext>
            </a:extLst>
          </p:cNvPr>
          <p:cNvGrpSpPr/>
          <p:nvPr/>
        </p:nvGrpSpPr>
        <p:grpSpPr>
          <a:xfrm>
            <a:off x="3142145" y="5331879"/>
            <a:ext cx="2131192" cy="537394"/>
            <a:chOff x="3323770" y="5341255"/>
            <a:chExt cx="2307774" cy="769259"/>
          </a:xfrm>
          <a:effectLst>
            <a:outerShdw blurRad="279400" dist="38100" dir="5400000" sx="103000" sy="103000" algn="tl" rotWithShape="0">
              <a:prstClr val="black">
                <a:alpha val="32000"/>
              </a:prstClr>
            </a:outerShdw>
          </a:effectLst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D0580D3-6361-4C97-9CC8-1FD53AE1AB6B}"/>
                </a:ext>
              </a:extLst>
            </p:cNvPr>
            <p:cNvSpPr/>
            <p:nvPr/>
          </p:nvSpPr>
          <p:spPr>
            <a:xfrm rot="5400000">
              <a:off x="3708399" y="4956628"/>
              <a:ext cx="769257" cy="1538515"/>
            </a:xfrm>
            <a:prstGeom prst="rect">
              <a:avLst/>
            </a:prstGeom>
            <a:solidFill>
              <a:srgbClr val="0779B7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Right Triangle 29">
              <a:extLst>
                <a:ext uri="{FF2B5EF4-FFF2-40B4-BE49-F238E27FC236}">
                  <a16:creationId xmlns:a16="http://schemas.microsoft.com/office/drawing/2014/main" id="{58CCC9D9-26AE-4D5B-8EFB-851115561B17}"/>
                </a:ext>
              </a:extLst>
            </p:cNvPr>
            <p:cNvSpPr/>
            <p:nvPr/>
          </p:nvSpPr>
          <p:spPr>
            <a:xfrm flipV="1">
              <a:off x="4862285" y="5341255"/>
              <a:ext cx="769259" cy="769257"/>
            </a:xfrm>
            <a:prstGeom prst="rtTriangle">
              <a:avLst/>
            </a:prstGeom>
            <a:solidFill>
              <a:srgbClr val="0779B7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81C666A-F315-4E3C-95E5-50AFCB6E8C27}"/>
              </a:ext>
            </a:extLst>
          </p:cNvPr>
          <p:cNvGrpSpPr/>
          <p:nvPr/>
        </p:nvGrpSpPr>
        <p:grpSpPr>
          <a:xfrm>
            <a:off x="5280357" y="3053330"/>
            <a:ext cx="2294834" cy="609598"/>
            <a:chOff x="5631544" y="3033478"/>
            <a:chExt cx="2307774" cy="769259"/>
          </a:xfrm>
          <a:solidFill>
            <a:srgbClr val="019ADD"/>
          </a:solidFill>
          <a:effectLst>
            <a:outerShdw blurRad="279400" dist="38100" dir="5400000" sx="103000" sy="103000" algn="tl" rotWithShape="0">
              <a:prstClr val="black">
                <a:alpha val="32000"/>
              </a:prstClr>
            </a:outerShdw>
          </a:effectLst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9B38CB7-BE8A-459A-938E-D7A791F33052}"/>
                </a:ext>
              </a:extLst>
            </p:cNvPr>
            <p:cNvSpPr/>
            <p:nvPr/>
          </p:nvSpPr>
          <p:spPr>
            <a:xfrm rot="5400000">
              <a:off x="6016173" y="2648851"/>
              <a:ext cx="769257" cy="1538515"/>
            </a:xfrm>
            <a:prstGeom prst="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Right Triangle 32">
              <a:extLst>
                <a:ext uri="{FF2B5EF4-FFF2-40B4-BE49-F238E27FC236}">
                  <a16:creationId xmlns:a16="http://schemas.microsoft.com/office/drawing/2014/main" id="{452B7D46-8B62-4FF2-AA46-7E7730FB799F}"/>
                </a:ext>
              </a:extLst>
            </p:cNvPr>
            <p:cNvSpPr/>
            <p:nvPr/>
          </p:nvSpPr>
          <p:spPr>
            <a:xfrm flipV="1">
              <a:off x="7170059" y="3033478"/>
              <a:ext cx="769259" cy="769257"/>
            </a:xfrm>
            <a:prstGeom prst="rt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257E72F-00C2-4C8E-8FD1-FD65777FF33C}"/>
              </a:ext>
            </a:extLst>
          </p:cNvPr>
          <p:cNvGrpSpPr/>
          <p:nvPr/>
        </p:nvGrpSpPr>
        <p:grpSpPr>
          <a:xfrm>
            <a:off x="2568039" y="5331882"/>
            <a:ext cx="574105" cy="1335248"/>
            <a:chOff x="2554511" y="5341256"/>
            <a:chExt cx="769259" cy="1516744"/>
          </a:xfrm>
          <a:solidFill>
            <a:srgbClr val="0779B7">
              <a:lumMod val="75000"/>
            </a:srgbClr>
          </a:solidFill>
        </p:grpSpPr>
        <p:sp>
          <p:nvSpPr>
            <p:cNvPr id="35" name="Right Triangle 34">
              <a:extLst>
                <a:ext uri="{FF2B5EF4-FFF2-40B4-BE49-F238E27FC236}">
                  <a16:creationId xmlns:a16="http://schemas.microsoft.com/office/drawing/2014/main" id="{728F3390-AFCF-462F-9F58-2D1AF11A254A}"/>
                </a:ext>
              </a:extLst>
            </p:cNvPr>
            <p:cNvSpPr/>
            <p:nvPr/>
          </p:nvSpPr>
          <p:spPr>
            <a:xfrm flipH="1">
              <a:off x="2554511" y="5341256"/>
              <a:ext cx="769259" cy="769257"/>
            </a:xfrm>
            <a:prstGeom prst="rt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944C6BD-69C8-490F-868E-AA054A296A5A}"/>
                </a:ext>
              </a:extLst>
            </p:cNvPr>
            <p:cNvSpPr/>
            <p:nvPr/>
          </p:nvSpPr>
          <p:spPr>
            <a:xfrm>
              <a:off x="2554512" y="6110513"/>
              <a:ext cx="769257" cy="747487"/>
            </a:xfrm>
            <a:prstGeom prst="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E96BFBF-2729-4F94-A50B-B3C65DB8FAEA}"/>
              </a:ext>
            </a:extLst>
          </p:cNvPr>
          <p:cNvGrpSpPr/>
          <p:nvPr/>
        </p:nvGrpSpPr>
        <p:grpSpPr>
          <a:xfrm>
            <a:off x="4759774" y="3042853"/>
            <a:ext cx="513564" cy="2307171"/>
            <a:chOff x="4862285" y="3033479"/>
            <a:chExt cx="769259" cy="2307774"/>
          </a:xfrm>
          <a:solidFill>
            <a:srgbClr val="019ADD">
              <a:lumMod val="75000"/>
            </a:srgbClr>
          </a:solidFill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DDEA6A8-7088-4161-A935-8A38E42C88DB}"/>
                </a:ext>
              </a:extLst>
            </p:cNvPr>
            <p:cNvSpPr/>
            <p:nvPr/>
          </p:nvSpPr>
          <p:spPr>
            <a:xfrm>
              <a:off x="4862287" y="3802738"/>
              <a:ext cx="769257" cy="1538515"/>
            </a:xfrm>
            <a:prstGeom prst="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9" name="Right Triangle 38">
              <a:extLst>
                <a:ext uri="{FF2B5EF4-FFF2-40B4-BE49-F238E27FC236}">
                  <a16:creationId xmlns:a16="http://schemas.microsoft.com/office/drawing/2014/main" id="{F67041E4-43CC-47FB-8D59-11860BFB94FF}"/>
                </a:ext>
              </a:extLst>
            </p:cNvPr>
            <p:cNvSpPr/>
            <p:nvPr/>
          </p:nvSpPr>
          <p:spPr>
            <a:xfrm flipH="1">
              <a:off x="4862285" y="3033479"/>
              <a:ext cx="769259" cy="769257"/>
            </a:xfrm>
            <a:prstGeom prst="rt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12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99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395DB5A7-3E02-4876-92B5-C82F537DE94A}"/>
              </a:ext>
            </a:extLst>
          </p:cNvPr>
          <p:cNvSpPr/>
          <p:nvPr/>
        </p:nvSpPr>
        <p:spPr>
          <a:xfrm>
            <a:off x="9279121" y="1694631"/>
            <a:ext cx="27763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126">
              <a:defRPr/>
            </a:pPr>
            <a:r>
              <a:rPr lang="bg-BG" sz="2400" b="1" dirty="0">
                <a:ea typeface="Times New Roman" panose="02020603050405020304" pitchFamily="18" charset="0"/>
              </a:rPr>
              <a:t>3. </a:t>
            </a:r>
            <a:r>
              <a:rPr lang="ru-RU" sz="2400" b="1" dirty="0">
                <a:ea typeface="Times New Roman" panose="02020603050405020304" pitchFamily="18" charset="0"/>
              </a:rPr>
              <a:t>Процесът на подбор на училищни клъстери</a:t>
            </a:r>
            <a:endParaRPr lang="en-US" sz="2400" b="1" dirty="0">
              <a:cs typeface="Arial" panose="020B060402020202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9E87643-01F8-44B3-BFF5-E4ED0E545B47}"/>
              </a:ext>
            </a:extLst>
          </p:cNvPr>
          <p:cNvSpPr/>
          <p:nvPr/>
        </p:nvSpPr>
        <p:spPr>
          <a:xfrm>
            <a:off x="7645987" y="4425543"/>
            <a:ext cx="383283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126">
              <a:defRPr/>
            </a:pPr>
            <a:r>
              <a:rPr lang="bg-BG" sz="2400" b="1" dirty="0">
                <a:cs typeface="Times New Roman" panose="02020603050405020304" pitchFamily="18" charset="0"/>
              </a:rPr>
              <a:t>4. </a:t>
            </a:r>
            <a:r>
              <a:rPr lang="ru-RU" sz="2400" b="1" dirty="0">
                <a:cs typeface="Times New Roman" panose="02020603050405020304" pitchFamily="18" charset="0"/>
              </a:rPr>
              <a:t>Изисквания за разработване и за оценяване на методически планове</a:t>
            </a:r>
            <a:endParaRPr lang="en-US" sz="2400" b="1" dirty="0">
              <a:cs typeface="Times New Roman" panose="02020603050405020304" pitchFamily="18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69A8A0C-7BAB-40E2-A0B4-37D3CB9A30AC}"/>
              </a:ext>
            </a:extLst>
          </p:cNvPr>
          <p:cNvSpPr/>
          <p:nvPr/>
        </p:nvSpPr>
        <p:spPr>
          <a:xfrm>
            <a:off x="1069311" y="1584209"/>
            <a:ext cx="43647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126">
              <a:defRPr/>
            </a:pPr>
            <a:r>
              <a:rPr lang="en-US" sz="2400" b="1" dirty="0">
                <a:ea typeface="Times New Roman" panose="02020603050405020304" pitchFamily="18" charset="0"/>
              </a:rPr>
              <a:t>1. </a:t>
            </a:r>
            <a:r>
              <a:rPr lang="bg-BG" sz="2400" b="1" dirty="0">
                <a:ea typeface="Times New Roman" panose="02020603050405020304" pitchFamily="18" charset="0"/>
              </a:rPr>
              <a:t>Обосновка за пропорционално разпределение на средствата по региони </a:t>
            </a:r>
            <a:endParaRPr lang="en-US" sz="2400" b="1" dirty="0">
              <a:cs typeface="Arial" panose="020B060402020202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6096E9A-A6C7-44EC-8009-868D0CD51C14}"/>
              </a:ext>
            </a:extLst>
          </p:cNvPr>
          <p:cNvSpPr/>
          <p:nvPr/>
        </p:nvSpPr>
        <p:spPr>
          <a:xfrm>
            <a:off x="132859" y="4310089"/>
            <a:ext cx="30658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126">
              <a:defRPr/>
            </a:pPr>
            <a:r>
              <a:rPr lang="bg-BG" sz="2400" b="1" dirty="0">
                <a:ea typeface="Times New Roman" panose="02020603050405020304" pitchFamily="18" charset="0"/>
              </a:rPr>
              <a:t>2. Функциите на РУО и КБ в процеса на подбор на училищни клъстери</a:t>
            </a:r>
            <a:endParaRPr lang="en-US" sz="2400" b="1" dirty="0">
              <a:cs typeface="Arial" panose="020B0604020202020204" pitchFamily="34" charset="0"/>
            </a:endParaRPr>
          </a:p>
        </p:txBody>
      </p:sp>
      <p:cxnSp>
        <p:nvCxnSpPr>
          <p:cNvPr id="44" name="Elbow Connector 77">
            <a:extLst>
              <a:ext uri="{FF2B5EF4-FFF2-40B4-BE49-F238E27FC236}">
                <a16:creationId xmlns:a16="http://schemas.microsoft.com/office/drawing/2014/main" id="{8DB7C4E5-0EA6-4B57-B036-E8233A6C23F5}"/>
              </a:ext>
            </a:extLst>
          </p:cNvPr>
          <p:cNvCxnSpPr>
            <a:cxnSpLocks/>
            <a:stCxn id="40" idx="2"/>
            <a:endCxn id="41" idx="0"/>
          </p:cNvCxnSpPr>
          <p:nvPr/>
        </p:nvCxnSpPr>
        <p:spPr>
          <a:xfrm rot="5400000">
            <a:off x="9534236" y="3292463"/>
            <a:ext cx="1161252" cy="1104909"/>
          </a:xfrm>
          <a:prstGeom prst="bentConnector3">
            <a:avLst>
              <a:gd name="adj1" fmla="val 50000"/>
            </a:avLst>
          </a:prstGeom>
          <a:noFill/>
          <a:ln w="9525" cap="flat" cmpd="sng" algn="ctr">
            <a:solidFill>
              <a:srgbClr val="0779B7">
                <a:lumMod val="50000"/>
              </a:srgbClr>
            </a:solidFill>
            <a:prstDash val="sysDot"/>
            <a:headEnd type="oval"/>
            <a:tailEnd type="oval"/>
          </a:ln>
          <a:effectLst/>
        </p:spPr>
      </p:cxnSp>
      <p:cxnSp>
        <p:nvCxnSpPr>
          <p:cNvPr id="45" name="Elbow Connector 77">
            <a:extLst>
              <a:ext uri="{FF2B5EF4-FFF2-40B4-BE49-F238E27FC236}">
                <a16:creationId xmlns:a16="http://schemas.microsoft.com/office/drawing/2014/main" id="{2DD14EFE-405F-423E-BD81-A53507556865}"/>
              </a:ext>
            </a:extLst>
          </p:cNvPr>
          <p:cNvCxnSpPr>
            <a:cxnSpLocks/>
          </p:cNvCxnSpPr>
          <p:nvPr/>
        </p:nvCxnSpPr>
        <p:spPr>
          <a:xfrm rot="5400000">
            <a:off x="1452904" y="3109060"/>
            <a:ext cx="1252799" cy="1220133"/>
          </a:xfrm>
          <a:prstGeom prst="bentConnector3">
            <a:avLst>
              <a:gd name="adj1" fmla="val 50000"/>
            </a:avLst>
          </a:prstGeom>
          <a:noFill/>
          <a:ln w="9525" cap="flat" cmpd="sng" algn="ctr">
            <a:solidFill>
              <a:srgbClr val="0779B7">
                <a:lumMod val="50000"/>
              </a:srgbClr>
            </a:solidFill>
            <a:prstDash val="sysDot"/>
            <a:headEnd type="oval"/>
            <a:tailEnd type="oval"/>
          </a:ln>
          <a:effectLst/>
        </p:spPr>
      </p:cxnSp>
    </p:spTree>
    <p:extLst>
      <p:ext uri="{BB962C8B-B14F-4D97-AF65-F5344CB8AC3E}">
        <p14:creationId xmlns:p14="http://schemas.microsoft.com/office/powerpoint/2010/main" val="1364824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16A6A54-2E57-497D-BBF4-E89B56BAAA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Rounded Rectangle 62">
            <a:extLst>
              <a:ext uri="{FF2B5EF4-FFF2-40B4-BE49-F238E27FC236}">
                <a16:creationId xmlns:a16="http://schemas.microsoft.com/office/drawing/2014/main" id="{22131B64-A1EC-41C4-8F58-661D4E4BF919}"/>
              </a:ext>
            </a:extLst>
          </p:cNvPr>
          <p:cNvSpPr/>
          <p:nvPr/>
        </p:nvSpPr>
        <p:spPr>
          <a:xfrm>
            <a:off x="295832" y="4111552"/>
            <a:ext cx="1800000" cy="1440000"/>
          </a:xfrm>
          <a:prstGeom prst="roundRect">
            <a:avLst/>
          </a:prstGeom>
          <a:solidFill>
            <a:srgbClr val="1F497D">
              <a:lumMod val="40000"/>
              <a:lumOff val="60000"/>
            </a:srgbClr>
          </a:solidFill>
          <a:ln w="15875" cap="flat" cmpd="sng" algn="ctr">
            <a:solidFill>
              <a:srgbClr val="4A66AC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</a:rPr>
              <a:t>Министерство на образованието и науката 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ounded Rectangle 63">
            <a:extLst>
              <a:ext uri="{FF2B5EF4-FFF2-40B4-BE49-F238E27FC236}">
                <a16:creationId xmlns:a16="http://schemas.microsoft.com/office/drawing/2014/main" id="{19866FB5-C2D5-44D1-B51F-E798E65E61DC}"/>
              </a:ext>
            </a:extLst>
          </p:cNvPr>
          <p:cNvSpPr/>
          <p:nvPr/>
        </p:nvSpPr>
        <p:spPr>
          <a:xfrm>
            <a:off x="5366814" y="4114971"/>
            <a:ext cx="1800000" cy="1440000"/>
          </a:xfrm>
          <a:prstGeom prst="roundRect">
            <a:avLst/>
          </a:prstGeom>
          <a:solidFill>
            <a:srgbClr val="1F497D">
              <a:lumMod val="40000"/>
              <a:lumOff val="60000"/>
            </a:srgbClr>
          </a:solidFill>
          <a:ln w="15875" cap="flat" cmpd="sng" algn="ctr">
            <a:solidFill>
              <a:srgbClr val="4A66AC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</a:rPr>
              <a:t>Регионални управления на образованието</a:t>
            </a:r>
            <a:endParaRPr kumimoji="0" lang="en-US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ounded Rectangle 64">
            <a:extLst>
              <a:ext uri="{FF2B5EF4-FFF2-40B4-BE49-F238E27FC236}">
                <a16:creationId xmlns:a16="http://schemas.microsoft.com/office/drawing/2014/main" id="{1ABF860A-3EA9-4FB4-8BA9-395ABAE18FB6}"/>
              </a:ext>
            </a:extLst>
          </p:cNvPr>
          <p:cNvSpPr/>
          <p:nvPr/>
        </p:nvSpPr>
        <p:spPr>
          <a:xfrm>
            <a:off x="10239490" y="4089051"/>
            <a:ext cx="1800000" cy="1440000"/>
          </a:xfrm>
          <a:prstGeom prst="roundRect">
            <a:avLst/>
          </a:prstGeom>
          <a:solidFill>
            <a:srgbClr val="1F497D">
              <a:lumMod val="40000"/>
              <a:lumOff val="60000"/>
            </a:srgbClr>
          </a:solidFill>
          <a:ln w="28575" cap="flat" cmpd="sng" algn="ctr">
            <a:solidFill>
              <a:srgbClr val="4A66AC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</a:rPr>
              <a:t>УЧИЛИЩЕ 1 УЧИЛИЩЕ 2</a:t>
            </a: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</a:rPr>
              <a:t>УЧИЛИЩЕ 3 </a:t>
            </a: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Times New Roman" panose="02020603050405020304" pitchFamily="18" charset="0"/>
              </a:rPr>
              <a:t>…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0D838AE-F483-4B60-8FCE-056AA2E1A3AF}"/>
              </a:ext>
            </a:extLst>
          </p:cNvPr>
          <p:cNvCxnSpPr>
            <a:cxnSpLocks/>
            <a:stCxn id="5" idx="1"/>
            <a:endCxn id="4" idx="3"/>
          </p:cNvCxnSpPr>
          <p:nvPr/>
        </p:nvCxnSpPr>
        <p:spPr>
          <a:xfrm flipH="1" flipV="1">
            <a:off x="2095832" y="4831552"/>
            <a:ext cx="3270982" cy="3419"/>
          </a:xfrm>
          <a:prstGeom prst="straightConnector1">
            <a:avLst/>
          </a:prstGeom>
          <a:noFill/>
          <a:ln w="19050" cap="flat" cmpd="sng" algn="ctr">
            <a:solidFill>
              <a:srgbClr val="C00000"/>
            </a:solidFill>
            <a:prstDash val="solid"/>
            <a:tailEnd type="triangle"/>
          </a:ln>
          <a:effectLst/>
        </p:spPr>
      </p:cxnSp>
      <p:cxnSp>
        <p:nvCxnSpPr>
          <p:cNvPr id="8" name="Elbow Connector 73">
            <a:extLst>
              <a:ext uri="{FF2B5EF4-FFF2-40B4-BE49-F238E27FC236}">
                <a16:creationId xmlns:a16="http://schemas.microsoft.com/office/drawing/2014/main" id="{F862E3C9-CCA2-45BA-A2BB-F725EDB7507D}"/>
              </a:ext>
            </a:extLst>
          </p:cNvPr>
          <p:cNvCxnSpPr>
            <a:cxnSpLocks/>
            <a:stCxn id="4" idx="2"/>
            <a:endCxn id="5" idx="2"/>
          </p:cNvCxnSpPr>
          <p:nvPr/>
        </p:nvCxnSpPr>
        <p:spPr>
          <a:xfrm rot="16200000" flipH="1">
            <a:off x="3729614" y="3017770"/>
            <a:ext cx="3419" cy="5070982"/>
          </a:xfrm>
          <a:prstGeom prst="bentConnector3">
            <a:avLst>
              <a:gd name="adj1" fmla="val 6786166"/>
            </a:avLst>
          </a:prstGeom>
          <a:noFill/>
          <a:ln w="19050" cap="flat" cmpd="sng" algn="ctr">
            <a:solidFill>
              <a:srgbClr val="00B050"/>
            </a:solidFill>
            <a:prstDash val="solid"/>
            <a:tailEnd type="triangle"/>
          </a:ln>
          <a:effectLst/>
        </p:spPr>
      </p:cxnSp>
      <p:sp>
        <p:nvSpPr>
          <p:cNvPr id="9" name="Right Arrow 86">
            <a:extLst>
              <a:ext uri="{FF2B5EF4-FFF2-40B4-BE49-F238E27FC236}">
                <a16:creationId xmlns:a16="http://schemas.microsoft.com/office/drawing/2014/main" id="{4FAFB3AC-BB5A-4BE0-9BA3-DEBB83424224}"/>
              </a:ext>
            </a:extLst>
          </p:cNvPr>
          <p:cNvSpPr/>
          <p:nvPr/>
        </p:nvSpPr>
        <p:spPr>
          <a:xfrm>
            <a:off x="4599594" y="1757584"/>
            <a:ext cx="3219842" cy="1467326"/>
          </a:xfrm>
          <a:prstGeom prst="rightArrow">
            <a:avLst/>
          </a:prstGeom>
          <a:solidFill>
            <a:sysClr val="window" lastClr="FFFFFF"/>
          </a:solidFill>
          <a:ln w="15875" cap="flat" cmpd="sng" algn="ctr">
            <a:solidFill>
              <a:srgbClr val="00FF00"/>
            </a:solidFill>
            <a:prstDash val="dash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>
              <a:defRPr/>
            </a:pPr>
            <a:r>
              <a:rPr lang="bg-BG" sz="1600" b="1" kern="0" dirty="0">
                <a:solidFill>
                  <a:srgbClr val="000000"/>
                </a:solidFill>
                <a:ea typeface="Times New Roman" panose="02020603050405020304" pitchFamily="18" charset="0"/>
              </a:rPr>
              <a:t>4</a:t>
            </a:r>
            <a:r>
              <a:rPr lang="en-US" sz="1600" b="1" kern="0" dirty="0">
                <a:solidFill>
                  <a:srgbClr val="000000"/>
                </a:solidFill>
                <a:ea typeface="Times New Roman" panose="02020603050405020304" pitchFamily="18" charset="0"/>
              </a:rPr>
              <a:t>.</a:t>
            </a:r>
            <a:r>
              <a:rPr lang="en-US" sz="1600" kern="0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bg-BG" sz="1600" kern="0" dirty="0">
                <a:solidFill>
                  <a:srgbClr val="000000"/>
                </a:solidFill>
                <a:ea typeface="Times New Roman" panose="02020603050405020304" pitchFamily="18" charset="0"/>
              </a:rPr>
              <a:t>Предоставят средства на училищата в клъстерите, въз основа на концепции</a:t>
            </a:r>
            <a:endParaRPr lang="en-US" sz="2400" kern="0" dirty="0">
              <a:solidFill>
                <a:prstClr val="white"/>
              </a:solidFill>
              <a:ea typeface="Times New Roman" panose="02020603050405020304" pitchFamily="18" charset="0"/>
            </a:endParaRPr>
          </a:p>
        </p:txBody>
      </p:sp>
      <p:sp>
        <p:nvSpPr>
          <p:cNvPr id="10" name="Left Arrow 87">
            <a:extLst>
              <a:ext uri="{FF2B5EF4-FFF2-40B4-BE49-F238E27FC236}">
                <a16:creationId xmlns:a16="http://schemas.microsoft.com/office/drawing/2014/main" id="{2D0DA57C-FB80-4977-8262-0B505F2A58BD}"/>
              </a:ext>
            </a:extLst>
          </p:cNvPr>
          <p:cNvSpPr/>
          <p:nvPr/>
        </p:nvSpPr>
        <p:spPr>
          <a:xfrm>
            <a:off x="2201518" y="3130596"/>
            <a:ext cx="3034367" cy="1440000"/>
          </a:xfrm>
          <a:prstGeom prst="leftArrow">
            <a:avLst/>
          </a:prstGeom>
          <a:noFill/>
          <a:ln w="15875" cap="flat" cmpd="sng" algn="ctr">
            <a:solidFill>
              <a:srgbClr val="C00000"/>
            </a:solidFill>
            <a:prstDash val="dash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>
              <a:defRPr/>
            </a:pPr>
            <a:r>
              <a:rPr lang="bg-BG" sz="1600" b="1" kern="0" dirty="0">
                <a:solidFill>
                  <a:srgbClr val="000000"/>
                </a:solidFill>
                <a:ea typeface="Times New Roman" panose="02020603050405020304" pitchFamily="18" charset="0"/>
              </a:rPr>
              <a:t>2</a:t>
            </a:r>
            <a:r>
              <a:rPr lang="en-US" sz="1600" b="1" kern="0" dirty="0">
                <a:solidFill>
                  <a:srgbClr val="000000"/>
                </a:solidFill>
                <a:ea typeface="Times New Roman" panose="02020603050405020304" pitchFamily="18" charset="0"/>
              </a:rPr>
              <a:t>.</a:t>
            </a:r>
            <a:r>
              <a:rPr lang="en-US" sz="1600" kern="0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bg-BG" sz="1600" kern="0" dirty="0">
                <a:solidFill>
                  <a:srgbClr val="000000"/>
                </a:solidFill>
                <a:ea typeface="Times New Roman" panose="02020603050405020304" pitchFamily="18" charset="0"/>
              </a:rPr>
              <a:t>Селектират концепциите на областно ниво и ги представят за финално одобрение</a:t>
            </a:r>
            <a:endParaRPr lang="en-US" sz="2400" kern="0" dirty="0">
              <a:solidFill>
                <a:prstClr val="white"/>
              </a:solidFill>
              <a:ea typeface="Times New Roman" panose="02020603050405020304" pitchFamily="18" charset="0"/>
            </a:endParaRPr>
          </a:p>
        </p:txBody>
      </p:sp>
      <p:sp>
        <p:nvSpPr>
          <p:cNvPr id="11" name="Right Arrow 88">
            <a:extLst>
              <a:ext uri="{FF2B5EF4-FFF2-40B4-BE49-F238E27FC236}">
                <a16:creationId xmlns:a16="http://schemas.microsoft.com/office/drawing/2014/main" id="{CAB898FF-EC7A-4F36-B8E4-735E8A337152}"/>
              </a:ext>
            </a:extLst>
          </p:cNvPr>
          <p:cNvSpPr/>
          <p:nvPr/>
        </p:nvSpPr>
        <p:spPr>
          <a:xfrm>
            <a:off x="2226761" y="5290697"/>
            <a:ext cx="3034367" cy="978218"/>
          </a:xfrm>
          <a:prstGeom prst="rightArrow">
            <a:avLst/>
          </a:prstGeom>
          <a:noFill/>
          <a:ln w="15875" cap="flat" cmpd="sng" algn="ctr">
            <a:solidFill>
              <a:srgbClr val="00FF00"/>
            </a:solidFill>
            <a:prstDash val="dash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57200">
              <a:defRPr/>
            </a:pPr>
            <a:r>
              <a:rPr lang="bg-BG" sz="1600" b="1" kern="0" dirty="0">
                <a:solidFill>
                  <a:srgbClr val="000000"/>
                </a:solidFill>
                <a:ea typeface="Times New Roman" panose="02020603050405020304" pitchFamily="18" charset="0"/>
              </a:rPr>
              <a:t>3</a:t>
            </a:r>
            <a:r>
              <a:rPr lang="en-US" sz="1600" b="1" kern="0" dirty="0">
                <a:solidFill>
                  <a:srgbClr val="000000"/>
                </a:solidFill>
                <a:ea typeface="Times New Roman" panose="02020603050405020304" pitchFamily="18" charset="0"/>
              </a:rPr>
              <a:t>.</a:t>
            </a:r>
            <a:r>
              <a:rPr lang="en-US" sz="1600" kern="0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bg-BG" sz="1600" kern="0" dirty="0">
                <a:solidFill>
                  <a:srgbClr val="000000"/>
                </a:solidFill>
                <a:ea typeface="Times New Roman" panose="02020603050405020304" pitchFamily="18" charset="0"/>
              </a:rPr>
              <a:t>Одобряват концепциите на клъстерите</a:t>
            </a:r>
            <a:endParaRPr lang="en-US" sz="2400" kern="0" dirty="0">
              <a:solidFill>
                <a:prstClr val="white"/>
              </a:solidFill>
              <a:ea typeface="Times New Roman" panose="02020603050405020304" pitchFamily="18" charset="0"/>
            </a:endParaRPr>
          </a:p>
        </p:txBody>
      </p:sp>
      <p:cxnSp>
        <p:nvCxnSpPr>
          <p:cNvPr id="12" name="Elbow Connector 89">
            <a:extLst>
              <a:ext uri="{FF2B5EF4-FFF2-40B4-BE49-F238E27FC236}">
                <a16:creationId xmlns:a16="http://schemas.microsoft.com/office/drawing/2014/main" id="{5C18346E-C029-4AA7-8B7A-8861C7CB91BC}"/>
              </a:ext>
            </a:extLst>
          </p:cNvPr>
          <p:cNvCxnSpPr>
            <a:cxnSpLocks/>
            <a:stCxn id="4" idx="0"/>
            <a:endCxn id="6" idx="0"/>
          </p:cNvCxnSpPr>
          <p:nvPr/>
        </p:nvCxnSpPr>
        <p:spPr>
          <a:xfrm rot="5400000" flipH="1" flipV="1">
            <a:off x="6156411" y="-871527"/>
            <a:ext cx="22501" cy="9943658"/>
          </a:xfrm>
          <a:prstGeom prst="bentConnector3">
            <a:avLst>
              <a:gd name="adj1" fmla="val 7681863"/>
            </a:avLst>
          </a:prstGeom>
          <a:noFill/>
          <a:ln w="19050" cap="flat" cmpd="sng" algn="ctr">
            <a:solidFill>
              <a:srgbClr val="00B050"/>
            </a:solidFill>
            <a:prstDash val="solid"/>
            <a:tailEnd type="triangle"/>
          </a:ln>
          <a:effectLst/>
        </p:spPr>
      </p:cxnSp>
      <p:sp>
        <p:nvSpPr>
          <p:cNvPr id="13" name="Left Arrow 90">
            <a:extLst>
              <a:ext uri="{FF2B5EF4-FFF2-40B4-BE49-F238E27FC236}">
                <a16:creationId xmlns:a16="http://schemas.microsoft.com/office/drawing/2014/main" id="{0CEB2C03-E989-4D1C-B6A7-359A22A19462}"/>
              </a:ext>
            </a:extLst>
          </p:cNvPr>
          <p:cNvSpPr/>
          <p:nvPr/>
        </p:nvSpPr>
        <p:spPr>
          <a:xfrm>
            <a:off x="7052216" y="3254194"/>
            <a:ext cx="2839035" cy="1467326"/>
          </a:xfrm>
          <a:prstGeom prst="leftArrow">
            <a:avLst/>
          </a:prstGeom>
          <a:noFill/>
          <a:ln w="15875" cap="flat" cmpd="sng" algn="ctr">
            <a:solidFill>
              <a:srgbClr val="C00000"/>
            </a:solidFill>
            <a:prstDash val="dash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marL="228600" indent="-228600" algn="just" defTabSz="457200">
              <a:buFontTx/>
              <a:buAutoNum type="arabicPeriod"/>
              <a:defRPr/>
            </a:pPr>
            <a:r>
              <a:rPr lang="bg-BG" sz="1600" kern="0" dirty="0">
                <a:solidFill>
                  <a:srgbClr val="000000"/>
                </a:solidFill>
                <a:ea typeface="Times New Roman" panose="02020603050405020304" pitchFamily="18" charset="0"/>
              </a:rPr>
              <a:t>Представят концепции от клъстери</a:t>
            </a:r>
          </a:p>
          <a:p>
            <a:pPr algn="just" defTabSz="457200">
              <a:defRPr/>
            </a:pPr>
            <a:endParaRPr lang="bg-BG" sz="1600" kern="0" dirty="0">
              <a:solidFill>
                <a:srgbClr val="000000"/>
              </a:solidFill>
              <a:ea typeface="Times New Roman" panose="02020603050405020304" pitchFamily="18" charset="0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FDFED54-FE4F-40A5-BF13-14B634A4134E}"/>
              </a:ext>
            </a:extLst>
          </p:cNvPr>
          <p:cNvCxnSpPr>
            <a:cxnSpLocks/>
            <a:stCxn id="6" idx="1"/>
            <a:endCxn id="5" idx="3"/>
          </p:cNvCxnSpPr>
          <p:nvPr/>
        </p:nvCxnSpPr>
        <p:spPr>
          <a:xfrm flipH="1">
            <a:off x="7166814" y="4809051"/>
            <a:ext cx="3072676" cy="25920"/>
          </a:xfrm>
          <a:prstGeom prst="straightConnector1">
            <a:avLst/>
          </a:prstGeom>
          <a:noFill/>
          <a:ln w="19050" cap="flat" cmpd="sng" algn="ctr">
            <a:solidFill>
              <a:srgbClr val="C00000"/>
            </a:solidFill>
            <a:prstDash val="solid"/>
            <a:tailEnd type="triangle"/>
          </a:ln>
          <a:effectLst/>
        </p:spPr>
      </p:cxnSp>
      <p:sp>
        <p:nvSpPr>
          <p:cNvPr id="15" name="Title 1">
            <a:extLst>
              <a:ext uri="{FF2B5EF4-FFF2-40B4-BE49-F238E27FC236}">
                <a16:creationId xmlns:a16="http://schemas.microsoft.com/office/drawing/2014/main" id="{6FB72A7A-73B5-4507-BED5-7AC00A133C8A}"/>
              </a:ext>
            </a:extLst>
          </p:cNvPr>
          <p:cNvSpPr txBox="1">
            <a:spLocks/>
          </p:cNvSpPr>
          <p:nvPr/>
        </p:nvSpPr>
        <p:spPr>
          <a:xfrm>
            <a:off x="609599" y="1120609"/>
            <a:ext cx="10972801" cy="484245"/>
          </a:xfrm>
          <a:prstGeom prst="rect">
            <a:avLst/>
          </a:prstGeom>
        </p:spPr>
        <p:txBody>
          <a:bodyPr vert="horz" lIns="121899" tIns="60949" rIns="121899" bIns="60949" rtlCol="0" anchor="ctr">
            <a:no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bg-BG" sz="2400" b="1" i="1" dirty="0">
                <a:solidFill>
                  <a:srgbClr val="0C5A9A"/>
                </a:solidFill>
                <a:latin typeface="Calibri"/>
              </a:rPr>
              <a:t>Взаимодействие между участниците в проекта</a:t>
            </a:r>
            <a:endParaRPr lang="en-IN" sz="2400" b="1" i="1" dirty="0">
              <a:solidFill>
                <a:srgbClr val="0C5A9A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16161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F9D8DDC-4AAF-4087-ACAC-AF36D29DD8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shp55">
            <a:extLst>
              <a:ext uri="{FF2B5EF4-FFF2-40B4-BE49-F238E27FC236}">
                <a16:creationId xmlns:a16="http://schemas.microsoft.com/office/drawing/2014/main" id="{CC496724-30EA-44E3-867D-EBFFF6346142}"/>
              </a:ext>
            </a:extLst>
          </p:cNvPr>
          <p:cNvSpPr/>
          <p:nvPr/>
        </p:nvSpPr>
        <p:spPr>
          <a:xfrm>
            <a:off x="6834338" y="1793446"/>
            <a:ext cx="4395444" cy="758328"/>
          </a:xfrm>
          <a:custGeom>
            <a:avLst/>
            <a:gdLst>
              <a:gd name="connsiteX0" fmla="*/ 0 w 4395444"/>
              <a:gd name="connsiteY0" fmla="*/ 0 h 614846"/>
              <a:gd name="connsiteX1" fmla="*/ 4088021 w 4395444"/>
              <a:gd name="connsiteY1" fmla="*/ 0 h 614846"/>
              <a:gd name="connsiteX2" fmla="*/ 4395444 w 4395444"/>
              <a:gd name="connsiteY2" fmla="*/ 307423 h 614846"/>
              <a:gd name="connsiteX3" fmla="*/ 4088021 w 4395444"/>
              <a:gd name="connsiteY3" fmla="*/ 614846 h 614846"/>
              <a:gd name="connsiteX4" fmla="*/ 3 w 4395444"/>
              <a:gd name="connsiteY4" fmla="*/ 614846 h 614846"/>
              <a:gd name="connsiteX5" fmla="*/ 40139 w 4395444"/>
              <a:gd name="connsiteY5" fmla="*/ 581731 h 614846"/>
              <a:gd name="connsiteX6" fmla="*/ 153760 w 4395444"/>
              <a:gd name="connsiteY6" fmla="*/ 307424 h 614846"/>
              <a:gd name="connsiteX7" fmla="*/ 40139 w 4395444"/>
              <a:gd name="connsiteY7" fmla="*/ 33118 h 614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95444" h="614846">
                <a:moveTo>
                  <a:pt x="0" y="0"/>
                </a:moveTo>
                <a:lnTo>
                  <a:pt x="4088021" y="0"/>
                </a:lnTo>
                <a:cubicBezTo>
                  <a:pt x="4257806" y="0"/>
                  <a:pt x="4395444" y="137638"/>
                  <a:pt x="4395444" y="307423"/>
                </a:cubicBezTo>
                <a:cubicBezTo>
                  <a:pt x="4395444" y="477208"/>
                  <a:pt x="4257806" y="614846"/>
                  <a:pt x="4088021" y="614846"/>
                </a:cubicBezTo>
                <a:lnTo>
                  <a:pt x="3" y="614846"/>
                </a:lnTo>
                <a:lnTo>
                  <a:pt x="40139" y="581731"/>
                </a:lnTo>
                <a:cubicBezTo>
                  <a:pt x="110340" y="511530"/>
                  <a:pt x="153760" y="414548"/>
                  <a:pt x="153760" y="307424"/>
                </a:cubicBezTo>
                <a:cubicBezTo>
                  <a:pt x="153760" y="200301"/>
                  <a:pt x="110340" y="103319"/>
                  <a:pt x="40139" y="33118"/>
                </a:cubicBezTo>
                <a:close/>
              </a:path>
            </a:pathLst>
          </a:custGeom>
          <a:solidFill>
            <a:srgbClr val="CC3300">
              <a:alpha val="6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hp57">
            <a:extLst>
              <a:ext uri="{FF2B5EF4-FFF2-40B4-BE49-F238E27FC236}">
                <a16:creationId xmlns:a16="http://schemas.microsoft.com/office/drawing/2014/main" id="{8FAB79C6-547D-4A3D-86EF-6FC2B86A7ECD}"/>
              </a:ext>
            </a:extLst>
          </p:cNvPr>
          <p:cNvSpPr/>
          <p:nvPr/>
        </p:nvSpPr>
        <p:spPr>
          <a:xfrm>
            <a:off x="5758993" y="1774926"/>
            <a:ext cx="886590" cy="856368"/>
          </a:xfrm>
          <a:prstGeom prst="ellipse">
            <a:avLst/>
          </a:prstGeom>
          <a:solidFill>
            <a:srgbClr val="CC3300">
              <a:alpha val="6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hp58">
            <a:extLst>
              <a:ext uri="{FF2B5EF4-FFF2-40B4-BE49-F238E27FC236}">
                <a16:creationId xmlns:a16="http://schemas.microsoft.com/office/drawing/2014/main" id="{68FB2AD9-5D6C-42AA-85DD-958A7A5340D8}"/>
              </a:ext>
            </a:extLst>
          </p:cNvPr>
          <p:cNvSpPr txBox="1">
            <a:spLocks/>
          </p:cNvSpPr>
          <p:nvPr/>
        </p:nvSpPr>
        <p:spPr>
          <a:xfrm>
            <a:off x="5907992" y="3000816"/>
            <a:ext cx="5363965" cy="2988503"/>
          </a:xfrm>
          <a:prstGeom prst="rect">
            <a:avLst/>
          </a:prstGeom>
        </p:spPr>
        <p:txBody>
          <a:bodyPr anchor="b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Изготвяне на методически планове за развитие на ключови компетентности;</a:t>
            </a:r>
          </a:p>
          <a:p>
            <a:pPr algn="just"/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 на компетентностно базирани ресурси;</a:t>
            </a:r>
          </a:p>
          <a:p>
            <a:pPr algn="just"/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Планиране и провеждане на съвместни уроци;</a:t>
            </a:r>
          </a:p>
          <a:p>
            <a:pPr algn="just"/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Разработване на обучително съдържание и материали за въвеждане на STEM в преподаването и обучението на ученици;</a:t>
            </a:r>
          </a:p>
          <a:p>
            <a:pPr algn="just"/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Интердисциплинарно обучение на ученици и осъществяване на междупредметни връзки </a:t>
            </a:r>
            <a:endParaRPr lang="en-US" sz="1700" b="1" dirty="0">
              <a:solidFill>
                <a:srgbClr val="0C5A9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561204-431A-4BE2-8291-31E6C0ED56C6}"/>
              </a:ext>
            </a:extLst>
          </p:cNvPr>
          <p:cNvSpPr txBox="1"/>
          <p:nvPr/>
        </p:nvSpPr>
        <p:spPr>
          <a:xfrm>
            <a:off x="2841544" y="1205188"/>
            <a:ext cx="64321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600" b="1" i="1" dirty="0">
                <a:solidFill>
                  <a:srgbClr val="0C5A9A"/>
                </a:solidFill>
                <a:latin typeface="Calibri (Headings)"/>
              </a:rPr>
              <a:t>Дейности</a:t>
            </a:r>
          </a:p>
        </p:txBody>
      </p:sp>
      <p:sp>
        <p:nvSpPr>
          <p:cNvPr id="8" name="shp70">
            <a:extLst>
              <a:ext uri="{FF2B5EF4-FFF2-40B4-BE49-F238E27FC236}">
                <a16:creationId xmlns:a16="http://schemas.microsoft.com/office/drawing/2014/main" id="{ED13FD68-A14F-4551-A75B-7759A6E0567D}"/>
              </a:ext>
            </a:extLst>
          </p:cNvPr>
          <p:cNvSpPr/>
          <p:nvPr/>
        </p:nvSpPr>
        <p:spPr>
          <a:xfrm>
            <a:off x="2861444" y="2708590"/>
            <a:ext cx="782630" cy="1098488"/>
          </a:xfrm>
          <a:custGeom>
            <a:avLst/>
            <a:gdLst/>
            <a:ahLst/>
            <a:cxnLst/>
            <a:rect l="l" t="t" r="r" b="b"/>
            <a:pathLst>
              <a:path w="125" h="210" extrusionOk="0">
                <a:moveTo>
                  <a:pt x="13" y="65"/>
                </a:moveTo>
                <a:cubicBezTo>
                  <a:pt x="13" y="65"/>
                  <a:pt x="13" y="65"/>
                  <a:pt x="13" y="65"/>
                </a:cubicBezTo>
                <a:cubicBezTo>
                  <a:pt x="0" y="88"/>
                  <a:pt x="1" y="115"/>
                  <a:pt x="14" y="137"/>
                </a:cubicBezTo>
                <a:cubicBezTo>
                  <a:pt x="14" y="137"/>
                  <a:pt x="14" y="137"/>
                  <a:pt x="14" y="137"/>
                </a:cubicBezTo>
                <a:cubicBezTo>
                  <a:pt x="56" y="210"/>
                  <a:pt x="56" y="210"/>
                  <a:pt x="56" y="210"/>
                </a:cubicBezTo>
                <a:cubicBezTo>
                  <a:pt x="70" y="200"/>
                  <a:pt x="82" y="187"/>
                  <a:pt x="91" y="171"/>
                </a:cubicBezTo>
                <a:cubicBezTo>
                  <a:pt x="125" y="112"/>
                  <a:pt x="107" y="37"/>
                  <a:pt x="50" y="0"/>
                </a:cubicBezTo>
                <a:lnTo>
                  <a:pt x="13" y="65"/>
                </a:lnTo>
                <a:close/>
              </a:path>
            </a:pathLst>
          </a:custGeom>
          <a:solidFill>
            <a:srgbClr val="CC3300">
              <a:alpha val="6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defRPr/>
            </a:pPr>
            <a:endParaRPr sz="1400">
              <a:solidFill>
                <a:prstClr val="black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9" name="shp69">
            <a:extLst>
              <a:ext uri="{FF2B5EF4-FFF2-40B4-BE49-F238E27FC236}">
                <a16:creationId xmlns:a16="http://schemas.microsoft.com/office/drawing/2014/main" id="{1A22D0BC-4095-4F6C-B6EB-7CC5738E9AAA}"/>
              </a:ext>
            </a:extLst>
          </p:cNvPr>
          <p:cNvSpPr/>
          <p:nvPr/>
        </p:nvSpPr>
        <p:spPr>
          <a:xfrm>
            <a:off x="2137286" y="2495822"/>
            <a:ext cx="967289" cy="684617"/>
          </a:xfrm>
          <a:custGeom>
            <a:avLst/>
            <a:gdLst/>
            <a:ahLst/>
            <a:cxnLst/>
            <a:rect l="l" t="t" r="r" b="b"/>
            <a:pathLst>
              <a:path w="185" h="131" extrusionOk="0">
                <a:moveTo>
                  <a:pt x="87" y="131"/>
                </a:moveTo>
                <a:cubicBezTo>
                  <a:pt x="111" y="131"/>
                  <a:pt x="134" y="119"/>
                  <a:pt x="146" y="98"/>
                </a:cubicBezTo>
                <a:cubicBezTo>
                  <a:pt x="146" y="98"/>
                  <a:pt x="146" y="98"/>
                  <a:pt x="146" y="98"/>
                </a:cubicBezTo>
                <a:cubicBezTo>
                  <a:pt x="185" y="31"/>
                  <a:pt x="185" y="31"/>
                  <a:pt x="185" y="31"/>
                </a:cubicBezTo>
                <a:cubicBezTo>
                  <a:pt x="125" y="0"/>
                  <a:pt x="51" y="22"/>
                  <a:pt x="17" y="81"/>
                </a:cubicBezTo>
                <a:cubicBezTo>
                  <a:pt x="8" y="97"/>
                  <a:pt x="2" y="114"/>
                  <a:pt x="0" y="131"/>
                </a:cubicBezTo>
                <a:cubicBezTo>
                  <a:pt x="87" y="131"/>
                  <a:pt x="87" y="131"/>
                  <a:pt x="87" y="131"/>
                </a:cubicBezTo>
                <a:cubicBezTo>
                  <a:pt x="87" y="131"/>
                  <a:pt x="87" y="131"/>
                  <a:pt x="87" y="131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</p:txBody>
      </p:sp>
      <p:pic>
        <p:nvPicPr>
          <p:cNvPr id="10" name="shp97" descr="Presentation with checklist">
            <a:extLst>
              <a:ext uri="{FF2B5EF4-FFF2-40B4-BE49-F238E27FC236}">
                <a16:creationId xmlns:a16="http://schemas.microsoft.com/office/drawing/2014/main" id="{CF99C0E9-D60F-45DC-BDE4-742B12A426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99581" y="2708590"/>
            <a:ext cx="426574" cy="426574"/>
          </a:xfrm>
          <a:prstGeom prst="rect">
            <a:avLst/>
          </a:prstGeom>
        </p:spPr>
      </p:pic>
      <p:sp>
        <p:nvSpPr>
          <p:cNvPr id="11" name="shp71">
            <a:extLst>
              <a:ext uri="{FF2B5EF4-FFF2-40B4-BE49-F238E27FC236}">
                <a16:creationId xmlns:a16="http://schemas.microsoft.com/office/drawing/2014/main" id="{61CCC8E0-79D6-44F1-9800-22680F64E476}"/>
              </a:ext>
            </a:extLst>
          </p:cNvPr>
          <p:cNvSpPr txBox="1"/>
          <p:nvPr/>
        </p:nvSpPr>
        <p:spPr>
          <a:xfrm>
            <a:off x="2939226" y="3006560"/>
            <a:ext cx="417638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 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2" name="shp68">
            <a:extLst>
              <a:ext uri="{FF2B5EF4-FFF2-40B4-BE49-F238E27FC236}">
                <a16:creationId xmlns:a16="http://schemas.microsoft.com/office/drawing/2014/main" id="{EBCB6692-BB5D-4818-9026-6E0C567B074F}"/>
              </a:ext>
            </a:extLst>
          </p:cNvPr>
          <p:cNvSpPr/>
          <p:nvPr/>
        </p:nvSpPr>
        <p:spPr>
          <a:xfrm>
            <a:off x="2150925" y="3279943"/>
            <a:ext cx="998300" cy="701315"/>
          </a:xfrm>
          <a:custGeom>
            <a:avLst/>
            <a:gdLst/>
            <a:ahLst/>
            <a:cxnLst/>
            <a:rect l="l" t="t" r="r" b="b"/>
            <a:pathLst>
              <a:path w="191" h="134" extrusionOk="0">
                <a:moveTo>
                  <a:pt x="9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4"/>
                  <a:pt x="23" y="87"/>
                  <a:pt x="63" y="111"/>
                </a:cubicBezTo>
                <a:cubicBezTo>
                  <a:pt x="104" y="134"/>
                  <a:pt x="153" y="133"/>
                  <a:pt x="191" y="111"/>
                </a:cubicBezTo>
                <a:cubicBezTo>
                  <a:pt x="144" y="29"/>
                  <a:pt x="144" y="29"/>
                  <a:pt x="144" y="29"/>
                </a:cubicBezTo>
                <a:cubicBezTo>
                  <a:pt x="135" y="13"/>
                  <a:pt x="112" y="0"/>
                  <a:pt x="94" y="0"/>
                </a:cubicBezTo>
                <a:close/>
              </a:path>
            </a:pathLst>
          </a:custGeom>
          <a:solidFill>
            <a:srgbClr val="E7E6E6">
              <a:lumMod val="50000"/>
              <a:alpha val="6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</p:txBody>
      </p:sp>
      <p:sp>
        <p:nvSpPr>
          <p:cNvPr id="13" name="shp71">
            <a:extLst>
              <a:ext uri="{FF2B5EF4-FFF2-40B4-BE49-F238E27FC236}">
                <a16:creationId xmlns:a16="http://schemas.microsoft.com/office/drawing/2014/main" id="{E1A52188-BF88-473D-920D-C98DC98A4179}"/>
              </a:ext>
            </a:extLst>
          </p:cNvPr>
          <p:cNvSpPr txBox="1"/>
          <p:nvPr/>
        </p:nvSpPr>
        <p:spPr>
          <a:xfrm>
            <a:off x="3017224" y="3007907"/>
            <a:ext cx="417638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kumimoji="0" lang="bg-BG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1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5" name="shp73">
            <a:extLst>
              <a:ext uri="{FF2B5EF4-FFF2-40B4-BE49-F238E27FC236}">
                <a16:creationId xmlns:a16="http://schemas.microsoft.com/office/drawing/2014/main" id="{9E2F2C5B-F685-4780-9277-7EEF48C884EE}"/>
              </a:ext>
            </a:extLst>
          </p:cNvPr>
          <p:cNvSpPr/>
          <p:nvPr/>
        </p:nvSpPr>
        <p:spPr>
          <a:xfrm>
            <a:off x="4091506" y="2682737"/>
            <a:ext cx="627367" cy="1149774"/>
          </a:xfrm>
          <a:custGeom>
            <a:avLst/>
            <a:gdLst/>
            <a:ahLst/>
            <a:cxnLst/>
            <a:rect l="l" t="t" r="r" b="b"/>
            <a:pathLst>
              <a:path w="120" h="220" extrusionOk="0">
                <a:moveTo>
                  <a:pt x="110" y="81"/>
                </a:moveTo>
                <a:cubicBezTo>
                  <a:pt x="63" y="0"/>
                  <a:pt x="63" y="0"/>
                  <a:pt x="63" y="0"/>
                </a:cubicBezTo>
                <a:cubicBezTo>
                  <a:pt x="25" y="22"/>
                  <a:pt x="0" y="63"/>
                  <a:pt x="0" y="110"/>
                </a:cubicBezTo>
                <a:cubicBezTo>
                  <a:pt x="0" y="157"/>
                  <a:pt x="25" y="198"/>
                  <a:pt x="63" y="220"/>
                </a:cubicBezTo>
                <a:cubicBezTo>
                  <a:pt x="110" y="139"/>
                  <a:pt x="110" y="139"/>
                  <a:pt x="110" y="139"/>
                </a:cubicBezTo>
                <a:cubicBezTo>
                  <a:pt x="120" y="123"/>
                  <a:pt x="120" y="97"/>
                  <a:pt x="110" y="81"/>
                </a:cubicBez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</p:txBody>
      </p:sp>
      <p:sp>
        <p:nvSpPr>
          <p:cNvPr id="16" name="shp74">
            <a:extLst>
              <a:ext uri="{FF2B5EF4-FFF2-40B4-BE49-F238E27FC236}">
                <a16:creationId xmlns:a16="http://schemas.microsoft.com/office/drawing/2014/main" id="{B5172138-D689-48A6-9DE1-6B25904A0A48}"/>
              </a:ext>
            </a:extLst>
          </p:cNvPr>
          <p:cNvSpPr/>
          <p:nvPr/>
        </p:nvSpPr>
        <p:spPr>
          <a:xfrm>
            <a:off x="4501913" y="2597066"/>
            <a:ext cx="935087" cy="633330"/>
          </a:xfrm>
          <a:custGeom>
            <a:avLst/>
            <a:gdLst/>
            <a:ahLst/>
            <a:cxnLst/>
            <a:rect l="l" t="t" r="r" b="b"/>
            <a:pathLst>
              <a:path w="179" h="121" extrusionOk="0">
                <a:moveTo>
                  <a:pt x="44" y="86"/>
                </a:moveTo>
                <a:cubicBezTo>
                  <a:pt x="55" y="106"/>
                  <a:pt x="77" y="120"/>
                  <a:pt x="102" y="121"/>
                </a:cubicBezTo>
                <a:cubicBezTo>
                  <a:pt x="102" y="121"/>
                  <a:pt x="102" y="121"/>
                  <a:pt x="102" y="121"/>
                </a:cubicBezTo>
                <a:cubicBezTo>
                  <a:pt x="179" y="121"/>
                  <a:pt x="179" y="121"/>
                  <a:pt x="179" y="121"/>
                </a:cubicBezTo>
                <a:cubicBezTo>
                  <a:pt x="176" y="53"/>
                  <a:pt x="120" y="0"/>
                  <a:pt x="52" y="0"/>
                </a:cubicBezTo>
                <a:cubicBezTo>
                  <a:pt x="34" y="0"/>
                  <a:pt x="16" y="4"/>
                  <a:pt x="0" y="11"/>
                </a:cubicBezTo>
                <a:cubicBezTo>
                  <a:pt x="44" y="86"/>
                  <a:pt x="44" y="86"/>
                  <a:pt x="44" y="86"/>
                </a:cubicBezTo>
                <a:cubicBezTo>
                  <a:pt x="44" y="86"/>
                  <a:pt x="44" y="86"/>
                  <a:pt x="44" y="86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Calibri"/>
              <a:sym typeface="Calibri"/>
            </a:endParaRPr>
          </a:p>
        </p:txBody>
      </p:sp>
      <p:sp>
        <p:nvSpPr>
          <p:cNvPr id="17" name="shp76">
            <a:extLst>
              <a:ext uri="{FF2B5EF4-FFF2-40B4-BE49-F238E27FC236}">
                <a16:creationId xmlns:a16="http://schemas.microsoft.com/office/drawing/2014/main" id="{6FF04383-5314-4BF4-8338-BFF6F73C9F94}"/>
              </a:ext>
            </a:extLst>
          </p:cNvPr>
          <p:cNvSpPr txBox="1"/>
          <p:nvPr/>
        </p:nvSpPr>
        <p:spPr>
          <a:xfrm>
            <a:off x="4177355" y="3037772"/>
            <a:ext cx="551033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2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8" name="shp96" descr="Clipboard Partially Checked">
            <a:extLst>
              <a:ext uri="{FF2B5EF4-FFF2-40B4-BE49-F238E27FC236}">
                <a16:creationId xmlns:a16="http://schemas.microsoft.com/office/drawing/2014/main" id="{58B09242-D61F-4EBA-815C-A888371EA4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45482" y="2745362"/>
            <a:ext cx="426574" cy="426574"/>
          </a:xfrm>
          <a:prstGeom prst="rect">
            <a:avLst/>
          </a:prstGeom>
        </p:spPr>
      </p:pic>
      <p:sp>
        <p:nvSpPr>
          <p:cNvPr id="19" name="shp75">
            <a:extLst>
              <a:ext uri="{FF2B5EF4-FFF2-40B4-BE49-F238E27FC236}">
                <a16:creationId xmlns:a16="http://schemas.microsoft.com/office/drawing/2014/main" id="{53212D34-5412-4231-A064-2748A466802A}"/>
              </a:ext>
            </a:extLst>
          </p:cNvPr>
          <p:cNvSpPr/>
          <p:nvPr/>
        </p:nvSpPr>
        <p:spPr>
          <a:xfrm>
            <a:off x="4510654" y="3298976"/>
            <a:ext cx="935087" cy="632137"/>
          </a:xfrm>
          <a:custGeom>
            <a:avLst/>
            <a:gdLst/>
            <a:ahLst/>
            <a:cxnLst/>
            <a:rect l="l" t="t" r="r" b="b"/>
            <a:pathLst>
              <a:path w="179" h="121" extrusionOk="0">
                <a:moveTo>
                  <a:pt x="105" y="0"/>
                </a:moveTo>
                <a:cubicBezTo>
                  <a:pt x="105" y="0"/>
                  <a:pt x="105" y="0"/>
                  <a:pt x="105" y="0"/>
                </a:cubicBezTo>
                <a:cubicBezTo>
                  <a:pt x="78" y="0"/>
                  <a:pt x="55" y="15"/>
                  <a:pt x="43" y="36"/>
                </a:cubicBezTo>
                <a:cubicBezTo>
                  <a:pt x="43" y="36"/>
                  <a:pt x="43" y="36"/>
                  <a:pt x="43" y="36"/>
                </a:cubicBezTo>
                <a:cubicBezTo>
                  <a:pt x="0" y="110"/>
                  <a:pt x="0" y="110"/>
                  <a:pt x="0" y="110"/>
                </a:cubicBezTo>
                <a:cubicBezTo>
                  <a:pt x="16" y="117"/>
                  <a:pt x="34" y="121"/>
                  <a:pt x="52" y="121"/>
                </a:cubicBezTo>
                <a:cubicBezTo>
                  <a:pt x="120" y="121"/>
                  <a:pt x="176" y="67"/>
                  <a:pt x="179" y="0"/>
                </a:cubicBezTo>
                <a:lnTo>
                  <a:pt x="105" y="0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defRPr/>
            </a:pPr>
            <a:endParaRPr sz="1400">
              <a:solidFill>
                <a:prstClr val="black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0" name="shp83">
            <a:extLst>
              <a:ext uri="{FF2B5EF4-FFF2-40B4-BE49-F238E27FC236}">
                <a16:creationId xmlns:a16="http://schemas.microsoft.com/office/drawing/2014/main" id="{8D0CC541-B07C-4D54-9F03-C0A149C1E519}"/>
              </a:ext>
            </a:extLst>
          </p:cNvPr>
          <p:cNvSpPr/>
          <p:nvPr/>
        </p:nvSpPr>
        <p:spPr>
          <a:xfrm>
            <a:off x="2173340" y="4162517"/>
            <a:ext cx="998301" cy="741868"/>
          </a:xfrm>
          <a:custGeom>
            <a:avLst/>
            <a:gdLst/>
            <a:ahLst/>
            <a:cxnLst/>
            <a:rect l="l" t="t" r="r" b="b"/>
            <a:pathLst>
              <a:path w="191" h="134" extrusionOk="0">
                <a:moveTo>
                  <a:pt x="97" y="134"/>
                </a:moveTo>
                <a:cubicBezTo>
                  <a:pt x="191" y="134"/>
                  <a:pt x="191" y="134"/>
                  <a:pt x="191" y="134"/>
                </a:cubicBezTo>
                <a:cubicBezTo>
                  <a:pt x="191" y="90"/>
                  <a:pt x="169" y="47"/>
                  <a:pt x="128" y="24"/>
                </a:cubicBezTo>
                <a:cubicBezTo>
                  <a:pt x="87" y="0"/>
                  <a:pt x="38" y="2"/>
                  <a:pt x="0" y="24"/>
                </a:cubicBezTo>
                <a:cubicBezTo>
                  <a:pt x="47" y="105"/>
                  <a:pt x="47" y="105"/>
                  <a:pt x="47" y="105"/>
                </a:cubicBezTo>
                <a:cubicBezTo>
                  <a:pt x="57" y="121"/>
                  <a:pt x="79" y="134"/>
                  <a:pt x="97" y="134"/>
                </a:cubicBez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</p:txBody>
      </p:sp>
      <p:sp>
        <p:nvSpPr>
          <p:cNvPr id="21" name="shp84">
            <a:extLst>
              <a:ext uri="{FF2B5EF4-FFF2-40B4-BE49-F238E27FC236}">
                <a16:creationId xmlns:a16="http://schemas.microsoft.com/office/drawing/2014/main" id="{DFC1D99E-5F1B-4406-A90B-7A4AC5A68091}"/>
              </a:ext>
            </a:extLst>
          </p:cNvPr>
          <p:cNvSpPr/>
          <p:nvPr/>
        </p:nvSpPr>
        <p:spPr>
          <a:xfrm>
            <a:off x="2188228" y="4953085"/>
            <a:ext cx="967289" cy="684617"/>
          </a:xfrm>
          <a:custGeom>
            <a:avLst/>
            <a:gdLst/>
            <a:ahLst/>
            <a:cxnLst/>
            <a:rect l="l" t="t" r="r" b="b"/>
            <a:pathLst>
              <a:path w="185" h="131" extrusionOk="0">
                <a:moveTo>
                  <a:pt x="98" y="0"/>
                </a:moveTo>
                <a:cubicBezTo>
                  <a:pt x="74" y="0"/>
                  <a:pt x="51" y="12"/>
                  <a:pt x="39" y="34"/>
                </a:cubicBezTo>
                <a:cubicBezTo>
                  <a:pt x="39" y="34"/>
                  <a:pt x="39" y="34"/>
                  <a:pt x="39" y="34"/>
                </a:cubicBezTo>
                <a:cubicBezTo>
                  <a:pt x="0" y="101"/>
                  <a:pt x="0" y="101"/>
                  <a:pt x="0" y="101"/>
                </a:cubicBezTo>
                <a:cubicBezTo>
                  <a:pt x="60" y="131"/>
                  <a:pt x="134" y="110"/>
                  <a:pt x="168" y="51"/>
                </a:cubicBezTo>
                <a:cubicBezTo>
                  <a:pt x="178" y="35"/>
                  <a:pt x="183" y="18"/>
                  <a:pt x="185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98" y="0"/>
                  <a:pt x="98" y="0"/>
                  <a:pt x="98" y="0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Calibri"/>
              <a:sym typeface="Calibri"/>
            </a:endParaRPr>
          </a:p>
        </p:txBody>
      </p:sp>
      <p:sp>
        <p:nvSpPr>
          <p:cNvPr id="22" name="shp86">
            <a:extLst>
              <a:ext uri="{FF2B5EF4-FFF2-40B4-BE49-F238E27FC236}">
                <a16:creationId xmlns:a16="http://schemas.microsoft.com/office/drawing/2014/main" id="{AB5BDFE8-EFFD-4C95-A69C-0C03A90D5878}"/>
              </a:ext>
            </a:extLst>
          </p:cNvPr>
          <p:cNvSpPr txBox="1"/>
          <p:nvPr/>
        </p:nvSpPr>
        <p:spPr>
          <a:xfrm>
            <a:off x="2474017" y="4390732"/>
            <a:ext cx="428183" cy="382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4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3" name="shp98" descr="User network">
            <a:extLst>
              <a:ext uri="{FF2B5EF4-FFF2-40B4-BE49-F238E27FC236}">
                <a16:creationId xmlns:a16="http://schemas.microsoft.com/office/drawing/2014/main" id="{B29989AA-1AF5-460D-AC68-CA26F4627B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482270" y="5005984"/>
            <a:ext cx="426574" cy="426574"/>
          </a:xfrm>
          <a:prstGeom prst="rect">
            <a:avLst/>
          </a:prstGeom>
        </p:spPr>
      </p:pic>
      <p:sp>
        <p:nvSpPr>
          <p:cNvPr id="24" name="shp85">
            <a:extLst>
              <a:ext uri="{FF2B5EF4-FFF2-40B4-BE49-F238E27FC236}">
                <a16:creationId xmlns:a16="http://schemas.microsoft.com/office/drawing/2014/main" id="{77EE0D0E-325F-4A43-B3B6-68D52724C305}"/>
              </a:ext>
            </a:extLst>
          </p:cNvPr>
          <p:cNvSpPr/>
          <p:nvPr/>
        </p:nvSpPr>
        <p:spPr>
          <a:xfrm>
            <a:off x="1738125" y="4334070"/>
            <a:ext cx="653607" cy="1098488"/>
          </a:xfrm>
          <a:custGeom>
            <a:avLst/>
            <a:gdLst/>
            <a:ahLst/>
            <a:cxnLst/>
            <a:rect l="l" t="t" r="r" b="b"/>
            <a:pathLst>
              <a:path w="125" h="210" extrusionOk="0">
                <a:moveTo>
                  <a:pt x="112" y="146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25" y="123"/>
                  <a:pt x="124" y="95"/>
                  <a:pt x="111" y="73"/>
                </a:cubicBezTo>
                <a:cubicBezTo>
                  <a:pt x="111" y="73"/>
                  <a:pt x="111" y="73"/>
                  <a:pt x="111" y="73"/>
                </a:cubicBezTo>
                <a:cubicBezTo>
                  <a:pt x="69" y="0"/>
                  <a:pt x="69" y="0"/>
                  <a:pt x="69" y="0"/>
                </a:cubicBezTo>
                <a:cubicBezTo>
                  <a:pt x="55" y="10"/>
                  <a:pt x="43" y="23"/>
                  <a:pt x="34" y="39"/>
                </a:cubicBezTo>
                <a:cubicBezTo>
                  <a:pt x="0" y="98"/>
                  <a:pt x="18" y="173"/>
                  <a:pt x="75" y="210"/>
                </a:cubicBezTo>
                <a:lnTo>
                  <a:pt x="112" y="146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defRPr/>
            </a:pPr>
            <a:endParaRPr sz="1400">
              <a:solidFill>
                <a:prstClr val="black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5" name="shp78">
            <a:extLst>
              <a:ext uri="{FF2B5EF4-FFF2-40B4-BE49-F238E27FC236}">
                <a16:creationId xmlns:a16="http://schemas.microsoft.com/office/drawing/2014/main" id="{A50AEA4E-FB6A-475A-A03A-3EE343915957}"/>
              </a:ext>
            </a:extLst>
          </p:cNvPr>
          <p:cNvSpPr/>
          <p:nvPr/>
        </p:nvSpPr>
        <p:spPr>
          <a:xfrm>
            <a:off x="3702226" y="4203070"/>
            <a:ext cx="998300" cy="701315"/>
          </a:xfrm>
          <a:custGeom>
            <a:avLst/>
            <a:gdLst/>
            <a:ahLst/>
            <a:cxnLst/>
            <a:rect l="l" t="t" r="r" b="b"/>
            <a:pathLst>
              <a:path w="191" h="134" extrusionOk="0">
                <a:moveTo>
                  <a:pt x="144" y="105"/>
                </a:moveTo>
                <a:cubicBezTo>
                  <a:pt x="191" y="24"/>
                  <a:pt x="191" y="24"/>
                  <a:pt x="191" y="24"/>
                </a:cubicBezTo>
                <a:cubicBezTo>
                  <a:pt x="153" y="2"/>
                  <a:pt x="104" y="0"/>
                  <a:pt x="63" y="24"/>
                </a:cubicBezTo>
                <a:cubicBezTo>
                  <a:pt x="23" y="47"/>
                  <a:pt x="0" y="90"/>
                  <a:pt x="0" y="134"/>
                </a:cubicBezTo>
                <a:cubicBezTo>
                  <a:pt x="94" y="134"/>
                  <a:pt x="94" y="134"/>
                  <a:pt x="94" y="134"/>
                </a:cubicBezTo>
                <a:cubicBezTo>
                  <a:pt x="112" y="134"/>
                  <a:pt x="135" y="121"/>
                  <a:pt x="144" y="105"/>
                </a:cubicBez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</p:txBody>
      </p:sp>
      <p:sp>
        <p:nvSpPr>
          <p:cNvPr id="26" name="shp79">
            <a:extLst>
              <a:ext uri="{FF2B5EF4-FFF2-40B4-BE49-F238E27FC236}">
                <a16:creationId xmlns:a16="http://schemas.microsoft.com/office/drawing/2014/main" id="{7ACA94F6-4D6C-4FC8-B8FC-921ED2D43CDC}"/>
              </a:ext>
            </a:extLst>
          </p:cNvPr>
          <p:cNvSpPr/>
          <p:nvPr/>
        </p:nvSpPr>
        <p:spPr>
          <a:xfrm>
            <a:off x="4510654" y="4362178"/>
            <a:ext cx="658377" cy="1098488"/>
          </a:xfrm>
          <a:custGeom>
            <a:avLst/>
            <a:gdLst/>
            <a:ahLst/>
            <a:cxnLst/>
            <a:rect l="l" t="t" r="r" b="b"/>
            <a:pathLst>
              <a:path w="126" h="210" extrusionOk="0">
                <a:moveTo>
                  <a:pt x="14" y="75"/>
                </a:moveTo>
                <a:cubicBezTo>
                  <a:pt x="1" y="95"/>
                  <a:pt x="0" y="121"/>
                  <a:pt x="13" y="143"/>
                </a:cubicBezTo>
                <a:cubicBezTo>
                  <a:pt x="13" y="143"/>
                  <a:pt x="13" y="143"/>
                  <a:pt x="13" y="143"/>
                </a:cubicBezTo>
                <a:cubicBezTo>
                  <a:pt x="51" y="210"/>
                  <a:pt x="51" y="210"/>
                  <a:pt x="51" y="210"/>
                </a:cubicBezTo>
                <a:cubicBezTo>
                  <a:pt x="108" y="173"/>
                  <a:pt x="126" y="98"/>
                  <a:pt x="92" y="39"/>
                </a:cubicBezTo>
                <a:cubicBezTo>
                  <a:pt x="83" y="23"/>
                  <a:pt x="71" y="10"/>
                  <a:pt x="57" y="0"/>
                </a:cubicBezTo>
                <a:cubicBezTo>
                  <a:pt x="14" y="75"/>
                  <a:pt x="14" y="75"/>
                  <a:pt x="14" y="75"/>
                </a:cubicBezTo>
                <a:cubicBezTo>
                  <a:pt x="14" y="75"/>
                  <a:pt x="14" y="75"/>
                  <a:pt x="14" y="75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Calibri"/>
              <a:sym typeface="Calibri"/>
            </a:endParaRPr>
          </a:p>
        </p:txBody>
      </p:sp>
      <p:sp>
        <p:nvSpPr>
          <p:cNvPr id="27" name="shp80">
            <a:extLst>
              <a:ext uri="{FF2B5EF4-FFF2-40B4-BE49-F238E27FC236}">
                <a16:creationId xmlns:a16="http://schemas.microsoft.com/office/drawing/2014/main" id="{87D9FC98-6FAB-44AE-9903-8FD1047EC11B}"/>
              </a:ext>
            </a:extLst>
          </p:cNvPr>
          <p:cNvSpPr/>
          <p:nvPr/>
        </p:nvSpPr>
        <p:spPr>
          <a:xfrm>
            <a:off x="3715557" y="4953086"/>
            <a:ext cx="967289" cy="684617"/>
          </a:xfrm>
          <a:custGeom>
            <a:avLst/>
            <a:gdLst/>
            <a:ahLst/>
            <a:cxnLst/>
            <a:rect l="l" t="t" r="r" b="b"/>
            <a:pathLst>
              <a:path w="185" h="131" extrusionOk="0">
                <a:moveTo>
                  <a:pt x="148" y="36"/>
                </a:moveTo>
                <a:cubicBezTo>
                  <a:pt x="148" y="36"/>
                  <a:pt x="148" y="36"/>
                  <a:pt x="148" y="36"/>
                </a:cubicBezTo>
                <a:cubicBezTo>
                  <a:pt x="134" y="13"/>
                  <a:pt x="110" y="0"/>
                  <a:pt x="85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0" y="0"/>
                  <a:pt x="0" y="0"/>
                  <a:pt x="0" y="0"/>
                </a:cubicBezTo>
                <a:cubicBezTo>
                  <a:pt x="2" y="18"/>
                  <a:pt x="8" y="35"/>
                  <a:pt x="17" y="51"/>
                </a:cubicBezTo>
                <a:cubicBezTo>
                  <a:pt x="51" y="110"/>
                  <a:pt x="125" y="131"/>
                  <a:pt x="185" y="101"/>
                </a:cubicBezTo>
                <a:lnTo>
                  <a:pt x="148" y="36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defRPr/>
            </a:pPr>
            <a:endParaRPr sz="1400">
              <a:solidFill>
                <a:prstClr val="black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28" name="shp81">
            <a:extLst>
              <a:ext uri="{FF2B5EF4-FFF2-40B4-BE49-F238E27FC236}">
                <a16:creationId xmlns:a16="http://schemas.microsoft.com/office/drawing/2014/main" id="{C8167093-E3F8-403B-9B6A-7C24D1EA3565}"/>
              </a:ext>
            </a:extLst>
          </p:cNvPr>
          <p:cNvSpPr txBox="1"/>
          <p:nvPr/>
        </p:nvSpPr>
        <p:spPr>
          <a:xfrm>
            <a:off x="3960814" y="4381977"/>
            <a:ext cx="549840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3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29" name="shp95" descr="Customer review">
            <a:extLst>
              <a:ext uri="{FF2B5EF4-FFF2-40B4-BE49-F238E27FC236}">
                <a16:creationId xmlns:a16="http://schemas.microsoft.com/office/drawing/2014/main" id="{8F205FC0-5B32-4FCB-B271-4BDC38ED321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619074" y="4753188"/>
            <a:ext cx="426574" cy="426574"/>
          </a:xfrm>
          <a:prstGeom prst="rect">
            <a:avLst/>
          </a:prstGeom>
        </p:spPr>
      </p:pic>
      <p:sp>
        <p:nvSpPr>
          <p:cNvPr id="30" name="shp56">
            <a:extLst>
              <a:ext uri="{FF2B5EF4-FFF2-40B4-BE49-F238E27FC236}">
                <a16:creationId xmlns:a16="http://schemas.microsoft.com/office/drawing/2014/main" id="{44C0EC47-0D8F-4C77-987D-C260596A2B8E}"/>
              </a:ext>
            </a:extLst>
          </p:cNvPr>
          <p:cNvSpPr txBox="1"/>
          <p:nvPr/>
        </p:nvSpPr>
        <p:spPr>
          <a:xfrm>
            <a:off x="7149954" y="1849444"/>
            <a:ext cx="3764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1- 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Модернизиране методите на преподаване и оценяване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90338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F9D8DDC-4AAF-4087-ACAC-AF36D29DD8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hp55">
            <a:extLst>
              <a:ext uri="{FF2B5EF4-FFF2-40B4-BE49-F238E27FC236}">
                <a16:creationId xmlns:a16="http://schemas.microsoft.com/office/drawing/2014/main" id="{CC496724-30EA-44E3-867D-EBFFF6346142}"/>
              </a:ext>
            </a:extLst>
          </p:cNvPr>
          <p:cNvSpPr/>
          <p:nvPr/>
        </p:nvSpPr>
        <p:spPr>
          <a:xfrm>
            <a:off x="6876513" y="2060096"/>
            <a:ext cx="4395444" cy="802303"/>
          </a:xfrm>
          <a:custGeom>
            <a:avLst/>
            <a:gdLst>
              <a:gd name="connsiteX0" fmla="*/ 0 w 4395444"/>
              <a:gd name="connsiteY0" fmla="*/ 0 h 614846"/>
              <a:gd name="connsiteX1" fmla="*/ 4088021 w 4395444"/>
              <a:gd name="connsiteY1" fmla="*/ 0 h 614846"/>
              <a:gd name="connsiteX2" fmla="*/ 4395444 w 4395444"/>
              <a:gd name="connsiteY2" fmla="*/ 307423 h 614846"/>
              <a:gd name="connsiteX3" fmla="*/ 4088021 w 4395444"/>
              <a:gd name="connsiteY3" fmla="*/ 614846 h 614846"/>
              <a:gd name="connsiteX4" fmla="*/ 3 w 4395444"/>
              <a:gd name="connsiteY4" fmla="*/ 614846 h 614846"/>
              <a:gd name="connsiteX5" fmla="*/ 40139 w 4395444"/>
              <a:gd name="connsiteY5" fmla="*/ 581731 h 614846"/>
              <a:gd name="connsiteX6" fmla="*/ 153760 w 4395444"/>
              <a:gd name="connsiteY6" fmla="*/ 307424 h 614846"/>
              <a:gd name="connsiteX7" fmla="*/ 40139 w 4395444"/>
              <a:gd name="connsiteY7" fmla="*/ 33118 h 614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95444" h="614846">
                <a:moveTo>
                  <a:pt x="0" y="0"/>
                </a:moveTo>
                <a:lnTo>
                  <a:pt x="4088021" y="0"/>
                </a:lnTo>
                <a:cubicBezTo>
                  <a:pt x="4257806" y="0"/>
                  <a:pt x="4395444" y="137638"/>
                  <a:pt x="4395444" y="307423"/>
                </a:cubicBezTo>
                <a:cubicBezTo>
                  <a:pt x="4395444" y="477208"/>
                  <a:pt x="4257806" y="614846"/>
                  <a:pt x="4088021" y="614846"/>
                </a:cubicBezTo>
                <a:lnTo>
                  <a:pt x="3" y="614846"/>
                </a:lnTo>
                <a:lnTo>
                  <a:pt x="40139" y="581731"/>
                </a:lnTo>
                <a:cubicBezTo>
                  <a:pt x="110340" y="511530"/>
                  <a:pt x="153760" y="414548"/>
                  <a:pt x="153760" y="307424"/>
                </a:cubicBezTo>
                <a:cubicBezTo>
                  <a:pt x="153760" y="200301"/>
                  <a:pt x="110340" y="103319"/>
                  <a:pt x="40139" y="33118"/>
                </a:cubicBezTo>
                <a:close/>
              </a:path>
            </a:pathLst>
          </a:custGeom>
          <a:solidFill>
            <a:srgbClr val="FEC55A">
              <a:lumMod val="75000"/>
              <a:alpha val="5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lang="en-US" sz="1400" kern="0">
              <a:solidFill>
                <a:prstClr val="black"/>
              </a:solidFill>
              <a:cs typeface="Calibri"/>
            </a:endParaRPr>
          </a:p>
        </p:txBody>
      </p:sp>
      <p:sp>
        <p:nvSpPr>
          <p:cNvPr id="5" name="shp57">
            <a:extLst>
              <a:ext uri="{FF2B5EF4-FFF2-40B4-BE49-F238E27FC236}">
                <a16:creationId xmlns:a16="http://schemas.microsoft.com/office/drawing/2014/main" id="{8FAB79C6-547D-4A3D-86EF-6FC2B86A7ECD}"/>
              </a:ext>
            </a:extLst>
          </p:cNvPr>
          <p:cNvSpPr/>
          <p:nvPr/>
        </p:nvSpPr>
        <p:spPr>
          <a:xfrm>
            <a:off x="5801168" y="2041577"/>
            <a:ext cx="886590" cy="856368"/>
          </a:xfrm>
          <a:prstGeom prst="ellipse">
            <a:avLst/>
          </a:prstGeom>
          <a:solidFill>
            <a:srgbClr val="FEC55A">
              <a:lumMod val="75000"/>
              <a:alpha val="5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lang="en-US" sz="1400" kern="0">
              <a:solidFill>
                <a:prstClr val="black"/>
              </a:solidFill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561204-431A-4BE2-8291-31E6C0ED56C6}"/>
              </a:ext>
            </a:extLst>
          </p:cNvPr>
          <p:cNvSpPr txBox="1"/>
          <p:nvPr/>
        </p:nvSpPr>
        <p:spPr>
          <a:xfrm>
            <a:off x="2841544" y="1205188"/>
            <a:ext cx="64321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600" b="1" i="1" u="none" strike="noStrike" kern="1200" cap="none" spc="0" normalizeH="0" baseline="0" noProof="0" dirty="0">
                <a:ln>
                  <a:noFill/>
                </a:ln>
                <a:solidFill>
                  <a:srgbClr val="0C5A9A"/>
                </a:solidFill>
                <a:effectLst/>
                <a:uLnTx/>
                <a:uFillTx/>
                <a:latin typeface="Calibri (Headings)"/>
                <a:ea typeface="+mn-ea"/>
                <a:cs typeface="+mn-cs"/>
              </a:rPr>
              <a:t>Дейности</a:t>
            </a:r>
          </a:p>
        </p:txBody>
      </p:sp>
      <p:sp>
        <p:nvSpPr>
          <p:cNvPr id="9" name="shp69">
            <a:extLst>
              <a:ext uri="{FF2B5EF4-FFF2-40B4-BE49-F238E27FC236}">
                <a16:creationId xmlns:a16="http://schemas.microsoft.com/office/drawing/2014/main" id="{1A22D0BC-4095-4F6C-B6EB-7CC5738E9AAA}"/>
              </a:ext>
            </a:extLst>
          </p:cNvPr>
          <p:cNvSpPr/>
          <p:nvPr/>
        </p:nvSpPr>
        <p:spPr>
          <a:xfrm>
            <a:off x="2137286" y="2495822"/>
            <a:ext cx="967289" cy="684617"/>
          </a:xfrm>
          <a:custGeom>
            <a:avLst/>
            <a:gdLst/>
            <a:ahLst/>
            <a:cxnLst/>
            <a:rect l="l" t="t" r="r" b="b"/>
            <a:pathLst>
              <a:path w="185" h="131" extrusionOk="0">
                <a:moveTo>
                  <a:pt x="87" y="131"/>
                </a:moveTo>
                <a:cubicBezTo>
                  <a:pt x="111" y="131"/>
                  <a:pt x="134" y="119"/>
                  <a:pt x="146" y="98"/>
                </a:cubicBezTo>
                <a:cubicBezTo>
                  <a:pt x="146" y="98"/>
                  <a:pt x="146" y="98"/>
                  <a:pt x="146" y="98"/>
                </a:cubicBezTo>
                <a:cubicBezTo>
                  <a:pt x="185" y="31"/>
                  <a:pt x="185" y="31"/>
                  <a:pt x="185" y="31"/>
                </a:cubicBezTo>
                <a:cubicBezTo>
                  <a:pt x="125" y="0"/>
                  <a:pt x="51" y="22"/>
                  <a:pt x="17" y="81"/>
                </a:cubicBezTo>
                <a:cubicBezTo>
                  <a:pt x="8" y="97"/>
                  <a:pt x="2" y="114"/>
                  <a:pt x="0" y="131"/>
                </a:cubicBezTo>
                <a:cubicBezTo>
                  <a:pt x="87" y="131"/>
                  <a:pt x="87" y="131"/>
                  <a:pt x="87" y="131"/>
                </a:cubicBezTo>
                <a:cubicBezTo>
                  <a:pt x="87" y="131"/>
                  <a:pt x="87" y="131"/>
                  <a:pt x="87" y="131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pic>
        <p:nvPicPr>
          <p:cNvPr id="10" name="shp97" descr="Presentation with checklist">
            <a:extLst>
              <a:ext uri="{FF2B5EF4-FFF2-40B4-BE49-F238E27FC236}">
                <a16:creationId xmlns:a16="http://schemas.microsoft.com/office/drawing/2014/main" id="{CF99C0E9-D60F-45DC-BDE4-742B12A426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99581" y="2708590"/>
            <a:ext cx="426574" cy="426574"/>
          </a:xfrm>
          <a:prstGeom prst="rect">
            <a:avLst/>
          </a:prstGeom>
        </p:spPr>
      </p:pic>
      <p:sp>
        <p:nvSpPr>
          <p:cNvPr id="11" name="shp71">
            <a:extLst>
              <a:ext uri="{FF2B5EF4-FFF2-40B4-BE49-F238E27FC236}">
                <a16:creationId xmlns:a16="http://schemas.microsoft.com/office/drawing/2014/main" id="{61CCC8E0-79D6-44F1-9800-22680F64E476}"/>
              </a:ext>
            </a:extLst>
          </p:cNvPr>
          <p:cNvSpPr txBox="1"/>
          <p:nvPr/>
        </p:nvSpPr>
        <p:spPr>
          <a:xfrm>
            <a:off x="2939226" y="3006560"/>
            <a:ext cx="417638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 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shp68">
            <a:extLst>
              <a:ext uri="{FF2B5EF4-FFF2-40B4-BE49-F238E27FC236}">
                <a16:creationId xmlns:a16="http://schemas.microsoft.com/office/drawing/2014/main" id="{EBCB6692-BB5D-4818-9026-6E0C567B074F}"/>
              </a:ext>
            </a:extLst>
          </p:cNvPr>
          <p:cNvSpPr/>
          <p:nvPr/>
        </p:nvSpPr>
        <p:spPr>
          <a:xfrm>
            <a:off x="2150925" y="3279943"/>
            <a:ext cx="998300" cy="701315"/>
          </a:xfrm>
          <a:custGeom>
            <a:avLst/>
            <a:gdLst/>
            <a:ahLst/>
            <a:cxnLst/>
            <a:rect l="l" t="t" r="r" b="b"/>
            <a:pathLst>
              <a:path w="191" h="134" extrusionOk="0">
                <a:moveTo>
                  <a:pt x="9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4"/>
                  <a:pt x="23" y="87"/>
                  <a:pt x="63" y="111"/>
                </a:cubicBezTo>
                <a:cubicBezTo>
                  <a:pt x="104" y="134"/>
                  <a:pt x="153" y="133"/>
                  <a:pt x="191" y="111"/>
                </a:cubicBezTo>
                <a:cubicBezTo>
                  <a:pt x="144" y="29"/>
                  <a:pt x="144" y="29"/>
                  <a:pt x="144" y="29"/>
                </a:cubicBezTo>
                <a:cubicBezTo>
                  <a:pt x="135" y="13"/>
                  <a:pt x="112" y="0"/>
                  <a:pt x="94" y="0"/>
                </a:cubicBezTo>
                <a:close/>
              </a:path>
            </a:pathLst>
          </a:custGeom>
          <a:solidFill>
            <a:srgbClr val="E7E6E6">
              <a:lumMod val="50000"/>
              <a:alpha val="6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3" name="shp71">
            <a:extLst>
              <a:ext uri="{FF2B5EF4-FFF2-40B4-BE49-F238E27FC236}">
                <a16:creationId xmlns:a16="http://schemas.microsoft.com/office/drawing/2014/main" id="{E1A52188-BF88-473D-920D-C98DC98A4179}"/>
              </a:ext>
            </a:extLst>
          </p:cNvPr>
          <p:cNvSpPr txBox="1"/>
          <p:nvPr/>
        </p:nvSpPr>
        <p:spPr>
          <a:xfrm>
            <a:off x="3017224" y="3007907"/>
            <a:ext cx="417638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kumimoji="0" lang="bg-BG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1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shp74">
            <a:extLst>
              <a:ext uri="{FF2B5EF4-FFF2-40B4-BE49-F238E27FC236}">
                <a16:creationId xmlns:a16="http://schemas.microsoft.com/office/drawing/2014/main" id="{B5172138-D689-48A6-9DE1-6B25904A0A48}"/>
              </a:ext>
            </a:extLst>
          </p:cNvPr>
          <p:cNvSpPr/>
          <p:nvPr/>
        </p:nvSpPr>
        <p:spPr>
          <a:xfrm>
            <a:off x="4501913" y="2597066"/>
            <a:ext cx="935087" cy="633330"/>
          </a:xfrm>
          <a:custGeom>
            <a:avLst/>
            <a:gdLst/>
            <a:ahLst/>
            <a:cxnLst/>
            <a:rect l="l" t="t" r="r" b="b"/>
            <a:pathLst>
              <a:path w="179" h="121" extrusionOk="0">
                <a:moveTo>
                  <a:pt x="44" y="86"/>
                </a:moveTo>
                <a:cubicBezTo>
                  <a:pt x="55" y="106"/>
                  <a:pt x="77" y="120"/>
                  <a:pt x="102" y="121"/>
                </a:cubicBezTo>
                <a:cubicBezTo>
                  <a:pt x="102" y="121"/>
                  <a:pt x="102" y="121"/>
                  <a:pt x="102" y="121"/>
                </a:cubicBezTo>
                <a:cubicBezTo>
                  <a:pt x="179" y="121"/>
                  <a:pt x="179" y="121"/>
                  <a:pt x="179" y="121"/>
                </a:cubicBezTo>
                <a:cubicBezTo>
                  <a:pt x="176" y="53"/>
                  <a:pt x="120" y="0"/>
                  <a:pt x="52" y="0"/>
                </a:cubicBezTo>
                <a:cubicBezTo>
                  <a:pt x="34" y="0"/>
                  <a:pt x="16" y="4"/>
                  <a:pt x="0" y="11"/>
                </a:cubicBezTo>
                <a:cubicBezTo>
                  <a:pt x="44" y="86"/>
                  <a:pt x="44" y="86"/>
                  <a:pt x="44" y="86"/>
                </a:cubicBezTo>
                <a:cubicBezTo>
                  <a:pt x="44" y="86"/>
                  <a:pt x="44" y="86"/>
                  <a:pt x="44" y="86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  <a:sym typeface="Calibri"/>
            </a:endParaRPr>
          </a:p>
        </p:txBody>
      </p:sp>
      <p:pic>
        <p:nvPicPr>
          <p:cNvPr id="18" name="shp96" descr="Clipboard Partially Checked">
            <a:extLst>
              <a:ext uri="{FF2B5EF4-FFF2-40B4-BE49-F238E27FC236}">
                <a16:creationId xmlns:a16="http://schemas.microsoft.com/office/drawing/2014/main" id="{58B09242-D61F-4EBA-815C-A888371EA4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45482" y="2745362"/>
            <a:ext cx="426574" cy="426574"/>
          </a:xfrm>
          <a:prstGeom prst="rect">
            <a:avLst/>
          </a:prstGeom>
        </p:spPr>
      </p:pic>
      <p:sp>
        <p:nvSpPr>
          <p:cNvPr id="19" name="shp75">
            <a:extLst>
              <a:ext uri="{FF2B5EF4-FFF2-40B4-BE49-F238E27FC236}">
                <a16:creationId xmlns:a16="http://schemas.microsoft.com/office/drawing/2014/main" id="{53212D34-5412-4231-A064-2748A466802A}"/>
              </a:ext>
            </a:extLst>
          </p:cNvPr>
          <p:cNvSpPr/>
          <p:nvPr/>
        </p:nvSpPr>
        <p:spPr>
          <a:xfrm>
            <a:off x="4510654" y="3298976"/>
            <a:ext cx="935087" cy="632137"/>
          </a:xfrm>
          <a:custGeom>
            <a:avLst/>
            <a:gdLst/>
            <a:ahLst/>
            <a:cxnLst/>
            <a:rect l="l" t="t" r="r" b="b"/>
            <a:pathLst>
              <a:path w="179" h="121" extrusionOk="0">
                <a:moveTo>
                  <a:pt x="105" y="0"/>
                </a:moveTo>
                <a:cubicBezTo>
                  <a:pt x="105" y="0"/>
                  <a:pt x="105" y="0"/>
                  <a:pt x="105" y="0"/>
                </a:cubicBezTo>
                <a:cubicBezTo>
                  <a:pt x="78" y="0"/>
                  <a:pt x="55" y="15"/>
                  <a:pt x="43" y="36"/>
                </a:cubicBezTo>
                <a:cubicBezTo>
                  <a:pt x="43" y="36"/>
                  <a:pt x="43" y="36"/>
                  <a:pt x="43" y="36"/>
                </a:cubicBezTo>
                <a:cubicBezTo>
                  <a:pt x="0" y="110"/>
                  <a:pt x="0" y="110"/>
                  <a:pt x="0" y="110"/>
                </a:cubicBezTo>
                <a:cubicBezTo>
                  <a:pt x="16" y="117"/>
                  <a:pt x="34" y="121"/>
                  <a:pt x="52" y="121"/>
                </a:cubicBezTo>
                <a:cubicBezTo>
                  <a:pt x="120" y="121"/>
                  <a:pt x="176" y="67"/>
                  <a:pt x="179" y="0"/>
                </a:cubicBezTo>
                <a:lnTo>
                  <a:pt x="105" y="0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0" name="shp83">
            <a:extLst>
              <a:ext uri="{FF2B5EF4-FFF2-40B4-BE49-F238E27FC236}">
                <a16:creationId xmlns:a16="http://schemas.microsoft.com/office/drawing/2014/main" id="{8D0CC541-B07C-4D54-9F03-C0A149C1E519}"/>
              </a:ext>
            </a:extLst>
          </p:cNvPr>
          <p:cNvSpPr/>
          <p:nvPr/>
        </p:nvSpPr>
        <p:spPr>
          <a:xfrm>
            <a:off x="2173341" y="4162517"/>
            <a:ext cx="998300" cy="701315"/>
          </a:xfrm>
          <a:custGeom>
            <a:avLst/>
            <a:gdLst/>
            <a:ahLst/>
            <a:cxnLst/>
            <a:rect l="l" t="t" r="r" b="b"/>
            <a:pathLst>
              <a:path w="191" h="134" extrusionOk="0">
                <a:moveTo>
                  <a:pt x="97" y="134"/>
                </a:moveTo>
                <a:cubicBezTo>
                  <a:pt x="191" y="134"/>
                  <a:pt x="191" y="134"/>
                  <a:pt x="191" y="134"/>
                </a:cubicBezTo>
                <a:cubicBezTo>
                  <a:pt x="191" y="90"/>
                  <a:pt x="169" y="47"/>
                  <a:pt x="128" y="24"/>
                </a:cubicBezTo>
                <a:cubicBezTo>
                  <a:pt x="87" y="0"/>
                  <a:pt x="38" y="2"/>
                  <a:pt x="0" y="24"/>
                </a:cubicBezTo>
                <a:cubicBezTo>
                  <a:pt x="47" y="105"/>
                  <a:pt x="47" y="105"/>
                  <a:pt x="47" y="105"/>
                </a:cubicBezTo>
                <a:cubicBezTo>
                  <a:pt x="57" y="121"/>
                  <a:pt x="79" y="134"/>
                  <a:pt x="97" y="134"/>
                </a:cubicBez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1" name="shp84">
            <a:extLst>
              <a:ext uri="{FF2B5EF4-FFF2-40B4-BE49-F238E27FC236}">
                <a16:creationId xmlns:a16="http://schemas.microsoft.com/office/drawing/2014/main" id="{DFC1D99E-5F1B-4406-A90B-7A4AC5A68091}"/>
              </a:ext>
            </a:extLst>
          </p:cNvPr>
          <p:cNvSpPr/>
          <p:nvPr/>
        </p:nvSpPr>
        <p:spPr>
          <a:xfrm>
            <a:off x="2188228" y="4953085"/>
            <a:ext cx="967289" cy="684617"/>
          </a:xfrm>
          <a:custGeom>
            <a:avLst/>
            <a:gdLst/>
            <a:ahLst/>
            <a:cxnLst/>
            <a:rect l="l" t="t" r="r" b="b"/>
            <a:pathLst>
              <a:path w="185" h="131" extrusionOk="0">
                <a:moveTo>
                  <a:pt x="98" y="0"/>
                </a:moveTo>
                <a:cubicBezTo>
                  <a:pt x="74" y="0"/>
                  <a:pt x="51" y="12"/>
                  <a:pt x="39" y="34"/>
                </a:cubicBezTo>
                <a:cubicBezTo>
                  <a:pt x="39" y="34"/>
                  <a:pt x="39" y="34"/>
                  <a:pt x="39" y="34"/>
                </a:cubicBezTo>
                <a:cubicBezTo>
                  <a:pt x="0" y="101"/>
                  <a:pt x="0" y="101"/>
                  <a:pt x="0" y="101"/>
                </a:cubicBezTo>
                <a:cubicBezTo>
                  <a:pt x="60" y="131"/>
                  <a:pt x="134" y="110"/>
                  <a:pt x="168" y="51"/>
                </a:cubicBezTo>
                <a:cubicBezTo>
                  <a:pt x="178" y="35"/>
                  <a:pt x="183" y="18"/>
                  <a:pt x="185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98" y="0"/>
                  <a:pt x="98" y="0"/>
                  <a:pt x="98" y="0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  <a:sym typeface="Calibri"/>
            </a:endParaRPr>
          </a:p>
        </p:txBody>
      </p:sp>
      <p:sp>
        <p:nvSpPr>
          <p:cNvPr id="22" name="shp86">
            <a:extLst>
              <a:ext uri="{FF2B5EF4-FFF2-40B4-BE49-F238E27FC236}">
                <a16:creationId xmlns:a16="http://schemas.microsoft.com/office/drawing/2014/main" id="{AB5BDFE8-EFFD-4C95-A69C-0C03A90D5878}"/>
              </a:ext>
            </a:extLst>
          </p:cNvPr>
          <p:cNvSpPr txBox="1"/>
          <p:nvPr/>
        </p:nvSpPr>
        <p:spPr>
          <a:xfrm>
            <a:off x="2471322" y="4386478"/>
            <a:ext cx="428183" cy="382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4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shp98" descr="User network">
            <a:extLst>
              <a:ext uri="{FF2B5EF4-FFF2-40B4-BE49-F238E27FC236}">
                <a16:creationId xmlns:a16="http://schemas.microsoft.com/office/drawing/2014/main" id="{B29989AA-1AF5-460D-AC68-CA26F4627B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482270" y="5005984"/>
            <a:ext cx="426574" cy="426574"/>
          </a:xfrm>
          <a:prstGeom prst="rect">
            <a:avLst/>
          </a:prstGeom>
        </p:spPr>
      </p:pic>
      <p:sp>
        <p:nvSpPr>
          <p:cNvPr id="24" name="shp85">
            <a:extLst>
              <a:ext uri="{FF2B5EF4-FFF2-40B4-BE49-F238E27FC236}">
                <a16:creationId xmlns:a16="http://schemas.microsoft.com/office/drawing/2014/main" id="{77EE0D0E-325F-4A43-B3B6-68D52724C305}"/>
              </a:ext>
            </a:extLst>
          </p:cNvPr>
          <p:cNvSpPr/>
          <p:nvPr/>
        </p:nvSpPr>
        <p:spPr>
          <a:xfrm>
            <a:off x="1738125" y="4334070"/>
            <a:ext cx="653607" cy="1098488"/>
          </a:xfrm>
          <a:custGeom>
            <a:avLst/>
            <a:gdLst/>
            <a:ahLst/>
            <a:cxnLst/>
            <a:rect l="l" t="t" r="r" b="b"/>
            <a:pathLst>
              <a:path w="125" h="210" extrusionOk="0">
                <a:moveTo>
                  <a:pt x="112" y="146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25" y="123"/>
                  <a:pt x="124" y="95"/>
                  <a:pt x="111" y="73"/>
                </a:cubicBezTo>
                <a:cubicBezTo>
                  <a:pt x="111" y="73"/>
                  <a:pt x="111" y="73"/>
                  <a:pt x="111" y="73"/>
                </a:cubicBezTo>
                <a:cubicBezTo>
                  <a:pt x="69" y="0"/>
                  <a:pt x="69" y="0"/>
                  <a:pt x="69" y="0"/>
                </a:cubicBezTo>
                <a:cubicBezTo>
                  <a:pt x="55" y="10"/>
                  <a:pt x="43" y="23"/>
                  <a:pt x="34" y="39"/>
                </a:cubicBezTo>
                <a:cubicBezTo>
                  <a:pt x="0" y="98"/>
                  <a:pt x="18" y="173"/>
                  <a:pt x="75" y="210"/>
                </a:cubicBezTo>
                <a:lnTo>
                  <a:pt x="112" y="146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5" name="shp78">
            <a:extLst>
              <a:ext uri="{FF2B5EF4-FFF2-40B4-BE49-F238E27FC236}">
                <a16:creationId xmlns:a16="http://schemas.microsoft.com/office/drawing/2014/main" id="{A50AEA4E-FB6A-475A-A03A-3EE343915957}"/>
              </a:ext>
            </a:extLst>
          </p:cNvPr>
          <p:cNvSpPr/>
          <p:nvPr/>
        </p:nvSpPr>
        <p:spPr>
          <a:xfrm>
            <a:off x="3702226" y="4203070"/>
            <a:ext cx="998300" cy="701315"/>
          </a:xfrm>
          <a:custGeom>
            <a:avLst/>
            <a:gdLst/>
            <a:ahLst/>
            <a:cxnLst/>
            <a:rect l="l" t="t" r="r" b="b"/>
            <a:pathLst>
              <a:path w="191" h="134" extrusionOk="0">
                <a:moveTo>
                  <a:pt x="144" y="105"/>
                </a:moveTo>
                <a:cubicBezTo>
                  <a:pt x="191" y="24"/>
                  <a:pt x="191" y="24"/>
                  <a:pt x="191" y="24"/>
                </a:cubicBezTo>
                <a:cubicBezTo>
                  <a:pt x="153" y="2"/>
                  <a:pt x="104" y="0"/>
                  <a:pt x="63" y="24"/>
                </a:cubicBezTo>
                <a:cubicBezTo>
                  <a:pt x="23" y="47"/>
                  <a:pt x="0" y="90"/>
                  <a:pt x="0" y="134"/>
                </a:cubicBezTo>
                <a:cubicBezTo>
                  <a:pt x="94" y="134"/>
                  <a:pt x="94" y="134"/>
                  <a:pt x="94" y="134"/>
                </a:cubicBezTo>
                <a:cubicBezTo>
                  <a:pt x="112" y="134"/>
                  <a:pt x="135" y="121"/>
                  <a:pt x="144" y="105"/>
                </a:cubicBez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6" name="shp79">
            <a:extLst>
              <a:ext uri="{FF2B5EF4-FFF2-40B4-BE49-F238E27FC236}">
                <a16:creationId xmlns:a16="http://schemas.microsoft.com/office/drawing/2014/main" id="{7ACA94F6-4D6C-4FC8-B8FC-921ED2D43CDC}"/>
              </a:ext>
            </a:extLst>
          </p:cNvPr>
          <p:cNvSpPr/>
          <p:nvPr/>
        </p:nvSpPr>
        <p:spPr>
          <a:xfrm>
            <a:off x="4510654" y="4362178"/>
            <a:ext cx="658377" cy="1098488"/>
          </a:xfrm>
          <a:custGeom>
            <a:avLst/>
            <a:gdLst/>
            <a:ahLst/>
            <a:cxnLst/>
            <a:rect l="l" t="t" r="r" b="b"/>
            <a:pathLst>
              <a:path w="126" h="210" extrusionOk="0">
                <a:moveTo>
                  <a:pt x="14" y="75"/>
                </a:moveTo>
                <a:cubicBezTo>
                  <a:pt x="1" y="95"/>
                  <a:pt x="0" y="121"/>
                  <a:pt x="13" y="143"/>
                </a:cubicBezTo>
                <a:cubicBezTo>
                  <a:pt x="13" y="143"/>
                  <a:pt x="13" y="143"/>
                  <a:pt x="13" y="143"/>
                </a:cubicBezTo>
                <a:cubicBezTo>
                  <a:pt x="51" y="210"/>
                  <a:pt x="51" y="210"/>
                  <a:pt x="51" y="210"/>
                </a:cubicBezTo>
                <a:cubicBezTo>
                  <a:pt x="108" y="173"/>
                  <a:pt x="126" y="98"/>
                  <a:pt x="92" y="39"/>
                </a:cubicBezTo>
                <a:cubicBezTo>
                  <a:pt x="83" y="23"/>
                  <a:pt x="71" y="10"/>
                  <a:pt x="57" y="0"/>
                </a:cubicBezTo>
                <a:cubicBezTo>
                  <a:pt x="14" y="75"/>
                  <a:pt x="14" y="75"/>
                  <a:pt x="14" y="75"/>
                </a:cubicBezTo>
                <a:cubicBezTo>
                  <a:pt x="14" y="75"/>
                  <a:pt x="14" y="75"/>
                  <a:pt x="14" y="75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  <a:sym typeface="Calibri"/>
            </a:endParaRPr>
          </a:p>
        </p:txBody>
      </p:sp>
      <p:sp>
        <p:nvSpPr>
          <p:cNvPr id="27" name="shp80">
            <a:extLst>
              <a:ext uri="{FF2B5EF4-FFF2-40B4-BE49-F238E27FC236}">
                <a16:creationId xmlns:a16="http://schemas.microsoft.com/office/drawing/2014/main" id="{87D9FC98-6FAB-44AE-9903-8FD1047EC11B}"/>
              </a:ext>
            </a:extLst>
          </p:cNvPr>
          <p:cNvSpPr/>
          <p:nvPr/>
        </p:nvSpPr>
        <p:spPr>
          <a:xfrm>
            <a:off x="3715557" y="4953086"/>
            <a:ext cx="967289" cy="684617"/>
          </a:xfrm>
          <a:custGeom>
            <a:avLst/>
            <a:gdLst/>
            <a:ahLst/>
            <a:cxnLst/>
            <a:rect l="l" t="t" r="r" b="b"/>
            <a:pathLst>
              <a:path w="185" h="131" extrusionOk="0">
                <a:moveTo>
                  <a:pt x="148" y="36"/>
                </a:moveTo>
                <a:cubicBezTo>
                  <a:pt x="148" y="36"/>
                  <a:pt x="148" y="36"/>
                  <a:pt x="148" y="36"/>
                </a:cubicBezTo>
                <a:cubicBezTo>
                  <a:pt x="134" y="13"/>
                  <a:pt x="110" y="0"/>
                  <a:pt x="85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0" y="0"/>
                  <a:pt x="0" y="0"/>
                  <a:pt x="0" y="0"/>
                </a:cubicBezTo>
                <a:cubicBezTo>
                  <a:pt x="2" y="18"/>
                  <a:pt x="8" y="35"/>
                  <a:pt x="17" y="51"/>
                </a:cubicBezTo>
                <a:cubicBezTo>
                  <a:pt x="51" y="110"/>
                  <a:pt x="125" y="131"/>
                  <a:pt x="185" y="101"/>
                </a:cubicBezTo>
                <a:lnTo>
                  <a:pt x="148" y="36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8" name="shp81">
            <a:extLst>
              <a:ext uri="{FF2B5EF4-FFF2-40B4-BE49-F238E27FC236}">
                <a16:creationId xmlns:a16="http://schemas.microsoft.com/office/drawing/2014/main" id="{C8167093-E3F8-403B-9B6A-7C24D1EA3565}"/>
              </a:ext>
            </a:extLst>
          </p:cNvPr>
          <p:cNvSpPr txBox="1"/>
          <p:nvPr/>
        </p:nvSpPr>
        <p:spPr>
          <a:xfrm>
            <a:off x="3945851" y="4406328"/>
            <a:ext cx="549840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3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shp95" descr="Customer review">
            <a:extLst>
              <a:ext uri="{FF2B5EF4-FFF2-40B4-BE49-F238E27FC236}">
                <a16:creationId xmlns:a16="http://schemas.microsoft.com/office/drawing/2014/main" id="{8F205FC0-5B32-4FCB-B271-4BDC38ED321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619074" y="4753188"/>
            <a:ext cx="426574" cy="426574"/>
          </a:xfrm>
          <a:prstGeom prst="rect">
            <a:avLst/>
          </a:prstGeom>
        </p:spPr>
      </p:pic>
      <p:sp>
        <p:nvSpPr>
          <p:cNvPr id="30" name="shp70">
            <a:extLst>
              <a:ext uri="{FF2B5EF4-FFF2-40B4-BE49-F238E27FC236}">
                <a16:creationId xmlns:a16="http://schemas.microsoft.com/office/drawing/2014/main" id="{6917A5A6-A886-4EF4-B848-6D3929F41767}"/>
              </a:ext>
            </a:extLst>
          </p:cNvPr>
          <p:cNvSpPr/>
          <p:nvPr/>
        </p:nvSpPr>
        <p:spPr>
          <a:xfrm>
            <a:off x="2869816" y="2718520"/>
            <a:ext cx="782630" cy="1098488"/>
          </a:xfrm>
          <a:custGeom>
            <a:avLst/>
            <a:gdLst/>
            <a:ahLst/>
            <a:cxnLst/>
            <a:rect l="l" t="t" r="r" b="b"/>
            <a:pathLst>
              <a:path w="125" h="210" extrusionOk="0">
                <a:moveTo>
                  <a:pt x="13" y="65"/>
                </a:moveTo>
                <a:cubicBezTo>
                  <a:pt x="13" y="65"/>
                  <a:pt x="13" y="65"/>
                  <a:pt x="13" y="65"/>
                </a:cubicBezTo>
                <a:cubicBezTo>
                  <a:pt x="0" y="88"/>
                  <a:pt x="1" y="115"/>
                  <a:pt x="14" y="137"/>
                </a:cubicBezTo>
                <a:cubicBezTo>
                  <a:pt x="14" y="137"/>
                  <a:pt x="14" y="137"/>
                  <a:pt x="14" y="137"/>
                </a:cubicBezTo>
                <a:cubicBezTo>
                  <a:pt x="56" y="210"/>
                  <a:pt x="56" y="210"/>
                  <a:pt x="56" y="210"/>
                </a:cubicBezTo>
                <a:cubicBezTo>
                  <a:pt x="70" y="200"/>
                  <a:pt x="82" y="187"/>
                  <a:pt x="91" y="171"/>
                </a:cubicBezTo>
                <a:cubicBezTo>
                  <a:pt x="125" y="112"/>
                  <a:pt x="107" y="37"/>
                  <a:pt x="50" y="0"/>
                </a:cubicBezTo>
                <a:lnTo>
                  <a:pt x="13" y="65"/>
                </a:lnTo>
                <a:close/>
              </a:path>
            </a:pathLst>
          </a:custGeom>
          <a:solidFill>
            <a:sysClr val="windowText" lastClr="000000">
              <a:lumMod val="75000"/>
              <a:lumOff val="25000"/>
              <a:alpha val="60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</p:txBody>
      </p:sp>
      <p:sp>
        <p:nvSpPr>
          <p:cNvPr id="31" name="shp71">
            <a:extLst>
              <a:ext uri="{FF2B5EF4-FFF2-40B4-BE49-F238E27FC236}">
                <a16:creationId xmlns:a16="http://schemas.microsoft.com/office/drawing/2014/main" id="{8F5EF3A1-2DC1-4215-95B8-2FFB6F32B857}"/>
              </a:ext>
            </a:extLst>
          </p:cNvPr>
          <p:cNvSpPr txBox="1"/>
          <p:nvPr/>
        </p:nvSpPr>
        <p:spPr>
          <a:xfrm>
            <a:off x="2934401" y="3000817"/>
            <a:ext cx="430237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 1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2" name="shp73">
            <a:extLst>
              <a:ext uri="{FF2B5EF4-FFF2-40B4-BE49-F238E27FC236}">
                <a16:creationId xmlns:a16="http://schemas.microsoft.com/office/drawing/2014/main" id="{8BCAC529-015C-453B-9169-9B34B8C8FAF8}"/>
              </a:ext>
            </a:extLst>
          </p:cNvPr>
          <p:cNvSpPr/>
          <p:nvPr/>
        </p:nvSpPr>
        <p:spPr>
          <a:xfrm>
            <a:off x="4085824" y="2694224"/>
            <a:ext cx="627367" cy="1149774"/>
          </a:xfrm>
          <a:custGeom>
            <a:avLst/>
            <a:gdLst/>
            <a:ahLst/>
            <a:cxnLst/>
            <a:rect l="l" t="t" r="r" b="b"/>
            <a:pathLst>
              <a:path w="120" h="220" extrusionOk="0">
                <a:moveTo>
                  <a:pt x="110" y="81"/>
                </a:moveTo>
                <a:cubicBezTo>
                  <a:pt x="63" y="0"/>
                  <a:pt x="63" y="0"/>
                  <a:pt x="63" y="0"/>
                </a:cubicBezTo>
                <a:cubicBezTo>
                  <a:pt x="25" y="22"/>
                  <a:pt x="0" y="63"/>
                  <a:pt x="0" y="110"/>
                </a:cubicBezTo>
                <a:cubicBezTo>
                  <a:pt x="0" y="157"/>
                  <a:pt x="25" y="198"/>
                  <a:pt x="63" y="220"/>
                </a:cubicBezTo>
                <a:cubicBezTo>
                  <a:pt x="110" y="139"/>
                  <a:pt x="110" y="139"/>
                  <a:pt x="110" y="139"/>
                </a:cubicBezTo>
                <a:cubicBezTo>
                  <a:pt x="120" y="123"/>
                  <a:pt x="120" y="97"/>
                  <a:pt x="110" y="81"/>
                </a:cubicBezTo>
                <a:close/>
              </a:path>
            </a:pathLst>
          </a:custGeom>
          <a:solidFill>
            <a:srgbClr val="FEC55A">
              <a:lumMod val="75000"/>
              <a:alpha val="5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</p:txBody>
      </p:sp>
      <p:sp>
        <p:nvSpPr>
          <p:cNvPr id="33" name="shp76">
            <a:extLst>
              <a:ext uri="{FF2B5EF4-FFF2-40B4-BE49-F238E27FC236}">
                <a16:creationId xmlns:a16="http://schemas.microsoft.com/office/drawing/2014/main" id="{173C7A96-7F4E-4E75-B385-297AC8DB4BBD}"/>
              </a:ext>
            </a:extLst>
          </p:cNvPr>
          <p:cNvSpPr txBox="1"/>
          <p:nvPr/>
        </p:nvSpPr>
        <p:spPr>
          <a:xfrm>
            <a:off x="4162158" y="3016802"/>
            <a:ext cx="551033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2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4" name="shp56">
            <a:extLst>
              <a:ext uri="{FF2B5EF4-FFF2-40B4-BE49-F238E27FC236}">
                <a16:creationId xmlns:a16="http://schemas.microsoft.com/office/drawing/2014/main" id="{84A26994-73A3-4150-8C78-37943312389D}"/>
              </a:ext>
            </a:extLst>
          </p:cNvPr>
          <p:cNvSpPr txBox="1"/>
          <p:nvPr/>
        </p:nvSpPr>
        <p:spPr>
          <a:xfrm>
            <a:off x="7118521" y="2041577"/>
            <a:ext cx="4310344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7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2</a:t>
            </a:r>
            <a:r>
              <a:rPr kumimoji="0" lang="fr-FR" sz="17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- </a:t>
            </a:r>
            <a:r>
              <a:rPr kumimoji="0" lang="ru-RU" sz="17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Осигуряване на съвременен инструментариум за измерване и оценяване на резултатите на учениците</a:t>
            </a:r>
            <a:endParaRPr kumimoji="0" lang="en-US" sz="17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5" name="shp58">
            <a:extLst>
              <a:ext uri="{FF2B5EF4-FFF2-40B4-BE49-F238E27FC236}">
                <a16:creationId xmlns:a16="http://schemas.microsoft.com/office/drawing/2014/main" id="{A25683B9-3D7B-4B5A-8788-CE743680BB09}"/>
              </a:ext>
            </a:extLst>
          </p:cNvPr>
          <p:cNvSpPr txBox="1">
            <a:spLocks/>
          </p:cNvSpPr>
          <p:nvPr/>
        </p:nvSpPr>
        <p:spPr>
          <a:xfrm>
            <a:off x="6254169" y="3727447"/>
            <a:ext cx="5299680" cy="1880169"/>
          </a:xfrm>
          <a:prstGeom prst="rect">
            <a:avLst/>
          </a:prstGeom>
        </p:spPr>
        <p:txBody>
          <a:bodyPr anchor="b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bg-BG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Разработване на </a:t>
            </a:r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дескриптори за вътрешно оценяване</a:t>
            </a:r>
            <a:r>
              <a:rPr lang="bg-BG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;</a:t>
            </a:r>
          </a:p>
          <a:p>
            <a:pPr algn="just">
              <a:defRPr/>
            </a:pPr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Разработване на материали за вътрешно оценяване;</a:t>
            </a:r>
          </a:p>
          <a:p>
            <a:pPr algn="just">
              <a:defRPr/>
            </a:pPr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Създаване на банка от задачи и казуси за външно оценяване;</a:t>
            </a:r>
          </a:p>
          <a:p>
            <a:pPr algn="just">
              <a:defRPr/>
            </a:pPr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Прилагане на инструменти за проследяване на индивидуалния напредък на ученика</a:t>
            </a:r>
            <a:r>
              <a:rPr lang="bg-BG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47013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F9D8DDC-4AAF-4087-ACAC-AF36D29DD8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hp55">
            <a:extLst>
              <a:ext uri="{FF2B5EF4-FFF2-40B4-BE49-F238E27FC236}">
                <a16:creationId xmlns:a16="http://schemas.microsoft.com/office/drawing/2014/main" id="{CC496724-30EA-44E3-867D-EBFFF6346142}"/>
              </a:ext>
            </a:extLst>
          </p:cNvPr>
          <p:cNvSpPr/>
          <p:nvPr/>
        </p:nvSpPr>
        <p:spPr>
          <a:xfrm>
            <a:off x="6876513" y="2060096"/>
            <a:ext cx="4395444" cy="802303"/>
          </a:xfrm>
          <a:custGeom>
            <a:avLst/>
            <a:gdLst>
              <a:gd name="connsiteX0" fmla="*/ 0 w 4395444"/>
              <a:gd name="connsiteY0" fmla="*/ 0 h 614846"/>
              <a:gd name="connsiteX1" fmla="*/ 4088021 w 4395444"/>
              <a:gd name="connsiteY1" fmla="*/ 0 h 614846"/>
              <a:gd name="connsiteX2" fmla="*/ 4395444 w 4395444"/>
              <a:gd name="connsiteY2" fmla="*/ 307423 h 614846"/>
              <a:gd name="connsiteX3" fmla="*/ 4088021 w 4395444"/>
              <a:gd name="connsiteY3" fmla="*/ 614846 h 614846"/>
              <a:gd name="connsiteX4" fmla="*/ 3 w 4395444"/>
              <a:gd name="connsiteY4" fmla="*/ 614846 h 614846"/>
              <a:gd name="connsiteX5" fmla="*/ 40139 w 4395444"/>
              <a:gd name="connsiteY5" fmla="*/ 581731 h 614846"/>
              <a:gd name="connsiteX6" fmla="*/ 153760 w 4395444"/>
              <a:gd name="connsiteY6" fmla="*/ 307424 h 614846"/>
              <a:gd name="connsiteX7" fmla="*/ 40139 w 4395444"/>
              <a:gd name="connsiteY7" fmla="*/ 33118 h 614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95444" h="614846">
                <a:moveTo>
                  <a:pt x="0" y="0"/>
                </a:moveTo>
                <a:lnTo>
                  <a:pt x="4088021" y="0"/>
                </a:lnTo>
                <a:cubicBezTo>
                  <a:pt x="4257806" y="0"/>
                  <a:pt x="4395444" y="137638"/>
                  <a:pt x="4395444" y="307423"/>
                </a:cubicBezTo>
                <a:cubicBezTo>
                  <a:pt x="4395444" y="477208"/>
                  <a:pt x="4257806" y="614846"/>
                  <a:pt x="4088021" y="614846"/>
                </a:cubicBezTo>
                <a:lnTo>
                  <a:pt x="3" y="614846"/>
                </a:lnTo>
                <a:lnTo>
                  <a:pt x="40139" y="581731"/>
                </a:lnTo>
                <a:cubicBezTo>
                  <a:pt x="110340" y="511530"/>
                  <a:pt x="153760" y="414548"/>
                  <a:pt x="153760" y="307424"/>
                </a:cubicBezTo>
                <a:cubicBezTo>
                  <a:pt x="153760" y="200301"/>
                  <a:pt x="110340" y="103319"/>
                  <a:pt x="40139" y="33118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shp57">
            <a:extLst>
              <a:ext uri="{FF2B5EF4-FFF2-40B4-BE49-F238E27FC236}">
                <a16:creationId xmlns:a16="http://schemas.microsoft.com/office/drawing/2014/main" id="{8FAB79C6-547D-4A3D-86EF-6FC2B86A7ECD}"/>
              </a:ext>
            </a:extLst>
          </p:cNvPr>
          <p:cNvSpPr/>
          <p:nvPr/>
        </p:nvSpPr>
        <p:spPr>
          <a:xfrm>
            <a:off x="5801168" y="2041577"/>
            <a:ext cx="886590" cy="856368"/>
          </a:xfrm>
          <a:prstGeom prst="ellipse">
            <a:avLst/>
          </a:prstGeom>
          <a:solidFill>
            <a:schemeClr val="accent6">
              <a:lumMod val="60000"/>
              <a:lumOff val="40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561204-431A-4BE2-8291-31E6C0ED56C6}"/>
              </a:ext>
            </a:extLst>
          </p:cNvPr>
          <p:cNvSpPr txBox="1"/>
          <p:nvPr/>
        </p:nvSpPr>
        <p:spPr>
          <a:xfrm>
            <a:off x="2841544" y="1205188"/>
            <a:ext cx="64321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600" b="1" i="1" u="none" strike="noStrike" kern="1200" cap="none" spc="0" normalizeH="0" baseline="0" noProof="0" dirty="0">
                <a:ln>
                  <a:noFill/>
                </a:ln>
                <a:solidFill>
                  <a:srgbClr val="0C5A9A"/>
                </a:solidFill>
                <a:effectLst/>
                <a:uLnTx/>
                <a:uFillTx/>
                <a:latin typeface="Calibri (Headings)"/>
                <a:ea typeface="+mn-ea"/>
                <a:cs typeface="+mn-cs"/>
              </a:rPr>
              <a:t>Дейности</a:t>
            </a:r>
          </a:p>
        </p:txBody>
      </p:sp>
      <p:sp>
        <p:nvSpPr>
          <p:cNvPr id="9" name="shp69">
            <a:extLst>
              <a:ext uri="{FF2B5EF4-FFF2-40B4-BE49-F238E27FC236}">
                <a16:creationId xmlns:a16="http://schemas.microsoft.com/office/drawing/2014/main" id="{1A22D0BC-4095-4F6C-B6EB-7CC5738E9AAA}"/>
              </a:ext>
            </a:extLst>
          </p:cNvPr>
          <p:cNvSpPr/>
          <p:nvPr/>
        </p:nvSpPr>
        <p:spPr>
          <a:xfrm>
            <a:off x="2137286" y="2495822"/>
            <a:ext cx="967289" cy="684617"/>
          </a:xfrm>
          <a:custGeom>
            <a:avLst/>
            <a:gdLst/>
            <a:ahLst/>
            <a:cxnLst/>
            <a:rect l="l" t="t" r="r" b="b"/>
            <a:pathLst>
              <a:path w="185" h="131" extrusionOk="0">
                <a:moveTo>
                  <a:pt x="87" y="131"/>
                </a:moveTo>
                <a:cubicBezTo>
                  <a:pt x="111" y="131"/>
                  <a:pt x="134" y="119"/>
                  <a:pt x="146" y="98"/>
                </a:cubicBezTo>
                <a:cubicBezTo>
                  <a:pt x="146" y="98"/>
                  <a:pt x="146" y="98"/>
                  <a:pt x="146" y="98"/>
                </a:cubicBezTo>
                <a:cubicBezTo>
                  <a:pt x="185" y="31"/>
                  <a:pt x="185" y="31"/>
                  <a:pt x="185" y="31"/>
                </a:cubicBezTo>
                <a:cubicBezTo>
                  <a:pt x="125" y="0"/>
                  <a:pt x="51" y="22"/>
                  <a:pt x="17" y="81"/>
                </a:cubicBezTo>
                <a:cubicBezTo>
                  <a:pt x="8" y="97"/>
                  <a:pt x="2" y="114"/>
                  <a:pt x="0" y="131"/>
                </a:cubicBezTo>
                <a:cubicBezTo>
                  <a:pt x="87" y="131"/>
                  <a:pt x="87" y="131"/>
                  <a:pt x="87" y="131"/>
                </a:cubicBezTo>
                <a:cubicBezTo>
                  <a:pt x="87" y="131"/>
                  <a:pt x="87" y="131"/>
                  <a:pt x="87" y="131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pic>
        <p:nvPicPr>
          <p:cNvPr id="10" name="shp97" descr="Presentation with checklist">
            <a:extLst>
              <a:ext uri="{FF2B5EF4-FFF2-40B4-BE49-F238E27FC236}">
                <a16:creationId xmlns:a16="http://schemas.microsoft.com/office/drawing/2014/main" id="{CF99C0E9-D60F-45DC-BDE4-742B12A426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99581" y="2708590"/>
            <a:ext cx="426574" cy="426574"/>
          </a:xfrm>
          <a:prstGeom prst="rect">
            <a:avLst/>
          </a:prstGeom>
        </p:spPr>
      </p:pic>
      <p:sp>
        <p:nvSpPr>
          <p:cNvPr id="11" name="shp71">
            <a:extLst>
              <a:ext uri="{FF2B5EF4-FFF2-40B4-BE49-F238E27FC236}">
                <a16:creationId xmlns:a16="http://schemas.microsoft.com/office/drawing/2014/main" id="{61CCC8E0-79D6-44F1-9800-22680F64E476}"/>
              </a:ext>
            </a:extLst>
          </p:cNvPr>
          <p:cNvSpPr txBox="1"/>
          <p:nvPr/>
        </p:nvSpPr>
        <p:spPr>
          <a:xfrm>
            <a:off x="2939226" y="3006560"/>
            <a:ext cx="417638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 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shp68">
            <a:extLst>
              <a:ext uri="{FF2B5EF4-FFF2-40B4-BE49-F238E27FC236}">
                <a16:creationId xmlns:a16="http://schemas.microsoft.com/office/drawing/2014/main" id="{EBCB6692-BB5D-4818-9026-6E0C567B074F}"/>
              </a:ext>
            </a:extLst>
          </p:cNvPr>
          <p:cNvSpPr/>
          <p:nvPr/>
        </p:nvSpPr>
        <p:spPr>
          <a:xfrm>
            <a:off x="2150925" y="3279943"/>
            <a:ext cx="998300" cy="701315"/>
          </a:xfrm>
          <a:custGeom>
            <a:avLst/>
            <a:gdLst/>
            <a:ahLst/>
            <a:cxnLst/>
            <a:rect l="l" t="t" r="r" b="b"/>
            <a:pathLst>
              <a:path w="191" h="134" extrusionOk="0">
                <a:moveTo>
                  <a:pt x="9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4"/>
                  <a:pt x="23" y="87"/>
                  <a:pt x="63" y="111"/>
                </a:cubicBezTo>
                <a:cubicBezTo>
                  <a:pt x="104" y="134"/>
                  <a:pt x="153" y="133"/>
                  <a:pt x="191" y="111"/>
                </a:cubicBezTo>
                <a:cubicBezTo>
                  <a:pt x="144" y="29"/>
                  <a:pt x="144" y="29"/>
                  <a:pt x="144" y="29"/>
                </a:cubicBezTo>
                <a:cubicBezTo>
                  <a:pt x="135" y="13"/>
                  <a:pt x="112" y="0"/>
                  <a:pt x="94" y="0"/>
                </a:cubicBezTo>
                <a:close/>
              </a:path>
            </a:pathLst>
          </a:custGeom>
          <a:solidFill>
            <a:srgbClr val="E7E6E6">
              <a:lumMod val="50000"/>
              <a:alpha val="6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3" name="shp71">
            <a:extLst>
              <a:ext uri="{FF2B5EF4-FFF2-40B4-BE49-F238E27FC236}">
                <a16:creationId xmlns:a16="http://schemas.microsoft.com/office/drawing/2014/main" id="{E1A52188-BF88-473D-920D-C98DC98A4179}"/>
              </a:ext>
            </a:extLst>
          </p:cNvPr>
          <p:cNvSpPr txBox="1"/>
          <p:nvPr/>
        </p:nvSpPr>
        <p:spPr>
          <a:xfrm>
            <a:off x="3017224" y="3007907"/>
            <a:ext cx="417638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kumimoji="0" lang="bg-BG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1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shp74">
            <a:extLst>
              <a:ext uri="{FF2B5EF4-FFF2-40B4-BE49-F238E27FC236}">
                <a16:creationId xmlns:a16="http://schemas.microsoft.com/office/drawing/2014/main" id="{B5172138-D689-48A6-9DE1-6B25904A0A48}"/>
              </a:ext>
            </a:extLst>
          </p:cNvPr>
          <p:cNvSpPr/>
          <p:nvPr/>
        </p:nvSpPr>
        <p:spPr>
          <a:xfrm>
            <a:off x="4501913" y="2597066"/>
            <a:ext cx="935087" cy="633330"/>
          </a:xfrm>
          <a:custGeom>
            <a:avLst/>
            <a:gdLst/>
            <a:ahLst/>
            <a:cxnLst/>
            <a:rect l="l" t="t" r="r" b="b"/>
            <a:pathLst>
              <a:path w="179" h="121" extrusionOk="0">
                <a:moveTo>
                  <a:pt x="44" y="86"/>
                </a:moveTo>
                <a:cubicBezTo>
                  <a:pt x="55" y="106"/>
                  <a:pt x="77" y="120"/>
                  <a:pt x="102" y="121"/>
                </a:cubicBezTo>
                <a:cubicBezTo>
                  <a:pt x="102" y="121"/>
                  <a:pt x="102" y="121"/>
                  <a:pt x="102" y="121"/>
                </a:cubicBezTo>
                <a:cubicBezTo>
                  <a:pt x="179" y="121"/>
                  <a:pt x="179" y="121"/>
                  <a:pt x="179" y="121"/>
                </a:cubicBezTo>
                <a:cubicBezTo>
                  <a:pt x="176" y="53"/>
                  <a:pt x="120" y="0"/>
                  <a:pt x="52" y="0"/>
                </a:cubicBezTo>
                <a:cubicBezTo>
                  <a:pt x="34" y="0"/>
                  <a:pt x="16" y="4"/>
                  <a:pt x="0" y="11"/>
                </a:cubicBezTo>
                <a:cubicBezTo>
                  <a:pt x="44" y="86"/>
                  <a:pt x="44" y="86"/>
                  <a:pt x="44" y="86"/>
                </a:cubicBezTo>
                <a:cubicBezTo>
                  <a:pt x="44" y="86"/>
                  <a:pt x="44" y="86"/>
                  <a:pt x="44" y="86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  <a:sym typeface="Calibri"/>
            </a:endParaRPr>
          </a:p>
        </p:txBody>
      </p:sp>
      <p:pic>
        <p:nvPicPr>
          <p:cNvPr id="18" name="shp96" descr="Clipboard Partially Checked">
            <a:extLst>
              <a:ext uri="{FF2B5EF4-FFF2-40B4-BE49-F238E27FC236}">
                <a16:creationId xmlns:a16="http://schemas.microsoft.com/office/drawing/2014/main" id="{58B09242-D61F-4EBA-815C-A888371EA4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45482" y="2745362"/>
            <a:ext cx="426574" cy="426574"/>
          </a:xfrm>
          <a:prstGeom prst="rect">
            <a:avLst/>
          </a:prstGeom>
        </p:spPr>
      </p:pic>
      <p:sp>
        <p:nvSpPr>
          <p:cNvPr id="19" name="shp75">
            <a:extLst>
              <a:ext uri="{FF2B5EF4-FFF2-40B4-BE49-F238E27FC236}">
                <a16:creationId xmlns:a16="http://schemas.microsoft.com/office/drawing/2014/main" id="{53212D34-5412-4231-A064-2748A466802A}"/>
              </a:ext>
            </a:extLst>
          </p:cNvPr>
          <p:cNvSpPr/>
          <p:nvPr/>
        </p:nvSpPr>
        <p:spPr>
          <a:xfrm>
            <a:off x="4510654" y="3298976"/>
            <a:ext cx="935087" cy="632137"/>
          </a:xfrm>
          <a:custGeom>
            <a:avLst/>
            <a:gdLst/>
            <a:ahLst/>
            <a:cxnLst/>
            <a:rect l="l" t="t" r="r" b="b"/>
            <a:pathLst>
              <a:path w="179" h="121" extrusionOk="0">
                <a:moveTo>
                  <a:pt x="105" y="0"/>
                </a:moveTo>
                <a:cubicBezTo>
                  <a:pt x="105" y="0"/>
                  <a:pt x="105" y="0"/>
                  <a:pt x="105" y="0"/>
                </a:cubicBezTo>
                <a:cubicBezTo>
                  <a:pt x="78" y="0"/>
                  <a:pt x="55" y="15"/>
                  <a:pt x="43" y="36"/>
                </a:cubicBezTo>
                <a:cubicBezTo>
                  <a:pt x="43" y="36"/>
                  <a:pt x="43" y="36"/>
                  <a:pt x="43" y="36"/>
                </a:cubicBezTo>
                <a:cubicBezTo>
                  <a:pt x="0" y="110"/>
                  <a:pt x="0" y="110"/>
                  <a:pt x="0" y="110"/>
                </a:cubicBezTo>
                <a:cubicBezTo>
                  <a:pt x="16" y="117"/>
                  <a:pt x="34" y="121"/>
                  <a:pt x="52" y="121"/>
                </a:cubicBezTo>
                <a:cubicBezTo>
                  <a:pt x="120" y="121"/>
                  <a:pt x="176" y="67"/>
                  <a:pt x="179" y="0"/>
                </a:cubicBezTo>
                <a:lnTo>
                  <a:pt x="105" y="0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0" name="shp83">
            <a:extLst>
              <a:ext uri="{FF2B5EF4-FFF2-40B4-BE49-F238E27FC236}">
                <a16:creationId xmlns:a16="http://schemas.microsoft.com/office/drawing/2014/main" id="{8D0CC541-B07C-4D54-9F03-C0A149C1E519}"/>
              </a:ext>
            </a:extLst>
          </p:cNvPr>
          <p:cNvSpPr/>
          <p:nvPr/>
        </p:nvSpPr>
        <p:spPr>
          <a:xfrm>
            <a:off x="2173341" y="4162517"/>
            <a:ext cx="998300" cy="701315"/>
          </a:xfrm>
          <a:custGeom>
            <a:avLst/>
            <a:gdLst/>
            <a:ahLst/>
            <a:cxnLst/>
            <a:rect l="l" t="t" r="r" b="b"/>
            <a:pathLst>
              <a:path w="191" h="134" extrusionOk="0">
                <a:moveTo>
                  <a:pt x="97" y="134"/>
                </a:moveTo>
                <a:cubicBezTo>
                  <a:pt x="191" y="134"/>
                  <a:pt x="191" y="134"/>
                  <a:pt x="191" y="134"/>
                </a:cubicBezTo>
                <a:cubicBezTo>
                  <a:pt x="191" y="90"/>
                  <a:pt x="169" y="47"/>
                  <a:pt x="128" y="24"/>
                </a:cubicBezTo>
                <a:cubicBezTo>
                  <a:pt x="87" y="0"/>
                  <a:pt x="38" y="2"/>
                  <a:pt x="0" y="24"/>
                </a:cubicBezTo>
                <a:cubicBezTo>
                  <a:pt x="47" y="105"/>
                  <a:pt x="47" y="105"/>
                  <a:pt x="47" y="105"/>
                </a:cubicBezTo>
                <a:cubicBezTo>
                  <a:pt x="57" y="121"/>
                  <a:pt x="79" y="134"/>
                  <a:pt x="97" y="134"/>
                </a:cubicBez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1" name="shp84">
            <a:extLst>
              <a:ext uri="{FF2B5EF4-FFF2-40B4-BE49-F238E27FC236}">
                <a16:creationId xmlns:a16="http://schemas.microsoft.com/office/drawing/2014/main" id="{DFC1D99E-5F1B-4406-A90B-7A4AC5A68091}"/>
              </a:ext>
            </a:extLst>
          </p:cNvPr>
          <p:cNvSpPr/>
          <p:nvPr/>
        </p:nvSpPr>
        <p:spPr>
          <a:xfrm>
            <a:off x="2188228" y="4953085"/>
            <a:ext cx="967289" cy="684617"/>
          </a:xfrm>
          <a:custGeom>
            <a:avLst/>
            <a:gdLst/>
            <a:ahLst/>
            <a:cxnLst/>
            <a:rect l="l" t="t" r="r" b="b"/>
            <a:pathLst>
              <a:path w="185" h="131" extrusionOk="0">
                <a:moveTo>
                  <a:pt x="98" y="0"/>
                </a:moveTo>
                <a:cubicBezTo>
                  <a:pt x="74" y="0"/>
                  <a:pt x="51" y="12"/>
                  <a:pt x="39" y="34"/>
                </a:cubicBezTo>
                <a:cubicBezTo>
                  <a:pt x="39" y="34"/>
                  <a:pt x="39" y="34"/>
                  <a:pt x="39" y="34"/>
                </a:cubicBezTo>
                <a:cubicBezTo>
                  <a:pt x="0" y="101"/>
                  <a:pt x="0" y="101"/>
                  <a:pt x="0" y="101"/>
                </a:cubicBezTo>
                <a:cubicBezTo>
                  <a:pt x="60" y="131"/>
                  <a:pt x="134" y="110"/>
                  <a:pt x="168" y="51"/>
                </a:cubicBezTo>
                <a:cubicBezTo>
                  <a:pt x="178" y="35"/>
                  <a:pt x="183" y="18"/>
                  <a:pt x="185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98" y="0"/>
                  <a:pt x="98" y="0"/>
                  <a:pt x="98" y="0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  <a:sym typeface="Calibri"/>
            </a:endParaRPr>
          </a:p>
        </p:txBody>
      </p:sp>
      <p:sp>
        <p:nvSpPr>
          <p:cNvPr id="22" name="shp86">
            <a:extLst>
              <a:ext uri="{FF2B5EF4-FFF2-40B4-BE49-F238E27FC236}">
                <a16:creationId xmlns:a16="http://schemas.microsoft.com/office/drawing/2014/main" id="{AB5BDFE8-EFFD-4C95-A69C-0C03A90D5878}"/>
              </a:ext>
            </a:extLst>
          </p:cNvPr>
          <p:cNvSpPr txBox="1"/>
          <p:nvPr/>
        </p:nvSpPr>
        <p:spPr>
          <a:xfrm>
            <a:off x="2435983" y="4372976"/>
            <a:ext cx="428183" cy="382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4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shp98" descr="User network">
            <a:extLst>
              <a:ext uri="{FF2B5EF4-FFF2-40B4-BE49-F238E27FC236}">
                <a16:creationId xmlns:a16="http://schemas.microsoft.com/office/drawing/2014/main" id="{B29989AA-1AF5-460D-AC68-CA26F4627B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482270" y="5005984"/>
            <a:ext cx="426574" cy="426574"/>
          </a:xfrm>
          <a:prstGeom prst="rect">
            <a:avLst/>
          </a:prstGeom>
        </p:spPr>
      </p:pic>
      <p:sp>
        <p:nvSpPr>
          <p:cNvPr id="24" name="shp85">
            <a:extLst>
              <a:ext uri="{FF2B5EF4-FFF2-40B4-BE49-F238E27FC236}">
                <a16:creationId xmlns:a16="http://schemas.microsoft.com/office/drawing/2014/main" id="{77EE0D0E-325F-4A43-B3B6-68D52724C305}"/>
              </a:ext>
            </a:extLst>
          </p:cNvPr>
          <p:cNvSpPr/>
          <p:nvPr/>
        </p:nvSpPr>
        <p:spPr>
          <a:xfrm>
            <a:off x="1738125" y="4334070"/>
            <a:ext cx="653607" cy="1098488"/>
          </a:xfrm>
          <a:custGeom>
            <a:avLst/>
            <a:gdLst/>
            <a:ahLst/>
            <a:cxnLst/>
            <a:rect l="l" t="t" r="r" b="b"/>
            <a:pathLst>
              <a:path w="125" h="210" extrusionOk="0">
                <a:moveTo>
                  <a:pt x="112" y="146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25" y="123"/>
                  <a:pt x="124" y="95"/>
                  <a:pt x="111" y="73"/>
                </a:cubicBezTo>
                <a:cubicBezTo>
                  <a:pt x="111" y="73"/>
                  <a:pt x="111" y="73"/>
                  <a:pt x="111" y="73"/>
                </a:cubicBezTo>
                <a:cubicBezTo>
                  <a:pt x="69" y="0"/>
                  <a:pt x="69" y="0"/>
                  <a:pt x="69" y="0"/>
                </a:cubicBezTo>
                <a:cubicBezTo>
                  <a:pt x="55" y="10"/>
                  <a:pt x="43" y="23"/>
                  <a:pt x="34" y="39"/>
                </a:cubicBezTo>
                <a:cubicBezTo>
                  <a:pt x="0" y="98"/>
                  <a:pt x="18" y="173"/>
                  <a:pt x="75" y="210"/>
                </a:cubicBezTo>
                <a:lnTo>
                  <a:pt x="112" y="146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5" name="shp78">
            <a:extLst>
              <a:ext uri="{FF2B5EF4-FFF2-40B4-BE49-F238E27FC236}">
                <a16:creationId xmlns:a16="http://schemas.microsoft.com/office/drawing/2014/main" id="{A50AEA4E-FB6A-475A-A03A-3EE343915957}"/>
              </a:ext>
            </a:extLst>
          </p:cNvPr>
          <p:cNvSpPr/>
          <p:nvPr/>
        </p:nvSpPr>
        <p:spPr>
          <a:xfrm>
            <a:off x="3702226" y="4203070"/>
            <a:ext cx="998300" cy="701315"/>
          </a:xfrm>
          <a:custGeom>
            <a:avLst/>
            <a:gdLst/>
            <a:ahLst/>
            <a:cxnLst/>
            <a:rect l="l" t="t" r="r" b="b"/>
            <a:pathLst>
              <a:path w="191" h="134" extrusionOk="0">
                <a:moveTo>
                  <a:pt x="144" y="105"/>
                </a:moveTo>
                <a:cubicBezTo>
                  <a:pt x="191" y="24"/>
                  <a:pt x="191" y="24"/>
                  <a:pt x="191" y="24"/>
                </a:cubicBezTo>
                <a:cubicBezTo>
                  <a:pt x="153" y="2"/>
                  <a:pt x="104" y="0"/>
                  <a:pt x="63" y="24"/>
                </a:cubicBezTo>
                <a:cubicBezTo>
                  <a:pt x="23" y="47"/>
                  <a:pt x="0" y="90"/>
                  <a:pt x="0" y="134"/>
                </a:cubicBezTo>
                <a:cubicBezTo>
                  <a:pt x="94" y="134"/>
                  <a:pt x="94" y="134"/>
                  <a:pt x="94" y="134"/>
                </a:cubicBezTo>
                <a:cubicBezTo>
                  <a:pt x="112" y="134"/>
                  <a:pt x="135" y="121"/>
                  <a:pt x="144" y="105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  <a:latin typeface="Calibri" panose="020F0502020204030204"/>
              <a:sym typeface="Calibri"/>
            </a:endParaRPr>
          </a:p>
        </p:txBody>
      </p:sp>
      <p:sp>
        <p:nvSpPr>
          <p:cNvPr id="26" name="shp79">
            <a:extLst>
              <a:ext uri="{FF2B5EF4-FFF2-40B4-BE49-F238E27FC236}">
                <a16:creationId xmlns:a16="http://schemas.microsoft.com/office/drawing/2014/main" id="{7ACA94F6-4D6C-4FC8-B8FC-921ED2D43CDC}"/>
              </a:ext>
            </a:extLst>
          </p:cNvPr>
          <p:cNvSpPr/>
          <p:nvPr/>
        </p:nvSpPr>
        <p:spPr>
          <a:xfrm>
            <a:off x="4510654" y="4362178"/>
            <a:ext cx="658377" cy="1098488"/>
          </a:xfrm>
          <a:custGeom>
            <a:avLst/>
            <a:gdLst/>
            <a:ahLst/>
            <a:cxnLst/>
            <a:rect l="l" t="t" r="r" b="b"/>
            <a:pathLst>
              <a:path w="126" h="210" extrusionOk="0">
                <a:moveTo>
                  <a:pt x="14" y="75"/>
                </a:moveTo>
                <a:cubicBezTo>
                  <a:pt x="1" y="95"/>
                  <a:pt x="0" y="121"/>
                  <a:pt x="13" y="143"/>
                </a:cubicBezTo>
                <a:cubicBezTo>
                  <a:pt x="13" y="143"/>
                  <a:pt x="13" y="143"/>
                  <a:pt x="13" y="143"/>
                </a:cubicBezTo>
                <a:cubicBezTo>
                  <a:pt x="51" y="210"/>
                  <a:pt x="51" y="210"/>
                  <a:pt x="51" y="210"/>
                </a:cubicBezTo>
                <a:cubicBezTo>
                  <a:pt x="108" y="173"/>
                  <a:pt x="126" y="98"/>
                  <a:pt x="92" y="39"/>
                </a:cubicBezTo>
                <a:cubicBezTo>
                  <a:pt x="83" y="23"/>
                  <a:pt x="71" y="10"/>
                  <a:pt x="57" y="0"/>
                </a:cubicBezTo>
                <a:cubicBezTo>
                  <a:pt x="14" y="75"/>
                  <a:pt x="14" y="75"/>
                  <a:pt x="14" y="75"/>
                </a:cubicBezTo>
                <a:cubicBezTo>
                  <a:pt x="14" y="75"/>
                  <a:pt x="14" y="75"/>
                  <a:pt x="14" y="75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  <a:sym typeface="Calibri"/>
            </a:endParaRPr>
          </a:p>
        </p:txBody>
      </p:sp>
      <p:sp>
        <p:nvSpPr>
          <p:cNvPr id="27" name="shp80">
            <a:extLst>
              <a:ext uri="{FF2B5EF4-FFF2-40B4-BE49-F238E27FC236}">
                <a16:creationId xmlns:a16="http://schemas.microsoft.com/office/drawing/2014/main" id="{87D9FC98-6FAB-44AE-9903-8FD1047EC11B}"/>
              </a:ext>
            </a:extLst>
          </p:cNvPr>
          <p:cNvSpPr/>
          <p:nvPr/>
        </p:nvSpPr>
        <p:spPr>
          <a:xfrm>
            <a:off x="3715557" y="4953086"/>
            <a:ext cx="967289" cy="684617"/>
          </a:xfrm>
          <a:custGeom>
            <a:avLst/>
            <a:gdLst/>
            <a:ahLst/>
            <a:cxnLst/>
            <a:rect l="l" t="t" r="r" b="b"/>
            <a:pathLst>
              <a:path w="185" h="131" extrusionOk="0">
                <a:moveTo>
                  <a:pt x="148" y="36"/>
                </a:moveTo>
                <a:cubicBezTo>
                  <a:pt x="148" y="36"/>
                  <a:pt x="148" y="36"/>
                  <a:pt x="148" y="36"/>
                </a:cubicBezTo>
                <a:cubicBezTo>
                  <a:pt x="134" y="13"/>
                  <a:pt x="110" y="0"/>
                  <a:pt x="85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0" y="0"/>
                  <a:pt x="0" y="0"/>
                  <a:pt x="0" y="0"/>
                </a:cubicBezTo>
                <a:cubicBezTo>
                  <a:pt x="2" y="18"/>
                  <a:pt x="8" y="35"/>
                  <a:pt x="17" y="51"/>
                </a:cubicBezTo>
                <a:cubicBezTo>
                  <a:pt x="51" y="110"/>
                  <a:pt x="125" y="131"/>
                  <a:pt x="185" y="101"/>
                </a:cubicBezTo>
                <a:lnTo>
                  <a:pt x="148" y="36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8" name="shp81">
            <a:extLst>
              <a:ext uri="{FF2B5EF4-FFF2-40B4-BE49-F238E27FC236}">
                <a16:creationId xmlns:a16="http://schemas.microsoft.com/office/drawing/2014/main" id="{C8167093-E3F8-403B-9B6A-7C24D1EA3565}"/>
              </a:ext>
            </a:extLst>
          </p:cNvPr>
          <p:cNvSpPr txBox="1"/>
          <p:nvPr/>
        </p:nvSpPr>
        <p:spPr>
          <a:xfrm>
            <a:off x="3934324" y="4372976"/>
            <a:ext cx="549840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3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shp95" descr="Customer review">
            <a:extLst>
              <a:ext uri="{FF2B5EF4-FFF2-40B4-BE49-F238E27FC236}">
                <a16:creationId xmlns:a16="http://schemas.microsoft.com/office/drawing/2014/main" id="{8F205FC0-5B32-4FCB-B271-4BDC38ED321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619074" y="4753188"/>
            <a:ext cx="426574" cy="426574"/>
          </a:xfrm>
          <a:prstGeom prst="rect">
            <a:avLst/>
          </a:prstGeom>
        </p:spPr>
      </p:pic>
      <p:sp>
        <p:nvSpPr>
          <p:cNvPr id="30" name="shp70">
            <a:extLst>
              <a:ext uri="{FF2B5EF4-FFF2-40B4-BE49-F238E27FC236}">
                <a16:creationId xmlns:a16="http://schemas.microsoft.com/office/drawing/2014/main" id="{6917A5A6-A886-4EF4-B848-6D3929F41767}"/>
              </a:ext>
            </a:extLst>
          </p:cNvPr>
          <p:cNvSpPr/>
          <p:nvPr/>
        </p:nvSpPr>
        <p:spPr>
          <a:xfrm>
            <a:off x="2869816" y="2718520"/>
            <a:ext cx="782630" cy="1098488"/>
          </a:xfrm>
          <a:custGeom>
            <a:avLst/>
            <a:gdLst/>
            <a:ahLst/>
            <a:cxnLst/>
            <a:rect l="l" t="t" r="r" b="b"/>
            <a:pathLst>
              <a:path w="125" h="210" extrusionOk="0">
                <a:moveTo>
                  <a:pt x="13" y="65"/>
                </a:moveTo>
                <a:cubicBezTo>
                  <a:pt x="13" y="65"/>
                  <a:pt x="13" y="65"/>
                  <a:pt x="13" y="65"/>
                </a:cubicBezTo>
                <a:cubicBezTo>
                  <a:pt x="0" y="88"/>
                  <a:pt x="1" y="115"/>
                  <a:pt x="14" y="137"/>
                </a:cubicBezTo>
                <a:cubicBezTo>
                  <a:pt x="14" y="137"/>
                  <a:pt x="14" y="137"/>
                  <a:pt x="14" y="137"/>
                </a:cubicBezTo>
                <a:cubicBezTo>
                  <a:pt x="56" y="210"/>
                  <a:pt x="56" y="210"/>
                  <a:pt x="56" y="210"/>
                </a:cubicBezTo>
                <a:cubicBezTo>
                  <a:pt x="70" y="200"/>
                  <a:pt x="82" y="187"/>
                  <a:pt x="91" y="171"/>
                </a:cubicBezTo>
                <a:cubicBezTo>
                  <a:pt x="125" y="112"/>
                  <a:pt x="107" y="37"/>
                  <a:pt x="50" y="0"/>
                </a:cubicBezTo>
                <a:lnTo>
                  <a:pt x="13" y="65"/>
                </a:lnTo>
                <a:close/>
              </a:path>
            </a:pathLst>
          </a:custGeom>
          <a:solidFill>
            <a:sysClr val="windowText" lastClr="000000">
              <a:lumMod val="75000"/>
              <a:lumOff val="25000"/>
              <a:alpha val="60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1" name="shp71">
            <a:extLst>
              <a:ext uri="{FF2B5EF4-FFF2-40B4-BE49-F238E27FC236}">
                <a16:creationId xmlns:a16="http://schemas.microsoft.com/office/drawing/2014/main" id="{8F5EF3A1-2DC1-4215-95B8-2FFB6F32B857}"/>
              </a:ext>
            </a:extLst>
          </p:cNvPr>
          <p:cNvSpPr txBox="1"/>
          <p:nvPr/>
        </p:nvSpPr>
        <p:spPr>
          <a:xfrm>
            <a:off x="2934401" y="3000817"/>
            <a:ext cx="430237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 1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shp73">
            <a:extLst>
              <a:ext uri="{FF2B5EF4-FFF2-40B4-BE49-F238E27FC236}">
                <a16:creationId xmlns:a16="http://schemas.microsoft.com/office/drawing/2014/main" id="{8BCAC529-015C-453B-9169-9B34B8C8FAF8}"/>
              </a:ext>
            </a:extLst>
          </p:cNvPr>
          <p:cNvSpPr/>
          <p:nvPr/>
        </p:nvSpPr>
        <p:spPr>
          <a:xfrm>
            <a:off x="4085824" y="2694224"/>
            <a:ext cx="627367" cy="1149774"/>
          </a:xfrm>
          <a:custGeom>
            <a:avLst/>
            <a:gdLst/>
            <a:ahLst/>
            <a:cxnLst/>
            <a:rect l="l" t="t" r="r" b="b"/>
            <a:pathLst>
              <a:path w="120" h="220" extrusionOk="0">
                <a:moveTo>
                  <a:pt x="110" y="81"/>
                </a:moveTo>
                <a:cubicBezTo>
                  <a:pt x="63" y="0"/>
                  <a:pt x="63" y="0"/>
                  <a:pt x="63" y="0"/>
                </a:cubicBezTo>
                <a:cubicBezTo>
                  <a:pt x="25" y="22"/>
                  <a:pt x="0" y="63"/>
                  <a:pt x="0" y="110"/>
                </a:cubicBezTo>
                <a:cubicBezTo>
                  <a:pt x="0" y="157"/>
                  <a:pt x="25" y="198"/>
                  <a:pt x="63" y="220"/>
                </a:cubicBezTo>
                <a:cubicBezTo>
                  <a:pt x="110" y="139"/>
                  <a:pt x="110" y="139"/>
                  <a:pt x="110" y="139"/>
                </a:cubicBezTo>
                <a:cubicBezTo>
                  <a:pt x="120" y="123"/>
                  <a:pt x="120" y="97"/>
                  <a:pt x="110" y="81"/>
                </a:cubicBez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sz="1400" kern="0">
              <a:solidFill>
                <a:prstClr val="black"/>
              </a:solidFill>
              <a:latin typeface="Calibri" panose="020F0502020204030204"/>
              <a:cs typeface="Calibri"/>
              <a:sym typeface="Calibri"/>
            </a:endParaRPr>
          </a:p>
        </p:txBody>
      </p:sp>
      <p:sp>
        <p:nvSpPr>
          <p:cNvPr id="33" name="shp76">
            <a:extLst>
              <a:ext uri="{FF2B5EF4-FFF2-40B4-BE49-F238E27FC236}">
                <a16:creationId xmlns:a16="http://schemas.microsoft.com/office/drawing/2014/main" id="{173C7A96-7F4E-4E75-B385-297AC8DB4BBD}"/>
              </a:ext>
            </a:extLst>
          </p:cNvPr>
          <p:cNvSpPr txBox="1"/>
          <p:nvPr/>
        </p:nvSpPr>
        <p:spPr>
          <a:xfrm>
            <a:off x="4171025" y="3039278"/>
            <a:ext cx="551033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2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shp56">
            <a:extLst>
              <a:ext uri="{FF2B5EF4-FFF2-40B4-BE49-F238E27FC236}">
                <a16:creationId xmlns:a16="http://schemas.microsoft.com/office/drawing/2014/main" id="{7AB6F5CD-2735-4C35-A2C2-03009B7291DC}"/>
              </a:ext>
            </a:extLst>
          </p:cNvPr>
          <p:cNvSpPr txBox="1"/>
          <p:nvPr/>
        </p:nvSpPr>
        <p:spPr>
          <a:xfrm>
            <a:off x="7051926" y="2099031"/>
            <a:ext cx="4310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3 </a:t>
            </a:r>
            <a:r>
              <a:rPr kumimoji="0" lang="fr-FR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– 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Целеви обучения на педагогически специалисти и експерти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7" name="shp58">
            <a:extLst>
              <a:ext uri="{FF2B5EF4-FFF2-40B4-BE49-F238E27FC236}">
                <a16:creationId xmlns:a16="http://schemas.microsoft.com/office/drawing/2014/main" id="{9315A459-26E0-46B6-9A7D-9FD80447F12C}"/>
              </a:ext>
            </a:extLst>
          </p:cNvPr>
          <p:cNvSpPr txBox="1">
            <a:spLocks/>
          </p:cNvSpPr>
          <p:nvPr/>
        </p:nvSpPr>
        <p:spPr>
          <a:xfrm>
            <a:off x="6334079" y="3224652"/>
            <a:ext cx="5331179" cy="2164093"/>
          </a:xfrm>
          <a:prstGeom prst="rect">
            <a:avLst/>
          </a:prstGeom>
        </p:spPr>
        <p:txBody>
          <a:bodyPr anchor="b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Обучения за прилагане на дескрипторите по Дейност 2 и за формиращо оценяване;</a:t>
            </a:r>
          </a:p>
          <a:p>
            <a:pPr algn="just">
              <a:defRPr/>
            </a:pPr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Обучения за разработване на задачи и казуси за външно оценяване;</a:t>
            </a:r>
          </a:p>
          <a:p>
            <a:pPr algn="just">
              <a:defRPr/>
            </a:pPr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Обучения за преподаване в STEM среда;</a:t>
            </a:r>
          </a:p>
          <a:p>
            <a:pPr algn="just">
              <a:defRPr/>
            </a:pPr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Обучения за управление на образованието и на процесите в класната стая. </a:t>
            </a:r>
          </a:p>
        </p:txBody>
      </p:sp>
    </p:spTree>
    <p:extLst>
      <p:ext uri="{BB962C8B-B14F-4D97-AF65-F5344CB8AC3E}">
        <p14:creationId xmlns:p14="http://schemas.microsoft.com/office/powerpoint/2010/main" val="822272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F9D8DDC-4AAF-4087-ACAC-AF36D29DD8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hp55">
            <a:extLst>
              <a:ext uri="{FF2B5EF4-FFF2-40B4-BE49-F238E27FC236}">
                <a16:creationId xmlns:a16="http://schemas.microsoft.com/office/drawing/2014/main" id="{CC496724-30EA-44E3-867D-EBFFF6346142}"/>
              </a:ext>
            </a:extLst>
          </p:cNvPr>
          <p:cNvSpPr/>
          <p:nvPr/>
        </p:nvSpPr>
        <p:spPr>
          <a:xfrm>
            <a:off x="6876513" y="2060096"/>
            <a:ext cx="4395444" cy="802303"/>
          </a:xfrm>
          <a:custGeom>
            <a:avLst/>
            <a:gdLst>
              <a:gd name="connsiteX0" fmla="*/ 0 w 4395444"/>
              <a:gd name="connsiteY0" fmla="*/ 0 h 614846"/>
              <a:gd name="connsiteX1" fmla="*/ 4088021 w 4395444"/>
              <a:gd name="connsiteY1" fmla="*/ 0 h 614846"/>
              <a:gd name="connsiteX2" fmla="*/ 4395444 w 4395444"/>
              <a:gd name="connsiteY2" fmla="*/ 307423 h 614846"/>
              <a:gd name="connsiteX3" fmla="*/ 4088021 w 4395444"/>
              <a:gd name="connsiteY3" fmla="*/ 614846 h 614846"/>
              <a:gd name="connsiteX4" fmla="*/ 3 w 4395444"/>
              <a:gd name="connsiteY4" fmla="*/ 614846 h 614846"/>
              <a:gd name="connsiteX5" fmla="*/ 40139 w 4395444"/>
              <a:gd name="connsiteY5" fmla="*/ 581731 h 614846"/>
              <a:gd name="connsiteX6" fmla="*/ 153760 w 4395444"/>
              <a:gd name="connsiteY6" fmla="*/ 307424 h 614846"/>
              <a:gd name="connsiteX7" fmla="*/ 40139 w 4395444"/>
              <a:gd name="connsiteY7" fmla="*/ 33118 h 614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95444" h="614846">
                <a:moveTo>
                  <a:pt x="0" y="0"/>
                </a:moveTo>
                <a:lnTo>
                  <a:pt x="4088021" y="0"/>
                </a:lnTo>
                <a:cubicBezTo>
                  <a:pt x="4257806" y="0"/>
                  <a:pt x="4395444" y="137638"/>
                  <a:pt x="4395444" y="307423"/>
                </a:cubicBezTo>
                <a:cubicBezTo>
                  <a:pt x="4395444" y="477208"/>
                  <a:pt x="4257806" y="614846"/>
                  <a:pt x="4088021" y="614846"/>
                </a:cubicBezTo>
                <a:lnTo>
                  <a:pt x="3" y="614846"/>
                </a:lnTo>
                <a:lnTo>
                  <a:pt x="40139" y="581731"/>
                </a:lnTo>
                <a:cubicBezTo>
                  <a:pt x="110340" y="511530"/>
                  <a:pt x="153760" y="414548"/>
                  <a:pt x="153760" y="307424"/>
                </a:cubicBezTo>
                <a:cubicBezTo>
                  <a:pt x="153760" y="200301"/>
                  <a:pt x="110340" y="103319"/>
                  <a:pt x="40139" y="33118"/>
                </a:cubicBezTo>
                <a:close/>
              </a:path>
            </a:pathLst>
          </a:custGeom>
          <a:solidFill>
            <a:srgbClr val="0C5A9A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lang="en-US" sz="14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shp57">
            <a:extLst>
              <a:ext uri="{FF2B5EF4-FFF2-40B4-BE49-F238E27FC236}">
                <a16:creationId xmlns:a16="http://schemas.microsoft.com/office/drawing/2014/main" id="{8FAB79C6-547D-4A3D-86EF-6FC2B86A7ECD}"/>
              </a:ext>
            </a:extLst>
          </p:cNvPr>
          <p:cNvSpPr/>
          <p:nvPr/>
        </p:nvSpPr>
        <p:spPr>
          <a:xfrm>
            <a:off x="5801168" y="2041577"/>
            <a:ext cx="886590" cy="856368"/>
          </a:xfrm>
          <a:prstGeom prst="ellipse">
            <a:avLst/>
          </a:prstGeom>
          <a:solidFill>
            <a:srgbClr val="0C5A9A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lang="en-US" sz="14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561204-431A-4BE2-8291-31E6C0ED56C6}"/>
              </a:ext>
            </a:extLst>
          </p:cNvPr>
          <p:cNvSpPr txBox="1"/>
          <p:nvPr/>
        </p:nvSpPr>
        <p:spPr>
          <a:xfrm>
            <a:off x="2841544" y="1205188"/>
            <a:ext cx="64321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600" b="1" i="1" u="none" strike="noStrike" kern="1200" cap="none" spc="0" normalizeH="0" baseline="0" noProof="0" dirty="0">
                <a:ln>
                  <a:noFill/>
                </a:ln>
                <a:solidFill>
                  <a:srgbClr val="0C5A9A"/>
                </a:solidFill>
                <a:effectLst/>
                <a:uLnTx/>
                <a:uFillTx/>
                <a:latin typeface="Calibri (Headings)"/>
                <a:ea typeface="+mn-ea"/>
                <a:cs typeface="+mn-cs"/>
              </a:rPr>
              <a:t>Дейности</a:t>
            </a:r>
          </a:p>
        </p:txBody>
      </p:sp>
      <p:sp>
        <p:nvSpPr>
          <p:cNvPr id="9" name="shp69">
            <a:extLst>
              <a:ext uri="{FF2B5EF4-FFF2-40B4-BE49-F238E27FC236}">
                <a16:creationId xmlns:a16="http://schemas.microsoft.com/office/drawing/2014/main" id="{1A22D0BC-4095-4F6C-B6EB-7CC5738E9AAA}"/>
              </a:ext>
            </a:extLst>
          </p:cNvPr>
          <p:cNvSpPr/>
          <p:nvPr/>
        </p:nvSpPr>
        <p:spPr>
          <a:xfrm>
            <a:off x="2137286" y="2495822"/>
            <a:ext cx="967289" cy="684617"/>
          </a:xfrm>
          <a:custGeom>
            <a:avLst/>
            <a:gdLst/>
            <a:ahLst/>
            <a:cxnLst/>
            <a:rect l="l" t="t" r="r" b="b"/>
            <a:pathLst>
              <a:path w="185" h="131" extrusionOk="0">
                <a:moveTo>
                  <a:pt x="87" y="131"/>
                </a:moveTo>
                <a:cubicBezTo>
                  <a:pt x="111" y="131"/>
                  <a:pt x="134" y="119"/>
                  <a:pt x="146" y="98"/>
                </a:cubicBezTo>
                <a:cubicBezTo>
                  <a:pt x="146" y="98"/>
                  <a:pt x="146" y="98"/>
                  <a:pt x="146" y="98"/>
                </a:cubicBezTo>
                <a:cubicBezTo>
                  <a:pt x="185" y="31"/>
                  <a:pt x="185" y="31"/>
                  <a:pt x="185" y="31"/>
                </a:cubicBezTo>
                <a:cubicBezTo>
                  <a:pt x="125" y="0"/>
                  <a:pt x="51" y="22"/>
                  <a:pt x="17" y="81"/>
                </a:cubicBezTo>
                <a:cubicBezTo>
                  <a:pt x="8" y="97"/>
                  <a:pt x="2" y="114"/>
                  <a:pt x="0" y="131"/>
                </a:cubicBezTo>
                <a:cubicBezTo>
                  <a:pt x="87" y="131"/>
                  <a:pt x="87" y="131"/>
                  <a:pt x="87" y="131"/>
                </a:cubicBezTo>
                <a:cubicBezTo>
                  <a:pt x="87" y="131"/>
                  <a:pt x="87" y="131"/>
                  <a:pt x="87" y="131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pic>
        <p:nvPicPr>
          <p:cNvPr id="10" name="shp97" descr="Presentation with checklist">
            <a:extLst>
              <a:ext uri="{FF2B5EF4-FFF2-40B4-BE49-F238E27FC236}">
                <a16:creationId xmlns:a16="http://schemas.microsoft.com/office/drawing/2014/main" id="{CF99C0E9-D60F-45DC-BDE4-742B12A426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99581" y="2708590"/>
            <a:ext cx="426574" cy="426574"/>
          </a:xfrm>
          <a:prstGeom prst="rect">
            <a:avLst/>
          </a:prstGeom>
        </p:spPr>
      </p:pic>
      <p:sp>
        <p:nvSpPr>
          <p:cNvPr id="11" name="shp71">
            <a:extLst>
              <a:ext uri="{FF2B5EF4-FFF2-40B4-BE49-F238E27FC236}">
                <a16:creationId xmlns:a16="http://schemas.microsoft.com/office/drawing/2014/main" id="{61CCC8E0-79D6-44F1-9800-22680F64E476}"/>
              </a:ext>
            </a:extLst>
          </p:cNvPr>
          <p:cNvSpPr txBox="1"/>
          <p:nvPr/>
        </p:nvSpPr>
        <p:spPr>
          <a:xfrm>
            <a:off x="2939226" y="3006560"/>
            <a:ext cx="417638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 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shp68">
            <a:extLst>
              <a:ext uri="{FF2B5EF4-FFF2-40B4-BE49-F238E27FC236}">
                <a16:creationId xmlns:a16="http://schemas.microsoft.com/office/drawing/2014/main" id="{EBCB6692-BB5D-4818-9026-6E0C567B074F}"/>
              </a:ext>
            </a:extLst>
          </p:cNvPr>
          <p:cNvSpPr/>
          <p:nvPr/>
        </p:nvSpPr>
        <p:spPr>
          <a:xfrm>
            <a:off x="2150925" y="3279943"/>
            <a:ext cx="998300" cy="701315"/>
          </a:xfrm>
          <a:custGeom>
            <a:avLst/>
            <a:gdLst/>
            <a:ahLst/>
            <a:cxnLst/>
            <a:rect l="l" t="t" r="r" b="b"/>
            <a:pathLst>
              <a:path w="191" h="134" extrusionOk="0">
                <a:moveTo>
                  <a:pt x="9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4"/>
                  <a:pt x="23" y="87"/>
                  <a:pt x="63" y="111"/>
                </a:cubicBezTo>
                <a:cubicBezTo>
                  <a:pt x="104" y="134"/>
                  <a:pt x="153" y="133"/>
                  <a:pt x="191" y="111"/>
                </a:cubicBezTo>
                <a:cubicBezTo>
                  <a:pt x="144" y="29"/>
                  <a:pt x="144" y="29"/>
                  <a:pt x="144" y="29"/>
                </a:cubicBezTo>
                <a:cubicBezTo>
                  <a:pt x="135" y="13"/>
                  <a:pt x="112" y="0"/>
                  <a:pt x="94" y="0"/>
                </a:cubicBezTo>
                <a:close/>
              </a:path>
            </a:pathLst>
          </a:custGeom>
          <a:solidFill>
            <a:srgbClr val="E7E6E6">
              <a:lumMod val="50000"/>
              <a:alpha val="6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13" name="shp71">
            <a:extLst>
              <a:ext uri="{FF2B5EF4-FFF2-40B4-BE49-F238E27FC236}">
                <a16:creationId xmlns:a16="http://schemas.microsoft.com/office/drawing/2014/main" id="{E1A52188-BF88-473D-920D-C98DC98A4179}"/>
              </a:ext>
            </a:extLst>
          </p:cNvPr>
          <p:cNvSpPr txBox="1"/>
          <p:nvPr/>
        </p:nvSpPr>
        <p:spPr>
          <a:xfrm>
            <a:off x="3017224" y="3007907"/>
            <a:ext cx="417638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kumimoji="0" lang="bg-BG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1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shp74">
            <a:extLst>
              <a:ext uri="{FF2B5EF4-FFF2-40B4-BE49-F238E27FC236}">
                <a16:creationId xmlns:a16="http://schemas.microsoft.com/office/drawing/2014/main" id="{B5172138-D689-48A6-9DE1-6B25904A0A48}"/>
              </a:ext>
            </a:extLst>
          </p:cNvPr>
          <p:cNvSpPr/>
          <p:nvPr/>
        </p:nvSpPr>
        <p:spPr>
          <a:xfrm>
            <a:off x="4501913" y="2597066"/>
            <a:ext cx="935087" cy="633330"/>
          </a:xfrm>
          <a:custGeom>
            <a:avLst/>
            <a:gdLst/>
            <a:ahLst/>
            <a:cxnLst/>
            <a:rect l="l" t="t" r="r" b="b"/>
            <a:pathLst>
              <a:path w="179" h="121" extrusionOk="0">
                <a:moveTo>
                  <a:pt x="44" y="86"/>
                </a:moveTo>
                <a:cubicBezTo>
                  <a:pt x="55" y="106"/>
                  <a:pt x="77" y="120"/>
                  <a:pt x="102" y="121"/>
                </a:cubicBezTo>
                <a:cubicBezTo>
                  <a:pt x="102" y="121"/>
                  <a:pt x="102" y="121"/>
                  <a:pt x="102" y="121"/>
                </a:cubicBezTo>
                <a:cubicBezTo>
                  <a:pt x="179" y="121"/>
                  <a:pt x="179" y="121"/>
                  <a:pt x="179" y="121"/>
                </a:cubicBezTo>
                <a:cubicBezTo>
                  <a:pt x="176" y="53"/>
                  <a:pt x="120" y="0"/>
                  <a:pt x="52" y="0"/>
                </a:cubicBezTo>
                <a:cubicBezTo>
                  <a:pt x="34" y="0"/>
                  <a:pt x="16" y="4"/>
                  <a:pt x="0" y="11"/>
                </a:cubicBezTo>
                <a:cubicBezTo>
                  <a:pt x="44" y="86"/>
                  <a:pt x="44" y="86"/>
                  <a:pt x="44" y="86"/>
                </a:cubicBezTo>
                <a:cubicBezTo>
                  <a:pt x="44" y="86"/>
                  <a:pt x="44" y="86"/>
                  <a:pt x="44" y="86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  <a:sym typeface="Calibri"/>
            </a:endParaRPr>
          </a:p>
        </p:txBody>
      </p:sp>
      <p:pic>
        <p:nvPicPr>
          <p:cNvPr id="18" name="shp96" descr="Clipboard Partially Checked">
            <a:extLst>
              <a:ext uri="{FF2B5EF4-FFF2-40B4-BE49-F238E27FC236}">
                <a16:creationId xmlns:a16="http://schemas.microsoft.com/office/drawing/2014/main" id="{58B09242-D61F-4EBA-815C-A888371EA4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45482" y="2745362"/>
            <a:ext cx="426574" cy="426574"/>
          </a:xfrm>
          <a:prstGeom prst="rect">
            <a:avLst/>
          </a:prstGeom>
        </p:spPr>
      </p:pic>
      <p:sp>
        <p:nvSpPr>
          <p:cNvPr id="19" name="shp75">
            <a:extLst>
              <a:ext uri="{FF2B5EF4-FFF2-40B4-BE49-F238E27FC236}">
                <a16:creationId xmlns:a16="http://schemas.microsoft.com/office/drawing/2014/main" id="{53212D34-5412-4231-A064-2748A466802A}"/>
              </a:ext>
            </a:extLst>
          </p:cNvPr>
          <p:cNvSpPr/>
          <p:nvPr/>
        </p:nvSpPr>
        <p:spPr>
          <a:xfrm>
            <a:off x="4510654" y="3298976"/>
            <a:ext cx="935087" cy="632137"/>
          </a:xfrm>
          <a:custGeom>
            <a:avLst/>
            <a:gdLst/>
            <a:ahLst/>
            <a:cxnLst/>
            <a:rect l="l" t="t" r="r" b="b"/>
            <a:pathLst>
              <a:path w="179" h="121" extrusionOk="0">
                <a:moveTo>
                  <a:pt x="105" y="0"/>
                </a:moveTo>
                <a:cubicBezTo>
                  <a:pt x="105" y="0"/>
                  <a:pt x="105" y="0"/>
                  <a:pt x="105" y="0"/>
                </a:cubicBezTo>
                <a:cubicBezTo>
                  <a:pt x="78" y="0"/>
                  <a:pt x="55" y="15"/>
                  <a:pt x="43" y="36"/>
                </a:cubicBezTo>
                <a:cubicBezTo>
                  <a:pt x="43" y="36"/>
                  <a:pt x="43" y="36"/>
                  <a:pt x="43" y="36"/>
                </a:cubicBezTo>
                <a:cubicBezTo>
                  <a:pt x="0" y="110"/>
                  <a:pt x="0" y="110"/>
                  <a:pt x="0" y="110"/>
                </a:cubicBezTo>
                <a:cubicBezTo>
                  <a:pt x="16" y="117"/>
                  <a:pt x="34" y="121"/>
                  <a:pt x="52" y="121"/>
                </a:cubicBezTo>
                <a:cubicBezTo>
                  <a:pt x="120" y="121"/>
                  <a:pt x="176" y="67"/>
                  <a:pt x="179" y="0"/>
                </a:cubicBezTo>
                <a:lnTo>
                  <a:pt x="105" y="0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0" name="shp83">
            <a:extLst>
              <a:ext uri="{FF2B5EF4-FFF2-40B4-BE49-F238E27FC236}">
                <a16:creationId xmlns:a16="http://schemas.microsoft.com/office/drawing/2014/main" id="{8D0CC541-B07C-4D54-9F03-C0A149C1E519}"/>
              </a:ext>
            </a:extLst>
          </p:cNvPr>
          <p:cNvSpPr/>
          <p:nvPr/>
        </p:nvSpPr>
        <p:spPr>
          <a:xfrm>
            <a:off x="2173341" y="4162517"/>
            <a:ext cx="998300" cy="701315"/>
          </a:xfrm>
          <a:custGeom>
            <a:avLst/>
            <a:gdLst/>
            <a:ahLst/>
            <a:cxnLst/>
            <a:rect l="l" t="t" r="r" b="b"/>
            <a:pathLst>
              <a:path w="191" h="134" extrusionOk="0">
                <a:moveTo>
                  <a:pt x="97" y="134"/>
                </a:moveTo>
                <a:cubicBezTo>
                  <a:pt x="191" y="134"/>
                  <a:pt x="191" y="134"/>
                  <a:pt x="191" y="134"/>
                </a:cubicBezTo>
                <a:cubicBezTo>
                  <a:pt x="191" y="90"/>
                  <a:pt x="169" y="47"/>
                  <a:pt x="128" y="24"/>
                </a:cubicBezTo>
                <a:cubicBezTo>
                  <a:pt x="87" y="0"/>
                  <a:pt x="38" y="2"/>
                  <a:pt x="0" y="24"/>
                </a:cubicBezTo>
                <a:cubicBezTo>
                  <a:pt x="47" y="105"/>
                  <a:pt x="47" y="105"/>
                  <a:pt x="47" y="105"/>
                </a:cubicBezTo>
                <a:cubicBezTo>
                  <a:pt x="57" y="121"/>
                  <a:pt x="79" y="134"/>
                  <a:pt x="97" y="134"/>
                </a:cubicBezTo>
                <a:close/>
              </a:path>
            </a:pathLst>
          </a:custGeom>
          <a:solidFill>
            <a:srgbClr val="0C5A9A">
              <a:alpha val="80000"/>
            </a:srgb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sz="1400" dirty="0">
              <a:solidFill>
                <a:prstClr val="black"/>
              </a:solidFill>
              <a:latin typeface="Calibri"/>
              <a:cs typeface="Calibri"/>
              <a:sym typeface="Calibri"/>
            </a:endParaRPr>
          </a:p>
        </p:txBody>
      </p:sp>
      <p:sp>
        <p:nvSpPr>
          <p:cNvPr id="21" name="shp84">
            <a:extLst>
              <a:ext uri="{FF2B5EF4-FFF2-40B4-BE49-F238E27FC236}">
                <a16:creationId xmlns:a16="http://schemas.microsoft.com/office/drawing/2014/main" id="{DFC1D99E-5F1B-4406-A90B-7A4AC5A68091}"/>
              </a:ext>
            </a:extLst>
          </p:cNvPr>
          <p:cNvSpPr/>
          <p:nvPr/>
        </p:nvSpPr>
        <p:spPr>
          <a:xfrm>
            <a:off x="2188228" y="4953085"/>
            <a:ext cx="967289" cy="684617"/>
          </a:xfrm>
          <a:custGeom>
            <a:avLst/>
            <a:gdLst/>
            <a:ahLst/>
            <a:cxnLst/>
            <a:rect l="l" t="t" r="r" b="b"/>
            <a:pathLst>
              <a:path w="185" h="131" extrusionOk="0">
                <a:moveTo>
                  <a:pt x="98" y="0"/>
                </a:moveTo>
                <a:cubicBezTo>
                  <a:pt x="74" y="0"/>
                  <a:pt x="51" y="12"/>
                  <a:pt x="39" y="34"/>
                </a:cubicBezTo>
                <a:cubicBezTo>
                  <a:pt x="39" y="34"/>
                  <a:pt x="39" y="34"/>
                  <a:pt x="39" y="34"/>
                </a:cubicBezTo>
                <a:cubicBezTo>
                  <a:pt x="0" y="101"/>
                  <a:pt x="0" y="101"/>
                  <a:pt x="0" y="101"/>
                </a:cubicBezTo>
                <a:cubicBezTo>
                  <a:pt x="60" y="131"/>
                  <a:pt x="134" y="110"/>
                  <a:pt x="168" y="51"/>
                </a:cubicBezTo>
                <a:cubicBezTo>
                  <a:pt x="178" y="35"/>
                  <a:pt x="183" y="18"/>
                  <a:pt x="185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98" y="0"/>
                  <a:pt x="98" y="0"/>
                  <a:pt x="98" y="0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  <a:sym typeface="Calibri"/>
            </a:endParaRPr>
          </a:p>
        </p:txBody>
      </p:sp>
      <p:sp>
        <p:nvSpPr>
          <p:cNvPr id="22" name="shp86">
            <a:extLst>
              <a:ext uri="{FF2B5EF4-FFF2-40B4-BE49-F238E27FC236}">
                <a16:creationId xmlns:a16="http://schemas.microsoft.com/office/drawing/2014/main" id="{AB5BDFE8-EFFD-4C95-A69C-0C03A90D5878}"/>
              </a:ext>
            </a:extLst>
          </p:cNvPr>
          <p:cNvSpPr txBox="1"/>
          <p:nvPr/>
        </p:nvSpPr>
        <p:spPr>
          <a:xfrm>
            <a:off x="2435983" y="4372976"/>
            <a:ext cx="428183" cy="382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4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shp98" descr="User network">
            <a:extLst>
              <a:ext uri="{FF2B5EF4-FFF2-40B4-BE49-F238E27FC236}">
                <a16:creationId xmlns:a16="http://schemas.microsoft.com/office/drawing/2014/main" id="{B29989AA-1AF5-460D-AC68-CA26F4627B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482270" y="5005984"/>
            <a:ext cx="426574" cy="426574"/>
          </a:xfrm>
          <a:prstGeom prst="rect">
            <a:avLst/>
          </a:prstGeom>
        </p:spPr>
      </p:pic>
      <p:sp>
        <p:nvSpPr>
          <p:cNvPr id="24" name="shp85">
            <a:extLst>
              <a:ext uri="{FF2B5EF4-FFF2-40B4-BE49-F238E27FC236}">
                <a16:creationId xmlns:a16="http://schemas.microsoft.com/office/drawing/2014/main" id="{77EE0D0E-325F-4A43-B3B6-68D52724C305}"/>
              </a:ext>
            </a:extLst>
          </p:cNvPr>
          <p:cNvSpPr/>
          <p:nvPr/>
        </p:nvSpPr>
        <p:spPr>
          <a:xfrm>
            <a:off x="1738125" y="4334070"/>
            <a:ext cx="653607" cy="1098488"/>
          </a:xfrm>
          <a:custGeom>
            <a:avLst/>
            <a:gdLst/>
            <a:ahLst/>
            <a:cxnLst/>
            <a:rect l="l" t="t" r="r" b="b"/>
            <a:pathLst>
              <a:path w="125" h="210" extrusionOk="0">
                <a:moveTo>
                  <a:pt x="112" y="146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25" y="123"/>
                  <a:pt x="124" y="95"/>
                  <a:pt x="111" y="73"/>
                </a:cubicBezTo>
                <a:cubicBezTo>
                  <a:pt x="111" y="73"/>
                  <a:pt x="111" y="73"/>
                  <a:pt x="111" y="73"/>
                </a:cubicBezTo>
                <a:cubicBezTo>
                  <a:pt x="69" y="0"/>
                  <a:pt x="69" y="0"/>
                  <a:pt x="69" y="0"/>
                </a:cubicBezTo>
                <a:cubicBezTo>
                  <a:pt x="55" y="10"/>
                  <a:pt x="43" y="23"/>
                  <a:pt x="34" y="39"/>
                </a:cubicBezTo>
                <a:cubicBezTo>
                  <a:pt x="0" y="98"/>
                  <a:pt x="18" y="173"/>
                  <a:pt x="75" y="210"/>
                </a:cubicBezTo>
                <a:lnTo>
                  <a:pt x="112" y="146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5" name="shp78">
            <a:extLst>
              <a:ext uri="{FF2B5EF4-FFF2-40B4-BE49-F238E27FC236}">
                <a16:creationId xmlns:a16="http://schemas.microsoft.com/office/drawing/2014/main" id="{A50AEA4E-FB6A-475A-A03A-3EE343915957}"/>
              </a:ext>
            </a:extLst>
          </p:cNvPr>
          <p:cNvSpPr/>
          <p:nvPr/>
        </p:nvSpPr>
        <p:spPr>
          <a:xfrm>
            <a:off x="3702226" y="4203070"/>
            <a:ext cx="998300" cy="701315"/>
          </a:xfrm>
          <a:custGeom>
            <a:avLst/>
            <a:gdLst/>
            <a:ahLst/>
            <a:cxnLst/>
            <a:rect l="l" t="t" r="r" b="b"/>
            <a:pathLst>
              <a:path w="191" h="134" extrusionOk="0">
                <a:moveTo>
                  <a:pt x="144" y="105"/>
                </a:moveTo>
                <a:cubicBezTo>
                  <a:pt x="191" y="24"/>
                  <a:pt x="191" y="24"/>
                  <a:pt x="191" y="24"/>
                </a:cubicBezTo>
                <a:cubicBezTo>
                  <a:pt x="153" y="2"/>
                  <a:pt x="104" y="0"/>
                  <a:pt x="63" y="24"/>
                </a:cubicBezTo>
                <a:cubicBezTo>
                  <a:pt x="23" y="47"/>
                  <a:pt x="0" y="90"/>
                  <a:pt x="0" y="134"/>
                </a:cubicBezTo>
                <a:cubicBezTo>
                  <a:pt x="94" y="134"/>
                  <a:pt x="94" y="134"/>
                  <a:pt x="94" y="134"/>
                </a:cubicBezTo>
                <a:cubicBezTo>
                  <a:pt x="112" y="134"/>
                  <a:pt x="135" y="121"/>
                  <a:pt x="144" y="105"/>
                </a:cubicBez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sz="1400" kern="0">
              <a:solidFill>
                <a:prstClr val="black"/>
              </a:solidFill>
              <a:latin typeface="Calibri" panose="020F0502020204030204"/>
              <a:cs typeface="Calibri"/>
              <a:sym typeface="Calibri"/>
            </a:endParaRPr>
          </a:p>
        </p:txBody>
      </p:sp>
      <p:sp>
        <p:nvSpPr>
          <p:cNvPr id="26" name="shp79">
            <a:extLst>
              <a:ext uri="{FF2B5EF4-FFF2-40B4-BE49-F238E27FC236}">
                <a16:creationId xmlns:a16="http://schemas.microsoft.com/office/drawing/2014/main" id="{7ACA94F6-4D6C-4FC8-B8FC-921ED2D43CDC}"/>
              </a:ext>
            </a:extLst>
          </p:cNvPr>
          <p:cNvSpPr/>
          <p:nvPr/>
        </p:nvSpPr>
        <p:spPr>
          <a:xfrm>
            <a:off x="4510654" y="4362178"/>
            <a:ext cx="658377" cy="1098488"/>
          </a:xfrm>
          <a:custGeom>
            <a:avLst/>
            <a:gdLst/>
            <a:ahLst/>
            <a:cxnLst/>
            <a:rect l="l" t="t" r="r" b="b"/>
            <a:pathLst>
              <a:path w="126" h="210" extrusionOk="0">
                <a:moveTo>
                  <a:pt x="14" y="75"/>
                </a:moveTo>
                <a:cubicBezTo>
                  <a:pt x="1" y="95"/>
                  <a:pt x="0" y="121"/>
                  <a:pt x="13" y="143"/>
                </a:cubicBezTo>
                <a:cubicBezTo>
                  <a:pt x="13" y="143"/>
                  <a:pt x="13" y="143"/>
                  <a:pt x="13" y="143"/>
                </a:cubicBezTo>
                <a:cubicBezTo>
                  <a:pt x="51" y="210"/>
                  <a:pt x="51" y="210"/>
                  <a:pt x="51" y="210"/>
                </a:cubicBezTo>
                <a:cubicBezTo>
                  <a:pt x="108" y="173"/>
                  <a:pt x="126" y="98"/>
                  <a:pt x="92" y="39"/>
                </a:cubicBezTo>
                <a:cubicBezTo>
                  <a:pt x="83" y="23"/>
                  <a:pt x="71" y="10"/>
                  <a:pt x="57" y="0"/>
                </a:cubicBezTo>
                <a:cubicBezTo>
                  <a:pt x="14" y="75"/>
                  <a:pt x="14" y="75"/>
                  <a:pt x="14" y="75"/>
                </a:cubicBezTo>
                <a:cubicBezTo>
                  <a:pt x="14" y="75"/>
                  <a:pt x="14" y="75"/>
                  <a:pt x="14" y="75"/>
                </a:cubicBezTo>
                <a:close/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  <a:sym typeface="Calibri"/>
            </a:endParaRPr>
          </a:p>
        </p:txBody>
      </p:sp>
      <p:sp>
        <p:nvSpPr>
          <p:cNvPr id="27" name="shp80">
            <a:extLst>
              <a:ext uri="{FF2B5EF4-FFF2-40B4-BE49-F238E27FC236}">
                <a16:creationId xmlns:a16="http://schemas.microsoft.com/office/drawing/2014/main" id="{87D9FC98-6FAB-44AE-9903-8FD1047EC11B}"/>
              </a:ext>
            </a:extLst>
          </p:cNvPr>
          <p:cNvSpPr/>
          <p:nvPr/>
        </p:nvSpPr>
        <p:spPr>
          <a:xfrm>
            <a:off x="3715557" y="4953086"/>
            <a:ext cx="967289" cy="684617"/>
          </a:xfrm>
          <a:custGeom>
            <a:avLst/>
            <a:gdLst/>
            <a:ahLst/>
            <a:cxnLst/>
            <a:rect l="l" t="t" r="r" b="b"/>
            <a:pathLst>
              <a:path w="185" h="131" extrusionOk="0">
                <a:moveTo>
                  <a:pt x="148" y="36"/>
                </a:moveTo>
                <a:cubicBezTo>
                  <a:pt x="148" y="36"/>
                  <a:pt x="148" y="36"/>
                  <a:pt x="148" y="36"/>
                </a:cubicBezTo>
                <a:cubicBezTo>
                  <a:pt x="134" y="13"/>
                  <a:pt x="110" y="0"/>
                  <a:pt x="85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0" y="0"/>
                  <a:pt x="0" y="0"/>
                  <a:pt x="0" y="0"/>
                </a:cubicBezTo>
                <a:cubicBezTo>
                  <a:pt x="2" y="18"/>
                  <a:pt x="8" y="35"/>
                  <a:pt x="17" y="51"/>
                </a:cubicBezTo>
                <a:cubicBezTo>
                  <a:pt x="51" y="110"/>
                  <a:pt x="125" y="131"/>
                  <a:pt x="185" y="101"/>
                </a:cubicBezTo>
                <a:lnTo>
                  <a:pt x="148" y="36"/>
                </a:lnTo>
                <a:close/>
              </a:path>
            </a:pathLst>
          </a:custGeom>
          <a:solidFill>
            <a:srgbClr val="99999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28" name="shp81">
            <a:extLst>
              <a:ext uri="{FF2B5EF4-FFF2-40B4-BE49-F238E27FC236}">
                <a16:creationId xmlns:a16="http://schemas.microsoft.com/office/drawing/2014/main" id="{C8167093-E3F8-403B-9B6A-7C24D1EA3565}"/>
              </a:ext>
            </a:extLst>
          </p:cNvPr>
          <p:cNvSpPr txBox="1"/>
          <p:nvPr/>
        </p:nvSpPr>
        <p:spPr>
          <a:xfrm>
            <a:off x="3934324" y="4372976"/>
            <a:ext cx="549840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3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shp95" descr="Customer review">
            <a:extLst>
              <a:ext uri="{FF2B5EF4-FFF2-40B4-BE49-F238E27FC236}">
                <a16:creationId xmlns:a16="http://schemas.microsoft.com/office/drawing/2014/main" id="{8F205FC0-5B32-4FCB-B271-4BDC38ED321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619074" y="4753188"/>
            <a:ext cx="426574" cy="426574"/>
          </a:xfrm>
          <a:prstGeom prst="rect">
            <a:avLst/>
          </a:prstGeom>
        </p:spPr>
      </p:pic>
      <p:sp>
        <p:nvSpPr>
          <p:cNvPr id="30" name="shp70">
            <a:extLst>
              <a:ext uri="{FF2B5EF4-FFF2-40B4-BE49-F238E27FC236}">
                <a16:creationId xmlns:a16="http://schemas.microsoft.com/office/drawing/2014/main" id="{6917A5A6-A886-4EF4-B848-6D3929F41767}"/>
              </a:ext>
            </a:extLst>
          </p:cNvPr>
          <p:cNvSpPr/>
          <p:nvPr/>
        </p:nvSpPr>
        <p:spPr>
          <a:xfrm>
            <a:off x="2869816" y="2718520"/>
            <a:ext cx="782630" cy="1098488"/>
          </a:xfrm>
          <a:custGeom>
            <a:avLst/>
            <a:gdLst/>
            <a:ahLst/>
            <a:cxnLst/>
            <a:rect l="l" t="t" r="r" b="b"/>
            <a:pathLst>
              <a:path w="125" h="210" extrusionOk="0">
                <a:moveTo>
                  <a:pt x="13" y="65"/>
                </a:moveTo>
                <a:cubicBezTo>
                  <a:pt x="13" y="65"/>
                  <a:pt x="13" y="65"/>
                  <a:pt x="13" y="65"/>
                </a:cubicBezTo>
                <a:cubicBezTo>
                  <a:pt x="0" y="88"/>
                  <a:pt x="1" y="115"/>
                  <a:pt x="14" y="137"/>
                </a:cubicBezTo>
                <a:cubicBezTo>
                  <a:pt x="14" y="137"/>
                  <a:pt x="14" y="137"/>
                  <a:pt x="14" y="137"/>
                </a:cubicBezTo>
                <a:cubicBezTo>
                  <a:pt x="56" y="210"/>
                  <a:pt x="56" y="210"/>
                  <a:pt x="56" y="210"/>
                </a:cubicBezTo>
                <a:cubicBezTo>
                  <a:pt x="70" y="200"/>
                  <a:pt x="82" y="187"/>
                  <a:pt x="91" y="171"/>
                </a:cubicBezTo>
                <a:cubicBezTo>
                  <a:pt x="125" y="112"/>
                  <a:pt x="107" y="37"/>
                  <a:pt x="50" y="0"/>
                </a:cubicBezTo>
                <a:lnTo>
                  <a:pt x="13" y="65"/>
                </a:lnTo>
                <a:close/>
              </a:path>
            </a:pathLst>
          </a:custGeom>
          <a:solidFill>
            <a:sysClr val="windowText" lastClr="000000">
              <a:lumMod val="75000"/>
              <a:lumOff val="25000"/>
              <a:alpha val="60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  <a:sym typeface="Calibri"/>
            </a:endParaRPr>
          </a:p>
        </p:txBody>
      </p:sp>
      <p:sp>
        <p:nvSpPr>
          <p:cNvPr id="31" name="shp71">
            <a:extLst>
              <a:ext uri="{FF2B5EF4-FFF2-40B4-BE49-F238E27FC236}">
                <a16:creationId xmlns:a16="http://schemas.microsoft.com/office/drawing/2014/main" id="{8F5EF3A1-2DC1-4215-95B8-2FFB6F32B857}"/>
              </a:ext>
            </a:extLst>
          </p:cNvPr>
          <p:cNvSpPr txBox="1"/>
          <p:nvPr/>
        </p:nvSpPr>
        <p:spPr>
          <a:xfrm>
            <a:off x="2934401" y="3000817"/>
            <a:ext cx="430237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 1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shp73">
            <a:extLst>
              <a:ext uri="{FF2B5EF4-FFF2-40B4-BE49-F238E27FC236}">
                <a16:creationId xmlns:a16="http://schemas.microsoft.com/office/drawing/2014/main" id="{8BCAC529-015C-453B-9169-9B34B8C8FAF8}"/>
              </a:ext>
            </a:extLst>
          </p:cNvPr>
          <p:cNvSpPr/>
          <p:nvPr/>
        </p:nvSpPr>
        <p:spPr>
          <a:xfrm>
            <a:off x="4085824" y="2694224"/>
            <a:ext cx="627367" cy="1149774"/>
          </a:xfrm>
          <a:custGeom>
            <a:avLst/>
            <a:gdLst/>
            <a:ahLst/>
            <a:cxnLst/>
            <a:rect l="l" t="t" r="r" b="b"/>
            <a:pathLst>
              <a:path w="120" h="220" extrusionOk="0">
                <a:moveTo>
                  <a:pt x="110" y="81"/>
                </a:moveTo>
                <a:cubicBezTo>
                  <a:pt x="63" y="0"/>
                  <a:pt x="63" y="0"/>
                  <a:pt x="63" y="0"/>
                </a:cubicBezTo>
                <a:cubicBezTo>
                  <a:pt x="25" y="22"/>
                  <a:pt x="0" y="63"/>
                  <a:pt x="0" y="110"/>
                </a:cubicBezTo>
                <a:cubicBezTo>
                  <a:pt x="0" y="157"/>
                  <a:pt x="25" y="198"/>
                  <a:pt x="63" y="220"/>
                </a:cubicBezTo>
                <a:cubicBezTo>
                  <a:pt x="110" y="139"/>
                  <a:pt x="110" y="139"/>
                  <a:pt x="110" y="139"/>
                </a:cubicBezTo>
                <a:cubicBezTo>
                  <a:pt x="120" y="123"/>
                  <a:pt x="120" y="97"/>
                  <a:pt x="110" y="81"/>
                </a:cubicBezTo>
                <a:close/>
              </a:path>
            </a:pathLst>
          </a:custGeom>
          <a:solidFill>
            <a:sysClr val="windowText" lastClr="000000">
              <a:lumMod val="50000"/>
              <a:lumOff val="50000"/>
            </a:sys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  <a:sym typeface="Calibri"/>
            </a:endParaRPr>
          </a:p>
        </p:txBody>
      </p:sp>
      <p:sp>
        <p:nvSpPr>
          <p:cNvPr id="33" name="shp76">
            <a:extLst>
              <a:ext uri="{FF2B5EF4-FFF2-40B4-BE49-F238E27FC236}">
                <a16:creationId xmlns:a16="http://schemas.microsoft.com/office/drawing/2014/main" id="{173C7A96-7F4E-4E75-B385-297AC8DB4BBD}"/>
              </a:ext>
            </a:extLst>
          </p:cNvPr>
          <p:cNvSpPr txBox="1"/>
          <p:nvPr/>
        </p:nvSpPr>
        <p:spPr>
          <a:xfrm>
            <a:off x="4171025" y="3039278"/>
            <a:ext cx="551033" cy="522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Open Sans SemiBold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 SemiBold"/>
                <a:ea typeface="Open Sans SemiBold"/>
                <a:cs typeface="Open Sans SemiBold"/>
                <a:sym typeface="Open Sans SemiBold"/>
              </a:rPr>
              <a:t> 2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shp58">
            <a:extLst>
              <a:ext uri="{FF2B5EF4-FFF2-40B4-BE49-F238E27FC236}">
                <a16:creationId xmlns:a16="http://schemas.microsoft.com/office/drawing/2014/main" id="{F0FE2C85-6BE1-43EA-9598-8AAD67DB3075}"/>
              </a:ext>
            </a:extLst>
          </p:cNvPr>
          <p:cNvSpPr txBox="1">
            <a:spLocks/>
          </p:cNvSpPr>
          <p:nvPr/>
        </p:nvSpPr>
        <p:spPr>
          <a:xfrm>
            <a:off x="6382313" y="3379696"/>
            <a:ext cx="5297659" cy="1850966"/>
          </a:xfrm>
          <a:prstGeom prst="rect">
            <a:avLst/>
          </a:prstGeom>
        </p:spPr>
        <p:txBody>
          <a:bodyPr anchor="b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Срещи на учители от училищата в клъстерите;</a:t>
            </a:r>
          </a:p>
          <a:p>
            <a:pPr algn="just">
              <a:defRPr/>
            </a:pPr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Валидиране на учебни и дидактически материали, образователни ресурси в рамките на клъстера; </a:t>
            </a:r>
          </a:p>
          <a:p>
            <a:pPr algn="just">
              <a:defRPr/>
            </a:pPr>
            <a:r>
              <a:rPr lang="ru-RU" sz="1700" b="1" dirty="0">
                <a:solidFill>
                  <a:srgbClr val="0C5A9A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Издаване на сборници с разработените учебни и дидактически материали, образователни ресурси, добри практики на съвместни уроци и др.</a:t>
            </a:r>
          </a:p>
        </p:txBody>
      </p:sp>
      <p:sp>
        <p:nvSpPr>
          <p:cNvPr id="38" name="shp56">
            <a:extLst>
              <a:ext uri="{FF2B5EF4-FFF2-40B4-BE49-F238E27FC236}">
                <a16:creationId xmlns:a16="http://schemas.microsoft.com/office/drawing/2014/main" id="{0398893C-1945-44E1-8AAE-5FBEE763205B}"/>
              </a:ext>
            </a:extLst>
          </p:cNvPr>
          <p:cNvSpPr txBox="1"/>
          <p:nvPr/>
        </p:nvSpPr>
        <p:spPr>
          <a:xfrm>
            <a:off x="7118521" y="2191799"/>
            <a:ext cx="4310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4</a:t>
            </a: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r>
              <a: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– </a:t>
            </a: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Изграждане на Професионални учещи се общности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(</a:t>
            </a:r>
            <a:r>
              <a:rPr kumimoji="0" lang="bg-BG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клъстери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73844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AE06784-A64F-43B7-B2AE-C230A27E9C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71C3ECC-2204-4CE7-8C8A-DE3AF00BD1E1}"/>
              </a:ext>
            </a:extLst>
          </p:cNvPr>
          <p:cNvSpPr txBox="1"/>
          <p:nvPr/>
        </p:nvSpPr>
        <p:spPr>
          <a:xfrm>
            <a:off x="919626" y="2073620"/>
            <a:ext cx="4086687" cy="537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defRPr/>
            </a:pPr>
            <a:r>
              <a:rPr lang="x-none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SOI 2.4 Участници, </a:t>
            </a:r>
            <a:r>
              <a:rPr lang="bg-BG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придобили умения</a:t>
            </a:r>
            <a:r>
              <a:rPr lang="x-none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преподаване в STEM среда</a:t>
            </a:r>
            <a:r>
              <a:rPr lang="bg-BG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 38 962;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BD8707B-4016-4A98-BB29-96D35C4D3598}"/>
              </a:ext>
            </a:extLst>
          </p:cNvPr>
          <p:cNvSpPr txBox="1"/>
          <p:nvPr/>
        </p:nvSpPr>
        <p:spPr>
          <a:xfrm>
            <a:off x="7032594" y="2073620"/>
            <a:ext cx="4047997" cy="537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x-none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EECR03 Участници, които при напускане на операцията получават квалификация – 38 962</a:t>
            </a:r>
            <a:r>
              <a:rPr lang="bg-BG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F3A555-DD79-4171-9231-31C4F2857C4C}"/>
              </a:ext>
            </a:extLst>
          </p:cNvPr>
          <p:cNvSpPr txBox="1"/>
          <p:nvPr/>
        </p:nvSpPr>
        <p:spPr>
          <a:xfrm>
            <a:off x="3568149" y="5846694"/>
            <a:ext cx="5398298" cy="768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defRPr/>
            </a:pPr>
            <a:r>
              <a:rPr lang="x-none" sz="1400" b="1" dirty="0">
                <a:solidFill>
                  <a:srgbClr val="0C5A9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Степен на удовлетвореност на учениците, педагогическите специалисти</a:t>
            </a:r>
            <a:r>
              <a:rPr lang="bg-BG" sz="1400" b="1" dirty="0">
                <a:solidFill>
                  <a:srgbClr val="0C5A9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  <a:r>
              <a:rPr lang="x-none" sz="1400" b="1" dirty="0">
                <a:solidFill>
                  <a:srgbClr val="0C5A9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служителите</a:t>
            </a:r>
            <a:r>
              <a:rPr lang="bg-BG" sz="1400" b="1" dirty="0">
                <a:solidFill>
                  <a:srgbClr val="0C5A9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x-none" sz="1400" b="1" dirty="0">
                <a:solidFill>
                  <a:srgbClr val="0C5A9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РУО от придобитите знания и уменията на участниците, включени в дейности по операцията</a:t>
            </a:r>
            <a:endParaRPr lang="bg-BG" sz="1400" b="1" dirty="0">
              <a:solidFill>
                <a:srgbClr val="0C5A9A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7EFB353-11CE-4614-AAB9-0958A8550579}"/>
              </a:ext>
            </a:extLst>
          </p:cNvPr>
          <p:cNvSpPr txBox="1"/>
          <p:nvPr/>
        </p:nvSpPr>
        <p:spPr>
          <a:xfrm>
            <a:off x="873196" y="3082608"/>
            <a:ext cx="4299889" cy="1613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defRPr/>
            </a:pPr>
            <a:r>
              <a:rPr lang="x-none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EECO15 Малцинства (включително маргинализирани общности като ромите) – </a:t>
            </a:r>
            <a:r>
              <a:rPr lang="bg-BG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11 300;</a:t>
            </a:r>
          </a:p>
          <a:p>
            <a:pPr>
              <a:lnSpc>
                <a:spcPct val="107000"/>
              </a:lnSpc>
              <a:spcAft>
                <a:spcPts val="600"/>
              </a:spcAft>
              <a:defRPr/>
            </a:pPr>
            <a:r>
              <a:rPr lang="en-US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SOI</a:t>
            </a:r>
            <a:r>
              <a:rPr lang="bg-BG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2.7 Брой подкрепени деца и ученици </a:t>
            </a:r>
            <a:r>
              <a:rPr lang="x-none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bg-BG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80 717;</a:t>
            </a:r>
          </a:p>
          <a:p>
            <a:pPr>
              <a:lnSpc>
                <a:spcPct val="107000"/>
              </a:lnSpc>
              <a:spcAft>
                <a:spcPts val="600"/>
              </a:spcAft>
              <a:defRPr/>
            </a:pPr>
            <a:r>
              <a:rPr lang="x-none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SOI 2.</a:t>
            </a:r>
            <a:r>
              <a:rPr lang="bg-BG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x-none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Участници, които са завършили обучение за подобряване на уменията за работа в образователната система </a:t>
            </a:r>
            <a:r>
              <a:rPr lang="bg-BG" sz="1400" b="1" dirty="0">
                <a:solidFill>
                  <a:srgbClr val="0C5A9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1 948;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A767201-2C73-481E-97FD-4B7FFD8BC0E6}"/>
              </a:ext>
            </a:extLst>
          </p:cNvPr>
          <p:cNvSpPr txBox="1"/>
          <p:nvPr/>
        </p:nvSpPr>
        <p:spPr>
          <a:xfrm>
            <a:off x="862833" y="4887363"/>
            <a:ext cx="3986073" cy="768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  <a:defRPr/>
            </a:pPr>
            <a:r>
              <a:rPr lang="x-none" sz="1400" b="1" dirty="0">
                <a:solidFill>
                  <a:srgbClr val="0C5A9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SOI 2.2 Брой училища, въвели методически планове за действие за развитие на ключови компетентности</a:t>
            </a:r>
            <a:r>
              <a:rPr lang="bg-BG" sz="1400" b="1" dirty="0">
                <a:solidFill>
                  <a:srgbClr val="0C5A9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1 439</a:t>
            </a:r>
            <a:r>
              <a:rPr lang="en-US" sz="1400" b="1">
                <a:solidFill>
                  <a:srgbClr val="0C5A9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bg-BG" sz="1400" b="1" dirty="0">
              <a:solidFill>
                <a:srgbClr val="0C5A9A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8999F59-B01E-489A-BA32-56109A7D5294}"/>
              </a:ext>
            </a:extLst>
          </p:cNvPr>
          <p:cNvSpPr txBox="1"/>
          <p:nvPr/>
        </p:nvSpPr>
        <p:spPr>
          <a:xfrm>
            <a:off x="7112381" y="3523770"/>
            <a:ext cx="3968209" cy="537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defRPr/>
            </a:pPr>
            <a:r>
              <a:rPr lang="x-none" sz="1400" b="1" dirty="0">
                <a:solidFill>
                  <a:srgbClr val="0C5A9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SRI 2.1. Подобрени образователни резултати на подкрепените деца и ученици – 10%;</a:t>
            </a:r>
            <a:endParaRPr lang="bg-BG" sz="1400" b="1" dirty="0">
              <a:solidFill>
                <a:srgbClr val="0C5A9A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70F9045-99C7-49E6-8826-6C0CD7054C12}"/>
              </a:ext>
            </a:extLst>
          </p:cNvPr>
          <p:cNvSpPr txBox="1"/>
          <p:nvPr/>
        </p:nvSpPr>
        <p:spPr>
          <a:xfrm>
            <a:off x="7060111" y="4750787"/>
            <a:ext cx="4433655" cy="998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defRPr/>
            </a:pPr>
            <a:r>
              <a:rPr lang="x-none" sz="1400" b="1" dirty="0">
                <a:solidFill>
                  <a:srgbClr val="0C5A9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SRI 2.2. Дял на училищата, които изпълняват методически планове за действие с разширена група ключови компетентности 2 години след въвеждането им – 80%;</a:t>
            </a:r>
            <a:endParaRPr lang="bg-BG" sz="1400" b="1" dirty="0">
              <a:solidFill>
                <a:srgbClr val="0C5A9A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766EEFD8-8199-49E0-B84D-163FB98097D9}"/>
              </a:ext>
            </a:extLst>
          </p:cNvPr>
          <p:cNvSpPr/>
          <p:nvPr/>
        </p:nvSpPr>
        <p:spPr>
          <a:xfrm>
            <a:off x="5360798" y="2094960"/>
            <a:ext cx="1188598" cy="484632"/>
          </a:xfrm>
          <a:prstGeom prst="rightArrow">
            <a:avLst/>
          </a:prstGeom>
          <a:solidFill>
            <a:srgbClr val="0C5A9A">
              <a:alpha val="80000"/>
            </a:srgbClr>
          </a:solidFill>
          <a:ln w="12700" cap="flat" cmpd="sng" algn="ctr">
            <a:solidFill>
              <a:srgbClr val="0C5A9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67F924B0-A074-468A-B617-30190E8C8E1B}"/>
              </a:ext>
            </a:extLst>
          </p:cNvPr>
          <p:cNvSpPr/>
          <p:nvPr/>
        </p:nvSpPr>
        <p:spPr>
          <a:xfrm>
            <a:off x="5359622" y="3550870"/>
            <a:ext cx="1189773" cy="484632"/>
          </a:xfrm>
          <a:prstGeom prst="rightArrow">
            <a:avLst/>
          </a:prstGeom>
          <a:solidFill>
            <a:srgbClr val="0C5A9A">
              <a:alpha val="80000"/>
            </a:srgbClr>
          </a:solidFill>
          <a:ln w="12700" cap="flat" cmpd="sng" algn="ctr">
            <a:solidFill>
              <a:srgbClr val="0C5A9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Arrow: Right 22">
            <a:extLst>
              <a:ext uri="{FF2B5EF4-FFF2-40B4-BE49-F238E27FC236}">
                <a16:creationId xmlns:a16="http://schemas.microsoft.com/office/drawing/2014/main" id="{A4F7662A-5CEE-4D79-91DE-4311AA5CF3BC}"/>
              </a:ext>
            </a:extLst>
          </p:cNvPr>
          <p:cNvSpPr/>
          <p:nvPr/>
        </p:nvSpPr>
        <p:spPr>
          <a:xfrm>
            <a:off x="5359622" y="4990059"/>
            <a:ext cx="1189773" cy="484632"/>
          </a:xfrm>
          <a:prstGeom prst="rightArrow">
            <a:avLst/>
          </a:prstGeom>
          <a:solidFill>
            <a:srgbClr val="0C5A9A">
              <a:alpha val="80000"/>
            </a:srgbClr>
          </a:solidFill>
          <a:ln w="12700" cap="flat" cmpd="sng" algn="ctr">
            <a:solidFill>
              <a:srgbClr val="0C5A9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77EB14D-C45E-4D3B-B3F8-E3223035E2DE}"/>
              </a:ext>
            </a:extLst>
          </p:cNvPr>
          <p:cNvSpPr txBox="1"/>
          <p:nvPr/>
        </p:nvSpPr>
        <p:spPr>
          <a:xfrm rot="16200000">
            <a:off x="-303058" y="3301938"/>
            <a:ext cx="1613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b="1" dirty="0">
                <a:solidFill>
                  <a:srgbClr val="76BE39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7B2BF0D-046D-4A77-AF91-0333EC23D703}"/>
              </a:ext>
            </a:extLst>
          </p:cNvPr>
          <p:cNvSpPr txBox="1"/>
          <p:nvPr/>
        </p:nvSpPr>
        <p:spPr>
          <a:xfrm rot="5400000">
            <a:off x="11086013" y="3570260"/>
            <a:ext cx="1344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b="1" dirty="0">
                <a:solidFill>
                  <a:srgbClr val="FEC55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Резултати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BAFE68B4-4E15-4EF0-B41B-B9924884F54B}"/>
              </a:ext>
            </a:extLst>
          </p:cNvPr>
          <p:cNvCxnSpPr>
            <a:cxnSpLocks/>
          </p:cNvCxnSpPr>
          <p:nvPr/>
        </p:nvCxnSpPr>
        <p:spPr>
          <a:xfrm>
            <a:off x="688529" y="2969064"/>
            <a:ext cx="0" cy="1324461"/>
          </a:xfrm>
          <a:prstGeom prst="straightConnector1">
            <a:avLst/>
          </a:prstGeom>
          <a:noFill/>
          <a:ln w="19050" cap="rnd" cmpd="sng" algn="ctr">
            <a:solidFill>
              <a:srgbClr val="8BB74C"/>
            </a:solidFill>
            <a:prstDash val="solid"/>
            <a:tailEnd type="oval" w="lg" len="lg"/>
          </a:ln>
          <a:effectLst/>
        </p:spPr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06679C8E-418C-48F5-9F9B-A629CFD269DB}"/>
              </a:ext>
            </a:extLst>
          </p:cNvPr>
          <p:cNvCxnSpPr>
            <a:cxnSpLocks/>
          </p:cNvCxnSpPr>
          <p:nvPr/>
        </p:nvCxnSpPr>
        <p:spPr>
          <a:xfrm flipH="1" flipV="1">
            <a:off x="11493765" y="3166203"/>
            <a:ext cx="1" cy="1213004"/>
          </a:xfrm>
          <a:prstGeom prst="straightConnector1">
            <a:avLst/>
          </a:prstGeom>
          <a:noFill/>
          <a:ln w="19050" cap="rnd" cmpd="sng" algn="ctr">
            <a:solidFill>
              <a:srgbClr val="ECB448"/>
            </a:solidFill>
            <a:prstDash val="solid"/>
            <a:tailEnd type="oval" w="lg" len="lg"/>
          </a:ln>
          <a:effectLst/>
        </p:spPr>
      </p:cxnSp>
      <p:sp>
        <p:nvSpPr>
          <p:cNvPr id="28" name="Arrow: Bent-Up 27">
            <a:extLst>
              <a:ext uri="{FF2B5EF4-FFF2-40B4-BE49-F238E27FC236}">
                <a16:creationId xmlns:a16="http://schemas.microsoft.com/office/drawing/2014/main" id="{B43AD52E-1DDD-4606-A88B-CCB460938B9D}"/>
              </a:ext>
            </a:extLst>
          </p:cNvPr>
          <p:cNvSpPr/>
          <p:nvPr/>
        </p:nvSpPr>
        <p:spPr>
          <a:xfrm rot="5400000">
            <a:off x="949876" y="3915088"/>
            <a:ext cx="4149575" cy="1024566"/>
          </a:xfrm>
          <a:prstGeom prst="bentUpArrow">
            <a:avLst/>
          </a:prstGeom>
          <a:noFill/>
          <a:ln w="12700" cap="flat" cmpd="sng" algn="ctr">
            <a:solidFill>
              <a:srgbClr val="FEC55A">
                <a:lumMod val="75000"/>
              </a:srgb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683E55B-BD00-4F5D-9E8F-4363213EE7A5}"/>
              </a:ext>
            </a:extLst>
          </p:cNvPr>
          <p:cNvSpPr txBox="1"/>
          <p:nvPr/>
        </p:nvSpPr>
        <p:spPr>
          <a:xfrm>
            <a:off x="2820531" y="1053248"/>
            <a:ext cx="60944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800" b="1" i="1" u="none" strike="noStrike" kern="1200" cap="none" spc="0" normalizeH="0" baseline="0" noProof="0" dirty="0">
                <a:ln>
                  <a:noFill/>
                </a:ln>
                <a:solidFill>
                  <a:srgbClr val="0C5A9A"/>
                </a:solidFill>
                <a:effectLst/>
                <a:uLnTx/>
                <a:uFillTx/>
                <a:latin typeface="Calibri (Headings)"/>
                <a:ea typeface="+mn-ea"/>
                <a:cs typeface="+mn-cs"/>
              </a:rPr>
              <a:t>Индикатори</a:t>
            </a:r>
          </a:p>
        </p:txBody>
      </p:sp>
    </p:spTree>
    <p:extLst>
      <p:ext uri="{BB962C8B-B14F-4D97-AF65-F5344CB8AC3E}">
        <p14:creationId xmlns:p14="http://schemas.microsoft.com/office/powerpoint/2010/main" val="11501675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11000</TotalTime>
  <Words>669</Words>
  <Application>Microsoft Office PowerPoint</Application>
  <PresentationFormat>Widescreen</PresentationFormat>
  <Paragraphs>100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(Headings)</vt:lpstr>
      <vt:lpstr>Calibri Light</vt:lpstr>
      <vt:lpstr>Open Sans</vt:lpstr>
      <vt:lpstr>Open Sans SemiBold</vt:lpstr>
      <vt:lpstr>Times New Roman</vt:lpstr>
      <vt:lpstr>Wingdings</vt:lpstr>
      <vt:lpstr>Office Theme</vt:lpstr>
      <vt:lpstr>„Подобряване на качеството на общото образование чрез ефективно прилагане на компетентностен модел”  Приоритет 2. Модернизация и качество на образованието   Програма „Образование“ 2021-2027 г.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Maya L</cp:lastModifiedBy>
  <cp:revision>591</cp:revision>
  <cp:lastPrinted>2022-03-17T15:48:13Z</cp:lastPrinted>
  <dcterms:created xsi:type="dcterms:W3CDTF">2021-08-17T08:00:04Z</dcterms:created>
  <dcterms:modified xsi:type="dcterms:W3CDTF">2022-11-25T07:43:08Z</dcterms:modified>
</cp:coreProperties>
</file>