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4"/>
  </p:notesMasterIdLst>
  <p:handoutMasterIdLst>
    <p:handoutMasterId r:id="rId15"/>
  </p:handoutMasterIdLst>
  <p:sldIdLst>
    <p:sldId id="257" r:id="rId2"/>
    <p:sldId id="375" r:id="rId3"/>
    <p:sldId id="385" r:id="rId4"/>
    <p:sldId id="381" r:id="rId5"/>
    <p:sldId id="382" r:id="rId6"/>
    <p:sldId id="383" r:id="rId7"/>
    <p:sldId id="372" r:id="rId8"/>
    <p:sldId id="386" r:id="rId9"/>
    <p:sldId id="384" r:id="rId10"/>
    <p:sldId id="373" r:id="rId11"/>
    <p:sldId id="374" r:id="rId12"/>
    <p:sldId id="290" r:id="rId13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257"/>
            <p14:sldId id="375"/>
            <p14:sldId id="385"/>
            <p14:sldId id="381"/>
            <p14:sldId id="382"/>
            <p14:sldId id="383"/>
            <p14:sldId id="372"/>
            <p14:sldId id="386"/>
            <p14:sldId id="384"/>
            <p14:sldId id="373"/>
            <p14:sldId id="374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8000"/>
    <a:srgbClr val="CC3300"/>
    <a:srgbClr val="FF9900"/>
    <a:srgbClr val="00CC99"/>
    <a:srgbClr val="FFFFFF"/>
    <a:srgbClr val="FF66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06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5.11.2019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5.11.2019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05/11/2019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05/11/2019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05/11/2019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05/11/2019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05/11/2019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05/11/2019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www.facebook.com/sf.mon.bg" TargetMode="External"/><Relationship Id="rId7" Type="http://schemas.openxmlformats.org/officeDocument/2006/relationships/image" Target="../media/image7.jpeg"/><Relationship Id="rId2" Type="http://schemas.openxmlformats.org/officeDocument/2006/relationships/hyperlink" Target="http://opnoir.bg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Ri5tdaQrcoM" TargetMode="Externa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18898" y="2660261"/>
            <a:ext cx="10925402" cy="2283974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3600" dirty="0">
                <a:ln/>
                <a:cs typeface="Courier New" panose="02070309020205020404" pitchFamily="49" charset="0"/>
              </a:rPr>
              <a:t/>
            </a:r>
            <a:br>
              <a:rPr lang="bg-BG" sz="3600" dirty="0">
                <a:ln/>
                <a:cs typeface="Courier New" panose="02070309020205020404" pitchFamily="49" charset="0"/>
              </a:rPr>
            </a:br>
            <a:r>
              <a:rPr lang="bg-BG" sz="3600" dirty="0" smtClean="0">
                <a:ln/>
                <a:cs typeface="Courier New" panose="02070309020205020404" pitchFamily="49" charset="0"/>
              </a:rPr>
              <a:t/>
            </a:r>
            <a:br>
              <a:rPr lang="bg-BG" sz="3600" dirty="0" smtClean="0">
                <a:ln/>
                <a:cs typeface="Courier New" panose="02070309020205020404" pitchFamily="49" charset="0"/>
              </a:rPr>
            </a:br>
            <a:r>
              <a:rPr lang="bg-BG" sz="3600" dirty="0">
                <a:ln/>
                <a:cs typeface="Courier New" panose="02070309020205020404" pitchFamily="49" charset="0"/>
              </a:rPr>
              <a:t/>
            </a:r>
            <a:br>
              <a:rPr lang="bg-BG" sz="3600" dirty="0">
                <a:ln/>
                <a:cs typeface="Courier New" panose="02070309020205020404" pitchFamily="49" charset="0"/>
              </a:rPr>
            </a:br>
            <a:r>
              <a:rPr lang="bg-BG" sz="3600" dirty="0">
                <a:ln/>
                <a:cs typeface="Courier New" panose="02070309020205020404" pitchFamily="49" charset="0"/>
              </a:rPr>
              <a:t/>
            </a:r>
            <a:br>
              <a:rPr lang="bg-BG" sz="3600" dirty="0">
                <a:ln/>
                <a:cs typeface="Courier New" panose="02070309020205020404" pitchFamily="49" charset="0"/>
              </a:rPr>
            </a:b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ОТЧЕТ ПО ИЗПЪЛНЕНИЕ НА ГОДИШЕН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ПЛАН ЗА ДЕЙСТВИЕ 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ЗА 2019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г.</a:t>
            </a:r>
            <a:b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ГОДИШЕН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ПЛАН ЗА ДЕЙСТВИЕ ЗА 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2020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. </a:t>
            </a:r>
            <a:r>
              <a:rPr lang="en-US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(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ПРОЕКТ</a:t>
            </a:r>
            <a:r>
              <a:rPr lang="en-US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)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в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изпълнение на Националната комуникационна стратегия 2014-2020 г. </a:t>
            </a:r>
            <a:r>
              <a:rPr lang="bg-BG" sz="2400" dirty="0"/>
              <a:t/>
            </a:r>
            <a:br>
              <a:rPr lang="bg-BG" sz="2400" dirty="0"/>
            </a:b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12-то редовно заседание на Комитета за наблюдение</a:t>
            </a:r>
            <a:endParaRPr lang="ru-RU" sz="18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605" y="2889832"/>
            <a:ext cx="5961395" cy="3968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3131455" y="1813131"/>
            <a:ext cx="61983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3200" b="1" cap="small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ИНФОРМАЦИЯ И КОМУНИКАЦИЯ</a:t>
            </a:r>
            <a:endParaRPr lang="bg-BG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30447" y="6238387"/>
            <a:ext cx="3384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гр. Пловдив</a:t>
            </a:r>
            <a:r>
              <a:rPr lang="en-GB" b="1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, </a:t>
            </a:r>
            <a:r>
              <a:rPr lang="bg-BG" b="1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20</a:t>
            </a:r>
            <a:r>
              <a:rPr lang="en-GB" b="1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</a:t>
            </a:r>
            <a:r>
              <a:rPr lang="bg-BG" b="1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ноември </a:t>
            </a:r>
            <a:r>
              <a:rPr lang="ru-RU" b="1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2019 г.</a:t>
            </a:r>
            <a:endParaRPr lang="bg-B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645" y="3480314"/>
            <a:ext cx="76371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21 публикации</a:t>
            </a:r>
            <a:r>
              <a:rPr lang="en-US" sz="2200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,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свързани с ОП НОИР в Единния информационен портал;</a:t>
            </a:r>
          </a:p>
          <a:p>
            <a:endParaRPr lang="bg-BG" sz="2200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Над 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90 </a:t>
            </a:r>
            <a:r>
              <a:rPr lang="bg-BG" sz="2200" b="1" dirty="0">
                <a:solidFill>
                  <a:schemeClr val="tx2"/>
                </a:solidFill>
                <a:latin typeface="Candara" panose="020E0502030303020204" pitchFamily="34" charset="0"/>
              </a:rPr>
              <a:t>актуализации на информацията 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в сайта 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http://</a:t>
            </a:r>
            <a:r>
              <a:rPr lang="en-US" sz="2200" dirty="0" err="1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opnoir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.</a:t>
            </a:r>
            <a:r>
              <a:rPr lang="bg-BG" sz="2200" dirty="0" err="1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bg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  и във </a:t>
            </a:r>
            <a:r>
              <a:rPr lang="bg-BG" sz="2200" b="1" dirty="0" err="1">
                <a:solidFill>
                  <a:schemeClr val="accent3">
                    <a:lumMod val="75000"/>
                  </a:schemeClr>
                </a:solidFill>
                <a:latin typeface="Candara" panose="020E0502030303020204" pitchFamily="34" charset="0"/>
              </a:rPr>
              <a:t>facebook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 страницата на ОП НОИР 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  <a:hlinkClick r:id="rId3"/>
              </a:rPr>
              <a:t>https://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hlinkClick r:id="rId3"/>
              </a:rPr>
              <a:t>www.facebook.com/sf.mon.bg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  <a:endParaRPr lang="en-US" sz="2200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endParaRPr lang="bg-BG" sz="2400" dirty="0">
              <a:solidFill>
                <a:schemeClr val="tx2"/>
              </a:solidFill>
              <a:latin typeface="Candara" panose="020E0502030303020204" pitchFamily="34" charset="0"/>
            </a:endParaRPr>
          </a:p>
        </p:txBody>
      </p:sp>
      <p:sp>
        <p:nvSpPr>
          <p:cNvPr id="6" name="AutoShape 8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155574" y="-144463"/>
            <a:ext cx="4472409" cy="447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7" name="AutoShape 10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8" name="AutoShape 12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038" name="Picture 14" descr="https://krcon.nl/wp-content/uploads/2017/03/checkbox-303113_960_72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43" y="2364435"/>
            <a:ext cx="665829" cy="67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745" y="4957828"/>
            <a:ext cx="2609462" cy="156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797" y="3702971"/>
            <a:ext cx="2725403" cy="1363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264" y="2245988"/>
            <a:ext cx="2773627" cy="16075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70" y="1579047"/>
            <a:ext cx="1751079" cy="203683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134653" y="2325396"/>
            <a:ext cx="3311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Постигнати резултати</a:t>
            </a:r>
            <a:endParaRPr lang="bg-BG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itle 1"/>
          <p:cNvSpPr txBox="1">
            <a:spLocks noGrp="1"/>
          </p:cNvSpPr>
          <p:nvPr>
            <p:ph type="title"/>
          </p:nvPr>
        </p:nvSpPr>
        <p:spPr>
          <a:xfrm>
            <a:off x="1123643" y="1216069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Информация за </a:t>
            </a:r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изпълнението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на </a:t>
            </a:r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Годишен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план за действие за 201</a:t>
            </a:r>
            <a:r>
              <a:rPr lang="en-US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9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г.</a:t>
            </a:r>
            <a:endParaRPr lang="bg-BG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95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2775" y="3159261"/>
            <a:ext cx="712043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Проведена 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една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 пресконференция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;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</a:p>
          <a:p>
            <a:endParaRPr lang="en-US" sz="2200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Проведени 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6 </a:t>
            </a:r>
            <a:r>
              <a:rPr lang="bg-BG" sz="2200" b="1" dirty="0">
                <a:solidFill>
                  <a:schemeClr val="tx2"/>
                </a:solidFill>
                <a:latin typeface="Candara" panose="020E0502030303020204" pitchFamily="34" charset="0"/>
              </a:rPr>
              <a:t>обучения на бенефициенти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, сключили договори за финансиране на проекти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;</a:t>
            </a:r>
            <a:endParaRPr lang="en-US" sz="2200" dirty="0" smtClean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endParaRPr lang="en-US" sz="2200" dirty="0" smtClean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Проведени </a:t>
            </a:r>
            <a:r>
              <a:rPr lang="bg-BG" sz="2200" b="1" dirty="0">
                <a:solidFill>
                  <a:schemeClr val="tx2"/>
                </a:solidFill>
                <a:latin typeface="Candara" panose="020E0502030303020204" pitchFamily="34" charset="0"/>
              </a:rPr>
              <a:t>2</a:t>
            </a:r>
            <a:r>
              <a:rPr lang="bg-BG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работни срещи</a:t>
            </a:r>
            <a:r>
              <a:rPr lang="bg-BG" sz="2200" b="1" dirty="0">
                <a:solidFill>
                  <a:schemeClr val="tx2"/>
                </a:solidFill>
                <a:latin typeface="Candara" panose="020E0502030303020204" pitchFamily="34" charset="0"/>
              </a:rPr>
              <a:t> на мрежата от експерти по информация и комуникация 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на ОП 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НОИР;</a:t>
            </a:r>
            <a:endParaRPr lang="bg-BG" sz="2200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endParaRPr lang="bg-BG" sz="2200" dirty="0" smtClean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tx2"/>
                </a:solidFill>
                <a:latin typeface="Candara" panose="020E0502030303020204" pitchFamily="34" charset="0"/>
              </a:rPr>
              <a:t>Проведен</a:t>
            </a:r>
            <a:r>
              <a:rPr lang="ru-RU" sz="2200" b="1" dirty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  <a:r>
              <a:rPr lang="ru-RU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един семинар за представители на </a:t>
            </a:r>
            <a:r>
              <a:rPr lang="bg-BG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средствата за масово осведомяване</a:t>
            </a:r>
            <a:r>
              <a:rPr lang="bg-BG" sz="2200" b="1" dirty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съвместно с 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МОН</a:t>
            </a:r>
            <a:r>
              <a:rPr lang="bg-BG" sz="2200" dirty="0">
                <a:solidFill>
                  <a:schemeClr val="tx2"/>
                </a:solidFill>
                <a:latin typeface="Candara" panose="020E0502030303020204" pitchFamily="34" charset="0"/>
              </a:rPr>
              <a:t>.</a:t>
            </a:r>
          </a:p>
          <a:p>
            <a:pPr indent="-285750">
              <a:buFont typeface="Wingdings" panose="05000000000000000000" pitchFamily="2" charset="2"/>
              <a:buChar char="ü"/>
            </a:pPr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</p:txBody>
      </p:sp>
      <p:sp>
        <p:nvSpPr>
          <p:cNvPr id="6" name="AutoShape 8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155574" y="-144463"/>
            <a:ext cx="4472409" cy="447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7" name="AutoShape 10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8" name="AutoShape 12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902" y="2248677"/>
            <a:ext cx="2733814" cy="1599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70" y="1579047"/>
            <a:ext cx="1751079" cy="203683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134653" y="2325396"/>
            <a:ext cx="3311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Постигнати резултати</a:t>
            </a:r>
            <a:endParaRPr lang="bg-BG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1123643" y="1216069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Информация за </a:t>
            </a:r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изпълнението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на </a:t>
            </a:r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Годишен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план за действие за 201</a:t>
            </a:r>
            <a:r>
              <a:rPr lang="en-US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9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г.</a:t>
            </a:r>
            <a:endParaRPr lang="bg-BG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902" y="5313697"/>
            <a:ext cx="3101630" cy="15096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523" y="3527391"/>
            <a:ext cx="2669177" cy="2018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61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85203" y="3761117"/>
            <a:ext cx="5232518" cy="2061713"/>
          </a:xfrm>
        </p:spPr>
        <p:txBody>
          <a:bodyPr>
            <a:normAutofit fontScale="92500" lnSpcReduction="10000"/>
          </a:bodyPr>
          <a:lstStyle/>
          <a:p>
            <a:pPr marL="342900" lvl="0" indent="-342900"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bg-BG" sz="2200" b="1" dirty="0" smtClean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Информационна </a:t>
            </a:r>
            <a:r>
              <a:rPr lang="bg-BG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кампания </a:t>
            </a:r>
            <a:r>
              <a:rPr lang="bg-BG" sz="2200" dirty="0">
                <a:solidFill>
                  <a:srgbClr val="242852"/>
                </a:solidFill>
              </a:rPr>
              <a:t>в медиите – договори с 9 електронни </a:t>
            </a:r>
            <a:r>
              <a:rPr lang="bg-BG" sz="2200" dirty="0" smtClean="0">
                <a:solidFill>
                  <a:srgbClr val="242852"/>
                </a:solidFill>
              </a:rPr>
              <a:t>медии;</a:t>
            </a:r>
          </a:p>
          <a:p>
            <a:pPr marL="342900" lvl="0" indent="-342900"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2200" dirty="0" err="1">
                <a:solidFill>
                  <a:srgbClr val="242852"/>
                </a:solidFill>
              </a:rPr>
              <a:t>Обновяване</a:t>
            </a:r>
            <a:r>
              <a:rPr lang="ru-RU" sz="2200" dirty="0">
                <a:solidFill>
                  <a:srgbClr val="242852"/>
                </a:solidFill>
              </a:rPr>
              <a:t>, </a:t>
            </a:r>
            <a:r>
              <a:rPr lang="ru-RU" sz="2200" dirty="0" err="1">
                <a:solidFill>
                  <a:srgbClr val="242852"/>
                </a:solidFill>
              </a:rPr>
              <a:t>надграждане</a:t>
            </a:r>
            <a:r>
              <a:rPr lang="ru-RU" sz="2200" dirty="0">
                <a:solidFill>
                  <a:srgbClr val="242852"/>
                </a:solidFill>
              </a:rPr>
              <a:t> и </a:t>
            </a:r>
            <a:r>
              <a:rPr lang="ru-RU" sz="2200" dirty="0" err="1">
                <a:solidFill>
                  <a:srgbClr val="242852"/>
                </a:solidFill>
              </a:rPr>
              <a:t>поддръжка</a:t>
            </a:r>
            <a:r>
              <a:rPr lang="ru-RU" sz="2200" dirty="0">
                <a:solidFill>
                  <a:srgbClr val="242852"/>
                </a:solidFill>
              </a:rPr>
              <a:t> на </a:t>
            </a:r>
            <a:r>
              <a:rPr lang="ru-RU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 </a:t>
            </a:r>
            <a:r>
              <a:rPr lang="ru-RU" sz="2200" b="1" dirty="0" err="1" smtClean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страницата</a:t>
            </a:r>
            <a:r>
              <a:rPr lang="ru-RU" sz="2200" b="1" dirty="0" smtClean="0">
                <a:solidFill>
                  <a:srgbClr val="242852"/>
                </a:solidFill>
              </a:rPr>
              <a:t>; </a:t>
            </a:r>
          </a:p>
          <a:p>
            <a:pPr marL="342900" lvl="0" indent="-342900"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</a:rPr>
              <a:t>Изработване </a:t>
            </a:r>
            <a:r>
              <a:rPr lang="bg-BG" sz="2200" dirty="0">
                <a:solidFill>
                  <a:schemeClr val="tx2"/>
                </a:solidFill>
              </a:rPr>
              <a:t>на</a:t>
            </a:r>
            <a:r>
              <a:rPr lang="bg-BG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bg-BG" sz="2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печатни рекламно-информационни материали</a:t>
            </a:r>
            <a:r>
              <a:rPr lang="bg-BG" sz="2200" dirty="0" smtClean="0">
                <a:solidFill>
                  <a:schemeClr val="tx2"/>
                </a:solidFill>
              </a:rPr>
              <a:t>.</a:t>
            </a:r>
            <a:endParaRPr lang="en-US" sz="2200" dirty="0">
              <a:solidFill>
                <a:schemeClr val="tx2"/>
              </a:solidFill>
            </a:endParaRPr>
          </a:p>
          <a:p>
            <a:pPr marL="342900" lvl="0" indent="-342900">
              <a:buClr>
                <a:srgbClr val="4A66AC"/>
              </a:buClr>
              <a:buFont typeface="Wingdings" panose="05000000000000000000" pitchFamily="2" charset="2"/>
              <a:buChar char="Ø"/>
            </a:pPr>
            <a:endParaRPr lang="bg-BG" sz="2200" dirty="0">
              <a:solidFill>
                <a:srgbClr val="242852"/>
              </a:solidFill>
            </a:endParaRPr>
          </a:p>
          <a:p>
            <a:endParaRPr lang="bg-BG" dirty="0"/>
          </a:p>
        </p:txBody>
      </p:sp>
      <p:pic>
        <p:nvPicPr>
          <p:cNvPr id="10" name="Ri5tdaQrcoM"/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610043" y="3429000"/>
            <a:ext cx="4572000" cy="257175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34653" y="2325396"/>
            <a:ext cx="4703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Предстоящо до края на 2019 г.</a:t>
            </a:r>
            <a:endParaRPr lang="en-US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38" y="1594287"/>
            <a:ext cx="1751079" cy="2036830"/>
          </a:xfrm>
          <a:prstGeom prst="rect">
            <a:avLst/>
          </a:prstGeom>
        </p:spPr>
      </p:pic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xfrm>
            <a:off x="1123643" y="1216069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Информация за </a:t>
            </a:r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изпълнението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на </a:t>
            </a:r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Годишен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план за действие за 201</a:t>
            </a:r>
            <a:r>
              <a:rPr lang="en-US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9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г.</a:t>
            </a:r>
            <a:endParaRPr lang="bg-BG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03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81353" y="3736725"/>
            <a:ext cx="4937760" cy="2822571"/>
          </a:xfrm>
        </p:spPr>
        <p:txBody>
          <a:bodyPr>
            <a:normAutofit/>
          </a:bodyPr>
          <a:lstStyle/>
          <a:p>
            <a:pPr marL="342900" lvl="0" indent="-342900"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bg-BG" sz="2200" b="1" dirty="0" smtClean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Международна</a:t>
            </a:r>
            <a:r>
              <a:rPr lang="ru-RU" sz="2200" b="1" dirty="0" smtClean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конференция </a:t>
            </a:r>
            <a:r>
              <a:rPr lang="ru-RU" sz="2200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bg-BG" sz="2200" dirty="0">
                <a:solidFill>
                  <a:srgbClr val="242852"/>
                </a:solidFill>
              </a:rPr>
              <a:t>Научноизследователски инфраструктури на бъдещето – </a:t>
            </a:r>
            <a:r>
              <a:rPr lang="bg-BG" sz="2200" dirty="0" err="1">
                <a:solidFill>
                  <a:srgbClr val="242852"/>
                </a:solidFill>
              </a:rPr>
              <a:t>синергия</a:t>
            </a:r>
            <a:r>
              <a:rPr lang="bg-BG" sz="2200" dirty="0">
                <a:solidFill>
                  <a:srgbClr val="242852"/>
                </a:solidFill>
              </a:rPr>
              <a:t>, устойчивост, интелигентен растеж и социално въздействие</a:t>
            </a:r>
            <a:r>
              <a:rPr lang="ru-RU" sz="2200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ru-RU" sz="2200" dirty="0">
                <a:solidFill>
                  <a:srgbClr val="242852"/>
                </a:solidFill>
              </a:rPr>
              <a:t> </a:t>
            </a:r>
            <a:r>
              <a:rPr lang="en-US" sz="2200" dirty="0">
                <a:solidFill>
                  <a:srgbClr val="242852"/>
                </a:solidFill>
              </a:rPr>
              <a:t> </a:t>
            </a:r>
            <a:r>
              <a:rPr lang="en-US" sz="2200" dirty="0" smtClean="0">
                <a:solidFill>
                  <a:srgbClr val="242852"/>
                </a:solidFill>
              </a:rPr>
              <a:t>   </a:t>
            </a:r>
            <a:r>
              <a:rPr lang="ru-RU" sz="2200" dirty="0" smtClean="0">
                <a:solidFill>
                  <a:srgbClr val="242852"/>
                </a:solidFill>
              </a:rPr>
              <a:t>(</a:t>
            </a:r>
            <a:r>
              <a:rPr lang="ru-RU" sz="2200" dirty="0">
                <a:solidFill>
                  <a:srgbClr val="242852"/>
                </a:solidFill>
              </a:rPr>
              <a:t>10 и 11 </a:t>
            </a:r>
            <a:r>
              <a:rPr lang="bg-BG" sz="2200" dirty="0">
                <a:solidFill>
                  <a:srgbClr val="242852"/>
                </a:solidFill>
              </a:rPr>
              <a:t>декември</a:t>
            </a:r>
            <a:r>
              <a:rPr lang="ru-RU" sz="2200" dirty="0">
                <a:solidFill>
                  <a:srgbClr val="242852"/>
                </a:solidFill>
              </a:rPr>
              <a:t> 2019 г., </a:t>
            </a:r>
            <a:r>
              <a:rPr lang="en-US" sz="2200" dirty="0" smtClean="0">
                <a:solidFill>
                  <a:srgbClr val="242852"/>
                </a:solidFill>
              </a:rPr>
              <a:t>   </a:t>
            </a:r>
            <a:r>
              <a:rPr lang="ru-RU" sz="2200" dirty="0" smtClean="0">
                <a:solidFill>
                  <a:srgbClr val="242852"/>
                </a:solidFill>
              </a:rPr>
              <a:t>Национален </a:t>
            </a:r>
            <a:r>
              <a:rPr lang="ru-RU" sz="2200" dirty="0">
                <a:solidFill>
                  <a:srgbClr val="242852"/>
                </a:solidFill>
              </a:rPr>
              <a:t>дворец на </a:t>
            </a:r>
            <a:r>
              <a:rPr lang="bg-BG" sz="2200" dirty="0">
                <a:solidFill>
                  <a:srgbClr val="242852"/>
                </a:solidFill>
              </a:rPr>
              <a:t>културата</a:t>
            </a:r>
            <a:r>
              <a:rPr lang="ru-RU" sz="2200" dirty="0">
                <a:solidFill>
                  <a:srgbClr val="242852"/>
                </a:solidFill>
              </a:rPr>
              <a:t>, София</a:t>
            </a:r>
            <a:r>
              <a:rPr lang="ru-RU" sz="2200" dirty="0" smtClean="0">
                <a:solidFill>
                  <a:srgbClr val="242852"/>
                </a:solidFill>
              </a:rPr>
              <a:t>)</a:t>
            </a:r>
            <a:r>
              <a:rPr lang="en-US" sz="2200" dirty="0" smtClean="0">
                <a:solidFill>
                  <a:srgbClr val="242852"/>
                </a:solidFill>
              </a:rPr>
              <a:t>, </a:t>
            </a:r>
            <a:r>
              <a:rPr lang="bg-BG" sz="2200" dirty="0" smtClean="0">
                <a:solidFill>
                  <a:srgbClr val="242852"/>
                </a:solidFill>
              </a:rPr>
              <a:t>съвместно с МОН</a:t>
            </a:r>
            <a:endParaRPr lang="bg-BG" sz="2200" dirty="0">
              <a:solidFill>
                <a:srgbClr val="242852"/>
              </a:solidFill>
            </a:endParaRPr>
          </a:p>
          <a:p>
            <a:endParaRPr lang="bg-BG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018" y="3736725"/>
            <a:ext cx="5762831" cy="2584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1123643" y="1216069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Информация за </a:t>
            </a:r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изпълнението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на </a:t>
            </a:r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Годишен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план за действие за 201</a:t>
            </a:r>
            <a:r>
              <a:rPr lang="en-US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9</a:t>
            </a:r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г.</a:t>
            </a:r>
            <a:endParaRPr lang="bg-BG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34653" y="2325396"/>
            <a:ext cx="4703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Предстоящо до края на 2019 г.</a:t>
            </a:r>
            <a:endParaRPr lang="en-US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38" y="1594287"/>
            <a:ext cx="1751079" cy="203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6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88406" y="3213463"/>
            <a:ext cx="5777708" cy="3526593"/>
          </a:xfrm>
        </p:spPr>
        <p:txBody>
          <a:bodyPr>
            <a:normAutofit/>
          </a:bodyPr>
          <a:lstStyle/>
          <a:p>
            <a:endParaRPr lang="en-US" b="1" cap="small" dirty="0" smtClean="0">
              <a:solidFill>
                <a:srgbClr val="A51321"/>
              </a:solidFill>
              <a:latin typeface="Calibri"/>
              <a:cs typeface="Arial" panose="020B0604020202020204" pitchFamily="34" charset="0"/>
            </a:endParaRPr>
          </a:p>
          <a:p>
            <a:pPr lvl="0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b="1" dirty="0" smtClean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Публикации,</a:t>
            </a:r>
            <a:r>
              <a:rPr lang="bg-BG" sz="2200" dirty="0" smtClean="0">
                <a:solidFill>
                  <a:srgbClr val="242852"/>
                </a:solidFill>
              </a:rPr>
              <a:t> </a:t>
            </a:r>
            <a:r>
              <a:rPr lang="bg-BG" sz="2200" dirty="0">
                <a:solidFill>
                  <a:srgbClr val="242852"/>
                </a:solidFill>
              </a:rPr>
              <a:t>свързани с ОП НОИР в Единния информационен портал; </a:t>
            </a:r>
            <a:endParaRPr lang="bg-BG" sz="2200" dirty="0" smtClean="0">
              <a:solidFill>
                <a:srgbClr val="242852"/>
              </a:solidFill>
            </a:endParaRPr>
          </a:p>
          <a:p>
            <a:pPr lvl="0">
              <a:buClr>
                <a:srgbClr val="4A66AC"/>
              </a:buClr>
              <a:buFont typeface="Wingdings" panose="05000000000000000000" pitchFamily="2" charset="2"/>
              <a:buChar char="v"/>
            </a:pPr>
            <a:endParaRPr lang="bg-BG" sz="2200" dirty="0">
              <a:solidFill>
                <a:srgbClr val="242852"/>
              </a:solidFill>
            </a:endParaRPr>
          </a:p>
          <a:p>
            <a:pPr lvl="0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rgbClr val="242852"/>
                </a:solidFill>
              </a:rPr>
              <a:t> </a:t>
            </a:r>
            <a:r>
              <a:rPr lang="bg-BG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Обновяване, поддръжка </a:t>
            </a:r>
            <a:r>
              <a:rPr lang="bg-BG" sz="2200" dirty="0">
                <a:solidFill>
                  <a:srgbClr val="242852"/>
                </a:solidFill>
              </a:rPr>
              <a:t>и регулярна </a:t>
            </a:r>
            <a:r>
              <a:rPr lang="bg-BG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актуализация</a:t>
            </a:r>
            <a:r>
              <a:rPr lang="bg-BG" sz="2200" dirty="0">
                <a:solidFill>
                  <a:srgbClr val="242852"/>
                </a:solidFill>
              </a:rPr>
              <a:t> на  интернет страница на УО и страницата в социалната мрежа </a:t>
            </a:r>
            <a:r>
              <a:rPr lang="bg-BG" sz="2200" dirty="0" err="1" smtClean="0">
                <a:solidFill>
                  <a:srgbClr val="242852"/>
                </a:solidFill>
              </a:rPr>
              <a:t>facebook</a:t>
            </a:r>
            <a:r>
              <a:rPr lang="bg-BG" sz="2200" dirty="0" smtClean="0">
                <a:solidFill>
                  <a:srgbClr val="242852"/>
                </a:solidFill>
              </a:rPr>
              <a:t>.</a:t>
            </a:r>
            <a:endParaRPr lang="bg-BG" sz="2200" dirty="0">
              <a:solidFill>
                <a:srgbClr val="242852"/>
              </a:solidFill>
            </a:endParaRPr>
          </a:p>
          <a:p>
            <a:endParaRPr lang="bg-BG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794" y="4494909"/>
            <a:ext cx="3208108" cy="1853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409" y="3042504"/>
            <a:ext cx="2935094" cy="15406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2037117" y="1437668"/>
            <a:ext cx="8302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ПРОЕКТ НА ГОДИШЕН ПЛАН ЗА ДЕЙСТВИЕ ЗА 2020 г.</a:t>
            </a:r>
            <a:endParaRPr lang="en-US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27" y="1606523"/>
            <a:ext cx="1751079" cy="203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6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461" y="3653457"/>
            <a:ext cx="7444321" cy="294328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2200" dirty="0" smtClean="0">
                <a:solidFill>
                  <a:schemeClr val="tx2"/>
                </a:solidFill>
              </a:rPr>
              <a:t>Организиране </a:t>
            </a:r>
            <a:r>
              <a:rPr lang="bg-BG" sz="2200" dirty="0">
                <a:solidFill>
                  <a:schemeClr val="tx2"/>
                </a:solidFill>
              </a:rPr>
              <a:t>на </a:t>
            </a:r>
            <a:r>
              <a:rPr lang="bg-BG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голямо публично </a:t>
            </a:r>
            <a:r>
              <a:rPr lang="bg-BG" sz="2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събитие</a:t>
            </a:r>
            <a:r>
              <a:rPr lang="bg-BG" sz="2200" dirty="0" smtClean="0">
                <a:solidFill>
                  <a:schemeClr val="tx2"/>
                </a:solidFill>
              </a:rPr>
              <a:t>;</a:t>
            </a:r>
            <a:endParaRPr lang="bg-BG" sz="2200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2200" dirty="0" smtClean="0">
                <a:solidFill>
                  <a:schemeClr val="tx2"/>
                </a:solidFill>
              </a:rPr>
              <a:t> </a:t>
            </a:r>
            <a:r>
              <a:rPr lang="bg-BG" sz="2200" dirty="0" smtClean="0">
                <a:solidFill>
                  <a:schemeClr val="tx2"/>
                </a:solidFill>
              </a:rPr>
              <a:t>Организиране </a:t>
            </a:r>
            <a:r>
              <a:rPr lang="bg-BG" sz="2200" dirty="0">
                <a:solidFill>
                  <a:schemeClr val="tx2"/>
                </a:solidFill>
              </a:rPr>
              <a:t>и провеждане на </a:t>
            </a:r>
            <a:r>
              <a:rPr lang="en-US" sz="2200" dirty="0" smtClean="0">
                <a:solidFill>
                  <a:schemeClr val="tx2"/>
                </a:solidFill>
              </a:rPr>
              <a:t>4 </a:t>
            </a:r>
            <a:r>
              <a:rPr lang="bg-BG" sz="2200" dirty="0" smtClean="0">
                <a:solidFill>
                  <a:schemeClr val="tx2"/>
                </a:solidFill>
              </a:rPr>
              <a:t>информационни </a:t>
            </a:r>
            <a:r>
              <a:rPr lang="bg-BG" sz="2200" dirty="0">
                <a:solidFill>
                  <a:schemeClr val="tx2"/>
                </a:solidFill>
              </a:rPr>
              <a:t>кампании тип </a:t>
            </a:r>
            <a:r>
              <a:rPr lang="bg-BG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„Инфо дни“</a:t>
            </a:r>
            <a:r>
              <a:rPr lang="bg-BG" sz="2200" dirty="0">
                <a:solidFill>
                  <a:schemeClr val="tx2"/>
                </a:solidFill>
              </a:rPr>
              <a:t> </a:t>
            </a:r>
            <a:r>
              <a:rPr lang="bg-BG" sz="2200" dirty="0" smtClean="0">
                <a:solidFill>
                  <a:schemeClr val="tx2"/>
                </a:solidFill>
              </a:rPr>
              <a:t>за популяризиране </a:t>
            </a:r>
            <a:r>
              <a:rPr lang="bg-BG" sz="2200" dirty="0">
                <a:solidFill>
                  <a:schemeClr val="tx2"/>
                </a:solidFill>
              </a:rPr>
              <a:t>на нови процедури за предоставяне на безвъзмездна </a:t>
            </a:r>
            <a:r>
              <a:rPr lang="bg-BG" sz="2200" dirty="0" smtClean="0">
                <a:solidFill>
                  <a:schemeClr val="tx2"/>
                </a:solidFill>
              </a:rPr>
              <a:t>финансова помощ</a:t>
            </a:r>
            <a:r>
              <a:rPr lang="en-GB" sz="2200" dirty="0" smtClean="0">
                <a:solidFill>
                  <a:schemeClr val="tx2"/>
                </a:solidFill>
              </a:rPr>
              <a:t>;</a:t>
            </a:r>
            <a:r>
              <a:rPr lang="bg-BG" sz="2200" b="1" dirty="0" smtClean="0">
                <a:solidFill>
                  <a:schemeClr val="tx2"/>
                </a:solidFill>
              </a:rPr>
              <a:t> </a:t>
            </a:r>
            <a:endParaRPr lang="bg-BG" sz="22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2200" dirty="0" smtClean="0">
                <a:solidFill>
                  <a:schemeClr val="tx2"/>
                </a:solidFill>
              </a:rPr>
              <a:t> </a:t>
            </a:r>
            <a:r>
              <a:rPr lang="bg-BG" sz="2200" dirty="0" smtClean="0">
                <a:solidFill>
                  <a:schemeClr val="tx2"/>
                </a:solidFill>
              </a:rPr>
              <a:t>Организиране </a:t>
            </a:r>
            <a:r>
              <a:rPr lang="bg-BG" sz="2200" dirty="0">
                <a:solidFill>
                  <a:schemeClr val="tx2"/>
                </a:solidFill>
              </a:rPr>
              <a:t>и провеждане на </a:t>
            </a:r>
            <a:r>
              <a:rPr lang="en-US" sz="2200" dirty="0" smtClean="0">
                <a:solidFill>
                  <a:schemeClr val="tx2"/>
                </a:solidFill>
              </a:rPr>
              <a:t>3 </a:t>
            </a:r>
            <a:r>
              <a:rPr lang="bg-BG" sz="2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информационни публични събития/семинари/конференции </a:t>
            </a:r>
            <a:r>
              <a:rPr lang="bg-BG" sz="2200" dirty="0">
                <a:solidFill>
                  <a:schemeClr val="tx2"/>
                </a:solidFill>
              </a:rPr>
              <a:t>за популяризиране на ОП </a:t>
            </a:r>
            <a:r>
              <a:rPr lang="bg-BG" sz="2200" dirty="0" smtClean="0">
                <a:solidFill>
                  <a:schemeClr val="tx2"/>
                </a:solidFill>
              </a:rPr>
              <a:t>НОИР.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7" y="1616627"/>
            <a:ext cx="1751079" cy="203683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037117" y="1437668"/>
            <a:ext cx="8302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ПРОЕКТ НА ГОДИШЕН ПЛАН ЗА ДЕЙСТВИЕ ЗА 2020 г.</a:t>
            </a:r>
            <a:endParaRPr lang="en-US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1161">
            <a:off x="8574477" y="3093121"/>
            <a:ext cx="2883513" cy="154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46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462" y="3653457"/>
            <a:ext cx="7392069" cy="25122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2200" dirty="0" smtClean="0">
                <a:solidFill>
                  <a:schemeClr val="tx2"/>
                </a:solidFill>
              </a:rPr>
              <a:t>Провеждане </a:t>
            </a:r>
            <a:r>
              <a:rPr lang="bg-BG" sz="2200" dirty="0">
                <a:solidFill>
                  <a:schemeClr val="tx2"/>
                </a:solidFill>
              </a:rPr>
              <a:t>на </a:t>
            </a:r>
            <a:r>
              <a:rPr lang="bg-BG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обучения на бенефициенти</a:t>
            </a:r>
            <a:r>
              <a:rPr lang="bg-BG" sz="2200" dirty="0">
                <a:solidFill>
                  <a:schemeClr val="tx2"/>
                </a:solidFill>
              </a:rPr>
              <a:t>, сключили договори за финансиране </a:t>
            </a:r>
            <a:r>
              <a:rPr lang="bg-BG" sz="2200" dirty="0" smtClean="0">
                <a:solidFill>
                  <a:schemeClr val="tx2"/>
                </a:solidFill>
              </a:rPr>
              <a:t>на проекти; 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200" dirty="0" smtClean="0">
              <a:solidFill>
                <a:schemeClr val="tx2"/>
              </a:solidFill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rgbClr val="242852"/>
                </a:solidFill>
              </a:rPr>
              <a:t>Провеждане </a:t>
            </a:r>
            <a:r>
              <a:rPr lang="bg-BG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en-US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</a:t>
            </a:r>
            <a:r>
              <a:rPr lang="bg-BG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обществени обсъждания </a:t>
            </a:r>
            <a:r>
              <a:rPr lang="bg-BG" sz="2200" dirty="0">
                <a:solidFill>
                  <a:srgbClr val="242852"/>
                </a:solidFill>
              </a:rPr>
              <a:t>по проекти на документация по нови процедури на подбор</a:t>
            </a:r>
            <a:r>
              <a:rPr lang="en-US" sz="2200" dirty="0">
                <a:solidFill>
                  <a:srgbClr val="242852"/>
                </a:solidFill>
              </a:rPr>
              <a:t> </a:t>
            </a:r>
            <a:r>
              <a:rPr lang="bg-BG" sz="2200" dirty="0">
                <a:solidFill>
                  <a:srgbClr val="242852"/>
                </a:solidFill>
              </a:rPr>
              <a:t>на </a:t>
            </a:r>
            <a:r>
              <a:rPr lang="bg-BG" sz="2200" dirty="0" smtClean="0">
                <a:solidFill>
                  <a:srgbClr val="242852"/>
                </a:solidFill>
              </a:rPr>
              <a:t>проекти. </a:t>
            </a:r>
            <a:endParaRPr lang="bg-BG" sz="22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sz="2200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7" y="1616627"/>
            <a:ext cx="1751079" cy="203683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037117" y="1437668"/>
            <a:ext cx="8302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ПРОЕКТ НА ГОДИШЕН ПЛАН ЗА ДЕЙСТВИЕ ЗА 2020 г.</a:t>
            </a:r>
            <a:endParaRPr lang="en-US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1161">
            <a:off x="8574477" y="3093121"/>
            <a:ext cx="2883513" cy="154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252" y="3653457"/>
            <a:ext cx="7138274" cy="2687637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dirty="0" smtClean="0">
                <a:solidFill>
                  <a:srgbClr val="242852"/>
                </a:solidFill>
              </a:rPr>
              <a:t>Организиране </a:t>
            </a:r>
            <a:r>
              <a:rPr lang="bg-BG" sz="2200" dirty="0">
                <a:solidFill>
                  <a:srgbClr val="242852"/>
                </a:solidFill>
              </a:rPr>
              <a:t>на  </a:t>
            </a:r>
            <a:r>
              <a:rPr lang="bg-BG" sz="2200" b="1" dirty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работни срещи </a:t>
            </a:r>
            <a:r>
              <a:rPr lang="bg-BG" sz="2200" dirty="0">
                <a:solidFill>
                  <a:srgbClr val="242852"/>
                </a:solidFill>
              </a:rPr>
              <a:t>на членовете на мрежата по информация </a:t>
            </a:r>
            <a:r>
              <a:rPr lang="bg-BG" sz="2200" dirty="0" smtClean="0">
                <a:solidFill>
                  <a:srgbClr val="242852"/>
                </a:solidFill>
              </a:rPr>
              <a:t>комуникация;</a:t>
            </a:r>
          </a:p>
          <a:p>
            <a:pPr lvl="0">
              <a:lnSpc>
                <a:spcPct val="100000"/>
              </a:lnSpc>
              <a:buClr>
                <a:srgbClr val="4A66AC"/>
              </a:buClr>
              <a:buFont typeface="Wingdings" panose="05000000000000000000" pitchFamily="2" charset="2"/>
              <a:buChar char="v"/>
            </a:pPr>
            <a:endParaRPr lang="bg-BG" sz="2200" dirty="0">
              <a:solidFill>
                <a:srgbClr val="242852"/>
              </a:solidFill>
            </a:endParaRPr>
          </a:p>
          <a:p>
            <a:pPr lvl="0">
              <a:lnSpc>
                <a:spcPct val="100000"/>
              </a:lnSpc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rgbClr val="242852"/>
                </a:solidFill>
              </a:rPr>
              <a:t> </a:t>
            </a:r>
            <a:r>
              <a:rPr lang="bg-BG" sz="2200" dirty="0">
                <a:solidFill>
                  <a:srgbClr val="242852"/>
                </a:solidFill>
              </a:rPr>
              <a:t>Провеждане на </a:t>
            </a:r>
            <a:r>
              <a:rPr lang="bg-BG" sz="2200" b="1" dirty="0" smtClean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семинар/обучени</a:t>
            </a:r>
            <a:r>
              <a:rPr lang="en-US" sz="2200" b="1" dirty="0" smtClean="0">
                <a:solidFill>
                  <a:srgbClr val="2428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bg-BG" sz="2200" dirty="0" smtClean="0">
                <a:solidFill>
                  <a:srgbClr val="242852"/>
                </a:solidFill>
              </a:rPr>
              <a:t> </a:t>
            </a:r>
            <a:r>
              <a:rPr lang="bg-BG" sz="2200" dirty="0">
                <a:solidFill>
                  <a:srgbClr val="242852"/>
                </a:solidFill>
              </a:rPr>
              <a:t>за представители на средствата за </a:t>
            </a:r>
            <a:r>
              <a:rPr lang="bg-BG" sz="2200" dirty="0" smtClean="0">
                <a:solidFill>
                  <a:srgbClr val="242852"/>
                </a:solidFill>
              </a:rPr>
              <a:t>масово осведомяване.</a:t>
            </a:r>
            <a:endParaRPr lang="bg-BG" sz="2200" dirty="0">
              <a:solidFill>
                <a:srgbClr val="24285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bg-BG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bg-BG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b="1" dirty="0" smtClean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37117" y="1437668"/>
            <a:ext cx="8302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ПРОЕКТ НА ГОДИШЕН ПЛАН ЗА ДЕЙСТВИЕ ЗА 2020 г.</a:t>
            </a:r>
            <a:endParaRPr lang="en-US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7" y="1616627"/>
            <a:ext cx="1751079" cy="20368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1161">
            <a:off x="8574477" y="3093121"/>
            <a:ext cx="2883513" cy="154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39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309" y="3857443"/>
            <a:ext cx="6868268" cy="2513591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Информационна кампания </a:t>
            </a:r>
            <a:r>
              <a:rPr lang="bg-BG" sz="2400" dirty="0" smtClean="0">
                <a:solidFill>
                  <a:schemeClr val="tx2"/>
                </a:solidFill>
              </a:rPr>
              <a:t>в медиите; 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400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400" dirty="0" smtClean="0">
                <a:solidFill>
                  <a:schemeClr val="tx2"/>
                </a:solidFill>
              </a:rPr>
              <a:t>Изработване на </a:t>
            </a:r>
            <a:r>
              <a:rPr lang="bg-BG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рекламни клипове </a:t>
            </a:r>
            <a:r>
              <a:rPr lang="bg-BG" sz="2400" dirty="0" smtClean="0">
                <a:solidFill>
                  <a:schemeClr val="tx2"/>
                </a:solidFill>
              </a:rPr>
              <a:t>– един </a:t>
            </a:r>
            <a:r>
              <a:rPr lang="ru-RU" sz="2400" dirty="0" smtClean="0">
                <a:solidFill>
                  <a:schemeClr val="tx2"/>
                </a:solidFill>
              </a:rPr>
              <a:t>30-сек. аудио и един 30-сек. аудио-визуален клип; 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400" dirty="0" smtClean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400" dirty="0" smtClean="0">
                <a:solidFill>
                  <a:schemeClr val="tx2"/>
                </a:solidFill>
              </a:rPr>
              <a:t>Изработване </a:t>
            </a:r>
            <a:r>
              <a:rPr lang="bg-BG" sz="2400" dirty="0">
                <a:solidFill>
                  <a:schemeClr val="tx2"/>
                </a:solidFill>
              </a:rPr>
              <a:t>на </a:t>
            </a:r>
            <a:r>
              <a:rPr lang="bg-BG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рекламно-информационни </a:t>
            </a:r>
            <a:r>
              <a:rPr lang="bg-BG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материали</a:t>
            </a:r>
            <a:r>
              <a:rPr lang="bg-BG" sz="2400" dirty="0" smtClean="0">
                <a:solidFill>
                  <a:schemeClr val="tx2"/>
                </a:solidFill>
              </a:rPr>
              <a:t>. </a:t>
            </a:r>
            <a:endParaRPr lang="bg-BG" sz="24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96618">
            <a:off x="8010887" y="2359114"/>
            <a:ext cx="3809960" cy="24672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61" y="1820613"/>
            <a:ext cx="1751079" cy="203683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37117" y="1437668"/>
            <a:ext cx="8302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ПРОЕКТ НА ГОДИШЕН ПЛАН ЗА ДЕЙСТВИЕ ЗА 2020 г.</a:t>
            </a:r>
            <a:endParaRPr lang="en-US" sz="28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77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6517" y="1668525"/>
            <a:ext cx="3644248" cy="425135"/>
          </a:xfrm>
        </p:spPr>
        <p:txBody>
          <a:bodyPr>
            <a:noAutofit/>
          </a:bodyPr>
          <a:lstStyle/>
          <a:p>
            <a:r>
              <a:rPr lang="ru-RU" sz="32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Проект на </a:t>
            </a:r>
            <a:r>
              <a:rPr lang="ru-RU" sz="3200" b="1" cap="small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решение:</a:t>
            </a:r>
            <a:endParaRPr lang="en-US" sz="32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6158" y="1881093"/>
            <a:ext cx="9803758" cy="213019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bg-BG" sz="1800" b="1" dirty="0">
              <a:solidFill>
                <a:schemeClr val="tx2"/>
              </a:solidFill>
            </a:endParaRPr>
          </a:p>
          <a:p>
            <a:pPr algn="just"/>
            <a:r>
              <a:rPr lang="en-US" sz="2400" b="1" dirty="0" err="1" smtClean="0">
                <a:solidFill>
                  <a:schemeClr val="tx2"/>
                </a:solidFill>
              </a:rPr>
              <a:t>Комитетът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за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наблюдение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bg-BG" sz="2400" b="1" dirty="0" smtClean="0">
                <a:solidFill>
                  <a:schemeClr val="tx2"/>
                </a:solidFill>
              </a:rPr>
              <a:t>одобрява представения </a:t>
            </a:r>
            <a:r>
              <a:rPr lang="en-US" sz="2400" b="1" dirty="0" err="1">
                <a:solidFill>
                  <a:schemeClr val="tx2"/>
                </a:solidFill>
              </a:rPr>
              <a:t>от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Управляващия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орган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на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Оперативна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програма</a:t>
            </a:r>
            <a:r>
              <a:rPr lang="en-US" sz="2400" b="1" dirty="0">
                <a:solidFill>
                  <a:schemeClr val="tx2"/>
                </a:solidFill>
              </a:rPr>
              <a:t> „</a:t>
            </a:r>
            <a:r>
              <a:rPr lang="en-US" sz="2400" b="1" dirty="0" err="1">
                <a:solidFill>
                  <a:schemeClr val="tx2"/>
                </a:solidFill>
              </a:rPr>
              <a:t>Наука</a:t>
            </a:r>
            <a:r>
              <a:rPr lang="en-US" sz="2400" b="1" dirty="0">
                <a:solidFill>
                  <a:schemeClr val="tx2"/>
                </a:solidFill>
              </a:rPr>
              <a:t> и </a:t>
            </a:r>
            <a:r>
              <a:rPr lang="en-US" sz="2400" b="1" dirty="0" err="1">
                <a:solidFill>
                  <a:schemeClr val="tx2"/>
                </a:solidFill>
              </a:rPr>
              <a:t>образование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за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интелигентен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растеж</a:t>
            </a:r>
            <a:r>
              <a:rPr lang="en-US" sz="2400" b="1" dirty="0">
                <a:solidFill>
                  <a:schemeClr val="tx2"/>
                </a:solidFill>
              </a:rPr>
              <a:t>“ 2014-2020 г.</a:t>
            </a:r>
            <a:r>
              <a:rPr lang="bg-BG" sz="2400" b="1" dirty="0">
                <a:solidFill>
                  <a:schemeClr val="tx2"/>
                </a:solidFill>
              </a:rPr>
              <a:t> Проект на Годишен план за действие за </a:t>
            </a:r>
            <a:r>
              <a:rPr lang="bg-BG" sz="2400" b="1" dirty="0" smtClean="0">
                <a:solidFill>
                  <a:schemeClr val="tx2"/>
                </a:solidFill>
              </a:rPr>
              <a:t>2020 </a:t>
            </a:r>
            <a:r>
              <a:rPr lang="bg-BG" sz="2400" b="1" dirty="0">
                <a:solidFill>
                  <a:schemeClr val="tx2"/>
                </a:solidFill>
              </a:rPr>
              <a:t>г</a:t>
            </a:r>
            <a:r>
              <a:rPr lang="bg-BG" sz="2400" b="1" dirty="0" smtClean="0">
                <a:solidFill>
                  <a:schemeClr val="tx2"/>
                </a:solidFill>
              </a:rPr>
              <a:t>.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400" b="1" dirty="0">
                <a:solidFill>
                  <a:schemeClr val="tx2"/>
                </a:solidFill>
              </a:rPr>
              <a:t>в изпълнение на Националната комуникационна стратегия 2014-2020 г</a:t>
            </a:r>
            <a:r>
              <a:rPr lang="bg-BG" sz="2400" b="1" dirty="0" smtClean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834" y="4304854"/>
            <a:ext cx="3357613" cy="22366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857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685" y="3191148"/>
            <a:ext cx="4569259" cy="2980743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rgbClr val="002060"/>
                </a:solidFill>
              </a:rPr>
              <a:t>Координати за контакт:</a:t>
            </a:r>
            <a:endParaRPr lang="bg-BG" sz="2800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гр.София, 1113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Бул.Цариградско шосе №125, </a:t>
            </a:r>
            <a:endParaRPr lang="en-US" sz="2800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блок 5, ет.1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Тел: </a:t>
            </a:r>
            <a:r>
              <a:rPr lang="en-GB" sz="2800" dirty="0" smtClean="0">
                <a:solidFill>
                  <a:srgbClr val="002060"/>
                </a:solidFill>
              </a:rPr>
              <a:t>+359 </a:t>
            </a:r>
            <a:r>
              <a:rPr lang="en-GB" sz="2800" b="1" dirty="0" smtClean="0">
                <a:solidFill>
                  <a:srgbClr val="002060"/>
                </a:solidFill>
              </a:rPr>
              <a:t>2</a:t>
            </a:r>
            <a:r>
              <a:rPr lang="en-GB" sz="2800" dirty="0" smtClean="0">
                <a:solidFill>
                  <a:srgbClr val="002060"/>
                </a:solidFill>
              </a:rPr>
              <a:t> 46 76 </a:t>
            </a:r>
            <a:r>
              <a:rPr lang="en-GB" sz="2800" b="1" dirty="0" smtClean="0">
                <a:solidFill>
                  <a:srgbClr val="002060"/>
                </a:solidFill>
              </a:rPr>
              <a:t>10</a:t>
            </a:r>
            <a:r>
              <a:rPr lang="bg-BG" sz="2800" b="1" dirty="0" smtClean="0">
                <a:solidFill>
                  <a:srgbClr val="002060"/>
                </a:solidFill>
              </a:rPr>
              <a:t>1</a:t>
            </a:r>
            <a:endParaRPr lang="en-GB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66800" y="2008549"/>
            <a:ext cx="10058400" cy="67688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bg-BG" sz="3600" b="1" cap="small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Благодаря Ви за вниманието!</a:t>
            </a:r>
            <a:endParaRPr lang="en-US" sz="3600" b="1" cap="small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552646" y="3429000"/>
            <a:ext cx="2372181" cy="2742891"/>
            <a:chOff x="7922556" y="3842734"/>
            <a:chExt cx="2372181" cy="274289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2556" y="3842734"/>
              <a:ext cx="2372181" cy="237355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7" name="Rectangle 6"/>
            <p:cNvSpPr/>
            <p:nvPr/>
          </p:nvSpPr>
          <p:spPr>
            <a:xfrm>
              <a:off x="8265155" y="6216293"/>
              <a:ext cx="18296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en-US" b="1" dirty="0">
                  <a:solidFill>
                    <a:srgbClr val="002060"/>
                  </a:solidFill>
                  <a:latin typeface="Candara" panose="020E0502030303020204" pitchFamily="34" charset="0"/>
                </a:rPr>
                <a:t>http://opnoir.bg/</a:t>
              </a:r>
              <a:endParaRPr lang="bg-BG" b="1" dirty="0">
                <a:solidFill>
                  <a:srgbClr val="002060"/>
                </a:solidFill>
                <a:latin typeface="Candara" panose="020E0502030303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7602</TotalTime>
  <Words>511</Words>
  <Application>Microsoft Office PowerPoint</Application>
  <PresentationFormat>Widescreen</PresentationFormat>
  <Paragraphs>64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Candara</vt:lpstr>
      <vt:lpstr>Courier New</vt:lpstr>
      <vt:lpstr>Times New Roman</vt:lpstr>
      <vt:lpstr>Wingdings</vt:lpstr>
      <vt:lpstr>Retrospect</vt:lpstr>
      <vt:lpstr>    ОТЧЕТ ПО ИЗПЪЛНЕНИЕ НА ГОДИШЕН ПЛАН ЗА ДЕЙСТВИЕ ЗА 2019 г. ГОДИШЕН ПЛАН ЗА ДЕЙСТВИЕ ЗА 2020 г. (ПРОЕКТ) в изпълнение на Националната комуникационна стратегия 2014-2020 г.  12-то редовно заседание на Комитета за наблюдение</vt:lpstr>
      <vt:lpstr>Информация за изпълнението на Годишен план за действие за 2019 г.</vt:lpstr>
      <vt:lpstr>Информация за изпълнението на Годишен план за действие за 2019 г.</vt:lpstr>
      <vt:lpstr>Информация за изпълнението на Годишен план за действие за 2019 г.</vt:lpstr>
      <vt:lpstr>Информация за изпълнението на Годишен план за действие за 2019 г.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Проект на решение:</vt:lpstr>
      <vt:lpstr>Благодаря Ви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Desislava Stankova</cp:lastModifiedBy>
  <cp:revision>608</cp:revision>
  <cp:lastPrinted>2018-09-18T09:54:03Z</cp:lastPrinted>
  <dcterms:created xsi:type="dcterms:W3CDTF">2016-05-13T12:08:51Z</dcterms:created>
  <dcterms:modified xsi:type="dcterms:W3CDTF">2019-11-05T13:23:37Z</dcterms:modified>
</cp:coreProperties>
</file>