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media/image34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2" r:id="rId2"/>
    <p:sldMasterId id="2147483856" r:id="rId3"/>
    <p:sldMasterId id="2147483870" r:id="rId4"/>
  </p:sldMasterIdLst>
  <p:notesMasterIdLst>
    <p:notesMasterId r:id="rId36"/>
  </p:notesMasterIdLst>
  <p:handoutMasterIdLst>
    <p:handoutMasterId r:id="rId37"/>
  </p:handoutMasterIdLst>
  <p:sldIdLst>
    <p:sldId id="591" r:id="rId5"/>
    <p:sldId id="590" r:id="rId6"/>
    <p:sldId id="592" r:id="rId7"/>
    <p:sldId id="521" r:id="rId8"/>
    <p:sldId id="571" r:id="rId9"/>
    <p:sldId id="573" r:id="rId10"/>
    <p:sldId id="575" r:id="rId11"/>
    <p:sldId id="576" r:id="rId12"/>
    <p:sldId id="577" r:id="rId13"/>
    <p:sldId id="578" r:id="rId14"/>
    <p:sldId id="579" r:id="rId15"/>
    <p:sldId id="580" r:id="rId16"/>
    <p:sldId id="581" r:id="rId17"/>
    <p:sldId id="582" r:id="rId18"/>
    <p:sldId id="532" r:id="rId19"/>
    <p:sldId id="533" r:id="rId20"/>
    <p:sldId id="534" r:id="rId21"/>
    <p:sldId id="535" r:id="rId22"/>
    <p:sldId id="588" r:id="rId23"/>
    <p:sldId id="526" r:id="rId24"/>
    <p:sldId id="527" r:id="rId25"/>
    <p:sldId id="586" r:id="rId26"/>
    <p:sldId id="587" r:id="rId27"/>
    <p:sldId id="530" r:id="rId28"/>
    <p:sldId id="553" r:id="rId29"/>
    <p:sldId id="583" r:id="rId30"/>
    <p:sldId id="584" r:id="rId31"/>
    <p:sldId id="585" r:id="rId32"/>
    <p:sldId id="567" r:id="rId33"/>
    <p:sldId id="568" r:id="rId34"/>
    <p:sldId id="523" r:id="rId35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Popov" initials="IP" lastIdx="1" clrIdx="0">
    <p:extLst>
      <p:ext uri="{19B8F6BF-5375-455C-9EA6-DF929625EA0E}">
        <p15:presenceInfo xmlns:p15="http://schemas.microsoft.com/office/powerpoint/2012/main" userId="S-1-5-21-3470032345-2211321583-660534131-115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745"/>
    <a:srgbClr val="5982CB"/>
    <a:srgbClr val="7698D4"/>
    <a:srgbClr val="CCFFFF"/>
    <a:srgbClr val="FFCC99"/>
    <a:srgbClr val="FF9966"/>
    <a:srgbClr val="99CCFF"/>
    <a:srgbClr val="D4F6FE"/>
    <a:srgbClr val="FFFFCC"/>
    <a:srgbClr val="D6EF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068" autoAdjust="0"/>
    <p:restoredTop sz="89443" autoAdjust="0"/>
  </p:normalViewPr>
  <p:slideViewPr>
    <p:cSldViewPr snapToGrid="0">
      <p:cViewPr varScale="1">
        <p:scale>
          <a:sx n="112" d="100"/>
          <a:sy n="112" d="100"/>
        </p:scale>
        <p:origin x="10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8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A07FBA-6136-4131-84BC-945AAF961C82}" type="doc">
      <dgm:prSet loTypeId="urn:microsoft.com/office/officeart/2005/8/layout/hierarchy2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EACF38-180B-4ABA-B75E-C32D28A9533F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D0EBA3"/>
            </a:gs>
            <a:gs pos="34000">
              <a:srgbClr val="D0EBA3"/>
            </a:gs>
            <a:gs pos="70000">
              <a:srgbClr val="D0EBA3"/>
            </a:gs>
            <a:gs pos="100000">
              <a:srgbClr val="D0EBA3"/>
            </a:gs>
          </a:gsLst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400" b="1" u="sng" dirty="0">
              <a:solidFill>
                <a:schemeClr val="tx1"/>
              </a:solidFill>
            </a:rPr>
            <a:t>Приоритет 1</a:t>
          </a:r>
        </a:p>
        <a:p>
          <a:r>
            <a:rPr lang="bg-BG" sz="1400" dirty="0">
              <a:solidFill>
                <a:schemeClr val="tx1"/>
              </a:solidFill>
            </a:rPr>
            <a:t>Приобщаващо образование и образовател-на интеграция</a:t>
          </a:r>
        </a:p>
        <a:p>
          <a:r>
            <a:rPr lang="bg-BG" sz="1400" b="1" dirty="0" smtClean="0">
              <a:solidFill>
                <a:schemeClr val="tx1"/>
              </a:solidFill>
            </a:rPr>
            <a:t>235 990 375</a:t>
          </a:r>
          <a:endParaRPr lang="bg-BG" sz="1400" b="1" dirty="0">
            <a:solidFill>
              <a:schemeClr val="tx1"/>
            </a:solidFill>
          </a:endParaRPr>
        </a:p>
        <a:p>
          <a:r>
            <a:rPr lang="bg-BG" sz="1400" b="1" dirty="0">
              <a:solidFill>
                <a:schemeClr val="tx1"/>
              </a:solidFill>
            </a:rPr>
            <a:t>евро (ЕС)</a:t>
          </a:r>
        </a:p>
        <a:p>
          <a:endParaRPr lang="bg-BG" sz="1400" dirty="0">
            <a:solidFill>
              <a:schemeClr val="accent6">
                <a:lumMod val="60000"/>
                <a:lumOff val="40000"/>
              </a:schemeClr>
            </a:solidFill>
          </a:endParaRPr>
        </a:p>
        <a:p>
          <a:endParaRPr lang="en-US" sz="1400" dirty="0">
            <a:solidFill>
              <a:schemeClr val="accent6">
                <a:lumMod val="60000"/>
                <a:lumOff val="40000"/>
              </a:schemeClr>
            </a:solidFill>
          </a:endParaRPr>
        </a:p>
      </dgm:t>
    </dgm:pt>
    <dgm:pt modelId="{4C3E399E-3899-4884-8898-B026DF9A8AF6}" type="parTrans" cxnId="{D749CD4D-5873-45E5-8223-9C062C9362AD}">
      <dgm:prSet/>
      <dgm:spPr/>
      <dgm:t>
        <a:bodyPr/>
        <a:lstStyle/>
        <a:p>
          <a:endParaRPr lang="en-US"/>
        </a:p>
      </dgm:t>
    </dgm:pt>
    <dgm:pt modelId="{92BB388A-1834-4000-AC9B-81403F52CFF3}" type="sibTrans" cxnId="{D749CD4D-5873-45E5-8223-9C062C9362AD}">
      <dgm:prSet/>
      <dgm:spPr/>
      <dgm:t>
        <a:bodyPr/>
        <a:lstStyle/>
        <a:p>
          <a:endParaRPr lang="en-US"/>
        </a:p>
      </dgm:t>
    </dgm:pt>
    <dgm:pt modelId="{846703DD-9592-4DED-8E05-9C1DBDC38EF5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dirty="0" smtClean="0"/>
            <a:t>СЦ (ж)   </a:t>
          </a:r>
          <a:r>
            <a:rPr lang="bg-BG" sz="1200" dirty="0"/>
            <a:t>Н</a:t>
          </a:r>
          <a:r>
            <a:rPr lang="ru-RU" sz="1200" dirty="0"/>
            <a:t>асърчаване на ученето през целия живот</a:t>
          </a:r>
          <a:endParaRPr lang="en-US" sz="1200" dirty="0"/>
        </a:p>
      </dgm:t>
    </dgm:pt>
    <dgm:pt modelId="{FC9C0861-64D9-4EE7-8F1B-CC66CFCF96BE}" type="parTrans" cxnId="{9F726100-B25D-4AED-8DDC-85CEA6F99A19}">
      <dgm:prSet/>
      <dgm:spPr/>
      <dgm:t>
        <a:bodyPr/>
        <a:lstStyle/>
        <a:p>
          <a:endParaRPr lang="en-US" dirty="0"/>
        </a:p>
      </dgm:t>
    </dgm:pt>
    <dgm:pt modelId="{63DB9F64-4D53-442B-B310-0E6F893FF9DA}" type="sibTrans" cxnId="{9F726100-B25D-4AED-8DDC-85CEA6F99A19}">
      <dgm:prSet/>
      <dgm:spPr/>
      <dgm:t>
        <a:bodyPr/>
        <a:lstStyle/>
        <a:p>
          <a:endParaRPr lang="en-US"/>
        </a:p>
      </dgm:t>
    </dgm:pt>
    <dgm:pt modelId="{303AF9D3-955A-4253-B8DC-2D332AD0726E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ИТИ</a:t>
          </a:r>
        </a:p>
        <a:p>
          <a:r>
            <a:rPr lang="bg-BG" sz="1200" dirty="0">
              <a:solidFill>
                <a:schemeClr val="tx2"/>
              </a:solidFill>
            </a:rPr>
            <a:t>27 354 700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FCF717A0-B823-4CD2-BB74-E8C75CF25EA5}" type="parTrans" cxnId="{71045905-E0DC-47AF-941A-47648997C531}">
      <dgm:prSet/>
      <dgm:spPr/>
      <dgm:t>
        <a:bodyPr/>
        <a:lstStyle/>
        <a:p>
          <a:endParaRPr lang="en-US" dirty="0"/>
        </a:p>
      </dgm:t>
    </dgm:pt>
    <dgm:pt modelId="{C4E451E2-BB43-429D-BAD9-21D394CEA0DF}" type="sibTrans" cxnId="{71045905-E0DC-47AF-941A-47648997C531}">
      <dgm:prSet/>
      <dgm:spPr/>
      <dgm:t>
        <a:bodyPr/>
        <a:lstStyle/>
        <a:p>
          <a:endParaRPr lang="en-US"/>
        </a:p>
      </dgm:t>
    </dgm:pt>
    <dgm:pt modelId="{9800844E-7858-4F1B-8AED-9882535F06F8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endParaRPr lang="bg-BG" sz="1200" dirty="0"/>
        </a:p>
        <a:p>
          <a:r>
            <a:rPr lang="bg-BG" sz="1200" dirty="0" smtClean="0"/>
            <a:t>СЦ (й)   </a:t>
          </a:r>
          <a:r>
            <a:rPr lang="bg-BG" sz="1200" dirty="0"/>
            <a:t>Н</a:t>
          </a:r>
          <a:r>
            <a:rPr lang="ru-RU" sz="1200" dirty="0"/>
            <a:t>асърчаване на </a:t>
          </a:r>
          <a:r>
            <a:rPr lang="bg-BG" sz="1200" b="1" noProof="0" dirty="0" smtClean="0"/>
            <a:t>социално-икономическата</a:t>
          </a:r>
          <a:r>
            <a:rPr lang="ru-RU" sz="1200" dirty="0" smtClean="0"/>
            <a:t> интеграция </a:t>
          </a:r>
          <a:r>
            <a:rPr lang="ru-RU" sz="1200" dirty="0"/>
            <a:t>на маргинализира-ни </a:t>
          </a:r>
          <a:r>
            <a:rPr lang="ru-RU" sz="1200" dirty="0" smtClean="0"/>
            <a:t>общности </a:t>
          </a:r>
          <a:r>
            <a:rPr lang="ru-RU" sz="1200" dirty="0"/>
            <a:t>като  ромите</a:t>
          </a:r>
          <a:endParaRPr lang="bg-BG" sz="1200" dirty="0"/>
        </a:p>
        <a:p>
          <a:endParaRPr lang="en-US" sz="3000" dirty="0"/>
        </a:p>
      </dgm:t>
    </dgm:pt>
    <dgm:pt modelId="{DE2472C1-E804-4B86-8B51-15C0067D4AF6}" type="parTrans" cxnId="{39F019D8-93F4-4ED8-AA60-FEBD6FBDB723}">
      <dgm:prSet/>
      <dgm:spPr/>
      <dgm:t>
        <a:bodyPr/>
        <a:lstStyle/>
        <a:p>
          <a:endParaRPr lang="en-US" dirty="0"/>
        </a:p>
      </dgm:t>
    </dgm:pt>
    <dgm:pt modelId="{AA115EC3-67FA-4EDF-AC2D-2AEF3A0A8076}" type="sibTrans" cxnId="{39F019D8-93F4-4ED8-AA60-FEBD6FBDB723}">
      <dgm:prSet/>
      <dgm:spPr/>
      <dgm:t>
        <a:bodyPr/>
        <a:lstStyle/>
        <a:p>
          <a:endParaRPr lang="en-US"/>
        </a:p>
      </dgm:t>
    </dgm:pt>
    <dgm:pt modelId="{10784162-A3F3-4133-A027-A9B019B08EAC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ВОМР</a:t>
          </a:r>
        </a:p>
        <a:p>
          <a:r>
            <a:rPr lang="bg-BG" sz="1200" dirty="0">
              <a:solidFill>
                <a:schemeClr val="tx2"/>
              </a:solidFill>
            </a:rPr>
            <a:t>14 971 600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66C24B63-0EB9-414B-8DDE-7EFA20470750}" type="parTrans" cxnId="{F7077604-5AED-4E61-AFAA-EF12D10B8016}">
      <dgm:prSet/>
      <dgm:spPr/>
      <dgm:t>
        <a:bodyPr/>
        <a:lstStyle/>
        <a:p>
          <a:endParaRPr lang="en-US" dirty="0"/>
        </a:p>
      </dgm:t>
    </dgm:pt>
    <dgm:pt modelId="{8A6CAB65-F8DD-4612-8D30-83628BA33B18}" type="sibTrans" cxnId="{F7077604-5AED-4E61-AFAA-EF12D10B8016}">
      <dgm:prSet/>
      <dgm:spPr/>
      <dgm:t>
        <a:bodyPr/>
        <a:lstStyle/>
        <a:p>
          <a:endParaRPr lang="en-US"/>
        </a:p>
      </dgm:t>
    </dgm:pt>
    <dgm:pt modelId="{10D561F9-DA26-41C8-B2E7-8852BC1EDF4C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dirty="0"/>
            <a:t>СЦ  </a:t>
          </a:r>
          <a:r>
            <a:rPr lang="bg-BG" sz="1200" dirty="0" smtClean="0"/>
            <a:t>(е) </a:t>
          </a:r>
          <a:r>
            <a:rPr lang="bg-BG" sz="1200" noProof="0" dirty="0" smtClean="0"/>
            <a:t>Насърчаване </a:t>
          </a:r>
          <a:r>
            <a:rPr lang="bg-BG" sz="1200" noProof="0" dirty="0"/>
            <a:t>на равния достъп до качествено и приобщаващо образование и обучение</a:t>
          </a:r>
        </a:p>
      </dgm:t>
    </dgm:pt>
    <dgm:pt modelId="{DAD1D7BE-F834-4690-8760-0F600EF160A5}" type="parTrans" cxnId="{4356920C-61B3-47D0-B121-10F63F6E1CD7}">
      <dgm:prSet/>
      <dgm:spPr/>
      <dgm:t>
        <a:bodyPr/>
        <a:lstStyle/>
        <a:p>
          <a:endParaRPr lang="en-US" dirty="0"/>
        </a:p>
      </dgm:t>
    </dgm:pt>
    <dgm:pt modelId="{40F4211C-92C2-4A39-BAFB-6E60276BF4A8}" type="sibTrans" cxnId="{4356920C-61B3-47D0-B121-10F63F6E1CD7}">
      <dgm:prSet/>
      <dgm:spPr/>
      <dgm:t>
        <a:bodyPr/>
        <a:lstStyle/>
        <a:p>
          <a:endParaRPr lang="en-US"/>
        </a:p>
      </dgm:t>
    </dgm:pt>
    <dgm:pt modelId="{0CB007B6-5967-40F1-B211-A38287FF024F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ИТИ</a:t>
          </a:r>
        </a:p>
        <a:p>
          <a:r>
            <a:rPr lang="bg-BG" sz="1200" dirty="0">
              <a:solidFill>
                <a:schemeClr val="tx2"/>
              </a:solidFill>
            </a:rPr>
            <a:t>10 962 300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790BDD12-EBEA-4D0A-9D7D-7E0DF0DFF335}" type="parTrans" cxnId="{A0334985-E838-4337-8127-43D856D112E6}">
      <dgm:prSet/>
      <dgm:spPr/>
      <dgm:t>
        <a:bodyPr/>
        <a:lstStyle/>
        <a:p>
          <a:endParaRPr lang="en-US" dirty="0"/>
        </a:p>
      </dgm:t>
    </dgm:pt>
    <dgm:pt modelId="{5ABF8E78-69FB-4EED-95FD-E6E8F78D659A}" type="sibTrans" cxnId="{A0334985-E838-4337-8127-43D856D112E6}">
      <dgm:prSet/>
      <dgm:spPr/>
      <dgm:t>
        <a:bodyPr/>
        <a:lstStyle/>
        <a:p>
          <a:endParaRPr lang="en-US"/>
        </a:p>
      </dgm:t>
    </dgm:pt>
    <dgm:pt modelId="{0192BE22-45B8-4BB7-9CCD-ED6BC81D5B5B}" type="pres">
      <dgm:prSet presAssocID="{6CA07FBA-6136-4131-84BC-945AAF961C8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B7CCC8-F7D2-4D90-9EE9-A57A7623CA21}" type="pres">
      <dgm:prSet presAssocID="{ECEACF38-180B-4ABA-B75E-C32D28A9533F}" presName="root1" presStyleCnt="0"/>
      <dgm:spPr/>
    </dgm:pt>
    <dgm:pt modelId="{1D63CB2D-B89E-479C-9003-195817A3EC62}" type="pres">
      <dgm:prSet presAssocID="{ECEACF38-180B-4ABA-B75E-C32D28A9533F}" presName="LevelOneTextNode" presStyleLbl="node0" presStyleIdx="0" presStyleCnt="1" custScaleX="131947" custScaleY="999922" custLinFactNeighborX="-19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E3AE096-9406-4EB9-BE34-FF48BE88BE2D}" type="pres">
      <dgm:prSet presAssocID="{ECEACF38-180B-4ABA-B75E-C32D28A9533F}" presName="level2hierChild" presStyleCnt="0"/>
      <dgm:spPr/>
    </dgm:pt>
    <dgm:pt modelId="{F4740BA0-228D-4B8C-BD04-E97E0545B9BE}" type="pres">
      <dgm:prSet presAssocID="{FC9C0861-64D9-4EE7-8F1B-CC66CFCF96BE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0859CF9A-9D86-4A1E-A187-115F968B4156}" type="pres">
      <dgm:prSet presAssocID="{FC9C0861-64D9-4EE7-8F1B-CC66CFCF96BE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32D8042-6467-46D4-84D9-BCC9039C57BA}" type="pres">
      <dgm:prSet presAssocID="{846703DD-9592-4DED-8E05-9C1DBDC38EF5}" presName="root2" presStyleCnt="0"/>
      <dgm:spPr/>
    </dgm:pt>
    <dgm:pt modelId="{FDD8BBE3-910D-465A-9DAF-A9A0FC8B6557}" type="pres">
      <dgm:prSet presAssocID="{846703DD-9592-4DED-8E05-9C1DBDC38EF5}" presName="LevelTwoTextNode" presStyleLbl="node2" presStyleIdx="0" presStyleCnt="3" custScaleX="136010" custScaleY="176171" custLinFactY="123479" custLinFactNeighborX="-8171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467B11C-879B-49AA-924F-53BC46E0E99E}" type="pres">
      <dgm:prSet presAssocID="{846703DD-9592-4DED-8E05-9C1DBDC38EF5}" presName="level3hierChild" presStyleCnt="0"/>
      <dgm:spPr/>
    </dgm:pt>
    <dgm:pt modelId="{585BB2BB-CCD1-4698-B6B9-BAA53DA31836}" type="pres">
      <dgm:prSet presAssocID="{FCF717A0-B823-4CD2-BB74-E8C75CF25EA5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ED14E078-977E-498F-AB53-2A55ED19C3AA}" type="pres">
      <dgm:prSet presAssocID="{FCF717A0-B823-4CD2-BB74-E8C75CF25EA5}" presName="connTx" presStyleLbl="parChTrans1D3" presStyleIdx="0" presStyleCnt="3"/>
      <dgm:spPr/>
      <dgm:t>
        <a:bodyPr/>
        <a:lstStyle/>
        <a:p>
          <a:endParaRPr lang="en-US"/>
        </a:p>
      </dgm:t>
    </dgm:pt>
    <dgm:pt modelId="{E741DB3B-2353-426C-A7EC-8EDBDC770092}" type="pres">
      <dgm:prSet presAssocID="{303AF9D3-955A-4253-B8DC-2D332AD0726E}" presName="root2" presStyleCnt="0"/>
      <dgm:spPr/>
    </dgm:pt>
    <dgm:pt modelId="{4C55B3BB-8713-4043-99DF-555670B40E27}" type="pres">
      <dgm:prSet presAssocID="{303AF9D3-955A-4253-B8DC-2D332AD0726E}" presName="LevelTwoTextNode" presStyleLbl="node3" presStyleIdx="0" presStyleCnt="3" custScaleX="95593" custScaleY="175296" custLinFactY="125399" custLinFactNeighborX="-23054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104FCBE-64BB-4CB4-85EA-DCB6572752CA}" type="pres">
      <dgm:prSet presAssocID="{303AF9D3-955A-4253-B8DC-2D332AD0726E}" presName="level3hierChild" presStyleCnt="0"/>
      <dgm:spPr/>
    </dgm:pt>
    <dgm:pt modelId="{66D6701A-7B32-4D64-93C1-487C8E5FD2E8}" type="pres">
      <dgm:prSet presAssocID="{DE2472C1-E804-4B86-8B51-15C0067D4AF6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DCF8A0E6-F9FB-498A-9899-4E8A25E20213}" type="pres">
      <dgm:prSet presAssocID="{DE2472C1-E804-4B86-8B51-15C0067D4AF6}" presName="connTx" presStyleLbl="parChTrans1D2" presStyleIdx="1" presStyleCnt="3"/>
      <dgm:spPr/>
      <dgm:t>
        <a:bodyPr/>
        <a:lstStyle/>
        <a:p>
          <a:endParaRPr lang="en-US"/>
        </a:p>
      </dgm:t>
    </dgm:pt>
    <dgm:pt modelId="{92FDAACB-DCE2-477B-8B05-81220D84D9B6}" type="pres">
      <dgm:prSet presAssocID="{9800844E-7858-4F1B-8AED-9882535F06F8}" presName="root2" presStyleCnt="0"/>
      <dgm:spPr/>
    </dgm:pt>
    <dgm:pt modelId="{FD26F020-9FC4-471F-B4FC-5378638E5106}" type="pres">
      <dgm:prSet presAssocID="{9800844E-7858-4F1B-8AED-9882535F06F8}" presName="LevelTwoTextNode" presStyleLbl="node2" presStyleIdx="1" presStyleCnt="3" custScaleX="134983" custScaleY="446800" custLinFactY="124822" custLinFactNeighborX="-8234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FB2D379-A9E6-46C8-BD31-8A08C971E048}" type="pres">
      <dgm:prSet presAssocID="{9800844E-7858-4F1B-8AED-9882535F06F8}" presName="level3hierChild" presStyleCnt="0"/>
      <dgm:spPr/>
    </dgm:pt>
    <dgm:pt modelId="{BBB33557-ACBD-4F0D-B39B-E6E6F6BCF433}" type="pres">
      <dgm:prSet presAssocID="{790BDD12-EBEA-4D0A-9D7D-7E0DF0DFF335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48D21F8A-5D62-4E4A-9614-B0C8653FAA87}" type="pres">
      <dgm:prSet presAssocID="{790BDD12-EBEA-4D0A-9D7D-7E0DF0DFF335}" presName="connTx" presStyleLbl="parChTrans1D3" presStyleIdx="1" presStyleCnt="3"/>
      <dgm:spPr/>
      <dgm:t>
        <a:bodyPr/>
        <a:lstStyle/>
        <a:p>
          <a:endParaRPr lang="en-US"/>
        </a:p>
      </dgm:t>
    </dgm:pt>
    <dgm:pt modelId="{1A54CB7D-36DC-45D1-A23F-1B5F08A2A2DD}" type="pres">
      <dgm:prSet presAssocID="{0CB007B6-5967-40F1-B211-A38287FF024F}" presName="root2" presStyleCnt="0"/>
      <dgm:spPr/>
    </dgm:pt>
    <dgm:pt modelId="{8492FD79-3A14-40E0-AF61-4BD18FA4FEF1}" type="pres">
      <dgm:prSet presAssocID="{0CB007B6-5967-40F1-B211-A38287FF024F}" presName="LevelTwoTextNode" presStyleLbl="node3" presStyleIdx="1" presStyleCnt="3" custScaleY="180267" custLinFactY="116571" custLinFactNeighborX="-23048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73EC78-E1F8-4C3C-997E-DBEA1F1A191F}" type="pres">
      <dgm:prSet presAssocID="{0CB007B6-5967-40F1-B211-A38287FF024F}" presName="level3hierChild" presStyleCnt="0"/>
      <dgm:spPr/>
    </dgm:pt>
    <dgm:pt modelId="{8647822E-9C2A-429D-B803-F321271F769D}" type="pres">
      <dgm:prSet presAssocID="{66C24B63-0EB9-414B-8DDE-7EFA20470750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CEB1C925-2ABD-4652-863D-FD94528920B2}" type="pres">
      <dgm:prSet presAssocID="{66C24B63-0EB9-414B-8DDE-7EFA20470750}" presName="connTx" presStyleLbl="parChTrans1D3" presStyleIdx="2" presStyleCnt="3"/>
      <dgm:spPr/>
      <dgm:t>
        <a:bodyPr/>
        <a:lstStyle/>
        <a:p>
          <a:endParaRPr lang="en-US"/>
        </a:p>
      </dgm:t>
    </dgm:pt>
    <dgm:pt modelId="{CBEC99B3-B31D-43A9-829A-FC97BDE17471}" type="pres">
      <dgm:prSet presAssocID="{10784162-A3F3-4133-A027-A9B019B08EAC}" presName="root2" presStyleCnt="0"/>
      <dgm:spPr/>
    </dgm:pt>
    <dgm:pt modelId="{8085DDE7-BC3E-4CDE-A8EF-E4F8135309D5}" type="pres">
      <dgm:prSet presAssocID="{10784162-A3F3-4133-A027-A9B019B08EAC}" presName="LevelTwoTextNode" presStyleLbl="node3" presStyleIdx="2" presStyleCnt="3" custScaleY="203957" custLinFactY="112443" custLinFactNeighborX="-23048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3E5E9A-7E36-4A94-969E-E36C4A333768}" type="pres">
      <dgm:prSet presAssocID="{10784162-A3F3-4133-A027-A9B019B08EAC}" presName="level3hierChild" presStyleCnt="0"/>
      <dgm:spPr/>
    </dgm:pt>
    <dgm:pt modelId="{1F862A54-00AA-4D80-B8F2-7DC4B76C1C54}" type="pres">
      <dgm:prSet presAssocID="{DAD1D7BE-F834-4690-8760-0F600EF160A5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3D672DC-ABB1-4260-96B7-9028B87F0B40}" type="pres">
      <dgm:prSet presAssocID="{DAD1D7BE-F834-4690-8760-0F600EF160A5}" presName="connTx" presStyleLbl="parChTrans1D2" presStyleIdx="2" presStyleCnt="3"/>
      <dgm:spPr/>
      <dgm:t>
        <a:bodyPr/>
        <a:lstStyle/>
        <a:p>
          <a:endParaRPr lang="en-US"/>
        </a:p>
      </dgm:t>
    </dgm:pt>
    <dgm:pt modelId="{61194B07-A819-481F-B527-F33950C3DF9B}" type="pres">
      <dgm:prSet presAssocID="{10D561F9-DA26-41C8-B2E7-8852BC1EDF4C}" presName="root2" presStyleCnt="0"/>
      <dgm:spPr/>
    </dgm:pt>
    <dgm:pt modelId="{E9C3A343-2963-406F-A510-E92E3A69FB8D}" type="pres">
      <dgm:prSet presAssocID="{10D561F9-DA26-41C8-B2E7-8852BC1EDF4C}" presName="LevelTwoTextNode" presStyleLbl="node2" presStyleIdx="2" presStyleCnt="3" custScaleX="133025" custScaleY="308612" custLinFactY="-300000" custLinFactNeighborX="-8171" custLinFactNeighborY="-3557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5C7B37-74AD-48B8-AE27-B6C1654512EF}" type="pres">
      <dgm:prSet presAssocID="{10D561F9-DA26-41C8-B2E7-8852BC1EDF4C}" presName="level3hierChild" presStyleCnt="0"/>
      <dgm:spPr/>
    </dgm:pt>
  </dgm:ptLst>
  <dgm:cxnLst>
    <dgm:cxn modelId="{03F82CB3-C3D9-47FB-B037-B4F0E1C08656}" type="presOf" srcId="{FCF717A0-B823-4CD2-BB74-E8C75CF25EA5}" destId="{585BB2BB-CCD1-4698-B6B9-BAA53DA31836}" srcOrd="0" destOrd="0" presId="urn:microsoft.com/office/officeart/2005/8/layout/hierarchy2"/>
    <dgm:cxn modelId="{88D1E2F6-91E6-4DB2-8EE2-A585626A6FC5}" type="presOf" srcId="{DE2472C1-E804-4B86-8B51-15C0067D4AF6}" destId="{66D6701A-7B32-4D64-93C1-487C8E5FD2E8}" srcOrd="0" destOrd="0" presId="urn:microsoft.com/office/officeart/2005/8/layout/hierarchy2"/>
    <dgm:cxn modelId="{F315BAE5-1133-4534-87C1-66E94DDD6ACE}" type="presOf" srcId="{FCF717A0-B823-4CD2-BB74-E8C75CF25EA5}" destId="{ED14E078-977E-498F-AB53-2A55ED19C3AA}" srcOrd="1" destOrd="0" presId="urn:microsoft.com/office/officeart/2005/8/layout/hierarchy2"/>
    <dgm:cxn modelId="{C1D4994E-0366-48DE-9558-E752E6F62689}" type="presOf" srcId="{9800844E-7858-4F1B-8AED-9882535F06F8}" destId="{FD26F020-9FC4-471F-B4FC-5378638E5106}" srcOrd="0" destOrd="0" presId="urn:microsoft.com/office/officeart/2005/8/layout/hierarchy2"/>
    <dgm:cxn modelId="{0470355D-FFEF-4072-99C0-F0A87118F663}" type="presOf" srcId="{ECEACF38-180B-4ABA-B75E-C32D28A9533F}" destId="{1D63CB2D-B89E-479C-9003-195817A3EC62}" srcOrd="0" destOrd="0" presId="urn:microsoft.com/office/officeart/2005/8/layout/hierarchy2"/>
    <dgm:cxn modelId="{30637628-BB91-4284-97B1-F782F902760C}" type="presOf" srcId="{10D561F9-DA26-41C8-B2E7-8852BC1EDF4C}" destId="{E9C3A343-2963-406F-A510-E92E3A69FB8D}" srcOrd="0" destOrd="0" presId="urn:microsoft.com/office/officeart/2005/8/layout/hierarchy2"/>
    <dgm:cxn modelId="{71045905-E0DC-47AF-941A-47648997C531}" srcId="{846703DD-9592-4DED-8E05-9C1DBDC38EF5}" destId="{303AF9D3-955A-4253-B8DC-2D332AD0726E}" srcOrd="0" destOrd="0" parTransId="{FCF717A0-B823-4CD2-BB74-E8C75CF25EA5}" sibTransId="{C4E451E2-BB43-429D-BAD9-21D394CEA0DF}"/>
    <dgm:cxn modelId="{63A38F4D-745B-4490-AA00-A7A5C3D6BD35}" type="presOf" srcId="{846703DD-9592-4DED-8E05-9C1DBDC38EF5}" destId="{FDD8BBE3-910D-465A-9DAF-A9A0FC8B6557}" srcOrd="0" destOrd="0" presId="urn:microsoft.com/office/officeart/2005/8/layout/hierarchy2"/>
    <dgm:cxn modelId="{9F726100-B25D-4AED-8DDC-85CEA6F99A19}" srcId="{ECEACF38-180B-4ABA-B75E-C32D28A9533F}" destId="{846703DD-9592-4DED-8E05-9C1DBDC38EF5}" srcOrd="0" destOrd="0" parTransId="{FC9C0861-64D9-4EE7-8F1B-CC66CFCF96BE}" sibTransId="{63DB9F64-4D53-442B-B310-0E6F893FF9DA}"/>
    <dgm:cxn modelId="{B73DB1E4-D456-488A-AAA5-BD0CAE1D1C31}" type="presOf" srcId="{DE2472C1-E804-4B86-8B51-15C0067D4AF6}" destId="{DCF8A0E6-F9FB-498A-9899-4E8A25E20213}" srcOrd="1" destOrd="0" presId="urn:microsoft.com/office/officeart/2005/8/layout/hierarchy2"/>
    <dgm:cxn modelId="{E309E590-3E1D-4CAE-A0DA-93DC0F31EB77}" type="presOf" srcId="{303AF9D3-955A-4253-B8DC-2D332AD0726E}" destId="{4C55B3BB-8713-4043-99DF-555670B40E27}" srcOrd="0" destOrd="0" presId="urn:microsoft.com/office/officeart/2005/8/layout/hierarchy2"/>
    <dgm:cxn modelId="{F7077604-5AED-4E61-AFAA-EF12D10B8016}" srcId="{9800844E-7858-4F1B-8AED-9882535F06F8}" destId="{10784162-A3F3-4133-A027-A9B019B08EAC}" srcOrd="1" destOrd="0" parTransId="{66C24B63-0EB9-414B-8DDE-7EFA20470750}" sibTransId="{8A6CAB65-F8DD-4612-8D30-83628BA33B18}"/>
    <dgm:cxn modelId="{D44D1C58-0C5D-4C2F-B1F6-B439C032D97B}" type="presOf" srcId="{66C24B63-0EB9-414B-8DDE-7EFA20470750}" destId="{8647822E-9C2A-429D-B803-F321271F769D}" srcOrd="0" destOrd="0" presId="urn:microsoft.com/office/officeart/2005/8/layout/hierarchy2"/>
    <dgm:cxn modelId="{02B6ACDF-CFDA-4525-9F9B-3D657CBEE2BE}" type="presOf" srcId="{66C24B63-0EB9-414B-8DDE-7EFA20470750}" destId="{CEB1C925-2ABD-4652-863D-FD94528920B2}" srcOrd="1" destOrd="0" presId="urn:microsoft.com/office/officeart/2005/8/layout/hierarchy2"/>
    <dgm:cxn modelId="{C919C788-333F-4967-A7B4-F4FE61105B5B}" type="presOf" srcId="{DAD1D7BE-F834-4690-8760-0F600EF160A5}" destId="{B3D672DC-ABB1-4260-96B7-9028B87F0B40}" srcOrd="1" destOrd="0" presId="urn:microsoft.com/office/officeart/2005/8/layout/hierarchy2"/>
    <dgm:cxn modelId="{C7AAA73B-7C60-473A-93DE-CFB99CA57CE5}" type="presOf" srcId="{10784162-A3F3-4133-A027-A9B019B08EAC}" destId="{8085DDE7-BC3E-4CDE-A8EF-E4F8135309D5}" srcOrd="0" destOrd="0" presId="urn:microsoft.com/office/officeart/2005/8/layout/hierarchy2"/>
    <dgm:cxn modelId="{F3166B6E-8C28-479C-B699-48F5224F9EDD}" type="presOf" srcId="{6CA07FBA-6136-4131-84BC-945AAF961C82}" destId="{0192BE22-45B8-4BB7-9CCD-ED6BC81D5B5B}" srcOrd="0" destOrd="0" presId="urn:microsoft.com/office/officeart/2005/8/layout/hierarchy2"/>
    <dgm:cxn modelId="{B5D32FB7-14BA-403C-9BB5-3595B4A0E078}" type="presOf" srcId="{FC9C0861-64D9-4EE7-8F1B-CC66CFCF96BE}" destId="{F4740BA0-228D-4B8C-BD04-E97E0545B9BE}" srcOrd="0" destOrd="0" presId="urn:microsoft.com/office/officeart/2005/8/layout/hierarchy2"/>
    <dgm:cxn modelId="{7F1E0081-F2DE-4C09-ACDE-1A3A46A55FED}" type="presOf" srcId="{0CB007B6-5967-40F1-B211-A38287FF024F}" destId="{8492FD79-3A14-40E0-AF61-4BD18FA4FEF1}" srcOrd="0" destOrd="0" presId="urn:microsoft.com/office/officeart/2005/8/layout/hierarchy2"/>
    <dgm:cxn modelId="{24268132-FAA6-4A03-B61A-E5200FD30AE0}" type="presOf" srcId="{790BDD12-EBEA-4D0A-9D7D-7E0DF0DFF335}" destId="{BBB33557-ACBD-4F0D-B39B-E6E6F6BCF433}" srcOrd="0" destOrd="0" presId="urn:microsoft.com/office/officeart/2005/8/layout/hierarchy2"/>
    <dgm:cxn modelId="{1DA2F237-222F-4B5A-95F3-620DDB38B551}" type="presOf" srcId="{FC9C0861-64D9-4EE7-8F1B-CC66CFCF96BE}" destId="{0859CF9A-9D86-4A1E-A187-115F968B4156}" srcOrd="1" destOrd="0" presId="urn:microsoft.com/office/officeart/2005/8/layout/hierarchy2"/>
    <dgm:cxn modelId="{39F019D8-93F4-4ED8-AA60-FEBD6FBDB723}" srcId="{ECEACF38-180B-4ABA-B75E-C32D28A9533F}" destId="{9800844E-7858-4F1B-8AED-9882535F06F8}" srcOrd="1" destOrd="0" parTransId="{DE2472C1-E804-4B86-8B51-15C0067D4AF6}" sibTransId="{AA115EC3-67FA-4EDF-AC2D-2AEF3A0A8076}"/>
    <dgm:cxn modelId="{89A0EAB2-1AC9-4F18-85D9-DCA231FB3B57}" type="presOf" srcId="{DAD1D7BE-F834-4690-8760-0F600EF160A5}" destId="{1F862A54-00AA-4D80-B8F2-7DC4B76C1C54}" srcOrd="0" destOrd="0" presId="urn:microsoft.com/office/officeart/2005/8/layout/hierarchy2"/>
    <dgm:cxn modelId="{A0334985-E838-4337-8127-43D856D112E6}" srcId="{9800844E-7858-4F1B-8AED-9882535F06F8}" destId="{0CB007B6-5967-40F1-B211-A38287FF024F}" srcOrd="0" destOrd="0" parTransId="{790BDD12-EBEA-4D0A-9D7D-7E0DF0DFF335}" sibTransId="{5ABF8E78-69FB-4EED-95FD-E6E8F78D659A}"/>
    <dgm:cxn modelId="{6EE2AC61-FE6A-4F39-A0BF-425947AEED53}" type="presOf" srcId="{790BDD12-EBEA-4D0A-9D7D-7E0DF0DFF335}" destId="{48D21F8A-5D62-4E4A-9614-B0C8653FAA87}" srcOrd="1" destOrd="0" presId="urn:microsoft.com/office/officeart/2005/8/layout/hierarchy2"/>
    <dgm:cxn modelId="{4356920C-61B3-47D0-B121-10F63F6E1CD7}" srcId="{ECEACF38-180B-4ABA-B75E-C32D28A9533F}" destId="{10D561F9-DA26-41C8-B2E7-8852BC1EDF4C}" srcOrd="2" destOrd="0" parTransId="{DAD1D7BE-F834-4690-8760-0F600EF160A5}" sibTransId="{40F4211C-92C2-4A39-BAFB-6E60276BF4A8}"/>
    <dgm:cxn modelId="{D749CD4D-5873-45E5-8223-9C062C9362AD}" srcId="{6CA07FBA-6136-4131-84BC-945AAF961C82}" destId="{ECEACF38-180B-4ABA-B75E-C32D28A9533F}" srcOrd="0" destOrd="0" parTransId="{4C3E399E-3899-4884-8898-B026DF9A8AF6}" sibTransId="{92BB388A-1834-4000-AC9B-81403F52CFF3}"/>
    <dgm:cxn modelId="{6607AD66-0A2E-4DD2-B566-9A6530BA7916}" type="presParOf" srcId="{0192BE22-45B8-4BB7-9CCD-ED6BC81D5B5B}" destId="{03B7CCC8-F7D2-4D90-9EE9-A57A7623CA21}" srcOrd="0" destOrd="0" presId="urn:microsoft.com/office/officeart/2005/8/layout/hierarchy2"/>
    <dgm:cxn modelId="{170E3B6D-7B8E-41AA-8248-5D1977FB346D}" type="presParOf" srcId="{03B7CCC8-F7D2-4D90-9EE9-A57A7623CA21}" destId="{1D63CB2D-B89E-479C-9003-195817A3EC62}" srcOrd="0" destOrd="0" presId="urn:microsoft.com/office/officeart/2005/8/layout/hierarchy2"/>
    <dgm:cxn modelId="{B4DCBD1C-0066-4A16-94F7-B38CD08B16C5}" type="presParOf" srcId="{03B7CCC8-F7D2-4D90-9EE9-A57A7623CA21}" destId="{5E3AE096-9406-4EB9-BE34-FF48BE88BE2D}" srcOrd="1" destOrd="0" presId="urn:microsoft.com/office/officeart/2005/8/layout/hierarchy2"/>
    <dgm:cxn modelId="{E9A82DC9-76D5-47FD-9B0B-1F2366BF14A3}" type="presParOf" srcId="{5E3AE096-9406-4EB9-BE34-FF48BE88BE2D}" destId="{F4740BA0-228D-4B8C-BD04-E97E0545B9BE}" srcOrd="0" destOrd="0" presId="urn:microsoft.com/office/officeart/2005/8/layout/hierarchy2"/>
    <dgm:cxn modelId="{AB9A75F8-9C1F-4BEC-A5FB-90056ECECB94}" type="presParOf" srcId="{F4740BA0-228D-4B8C-BD04-E97E0545B9BE}" destId="{0859CF9A-9D86-4A1E-A187-115F968B4156}" srcOrd="0" destOrd="0" presId="urn:microsoft.com/office/officeart/2005/8/layout/hierarchy2"/>
    <dgm:cxn modelId="{3E2297F7-0244-494F-95C4-9D36F99C6594}" type="presParOf" srcId="{5E3AE096-9406-4EB9-BE34-FF48BE88BE2D}" destId="{732D8042-6467-46D4-84D9-BCC9039C57BA}" srcOrd="1" destOrd="0" presId="urn:microsoft.com/office/officeart/2005/8/layout/hierarchy2"/>
    <dgm:cxn modelId="{D0472941-CFC5-4A1F-8DBD-AA613F3A1599}" type="presParOf" srcId="{732D8042-6467-46D4-84D9-BCC9039C57BA}" destId="{FDD8BBE3-910D-465A-9DAF-A9A0FC8B6557}" srcOrd="0" destOrd="0" presId="urn:microsoft.com/office/officeart/2005/8/layout/hierarchy2"/>
    <dgm:cxn modelId="{C79BB4FA-893B-4F49-8D65-04DA4501A748}" type="presParOf" srcId="{732D8042-6467-46D4-84D9-BCC9039C57BA}" destId="{5467B11C-879B-49AA-924F-53BC46E0E99E}" srcOrd="1" destOrd="0" presId="urn:microsoft.com/office/officeart/2005/8/layout/hierarchy2"/>
    <dgm:cxn modelId="{9527135B-2F57-4E2A-8BD8-1F0DB08005CD}" type="presParOf" srcId="{5467B11C-879B-49AA-924F-53BC46E0E99E}" destId="{585BB2BB-CCD1-4698-B6B9-BAA53DA31836}" srcOrd="0" destOrd="0" presId="urn:microsoft.com/office/officeart/2005/8/layout/hierarchy2"/>
    <dgm:cxn modelId="{A1AA8F01-2E8F-4B06-BD1F-6357F7630C9F}" type="presParOf" srcId="{585BB2BB-CCD1-4698-B6B9-BAA53DA31836}" destId="{ED14E078-977E-498F-AB53-2A55ED19C3AA}" srcOrd="0" destOrd="0" presId="urn:microsoft.com/office/officeart/2005/8/layout/hierarchy2"/>
    <dgm:cxn modelId="{BCC2567A-70CB-4BCC-BE3E-E897644E2116}" type="presParOf" srcId="{5467B11C-879B-49AA-924F-53BC46E0E99E}" destId="{E741DB3B-2353-426C-A7EC-8EDBDC770092}" srcOrd="1" destOrd="0" presId="urn:microsoft.com/office/officeart/2005/8/layout/hierarchy2"/>
    <dgm:cxn modelId="{9AD8493B-710B-4B96-B5ED-8B13BACEE51A}" type="presParOf" srcId="{E741DB3B-2353-426C-A7EC-8EDBDC770092}" destId="{4C55B3BB-8713-4043-99DF-555670B40E27}" srcOrd="0" destOrd="0" presId="urn:microsoft.com/office/officeart/2005/8/layout/hierarchy2"/>
    <dgm:cxn modelId="{32663C22-5954-47D9-811E-2BF3D7FEA274}" type="presParOf" srcId="{E741DB3B-2353-426C-A7EC-8EDBDC770092}" destId="{0104FCBE-64BB-4CB4-85EA-DCB6572752CA}" srcOrd="1" destOrd="0" presId="urn:microsoft.com/office/officeart/2005/8/layout/hierarchy2"/>
    <dgm:cxn modelId="{11491A19-95F6-4FE3-971A-B84438A7C5EB}" type="presParOf" srcId="{5E3AE096-9406-4EB9-BE34-FF48BE88BE2D}" destId="{66D6701A-7B32-4D64-93C1-487C8E5FD2E8}" srcOrd="2" destOrd="0" presId="urn:microsoft.com/office/officeart/2005/8/layout/hierarchy2"/>
    <dgm:cxn modelId="{6D68D391-6CB3-4F8E-AB2D-D411B2BB4D8B}" type="presParOf" srcId="{66D6701A-7B32-4D64-93C1-487C8E5FD2E8}" destId="{DCF8A0E6-F9FB-498A-9899-4E8A25E20213}" srcOrd="0" destOrd="0" presId="urn:microsoft.com/office/officeart/2005/8/layout/hierarchy2"/>
    <dgm:cxn modelId="{B8E15F7B-1C57-44B8-9C09-3A5FDFA925B4}" type="presParOf" srcId="{5E3AE096-9406-4EB9-BE34-FF48BE88BE2D}" destId="{92FDAACB-DCE2-477B-8B05-81220D84D9B6}" srcOrd="3" destOrd="0" presId="urn:microsoft.com/office/officeart/2005/8/layout/hierarchy2"/>
    <dgm:cxn modelId="{742F6C8E-7697-417A-BFFF-C59089BF55FC}" type="presParOf" srcId="{92FDAACB-DCE2-477B-8B05-81220D84D9B6}" destId="{FD26F020-9FC4-471F-B4FC-5378638E5106}" srcOrd="0" destOrd="0" presId="urn:microsoft.com/office/officeart/2005/8/layout/hierarchy2"/>
    <dgm:cxn modelId="{2DE4FF86-181E-4985-A9A7-92B8B6C80180}" type="presParOf" srcId="{92FDAACB-DCE2-477B-8B05-81220D84D9B6}" destId="{2FB2D379-A9E6-46C8-BD31-8A08C971E048}" srcOrd="1" destOrd="0" presId="urn:microsoft.com/office/officeart/2005/8/layout/hierarchy2"/>
    <dgm:cxn modelId="{70B33B5E-0816-4AC6-8F28-8B9C59C28883}" type="presParOf" srcId="{2FB2D379-A9E6-46C8-BD31-8A08C971E048}" destId="{BBB33557-ACBD-4F0D-B39B-E6E6F6BCF433}" srcOrd="0" destOrd="0" presId="urn:microsoft.com/office/officeart/2005/8/layout/hierarchy2"/>
    <dgm:cxn modelId="{4BEA562D-2D03-4E58-98EB-B0069AB34A7A}" type="presParOf" srcId="{BBB33557-ACBD-4F0D-B39B-E6E6F6BCF433}" destId="{48D21F8A-5D62-4E4A-9614-B0C8653FAA87}" srcOrd="0" destOrd="0" presId="urn:microsoft.com/office/officeart/2005/8/layout/hierarchy2"/>
    <dgm:cxn modelId="{351431D1-64B2-438B-80F4-BA0176510733}" type="presParOf" srcId="{2FB2D379-A9E6-46C8-BD31-8A08C971E048}" destId="{1A54CB7D-36DC-45D1-A23F-1B5F08A2A2DD}" srcOrd="1" destOrd="0" presId="urn:microsoft.com/office/officeart/2005/8/layout/hierarchy2"/>
    <dgm:cxn modelId="{EDB01F88-AFB2-488B-9C82-88F8F4AE57E5}" type="presParOf" srcId="{1A54CB7D-36DC-45D1-A23F-1B5F08A2A2DD}" destId="{8492FD79-3A14-40E0-AF61-4BD18FA4FEF1}" srcOrd="0" destOrd="0" presId="urn:microsoft.com/office/officeart/2005/8/layout/hierarchy2"/>
    <dgm:cxn modelId="{E1D99B1C-9735-4324-837A-7568C86E9898}" type="presParOf" srcId="{1A54CB7D-36DC-45D1-A23F-1B5F08A2A2DD}" destId="{5773EC78-E1F8-4C3C-997E-DBEA1F1A191F}" srcOrd="1" destOrd="0" presId="urn:microsoft.com/office/officeart/2005/8/layout/hierarchy2"/>
    <dgm:cxn modelId="{19BEF44D-3DA7-4AD4-B873-CA7AE5A34075}" type="presParOf" srcId="{2FB2D379-A9E6-46C8-BD31-8A08C971E048}" destId="{8647822E-9C2A-429D-B803-F321271F769D}" srcOrd="2" destOrd="0" presId="urn:microsoft.com/office/officeart/2005/8/layout/hierarchy2"/>
    <dgm:cxn modelId="{36352B8D-6409-4EF9-99ED-254C9C11E7CD}" type="presParOf" srcId="{8647822E-9C2A-429D-B803-F321271F769D}" destId="{CEB1C925-2ABD-4652-863D-FD94528920B2}" srcOrd="0" destOrd="0" presId="urn:microsoft.com/office/officeart/2005/8/layout/hierarchy2"/>
    <dgm:cxn modelId="{5C631BC7-6099-4504-8C8E-8353474F3AD5}" type="presParOf" srcId="{2FB2D379-A9E6-46C8-BD31-8A08C971E048}" destId="{CBEC99B3-B31D-43A9-829A-FC97BDE17471}" srcOrd="3" destOrd="0" presId="urn:microsoft.com/office/officeart/2005/8/layout/hierarchy2"/>
    <dgm:cxn modelId="{44EAAD38-8E6F-41C2-96E6-23B875F68E70}" type="presParOf" srcId="{CBEC99B3-B31D-43A9-829A-FC97BDE17471}" destId="{8085DDE7-BC3E-4CDE-A8EF-E4F8135309D5}" srcOrd="0" destOrd="0" presId="urn:microsoft.com/office/officeart/2005/8/layout/hierarchy2"/>
    <dgm:cxn modelId="{5828DBD8-44CE-4157-9484-55EFE94500B8}" type="presParOf" srcId="{CBEC99B3-B31D-43A9-829A-FC97BDE17471}" destId="{D83E5E9A-7E36-4A94-969E-E36C4A333768}" srcOrd="1" destOrd="0" presId="urn:microsoft.com/office/officeart/2005/8/layout/hierarchy2"/>
    <dgm:cxn modelId="{83CCB214-BC38-4671-8791-65372894BF5A}" type="presParOf" srcId="{5E3AE096-9406-4EB9-BE34-FF48BE88BE2D}" destId="{1F862A54-00AA-4D80-B8F2-7DC4B76C1C54}" srcOrd="4" destOrd="0" presId="urn:microsoft.com/office/officeart/2005/8/layout/hierarchy2"/>
    <dgm:cxn modelId="{B60ED96E-E289-4320-88E6-9A509CBF2F04}" type="presParOf" srcId="{1F862A54-00AA-4D80-B8F2-7DC4B76C1C54}" destId="{B3D672DC-ABB1-4260-96B7-9028B87F0B40}" srcOrd="0" destOrd="0" presId="urn:microsoft.com/office/officeart/2005/8/layout/hierarchy2"/>
    <dgm:cxn modelId="{4F96FC3E-6B0A-4A79-A587-1AA75C67B068}" type="presParOf" srcId="{5E3AE096-9406-4EB9-BE34-FF48BE88BE2D}" destId="{61194B07-A819-481F-B527-F33950C3DF9B}" srcOrd="5" destOrd="0" presId="urn:microsoft.com/office/officeart/2005/8/layout/hierarchy2"/>
    <dgm:cxn modelId="{801DD599-E2BD-4198-9377-D9D8A7C4E674}" type="presParOf" srcId="{61194B07-A819-481F-B527-F33950C3DF9B}" destId="{E9C3A343-2963-406F-A510-E92E3A69FB8D}" srcOrd="0" destOrd="0" presId="urn:microsoft.com/office/officeart/2005/8/layout/hierarchy2"/>
    <dgm:cxn modelId="{4192956A-AE98-4880-BB67-52E689198133}" type="presParOf" srcId="{61194B07-A819-481F-B527-F33950C3DF9B}" destId="{755C7B37-74AD-48B8-AE27-B6C1654512E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D67A00-98E6-4CAE-8C2F-7AE35A239B61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BA73567-7FEB-45A8-B53D-51D0E1C408E4}">
      <dgm:prSet phldrT="[Text]" custT="1"/>
      <dgm:spPr>
        <a:gradFill rotWithShape="0">
          <a:gsLst>
            <a:gs pos="0">
              <a:srgbClr val="FCF3BA"/>
            </a:gs>
            <a:gs pos="45000">
              <a:srgbClr val="FCF3BA"/>
            </a:gs>
            <a:gs pos="100000">
              <a:srgbClr val="FCF3BA"/>
            </a:gs>
          </a:gsLst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400" b="1" u="sng" dirty="0">
              <a:solidFill>
                <a:schemeClr val="tx1">
                  <a:lumMod val="75000"/>
                  <a:lumOff val="25000"/>
                </a:schemeClr>
              </a:solidFill>
            </a:rPr>
            <a:t>Приоритет 2</a:t>
          </a:r>
        </a:p>
        <a:p>
          <a:r>
            <a:rPr lang="bg-BG" sz="1400" dirty="0">
              <a:solidFill>
                <a:schemeClr val="tx1">
                  <a:lumMod val="75000"/>
                  <a:lumOff val="25000"/>
                </a:schemeClr>
              </a:solidFill>
            </a:rPr>
            <a:t>Модернизация и качество на образованието</a:t>
          </a:r>
        </a:p>
        <a:p>
          <a:r>
            <a:rPr lang="bg-BG" sz="1400" b="1" dirty="0" smtClean="0">
              <a:solidFill>
                <a:schemeClr val="tx1">
                  <a:lumMod val="75000"/>
                  <a:lumOff val="25000"/>
                </a:schemeClr>
              </a:solidFill>
            </a:rPr>
            <a:t>198 337 025</a:t>
          </a:r>
          <a:endParaRPr lang="bg-BG" sz="1400" b="1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r>
            <a:rPr lang="bg-BG" sz="1400" b="1" dirty="0">
              <a:solidFill>
                <a:schemeClr val="tx1">
                  <a:lumMod val="75000"/>
                  <a:lumOff val="25000"/>
                </a:schemeClr>
              </a:solidFill>
            </a:rPr>
            <a:t>евро (ЕС)</a:t>
          </a:r>
        </a:p>
        <a:p>
          <a:endParaRPr lang="bg-BG" sz="14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endParaRPr lang="en-US" sz="14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5629711A-B959-47C0-BC84-A94E6B4A8EA9}" type="parTrans" cxnId="{CE8135FE-6565-475A-ACE8-FB14F69BA685}">
      <dgm:prSet/>
      <dgm:spPr/>
      <dgm:t>
        <a:bodyPr/>
        <a:lstStyle/>
        <a:p>
          <a:endParaRPr lang="en-US"/>
        </a:p>
      </dgm:t>
    </dgm:pt>
    <dgm:pt modelId="{EDE4D78C-6C92-4EBF-A206-793AC10DB5BE}" type="sibTrans" cxnId="{CE8135FE-6565-475A-ACE8-FB14F69BA685}">
      <dgm:prSet/>
      <dgm:spPr/>
      <dgm:t>
        <a:bodyPr/>
        <a:lstStyle/>
        <a:p>
          <a:endParaRPr lang="en-US"/>
        </a:p>
      </dgm:t>
    </dgm:pt>
    <dgm:pt modelId="{084A7452-5864-4EF9-969F-23CDE7B63AC4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F9B073">
            <a:alpha val="4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dirty="0">
              <a:solidFill>
                <a:schemeClr val="tx1"/>
              </a:solidFill>
            </a:rPr>
            <a:t>СЦ </a:t>
          </a:r>
          <a:r>
            <a:rPr lang="bg-BG" sz="1200" dirty="0" smtClean="0">
              <a:solidFill>
                <a:schemeClr val="tx1"/>
              </a:solidFill>
            </a:rPr>
            <a:t>(д)</a:t>
          </a:r>
          <a:endParaRPr lang="bg-BG" sz="1200" dirty="0">
            <a:solidFill>
              <a:schemeClr val="tx1"/>
            </a:solidFill>
          </a:endParaRPr>
        </a:p>
        <a:p>
          <a:r>
            <a:rPr lang="bg-BG" sz="1200" dirty="0">
              <a:solidFill>
                <a:schemeClr val="tx1"/>
              </a:solidFill>
            </a:rPr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  </a:t>
          </a:r>
          <a:endParaRPr lang="en-US" sz="1200" dirty="0">
            <a:solidFill>
              <a:schemeClr val="tx1"/>
            </a:solidFill>
          </a:endParaRPr>
        </a:p>
      </dgm:t>
    </dgm:pt>
    <dgm:pt modelId="{A6097491-85C5-46FD-BF51-BE891A7D0B09}" type="parTrans" cxnId="{9A4B0E2A-180C-4E2E-8B41-319765B45CC1}">
      <dgm:prSet/>
      <dgm:spPr/>
      <dgm:t>
        <a:bodyPr/>
        <a:lstStyle/>
        <a:p>
          <a:endParaRPr lang="en-US" dirty="0"/>
        </a:p>
      </dgm:t>
    </dgm:pt>
    <dgm:pt modelId="{EB1A8758-B165-4EA1-8B52-766E0EAC0887}" type="sibTrans" cxnId="{9A4B0E2A-180C-4E2E-8B41-319765B45CC1}">
      <dgm:prSet/>
      <dgm:spPr/>
      <dgm:t>
        <a:bodyPr/>
        <a:lstStyle/>
        <a:p>
          <a:endParaRPr lang="en-US"/>
        </a:p>
      </dgm:t>
    </dgm:pt>
    <dgm:pt modelId="{72D23B27-3B51-4A4B-AEBF-463901E2BF63}" type="pres">
      <dgm:prSet presAssocID="{B5D67A00-98E6-4CAE-8C2F-7AE35A239B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2701421-71DC-484D-86FB-C237D4CF0080}" type="pres">
      <dgm:prSet presAssocID="{9BA73567-7FEB-45A8-B53D-51D0E1C408E4}" presName="root1" presStyleCnt="0"/>
      <dgm:spPr/>
    </dgm:pt>
    <dgm:pt modelId="{CEDC1979-E99E-431F-BB86-4C7DA91E5CE9}" type="pres">
      <dgm:prSet presAssocID="{9BA73567-7FEB-45A8-B53D-51D0E1C408E4}" presName="LevelOneTextNode" presStyleLbl="node0" presStyleIdx="0" presStyleCnt="1" custScaleX="109260" custScaleY="775048" custLinFactNeighborX="-143" custLinFactNeighborY="72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CA639A3-114A-40FA-9340-68F31C1525EE}" type="pres">
      <dgm:prSet presAssocID="{9BA73567-7FEB-45A8-B53D-51D0E1C408E4}" presName="level2hierChild" presStyleCnt="0"/>
      <dgm:spPr/>
    </dgm:pt>
    <dgm:pt modelId="{028CC56C-611F-4A9B-8A05-40CFD18C1B28}" type="pres">
      <dgm:prSet presAssocID="{A6097491-85C5-46FD-BF51-BE891A7D0B09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E569895-C156-48EA-87A0-7932E20F794C}" type="pres">
      <dgm:prSet presAssocID="{A6097491-85C5-46FD-BF51-BE891A7D0B09}" presName="connTx" presStyleLbl="parChTrans1D2" presStyleIdx="0" presStyleCnt="1"/>
      <dgm:spPr/>
      <dgm:t>
        <a:bodyPr/>
        <a:lstStyle/>
        <a:p>
          <a:endParaRPr lang="en-US"/>
        </a:p>
      </dgm:t>
    </dgm:pt>
    <dgm:pt modelId="{C45C93B7-2641-4078-98E0-B24C06B0BDC8}" type="pres">
      <dgm:prSet presAssocID="{084A7452-5864-4EF9-969F-23CDE7B63AC4}" presName="root2" presStyleCnt="0"/>
      <dgm:spPr/>
    </dgm:pt>
    <dgm:pt modelId="{56074D8C-9358-4923-906A-F167ECBE54E5}" type="pres">
      <dgm:prSet presAssocID="{084A7452-5864-4EF9-969F-23CDE7B63AC4}" presName="LevelTwoTextNode" presStyleLbl="node2" presStyleIdx="0" presStyleCnt="1" custScaleX="89405" custScaleY="483628" custLinFactNeighborX="-16002" custLinFactNeighborY="72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4F2D87-06A5-4325-9B5B-36A30E12F90A}" type="pres">
      <dgm:prSet presAssocID="{084A7452-5864-4EF9-969F-23CDE7B63AC4}" presName="level3hierChild" presStyleCnt="0"/>
      <dgm:spPr/>
    </dgm:pt>
  </dgm:ptLst>
  <dgm:cxnLst>
    <dgm:cxn modelId="{BE9663E0-17FE-4814-9160-FA3C6BF3BCE0}" type="presOf" srcId="{9BA73567-7FEB-45A8-B53D-51D0E1C408E4}" destId="{CEDC1979-E99E-431F-BB86-4C7DA91E5CE9}" srcOrd="0" destOrd="0" presId="urn:microsoft.com/office/officeart/2005/8/layout/hierarchy2"/>
    <dgm:cxn modelId="{CA4F17A3-F439-464B-8B78-256A5031F92A}" type="presOf" srcId="{A6097491-85C5-46FD-BF51-BE891A7D0B09}" destId="{2E569895-C156-48EA-87A0-7932E20F794C}" srcOrd="1" destOrd="0" presId="urn:microsoft.com/office/officeart/2005/8/layout/hierarchy2"/>
    <dgm:cxn modelId="{3059F485-C8A3-4892-B794-FFCFCF809493}" type="presOf" srcId="{A6097491-85C5-46FD-BF51-BE891A7D0B09}" destId="{028CC56C-611F-4A9B-8A05-40CFD18C1B28}" srcOrd="0" destOrd="0" presId="urn:microsoft.com/office/officeart/2005/8/layout/hierarchy2"/>
    <dgm:cxn modelId="{F206E19D-CC0C-4432-97CA-DB4085734B55}" type="presOf" srcId="{084A7452-5864-4EF9-969F-23CDE7B63AC4}" destId="{56074D8C-9358-4923-906A-F167ECBE54E5}" srcOrd="0" destOrd="0" presId="urn:microsoft.com/office/officeart/2005/8/layout/hierarchy2"/>
    <dgm:cxn modelId="{6D22FAD7-0ABA-48A3-8783-04EF69A7300A}" type="presOf" srcId="{B5D67A00-98E6-4CAE-8C2F-7AE35A239B61}" destId="{72D23B27-3B51-4A4B-AEBF-463901E2BF63}" srcOrd="0" destOrd="0" presId="urn:microsoft.com/office/officeart/2005/8/layout/hierarchy2"/>
    <dgm:cxn modelId="{9A4B0E2A-180C-4E2E-8B41-319765B45CC1}" srcId="{9BA73567-7FEB-45A8-B53D-51D0E1C408E4}" destId="{084A7452-5864-4EF9-969F-23CDE7B63AC4}" srcOrd="0" destOrd="0" parTransId="{A6097491-85C5-46FD-BF51-BE891A7D0B09}" sibTransId="{EB1A8758-B165-4EA1-8B52-766E0EAC0887}"/>
    <dgm:cxn modelId="{CE8135FE-6565-475A-ACE8-FB14F69BA685}" srcId="{B5D67A00-98E6-4CAE-8C2F-7AE35A239B61}" destId="{9BA73567-7FEB-45A8-B53D-51D0E1C408E4}" srcOrd="0" destOrd="0" parTransId="{5629711A-B959-47C0-BC84-A94E6B4A8EA9}" sibTransId="{EDE4D78C-6C92-4EBF-A206-793AC10DB5BE}"/>
    <dgm:cxn modelId="{7668269A-2D52-4AEA-9846-564F75C7BE97}" type="presParOf" srcId="{72D23B27-3B51-4A4B-AEBF-463901E2BF63}" destId="{52701421-71DC-484D-86FB-C237D4CF0080}" srcOrd="0" destOrd="0" presId="urn:microsoft.com/office/officeart/2005/8/layout/hierarchy2"/>
    <dgm:cxn modelId="{EC73B469-D8AD-4129-92A5-34AF9F9536F9}" type="presParOf" srcId="{52701421-71DC-484D-86FB-C237D4CF0080}" destId="{CEDC1979-E99E-431F-BB86-4C7DA91E5CE9}" srcOrd="0" destOrd="0" presId="urn:microsoft.com/office/officeart/2005/8/layout/hierarchy2"/>
    <dgm:cxn modelId="{10DD4568-3EE5-45D8-B9E6-CFDD76BC8AED}" type="presParOf" srcId="{52701421-71DC-484D-86FB-C237D4CF0080}" destId="{6CA639A3-114A-40FA-9340-68F31C1525EE}" srcOrd="1" destOrd="0" presId="urn:microsoft.com/office/officeart/2005/8/layout/hierarchy2"/>
    <dgm:cxn modelId="{41DF1B06-F231-497F-AD9A-9B943E5F2DDF}" type="presParOf" srcId="{6CA639A3-114A-40FA-9340-68F31C1525EE}" destId="{028CC56C-611F-4A9B-8A05-40CFD18C1B28}" srcOrd="0" destOrd="0" presId="urn:microsoft.com/office/officeart/2005/8/layout/hierarchy2"/>
    <dgm:cxn modelId="{F8F3FC90-BE23-4467-9670-82AEF60BB2A8}" type="presParOf" srcId="{028CC56C-611F-4A9B-8A05-40CFD18C1B28}" destId="{2E569895-C156-48EA-87A0-7932E20F794C}" srcOrd="0" destOrd="0" presId="urn:microsoft.com/office/officeart/2005/8/layout/hierarchy2"/>
    <dgm:cxn modelId="{3FA4AC1C-BAB1-4FF8-A336-E567D0926703}" type="presParOf" srcId="{6CA639A3-114A-40FA-9340-68F31C1525EE}" destId="{C45C93B7-2641-4078-98E0-B24C06B0BDC8}" srcOrd="1" destOrd="0" presId="urn:microsoft.com/office/officeart/2005/8/layout/hierarchy2"/>
    <dgm:cxn modelId="{05CE6226-BC0C-4ADD-9538-87A4BE6B2D6F}" type="presParOf" srcId="{C45C93B7-2641-4078-98E0-B24C06B0BDC8}" destId="{56074D8C-9358-4923-906A-F167ECBE54E5}" srcOrd="0" destOrd="0" presId="urn:microsoft.com/office/officeart/2005/8/layout/hierarchy2"/>
    <dgm:cxn modelId="{3076E54B-5E96-46A7-96E9-42ABAF33617B}" type="presParOf" srcId="{C45C93B7-2641-4078-98E0-B24C06B0BDC8}" destId="{164F2D87-06A5-4325-9B5B-36A30E12F90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77D2DB5-5170-4846-A06B-69F35791CA61}" type="doc">
      <dgm:prSet loTypeId="urn:microsoft.com/office/officeart/2005/8/layout/hierarchy2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00468B-EAF3-477D-B8E7-E0B9D5C4FBD4}">
      <dgm:prSet phldrT="[Text]" custT="1"/>
      <dgm:spPr>
        <a:solidFill>
          <a:srgbClr val="99CCFF"/>
        </a:solidFill>
        <a:ln>
          <a:solidFill>
            <a:srgbClr val="D4F6FE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400" b="1" u="sng" dirty="0">
              <a:solidFill>
                <a:schemeClr val="tx1"/>
              </a:solidFill>
            </a:rPr>
            <a:t>Приоритет 3</a:t>
          </a:r>
        </a:p>
        <a:p>
          <a:r>
            <a:rPr lang="bg-BG" sz="1400" dirty="0">
              <a:solidFill>
                <a:schemeClr val="tx1"/>
              </a:solidFill>
            </a:rPr>
            <a:t>Връзка на образованието с пазара на труда</a:t>
          </a:r>
        </a:p>
        <a:p>
          <a:r>
            <a:rPr lang="bg-BG" sz="1400" b="1" dirty="0">
              <a:solidFill>
                <a:schemeClr val="tx1"/>
              </a:solidFill>
            </a:rPr>
            <a:t>314 252 600 евро (ЕС)</a:t>
          </a:r>
        </a:p>
        <a:p>
          <a:endParaRPr lang="en-US" sz="1200" dirty="0"/>
        </a:p>
      </dgm:t>
    </dgm:pt>
    <dgm:pt modelId="{68CEA4F3-1393-4242-B0D1-BDB097E461C3}" type="parTrans" cxnId="{3ACBA5D8-D215-411E-AF6E-B5555D2215EB}">
      <dgm:prSet/>
      <dgm:spPr/>
      <dgm:t>
        <a:bodyPr/>
        <a:lstStyle/>
        <a:p>
          <a:endParaRPr lang="en-US"/>
        </a:p>
      </dgm:t>
    </dgm:pt>
    <dgm:pt modelId="{4CAA55BD-15C3-4263-89C0-E56FFA0BFFEA}" type="sibTrans" cxnId="{3ACBA5D8-D215-411E-AF6E-B5555D2215EB}">
      <dgm:prSet/>
      <dgm:spPr/>
      <dgm:t>
        <a:bodyPr/>
        <a:lstStyle/>
        <a:p>
          <a:endParaRPr lang="en-US"/>
        </a:p>
      </dgm:t>
    </dgm:pt>
    <dgm:pt modelId="{3E86EDFE-E5B2-46C8-BEBC-CC3B6A2ED06F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dirty="0"/>
            <a:t>СЦ </a:t>
          </a:r>
          <a:r>
            <a:rPr lang="bg-BG" sz="1200" dirty="0" smtClean="0"/>
            <a:t>(д)</a:t>
          </a:r>
          <a:endParaRPr lang="bg-BG" sz="1200" dirty="0"/>
        </a:p>
        <a:p>
          <a:r>
            <a:rPr lang="bg-BG" sz="1200" dirty="0"/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</a:t>
          </a:r>
        </a:p>
        <a:p>
          <a:r>
            <a:rPr lang="bg-BG" sz="1200" b="1" dirty="0"/>
            <a:t>ИТИ</a:t>
          </a:r>
          <a:r>
            <a:rPr lang="bg-BG" sz="1200" dirty="0"/>
            <a:t> – 36 541 000 евро (ЕС)</a:t>
          </a:r>
          <a:endParaRPr lang="en-US" sz="1200" dirty="0"/>
        </a:p>
      </dgm:t>
    </dgm:pt>
    <dgm:pt modelId="{72A065FF-8B3F-49D0-BF82-A332F30C5E04}" type="parTrans" cxnId="{C8A9C034-1343-42E2-BBB5-94F9E04F9D20}">
      <dgm:prSet/>
      <dgm:spPr/>
      <dgm:t>
        <a:bodyPr/>
        <a:lstStyle/>
        <a:p>
          <a:endParaRPr lang="en-US" dirty="0"/>
        </a:p>
      </dgm:t>
    </dgm:pt>
    <dgm:pt modelId="{47EC3EF4-D7B6-4A6F-8727-EE5C572FC45E}" type="sibTrans" cxnId="{C8A9C034-1343-42E2-BBB5-94F9E04F9D20}">
      <dgm:prSet/>
      <dgm:spPr/>
      <dgm:t>
        <a:bodyPr/>
        <a:lstStyle/>
        <a:p>
          <a:endParaRPr lang="en-US"/>
        </a:p>
      </dgm:t>
    </dgm:pt>
    <dgm:pt modelId="{CA56F2D4-607D-4856-A0E8-096289183633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ПОО</a:t>
          </a:r>
        </a:p>
        <a:p>
          <a:r>
            <a:rPr lang="bg-BG" sz="1200" dirty="0">
              <a:solidFill>
                <a:schemeClr val="tx2"/>
              </a:solidFill>
            </a:rPr>
            <a:t>103 202 800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F015C785-1B34-42F0-8B0D-0BF3FE31E0DC}" type="parTrans" cxnId="{A49ABA85-2220-4212-BE36-13240EF8273D}">
      <dgm:prSet/>
      <dgm:spPr/>
      <dgm:t>
        <a:bodyPr/>
        <a:lstStyle/>
        <a:p>
          <a:endParaRPr lang="en-US" dirty="0"/>
        </a:p>
      </dgm:t>
    </dgm:pt>
    <dgm:pt modelId="{88BAAA1F-72AC-421A-ADB0-B9FCD5587CA1}" type="sibTrans" cxnId="{A49ABA85-2220-4212-BE36-13240EF8273D}">
      <dgm:prSet/>
      <dgm:spPr/>
      <dgm:t>
        <a:bodyPr/>
        <a:lstStyle/>
        <a:p>
          <a:endParaRPr lang="en-US"/>
        </a:p>
      </dgm:t>
    </dgm:pt>
    <dgm:pt modelId="{EFB5C3B4-276E-4D6A-8C35-49542B5B36A5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Висше образование</a:t>
          </a:r>
        </a:p>
        <a:p>
          <a:r>
            <a:rPr lang="bg-BG" sz="1200" dirty="0">
              <a:solidFill>
                <a:schemeClr val="tx2"/>
              </a:solidFill>
            </a:rPr>
            <a:t>187 145 000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ACC8E7EC-D286-4408-BF23-64551127BEE2}" type="parTrans" cxnId="{568D4826-5545-427D-A4D9-319BAAE820F4}">
      <dgm:prSet/>
      <dgm:spPr/>
      <dgm:t>
        <a:bodyPr/>
        <a:lstStyle/>
        <a:p>
          <a:endParaRPr lang="en-US" dirty="0"/>
        </a:p>
      </dgm:t>
    </dgm:pt>
    <dgm:pt modelId="{8E9BCB00-8A5F-4801-BB20-BCFBF9B45AA5}" type="sibTrans" cxnId="{568D4826-5545-427D-A4D9-319BAAE820F4}">
      <dgm:prSet/>
      <dgm:spPr/>
      <dgm:t>
        <a:bodyPr/>
        <a:lstStyle/>
        <a:p>
          <a:endParaRPr lang="en-US"/>
        </a:p>
      </dgm:t>
    </dgm:pt>
    <dgm:pt modelId="{88679E4A-E7C0-4E6C-B7BB-5B9EA1825ECF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dirty="0" smtClean="0"/>
            <a:t>СЦ (ж)</a:t>
          </a:r>
          <a:endParaRPr lang="bg-BG" sz="1200" dirty="0"/>
        </a:p>
        <a:p>
          <a:r>
            <a:rPr lang="bg-BG" sz="1200" dirty="0"/>
            <a:t>Насърчаване на ученето през целия живот</a:t>
          </a:r>
          <a:endParaRPr lang="en-US" sz="1200" dirty="0"/>
        </a:p>
      </dgm:t>
    </dgm:pt>
    <dgm:pt modelId="{D00AE9ED-E08F-4BCA-9C7C-BF51D9B9C081}" type="parTrans" cxnId="{E708268B-B701-4407-90A8-7035984E09A1}">
      <dgm:prSet/>
      <dgm:spPr/>
      <dgm:t>
        <a:bodyPr/>
        <a:lstStyle/>
        <a:p>
          <a:endParaRPr lang="en-US" dirty="0"/>
        </a:p>
      </dgm:t>
    </dgm:pt>
    <dgm:pt modelId="{34F6B56D-C9A4-4E04-B3DC-F792F70EEBE4}" type="sibTrans" cxnId="{E708268B-B701-4407-90A8-7035984E09A1}">
      <dgm:prSet/>
      <dgm:spPr/>
      <dgm:t>
        <a:bodyPr/>
        <a:lstStyle/>
        <a:p>
          <a:endParaRPr lang="en-US"/>
        </a:p>
      </dgm:t>
    </dgm:pt>
    <dgm:pt modelId="{C24A2DCD-669E-4507-B3FA-791A584A0CCF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Висше образование </a:t>
          </a:r>
        </a:p>
        <a:p>
          <a:r>
            <a:rPr lang="bg-BG" sz="1200" dirty="0">
              <a:solidFill>
                <a:schemeClr val="tx2"/>
              </a:solidFill>
            </a:rPr>
            <a:t>23 904 800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0DBBEA00-F17D-4384-8042-229A87259B24}" type="parTrans" cxnId="{C930A3A3-FCE2-4C47-B3B0-A6806299240A}">
      <dgm:prSet/>
      <dgm:spPr/>
      <dgm:t>
        <a:bodyPr/>
        <a:lstStyle/>
        <a:p>
          <a:endParaRPr lang="en-US" dirty="0"/>
        </a:p>
      </dgm:t>
    </dgm:pt>
    <dgm:pt modelId="{38294C91-E96B-448E-88C7-273445CE5913}" type="sibTrans" cxnId="{C930A3A3-FCE2-4C47-B3B0-A6806299240A}">
      <dgm:prSet/>
      <dgm:spPr/>
      <dgm:t>
        <a:bodyPr/>
        <a:lstStyle/>
        <a:p>
          <a:endParaRPr lang="en-US"/>
        </a:p>
      </dgm:t>
    </dgm:pt>
    <dgm:pt modelId="{981680EB-9B4C-4583-BABF-4BB878BD9F91}" type="pres">
      <dgm:prSet presAssocID="{877D2DB5-5170-4846-A06B-69F35791CA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DCE677-9AC3-48CD-84CF-1DB5E5A600A9}" type="pres">
      <dgm:prSet presAssocID="{7100468B-EAF3-477D-B8E7-E0B9D5C4FBD4}" presName="root1" presStyleCnt="0"/>
      <dgm:spPr/>
    </dgm:pt>
    <dgm:pt modelId="{D1DF6ABA-9035-40F8-8A26-160899B3F407}" type="pres">
      <dgm:prSet presAssocID="{7100468B-EAF3-477D-B8E7-E0B9D5C4FBD4}" presName="LevelOneTextNode" presStyleLbl="node0" presStyleIdx="0" presStyleCnt="1" custScaleX="150754" custScaleY="1021172" custLinFactNeighborX="1272" custLinFactNeighborY="-5729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54BFDA-6ED1-401F-B0B0-4C6AEF8AF199}" type="pres">
      <dgm:prSet presAssocID="{7100468B-EAF3-477D-B8E7-E0B9D5C4FBD4}" presName="level2hierChild" presStyleCnt="0"/>
      <dgm:spPr/>
    </dgm:pt>
    <dgm:pt modelId="{799F0D67-AD7A-49B4-A483-D37B196CD91F}" type="pres">
      <dgm:prSet presAssocID="{72A065FF-8B3F-49D0-BF82-A332F30C5E04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D167BD6E-1F76-4B98-91E0-B6AF962E6148}" type="pres">
      <dgm:prSet presAssocID="{72A065FF-8B3F-49D0-BF82-A332F30C5E04}" presName="connTx" presStyleLbl="parChTrans1D2" presStyleIdx="0" presStyleCnt="2"/>
      <dgm:spPr/>
      <dgm:t>
        <a:bodyPr/>
        <a:lstStyle/>
        <a:p>
          <a:endParaRPr lang="en-US"/>
        </a:p>
      </dgm:t>
    </dgm:pt>
    <dgm:pt modelId="{504278C3-3EDB-49C1-92CD-0CEB9042BEF9}" type="pres">
      <dgm:prSet presAssocID="{3E86EDFE-E5B2-46C8-BEBC-CC3B6A2ED06F}" presName="root2" presStyleCnt="0"/>
      <dgm:spPr/>
    </dgm:pt>
    <dgm:pt modelId="{C0D0A9D9-676A-4ACB-A673-1B6916C0599D}" type="pres">
      <dgm:prSet presAssocID="{3E86EDFE-E5B2-46C8-BEBC-CC3B6A2ED06F}" presName="LevelTwoTextNode" presStyleLbl="node2" presStyleIdx="0" presStyleCnt="2" custScaleX="128325" custScaleY="679689" custLinFactY="-7083" custLinFactNeighborX="-3937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987A5F5-F940-4B62-92C3-31CA160785D1}" type="pres">
      <dgm:prSet presAssocID="{3E86EDFE-E5B2-46C8-BEBC-CC3B6A2ED06F}" presName="level3hierChild" presStyleCnt="0"/>
      <dgm:spPr/>
    </dgm:pt>
    <dgm:pt modelId="{40949303-6E0B-48C9-AED9-C6625CD9D527}" type="pres">
      <dgm:prSet presAssocID="{F015C785-1B34-42F0-8B0D-0BF3FE31E0DC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41B7A44E-A662-4E4A-9FD3-2CCA12BB1604}" type="pres">
      <dgm:prSet presAssocID="{F015C785-1B34-42F0-8B0D-0BF3FE31E0DC}" presName="connTx" presStyleLbl="parChTrans1D3" presStyleIdx="0" presStyleCnt="3"/>
      <dgm:spPr/>
      <dgm:t>
        <a:bodyPr/>
        <a:lstStyle/>
        <a:p>
          <a:endParaRPr lang="en-US"/>
        </a:p>
      </dgm:t>
    </dgm:pt>
    <dgm:pt modelId="{E775A1E0-41A2-48B9-950B-DC4ACC6B50F7}" type="pres">
      <dgm:prSet presAssocID="{CA56F2D4-607D-4856-A0E8-096289183633}" presName="root2" presStyleCnt="0"/>
      <dgm:spPr/>
    </dgm:pt>
    <dgm:pt modelId="{8CE92584-6D7E-451F-AC1B-B28DDC92CCE6}" type="pres">
      <dgm:prSet presAssocID="{CA56F2D4-607D-4856-A0E8-096289183633}" presName="LevelTwoTextNode" presStyleLbl="node3" presStyleIdx="0" presStyleCnt="3" custScaleX="106645" custScaleY="221355" custLinFactNeighborX="66" custLinFactNeighborY="-960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CF0202-E88C-4578-853D-56A8DD0E24FB}" type="pres">
      <dgm:prSet presAssocID="{CA56F2D4-607D-4856-A0E8-096289183633}" presName="level3hierChild" presStyleCnt="0"/>
      <dgm:spPr/>
    </dgm:pt>
    <dgm:pt modelId="{40C1F07F-F6CE-4E0C-AC12-88DE826C2F34}" type="pres">
      <dgm:prSet presAssocID="{ACC8E7EC-D286-4408-BF23-64551127BEE2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F5BD1C68-E61C-429A-BF5E-9E5317DFC5CC}" type="pres">
      <dgm:prSet presAssocID="{ACC8E7EC-D286-4408-BF23-64551127BEE2}" presName="connTx" presStyleLbl="parChTrans1D3" presStyleIdx="1" presStyleCnt="3"/>
      <dgm:spPr/>
      <dgm:t>
        <a:bodyPr/>
        <a:lstStyle/>
        <a:p>
          <a:endParaRPr lang="en-US"/>
        </a:p>
      </dgm:t>
    </dgm:pt>
    <dgm:pt modelId="{958380BC-5112-4CA0-ABB0-039A70B778E9}" type="pres">
      <dgm:prSet presAssocID="{EFB5C3B4-276E-4D6A-8C35-49542B5B36A5}" presName="root2" presStyleCnt="0"/>
      <dgm:spPr/>
    </dgm:pt>
    <dgm:pt modelId="{1114EAE7-FE09-4CCF-A292-C33CB5BD8462}" type="pres">
      <dgm:prSet presAssocID="{EFB5C3B4-276E-4D6A-8C35-49542B5B36A5}" presName="LevelTwoTextNode" presStyleLbl="node3" presStyleIdx="1" presStyleCnt="3" custScaleX="106777" custScaleY="2622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8E423B9-BEB0-4CA2-97F7-B7CE5E6731D9}" type="pres">
      <dgm:prSet presAssocID="{EFB5C3B4-276E-4D6A-8C35-49542B5B36A5}" presName="level3hierChild" presStyleCnt="0"/>
      <dgm:spPr/>
    </dgm:pt>
    <dgm:pt modelId="{6D928BDA-66DD-433C-ABF0-9A822388072F}" type="pres">
      <dgm:prSet presAssocID="{D00AE9ED-E08F-4BCA-9C7C-BF51D9B9C081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4EA5D744-353B-4BA5-B689-AB54EE92EACD}" type="pres">
      <dgm:prSet presAssocID="{D00AE9ED-E08F-4BCA-9C7C-BF51D9B9C081}" presName="connTx" presStyleLbl="parChTrans1D2" presStyleIdx="1" presStyleCnt="2"/>
      <dgm:spPr/>
      <dgm:t>
        <a:bodyPr/>
        <a:lstStyle/>
        <a:p>
          <a:endParaRPr lang="en-US"/>
        </a:p>
      </dgm:t>
    </dgm:pt>
    <dgm:pt modelId="{C311959D-8CEF-4EE3-B13A-046D0313419D}" type="pres">
      <dgm:prSet presAssocID="{88679E4A-E7C0-4E6C-B7BB-5B9EA1825ECF}" presName="root2" presStyleCnt="0"/>
      <dgm:spPr/>
    </dgm:pt>
    <dgm:pt modelId="{B0619611-89AD-4668-91EA-D9CFB3CC2873}" type="pres">
      <dgm:prSet presAssocID="{88679E4A-E7C0-4E6C-B7BB-5B9EA1825ECF}" presName="LevelTwoTextNode" presStyleLbl="node2" presStyleIdx="1" presStyleCnt="2" custScaleX="125525" custScaleY="297733" custLinFactNeighborY="124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CD1A32-C640-430B-8318-6510E3B45F29}" type="pres">
      <dgm:prSet presAssocID="{88679E4A-E7C0-4E6C-B7BB-5B9EA1825ECF}" presName="level3hierChild" presStyleCnt="0"/>
      <dgm:spPr/>
    </dgm:pt>
    <dgm:pt modelId="{2C30F1E1-FB56-4416-A375-546540BCA1C3}" type="pres">
      <dgm:prSet presAssocID="{0DBBEA00-F17D-4384-8042-229A87259B24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F9B78192-6EC0-47BE-9FEE-A397B9125D0C}" type="pres">
      <dgm:prSet presAssocID="{0DBBEA00-F17D-4384-8042-229A87259B24}" presName="connTx" presStyleLbl="parChTrans1D3" presStyleIdx="2" presStyleCnt="3"/>
      <dgm:spPr/>
      <dgm:t>
        <a:bodyPr/>
        <a:lstStyle/>
        <a:p>
          <a:endParaRPr lang="en-US"/>
        </a:p>
      </dgm:t>
    </dgm:pt>
    <dgm:pt modelId="{C35DD8BC-8A0E-4E31-A166-E2E0EA05F4D6}" type="pres">
      <dgm:prSet presAssocID="{C24A2DCD-669E-4507-B3FA-791A584A0CCF}" presName="root2" presStyleCnt="0"/>
      <dgm:spPr/>
    </dgm:pt>
    <dgm:pt modelId="{BDFA8C6E-2DF4-4D94-8D79-27B7A1BE7955}" type="pres">
      <dgm:prSet presAssocID="{C24A2DCD-669E-4507-B3FA-791A584A0CCF}" presName="LevelTwoTextNode" presStyleLbl="node3" presStyleIdx="2" presStyleCnt="3" custScaleX="105846" custScaleY="243721" custLinFactNeighborX="-863" custLinFactNeighborY="531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E2BA3C-18A5-4304-A9C8-1969236AC822}" type="pres">
      <dgm:prSet presAssocID="{C24A2DCD-669E-4507-B3FA-791A584A0CCF}" presName="level3hierChild" presStyleCnt="0"/>
      <dgm:spPr/>
    </dgm:pt>
  </dgm:ptLst>
  <dgm:cxnLst>
    <dgm:cxn modelId="{6B274383-0239-4FA7-86A0-A80F29EEEC35}" type="presOf" srcId="{CA56F2D4-607D-4856-A0E8-096289183633}" destId="{8CE92584-6D7E-451F-AC1B-B28DDC92CCE6}" srcOrd="0" destOrd="0" presId="urn:microsoft.com/office/officeart/2005/8/layout/hierarchy2"/>
    <dgm:cxn modelId="{5A431227-35A0-4DC9-BE55-EFEF5910674A}" type="presOf" srcId="{0DBBEA00-F17D-4384-8042-229A87259B24}" destId="{2C30F1E1-FB56-4416-A375-546540BCA1C3}" srcOrd="0" destOrd="0" presId="urn:microsoft.com/office/officeart/2005/8/layout/hierarchy2"/>
    <dgm:cxn modelId="{A49ABA85-2220-4212-BE36-13240EF8273D}" srcId="{3E86EDFE-E5B2-46C8-BEBC-CC3B6A2ED06F}" destId="{CA56F2D4-607D-4856-A0E8-096289183633}" srcOrd="0" destOrd="0" parTransId="{F015C785-1B34-42F0-8B0D-0BF3FE31E0DC}" sibTransId="{88BAAA1F-72AC-421A-ADB0-B9FCD5587CA1}"/>
    <dgm:cxn modelId="{3DE28029-7B1D-4D7B-BF7A-C30C2F991C37}" type="presOf" srcId="{0DBBEA00-F17D-4384-8042-229A87259B24}" destId="{F9B78192-6EC0-47BE-9FEE-A397B9125D0C}" srcOrd="1" destOrd="0" presId="urn:microsoft.com/office/officeart/2005/8/layout/hierarchy2"/>
    <dgm:cxn modelId="{48462C7A-5D19-499C-A1BC-527186D82155}" type="presOf" srcId="{88679E4A-E7C0-4E6C-B7BB-5B9EA1825ECF}" destId="{B0619611-89AD-4668-91EA-D9CFB3CC2873}" srcOrd="0" destOrd="0" presId="urn:microsoft.com/office/officeart/2005/8/layout/hierarchy2"/>
    <dgm:cxn modelId="{A72619FD-D969-4136-B231-6F2271F2FEA6}" type="presOf" srcId="{D00AE9ED-E08F-4BCA-9C7C-BF51D9B9C081}" destId="{6D928BDA-66DD-433C-ABF0-9A822388072F}" srcOrd="0" destOrd="0" presId="urn:microsoft.com/office/officeart/2005/8/layout/hierarchy2"/>
    <dgm:cxn modelId="{41871C10-2971-4C72-B0F6-102DE4829EE4}" type="presOf" srcId="{877D2DB5-5170-4846-A06B-69F35791CA61}" destId="{981680EB-9B4C-4583-BABF-4BB878BD9F91}" srcOrd="0" destOrd="0" presId="urn:microsoft.com/office/officeart/2005/8/layout/hierarchy2"/>
    <dgm:cxn modelId="{0C2BA6A2-48E5-4BB0-8A3C-8BEE63269260}" type="presOf" srcId="{7100468B-EAF3-477D-B8E7-E0B9D5C4FBD4}" destId="{D1DF6ABA-9035-40F8-8A26-160899B3F407}" srcOrd="0" destOrd="0" presId="urn:microsoft.com/office/officeart/2005/8/layout/hierarchy2"/>
    <dgm:cxn modelId="{224744D5-AD56-49BD-8425-B7B7E56C52E5}" type="presOf" srcId="{72A065FF-8B3F-49D0-BF82-A332F30C5E04}" destId="{799F0D67-AD7A-49B4-A483-D37B196CD91F}" srcOrd="0" destOrd="0" presId="urn:microsoft.com/office/officeart/2005/8/layout/hierarchy2"/>
    <dgm:cxn modelId="{8C09AF05-CA71-4204-A831-77A618987370}" type="presOf" srcId="{F015C785-1B34-42F0-8B0D-0BF3FE31E0DC}" destId="{40949303-6E0B-48C9-AED9-C6625CD9D527}" srcOrd="0" destOrd="0" presId="urn:microsoft.com/office/officeart/2005/8/layout/hierarchy2"/>
    <dgm:cxn modelId="{D03B3EE1-BFDA-4535-A6EE-9FBF574E7358}" type="presOf" srcId="{72A065FF-8B3F-49D0-BF82-A332F30C5E04}" destId="{D167BD6E-1F76-4B98-91E0-B6AF962E6148}" srcOrd="1" destOrd="0" presId="urn:microsoft.com/office/officeart/2005/8/layout/hierarchy2"/>
    <dgm:cxn modelId="{E708268B-B701-4407-90A8-7035984E09A1}" srcId="{7100468B-EAF3-477D-B8E7-E0B9D5C4FBD4}" destId="{88679E4A-E7C0-4E6C-B7BB-5B9EA1825ECF}" srcOrd="1" destOrd="0" parTransId="{D00AE9ED-E08F-4BCA-9C7C-BF51D9B9C081}" sibTransId="{34F6B56D-C9A4-4E04-B3DC-F792F70EEBE4}"/>
    <dgm:cxn modelId="{0792ACB3-F71B-44E5-B81D-86482129F614}" type="presOf" srcId="{F015C785-1B34-42F0-8B0D-0BF3FE31E0DC}" destId="{41B7A44E-A662-4E4A-9FD3-2CCA12BB1604}" srcOrd="1" destOrd="0" presId="urn:microsoft.com/office/officeart/2005/8/layout/hierarchy2"/>
    <dgm:cxn modelId="{C8A9C034-1343-42E2-BBB5-94F9E04F9D20}" srcId="{7100468B-EAF3-477D-B8E7-E0B9D5C4FBD4}" destId="{3E86EDFE-E5B2-46C8-BEBC-CC3B6A2ED06F}" srcOrd="0" destOrd="0" parTransId="{72A065FF-8B3F-49D0-BF82-A332F30C5E04}" sibTransId="{47EC3EF4-D7B6-4A6F-8727-EE5C572FC45E}"/>
    <dgm:cxn modelId="{E921DB2B-E970-403B-8A91-1348106B8B17}" type="presOf" srcId="{3E86EDFE-E5B2-46C8-BEBC-CC3B6A2ED06F}" destId="{C0D0A9D9-676A-4ACB-A673-1B6916C0599D}" srcOrd="0" destOrd="0" presId="urn:microsoft.com/office/officeart/2005/8/layout/hierarchy2"/>
    <dgm:cxn modelId="{8118CF0D-827B-4079-AAE8-15332FCC95D6}" type="presOf" srcId="{ACC8E7EC-D286-4408-BF23-64551127BEE2}" destId="{40C1F07F-F6CE-4E0C-AC12-88DE826C2F34}" srcOrd="0" destOrd="0" presId="urn:microsoft.com/office/officeart/2005/8/layout/hierarchy2"/>
    <dgm:cxn modelId="{3ACBA5D8-D215-411E-AF6E-B5555D2215EB}" srcId="{877D2DB5-5170-4846-A06B-69F35791CA61}" destId="{7100468B-EAF3-477D-B8E7-E0B9D5C4FBD4}" srcOrd="0" destOrd="0" parTransId="{68CEA4F3-1393-4242-B0D1-BDB097E461C3}" sibTransId="{4CAA55BD-15C3-4263-89C0-E56FFA0BFFEA}"/>
    <dgm:cxn modelId="{9407CBB3-F7DB-40E0-8FF0-E03479A4AF92}" type="presOf" srcId="{ACC8E7EC-D286-4408-BF23-64551127BEE2}" destId="{F5BD1C68-E61C-429A-BF5E-9E5317DFC5CC}" srcOrd="1" destOrd="0" presId="urn:microsoft.com/office/officeart/2005/8/layout/hierarchy2"/>
    <dgm:cxn modelId="{568D4826-5545-427D-A4D9-319BAAE820F4}" srcId="{3E86EDFE-E5B2-46C8-BEBC-CC3B6A2ED06F}" destId="{EFB5C3B4-276E-4D6A-8C35-49542B5B36A5}" srcOrd="1" destOrd="0" parTransId="{ACC8E7EC-D286-4408-BF23-64551127BEE2}" sibTransId="{8E9BCB00-8A5F-4801-BB20-BCFBF9B45AA5}"/>
    <dgm:cxn modelId="{E949D6F9-DAC4-40F6-967C-790D2310FB17}" type="presOf" srcId="{C24A2DCD-669E-4507-B3FA-791A584A0CCF}" destId="{BDFA8C6E-2DF4-4D94-8D79-27B7A1BE7955}" srcOrd="0" destOrd="0" presId="urn:microsoft.com/office/officeart/2005/8/layout/hierarchy2"/>
    <dgm:cxn modelId="{E53C4A78-654A-4408-B205-316ECAE18606}" type="presOf" srcId="{D00AE9ED-E08F-4BCA-9C7C-BF51D9B9C081}" destId="{4EA5D744-353B-4BA5-B689-AB54EE92EACD}" srcOrd="1" destOrd="0" presId="urn:microsoft.com/office/officeart/2005/8/layout/hierarchy2"/>
    <dgm:cxn modelId="{E64C24DA-DC99-4248-83E6-E7DD451318F2}" type="presOf" srcId="{EFB5C3B4-276E-4D6A-8C35-49542B5B36A5}" destId="{1114EAE7-FE09-4CCF-A292-C33CB5BD8462}" srcOrd="0" destOrd="0" presId="urn:microsoft.com/office/officeart/2005/8/layout/hierarchy2"/>
    <dgm:cxn modelId="{C930A3A3-FCE2-4C47-B3B0-A6806299240A}" srcId="{88679E4A-E7C0-4E6C-B7BB-5B9EA1825ECF}" destId="{C24A2DCD-669E-4507-B3FA-791A584A0CCF}" srcOrd="0" destOrd="0" parTransId="{0DBBEA00-F17D-4384-8042-229A87259B24}" sibTransId="{38294C91-E96B-448E-88C7-273445CE5913}"/>
    <dgm:cxn modelId="{54AF8CE7-6992-45CD-81CB-A42F3174F181}" type="presParOf" srcId="{981680EB-9B4C-4583-BABF-4BB878BD9F91}" destId="{2CDCE677-9AC3-48CD-84CF-1DB5E5A600A9}" srcOrd="0" destOrd="0" presId="urn:microsoft.com/office/officeart/2005/8/layout/hierarchy2"/>
    <dgm:cxn modelId="{1357F2AA-D373-4D92-94DE-AC866D0B6D42}" type="presParOf" srcId="{2CDCE677-9AC3-48CD-84CF-1DB5E5A600A9}" destId="{D1DF6ABA-9035-40F8-8A26-160899B3F407}" srcOrd="0" destOrd="0" presId="urn:microsoft.com/office/officeart/2005/8/layout/hierarchy2"/>
    <dgm:cxn modelId="{2375D009-991B-40E9-AB05-1A36F5E164AB}" type="presParOf" srcId="{2CDCE677-9AC3-48CD-84CF-1DB5E5A600A9}" destId="{9A54BFDA-6ED1-401F-B0B0-4C6AEF8AF199}" srcOrd="1" destOrd="0" presId="urn:microsoft.com/office/officeart/2005/8/layout/hierarchy2"/>
    <dgm:cxn modelId="{2D0941AB-2C02-4B82-937F-34C90F141A6C}" type="presParOf" srcId="{9A54BFDA-6ED1-401F-B0B0-4C6AEF8AF199}" destId="{799F0D67-AD7A-49B4-A483-D37B196CD91F}" srcOrd="0" destOrd="0" presId="urn:microsoft.com/office/officeart/2005/8/layout/hierarchy2"/>
    <dgm:cxn modelId="{AB904CDF-0860-4F81-8D82-233CB7C37AE9}" type="presParOf" srcId="{799F0D67-AD7A-49B4-A483-D37B196CD91F}" destId="{D167BD6E-1F76-4B98-91E0-B6AF962E6148}" srcOrd="0" destOrd="0" presId="urn:microsoft.com/office/officeart/2005/8/layout/hierarchy2"/>
    <dgm:cxn modelId="{58245182-3D8D-4DE3-8D00-B0CC41C4228F}" type="presParOf" srcId="{9A54BFDA-6ED1-401F-B0B0-4C6AEF8AF199}" destId="{504278C3-3EDB-49C1-92CD-0CEB9042BEF9}" srcOrd="1" destOrd="0" presId="urn:microsoft.com/office/officeart/2005/8/layout/hierarchy2"/>
    <dgm:cxn modelId="{BE3FCDA3-BB7E-48A0-9C23-002BE0E2F934}" type="presParOf" srcId="{504278C3-3EDB-49C1-92CD-0CEB9042BEF9}" destId="{C0D0A9D9-676A-4ACB-A673-1B6916C0599D}" srcOrd="0" destOrd="0" presId="urn:microsoft.com/office/officeart/2005/8/layout/hierarchy2"/>
    <dgm:cxn modelId="{F72E16A3-44EB-490B-A33C-38D96FE93FFE}" type="presParOf" srcId="{504278C3-3EDB-49C1-92CD-0CEB9042BEF9}" destId="{3987A5F5-F940-4B62-92C3-31CA160785D1}" srcOrd="1" destOrd="0" presId="urn:microsoft.com/office/officeart/2005/8/layout/hierarchy2"/>
    <dgm:cxn modelId="{E86FD297-DB10-44CD-A1E2-69D47D672BD9}" type="presParOf" srcId="{3987A5F5-F940-4B62-92C3-31CA160785D1}" destId="{40949303-6E0B-48C9-AED9-C6625CD9D527}" srcOrd="0" destOrd="0" presId="urn:microsoft.com/office/officeart/2005/8/layout/hierarchy2"/>
    <dgm:cxn modelId="{D3A4C2F2-6477-4F5C-8470-9D67FC9F5FED}" type="presParOf" srcId="{40949303-6E0B-48C9-AED9-C6625CD9D527}" destId="{41B7A44E-A662-4E4A-9FD3-2CCA12BB1604}" srcOrd="0" destOrd="0" presId="urn:microsoft.com/office/officeart/2005/8/layout/hierarchy2"/>
    <dgm:cxn modelId="{E6DFAB2A-23F0-435A-95C4-6C6A571DCF3E}" type="presParOf" srcId="{3987A5F5-F940-4B62-92C3-31CA160785D1}" destId="{E775A1E0-41A2-48B9-950B-DC4ACC6B50F7}" srcOrd="1" destOrd="0" presId="urn:microsoft.com/office/officeart/2005/8/layout/hierarchy2"/>
    <dgm:cxn modelId="{BD723C66-F682-4E46-809D-6C3332A03460}" type="presParOf" srcId="{E775A1E0-41A2-48B9-950B-DC4ACC6B50F7}" destId="{8CE92584-6D7E-451F-AC1B-B28DDC92CCE6}" srcOrd="0" destOrd="0" presId="urn:microsoft.com/office/officeart/2005/8/layout/hierarchy2"/>
    <dgm:cxn modelId="{3D4D49A6-6645-4250-B47E-FF3C5EF9F316}" type="presParOf" srcId="{E775A1E0-41A2-48B9-950B-DC4ACC6B50F7}" destId="{55CF0202-E88C-4578-853D-56A8DD0E24FB}" srcOrd="1" destOrd="0" presId="urn:microsoft.com/office/officeart/2005/8/layout/hierarchy2"/>
    <dgm:cxn modelId="{4047E899-B632-4CEB-9171-DB551075AE68}" type="presParOf" srcId="{3987A5F5-F940-4B62-92C3-31CA160785D1}" destId="{40C1F07F-F6CE-4E0C-AC12-88DE826C2F34}" srcOrd="2" destOrd="0" presId="urn:microsoft.com/office/officeart/2005/8/layout/hierarchy2"/>
    <dgm:cxn modelId="{67081A76-0886-4DB7-AA73-28F21A3A76C6}" type="presParOf" srcId="{40C1F07F-F6CE-4E0C-AC12-88DE826C2F34}" destId="{F5BD1C68-E61C-429A-BF5E-9E5317DFC5CC}" srcOrd="0" destOrd="0" presId="urn:microsoft.com/office/officeart/2005/8/layout/hierarchy2"/>
    <dgm:cxn modelId="{DD04AFDE-19DD-4D66-B503-9E7F813232D5}" type="presParOf" srcId="{3987A5F5-F940-4B62-92C3-31CA160785D1}" destId="{958380BC-5112-4CA0-ABB0-039A70B778E9}" srcOrd="3" destOrd="0" presId="urn:microsoft.com/office/officeart/2005/8/layout/hierarchy2"/>
    <dgm:cxn modelId="{A6C37E91-F362-44D1-B77A-C640F2BB80B5}" type="presParOf" srcId="{958380BC-5112-4CA0-ABB0-039A70B778E9}" destId="{1114EAE7-FE09-4CCF-A292-C33CB5BD8462}" srcOrd="0" destOrd="0" presId="urn:microsoft.com/office/officeart/2005/8/layout/hierarchy2"/>
    <dgm:cxn modelId="{5382D046-795B-46EB-B85F-4004125F990B}" type="presParOf" srcId="{958380BC-5112-4CA0-ABB0-039A70B778E9}" destId="{78E423B9-BEB0-4CA2-97F7-B7CE5E6731D9}" srcOrd="1" destOrd="0" presId="urn:microsoft.com/office/officeart/2005/8/layout/hierarchy2"/>
    <dgm:cxn modelId="{D5BBC095-E34C-4703-B6D4-A19E6ADBE2BA}" type="presParOf" srcId="{9A54BFDA-6ED1-401F-B0B0-4C6AEF8AF199}" destId="{6D928BDA-66DD-433C-ABF0-9A822388072F}" srcOrd="2" destOrd="0" presId="urn:microsoft.com/office/officeart/2005/8/layout/hierarchy2"/>
    <dgm:cxn modelId="{12C1A54B-AD9C-4A64-B4F7-972D7F678550}" type="presParOf" srcId="{6D928BDA-66DD-433C-ABF0-9A822388072F}" destId="{4EA5D744-353B-4BA5-B689-AB54EE92EACD}" srcOrd="0" destOrd="0" presId="urn:microsoft.com/office/officeart/2005/8/layout/hierarchy2"/>
    <dgm:cxn modelId="{9519F609-2452-4E1A-99DF-00D0F0D5E3EF}" type="presParOf" srcId="{9A54BFDA-6ED1-401F-B0B0-4C6AEF8AF199}" destId="{C311959D-8CEF-4EE3-B13A-046D0313419D}" srcOrd="3" destOrd="0" presId="urn:microsoft.com/office/officeart/2005/8/layout/hierarchy2"/>
    <dgm:cxn modelId="{2D8F0DF3-FEF2-49CC-90E4-1F93C7EE48E8}" type="presParOf" srcId="{C311959D-8CEF-4EE3-B13A-046D0313419D}" destId="{B0619611-89AD-4668-91EA-D9CFB3CC2873}" srcOrd="0" destOrd="0" presId="urn:microsoft.com/office/officeart/2005/8/layout/hierarchy2"/>
    <dgm:cxn modelId="{60509FE6-8BA5-402F-B500-C4346FB1A3D9}" type="presParOf" srcId="{C311959D-8CEF-4EE3-B13A-046D0313419D}" destId="{21CD1A32-C640-430B-8318-6510E3B45F29}" srcOrd="1" destOrd="0" presId="urn:microsoft.com/office/officeart/2005/8/layout/hierarchy2"/>
    <dgm:cxn modelId="{E3BE7E37-2D46-4826-ACBD-27F41A8C40D2}" type="presParOf" srcId="{21CD1A32-C640-430B-8318-6510E3B45F29}" destId="{2C30F1E1-FB56-4416-A375-546540BCA1C3}" srcOrd="0" destOrd="0" presId="urn:microsoft.com/office/officeart/2005/8/layout/hierarchy2"/>
    <dgm:cxn modelId="{C1745ED0-DD0E-4110-BA29-6339F1D50762}" type="presParOf" srcId="{2C30F1E1-FB56-4416-A375-546540BCA1C3}" destId="{F9B78192-6EC0-47BE-9FEE-A397B9125D0C}" srcOrd="0" destOrd="0" presId="urn:microsoft.com/office/officeart/2005/8/layout/hierarchy2"/>
    <dgm:cxn modelId="{A0E60526-64AF-4A20-8D91-18D13AFA42F9}" type="presParOf" srcId="{21CD1A32-C640-430B-8318-6510E3B45F29}" destId="{C35DD8BC-8A0E-4E31-A166-E2E0EA05F4D6}" srcOrd="1" destOrd="0" presId="urn:microsoft.com/office/officeart/2005/8/layout/hierarchy2"/>
    <dgm:cxn modelId="{BAF767ED-FE1C-45FF-BC1A-8237E8E80A03}" type="presParOf" srcId="{C35DD8BC-8A0E-4E31-A166-E2E0EA05F4D6}" destId="{BDFA8C6E-2DF4-4D94-8D79-27B7A1BE7955}" srcOrd="0" destOrd="0" presId="urn:microsoft.com/office/officeart/2005/8/layout/hierarchy2"/>
    <dgm:cxn modelId="{40A9420C-0C4E-4CB8-994B-7B3CE550865F}" type="presParOf" srcId="{C35DD8BC-8A0E-4E31-A166-E2E0EA05F4D6}" destId="{93E2BA3C-18A5-4304-A9C8-1969236AC82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C716F8-232E-42AA-9EBC-E88E758011E2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81DC3F68-FEC2-4D5D-8410-8544BCF7AC82}">
      <dgm:prSet phldrT="[Text]"/>
      <dgm:spPr>
        <a:xfrm>
          <a:off x="1903" y="0"/>
          <a:ext cx="1256072" cy="662304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bg-BG" b="1" dirty="0" smtClean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Специфична цел (е)</a:t>
          </a:r>
          <a:endParaRPr lang="en-US" b="1" dirty="0">
            <a:solidFill>
              <a:srgbClr val="FF0000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5B9D57F2-0B9F-4305-A849-1257E5C8F227}" type="parTrans" cxnId="{77EAF014-9097-498B-B237-BB3E8B96628C}">
      <dgm:prSet/>
      <dgm:spPr/>
      <dgm:t>
        <a:bodyPr/>
        <a:lstStyle/>
        <a:p>
          <a:endParaRPr lang="en-US"/>
        </a:p>
      </dgm:t>
    </dgm:pt>
    <dgm:pt modelId="{49EE65A6-ABA4-415E-A735-356EDF26579A}" type="sibTrans" cxnId="{77EAF014-9097-498B-B237-BB3E8B96628C}">
      <dgm:prSet/>
      <dgm:spPr/>
      <dgm:t>
        <a:bodyPr/>
        <a:lstStyle/>
        <a:p>
          <a:endParaRPr lang="en-US"/>
        </a:p>
      </dgm:t>
    </dgm:pt>
    <dgm:pt modelId="{187E5CD1-5B36-431A-A851-92B13FACC893}">
      <dgm:prSet phldrT="[Text]" custT="1"/>
      <dgm:spPr>
        <a:xfrm>
          <a:off x="1320778" y="993457"/>
          <a:ext cx="1256072" cy="662304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bg-BG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Специфична </a:t>
          </a:r>
        </a:p>
        <a:p>
          <a:r>
            <a:rPr lang="bg-BG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цел (ж)</a:t>
          </a:r>
          <a:endParaRPr lang="en-US" sz="1200" b="1" dirty="0">
            <a:solidFill>
              <a:srgbClr val="FF0000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1595DCF9-7455-4C32-B643-A7E79509961A}" type="parTrans" cxnId="{FF5F2E7A-D788-4447-A477-BA696BEB56E5}">
      <dgm:prSet/>
      <dgm:spPr/>
      <dgm:t>
        <a:bodyPr/>
        <a:lstStyle/>
        <a:p>
          <a:endParaRPr lang="en-US"/>
        </a:p>
      </dgm:t>
    </dgm:pt>
    <dgm:pt modelId="{028CC252-5280-4840-BC54-E671323FD343}" type="sibTrans" cxnId="{FF5F2E7A-D788-4447-A477-BA696BEB56E5}">
      <dgm:prSet/>
      <dgm:spPr/>
      <dgm:t>
        <a:bodyPr/>
        <a:lstStyle/>
        <a:p>
          <a:endParaRPr lang="en-US"/>
        </a:p>
      </dgm:t>
    </dgm:pt>
    <dgm:pt modelId="{C46ECB67-6853-44F1-99BD-DC616F045A1D}">
      <dgm:prSet phldrT="[Text]"/>
      <dgm:spPr>
        <a:xfrm>
          <a:off x="2639654" y="0"/>
          <a:ext cx="1256072" cy="662304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bg-BG" b="1" dirty="0" smtClean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Специфична цел (й)</a:t>
          </a:r>
          <a:endParaRPr lang="en-US" b="1" dirty="0">
            <a:solidFill>
              <a:srgbClr val="FF0000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7F496B47-FFB7-4E55-8455-74E1D63B6338}" type="parTrans" cxnId="{5BE8C8D7-C1BD-4B55-A2B1-B1DE2E322F41}">
      <dgm:prSet/>
      <dgm:spPr/>
      <dgm:t>
        <a:bodyPr/>
        <a:lstStyle/>
        <a:p>
          <a:endParaRPr lang="en-US"/>
        </a:p>
      </dgm:t>
    </dgm:pt>
    <dgm:pt modelId="{572E3A2B-FC89-411F-AA2E-99FDD422AC2D}" type="sibTrans" cxnId="{5BE8C8D7-C1BD-4B55-A2B1-B1DE2E322F41}">
      <dgm:prSet/>
      <dgm:spPr/>
      <dgm:t>
        <a:bodyPr/>
        <a:lstStyle/>
        <a:p>
          <a:endParaRPr lang="en-US"/>
        </a:p>
      </dgm:t>
    </dgm:pt>
    <dgm:pt modelId="{1359DE95-1663-4C6C-9AA6-7C45387FADB7}" type="pres">
      <dgm:prSet presAssocID="{CAC716F8-232E-42AA-9EBC-E88E758011E2}" presName="Name0" presStyleCnt="0">
        <dgm:presLayoutVars>
          <dgm:dir/>
          <dgm:resizeHandles val="exact"/>
        </dgm:presLayoutVars>
      </dgm:prSet>
      <dgm:spPr/>
    </dgm:pt>
    <dgm:pt modelId="{BE32C6C9-5617-4B25-B307-40672D4CFE3B}" type="pres">
      <dgm:prSet presAssocID="{CAC716F8-232E-42AA-9EBC-E88E758011E2}" presName="arrow" presStyleLbl="bgShp" presStyleIdx="0" presStyleCnt="1"/>
      <dgm:spPr>
        <a:xfrm>
          <a:off x="0" y="496728"/>
          <a:ext cx="4330700" cy="662304"/>
        </a:xfrm>
        <a:prstGeom prst="notchedRightArrow">
          <a:avLst/>
        </a:prstGeom>
        <a:solidFill>
          <a:srgbClr val="0066FF"/>
        </a:solidFill>
        <a:ln>
          <a:noFill/>
        </a:ln>
        <a:effectLst/>
      </dgm:spPr>
    </dgm:pt>
    <dgm:pt modelId="{E5F43D86-026B-46FF-B4F1-FB9DE3AED73D}" type="pres">
      <dgm:prSet presAssocID="{CAC716F8-232E-42AA-9EBC-E88E758011E2}" presName="points" presStyleCnt="0"/>
      <dgm:spPr/>
    </dgm:pt>
    <dgm:pt modelId="{88E90ECC-48D8-468A-A01E-9652927F83CB}" type="pres">
      <dgm:prSet presAssocID="{81DC3F68-FEC2-4D5D-8410-8544BCF7AC82}" presName="compositeA" presStyleCnt="0"/>
      <dgm:spPr/>
    </dgm:pt>
    <dgm:pt modelId="{96507617-4D2C-44C0-B440-39FDF5265DC5}" type="pres">
      <dgm:prSet presAssocID="{81DC3F68-FEC2-4D5D-8410-8544BCF7AC82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ADD57A-AF98-47F0-822F-C36BF70484D1}" type="pres">
      <dgm:prSet presAssocID="{81DC3F68-FEC2-4D5D-8410-8544BCF7AC82}" presName="circleA" presStyleLbl="node1" presStyleIdx="0" presStyleCnt="3"/>
      <dgm:spPr>
        <a:xfrm>
          <a:off x="547151" y="745092"/>
          <a:ext cx="165576" cy="165576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243382EC-4AD0-483C-9B58-67D114DE6AD8}" type="pres">
      <dgm:prSet presAssocID="{81DC3F68-FEC2-4D5D-8410-8544BCF7AC82}" presName="spaceA" presStyleCnt="0"/>
      <dgm:spPr/>
    </dgm:pt>
    <dgm:pt modelId="{02116C6B-958F-49F2-8307-406DD301EB46}" type="pres">
      <dgm:prSet presAssocID="{49EE65A6-ABA4-415E-A735-356EDF26579A}" presName="space" presStyleCnt="0"/>
      <dgm:spPr/>
    </dgm:pt>
    <dgm:pt modelId="{C14E7F90-0DFA-4053-BC0B-56E15096A173}" type="pres">
      <dgm:prSet presAssocID="{187E5CD1-5B36-431A-A851-92B13FACC893}" presName="compositeB" presStyleCnt="0"/>
      <dgm:spPr/>
    </dgm:pt>
    <dgm:pt modelId="{E4FDB213-AA6C-4CB1-9701-A664B6135CE6}" type="pres">
      <dgm:prSet presAssocID="{187E5CD1-5B36-431A-A851-92B13FACC893}" presName="textB" presStyleLbl="revTx" presStyleIdx="1" presStyleCnt="3" custScaleX="1422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10C11C-E5D7-4B6D-A398-2EBF840A12D7}" type="pres">
      <dgm:prSet presAssocID="{187E5CD1-5B36-431A-A851-92B13FACC893}" presName="circleB" presStyleLbl="node1" presStyleIdx="1" presStyleCnt="3"/>
      <dgm:spPr>
        <a:xfrm>
          <a:off x="1866026" y="745092"/>
          <a:ext cx="165576" cy="165576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CF2F11F4-B186-4C52-80F8-E13D04756D86}" type="pres">
      <dgm:prSet presAssocID="{187E5CD1-5B36-431A-A851-92B13FACC893}" presName="spaceB" presStyleCnt="0"/>
      <dgm:spPr/>
    </dgm:pt>
    <dgm:pt modelId="{6D0D0B70-C6DC-434B-89B8-C2CA224404A1}" type="pres">
      <dgm:prSet presAssocID="{028CC252-5280-4840-BC54-E671323FD343}" presName="space" presStyleCnt="0"/>
      <dgm:spPr/>
    </dgm:pt>
    <dgm:pt modelId="{1FF900D4-0B42-4649-9C04-E6FE8463D1C8}" type="pres">
      <dgm:prSet presAssocID="{C46ECB67-6853-44F1-99BD-DC616F045A1D}" presName="compositeA" presStyleCnt="0"/>
      <dgm:spPr/>
    </dgm:pt>
    <dgm:pt modelId="{1196964A-8839-4A1A-B77D-C5BD320AA5D5}" type="pres">
      <dgm:prSet presAssocID="{C46ECB67-6853-44F1-99BD-DC616F045A1D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336A41-A2B9-485A-B1EF-31582900AD2D}" type="pres">
      <dgm:prSet presAssocID="{C46ECB67-6853-44F1-99BD-DC616F045A1D}" presName="circleA" presStyleLbl="node1" presStyleIdx="2" presStyleCnt="3"/>
      <dgm:spPr>
        <a:xfrm>
          <a:off x="3184902" y="745092"/>
          <a:ext cx="165576" cy="165576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FE61EE06-739D-4916-9625-9059F9E60F17}" type="pres">
      <dgm:prSet presAssocID="{C46ECB67-6853-44F1-99BD-DC616F045A1D}" presName="spaceA" presStyleCnt="0"/>
      <dgm:spPr/>
    </dgm:pt>
  </dgm:ptLst>
  <dgm:cxnLst>
    <dgm:cxn modelId="{A99D55FC-4FD9-48F3-93A4-4B53371098A8}" type="presOf" srcId="{C46ECB67-6853-44F1-99BD-DC616F045A1D}" destId="{1196964A-8839-4A1A-B77D-C5BD320AA5D5}" srcOrd="0" destOrd="0" presId="urn:microsoft.com/office/officeart/2005/8/layout/hProcess11"/>
    <dgm:cxn modelId="{FF5F2E7A-D788-4447-A477-BA696BEB56E5}" srcId="{CAC716F8-232E-42AA-9EBC-E88E758011E2}" destId="{187E5CD1-5B36-431A-A851-92B13FACC893}" srcOrd="1" destOrd="0" parTransId="{1595DCF9-7455-4C32-B643-A7E79509961A}" sibTransId="{028CC252-5280-4840-BC54-E671323FD343}"/>
    <dgm:cxn modelId="{AEEAF1B2-BE23-471B-A958-4EA934ABE424}" type="presOf" srcId="{CAC716F8-232E-42AA-9EBC-E88E758011E2}" destId="{1359DE95-1663-4C6C-9AA6-7C45387FADB7}" srcOrd="0" destOrd="0" presId="urn:microsoft.com/office/officeart/2005/8/layout/hProcess11"/>
    <dgm:cxn modelId="{5BE8C8D7-C1BD-4B55-A2B1-B1DE2E322F41}" srcId="{CAC716F8-232E-42AA-9EBC-E88E758011E2}" destId="{C46ECB67-6853-44F1-99BD-DC616F045A1D}" srcOrd="2" destOrd="0" parTransId="{7F496B47-FFB7-4E55-8455-74E1D63B6338}" sibTransId="{572E3A2B-FC89-411F-AA2E-99FDD422AC2D}"/>
    <dgm:cxn modelId="{18E46099-7EF0-47C5-804C-04EB3B8DA6DB}" type="presOf" srcId="{81DC3F68-FEC2-4D5D-8410-8544BCF7AC82}" destId="{96507617-4D2C-44C0-B440-39FDF5265DC5}" srcOrd="0" destOrd="0" presId="urn:microsoft.com/office/officeart/2005/8/layout/hProcess11"/>
    <dgm:cxn modelId="{69B8D386-1FAC-478A-A5F5-CD216FEB5233}" type="presOf" srcId="{187E5CD1-5B36-431A-A851-92B13FACC893}" destId="{E4FDB213-AA6C-4CB1-9701-A664B6135CE6}" srcOrd="0" destOrd="0" presId="urn:microsoft.com/office/officeart/2005/8/layout/hProcess11"/>
    <dgm:cxn modelId="{77EAF014-9097-498B-B237-BB3E8B96628C}" srcId="{CAC716F8-232E-42AA-9EBC-E88E758011E2}" destId="{81DC3F68-FEC2-4D5D-8410-8544BCF7AC82}" srcOrd="0" destOrd="0" parTransId="{5B9D57F2-0B9F-4305-A849-1257E5C8F227}" sibTransId="{49EE65A6-ABA4-415E-A735-356EDF26579A}"/>
    <dgm:cxn modelId="{186DD309-6E6C-4233-81D8-C5DEF28A99E6}" type="presParOf" srcId="{1359DE95-1663-4C6C-9AA6-7C45387FADB7}" destId="{BE32C6C9-5617-4B25-B307-40672D4CFE3B}" srcOrd="0" destOrd="0" presId="urn:microsoft.com/office/officeart/2005/8/layout/hProcess11"/>
    <dgm:cxn modelId="{1735AA26-66BB-43C4-BF75-D2088C022277}" type="presParOf" srcId="{1359DE95-1663-4C6C-9AA6-7C45387FADB7}" destId="{E5F43D86-026B-46FF-B4F1-FB9DE3AED73D}" srcOrd="1" destOrd="0" presId="urn:microsoft.com/office/officeart/2005/8/layout/hProcess11"/>
    <dgm:cxn modelId="{564EFEA2-38A6-44F9-9DF8-8916DEDA1C9E}" type="presParOf" srcId="{E5F43D86-026B-46FF-B4F1-FB9DE3AED73D}" destId="{88E90ECC-48D8-468A-A01E-9652927F83CB}" srcOrd="0" destOrd="0" presId="urn:microsoft.com/office/officeart/2005/8/layout/hProcess11"/>
    <dgm:cxn modelId="{87E11425-99FE-4D88-8E0E-E7D9A3296E3A}" type="presParOf" srcId="{88E90ECC-48D8-468A-A01E-9652927F83CB}" destId="{96507617-4D2C-44C0-B440-39FDF5265DC5}" srcOrd="0" destOrd="0" presId="urn:microsoft.com/office/officeart/2005/8/layout/hProcess11"/>
    <dgm:cxn modelId="{31BD8FAA-FED1-4A53-94F5-2B82ED4AB749}" type="presParOf" srcId="{88E90ECC-48D8-468A-A01E-9652927F83CB}" destId="{19ADD57A-AF98-47F0-822F-C36BF70484D1}" srcOrd="1" destOrd="0" presId="urn:microsoft.com/office/officeart/2005/8/layout/hProcess11"/>
    <dgm:cxn modelId="{528462E3-A158-4503-921C-0D649F4DF489}" type="presParOf" srcId="{88E90ECC-48D8-468A-A01E-9652927F83CB}" destId="{243382EC-4AD0-483C-9B58-67D114DE6AD8}" srcOrd="2" destOrd="0" presId="urn:microsoft.com/office/officeart/2005/8/layout/hProcess11"/>
    <dgm:cxn modelId="{FD95A897-B33E-4767-8A5B-FD45ABA791DC}" type="presParOf" srcId="{E5F43D86-026B-46FF-B4F1-FB9DE3AED73D}" destId="{02116C6B-958F-49F2-8307-406DD301EB46}" srcOrd="1" destOrd="0" presId="urn:microsoft.com/office/officeart/2005/8/layout/hProcess11"/>
    <dgm:cxn modelId="{BF376F6F-26EE-48E6-9E78-E645ECCF29D7}" type="presParOf" srcId="{E5F43D86-026B-46FF-B4F1-FB9DE3AED73D}" destId="{C14E7F90-0DFA-4053-BC0B-56E15096A173}" srcOrd="2" destOrd="0" presId="urn:microsoft.com/office/officeart/2005/8/layout/hProcess11"/>
    <dgm:cxn modelId="{DD8E2090-9AA0-4226-8ECE-9CE359CF8877}" type="presParOf" srcId="{C14E7F90-0DFA-4053-BC0B-56E15096A173}" destId="{E4FDB213-AA6C-4CB1-9701-A664B6135CE6}" srcOrd="0" destOrd="0" presId="urn:microsoft.com/office/officeart/2005/8/layout/hProcess11"/>
    <dgm:cxn modelId="{207C70C1-791F-4AB8-BDB2-A75477F38B58}" type="presParOf" srcId="{C14E7F90-0DFA-4053-BC0B-56E15096A173}" destId="{5710C11C-E5D7-4B6D-A398-2EBF840A12D7}" srcOrd="1" destOrd="0" presId="urn:microsoft.com/office/officeart/2005/8/layout/hProcess11"/>
    <dgm:cxn modelId="{ED64C9F4-921E-4157-9FEC-9649F14D499C}" type="presParOf" srcId="{C14E7F90-0DFA-4053-BC0B-56E15096A173}" destId="{CF2F11F4-B186-4C52-80F8-E13D04756D86}" srcOrd="2" destOrd="0" presId="urn:microsoft.com/office/officeart/2005/8/layout/hProcess11"/>
    <dgm:cxn modelId="{6ADD09B4-78D9-44DE-86E7-5EEA99E7A8FA}" type="presParOf" srcId="{E5F43D86-026B-46FF-B4F1-FB9DE3AED73D}" destId="{6D0D0B70-C6DC-434B-89B8-C2CA224404A1}" srcOrd="3" destOrd="0" presId="urn:microsoft.com/office/officeart/2005/8/layout/hProcess11"/>
    <dgm:cxn modelId="{E9A3199D-B790-41E9-B359-832E70976CFE}" type="presParOf" srcId="{E5F43D86-026B-46FF-B4F1-FB9DE3AED73D}" destId="{1FF900D4-0B42-4649-9C04-E6FE8463D1C8}" srcOrd="4" destOrd="0" presId="urn:microsoft.com/office/officeart/2005/8/layout/hProcess11"/>
    <dgm:cxn modelId="{2E78E4DD-7048-466C-92C7-8176248B2DE1}" type="presParOf" srcId="{1FF900D4-0B42-4649-9C04-E6FE8463D1C8}" destId="{1196964A-8839-4A1A-B77D-C5BD320AA5D5}" srcOrd="0" destOrd="0" presId="urn:microsoft.com/office/officeart/2005/8/layout/hProcess11"/>
    <dgm:cxn modelId="{66D561FE-34CB-4F21-90D0-81EB3FF3CF74}" type="presParOf" srcId="{1FF900D4-0B42-4649-9C04-E6FE8463D1C8}" destId="{F3336A41-A2B9-485A-B1EF-31582900AD2D}" srcOrd="1" destOrd="0" presId="urn:microsoft.com/office/officeart/2005/8/layout/hProcess11"/>
    <dgm:cxn modelId="{68B2423F-83F9-47E7-B872-20DE3AF3D679}" type="presParOf" srcId="{1FF900D4-0B42-4649-9C04-E6FE8463D1C8}" destId="{FE61EE06-739D-4916-9625-9059F9E60F17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1E7CDB8-B358-4C7B-AA50-5B7CA9D131C7}" type="doc">
      <dgm:prSet loTypeId="urn:microsoft.com/office/officeart/2005/8/layout/pyramid4" loCatId="relationship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76DE3D0-91F6-4AB4-B3F3-AF7DCA0DE1A2}">
      <dgm:prSet phldrT="[Text]" custT="1"/>
      <dgm:spPr/>
      <dgm:t>
        <a:bodyPr/>
        <a:lstStyle/>
        <a:p>
          <a:pPr marL="0" indent="0">
            <a:tabLst/>
          </a:pPr>
          <a:r>
            <a:rPr lang="bg-BG" sz="1500" dirty="0" smtClean="0"/>
            <a:t>Професио-</a:t>
          </a:r>
          <a:br>
            <a:rPr lang="bg-BG" sz="1500" dirty="0" smtClean="0"/>
          </a:br>
          <a:r>
            <a:rPr lang="bg-BG" sz="1500" dirty="0" smtClean="0"/>
            <a:t>нално образование и обучение </a:t>
          </a:r>
          <a:endParaRPr lang="en-US" sz="1500" dirty="0"/>
        </a:p>
      </dgm:t>
    </dgm:pt>
    <dgm:pt modelId="{DECE8555-D7F3-4435-966D-5F52386CE93F}" type="parTrans" cxnId="{4D07652A-0C69-4E6F-90DD-0E82DF092DEF}">
      <dgm:prSet/>
      <dgm:spPr/>
      <dgm:t>
        <a:bodyPr/>
        <a:lstStyle/>
        <a:p>
          <a:endParaRPr lang="en-US" sz="1500"/>
        </a:p>
      </dgm:t>
    </dgm:pt>
    <dgm:pt modelId="{473E5595-41E9-4551-87D8-A3A6C586EC3B}" type="sibTrans" cxnId="{4D07652A-0C69-4E6F-90DD-0E82DF092DEF}">
      <dgm:prSet/>
      <dgm:spPr/>
      <dgm:t>
        <a:bodyPr/>
        <a:lstStyle/>
        <a:p>
          <a:endParaRPr lang="en-US" sz="1500"/>
        </a:p>
      </dgm:t>
    </dgm:pt>
    <dgm:pt modelId="{E46DE337-706E-4F76-996C-9215E7366303}">
      <dgm:prSet phldrT="[Text]" custT="1"/>
      <dgm:spPr/>
      <dgm:t>
        <a:bodyPr/>
        <a:lstStyle/>
        <a:p>
          <a:r>
            <a:rPr lang="bg-BG" sz="1500" dirty="0" smtClean="0"/>
            <a:t>Висше образование </a:t>
          </a:r>
          <a:endParaRPr lang="en-US" sz="1500" dirty="0"/>
        </a:p>
      </dgm:t>
    </dgm:pt>
    <dgm:pt modelId="{9F98C7A4-5351-49E3-92F6-CF701B786C8F}" type="parTrans" cxnId="{D534AD93-FB15-4432-98D5-9BC67F6465E9}">
      <dgm:prSet/>
      <dgm:spPr/>
      <dgm:t>
        <a:bodyPr/>
        <a:lstStyle/>
        <a:p>
          <a:endParaRPr lang="en-US" sz="1500"/>
        </a:p>
      </dgm:t>
    </dgm:pt>
    <dgm:pt modelId="{8DA06263-B764-483F-80F7-6B363043496A}" type="sibTrans" cxnId="{D534AD93-FB15-4432-98D5-9BC67F6465E9}">
      <dgm:prSet/>
      <dgm:spPr/>
      <dgm:t>
        <a:bodyPr/>
        <a:lstStyle/>
        <a:p>
          <a:endParaRPr lang="en-US" sz="1500"/>
        </a:p>
      </dgm:t>
    </dgm:pt>
    <dgm:pt modelId="{30083854-DD8A-462D-B405-EAE1CD92DC53}">
      <dgm:prSet phldrT="[Text]" custT="1"/>
      <dgm:spPr/>
      <dgm:t>
        <a:bodyPr/>
        <a:lstStyle/>
        <a:p>
          <a:pPr marL="0" indent="0"/>
          <a:r>
            <a:rPr lang="bg-BG" sz="1500" dirty="0" smtClean="0"/>
            <a:t>Приоритет 3, Програма „Образова-ние“ </a:t>
          </a:r>
          <a:br>
            <a:rPr lang="bg-BG" sz="1500" dirty="0" smtClean="0"/>
          </a:br>
          <a:r>
            <a:rPr lang="bg-BG" sz="1500" dirty="0" smtClean="0"/>
            <a:t>2021-2027</a:t>
          </a:r>
          <a:endParaRPr lang="en-US" sz="1500" dirty="0"/>
        </a:p>
      </dgm:t>
    </dgm:pt>
    <dgm:pt modelId="{15D045EB-2DC5-402D-BDA8-5244351BA5EE}" type="sibTrans" cxnId="{015FC579-584A-4B92-9604-0C6F856432F7}">
      <dgm:prSet/>
      <dgm:spPr/>
      <dgm:t>
        <a:bodyPr/>
        <a:lstStyle/>
        <a:p>
          <a:endParaRPr lang="en-US" sz="1500"/>
        </a:p>
      </dgm:t>
    </dgm:pt>
    <dgm:pt modelId="{8FF3F6B0-D63C-4200-96AE-0A3DDF8C731A}" type="parTrans" cxnId="{015FC579-584A-4B92-9604-0C6F856432F7}">
      <dgm:prSet/>
      <dgm:spPr/>
      <dgm:t>
        <a:bodyPr/>
        <a:lstStyle/>
        <a:p>
          <a:endParaRPr lang="en-US" sz="1500"/>
        </a:p>
      </dgm:t>
    </dgm:pt>
    <dgm:pt modelId="{569F83F5-8D1C-4B19-86B6-0A5E66B8E101}">
      <dgm:prSet phldrT="[Text]" custT="1"/>
      <dgm:spPr/>
      <dgm:t>
        <a:bodyPr/>
        <a:lstStyle/>
        <a:p>
          <a:r>
            <a:rPr lang="bg-BG" sz="1500" dirty="0" smtClean="0"/>
            <a:t>Връзка на образованието и пазара на труда</a:t>
          </a:r>
          <a:endParaRPr lang="en-US" sz="1500" dirty="0"/>
        </a:p>
      </dgm:t>
    </dgm:pt>
    <dgm:pt modelId="{32BBB5A7-E071-4516-B596-4B5777C6F09B}" type="sibTrans" cxnId="{19745B44-96AC-49C9-93D3-90A3EACD83FD}">
      <dgm:prSet/>
      <dgm:spPr/>
      <dgm:t>
        <a:bodyPr/>
        <a:lstStyle/>
        <a:p>
          <a:endParaRPr lang="en-US" sz="1500"/>
        </a:p>
      </dgm:t>
    </dgm:pt>
    <dgm:pt modelId="{7FE51C66-0819-4FD2-9EFD-75256AAB42AC}" type="parTrans" cxnId="{19745B44-96AC-49C9-93D3-90A3EACD83FD}">
      <dgm:prSet/>
      <dgm:spPr/>
      <dgm:t>
        <a:bodyPr/>
        <a:lstStyle/>
        <a:p>
          <a:endParaRPr lang="en-US" sz="1500"/>
        </a:p>
      </dgm:t>
    </dgm:pt>
    <dgm:pt modelId="{E086DCCD-7250-4E59-B581-823E3AAD3754}" type="pres">
      <dgm:prSet presAssocID="{C1E7CDB8-B358-4C7B-AA50-5B7CA9D131C7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28935C-8920-47CE-9055-C8ADF26175AC}" type="pres">
      <dgm:prSet presAssocID="{C1E7CDB8-B358-4C7B-AA50-5B7CA9D131C7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12D448-EC13-445B-92FB-B9B8B9EEB283}" type="pres">
      <dgm:prSet presAssocID="{C1E7CDB8-B358-4C7B-AA50-5B7CA9D131C7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D74C20-8A8A-4C51-9475-1EB95DDBA9D2}" type="pres">
      <dgm:prSet presAssocID="{C1E7CDB8-B358-4C7B-AA50-5B7CA9D131C7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2A8E27-9A23-42EF-8AF5-3F6FACFA11EF}" type="pres">
      <dgm:prSet presAssocID="{C1E7CDB8-B358-4C7B-AA50-5B7CA9D131C7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07652A-0C69-4E6F-90DD-0E82DF092DEF}" srcId="{C1E7CDB8-B358-4C7B-AA50-5B7CA9D131C7}" destId="{F76DE3D0-91F6-4AB4-B3F3-AF7DCA0DE1A2}" srcOrd="1" destOrd="0" parTransId="{DECE8555-D7F3-4435-966D-5F52386CE93F}" sibTransId="{473E5595-41E9-4551-87D8-A3A6C586EC3B}"/>
    <dgm:cxn modelId="{038664E4-9E5B-4DD1-B918-B2F8AAC28587}" type="presOf" srcId="{C1E7CDB8-B358-4C7B-AA50-5B7CA9D131C7}" destId="{E086DCCD-7250-4E59-B581-823E3AAD3754}" srcOrd="0" destOrd="0" presId="urn:microsoft.com/office/officeart/2005/8/layout/pyramid4"/>
    <dgm:cxn modelId="{CB4FE73B-EC16-4BB1-BB7A-207132CBE56D}" type="presOf" srcId="{30083854-DD8A-462D-B405-EAE1CD92DC53}" destId="{B8D74C20-8A8A-4C51-9475-1EB95DDBA9D2}" srcOrd="0" destOrd="0" presId="urn:microsoft.com/office/officeart/2005/8/layout/pyramid4"/>
    <dgm:cxn modelId="{B348550E-AAF7-4879-9D29-B3F22708D1FA}" type="presOf" srcId="{E46DE337-706E-4F76-996C-9215E7366303}" destId="{0A2A8E27-9A23-42EF-8AF5-3F6FACFA11EF}" srcOrd="0" destOrd="0" presId="urn:microsoft.com/office/officeart/2005/8/layout/pyramid4"/>
    <dgm:cxn modelId="{ECF776B0-7517-4470-9A7D-B8279BBEAA11}" type="presOf" srcId="{569F83F5-8D1C-4B19-86B6-0A5E66B8E101}" destId="{D428935C-8920-47CE-9055-C8ADF26175AC}" srcOrd="0" destOrd="0" presId="urn:microsoft.com/office/officeart/2005/8/layout/pyramid4"/>
    <dgm:cxn modelId="{015FC579-584A-4B92-9604-0C6F856432F7}" srcId="{C1E7CDB8-B358-4C7B-AA50-5B7CA9D131C7}" destId="{30083854-DD8A-462D-B405-EAE1CD92DC53}" srcOrd="2" destOrd="0" parTransId="{8FF3F6B0-D63C-4200-96AE-0A3DDF8C731A}" sibTransId="{15D045EB-2DC5-402D-BDA8-5244351BA5EE}"/>
    <dgm:cxn modelId="{182C8B9B-79AC-400B-80E2-23D0949F6E76}" type="presOf" srcId="{F76DE3D0-91F6-4AB4-B3F3-AF7DCA0DE1A2}" destId="{8012D448-EC13-445B-92FB-B9B8B9EEB283}" srcOrd="0" destOrd="0" presId="urn:microsoft.com/office/officeart/2005/8/layout/pyramid4"/>
    <dgm:cxn modelId="{19745B44-96AC-49C9-93D3-90A3EACD83FD}" srcId="{C1E7CDB8-B358-4C7B-AA50-5B7CA9D131C7}" destId="{569F83F5-8D1C-4B19-86B6-0A5E66B8E101}" srcOrd="0" destOrd="0" parTransId="{7FE51C66-0819-4FD2-9EFD-75256AAB42AC}" sibTransId="{32BBB5A7-E071-4516-B596-4B5777C6F09B}"/>
    <dgm:cxn modelId="{D534AD93-FB15-4432-98D5-9BC67F6465E9}" srcId="{C1E7CDB8-B358-4C7B-AA50-5B7CA9D131C7}" destId="{E46DE337-706E-4F76-996C-9215E7366303}" srcOrd="3" destOrd="0" parTransId="{9F98C7A4-5351-49E3-92F6-CF701B786C8F}" sibTransId="{8DA06263-B764-483F-80F7-6B363043496A}"/>
    <dgm:cxn modelId="{6EFC07F5-CE33-4B01-9BF7-3AA53B2AEE68}" type="presParOf" srcId="{E086DCCD-7250-4E59-B581-823E3AAD3754}" destId="{D428935C-8920-47CE-9055-C8ADF26175AC}" srcOrd="0" destOrd="0" presId="urn:microsoft.com/office/officeart/2005/8/layout/pyramid4"/>
    <dgm:cxn modelId="{08223A95-8A96-46EF-A771-AF85D3C73907}" type="presParOf" srcId="{E086DCCD-7250-4E59-B581-823E3AAD3754}" destId="{8012D448-EC13-445B-92FB-B9B8B9EEB283}" srcOrd="1" destOrd="0" presId="urn:microsoft.com/office/officeart/2005/8/layout/pyramid4"/>
    <dgm:cxn modelId="{396873F7-DDF8-456A-8872-22B81B8FB08B}" type="presParOf" srcId="{E086DCCD-7250-4E59-B581-823E3AAD3754}" destId="{B8D74C20-8A8A-4C51-9475-1EB95DDBA9D2}" srcOrd="2" destOrd="0" presId="urn:microsoft.com/office/officeart/2005/8/layout/pyramid4"/>
    <dgm:cxn modelId="{45677930-4808-4763-8553-1A42BC7153CE}" type="presParOf" srcId="{E086DCCD-7250-4E59-B581-823E3AAD3754}" destId="{0A2A8E27-9A23-42EF-8AF5-3F6FACFA11EF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A5C2E9A-1EC0-4347-BBBD-536F357F082B}" type="doc">
      <dgm:prSet loTypeId="urn:microsoft.com/office/officeart/2005/8/layout/rings+Icon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2EF80F9-AA66-41B5-88A8-7732DD519FE2}">
      <dgm:prSet custT="1"/>
      <dgm:spPr/>
      <dgm:t>
        <a:bodyPr/>
        <a:lstStyle/>
        <a:p>
          <a:pPr rtl="0"/>
          <a:r>
            <a:rPr lang="bg-BG" sz="1050" dirty="0" smtClean="0"/>
            <a:t>Ученици, педагогически специалисти, преподаватели по професионална подготовка, наставници, родители, студенти, докторанти, преподаватели във висшето образование, представители на маргинализирани групи, вкл. роми;</a:t>
          </a:r>
          <a:endParaRPr lang="en-GB" sz="1050" dirty="0"/>
        </a:p>
      </dgm:t>
    </dgm:pt>
    <dgm:pt modelId="{76DCF3E2-39B7-40E9-9501-985D03D32FA6}" type="parTrans" cxnId="{F56388EC-2154-4168-9DBF-32628E37F148}">
      <dgm:prSet/>
      <dgm:spPr/>
      <dgm:t>
        <a:bodyPr/>
        <a:lstStyle/>
        <a:p>
          <a:endParaRPr lang="en-US" sz="2000"/>
        </a:p>
      </dgm:t>
    </dgm:pt>
    <dgm:pt modelId="{11353929-D2EC-4D5F-ACE4-077D9894A2F1}" type="sibTrans" cxnId="{F56388EC-2154-4168-9DBF-32628E37F148}">
      <dgm:prSet/>
      <dgm:spPr/>
      <dgm:t>
        <a:bodyPr/>
        <a:lstStyle/>
        <a:p>
          <a:endParaRPr lang="en-US" sz="2000"/>
        </a:p>
      </dgm:t>
    </dgm:pt>
    <dgm:pt modelId="{F0D486B9-20AC-4876-AEF7-A4FA52372860}">
      <dgm:prSet custT="1"/>
      <dgm:spPr/>
      <dgm:t>
        <a:bodyPr/>
        <a:lstStyle/>
        <a:p>
          <a:pPr rtl="0"/>
          <a:r>
            <a:rPr lang="bg-BG" sz="1050" dirty="0" smtClean="0"/>
            <a:t>Висши училища, БАН, ССА, научни организации с акредитация за провеждане на обучение в образователната и научна степен "доктор", </a:t>
          </a:r>
          <a:endParaRPr lang="en-GB" sz="1050" dirty="0"/>
        </a:p>
      </dgm:t>
    </dgm:pt>
    <dgm:pt modelId="{653F35EE-8F83-4510-9C47-263A3AF5BC64}" type="parTrans" cxnId="{E395D05E-5648-49EB-AA91-E0C9F9E92C6B}">
      <dgm:prSet/>
      <dgm:spPr/>
      <dgm:t>
        <a:bodyPr/>
        <a:lstStyle/>
        <a:p>
          <a:endParaRPr lang="en-US" sz="2000"/>
        </a:p>
      </dgm:t>
    </dgm:pt>
    <dgm:pt modelId="{38653673-80FC-4BA7-B5A6-4D31B616C376}" type="sibTrans" cxnId="{E395D05E-5648-49EB-AA91-E0C9F9E92C6B}">
      <dgm:prSet/>
      <dgm:spPr/>
      <dgm:t>
        <a:bodyPr/>
        <a:lstStyle/>
        <a:p>
          <a:endParaRPr lang="en-US" sz="2000"/>
        </a:p>
      </dgm:t>
    </dgm:pt>
    <dgm:pt modelId="{8D55B6AA-AE9D-40A0-A1F4-E72E4B8994BE}">
      <dgm:prSet custT="1"/>
      <dgm:spPr/>
      <dgm:t>
        <a:bodyPr/>
        <a:lstStyle/>
        <a:p>
          <a:pPr rtl="0"/>
          <a:r>
            <a:rPr lang="bg-BG" sz="1050" smtClean="0"/>
            <a:t>Работодатели, национално представителните организации на работодателите и на работниците и служителите, общини, НПО. </a:t>
          </a:r>
          <a:endParaRPr lang="en-GB" sz="1050"/>
        </a:p>
      </dgm:t>
    </dgm:pt>
    <dgm:pt modelId="{2703A6B6-F72F-47AB-8F83-9699C0933D60}" type="parTrans" cxnId="{E3AB656E-1572-4C5B-960F-67CFFBF5A05E}">
      <dgm:prSet/>
      <dgm:spPr/>
      <dgm:t>
        <a:bodyPr/>
        <a:lstStyle/>
        <a:p>
          <a:endParaRPr lang="en-US" sz="2000"/>
        </a:p>
      </dgm:t>
    </dgm:pt>
    <dgm:pt modelId="{336CE5CF-6D7D-418E-AE2B-737A53DCD4EE}" type="sibTrans" cxnId="{E3AB656E-1572-4C5B-960F-67CFFBF5A05E}">
      <dgm:prSet/>
      <dgm:spPr/>
      <dgm:t>
        <a:bodyPr/>
        <a:lstStyle/>
        <a:p>
          <a:endParaRPr lang="en-US" sz="2000"/>
        </a:p>
      </dgm:t>
    </dgm:pt>
    <dgm:pt modelId="{E37F99D6-0DCF-4D40-A582-628BD714145B}">
      <dgm:prSet custT="1"/>
      <dgm:spPr/>
      <dgm:t>
        <a:bodyPr/>
        <a:lstStyle/>
        <a:p>
          <a:pPr rtl="0"/>
          <a:r>
            <a:rPr lang="bg-BG" sz="1050" dirty="0" smtClean="0"/>
            <a:t>МОН и второстепенните му разпоредители с бюджет, училища, обучаващи в гимназиален етап на средно образование;</a:t>
          </a:r>
          <a:endParaRPr lang="en-GB" sz="1050" dirty="0"/>
        </a:p>
      </dgm:t>
    </dgm:pt>
    <dgm:pt modelId="{D9FD9EA9-E3CB-46A2-905C-95CA0313C2A7}" type="parTrans" cxnId="{43BADB55-F932-4B1F-AFE5-D4625B0CF75A}">
      <dgm:prSet/>
      <dgm:spPr/>
      <dgm:t>
        <a:bodyPr/>
        <a:lstStyle/>
        <a:p>
          <a:endParaRPr lang="en-US" sz="2000"/>
        </a:p>
      </dgm:t>
    </dgm:pt>
    <dgm:pt modelId="{71C3888B-DA85-4313-A218-EA69F0DE31D6}" type="sibTrans" cxnId="{43BADB55-F932-4B1F-AFE5-D4625B0CF75A}">
      <dgm:prSet/>
      <dgm:spPr/>
      <dgm:t>
        <a:bodyPr/>
        <a:lstStyle/>
        <a:p>
          <a:endParaRPr lang="en-US" sz="2000"/>
        </a:p>
      </dgm:t>
    </dgm:pt>
    <dgm:pt modelId="{4C6B532B-6BE2-4D53-B692-B42C850D940F}" type="pres">
      <dgm:prSet presAssocID="{8A5C2E9A-1EC0-4347-BBBD-536F357F082B}" presName="Name0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D81BFB2-FFF4-44A8-A4BF-324958E865A1}" type="pres">
      <dgm:prSet presAssocID="{8A5C2E9A-1EC0-4347-BBBD-536F357F082B}" presName="ellipse1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A6A013-C309-4C6D-B932-A30DAE7DBA18}" type="pres">
      <dgm:prSet presAssocID="{8A5C2E9A-1EC0-4347-BBBD-536F357F082B}" presName="ellipse2" presStyleLbl="vennNode1" presStyleIdx="1" presStyleCnt="4" custLinFactNeighborX="991" custLinFactNeighborY="44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7F88CC-82C2-46EF-92ED-10CC473C0760}" type="pres">
      <dgm:prSet presAssocID="{8A5C2E9A-1EC0-4347-BBBD-536F357F082B}" presName="ellipse3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3B62E3-D935-4879-B25D-E9BF46387E72}" type="pres">
      <dgm:prSet presAssocID="{8A5C2E9A-1EC0-4347-BBBD-536F357F082B}" presName="ellipse4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9D7886B-55CC-4DD8-B417-762F29835E0A}" type="presOf" srcId="{12EF80F9-AA66-41B5-88A8-7732DD519FE2}" destId="{4D81BFB2-FFF4-44A8-A4BF-324958E865A1}" srcOrd="0" destOrd="0" presId="urn:microsoft.com/office/officeart/2005/8/layout/rings+Icon"/>
    <dgm:cxn modelId="{F56388EC-2154-4168-9DBF-32628E37F148}" srcId="{8A5C2E9A-1EC0-4347-BBBD-536F357F082B}" destId="{12EF80F9-AA66-41B5-88A8-7732DD519FE2}" srcOrd="0" destOrd="0" parTransId="{76DCF3E2-39B7-40E9-9501-985D03D32FA6}" sibTransId="{11353929-D2EC-4D5F-ACE4-077D9894A2F1}"/>
    <dgm:cxn modelId="{6F76A118-495D-43BB-9014-5656FF24032D}" type="presOf" srcId="{8D55B6AA-AE9D-40A0-A1F4-E72E4B8994BE}" destId="{7B3B62E3-D935-4879-B25D-E9BF46387E72}" srcOrd="0" destOrd="0" presId="urn:microsoft.com/office/officeart/2005/8/layout/rings+Icon"/>
    <dgm:cxn modelId="{5725E6CE-E6E6-41D3-9088-F02442F42E7E}" type="presOf" srcId="{E37F99D6-0DCF-4D40-A582-628BD714145B}" destId="{207F88CC-82C2-46EF-92ED-10CC473C0760}" srcOrd="0" destOrd="0" presId="urn:microsoft.com/office/officeart/2005/8/layout/rings+Icon"/>
    <dgm:cxn modelId="{E3AB656E-1572-4C5B-960F-67CFFBF5A05E}" srcId="{8A5C2E9A-1EC0-4347-BBBD-536F357F082B}" destId="{8D55B6AA-AE9D-40A0-A1F4-E72E4B8994BE}" srcOrd="3" destOrd="0" parTransId="{2703A6B6-F72F-47AB-8F83-9699C0933D60}" sibTransId="{336CE5CF-6D7D-418E-AE2B-737A53DCD4EE}"/>
    <dgm:cxn modelId="{E395D05E-5648-49EB-AA91-E0C9F9E92C6B}" srcId="{8A5C2E9A-1EC0-4347-BBBD-536F357F082B}" destId="{F0D486B9-20AC-4876-AEF7-A4FA52372860}" srcOrd="1" destOrd="0" parTransId="{653F35EE-8F83-4510-9C47-263A3AF5BC64}" sibTransId="{38653673-80FC-4BA7-B5A6-4D31B616C376}"/>
    <dgm:cxn modelId="{43BADB55-F932-4B1F-AFE5-D4625B0CF75A}" srcId="{8A5C2E9A-1EC0-4347-BBBD-536F357F082B}" destId="{E37F99D6-0DCF-4D40-A582-628BD714145B}" srcOrd="2" destOrd="0" parTransId="{D9FD9EA9-E3CB-46A2-905C-95CA0313C2A7}" sibTransId="{71C3888B-DA85-4313-A218-EA69F0DE31D6}"/>
    <dgm:cxn modelId="{B630AB09-079E-4A5E-8C75-F5714CFA7D18}" type="presOf" srcId="{8A5C2E9A-1EC0-4347-BBBD-536F357F082B}" destId="{4C6B532B-6BE2-4D53-B692-B42C850D940F}" srcOrd="0" destOrd="0" presId="urn:microsoft.com/office/officeart/2005/8/layout/rings+Icon"/>
    <dgm:cxn modelId="{6BFE78AA-A958-4A4F-9767-231C12EF80C7}" type="presOf" srcId="{F0D486B9-20AC-4876-AEF7-A4FA52372860}" destId="{DDA6A013-C309-4C6D-B932-A30DAE7DBA18}" srcOrd="0" destOrd="0" presId="urn:microsoft.com/office/officeart/2005/8/layout/rings+Icon"/>
    <dgm:cxn modelId="{341AB902-70A1-456E-830E-C0F080B473E9}" type="presParOf" srcId="{4C6B532B-6BE2-4D53-B692-B42C850D940F}" destId="{4D81BFB2-FFF4-44A8-A4BF-324958E865A1}" srcOrd="0" destOrd="0" presId="urn:microsoft.com/office/officeart/2005/8/layout/rings+Icon"/>
    <dgm:cxn modelId="{C80D81E5-9451-4805-9E9D-6F96BDDB5586}" type="presParOf" srcId="{4C6B532B-6BE2-4D53-B692-B42C850D940F}" destId="{DDA6A013-C309-4C6D-B932-A30DAE7DBA18}" srcOrd="1" destOrd="0" presId="urn:microsoft.com/office/officeart/2005/8/layout/rings+Icon"/>
    <dgm:cxn modelId="{EB31CC5A-5D8E-496C-A208-806896639B45}" type="presParOf" srcId="{4C6B532B-6BE2-4D53-B692-B42C850D940F}" destId="{207F88CC-82C2-46EF-92ED-10CC473C0760}" srcOrd="2" destOrd="0" presId="urn:microsoft.com/office/officeart/2005/8/layout/rings+Icon"/>
    <dgm:cxn modelId="{37482BA4-5260-4645-AE8D-72DD521D6925}" type="presParOf" srcId="{4C6B532B-6BE2-4D53-B692-B42C850D940F}" destId="{7B3B62E3-D935-4879-B25D-E9BF46387E72}" srcOrd="3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A8A090B-3A38-490B-8341-680393E5D07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67E349-6D7E-48BE-9FF7-A511EE7BA973}">
      <dgm:prSet phldrT="[Text]" custT="1"/>
      <dgm:spPr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b="1" dirty="0" smtClean="0"/>
            <a:t>Подобряване на административния капацитет на УО и външна експертиза</a:t>
          </a:r>
          <a:endParaRPr lang="en-US" sz="1400" b="1" dirty="0"/>
        </a:p>
      </dgm:t>
    </dgm:pt>
    <dgm:pt modelId="{7AAB868E-2F2D-4DB0-85D3-4A74ACF17E8B}" type="parTrans" cxnId="{93C75648-1BBB-449E-8417-E0B2319AAADD}">
      <dgm:prSet/>
      <dgm:spPr/>
      <dgm:t>
        <a:bodyPr/>
        <a:lstStyle/>
        <a:p>
          <a:endParaRPr lang="en-US"/>
        </a:p>
      </dgm:t>
    </dgm:pt>
    <dgm:pt modelId="{931A0B59-7DEE-4624-8CD3-605A19EF8194}" type="sibTrans" cxnId="{93C75648-1BBB-449E-8417-E0B2319AAADD}">
      <dgm:prSet/>
      <dgm:spPr/>
      <dgm:t>
        <a:bodyPr/>
        <a:lstStyle/>
        <a:p>
          <a:endParaRPr lang="en-US"/>
        </a:p>
      </dgm:t>
    </dgm:pt>
    <dgm:pt modelId="{AE1DC4DF-7B79-496D-A9B8-0CA46EA882C4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300" dirty="0" smtClean="0"/>
            <a:t>Обучения на експертния състав на УО; </a:t>
          </a:r>
          <a:endParaRPr lang="en-US" sz="1300" dirty="0"/>
        </a:p>
      </dgm:t>
    </dgm:pt>
    <dgm:pt modelId="{D2B53CE8-137C-4CDF-B1F8-71321358BD31}" type="parTrans" cxnId="{A1BC1B2B-E133-4CC1-BEEB-6188C64B9350}">
      <dgm:prSet/>
      <dgm:spPr/>
      <dgm:t>
        <a:bodyPr/>
        <a:lstStyle/>
        <a:p>
          <a:endParaRPr lang="en-US"/>
        </a:p>
      </dgm:t>
    </dgm:pt>
    <dgm:pt modelId="{A3C923AD-9DE0-425A-BD9A-0D87D9BDB0F6}" type="sibTrans" cxnId="{A1BC1B2B-E133-4CC1-BEEB-6188C64B9350}">
      <dgm:prSet/>
      <dgm:spPr/>
      <dgm:t>
        <a:bodyPr/>
        <a:lstStyle/>
        <a:p>
          <a:endParaRPr lang="en-US"/>
        </a:p>
      </dgm:t>
    </dgm:pt>
    <dgm:pt modelId="{4A934016-6F48-41DF-9AA7-BC63A831FF06}">
      <dgm:prSet phldrT="[Text]" custT="1"/>
      <dgm:spPr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b="1" dirty="0" smtClean="0"/>
            <a:t>Подобряване на административния капацитет на бенефициентите </a:t>
          </a:r>
          <a:endParaRPr lang="en-US" sz="1400" b="1" dirty="0"/>
        </a:p>
      </dgm:t>
    </dgm:pt>
    <dgm:pt modelId="{8F862C5F-8D7D-4882-9147-01A9FD7DADC1}" type="parTrans" cxnId="{29DF47AF-B214-42BB-B9EF-23E010BBE5B4}">
      <dgm:prSet/>
      <dgm:spPr/>
      <dgm:t>
        <a:bodyPr/>
        <a:lstStyle/>
        <a:p>
          <a:endParaRPr lang="en-US"/>
        </a:p>
      </dgm:t>
    </dgm:pt>
    <dgm:pt modelId="{5D2330EE-3EBF-440F-B091-18B22D8EA54F}" type="sibTrans" cxnId="{29DF47AF-B214-42BB-B9EF-23E010BBE5B4}">
      <dgm:prSet/>
      <dgm:spPr/>
      <dgm:t>
        <a:bodyPr/>
        <a:lstStyle/>
        <a:p>
          <a:endParaRPr lang="en-US"/>
        </a:p>
      </dgm:t>
    </dgm:pt>
    <dgm:pt modelId="{99170F68-99C5-4C40-91C7-FDA6AA30D891}">
      <dgm:prSet phldrT="[Text]" custT="1"/>
      <dgm:spPr>
        <a:solidFill>
          <a:schemeClr val="accent6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dirty="0" smtClean="0"/>
            <a:t>Обучения на бенефициентите</a:t>
          </a:r>
          <a:endParaRPr lang="en-US" sz="1400" dirty="0"/>
        </a:p>
      </dgm:t>
    </dgm:pt>
    <dgm:pt modelId="{376607C4-25E1-493F-9542-C53441387D00}" type="parTrans" cxnId="{9147D435-768B-48EB-8570-CBAA3F71B71A}">
      <dgm:prSet/>
      <dgm:spPr/>
      <dgm:t>
        <a:bodyPr/>
        <a:lstStyle/>
        <a:p>
          <a:endParaRPr lang="en-US"/>
        </a:p>
      </dgm:t>
    </dgm:pt>
    <dgm:pt modelId="{32B1BC26-E48C-4803-84AF-E2A6771981B4}" type="sibTrans" cxnId="{9147D435-768B-48EB-8570-CBAA3F71B71A}">
      <dgm:prSet/>
      <dgm:spPr/>
      <dgm:t>
        <a:bodyPr/>
        <a:lstStyle/>
        <a:p>
          <a:endParaRPr lang="en-US"/>
        </a:p>
      </dgm:t>
    </dgm:pt>
    <dgm:pt modelId="{8B236BBC-F5ED-48E7-8827-C3637A10FAF9}">
      <dgm:prSet phldrT="[Text]" custT="1"/>
      <dgm:spPr>
        <a:solidFill>
          <a:schemeClr val="accent6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dirty="0" smtClean="0"/>
            <a:t>Повишаване на капацитета на МОН като конкретен бенефициент за наблюдение и оценка</a:t>
          </a:r>
          <a:endParaRPr lang="en-US" sz="1400" dirty="0"/>
        </a:p>
      </dgm:t>
    </dgm:pt>
    <dgm:pt modelId="{B4909471-09DD-428F-B1F6-2278F818D1F7}" type="parTrans" cxnId="{161F85BB-C780-40CD-967C-3B3F9E425F49}">
      <dgm:prSet/>
      <dgm:spPr/>
      <dgm:t>
        <a:bodyPr/>
        <a:lstStyle/>
        <a:p>
          <a:endParaRPr lang="en-US"/>
        </a:p>
      </dgm:t>
    </dgm:pt>
    <dgm:pt modelId="{1E4A56C3-AB58-44CB-8154-4884BDE4CB3F}" type="sibTrans" cxnId="{161F85BB-C780-40CD-967C-3B3F9E425F49}">
      <dgm:prSet/>
      <dgm:spPr/>
      <dgm:t>
        <a:bodyPr/>
        <a:lstStyle/>
        <a:p>
          <a:endParaRPr lang="en-US"/>
        </a:p>
      </dgm:t>
    </dgm:pt>
    <dgm:pt modelId="{EBB1F9FE-AB5F-4B9A-B496-702B5D1FC3B9}">
      <dgm:prSet phldrT="[Text]" custT="1"/>
      <dgm:spPr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b="1" dirty="0" smtClean="0"/>
            <a:t>Комитет за наблюдение</a:t>
          </a:r>
          <a:endParaRPr lang="en-US" sz="1400" b="1" dirty="0"/>
        </a:p>
      </dgm:t>
    </dgm:pt>
    <dgm:pt modelId="{B1674D93-69EE-4F74-80F6-82AEF8DC54E9}" type="parTrans" cxnId="{1B59615D-E64F-44CB-9428-D74BB3FA2013}">
      <dgm:prSet/>
      <dgm:spPr/>
      <dgm:t>
        <a:bodyPr/>
        <a:lstStyle/>
        <a:p>
          <a:endParaRPr lang="en-US"/>
        </a:p>
      </dgm:t>
    </dgm:pt>
    <dgm:pt modelId="{4448814D-DB60-4BD6-941C-B5C72DED71E8}" type="sibTrans" cxnId="{1B59615D-E64F-44CB-9428-D74BB3FA2013}">
      <dgm:prSet/>
      <dgm:spPr/>
      <dgm:t>
        <a:bodyPr/>
        <a:lstStyle/>
        <a:p>
          <a:endParaRPr lang="en-US"/>
        </a:p>
      </dgm:t>
    </dgm:pt>
    <dgm:pt modelId="{CA08F3AB-3E09-4F39-A266-B49BF3B5EC2B}">
      <dgm:prSet phldrT="[Text]"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noProof="0" dirty="0" smtClean="0"/>
            <a:t>Логистично и техническо обезпечаване на дейността на УО на ПО за организиране и провеждане на заседанията на КН</a:t>
          </a:r>
          <a:endParaRPr lang="bg-BG" sz="1400" noProof="0" dirty="0"/>
        </a:p>
      </dgm:t>
    </dgm:pt>
    <dgm:pt modelId="{CAECE6F2-D30A-4D78-A7AA-3D8210F63252}" type="parTrans" cxnId="{1BE8F814-A40D-40A4-829B-68F510624E49}">
      <dgm:prSet/>
      <dgm:spPr/>
      <dgm:t>
        <a:bodyPr/>
        <a:lstStyle/>
        <a:p>
          <a:endParaRPr lang="en-US"/>
        </a:p>
      </dgm:t>
    </dgm:pt>
    <dgm:pt modelId="{6A4DE232-0703-4F6A-9854-FCDDE48A8373}" type="sibTrans" cxnId="{1BE8F814-A40D-40A4-829B-68F510624E49}">
      <dgm:prSet/>
      <dgm:spPr/>
      <dgm:t>
        <a:bodyPr/>
        <a:lstStyle/>
        <a:p>
          <a:endParaRPr lang="en-US"/>
        </a:p>
      </dgm:t>
    </dgm:pt>
    <dgm:pt modelId="{B6EDFEEA-B821-43BE-8EB5-25C88DE7F999}">
      <dgm:prSet custT="1"/>
      <dgm:spPr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b="1" dirty="0" smtClean="0"/>
            <a:t>Публичност на програмата</a:t>
          </a:r>
          <a:endParaRPr lang="en-US" sz="1400" b="1" dirty="0"/>
        </a:p>
      </dgm:t>
    </dgm:pt>
    <dgm:pt modelId="{3FC7AA3F-E9C8-4A46-A7B4-FA4657DEDA8A}" type="parTrans" cxnId="{36A727AC-4442-4B15-9A0F-2FC836A5A275}">
      <dgm:prSet/>
      <dgm:spPr/>
      <dgm:t>
        <a:bodyPr/>
        <a:lstStyle/>
        <a:p>
          <a:endParaRPr lang="en-US"/>
        </a:p>
      </dgm:t>
    </dgm:pt>
    <dgm:pt modelId="{8CDC3C02-8E0C-467C-81D4-A657279C29C9}" type="sibTrans" cxnId="{36A727AC-4442-4B15-9A0F-2FC836A5A275}">
      <dgm:prSet/>
      <dgm:spPr/>
      <dgm:t>
        <a:bodyPr/>
        <a:lstStyle/>
        <a:p>
          <a:endParaRPr lang="en-US"/>
        </a:p>
      </dgm:t>
    </dgm:pt>
    <dgm:pt modelId="{641D05FD-085A-4577-BC18-1A8841EFB048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 sz="1400" dirty="0"/>
        </a:p>
      </dgm:t>
    </dgm:pt>
    <dgm:pt modelId="{2D3A373A-6B16-43C6-8949-591CD3595BF6}" type="parTrans" cxnId="{9AEE14D9-AEF9-4559-81CE-40D8485C43ED}">
      <dgm:prSet/>
      <dgm:spPr/>
      <dgm:t>
        <a:bodyPr/>
        <a:lstStyle/>
        <a:p>
          <a:endParaRPr lang="en-US"/>
        </a:p>
      </dgm:t>
    </dgm:pt>
    <dgm:pt modelId="{48CB6752-FC2D-4CBF-A4AF-BECDA77E7CD4}" type="sibTrans" cxnId="{9AEE14D9-AEF9-4559-81CE-40D8485C43ED}">
      <dgm:prSet/>
      <dgm:spPr/>
      <dgm:t>
        <a:bodyPr/>
        <a:lstStyle/>
        <a:p>
          <a:endParaRPr lang="en-US"/>
        </a:p>
      </dgm:t>
    </dgm:pt>
    <dgm:pt modelId="{3DCBD36A-E698-46C7-890A-620E487ED46F}">
      <dgm:prSet phldrT="[Text]" custT="1"/>
      <dgm:spPr>
        <a:solidFill>
          <a:schemeClr val="accent6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 sz="1400" dirty="0"/>
        </a:p>
      </dgm:t>
    </dgm:pt>
    <dgm:pt modelId="{A6663495-5EBC-4C2C-B89D-32151011C989}" type="parTrans" cxnId="{1BEF7CD6-DB92-4372-AF66-C97CB35F5FDB}">
      <dgm:prSet/>
      <dgm:spPr/>
      <dgm:t>
        <a:bodyPr/>
        <a:lstStyle/>
        <a:p>
          <a:endParaRPr lang="en-US"/>
        </a:p>
      </dgm:t>
    </dgm:pt>
    <dgm:pt modelId="{3035C22E-A22C-44A8-8696-42B667FBE5CB}" type="sibTrans" cxnId="{1BEF7CD6-DB92-4372-AF66-C97CB35F5FDB}">
      <dgm:prSet/>
      <dgm:spPr/>
      <dgm:t>
        <a:bodyPr/>
        <a:lstStyle/>
        <a:p>
          <a:endParaRPr lang="en-US"/>
        </a:p>
      </dgm:t>
    </dgm:pt>
    <dgm:pt modelId="{C1C0CD96-4D98-4340-A614-5661CAF11DE6}">
      <dgm:prSet phldrT="[Text]" custT="1"/>
      <dgm:spPr>
        <a:solidFill>
          <a:schemeClr val="accent6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dirty="0" smtClean="0"/>
            <a:t>Създаване и функциониране на направляващи комитети за операции от стратегическо значение </a:t>
          </a:r>
          <a:endParaRPr lang="en-US" sz="1400" dirty="0"/>
        </a:p>
      </dgm:t>
    </dgm:pt>
    <dgm:pt modelId="{F8895E65-CD21-45DF-B8B0-49417F354861}" type="parTrans" cxnId="{111ADC7E-7FDB-4FB9-A998-31B35F663C47}">
      <dgm:prSet/>
      <dgm:spPr/>
      <dgm:t>
        <a:bodyPr/>
        <a:lstStyle/>
        <a:p>
          <a:endParaRPr lang="en-US"/>
        </a:p>
      </dgm:t>
    </dgm:pt>
    <dgm:pt modelId="{1048AC4E-E321-4B28-932F-45EDE8EC5F3E}" type="sibTrans" cxnId="{111ADC7E-7FDB-4FB9-A998-31B35F663C47}">
      <dgm:prSet/>
      <dgm:spPr/>
      <dgm:t>
        <a:bodyPr/>
        <a:lstStyle/>
        <a:p>
          <a:endParaRPr lang="en-US"/>
        </a:p>
      </dgm:t>
    </dgm:pt>
    <dgm:pt modelId="{F774A165-AF99-403D-B9FD-8FCBF844AD27}">
      <dgm:prSet phldrT="[Text]"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 sz="1400" dirty="0"/>
        </a:p>
      </dgm:t>
    </dgm:pt>
    <dgm:pt modelId="{AF393B29-88A9-44B5-9E6A-E2FB7FA3125E}" type="parTrans" cxnId="{26DF7693-D3B6-4D21-8B7F-F29265A37792}">
      <dgm:prSet/>
      <dgm:spPr/>
      <dgm:t>
        <a:bodyPr/>
        <a:lstStyle/>
        <a:p>
          <a:endParaRPr lang="en-US"/>
        </a:p>
      </dgm:t>
    </dgm:pt>
    <dgm:pt modelId="{BA78D053-8286-4809-A7CE-3B280904733D}" type="sibTrans" cxnId="{26DF7693-D3B6-4D21-8B7F-F29265A37792}">
      <dgm:prSet/>
      <dgm:spPr/>
      <dgm:t>
        <a:bodyPr/>
        <a:lstStyle/>
        <a:p>
          <a:endParaRPr lang="en-US"/>
        </a:p>
      </dgm:t>
    </dgm:pt>
    <dgm:pt modelId="{0CE5E853-DE19-47B5-AC71-8E8A810312AA}">
      <dgm:prSet phldrT="[Text]"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dirty="0" smtClean="0"/>
            <a:t>Обучения на членовете на КН</a:t>
          </a:r>
          <a:endParaRPr lang="en-US" sz="1400" dirty="0"/>
        </a:p>
      </dgm:t>
    </dgm:pt>
    <dgm:pt modelId="{767AB8B3-73E1-4443-9B17-7741F38EC048}" type="parTrans" cxnId="{88F81AFB-3D57-4560-B8ED-DBE23CFB9115}">
      <dgm:prSet/>
      <dgm:spPr/>
      <dgm:t>
        <a:bodyPr/>
        <a:lstStyle/>
        <a:p>
          <a:endParaRPr lang="en-US"/>
        </a:p>
      </dgm:t>
    </dgm:pt>
    <dgm:pt modelId="{7EE474B2-11F0-4EA0-9DFA-18E8D911473B}" type="sibTrans" cxnId="{88F81AFB-3D57-4560-B8ED-DBE23CFB9115}">
      <dgm:prSet/>
      <dgm:spPr/>
      <dgm:t>
        <a:bodyPr/>
        <a:lstStyle/>
        <a:p>
          <a:endParaRPr lang="en-US"/>
        </a:p>
      </dgm:t>
    </dgm:pt>
    <dgm:pt modelId="{FDE433F0-8A44-47D7-8C09-409BCB813859}">
      <dgm:prSet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dirty="0" smtClean="0"/>
            <a:t>Организиране на </a:t>
          </a:r>
          <a:r>
            <a:rPr lang="bg-BG" sz="1400" smtClean="0"/>
            <a:t>публични събития</a:t>
          </a:r>
          <a:endParaRPr lang="en-US" sz="1400" dirty="0"/>
        </a:p>
      </dgm:t>
    </dgm:pt>
    <dgm:pt modelId="{13339D3E-5C91-46E5-B456-D16C84DFF4F5}" type="parTrans" cxnId="{B4294363-47B7-406F-89DB-B3914DD8D476}">
      <dgm:prSet/>
      <dgm:spPr/>
      <dgm:t>
        <a:bodyPr/>
        <a:lstStyle/>
        <a:p>
          <a:endParaRPr lang="en-US"/>
        </a:p>
      </dgm:t>
    </dgm:pt>
    <dgm:pt modelId="{DEF98C8F-B8E9-473C-B559-3313177B0BE1}" type="sibTrans" cxnId="{B4294363-47B7-406F-89DB-B3914DD8D476}">
      <dgm:prSet/>
      <dgm:spPr/>
      <dgm:t>
        <a:bodyPr/>
        <a:lstStyle/>
        <a:p>
          <a:endParaRPr lang="en-US"/>
        </a:p>
      </dgm:t>
    </dgm:pt>
    <dgm:pt modelId="{DA251A43-397E-4F19-904B-4D039BEF3B7D}">
      <dgm:prSet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dirty="0" smtClean="0"/>
            <a:t>Рекламно-информационни материали</a:t>
          </a:r>
          <a:endParaRPr lang="en-US" sz="1400" dirty="0"/>
        </a:p>
      </dgm:t>
    </dgm:pt>
    <dgm:pt modelId="{6BA0CE7E-664A-4CFE-9ABE-215B2AC58B30}" type="parTrans" cxnId="{F5D9B848-607D-47DD-A5BB-F05062A649C6}">
      <dgm:prSet/>
      <dgm:spPr/>
      <dgm:t>
        <a:bodyPr/>
        <a:lstStyle/>
        <a:p>
          <a:endParaRPr lang="en-US"/>
        </a:p>
      </dgm:t>
    </dgm:pt>
    <dgm:pt modelId="{9BD919CD-C45C-4408-9116-368168F38EFB}" type="sibTrans" cxnId="{F5D9B848-607D-47DD-A5BB-F05062A649C6}">
      <dgm:prSet/>
      <dgm:spPr/>
      <dgm:t>
        <a:bodyPr/>
        <a:lstStyle/>
        <a:p>
          <a:endParaRPr lang="en-US"/>
        </a:p>
      </dgm:t>
    </dgm:pt>
    <dgm:pt modelId="{A42FD490-9ECC-46E1-9701-B81101BBB7AD}">
      <dgm:prSet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dirty="0" smtClean="0"/>
            <a:t>Аудио- визуални формати</a:t>
          </a:r>
          <a:endParaRPr lang="en-US" sz="1400" dirty="0"/>
        </a:p>
      </dgm:t>
    </dgm:pt>
    <dgm:pt modelId="{8AB31CE9-8736-438B-ADFF-AD804B004F5C}" type="parTrans" cxnId="{38798559-7DD5-487A-B78D-7760E87ABEA3}">
      <dgm:prSet/>
      <dgm:spPr/>
      <dgm:t>
        <a:bodyPr/>
        <a:lstStyle/>
        <a:p>
          <a:endParaRPr lang="en-US"/>
        </a:p>
      </dgm:t>
    </dgm:pt>
    <dgm:pt modelId="{8A095BC6-6141-4784-902F-03FE819F088D}" type="sibTrans" cxnId="{38798559-7DD5-487A-B78D-7760E87ABEA3}">
      <dgm:prSet/>
      <dgm:spPr/>
      <dgm:t>
        <a:bodyPr/>
        <a:lstStyle/>
        <a:p>
          <a:endParaRPr lang="en-US"/>
        </a:p>
      </dgm:t>
    </dgm:pt>
    <dgm:pt modelId="{CA8A5A99-6694-4CEE-8FE7-BE04B62CD10D}">
      <dgm:prSet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 sz="1400" dirty="0"/>
        </a:p>
      </dgm:t>
    </dgm:pt>
    <dgm:pt modelId="{3861B4A7-4DB6-4F9B-9ED1-37A8A743B6B0}" type="parTrans" cxnId="{5F6FB2E9-285C-4A5D-988C-421137B5C52B}">
      <dgm:prSet/>
      <dgm:spPr/>
      <dgm:t>
        <a:bodyPr/>
        <a:lstStyle/>
        <a:p>
          <a:endParaRPr lang="en-US"/>
        </a:p>
      </dgm:t>
    </dgm:pt>
    <dgm:pt modelId="{843CCDE0-EA36-4C0D-A513-514E2CB08CF1}" type="sibTrans" cxnId="{5F6FB2E9-285C-4A5D-988C-421137B5C52B}">
      <dgm:prSet/>
      <dgm:spPr/>
      <dgm:t>
        <a:bodyPr/>
        <a:lstStyle/>
        <a:p>
          <a:endParaRPr lang="en-US"/>
        </a:p>
      </dgm:t>
    </dgm:pt>
    <dgm:pt modelId="{841D06AB-54E0-4551-A463-89CC9B614BC7}">
      <dgm:prSet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dirty="0" smtClean="0"/>
            <a:t>Комуникационни кампании, вкл</a:t>
          </a:r>
          <a:r>
            <a:rPr lang="bg-BG" sz="1400" smtClean="0"/>
            <a:t>. </a:t>
          </a:r>
          <a:r>
            <a:rPr lang="bg-BG" sz="1400" noProof="0" dirty="0" smtClean="0"/>
            <a:t>разяснителни кампании сред заинтересованите страни и потенциални бенефициенти за популяризиране на подхода ИТИ </a:t>
          </a:r>
          <a:endParaRPr lang="bg-BG" sz="1400" noProof="0" dirty="0"/>
        </a:p>
      </dgm:t>
    </dgm:pt>
    <dgm:pt modelId="{9D472519-D645-4CBD-8754-9C800F179A38}" type="parTrans" cxnId="{AFF78E8F-80D6-48C3-8817-2477A33FA70F}">
      <dgm:prSet/>
      <dgm:spPr/>
      <dgm:t>
        <a:bodyPr/>
        <a:lstStyle/>
        <a:p>
          <a:endParaRPr lang="en-US"/>
        </a:p>
      </dgm:t>
    </dgm:pt>
    <dgm:pt modelId="{002B045A-80A2-46A8-9094-5D992D840D2A}" type="sibTrans" cxnId="{AFF78E8F-80D6-48C3-8817-2477A33FA70F}">
      <dgm:prSet/>
      <dgm:spPr/>
      <dgm:t>
        <a:bodyPr/>
        <a:lstStyle/>
        <a:p>
          <a:endParaRPr lang="en-US"/>
        </a:p>
      </dgm:t>
    </dgm:pt>
    <dgm:pt modelId="{B779FB17-A771-4345-870A-5A86B00F3C4D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400" noProof="0" dirty="0" smtClean="0"/>
            <a:t>Оценка на въздействието на прилаганите мерки в областта на:</a:t>
          </a:r>
          <a:endParaRPr lang="en-US" sz="1400" dirty="0"/>
        </a:p>
      </dgm:t>
    </dgm:pt>
    <dgm:pt modelId="{B01FD01B-845D-4119-A559-0F52993AC749}" type="parTrans" cxnId="{CACB1F47-567C-4978-89DB-59410E664A80}">
      <dgm:prSet/>
      <dgm:spPr/>
      <dgm:t>
        <a:bodyPr/>
        <a:lstStyle/>
        <a:p>
          <a:endParaRPr lang="en-US"/>
        </a:p>
      </dgm:t>
    </dgm:pt>
    <dgm:pt modelId="{45C93B48-4C27-4F3B-BCDD-6BFE13ED2817}" type="sibTrans" cxnId="{CACB1F47-567C-4978-89DB-59410E664A80}">
      <dgm:prSet/>
      <dgm:spPr/>
      <dgm:t>
        <a:bodyPr/>
        <a:lstStyle/>
        <a:p>
          <a:endParaRPr lang="en-US"/>
        </a:p>
      </dgm:t>
    </dgm:pt>
    <dgm:pt modelId="{298064C3-202D-4D11-B927-41F4CE5DD7CC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100" dirty="0" smtClean="0"/>
            <a:t>Приобщаващо образование</a:t>
          </a:r>
          <a:endParaRPr lang="en-US" sz="1100" dirty="0"/>
        </a:p>
      </dgm:t>
    </dgm:pt>
    <dgm:pt modelId="{FAE3227D-3D0D-4FA3-A4C3-05967143F042}" type="parTrans" cxnId="{4F59F0AB-0834-412A-9D7C-ECD4F802B105}">
      <dgm:prSet/>
      <dgm:spPr/>
      <dgm:t>
        <a:bodyPr/>
        <a:lstStyle/>
        <a:p>
          <a:endParaRPr lang="en-US"/>
        </a:p>
      </dgm:t>
    </dgm:pt>
    <dgm:pt modelId="{51B54258-51AB-4D46-B80F-BF5EEFFE4DED}" type="sibTrans" cxnId="{4F59F0AB-0834-412A-9D7C-ECD4F802B105}">
      <dgm:prSet/>
      <dgm:spPr/>
      <dgm:t>
        <a:bodyPr/>
        <a:lstStyle/>
        <a:p>
          <a:endParaRPr lang="en-US"/>
        </a:p>
      </dgm:t>
    </dgm:pt>
    <dgm:pt modelId="{B3E6813A-4C1B-4917-ABA1-BAE6D7E38B15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100" dirty="0" smtClean="0"/>
            <a:t>Дигитализация и прилагане на компетентностния модел</a:t>
          </a:r>
          <a:endParaRPr lang="en-US" sz="1100" dirty="0"/>
        </a:p>
      </dgm:t>
    </dgm:pt>
    <dgm:pt modelId="{EA7B9B72-E546-42BC-A09A-8796995FAD9B}" type="parTrans" cxnId="{D994535B-1A46-4981-A6FF-6023F23E4A5F}">
      <dgm:prSet/>
      <dgm:spPr/>
      <dgm:t>
        <a:bodyPr/>
        <a:lstStyle/>
        <a:p>
          <a:endParaRPr lang="en-US"/>
        </a:p>
      </dgm:t>
    </dgm:pt>
    <dgm:pt modelId="{DE45B6FC-A86F-4ED7-B63C-F4F0A6B0C2CE}" type="sibTrans" cxnId="{D994535B-1A46-4981-A6FF-6023F23E4A5F}">
      <dgm:prSet/>
      <dgm:spPr/>
      <dgm:t>
        <a:bodyPr/>
        <a:lstStyle/>
        <a:p>
          <a:endParaRPr lang="en-US"/>
        </a:p>
      </dgm:t>
    </dgm:pt>
    <dgm:pt modelId="{67718679-327F-491C-881E-387D8ABB348B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100" dirty="0" smtClean="0"/>
            <a:t>Професионално образование и обучение</a:t>
          </a:r>
          <a:endParaRPr lang="en-US" sz="1100" dirty="0"/>
        </a:p>
      </dgm:t>
    </dgm:pt>
    <dgm:pt modelId="{A4B77EEC-A8D9-4A99-9314-AA48B59CF562}" type="parTrans" cxnId="{9C6DF67D-33F5-4726-9D89-AA64C6FF823D}">
      <dgm:prSet/>
      <dgm:spPr/>
      <dgm:t>
        <a:bodyPr/>
        <a:lstStyle/>
        <a:p>
          <a:endParaRPr lang="en-US"/>
        </a:p>
      </dgm:t>
    </dgm:pt>
    <dgm:pt modelId="{EF8DC7D9-0197-4A75-8C5B-46805CB5B236}" type="sibTrans" cxnId="{9C6DF67D-33F5-4726-9D89-AA64C6FF823D}">
      <dgm:prSet/>
      <dgm:spPr/>
      <dgm:t>
        <a:bodyPr/>
        <a:lstStyle/>
        <a:p>
          <a:endParaRPr lang="en-US"/>
        </a:p>
      </dgm:t>
    </dgm:pt>
    <dgm:pt modelId="{3850204B-3179-4E97-B7F7-A6A3B627B439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100" dirty="0" smtClean="0"/>
            <a:t>Висше образование</a:t>
          </a:r>
          <a:endParaRPr lang="en-US" sz="1100" dirty="0"/>
        </a:p>
      </dgm:t>
    </dgm:pt>
    <dgm:pt modelId="{1AD1455E-C365-4A64-8E25-94906A16AE7B}" type="parTrans" cxnId="{6E678A53-4480-4953-958E-462CFCFFF42C}">
      <dgm:prSet/>
      <dgm:spPr/>
      <dgm:t>
        <a:bodyPr/>
        <a:lstStyle/>
        <a:p>
          <a:endParaRPr lang="en-US"/>
        </a:p>
      </dgm:t>
    </dgm:pt>
    <dgm:pt modelId="{E7C42B81-9941-4AEA-BB39-EF8AA931791F}" type="sibTrans" cxnId="{6E678A53-4480-4953-958E-462CFCFFF42C}">
      <dgm:prSet/>
      <dgm:spPr/>
      <dgm:t>
        <a:bodyPr/>
        <a:lstStyle/>
        <a:p>
          <a:endParaRPr lang="en-US"/>
        </a:p>
      </dgm:t>
    </dgm:pt>
    <dgm:pt modelId="{A91B67D7-02A4-44B1-8770-3B87BD413047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100" dirty="0" smtClean="0"/>
            <a:t>Социално-икономическа интеграция на маргинализираните общности, като ромите и подход отдолу нагоре</a:t>
          </a:r>
          <a:endParaRPr lang="en-US" sz="1100" dirty="0"/>
        </a:p>
      </dgm:t>
    </dgm:pt>
    <dgm:pt modelId="{1DA8E681-625B-4CBB-8223-C795BCC8492E}" type="parTrans" cxnId="{744B1F9B-ECDD-4586-88A0-3C39E8FC3C4E}">
      <dgm:prSet/>
      <dgm:spPr/>
      <dgm:t>
        <a:bodyPr/>
        <a:lstStyle/>
        <a:p>
          <a:endParaRPr lang="en-US"/>
        </a:p>
      </dgm:t>
    </dgm:pt>
    <dgm:pt modelId="{78D08B93-01E9-49F0-96B8-515BCC172870}" type="sibTrans" cxnId="{744B1F9B-ECDD-4586-88A0-3C39E8FC3C4E}">
      <dgm:prSet/>
      <dgm:spPr/>
      <dgm:t>
        <a:bodyPr/>
        <a:lstStyle/>
        <a:p>
          <a:endParaRPr lang="en-US"/>
        </a:p>
      </dgm:t>
    </dgm:pt>
    <dgm:pt modelId="{6BCB91E8-47A8-4792-B1B0-D8CD5377500F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300" noProof="0" dirty="0" smtClean="0"/>
            <a:t>Оценка на процедурите по ОПНОИР по линия на REACT-EU.</a:t>
          </a:r>
          <a:endParaRPr lang="en-US" sz="1300" dirty="0"/>
        </a:p>
      </dgm:t>
    </dgm:pt>
    <dgm:pt modelId="{C25E482C-11A9-49A5-BB4E-F7A6745CEA6E}" type="parTrans" cxnId="{234FD58A-348F-4993-89BC-C0C3A5362542}">
      <dgm:prSet/>
      <dgm:spPr/>
      <dgm:t>
        <a:bodyPr/>
        <a:lstStyle/>
        <a:p>
          <a:endParaRPr lang="en-US"/>
        </a:p>
      </dgm:t>
    </dgm:pt>
    <dgm:pt modelId="{DBBE110C-086C-4CB3-B740-A7864AC7F16D}" type="sibTrans" cxnId="{234FD58A-348F-4993-89BC-C0C3A5362542}">
      <dgm:prSet/>
      <dgm:spPr/>
      <dgm:t>
        <a:bodyPr/>
        <a:lstStyle/>
        <a:p>
          <a:endParaRPr lang="en-US"/>
        </a:p>
      </dgm:t>
    </dgm:pt>
    <dgm:pt modelId="{4E3F94E8-0815-4224-83D7-3C949AA53F11}">
      <dgm:prSet phldrT="[Text]" custT="1"/>
      <dgm:spPr>
        <a:solidFill>
          <a:schemeClr val="tx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bg-BG" sz="1300" dirty="0" smtClean="0"/>
            <a:t>Обмяна на опит; </a:t>
          </a:r>
          <a:endParaRPr lang="en-US" sz="1300" dirty="0"/>
        </a:p>
      </dgm:t>
    </dgm:pt>
    <dgm:pt modelId="{CCB0674E-A0F1-4649-A791-D7A779AC858E}" type="parTrans" cxnId="{54F971B7-4FE8-4D87-810B-CAB5C9882614}">
      <dgm:prSet/>
      <dgm:spPr/>
    </dgm:pt>
    <dgm:pt modelId="{3AFCA494-179B-4269-95F8-5943D29A4F83}" type="sibTrans" cxnId="{54F971B7-4FE8-4D87-810B-CAB5C9882614}">
      <dgm:prSet/>
      <dgm:spPr/>
    </dgm:pt>
    <dgm:pt modelId="{2C9CD755-7607-4737-8723-1604604C8DD1}" type="pres">
      <dgm:prSet presAssocID="{5A8A090B-3A38-490B-8341-680393E5D07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D6E6A88-A14F-4214-9D97-8020C821C39A}" type="pres">
      <dgm:prSet presAssocID="{BE67E349-6D7E-48BE-9FF7-A511EE7BA973}" presName="composite" presStyleCnt="0"/>
      <dgm:spPr/>
    </dgm:pt>
    <dgm:pt modelId="{541E8BA4-E673-42A2-8964-D3DCA254F909}" type="pres">
      <dgm:prSet presAssocID="{BE67E349-6D7E-48BE-9FF7-A511EE7BA973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737CF-9960-48A8-BD7A-3260EA9D7B9D}" type="pres">
      <dgm:prSet presAssocID="{BE67E349-6D7E-48BE-9FF7-A511EE7BA973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4366A6-0D01-432E-9965-AE80A3BEBF18}" type="pres">
      <dgm:prSet presAssocID="{931A0B59-7DEE-4624-8CD3-605A19EF8194}" presName="space" presStyleCnt="0"/>
      <dgm:spPr/>
    </dgm:pt>
    <dgm:pt modelId="{4D4043CE-8F12-4D79-BBF2-5227655D5C7F}" type="pres">
      <dgm:prSet presAssocID="{4A934016-6F48-41DF-9AA7-BC63A831FF06}" presName="composite" presStyleCnt="0"/>
      <dgm:spPr/>
    </dgm:pt>
    <dgm:pt modelId="{C9E34FE8-70C7-41BD-A14D-07C8CB4F7651}" type="pres">
      <dgm:prSet presAssocID="{4A934016-6F48-41DF-9AA7-BC63A831FF06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6B6597-D09F-4972-B767-37EA00378862}" type="pres">
      <dgm:prSet presAssocID="{4A934016-6F48-41DF-9AA7-BC63A831FF06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C37A88-483B-42F6-BB6A-6FE8E4225224}" type="pres">
      <dgm:prSet presAssocID="{5D2330EE-3EBF-440F-B091-18B22D8EA54F}" presName="space" presStyleCnt="0"/>
      <dgm:spPr/>
    </dgm:pt>
    <dgm:pt modelId="{D827C36E-5B13-46C1-B95E-3FFF2350F016}" type="pres">
      <dgm:prSet presAssocID="{EBB1F9FE-AB5F-4B9A-B496-702B5D1FC3B9}" presName="composite" presStyleCnt="0"/>
      <dgm:spPr/>
    </dgm:pt>
    <dgm:pt modelId="{562E2A41-2001-499C-A8C5-19CDF3111602}" type="pres">
      <dgm:prSet presAssocID="{EBB1F9FE-AB5F-4B9A-B496-702B5D1FC3B9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89BBF4-DDC9-4239-A9D1-0519822AC1A7}" type="pres">
      <dgm:prSet presAssocID="{EBB1F9FE-AB5F-4B9A-B496-702B5D1FC3B9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F52417-2890-46DD-88DA-A44EE9EE2BC0}" type="pres">
      <dgm:prSet presAssocID="{4448814D-DB60-4BD6-941C-B5C72DED71E8}" presName="space" presStyleCnt="0"/>
      <dgm:spPr/>
    </dgm:pt>
    <dgm:pt modelId="{55AC2106-2561-42B8-BCF3-D8E88C6ED7BE}" type="pres">
      <dgm:prSet presAssocID="{B6EDFEEA-B821-43BE-8EB5-25C88DE7F999}" presName="composite" presStyleCnt="0"/>
      <dgm:spPr/>
    </dgm:pt>
    <dgm:pt modelId="{60ABC991-1A52-4E3D-9845-1A81AAD0E922}" type="pres">
      <dgm:prSet presAssocID="{B6EDFEEA-B821-43BE-8EB5-25C88DE7F999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4AF742-6859-40AA-9956-64115B011E70}" type="pres">
      <dgm:prSet presAssocID="{B6EDFEEA-B821-43BE-8EB5-25C88DE7F999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5690AD-5D01-497B-AF49-0E4A29D44F38}" type="presOf" srcId="{5A8A090B-3A38-490B-8341-680393E5D077}" destId="{2C9CD755-7607-4737-8723-1604604C8DD1}" srcOrd="0" destOrd="0" presId="urn:microsoft.com/office/officeart/2005/8/layout/hList1"/>
    <dgm:cxn modelId="{111ADC7E-7FDB-4FB9-A998-31B35F663C47}" srcId="{4A934016-6F48-41DF-9AA7-BC63A831FF06}" destId="{C1C0CD96-4D98-4340-A614-5661CAF11DE6}" srcOrd="2" destOrd="0" parTransId="{F8895E65-CD21-45DF-B8B0-49417F354861}" sibTransId="{1048AC4E-E321-4B28-932F-45EDE8EC5F3E}"/>
    <dgm:cxn modelId="{26DF7693-D3B6-4D21-8B7F-F29265A37792}" srcId="{EBB1F9FE-AB5F-4B9A-B496-702B5D1FC3B9}" destId="{F774A165-AF99-403D-B9FD-8FCBF844AD27}" srcOrd="2" destOrd="0" parTransId="{AF393B29-88A9-44B5-9E6A-E2FB7FA3125E}" sibTransId="{BA78D053-8286-4809-A7CE-3B280904733D}"/>
    <dgm:cxn modelId="{9AEE14D9-AEF9-4559-81CE-40D8485C43ED}" srcId="{BE67E349-6D7E-48BE-9FF7-A511EE7BA973}" destId="{641D05FD-085A-4577-BC18-1A8841EFB048}" srcOrd="9" destOrd="0" parTransId="{2D3A373A-6B16-43C6-8949-591CD3595BF6}" sibTransId="{48CB6752-FC2D-4CBF-A4AF-BECDA77E7CD4}"/>
    <dgm:cxn modelId="{0391912F-F466-40F8-BB57-6CA71020625B}" type="presOf" srcId="{841D06AB-54E0-4551-A463-89CC9B614BC7}" destId="{034AF742-6859-40AA-9956-64115B011E70}" srcOrd="0" destOrd="3" presId="urn:microsoft.com/office/officeart/2005/8/layout/hList1"/>
    <dgm:cxn modelId="{4F59F0AB-0834-412A-9D7C-ECD4F802B105}" srcId="{BE67E349-6D7E-48BE-9FF7-A511EE7BA973}" destId="{298064C3-202D-4D11-B927-41F4CE5DD7CC}" srcOrd="4" destOrd="0" parTransId="{FAE3227D-3D0D-4FA3-A4C3-05967143F042}" sibTransId="{51B54258-51AB-4D46-B80F-BF5EEFFE4DED}"/>
    <dgm:cxn modelId="{D994535B-1A46-4981-A6FF-6023F23E4A5F}" srcId="{BE67E349-6D7E-48BE-9FF7-A511EE7BA973}" destId="{B3E6813A-4C1B-4917-ABA1-BAE6D7E38B15}" srcOrd="5" destOrd="0" parTransId="{EA7B9B72-E546-42BC-A09A-8796995FAD9B}" sibTransId="{DE45B6FC-A86F-4ED7-B63C-F4F0A6B0C2CE}"/>
    <dgm:cxn modelId="{051B37FC-B37A-4A25-BC38-509428F1B822}" type="presOf" srcId="{0CE5E853-DE19-47B5-AC71-8E8A810312AA}" destId="{4089BBF4-DDC9-4239-A9D1-0519822AC1A7}" srcOrd="0" destOrd="1" presId="urn:microsoft.com/office/officeart/2005/8/layout/hList1"/>
    <dgm:cxn modelId="{F4DE86E6-292E-4EE6-BC29-A86C1B0A67F8}" type="presOf" srcId="{AE1DC4DF-7B79-496D-A9B8-0CA46EA882C4}" destId="{D70737CF-9960-48A8-BD7A-3260EA9D7B9D}" srcOrd="0" destOrd="0" presId="urn:microsoft.com/office/officeart/2005/8/layout/hList1"/>
    <dgm:cxn modelId="{0841B059-1ED1-4942-8988-D2EE11619C64}" type="presOf" srcId="{CA8A5A99-6694-4CEE-8FE7-BE04B62CD10D}" destId="{034AF742-6859-40AA-9956-64115B011E70}" srcOrd="0" destOrd="4" presId="urn:microsoft.com/office/officeart/2005/8/layout/hList1"/>
    <dgm:cxn modelId="{CB0D0D3F-3804-4A69-85D8-4B7F75187106}" type="presOf" srcId="{A91B67D7-02A4-44B1-8770-3B87BD413047}" destId="{D70737CF-9960-48A8-BD7A-3260EA9D7B9D}" srcOrd="0" destOrd="8" presId="urn:microsoft.com/office/officeart/2005/8/layout/hList1"/>
    <dgm:cxn modelId="{54F971B7-4FE8-4D87-810B-CAB5C9882614}" srcId="{BE67E349-6D7E-48BE-9FF7-A511EE7BA973}" destId="{4E3F94E8-0815-4224-83D7-3C949AA53F11}" srcOrd="1" destOrd="0" parTransId="{CCB0674E-A0F1-4649-A791-D7A779AC858E}" sibTransId="{3AFCA494-179B-4269-95F8-5943D29A4F83}"/>
    <dgm:cxn modelId="{056A8B66-73A0-4F57-BFB2-3FBE95A9686E}" type="presOf" srcId="{3850204B-3179-4E97-B7F7-A6A3B627B439}" destId="{D70737CF-9960-48A8-BD7A-3260EA9D7B9D}" srcOrd="0" destOrd="7" presId="urn:microsoft.com/office/officeart/2005/8/layout/hList1"/>
    <dgm:cxn modelId="{60943020-2E4F-4889-AD9A-8452D5DC58FA}" type="presOf" srcId="{A42FD490-9ECC-46E1-9701-B81101BBB7AD}" destId="{034AF742-6859-40AA-9956-64115B011E70}" srcOrd="0" destOrd="2" presId="urn:microsoft.com/office/officeart/2005/8/layout/hList1"/>
    <dgm:cxn modelId="{36A727AC-4442-4B15-9A0F-2FC836A5A275}" srcId="{5A8A090B-3A38-490B-8341-680393E5D077}" destId="{B6EDFEEA-B821-43BE-8EB5-25C88DE7F999}" srcOrd="3" destOrd="0" parTransId="{3FC7AA3F-E9C8-4A46-A7B4-FA4657DEDA8A}" sibTransId="{8CDC3C02-8E0C-467C-81D4-A657279C29C9}"/>
    <dgm:cxn modelId="{1BEF7CD6-DB92-4372-AF66-C97CB35F5FDB}" srcId="{4A934016-6F48-41DF-9AA7-BC63A831FF06}" destId="{3DCBD36A-E698-46C7-890A-620E487ED46F}" srcOrd="3" destOrd="0" parTransId="{A6663495-5EBC-4C2C-B89D-32151011C989}" sibTransId="{3035C22E-A22C-44A8-8696-42B667FBE5CB}"/>
    <dgm:cxn modelId="{C7724BF9-9FFA-433B-8989-738EC2F8EB3F}" type="presOf" srcId="{67718679-327F-491C-881E-387D8ABB348B}" destId="{D70737CF-9960-48A8-BD7A-3260EA9D7B9D}" srcOrd="0" destOrd="6" presId="urn:microsoft.com/office/officeart/2005/8/layout/hList1"/>
    <dgm:cxn modelId="{1BE8F814-A40D-40A4-829B-68F510624E49}" srcId="{EBB1F9FE-AB5F-4B9A-B496-702B5D1FC3B9}" destId="{CA08F3AB-3E09-4F39-A266-B49BF3B5EC2B}" srcOrd="0" destOrd="0" parTransId="{CAECE6F2-D30A-4D78-A7AA-3D8210F63252}" sibTransId="{6A4DE232-0703-4F6A-9854-FCDDE48A8373}"/>
    <dgm:cxn modelId="{CACB1F47-567C-4978-89DB-59410E664A80}" srcId="{BE67E349-6D7E-48BE-9FF7-A511EE7BA973}" destId="{B779FB17-A771-4345-870A-5A86B00F3C4D}" srcOrd="3" destOrd="0" parTransId="{B01FD01B-845D-4119-A559-0F52993AC749}" sibTransId="{45C93B48-4C27-4F3B-BCDD-6BFE13ED2817}"/>
    <dgm:cxn modelId="{8D8BB83E-9AFB-430D-8D5E-39AFC9BA9C81}" type="presOf" srcId="{298064C3-202D-4D11-B927-41F4CE5DD7CC}" destId="{D70737CF-9960-48A8-BD7A-3260EA9D7B9D}" srcOrd="0" destOrd="4" presId="urn:microsoft.com/office/officeart/2005/8/layout/hList1"/>
    <dgm:cxn modelId="{5F6FB2E9-285C-4A5D-988C-421137B5C52B}" srcId="{B6EDFEEA-B821-43BE-8EB5-25C88DE7F999}" destId="{CA8A5A99-6694-4CEE-8FE7-BE04B62CD10D}" srcOrd="4" destOrd="0" parTransId="{3861B4A7-4DB6-4F9B-9ED1-37A8A743B6B0}" sibTransId="{843CCDE0-EA36-4C0D-A513-514E2CB08CF1}"/>
    <dgm:cxn modelId="{29DF47AF-B214-42BB-B9EF-23E010BBE5B4}" srcId="{5A8A090B-3A38-490B-8341-680393E5D077}" destId="{4A934016-6F48-41DF-9AA7-BC63A831FF06}" srcOrd="1" destOrd="0" parTransId="{8F862C5F-8D7D-4882-9147-01A9FD7DADC1}" sibTransId="{5D2330EE-3EBF-440F-B091-18B22D8EA54F}"/>
    <dgm:cxn modelId="{AFF78E8F-80D6-48C3-8817-2477A33FA70F}" srcId="{B6EDFEEA-B821-43BE-8EB5-25C88DE7F999}" destId="{841D06AB-54E0-4551-A463-89CC9B614BC7}" srcOrd="3" destOrd="0" parTransId="{9D472519-D645-4CBD-8754-9C800F179A38}" sibTransId="{002B045A-80A2-46A8-9094-5D992D840D2A}"/>
    <dgm:cxn modelId="{A1BC1B2B-E133-4CC1-BEEB-6188C64B9350}" srcId="{BE67E349-6D7E-48BE-9FF7-A511EE7BA973}" destId="{AE1DC4DF-7B79-496D-A9B8-0CA46EA882C4}" srcOrd="0" destOrd="0" parTransId="{D2B53CE8-137C-4CDF-B1F8-71321358BD31}" sibTransId="{A3C923AD-9DE0-425A-BD9A-0D87D9BDB0F6}"/>
    <dgm:cxn modelId="{59DEC7C8-2299-4A0E-BC87-418999CDA301}" type="presOf" srcId="{F774A165-AF99-403D-B9FD-8FCBF844AD27}" destId="{4089BBF4-DDC9-4239-A9D1-0519822AC1A7}" srcOrd="0" destOrd="2" presId="urn:microsoft.com/office/officeart/2005/8/layout/hList1"/>
    <dgm:cxn modelId="{161F85BB-C780-40CD-967C-3B3F9E425F49}" srcId="{4A934016-6F48-41DF-9AA7-BC63A831FF06}" destId="{8B236BBC-F5ED-48E7-8827-C3637A10FAF9}" srcOrd="1" destOrd="0" parTransId="{B4909471-09DD-428F-B1F6-2278F818D1F7}" sibTransId="{1E4A56C3-AB58-44CB-8154-4884BDE4CB3F}"/>
    <dgm:cxn modelId="{0D918F51-A464-4E8F-9113-3B55277EB62C}" type="presOf" srcId="{99170F68-99C5-4C40-91C7-FDA6AA30D891}" destId="{5E6B6597-D09F-4972-B767-37EA00378862}" srcOrd="0" destOrd="0" presId="urn:microsoft.com/office/officeart/2005/8/layout/hList1"/>
    <dgm:cxn modelId="{6A858F31-106E-406E-A698-95D54FF89284}" type="presOf" srcId="{6BCB91E8-47A8-4792-B1B0-D8CD5377500F}" destId="{D70737CF-9960-48A8-BD7A-3260EA9D7B9D}" srcOrd="0" destOrd="2" presId="urn:microsoft.com/office/officeart/2005/8/layout/hList1"/>
    <dgm:cxn modelId="{B7D4DADB-F20B-409A-B272-CD87E3922546}" type="presOf" srcId="{B779FB17-A771-4345-870A-5A86B00F3C4D}" destId="{D70737CF-9960-48A8-BD7A-3260EA9D7B9D}" srcOrd="0" destOrd="3" presId="urn:microsoft.com/office/officeart/2005/8/layout/hList1"/>
    <dgm:cxn modelId="{15E56FB3-1CF1-450C-97FD-FD02AB64477C}" type="presOf" srcId="{4A934016-6F48-41DF-9AA7-BC63A831FF06}" destId="{C9E34FE8-70C7-41BD-A14D-07C8CB4F7651}" srcOrd="0" destOrd="0" presId="urn:microsoft.com/office/officeart/2005/8/layout/hList1"/>
    <dgm:cxn modelId="{9147D435-768B-48EB-8570-CBAA3F71B71A}" srcId="{4A934016-6F48-41DF-9AA7-BC63A831FF06}" destId="{99170F68-99C5-4C40-91C7-FDA6AA30D891}" srcOrd="0" destOrd="0" parTransId="{376607C4-25E1-493F-9542-C53441387D00}" sibTransId="{32B1BC26-E48C-4803-84AF-E2A6771981B4}"/>
    <dgm:cxn modelId="{93C75648-1BBB-449E-8417-E0B2319AAADD}" srcId="{5A8A090B-3A38-490B-8341-680393E5D077}" destId="{BE67E349-6D7E-48BE-9FF7-A511EE7BA973}" srcOrd="0" destOrd="0" parTransId="{7AAB868E-2F2D-4DB0-85D3-4A74ACF17E8B}" sibTransId="{931A0B59-7DEE-4624-8CD3-605A19EF8194}"/>
    <dgm:cxn modelId="{2533366C-1B5F-4FBB-8546-2A3979A43F1A}" type="presOf" srcId="{DA251A43-397E-4F19-904B-4D039BEF3B7D}" destId="{034AF742-6859-40AA-9956-64115B011E70}" srcOrd="0" destOrd="1" presId="urn:microsoft.com/office/officeart/2005/8/layout/hList1"/>
    <dgm:cxn modelId="{7936799E-F93F-4E4B-92A7-9B989A1EE15C}" type="presOf" srcId="{4E3F94E8-0815-4224-83D7-3C949AA53F11}" destId="{D70737CF-9960-48A8-BD7A-3260EA9D7B9D}" srcOrd="0" destOrd="1" presId="urn:microsoft.com/office/officeart/2005/8/layout/hList1"/>
    <dgm:cxn modelId="{C0C1913B-CDA5-4D5D-8931-A632D20B1652}" type="presOf" srcId="{BE67E349-6D7E-48BE-9FF7-A511EE7BA973}" destId="{541E8BA4-E673-42A2-8964-D3DCA254F909}" srcOrd="0" destOrd="0" presId="urn:microsoft.com/office/officeart/2005/8/layout/hList1"/>
    <dgm:cxn modelId="{38798559-7DD5-487A-B78D-7760E87ABEA3}" srcId="{B6EDFEEA-B821-43BE-8EB5-25C88DE7F999}" destId="{A42FD490-9ECC-46E1-9701-B81101BBB7AD}" srcOrd="2" destOrd="0" parTransId="{8AB31CE9-8736-438B-ADFF-AD804B004F5C}" sibTransId="{8A095BC6-6141-4784-902F-03FE819F088D}"/>
    <dgm:cxn modelId="{48660E50-D955-4FBB-B71D-37F71F1B287E}" type="presOf" srcId="{B6EDFEEA-B821-43BE-8EB5-25C88DE7F999}" destId="{60ABC991-1A52-4E3D-9845-1A81AAD0E922}" srcOrd="0" destOrd="0" presId="urn:microsoft.com/office/officeart/2005/8/layout/hList1"/>
    <dgm:cxn modelId="{B4294363-47B7-406F-89DB-B3914DD8D476}" srcId="{B6EDFEEA-B821-43BE-8EB5-25C88DE7F999}" destId="{FDE433F0-8A44-47D7-8C09-409BCB813859}" srcOrd="0" destOrd="0" parTransId="{13339D3E-5C91-46E5-B456-D16C84DFF4F5}" sibTransId="{DEF98C8F-B8E9-473C-B559-3313177B0BE1}"/>
    <dgm:cxn modelId="{F5D9B848-607D-47DD-A5BB-F05062A649C6}" srcId="{B6EDFEEA-B821-43BE-8EB5-25C88DE7F999}" destId="{DA251A43-397E-4F19-904B-4D039BEF3B7D}" srcOrd="1" destOrd="0" parTransId="{6BA0CE7E-664A-4CFE-9ABE-215B2AC58B30}" sibTransId="{9BD919CD-C45C-4408-9116-368168F38EFB}"/>
    <dgm:cxn modelId="{9C6DF67D-33F5-4726-9D89-AA64C6FF823D}" srcId="{BE67E349-6D7E-48BE-9FF7-A511EE7BA973}" destId="{67718679-327F-491C-881E-387D8ABB348B}" srcOrd="6" destOrd="0" parTransId="{A4B77EEC-A8D9-4A99-9314-AA48B59CF562}" sibTransId="{EF8DC7D9-0197-4A75-8C5B-46805CB5B236}"/>
    <dgm:cxn modelId="{F71A9EE6-E261-42EB-92F9-368BC637E5E7}" type="presOf" srcId="{C1C0CD96-4D98-4340-A614-5661CAF11DE6}" destId="{5E6B6597-D09F-4972-B767-37EA00378862}" srcOrd="0" destOrd="2" presId="urn:microsoft.com/office/officeart/2005/8/layout/hList1"/>
    <dgm:cxn modelId="{00867E84-0FCC-4DEA-9B62-0CE984AFB37B}" type="presOf" srcId="{B3E6813A-4C1B-4917-ABA1-BAE6D7E38B15}" destId="{D70737CF-9960-48A8-BD7A-3260EA9D7B9D}" srcOrd="0" destOrd="5" presId="urn:microsoft.com/office/officeart/2005/8/layout/hList1"/>
    <dgm:cxn modelId="{88F81AFB-3D57-4560-B8ED-DBE23CFB9115}" srcId="{EBB1F9FE-AB5F-4B9A-B496-702B5D1FC3B9}" destId="{0CE5E853-DE19-47B5-AC71-8E8A810312AA}" srcOrd="1" destOrd="0" parTransId="{767AB8B3-73E1-4443-9B17-7741F38EC048}" sibTransId="{7EE474B2-11F0-4EA0-9DFA-18E8D911473B}"/>
    <dgm:cxn modelId="{234FD58A-348F-4993-89BC-C0C3A5362542}" srcId="{BE67E349-6D7E-48BE-9FF7-A511EE7BA973}" destId="{6BCB91E8-47A8-4792-B1B0-D8CD5377500F}" srcOrd="2" destOrd="0" parTransId="{C25E482C-11A9-49A5-BB4E-F7A6745CEA6E}" sibTransId="{DBBE110C-086C-4CB3-B740-A7864AC7F16D}"/>
    <dgm:cxn modelId="{1B59615D-E64F-44CB-9428-D74BB3FA2013}" srcId="{5A8A090B-3A38-490B-8341-680393E5D077}" destId="{EBB1F9FE-AB5F-4B9A-B496-702B5D1FC3B9}" srcOrd="2" destOrd="0" parTransId="{B1674D93-69EE-4F74-80F6-82AEF8DC54E9}" sibTransId="{4448814D-DB60-4BD6-941C-B5C72DED71E8}"/>
    <dgm:cxn modelId="{744B1F9B-ECDD-4586-88A0-3C39E8FC3C4E}" srcId="{BE67E349-6D7E-48BE-9FF7-A511EE7BA973}" destId="{A91B67D7-02A4-44B1-8770-3B87BD413047}" srcOrd="8" destOrd="0" parTransId="{1DA8E681-625B-4CBB-8223-C795BCC8492E}" sibTransId="{78D08B93-01E9-49F0-96B8-515BCC172870}"/>
    <dgm:cxn modelId="{1EB5B16E-36F5-486B-9954-96FF3F5F82C8}" type="presOf" srcId="{CA08F3AB-3E09-4F39-A266-B49BF3B5EC2B}" destId="{4089BBF4-DDC9-4239-A9D1-0519822AC1A7}" srcOrd="0" destOrd="0" presId="urn:microsoft.com/office/officeart/2005/8/layout/hList1"/>
    <dgm:cxn modelId="{9D40B36D-7A79-4DCC-A372-D0046E7B9DEB}" type="presOf" srcId="{EBB1F9FE-AB5F-4B9A-B496-702B5D1FC3B9}" destId="{562E2A41-2001-499C-A8C5-19CDF3111602}" srcOrd="0" destOrd="0" presId="urn:microsoft.com/office/officeart/2005/8/layout/hList1"/>
    <dgm:cxn modelId="{9EE5E8BD-997F-465B-B48B-D995B1E0013E}" type="presOf" srcId="{FDE433F0-8A44-47D7-8C09-409BCB813859}" destId="{034AF742-6859-40AA-9956-64115B011E70}" srcOrd="0" destOrd="0" presId="urn:microsoft.com/office/officeart/2005/8/layout/hList1"/>
    <dgm:cxn modelId="{62F7157A-C78D-4615-810A-C2FC172085D6}" type="presOf" srcId="{8B236BBC-F5ED-48E7-8827-C3637A10FAF9}" destId="{5E6B6597-D09F-4972-B767-37EA00378862}" srcOrd="0" destOrd="1" presId="urn:microsoft.com/office/officeart/2005/8/layout/hList1"/>
    <dgm:cxn modelId="{EFE208EB-1F48-47BD-84D5-30C4E06BAB8D}" type="presOf" srcId="{3DCBD36A-E698-46C7-890A-620E487ED46F}" destId="{5E6B6597-D09F-4972-B767-37EA00378862}" srcOrd="0" destOrd="3" presId="urn:microsoft.com/office/officeart/2005/8/layout/hList1"/>
    <dgm:cxn modelId="{2FB27A52-89F7-49B6-BED2-CA17EF453809}" type="presOf" srcId="{641D05FD-085A-4577-BC18-1A8841EFB048}" destId="{D70737CF-9960-48A8-BD7A-3260EA9D7B9D}" srcOrd="0" destOrd="9" presId="urn:microsoft.com/office/officeart/2005/8/layout/hList1"/>
    <dgm:cxn modelId="{6E678A53-4480-4953-958E-462CFCFFF42C}" srcId="{BE67E349-6D7E-48BE-9FF7-A511EE7BA973}" destId="{3850204B-3179-4E97-B7F7-A6A3B627B439}" srcOrd="7" destOrd="0" parTransId="{1AD1455E-C365-4A64-8E25-94906A16AE7B}" sibTransId="{E7C42B81-9941-4AEA-BB39-EF8AA931791F}"/>
    <dgm:cxn modelId="{BE7BB380-3180-4D76-A12E-168D0B0DF59B}" type="presParOf" srcId="{2C9CD755-7607-4737-8723-1604604C8DD1}" destId="{2D6E6A88-A14F-4214-9D97-8020C821C39A}" srcOrd="0" destOrd="0" presId="urn:microsoft.com/office/officeart/2005/8/layout/hList1"/>
    <dgm:cxn modelId="{D81D3795-B750-4C2D-94E4-6A52867BD313}" type="presParOf" srcId="{2D6E6A88-A14F-4214-9D97-8020C821C39A}" destId="{541E8BA4-E673-42A2-8964-D3DCA254F909}" srcOrd="0" destOrd="0" presId="urn:microsoft.com/office/officeart/2005/8/layout/hList1"/>
    <dgm:cxn modelId="{84030438-A0F3-4AAB-B0BF-EB19488EDD70}" type="presParOf" srcId="{2D6E6A88-A14F-4214-9D97-8020C821C39A}" destId="{D70737CF-9960-48A8-BD7A-3260EA9D7B9D}" srcOrd="1" destOrd="0" presId="urn:microsoft.com/office/officeart/2005/8/layout/hList1"/>
    <dgm:cxn modelId="{1E0F06A5-69D3-4727-9B9F-C56D9AA6B9B6}" type="presParOf" srcId="{2C9CD755-7607-4737-8723-1604604C8DD1}" destId="{184366A6-0D01-432E-9965-AE80A3BEBF18}" srcOrd="1" destOrd="0" presId="urn:microsoft.com/office/officeart/2005/8/layout/hList1"/>
    <dgm:cxn modelId="{6796F573-3833-4821-91C0-B533B0F7458D}" type="presParOf" srcId="{2C9CD755-7607-4737-8723-1604604C8DD1}" destId="{4D4043CE-8F12-4D79-BBF2-5227655D5C7F}" srcOrd="2" destOrd="0" presId="urn:microsoft.com/office/officeart/2005/8/layout/hList1"/>
    <dgm:cxn modelId="{27AD9DD7-92D2-4F19-9E72-E5D4DFF41A2A}" type="presParOf" srcId="{4D4043CE-8F12-4D79-BBF2-5227655D5C7F}" destId="{C9E34FE8-70C7-41BD-A14D-07C8CB4F7651}" srcOrd="0" destOrd="0" presId="urn:microsoft.com/office/officeart/2005/8/layout/hList1"/>
    <dgm:cxn modelId="{CD7230F5-F9DC-4332-B218-EE4D9D2AB86D}" type="presParOf" srcId="{4D4043CE-8F12-4D79-BBF2-5227655D5C7F}" destId="{5E6B6597-D09F-4972-B767-37EA00378862}" srcOrd="1" destOrd="0" presId="urn:microsoft.com/office/officeart/2005/8/layout/hList1"/>
    <dgm:cxn modelId="{334F391E-5FEF-4D6C-A772-F9E0F50BECF6}" type="presParOf" srcId="{2C9CD755-7607-4737-8723-1604604C8DD1}" destId="{A3C37A88-483B-42F6-BB6A-6FE8E4225224}" srcOrd="3" destOrd="0" presId="urn:microsoft.com/office/officeart/2005/8/layout/hList1"/>
    <dgm:cxn modelId="{5EC18E85-F50E-47DF-AA3A-89A2D28EA978}" type="presParOf" srcId="{2C9CD755-7607-4737-8723-1604604C8DD1}" destId="{D827C36E-5B13-46C1-B95E-3FFF2350F016}" srcOrd="4" destOrd="0" presId="urn:microsoft.com/office/officeart/2005/8/layout/hList1"/>
    <dgm:cxn modelId="{91DF81BA-F35A-4A91-861A-8E3A18E0B697}" type="presParOf" srcId="{D827C36E-5B13-46C1-B95E-3FFF2350F016}" destId="{562E2A41-2001-499C-A8C5-19CDF3111602}" srcOrd="0" destOrd="0" presId="urn:microsoft.com/office/officeart/2005/8/layout/hList1"/>
    <dgm:cxn modelId="{3E94771E-E429-497F-8204-189BE133438A}" type="presParOf" srcId="{D827C36E-5B13-46C1-B95E-3FFF2350F016}" destId="{4089BBF4-DDC9-4239-A9D1-0519822AC1A7}" srcOrd="1" destOrd="0" presId="urn:microsoft.com/office/officeart/2005/8/layout/hList1"/>
    <dgm:cxn modelId="{37D485F4-8CF5-422B-9FB7-7917DEE9086F}" type="presParOf" srcId="{2C9CD755-7607-4737-8723-1604604C8DD1}" destId="{3BF52417-2890-46DD-88DA-A44EE9EE2BC0}" srcOrd="5" destOrd="0" presId="urn:microsoft.com/office/officeart/2005/8/layout/hList1"/>
    <dgm:cxn modelId="{B7368AC3-3AE5-44EB-8D01-FDFDCC8D3B04}" type="presParOf" srcId="{2C9CD755-7607-4737-8723-1604604C8DD1}" destId="{55AC2106-2561-42B8-BCF3-D8E88C6ED7BE}" srcOrd="6" destOrd="0" presId="urn:microsoft.com/office/officeart/2005/8/layout/hList1"/>
    <dgm:cxn modelId="{312FC439-FFA7-44D1-A4BE-E1DFA7B8DFAD}" type="presParOf" srcId="{55AC2106-2561-42B8-BCF3-D8E88C6ED7BE}" destId="{60ABC991-1A52-4E3D-9845-1A81AAD0E922}" srcOrd="0" destOrd="0" presId="urn:microsoft.com/office/officeart/2005/8/layout/hList1"/>
    <dgm:cxn modelId="{3736C2DB-D9DF-4E1E-87BD-E460F371E465}" type="presParOf" srcId="{55AC2106-2561-42B8-BCF3-D8E88C6ED7BE}" destId="{034AF742-6859-40AA-9956-64115B011E7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27BB316-7001-47E2-AFA7-1BCB38F9C06E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A85BAF-250E-4D73-A0F5-AB476E5A0D4F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bg-BG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Програма „Образование“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6B69E60-2FA5-49D9-923B-76E6E1BB52AB}" type="parTrans" cxnId="{3E99947F-1FCC-4C8B-8142-0D7D53E86D10}">
      <dgm:prSet/>
      <dgm:spPr/>
      <dgm:t>
        <a:bodyPr/>
        <a:lstStyle/>
        <a:p>
          <a:endParaRPr lang="en-US"/>
        </a:p>
      </dgm:t>
    </dgm:pt>
    <dgm:pt modelId="{C8AD3B50-2E11-4B63-A129-EBE269C6768F}" type="sibTrans" cxnId="{3E99947F-1FCC-4C8B-8142-0D7D53E86D10}">
      <dgm:prSet/>
      <dgm:spPr/>
      <dgm:t>
        <a:bodyPr/>
        <a:lstStyle/>
        <a:p>
          <a:endParaRPr lang="en-US"/>
        </a:p>
      </dgm:t>
    </dgm:pt>
    <dgm:pt modelId="{5DF399E6-3C57-4AD6-9D60-61A079B6B86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bg-BG" sz="1400" b="1" dirty="0" smtClean="0"/>
            <a:t>ПВУ</a:t>
          </a:r>
          <a:endParaRPr lang="en-US" sz="1400" b="1" dirty="0"/>
        </a:p>
      </dgm:t>
    </dgm:pt>
    <dgm:pt modelId="{D59CB302-F4F3-4C08-BF36-70A16A3FA327}" type="parTrans" cxnId="{AF919A1E-AF23-433C-911A-A9A054D7C16B}">
      <dgm:prSet/>
      <dgm:spPr/>
      <dgm:t>
        <a:bodyPr/>
        <a:lstStyle/>
        <a:p>
          <a:endParaRPr lang="en-US"/>
        </a:p>
      </dgm:t>
    </dgm:pt>
    <dgm:pt modelId="{88967263-58D0-42F5-BFF5-85E0CAE366C2}" type="sibTrans" cxnId="{AF919A1E-AF23-433C-911A-A9A054D7C16B}">
      <dgm:prSet/>
      <dgm:spPr/>
      <dgm:t>
        <a:bodyPr/>
        <a:lstStyle/>
        <a:p>
          <a:endParaRPr lang="en-US"/>
        </a:p>
      </dgm:t>
    </dgm:pt>
    <dgm:pt modelId="{8E486F32-FF52-4F59-86C6-23134239B454}">
      <dgm:prSet phldrT="[Text]" custT="1"/>
      <dgm:spPr>
        <a:solidFill>
          <a:schemeClr val="accent2"/>
        </a:solidFill>
      </dgm:spPr>
      <dgm:t>
        <a:bodyPr/>
        <a:lstStyle/>
        <a:p>
          <a:r>
            <a:rPr lang="bg-BG" sz="1400" b="1" dirty="0" smtClean="0"/>
            <a:t>Програма Развитие на човешките ресурси</a:t>
          </a:r>
          <a:endParaRPr lang="en-US" sz="1400" b="1" dirty="0"/>
        </a:p>
      </dgm:t>
    </dgm:pt>
    <dgm:pt modelId="{5BB57862-D68F-4E04-B7BE-0DBB2E215253}" type="parTrans" cxnId="{5D9AE964-F1BA-4DCA-8259-EC69E02DFF1C}">
      <dgm:prSet/>
      <dgm:spPr/>
      <dgm:t>
        <a:bodyPr/>
        <a:lstStyle/>
        <a:p>
          <a:endParaRPr lang="en-US"/>
        </a:p>
      </dgm:t>
    </dgm:pt>
    <dgm:pt modelId="{B4B3F4C8-97DD-49CF-9927-39763C035E95}" type="sibTrans" cxnId="{5D9AE964-F1BA-4DCA-8259-EC69E02DFF1C}">
      <dgm:prSet/>
      <dgm:spPr/>
      <dgm:t>
        <a:bodyPr/>
        <a:lstStyle/>
        <a:p>
          <a:endParaRPr lang="en-US"/>
        </a:p>
      </dgm:t>
    </dgm:pt>
    <dgm:pt modelId="{593A2DDC-3655-42F3-B0B9-1138BAFC1C67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bg-BG" sz="1400" b="1" dirty="0" smtClean="0"/>
            <a:t>СПРЗСР</a:t>
          </a:r>
          <a:endParaRPr lang="en-US" sz="1400" b="1" dirty="0"/>
        </a:p>
      </dgm:t>
    </dgm:pt>
    <dgm:pt modelId="{A49024C6-10B8-4F52-9F64-BF52F39B3FFE}" type="parTrans" cxnId="{9CA579BC-CF51-44D5-BFBA-2D7B2619DE3A}">
      <dgm:prSet/>
      <dgm:spPr/>
      <dgm:t>
        <a:bodyPr/>
        <a:lstStyle/>
        <a:p>
          <a:endParaRPr lang="en-US"/>
        </a:p>
      </dgm:t>
    </dgm:pt>
    <dgm:pt modelId="{B7083F2C-03BB-425F-9344-2CDABD7E1DB1}" type="sibTrans" cxnId="{9CA579BC-CF51-44D5-BFBA-2D7B2619DE3A}">
      <dgm:prSet/>
      <dgm:spPr/>
      <dgm:t>
        <a:bodyPr/>
        <a:lstStyle/>
        <a:p>
          <a:endParaRPr lang="en-US"/>
        </a:p>
      </dgm:t>
    </dgm:pt>
    <dgm:pt modelId="{472C790B-D3BF-4CBE-9B84-8A71382D1EAB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bg-BG" sz="1400" b="1" dirty="0" smtClean="0"/>
            <a:t>Програма Развитие на регионите</a:t>
          </a:r>
          <a:endParaRPr lang="en-US" sz="1400" b="1" dirty="0"/>
        </a:p>
      </dgm:t>
    </dgm:pt>
    <dgm:pt modelId="{79D405EF-8E8C-40DC-9EA3-FF9CADDB5012}" type="parTrans" cxnId="{074B22A3-9E29-470F-9BE0-0113318EA06D}">
      <dgm:prSet/>
      <dgm:spPr/>
      <dgm:t>
        <a:bodyPr/>
        <a:lstStyle/>
        <a:p>
          <a:endParaRPr lang="en-US"/>
        </a:p>
      </dgm:t>
    </dgm:pt>
    <dgm:pt modelId="{A878FD52-6D30-412F-A9C4-18A425798398}" type="sibTrans" cxnId="{074B22A3-9E29-470F-9BE0-0113318EA06D}">
      <dgm:prSet/>
      <dgm:spPr/>
      <dgm:t>
        <a:bodyPr/>
        <a:lstStyle/>
        <a:p>
          <a:endParaRPr lang="en-US"/>
        </a:p>
      </dgm:t>
    </dgm:pt>
    <dgm:pt modelId="{9EF9B4F3-FBD5-4BA6-B2E1-91EDEA7E8B1F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bg-BG" sz="1400" b="1" dirty="0" smtClean="0"/>
            <a:t>ПНИИДИТ</a:t>
          </a:r>
          <a:endParaRPr lang="en-US" sz="1400" b="1" dirty="0"/>
        </a:p>
      </dgm:t>
    </dgm:pt>
    <dgm:pt modelId="{B0E4EBA4-E3A3-439C-A3D2-1989997748C5}" type="parTrans" cxnId="{57B4C8AB-FC48-4963-BD7B-B743E0932831}">
      <dgm:prSet/>
      <dgm:spPr/>
      <dgm:t>
        <a:bodyPr/>
        <a:lstStyle/>
        <a:p>
          <a:endParaRPr lang="en-US"/>
        </a:p>
      </dgm:t>
    </dgm:pt>
    <dgm:pt modelId="{B171A6B8-4B19-4A5B-9016-BA13C3E70460}" type="sibTrans" cxnId="{57B4C8AB-FC48-4963-BD7B-B743E0932831}">
      <dgm:prSet/>
      <dgm:spPr/>
      <dgm:t>
        <a:bodyPr/>
        <a:lstStyle/>
        <a:p>
          <a:endParaRPr lang="en-US"/>
        </a:p>
      </dgm:t>
    </dgm:pt>
    <dgm:pt modelId="{32F37524-851F-404D-9E1F-AF6E925320D7}" type="pres">
      <dgm:prSet presAssocID="{427BB316-7001-47E2-AFA7-1BCB38F9C06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15CD60E-70EA-4F3E-964E-8576532F34AA}" type="pres">
      <dgm:prSet presAssocID="{E3A85BAF-250E-4D73-A0F5-AB476E5A0D4F}" presName="centerShape" presStyleLbl="node0" presStyleIdx="0" presStyleCnt="1" custScaleX="107682" custScaleY="110242"/>
      <dgm:spPr/>
      <dgm:t>
        <a:bodyPr/>
        <a:lstStyle/>
        <a:p>
          <a:endParaRPr lang="en-US"/>
        </a:p>
      </dgm:t>
    </dgm:pt>
    <dgm:pt modelId="{7DB326DD-3CFC-4084-AF5B-F790C670D4F0}" type="pres">
      <dgm:prSet presAssocID="{5DF399E6-3C57-4AD6-9D60-61A079B6B865}" presName="node" presStyleLbl="node1" presStyleIdx="0" presStyleCnt="5" custScaleX="103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9277DF-9CC5-48BC-A39C-496EFDED6A14}" type="pres">
      <dgm:prSet presAssocID="{5DF399E6-3C57-4AD6-9D60-61A079B6B865}" presName="dummy" presStyleCnt="0"/>
      <dgm:spPr/>
    </dgm:pt>
    <dgm:pt modelId="{3DB51190-F1EF-4E33-940F-85968BDF4029}" type="pres">
      <dgm:prSet presAssocID="{88967263-58D0-42F5-BFF5-85E0CAE366C2}" presName="sibTrans" presStyleLbl="sibTrans2D1" presStyleIdx="0" presStyleCnt="5"/>
      <dgm:spPr/>
      <dgm:t>
        <a:bodyPr/>
        <a:lstStyle/>
        <a:p>
          <a:endParaRPr lang="en-US"/>
        </a:p>
      </dgm:t>
    </dgm:pt>
    <dgm:pt modelId="{BBB6E397-9277-4884-8D01-795878B18EE7}" type="pres">
      <dgm:prSet presAssocID="{8E486F32-FF52-4F59-86C6-23134239B45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B1A2ED-D0AD-47D0-978E-29D0EEDFB607}" type="pres">
      <dgm:prSet presAssocID="{8E486F32-FF52-4F59-86C6-23134239B454}" presName="dummy" presStyleCnt="0"/>
      <dgm:spPr/>
    </dgm:pt>
    <dgm:pt modelId="{8B1AC5B4-B548-4A69-84B8-3E64E0ABB410}" type="pres">
      <dgm:prSet presAssocID="{B4B3F4C8-97DD-49CF-9927-39763C035E95}" presName="sibTrans" presStyleLbl="sibTrans2D1" presStyleIdx="1" presStyleCnt="5"/>
      <dgm:spPr/>
      <dgm:t>
        <a:bodyPr/>
        <a:lstStyle/>
        <a:p>
          <a:endParaRPr lang="en-US"/>
        </a:p>
      </dgm:t>
    </dgm:pt>
    <dgm:pt modelId="{4561408F-AF54-489F-A89E-6D2366AEE5D4}" type="pres">
      <dgm:prSet presAssocID="{9EF9B4F3-FBD5-4BA6-B2E1-91EDEA7E8B1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315D40-057F-47F1-AE45-44098E185EC6}" type="pres">
      <dgm:prSet presAssocID="{9EF9B4F3-FBD5-4BA6-B2E1-91EDEA7E8B1F}" presName="dummy" presStyleCnt="0"/>
      <dgm:spPr/>
    </dgm:pt>
    <dgm:pt modelId="{8EDECF72-9665-4A1C-B9B7-00853B2704C3}" type="pres">
      <dgm:prSet presAssocID="{B171A6B8-4B19-4A5B-9016-BA13C3E70460}" presName="sibTrans" presStyleLbl="sibTrans2D1" presStyleIdx="2" presStyleCnt="5"/>
      <dgm:spPr/>
      <dgm:t>
        <a:bodyPr/>
        <a:lstStyle/>
        <a:p>
          <a:endParaRPr lang="en-US"/>
        </a:p>
      </dgm:t>
    </dgm:pt>
    <dgm:pt modelId="{76604CEE-C415-45DA-9391-5646051ABB29}" type="pres">
      <dgm:prSet presAssocID="{593A2DDC-3655-42F3-B0B9-1138BAFC1C6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178386-4805-457E-9946-468B229AC1A6}" type="pres">
      <dgm:prSet presAssocID="{593A2DDC-3655-42F3-B0B9-1138BAFC1C67}" presName="dummy" presStyleCnt="0"/>
      <dgm:spPr/>
    </dgm:pt>
    <dgm:pt modelId="{588F4C4D-7C8E-4675-9B1C-A52E09400263}" type="pres">
      <dgm:prSet presAssocID="{B7083F2C-03BB-425F-9344-2CDABD7E1DB1}" presName="sibTrans" presStyleLbl="sibTrans2D1" presStyleIdx="3" presStyleCnt="5"/>
      <dgm:spPr/>
      <dgm:t>
        <a:bodyPr/>
        <a:lstStyle/>
        <a:p>
          <a:endParaRPr lang="en-US"/>
        </a:p>
      </dgm:t>
    </dgm:pt>
    <dgm:pt modelId="{EC5FA4E9-75F0-4923-A1F4-9B70F2F78D0D}" type="pres">
      <dgm:prSet presAssocID="{472C790B-D3BF-4CBE-9B84-8A71382D1EA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0B57BF-9641-436F-A602-A206BAAE1310}" type="pres">
      <dgm:prSet presAssocID="{472C790B-D3BF-4CBE-9B84-8A71382D1EAB}" presName="dummy" presStyleCnt="0"/>
      <dgm:spPr/>
    </dgm:pt>
    <dgm:pt modelId="{03E90336-982E-4693-806C-DFB9C5855C0D}" type="pres">
      <dgm:prSet presAssocID="{A878FD52-6D30-412F-A9C4-18A425798398}" presName="sibTrans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92240D4D-6AC9-4A36-94B2-A5562889D17A}" type="presOf" srcId="{9EF9B4F3-FBD5-4BA6-B2E1-91EDEA7E8B1F}" destId="{4561408F-AF54-489F-A89E-6D2366AEE5D4}" srcOrd="0" destOrd="0" presId="urn:microsoft.com/office/officeart/2005/8/layout/radial6"/>
    <dgm:cxn modelId="{8F8EF6CA-81E6-4738-B69D-F3D6A4B52347}" type="presOf" srcId="{B7083F2C-03BB-425F-9344-2CDABD7E1DB1}" destId="{588F4C4D-7C8E-4675-9B1C-A52E09400263}" srcOrd="0" destOrd="0" presId="urn:microsoft.com/office/officeart/2005/8/layout/radial6"/>
    <dgm:cxn modelId="{49512A5A-7B7F-4962-8BAE-86558E54849C}" type="presOf" srcId="{427BB316-7001-47E2-AFA7-1BCB38F9C06E}" destId="{32F37524-851F-404D-9E1F-AF6E925320D7}" srcOrd="0" destOrd="0" presId="urn:microsoft.com/office/officeart/2005/8/layout/radial6"/>
    <dgm:cxn modelId="{23238A22-1B44-459E-942F-E37610CF51A4}" type="presOf" srcId="{472C790B-D3BF-4CBE-9B84-8A71382D1EAB}" destId="{EC5FA4E9-75F0-4923-A1F4-9B70F2F78D0D}" srcOrd="0" destOrd="0" presId="urn:microsoft.com/office/officeart/2005/8/layout/radial6"/>
    <dgm:cxn modelId="{3E99947F-1FCC-4C8B-8142-0D7D53E86D10}" srcId="{427BB316-7001-47E2-AFA7-1BCB38F9C06E}" destId="{E3A85BAF-250E-4D73-A0F5-AB476E5A0D4F}" srcOrd="0" destOrd="0" parTransId="{86B69E60-2FA5-49D9-923B-76E6E1BB52AB}" sibTransId="{C8AD3B50-2E11-4B63-A129-EBE269C6768F}"/>
    <dgm:cxn modelId="{9FE1D5C2-577E-483B-90C3-A2F6C129E60A}" type="presOf" srcId="{B171A6B8-4B19-4A5B-9016-BA13C3E70460}" destId="{8EDECF72-9665-4A1C-B9B7-00853B2704C3}" srcOrd="0" destOrd="0" presId="urn:microsoft.com/office/officeart/2005/8/layout/radial6"/>
    <dgm:cxn modelId="{9CA579BC-CF51-44D5-BFBA-2D7B2619DE3A}" srcId="{E3A85BAF-250E-4D73-A0F5-AB476E5A0D4F}" destId="{593A2DDC-3655-42F3-B0B9-1138BAFC1C67}" srcOrd="3" destOrd="0" parTransId="{A49024C6-10B8-4F52-9F64-BF52F39B3FFE}" sibTransId="{B7083F2C-03BB-425F-9344-2CDABD7E1DB1}"/>
    <dgm:cxn modelId="{33C2BAA0-2CB3-4E73-B8E8-C209E666C55F}" type="presOf" srcId="{88967263-58D0-42F5-BFF5-85E0CAE366C2}" destId="{3DB51190-F1EF-4E33-940F-85968BDF4029}" srcOrd="0" destOrd="0" presId="urn:microsoft.com/office/officeart/2005/8/layout/radial6"/>
    <dgm:cxn modelId="{3AF027A1-BC74-404E-8F53-B2269862C923}" type="presOf" srcId="{B4B3F4C8-97DD-49CF-9927-39763C035E95}" destId="{8B1AC5B4-B548-4A69-84B8-3E64E0ABB410}" srcOrd="0" destOrd="0" presId="urn:microsoft.com/office/officeart/2005/8/layout/radial6"/>
    <dgm:cxn modelId="{5D9AE964-F1BA-4DCA-8259-EC69E02DFF1C}" srcId="{E3A85BAF-250E-4D73-A0F5-AB476E5A0D4F}" destId="{8E486F32-FF52-4F59-86C6-23134239B454}" srcOrd="1" destOrd="0" parTransId="{5BB57862-D68F-4E04-B7BE-0DBB2E215253}" sibTransId="{B4B3F4C8-97DD-49CF-9927-39763C035E95}"/>
    <dgm:cxn modelId="{C8228FC9-B071-4A09-A53D-30AFE9B71718}" type="presOf" srcId="{5DF399E6-3C57-4AD6-9D60-61A079B6B865}" destId="{7DB326DD-3CFC-4084-AF5B-F790C670D4F0}" srcOrd="0" destOrd="0" presId="urn:microsoft.com/office/officeart/2005/8/layout/radial6"/>
    <dgm:cxn modelId="{A210F1E4-86B5-4579-BAAC-37D495563D7D}" type="presOf" srcId="{A878FD52-6D30-412F-A9C4-18A425798398}" destId="{03E90336-982E-4693-806C-DFB9C5855C0D}" srcOrd="0" destOrd="0" presId="urn:microsoft.com/office/officeart/2005/8/layout/radial6"/>
    <dgm:cxn modelId="{96219F4A-E532-4729-A8D7-40CE42E0A568}" type="presOf" srcId="{593A2DDC-3655-42F3-B0B9-1138BAFC1C67}" destId="{76604CEE-C415-45DA-9391-5646051ABB29}" srcOrd="0" destOrd="0" presId="urn:microsoft.com/office/officeart/2005/8/layout/radial6"/>
    <dgm:cxn modelId="{074B22A3-9E29-470F-9BE0-0113318EA06D}" srcId="{E3A85BAF-250E-4D73-A0F5-AB476E5A0D4F}" destId="{472C790B-D3BF-4CBE-9B84-8A71382D1EAB}" srcOrd="4" destOrd="0" parTransId="{79D405EF-8E8C-40DC-9EA3-FF9CADDB5012}" sibTransId="{A878FD52-6D30-412F-A9C4-18A425798398}"/>
    <dgm:cxn modelId="{57B4C8AB-FC48-4963-BD7B-B743E0932831}" srcId="{E3A85BAF-250E-4D73-A0F5-AB476E5A0D4F}" destId="{9EF9B4F3-FBD5-4BA6-B2E1-91EDEA7E8B1F}" srcOrd="2" destOrd="0" parTransId="{B0E4EBA4-E3A3-439C-A3D2-1989997748C5}" sibTransId="{B171A6B8-4B19-4A5B-9016-BA13C3E70460}"/>
    <dgm:cxn modelId="{2D6C9215-5C9D-445F-B4DA-95D03D18A943}" type="presOf" srcId="{E3A85BAF-250E-4D73-A0F5-AB476E5A0D4F}" destId="{A15CD60E-70EA-4F3E-964E-8576532F34AA}" srcOrd="0" destOrd="0" presId="urn:microsoft.com/office/officeart/2005/8/layout/radial6"/>
    <dgm:cxn modelId="{AF919A1E-AF23-433C-911A-A9A054D7C16B}" srcId="{E3A85BAF-250E-4D73-A0F5-AB476E5A0D4F}" destId="{5DF399E6-3C57-4AD6-9D60-61A079B6B865}" srcOrd="0" destOrd="0" parTransId="{D59CB302-F4F3-4C08-BF36-70A16A3FA327}" sibTransId="{88967263-58D0-42F5-BFF5-85E0CAE366C2}"/>
    <dgm:cxn modelId="{1881B02A-97E1-41E4-89E7-F971F16DD5A1}" type="presOf" srcId="{8E486F32-FF52-4F59-86C6-23134239B454}" destId="{BBB6E397-9277-4884-8D01-795878B18EE7}" srcOrd="0" destOrd="0" presId="urn:microsoft.com/office/officeart/2005/8/layout/radial6"/>
    <dgm:cxn modelId="{DAD4C766-D697-4F55-BE54-EC532479DD61}" type="presParOf" srcId="{32F37524-851F-404D-9E1F-AF6E925320D7}" destId="{A15CD60E-70EA-4F3E-964E-8576532F34AA}" srcOrd="0" destOrd="0" presId="urn:microsoft.com/office/officeart/2005/8/layout/radial6"/>
    <dgm:cxn modelId="{EDC5B92A-9D7A-4D92-985A-BE7CC7C8FD14}" type="presParOf" srcId="{32F37524-851F-404D-9E1F-AF6E925320D7}" destId="{7DB326DD-3CFC-4084-AF5B-F790C670D4F0}" srcOrd="1" destOrd="0" presId="urn:microsoft.com/office/officeart/2005/8/layout/radial6"/>
    <dgm:cxn modelId="{B535CB79-C082-42AA-91C8-CF206C04A7B6}" type="presParOf" srcId="{32F37524-851F-404D-9E1F-AF6E925320D7}" destId="{3D9277DF-9CC5-48BC-A39C-496EFDED6A14}" srcOrd="2" destOrd="0" presId="urn:microsoft.com/office/officeart/2005/8/layout/radial6"/>
    <dgm:cxn modelId="{38D55A01-8F17-4C11-9809-D845A0EADA85}" type="presParOf" srcId="{32F37524-851F-404D-9E1F-AF6E925320D7}" destId="{3DB51190-F1EF-4E33-940F-85968BDF4029}" srcOrd="3" destOrd="0" presId="urn:microsoft.com/office/officeart/2005/8/layout/radial6"/>
    <dgm:cxn modelId="{3677061F-C081-4B73-9C91-F3050FBD0897}" type="presParOf" srcId="{32F37524-851F-404D-9E1F-AF6E925320D7}" destId="{BBB6E397-9277-4884-8D01-795878B18EE7}" srcOrd="4" destOrd="0" presId="urn:microsoft.com/office/officeart/2005/8/layout/radial6"/>
    <dgm:cxn modelId="{D3EAAFFE-06D4-4994-A33C-17BF4622E915}" type="presParOf" srcId="{32F37524-851F-404D-9E1F-AF6E925320D7}" destId="{C2B1A2ED-D0AD-47D0-978E-29D0EEDFB607}" srcOrd="5" destOrd="0" presId="urn:microsoft.com/office/officeart/2005/8/layout/radial6"/>
    <dgm:cxn modelId="{C114DDEB-7D3A-4675-8C46-28CE22DC6D7E}" type="presParOf" srcId="{32F37524-851F-404D-9E1F-AF6E925320D7}" destId="{8B1AC5B4-B548-4A69-84B8-3E64E0ABB410}" srcOrd="6" destOrd="0" presId="urn:microsoft.com/office/officeart/2005/8/layout/radial6"/>
    <dgm:cxn modelId="{D5EB1A69-9749-433C-8026-C12F82DC1884}" type="presParOf" srcId="{32F37524-851F-404D-9E1F-AF6E925320D7}" destId="{4561408F-AF54-489F-A89E-6D2366AEE5D4}" srcOrd="7" destOrd="0" presId="urn:microsoft.com/office/officeart/2005/8/layout/radial6"/>
    <dgm:cxn modelId="{409C67D2-B14F-4699-A289-759BAC63349A}" type="presParOf" srcId="{32F37524-851F-404D-9E1F-AF6E925320D7}" destId="{DA315D40-057F-47F1-AE45-44098E185EC6}" srcOrd="8" destOrd="0" presId="urn:microsoft.com/office/officeart/2005/8/layout/radial6"/>
    <dgm:cxn modelId="{DA0CD25F-D892-442A-B630-F2B782C09748}" type="presParOf" srcId="{32F37524-851F-404D-9E1F-AF6E925320D7}" destId="{8EDECF72-9665-4A1C-B9B7-00853B2704C3}" srcOrd="9" destOrd="0" presId="urn:microsoft.com/office/officeart/2005/8/layout/radial6"/>
    <dgm:cxn modelId="{F5CA570B-4E95-43C0-8E7D-8E536D4F5132}" type="presParOf" srcId="{32F37524-851F-404D-9E1F-AF6E925320D7}" destId="{76604CEE-C415-45DA-9391-5646051ABB29}" srcOrd="10" destOrd="0" presId="urn:microsoft.com/office/officeart/2005/8/layout/radial6"/>
    <dgm:cxn modelId="{83413A57-176C-4015-9906-45701D78A890}" type="presParOf" srcId="{32F37524-851F-404D-9E1F-AF6E925320D7}" destId="{F8178386-4805-457E-9946-468B229AC1A6}" srcOrd="11" destOrd="0" presId="urn:microsoft.com/office/officeart/2005/8/layout/radial6"/>
    <dgm:cxn modelId="{2B4BDA59-C223-4E03-92AE-AC0CB8DE9426}" type="presParOf" srcId="{32F37524-851F-404D-9E1F-AF6E925320D7}" destId="{588F4C4D-7C8E-4675-9B1C-A52E09400263}" srcOrd="12" destOrd="0" presId="urn:microsoft.com/office/officeart/2005/8/layout/radial6"/>
    <dgm:cxn modelId="{77243F7E-EE30-49C6-9052-B19A50D61A06}" type="presParOf" srcId="{32F37524-851F-404D-9E1F-AF6E925320D7}" destId="{EC5FA4E9-75F0-4923-A1F4-9B70F2F78D0D}" srcOrd="13" destOrd="0" presId="urn:microsoft.com/office/officeart/2005/8/layout/radial6"/>
    <dgm:cxn modelId="{9A1E5761-A0FB-48FD-A894-85FF2F50A412}" type="presParOf" srcId="{32F37524-851F-404D-9E1F-AF6E925320D7}" destId="{8C0B57BF-9641-436F-A602-A206BAAE1310}" srcOrd="14" destOrd="0" presId="urn:microsoft.com/office/officeart/2005/8/layout/radial6"/>
    <dgm:cxn modelId="{18769F3F-944A-41B5-9E8C-07DA3AD2F279}" type="presParOf" srcId="{32F37524-851F-404D-9E1F-AF6E925320D7}" destId="{03E90336-982E-4693-806C-DFB9C5855C0D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3CB2D-B89E-479C-9003-195817A3EC62}">
      <dsp:nvSpPr>
        <dsp:cNvPr id="0" name=""/>
        <dsp:cNvSpPr/>
      </dsp:nvSpPr>
      <dsp:spPr>
        <a:xfrm>
          <a:off x="0" y="83380"/>
          <a:ext cx="1197752" cy="453841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0EBA3"/>
            </a:gs>
            <a:gs pos="34000">
              <a:srgbClr val="D0EBA3"/>
            </a:gs>
            <a:gs pos="70000">
              <a:srgbClr val="D0EBA3"/>
            </a:gs>
            <a:gs pos="100000">
              <a:srgbClr val="D0EBA3"/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/>
              </a:solidFill>
            </a:rPr>
            <a:t>Приоритет 1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/>
              </a:solidFill>
            </a:rPr>
            <a:t>Приобщаващо образование и образовател-на интеграция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tx1"/>
              </a:solidFill>
            </a:rPr>
            <a:t>235 990 375</a:t>
          </a:r>
          <a:endParaRPr lang="bg-BG" sz="1400" b="1" kern="1200" dirty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tx1"/>
              </a:solidFill>
            </a:rPr>
            <a:t>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>
            <a:solidFill>
              <a:schemeClr val="accent6">
                <a:lumMod val="60000"/>
                <a:lumOff val="40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solidFill>
              <a:schemeClr val="accent6">
                <a:lumMod val="60000"/>
                <a:lumOff val="40000"/>
              </a:schemeClr>
            </a:solidFill>
          </a:endParaRPr>
        </a:p>
      </dsp:txBody>
      <dsp:txXfrm>
        <a:off x="35081" y="118461"/>
        <a:ext cx="1127590" cy="4468249"/>
      </dsp:txXfrm>
    </dsp:sp>
    <dsp:sp modelId="{F4740BA0-228D-4B8C-BD04-E97E0545B9BE}">
      <dsp:nvSpPr>
        <dsp:cNvPr id="0" name=""/>
        <dsp:cNvSpPr/>
      </dsp:nvSpPr>
      <dsp:spPr>
        <a:xfrm rot="18770453">
          <a:off x="1129183" y="2186801"/>
          <a:ext cx="428513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428513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32727" y="2184770"/>
        <a:ext cx="21425" cy="21425"/>
      </dsp:txXfrm>
    </dsp:sp>
    <dsp:sp modelId="{FDD8BBE3-910D-465A-9DAF-A9A0FC8B6557}">
      <dsp:nvSpPr>
        <dsp:cNvPr id="0" name=""/>
        <dsp:cNvSpPr/>
      </dsp:nvSpPr>
      <dsp:spPr>
        <a:xfrm>
          <a:off x="1489126" y="1638581"/>
          <a:ext cx="1234634" cy="799598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/>
            <a:t>СЦ (ж)   </a:t>
          </a:r>
          <a:r>
            <a:rPr lang="bg-BG" sz="1200" kern="1200" dirty="0"/>
            <a:t>Н</a:t>
          </a:r>
          <a:r>
            <a:rPr lang="ru-RU" sz="1200" kern="1200" dirty="0"/>
            <a:t>асърчаване на ученето през целия живот</a:t>
          </a:r>
          <a:endParaRPr lang="en-US" sz="1200" kern="1200" dirty="0"/>
        </a:p>
      </dsp:txBody>
      <dsp:txXfrm>
        <a:off x="1512545" y="1662000"/>
        <a:ext cx="1187796" cy="752760"/>
      </dsp:txXfrm>
    </dsp:sp>
    <dsp:sp modelId="{585BB2BB-CCD1-4698-B6B9-BAA53DA31836}">
      <dsp:nvSpPr>
        <dsp:cNvPr id="0" name=""/>
        <dsp:cNvSpPr/>
      </dsp:nvSpPr>
      <dsp:spPr>
        <a:xfrm rot="131331">
          <a:off x="2723678" y="2034056"/>
          <a:ext cx="228166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228166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32057" y="2037033"/>
        <a:ext cx="11408" cy="11408"/>
      </dsp:txXfrm>
    </dsp:sp>
    <dsp:sp modelId="{4C55B3BB-8713-4043-99DF-555670B40E27}">
      <dsp:nvSpPr>
        <dsp:cNvPr id="0" name=""/>
        <dsp:cNvSpPr/>
      </dsp:nvSpPr>
      <dsp:spPr>
        <a:xfrm>
          <a:off x="2951762" y="1649281"/>
          <a:ext cx="867748" cy="795627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ИТИ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27 354 700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75065" y="1672584"/>
        <a:ext cx="821142" cy="749021"/>
      </dsp:txXfrm>
    </dsp:sp>
    <dsp:sp modelId="{66D6701A-7B32-4D64-93C1-487C8E5FD2E8}">
      <dsp:nvSpPr>
        <dsp:cNvPr id="0" name=""/>
        <dsp:cNvSpPr/>
      </dsp:nvSpPr>
      <dsp:spPr>
        <a:xfrm rot="4565082">
          <a:off x="738544" y="2930770"/>
          <a:ext cx="1209219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1209219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12923" y="2909221"/>
        <a:ext cx="60460" cy="60460"/>
      </dsp:txXfrm>
    </dsp:sp>
    <dsp:sp modelId="{FD26F020-9FC4-471F-B4FC-5378638E5106}">
      <dsp:nvSpPr>
        <dsp:cNvPr id="0" name=""/>
        <dsp:cNvSpPr/>
      </dsp:nvSpPr>
      <dsp:spPr>
        <a:xfrm>
          <a:off x="1488554" y="2512357"/>
          <a:ext cx="1225312" cy="2027920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/>
            <a:t>СЦ (й)   </a:t>
          </a:r>
          <a:r>
            <a:rPr lang="bg-BG" sz="1200" kern="1200" dirty="0"/>
            <a:t>Н</a:t>
          </a:r>
          <a:r>
            <a:rPr lang="ru-RU" sz="1200" kern="1200" dirty="0"/>
            <a:t>асърчаване на </a:t>
          </a:r>
          <a:r>
            <a:rPr lang="bg-BG" sz="1200" b="1" kern="1200" noProof="0" dirty="0" smtClean="0"/>
            <a:t>социално-икономическата</a:t>
          </a:r>
          <a:r>
            <a:rPr lang="ru-RU" sz="1200" kern="1200" dirty="0" smtClean="0"/>
            <a:t> интеграция </a:t>
          </a:r>
          <a:r>
            <a:rPr lang="ru-RU" sz="1200" kern="1200" dirty="0"/>
            <a:t>на маргинализира-ни </a:t>
          </a:r>
          <a:r>
            <a:rPr lang="ru-RU" sz="1200" kern="1200" dirty="0" smtClean="0"/>
            <a:t>общности </a:t>
          </a:r>
          <a:r>
            <a:rPr lang="ru-RU" sz="1200" kern="1200" dirty="0"/>
            <a:t>като  ромите</a:t>
          </a:r>
          <a:endParaRPr lang="bg-BG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/>
        </a:p>
      </dsp:txBody>
      <dsp:txXfrm>
        <a:off x="1524442" y="2548245"/>
        <a:ext cx="1153536" cy="1956144"/>
      </dsp:txXfrm>
    </dsp:sp>
    <dsp:sp modelId="{BBB33557-ACBD-4F0D-B39B-E6E6F6BCF433}">
      <dsp:nvSpPr>
        <dsp:cNvPr id="0" name=""/>
        <dsp:cNvSpPr/>
      </dsp:nvSpPr>
      <dsp:spPr>
        <a:xfrm rot="17589855">
          <a:off x="2537579" y="3250462"/>
          <a:ext cx="581202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581202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13650" y="3244614"/>
        <a:ext cx="29060" cy="29060"/>
      </dsp:txXfrm>
    </dsp:sp>
    <dsp:sp modelId="{8492FD79-3A14-40E0-AF61-4BD18FA4FEF1}">
      <dsp:nvSpPr>
        <dsp:cNvPr id="0" name=""/>
        <dsp:cNvSpPr/>
      </dsp:nvSpPr>
      <dsp:spPr>
        <a:xfrm>
          <a:off x="2942493" y="2582876"/>
          <a:ext cx="907753" cy="818189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ИТИ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10 962 300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66457" y="2606840"/>
        <a:ext cx="859825" cy="770261"/>
      </dsp:txXfrm>
    </dsp:sp>
    <dsp:sp modelId="{8647822E-9C2A-429D-B803-F321271F769D}">
      <dsp:nvSpPr>
        <dsp:cNvPr id="0" name=""/>
        <dsp:cNvSpPr/>
      </dsp:nvSpPr>
      <dsp:spPr>
        <a:xfrm rot="3565416">
          <a:off x="2603458" y="3711110"/>
          <a:ext cx="449444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449444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16944" y="3708556"/>
        <a:ext cx="22472" cy="22472"/>
      </dsp:txXfrm>
    </dsp:sp>
    <dsp:sp modelId="{8085DDE7-BC3E-4CDE-A8EF-E4F8135309D5}">
      <dsp:nvSpPr>
        <dsp:cNvPr id="0" name=""/>
        <dsp:cNvSpPr/>
      </dsp:nvSpPr>
      <dsp:spPr>
        <a:xfrm>
          <a:off x="2942493" y="3450411"/>
          <a:ext cx="907753" cy="925712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ВОМР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14 971 600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69080" y="3476998"/>
        <a:ext cx="854579" cy="872538"/>
      </dsp:txXfrm>
    </dsp:sp>
    <dsp:sp modelId="{1F862A54-00AA-4D80-B8F2-7DC4B76C1C54}">
      <dsp:nvSpPr>
        <dsp:cNvPr id="0" name=""/>
        <dsp:cNvSpPr/>
      </dsp:nvSpPr>
      <dsp:spPr>
        <a:xfrm rot="16861920">
          <a:off x="582105" y="1596638"/>
          <a:ext cx="1522669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1522669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05373" y="1567253"/>
        <a:ext cx="76133" cy="76133"/>
      </dsp:txXfrm>
    </dsp:sp>
    <dsp:sp modelId="{E9C3A343-2963-406F-A510-E92E3A69FB8D}">
      <dsp:nvSpPr>
        <dsp:cNvPr id="0" name=""/>
        <dsp:cNvSpPr/>
      </dsp:nvSpPr>
      <dsp:spPr>
        <a:xfrm>
          <a:off x="1489126" y="157695"/>
          <a:ext cx="1207538" cy="1400717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СЦ  </a:t>
          </a:r>
          <a:r>
            <a:rPr lang="bg-BG" sz="1200" kern="1200" dirty="0" smtClean="0"/>
            <a:t>(е) </a:t>
          </a:r>
          <a:r>
            <a:rPr lang="bg-BG" sz="1200" kern="1200" noProof="0" dirty="0" smtClean="0"/>
            <a:t>Насърчаване </a:t>
          </a:r>
          <a:r>
            <a:rPr lang="bg-BG" sz="1200" kern="1200" noProof="0" dirty="0"/>
            <a:t>на равния достъп до качествено и приобщаващо образование и обучение</a:t>
          </a:r>
        </a:p>
      </dsp:txBody>
      <dsp:txXfrm>
        <a:off x="1524494" y="193063"/>
        <a:ext cx="1136802" cy="13299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C1979-E99E-431F-BB86-4C7DA91E5CE9}">
      <dsp:nvSpPr>
        <dsp:cNvPr id="0" name=""/>
        <dsp:cNvSpPr/>
      </dsp:nvSpPr>
      <dsp:spPr>
        <a:xfrm>
          <a:off x="12678" y="8844"/>
          <a:ext cx="1326560" cy="470505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CF3BA"/>
            </a:gs>
            <a:gs pos="45000">
              <a:srgbClr val="FCF3BA"/>
            </a:gs>
            <a:gs pos="100000">
              <a:srgbClr val="FCF3BA"/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>
                  <a:lumMod val="75000"/>
                  <a:lumOff val="25000"/>
                </a:schemeClr>
              </a:solidFill>
            </a:rPr>
            <a:t>Приоритет 2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>
                  <a:lumMod val="75000"/>
                  <a:lumOff val="25000"/>
                </a:schemeClr>
              </a:solidFill>
            </a:rPr>
            <a:t>Модернизация и качество на образованието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198 337 025</a:t>
          </a:r>
          <a:endParaRPr lang="bg-BG" sz="1400" b="1" kern="12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tx1">
                  <a:lumMod val="75000"/>
                  <a:lumOff val="25000"/>
                </a:schemeClr>
              </a:solidFill>
            </a:rPr>
            <a:t>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51532" y="47698"/>
        <a:ext cx="1248852" cy="4627342"/>
      </dsp:txXfrm>
    </dsp:sp>
    <dsp:sp modelId="{028CC56C-611F-4A9B-8A05-40CFD18C1B28}">
      <dsp:nvSpPr>
        <dsp:cNvPr id="0" name=""/>
        <dsp:cNvSpPr/>
      </dsp:nvSpPr>
      <dsp:spPr>
        <a:xfrm rot="71">
          <a:off x="1339238" y="2349782"/>
          <a:ext cx="293103" cy="23180"/>
        </a:xfrm>
        <a:custGeom>
          <a:avLst/>
          <a:gdLst/>
          <a:ahLst/>
          <a:cxnLst/>
          <a:rect l="0" t="0" r="0" b="0"/>
          <a:pathLst>
            <a:path>
              <a:moveTo>
                <a:pt x="0" y="11590"/>
              </a:moveTo>
              <a:lnTo>
                <a:pt x="293103" y="115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478463" y="2354045"/>
        <a:ext cx="14655" cy="14655"/>
      </dsp:txXfrm>
    </dsp:sp>
    <dsp:sp modelId="{56074D8C-9358-4923-906A-F167ECBE54E5}">
      <dsp:nvSpPr>
        <dsp:cNvPr id="0" name=""/>
        <dsp:cNvSpPr/>
      </dsp:nvSpPr>
      <dsp:spPr>
        <a:xfrm>
          <a:off x="1632342" y="893406"/>
          <a:ext cx="1085494" cy="2935939"/>
        </a:xfrm>
        <a:prstGeom prst="roundRect">
          <a:avLst>
            <a:gd name="adj" fmla="val 10000"/>
          </a:avLst>
        </a:prstGeom>
        <a:solidFill>
          <a:srgbClr val="F9B073">
            <a:alpha val="4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1"/>
              </a:solidFill>
            </a:rPr>
            <a:t>СЦ </a:t>
          </a:r>
          <a:r>
            <a:rPr lang="bg-BG" sz="1200" kern="1200" dirty="0" smtClean="0">
              <a:solidFill>
                <a:schemeClr val="tx1"/>
              </a:solidFill>
            </a:rPr>
            <a:t>(д)</a:t>
          </a:r>
          <a:endParaRPr lang="bg-BG" sz="1200" kern="1200" dirty="0">
            <a:solidFill>
              <a:schemeClr val="tx1"/>
            </a:solidFill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1"/>
              </a:solidFill>
            </a:rPr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  </a:t>
          </a:r>
          <a:endParaRPr lang="en-US" sz="1200" kern="1200" dirty="0">
            <a:solidFill>
              <a:schemeClr val="tx1"/>
            </a:solidFill>
          </a:endParaRPr>
        </a:p>
      </dsp:txBody>
      <dsp:txXfrm>
        <a:off x="1664135" y="925199"/>
        <a:ext cx="1021908" cy="28723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DF6ABA-9035-40F8-8A26-160899B3F407}">
      <dsp:nvSpPr>
        <dsp:cNvPr id="0" name=""/>
        <dsp:cNvSpPr/>
      </dsp:nvSpPr>
      <dsp:spPr>
        <a:xfrm>
          <a:off x="42609" y="0"/>
          <a:ext cx="1390097" cy="4708095"/>
        </a:xfrm>
        <a:prstGeom prst="roundRect">
          <a:avLst>
            <a:gd name="adj" fmla="val 10000"/>
          </a:avLst>
        </a:prstGeom>
        <a:solidFill>
          <a:srgbClr val="99CCFF"/>
        </a:solidFill>
        <a:ln>
          <a:solidFill>
            <a:srgbClr val="D4F6FE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/>
              </a:solidFill>
            </a:rPr>
            <a:t>Приоритет 3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/>
              </a:solidFill>
            </a:rPr>
            <a:t>Връзка на образованието с пазара на труда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tx1"/>
              </a:solidFill>
            </a:rPr>
            <a:t>314 252 600 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83324" y="40715"/>
        <a:ext cx="1308667" cy="4626665"/>
      </dsp:txXfrm>
    </dsp:sp>
    <dsp:sp modelId="{799F0D67-AD7A-49B4-A483-D37B196CD91F}">
      <dsp:nvSpPr>
        <dsp:cNvPr id="0" name=""/>
        <dsp:cNvSpPr/>
      </dsp:nvSpPr>
      <dsp:spPr>
        <a:xfrm rot="17530337">
          <a:off x="1168079" y="1951644"/>
          <a:ext cx="850059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850059" y="88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571858" y="1939195"/>
        <a:ext cx="42502" cy="42502"/>
      </dsp:txXfrm>
    </dsp:sp>
    <dsp:sp modelId="{C0D0A9D9-676A-4ACB-A673-1B6916C0599D}">
      <dsp:nvSpPr>
        <dsp:cNvPr id="0" name=""/>
        <dsp:cNvSpPr/>
      </dsp:nvSpPr>
      <dsp:spPr>
        <a:xfrm>
          <a:off x="1753513" y="0"/>
          <a:ext cx="1183280" cy="313369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СЦ </a:t>
          </a:r>
          <a:r>
            <a:rPr lang="bg-BG" sz="1200" kern="1200" dirty="0" smtClean="0"/>
            <a:t>(д)</a:t>
          </a:r>
          <a:endParaRPr lang="bg-BG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/>
            <a:t>ИТИ</a:t>
          </a:r>
          <a:r>
            <a:rPr lang="bg-BG" sz="1200" kern="1200" dirty="0"/>
            <a:t> – 36 541 000 евро (ЕС)</a:t>
          </a:r>
          <a:endParaRPr lang="en-US" sz="1200" kern="1200" dirty="0"/>
        </a:p>
      </dsp:txBody>
      <dsp:txXfrm>
        <a:off x="1788170" y="34657"/>
        <a:ext cx="1113966" cy="3064380"/>
      </dsp:txXfrm>
    </dsp:sp>
    <dsp:sp modelId="{40949303-6E0B-48C9-AED9-C6625CD9D527}">
      <dsp:nvSpPr>
        <dsp:cNvPr id="0" name=""/>
        <dsp:cNvSpPr/>
      </dsp:nvSpPr>
      <dsp:spPr>
        <a:xfrm rot="17509846">
          <a:off x="2594109" y="1051609"/>
          <a:ext cx="1091118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1091118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12390" y="1033133"/>
        <a:ext cx="54555" cy="54555"/>
      </dsp:txXfrm>
    </dsp:sp>
    <dsp:sp modelId="{8CE92584-6D7E-451F-AC1B-B28DDC92CCE6}">
      <dsp:nvSpPr>
        <dsp:cNvPr id="0" name=""/>
        <dsp:cNvSpPr/>
      </dsp:nvSpPr>
      <dsp:spPr>
        <a:xfrm>
          <a:off x="3342543" y="43700"/>
          <a:ext cx="983369" cy="1020553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ПОО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103 202 800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3371345" y="72502"/>
        <a:ext cx="925765" cy="962949"/>
      </dsp:txXfrm>
    </dsp:sp>
    <dsp:sp modelId="{40C1F07F-F6CE-4E0C-AC12-88DE826C2F34}">
      <dsp:nvSpPr>
        <dsp:cNvPr id="0" name=""/>
        <dsp:cNvSpPr/>
      </dsp:nvSpPr>
      <dsp:spPr>
        <a:xfrm rot="3395063">
          <a:off x="2771527" y="1865077"/>
          <a:ext cx="735673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735673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20972" y="1855487"/>
        <a:ext cx="36783" cy="36783"/>
      </dsp:txXfrm>
    </dsp:sp>
    <dsp:sp modelId="{1114EAE7-FE09-4CCF-A292-C33CB5BD8462}">
      <dsp:nvSpPr>
        <dsp:cNvPr id="0" name=""/>
        <dsp:cNvSpPr/>
      </dsp:nvSpPr>
      <dsp:spPr>
        <a:xfrm>
          <a:off x="3341934" y="1576293"/>
          <a:ext cx="984586" cy="1209237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Висше образование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187 145 000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3370772" y="1605131"/>
        <a:ext cx="926910" cy="1151561"/>
      </dsp:txXfrm>
    </dsp:sp>
    <dsp:sp modelId="{6D928BDA-66DD-433C-ABF0-9A822388072F}">
      <dsp:nvSpPr>
        <dsp:cNvPr id="0" name=""/>
        <dsp:cNvSpPr/>
      </dsp:nvSpPr>
      <dsp:spPr>
        <a:xfrm rot="4672231">
          <a:off x="761493" y="3176042"/>
          <a:ext cx="1699536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1699536" y="88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 dirty="0"/>
        </a:p>
      </dsp:txBody>
      <dsp:txXfrm>
        <a:off x="1568772" y="3142356"/>
        <a:ext cx="84976" cy="84976"/>
      </dsp:txXfrm>
    </dsp:sp>
    <dsp:sp modelId="{B0619611-89AD-4668-91EA-D9CFB3CC2873}">
      <dsp:nvSpPr>
        <dsp:cNvPr id="0" name=""/>
        <dsp:cNvSpPr/>
      </dsp:nvSpPr>
      <dsp:spPr>
        <a:xfrm>
          <a:off x="1789816" y="3329295"/>
          <a:ext cx="1157461" cy="137269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/>
            <a:t>СЦ (ж)</a:t>
          </a:r>
          <a:endParaRPr lang="bg-BG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Насърчаване на ученето през целия живот</a:t>
          </a:r>
          <a:endParaRPr lang="en-US" sz="1200" kern="1200" dirty="0"/>
        </a:p>
      </dsp:txBody>
      <dsp:txXfrm>
        <a:off x="1823717" y="3363196"/>
        <a:ext cx="1089659" cy="1304890"/>
      </dsp:txXfrm>
    </dsp:sp>
    <dsp:sp modelId="{2C30F1E1-FB56-4416-A375-546540BCA1C3}">
      <dsp:nvSpPr>
        <dsp:cNvPr id="0" name=""/>
        <dsp:cNvSpPr/>
      </dsp:nvSpPr>
      <dsp:spPr>
        <a:xfrm rot="21289154">
          <a:off x="2946537" y="3990479"/>
          <a:ext cx="362361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362361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18659" y="3990222"/>
        <a:ext cx="18118" cy="18118"/>
      </dsp:txXfrm>
    </dsp:sp>
    <dsp:sp modelId="{BDFA8C6E-2DF4-4D94-8D79-27B7A1BE7955}">
      <dsp:nvSpPr>
        <dsp:cNvPr id="0" name=""/>
        <dsp:cNvSpPr/>
      </dsp:nvSpPr>
      <dsp:spPr>
        <a:xfrm>
          <a:off x="3308158" y="3421085"/>
          <a:ext cx="976002" cy="1123671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Висше образование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23 904 800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3336744" y="3449671"/>
        <a:ext cx="918830" cy="10664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32C6C9-5617-4B25-B307-40672D4CFE3B}">
      <dsp:nvSpPr>
        <dsp:cNvPr id="0" name=""/>
        <dsp:cNvSpPr/>
      </dsp:nvSpPr>
      <dsp:spPr>
        <a:xfrm>
          <a:off x="0" y="496728"/>
          <a:ext cx="4330700" cy="662304"/>
        </a:xfrm>
        <a:prstGeom prst="notchedRightArrow">
          <a:avLst/>
        </a:prstGeom>
        <a:solidFill>
          <a:srgbClr val="0066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507617-4D2C-44C0-B440-39FDF5265DC5}">
      <dsp:nvSpPr>
        <dsp:cNvPr id="0" name=""/>
        <dsp:cNvSpPr/>
      </dsp:nvSpPr>
      <dsp:spPr>
        <a:xfrm>
          <a:off x="1485" y="0"/>
          <a:ext cx="1105724" cy="662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Специфична цел (е)</a:t>
          </a:r>
          <a:endParaRPr lang="en-US" sz="1200" b="1" kern="1200" dirty="0">
            <a:solidFill>
              <a:srgbClr val="FF0000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1485" y="0"/>
        <a:ext cx="1105724" cy="662304"/>
      </dsp:txXfrm>
    </dsp:sp>
    <dsp:sp modelId="{19ADD57A-AF98-47F0-822F-C36BF70484D1}">
      <dsp:nvSpPr>
        <dsp:cNvPr id="0" name=""/>
        <dsp:cNvSpPr/>
      </dsp:nvSpPr>
      <dsp:spPr>
        <a:xfrm>
          <a:off x="471559" y="745092"/>
          <a:ext cx="165576" cy="165576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FDB213-AA6C-4CB1-9701-A664B6135CE6}">
      <dsp:nvSpPr>
        <dsp:cNvPr id="0" name=""/>
        <dsp:cNvSpPr/>
      </dsp:nvSpPr>
      <dsp:spPr>
        <a:xfrm>
          <a:off x="1162495" y="993457"/>
          <a:ext cx="1572638" cy="662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Специфична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цел (ж)</a:t>
          </a:r>
          <a:endParaRPr lang="en-US" sz="1200" b="1" kern="1200" dirty="0">
            <a:solidFill>
              <a:srgbClr val="FF0000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1162495" y="993457"/>
        <a:ext cx="1572638" cy="662304"/>
      </dsp:txXfrm>
    </dsp:sp>
    <dsp:sp modelId="{5710C11C-E5D7-4B6D-A398-2EBF840A12D7}">
      <dsp:nvSpPr>
        <dsp:cNvPr id="0" name=""/>
        <dsp:cNvSpPr/>
      </dsp:nvSpPr>
      <dsp:spPr>
        <a:xfrm>
          <a:off x="1866026" y="745092"/>
          <a:ext cx="165576" cy="165576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96964A-8839-4A1A-B77D-C5BD320AA5D5}">
      <dsp:nvSpPr>
        <dsp:cNvPr id="0" name=""/>
        <dsp:cNvSpPr/>
      </dsp:nvSpPr>
      <dsp:spPr>
        <a:xfrm>
          <a:off x="2790420" y="0"/>
          <a:ext cx="1105724" cy="662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Специфична цел (й)</a:t>
          </a:r>
          <a:endParaRPr lang="en-US" sz="1200" b="1" kern="1200" dirty="0">
            <a:solidFill>
              <a:srgbClr val="FF0000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790420" y="0"/>
        <a:ext cx="1105724" cy="662304"/>
      </dsp:txXfrm>
    </dsp:sp>
    <dsp:sp modelId="{F3336A41-A2B9-485A-B1EF-31582900AD2D}">
      <dsp:nvSpPr>
        <dsp:cNvPr id="0" name=""/>
        <dsp:cNvSpPr/>
      </dsp:nvSpPr>
      <dsp:spPr>
        <a:xfrm>
          <a:off x="3260494" y="745092"/>
          <a:ext cx="165576" cy="165576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8935C-8920-47CE-9055-C8ADF26175AC}">
      <dsp:nvSpPr>
        <dsp:cNvPr id="0" name=""/>
        <dsp:cNvSpPr/>
      </dsp:nvSpPr>
      <dsp:spPr>
        <a:xfrm>
          <a:off x="1544189" y="0"/>
          <a:ext cx="2345725" cy="2345725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Връзка на образованието и пазара на труда</a:t>
          </a:r>
          <a:endParaRPr lang="en-US" sz="1500" kern="1200" dirty="0"/>
        </a:p>
      </dsp:txBody>
      <dsp:txXfrm>
        <a:off x="2130620" y="1172863"/>
        <a:ext cx="1172863" cy="1172862"/>
      </dsp:txXfrm>
    </dsp:sp>
    <dsp:sp modelId="{8012D448-EC13-445B-92FB-B9B8B9EEB283}">
      <dsp:nvSpPr>
        <dsp:cNvPr id="0" name=""/>
        <dsp:cNvSpPr/>
      </dsp:nvSpPr>
      <dsp:spPr>
        <a:xfrm>
          <a:off x="371327" y="2345725"/>
          <a:ext cx="2345725" cy="2345725"/>
        </a:xfrm>
        <a:prstGeom prst="triangle">
          <a:avLst/>
        </a:prstGeom>
        <a:gradFill rotWithShape="0">
          <a:gsLst>
            <a:gs pos="0">
              <a:schemeClr val="accent5">
                <a:hueOff val="-2451115"/>
                <a:satOff val="-3409"/>
                <a:lumOff val="-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51115"/>
                <a:satOff val="-3409"/>
                <a:lumOff val="-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51115"/>
                <a:satOff val="-3409"/>
                <a:lumOff val="-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tabLst/>
          </a:pPr>
          <a:r>
            <a:rPr lang="bg-BG" sz="1500" kern="1200" dirty="0" smtClean="0"/>
            <a:t>Професио-</a:t>
          </a:r>
          <a:br>
            <a:rPr lang="bg-BG" sz="1500" kern="1200" dirty="0" smtClean="0"/>
          </a:br>
          <a:r>
            <a:rPr lang="bg-BG" sz="1500" kern="1200" dirty="0" smtClean="0"/>
            <a:t>нално образование и обучение </a:t>
          </a:r>
          <a:endParaRPr lang="en-US" sz="1500" kern="1200" dirty="0"/>
        </a:p>
      </dsp:txBody>
      <dsp:txXfrm>
        <a:off x="957758" y="3518588"/>
        <a:ext cx="1172863" cy="1172862"/>
      </dsp:txXfrm>
    </dsp:sp>
    <dsp:sp modelId="{B8D74C20-8A8A-4C51-9475-1EB95DDBA9D2}">
      <dsp:nvSpPr>
        <dsp:cNvPr id="0" name=""/>
        <dsp:cNvSpPr/>
      </dsp:nvSpPr>
      <dsp:spPr>
        <a:xfrm rot="10800000">
          <a:off x="1544189" y="2345725"/>
          <a:ext cx="2345725" cy="2345725"/>
        </a:xfrm>
        <a:prstGeom prst="triangle">
          <a:avLst/>
        </a:prstGeom>
        <a:gradFill rotWithShape="0">
          <a:gsLst>
            <a:gs pos="0">
              <a:schemeClr val="accent5">
                <a:hueOff val="-4902230"/>
                <a:satOff val="-6819"/>
                <a:lumOff val="-261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902230"/>
                <a:satOff val="-6819"/>
                <a:lumOff val="-261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902230"/>
                <a:satOff val="-6819"/>
                <a:lumOff val="-261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Приоритет 3, Програма „Образова-ние“ </a:t>
          </a:r>
          <a:br>
            <a:rPr lang="bg-BG" sz="1500" kern="1200" dirty="0" smtClean="0"/>
          </a:br>
          <a:r>
            <a:rPr lang="bg-BG" sz="1500" kern="1200" dirty="0" smtClean="0"/>
            <a:t>2021-2027</a:t>
          </a:r>
          <a:endParaRPr lang="en-US" sz="1500" kern="1200" dirty="0"/>
        </a:p>
      </dsp:txBody>
      <dsp:txXfrm rot="10800000">
        <a:off x="2130620" y="2345725"/>
        <a:ext cx="1172863" cy="1172862"/>
      </dsp:txXfrm>
    </dsp:sp>
    <dsp:sp modelId="{0A2A8E27-9A23-42EF-8AF5-3F6FACFA11EF}">
      <dsp:nvSpPr>
        <dsp:cNvPr id="0" name=""/>
        <dsp:cNvSpPr/>
      </dsp:nvSpPr>
      <dsp:spPr>
        <a:xfrm>
          <a:off x="2717052" y="2345725"/>
          <a:ext cx="2345725" cy="2345725"/>
        </a:xfrm>
        <a:prstGeom prst="triangle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Висше образование </a:t>
          </a:r>
          <a:endParaRPr lang="en-US" sz="1500" kern="1200" dirty="0"/>
        </a:p>
      </dsp:txBody>
      <dsp:txXfrm>
        <a:off x="3303483" y="3518588"/>
        <a:ext cx="1172863" cy="11728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81BFB2-FFF4-44A8-A4BF-324958E865A1}">
      <dsp:nvSpPr>
        <dsp:cNvPr id="0" name=""/>
        <dsp:cNvSpPr/>
      </dsp:nvSpPr>
      <dsp:spPr>
        <a:xfrm>
          <a:off x="362121" y="0"/>
          <a:ext cx="2423893" cy="24241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050" kern="1200" dirty="0" smtClean="0"/>
            <a:t>Ученици, педагогически специалисти, преподаватели по професионална подготовка, наставници, родители, студенти, докторанти, преподаватели във висшето образование, представители на маргинализирани групи, вкл. роми;</a:t>
          </a:r>
          <a:endParaRPr lang="en-GB" sz="1050" kern="1200" dirty="0"/>
        </a:p>
      </dsp:txBody>
      <dsp:txXfrm>
        <a:off x="717092" y="355014"/>
        <a:ext cx="1713951" cy="1714161"/>
      </dsp:txXfrm>
    </dsp:sp>
    <dsp:sp modelId="{DDA6A013-C309-4C6D-B932-A30DAE7DBA18}">
      <dsp:nvSpPr>
        <dsp:cNvPr id="0" name=""/>
        <dsp:cNvSpPr/>
      </dsp:nvSpPr>
      <dsp:spPr>
        <a:xfrm>
          <a:off x="1633226" y="1616800"/>
          <a:ext cx="2423893" cy="24241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050" kern="1200" dirty="0" smtClean="0"/>
            <a:t>Висши училища, БАН, ССА, научни организации с акредитация за провеждане на обучение в образователната и научна степен "доктор", </a:t>
          </a:r>
          <a:endParaRPr lang="en-GB" sz="1050" kern="1200" dirty="0"/>
        </a:p>
      </dsp:txBody>
      <dsp:txXfrm>
        <a:off x="1988197" y="1971814"/>
        <a:ext cx="1713951" cy="1714161"/>
      </dsp:txXfrm>
    </dsp:sp>
    <dsp:sp modelId="{207F88CC-82C2-46EF-92ED-10CC473C0760}">
      <dsp:nvSpPr>
        <dsp:cNvPr id="0" name=""/>
        <dsp:cNvSpPr/>
      </dsp:nvSpPr>
      <dsp:spPr>
        <a:xfrm>
          <a:off x="2855673" y="0"/>
          <a:ext cx="2423893" cy="24241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050" kern="1200" dirty="0" smtClean="0"/>
            <a:t>МОН и второстепенните му разпоредители с бюджет, училища, обучаващи в гимназиален етап на средно образование;</a:t>
          </a:r>
          <a:endParaRPr lang="en-GB" sz="1050" kern="1200" dirty="0"/>
        </a:p>
      </dsp:txBody>
      <dsp:txXfrm>
        <a:off x="3210644" y="355014"/>
        <a:ext cx="1713951" cy="1714161"/>
      </dsp:txXfrm>
    </dsp:sp>
    <dsp:sp modelId="{7B3B62E3-D935-4879-B25D-E9BF46387E72}">
      <dsp:nvSpPr>
        <dsp:cNvPr id="0" name=""/>
        <dsp:cNvSpPr/>
      </dsp:nvSpPr>
      <dsp:spPr>
        <a:xfrm>
          <a:off x="4102758" y="1616800"/>
          <a:ext cx="2423893" cy="24241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050" kern="1200" smtClean="0"/>
            <a:t>Работодатели, национално представителните организации на работодателите и на работниците и служителите, общини, НПО. </a:t>
          </a:r>
          <a:endParaRPr lang="en-GB" sz="1050" kern="1200"/>
        </a:p>
      </dsp:txBody>
      <dsp:txXfrm>
        <a:off x="4457729" y="1971814"/>
        <a:ext cx="1713951" cy="171416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1E8BA4-E673-42A2-8964-D3DCA254F909}">
      <dsp:nvSpPr>
        <dsp:cNvPr id="0" name=""/>
        <dsp:cNvSpPr/>
      </dsp:nvSpPr>
      <dsp:spPr>
        <a:xfrm>
          <a:off x="3911" y="108964"/>
          <a:ext cx="2352043" cy="940817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Подобряване на административния капацитет на УО и външна експертиза</a:t>
          </a:r>
          <a:endParaRPr lang="en-US" sz="1400" b="1" kern="1200" dirty="0"/>
        </a:p>
      </dsp:txBody>
      <dsp:txXfrm>
        <a:off x="3911" y="108964"/>
        <a:ext cx="2352043" cy="940817"/>
      </dsp:txXfrm>
    </dsp:sp>
    <dsp:sp modelId="{D70737CF-9960-48A8-BD7A-3260EA9D7B9D}">
      <dsp:nvSpPr>
        <dsp:cNvPr id="0" name=""/>
        <dsp:cNvSpPr/>
      </dsp:nvSpPr>
      <dsp:spPr>
        <a:xfrm>
          <a:off x="3911" y="1049781"/>
          <a:ext cx="2352043" cy="3836137"/>
        </a:xfrm>
        <a:prstGeom prst="rect">
          <a:avLst/>
        </a:prstGeom>
        <a:solidFill>
          <a:schemeClr val="tx2">
            <a:lumMod val="20000"/>
            <a:lumOff val="80000"/>
            <a:alpha val="9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kern="1200" dirty="0" smtClean="0"/>
            <a:t>Обучения на експертния състав на УО; 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kern="1200" dirty="0" smtClean="0"/>
            <a:t>Обмяна на опит; 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kern="1200" noProof="0" dirty="0" smtClean="0"/>
            <a:t>Оценка на процедурите по ОПНОИР по линия на REACT-EU.</a:t>
          </a:r>
          <a:endParaRPr lang="en-US" sz="13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noProof="0" dirty="0" smtClean="0"/>
            <a:t>Оценка на въздействието на прилаганите мерки в областта на:</a:t>
          </a:r>
          <a:endParaRPr lang="en-US" sz="14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100" kern="1200" dirty="0" smtClean="0"/>
            <a:t>Приобщаващо образование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100" kern="1200" dirty="0" smtClean="0"/>
            <a:t>Дигитализация и прилагане на компетентностния модел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100" kern="1200" dirty="0" smtClean="0"/>
            <a:t>Професионално образование и обучение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100" kern="1200" dirty="0" smtClean="0"/>
            <a:t>Висше образование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100" kern="1200" dirty="0" smtClean="0"/>
            <a:t>Социално-икономическа интеграция на маргинализираните общности, като ромите и подход отдолу нагоре</a:t>
          </a:r>
          <a:endParaRPr lang="en-US" sz="11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</dsp:txBody>
      <dsp:txXfrm>
        <a:off x="3911" y="1049781"/>
        <a:ext cx="2352043" cy="3836137"/>
      </dsp:txXfrm>
    </dsp:sp>
    <dsp:sp modelId="{C9E34FE8-70C7-41BD-A14D-07C8CB4F7651}">
      <dsp:nvSpPr>
        <dsp:cNvPr id="0" name=""/>
        <dsp:cNvSpPr/>
      </dsp:nvSpPr>
      <dsp:spPr>
        <a:xfrm>
          <a:off x="2685241" y="108964"/>
          <a:ext cx="2352043" cy="94081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Подобряване на административния капацитет на бенефициентите </a:t>
          </a:r>
          <a:endParaRPr lang="en-US" sz="1400" b="1" kern="1200" dirty="0"/>
        </a:p>
      </dsp:txBody>
      <dsp:txXfrm>
        <a:off x="2685241" y="108964"/>
        <a:ext cx="2352043" cy="940817"/>
      </dsp:txXfrm>
    </dsp:sp>
    <dsp:sp modelId="{5E6B6597-D09F-4972-B767-37EA00378862}">
      <dsp:nvSpPr>
        <dsp:cNvPr id="0" name=""/>
        <dsp:cNvSpPr/>
      </dsp:nvSpPr>
      <dsp:spPr>
        <a:xfrm>
          <a:off x="2685241" y="1049781"/>
          <a:ext cx="2352043" cy="3836137"/>
        </a:xfrm>
        <a:prstGeom prst="rect">
          <a:avLst/>
        </a:prstGeom>
        <a:solidFill>
          <a:schemeClr val="accent6">
            <a:lumMod val="40000"/>
            <a:lumOff val="60000"/>
            <a:alpha val="9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dirty="0" smtClean="0"/>
            <a:t>Обучения на бенефициентите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dirty="0" smtClean="0"/>
            <a:t>Повишаване на капацитета на МОН като конкретен бенефициент за наблюдение и оценка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dirty="0" smtClean="0"/>
            <a:t>Създаване и функциониране на направляващи комитети за операции от стратегическо значение 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</dsp:txBody>
      <dsp:txXfrm>
        <a:off x="2685241" y="1049781"/>
        <a:ext cx="2352043" cy="3836137"/>
      </dsp:txXfrm>
    </dsp:sp>
    <dsp:sp modelId="{562E2A41-2001-499C-A8C5-19CDF3111602}">
      <dsp:nvSpPr>
        <dsp:cNvPr id="0" name=""/>
        <dsp:cNvSpPr/>
      </dsp:nvSpPr>
      <dsp:spPr>
        <a:xfrm>
          <a:off x="5366570" y="108964"/>
          <a:ext cx="2352043" cy="940817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Комитет за наблюдение</a:t>
          </a:r>
          <a:endParaRPr lang="en-US" sz="1400" b="1" kern="1200" dirty="0"/>
        </a:p>
      </dsp:txBody>
      <dsp:txXfrm>
        <a:off x="5366570" y="108964"/>
        <a:ext cx="2352043" cy="940817"/>
      </dsp:txXfrm>
    </dsp:sp>
    <dsp:sp modelId="{4089BBF4-DDC9-4239-A9D1-0519822AC1A7}">
      <dsp:nvSpPr>
        <dsp:cNvPr id="0" name=""/>
        <dsp:cNvSpPr/>
      </dsp:nvSpPr>
      <dsp:spPr>
        <a:xfrm>
          <a:off x="5366570" y="1049781"/>
          <a:ext cx="2352043" cy="3836137"/>
        </a:xfrm>
        <a:prstGeom prst="rect">
          <a:avLst/>
        </a:prstGeom>
        <a:solidFill>
          <a:schemeClr val="accent2">
            <a:lumMod val="40000"/>
            <a:lumOff val="60000"/>
            <a:alpha val="9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noProof="0" dirty="0" smtClean="0"/>
            <a:t>Логистично и техническо обезпечаване на дейността на УО на ПО за организиране и провеждане на заседанията на КН</a:t>
          </a:r>
          <a:endParaRPr lang="bg-BG" sz="1400" kern="1200" noProof="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dirty="0" smtClean="0"/>
            <a:t>Обучения на членовете на КН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</dsp:txBody>
      <dsp:txXfrm>
        <a:off x="5366570" y="1049781"/>
        <a:ext cx="2352043" cy="3836137"/>
      </dsp:txXfrm>
    </dsp:sp>
    <dsp:sp modelId="{60ABC991-1A52-4E3D-9845-1A81AAD0E922}">
      <dsp:nvSpPr>
        <dsp:cNvPr id="0" name=""/>
        <dsp:cNvSpPr/>
      </dsp:nvSpPr>
      <dsp:spPr>
        <a:xfrm>
          <a:off x="8047900" y="108964"/>
          <a:ext cx="2352043" cy="94081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Публичност на програмата</a:t>
          </a:r>
          <a:endParaRPr lang="en-US" sz="1400" b="1" kern="1200" dirty="0"/>
        </a:p>
      </dsp:txBody>
      <dsp:txXfrm>
        <a:off x="8047900" y="108964"/>
        <a:ext cx="2352043" cy="940817"/>
      </dsp:txXfrm>
    </dsp:sp>
    <dsp:sp modelId="{034AF742-6859-40AA-9956-64115B011E70}">
      <dsp:nvSpPr>
        <dsp:cNvPr id="0" name=""/>
        <dsp:cNvSpPr/>
      </dsp:nvSpPr>
      <dsp:spPr>
        <a:xfrm>
          <a:off x="8047900" y="1049781"/>
          <a:ext cx="2352043" cy="3836137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dirty="0" smtClean="0"/>
            <a:t>Организиране на </a:t>
          </a:r>
          <a:r>
            <a:rPr lang="bg-BG" sz="1400" kern="1200" smtClean="0"/>
            <a:t>публични събития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dirty="0" smtClean="0"/>
            <a:t>Рекламно-информационни материали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dirty="0" smtClean="0"/>
            <a:t>Аудио- визуални формати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kern="1200" dirty="0" smtClean="0"/>
            <a:t>Комуникационни кампании, вкл</a:t>
          </a:r>
          <a:r>
            <a:rPr lang="bg-BG" sz="1400" kern="1200" smtClean="0"/>
            <a:t>. </a:t>
          </a:r>
          <a:r>
            <a:rPr lang="bg-BG" sz="1400" kern="1200" noProof="0" dirty="0" smtClean="0"/>
            <a:t>разяснителни кампании сред заинтересованите страни и потенциални бенефициенти за популяризиране на подхода ИТИ </a:t>
          </a:r>
          <a:endParaRPr lang="bg-BG" sz="1400" kern="1200" noProof="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</dsp:txBody>
      <dsp:txXfrm>
        <a:off x="8047900" y="1049781"/>
        <a:ext cx="2352043" cy="383613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E90336-982E-4693-806C-DFB9C5855C0D}">
      <dsp:nvSpPr>
        <dsp:cNvPr id="0" name=""/>
        <dsp:cNvSpPr/>
      </dsp:nvSpPr>
      <dsp:spPr>
        <a:xfrm>
          <a:off x="3218050" y="615848"/>
          <a:ext cx="4110378" cy="4110378"/>
        </a:xfrm>
        <a:prstGeom prst="blockArc">
          <a:avLst>
            <a:gd name="adj1" fmla="val 11880000"/>
            <a:gd name="adj2" fmla="val 16200000"/>
            <a:gd name="adj3" fmla="val 46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8F4C4D-7C8E-4675-9B1C-A52E09400263}">
      <dsp:nvSpPr>
        <dsp:cNvPr id="0" name=""/>
        <dsp:cNvSpPr/>
      </dsp:nvSpPr>
      <dsp:spPr>
        <a:xfrm>
          <a:off x="3218050" y="615848"/>
          <a:ext cx="4110378" cy="4110378"/>
        </a:xfrm>
        <a:prstGeom prst="blockArc">
          <a:avLst>
            <a:gd name="adj1" fmla="val 7560000"/>
            <a:gd name="adj2" fmla="val 11880000"/>
            <a:gd name="adj3" fmla="val 46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DECF72-9665-4A1C-B9B7-00853B2704C3}">
      <dsp:nvSpPr>
        <dsp:cNvPr id="0" name=""/>
        <dsp:cNvSpPr/>
      </dsp:nvSpPr>
      <dsp:spPr>
        <a:xfrm>
          <a:off x="3218050" y="615848"/>
          <a:ext cx="4110378" cy="4110378"/>
        </a:xfrm>
        <a:prstGeom prst="blockArc">
          <a:avLst>
            <a:gd name="adj1" fmla="val 3240000"/>
            <a:gd name="adj2" fmla="val 7560000"/>
            <a:gd name="adj3" fmla="val 46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AC5B4-B548-4A69-84B8-3E64E0ABB410}">
      <dsp:nvSpPr>
        <dsp:cNvPr id="0" name=""/>
        <dsp:cNvSpPr/>
      </dsp:nvSpPr>
      <dsp:spPr>
        <a:xfrm>
          <a:off x="3218050" y="615848"/>
          <a:ext cx="4110378" cy="4110378"/>
        </a:xfrm>
        <a:prstGeom prst="blockArc">
          <a:avLst>
            <a:gd name="adj1" fmla="val 20520000"/>
            <a:gd name="adj2" fmla="val 3240000"/>
            <a:gd name="adj3" fmla="val 46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B51190-F1EF-4E33-940F-85968BDF4029}">
      <dsp:nvSpPr>
        <dsp:cNvPr id="0" name=""/>
        <dsp:cNvSpPr/>
      </dsp:nvSpPr>
      <dsp:spPr>
        <a:xfrm>
          <a:off x="3218050" y="615848"/>
          <a:ext cx="4110378" cy="4110378"/>
        </a:xfrm>
        <a:prstGeom prst="blockArc">
          <a:avLst>
            <a:gd name="adj1" fmla="val 16200000"/>
            <a:gd name="adj2" fmla="val 20520000"/>
            <a:gd name="adj3" fmla="val 46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5CD60E-70EA-4F3E-964E-8576532F34AA}">
      <dsp:nvSpPr>
        <dsp:cNvPr id="0" name=""/>
        <dsp:cNvSpPr/>
      </dsp:nvSpPr>
      <dsp:spPr>
        <a:xfrm>
          <a:off x="4255687" y="1629294"/>
          <a:ext cx="2035104" cy="2083486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Програма „Образование“</a:t>
          </a:r>
          <a:endParaRPr lang="en-US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553721" y="1934413"/>
        <a:ext cx="1439036" cy="1473248"/>
      </dsp:txXfrm>
    </dsp:sp>
    <dsp:sp modelId="{7DB326DD-3CFC-4084-AF5B-F790C670D4F0}">
      <dsp:nvSpPr>
        <dsp:cNvPr id="0" name=""/>
        <dsp:cNvSpPr/>
      </dsp:nvSpPr>
      <dsp:spPr>
        <a:xfrm>
          <a:off x="4586453" y="2002"/>
          <a:ext cx="1373573" cy="1322944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ПВУ</a:t>
          </a:r>
          <a:endParaRPr lang="en-US" sz="1400" b="1" kern="1200" dirty="0"/>
        </a:p>
      </dsp:txBody>
      <dsp:txXfrm>
        <a:off x="4787608" y="195743"/>
        <a:ext cx="971263" cy="935462"/>
      </dsp:txXfrm>
    </dsp:sp>
    <dsp:sp modelId="{BBB6E397-9277-4884-8D01-795878B18EE7}">
      <dsp:nvSpPr>
        <dsp:cNvPr id="0" name=""/>
        <dsp:cNvSpPr/>
      </dsp:nvSpPr>
      <dsp:spPr>
        <a:xfrm>
          <a:off x="6521073" y="1389194"/>
          <a:ext cx="1322944" cy="1322944"/>
        </a:xfrm>
        <a:prstGeom prst="ellipse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Програма Развитие на човешките ресурси</a:t>
          </a:r>
          <a:endParaRPr lang="en-US" sz="1400" b="1" kern="1200" dirty="0"/>
        </a:p>
      </dsp:txBody>
      <dsp:txXfrm>
        <a:off x="6714814" y="1582935"/>
        <a:ext cx="935462" cy="935462"/>
      </dsp:txXfrm>
    </dsp:sp>
    <dsp:sp modelId="{4561408F-AF54-489F-A89E-6D2366AEE5D4}">
      <dsp:nvSpPr>
        <dsp:cNvPr id="0" name=""/>
        <dsp:cNvSpPr/>
      </dsp:nvSpPr>
      <dsp:spPr>
        <a:xfrm>
          <a:off x="5791783" y="3633717"/>
          <a:ext cx="1322944" cy="1322944"/>
        </a:xfrm>
        <a:prstGeom prst="ellipse">
          <a:avLst/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ПНИИДИТ</a:t>
          </a:r>
          <a:endParaRPr lang="en-US" sz="1400" b="1" kern="1200" dirty="0"/>
        </a:p>
      </dsp:txBody>
      <dsp:txXfrm>
        <a:off x="5985524" y="3827458"/>
        <a:ext cx="935462" cy="935462"/>
      </dsp:txXfrm>
    </dsp:sp>
    <dsp:sp modelId="{76604CEE-C415-45DA-9391-5646051ABB29}">
      <dsp:nvSpPr>
        <dsp:cNvPr id="0" name=""/>
        <dsp:cNvSpPr/>
      </dsp:nvSpPr>
      <dsp:spPr>
        <a:xfrm>
          <a:off x="3431751" y="3633717"/>
          <a:ext cx="1322944" cy="132294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СПРЗСР</a:t>
          </a:r>
          <a:endParaRPr lang="en-US" sz="1400" b="1" kern="1200" dirty="0"/>
        </a:p>
      </dsp:txBody>
      <dsp:txXfrm>
        <a:off x="3625492" y="3827458"/>
        <a:ext cx="935462" cy="935462"/>
      </dsp:txXfrm>
    </dsp:sp>
    <dsp:sp modelId="{EC5FA4E9-75F0-4923-A1F4-9B70F2F78D0D}">
      <dsp:nvSpPr>
        <dsp:cNvPr id="0" name=""/>
        <dsp:cNvSpPr/>
      </dsp:nvSpPr>
      <dsp:spPr>
        <a:xfrm>
          <a:off x="2702461" y="1389194"/>
          <a:ext cx="1322944" cy="1322944"/>
        </a:xfrm>
        <a:prstGeom prst="ellipse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Програма Развитие на регионите</a:t>
          </a:r>
          <a:endParaRPr lang="en-US" sz="1400" b="1" kern="1200" dirty="0"/>
        </a:p>
      </dsp:txBody>
      <dsp:txXfrm>
        <a:off x="2896202" y="1582935"/>
        <a:ext cx="935462" cy="935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15.7.2021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15.7.2021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4456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6098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2958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5190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2434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621518-55CD-42FF-8EE0-592910460940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15.7.2021 г.</a:t>
            </a:fld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122357-534C-4508-A9B8-01B90C05BE6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0230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744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8193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3126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4366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25030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900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99349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64310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25072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2776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28066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90992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621518-55CD-42FF-8EE0-592910460940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15.7.2021 г.</a:t>
            </a:fld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122357-534C-4508-A9B8-01B90C05BE6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2299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49513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8606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22817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02289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3876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3263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492750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3924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43594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99713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53368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4743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621518-55CD-42FF-8EE0-592910460940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15.7.2021 г.</a:t>
            </a:fld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122357-534C-4508-A9B8-01B90C05BE6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30159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73754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98251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12315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650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29941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5630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553492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5983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79997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7/15/2021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52307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44426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19816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93516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621518-55CD-42FF-8EE0-592910460940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15.7.2021 г.</a:t>
            </a:fld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122357-534C-4508-A9B8-01B90C05BE6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82093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7250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397461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192523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817553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816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6110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15/07/2021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27135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41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7/15/2021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85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7/15/2021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6069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  <p:sldLayoutId id="214748385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7/15/2021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7593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ECF3FA"/>
            </a:gs>
            <a:gs pos="83000">
              <a:srgbClr val="E1EDF7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7/15/2021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2906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image" Target="../media/image3.png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" y="1346802"/>
            <a:ext cx="12179741" cy="55111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567" y="1454727"/>
            <a:ext cx="5432545" cy="698269"/>
          </a:xfrm>
        </p:spPr>
        <p:txBody>
          <a:bodyPr>
            <a:noAutofit/>
          </a:bodyPr>
          <a:lstStyle/>
          <a:p>
            <a:pPr algn="ctr"/>
            <a:r>
              <a:rPr lang="bg-BG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Програма „Образование“ 2021-2027 г.</a:t>
            </a:r>
            <a:br>
              <a:rPr lang="bg-BG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n-US" sz="24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2509" y="1853738"/>
            <a:ext cx="6907876" cy="447025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800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8566" y="1347349"/>
            <a:ext cx="6572629" cy="486926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10" y="2385753"/>
            <a:ext cx="753133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  <a:t>Тематична работна група за разработване </a:t>
            </a:r>
            <a:br>
              <a:rPr kumimoji="0" lang="bg-BG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</a:br>
            <a:r>
              <a:rPr kumimoji="0" lang="bg-BG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  <a:t>на Програма „Образование“ </a:t>
            </a:r>
            <a:r>
              <a:rPr kumimoji="0" lang="bg-BG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  <a:t>2021-2027 </a:t>
            </a:r>
            <a:r>
              <a:rPr kumimoji="0" lang="bg-BG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  <a:t>г.</a:t>
            </a:r>
            <a:br>
              <a:rPr kumimoji="0" lang="bg-BG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</a:br>
            <a:r>
              <a:rPr kumimoji="0" lang="bg-BG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  <a:t>версия 1.0.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  <a:t/>
            </a: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</a:br>
            <a:r>
              <a:rPr kumimoji="0" lang="bg-BG" sz="32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Courier New" panose="02070309020205020404" pitchFamily="49" charset="0"/>
              </a:rPr>
              <a:t> 15.07.2021 г.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567" y="6016217"/>
            <a:ext cx="11560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ea typeface="+mn-ea"/>
                <a:cs typeface="Courier New" panose="02070309020205020404" pitchFamily="49" charset="0"/>
              </a:rPr>
              <a:t>ИА ОПНОИР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167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6801"/>
            <a:ext cx="12179741" cy="55111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302589"/>
            <a:ext cx="10515600" cy="388099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A51321"/>
                </a:solidFill>
                <a:latin typeface="+mn-lt"/>
              </a:rPr>
              <a:t>Подготовка </a:t>
            </a:r>
            <a:r>
              <a:rPr lang="ru-RU" sz="2000" b="1" dirty="0">
                <a:solidFill>
                  <a:srgbClr val="A51321"/>
                </a:solidFill>
                <a:latin typeface="+mn-lt"/>
              </a:rPr>
              <a:t>на Програма „Образование“ – </a:t>
            </a:r>
            <a:r>
              <a:rPr lang="ru-RU" sz="2000" b="1" dirty="0" smtClean="0">
                <a:solidFill>
                  <a:srgbClr val="A51321"/>
                </a:solidFill>
                <a:latin typeface="+mn-lt"/>
              </a:rPr>
              <a:t>2019 – 2021 г</a:t>
            </a:r>
            <a:r>
              <a:rPr lang="ru-RU" sz="2000" b="1" dirty="0">
                <a:solidFill>
                  <a:srgbClr val="A51321"/>
                </a:solidFill>
                <a:latin typeface="+mn-lt"/>
              </a:rPr>
              <a:t>. </a:t>
            </a:r>
            <a:endParaRPr lang="en-US" sz="20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207" y="1690688"/>
            <a:ext cx="11160806" cy="4999991"/>
          </a:xfrm>
        </p:spPr>
        <p:txBody>
          <a:bodyPr>
            <a:noAutofit/>
          </a:bodyPr>
          <a:lstStyle/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bg-BG" sz="1400" b="1" dirty="0">
                <a:solidFill>
                  <a:schemeClr val="tx2"/>
                </a:solidFill>
              </a:rPr>
              <a:t>2</a:t>
            </a:r>
            <a:r>
              <a:rPr lang="en-US" sz="1400" b="1" dirty="0" smtClean="0">
                <a:solidFill>
                  <a:schemeClr val="tx2"/>
                </a:solidFill>
              </a:rPr>
              <a:t>9 </a:t>
            </a:r>
            <a:r>
              <a:rPr lang="bg-BG" sz="1400" b="1" dirty="0" smtClean="0">
                <a:solidFill>
                  <a:schemeClr val="tx2"/>
                </a:solidFill>
              </a:rPr>
              <a:t>октомври 2019 г. - първо заседание на ТРГ</a:t>
            </a:r>
            <a:r>
              <a:rPr lang="en-US" sz="1400" b="1" dirty="0" smtClean="0">
                <a:solidFill>
                  <a:schemeClr val="tx2"/>
                </a:solidFill>
              </a:rPr>
              <a:t> </a:t>
            </a:r>
            <a:r>
              <a:rPr lang="bg-BG" sz="1400" b="1" dirty="0" smtClean="0">
                <a:solidFill>
                  <a:schemeClr val="tx2"/>
                </a:solidFill>
              </a:rPr>
              <a:t>за разработване на Оперативна програма за наука и образование 2021-2027 г. (ОПНО)</a:t>
            </a:r>
            <a:r>
              <a:rPr lang="bg-BG" sz="1400" dirty="0" smtClean="0">
                <a:solidFill>
                  <a:schemeClr val="tx2"/>
                </a:solidFill>
              </a:rPr>
              <a:t>; </a:t>
            </a:r>
            <a:endParaRPr lang="ru-RU" sz="1400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 smtClean="0">
                <a:solidFill>
                  <a:schemeClr val="tx2"/>
                </a:solidFill>
              </a:rPr>
              <a:t>Март 2020 г. </a:t>
            </a:r>
            <a:r>
              <a:rPr lang="ru-RU" sz="1400" b="1" dirty="0">
                <a:solidFill>
                  <a:schemeClr val="tx2"/>
                </a:solidFill>
              </a:rPr>
              <a:t>-  чрез </a:t>
            </a:r>
            <a:r>
              <a:rPr lang="ru-RU" sz="1400" b="1" u="sng" dirty="0">
                <a:solidFill>
                  <a:schemeClr val="tx2"/>
                </a:solidFill>
              </a:rPr>
              <a:t>писмена процедура е одобрен първи проект на ОПНО</a:t>
            </a:r>
            <a:r>
              <a:rPr lang="ru-RU" sz="1400" b="1" dirty="0">
                <a:solidFill>
                  <a:schemeClr val="tx2"/>
                </a:solidFill>
              </a:rPr>
              <a:t> </a:t>
            </a:r>
            <a:r>
              <a:rPr lang="ru-RU" sz="1400" dirty="0" smtClean="0">
                <a:solidFill>
                  <a:schemeClr val="tx2"/>
                </a:solidFill>
              </a:rPr>
              <a:t>и е </a:t>
            </a:r>
            <a:r>
              <a:rPr lang="ru-RU" sz="1400" dirty="0">
                <a:solidFill>
                  <a:schemeClr val="tx2"/>
                </a:solidFill>
              </a:rPr>
              <a:t>даден мандат </a:t>
            </a:r>
            <a:r>
              <a:rPr lang="ru-RU" sz="1400" dirty="0" smtClean="0">
                <a:solidFill>
                  <a:schemeClr val="tx2"/>
                </a:solidFill>
              </a:rPr>
              <a:t>за изпращане за </a:t>
            </a:r>
            <a:r>
              <a:rPr lang="ru-RU" sz="1400" dirty="0">
                <a:solidFill>
                  <a:schemeClr val="tx2"/>
                </a:solidFill>
              </a:rPr>
              <a:t>неформални консултаии </a:t>
            </a:r>
            <a:r>
              <a:rPr lang="ru-RU" sz="1400" dirty="0" smtClean="0">
                <a:solidFill>
                  <a:schemeClr val="tx2"/>
                </a:solidFill>
              </a:rPr>
              <a:t>с ЕК</a:t>
            </a:r>
            <a:r>
              <a:rPr lang="ru-RU" sz="1400" dirty="0">
                <a:solidFill>
                  <a:schemeClr val="tx2"/>
                </a:solidFill>
              </a:rPr>
              <a:t>;</a:t>
            </a: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 smtClean="0">
                <a:solidFill>
                  <a:schemeClr val="tx2"/>
                </a:solidFill>
              </a:rPr>
              <a:t>Април - май </a:t>
            </a:r>
            <a:r>
              <a:rPr lang="ru-RU" sz="1400" b="1" dirty="0">
                <a:solidFill>
                  <a:schemeClr val="tx2"/>
                </a:solidFill>
              </a:rPr>
              <a:t>2020 г. </a:t>
            </a:r>
            <a:r>
              <a:rPr lang="ru-RU" sz="1400" b="1" dirty="0" smtClean="0">
                <a:solidFill>
                  <a:schemeClr val="tx2"/>
                </a:solidFill>
              </a:rPr>
              <a:t>-</a:t>
            </a:r>
            <a:r>
              <a:rPr lang="ru-RU" sz="1400" dirty="0" smtClean="0">
                <a:solidFill>
                  <a:schemeClr val="tx2"/>
                </a:solidFill>
              </a:rPr>
              <a:t> </a:t>
            </a:r>
            <a:r>
              <a:rPr lang="ru-RU" sz="1400" dirty="0">
                <a:solidFill>
                  <a:schemeClr val="tx2"/>
                </a:solidFill>
              </a:rPr>
              <a:t>проведени неформални </a:t>
            </a:r>
            <a:r>
              <a:rPr lang="ru-RU" sz="1400" dirty="0" smtClean="0">
                <a:solidFill>
                  <a:schemeClr val="tx2"/>
                </a:solidFill>
              </a:rPr>
              <a:t>обсъждания</a:t>
            </a:r>
            <a:r>
              <a:rPr lang="en-US" sz="1400" dirty="0" smtClean="0">
                <a:solidFill>
                  <a:schemeClr val="tx2"/>
                </a:solidFill>
              </a:rPr>
              <a:t> </a:t>
            </a:r>
            <a:r>
              <a:rPr lang="bg-BG" sz="1400" dirty="0" smtClean="0">
                <a:solidFill>
                  <a:schemeClr val="tx2"/>
                </a:solidFill>
              </a:rPr>
              <a:t>със службите на ЕК по проекта</a:t>
            </a:r>
            <a:r>
              <a:rPr lang="ru-RU" sz="1400" dirty="0" smtClean="0">
                <a:solidFill>
                  <a:schemeClr val="tx2"/>
                </a:solidFill>
              </a:rPr>
              <a:t> </a:t>
            </a:r>
            <a:r>
              <a:rPr lang="ru-RU" sz="1400" dirty="0">
                <a:solidFill>
                  <a:schemeClr val="tx2"/>
                </a:solidFill>
              </a:rPr>
              <a:t>на </a:t>
            </a:r>
            <a:r>
              <a:rPr lang="ru-RU" sz="1400" dirty="0" smtClean="0">
                <a:solidFill>
                  <a:schemeClr val="tx2"/>
                </a:solidFill>
              </a:rPr>
              <a:t>ОПНО; Предложение от ЕК за еднофондова програма за образование;</a:t>
            </a:r>
            <a:endParaRPr lang="bg-BG" sz="1400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 smtClean="0">
                <a:solidFill>
                  <a:schemeClr val="tx2"/>
                </a:solidFill>
              </a:rPr>
              <a:t>Юни </a:t>
            </a:r>
            <a:r>
              <a:rPr lang="ru-RU" sz="1400" b="1" dirty="0">
                <a:solidFill>
                  <a:schemeClr val="tx2"/>
                </a:solidFill>
              </a:rPr>
              <a:t>– септември 2020 г</a:t>
            </a:r>
            <a:r>
              <a:rPr lang="ru-RU" sz="1400" i="1" dirty="0">
                <a:solidFill>
                  <a:schemeClr val="tx2"/>
                </a:solidFill>
              </a:rPr>
              <a:t>. </a:t>
            </a:r>
            <a:r>
              <a:rPr lang="ru-RU" sz="1400" dirty="0">
                <a:solidFill>
                  <a:schemeClr val="tx2"/>
                </a:solidFill>
              </a:rPr>
              <a:t>– Одобреният от </a:t>
            </a:r>
            <a:r>
              <a:rPr lang="ru-RU" sz="1400" dirty="0" smtClean="0">
                <a:solidFill>
                  <a:schemeClr val="tx2"/>
                </a:solidFill>
              </a:rPr>
              <a:t>ТРГ първи проект </a:t>
            </a:r>
            <a:r>
              <a:rPr lang="ru-RU" sz="1400" dirty="0">
                <a:solidFill>
                  <a:schemeClr val="tx2"/>
                </a:solidFill>
              </a:rPr>
              <a:t>на </a:t>
            </a:r>
            <a:r>
              <a:rPr lang="ru-RU" sz="1400" dirty="0" smtClean="0">
                <a:solidFill>
                  <a:schemeClr val="tx2"/>
                </a:solidFill>
              </a:rPr>
              <a:t>ОПНО </a:t>
            </a:r>
            <a:r>
              <a:rPr lang="ru-RU" sz="1400" dirty="0">
                <a:solidFill>
                  <a:schemeClr val="tx2"/>
                </a:solidFill>
              </a:rPr>
              <a:t>е преработен, като е подготвен вариант 1.0 на Програма „Образование“ (ПО); </a:t>
            </a:r>
            <a:endParaRPr lang="ru-RU" sz="1400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chemeClr val="tx2"/>
                </a:solidFill>
              </a:rPr>
              <a:t>01.10.2020 г. - </a:t>
            </a:r>
            <a:r>
              <a:rPr lang="ru-RU" sz="1400" b="1" dirty="0" smtClean="0">
                <a:solidFill>
                  <a:schemeClr val="tx2"/>
                </a:solidFill>
              </a:rPr>
              <a:t>второ </a:t>
            </a:r>
            <a:r>
              <a:rPr lang="ru-RU" sz="1400" b="1" dirty="0">
                <a:solidFill>
                  <a:schemeClr val="tx2"/>
                </a:solidFill>
              </a:rPr>
              <a:t>заседание на ТРГ</a:t>
            </a:r>
            <a:r>
              <a:rPr lang="ru-RU" sz="1400" dirty="0">
                <a:solidFill>
                  <a:schemeClr val="tx2"/>
                </a:solidFill>
              </a:rPr>
              <a:t> под формата на дискусионна среща за </a:t>
            </a:r>
            <a:r>
              <a:rPr lang="ru-RU" sz="1400" b="1" dirty="0">
                <a:solidFill>
                  <a:schemeClr val="tx2"/>
                </a:solidFill>
              </a:rPr>
              <a:t>обсъждане на версия 1.0 на </a:t>
            </a:r>
            <a:r>
              <a:rPr lang="bg-BG" sz="1400" b="1" dirty="0" smtClean="0">
                <a:solidFill>
                  <a:schemeClr val="tx2"/>
                </a:solidFill>
              </a:rPr>
              <a:t>Програма „Образование“; </a:t>
            </a:r>
            <a:endParaRPr lang="bg-BG" sz="1400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 smtClean="0">
                <a:solidFill>
                  <a:schemeClr val="tx2"/>
                </a:solidFill>
              </a:rPr>
              <a:t>Септември </a:t>
            </a:r>
            <a:r>
              <a:rPr lang="ru-RU" sz="1400" b="1" dirty="0">
                <a:solidFill>
                  <a:schemeClr val="tx2"/>
                </a:solidFill>
              </a:rPr>
              <a:t>– октомври 2020 г.</a:t>
            </a:r>
            <a:r>
              <a:rPr lang="ru-RU" sz="1400" i="1" dirty="0">
                <a:solidFill>
                  <a:schemeClr val="tx2"/>
                </a:solidFill>
              </a:rPr>
              <a:t> </a:t>
            </a:r>
            <a:r>
              <a:rPr lang="ru-RU" sz="1400" dirty="0">
                <a:solidFill>
                  <a:schemeClr val="tx2"/>
                </a:solidFill>
              </a:rPr>
              <a:t>- </a:t>
            </a:r>
            <a:r>
              <a:rPr lang="ru-RU" sz="1400" b="1" u="sng" dirty="0">
                <a:solidFill>
                  <a:schemeClr val="tx2"/>
                </a:solidFill>
              </a:rPr>
              <a:t>чрез проведена писмена процедура </a:t>
            </a:r>
            <a:r>
              <a:rPr lang="ru-RU" sz="1400" b="1" u="sng" dirty="0" smtClean="0">
                <a:solidFill>
                  <a:schemeClr val="tx2"/>
                </a:solidFill>
              </a:rPr>
              <a:t>версия </a:t>
            </a:r>
            <a:r>
              <a:rPr lang="ru-RU" sz="1400" b="1" u="sng" dirty="0">
                <a:solidFill>
                  <a:schemeClr val="tx2"/>
                </a:solidFill>
              </a:rPr>
              <a:t>1.0 на </a:t>
            </a:r>
            <a:r>
              <a:rPr lang="ru-RU" sz="1400" b="1" u="sng" dirty="0" smtClean="0">
                <a:solidFill>
                  <a:schemeClr val="tx2"/>
                </a:solidFill>
              </a:rPr>
              <a:t>Програма</a:t>
            </a:r>
            <a:r>
              <a:rPr lang="ru-RU" sz="1400" b="1" u="sng" dirty="0">
                <a:solidFill>
                  <a:schemeClr val="tx2"/>
                </a:solidFill>
              </a:rPr>
              <a:t> „Образование“ е </a:t>
            </a:r>
            <a:r>
              <a:rPr lang="ru-RU" sz="1400" b="1" u="sng" dirty="0" smtClean="0">
                <a:solidFill>
                  <a:schemeClr val="tx2"/>
                </a:solidFill>
              </a:rPr>
              <a:t>одобрена от ТРГ за изпращане за неформални консултации със службите на ЕК; </a:t>
            </a: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 smtClean="0">
                <a:solidFill>
                  <a:schemeClr val="tx2"/>
                </a:solidFill>
              </a:rPr>
              <a:t>20.10.2020 </a:t>
            </a:r>
            <a:r>
              <a:rPr lang="ru-RU" sz="1400" b="1" dirty="0">
                <a:solidFill>
                  <a:schemeClr val="tx2"/>
                </a:solidFill>
              </a:rPr>
              <a:t>г.</a:t>
            </a:r>
            <a:r>
              <a:rPr lang="ru-RU" sz="1400" i="1" dirty="0">
                <a:solidFill>
                  <a:schemeClr val="tx2"/>
                </a:solidFill>
              </a:rPr>
              <a:t> </a:t>
            </a:r>
            <a:r>
              <a:rPr lang="ru-RU" sz="1400" i="1" dirty="0" smtClean="0">
                <a:solidFill>
                  <a:schemeClr val="tx2"/>
                </a:solidFill>
              </a:rPr>
              <a:t>– </a:t>
            </a:r>
            <a:r>
              <a:rPr lang="ru-RU" sz="1400" dirty="0" smtClean="0">
                <a:solidFill>
                  <a:schemeClr val="tx2"/>
                </a:solidFill>
              </a:rPr>
              <a:t>ПО е</a:t>
            </a:r>
            <a:r>
              <a:rPr lang="ru-RU" sz="1400" i="1" dirty="0" smtClean="0">
                <a:solidFill>
                  <a:schemeClr val="tx2"/>
                </a:solidFill>
              </a:rPr>
              <a:t> </a:t>
            </a:r>
            <a:r>
              <a:rPr lang="ru-RU" sz="1400" dirty="0" smtClean="0">
                <a:solidFill>
                  <a:schemeClr val="tx2"/>
                </a:solidFill>
              </a:rPr>
              <a:t>изпратена </a:t>
            </a:r>
            <a:r>
              <a:rPr lang="ru-RU" sz="1400" dirty="0">
                <a:solidFill>
                  <a:schemeClr val="tx2"/>
                </a:solidFill>
              </a:rPr>
              <a:t>през SFC2014 за неформално съгласуване от службите на ЕК; </a:t>
            </a:r>
            <a:endParaRPr lang="ru-RU" sz="1400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 smtClean="0">
                <a:solidFill>
                  <a:schemeClr val="tx2"/>
                </a:solidFill>
              </a:rPr>
              <a:t>РМС </a:t>
            </a:r>
            <a:r>
              <a:rPr lang="ru-RU" sz="1400" b="1" dirty="0">
                <a:solidFill>
                  <a:schemeClr val="tx2"/>
                </a:solidFill>
              </a:rPr>
              <a:t>№ 712/06.10.2020 г.</a:t>
            </a:r>
            <a:r>
              <a:rPr lang="ru-RU" sz="1400" i="1" dirty="0">
                <a:solidFill>
                  <a:schemeClr val="tx2"/>
                </a:solidFill>
              </a:rPr>
              <a:t> </a:t>
            </a:r>
            <a:r>
              <a:rPr lang="ru-RU" sz="1400" dirty="0">
                <a:solidFill>
                  <a:schemeClr val="tx2"/>
                </a:solidFill>
              </a:rPr>
              <a:t>- ИА ОПНОИР е определена за Управляващ орган на ПО;</a:t>
            </a: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chemeClr val="tx2"/>
                </a:solidFill>
              </a:rPr>
              <a:t>Януари 2021 г. </a:t>
            </a:r>
            <a:r>
              <a:rPr lang="ru-RU" sz="1400" dirty="0">
                <a:solidFill>
                  <a:schemeClr val="tx2"/>
                </a:solidFill>
              </a:rPr>
              <a:t>- получени коментари от ЕК по изпратената на 20.10.2020 г. версия 1.0 на ПО; </a:t>
            </a: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chemeClr val="tx2"/>
                </a:solidFill>
              </a:rPr>
              <a:t>1 февруари 2021 г. </a:t>
            </a:r>
            <a:r>
              <a:rPr lang="ru-RU" sz="1400" dirty="0">
                <a:solidFill>
                  <a:schemeClr val="tx2"/>
                </a:solidFill>
              </a:rPr>
              <a:t>- изпратена редактирана версия на ПО към ЕК за следващ кръг на неформално съгласуване; </a:t>
            </a: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chemeClr val="tx2"/>
                </a:solidFill>
              </a:rPr>
              <a:t>22 февруари 2021 г.</a:t>
            </a:r>
            <a:r>
              <a:rPr lang="ru-RU" sz="1400" i="1" dirty="0">
                <a:solidFill>
                  <a:schemeClr val="tx2"/>
                </a:solidFill>
              </a:rPr>
              <a:t> </a:t>
            </a:r>
            <a:r>
              <a:rPr lang="ru-RU" sz="1400" dirty="0">
                <a:solidFill>
                  <a:schemeClr val="tx2"/>
                </a:solidFill>
              </a:rPr>
              <a:t>– получени коментари от ЕК;</a:t>
            </a: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chemeClr val="tx2"/>
                </a:solidFill>
              </a:rPr>
              <a:t>10 май 2021 г.</a:t>
            </a:r>
            <a:r>
              <a:rPr lang="ru-RU" sz="1400" dirty="0">
                <a:solidFill>
                  <a:schemeClr val="tx2"/>
                </a:solidFill>
              </a:rPr>
              <a:t> – изпратена редактирана версия на ПО към ЕК за следващ кръг на неформално съгласуване; </a:t>
            </a:r>
            <a:endParaRPr lang="en-US" sz="1400" dirty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en-US" sz="1400" b="1" dirty="0">
                <a:solidFill>
                  <a:schemeClr val="tx2"/>
                </a:solidFill>
              </a:rPr>
              <a:t>10 </a:t>
            </a:r>
            <a:r>
              <a:rPr lang="bg-BG" sz="1400" b="1" dirty="0">
                <a:solidFill>
                  <a:schemeClr val="tx2"/>
                </a:solidFill>
              </a:rPr>
              <a:t>юни 2021 г. </a:t>
            </a:r>
            <a:r>
              <a:rPr lang="bg-BG" sz="1400" dirty="0">
                <a:solidFill>
                  <a:schemeClr val="tx2"/>
                </a:solidFill>
              </a:rPr>
              <a:t>– получени коментари от ЕК.</a:t>
            </a: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chemeClr val="tx2"/>
                </a:solidFill>
              </a:rPr>
              <a:t>Юни – юли 2021 г. </a:t>
            </a:r>
            <a:r>
              <a:rPr lang="ru-RU" sz="1400" dirty="0">
                <a:solidFill>
                  <a:schemeClr val="tx2"/>
                </a:solidFill>
              </a:rPr>
              <a:t>– отразяване на коментарите, неформални обсъждания със службите на ЕК</a:t>
            </a:r>
          </a:p>
          <a:p>
            <a:pPr marL="0" indent="0">
              <a:buNone/>
            </a:pPr>
            <a:endParaRPr lang="ru-RU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69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1453796"/>
            <a:ext cx="11696007" cy="5404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305098"/>
            <a:ext cx="10515600" cy="39069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rgbClr val="A51321"/>
                </a:solidFill>
                <a:latin typeface="+mn-lt"/>
              </a:rPr>
              <a:t>Регламенти и стратегически </a:t>
            </a:r>
            <a:r>
              <a:rPr lang="bg-BG" sz="2000" b="1" dirty="0" smtClean="0">
                <a:solidFill>
                  <a:srgbClr val="A51321"/>
                </a:solidFill>
                <a:latin typeface="+mn-lt"/>
              </a:rPr>
              <a:t>документи</a:t>
            </a:r>
            <a:r>
              <a:rPr lang="ru-RU" sz="2000" b="1" dirty="0" smtClean="0">
                <a:solidFill>
                  <a:srgbClr val="A51321"/>
                </a:solidFill>
                <a:latin typeface="+mn-lt"/>
              </a:rPr>
              <a:t> </a:t>
            </a:r>
            <a:r>
              <a:rPr lang="ru-RU" sz="2000" b="1" dirty="0">
                <a:solidFill>
                  <a:srgbClr val="A51321"/>
                </a:solidFill>
                <a:latin typeface="+mn-lt"/>
              </a:rPr>
              <a:t>за програмен период </a:t>
            </a:r>
            <a:r>
              <a:rPr lang="ru-RU" sz="2000" b="1" dirty="0" smtClean="0">
                <a:solidFill>
                  <a:srgbClr val="A51321"/>
                </a:solidFill>
                <a:latin typeface="+mn-lt"/>
              </a:rPr>
              <a:t>2021-2027 г</a:t>
            </a:r>
            <a:r>
              <a:rPr lang="bg-BG" sz="2000" b="1" dirty="0" smtClean="0">
                <a:solidFill>
                  <a:srgbClr val="A51321"/>
                </a:solidFill>
                <a:latin typeface="+mn-lt"/>
              </a:rPr>
              <a:t>.</a:t>
            </a:r>
            <a:endParaRPr lang="en-US" sz="20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320" y="1695796"/>
            <a:ext cx="11696007" cy="5037514"/>
          </a:xfrm>
        </p:spPr>
        <p:txBody>
          <a:bodyPr>
            <a:noAutofit/>
          </a:bodyPr>
          <a:lstStyle/>
          <a:p>
            <a:pPr algn="just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ru-RU" sz="1600" b="1" dirty="0">
                <a:solidFill>
                  <a:schemeClr val="tx2"/>
                </a:solidFill>
              </a:rPr>
              <a:t>РЕГЛАМЕНТ (ЕС) 2021/1060 </a:t>
            </a:r>
            <a:r>
              <a:rPr lang="ru-RU" sz="1600" dirty="0">
                <a:solidFill>
                  <a:schemeClr val="tx2"/>
                </a:solidFill>
              </a:rPr>
              <a:t>на Европейския парламент и на Съвета от 24.06.2021 г. за установяване на общоприложими разпоредби за ЕФРР, ЕСФ+, КФ, ФСП и ЕФМДРА, както и финансовите правила за тях и фонд УМИ, ВС и </a:t>
            </a:r>
            <a:r>
              <a:rPr lang="ru-RU" sz="1600" dirty="0" smtClean="0">
                <a:solidFill>
                  <a:schemeClr val="tx2"/>
                </a:solidFill>
              </a:rPr>
              <a:t>ИФПУГВП: </a:t>
            </a:r>
            <a:r>
              <a:rPr lang="ru-RU" sz="1400" i="1" dirty="0" smtClean="0">
                <a:solidFill>
                  <a:schemeClr val="tx2"/>
                </a:solidFill>
              </a:rPr>
              <a:t>чл. 5 – Цели на политиката; ПО се програмира по цел «По-социална и по-приобщаваща Европа чрез реализиране на Европейския стълб на социалните права»</a:t>
            </a:r>
            <a:endParaRPr lang="ru-RU" sz="1400" i="1" dirty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ru-RU" sz="1600" b="1" dirty="0">
                <a:solidFill>
                  <a:schemeClr val="tx2"/>
                </a:solidFill>
              </a:rPr>
              <a:t> РЕГЛАМЕНТ (ЕС) 2021/1057 </a:t>
            </a:r>
            <a:r>
              <a:rPr lang="ru-RU" sz="1600" dirty="0">
                <a:solidFill>
                  <a:schemeClr val="tx2"/>
                </a:solidFill>
              </a:rPr>
              <a:t>на Европейския парламент и на Съвета от 24.06.2021 г. </a:t>
            </a:r>
            <a:r>
              <a:rPr lang="ru-RU" sz="1600" dirty="0" smtClean="0">
                <a:solidFill>
                  <a:schemeClr val="tx2"/>
                </a:solidFill>
              </a:rPr>
              <a:t>за </a:t>
            </a:r>
            <a:r>
              <a:rPr lang="ru-RU" sz="1600" dirty="0">
                <a:solidFill>
                  <a:schemeClr val="tx2"/>
                </a:solidFill>
              </a:rPr>
              <a:t>създаване на Европейския социален фонд плюс (ЕСФ</a:t>
            </a:r>
            <a:r>
              <a:rPr lang="ru-RU" sz="1600" dirty="0" smtClean="0">
                <a:solidFill>
                  <a:schemeClr val="tx2"/>
                </a:solidFill>
              </a:rPr>
              <a:t>+): </a:t>
            </a:r>
            <a:r>
              <a:rPr lang="ru-RU" sz="1400" i="1" dirty="0" smtClean="0">
                <a:solidFill>
                  <a:schemeClr val="tx2"/>
                </a:solidFill>
              </a:rPr>
              <a:t>чл. 4 – Специфични цели за ЕСФ+</a:t>
            </a:r>
            <a:endParaRPr lang="en-US" sz="1400" i="1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q"/>
            </a:pPr>
            <a:r>
              <a:rPr lang="ru-RU" sz="1600" b="1" dirty="0" smtClean="0">
                <a:solidFill>
                  <a:schemeClr val="tx2"/>
                </a:solidFill>
              </a:rPr>
              <a:t>ЕВРОПЕЙСКИ </a:t>
            </a:r>
            <a:r>
              <a:rPr lang="ru-RU" sz="1600" b="1" dirty="0">
                <a:solidFill>
                  <a:schemeClr val="tx2"/>
                </a:solidFill>
              </a:rPr>
              <a:t>СТЪЛБ НА СОЦИАЛНИТЕ ПРАВА</a:t>
            </a:r>
            <a:r>
              <a:rPr lang="ru-RU" sz="1600" dirty="0">
                <a:solidFill>
                  <a:schemeClr val="tx2"/>
                </a:solidFill>
              </a:rPr>
              <a:t>: </a:t>
            </a:r>
            <a:r>
              <a:rPr lang="ru-RU" sz="1400" i="1" dirty="0">
                <a:solidFill>
                  <a:schemeClr val="tx2"/>
                </a:solidFill>
              </a:rPr>
              <a:t>равни възможности и достъп до пазара на труда; справедливи условия на труд; социална закрила и </a:t>
            </a:r>
            <a:r>
              <a:rPr lang="ru-RU" sz="1400" i="1" dirty="0" smtClean="0">
                <a:solidFill>
                  <a:schemeClr val="tx2"/>
                </a:solidFill>
              </a:rPr>
              <a:t>приобщаване</a:t>
            </a:r>
            <a:endParaRPr lang="ru-RU" sz="1400" i="1" dirty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chemeClr val="tx2"/>
                </a:solidFill>
              </a:rPr>
              <a:t>ЕВРОПЕЙСКИ </a:t>
            </a:r>
            <a:r>
              <a:rPr lang="ru-RU" sz="1600" b="1" dirty="0" smtClean="0">
                <a:solidFill>
                  <a:schemeClr val="tx2"/>
                </a:solidFill>
              </a:rPr>
              <a:t>СЕМЕСТЪР</a:t>
            </a:r>
            <a:r>
              <a:rPr lang="bg-BG" sz="1600" b="1" dirty="0" smtClean="0">
                <a:solidFill>
                  <a:schemeClr val="tx2"/>
                </a:solidFill>
              </a:rPr>
              <a:t>: </a:t>
            </a:r>
            <a:r>
              <a:rPr lang="bg-BG" sz="1400" i="1" dirty="0" smtClean="0">
                <a:solidFill>
                  <a:schemeClr val="tx2"/>
                </a:solidFill>
              </a:rPr>
              <a:t>рамка за определяне на национални приоритети за реформи и за мониторинг; специфични за всяка държава препоръки </a:t>
            </a:r>
            <a:endParaRPr lang="ru-RU" sz="1400" i="1" dirty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chemeClr val="tx2"/>
                </a:solidFill>
              </a:rPr>
              <a:t>ПРЕПОРЪКА (ЕС) 2021/1004 НА СЪВЕТА от 14 юни 2021 година за създаване на </a:t>
            </a:r>
            <a:r>
              <a:rPr lang="bg-BG" sz="1600" b="1" dirty="0" smtClean="0">
                <a:solidFill>
                  <a:schemeClr val="tx2"/>
                </a:solidFill>
              </a:rPr>
              <a:t>Европейска</a:t>
            </a:r>
            <a:r>
              <a:rPr lang="ru-RU" sz="1600" b="1" dirty="0" smtClean="0">
                <a:solidFill>
                  <a:schemeClr val="tx2"/>
                </a:solidFill>
              </a:rPr>
              <a:t> </a:t>
            </a:r>
            <a:r>
              <a:rPr lang="bg-BG" sz="1600" b="1" dirty="0" smtClean="0">
                <a:solidFill>
                  <a:schemeClr val="tx2"/>
                </a:solidFill>
              </a:rPr>
              <a:t>гаранция</a:t>
            </a:r>
            <a:r>
              <a:rPr lang="ru-RU" sz="1600" b="1" dirty="0" smtClean="0">
                <a:solidFill>
                  <a:schemeClr val="tx2"/>
                </a:solidFill>
              </a:rPr>
              <a:t> </a:t>
            </a:r>
            <a:r>
              <a:rPr lang="ru-RU" sz="1600" b="1" dirty="0">
                <a:solidFill>
                  <a:schemeClr val="tx2"/>
                </a:solidFill>
              </a:rPr>
              <a:t>за </a:t>
            </a:r>
            <a:r>
              <a:rPr lang="ru-RU" sz="1600" b="1" dirty="0" smtClean="0">
                <a:solidFill>
                  <a:schemeClr val="tx2"/>
                </a:solidFill>
              </a:rPr>
              <a:t>децата</a:t>
            </a:r>
            <a:r>
              <a:rPr lang="ru-RU" sz="1600" b="1" dirty="0">
                <a:solidFill>
                  <a:schemeClr val="tx2"/>
                </a:solidFill>
              </a:rPr>
              <a:t>: </a:t>
            </a:r>
            <a:r>
              <a:rPr lang="ru-RU" sz="1600" dirty="0" smtClean="0">
                <a:solidFill>
                  <a:schemeClr val="tx2"/>
                </a:solidFill>
              </a:rPr>
              <a:t>Съгласно Регламент (ЕС) 2021/1057: </a:t>
            </a:r>
            <a:r>
              <a:rPr lang="ru-RU" sz="1400" i="1" dirty="0" smtClean="0">
                <a:solidFill>
                  <a:schemeClr val="tx2"/>
                </a:solidFill>
              </a:rPr>
              <a:t>Държавите </a:t>
            </a:r>
            <a:r>
              <a:rPr lang="ru-RU" sz="1400" i="1" dirty="0">
                <a:solidFill>
                  <a:schemeClr val="tx2"/>
                </a:solidFill>
              </a:rPr>
              <a:t>членки, в които средният дял на децата на възраст под 18 години, изложени на риск от бедност или социално изключване за периода 2017—2019 г., е над средното равнище за Съюза въз основа на данни на Евростат, разпределят най-малко 5% от своите ресурси по </a:t>
            </a:r>
            <a:r>
              <a:rPr lang="ru-RU" sz="1400" i="1" dirty="0" smtClean="0">
                <a:solidFill>
                  <a:schemeClr val="tx2"/>
                </a:solidFill>
              </a:rPr>
              <a:t>направлението </a:t>
            </a:r>
            <a:r>
              <a:rPr lang="ru-RU" sz="1400" i="1" dirty="0">
                <a:solidFill>
                  <a:schemeClr val="tx2"/>
                </a:solidFill>
              </a:rPr>
              <a:t>на ЕСФ+ при споделено управление за подкрепа на целевите действия и структурните реформи за борба с детската </a:t>
            </a:r>
            <a:r>
              <a:rPr lang="ru-RU" sz="1400" i="1" dirty="0" smtClean="0">
                <a:solidFill>
                  <a:schemeClr val="tx2"/>
                </a:solidFill>
              </a:rPr>
              <a:t>бедност в рамките на специфични цели по ЕСФ+ (буква (е) и букви (з) до (л) </a:t>
            </a:r>
            <a:endParaRPr lang="en-US" sz="1400" i="1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2"/>
                </a:solidFill>
              </a:rPr>
              <a:t>НАЦИОНАЛНА ПРОГРАМА ЗА РАЗВИТИЕ БЪЛГАРИЯ 2030 (НПР 2030)</a:t>
            </a:r>
            <a:r>
              <a:rPr lang="en-US" sz="1600" b="1" dirty="0" smtClean="0">
                <a:solidFill>
                  <a:schemeClr val="tx2"/>
                </a:solidFill>
              </a:rPr>
              <a:t> - </a:t>
            </a:r>
            <a:r>
              <a:rPr lang="ru-RU" sz="1600" b="1" dirty="0" smtClean="0">
                <a:solidFill>
                  <a:schemeClr val="tx2"/>
                </a:solidFill>
              </a:rPr>
              <a:t> ПРИОРИТЕТ 1 „ОБРАЗОВАНИЕ И УМЕНИЯ“ – </a:t>
            </a:r>
            <a:r>
              <a:rPr lang="ru-RU" sz="1600" i="1" dirty="0" smtClean="0">
                <a:solidFill>
                  <a:schemeClr val="tx2"/>
                </a:solidFill>
              </a:rPr>
              <a:t>Решение на МС № 33 от 20.01.2021 г.</a:t>
            </a:r>
            <a:endParaRPr lang="en-US" sz="1600" i="1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2"/>
                </a:solidFill>
              </a:rPr>
              <a:t>СТРАТЕГИЧЕСКА РАМКА ЗА РАЗВИТИЕ НА ОБРАЗОВАНИЕТО, ОБУЧЕНИЕТО И УЧЕНЕТО В РЕПУБЛИКА БЪЛГАРИЯ (2021-2030) – </a:t>
            </a:r>
            <a:r>
              <a:rPr lang="ru-RU" sz="1600" i="1" dirty="0" smtClean="0">
                <a:solidFill>
                  <a:schemeClr val="tx2"/>
                </a:solidFill>
              </a:rPr>
              <a:t>Решение на МС от 24.02.2021 г.   </a:t>
            </a:r>
            <a:endParaRPr lang="en-US" sz="1600" i="1" dirty="0" smtClean="0">
              <a:solidFill>
                <a:schemeClr val="tx2"/>
              </a:solidFill>
            </a:endParaRPr>
          </a:p>
          <a:p>
            <a:pPr algn="just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2"/>
                </a:solidFill>
              </a:rPr>
              <a:t>СТРАТЕГИЯТА ЗА РАЗВИТИЕ НА ВИСШЕТО ОБРАЗОВАНИЕ В РЕПУБЛИКА БЪЛГАРИЯ ЗА ПЕРИОДА 2021-2030 Г. – </a:t>
            </a:r>
            <a:r>
              <a:rPr lang="ru-RU" sz="1600" i="1" dirty="0" smtClean="0">
                <a:solidFill>
                  <a:schemeClr val="tx2"/>
                </a:solidFill>
              </a:rPr>
              <a:t>Решение на 44-то Народно </a:t>
            </a:r>
            <a:r>
              <a:rPr lang="bg-BG" sz="1600" i="1" dirty="0" smtClean="0">
                <a:solidFill>
                  <a:schemeClr val="tx2"/>
                </a:solidFill>
              </a:rPr>
              <a:t>събрание, обн. ДВ. бр. 2 </a:t>
            </a:r>
            <a:r>
              <a:rPr lang="ru-RU" sz="1600" i="1" dirty="0" smtClean="0">
                <a:solidFill>
                  <a:schemeClr val="tx2"/>
                </a:solidFill>
              </a:rPr>
              <a:t>от 08.01.2021 г.   </a:t>
            </a:r>
            <a:endParaRPr lang="en-US" sz="1600" i="1" dirty="0" smtClean="0">
              <a:solidFill>
                <a:schemeClr val="tx2"/>
              </a:solidFill>
            </a:endParaRPr>
          </a:p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790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56" y="1876424"/>
            <a:ext cx="11521044" cy="49069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377" y="1371599"/>
            <a:ext cx="10279490" cy="504825"/>
          </a:xfrm>
        </p:spPr>
        <p:txBody>
          <a:bodyPr>
            <a:normAutofit/>
          </a:bodyPr>
          <a:lstStyle/>
          <a:p>
            <a:pPr algn="ctr"/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Програма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„Образование“ 2021-2027  - структура 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66156" y="1885216"/>
            <a:ext cx="11673444" cy="48981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95000"/>
                  <a:lumOff val="5000"/>
                </a:sys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042780609"/>
              </p:ext>
            </p:extLst>
          </p:nvPr>
        </p:nvGraphicFramePr>
        <p:xfrm>
          <a:off x="366156" y="1885215"/>
          <a:ext cx="4061911" cy="4705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549852373"/>
              </p:ext>
            </p:extLst>
          </p:nvPr>
        </p:nvGraphicFramePr>
        <p:xfrm>
          <a:off x="4368800" y="1894007"/>
          <a:ext cx="2926537" cy="4713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622238482"/>
              </p:ext>
            </p:extLst>
          </p:nvPr>
        </p:nvGraphicFramePr>
        <p:xfrm>
          <a:off x="7295337" y="1885215"/>
          <a:ext cx="4357402" cy="471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209746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637608"/>
            <a:ext cx="10434736" cy="5053072"/>
          </a:xfrm>
        </p:spPr>
        <p:txBody>
          <a:bodyPr>
            <a:no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94006"/>
            <a:ext cx="8312727" cy="41231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34544" y="2452255"/>
            <a:ext cx="497101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ПРИОРИТЕТ 1</a:t>
            </a:r>
            <a:br>
              <a:rPr kumimoji="0" lang="bg-BG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bg-BG" sz="2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anose="020B0604020202020204" pitchFamily="34" charset="0"/>
              </a:rPr>
              <a:t>ПРИОБЩАВАЩО ОБРАЗОВАНИЕ И ОБРАЗОВАТЕЛНА ИНТЕГРАЦИЯ</a:t>
            </a:r>
            <a:endParaRPr kumimoji="0" lang="en-US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782419603"/>
              </p:ext>
            </p:extLst>
          </p:nvPr>
        </p:nvGraphicFramePr>
        <p:xfrm>
          <a:off x="6674875" y="4907065"/>
          <a:ext cx="4330700" cy="165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392112" y="3982341"/>
            <a:ext cx="3016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>
                <a:solidFill>
                  <a:srgbClr val="002060"/>
                </a:solidFill>
              </a:rPr>
              <a:t>570 835 </a:t>
            </a:r>
            <a:r>
              <a:rPr lang="bg-BG" sz="2800" b="1" dirty="0" smtClean="0">
                <a:solidFill>
                  <a:srgbClr val="002060"/>
                </a:solidFill>
              </a:rPr>
              <a:t>599 лв.</a:t>
            </a:r>
            <a:endParaRPr lang="bg-BG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7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637608"/>
            <a:ext cx="10434736" cy="5053072"/>
          </a:xfrm>
        </p:spPr>
        <p:txBody>
          <a:bodyPr>
            <a:no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" y="1230285"/>
            <a:ext cx="12179741" cy="5627715"/>
          </a:xfrm>
          <a:prstGeom prst="rect">
            <a:avLst/>
          </a:prstGeom>
        </p:spPr>
      </p:pic>
      <p:sp>
        <p:nvSpPr>
          <p:cNvPr id="70" name="Left Arrow Callout 40"/>
          <p:cNvSpPr/>
          <p:nvPr/>
        </p:nvSpPr>
        <p:spPr>
          <a:xfrm rot="20957062" flipH="1">
            <a:off x="3443403" y="910023"/>
            <a:ext cx="4897774" cy="2112217"/>
          </a:xfrm>
          <a:custGeom>
            <a:avLst/>
            <a:gdLst>
              <a:gd name="connsiteX0" fmla="*/ 0 w 3211308"/>
              <a:gd name="connsiteY0" fmla="*/ 815375 h 1630750"/>
              <a:gd name="connsiteX1" fmla="*/ 407688 w 3211308"/>
              <a:gd name="connsiteY1" fmla="*/ 407688 h 1630750"/>
              <a:gd name="connsiteX2" fmla="*/ 407688 w 3211308"/>
              <a:gd name="connsiteY2" fmla="*/ 538506 h 1630750"/>
              <a:gd name="connsiteX3" fmla="*/ 725049 w 3211308"/>
              <a:gd name="connsiteY3" fmla="*/ 538506 h 1630750"/>
              <a:gd name="connsiteX4" fmla="*/ 725049 w 3211308"/>
              <a:gd name="connsiteY4" fmla="*/ 0 h 1630750"/>
              <a:gd name="connsiteX5" fmla="*/ 3211308 w 3211308"/>
              <a:gd name="connsiteY5" fmla="*/ 0 h 1630750"/>
              <a:gd name="connsiteX6" fmla="*/ 3211308 w 3211308"/>
              <a:gd name="connsiteY6" fmla="*/ 1630750 h 1630750"/>
              <a:gd name="connsiteX7" fmla="*/ 725049 w 3211308"/>
              <a:gd name="connsiteY7" fmla="*/ 1630750 h 1630750"/>
              <a:gd name="connsiteX8" fmla="*/ 725049 w 3211308"/>
              <a:gd name="connsiteY8" fmla="*/ 1092244 h 1630750"/>
              <a:gd name="connsiteX9" fmla="*/ 407688 w 3211308"/>
              <a:gd name="connsiteY9" fmla="*/ 1092244 h 1630750"/>
              <a:gd name="connsiteX10" fmla="*/ 407688 w 3211308"/>
              <a:gd name="connsiteY10" fmla="*/ 1223063 h 1630750"/>
              <a:gd name="connsiteX11" fmla="*/ 0 w 3211308"/>
              <a:gd name="connsiteY11" fmla="*/ 815375 h 1630750"/>
              <a:gd name="connsiteX0" fmla="*/ 0 w 3211308"/>
              <a:gd name="connsiteY0" fmla="*/ 1593452 h 2408827"/>
              <a:gd name="connsiteX1" fmla="*/ 407688 w 3211308"/>
              <a:gd name="connsiteY1" fmla="*/ 1185765 h 2408827"/>
              <a:gd name="connsiteX2" fmla="*/ 407688 w 3211308"/>
              <a:gd name="connsiteY2" fmla="*/ 1316583 h 2408827"/>
              <a:gd name="connsiteX3" fmla="*/ 725049 w 3211308"/>
              <a:gd name="connsiteY3" fmla="*/ 1316583 h 2408827"/>
              <a:gd name="connsiteX4" fmla="*/ 725049 w 3211308"/>
              <a:gd name="connsiteY4" fmla="*/ 778077 h 2408827"/>
              <a:gd name="connsiteX5" fmla="*/ 3182590 w 3211308"/>
              <a:gd name="connsiteY5" fmla="*/ 0 h 2408827"/>
              <a:gd name="connsiteX6" fmla="*/ 3211308 w 3211308"/>
              <a:gd name="connsiteY6" fmla="*/ 2408827 h 2408827"/>
              <a:gd name="connsiteX7" fmla="*/ 725049 w 3211308"/>
              <a:gd name="connsiteY7" fmla="*/ 2408827 h 2408827"/>
              <a:gd name="connsiteX8" fmla="*/ 725049 w 3211308"/>
              <a:gd name="connsiteY8" fmla="*/ 1870321 h 2408827"/>
              <a:gd name="connsiteX9" fmla="*/ 407688 w 3211308"/>
              <a:gd name="connsiteY9" fmla="*/ 1870321 h 2408827"/>
              <a:gd name="connsiteX10" fmla="*/ 407688 w 3211308"/>
              <a:gd name="connsiteY10" fmla="*/ 2001140 h 2408827"/>
              <a:gd name="connsiteX11" fmla="*/ 0 w 3211308"/>
              <a:gd name="connsiteY11" fmla="*/ 1593452 h 2408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11308" h="2408827">
                <a:moveTo>
                  <a:pt x="0" y="1593452"/>
                </a:moveTo>
                <a:lnTo>
                  <a:pt x="407688" y="1185765"/>
                </a:lnTo>
                <a:lnTo>
                  <a:pt x="407688" y="1316583"/>
                </a:lnTo>
                <a:lnTo>
                  <a:pt x="725049" y="1316583"/>
                </a:lnTo>
                <a:lnTo>
                  <a:pt x="725049" y="778077"/>
                </a:lnTo>
                <a:lnTo>
                  <a:pt x="3182590" y="0"/>
                </a:lnTo>
                <a:lnTo>
                  <a:pt x="3211308" y="2408827"/>
                </a:lnTo>
                <a:lnTo>
                  <a:pt x="725049" y="2408827"/>
                </a:lnTo>
                <a:lnTo>
                  <a:pt x="725049" y="1870321"/>
                </a:lnTo>
                <a:lnTo>
                  <a:pt x="407688" y="1870321"/>
                </a:lnTo>
                <a:lnTo>
                  <a:pt x="407688" y="2001140"/>
                </a:lnTo>
                <a:lnTo>
                  <a:pt x="0" y="1593452"/>
                </a:lnTo>
                <a:close/>
              </a:path>
            </a:pathLst>
          </a:custGeom>
          <a:gradFill flip="none" rotWithShape="1">
            <a:gsLst>
              <a:gs pos="0">
                <a:srgbClr val="B6B914"/>
              </a:gs>
              <a:gs pos="100000">
                <a:srgbClr val="FFC000">
                  <a:shade val="67500"/>
                  <a:satMod val="115000"/>
                </a:srgbClr>
              </a:gs>
              <a:gs pos="37000">
                <a:srgbClr val="B9B600"/>
              </a:gs>
            </a:gsLst>
            <a:lin ang="13500000" scaled="1"/>
            <a:tileRect/>
          </a:gradFill>
          <a:ln w="31750" cap="rnd" cmpd="sng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43"/>
          <p:cNvSpPr/>
          <p:nvPr/>
        </p:nvSpPr>
        <p:spPr>
          <a:xfrm rot="10223636">
            <a:off x="3515779" y="1183471"/>
            <a:ext cx="3345447" cy="1592993"/>
          </a:xfrm>
          <a:custGeom>
            <a:avLst/>
            <a:gdLst>
              <a:gd name="connsiteX0" fmla="*/ 0 w 2127885"/>
              <a:gd name="connsiteY0" fmla="*/ 0 h 1283533"/>
              <a:gd name="connsiteX1" fmla="*/ 2127885 w 2127885"/>
              <a:gd name="connsiteY1" fmla="*/ 0 h 1283533"/>
              <a:gd name="connsiteX2" fmla="*/ 2127885 w 2127885"/>
              <a:gd name="connsiteY2" fmla="*/ 1283533 h 1283533"/>
              <a:gd name="connsiteX3" fmla="*/ 0 w 2127885"/>
              <a:gd name="connsiteY3" fmla="*/ 1283533 h 1283533"/>
              <a:gd name="connsiteX4" fmla="*/ 0 w 2127885"/>
              <a:gd name="connsiteY4" fmla="*/ 0 h 1283533"/>
              <a:gd name="connsiteX0" fmla="*/ 0 w 2138735"/>
              <a:gd name="connsiteY0" fmla="*/ 0 h 1903954"/>
              <a:gd name="connsiteX1" fmla="*/ 2127885 w 2138735"/>
              <a:gd name="connsiteY1" fmla="*/ 0 h 1903954"/>
              <a:gd name="connsiteX2" fmla="*/ 2138735 w 2138735"/>
              <a:gd name="connsiteY2" fmla="*/ 1903954 h 1903954"/>
              <a:gd name="connsiteX3" fmla="*/ 0 w 2138735"/>
              <a:gd name="connsiteY3" fmla="*/ 1283533 h 1903954"/>
              <a:gd name="connsiteX4" fmla="*/ 0 w 2138735"/>
              <a:gd name="connsiteY4" fmla="*/ 0 h 1903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735" h="1903954">
                <a:moveTo>
                  <a:pt x="0" y="0"/>
                </a:moveTo>
                <a:lnTo>
                  <a:pt x="2127885" y="0"/>
                </a:lnTo>
                <a:cubicBezTo>
                  <a:pt x="2131502" y="634651"/>
                  <a:pt x="2135118" y="1269303"/>
                  <a:pt x="2138735" y="1903954"/>
                </a:cubicBezTo>
                <a:lnTo>
                  <a:pt x="0" y="12835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96000"/>
            </a:schemeClr>
          </a:solidFill>
          <a:ln>
            <a:noFill/>
          </a:ln>
          <a:effectLst>
            <a:innerShdw blurRad="1778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3428451" y="1387654"/>
            <a:ext cx="2378435" cy="32862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746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746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Група дейности 1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599723" y="1546167"/>
            <a:ext cx="3541903" cy="137534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Разширяване </a:t>
            </a: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обхвата в </a:t>
            </a: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основно </a:t>
            </a: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образование, чрез подкрепа за ефективното функциониране на </a:t>
            </a: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Механизма </a:t>
            </a: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за </a:t>
            </a: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обхват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4" name="Left Arrow Callout 6"/>
          <p:cNvSpPr/>
          <p:nvPr/>
        </p:nvSpPr>
        <p:spPr>
          <a:xfrm rot="21560280" flipH="1">
            <a:off x="3673463" y="2737137"/>
            <a:ext cx="5378049" cy="2444620"/>
          </a:xfrm>
          <a:custGeom>
            <a:avLst/>
            <a:gdLst>
              <a:gd name="connsiteX0" fmla="*/ 0 w 3732315"/>
              <a:gd name="connsiteY0" fmla="*/ 1149668 h 2299336"/>
              <a:gd name="connsiteX1" fmla="*/ 574834 w 3732315"/>
              <a:gd name="connsiteY1" fmla="*/ 574834 h 2299336"/>
              <a:gd name="connsiteX2" fmla="*/ 574834 w 3732315"/>
              <a:gd name="connsiteY2" fmla="*/ 810516 h 2299336"/>
              <a:gd name="connsiteX3" fmla="*/ 1356846 w 3732315"/>
              <a:gd name="connsiteY3" fmla="*/ 810516 h 2299336"/>
              <a:gd name="connsiteX4" fmla="*/ 1356846 w 3732315"/>
              <a:gd name="connsiteY4" fmla="*/ 0 h 2299336"/>
              <a:gd name="connsiteX5" fmla="*/ 3732315 w 3732315"/>
              <a:gd name="connsiteY5" fmla="*/ 0 h 2299336"/>
              <a:gd name="connsiteX6" fmla="*/ 3732315 w 3732315"/>
              <a:gd name="connsiteY6" fmla="*/ 2299336 h 2299336"/>
              <a:gd name="connsiteX7" fmla="*/ 1356846 w 3732315"/>
              <a:gd name="connsiteY7" fmla="*/ 2299336 h 2299336"/>
              <a:gd name="connsiteX8" fmla="*/ 1356846 w 3732315"/>
              <a:gd name="connsiteY8" fmla="*/ 1488820 h 2299336"/>
              <a:gd name="connsiteX9" fmla="*/ 574834 w 3732315"/>
              <a:gd name="connsiteY9" fmla="*/ 1488820 h 2299336"/>
              <a:gd name="connsiteX10" fmla="*/ 574834 w 3732315"/>
              <a:gd name="connsiteY10" fmla="*/ 1724502 h 2299336"/>
              <a:gd name="connsiteX11" fmla="*/ 0 w 3732315"/>
              <a:gd name="connsiteY11" fmla="*/ 1149668 h 2299336"/>
              <a:gd name="connsiteX0" fmla="*/ 0 w 3732315"/>
              <a:gd name="connsiteY0" fmla="*/ 1149668 h 2299336"/>
              <a:gd name="connsiteX1" fmla="*/ 574834 w 3732315"/>
              <a:gd name="connsiteY1" fmla="*/ 574834 h 2299336"/>
              <a:gd name="connsiteX2" fmla="*/ 574834 w 3732315"/>
              <a:gd name="connsiteY2" fmla="*/ 810516 h 2299336"/>
              <a:gd name="connsiteX3" fmla="*/ 1356846 w 3732315"/>
              <a:gd name="connsiteY3" fmla="*/ 810516 h 2299336"/>
              <a:gd name="connsiteX4" fmla="*/ 1356846 w 3732315"/>
              <a:gd name="connsiteY4" fmla="*/ 0 h 2299336"/>
              <a:gd name="connsiteX5" fmla="*/ 3732315 w 3732315"/>
              <a:gd name="connsiteY5" fmla="*/ 0 h 2299336"/>
              <a:gd name="connsiteX6" fmla="*/ 3724441 w 3732315"/>
              <a:gd name="connsiteY6" fmla="*/ 1617894 h 2299336"/>
              <a:gd name="connsiteX7" fmla="*/ 1356846 w 3732315"/>
              <a:gd name="connsiteY7" fmla="*/ 2299336 h 2299336"/>
              <a:gd name="connsiteX8" fmla="*/ 1356846 w 3732315"/>
              <a:gd name="connsiteY8" fmla="*/ 1488820 h 2299336"/>
              <a:gd name="connsiteX9" fmla="*/ 574834 w 3732315"/>
              <a:gd name="connsiteY9" fmla="*/ 1488820 h 2299336"/>
              <a:gd name="connsiteX10" fmla="*/ 574834 w 3732315"/>
              <a:gd name="connsiteY10" fmla="*/ 1724502 h 2299336"/>
              <a:gd name="connsiteX11" fmla="*/ 0 w 3732315"/>
              <a:gd name="connsiteY11" fmla="*/ 1149668 h 2299336"/>
              <a:gd name="connsiteX0" fmla="*/ 0 w 3725058"/>
              <a:gd name="connsiteY0" fmla="*/ 1149668 h 2299336"/>
              <a:gd name="connsiteX1" fmla="*/ 574834 w 3725058"/>
              <a:gd name="connsiteY1" fmla="*/ 574834 h 2299336"/>
              <a:gd name="connsiteX2" fmla="*/ 574834 w 3725058"/>
              <a:gd name="connsiteY2" fmla="*/ 810516 h 2299336"/>
              <a:gd name="connsiteX3" fmla="*/ 1356846 w 3725058"/>
              <a:gd name="connsiteY3" fmla="*/ 810516 h 2299336"/>
              <a:gd name="connsiteX4" fmla="*/ 1356846 w 3725058"/>
              <a:gd name="connsiteY4" fmla="*/ 0 h 2299336"/>
              <a:gd name="connsiteX5" fmla="*/ 3722937 w 3725058"/>
              <a:gd name="connsiteY5" fmla="*/ 681640 h 2299336"/>
              <a:gd name="connsiteX6" fmla="*/ 3724441 w 3725058"/>
              <a:gd name="connsiteY6" fmla="*/ 1617894 h 2299336"/>
              <a:gd name="connsiteX7" fmla="*/ 1356846 w 3725058"/>
              <a:gd name="connsiteY7" fmla="*/ 2299336 h 2299336"/>
              <a:gd name="connsiteX8" fmla="*/ 1356846 w 3725058"/>
              <a:gd name="connsiteY8" fmla="*/ 1488820 h 2299336"/>
              <a:gd name="connsiteX9" fmla="*/ 574834 w 3725058"/>
              <a:gd name="connsiteY9" fmla="*/ 1488820 h 2299336"/>
              <a:gd name="connsiteX10" fmla="*/ 574834 w 3725058"/>
              <a:gd name="connsiteY10" fmla="*/ 1724502 h 2299336"/>
              <a:gd name="connsiteX11" fmla="*/ 0 w 3725058"/>
              <a:gd name="connsiteY11" fmla="*/ 1149668 h 2299336"/>
              <a:gd name="connsiteX0" fmla="*/ 0 w 3725058"/>
              <a:gd name="connsiteY0" fmla="*/ 1149668 h 2342030"/>
              <a:gd name="connsiteX1" fmla="*/ 574834 w 3725058"/>
              <a:gd name="connsiteY1" fmla="*/ 574834 h 2342030"/>
              <a:gd name="connsiteX2" fmla="*/ 574834 w 3725058"/>
              <a:gd name="connsiteY2" fmla="*/ 810516 h 2342030"/>
              <a:gd name="connsiteX3" fmla="*/ 1356846 w 3725058"/>
              <a:gd name="connsiteY3" fmla="*/ 810516 h 2342030"/>
              <a:gd name="connsiteX4" fmla="*/ 1356846 w 3725058"/>
              <a:gd name="connsiteY4" fmla="*/ 0 h 2342030"/>
              <a:gd name="connsiteX5" fmla="*/ 3722937 w 3725058"/>
              <a:gd name="connsiteY5" fmla="*/ 681640 h 2342030"/>
              <a:gd name="connsiteX6" fmla="*/ 3724441 w 3725058"/>
              <a:gd name="connsiteY6" fmla="*/ 1617894 h 2342030"/>
              <a:gd name="connsiteX7" fmla="*/ 1371627 w 3725058"/>
              <a:gd name="connsiteY7" fmla="*/ 2342030 h 2342030"/>
              <a:gd name="connsiteX8" fmla="*/ 1356846 w 3725058"/>
              <a:gd name="connsiteY8" fmla="*/ 1488820 h 2342030"/>
              <a:gd name="connsiteX9" fmla="*/ 574834 w 3725058"/>
              <a:gd name="connsiteY9" fmla="*/ 1488820 h 2342030"/>
              <a:gd name="connsiteX10" fmla="*/ 574834 w 3725058"/>
              <a:gd name="connsiteY10" fmla="*/ 1724502 h 2342030"/>
              <a:gd name="connsiteX11" fmla="*/ 0 w 3725058"/>
              <a:gd name="connsiteY11" fmla="*/ 1149668 h 2342030"/>
              <a:gd name="connsiteX0" fmla="*/ 0 w 3725084"/>
              <a:gd name="connsiteY0" fmla="*/ 1149668 h 2342030"/>
              <a:gd name="connsiteX1" fmla="*/ 574834 w 3725084"/>
              <a:gd name="connsiteY1" fmla="*/ 574834 h 2342030"/>
              <a:gd name="connsiteX2" fmla="*/ 574834 w 3725084"/>
              <a:gd name="connsiteY2" fmla="*/ 810516 h 2342030"/>
              <a:gd name="connsiteX3" fmla="*/ 1356846 w 3725084"/>
              <a:gd name="connsiteY3" fmla="*/ 810516 h 2342030"/>
              <a:gd name="connsiteX4" fmla="*/ 1356846 w 3725084"/>
              <a:gd name="connsiteY4" fmla="*/ 0 h 2342030"/>
              <a:gd name="connsiteX5" fmla="*/ 3722937 w 3725084"/>
              <a:gd name="connsiteY5" fmla="*/ 681640 h 2342030"/>
              <a:gd name="connsiteX6" fmla="*/ 3724469 w 3725084"/>
              <a:gd name="connsiteY6" fmla="*/ 1620275 h 2342030"/>
              <a:gd name="connsiteX7" fmla="*/ 1371627 w 3725084"/>
              <a:gd name="connsiteY7" fmla="*/ 2342030 h 2342030"/>
              <a:gd name="connsiteX8" fmla="*/ 1356846 w 3725084"/>
              <a:gd name="connsiteY8" fmla="*/ 1488820 h 2342030"/>
              <a:gd name="connsiteX9" fmla="*/ 574834 w 3725084"/>
              <a:gd name="connsiteY9" fmla="*/ 1488820 h 2342030"/>
              <a:gd name="connsiteX10" fmla="*/ 574834 w 3725084"/>
              <a:gd name="connsiteY10" fmla="*/ 1724502 h 2342030"/>
              <a:gd name="connsiteX11" fmla="*/ 0 w 3725084"/>
              <a:gd name="connsiteY11" fmla="*/ 1149668 h 2342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25084" h="2342030">
                <a:moveTo>
                  <a:pt x="0" y="1149668"/>
                </a:moveTo>
                <a:lnTo>
                  <a:pt x="574834" y="574834"/>
                </a:lnTo>
                <a:lnTo>
                  <a:pt x="574834" y="810516"/>
                </a:lnTo>
                <a:lnTo>
                  <a:pt x="1356846" y="810516"/>
                </a:lnTo>
                <a:lnTo>
                  <a:pt x="1356846" y="0"/>
                </a:lnTo>
                <a:lnTo>
                  <a:pt x="3722937" y="681640"/>
                </a:lnTo>
                <a:cubicBezTo>
                  <a:pt x="3720312" y="1220938"/>
                  <a:pt x="3727094" y="1080977"/>
                  <a:pt x="3724469" y="1620275"/>
                </a:cubicBezTo>
                <a:lnTo>
                  <a:pt x="1371627" y="2342030"/>
                </a:lnTo>
                <a:lnTo>
                  <a:pt x="1356846" y="1488820"/>
                </a:lnTo>
                <a:lnTo>
                  <a:pt x="574834" y="1488820"/>
                </a:lnTo>
                <a:lnTo>
                  <a:pt x="574834" y="1724502"/>
                </a:lnTo>
                <a:lnTo>
                  <a:pt x="0" y="1149668"/>
                </a:lnTo>
                <a:close/>
              </a:path>
            </a:pathLst>
          </a:custGeom>
          <a:gradFill>
            <a:gsLst>
              <a:gs pos="0">
                <a:srgbClr val="EC6E72"/>
              </a:gs>
              <a:gs pos="100000">
                <a:srgbClr val="D7196A"/>
              </a:gs>
              <a:gs pos="50000">
                <a:srgbClr val="D7196A"/>
              </a:gs>
            </a:gsLst>
            <a:lin ang="5400000" scaled="0"/>
          </a:gradFill>
          <a:ln w="31750" cap="rnd" cmpd="sng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Rectangle 16"/>
          <p:cNvSpPr/>
          <p:nvPr/>
        </p:nvSpPr>
        <p:spPr>
          <a:xfrm rot="16167165">
            <a:off x="4558760" y="2326561"/>
            <a:ext cx="1650129" cy="3336166"/>
          </a:xfrm>
          <a:custGeom>
            <a:avLst/>
            <a:gdLst>
              <a:gd name="connsiteX0" fmla="*/ 0 w 1957415"/>
              <a:gd name="connsiteY0" fmla="*/ 0 h 1939830"/>
              <a:gd name="connsiteX1" fmla="*/ 1957415 w 1957415"/>
              <a:gd name="connsiteY1" fmla="*/ 0 h 1939830"/>
              <a:gd name="connsiteX2" fmla="*/ 1957415 w 1957415"/>
              <a:gd name="connsiteY2" fmla="*/ 1939830 h 1939830"/>
              <a:gd name="connsiteX3" fmla="*/ 0 w 1957415"/>
              <a:gd name="connsiteY3" fmla="*/ 1939830 h 1939830"/>
              <a:gd name="connsiteX4" fmla="*/ 0 w 1957415"/>
              <a:gd name="connsiteY4" fmla="*/ 0 h 1939830"/>
              <a:gd name="connsiteX0" fmla="*/ 517397 w 1957415"/>
              <a:gd name="connsiteY0" fmla="*/ 22195 h 1939830"/>
              <a:gd name="connsiteX1" fmla="*/ 1957415 w 1957415"/>
              <a:gd name="connsiteY1" fmla="*/ 0 h 1939830"/>
              <a:gd name="connsiteX2" fmla="*/ 1957415 w 1957415"/>
              <a:gd name="connsiteY2" fmla="*/ 1939830 h 1939830"/>
              <a:gd name="connsiteX3" fmla="*/ 0 w 1957415"/>
              <a:gd name="connsiteY3" fmla="*/ 1939830 h 1939830"/>
              <a:gd name="connsiteX4" fmla="*/ 517397 w 1957415"/>
              <a:gd name="connsiteY4" fmla="*/ 22195 h 1939830"/>
              <a:gd name="connsiteX0" fmla="*/ 517397 w 1957415"/>
              <a:gd name="connsiteY0" fmla="*/ 9887 h 1927522"/>
              <a:gd name="connsiteX1" fmla="*/ 1439688 w 1957415"/>
              <a:gd name="connsiteY1" fmla="*/ 0 h 1927522"/>
              <a:gd name="connsiteX2" fmla="*/ 1957415 w 1957415"/>
              <a:gd name="connsiteY2" fmla="*/ 1927522 h 1927522"/>
              <a:gd name="connsiteX3" fmla="*/ 0 w 1957415"/>
              <a:gd name="connsiteY3" fmla="*/ 1927522 h 1927522"/>
              <a:gd name="connsiteX4" fmla="*/ 517397 w 1957415"/>
              <a:gd name="connsiteY4" fmla="*/ 9887 h 1927522"/>
              <a:gd name="connsiteX0" fmla="*/ 574636 w 1957415"/>
              <a:gd name="connsiteY0" fmla="*/ 908 h 1927522"/>
              <a:gd name="connsiteX1" fmla="*/ 1439688 w 1957415"/>
              <a:gd name="connsiteY1" fmla="*/ 0 h 1927522"/>
              <a:gd name="connsiteX2" fmla="*/ 1957415 w 1957415"/>
              <a:gd name="connsiteY2" fmla="*/ 1927522 h 1927522"/>
              <a:gd name="connsiteX3" fmla="*/ 0 w 1957415"/>
              <a:gd name="connsiteY3" fmla="*/ 1927522 h 1927522"/>
              <a:gd name="connsiteX4" fmla="*/ 574636 w 1957415"/>
              <a:gd name="connsiteY4" fmla="*/ 908 h 1927522"/>
              <a:gd name="connsiteX0" fmla="*/ 574636 w 1957415"/>
              <a:gd name="connsiteY0" fmla="*/ 0 h 1926614"/>
              <a:gd name="connsiteX1" fmla="*/ 1382495 w 1957415"/>
              <a:gd name="connsiteY1" fmla="*/ 3309 h 1926614"/>
              <a:gd name="connsiteX2" fmla="*/ 1957415 w 1957415"/>
              <a:gd name="connsiteY2" fmla="*/ 1926614 h 1926614"/>
              <a:gd name="connsiteX3" fmla="*/ 0 w 1957415"/>
              <a:gd name="connsiteY3" fmla="*/ 1926614 h 1926614"/>
              <a:gd name="connsiteX4" fmla="*/ 574636 w 1957415"/>
              <a:gd name="connsiteY4" fmla="*/ 0 h 1926614"/>
              <a:gd name="connsiteX0" fmla="*/ 507964 w 1890743"/>
              <a:gd name="connsiteY0" fmla="*/ 0 h 1927250"/>
              <a:gd name="connsiteX1" fmla="*/ 1315823 w 1890743"/>
              <a:gd name="connsiteY1" fmla="*/ 3309 h 1927250"/>
              <a:gd name="connsiteX2" fmla="*/ 1890743 w 1890743"/>
              <a:gd name="connsiteY2" fmla="*/ 1926614 h 1927250"/>
              <a:gd name="connsiteX3" fmla="*/ 0 w 1890743"/>
              <a:gd name="connsiteY3" fmla="*/ 1927250 h 1927250"/>
              <a:gd name="connsiteX4" fmla="*/ 507964 w 1890743"/>
              <a:gd name="connsiteY4" fmla="*/ 0 h 1927250"/>
              <a:gd name="connsiteX0" fmla="*/ 531821 w 1890743"/>
              <a:gd name="connsiteY0" fmla="*/ 0 h 1931785"/>
              <a:gd name="connsiteX1" fmla="*/ 1315823 w 1890743"/>
              <a:gd name="connsiteY1" fmla="*/ 7844 h 1931785"/>
              <a:gd name="connsiteX2" fmla="*/ 1890743 w 1890743"/>
              <a:gd name="connsiteY2" fmla="*/ 1931149 h 1931785"/>
              <a:gd name="connsiteX3" fmla="*/ 0 w 1890743"/>
              <a:gd name="connsiteY3" fmla="*/ 1931785 h 1931785"/>
              <a:gd name="connsiteX4" fmla="*/ 531821 w 1890743"/>
              <a:gd name="connsiteY4" fmla="*/ 0 h 1931785"/>
              <a:gd name="connsiteX0" fmla="*/ 531821 w 1890743"/>
              <a:gd name="connsiteY0" fmla="*/ 0 h 1931785"/>
              <a:gd name="connsiteX1" fmla="*/ 1263437 w 1890743"/>
              <a:gd name="connsiteY1" fmla="*/ 7344 h 1931785"/>
              <a:gd name="connsiteX2" fmla="*/ 1890743 w 1890743"/>
              <a:gd name="connsiteY2" fmla="*/ 1931149 h 1931785"/>
              <a:gd name="connsiteX3" fmla="*/ 0 w 1890743"/>
              <a:gd name="connsiteY3" fmla="*/ 1931785 h 1931785"/>
              <a:gd name="connsiteX4" fmla="*/ 531821 w 1890743"/>
              <a:gd name="connsiteY4" fmla="*/ 0 h 1931785"/>
              <a:gd name="connsiteX0" fmla="*/ 531821 w 1781210"/>
              <a:gd name="connsiteY0" fmla="*/ 0 h 1931785"/>
              <a:gd name="connsiteX1" fmla="*/ 1263437 w 1781210"/>
              <a:gd name="connsiteY1" fmla="*/ 7344 h 1931785"/>
              <a:gd name="connsiteX2" fmla="*/ 1781210 w 1781210"/>
              <a:gd name="connsiteY2" fmla="*/ 1930103 h 1931785"/>
              <a:gd name="connsiteX3" fmla="*/ 0 w 1781210"/>
              <a:gd name="connsiteY3" fmla="*/ 1931785 h 1931785"/>
              <a:gd name="connsiteX4" fmla="*/ 531821 w 1781210"/>
              <a:gd name="connsiteY4" fmla="*/ 0 h 193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1210" h="1931785">
                <a:moveTo>
                  <a:pt x="531821" y="0"/>
                </a:moveTo>
                <a:lnTo>
                  <a:pt x="1263437" y="7344"/>
                </a:lnTo>
                <a:lnTo>
                  <a:pt x="1781210" y="1930103"/>
                </a:lnTo>
                <a:lnTo>
                  <a:pt x="0" y="1931785"/>
                </a:lnTo>
                <a:lnTo>
                  <a:pt x="531821" y="0"/>
                </a:lnTo>
                <a:close/>
              </a:path>
            </a:pathLst>
          </a:custGeom>
          <a:solidFill>
            <a:schemeClr val="bg1">
              <a:alpha val="96000"/>
            </a:schemeClr>
          </a:solidFill>
          <a:ln>
            <a:noFill/>
          </a:ln>
          <a:effectLst>
            <a:innerShdw blurRad="1778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989032" y="3364044"/>
            <a:ext cx="3077112" cy="32862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74625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       </a:t>
            </a:r>
            <a:r>
              <a:rPr kumimoji="0" lang="bg-BG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Група дейности </a:t>
            </a:r>
            <a:r>
              <a:rPr kumimoji="0" lang="bg-BG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74625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3676792" y="3477648"/>
            <a:ext cx="34311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Обща и допълнителна подкрепа за личностно развитие в предучилищното и училищното образование</a:t>
            </a: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 rot="15614609">
            <a:off x="7112181" y="1631124"/>
            <a:ext cx="527470" cy="824625"/>
          </a:xfrm>
          <a:prstGeom prst="ellipse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" cmpd="sng">
                  <a:noFill/>
                  <a:prstDash val="solid"/>
                </a:ln>
                <a:solidFill>
                  <a:srgbClr val="FFFFFF"/>
                </a:solidFill>
                <a:effectLst>
                  <a:innerShdw blurRad="114300">
                    <a:prstClr val="black">
                      <a:lumMod val="85000"/>
                      <a:lumOff val="15000"/>
                    </a:prstClr>
                  </a:innerShdw>
                </a:effectLst>
                <a:uLnTx/>
                <a:uFillTx/>
                <a:latin typeface="Impact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79" name="TextBox 78"/>
          <p:cNvSpPr txBox="1"/>
          <p:nvPr/>
        </p:nvSpPr>
        <p:spPr>
          <a:xfrm rot="16200000">
            <a:off x="7147165" y="3520525"/>
            <a:ext cx="527470" cy="824625"/>
          </a:xfrm>
          <a:prstGeom prst="ellipse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" cmpd="sng">
                  <a:noFill/>
                  <a:prstDash val="solid"/>
                </a:ln>
                <a:solidFill>
                  <a:srgbClr val="FFFFFF"/>
                </a:solidFill>
                <a:effectLst>
                  <a:innerShdw blurRad="114300">
                    <a:prstClr val="black">
                      <a:lumMod val="85000"/>
                      <a:lumOff val="15000"/>
                    </a:prstClr>
                  </a:innerShdw>
                </a:effectLst>
                <a:uLnTx/>
                <a:uFillTx/>
                <a:latin typeface="Impact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15" name="Left Arrow Callout 40"/>
          <p:cNvSpPr/>
          <p:nvPr/>
        </p:nvSpPr>
        <p:spPr>
          <a:xfrm rot="594567" flipH="1" flipV="1">
            <a:off x="3479578" y="4959144"/>
            <a:ext cx="4881600" cy="2145500"/>
          </a:xfrm>
          <a:custGeom>
            <a:avLst/>
            <a:gdLst>
              <a:gd name="connsiteX0" fmla="*/ 0 w 3211308"/>
              <a:gd name="connsiteY0" fmla="*/ 815375 h 1630750"/>
              <a:gd name="connsiteX1" fmla="*/ 407688 w 3211308"/>
              <a:gd name="connsiteY1" fmla="*/ 407688 h 1630750"/>
              <a:gd name="connsiteX2" fmla="*/ 407688 w 3211308"/>
              <a:gd name="connsiteY2" fmla="*/ 538506 h 1630750"/>
              <a:gd name="connsiteX3" fmla="*/ 725049 w 3211308"/>
              <a:gd name="connsiteY3" fmla="*/ 538506 h 1630750"/>
              <a:gd name="connsiteX4" fmla="*/ 725049 w 3211308"/>
              <a:gd name="connsiteY4" fmla="*/ 0 h 1630750"/>
              <a:gd name="connsiteX5" fmla="*/ 3211308 w 3211308"/>
              <a:gd name="connsiteY5" fmla="*/ 0 h 1630750"/>
              <a:gd name="connsiteX6" fmla="*/ 3211308 w 3211308"/>
              <a:gd name="connsiteY6" fmla="*/ 1630750 h 1630750"/>
              <a:gd name="connsiteX7" fmla="*/ 725049 w 3211308"/>
              <a:gd name="connsiteY7" fmla="*/ 1630750 h 1630750"/>
              <a:gd name="connsiteX8" fmla="*/ 725049 w 3211308"/>
              <a:gd name="connsiteY8" fmla="*/ 1092244 h 1630750"/>
              <a:gd name="connsiteX9" fmla="*/ 407688 w 3211308"/>
              <a:gd name="connsiteY9" fmla="*/ 1092244 h 1630750"/>
              <a:gd name="connsiteX10" fmla="*/ 407688 w 3211308"/>
              <a:gd name="connsiteY10" fmla="*/ 1223063 h 1630750"/>
              <a:gd name="connsiteX11" fmla="*/ 0 w 3211308"/>
              <a:gd name="connsiteY11" fmla="*/ 815375 h 1630750"/>
              <a:gd name="connsiteX0" fmla="*/ 0 w 3211308"/>
              <a:gd name="connsiteY0" fmla="*/ 1593452 h 2408827"/>
              <a:gd name="connsiteX1" fmla="*/ 407688 w 3211308"/>
              <a:gd name="connsiteY1" fmla="*/ 1185765 h 2408827"/>
              <a:gd name="connsiteX2" fmla="*/ 407688 w 3211308"/>
              <a:gd name="connsiteY2" fmla="*/ 1316583 h 2408827"/>
              <a:gd name="connsiteX3" fmla="*/ 725049 w 3211308"/>
              <a:gd name="connsiteY3" fmla="*/ 1316583 h 2408827"/>
              <a:gd name="connsiteX4" fmla="*/ 725049 w 3211308"/>
              <a:gd name="connsiteY4" fmla="*/ 778077 h 2408827"/>
              <a:gd name="connsiteX5" fmla="*/ 3182590 w 3211308"/>
              <a:gd name="connsiteY5" fmla="*/ 0 h 2408827"/>
              <a:gd name="connsiteX6" fmla="*/ 3211308 w 3211308"/>
              <a:gd name="connsiteY6" fmla="*/ 2408827 h 2408827"/>
              <a:gd name="connsiteX7" fmla="*/ 725049 w 3211308"/>
              <a:gd name="connsiteY7" fmla="*/ 2408827 h 2408827"/>
              <a:gd name="connsiteX8" fmla="*/ 725049 w 3211308"/>
              <a:gd name="connsiteY8" fmla="*/ 1870321 h 2408827"/>
              <a:gd name="connsiteX9" fmla="*/ 407688 w 3211308"/>
              <a:gd name="connsiteY9" fmla="*/ 1870321 h 2408827"/>
              <a:gd name="connsiteX10" fmla="*/ 407688 w 3211308"/>
              <a:gd name="connsiteY10" fmla="*/ 2001140 h 2408827"/>
              <a:gd name="connsiteX11" fmla="*/ 0 w 3211308"/>
              <a:gd name="connsiteY11" fmla="*/ 1593452 h 2408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11308" h="2408827">
                <a:moveTo>
                  <a:pt x="0" y="1593452"/>
                </a:moveTo>
                <a:lnTo>
                  <a:pt x="407688" y="1185765"/>
                </a:lnTo>
                <a:lnTo>
                  <a:pt x="407688" y="1316583"/>
                </a:lnTo>
                <a:lnTo>
                  <a:pt x="725049" y="1316583"/>
                </a:lnTo>
                <a:lnTo>
                  <a:pt x="725049" y="778077"/>
                </a:lnTo>
                <a:lnTo>
                  <a:pt x="3182590" y="0"/>
                </a:lnTo>
                <a:lnTo>
                  <a:pt x="3211308" y="2408827"/>
                </a:lnTo>
                <a:lnTo>
                  <a:pt x="725049" y="2408827"/>
                </a:lnTo>
                <a:lnTo>
                  <a:pt x="725049" y="1870321"/>
                </a:lnTo>
                <a:lnTo>
                  <a:pt x="407688" y="1870321"/>
                </a:lnTo>
                <a:lnTo>
                  <a:pt x="407688" y="2001140"/>
                </a:lnTo>
                <a:lnTo>
                  <a:pt x="0" y="1593452"/>
                </a:lnTo>
                <a:close/>
              </a:path>
            </a:pathLst>
          </a:custGeom>
          <a:gradFill>
            <a:gsLst>
              <a:gs pos="100000">
                <a:srgbClr val="0094C8"/>
              </a:gs>
              <a:gs pos="0">
                <a:srgbClr val="15B0CF"/>
              </a:gs>
              <a:gs pos="50000">
                <a:srgbClr val="15B0C3"/>
              </a:gs>
            </a:gsLst>
            <a:lin ang="5400000" scaled="0"/>
          </a:gradFill>
          <a:ln w="31750" cap="rnd" cmpd="sng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43"/>
          <p:cNvSpPr/>
          <p:nvPr/>
        </p:nvSpPr>
        <p:spPr>
          <a:xfrm rot="11387171" flipV="1">
            <a:off x="3580066" y="5082942"/>
            <a:ext cx="3354605" cy="1592993"/>
          </a:xfrm>
          <a:custGeom>
            <a:avLst/>
            <a:gdLst>
              <a:gd name="connsiteX0" fmla="*/ 0 w 2127885"/>
              <a:gd name="connsiteY0" fmla="*/ 0 h 1283533"/>
              <a:gd name="connsiteX1" fmla="*/ 2127885 w 2127885"/>
              <a:gd name="connsiteY1" fmla="*/ 0 h 1283533"/>
              <a:gd name="connsiteX2" fmla="*/ 2127885 w 2127885"/>
              <a:gd name="connsiteY2" fmla="*/ 1283533 h 1283533"/>
              <a:gd name="connsiteX3" fmla="*/ 0 w 2127885"/>
              <a:gd name="connsiteY3" fmla="*/ 1283533 h 1283533"/>
              <a:gd name="connsiteX4" fmla="*/ 0 w 2127885"/>
              <a:gd name="connsiteY4" fmla="*/ 0 h 1283533"/>
              <a:gd name="connsiteX0" fmla="*/ 0 w 2138735"/>
              <a:gd name="connsiteY0" fmla="*/ 0 h 1903954"/>
              <a:gd name="connsiteX1" fmla="*/ 2127885 w 2138735"/>
              <a:gd name="connsiteY1" fmla="*/ 0 h 1903954"/>
              <a:gd name="connsiteX2" fmla="*/ 2138735 w 2138735"/>
              <a:gd name="connsiteY2" fmla="*/ 1903954 h 1903954"/>
              <a:gd name="connsiteX3" fmla="*/ 0 w 2138735"/>
              <a:gd name="connsiteY3" fmla="*/ 1283533 h 1903954"/>
              <a:gd name="connsiteX4" fmla="*/ 0 w 2138735"/>
              <a:gd name="connsiteY4" fmla="*/ 0 h 1903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735" h="1903954">
                <a:moveTo>
                  <a:pt x="0" y="0"/>
                </a:moveTo>
                <a:lnTo>
                  <a:pt x="2127885" y="0"/>
                </a:lnTo>
                <a:cubicBezTo>
                  <a:pt x="2131502" y="634651"/>
                  <a:pt x="2135118" y="1269303"/>
                  <a:pt x="2138735" y="1903954"/>
                </a:cubicBezTo>
                <a:lnTo>
                  <a:pt x="0" y="12835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96000"/>
            </a:schemeClr>
          </a:solidFill>
          <a:ln>
            <a:noFill/>
          </a:ln>
          <a:effectLst>
            <a:innerShdw blurRad="1778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3489969" y="5015706"/>
            <a:ext cx="2316917" cy="33497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746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Група дейности 3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646079" y="5243054"/>
            <a:ext cx="33285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Превенция и предотвратяване на тормоза и насилието и намаляване агресията в училищата</a:t>
            </a: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 rot="5994873" flipV="1">
            <a:off x="7174732" y="5531304"/>
            <a:ext cx="527470" cy="824625"/>
          </a:xfrm>
          <a:prstGeom prst="ellipse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" cmpd="sng">
                  <a:noFill/>
                  <a:prstDash val="solid"/>
                </a:ln>
                <a:solidFill>
                  <a:srgbClr val="FFFFFF"/>
                </a:solidFill>
                <a:effectLst>
                  <a:innerShdw blurRad="114300">
                    <a:prstClr val="black">
                      <a:lumMod val="85000"/>
                      <a:lumOff val="15000"/>
                    </a:prstClr>
                  </a:innerShdw>
                </a:effectLst>
                <a:uLnTx/>
                <a:uFillTx/>
                <a:latin typeface="Impact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2960796" y="3611070"/>
            <a:ext cx="538607" cy="4768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8610" y="1346054"/>
            <a:ext cx="2260339" cy="118253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302" y="1346054"/>
            <a:ext cx="2266338" cy="116116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45" y="2626922"/>
            <a:ext cx="3326025" cy="3052614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273023" y="2836390"/>
            <a:ext cx="256442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МОН 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ВРБК, детски 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градини и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училища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,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общини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,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НПО с 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доказан опит и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експертиза, други министерства</a:t>
            </a:r>
            <a:endParaRPr kumimoji="0" lang="bg-BG" sz="19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6285" y="2568095"/>
            <a:ext cx="2828789" cy="3228028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9664168" y="2737925"/>
            <a:ext cx="2058753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Деца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ученици, родители, вкл. от уязвими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групи, 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учители, ПС и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НПП, 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вкл. образователни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медиатори</a:t>
            </a:r>
            <a:endParaRPr kumimoji="0" lang="bg-BG" sz="19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177208" y="6331280"/>
            <a:ext cx="431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Приоритет 1 Специфична 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цел чл. 4, пар.1, буква е)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49135" y="5796123"/>
            <a:ext cx="21137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Участници – 257 882</a:t>
            </a: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28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637608"/>
            <a:ext cx="10434736" cy="5053072"/>
          </a:xfrm>
        </p:spPr>
        <p:txBody>
          <a:bodyPr>
            <a:no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945" y="786215"/>
            <a:ext cx="12179741" cy="5627715"/>
          </a:xfrm>
          <a:prstGeom prst="rect">
            <a:avLst/>
          </a:prstGeom>
        </p:spPr>
      </p:pic>
      <p:sp>
        <p:nvSpPr>
          <p:cNvPr id="32" name="Rectangle 19"/>
          <p:cNvSpPr/>
          <p:nvPr/>
        </p:nvSpPr>
        <p:spPr>
          <a:xfrm rot="21540000">
            <a:off x="108232" y="3376089"/>
            <a:ext cx="4075877" cy="3093766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1. Разширяване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Механизма - допълване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екипите за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обхват;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2.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Обучение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екипите за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обхват;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r>
              <a:rPr kumimoji="0" lang="bg-BG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Целенасочени информационни дейности и работа с родители </a:t>
            </a:r>
            <a:endParaRPr kumimoji="0" lang="bg-BG" sz="18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Насърчаване изграждането на устойчиви партньорства между училища, детски градини, общини и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НПО.</a:t>
            </a:r>
            <a:endParaRPr lang="en-US" dirty="0">
              <a:solidFill>
                <a:srgbClr val="5B9BD5">
                  <a:lumMod val="50000"/>
                </a:srgb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5472" y="3366175"/>
            <a:ext cx="3586665" cy="286100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3915295" y="4592075"/>
            <a:ext cx="919988" cy="28689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V="1">
            <a:off x="7853008" y="4592074"/>
            <a:ext cx="1036619" cy="286893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4870550" y="3424844"/>
            <a:ext cx="3136612" cy="2742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Продукт:</a:t>
            </a:r>
            <a:endParaRPr kumimoji="0" lang="bg-BG" sz="17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7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Брой деца и ученици под 18 г. </a:t>
            </a:r>
            <a:r>
              <a:rPr kumimoji="0" lang="bg-BG" sz="1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32 702; 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Лица от маргинализирани общности (родители) ≈ 31 000 </a:t>
            </a:r>
            <a:endParaRPr kumimoji="0" lang="bg-BG" sz="17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Резултат:</a:t>
            </a:r>
            <a:endParaRPr kumimoji="0" lang="bg-BG" sz="17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7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Деца и ученици, приобщени в образованието – 31 000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672647" y="6424298"/>
            <a:ext cx="44473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Приоритет 1 - Специфична цел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чл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4, пар.1, буква е)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9041450" y="4308736"/>
            <a:ext cx="2828657" cy="88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179388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 154 – маргинализирани групи като </a:t>
            </a:r>
            <a:r>
              <a:rPr lang="ru-RU" sz="1600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ромите – 17 млн. лв.</a:t>
            </a:r>
            <a:endParaRPr kumimoji="0" lang="bg-BG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" name="Chevron 51"/>
          <p:cNvSpPr/>
          <p:nvPr/>
        </p:nvSpPr>
        <p:spPr>
          <a:xfrm>
            <a:off x="1339241" y="1339413"/>
            <a:ext cx="10199225" cy="888549"/>
          </a:xfrm>
          <a:prstGeom prst="chevron">
            <a:avLst/>
          </a:prstGeom>
          <a:gradFill>
            <a:gsLst>
              <a:gs pos="100000">
                <a:srgbClr val="0070C0">
                  <a:lumMod val="80000"/>
                </a:srgbClr>
              </a:gs>
              <a:gs pos="0">
                <a:srgbClr val="00B0F0"/>
              </a:gs>
            </a:gsLst>
            <a:lin ang="5400000" scaled="0"/>
          </a:gradFill>
          <a:ln w="12700" cap="flat" cmpd="sng" algn="ctr">
            <a:solidFill>
              <a:srgbClr val="002060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364564" y="1350787"/>
            <a:ext cx="8148577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Група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дейности 1: Разширяване обхвата в основно образование, чрез подкрепа за ефективното функциониране на Механизма за обхват</a:t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50800" dist="762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30927" y="2283219"/>
            <a:ext cx="2294658" cy="890219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Дейности</a:t>
            </a:r>
          </a:p>
        </p:txBody>
      </p:sp>
      <p:sp>
        <p:nvSpPr>
          <p:cNvPr id="19" name="Oval 18"/>
          <p:cNvSpPr/>
          <p:nvPr/>
        </p:nvSpPr>
        <p:spPr>
          <a:xfrm>
            <a:off x="8418162" y="2263704"/>
            <a:ext cx="2189179" cy="801637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Бюджет</a:t>
            </a:r>
            <a:endParaRPr kumimoji="0" lang="bg-BG" sz="1800" b="1" i="0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744409" y="2277605"/>
            <a:ext cx="2184889" cy="774925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Индикатори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13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637608"/>
            <a:ext cx="10434736" cy="5053072"/>
          </a:xfrm>
        </p:spPr>
        <p:txBody>
          <a:bodyPr>
            <a:no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7" name="Chevron 16"/>
          <p:cNvSpPr/>
          <p:nvPr/>
        </p:nvSpPr>
        <p:spPr>
          <a:xfrm>
            <a:off x="990257" y="1344748"/>
            <a:ext cx="10199225" cy="888549"/>
          </a:xfrm>
          <a:prstGeom prst="chevron">
            <a:avLst/>
          </a:prstGeom>
          <a:gradFill>
            <a:gsLst>
              <a:gs pos="100000">
                <a:srgbClr val="0070C0">
                  <a:lumMod val="80000"/>
                </a:srgbClr>
              </a:gs>
              <a:gs pos="0">
                <a:srgbClr val="00B0F0"/>
              </a:gs>
            </a:gsLst>
            <a:lin ang="5400000" scaled="0"/>
          </a:gradFill>
          <a:ln w="12700" cap="flat" cmpd="sng" algn="ctr">
            <a:solidFill>
              <a:srgbClr val="002060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37240" y="1371243"/>
            <a:ext cx="901706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Група дейности 2: Обща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и допълнителна подкрепа за личностно развитие в предучилищното и училищното образование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30927" y="2283219"/>
            <a:ext cx="2278033" cy="769311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Дейности</a:t>
            </a:r>
            <a:endParaRPr kumimoji="0" lang="bg-BG" sz="1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 rot="21540000">
            <a:off x="330270" y="3133803"/>
            <a:ext cx="3639493" cy="3533969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1.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Повишаване на капацитета, квалификацията и уменията на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ПС и НПП;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2. Интензивна работа с родители на училищно ниво;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3.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Обща подкрепа за ЛР - акцент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– деца и ученици от уязвими групи.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itchFamily="34" charset="0"/>
              </a:rPr>
              <a:t>4.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Допълнителна подкрепа за ЛР – СОП, в риск, др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700" b="0" i="0" u="none" strike="noStrike" kern="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itchFamily="34" charset="0"/>
            </a:endParaRPr>
          </a:p>
          <a:p>
            <a:pPr lvl="0">
              <a:defRPr/>
            </a:pPr>
            <a:r>
              <a:rPr lang="bg-BG" sz="1050" kern="0" dirty="0">
                <a:solidFill>
                  <a:srgbClr val="5B9BD5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bg-BG" sz="1050" kern="0" dirty="0" smtClean="0">
                <a:solidFill>
                  <a:srgbClr val="5B9BD5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ринос към Европейска </a:t>
            </a:r>
            <a:r>
              <a:rPr lang="bg-BG" sz="1050" kern="0" dirty="0">
                <a:solidFill>
                  <a:srgbClr val="5B9BD5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детска гаранция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8418162" y="2263704"/>
            <a:ext cx="2189179" cy="801637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Бюджет</a:t>
            </a:r>
            <a:endParaRPr kumimoji="0" lang="bg-BG" sz="1800" b="1" i="0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/>
          <p:nvPr/>
        </p:nvSpPr>
        <p:spPr>
          <a:xfrm rot="21540000">
            <a:off x="4608697" y="3170308"/>
            <a:ext cx="2842461" cy="3355768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Продукт: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Деца под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18 г. –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178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082; </a:t>
            </a:r>
            <a:endParaRPr kumimoji="0" lang="bg-BG" sz="14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-подкрепени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деца и ученици със СОП и др. – 17 450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от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маргинализирани общности –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44 520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ПС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НПП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квалификационни дейности –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11 185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Резултат: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Участници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които при напускане на операцията получават квалификация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9 700;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Деца/ученици с подобрени образователни резултати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160 274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3" name="Rectangle 19"/>
          <p:cNvSpPr/>
          <p:nvPr/>
        </p:nvSpPr>
        <p:spPr>
          <a:xfrm rot="21540000">
            <a:off x="8232098" y="3394982"/>
            <a:ext cx="3960836" cy="2324686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108000" tIns="0" rIns="432000" bIns="0" rtlCol="0" anchor="t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8" lvl="0" indent="-179388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79388" algn="l"/>
              </a:tabLst>
              <a:defRPr/>
            </a:pPr>
            <a:r>
              <a:rPr lang="ru-RU" sz="1600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 148 – образование </a:t>
            </a:r>
            <a:r>
              <a:rPr lang="ru-RU" sz="1600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грижи </a:t>
            </a:r>
            <a:r>
              <a:rPr lang="ru-RU" sz="1600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ранна детска </a:t>
            </a:r>
            <a:r>
              <a:rPr lang="ru-RU" sz="1600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възраст – 107 млн. лв.</a:t>
            </a:r>
          </a:p>
          <a:p>
            <a:pPr marL="179388" lvl="0" indent="-179388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79388" algn="l"/>
              </a:tabLst>
              <a:defRPr/>
            </a:pPr>
            <a:r>
              <a:rPr lang="ru-RU" sz="1600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Код 149 – начално до средно образование – 154 мл</a:t>
            </a:r>
            <a:r>
              <a:rPr lang="bg-BG" sz="1600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лв.</a:t>
            </a:r>
          </a:p>
          <a:p>
            <a:pPr marL="179388" lvl="0" indent="-179388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79388" algn="l"/>
              </a:tabLst>
              <a:defRPr/>
            </a:pPr>
            <a:r>
              <a:rPr lang="ru-RU" sz="1600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 154 – маргинализирани групи като ромите – 87 млн. лв.</a:t>
            </a:r>
            <a:endParaRPr lang="ru-RU" sz="1600" dirty="0">
              <a:solidFill>
                <a:srgbClr val="5B9BD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bg-BG" sz="1600" dirty="0">
              <a:solidFill>
                <a:srgbClr val="5B9BD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744409" y="2277605"/>
            <a:ext cx="2184889" cy="774925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Индикатори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3728388" y="4434911"/>
            <a:ext cx="723097" cy="2241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Left Arrow 25"/>
          <p:cNvSpPr/>
          <p:nvPr/>
        </p:nvSpPr>
        <p:spPr>
          <a:xfrm>
            <a:off x="7328424" y="4322852"/>
            <a:ext cx="731107" cy="2241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873346" y="6422535"/>
            <a:ext cx="44177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Приоритет 1 - Специфична цел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чл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4, пар.1, буква е)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626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637608"/>
            <a:ext cx="10434736" cy="5053072"/>
          </a:xfrm>
        </p:spPr>
        <p:txBody>
          <a:bodyPr>
            <a:no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9" name="Rectangle 19"/>
          <p:cNvSpPr/>
          <p:nvPr/>
        </p:nvSpPr>
        <p:spPr>
          <a:xfrm rot="21540000">
            <a:off x="342052" y="3144303"/>
            <a:ext cx="3956853" cy="3581787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31" name="Rectangle 19"/>
          <p:cNvSpPr/>
          <p:nvPr/>
        </p:nvSpPr>
        <p:spPr>
          <a:xfrm rot="21540000">
            <a:off x="4896737" y="3324837"/>
            <a:ext cx="2554298" cy="2747280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2" name="Rectangle 19"/>
          <p:cNvSpPr/>
          <p:nvPr/>
        </p:nvSpPr>
        <p:spPr>
          <a:xfrm rot="21540000">
            <a:off x="8262139" y="3369178"/>
            <a:ext cx="2771717" cy="2280746"/>
          </a:xfrm>
          <a:custGeom>
            <a:avLst/>
            <a:gdLst>
              <a:gd name="connsiteX0" fmla="*/ 0 w 1339596"/>
              <a:gd name="connsiteY0" fmla="*/ 0 h 1219200"/>
              <a:gd name="connsiteX1" fmla="*/ 1339596 w 1339596"/>
              <a:gd name="connsiteY1" fmla="*/ 0 h 1219200"/>
              <a:gd name="connsiteX2" fmla="*/ 1339596 w 1339596"/>
              <a:gd name="connsiteY2" fmla="*/ 1219200 h 1219200"/>
              <a:gd name="connsiteX3" fmla="*/ 0 w 1339596"/>
              <a:gd name="connsiteY3" fmla="*/ 1219200 h 1219200"/>
              <a:gd name="connsiteX4" fmla="*/ 0 w 1339596"/>
              <a:gd name="connsiteY4" fmla="*/ 0 h 1219200"/>
              <a:gd name="connsiteX0" fmla="*/ 0 w 1339596"/>
              <a:gd name="connsiteY0" fmla="*/ 11733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0 w 1339596"/>
              <a:gd name="connsiteY4" fmla="*/ 11733 h 1230933"/>
              <a:gd name="connsiteX0" fmla="*/ 55747 w 1339596"/>
              <a:gd name="connsiteY0" fmla="*/ 12706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55747 w 1339596"/>
              <a:gd name="connsiteY4" fmla="*/ 12706 h 1230933"/>
              <a:gd name="connsiteX0" fmla="*/ 28195 w 1339596"/>
              <a:gd name="connsiteY0" fmla="*/ 12225 h 1230933"/>
              <a:gd name="connsiteX1" fmla="*/ 1306342 w 1339596"/>
              <a:gd name="connsiteY1" fmla="*/ 0 h 1230933"/>
              <a:gd name="connsiteX2" fmla="*/ 1339596 w 1339596"/>
              <a:gd name="connsiteY2" fmla="*/ 1230933 h 1230933"/>
              <a:gd name="connsiteX3" fmla="*/ 0 w 1339596"/>
              <a:gd name="connsiteY3" fmla="*/ 1230933 h 1230933"/>
              <a:gd name="connsiteX4" fmla="*/ 28195 w 1339596"/>
              <a:gd name="connsiteY4" fmla="*/ 12225 h 1230933"/>
              <a:gd name="connsiteX0" fmla="*/ 28195 w 1353846"/>
              <a:gd name="connsiteY0" fmla="*/ 6385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8195 w 1353846"/>
              <a:gd name="connsiteY4" fmla="*/ 6385 h 1225093"/>
              <a:gd name="connsiteX0" fmla="*/ 20681 w 1353846"/>
              <a:gd name="connsiteY0" fmla="*/ 6253 h 1225093"/>
              <a:gd name="connsiteX1" fmla="*/ 1353846 w 1353846"/>
              <a:gd name="connsiteY1" fmla="*/ 0 h 1225093"/>
              <a:gd name="connsiteX2" fmla="*/ 1339596 w 1353846"/>
              <a:gd name="connsiteY2" fmla="*/ 1225093 h 1225093"/>
              <a:gd name="connsiteX3" fmla="*/ 0 w 1353846"/>
              <a:gd name="connsiteY3" fmla="*/ 1225093 h 1225093"/>
              <a:gd name="connsiteX4" fmla="*/ 20681 w 1353846"/>
              <a:gd name="connsiteY4" fmla="*/ 6253 h 1225093"/>
              <a:gd name="connsiteX0" fmla="*/ 20681 w 1339596"/>
              <a:gd name="connsiteY0" fmla="*/ 6603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20681 w 1339596"/>
              <a:gd name="connsiteY4" fmla="*/ 6603 h 1225443"/>
              <a:gd name="connsiteX0" fmla="*/ 33205 w 1339596"/>
              <a:gd name="connsiteY0" fmla="*/ 682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33205 w 1339596"/>
              <a:gd name="connsiteY4" fmla="*/ 6822 h 1225443"/>
              <a:gd name="connsiteX0" fmla="*/ 13167 w 1339596"/>
              <a:gd name="connsiteY0" fmla="*/ 6472 h 1225443"/>
              <a:gd name="connsiteX1" fmla="*/ 1333808 w 1339596"/>
              <a:gd name="connsiteY1" fmla="*/ 0 h 1225443"/>
              <a:gd name="connsiteX2" fmla="*/ 1339596 w 1339596"/>
              <a:gd name="connsiteY2" fmla="*/ 1225443 h 1225443"/>
              <a:gd name="connsiteX3" fmla="*/ 0 w 1339596"/>
              <a:gd name="connsiteY3" fmla="*/ 1225443 h 1225443"/>
              <a:gd name="connsiteX4" fmla="*/ 13167 w 1339596"/>
              <a:gd name="connsiteY4" fmla="*/ 6472 h 1225443"/>
              <a:gd name="connsiteX0" fmla="*/ 13167 w 1333884"/>
              <a:gd name="connsiteY0" fmla="*/ 6472 h 1225443"/>
              <a:gd name="connsiteX1" fmla="*/ 1333808 w 1333884"/>
              <a:gd name="connsiteY1" fmla="*/ 0 h 1225443"/>
              <a:gd name="connsiteX2" fmla="*/ 1302330 w 1333884"/>
              <a:gd name="connsiteY2" fmla="*/ 1207253 h 1225443"/>
              <a:gd name="connsiteX3" fmla="*/ 0 w 1333884"/>
              <a:gd name="connsiteY3" fmla="*/ 1225443 h 1225443"/>
              <a:gd name="connsiteX4" fmla="*/ 13167 w 1333884"/>
              <a:gd name="connsiteY4" fmla="*/ 6472 h 1225443"/>
              <a:gd name="connsiteX0" fmla="*/ 13167 w 1334211"/>
              <a:gd name="connsiteY0" fmla="*/ 6472 h 1232826"/>
              <a:gd name="connsiteX1" fmla="*/ 1333808 w 1334211"/>
              <a:gd name="connsiteY1" fmla="*/ 0 h 1232826"/>
              <a:gd name="connsiteX2" fmla="*/ 1331950 w 1334211"/>
              <a:gd name="connsiteY2" fmla="*/ 1232826 h 1232826"/>
              <a:gd name="connsiteX3" fmla="*/ 0 w 1334211"/>
              <a:gd name="connsiteY3" fmla="*/ 1225443 h 1232826"/>
              <a:gd name="connsiteX4" fmla="*/ 13167 w 1334211"/>
              <a:gd name="connsiteY4" fmla="*/ 6472 h 1232826"/>
              <a:gd name="connsiteX0" fmla="*/ 13167 w 1333952"/>
              <a:gd name="connsiteY0" fmla="*/ 6472 h 1225443"/>
              <a:gd name="connsiteX1" fmla="*/ 1333808 w 1333952"/>
              <a:gd name="connsiteY1" fmla="*/ 0 h 1225443"/>
              <a:gd name="connsiteX2" fmla="*/ 1319601 w 1333952"/>
              <a:gd name="connsiteY2" fmla="*/ 1222588 h 1225443"/>
              <a:gd name="connsiteX3" fmla="*/ 0 w 1333952"/>
              <a:gd name="connsiteY3" fmla="*/ 1225443 h 1225443"/>
              <a:gd name="connsiteX4" fmla="*/ 13167 w 1333952"/>
              <a:gd name="connsiteY4" fmla="*/ 6472 h 1225443"/>
              <a:gd name="connsiteX0" fmla="*/ 30785 w 1333952"/>
              <a:gd name="connsiteY0" fmla="*/ 0 h 1235984"/>
              <a:gd name="connsiteX1" fmla="*/ 1333808 w 1333952"/>
              <a:gd name="connsiteY1" fmla="*/ 10541 h 1235984"/>
              <a:gd name="connsiteX2" fmla="*/ 1319601 w 1333952"/>
              <a:gd name="connsiteY2" fmla="*/ 1233129 h 1235984"/>
              <a:gd name="connsiteX3" fmla="*/ 0 w 1333952"/>
              <a:gd name="connsiteY3" fmla="*/ 1235984 h 1235984"/>
              <a:gd name="connsiteX4" fmla="*/ 30785 w 1333952"/>
              <a:gd name="connsiteY4" fmla="*/ 0 h 1235984"/>
              <a:gd name="connsiteX0" fmla="*/ 30785 w 1319601"/>
              <a:gd name="connsiteY0" fmla="*/ 0 h 1235984"/>
              <a:gd name="connsiteX1" fmla="*/ 1312848 w 1319601"/>
              <a:gd name="connsiteY1" fmla="*/ 20567 h 1235984"/>
              <a:gd name="connsiteX2" fmla="*/ 1319601 w 1319601"/>
              <a:gd name="connsiteY2" fmla="*/ 1233129 h 1235984"/>
              <a:gd name="connsiteX3" fmla="*/ 0 w 1319601"/>
              <a:gd name="connsiteY3" fmla="*/ 1235984 h 1235984"/>
              <a:gd name="connsiteX4" fmla="*/ 30785 w 1319601"/>
              <a:gd name="connsiteY4" fmla="*/ 0 h 1235984"/>
              <a:gd name="connsiteX0" fmla="*/ 0 w 1288816"/>
              <a:gd name="connsiteY0" fmla="*/ 0 h 1249069"/>
              <a:gd name="connsiteX1" fmla="*/ 1282063 w 1288816"/>
              <a:gd name="connsiteY1" fmla="*/ 20567 h 1249069"/>
              <a:gd name="connsiteX2" fmla="*/ 1288816 w 1288816"/>
              <a:gd name="connsiteY2" fmla="*/ 1233129 h 1249069"/>
              <a:gd name="connsiteX3" fmla="*/ 37200 w 1288816"/>
              <a:gd name="connsiteY3" fmla="*/ 1249069 h 1249069"/>
              <a:gd name="connsiteX4" fmla="*/ 0 w 1288816"/>
              <a:gd name="connsiteY4" fmla="*/ 0 h 1249069"/>
              <a:gd name="connsiteX0" fmla="*/ 26493 w 1315309"/>
              <a:gd name="connsiteY0" fmla="*/ 0 h 1249069"/>
              <a:gd name="connsiteX1" fmla="*/ 1308556 w 1315309"/>
              <a:gd name="connsiteY1" fmla="*/ 20567 h 1249069"/>
              <a:gd name="connsiteX2" fmla="*/ 1315309 w 1315309"/>
              <a:gd name="connsiteY2" fmla="*/ 1233129 h 1249069"/>
              <a:gd name="connsiteX3" fmla="*/ 63693 w 1315309"/>
              <a:gd name="connsiteY3" fmla="*/ 1249069 h 1249069"/>
              <a:gd name="connsiteX4" fmla="*/ 26493 w 1315309"/>
              <a:gd name="connsiteY4" fmla="*/ 0 h 1249069"/>
              <a:gd name="connsiteX0" fmla="*/ 26493 w 1308775"/>
              <a:gd name="connsiteY0" fmla="*/ 0 h 1269024"/>
              <a:gd name="connsiteX1" fmla="*/ 1308556 w 1308775"/>
              <a:gd name="connsiteY1" fmla="*/ 20567 h 1269024"/>
              <a:gd name="connsiteX2" fmla="*/ 1300949 w 1308775"/>
              <a:gd name="connsiteY2" fmla="*/ 1269024 h 1269024"/>
              <a:gd name="connsiteX3" fmla="*/ 63693 w 1308775"/>
              <a:gd name="connsiteY3" fmla="*/ 1249069 h 1269024"/>
              <a:gd name="connsiteX4" fmla="*/ 26493 w 1308775"/>
              <a:gd name="connsiteY4" fmla="*/ 0 h 1269024"/>
              <a:gd name="connsiteX0" fmla="*/ 26493 w 1308578"/>
              <a:gd name="connsiteY0" fmla="*/ 0 h 1269024"/>
              <a:gd name="connsiteX1" fmla="*/ 1308556 w 1308578"/>
              <a:gd name="connsiteY1" fmla="*/ 20567 h 1269024"/>
              <a:gd name="connsiteX2" fmla="*/ 1300949 w 1308578"/>
              <a:gd name="connsiteY2" fmla="*/ 1269024 h 1269024"/>
              <a:gd name="connsiteX3" fmla="*/ 63693 w 1308578"/>
              <a:gd name="connsiteY3" fmla="*/ 1249069 h 1269024"/>
              <a:gd name="connsiteX4" fmla="*/ 26493 w 1308578"/>
              <a:gd name="connsiteY4" fmla="*/ 0 h 1269024"/>
              <a:gd name="connsiteX0" fmla="*/ 26493 w 1343313"/>
              <a:gd name="connsiteY0" fmla="*/ 0 h 1249069"/>
              <a:gd name="connsiteX1" fmla="*/ 1308556 w 1343313"/>
              <a:gd name="connsiteY1" fmla="*/ 2056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  <a:gd name="connsiteX0" fmla="*/ 26493 w 1343313"/>
              <a:gd name="connsiteY0" fmla="*/ 0 h 1249069"/>
              <a:gd name="connsiteX1" fmla="*/ 1213044 w 1343313"/>
              <a:gd name="connsiteY1" fmla="*/ 19097 h 1249069"/>
              <a:gd name="connsiteX2" fmla="*/ 1343313 w 1343313"/>
              <a:gd name="connsiteY2" fmla="*/ 1197445 h 1249069"/>
              <a:gd name="connsiteX3" fmla="*/ 63693 w 1343313"/>
              <a:gd name="connsiteY3" fmla="*/ 1249069 h 1249069"/>
              <a:gd name="connsiteX4" fmla="*/ 26493 w 1343313"/>
              <a:gd name="connsiteY4" fmla="*/ 0 h 124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313" h="1249069">
                <a:moveTo>
                  <a:pt x="26493" y="0"/>
                </a:moveTo>
                <a:lnTo>
                  <a:pt x="1213044" y="19097"/>
                </a:lnTo>
                <a:cubicBezTo>
                  <a:pt x="1214973" y="427578"/>
                  <a:pt x="1229844" y="907631"/>
                  <a:pt x="1343313" y="1197445"/>
                </a:cubicBezTo>
                <a:lnTo>
                  <a:pt x="63693" y="1249069"/>
                </a:lnTo>
                <a:cubicBezTo>
                  <a:pt x="-61675" y="1023591"/>
                  <a:pt x="38893" y="416356"/>
                  <a:pt x="26493" y="0"/>
                </a:cubicBezTo>
                <a:close/>
              </a:path>
            </a:pathLst>
          </a:custGeom>
          <a:gradFill flip="none" rotWithShape="1">
            <a:gsLst>
              <a:gs pos="21000">
                <a:srgbClr val="FEF99C"/>
              </a:gs>
              <a:gs pos="0">
                <a:srgbClr val="F6E7A6"/>
              </a:gs>
              <a:gs pos="100000">
                <a:srgbClr val="FFC000">
                  <a:lumMod val="85000"/>
                  <a:lumOff val="15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152400" dist="63500" dir="8100000" algn="tl" rotWithShape="0">
              <a:prstClr val="black">
                <a:alpha val="50000"/>
              </a:prstClr>
            </a:outerShdw>
          </a:effectLst>
        </p:spPr>
        <p:txBody>
          <a:bodyPr lIns="91440" tIns="91440" rIns="182880" bIns="45720" rtlCol="0" anchor="t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bg-BG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bg-BG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8" lvl="0" indent="-179388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79388" algn="l"/>
              </a:tabLst>
              <a:defRPr/>
            </a:pP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 149 - начално до средно образование – </a:t>
            </a:r>
            <a:r>
              <a:rPr lang="ru-RU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 млн. </a:t>
            </a: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233" y="4478378"/>
            <a:ext cx="743776" cy="26215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6567" y="4450769"/>
            <a:ext cx="749873" cy="262151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7730837" y="6424298"/>
            <a:ext cx="44611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Приоритет 1 - Специфична цел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чл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4, пар.1, буква е)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132" y="3228737"/>
            <a:ext cx="3507770" cy="3701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1.Кампании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за толерантност за по-добро общуването на учениците;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itchFamily="34" charset="0"/>
              </a:rPr>
              <a:t>2.П</a:t>
            </a: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одкрепа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за използването на посредници при решаване на конфликт в училище;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3.Повишаване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компетентностите на учителите;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4.Включване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ученици с проблемно поведение в групи за повишаване на социалните умения за общуване;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5.Участие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учениците в училищното управление</a:t>
            </a: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>
              <a:defRPr/>
            </a:pPr>
            <a:r>
              <a:rPr lang="bg-BG" sz="1050" kern="0" dirty="0">
                <a:solidFill>
                  <a:srgbClr val="5B9BD5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Принос към Европейска детска гаранция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04918" y="3346313"/>
            <a:ext cx="209651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Продукт: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Брой ПС и НПП обхванати в квалификационни дейности – 5 414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Резултат: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Участници, които при напускане на операцията получават квалификация – 4 870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Chevron 36"/>
          <p:cNvSpPr/>
          <p:nvPr/>
        </p:nvSpPr>
        <p:spPr>
          <a:xfrm>
            <a:off x="1069288" y="1331678"/>
            <a:ext cx="10199225" cy="888549"/>
          </a:xfrm>
          <a:prstGeom prst="chevron">
            <a:avLst/>
          </a:prstGeom>
          <a:gradFill>
            <a:gsLst>
              <a:gs pos="100000">
                <a:srgbClr val="0070C0">
                  <a:lumMod val="80000"/>
                </a:srgbClr>
              </a:gs>
              <a:gs pos="0">
                <a:srgbClr val="00B0F0"/>
              </a:gs>
            </a:gsLst>
            <a:lin ang="5400000" scaled="0"/>
          </a:gradFill>
          <a:ln w="12700" cap="flat" cmpd="sng" algn="ctr">
            <a:solidFill>
              <a:srgbClr val="002060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52639" y="1331678"/>
            <a:ext cx="7432521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Група дейности 3: Превенция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и предотвратяване на тормоза и насилието и намаляване </a:t>
            </a:r>
            <a:r>
              <a:rPr kumimoji="0" lang="bg-BG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агресията в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училищата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830927" y="2283219"/>
            <a:ext cx="2012627" cy="769311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Дейности</a:t>
            </a:r>
            <a:endParaRPr kumimoji="0" lang="bg-BG" sz="1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418162" y="2263704"/>
            <a:ext cx="2189179" cy="801637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Бюджет</a:t>
            </a:r>
            <a:endParaRPr kumimoji="0" lang="bg-BG" sz="1800" b="1" i="0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744409" y="2277605"/>
            <a:ext cx="2184889" cy="774925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rgbClr val="F79646">
                  <a:lumMod val="75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Индикатори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13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637608"/>
            <a:ext cx="10434736" cy="5053072"/>
          </a:xfrm>
        </p:spPr>
        <p:txBody>
          <a:bodyPr>
            <a:no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" y="1399972"/>
            <a:ext cx="11699192" cy="5435572"/>
            <a:chOff x="190618" y="1303571"/>
            <a:chExt cx="11921293" cy="5435572"/>
          </a:xfrm>
        </p:grpSpPr>
        <p:grpSp>
          <p:nvGrpSpPr>
            <p:cNvPr id="21" name="Group 20"/>
            <p:cNvGrpSpPr/>
            <p:nvPr/>
          </p:nvGrpSpPr>
          <p:grpSpPr>
            <a:xfrm>
              <a:off x="190618" y="1303571"/>
              <a:ext cx="11921293" cy="5435572"/>
              <a:chOff x="190618" y="1303571"/>
              <a:chExt cx="11921293" cy="5435572"/>
            </a:xfrm>
          </p:grpSpPr>
          <p:sp>
            <p:nvSpPr>
              <p:cNvPr id="23" name="Freeform 23"/>
              <p:cNvSpPr>
                <a:spLocks noChangeAspect="1" noEditPoints="1"/>
              </p:cNvSpPr>
              <p:nvPr/>
            </p:nvSpPr>
            <p:spPr bwMode="auto">
              <a:xfrm>
                <a:off x="11134871" y="1396343"/>
                <a:ext cx="714727" cy="2675653"/>
              </a:xfrm>
              <a:custGeom>
                <a:avLst/>
                <a:gdLst>
                  <a:gd name="T0" fmla="*/ 163 w 165"/>
                  <a:gd name="T1" fmla="*/ 158 h 618"/>
                  <a:gd name="T2" fmla="*/ 160 w 165"/>
                  <a:gd name="T3" fmla="*/ 117 h 618"/>
                  <a:gd name="T4" fmla="*/ 147 w 165"/>
                  <a:gd name="T5" fmla="*/ 102 h 618"/>
                  <a:gd name="T6" fmla="*/ 103 w 165"/>
                  <a:gd name="T7" fmla="*/ 7 h 618"/>
                  <a:gd name="T8" fmla="*/ 51 w 165"/>
                  <a:gd name="T9" fmla="*/ 43 h 618"/>
                  <a:gd name="T10" fmla="*/ 56 w 165"/>
                  <a:gd name="T11" fmla="*/ 96 h 618"/>
                  <a:gd name="T12" fmla="*/ 37 w 165"/>
                  <a:gd name="T13" fmla="*/ 110 h 618"/>
                  <a:gd name="T14" fmla="*/ 26 w 165"/>
                  <a:gd name="T15" fmla="*/ 143 h 618"/>
                  <a:gd name="T16" fmla="*/ 13 w 165"/>
                  <a:gd name="T17" fmla="*/ 212 h 618"/>
                  <a:gd name="T18" fmla="*/ 10 w 165"/>
                  <a:gd name="T19" fmla="*/ 260 h 618"/>
                  <a:gd name="T20" fmla="*/ 3 w 165"/>
                  <a:gd name="T21" fmla="*/ 319 h 618"/>
                  <a:gd name="T22" fmla="*/ 4 w 165"/>
                  <a:gd name="T23" fmla="*/ 344 h 618"/>
                  <a:gd name="T24" fmla="*/ 18 w 165"/>
                  <a:gd name="T25" fmla="*/ 355 h 618"/>
                  <a:gd name="T26" fmla="*/ 23 w 165"/>
                  <a:gd name="T27" fmla="*/ 350 h 618"/>
                  <a:gd name="T28" fmla="*/ 12 w 165"/>
                  <a:gd name="T29" fmla="*/ 341 h 618"/>
                  <a:gd name="T30" fmla="*/ 11 w 165"/>
                  <a:gd name="T31" fmla="*/ 327 h 618"/>
                  <a:gd name="T32" fmla="*/ 15 w 165"/>
                  <a:gd name="T33" fmla="*/ 336 h 618"/>
                  <a:gd name="T34" fmla="*/ 21 w 165"/>
                  <a:gd name="T35" fmla="*/ 326 h 618"/>
                  <a:gd name="T36" fmla="*/ 18 w 165"/>
                  <a:gd name="T37" fmla="*/ 297 h 618"/>
                  <a:gd name="T38" fmla="*/ 24 w 165"/>
                  <a:gd name="T39" fmla="*/ 315 h 618"/>
                  <a:gd name="T40" fmla="*/ 25 w 165"/>
                  <a:gd name="T41" fmla="*/ 368 h 618"/>
                  <a:gd name="T42" fmla="*/ 17 w 165"/>
                  <a:gd name="T43" fmla="*/ 412 h 618"/>
                  <a:gd name="T44" fmla="*/ 33 w 165"/>
                  <a:gd name="T45" fmla="*/ 418 h 618"/>
                  <a:gd name="T46" fmla="*/ 44 w 165"/>
                  <a:gd name="T47" fmla="*/ 450 h 618"/>
                  <a:gd name="T48" fmla="*/ 49 w 165"/>
                  <a:gd name="T49" fmla="*/ 532 h 618"/>
                  <a:gd name="T50" fmla="*/ 45 w 165"/>
                  <a:gd name="T51" fmla="*/ 572 h 618"/>
                  <a:gd name="T52" fmla="*/ 48 w 165"/>
                  <a:gd name="T53" fmla="*/ 594 h 618"/>
                  <a:gd name="T54" fmla="*/ 48 w 165"/>
                  <a:gd name="T55" fmla="*/ 602 h 618"/>
                  <a:gd name="T56" fmla="*/ 59 w 165"/>
                  <a:gd name="T57" fmla="*/ 617 h 618"/>
                  <a:gd name="T58" fmla="*/ 79 w 165"/>
                  <a:gd name="T59" fmla="*/ 599 h 618"/>
                  <a:gd name="T60" fmla="*/ 102 w 165"/>
                  <a:gd name="T61" fmla="*/ 573 h 618"/>
                  <a:gd name="T62" fmla="*/ 109 w 165"/>
                  <a:gd name="T63" fmla="*/ 596 h 618"/>
                  <a:gd name="T64" fmla="*/ 115 w 165"/>
                  <a:gd name="T65" fmla="*/ 567 h 618"/>
                  <a:gd name="T66" fmla="*/ 108 w 165"/>
                  <a:gd name="T67" fmla="*/ 543 h 618"/>
                  <a:gd name="T68" fmla="*/ 102 w 165"/>
                  <a:gd name="T69" fmla="*/ 478 h 618"/>
                  <a:gd name="T70" fmla="*/ 108 w 165"/>
                  <a:gd name="T71" fmla="*/ 428 h 618"/>
                  <a:gd name="T72" fmla="*/ 118 w 165"/>
                  <a:gd name="T73" fmla="*/ 420 h 618"/>
                  <a:gd name="T74" fmla="*/ 110 w 165"/>
                  <a:gd name="T75" fmla="*/ 359 h 618"/>
                  <a:gd name="T76" fmla="*/ 118 w 165"/>
                  <a:gd name="T77" fmla="*/ 351 h 618"/>
                  <a:gd name="T78" fmla="*/ 128 w 165"/>
                  <a:gd name="T79" fmla="*/ 343 h 618"/>
                  <a:gd name="T80" fmla="*/ 134 w 165"/>
                  <a:gd name="T81" fmla="*/ 309 h 618"/>
                  <a:gd name="T82" fmla="*/ 140 w 165"/>
                  <a:gd name="T83" fmla="*/ 296 h 618"/>
                  <a:gd name="T84" fmla="*/ 148 w 165"/>
                  <a:gd name="T85" fmla="*/ 267 h 618"/>
                  <a:gd name="T86" fmla="*/ 157 w 165"/>
                  <a:gd name="T87" fmla="*/ 250 h 618"/>
                  <a:gd name="T88" fmla="*/ 159 w 165"/>
                  <a:gd name="T89" fmla="*/ 235 h 618"/>
                  <a:gd name="T90" fmla="*/ 75 w 165"/>
                  <a:gd name="T91" fmla="*/ 566 h 618"/>
                  <a:gd name="T92" fmla="*/ 68 w 165"/>
                  <a:gd name="T93" fmla="*/ 561 h 618"/>
                  <a:gd name="T94" fmla="*/ 74 w 165"/>
                  <a:gd name="T95" fmla="*/ 499 h 618"/>
                  <a:gd name="T96" fmla="*/ 128 w 165"/>
                  <a:gd name="T97" fmla="*/ 233 h 618"/>
                  <a:gd name="T98" fmla="*/ 123 w 165"/>
                  <a:gd name="T99" fmla="*/ 240 h 618"/>
                  <a:gd name="T100" fmla="*/ 117 w 165"/>
                  <a:gd name="T101" fmla="*/ 220 h 618"/>
                  <a:gd name="T102" fmla="*/ 128 w 165"/>
                  <a:gd name="T103" fmla="*/ 208 h 618"/>
                  <a:gd name="T104" fmla="*/ 129 w 165"/>
                  <a:gd name="T105" fmla="*/ 200 h 618"/>
                  <a:gd name="T106" fmla="*/ 130 w 165"/>
                  <a:gd name="T107" fmla="*/ 224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65" h="618">
                    <a:moveTo>
                      <a:pt x="163" y="212"/>
                    </a:moveTo>
                    <a:cubicBezTo>
                      <a:pt x="163" y="211"/>
                      <a:pt x="161" y="207"/>
                      <a:pt x="161" y="206"/>
                    </a:cubicBezTo>
                    <a:cubicBezTo>
                      <a:pt x="160" y="206"/>
                      <a:pt x="160" y="205"/>
                      <a:pt x="160" y="204"/>
                    </a:cubicBezTo>
                    <a:cubicBezTo>
                      <a:pt x="161" y="204"/>
                      <a:pt x="162" y="191"/>
                      <a:pt x="162" y="188"/>
                    </a:cubicBezTo>
                    <a:cubicBezTo>
                      <a:pt x="162" y="184"/>
                      <a:pt x="163" y="173"/>
                      <a:pt x="163" y="168"/>
                    </a:cubicBezTo>
                    <a:cubicBezTo>
                      <a:pt x="163" y="163"/>
                      <a:pt x="163" y="159"/>
                      <a:pt x="163" y="158"/>
                    </a:cubicBezTo>
                    <a:cubicBezTo>
                      <a:pt x="163" y="157"/>
                      <a:pt x="163" y="156"/>
                      <a:pt x="163" y="154"/>
                    </a:cubicBezTo>
                    <a:cubicBezTo>
                      <a:pt x="163" y="151"/>
                      <a:pt x="162" y="143"/>
                      <a:pt x="162" y="140"/>
                    </a:cubicBezTo>
                    <a:cubicBezTo>
                      <a:pt x="161" y="137"/>
                      <a:pt x="160" y="132"/>
                      <a:pt x="160" y="131"/>
                    </a:cubicBezTo>
                    <a:cubicBezTo>
                      <a:pt x="160" y="130"/>
                      <a:pt x="160" y="130"/>
                      <a:pt x="160" y="129"/>
                    </a:cubicBezTo>
                    <a:cubicBezTo>
                      <a:pt x="160" y="127"/>
                      <a:pt x="160" y="126"/>
                      <a:pt x="160" y="125"/>
                    </a:cubicBezTo>
                    <a:cubicBezTo>
                      <a:pt x="160" y="123"/>
                      <a:pt x="161" y="118"/>
                      <a:pt x="160" y="117"/>
                    </a:cubicBezTo>
                    <a:cubicBezTo>
                      <a:pt x="160" y="116"/>
                      <a:pt x="160" y="115"/>
                      <a:pt x="159" y="114"/>
                    </a:cubicBezTo>
                    <a:cubicBezTo>
                      <a:pt x="159" y="112"/>
                      <a:pt x="158" y="110"/>
                      <a:pt x="157" y="109"/>
                    </a:cubicBezTo>
                    <a:cubicBezTo>
                      <a:pt x="157" y="107"/>
                      <a:pt x="155" y="106"/>
                      <a:pt x="155" y="106"/>
                    </a:cubicBezTo>
                    <a:cubicBezTo>
                      <a:pt x="154" y="105"/>
                      <a:pt x="152" y="105"/>
                      <a:pt x="151" y="105"/>
                    </a:cubicBezTo>
                    <a:cubicBezTo>
                      <a:pt x="151" y="104"/>
                      <a:pt x="150" y="104"/>
                      <a:pt x="150" y="104"/>
                    </a:cubicBezTo>
                    <a:cubicBezTo>
                      <a:pt x="150" y="103"/>
                      <a:pt x="148" y="103"/>
                      <a:pt x="147" y="102"/>
                    </a:cubicBezTo>
                    <a:cubicBezTo>
                      <a:pt x="146" y="102"/>
                      <a:pt x="144" y="100"/>
                      <a:pt x="143" y="100"/>
                    </a:cubicBezTo>
                    <a:cubicBezTo>
                      <a:pt x="142" y="99"/>
                      <a:pt x="139" y="97"/>
                      <a:pt x="138" y="97"/>
                    </a:cubicBezTo>
                    <a:cubicBezTo>
                      <a:pt x="137" y="96"/>
                      <a:pt x="137" y="96"/>
                      <a:pt x="135" y="92"/>
                    </a:cubicBezTo>
                    <a:cubicBezTo>
                      <a:pt x="134" y="89"/>
                      <a:pt x="129" y="76"/>
                      <a:pt x="128" y="72"/>
                    </a:cubicBezTo>
                    <a:cubicBezTo>
                      <a:pt x="127" y="69"/>
                      <a:pt x="118" y="35"/>
                      <a:pt x="115" y="27"/>
                    </a:cubicBezTo>
                    <a:cubicBezTo>
                      <a:pt x="113" y="18"/>
                      <a:pt x="107" y="11"/>
                      <a:pt x="103" y="7"/>
                    </a:cubicBezTo>
                    <a:cubicBezTo>
                      <a:pt x="99" y="3"/>
                      <a:pt x="91" y="0"/>
                      <a:pt x="86" y="0"/>
                    </a:cubicBezTo>
                    <a:cubicBezTo>
                      <a:pt x="81" y="0"/>
                      <a:pt x="76" y="2"/>
                      <a:pt x="74" y="3"/>
                    </a:cubicBezTo>
                    <a:cubicBezTo>
                      <a:pt x="72" y="4"/>
                      <a:pt x="69" y="6"/>
                      <a:pt x="68" y="6"/>
                    </a:cubicBezTo>
                    <a:cubicBezTo>
                      <a:pt x="66" y="6"/>
                      <a:pt x="63" y="9"/>
                      <a:pt x="58" y="12"/>
                    </a:cubicBezTo>
                    <a:cubicBezTo>
                      <a:pt x="54" y="15"/>
                      <a:pt x="52" y="18"/>
                      <a:pt x="51" y="22"/>
                    </a:cubicBezTo>
                    <a:cubicBezTo>
                      <a:pt x="50" y="26"/>
                      <a:pt x="51" y="37"/>
                      <a:pt x="51" y="43"/>
                    </a:cubicBezTo>
                    <a:cubicBezTo>
                      <a:pt x="52" y="50"/>
                      <a:pt x="54" y="57"/>
                      <a:pt x="54" y="60"/>
                    </a:cubicBezTo>
                    <a:cubicBezTo>
                      <a:pt x="54" y="62"/>
                      <a:pt x="55" y="67"/>
                      <a:pt x="56" y="70"/>
                    </a:cubicBezTo>
                    <a:cubicBezTo>
                      <a:pt x="56" y="73"/>
                      <a:pt x="58" y="80"/>
                      <a:pt x="58" y="83"/>
                    </a:cubicBezTo>
                    <a:cubicBezTo>
                      <a:pt x="59" y="86"/>
                      <a:pt x="60" y="87"/>
                      <a:pt x="60" y="89"/>
                    </a:cubicBezTo>
                    <a:cubicBezTo>
                      <a:pt x="60" y="92"/>
                      <a:pt x="59" y="93"/>
                      <a:pt x="58" y="94"/>
                    </a:cubicBezTo>
                    <a:cubicBezTo>
                      <a:pt x="57" y="95"/>
                      <a:pt x="57" y="94"/>
                      <a:pt x="56" y="96"/>
                    </a:cubicBezTo>
                    <a:cubicBezTo>
                      <a:pt x="55" y="97"/>
                      <a:pt x="54" y="99"/>
                      <a:pt x="53" y="100"/>
                    </a:cubicBezTo>
                    <a:cubicBezTo>
                      <a:pt x="52" y="101"/>
                      <a:pt x="52" y="101"/>
                      <a:pt x="51" y="101"/>
                    </a:cubicBezTo>
                    <a:cubicBezTo>
                      <a:pt x="50" y="102"/>
                      <a:pt x="49" y="102"/>
                      <a:pt x="48" y="103"/>
                    </a:cubicBezTo>
                    <a:cubicBezTo>
                      <a:pt x="46" y="103"/>
                      <a:pt x="45" y="104"/>
                      <a:pt x="43" y="105"/>
                    </a:cubicBezTo>
                    <a:cubicBezTo>
                      <a:pt x="41" y="106"/>
                      <a:pt x="40" y="107"/>
                      <a:pt x="39" y="108"/>
                    </a:cubicBezTo>
                    <a:cubicBezTo>
                      <a:pt x="38" y="109"/>
                      <a:pt x="38" y="109"/>
                      <a:pt x="37" y="110"/>
                    </a:cubicBezTo>
                    <a:cubicBezTo>
                      <a:pt x="36" y="111"/>
                      <a:pt x="36" y="110"/>
                      <a:pt x="35" y="111"/>
                    </a:cubicBezTo>
                    <a:cubicBezTo>
                      <a:pt x="34" y="112"/>
                      <a:pt x="33" y="115"/>
                      <a:pt x="32" y="116"/>
                    </a:cubicBezTo>
                    <a:cubicBezTo>
                      <a:pt x="32" y="118"/>
                      <a:pt x="31" y="120"/>
                      <a:pt x="31" y="121"/>
                    </a:cubicBezTo>
                    <a:cubicBezTo>
                      <a:pt x="30" y="123"/>
                      <a:pt x="29" y="127"/>
                      <a:pt x="29" y="129"/>
                    </a:cubicBezTo>
                    <a:cubicBezTo>
                      <a:pt x="29" y="130"/>
                      <a:pt x="28" y="134"/>
                      <a:pt x="28" y="136"/>
                    </a:cubicBezTo>
                    <a:cubicBezTo>
                      <a:pt x="27" y="139"/>
                      <a:pt x="27" y="141"/>
                      <a:pt x="26" y="143"/>
                    </a:cubicBezTo>
                    <a:cubicBezTo>
                      <a:pt x="26" y="146"/>
                      <a:pt x="24" y="153"/>
                      <a:pt x="24" y="157"/>
                    </a:cubicBezTo>
                    <a:cubicBezTo>
                      <a:pt x="23" y="160"/>
                      <a:pt x="21" y="168"/>
                      <a:pt x="21" y="171"/>
                    </a:cubicBezTo>
                    <a:cubicBezTo>
                      <a:pt x="20" y="174"/>
                      <a:pt x="18" y="183"/>
                      <a:pt x="18" y="186"/>
                    </a:cubicBezTo>
                    <a:cubicBezTo>
                      <a:pt x="17" y="188"/>
                      <a:pt x="16" y="195"/>
                      <a:pt x="16" y="196"/>
                    </a:cubicBezTo>
                    <a:cubicBezTo>
                      <a:pt x="16" y="197"/>
                      <a:pt x="15" y="201"/>
                      <a:pt x="15" y="203"/>
                    </a:cubicBezTo>
                    <a:cubicBezTo>
                      <a:pt x="14" y="206"/>
                      <a:pt x="13" y="209"/>
                      <a:pt x="13" y="212"/>
                    </a:cubicBezTo>
                    <a:cubicBezTo>
                      <a:pt x="12" y="214"/>
                      <a:pt x="11" y="218"/>
                      <a:pt x="11" y="220"/>
                    </a:cubicBezTo>
                    <a:cubicBezTo>
                      <a:pt x="11" y="222"/>
                      <a:pt x="12" y="224"/>
                      <a:pt x="12" y="225"/>
                    </a:cubicBezTo>
                    <a:cubicBezTo>
                      <a:pt x="12" y="226"/>
                      <a:pt x="12" y="231"/>
                      <a:pt x="13" y="232"/>
                    </a:cubicBezTo>
                    <a:cubicBezTo>
                      <a:pt x="13" y="232"/>
                      <a:pt x="12" y="233"/>
                      <a:pt x="12" y="235"/>
                    </a:cubicBezTo>
                    <a:cubicBezTo>
                      <a:pt x="12" y="236"/>
                      <a:pt x="11" y="242"/>
                      <a:pt x="11" y="244"/>
                    </a:cubicBezTo>
                    <a:cubicBezTo>
                      <a:pt x="11" y="245"/>
                      <a:pt x="10" y="256"/>
                      <a:pt x="10" y="260"/>
                    </a:cubicBezTo>
                    <a:cubicBezTo>
                      <a:pt x="10" y="264"/>
                      <a:pt x="10" y="269"/>
                      <a:pt x="10" y="276"/>
                    </a:cubicBezTo>
                    <a:cubicBezTo>
                      <a:pt x="9" y="282"/>
                      <a:pt x="8" y="290"/>
                      <a:pt x="8" y="290"/>
                    </a:cubicBezTo>
                    <a:cubicBezTo>
                      <a:pt x="8" y="291"/>
                      <a:pt x="8" y="292"/>
                      <a:pt x="8" y="293"/>
                    </a:cubicBezTo>
                    <a:cubicBezTo>
                      <a:pt x="8" y="294"/>
                      <a:pt x="7" y="300"/>
                      <a:pt x="6" y="302"/>
                    </a:cubicBezTo>
                    <a:cubicBezTo>
                      <a:pt x="6" y="305"/>
                      <a:pt x="5" y="308"/>
                      <a:pt x="4" y="312"/>
                    </a:cubicBezTo>
                    <a:cubicBezTo>
                      <a:pt x="4" y="316"/>
                      <a:pt x="4" y="317"/>
                      <a:pt x="3" y="319"/>
                    </a:cubicBezTo>
                    <a:cubicBezTo>
                      <a:pt x="3" y="320"/>
                      <a:pt x="3" y="321"/>
                      <a:pt x="3" y="323"/>
                    </a:cubicBezTo>
                    <a:cubicBezTo>
                      <a:pt x="3" y="324"/>
                      <a:pt x="3" y="325"/>
                      <a:pt x="2" y="327"/>
                    </a:cubicBezTo>
                    <a:cubicBezTo>
                      <a:pt x="2" y="329"/>
                      <a:pt x="1" y="331"/>
                      <a:pt x="1" y="332"/>
                    </a:cubicBezTo>
                    <a:cubicBezTo>
                      <a:pt x="0" y="333"/>
                      <a:pt x="1" y="333"/>
                      <a:pt x="1" y="334"/>
                    </a:cubicBezTo>
                    <a:cubicBezTo>
                      <a:pt x="1" y="334"/>
                      <a:pt x="2" y="337"/>
                      <a:pt x="3" y="340"/>
                    </a:cubicBezTo>
                    <a:cubicBezTo>
                      <a:pt x="4" y="342"/>
                      <a:pt x="4" y="342"/>
                      <a:pt x="4" y="344"/>
                    </a:cubicBezTo>
                    <a:cubicBezTo>
                      <a:pt x="5" y="345"/>
                      <a:pt x="6" y="345"/>
                      <a:pt x="6" y="345"/>
                    </a:cubicBezTo>
                    <a:cubicBezTo>
                      <a:pt x="6" y="345"/>
                      <a:pt x="6" y="346"/>
                      <a:pt x="8" y="346"/>
                    </a:cubicBezTo>
                    <a:cubicBezTo>
                      <a:pt x="9" y="347"/>
                      <a:pt x="10" y="348"/>
                      <a:pt x="11" y="349"/>
                    </a:cubicBezTo>
                    <a:cubicBezTo>
                      <a:pt x="12" y="350"/>
                      <a:pt x="14" y="351"/>
                      <a:pt x="14" y="352"/>
                    </a:cubicBezTo>
                    <a:cubicBezTo>
                      <a:pt x="14" y="352"/>
                      <a:pt x="15" y="352"/>
                      <a:pt x="16" y="353"/>
                    </a:cubicBezTo>
                    <a:cubicBezTo>
                      <a:pt x="17" y="354"/>
                      <a:pt x="18" y="354"/>
                      <a:pt x="18" y="355"/>
                    </a:cubicBezTo>
                    <a:cubicBezTo>
                      <a:pt x="19" y="355"/>
                      <a:pt x="20" y="356"/>
                      <a:pt x="21" y="357"/>
                    </a:cubicBezTo>
                    <a:cubicBezTo>
                      <a:pt x="21" y="357"/>
                      <a:pt x="21" y="357"/>
                      <a:pt x="22" y="357"/>
                    </a:cubicBezTo>
                    <a:cubicBezTo>
                      <a:pt x="22" y="356"/>
                      <a:pt x="22" y="356"/>
                      <a:pt x="22" y="355"/>
                    </a:cubicBezTo>
                    <a:cubicBezTo>
                      <a:pt x="22" y="354"/>
                      <a:pt x="22" y="353"/>
                      <a:pt x="22" y="353"/>
                    </a:cubicBezTo>
                    <a:cubicBezTo>
                      <a:pt x="22" y="352"/>
                      <a:pt x="22" y="353"/>
                      <a:pt x="23" y="352"/>
                    </a:cubicBezTo>
                    <a:cubicBezTo>
                      <a:pt x="24" y="351"/>
                      <a:pt x="23" y="351"/>
                      <a:pt x="23" y="350"/>
                    </a:cubicBezTo>
                    <a:cubicBezTo>
                      <a:pt x="23" y="349"/>
                      <a:pt x="21" y="348"/>
                      <a:pt x="21" y="347"/>
                    </a:cubicBezTo>
                    <a:cubicBezTo>
                      <a:pt x="20" y="347"/>
                      <a:pt x="19" y="347"/>
                      <a:pt x="19" y="347"/>
                    </a:cubicBezTo>
                    <a:cubicBezTo>
                      <a:pt x="18" y="346"/>
                      <a:pt x="18" y="346"/>
                      <a:pt x="18" y="346"/>
                    </a:cubicBezTo>
                    <a:cubicBezTo>
                      <a:pt x="18" y="345"/>
                      <a:pt x="18" y="344"/>
                      <a:pt x="17" y="344"/>
                    </a:cubicBezTo>
                    <a:cubicBezTo>
                      <a:pt x="17" y="343"/>
                      <a:pt x="14" y="342"/>
                      <a:pt x="14" y="342"/>
                    </a:cubicBezTo>
                    <a:cubicBezTo>
                      <a:pt x="13" y="341"/>
                      <a:pt x="13" y="341"/>
                      <a:pt x="12" y="341"/>
                    </a:cubicBezTo>
                    <a:cubicBezTo>
                      <a:pt x="12" y="340"/>
                      <a:pt x="12" y="340"/>
                      <a:pt x="12" y="339"/>
                    </a:cubicBezTo>
                    <a:cubicBezTo>
                      <a:pt x="12" y="338"/>
                      <a:pt x="11" y="337"/>
                      <a:pt x="11" y="336"/>
                    </a:cubicBezTo>
                    <a:cubicBezTo>
                      <a:pt x="11" y="335"/>
                      <a:pt x="10" y="334"/>
                      <a:pt x="10" y="333"/>
                    </a:cubicBezTo>
                    <a:cubicBezTo>
                      <a:pt x="10" y="333"/>
                      <a:pt x="10" y="332"/>
                      <a:pt x="10" y="332"/>
                    </a:cubicBezTo>
                    <a:cubicBezTo>
                      <a:pt x="10" y="331"/>
                      <a:pt x="10" y="328"/>
                      <a:pt x="10" y="328"/>
                    </a:cubicBezTo>
                    <a:cubicBezTo>
                      <a:pt x="10" y="327"/>
                      <a:pt x="11" y="327"/>
                      <a:pt x="11" y="327"/>
                    </a:cubicBezTo>
                    <a:cubicBezTo>
                      <a:pt x="12" y="327"/>
                      <a:pt x="12" y="326"/>
                      <a:pt x="12" y="326"/>
                    </a:cubicBezTo>
                    <a:cubicBezTo>
                      <a:pt x="12" y="326"/>
                      <a:pt x="12" y="326"/>
                      <a:pt x="13" y="326"/>
                    </a:cubicBezTo>
                    <a:cubicBezTo>
                      <a:pt x="14" y="326"/>
                      <a:pt x="14" y="326"/>
                      <a:pt x="14" y="325"/>
                    </a:cubicBezTo>
                    <a:cubicBezTo>
                      <a:pt x="15" y="325"/>
                      <a:pt x="15" y="325"/>
                      <a:pt x="15" y="326"/>
                    </a:cubicBezTo>
                    <a:cubicBezTo>
                      <a:pt x="16" y="328"/>
                      <a:pt x="15" y="330"/>
                      <a:pt x="15" y="331"/>
                    </a:cubicBezTo>
                    <a:cubicBezTo>
                      <a:pt x="15" y="332"/>
                      <a:pt x="15" y="334"/>
                      <a:pt x="15" y="336"/>
                    </a:cubicBezTo>
                    <a:cubicBezTo>
                      <a:pt x="16" y="337"/>
                      <a:pt x="17" y="340"/>
                      <a:pt x="18" y="341"/>
                    </a:cubicBezTo>
                    <a:cubicBezTo>
                      <a:pt x="19" y="342"/>
                      <a:pt x="21" y="342"/>
                      <a:pt x="22" y="342"/>
                    </a:cubicBezTo>
                    <a:cubicBezTo>
                      <a:pt x="22" y="341"/>
                      <a:pt x="22" y="341"/>
                      <a:pt x="22" y="340"/>
                    </a:cubicBezTo>
                    <a:cubicBezTo>
                      <a:pt x="22" y="340"/>
                      <a:pt x="22" y="338"/>
                      <a:pt x="22" y="337"/>
                    </a:cubicBezTo>
                    <a:cubicBezTo>
                      <a:pt x="22" y="336"/>
                      <a:pt x="22" y="333"/>
                      <a:pt x="21" y="331"/>
                    </a:cubicBezTo>
                    <a:cubicBezTo>
                      <a:pt x="21" y="329"/>
                      <a:pt x="21" y="327"/>
                      <a:pt x="21" y="326"/>
                    </a:cubicBezTo>
                    <a:cubicBezTo>
                      <a:pt x="21" y="324"/>
                      <a:pt x="21" y="322"/>
                      <a:pt x="21" y="321"/>
                    </a:cubicBezTo>
                    <a:cubicBezTo>
                      <a:pt x="21" y="320"/>
                      <a:pt x="21" y="318"/>
                      <a:pt x="22" y="316"/>
                    </a:cubicBezTo>
                    <a:cubicBezTo>
                      <a:pt x="22" y="315"/>
                      <a:pt x="21" y="311"/>
                      <a:pt x="21" y="310"/>
                    </a:cubicBezTo>
                    <a:cubicBezTo>
                      <a:pt x="21" y="308"/>
                      <a:pt x="19" y="305"/>
                      <a:pt x="19" y="304"/>
                    </a:cubicBezTo>
                    <a:cubicBezTo>
                      <a:pt x="18" y="303"/>
                      <a:pt x="18" y="302"/>
                      <a:pt x="18" y="301"/>
                    </a:cubicBezTo>
                    <a:cubicBezTo>
                      <a:pt x="18" y="300"/>
                      <a:pt x="18" y="298"/>
                      <a:pt x="18" y="297"/>
                    </a:cubicBezTo>
                    <a:cubicBezTo>
                      <a:pt x="18" y="297"/>
                      <a:pt x="18" y="297"/>
                      <a:pt x="19" y="297"/>
                    </a:cubicBezTo>
                    <a:cubicBezTo>
                      <a:pt x="19" y="297"/>
                      <a:pt x="20" y="297"/>
                      <a:pt x="21" y="297"/>
                    </a:cubicBezTo>
                    <a:cubicBezTo>
                      <a:pt x="22" y="298"/>
                      <a:pt x="22" y="298"/>
                      <a:pt x="22" y="297"/>
                    </a:cubicBezTo>
                    <a:cubicBezTo>
                      <a:pt x="23" y="297"/>
                      <a:pt x="23" y="297"/>
                      <a:pt x="23" y="298"/>
                    </a:cubicBezTo>
                    <a:cubicBezTo>
                      <a:pt x="23" y="299"/>
                      <a:pt x="23" y="301"/>
                      <a:pt x="23" y="304"/>
                    </a:cubicBezTo>
                    <a:cubicBezTo>
                      <a:pt x="23" y="307"/>
                      <a:pt x="24" y="312"/>
                      <a:pt x="24" y="315"/>
                    </a:cubicBezTo>
                    <a:cubicBezTo>
                      <a:pt x="24" y="317"/>
                      <a:pt x="25" y="325"/>
                      <a:pt x="25" y="329"/>
                    </a:cubicBezTo>
                    <a:cubicBezTo>
                      <a:pt x="26" y="332"/>
                      <a:pt x="26" y="343"/>
                      <a:pt x="26" y="345"/>
                    </a:cubicBezTo>
                    <a:cubicBezTo>
                      <a:pt x="26" y="347"/>
                      <a:pt x="26" y="352"/>
                      <a:pt x="26" y="354"/>
                    </a:cubicBezTo>
                    <a:cubicBezTo>
                      <a:pt x="26" y="355"/>
                      <a:pt x="26" y="358"/>
                      <a:pt x="26" y="360"/>
                    </a:cubicBezTo>
                    <a:cubicBezTo>
                      <a:pt x="26" y="361"/>
                      <a:pt x="26" y="363"/>
                      <a:pt x="25" y="364"/>
                    </a:cubicBezTo>
                    <a:cubicBezTo>
                      <a:pt x="25" y="365"/>
                      <a:pt x="25" y="367"/>
                      <a:pt x="25" y="368"/>
                    </a:cubicBezTo>
                    <a:cubicBezTo>
                      <a:pt x="26" y="369"/>
                      <a:pt x="25" y="372"/>
                      <a:pt x="25" y="375"/>
                    </a:cubicBezTo>
                    <a:cubicBezTo>
                      <a:pt x="25" y="377"/>
                      <a:pt x="23" y="386"/>
                      <a:pt x="23" y="388"/>
                    </a:cubicBezTo>
                    <a:cubicBezTo>
                      <a:pt x="22" y="390"/>
                      <a:pt x="21" y="395"/>
                      <a:pt x="21" y="397"/>
                    </a:cubicBezTo>
                    <a:cubicBezTo>
                      <a:pt x="20" y="398"/>
                      <a:pt x="19" y="402"/>
                      <a:pt x="19" y="404"/>
                    </a:cubicBezTo>
                    <a:cubicBezTo>
                      <a:pt x="18" y="405"/>
                      <a:pt x="17" y="410"/>
                      <a:pt x="17" y="411"/>
                    </a:cubicBezTo>
                    <a:cubicBezTo>
                      <a:pt x="16" y="412"/>
                      <a:pt x="16" y="412"/>
                      <a:pt x="17" y="412"/>
                    </a:cubicBezTo>
                    <a:cubicBezTo>
                      <a:pt x="17" y="412"/>
                      <a:pt x="21" y="413"/>
                      <a:pt x="22" y="413"/>
                    </a:cubicBezTo>
                    <a:cubicBezTo>
                      <a:pt x="22" y="413"/>
                      <a:pt x="22" y="414"/>
                      <a:pt x="22" y="414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3" y="416"/>
                      <a:pt x="24" y="416"/>
                      <a:pt x="25" y="416"/>
                    </a:cubicBezTo>
                    <a:cubicBezTo>
                      <a:pt x="27" y="417"/>
                      <a:pt x="32" y="417"/>
                      <a:pt x="33" y="417"/>
                    </a:cubicBezTo>
                    <a:cubicBezTo>
                      <a:pt x="34" y="418"/>
                      <a:pt x="34" y="418"/>
                      <a:pt x="33" y="418"/>
                    </a:cubicBezTo>
                    <a:cubicBezTo>
                      <a:pt x="33" y="419"/>
                      <a:pt x="34" y="419"/>
                      <a:pt x="36" y="420"/>
                    </a:cubicBezTo>
                    <a:cubicBezTo>
                      <a:pt x="37" y="420"/>
                      <a:pt x="40" y="421"/>
                      <a:pt x="41" y="421"/>
                    </a:cubicBezTo>
                    <a:cubicBezTo>
                      <a:pt x="41" y="421"/>
                      <a:pt x="41" y="421"/>
                      <a:pt x="41" y="422"/>
                    </a:cubicBezTo>
                    <a:cubicBezTo>
                      <a:pt x="41" y="422"/>
                      <a:pt x="42" y="425"/>
                      <a:pt x="42" y="427"/>
                    </a:cubicBezTo>
                    <a:cubicBezTo>
                      <a:pt x="43" y="429"/>
                      <a:pt x="44" y="435"/>
                      <a:pt x="45" y="438"/>
                    </a:cubicBezTo>
                    <a:cubicBezTo>
                      <a:pt x="45" y="442"/>
                      <a:pt x="45" y="448"/>
                      <a:pt x="44" y="450"/>
                    </a:cubicBezTo>
                    <a:cubicBezTo>
                      <a:pt x="44" y="453"/>
                      <a:pt x="43" y="458"/>
                      <a:pt x="43" y="462"/>
                    </a:cubicBezTo>
                    <a:cubicBezTo>
                      <a:pt x="43" y="466"/>
                      <a:pt x="42" y="469"/>
                      <a:pt x="43" y="472"/>
                    </a:cubicBezTo>
                    <a:cubicBezTo>
                      <a:pt x="43" y="476"/>
                      <a:pt x="44" y="480"/>
                      <a:pt x="44" y="482"/>
                    </a:cubicBezTo>
                    <a:cubicBezTo>
                      <a:pt x="45" y="485"/>
                      <a:pt x="45" y="494"/>
                      <a:pt x="46" y="499"/>
                    </a:cubicBezTo>
                    <a:cubicBezTo>
                      <a:pt x="46" y="503"/>
                      <a:pt x="47" y="512"/>
                      <a:pt x="48" y="518"/>
                    </a:cubicBezTo>
                    <a:cubicBezTo>
                      <a:pt x="49" y="525"/>
                      <a:pt x="49" y="527"/>
                      <a:pt x="49" y="532"/>
                    </a:cubicBezTo>
                    <a:cubicBezTo>
                      <a:pt x="49" y="542"/>
                      <a:pt x="49" y="546"/>
                      <a:pt x="48" y="547"/>
                    </a:cubicBezTo>
                    <a:cubicBezTo>
                      <a:pt x="48" y="548"/>
                      <a:pt x="46" y="552"/>
                      <a:pt x="45" y="555"/>
                    </a:cubicBezTo>
                    <a:cubicBezTo>
                      <a:pt x="44" y="558"/>
                      <a:pt x="45" y="560"/>
                      <a:pt x="46" y="562"/>
                    </a:cubicBezTo>
                    <a:cubicBezTo>
                      <a:pt x="46" y="563"/>
                      <a:pt x="46" y="564"/>
                      <a:pt x="46" y="565"/>
                    </a:cubicBezTo>
                    <a:cubicBezTo>
                      <a:pt x="46" y="566"/>
                      <a:pt x="45" y="567"/>
                      <a:pt x="45" y="568"/>
                    </a:cubicBezTo>
                    <a:cubicBezTo>
                      <a:pt x="45" y="569"/>
                      <a:pt x="45" y="571"/>
                      <a:pt x="45" y="572"/>
                    </a:cubicBezTo>
                    <a:cubicBezTo>
                      <a:pt x="46" y="574"/>
                      <a:pt x="46" y="575"/>
                      <a:pt x="46" y="577"/>
                    </a:cubicBezTo>
                    <a:cubicBezTo>
                      <a:pt x="46" y="578"/>
                      <a:pt x="46" y="579"/>
                      <a:pt x="47" y="581"/>
                    </a:cubicBezTo>
                    <a:cubicBezTo>
                      <a:pt x="47" y="582"/>
                      <a:pt x="47" y="581"/>
                      <a:pt x="47" y="582"/>
                    </a:cubicBezTo>
                    <a:cubicBezTo>
                      <a:pt x="47" y="584"/>
                      <a:pt x="48" y="587"/>
                      <a:pt x="48" y="589"/>
                    </a:cubicBezTo>
                    <a:cubicBezTo>
                      <a:pt x="49" y="591"/>
                      <a:pt x="49" y="593"/>
                      <a:pt x="49" y="593"/>
                    </a:cubicBezTo>
                    <a:cubicBezTo>
                      <a:pt x="49" y="594"/>
                      <a:pt x="49" y="594"/>
                      <a:pt x="48" y="594"/>
                    </a:cubicBezTo>
                    <a:cubicBezTo>
                      <a:pt x="47" y="594"/>
                      <a:pt x="45" y="594"/>
                      <a:pt x="44" y="595"/>
                    </a:cubicBezTo>
                    <a:cubicBezTo>
                      <a:pt x="43" y="595"/>
                      <a:pt x="40" y="595"/>
                      <a:pt x="40" y="596"/>
                    </a:cubicBezTo>
                    <a:cubicBezTo>
                      <a:pt x="39" y="596"/>
                      <a:pt x="39" y="597"/>
                      <a:pt x="39" y="598"/>
                    </a:cubicBezTo>
                    <a:cubicBezTo>
                      <a:pt x="40" y="599"/>
                      <a:pt x="41" y="600"/>
                      <a:pt x="43" y="600"/>
                    </a:cubicBezTo>
                    <a:cubicBezTo>
                      <a:pt x="45" y="600"/>
                      <a:pt x="47" y="600"/>
                      <a:pt x="48" y="601"/>
                    </a:cubicBezTo>
                    <a:cubicBezTo>
                      <a:pt x="49" y="601"/>
                      <a:pt x="48" y="601"/>
                      <a:pt x="48" y="602"/>
                    </a:cubicBezTo>
                    <a:cubicBezTo>
                      <a:pt x="48" y="604"/>
                      <a:pt x="48" y="604"/>
                      <a:pt x="48" y="607"/>
                    </a:cubicBezTo>
                    <a:cubicBezTo>
                      <a:pt x="48" y="609"/>
                      <a:pt x="48" y="609"/>
                      <a:pt x="49" y="610"/>
                    </a:cubicBezTo>
                    <a:cubicBezTo>
                      <a:pt x="49" y="611"/>
                      <a:pt x="49" y="612"/>
                      <a:pt x="49" y="612"/>
                    </a:cubicBezTo>
                    <a:cubicBezTo>
                      <a:pt x="49" y="613"/>
                      <a:pt x="50" y="613"/>
                      <a:pt x="51" y="614"/>
                    </a:cubicBezTo>
                    <a:cubicBezTo>
                      <a:pt x="52" y="615"/>
                      <a:pt x="53" y="616"/>
                      <a:pt x="54" y="616"/>
                    </a:cubicBezTo>
                    <a:cubicBezTo>
                      <a:pt x="56" y="617"/>
                      <a:pt x="57" y="617"/>
                      <a:pt x="59" y="617"/>
                    </a:cubicBezTo>
                    <a:cubicBezTo>
                      <a:pt x="60" y="618"/>
                      <a:pt x="63" y="618"/>
                      <a:pt x="65" y="618"/>
                    </a:cubicBezTo>
                    <a:cubicBezTo>
                      <a:pt x="66" y="618"/>
                      <a:pt x="70" y="618"/>
                      <a:pt x="71" y="617"/>
                    </a:cubicBezTo>
                    <a:cubicBezTo>
                      <a:pt x="72" y="616"/>
                      <a:pt x="76" y="614"/>
                      <a:pt x="77" y="612"/>
                    </a:cubicBezTo>
                    <a:cubicBezTo>
                      <a:pt x="79" y="610"/>
                      <a:pt x="79" y="608"/>
                      <a:pt x="79" y="605"/>
                    </a:cubicBezTo>
                    <a:cubicBezTo>
                      <a:pt x="79" y="602"/>
                      <a:pt x="78" y="600"/>
                      <a:pt x="78" y="600"/>
                    </a:cubicBezTo>
                    <a:cubicBezTo>
                      <a:pt x="78" y="599"/>
                      <a:pt x="78" y="599"/>
                      <a:pt x="79" y="599"/>
                    </a:cubicBezTo>
                    <a:cubicBezTo>
                      <a:pt x="81" y="598"/>
                      <a:pt x="84" y="596"/>
                      <a:pt x="85" y="595"/>
                    </a:cubicBezTo>
                    <a:cubicBezTo>
                      <a:pt x="87" y="594"/>
                      <a:pt x="88" y="592"/>
                      <a:pt x="89" y="591"/>
                    </a:cubicBezTo>
                    <a:cubicBezTo>
                      <a:pt x="89" y="590"/>
                      <a:pt x="91" y="587"/>
                      <a:pt x="92" y="586"/>
                    </a:cubicBezTo>
                    <a:cubicBezTo>
                      <a:pt x="92" y="583"/>
                      <a:pt x="95" y="580"/>
                      <a:pt x="96" y="579"/>
                    </a:cubicBezTo>
                    <a:cubicBezTo>
                      <a:pt x="96" y="578"/>
                      <a:pt x="100" y="575"/>
                      <a:pt x="101" y="574"/>
                    </a:cubicBezTo>
                    <a:cubicBezTo>
                      <a:pt x="102" y="573"/>
                      <a:pt x="101" y="573"/>
                      <a:pt x="102" y="573"/>
                    </a:cubicBezTo>
                    <a:cubicBezTo>
                      <a:pt x="103" y="573"/>
                      <a:pt x="104" y="573"/>
                      <a:pt x="104" y="572"/>
                    </a:cubicBezTo>
                    <a:cubicBezTo>
                      <a:pt x="105" y="572"/>
                      <a:pt x="105" y="572"/>
                      <a:pt x="106" y="573"/>
                    </a:cubicBezTo>
                    <a:cubicBezTo>
                      <a:pt x="107" y="573"/>
                      <a:pt x="107" y="574"/>
                      <a:pt x="108" y="576"/>
                    </a:cubicBezTo>
                    <a:cubicBezTo>
                      <a:pt x="108" y="577"/>
                      <a:pt x="109" y="588"/>
                      <a:pt x="109" y="590"/>
                    </a:cubicBezTo>
                    <a:cubicBezTo>
                      <a:pt x="109" y="592"/>
                      <a:pt x="109" y="594"/>
                      <a:pt x="109" y="594"/>
                    </a:cubicBezTo>
                    <a:cubicBezTo>
                      <a:pt x="109" y="595"/>
                      <a:pt x="108" y="596"/>
                      <a:pt x="109" y="596"/>
                    </a:cubicBezTo>
                    <a:cubicBezTo>
                      <a:pt x="110" y="596"/>
                      <a:pt x="111" y="596"/>
                      <a:pt x="112" y="596"/>
                    </a:cubicBezTo>
                    <a:cubicBezTo>
                      <a:pt x="112" y="595"/>
                      <a:pt x="112" y="595"/>
                      <a:pt x="112" y="595"/>
                    </a:cubicBezTo>
                    <a:cubicBezTo>
                      <a:pt x="113" y="595"/>
                      <a:pt x="113" y="595"/>
                      <a:pt x="113" y="594"/>
                    </a:cubicBezTo>
                    <a:cubicBezTo>
                      <a:pt x="113" y="594"/>
                      <a:pt x="112" y="591"/>
                      <a:pt x="112" y="586"/>
                    </a:cubicBezTo>
                    <a:cubicBezTo>
                      <a:pt x="111" y="581"/>
                      <a:pt x="112" y="575"/>
                      <a:pt x="112" y="573"/>
                    </a:cubicBezTo>
                    <a:cubicBezTo>
                      <a:pt x="112" y="570"/>
                      <a:pt x="114" y="568"/>
                      <a:pt x="115" y="567"/>
                    </a:cubicBezTo>
                    <a:cubicBezTo>
                      <a:pt x="116" y="565"/>
                      <a:pt x="117" y="563"/>
                      <a:pt x="117" y="563"/>
                    </a:cubicBezTo>
                    <a:cubicBezTo>
                      <a:pt x="118" y="562"/>
                      <a:pt x="118" y="562"/>
                      <a:pt x="118" y="561"/>
                    </a:cubicBezTo>
                    <a:cubicBezTo>
                      <a:pt x="118" y="561"/>
                      <a:pt x="118" y="560"/>
                      <a:pt x="118" y="559"/>
                    </a:cubicBezTo>
                    <a:cubicBezTo>
                      <a:pt x="118" y="558"/>
                      <a:pt x="117" y="554"/>
                      <a:pt x="116" y="552"/>
                    </a:cubicBezTo>
                    <a:cubicBezTo>
                      <a:pt x="115" y="550"/>
                      <a:pt x="112" y="546"/>
                      <a:pt x="111" y="545"/>
                    </a:cubicBezTo>
                    <a:cubicBezTo>
                      <a:pt x="109" y="543"/>
                      <a:pt x="108" y="543"/>
                      <a:pt x="108" y="543"/>
                    </a:cubicBezTo>
                    <a:cubicBezTo>
                      <a:pt x="107" y="542"/>
                      <a:pt x="108" y="542"/>
                      <a:pt x="107" y="542"/>
                    </a:cubicBezTo>
                    <a:cubicBezTo>
                      <a:pt x="107" y="542"/>
                      <a:pt x="107" y="541"/>
                      <a:pt x="106" y="538"/>
                    </a:cubicBezTo>
                    <a:cubicBezTo>
                      <a:pt x="106" y="535"/>
                      <a:pt x="105" y="531"/>
                      <a:pt x="104" y="526"/>
                    </a:cubicBezTo>
                    <a:cubicBezTo>
                      <a:pt x="103" y="522"/>
                      <a:pt x="103" y="516"/>
                      <a:pt x="103" y="513"/>
                    </a:cubicBezTo>
                    <a:cubicBezTo>
                      <a:pt x="103" y="510"/>
                      <a:pt x="103" y="498"/>
                      <a:pt x="103" y="495"/>
                    </a:cubicBezTo>
                    <a:cubicBezTo>
                      <a:pt x="102" y="493"/>
                      <a:pt x="102" y="482"/>
                      <a:pt x="102" y="478"/>
                    </a:cubicBezTo>
                    <a:cubicBezTo>
                      <a:pt x="102" y="475"/>
                      <a:pt x="103" y="473"/>
                      <a:pt x="103" y="471"/>
                    </a:cubicBezTo>
                    <a:cubicBezTo>
                      <a:pt x="104" y="469"/>
                      <a:pt x="105" y="465"/>
                      <a:pt x="105" y="458"/>
                    </a:cubicBezTo>
                    <a:cubicBezTo>
                      <a:pt x="105" y="452"/>
                      <a:pt x="104" y="444"/>
                      <a:pt x="103" y="439"/>
                    </a:cubicBezTo>
                    <a:cubicBezTo>
                      <a:pt x="102" y="434"/>
                      <a:pt x="100" y="431"/>
                      <a:pt x="100" y="430"/>
                    </a:cubicBezTo>
                    <a:cubicBezTo>
                      <a:pt x="100" y="429"/>
                      <a:pt x="100" y="429"/>
                      <a:pt x="101" y="429"/>
                    </a:cubicBezTo>
                    <a:cubicBezTo>
                      <a:pt x="102" y="429"/>
                      <a:pt x="107" y="428"/>
                      <a:pt x="108" y="428"/>
                    </a:cubicBezTo>
                    <a:cubicBezTo>
                      <a:pt x="108" y="428"/>
                      <a:pt x="108" y="428"/>
                      <a:pt x="108" y="427"/>
                    </a:cubicBezTo>
                    <a:cubicBezTo>
                      <a:pt x="108" y="427"/>
                      <a:pt x="108" y="425"/>
                      <a:pt x="108" y="424"/>
                    </a:cubicBezTo>
                    <a:cubicBezTo>
                      <a:pt x="108" y="423"/>
                      <a:pt x="108" y="423"/>
                      <a:pt x="109" y="423"/>
                    </a:cubicBezTo>
                    <a:cubicBezTo>
                      <a:pt x="110" y="423"/>
                      <a:pt x="114" y="422"/>
                      <a:pt x="115" y="422"/>
                    </a:cubicBezTo>
                    <a:cubicBezTo>
                      <a:pt x="116" y="422"/>
                      <a:pt x="118" y="421"/>
                      <a:pt x="118" y="421"/>
                    </a:cubicBezTo>
                    <a:cubicBezTo>
                      <a:pt x="118" y="421"/>
                      <a:pt x="118" y="421"/>
                      <a:pt x="118" y="420"/>
                    </a:cubicBezTo>
                    <a:cubicBezTo>
                      <a:pt x="118" y="420"/>
                      <a:pt x="117" y="417"/>
                      <a:pt x="117" y="416"/>
                    </a:cubicBezTo>
                    <a:cubicBezTo>
                      <a:pt x="117" y="415"/>
                      <a:pt x="117" y="414"/>
                      <a:pt x="117" y="414"/>
                    </a:cubicBezTo>
                    <a:cubicBezTo>
                      <a:pt x="116" y="413"/>
                      <a:pt x="116" y="411"/>
                      <a:pt x="115" y="407"/>
                    </a:cubicBezTo>
                    <a:cubicBezTo>
                      <a:pt x="114" y="404"/>
                      <a:pt x="113" y="396"/>
                      <a:pt x="112" y="392"/>
                    </a:cubicBezTo>
                    <a:cubicBezTo>
                      <a:pt x="111" y="388"/>
                      <a:pt x="110" y="380"/>
                      <a:pt x="110" y="375"/>
                    </a:cubicBezTo>
                    <a:cubicBezTo>
                      <a:pt x="109" y="370"/>
                      <a:pt x="110" y="360"/>
                      <a:pt x="110" y="359"/>
                    </a:cubicBezTo>
                    <a:cubicBezTo>
                      <a:pt x="110" y="358"/>
                      <a:pt x="110" y="358"/>
                      <a:pt x="111" y="357"/>
                    </a:cubicBezTo>
                    <a:cubicBezTo>
                      <a:pt x="111" y="356"/>
                      <a:pt x="111" y="356"/>
                      <a:pt x="111" y="357"/>
                    </a:cubicBezTo>
                    <a:cubicBezTo>
                      <a:pt x="112" y="357"/>
                      <a:pt x="112" y="357"/>
                      <a:pt x="113" y="357"/>
                    </a:cubicBezTo>
                    <a:cubicBezTo>
                      <a:pt x="113" y="357"/>
                      <a:pt x="113" y="356"/>
                      <a:pt x="114" y="356"/>
                    </a:cubicBezTo>
                    <a:cubicBezTo>
                      <a:pt x="115" y="355"/>
                      <a:pt x="116" y="353"/>
                      <a:pt x="117" y="353"/>
                    </a:cubicBezTo>
                    <a:cubicBezTo>
                      <a:pt x="117" y="352"/>
                      <a:pt x="118" y="351"/>
                      <a:pt x="118" y="351"/>
                    </a:cubicBezTo>
                    <a:cubicBezTo>
                      <a:pt x="118" y="351"/>
                      <a:pt x="119" y="351"/>
                      <a:pt x="119" y="351"/>
                    </a:cubicBezTo>
                    <a:cubicBezTo>
                      <a:pt x="120" y="352"/>
                      <a:pt x="121" y="352"/>
                      <a:pt x="121" y="352"/>
                    </a:cubicBezTo>
                    <a:cubicBezTo>
                      <a:pt x="121" y="351"/>
                      <a:pt x="121" y="351"/>
                      <a:pt x="122" y="351"/>
                    </a:cubicBezTo>
                    <a:cubicBezTo>
                      <a:pt x="122" y="351"/>
                      <a:pt x="123" y="350"/>
                      <a:pt x="124" y="349"/>
                    </a:cubicBezTo>
                    <a:cubicBezTo>
                      <a:pt x="125" y="347"/>
                      <a:pt x="125" y="347"/>
                      <a:pt x="126" y="346"/>
                    </a:cubicBezTo>
                    <a:cubicBezTo>
                      <a:pt x="126" y="344"/>
                      <a:pt x="127" y="343"/>
                      <a:pt x="128" y="343"/>
                    </a:cubicBezTo>
                    <a:cubicBezTo>
                      <a:pt x="128" y="342"/>
                      <a:pt x="129" y="341"/>
                      <a:pt x="129" y="340"/>
                    </a:cubicBezTo>
                    <a:cubicBezTo>
                      <a:pt x="128" y="339"/>
                      <a:pt x="129" y="336"/>
                      <a:pt x="130" y="335"/>
                    </a:cubicBezTo>
                    <a:cubicBezTo>
                      <a:pt x="130" y="333"/>
                      <a:pt x="131" y="332"/>
                      <a:pt x="131" y="331"/>
                    </a:cubicBezTo>
                    <a:cubicBezTo>
                      <a:pt x="132" y="330"/>
                      <a:pt x="132" y="326"/>
                      <a:pt x="132" y="325"/>
                    </a:cubicBezTo>
                    <a:cubicBezTo>
                      <a:pt x="132" y="324"/>
                      <a:pt x="133" y="319"/>
                      <a:pt x="134" y="317"/>
                    </a:cubicBezTo>
                    <a:cubicBezTo>
                      <a:pt x="134" y="315"/>
                      <a:pt x="134" y="312"/>
                      <a:pt x="134" y="309"/>
                    </a:cubicBezTo>
                    <a:cubicBezTo>
                      <a:pt x="133" y="307"/>
                      <a:pt x="134" y="303"/>
                      <a:pt x="135" y="302"/>
                    </a:cubicBezTo>
                    <a:cubicBezTo>
                      <a:pt x="135" y="301"/>
                      <a:pt x="137" y="299"/>
                      <a:pt x="137" y="298"/>
                    </a:cubicBezTo>
                    <a:cubicBezTo>
                      <a:pt x="138" y="297"/>
                      <a:pt x="138" y="295"/>
                      <a:pt x="138" y="294"/>
                    </a:cubicBezTo>
                    <a:cubicBezTo>
                      <a:pt x="138" y="293"/>
                      <a:pt x="139" y="293"/>
                      <a:pt x="139" y="293"/>
                    </a:cubicBezTo>
                    <a:cubicBezTo>
                      <a:pt x="140" y="293"/>
                      <a:pt x="140" y="293"/>
                      <a:pt x="140" y="294"/>
                    </a:cubicBezTo>
                    <a:cubicBezTo>
                      <a:pt x="140" y="294"/>
                      <a:pt x="140" y="295"/>
                      <a:pt x="140" y="296"/>
                    </a:cubicBezTo>
                    <a:cubicBezTo>
                      <a:pt x="140" y="296"/>
                      <a:pt x="140" y="296"/>
                      <a:pt x="141" y="294"/>
                    </a:cubicBezTo>
                    <a:cubicBezTo>
                      <a:pt x="142" y="293"/>
                      <a:pt x="143" y="288"/>
                      <a:pt x="143" y="286"/>
                    </a:cubicBezTo>
                    <a:cubicBezTo>
                      <a:pt x="144" y="283"/>
                      <a:pt x="145" y="277"/>
                      <a:pt x="146" y="275"/>
                    </a:cubicBezTo>
                    <a:cubicBezTo>
                      <a:pt x="146" y="274"/>
                      <a:pt x="146" y="273"/>
                      <a:pt x="146" y="272"/>
                    </a:cubicBezTo>
                    <a:cubicBezTo>
                      <a:pt x="146" y="272"/>
                      <a:pt x="147" y="270"/>
                      <a:pt x="147" y="268"/>
                    </a:cubicBezTo>
                    <a:cubicBezTo>
                      <a:pt x="147" y="267"/>
                      <a:pt x="147" y="267"/>
                      <a:pt x="148" y="267"/>
                    </a:cubicBezTo>
                    <a:cubicBezTo>
                      <a:pt x="148" y="267"/>
                      <a:pt x="148" y="267"/>
                      <a:pt x="148" y="267"/>
                    </a:cubicBezTo>
                    <a:cubicBezTo>
                      <a:pt x="148" y="266"/>
                      <a:pt x="148" y="266"/>
                      <a:pt x="149" y="265"/>
                    </a:cubicBezTo>
                    <a:cubicBezTo>
                      <a:pt x="149" y="265"/>
                      <a:pt x="150" y="264"/>
                      <a:pt x="151" y="262"/>
                    </a:cubicBezTo>
                    <a:cubicBezTo>
                      <a:pt x="152" y="260"/>
                      <a:pt x="153" y="258"/>
                      <a:pt x="154" y="257"/>
                    </a:cubicBezTo>
                    <a:cubicBezTo>
                      <a:pt x="155" y="255"/>
                      <a:pt x="155" y="254"/>
                      <a:pt x="156" y="253"/>
                    </a:cubicBezTo>
                    <a:cubicBezTo>
                      <a:pt x="156" y="252"/>
                      <a:pt x="157" y="250"/>
                      <a:pt x="157" y="250"/>
                    </a:cubicBezTo>
                    <a:cubicBezTo>
                      <a:pt x="157" y="249"/>
                      <a:pt x="158" y="249"/>
                      <a:pt x="158" y="248"/>
                    </a:cubicBezTo>
                    <a:cubicBezTo>
                      <a:pt x="158" y="247"/>
                      <a:pt x="158" y="246"/>
                      <a:pt x="158" y="245"/>
                    </a:cubicBezTo>
                    <a:cubicBezTo>
                      <a:pt x="158" y="245"/>
                      <a:pt x="158" y="244"/>
                      <a:pt x="158" y="243"/>
                    </a:cubicBezTo>
                    <a:cubicBezTo>
                      <a:pt x="158" y="242"/>
                      <a:pt x="158" y="241"/>
                      <a:pt x="158" y="240"/>
                    </a:cubicBezTo>
                    <a:cubicBezTo>
                      <a:pt x="159" y="240"/>
                      <a:pt x="159" y="238"/>
                      <a:pt x="159" y="237"/>
                    </a:cubicBezTo>
                    <a:cubicBezTo>
                      <a:pt x="159" y="237"/>
                      <a:pt x="159" y="236"/>
                      <a:pt x="159" y="235"/>
                    </a:cubicBezTo>
                    <a:cubicBezTo>
                      <a:pt x="160" y="234"/>
                      <a:pt x="161" y="230"/>
                      <a:pt x="162" y="227"/>
                    </a:cubicBezTo>
                    <a:cubicBezTo>
                      <a:pt x="163" y="224"/>
                      <a:pt x="164" y="219"/>
                      <a:pt x="164" y="217"/>
                    </a:cubicBezTo>
                    <a:cubicBezTo>
                      <a:pt x="165" y="214"/>
                      <a:pt x="164" y="213"/>
                      <a:pt x="163" y="212"/>
                    </a:cubicBezTo>
                    <a:close/>
                    <a:moveTo>
                      <a:pt x="80" y="546"/>
                    </a:moveTo>
                    <a:cubicBezTo>
                      <a:pt x="79" y="550"/>
                      <a:pt x="79" y="554"/>
                      <a:pt x="79" y="556"/>
                    </a:cubicBezTo>
                    <a:cubicBezTo>
                      <a:pt x="78" y="558"/>
                      <a:pt x="77" y="563"/>
                      <a:pt x="75" y="566"/>
                    </a:cubicBezTo>
                    <a:cubicBezTo>
                      <a:pt x="74" y="569"/>
                      <a:pt x="73" y="573"/>
                      <a:pt x="72" y="574"/>
                    </a:cubicBezTo>
                    <a:cubicBezTo>
                      <a:pt x="71" y="576"/>
                      <a:pt x="72" y="576"/>
                      <a:pt x="71" y="575"/>
                    </a:cubicBezTo>
                    <a:cubicBezTo>
                      <a:pt x="71" y="573"/>
                      <a:pt x="70" y="570"/>
                      <a:pt x="69" y="568"/>
                    </a:cubicBezTo>
                    <a:cubicBezTo>
                      <a:pt x="68" y="566"/>
                      <a:pt x="68" y="566"/>
                      <a:pt x="67" y="565"/>
                    </a:cubicBezTo>
                    <a:cubicBezTo>
                      <a:pt x="67" y="564"/>
                      <a:pt x="67" y="565"/>
                      <a:pt x="67" y="564"/>
                    </a:cubicBezTo>
                    <a:cubicBezTo>
                      <a:pt x="67" y="563"/>
                      <a:pt x="67" y="561"/>
                      <a:pt x="68" y="561"/>
                    </a:cubicBezTo>
                    <a:cubicBezTo>
                      <a:pt x="68" y="560"/>
                      <a:pt x="68" y="557"/>
                      <a:pt x="67" y="556"/>
                    </a:cubicBezTo>
                    <a:cubicBezTo>
                      <a:pt x="67" y="556"/>
                      <a:pt x="67" y="554"/>
                      <a:pt x="67" y="552"/>
                    </a:cubicBezTo>
                    <a:cubicBezTo>
                      <a:pt x="66" y="550"/>
                      <a:pt x="67" y="539"/>
                      <a:pt x="67" y="539"/>
                    </a:cubicBezTo>
                    <a:cubicBezTo>
                      <a:pt x="68" y="543"/>
                      <a:pt x="68" y="532"/>
                      <a:pt x="69" y="526"/>
                    </a:cubicBezTo>
                    <a:cubicBezTo>
                      <a:pt x="71" y="521"/>
                      <a:pt x="72" y="517"/>
                      <a:pt x="73" y="509"/>
                    </a:cubicBezTo>
                    <a:cubicBezTo>
                      <a:pt x="74" y="504"/>
                      <a:pt x="74" y="500"/>
                      <a:pt x="74" y="499"/>
                    </a:cubicBezTo>
                    <a:cubicBezTo>
                      <a:pt x="75" y="498"/>
                      <a:pt x="75" y="497"/>
                      <a:pt x="75" y="498"/>
                    </a:cubicBezTo>
                    <a:cubicBezTo>
                      <a:pt x="75" y="500"/>
                      <a:pt x="77" y="504"/>
                      <a:pt x="77" y="510"/>
                    </a:cubicBezTo>
                    <a:cubicBezTo>
                      <a:pt x="78" y="516"/>
                      <a:pt x="80" y="528"/>
                      <a:pt x="80" y="534"/>
                    </a:cubicBezTo>
                    <a:cubicBezTo>
                      <a:pt x="80" y="540"/>
                      <a:pt x="80" y="543"/>
                      <a:pt x="80" y="546"/>
                    </a:cubicBezTo>
                    <a:close/>
                    <a:moveTo>
                      <a:pt x="130" y="227"/>
                    </a:moveTo>
                    <a:cubicBezTo>
                      <a:pt x="130" y="228"/>
                      <a:pt x="128" y="231"/>
                      <a:pt x="128" y="233"/>
                    </a:cubicBezTo>
                    <a:cubicBezTo>
                      <a:pt x="127" y="236"/>
                      <a:pt x="127" y="239"/>
                      <a:pt x="127" y="242"/>
                    </a:cubicBezTo>
                    <a:cubicBezTo>
                      <a:pt x="127" y="245"/>
                      <a:pt x="126" y="250"/>
                      <a:pt x="126" y="251"/>
                    </a:cubicBezTo>
                    <a:cubicBezTo>
                      <a:pt x="126" y="252"/>
                      <a:pt x="126" y="253"/>
                      <a:pt x="126" y="254"/>
                    </a:cubicBezTo>
                    <a:cubicBezTo>
                      <a:pt x="126" y="255"/>
                      <a:pt x="125" y="257"/>
                      <a:pt x="125" y="255"/>
                    </a:cubicBezTo>
                    <a:cubicBezTo>
                      <a:pt x="125" y="252"/>
                      <a:pt x="125" y="252"/>
                      <a:pt x="125" y="248"/>
                    </a:cubicBezTo>
                    <a:cubicBezTo>
                      <a:pt x="124" y="245"/>
                      <a:pt x="123" y="242"/>
                      <a:pt x="123" y="240"/>
                    </a:cubicBezTo>
                    <a:cubicBezTo>
                      <a:pt x="123" y="238"/>
                      <a:pt x="123" y="236"/>
                      <a:pt x="122" y="235"/>
                    </a:cubicBezTo>
                    <a:cubicBezTo>
                      <a:pt x="122" y="233"/>
                      <a:pt x="122" y="230"/>
                      <a:pt x="121" y="228"/>
                    </a:cubicBezTo>
                    <a:cubicBezTo>
                      <a:pt x="120" y="227"/>
                      <a:pt x="119" y="227"/>
                      <a:pt x="120" y="226"/>
                    </a:cubicBezTo>
                    <a:cubicBezTo>
                      <a:pt x="120" y="226"/>
                      <a:pt x="120" y="225"/>
                      <a:pt x="120" y="224"/>
                    </a:cubicBezTo>
                    <a:cubicBezTo>
                      <a:pt x="119" y="223"/>
                      <a:pt x="119" y="222"/>
                      <a:pt x="118" y="221"/>
                    </a:cubicBezTo>
                    <a:cubicBezTo>
                      <a:pt x="118" y="221"/>
                      <a:pt x="117" y="220"/>
                      <a:pt x="117" y="220"/>
                    </a:cubicBezTo>
                    <a:cubicBezTo>
                      <a:pt x="117" y="219"/>
                      <a:pt x="118" y="219"/>
                      <a:pt x="118" y="219"/>
                    </a:cubicBezTo>
                    <a:cubicBezTo>
                      <a:pt x="119" y="219"/>
                      <a:pt x="120" y="219"/>
                      <a:pt x="122" y="219"/>
                    </a:cubicBezTo>
                    <a:cubicBezTo>
                      <a:pt x="123" y="218"/>
                      <a:pt x="123" y="218"/>
                      <a:pt x="124" y="218"/>
                    </a:cubicBezTo>
                    <a:cubicBezTo>
                      <a:pt x="125" y="217"/>
                      <a:pt x="126" y="217"/>
                      <a:pt x="126" y="216"/>
                    </a:cubicBezTo>
                    <a:cubicBezTo>
                      <a:pt x="126" y="215"/>
                      <a:pt x="126" y="213"/>
                      <a:pt x="127" y="212"/>
                    </a:cubicBezTo>
                    <a:cubicBezTo>
                      <a:pt x="128" y="211"/>
                      <a:pt x="128" y="209"/>
                      <a:pt x="128" y="208"/>
                    </a:cubicBezTo>
                    <a:cubicBezTo>
                      <a:pt x="128" y="207"/>
                      <a:pt x="128" y="204"/>
                      <a:pt x="128" y="203"/>
                    </a:cubicBezTo>
                    <a:cubicBezTo>
                      <a:pt x="128" y="202"/>
                      <a:pt x="128" y="201"/>
                      <a:pt x="127" y="200"/>
                    </a:cubicBezTo>
                    <a:cubicBezTo>
                      <a:pt x="127" y="199"/>
                      <a:pt x="126" y="198"/>
                      <a:pt x="127" y="197"/>
                    </a:cubicBezTo>
                    <a:cubicBezTo>
                      <a:pt x="127" y="197"/>
                      <a:pt x="127" y="196"/>
                      <a:pt x="128" y="195"/>
                    </a:cubicBezTo>
                    <a:cubicBezTo>
                      <a:pt x="128" y="195"/>
                      <a:pt x="128" y="195"/>
                      <a:pt x="128" y="195"/>
                    </a:cubicBezTo>
                    <a:cubicBezTo>
                      <a:pt x="128" y="195"/>
                      <a:pt x="129" y="199"/>
                      <a:pt x="129" y="200"/>
                    </a:cubicBezTo>
                    <a:cubicBezTo>
                      <a:pt x="129" y="202"/>
                      <a:pt x="130" y="208"/>
                      <a:pt x="130" y="209"/>
                    </a:cubicBezTo>
                    <a:cubicBezTo>
                      <a:pt x="131" y="210"/>
                      <a:pt x="131" y="210"/>
                      <a:pt x="130" y="211"/>
                    </a:cubicBezTo>
                    <a:cubicBezTo>
                      <a:pt x="130" y="212"/>
                      <a:pt x="129" y="212"/>
                      <a:pt x="129" y="213"/>
                    </a:cubicBezTo>
                    <a:cubicBezTo>
                      <a:pt x="129" y="214"/>
                      <a:pt x="128" y="215"/>
                      <a:pt x="128" y="217"/>
                    </a:cubicBezTo>
                    <a:cubicBezTo>
                      <a:pt x="129" y="218"/>
                      <a:pt x="129" y="219"/>
                      <a:pt x="129" y="220"/>
                    </a:cubicBezTo>
                    <a:cubicBezTo>
                      <a:pt x="130" y="221"/>
                      <a:pt x="130" y="223"/>
                      <a:pt x="130" y="224"/>
                    </a:cubicBezTo>
                    <a:cubicBezTo>
                      <a:pt x="130" y="225"/>
                      <a:pt x="131" y="226"/>
                      <a:pt x="131" y="226"/>
                    </a:cubicBezTo>
                    <a:cubicBezTo>
                      <a:pt x="131" y="227"/>
                      <a:pt x="131" y="227"/>
                      <a:pt x="130" y="227"/>
                    </a:cubicBezTo>
                    <a:close/>
                  </a:path>
                </a:pathLst>
              </a:custGeom>
              <a:solidFill>
                <a:srgbClr val="8064A2">
                  <a:lumMod val="60000"/>
                  <a:lumOff val="40000"/>
                </a:srgbClr>
              </a:solidFill>
              <a:ln>
                <a:noFill/>
              </a:ln>
              <a:effectLst>
                <a:outerShdw blurRad="254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endParaRPr>
              </a:p>
            </p:txBody>
          </p:sp>
          <p:grpSp>
            <p:nvGrpSpPr>
              <p:cNvPr id="24" name="Group 23"/>
              <p:cNvGrpSpPr/>
              <p:nvPr/>
            </p:nvGrpSpPr>
            <p:grpSpPr>
              <a:xfrm>
                <a:off x="190618" y="1303571"/>
                <a:ext cx="11921293" cy="5435572"/>
                <a:chOff x="190618" y="1303571"/>
                <a:chExt cx="11921293" cy="5435572"/>
              </a:xfrm>
            </p:grpSpPr>
            <p:sp>
              <p:nvSpPr>
                <p:cNvPr id="25" name="Freeform 16"/>
                <p:cNvSpPr>
                  <a:spLocks noEditPoints="1"/>
                </p:cNvSpPr>
                <p:nvPr/>
              </p:nvSpPr>
              <p:spPr bwMode="auto">
                <a:xfrm>
                  <a:off x="1573898" y="1940300"/>
                  <a:ext cx="781544" cy="2553474"/>
                </a:xfrm>
                <a:custGeom>
                  <a:avLst/>
                  <a:gdLst>
                    <a:gd name="T0" fmla="*/ 87 w 90"/>
                    <a:gd name="T1" fmla="*/ 78 h 294"/>
                    <a:gd name="T2" fmla="*/ 85 w 90"/>
                    <a:gd name="T3" fmla="*/ 59 h 294"/>
                    <a:gd name="T4" fmla="*/ 83 w 90"/>
                    <a:gd name="T5" fmla="*/ 50 h 294"/>
                    <a:gd name="T6" fmla="*/ 76 w 90"/>
                    <a:gd name="T7" fmla="*/ 44 h 294"/>
                    <a:gd name="T8" fmla="*/ 60 w 90"/>
                    <a:gd name="T9" fmla="*/ 37 h 294"/>
                    <a:gd name="T10" fmla="*/ 54 w 90"/>
                    <a:gd name="T11" fmla="*/ 33 h 294"/>
                    <a:gd name="T12" fmla="*/ 51 w 90"/>
                    <a:gd name="T13" fmla="*/ 26 h 294"/>
                    <a:gd name="T14" fmla="*/ 53 w 90"/>
                    <a:gd name="T15" fmla="*/ 17 h 294"/>
                    <a:gd name="T16" fmla="*/ 33 w 90"/>
                    <a:gd name="T17" fmla="*/ 2 h 294"/>
                    <a:gd name="T18" fmla="*/ 26 w 90"/>
                    <a:gd name="T19" fmla="*/ 23 h 294"/>
                    <a:gd name="T20" fmla="*/ 30 w 90"/>
                    <a:gd name="T21" fmla="*/ 33 h 294"/>
                    <a:gd name="T22" fmla="*/ 31 w 90"/>
                    <a:gd name="T23" fmla="*/ 43 h 294"/>
                    <a:gd name="T24" fmla="*/ 22 w 90"/>
                    <a:gd name="T25" fmla="*/ 52 h 294"/>
                    <a:gd name="T26" fmla="*/ 16 w 90"/>
                    <a:gd name="T27" fmla="*/ 58 h 294"/>
                    <a:gd name="T28" fmla="*/ 14 w 90"/>
                    <a:gd name="T29" fmla="*/ 69 h 294"/>
                    <a:gd name="T30" fmla="*/ 13 w 90"/>
                    <a:gd name="T31" fmla="*/ 88 h 294"/>
                    <a:gd name="T32" fmla="*/ 11 w 90"/>
                    <a:gd name="T33" fmla="*/ 100 h 294"/>
                    <a:gd name="T34" fmla="*/ 8 w 90"/>
                    <a:gd name="T35" fmla="*/ 109 h 294"/>
                    <a:gd name="T36" fmla="*/ 9 w 90"/>
                    <a:gd name="T37" fmla="*/ 119 h 294"/>
                    <a:gd name="T38" fmla="*/ 5 w 90"/>
                    <a:gd name="T39" fmla="*/ 128 h 294"/>
                    <a:gd name="T40" fmla="*/ 0 w 90"/>
                    <a:gd name="T41" fmla="*/ 144 h 294"/>
                    <a:gd name="T42" fmla="*/ 9 w 90"/>
                    <a:gd name="T43" fmla="*/ 143 h 294"/>
                    <a:gd name="T44" fmla="*/ 11 w 90"/>
                    <a:gd name="T45" fmla="*/ 160 h 294"/>
                    <a:gd name="T46" fmla="*/ 18 w 90"/>
                    <a:gd name="T47" fmla="*/ 212 h 294"/>
                    <a:gd name="T48" fmla="*/ 24 w 90"/>
                    <a:gd name="T49" fmla="*/ 237 h 294"/>
                    <a:gd name="T50" fmla="*/ 29 w 90"/>
                    <a:gd name="T51" fmla="*/ 261 h 294"/>
                    <a:gd name="T52" fmla="*/ 32 w 90"/>
                    <a:gd name="T53" fmla="*/ 269 h 294"/>
                    <a:gd name="T54" fmla="*/ 30 w 90"/>
                    <a:gd name="T55" fmla="*/ 272 h 294"/>
                    <a:gd name="T56" fmla="*/ 23 w 90"/>
                    <a:gd name="T57" fmla="*/ 274 h 294"/>
                    <a:gd name="T58" fmla="*/ 15 w 90"/>
                    <a:gd name="T59" fmla="*/ 278 h 294"/>
                    <a:gd name="T60" fmla="*/ 15 w 90"/>
                    <a:gd name="T61" fmla="*/ 280 h 294"/>
                    <a:gd name="T62" fmla="*/ 27 w 90"/>
                    <a:gd name="T63" fmla="*/ 283 h 294"/>
                    <a:gd name="T64" fmla="*/ 42 w 90"/>
                    <a:gd name="T65" fmla="*/ 278 h 294"/>
                    <a:gd name="T66" fmla="*/ 50 w 90"/>
                    <a:gd name="T67" fmla="*/ 280 h 294"/>
                    <a:gd name="T68" fmla="*/ 60 w 90"/>
                    <a:gd name="T69" fmla="*/ 278 h 294"/>
                    <a:gd name="T70" fmla="*/ 60 w 90"/>
                    <a:gd name="T71" fmla="*/ 281 h 294"/>
                    <a:gd name="T72" fmla="*/ 56 w 90"/>
                    <a:gd name="T73" fmla="*/ 286 h 294"/>
                    <a:gd name="T74" fmla="*/ 53 w 90"/>
                    <a:gd name="T75" fmla="*/ 290 h 294"/>
                    <a:gd name="T76" fmla="*/ 62 w 90"/>
                    <a:gd name="T77" fmla="*/ 294 h 294"/>
                    <a:gd name="T78" fmla="*/ 79 w 90"/>
                    <a:gd name="T79" fmla="*/ 289 h 294"/>
                    <a:gd name="T80" fmla="*/ 80 w 90"/>
                    <a:gd name="T81" fmla="*/ 280 h 294"/>
                    <a:gd name="T82" fmla="*/ 81 w 90"/>
                    <a:gd name="T83" fmla="*/ 274 h 294"/>
                    <a:gd name="T84" fmla="*/ 77 w 90"/>
                    <a:gd name="T85" fmla="*/ 259 h 294"/>
                    <a:gd name="T86" fmla="*/ 77 w 90"/>
                    <a:gd name="T87" fmla="*/ 235 h 294"/>
                    <a:gd name="T88" fmla="*/ 73 w 90"/>
                    <a:gd name="T89" fmla="*/ 205 h 294"/>
                    <a:gd name="T90" fmla="*/ 72 w 90"/>
                    <a:gd name="T91" fmla="*/ 164 h 294"/>
                    <a:gd name="T92" fmla="*/ 70 w 90"/>
                    <a:gd name="T93" fmla="*/ 143 h 294"/>
                    <a:gd name="T94" fmla="*/ 76 w 90"/>
                    <a:gd name="T95" fmla="*/ 137 h 294"/>
                    <a:gd name="T96" fmla="*/ 81 w 90"/>
                    <a:gd name="T97" fmla="*/ 131 h 294"/>
                    <a:gd name="T98" fmla="*/ 82 w 90"/>
                    <a:gd name="T99" fmla="*/ 125 h 294"/>
                    <a:gd name="T100" fmla="*/ 87 w 90"/>
                    <a:gd name="T101" fmla="*/ 108 h 294"/>
                    <a:gd name="T102" fmla="*/ 52 w 90"/>
                    <a:gd name="T103" fmla="*/ 241 h 294"/>
                    <a:gd name="T104" fmla="*/ 49 w 90"/>
                    <a:gd name="T105" fmla="*/ 211 h 294"/>
                    <a:gd name="T106" fmla="*/ 51 w 90"/>
                    <a:gd name="T107" fmla="*/ 206 h 294"/>
                    <a:gd name="T108" fmla="*/ 53 w 90"/>
                    <a:gd name="T109" fmla="*/ 224 h 294"/>
                    <a:gd name="T110" fmla="*/ 56 w 90"/>
                    <a:gd name="T111" fmla="*/ 250 h 294"/>
                    <a:gd name="T112" fmla="*/ 55 w 90"/>
                    <a:gd name="T113" fmla="*/ 258 h 294"/>
                    <a:gd name="T114" fmla="*/ 56 w 90"/>
                    <a:gd name="T115" fmla="*/ 258 h 294"/>
                    <a:gd name="T116" fmla="*/ 59 w 90"/>
                    <a:gd name="T117" fmla="*/ 276 h 294"/>
                    <a:gd name="T118" fmla="*/ 59 w 90"/>
                    <a:gd name="T119" fmla="*/ 271 h 2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90" h="294">
                      <a:moveTo>
                        <a:pt x="90" y="95"/>
                      </a:moveTo>
                      <a:cubicBezTo>
                        <a:pt x="90" y="95"/>
                        <a:pt x="90" y="93"/>
                        <a:pt x="90" y="92"/>
                      </a:cubicBezTo>
                      <a:cubicBezTo>
                        <a:pt x="90" y="90"/>
                        <a:pt x="89" y="90"/>
                        <a:pt x="89" y="89"/>
                      </a:cubicBezTo>
                      <a:cubicBezTo>
                        <a:pt x="89" y="88"/>
                        <a:pt x="88" y="85"/>
                        <a:pt x="88" y="84"/>
                      </a:cubicBezTo>
                      <a:cubicBezTo>
                        <a:pt x="88" y="83"/>
                        <a:pt x="88" y="82"/>
                        <a:pt x="88" y="82"/>
                      </a:cubicBezTo>
                      <a:cubicBezTo>
                        <a:pt x="87" y="81"/>
                        <a:pt x="87" y="78"/>
                        <a:pt x="87" y="78"/>
                      </a:cubicBezTo>
                      <a:cubicBezTo>
                        <a:pt x="87" y="78"/>
                        <a:pt x="87" y="77"/>
                        <a:pt x="87" y="76"/>
                      </a:cubicBezTo>
                      <a:cubicBezTo>
                        <a:pt x="87" y="76"/>
                        <a:pt x="87" y="74"/>
                        <a:pt x="87" y="72"/>
                      </a:cubicBezTo>
                      <a:cubicBezTo>
                        <a:pt x="87" y="71"/>
                        <a:pt x="87" y="70"/>
                        <a:pt x="87" y="69"/>
                      </a:cubicBezTo>
                      <a:cubicBezTo>
                        <a:pt x="87" y="68"/>
                        <a:pt x="86" y="65"/>
                        <a:pt x="86" y="64"/>
                      </a:cubicBezTo>
                      <a:cubicBezTo>
                        <a:pt x="86" y="63"/>
                        <a:pt x="85" y="62"/>
                        <a:pt x="85" y="62"/>
                      </a:cubicBezTo>
                      <a:cubicBezTo>
                        <a:pt x="85" y="61"/>
                        <a:pt x="85" y="60"/>
                        <a:pt x="85" y="59"/>
                      </a:cubicBezTo>
                      <a:cubicBezTo>
                        <a:pt x="85" y="59"/>
                        <a:pt x="85" y="58"/>
                        <a:pt x="85" y="57"/>
                      </a:cubicBezTo>
                      <a:cubicBezTo>
                        <a:pt x="85" y="57"/>
                        <a:pt x="84" y="57"/>
                        <a:pt x="84" y="56"/>
                      </a:cubicBezTo>
                      <a:cubicBezTo>
                        <a:pt x="84" y="56"/>
                        <a:pt x="84" y="55"/>
                        <a:pt x="84" y="55"/>
                      </a:cubicBezTo>
                      <a:cubicBezTo>
                        <a:pt x="84" y="54"/>
                        <a:pt x="84" y="54"/>
                        <a:pt x="84" y="54"/>
                      </a:cubicBezTo>
                      <a:cubicBezTo>
                        <a:pt x="84" y="54"/>
                        <a:pt x="84" y="53"/>
                        <a:pt x="84" y="52"/>
                      </a:cubicBezTo>
                      <a:cubicBezTo>
                        <a:pt x="83" y="51"/>
                        <a:pt x="83" y="50"/>
                        <a:pt x="83" y="50"/>
                      </a:cubicBezTo>
                      <a:cubicBezTo>
                        <a:pt x="83" y="49"/>
                        <a:pt x="83" y="49"/>
                        <a:pt x="83" y="48"/>
                      </a:cubicBezTo>
                      <a:cubicBezTo>
                        <a:pt x="82" y="48"/>
                        <a:pt x="82" y="47"/>
                        <a:pt x="82" y="47"/>
                      </a:cubicBezTo>
                      <a:cubicBezTo>
                        <a:pt x="81" y="46"/>
                        <a:pt x="80" y="46"/>
                        <a:pt x="80" y="45"/>
                      </a:cubicBezTo>
                      <a:cubicBezTo>
                        <a:pt x="80" y="45"/>
                        <a:pt x="79" y="45"/>
                        <a:pt x="79" y="45"/>
                      </a:cubicBezTo>
                      <a:cubicBezTo>
                        <a:pt x="79" y="45"/>
                        <a:pt x="78" y="45"/>
                        <a:pt x="78" y="44"/>
                      </a:cubicBezTo>
                      <a:cubicBezTo>
                        <a:pt x="78" y="44"/>
                        <a:pt x="77" y="44"/>
                        <a:pt x="76" y="44"/>
                      </a:cubicBezTo>
                      <a:cubicBezTo>
                        <a:pt x="75" y="44"/>
                        <a:pt x="75" y="43"/>
                        <a:pt x="74" y="43"/>
                      </a:cubicBezTo>
                      <a:cubicBezTo>
                        <a:pt x="74" y="43"/>
                        <a:pt x="71" y="42"/>
                        <a:pt x="70" y="41"/>
                      </a:cubicBezTo>
                      <a:cubicBezTo>
                        <a:pt x="68" y="41"/>
                        <a:pt x="65" y="40"/>
                        <a:pt x="64" y="39"/>
                      </a:cubicBezTo>
                      <a:cubicBezTo>
                        <a:pt x="63" y="39"/>
                        <a:pt x="62" y="38"/>
                        <a:pt x="61" y="38"/>
                      </a:cubicBezTo>
                      <a:cubicBezTo>
                        <a:pt x="61" y="38"/>
                        <a:pt x="60" y="38"/>
                        <a:pt x="60" y="38"/>
                      </a:cubicBezTo>
                      <a:cubicBezTo>
                        <a:pt x="60" y="38"/>
                        <a:pt x="60" y="38"/>
                        <a:pt x="60" y="37"/>
                      </a:cubicBezTo>
                      <a:cubicBezTo>
                        <a:pt x="60" y="37"/>
                        <a:pt x="59" y="37"/>
                        <a:pt x="59" y="37"/>
                      </a:cubicBez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37"/>
                        <a:pt x="58" y="36"/>
                        <a:pt x="57" y="36"/>
                      </a:cubicBezTo>
                      <a:cubicBezTo>
                        <a:pt x="57" y="35"/>
                        <a:pt x="56" y="34"/>
                        <a:pt x="56" y="34"/>
                      </a:cubicBezTo>
                      <a:cubicBezTo>
                        <a:pt x="56" y="34"/>
                        <a:pt x="56" y="33"/>
                        <a:pt x="55" y="33"/>
                      </a:cubicBezTo>
                      <a:cubicBezTo>
                        <a:pt x="55" y="33"/>
                        <a:pt x="54" y="33"/>
                        <a:pt x="54" y="33"/>
                      </a:cubicBezTo>
                      <a:cubicBezTo>
                        <a:pt x="54" y="33"/>
                        <a:pt x="54" y="33"/>
                        <a:pt x="53" y="33"/>
                      </a:cubicBezTo>
                      <a:cubicBezTo>
                        <a:pt x="53" y="33"/>
                        <a:pt x="53" y="32"/>
                        <a:pt x="52" y="31"/>
                      </a:cubicBezTo>
                      <a:cubicBezTo>
                        <a:pt x="52" y="31"/>
                        <a:pt x="52" y="31"/>
                        <a:pt x="52" y="30"/>
                      </a:cubicBezTo>
                      <a:cubicBezTo>
                        <a:pt x="52" y="30"/>
                        <a:pt x="52" y="30"/>
                        <a:pt x="51" y="30"/>
                      </a:cubicBezTo>
                      <a:cubicBezTo>
                        <a:pt x="51" y="30"/>
                        <a:pt x="51" y="30"/>
                        <a:pt x="51" y="29"/>
                      </a:cubicBezTo>
                      <a:cubicBezTo>
                        <a:pt x="51" y="29"/>
                        <a:pt x="51" y="26"/>
                        <a:pt x="51" y="26"/>
                      </a:cubicBezTo>
                      <a:cubicBezTo>
                        <a:pt x="51" y="25"/>
                        <a:pt x="51" y="25"/>
                        <a:pt x="51" y="25"/>
                      </a:cubicBezTo>
                      <a:cubicBezTo>
                        <a:pt x="51" y="25"/>
                        <a:pt x="52" y="25"/>
                        <a:pt x="52" y="24"/>
                      </a:cubicBezTo>
                      <a:cubicBezTo>
                        <a:pt x="52" y="24"/>
                        <a:pt x="52" y="23"/>
                        <a:pt x="53" y="23"/>
                      </a:cubicBezTo>
                      <a:cubicBezTo>
                        <a:pt x="53" y="22"/>
                        <a:pt x="53" y="22"/>
                        <a:pt x="53" y="21"/>
                      </a:cubicBezTo>
                      <a:cubicBezTo>
                        <a:pt x="53" y="20"/>
                        <a:pt x="53" y="19"/>
                        <a:pt x="53" y="18"/>
                      </a:cubicBezTo>
                      <a:cubicBezTo>
                        <a:pt x="53" y="18"/>
                        <a:pt x="53" y="17"/>
                        <a:pt x="53" y="17"/>
                      </a:cubicBezTo>
                      <a:cubicBezTo>
                        <a:pt x="53" y="16"/>
                        <a:pt x="53" y="16"/>
                        <a:pt x="53" y="16"/>
                      </a:cubicBezTo>
                      <a:cubicBezTo>
                        <a:pt x="52" y="15"/>
                        <a:pt x="52" y="15"/>
                        <a:pt x="52" y="15"/>
                      </a:cubicBezTo>
                      <a:cubicBezTo>
                        <a:pt x="51" y="15"/>
                        <a:pt x="51" y="15"/>
                        <a:pt x="51" y="15"/>
                      </a:cubicBezTo>
                      <a:cubicBezTo>
                        <a:pt x="51" y="14"/>
                        <a:pt x="51" y="11"/>
                        <a:pt x="51" y="10"/>
                      </a:cubicBezTo>
                      <a:cubicBezTo>
                        <a:pt x="49" y="5"/>
                        <a:pt x="46" y="3"/>
                        <a:pt x="43" y="1"/>
                      </a:cubicBezTo>
                      <a:cubicBezTo>
                        <a:pt x="39" y="0"/>
                        <a:pt x="35" y="1"/>
                        <a:pt x="33" y="2"/>
                      </a:cubicBezTo>
                      <a:cubicBezTo>
                        <a:pt x="31" y="3"/>
                        <a:pt x="27" y="5"/>
                        <a:pt x="25" y="8"/>
                      </a:cubicBezTo>
                      <a:cubicBezTo>
                        <a:pt x="24" y="11"/>
                        <a:pt x="25" y="17"/>
                        <a:pt x="26" y="17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5" y="18"/>
                        <a:pt x="25" y="19"/>
                        <a:pt x="25" y="19"/>
                      </a:cubicBezTo>
                      <a:cubicBezTo>
                        <a:pt x="25" y="19"/>
                        <a:pt x="25" y="20"/>
                        <a:pt x="25" y="21"/>
                      </a:cubicBezTo>
                      <a:cubicBezTo>
                        <a:pt x="25" y="21"/>
                        <a:pt x="25" y="23"/>
                        <a:pt x="26" y="23"/>
                      </a:cubicBezTo>
                      <a:cubicBezTo>
                        <a:pt x="26" y="24"/>
                        <a:pt x="26" y="25"/>
                        <a:pt x="26" y="25"/>
                      </a:cubicBezTo>
                      <a:cubicBezTo>
                        <a:pt x="26" y="26"/>
                        <a:pt x="27" y="26"/>
                        <a:pt x="27" y="27"/>
                      </a:cubicBezTo>
                      <a:cubicBezTo>
                        <a:pt x="27" y="27"/>
                        <a:pt x="27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8" y="28"/>
                        <a:pt x="28" y="30"/>
                        <a:pt x="29" y="31"/>
                      </a:cubicBezTo>
                      <a:cubicBezTo>
                        <a:pt x="29" y="32"/>
                        <a:pt x="29" y="32"/>
                        <a:pt x="30" y="33"/>
                      </a:cubicBezTo>
                      <a:cubicBezTo>
                        <a:pt x="30" y="34"/>
                        <a:pt x="31" y="34"/>
                        <a:pt x="31" y="35"/>
                      </a:cubicBezTo>
                      <a:cubicBezTo>
                        <a:pt x="32" y="35"/>
                        <a:pt x="32" y="35"/>
                        <a:pt x="32" y="36"/>
                      </a:cubicBezTo>
                      <a:cubicBezTo>
                        <a:pt x="32" y="36"/>
                        <a:pt x="32" y="38"/>
                        <a:pt x="33" y="38"/>
                      </a:cubicBezTo>
                      <a:cubicBezTo>
                        <a:pt x="33" y="38"/>
                        <a:pt x="33" y="38"/>
                        <a:pt x="33" y="39"/>
                      </a:cubicBezTo>
                      <a:cubicBezTo>
                        <a:pt x="32" y="39"/>
                        <a:pt x="32" y="40"/>
                        <a:pt x="32" y="40"/>
                      </a:cubicBezTo>
                      <a:cubicBezTo>
                        <a:pt x="32" y="41"/>
                        <a:pt x="31" y="42"/>
                        <a:pt x="31" y="43"/>
                      </a:cubicBezTo>
                      <a:cubicBezTo>
                        <a:pt x="31" y="43"/>
                        <a:pt x="31" y="44"/>
                        <a:pt x="31" y="44"/>
                      </a:cubicBezTo>
                      <a:cubicBezTo>
                        <a:pt x="31" y="44"/>
                        <a:pt x="31" y="44"/>
                        <a:pt x="31" y="44"/>
                      </a:cubicBezTo>
                      <a:cubicBezTo>
                        <a:pt x="30" y="45"/>
                        <a:pt x="30" y="45"/>
                        <a:pt x="30" y="45"/>
                      </a:cubicBezTo>
                      <a:cubicBezTo>
                        <a:pt x="30" y="45"/>
                        <a:pt x="29" y="46"/>
                        <a:pt x="28" y="46"/>
                      </a:cubicBezTo>
                      <a:cubicBezTo>
                        <a:pt x="28" y="47"/>
                        <a:pt x="26" y="49"/>
                        <a:pt x="25" y="49"/>
                      </a:cubicBezTo>
                      <a:cubicBezTo>
                        <a:pt x="25" y="50"/>
                        <a:pt x="23" y="52"/>
                        <a:pt x="22" y="52"/>
                      </a:cubicBezTo>
                      <a:cubicBezTo>
                        <a:pt x="22" y="53"/>
                        <a:pt x="20" y="54"/>
                        <a:pt x="20" y="54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18" y="55"/>
                        <a:pt x="18" y="55"/>
                        <a:pt x="18" y="56"/>
                      </a:cubicBezTo>
                      <a:cubicBezTo>
                        <a:pt x="18" y="56"/>
                        <a:pt x="17" y="56"/>
                        <a:pt x="17" y="57"/>
                      </a:cubicBezTo>
                      <a:cubicBezTo>
                        <a:pt x="17" y="57"/>
                        <a:pt x="16" y="57"/>
                        <a:pt x="16" y="57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6" y="59"/>
                        <a:pt x="16" y="59"/>
                        <a:pt x="15" y="59"/>
                      </a:cubicBezTo>
                      <a:cubicBezTo>
                        <a:pt x="15" y="59"/>
                        <a:pt x="15" y="60"/>
                        <a:pt x="15" y="60"/>
                      </a:cubicBezTo>
                      <a:cubicBezTo>
                        <a:pt x="15" y="61"/>
                        <a:pt x="15" y="61"/>
                        <a:pt x="14" y="62"/>
                      </a:cubicBezTo>
                      <a:cubicBezTo>
                        <a:pt x="14" y="62"/>
                        <a:pt x="14" y="63"/>
                        <a:pt x="14" y="64"/>
                      </a:cubicBezTo>
                      <a:cubicBezTo>
                        <a:pt x="14" y="65"/>
                        <a:pt x="14" y="66"/>
                        <a:pt x="14" y="67"/>
                      </a:cubicBezTo>
                      <a:cubicBezTo>
                        <a:pt x="14" y="67"/>
                        <a:pt x="14" y="69"/>
                        <a:pt x="14" y="69"/>
                      </a:cubicBezTo>
                      <a:cubicBezTo>
                        <a:pt x="14" y="70"/>
                        <a:pt x="14" y="70"/>
                        <a:pt x="14" y="71"/>
                      </a:cubicBezTo>
                      <a:cubicBezTo>
                        <a:pt x="14" y="71"/>
                        <a:pt x="13" y="73"/>
                        <a:pt x="13" y="74"/>
                      </a:cubicBezTo>
                      <a:cubicBezTo>
                        <a:pt x="13" y="75"/>
                        <a:pt x="13" y="77"/>
                        <a:pt x="13" y="78"/>
                      </a:cubicBezTo>
                      <a:cubicBezTo>
                        <a:pt x="13" y="79"/>
                        <a:pt x="13" y="80"/>
                        <a:pt x="13" y="81"/>
                      </a:cubicBezTo>
                      <a:cubicBezTo>
                        <a:pt x="13" y="81"/>
                        <a:pt x="13" y="83"/>
                        <a:pt x="13" y="84"/>
                      </a:cubicBezTo>
                      <a:cubicBezTo>
                        <a:pt x="13" y="86"/>
                        <a:pt x="13" y="88"/>
                        <a:pt x="13" y="88"/>
                      </a:cubicBezTo>
                      <a:cubicBezTo>
                        <a:pt x="13" y="89"/>
                        <a:pt x="12" y="91"/>
                        <a:pt x="12" y="91"/>
                      </a:cubicBezTo>
                      <a:cubicBezTo>
                        <a:pt x="12" y="92"/>
                        <a:pt x="12" y="93"/>
                        <a:pt x="12" y="93"/>
                      </a:cubicBezTo>
                      <a:cubicBezTo>
                        <a:pt x="12" y="94"/>
                        <a:pt x="12" y="95"/>
                        <a:pt x="12" y="95"/>
                      </a:cubicBezTo>
                      <a:cubicBezTo>
                        <a:pt x="12" y="96"/>
                        <a:pt x="11" y="97"/>
                        <a:pt x="11" y="97"/>
                      </a:cubicBezTo>
                      <a:cubicBezTo>
                        <a:pt x="11" y="98"/>
                        <a:pt x="12" y="99"/>
                        <a:pt x="12" y="99"/>
                      </a:cubicBezTo>
                      <a:cubicBezTo>
                        <a:pt x="11" y="100"/>
                        <a:pt x="12" y="100"/>
                        <a:pt x="11" y="100"/>
                      </a:cubicBezTo>
                      <a:cubicBezTo>
                        <a:pt x="11" y="100"/>
                        <a:pt x="10" y="101"/>
                        <a:pt x="10" y="102"/>
                      </a:cubicBezTo>
                      <a:cubicBezTo>
                        <a:pt x="10" y="102"/>
                        <a:pt x="10" y="103"/>
                        <a:pt x="10" y="103"/>
                      </a:cubicBezTo>
                      <a:cubicBezTo>
                        <a:pt x="10" y="104"/>
                        <a:pt x="10" y="105"/>
                        <a:pt x="10" y="105"/>
                      </a:cubicBezTo>
                      <a:cubicBezTo>
                        <a:pt x="10" y="106"/>
                        <a:pt x="10" y="106"/>
                        <a:pt x="10" y="106"/>
                      </a:cubicBezTo>
                      <a:cubicBezTo>
                        <a:pt x="10" y="107"/>
                        <a:pt x="9" y="108"/>
                        <a:pt x="9" y="108"/>
                      </a:cubicBezTo>
                      <a:cubicBezTo>
                        <a:pt x="9" y="108"/>
                        <a:pt x="9" y="109"/>
                        <a:pt x="8" y="109"/>
                      </a:cubicBezTo>
                      <a:cubicBezTo>
                        <a:pt x="8" y="110"/>
                        <a:pt x="8" y="110"/>
                        <a:pt x="8" y="111"/>
                      </a:cubicBezTo>
                      <a:cubicBezTo>
                        <a:pt x="8" y="111"/>
                        <a:pt x="9" y="113"/>
                        <a:pt x="9" y="114"/>
                      </a:cubicBezTo>
                      <a:cubicBezTo>
                        <a:pt x="9" y="114"/>
                        <a:pt x="10" y="116"/>
                        <a:pt x="10" y="116"/>
                      </a:cubicBezTo>
                      <a:cubicBezTo>
                        <a:pt x="10" y="116"/>
                        <a:pt x="10" y="116"/>
                        <a:pt x="10" y="116"/>
                      </a:cubicBezTo>
                      <a:cubicBezTo>
                        <a:pt x="10" y="117"/>
                        <a:pt x="10" y="117"/>
                        <a:pt x="9" y="117"/>
                      </a:cubicBezTo>
                      <a:cubicBezTo>
                        <a:pt x="9" y="118"/>
                        <a:pt x="9" y="118"/>
                        <a:pt x="9" y="119"/>
                      </a:cubicBezTo>
                      <a:cubicBezTo>
                        <a:pt x="9" y="119"/>
                        <a:pt x="9" y="120"/>
                        <a:pt x="9" y="120"/>
                      </a:cubicBezTo>
                      <a:cubicBezTo>
                        <a:pt x="9" y="121"/>
                        <a:pt x="9" y="121"/>
                        <a:pt x="9" y="121"/>
                      </a:cubicBezTo>
                      <a:cubicBezTo>
                        <a:pt x="9" y="121"/>
                        <a:pt x="9" y="121"/>
                        <a:pt x="9" y="122"/>
                      </a:cubicBezTo>
                      <a:cubicBezTo>
                        <a:pt x="9" y="122"/>
                        <a:pt x="9" y="122"/>
                        <a:pt x="8" y="122"/>
                      </a:cubicBezTo>
                      <a:cubicBezTo>
                        <a:pt x="8" y="123"/>
                        <a:pt x="7" y="124"/>
                        <a:pt x="7" y="125"/>
                      </a:cubicBezTo>
                      <a:cubicBezTo>
                        <a:pt x="6" y="125"/>
                        <a:pt x="5" y="127"/>
                        <a:pt x="5" y="128"/>
                      </a:cubicBezTo>
                      <a:cubicBezTo>
                        <a:pt x="4" y="129"/>
                        <a:pt x="3" y="131"/>
                        <a:pt x="2" y="132"/>
                      </a:cubicBezTo>
                      <a:cubicBezTo>
                        <a:pt x="2" y="132"/>
                        <a:pt x="1" y="135"/>
                        <a:pt x="1" y="136"/>
                      </a:cubicBezTo>
                      <a:cubicBezTo>
                        <a:pt x="1" y="137"/>
                        <a:pt x="1" y="138"/>
                        <a:pt x="0" y="139"/>
                      </a:cubicBezTo>
                      <a:cubicBezTo>
                        <a:pt x="0" y="139"/>
                        <a:pt x="1" y="141"/>
                        <a:pt x="1" y="142"/>
                      </a:cubicBezTo>
                      <a:cubicBezTo>
                        <a:pt x="1" y="142"/>
                        <a:pt x="1" y="142"/>
                        <a:pt x="1" y="143"/>
                      </a:cubicBezTo>
                      <a:cubicBezTo>
                        <a:pt x="1" y="143"/>
                        <a:pt x="0" y="143"/>
                        <a:pt x="0" y="144"/>
                      </a:cubicBezTo>
                      <a:cubicBezTo>
                        <a:pt x="1" y="144"/>
                        <a:pt x="1" y="144"/>
                        <a:pt x="1" y="145"/>
                      </a:cubicBezTo>
                      <a:cubicBezTo>
                        <a:pt x="2" y="145"/>
                        <a:pt x="2" y="145"/>
                        <a:pt x="2" y="145"/>
                      </a:cubicBezTo>
                      <a:cubicBezTo>
                        <a:pt x="2" y="145"/>
                        <a:pt x="2" y="145"/>
                        <a:pt x="3" y="145"/>
                      </a:cubicBezTo>
                      <a:cubicBezTo>
                        <a:pt x="4" y="145"/>
                        <a:pt x="6" y="145"/>
                        <a:pt x="6" y="145"/>
                      </a:cubicBezTo>
                      <a:cubicBezTo>
                        <a:pt x="7" y="144"/>
                        <a:pt x="8" y="143"/>
                        <a:pt x="8" y="143"/>
                      </a:cubicBezTo>
                      <a:cubicBezTo>
                        <a:pt x="8" y="143"/>
                        <a:pt x="9" y="143"/>
                        <a:pt x="9" y="143"/>
                      </a:cubicBezTo>
                      <a:cubicBezTo>
                        <a:pt x="9" y="143"/>
                        <a:pt x="9" y="144"/>
                        <a:pt x="9" y="144"/>
                      </a:cubicBezTo>
                      <a:cubicBezTo>
                        <a:pt x="9" y="145"/>
                        <a:pt x="9" y="146"/>
                        <a:pt x="9" y="147"/>
                      </a:cubicBezTo>
                      <a:cubicBezTo>
                        <a:pt x="9" y="147"/>
                        <a:pt x="9" y="148"/>
                        <a:pt x="9" y="148"/>
                      </a:cubicBezTo>
                      <a:cubicBezTo>
                        <a:pt x="9" y="149"/>
                        <a:pt x="9" y="149"/>
                        <a:pt x="9" y="150"/>
                      </a:cubicBezTo>
                      <a:cubicBezTo>
                        <a:pt x="9" y="151"/>
                        <a:pt x="10" y="152"/>
                        <a:pt x="10" y="154"/>
                      </a:cubicBezTo>
                      <a:cubicBezTo>
                        <a:pt x="11" y="156"/>
                        <a:pt x="11" y="158"/>
                        <a:pt x="11" y="160"/>
                      </a:cubicBezTo>
                      <a:cubicBezTo>
                        <a:pt x="11" y="162"/>
                        <a:pt x="12" y="166"/>
                        <a:pt x="12" y="167"/>
                      </a:cubicBezTo>
                      <a:cubicBezTo>
                        <a:pt x="12" y="168"/>
                        <a:pt x="13" y="177"/>
                        <a:pt x="13" y="178"/>
                      </a:cubicBezTo>
                      <a:cubicBezTo>
                        <a:pt x="13" y="179"/>
                        <a:pt x="13" y="182"/>
                        <a:pt x="14" y="184"/>
                      </a:cubicBezTo>
                      <a:cubicBezTo>
                        <a:pt x="14" y="185"/>
                        <a:pt x="15" y="193"/>
                        <a:pt x="15" y="195"/>
                      </a:cubicBezTo>
                      <a:cubicBezTo>
                        <a:pt x="15" y="196"/>
                        <a:pt x="16" y="203"/>
                        <a:pt x="17" y="205"/>
                      </a:cubicBezTo>
                      <a:cubicBezTo>
                        <a:pt x="17" y="207"/>
                        <a:pt x="17" y="210"/>
                        <a:pt x="18" y="212"/>
                      </a:cubicBezTo>
                      <a:cubicBezTo>
                        <a:pt x="18" y="213"/>
                        <a:pt x="19" y="217"/>
                        <a:pt x="19" y="218"/>
                      </a:cubicBezTo>
                      <a:cubicBezTo>
                        <a:pt x="19" y="219"/>
                        <a:pt x="20" y="222"/>
                        <a:pt x="20" y="223"/>
                      </a:cubicBezTo>
                      <a:cubicBezTo>
                        <a:pt x="20" y="224"/>
                        <a:pt x="21" y="227"/>
                        <a:pt x="21" y="228"/>
                      </a:cubicBezTo>
                      <a:cubicBezTo>
                        <a:pt x="22" y="229"/>
                        <a:pt x="23" y="231"/>
                        <a:pt x="23" y="232"/>
                      </a:cubicBezTo>
                      <a:cubicBezTo>
                        <a:pt x="23" y="233"/>
                        <a:pt x="24" y="235"/>
                        <a:pt x="24" y="236"/>
                      </a:cubicBezTo>
                      <a:cubicBezTo>
                        <a:pt x="24" y="236"/>
                        <a:pt x="24" y="237"/>
                        <a:pt x="24" y="237"/>
                      </a:cubicBezTo>
                      <a:cubicBezTo>
                        <a:pt x="24" y="238"/>
                        <a:pt x="25" y="241"/>
                        <a:pt x="25" y="242"/>
                      </a:cubicBezTo>
                      <a:cubicBezTo>
                        <a:pt x="25" y="243"/>
                        <a:pt x="25" y="247"/>
                        <a:pt x="25" y="248"/>
                      </a:cubicBezTo>
                      <a:cubicBezTo>
                        <a:pt x="25" y="248"/>
                        <a:pt x="26" y="251"/>
                        <a:pt x="26" y="251"/>
                      </a:cubicBezTo>
                      <a:cubicBezTo>
                        <a:pt x="26" y="252"/>
                        <a:pt x="27" y="254"/>
                        <a:pt x="27" y="255"/>
                      </a:cubicBezTo>
                      <a:cubicBezTo>
                        <a:pt x="27" y="256"/>
                        <a:pt x="28" y="258"/>
                        <a:pt x="28" y="258"/>
                      </a:cubicBezTo>
                      <a:cubicBezTo>
                        <a:pt x="28" y="259"/>
                        <a:pt x="29" y="260"/>
                        <a:pt x="29" y="261"/>
                      </a:cubicBezTo>
                      <a:cubicBezTo>
                        <a:pt x="30" y="261"/>
                        <a:pt x="30" y="262"/>
                        <a:pt x="31" y="262"/>
                      </a:cubicBezTo>
                      <a:cubicBezTo>
                        <a:pt x="31" y="263"/>
                        <a:pt x="31" y="263"/>
                        <a:pt x="31" y="263"/>
                      </a:cubicBezTo>
                      <a:cubicBezTo>
                        <a:pt x="31" y="264"/>
                        <a:pt x="31" y="264"/>
                        <a:pt x="31" y="265"/>
                      </a:cubicBezTo>
                      <a:cubicBezTo>
                        <a:pt x="31" y="265"/>
                        <a:pt x="31" y="265"/>
                        <a:pt x="31" y="265"/>
                      </a:cubicBezTo>
                      <a:cubicBezTo>
                        <a:pt x="31" y="265"/>
                        <a:pt x="31" y="266"/>
                        <a:pt x="31" y="266"/>
                      </a:cubicBezTo>
                      <a:cubicBezTo>
                        <a:pt x="31" y="267"/>
                        <a:pt x="32" y="269"/>
                        <a:pt x="32" y="269"/>
                      </a:cubicBezTo>
                      <a:cubicBezTo>
                        <a:pt x="32" y="269"/>
                        <a:pt x="32" y="270"/>
                        <a:pt x="32" y="270"/>
                      </a:cubicBezTo>
                      <a:cubicBezTo>
                        <a:pt x="32" y="270"/>
                        <a:pt x="32" y="270"/>
                        <a:pt x="32" y="270"/>
                      </a:cubicBezTo>
                      <a:cubicBezTo>
                        <a:pt x="32" y="270"/>
                        <a:pt x="32" y="270"/>
                        <a:pt x="32" y="270"/>
                      </a:cubicBezTo>
                      <a:cubicBezTo>
                        <a:pt x="31" y="270"/>
                        <a:pt x="31" y="271"/>
                        <a:pt x="31" y="271"/>
                      </a:cubicBezTo>
                      <a:cubicBezTo>
                        <a:pt x="30" y="271"/>
                        <a:pt x="30" y="271"/>
                        <a:pt x="30" y="271"/>
                      </a:cubicBezTo>
                      <a:cubicBezTo>
                        <a:pt x="31" y="272"/>
                        <a:pt x="30" y="272"/>
                        <a:pt x="30" y="272"/>
                      </a:cubicBezTo>
                      <a:cubicBezTo>
                        <a:pt x="30" y="272"/>
                        <a:pt x="30" y="272"/>
                        <a:pt x="30" y="272"/>
                      </a:cubicBezTo>
                      <a:cubicBezTo>
                        <a:pt x="29" y="273"/>
                        <a:pt x="29" y="273"/>
                        <a:pt x="29" y="273"/>
                      </a:cubicBezTo>
                      <a:cubicBezTo>
                        <a:pt x="28" y="273"/>
                        <a:pt x="27" y="273"/>
                        <a:pt x="27" y="273"/>
                      </a:cubicBezTo>
                      <a:cubicBezTo>
                        <a:pt x="26" y="273"/>
                        <a:pt x="26" y="273"/>
                        <a:pt x="25" y="273"/>
                      </a:cubicBezTo>
                      <a:cubicBezTo>
                        <a:pt x="25" y="273"/>
                        <a:pt x="24" y="273"/>
                        <a:pt x="24" y="273"/>
                      </a:cubicBezTo>
                      <a:cubicBezTo>
                        <a:pt x="23" y="274"/>
                        <a:pt x="23" y="274"/>
                        <a:pt x="23" y="274"/>
                      </a:cubicBezTo>
                      <a:cubicBezTo>
                        <a:pt x="22" y="274"/>
                        <a:pt x="21" y="274"/>
                        <a:pt x="21" y="274"/>
                      </a:cubicBezTo>
                      <a:cubicBezTo>
                        <a:pt x="20" y="274"/>
                        <a:pt x="19" y="274"/>
                        <a:pt x="19" y="274"/>
                      </a:cubicBezTo>
                      <a:cubicBezTo>
                        <a:pt x="18" y="274"/>
                        <a:pt x="17" y="274"/>
                        <a:pt x="16" y="275"/>
                      </a:cubicBezTo>
                      <a:cubicBezTo>
                        <a:pt x="16" y="275"/>
                        <a:pt x="15" y="276"/>
                        <a:pt x="15" y="276"/>
                      </a:cubicBezTo>
                      <a:cubicBezTo>
                        <a:pt x="15" y="276"/>
                        <a:pt x="15" y="277"/>
                        <a:pt x="15" y="277"/>
                      </a:cubicBezTo>
                      <a:cubicBezTo>
                        <a:pt x="15" y="278"/>
                        <a:pt x="15" y="278"/>
                        <a:pt x="15" y="278"/>
                      </a:cubicBezTo>
                      <a:cubicBezTo>
                        <a:pt x="15" y="278"/>
                        <a:pt x="15" y="278"/>
                        <a:pt x="15" y="278"/>
                      </a:cubicBezTo>
                      <a:cubicBezTo>
                        <a:pt x="15" y="278"/>
                        <a:pt x="15" y="278"/>
                        <a:pt x="15" y="278"/>
                      </a:cubicBezTo>
                      <a:cubicBezTo>
                        <a:pt x="15" y="278"/>
                        <a:pt x="14" y="278"/>
                        <a:pt x="14" y="278"/>
                      </a:cubicBezTo>
                      <a:cubicBezTo>
                        <a:pt x="14" y="279"/>
                        <a:pt x="14" y="279"/>
                        <a:pt x="14" y="279"/>
                      </a:cubicBezTo>
                      <a:cubicBezTo>
                        <a:pt x="14" y="279"/>
                        <a:pt x="14" y="280"/>
                        <a:pt x="14" y="280"/>
                      </a:cubicBezTo>
                      <a:cubicBezTo>
                        <a:pt x="14" y="280"/>
                        <a:pt x="14" y="280"/>
                        <a:pt x="15" y="280"/>
                      </a:cubicBezTo>
                      <a:cubicBezTo>
                        <a:pt x="16" y="281"/>
                        <a:pt x="16" y="281"/>
                        <a:pt x="16" y="281"/>
                      </a:cubicBezTo>
                      <a:cubicBezTo>
                        <a:pt x="17" y="281"/>
                        <a:pt x="17" y="281"/>
                        <a:pt x="18" y="281"/>
                      </a:cubicBezTo>
                      <a:cubicBezTo>
                        <a:pt x="19" y="281"/>
                        <a:pt x="19" y="282"/>
                        <a:pt x="20" y="282"/>
                      </a:cubicBezTo>
                      <a:cubicBezTo>
                        <a:pt x="20" y="282"/>
                        <a:pt x="24" y="283"/>
                        <a:pt x="24" y="283"/>
                      </a:cubicBezTo>
                      <a:cubicBezTo>
                        <a:pt x="24" y="283"/>
                        <a:pt x="24" y="283"/>
                        <a:pt x="24" y="283"/>
                      </a:cubicBezTo>
                      <a:cubicBezTo>
                        <a:pt x="24" y="283"/>
                        <a:pt x="27" y="283"/>
                        <a:pt x="27" y="283"/>
                      </a:cubicBezTo>
                      <a:cubicBezTo>
                        <a:pt x="28" y="283"/>
                        <a:pt x="31" y="283"/>
                        <a:pt x="32" y="283"/>
                      </a:cubicBezTo>
                      <a:cubicBezTo>
                        <a:pt x="33" y="283"/>
                        <a:pt x="35" y="282"/>
                        <a:pt x="35" y="282"/>
                      </a:cubicBezTo>
                      <a:cubicBezTo>
                        <a:pt x="36" y="282"/>
                        <a:pt x="38" y="282"/>
                        <a:pt x="38" y="281"/>
                      </a:cubicBezTo>
                      <a:cubicBezTo>
                        <a:pt x="39" y="281"/>
                        <a:pt x="39" y="280"/>
                        <a:pt x="40" y="280"/>
                      </a:cubicBezTo>
                      <a:cubicBezTo>
                        <a:pt x="40" y="280"/>
                        <a:pt x="41" y="279"/>
                        <a:pt x="42" y="279"/>
                      </a:cubicBezTo>
                      <a:cubicBezTo>
                        <a:pt x="42" y="279"/>
                        <a:pt x="42" y="278"/>
                        <a:pt x="42" y="278"/>
                      </a:cubicBezTo>
                      <a:cubicBezTo>
                        <a:pt x="43" y="278"/>
                        <a:pt x="43" y="278"/>
                        <a:pt x="43" y="278"/>
                      </a:cubicBezTo>
                      <a:cubicBezTo>
                        <a:pt x="43" y="279"/>
                        <a:pt x="43" y="279"/>
                        <a:pt x="43" y="279"/>
                      </a:cubicBezTo>
                      <a:cubicBezTo>
                        <a:pt x="44" y="279"/>
                        <a:pt x="45" y="279"/>
                        <a:pt x="46" y="279"/>
                      </a:cubicBezTo>
                      <a:cubicBezTo>
                        <a:pt x="46" y="280"/>
                        <a:pt x="46" y="280"/>
                        <a:pt x="47" y="280"/>
                      </a:cubicBezTo>
                      <a:cubicBezTo>
                        <a:pt x="47" y="281"/>
                        <a:pt x="47" y="281"/>
                        <a:pt x="47" y="280"/>
                      </a:cubicBezTo>
                      <a:cubicBezTo>
                        <a:pt x="48" y="280"/>
                        <a:pt x="49" y="280"/>
                        <a:pt x="50" y="280"/>
                      </a:cubicBezTo>
                      <a:cubicBezTo>
                        <a:pt x="50" y="280"/>
                        <a:pt x="54" y="280"/>
                        <a:pt x="54" y="280"/>
                      </a:cubicBezTo>
                      <a:cubicBezTo>
                        <a:pt x="55" y="280"/>
                        <a:pt x="56" y="280"/>
                        <a:pt x="57" y="280"/>
                      </a:cubicBezTo>
                      <a:cubicBezTo>
                        <a:pt x="57" y="280"/>
                        <a:pt x="57" y="280"/>
                        <a:pt x="57" y="280"/>
                      </a:cubicBezTo>
                      <a:cubicBezTo>
                        <a:pt x="57" y="279"/>
                        <a:pt x="58" y="279"/>
                        <a:pt x="59" y="279"/>
                      </a:cubicBezTo>
                      <a:cubicBezTo>
                        <a:pt x="59" y="279"/>
                        <a:pt x="59" y="278"/>
                        <a:pt x="59" y="278"/>
                      </a:cubicBezTo>
                      <a:cubicBezTo>
                        <a:pt x="60" y="278"/>
                        <a:pt x="60" y="278"/>
                        <a:pt x="60" y="278"/>
                      </a:cubicBezTo>
                      <a:cubicBezTo>
                        <a:pt x="60" y="278"/>
                        <a:pt x="60" y="279"/>
                        <a:pt x="60" y="279"/>
                      </a:cubicBezTo>
                      <a:cubicBezTo>
                        <a:pt x="61" y="279"/>
                        <a:pt x="61" y="279"/>
                        <a:pt x="61" y="279"/>
                      </a:cubicBezTo>
                      <a:cubicBezTo>
                        <a:pt x="61" y="279"/>
                        <a:pt x="61" y="279"/>
                        <a:pt x="61" y="279"/>
                      </a:cubicBezTo>
                      <a:cubicBezTo>
                        <a:pt x="61" y="279"/>
                        <a:pt x="61" y="279"/>
                        <a:pt x="61" y="280"/>
                      </a:cubicBezTo>
                      <a:cubicBezTo>
                        <a:pt x="61" y="280"/>
                        <a:pt x="60" y="281"/>
                        <a:pt x="60" y="281"/>
                      </a:cubicBezTo>
                      <a:cubicBezTo>
                        <a:pt x="60" y="281"/>
                        <a:pt x="60" y="281"/>
                        <a:pt x="60" y="281"/>
                      </a:cubicBezTo>
                      <a:cubicBezTo>
                        <a:pt x="60" y="281"/>
                        <a:pt x="60" y="282"/>
                        <a:pt x="60" y="282"/>
                      </a:cubicBezTo>
                      <a:cubicBezTo>
                        <a:pt x="60" y="282"/>
                        <a:pt x="60" y="282"/>
                        <a:pt x="60" y="282"/>
                      </a:cubicBezTo>
                      <a:cubicBezTo>
                        <a:pt x="60" y="282"/>
                        <a:pt x="59" y="282"/>
                        <a:pt x="59" y="283"/>
                      </a:cubicBezTo>
                      <a:cubicBezTo>
                        <a:pt x="59" y="283"/>
                        <a:pt x="58" y="284"/>
                        <a:pt x="58" y="284"/>
                      </a:cubicBezTo>
                      <a:cubicBezTo>
                        <a:pt x="57" y="285"/>
                        <a:pt x="57" y="285"/>
                        <a:pt x="57" y="286"/>
                      </a:cubicBezTo>
                      <a:cubicBezTo>
                        <a:pt x="57" y="286"/>
                        <a:pt x="57" y="286"/>
                        <a:pt x="56" y="286"/>
                      </a:cubicBezTo>
                      <a:cubicBezTo>
                        <a:pt x="56" y="286"/>
                        <a:pt x="56" y="286"/>
                        <a:pt x="56" y="287"/>
                      </a:cubicBezTo>
                      <a:cubicBezTo>
                        <a:pt x="55" y="287"/>
                        <a:pt x="55" y="288"/>
                        <a:pt x="55" y="288"/>
                      </a:cubicBezTo>
                      <a:cubicBezTo>
                        <a:pt x="54" y="289"/>
                        <a:pt x="54" y="290"/>
                        <a:pt x="54" y="290"/>
                      </a:cubicBezTo>
                      <a:cubicBezTo>
                        <a:pt x="54" y="290"/>
                        <a:pt x="54" y="290"/>
                        <a:pt x="54" y="290"/>
                      </a:cubicBezTo>
                      <a:cubicBezTo>
                        <a:pt x="54" y="290"/>
                        <a:pt x="54" y="290"/>
                        <a:pt x="54" y="290"/>
                      </a:cubicBezTo>
                      <a:cubicBezTo>
                        <a:pt x="53" y="290"/>
                        <a:pt x="53" y="290"/>
                        <a:pt x="53" y="290"/>
                      </a:cubicBezTo>
                      <a:cubicBezTo>
                        <a:pt x="53" y="290"/>
                        <a:pt x="53" y="290"/>
                        <a:pt x="53" y="291"/>
                      </a:cubicBezTo>
                      <a:cubicBezTo>
                        <a:pt x="53" y="291"/>
                        <a:pt x="53" y="292"/>
                        <a:pt x="52" y="292"/>
                      </a:cubicBezTo>
                      <a:cubicBezTo>
                        <a:pt x="52" y="292"/>
                        <a:pt x="53" y="292"/>
                        <a:pt x="53" y="292"/>
                      </a:cubicBezTo>
                      <a:cubicBezTo>
                        <a:pt x="54" y="293"/>
                        <a:pt x="54" y="293"/>
                        <a:pt x="55" y="293"/>
                      </a:cubicBezTo>
                      <a:cubicBezTo>
                        <a:pt x="55" y="293"/>
                        <a:pt x="56" y="293"/>
                        <a:pt x="57" y="293"/>
                      </a:cubicBezTo>
                      <a:cubicBezTo>
                        <a:pt x="57" y="293"/>
                        <a:pt x="60" y="294"/>
                        <a:pt x="62" y="294"/>
                      </a:cubicBezTo>
                      <a:cubicBezTo>
                        <a:pt x="63" y="294"/>
                        <a:pt x="69" y="294"/>
                        <a:pt x="71" y="294"/>
                      </a:cubicBezTo>
                      <a:cubicBezTo>
                        <a:pt x="72" y="294"/>
                        <a:pt x="75" y="294"/>
                        <a:pt x="76" y="293"/>
                      </a:cubicBezTo>
                      <a:cubicBezTo>
                        <a:pt x="77" y="293"/>
                        <a:pt x="77" y="292"/>
                        <a:pt x="77" y="292"/>
                      </a:cubicBezTo>
                      <a:cubicBezTo>
                        <a:pt x="77" y="291"/>
                        <a:pt x="77" y="291"/>
                        <a:pt x="77" y="290"/>
                      </a:cubicBezTo>
                      <a:cubicBezTo>
                        <a:pt x="77" y="290"/>
                        <a:pt x="78" y="290"/>
                        <a:pt x="78" y="290"/>
                      </a:cubicBezTo>
                      <a:cubicBezTo>
                        <a:pt x="78" y="290"/>
                        <a:pt x="78" y="290"/>
                        <a:pt x="79" y="289"/>
                      </a:cubicBezTo>
                      <a:cubicBezTo>
                        <a:pt x="80" y="289"/>
                        <a:pt x="80" y="288"/>
                        <a:pt x="80" y="288"/>
                      </a:cubicBezTo>
                      <a:cubicBezTo>
                        <a:pt x="80" y="287"/>
                        <a:pt x="80" y="287"/>
                        <a:pt x="80" y="287"/>
                      </a:cubicBezTo>
                      <a:cubicBezTo>
                        <a:pt x="80" y="286"/>
                        <a:pt x="80" y="286"/>
                        <a:pt x="80" y="285"/>
                      </a:cubicBezTo>
                      <a:cubicBezTo>
                        <a:pt x="80" y="285"/>
                        <a:pt x="80" y="282"/>
                        <a:pt x="80" y="282"/>
                      </a:cubicBezTo>
                      <a:cubicBezTo>
                        <a:pt x="80" y="281"/>
                        <a:pt x="80" y="281"/>
                        <a:pt x="80" y="281"/>
                      </a:cubicBezTo>
                      <a:cubicBezTo>
                        <a:pt x="79" y="281"/>
                        <a:pt x="80" y="281"/>
                        <a:pt x="80" y="280"/>
                      </a:cubicBezTo>
                      <a:cubicBezTo>
                        <a:pt x="80" y="280"/>
                        <a:pt x="80" y="280"/>
                        <a:pt x="80" y="280"/>
                      </a:cubicBezTo>
                      <a:cubicBezTo>
                        <a:pt x="81" y="280"/>
                        <a:pt x="81" y="280"/>
                        <a:pt x="81" y="280"/>
                      </a:cubicBezTo>
                      <a:cubicBezTo>
                        <a:pt x="81" y="280"/>
                        <a:pt x="81" y="280"/>
                        <a:pt x="81" y="279"/>
                      </a:cubicBezTo>
                      <a:cubicBezTo>
                        <a:pt x="81" y="279"/>
                        <a:pt x="81" y="279"/>
                        <a:pt x="81" y="278"/>
                      </a:cubicBezTo>
                      <a:cubicBezTo>
                        <a:pt x="81" y="277"/>
                        <a:pt x="81" y="276"/>
                        <a:pt x="81" y="276"/>
                      </a:cubicBezTo>
                      <a:cubicBezTo>
                        <a:pt x="81" y="276"/>
                        <a:pt x="81" y="275"/>
                        <a:pt x="81" y="274"/>
                      </a:cubicBezTo>
                      <a:cubicBezTo>
                        <a:pt x="81" y="274"/>
                        <a:pt x="81" y="274"/>
                        <a:pt x="80" y="274"/>
                      </a:cubicBezTo>
                      <a:cubicBezTo>
                        <a:pt x="80" y="273"/>
                        <a:pt x="80" y="273"/>
                        <a:pt x="80" y="273"/>
                      </a:cubicBezTo>
                      <a:cubicBezTo>
                        <a:pt x="80" y="272"/>
                        <a:pt x="80" y="271"/>
                        <a:pt x="80" y="270"/>
                      </a:cubicBezTo>
                      <a:cubicBezTo>
                        <a:pt x="80" y="269"/>
                        <a:pt x="79" y="266"/>
                        <a:pt x="78" y="265"/>
                      </a:cubicBezTo>
                      <a:cubicBezTo>
                        <a:pt x="78" y="265"/>
                        <a:pt x="78" y="264"/>
                        <a:pt x="78" y="263"/>
                      </a:cubicBezTo>
                      <a:cubicBezTo>
                        <a:pt x="78" y="262"/>
                        <a:pt x="77" y="260"/>
                        <a:pt x="77" y="259"/>
                      </a:cubicBezTo>
                      <a:cubicBezTo>
                        <a:pt x="77" y="258"/>
                        <a:pt x="77" y="257"/>
                        <a:pt x="77" y="256"/>
                      </a:cubicBezTo>
                      <a:cubicBezTo>
                        <a:pt x="77" y="255"/>
                        <a:pt x="77" y="252"/>
                        <a:pt x="77" y="250"/>
                      </a:cubicBezTo>
                      <a:cubicBezTo>
                        <a:pt x="77" y="249"/>
                        <a:pt x="77" y="246"/>
                        <a:pt x="77" y="245"/>
                      </a:cubicBezTo>
                      <a:cubicBezTo>
                        <a:pt x="77" y="244"/>
                        <a:pt x="77" y="243"/>
                        <a:pt x="77" y="242"/>
                      </a:cubicBezTo>
                      <a:cubicBezTo>
                        <a:pt x="77" y="241"/>
                        <a:pt x="77" y="240"/>
                        <a:pt x="77" y="239"/>
                      </a:cubicBezTo>
                      <a:cubicBezTo>
                        <a:pt x="77" y="239"/>
                        <a:pt x="77" y="236"/>
                        <a:pt x="77" y="235"/>
                      </a:cubicBezTo>
                      <a:cubicBezTo>
                        <a:pt x="77" y="235"/>
                        <a:pt x="77" y="234"/>
                        <a:pt x="77" y="234"/>
                      </a:cubicBezTo>
                      <a:cubicBezTo>
                        <a:pt x="76" y="233"/>
                        <a:pt x="77" y="231"/>
                        <a:pt x="76" y="230"/>
                      </a:cubicBezTo>
                      <a:cubicBezTo>
                        <a:pt x="76" y="228"/>
                        <a:pt x="76" y="225"/>
                        <a:pt x="76" y="224"/>
                      </a:cubicBezTo>
                      <a:cubicBezTo>
                        <a:pt x="76" y="223"/>
                        <a:pt x="76" y="220"/>
                        <a:pt x="75" y="219"/>
                      </a:cubicBezTo>
                      <a:cubicBezTo>
                        <a:pt x="75" y="218"/>
                        <a:pt x="75" y="214"/>
                        <a:pt x="74" y="213"/>
                      </a:cubicBezTo>
                      <a:cubicBezTo>
                        <a:pt x="74" y="212"/>
                        <a:pt x="73" y="207"/>
                        <a:pt x="73" y="205"/>
                      </a:cubicBezTo>
                      <a:cubicBezTo>
                        <a:pt x="73" y="204"/>
                        <a:pt x="73" y="198"/>
                        <a:pt x="73" y="197"/>
                      </a:cubicBezTo>
                      <a:cubicBezTo>
                        <a:pt x="72" y="196"/>
                        <a:pt x="72" y="190"/>
                        <a:pt x="72" y="188"/>
                      </a:cubicBezTo>
                      <a:cubicBezTo>
                        <a:pt x="72" y="186"/>
                        <a:pt x="72" y="181"/>
                        <a:pt x="72" y="180"/>
                      </a:cubicBezTo>
                      <a:cubicBezTo>
                        <a:pt x="72" y="178"/>
                        <a:pt x="72" y="174"/>
                        <a:pt x="72" y="173"/>
                      </a:cubicBezTo>
                      <a:cubicBezTo>
                        <a:pt x="72" y="172"/>
                        <a:pt x="72" y="169"/>
                        <a:pt x="72" y="168"/>
                      </a:cubicBezTo>
                      <a:cubicBezTo>
                        <a:pt x="72" y="167"/>
                        <a:pt x="72" y="165"/>
                        <a:pt x="72" y="164"/>
                      </a:cubicBezTo>
                      <a:cubicBezTo>
                        <a:pt x="71" y="163"/>
                        <a:pt x="71" y="160"/>
                        <a:pt x="71" y="159"/>
                      </a:cubicBezTo>
                      <a:cubicBezTo>
                        <a:pt x="71" y="158"/>
                        <a:pt x="71" y="155"/>
                        <a:pt x="71" y="154"/>
                      </a:cubicBezTo>
                      <a:cubicBezTo>
                        <a:pt x="71" y="153"/>
                        <a:pt x="70" y="150"/>
                        <a:pt x="70" y="149"/>
                      </a:cubicBezTo>
                      <a:cubicBezTo>
                        <a:pt x="70" y="149"/>
                        <a:pt x="70" y="147"/>
                        <a:pt x="70" y="147"/>
                      </a:cubicBezTo>
                      <a:cubicBezTo>
                        <a:pt x="70" y="146"/>
                        <a:pt x="70" y="145"/>
                        <a:pt x="70" y="145"/>
                      </a:cubicBezTo>
                      <a:cubicBezTo>
                        <a:pt x="70" y="144"/>
                        <a:pt x="70" y="144"/>
                        <a:pt x="70" y="143"/>
                      </a:cubicBezTo>
                      <a:cubicBezTo>
                        <a:pt x="71" y="143"/>
                        <a:pt x="70" y="143"/>
                        <a:pt x="71" y="143"/>
                      </a:cubicBezTo>
                      <a:cubicBezTo>
                        <a:pt x="71" y="143"/>
                        <a:pt x="71" y="143"/>
                        <a:pt x="71" y="143"/>
                      </a:cubicBezTo>
                      <a:cubicBezTo>
                        <a:pt x="72" y="143"/>
                        <a:pt x="72" y="142"/>
                        <a:pt x="73" y="141"/>
                      </a:cubicBezTo>
                      <a:cubicBezTo>
                        <a:pt x="73" y="141"/>
                        <a:pt x="73" y="141"/>
                        <a:pt x="73" y="141"/>
                      </a:cubicBezTo>
                      <a:cubicBezTo>
                        <a:pt x="73" y="140"/>
                        <a:pt x="74" y="140"/>
                        <a:pt x="75" y="139"/>
                      </a:cubicBezTo>
                      <a:cubicBezTo>
                        <a:pt x="75" y="139"/>
                        <a:pt x="76" y="138"/>
                        <a:pt x="76" y="137"/>
                      </a:cubicBezTo>
                      <a:cubicBezTo>
                        <a:pt x="76" y="137"/>
                        <a:pt x="77" y="137"/>
                        <a:pt x="77" y="136"/>
                      </a:cubicBezTo>
                      <a:cubicBezTo>
                        <a:pt x="77" y="136"/>
                        <a:pt x="78" y="135"/>
                        <a:pt x="79" y="135"/>
                      </a:cubicBezTo>
                      <a:cubicBezTo>
                        <a:pt x="79" y="134"/>
                        <a:pt x="79" y="134"/>
                        <a:pt x="79" y="134"/>
                      </a:cubicBezTo>
                      <a:cubicBezTo>
                        <a:pt x="79" y="134"/>
                        <a:pt x="79" y="134"/>
                        <a:pt x="80" y="134"/>
                      </a:cubicBezTo>
                      <a:cubicBezTo>
                        <a:pt x="80" y="133"/>
                        <a:pt x="80" y="132"/>
                        <a:pt x="80" y="132"/>
                      </a:cubicBezTo>
                      <a:cubicBezTo>
                        <a:pt x="80" y="132"/>
                        <a:pt x="80" y="131"/>
                        <a:pt x="81" y="131"/>
                      </a:cubicBezTo>
                      <a:cubicBezTo>
                        <a:pt x="81" y="131"/>
                        <a:pt x="81" y="130"/>
                        <a:pt x="81" y="130"/>
                      </a:cubicBezTo>
                      <a:cubicBezTo>
                        <a:pt x="81" y="129"/>
                        <a:pt x="81" y="129"/>
                        <a:pt x="81" y="130"/>
                      </a:cubicBezTo>
                      <a:cubicBezTo>
                        <a:pt x="81" y="130"/>
                        <a:pt x="81" y="130"/>
                        <a:pt x="81" y="129"/>
                      </a:cubicBezTo>
                      <a:cubicBezTo>
                        <a:pt x="81" y="129"/>
                        <a:pt x="81" y="129"/>
                        <a:pt x="81" y="129"/>
                      </a:cubicBezTo>
                      <a:cubicBezTo>
                        <a:pt x="81" y="128"/>
                        <a:pt x="81" y="127"/>
                        <a:pt x="81" y="127"/>
                      </a:cubicBezTo>
                      <a:cubicBezTo>
                        <a:pt x="81" y="127"/>
                        <a:pt x="82" y="126"/>
                        <a:pt x="82" y="125"/>
                      </a:cubicBezTo>
                      <a:cubicBezTo>
                        <a:pt x="82" y="125"/>
                        <a:pt x="82" y="124"/>
                        <a:pt x="83" y="123"/>
                      </a:cubicBezTo>
                      <a:cubicBezTo>
                        <a:pt x="83" y="122"/>
                        <a:pt x="83" y="121"/>
                        <a:pt x="84" y="120"/>
                      </a:cubicBezTo>
                      <a:cubicBezTo>
                        <a:pt x="84" y="119"/>
                        <a:pt x="83" y="117"/>
                        <a:pt x="83" y="117"/>
                      </a:cubicBezTo>
                      <a:cubicBezTo>
                        <a:pt x="83" y="115"/>
                        <a:pt x="84" y="114"/>
                        <a:pt x="84" y="113"/>
                      </a:cubicBezTo>
                      <a:cubicBezTo>
                        <a:pt x="85" y="112"/>
                        <a:pt x="85" y="112"/>
                        <a:pt x="86" y="111"/>
                      </a:cubicBezTo>
                      <a:cubicBezTo>
                        <a:pt x="86" y="110"/>
                        <a:pt x="87" y="108"/>
                        <a:pt x="87" y="108"/>
                      </a:cubicBezTo>
                      <a:cubicBezTo>
                        <a:pt x="87" y="107"/>
                        <a:pt x="88" y="106"/>
                        <a:pt x="88" y="105"/>
                      </a:cubicBezTo>
                      <a:cubicBezTo>
                        <a:pt x="89" y="103"/>
                        <a:pt x="89" y="100"/>
                        <a:pt x="90" y="98"/>
                      </a:cubicBezTo>
                      <a:cubicBezTo>
                        <a:pt x="90" y="97"/>
                        <a:pt x="90" y="96"/>
                        <a:pt x="90" y="95"/>
                      </a:cubicBezTo>
                      <a:close/>
                      <a:moveTo>
                        <a:pt x="53" y="244"/>
                      </a:moveTo>
                      <a:cubicBezTo>
                        <a:pt x="53" y="244"/>
                        <a:pt x="52" y="244"/>
                        <a:pt x="52" y="243"/>
                      </a:cubicBezTo>
                      <a:cubicBezTo>
                        <a:pt x="52" y="243"/>
                        <a:pt x="52" y="242"/>
                        <a:pt x="52" y="241"/>
                      </a:cubicBezTo>
                      <a:cubicBezTo>
                        <a:pt x="52" y="239"/>
                        <a:pt x="52" y="236"/>
                        <a:pt x="53" y="235"/>
                      </a:cubicBezTo>
                      <a:cubicBezTo>
                        <a:pt x="53" y="234"/>
                        <a:pt x="53" y="231"/>
                        <a:pt x="53" y="229"/>
                      </a:cubicBezTo>
                      <a:cubicBezTo>
                        <a:pt x="52" y="228"/>
                        <a:pt x="52" y="223"/>
                        <a:pt x="52" y="223"/>
                      </a:cubicBezTo>
                      <a:cubicBezTo>
                        <a:pt x="52" y="222"/>
                        <a:pt x="51" y="219"/>
                        <a:pt x="51" y="218"/>
                      </a:cubicBezTo>
                      <a:cubicBezTo>
                        <a:pt x="51" y="217"/>
                        <a:pt x="51" y="216"/>
                        <a:pt x="51" y="215"/>
                      </a:cubicBezTo>
                      <a:cubicBezTo>
                        <a:pt x="50" y="215"/>
                        <a:pt x="50" y="211"/>
                        <a:pt x="49" y="211"/>
                      </a:cubicBezTo>
                      <a:cubicBezTo>
                        <a:pt x="49" y="210"/>
                        <a:pt x="49" y="210"/>
                        <a:pt x="49" y="209"/>
                      </a:cubicBezTo>
                      <a:cubicBezTo>
                        <a:pt x="49" y="209"/>
                        <a:pt x="49" y="208"/>
                        <a:pt x="49" y="207"/>
                      </a:cubicBezTo>
                      <a:cubicBezTo>
                        <a:pt x="49" y="207"/>
                        <a:pt x="49" y="204"/>
                        <a:pt x="50" y="203"/>
                      </a:cubicBezTo>
                      <a:cubicBezTo>
                        <a:pt x="50" y="203"/>
                        <a:pt x="50" y="203"/>
                        <a:pt x="50" y="203"/>
                      </a:cubicBezTo>
                      <a:cubicBezTo>
                        <a:pt x="50" y="203"/>
                        <a:pt x="50" y="204"/>
                        <a:pt x="50" y="205"/>
                      </a:cubicBezTo>
                      <a:cubicBezTo>
                        <a:pt x="51" y="206"/>
                        <a:pt x="51" y="206"/>
                        <a:pt x="51" y="206"/>
                      </a:cubicBezTo>
                      <a:cubicBezTo>
                        <a:pt x="51" y="206"/>
                        <a:pt x="51" y="207"/>
                        <a:pt x="51" y="207"/>
                      </a:cubicBezTo>
                      <a:cubicBezTo>
                        <a:pt x="51" y="207"/>
                        <a:pt x="51" y="208"/>
                        <a:pt x="51" y="209"/>
                      </a:cubicBezTo>
                      <a:cubicBezTo>
                        <a:pt x="51" y="210"/>
                        <a:pt x="52" y="211"/>
                        <a:pt x="52" y="213"/>
                      </a:cubicBezTo>
                      <a:cubicBezTo>
                        <a:pt x="52" y="214"/>
                        <a:pt x="52" y="214"/>
                        <a:pt x="52" y="215"/>
                      </a:cubicBezTo>
                      <a:cubicBezTo>
                        <a:pt x="52" y="216"/>
                        <a:pt x="52" y="218"/>
                        <a:pt x="53" y="219"/>
                      </a:cubicBezTo>
                      <a:cubicBezTo>
                        <a:pt x="53" y="221"/>
                        <a:pt x="53" y="223"/>
                        <a:pt x="53" y="224"/>
                      </a:cubicBezTo>
                      <a:cubicBezTo>
                        <a:pt x="53" y="225"/>
                        <a:pt x="54" y="228"/>
                        <a:pt x="54" y="229"/>
                      </a:cubicBezTo>
                      <a:cubicBezTo>
                        <a:pt x="54" y="229"/>
                        <a:pt x="55" y="230"/>
                        <a:pt x="55" y="230"/>
                      </a:cubicBezTo>
                      <a:cubicBezTo>
                        <a:pt x="55" y="231"/>
                        <a:pt x="55" y="234"/>
                        <a:pt x="55" y="236"/>
                      </a:cubicBezTo>
                      <a:cubicBezTo>
                        <a:pt x="55" y="237"/>
                        <a:pt x="55" y="242"/>
                        <a:pt x="55" y="242"/>
                      </a:cubicBezTo>
                      <a:cubicBezTo>
                        <a:pt x="55" y="243"/>
                        <a:pt x="56" y="246"/>
                        <a:pt x="56" y="247"/>
                      </a:cubicBezTo>
                      <a:cubicBezTo>
                        <a:pt x="56" y="248"/>
                        <a:pt x="56" y="249"/>
                        <a:pt x="56" y="250"/>
                      </a:cubicBezTo>
                      <a:cubicBezTo>
                        <a:pt x="56" y="250"/>
                        <a:pt x="56" y="250"/>
                        <a:pt x="55" y="250"/>
                      </a:cubicBezTo>
                      <a:cubicBezTo>
                        <a:pt x="55" y="250"/>
                        <a:pt x="55" y="249"/>
                        <a:pt x="55" y="249"/>
                      </a:cubicBezTo>
                      <a:cubicBezTo>
                        <a:pt x="55" y="248"/>
                        <a:pt x="55" y="248"/>
                        <a:pt x="54" y="248"/>
                      </a:cubicBezTo>
                      <a:cubicBezTo>
                        <a:pt x="54" y="247"/>
                        <a:pt x="53" y="245"/>
                        <a:pt x="53" y="244"/>
                      </a:cubicBezTo>
                      <a:close/>
                      <a:moveTo>
                        <a:pt x="56" y="258"/>
                      </a:moveTo>
                      <a:cubicBezTo>
                        <a:pt x="56" y="258"/>
                        <a:pt x="55" y="258"/>
                        <a:pt x="55" y="258"/>
                      </a:cubicBezTo>
                      <a:cubicBezTo>
                        <a:pt x="55" y="257"/>
                        <a:pt x="55" y="257"/>
                        <a:pt x="55" y="257"/>
                      </a:cubicBezTo>
                      <a:cubicBezTo>
                        <a:pt x="55" y="257"/>
                        <a:pt x="55" y="256"/>
                        <a:pt x="55" y="256"/>
                      </a:cubicBezTo>
                      <a:cubicBezTo>
                        <a:pt x="55" y="256"/>
                        <a:pt x="55" y="255"/>
                        <a:pt x="55" y="255"/>
                      </a:cubicBezTo>
                      <a:cubicBezTo>
                        <a:pt x="56" y="254"/>
                        <a:pt x="56" y="254"/>
                        <a:pt x="56" y="254"/>
                      </a:cubicBezTo>
                      <a:cubicBezTo>
                        <a:pt x="56" y="255"/>
                        <a:pt x="56" y="256"/>
                        <a:pt x="56" y="257"/>
                      </a:cubicBezTo>
                      <a:cubicBezTo>
                        <a:pt x="56" y="257"/>
                        <a:pt x="56" y="258"/>
                        <a:pt x="56" y="258"/>
                      </a:cubicBezTo>
                      <a:cubicBezTo>
                        <a:pt x="56" y="258"/>
                        <a:pt x="56" y="259"/>
                        <a:pt x="56" y="258"/>
                      </a:cubicBezTo>
                      <a:close/>
                      <a:moveTo>
                        <a:pt x="60" y="273"/>
                      </a:moveTo>
                      <a:cubicBezTo>
                        <a:pt x="60" y="273"/>
                        <a:pt x="60" y="273"/>
                        <a:pt x="60" y="273"/>
                      </a:cubicBezTo>
                      <a:cubicBezTo>
                        <a:pt x="60" y="274"/>
                        <a:pt x="60" y="275"/>
                        <a:pt x="60" y="276"/>
                      </a:cubicBezTo>
                      <a:cubicBezTo>
                        <a:pt x="59" y="277"/>
                        <a:pt x="60" y="277"/>
                        <a:pt x="59" y="277"/>
                      </a:cubicBezTo>
                      <a:cubicBezTo>
                        <a:pt x="59" y="277"/>
                        <a:pt x="59" y="277"/>
                        <a:pt x="59" y="276"/>
                      </a:cubicBezTo>
                      <a:cubicBezTo>
                        <a:pt x="59" y="275"/>
                        <a:pt x="59" y="274"/>
                        <a:pt x="59" y="273"/>
                      </a:cubicBezTo>
                      <a:cubicBezTo>
                        <a:pt x="59" y="273"/>
                        <a:pt x="59" y="273"/>
                        <a:pt x="59" y="273"/>
                      </a:cubicBezTo>
                      <a:cubicBezTo>
                        <a:pt x="58" y="273"/>
                        <a:pt x="58" y="273"/>
                        <a:pt x="58" y="272"/>
                      </a:cubicBezTo>
                      <a:cubicBezTo>
                        <a:pt x="58" y="272"/>
                        <a:pt x="58" y="272"/>
                        <a:pt x="58" y="272"/>
                      </a:cubicBezTo>
                      <a:cubicBezTo>
                        <a:pt x="58" y="272"/>
                        <a:pt x="58" y="272"/>
                        <a:pt x="58" y="271"/>
                      </a:cubicBezTo>
                      <a:cubicBezTo>
                        <a:pt x="58" y="271"/>
                        <a:pt x="58" y="271"/>
                        <a:pt x="59" y="271"/>
                      </a:cubicBezTo>
                      <a:cubicBezTo>
                        <a:pt x="59" y="271"/>
                        <a:pt x="59" y="271"/>
                        <a:pt x="59" y="271"/>
                      </a:cubicBezTo>
                      <a:cubicBezTo>
                        <a:pt x="59" y="271"/>
                        <a:pt x="59" y="271"/>
                        <a:pt x="59" y="271"/>
                      </a:cubicBezTo>
                      <a:cubicBezTo>
                        <a:pt x="59" y="271"/>
                        <a:pt x="60" y="272"/>
                        <a:pt x="60" y="272"/>
                      </a:cubicBezTo>
                      <a:cubicBezTo>
                        <a:pt x="60" y="273"/>
                        <a:pt x="60" y="273"/>
                        <a:pt x="60" y="273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  <a:effectLst>
                  <a:outerShdw blurRad="254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Freeform 25"/>
                <p:cNvSpPr>
                  <a:spLocks/>
                </p:cNvSpPr>
                <p:nvPr/>
              </p:nvSpPr>
              <p:spPr bwMode="auto">
                <a:xfrm>
                  <a:off x="930508" y="4131917"/>
                  <a:ext cx="808427" cy="2607226"/>
                </a:xfrm>
                <a:custGeom>
                  <a:avLst/>
                  <a:gdLst>
                    <a:gd name="T0" fmla="*/ 90 w 93"/>
                    <a:gd name="T1" fmla="*/ 249 h 300"/>
                    <a:gd name="T2" fmla="*/ 88 w 93"/>
                    <a:gd name="T3" fmla="*/ 228 h 300"/>
                    <a:gd name="T4" fmla="*/ 84 w 93"/>
                    <a:gd name="T5" fmla="*/ 206 h 300"/>
                    <a:gd name="T6" fmla="*/ 81 w 93"/>
                    <a:gd name="T7" fmla="*/ 171 h 300"/>
                    <a:gd name="T8" fmla="*/ 80 w 93"/>
                    <a:gd name="T9" fmla="*/ 152 h 300"/>
                    <a:gd name="T10" fmla="*/ 78 w 93"/>
                    <a:gd name="T11" fmla="*/ 136 h 300"/>
                    <a:gd name="T12" fmla="*/ 75 w 93"/>
                    <a:gd name="T13" fmla="*/ 127 h 300"/>
                    <a:gd name="T14" fmla="*/ 74 w 93"/>
                    <a:gd name="T15" fmla="*/ 119 h 300"/>
                    <a:gd name="T16" fmla="*/ 77 w 93"/>
                    <a:gd name="T17" fmla="*/ 120 h 300"/>
                    <a:gd name="T18" fmla="*/ 77 w 93"/>
                    <a:gd name="T19" fmla="*/ 112 h 300"/>
                    <a:gd name="T20" fmla="*/ 78 w 93"/>
                    <a:gd name="T21" fmla="*/ 88 h 300"/>
                    <a:gd name="T22" fmla="*/ 83 w 93"/>
                    <a:gd name="T23" fmla="*/ 74 h 300"/>
                    <a:gd name="T24" fmla="*/ 81 w 93"/>
                    <a:gd name="T25" fmla="*/ 60 h 300"/>
                    <a:gd name="T26" fmla="*/ 77 w 93"/>
                    <a:gd name="T27" fmla="*/ 46 h 300"/>
                    <a:gd name="T28" fmla="*/ 66 w 93"/>
                    <a:gd name="T29" fmla="*/ 42 h 300"/>
                    <a:gd name="T30" fmla="*/ 59 w 93"/>
                    <a:gd name="T31" fmla="*/ 38 h 300"/>
                    <a:gd name="T32" fmla="*/ 59 w 93"/>
                    <a:gd name="T33" fmla="*/ 27 h 300"/>
                    <a:gd name="T34" fmla="*/ 62 w 93"/>
                    <a:gd name="T35" fmla="*/ 17 h 300"/>
                    <a:gd name="T36" fmla="*/ 38 w 93"/>
                    <a:gd name="T37" fmla="*/ 4 h 300"/>
                    <a:gd name="T38" fmla="*/ 34 w 93"/>
                    <a:gd name="T39" fmla="*/ 28 h 300"/>
                    <a:gd name="T40" fmla="*/ 38 w 93"/>
                    <a:gd name="T41" fmla="*/ 42 h 300"/>
                    <a:gd name="T42" fmla="*/ 28 w 93"/>
                    <a:gd name="T43" fmla="*/ 47 h 300"/>
                    <a:gd name="T44" fmla="*/ 19 w 93"/>
                    <a:gd name="T45" fmla="*/ 49 h 300"/>
                    <a:gd name="T46" fmla="*/ 12 w 93"/>
                    <a:gd name="T47" fmla="*/ 57 h 300"/>
                    <a:gd name="T48" fmla="*/ 5 w 93"/>
                    <a:gd name="T49" fmla="*/ 73 h 300"/>
                    <a:gd name="T50" fmla="*/ 2 w 93"/>
                    <a:gd name="T51" fmla="*/ 98 h 300"/>
                    <a:gd name="T52" fmla="*/ 16 w 93"/>
                    <a:gd name="T53" fmla="*/ 101 h 300"/>
                    <a:gd name="T54" fmla="*/ 19 w 93"/>
                    <a:gd name="T55" fmla="*/ 117 h 300"/>
                    <a:gd name="T56" fmla="*/ 23 w 93"/>
                    <a:gd name="T57" fmla="*/ 124 h 300"/>
                    <a:gd name="T58" fmla="*/ 22 w 93"/>
                    <a:gd name="T59" fmla="*/ 133 h 300"/>
                    <a:gd name="T60" fmla="*/ 19 w 93"/>
                    <a:gd name="T61" fmla="*/ 143 h 300"/>
                    <a:gd name="T62" fmla="*/ 18 w 93"/>
                    <a:gd name="T63" fmla="*/ 154 h 300"/>
                    <a:gd name="T64" fmla="*/ 19 w 93"/>
                    <a:gd name="T65" fmla="*/ 164 h 300"/>
                    <a:gd name="T66" fmla="*/ 24 w 93"/>
                    <a:gd name="T67" fmla="*/ 195 h 300"/>
                    <a:gd name="T68" fmla="*/ 30 w 93"/>
                    <a:gd name="T69" fmla="*/ 239 h 300"/>
                    <a:gd name="T70" fmla="*/ 33 w 93"/>
                    <a:gd name="T71" fmla="*/ 256 h 300"/>
                    <a:gd name="T72" fmla="*/ 30 w 93"/>
                    <a:gd name="T73" fmla="*/ 270 h 300"/>
                    <a:gd name="T74" fmla="*/ 28 w 93"/>
                    <a:gd name="T75" fmla="*/ 278 h 300"/>
                    <a:gd name="T76" fmla="*/ 18 w 93"/>
                    <a:gd name="T77" fmla="*/ 283 h 300"/>
                    <a:gd name="T78" fmla="*/ 13 w 93"/>
                    <a:gd name="T79" fmla="*/ 290 h 300"/>
                    <a:gd name="T80" fmla="*/ 23 w 93"/>
                    <a:gd name="T81" fmla="*/ 292 h 300"/>
                    <a:gd name="T82" fmla="*/ 28 w 93"/>
                    <a:gd name="T83" fmla="*/ 292 h 300"/>
                    <a:gd name="T84" fmla="*/ 33 w 93"/>
                    <a:gd name="T85" fmla="*/ 291 h 300"/>
                    <a:gd name="T86" fmla="*/ 43 w 93"/>
                    <a:gd name="T87" fmla="*/ 288 h 300"/>
                    <a:gd name="T88" fmla="*/ 51 w 93"/>
                    <a:gd name="T89" fmla="*/ 289 h 300"/>
                    <a:gd name="T90" fmla="*/ 56 w 93"/>
                    <a:gd name="T91" fmla="*/ 288 h 300"/>
                    <a:gd name="T92" fmla="*/ 56 w 93"/>
                    <a:gd name="T93" fmla="*/ 280 h 300"/>
                    <a:gd name="T94" fmla="*/ 58 w 93"/>
                    <a:gd name="T95" fmla="*/ 273 h 300"/>
                    <a:gd name="T96" fmla="*/ 55 w 93"/>
                    <a:gd name="T97" fmla="*/ 257 h 300"/>
                    <a:gd name="T98" fmla="*/ 55 w 93"/>
                    <a:gd name="T99" fmla="*/ 238 h 300"/>
                    <a:gd name="T100" fmla="*/ 54 w 93"/>
                    <a:gd name="T101" fmla="*/ 218 h 300"/>
                    <a:gd name="T102" fmla="*/ 54 w 93"/>
                    <a:gd name="T103" fmla="*/ 196 h 300"/>
                    <a:gd name="T104" fmla="*/ 56 w 93"/>
                    <a:gd name="T105" fmla="*/ 198 h 300"/>
                    <a:gd name="T106" fmla="*/ 59 w 93"/>
                    <a:gd name="T107" fmla="*/ 215 h 300"/>
                    <a:gd name="T108" fmla="*/ 61 w 93"/>
                    <a:gd name="T109" fmla="*/ 230 h 300"/>
                    <a:gd name="T110" fmla="*/ 64 w 93"/>
                    <a:gd name="T111" fmla="*/ 257 h 300"/>
                    <a:gd name="T112" fmla="*/ 70 w 93"/>
                    <a:gd name="T113" fmla="*/ 271 h 300"/>
                    <a:gd name="T114" fmla="*/ 66 w 93"/>
                    <a:gd name="T115" fmla="*/ 282 h 300"/>
                    <a:gd name="T116" fmla="*/ 72 w 93"/>
                    <a:gd name="T117" fmla="*/ 290 h 300"/>
                    <a:gd name="T118" fmla="*/ 70 w 93"/>
                    <a:gd name="T119" fmla="*/ 299 h 300"/>
                    <a:gd name="T120" fmla="*/ 90 w 93"/>
                    <a:gd name="T121" fmla="*/ 297 h 300"/>
                    <a:gd name="T122" fmla="*/ 89 w 93"/>
                    <a:gd name="T123" fmla="*/ 288 h 300"/>
                    <a:gd name="T124" fmla="*/ 93 w 93"/>
                    <a:gd name="T125" fmla="*/ 278 h 3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3" h="300">
                      <a:moveTo>
                        <a:pt x="93" y="276"/>
                      </a:moveTo>
                      <a:cubicBezTo>
                        <a:pt x="92" y="276"/>
                        <a:pt x="92" y="275"/>
                        <a:pt x="92" y="275"/>
                      </a:cubicBezTo>
                      <a:cubicBezTo>
                        <a:pt x="92" y="275"/>
                        <a:pt x="92" y="273"/>
                        <a:pt x="92" y="272"/>
                      </a:cubicBezTo>
                      <a:cubicBezTo>
                        <a:pt x="92" y="272"/>
                        <a:pt x="92" y="267"/>
                        <a:pt x="92" y="266"/>
                      </a:cubicBezTo>
                      <a:cubicBezTo>
                        <a:pt x="91" y="265"/>
                        <a:pt x="91" y="264"/>
                        <a:pt x="91" y="262"/>
                      </a:cubicBezTo>
                      <a:cubicBezTo>
                        <a:pt x="91" y="260"/>
                        <a:pt x="91" y="257"/>
                        <a:pt x="91" y="255"/>
                      </a:cubicBezTo>
                      <a:cubicBezTo>
                        <a:pt x="91" y="254"/>
                        <a:pt x="90" y="249"/>
                        <a:pt x="90" y="249"/>
                      </a:cubicBezTo>
                      <a:cubicBezTo>
                        <a:pt x="90" y="248"/>
                        <a:pt x="90" y="247"/>
                        <a:pt x="90" y="246"/>
                      </a:cubicBezTo>
                      <a:cubicBezTo>
                        <a:pt x="90" y="245"/>
                        <a:pt x="89" y="243"/>
                        <a:pt x="89" y="243"/>
                      </a:cubicBezTo>
                      <a:cubicBezTo>
                        <a:pt x="89" y="242"/>
                        <a:pt x="89" y="241"/>
                        <a:pt x="89" y="241"/>
                      </a:cubicBezTo>
                      <a:cubicBezTo>
                        <a:pt x="89" y="241"/>
                        <a:pt x="89" y="239"/>
                        <a:pt x="89" y="239"/>
                      </a:cubicBezTo>
                      <a:cubicBezTo>
                        <a:pt x="89" y="239"/>
                        <a:pt x="89" y="238"/>
                        <a:pt x="88" y="237"/>
                      </a:cubicBezTo>
                      <a:cubicBezTo>
                        <a:pt x="88" y="237"/>
                        <a:pt x="88" y="233"/>
                        <a:pt x="88" y="232"/>
                      </a:cubicBezTo>
                      <a:cubicBezTo>
                        <a:pt x="88" y="231"/>
                        <a:pt x="88" y="230"/>
                        <a:pt x="88" y="228"/>
                      </a:cubicBezTo>
                      <a:cubicBezTo>
                        <a:pt x="87" y="227"/>
                        <a:pt x="87" y="225"/>
                        <a:pt x="87" y="224"/>
                      </a:cubicBezTo>
                      <a:cubicBezTo>
                        <a:pt x="87" y="223"/>
                        <a:pt x="87" y="222"/>
                        <a:pt x="87" y="221"/>
                      </a:cubicBezTo>
                      <a:cubicBezTo>
                        <a:pt x="87" y="220"/>
                        <a:pt x="87" y="218"/>
                        <a:pt x="87" y="216"/>
                      </a:cubicBezTo>
                      <a:cubicBezTo>
                        <a:pt x="87" y="215"/>
                        <a:pt x="86" y="214"/>
                        <a:pt x="86" y="213"/>
                      </a:cubicBezTo>
                      <a:cubicBezTo>
                        <a:pt x="86" y="212"/>
                        <a:pt x="85" y="210"/>
                        <a:pt x="85" y="210"/>
                      </a:cubicBezTo>
                      <a:cubicBezTo>
                        <a:pt x="84" y="209"/>
                        <a:pt x="84" y="209"/>
                        <a:pt x="84" y="209"/>
                      </a:cubicBezTo>
                      <a:cubicBezTo>
                        <a:pt x="84" y="209"/>
                        <a:pt x="84" y="207"/>
                        <a:pt x="84" y="206"/>
                      </a:cubicBezTo>
                      <a:cubicBezTo>
                        <a:pt x="84" y="204"/>
                        <a:pt x="84" y="201"/>
                        <a:pt x="84" y="200"/>
                      </a:cubicBezTo>
                      <a:cubicBezTo>
                        <a:pt x="84" y="198"/>
                        <a:pt x="85" y="195"/>
                        <a:pt x="85" y="194"/>
                      </a:cubicBezTo>
                      <a:cubicBezTo>
                        <a:pt x="85" y="193"/>
                        <a:pt x="85" y="192"/>
                        <a:pt x="84" y="191"/>
                      </a:cubicBezTo>
                      <a:cubicBezTo>
                        <a:pt x="84" y="190"/>
                        <a:pt x="84" y="187"/>
                        <a:pt x="83" y="185"/>
                      </a:cubicBezTo>
                      <a:cubicBezTo>
                        <a:pt x="83" y="183"/>
                        <a:pt x="82" y="179"/>
                        <a:pt x="82" y="178"/>
                      </a:cubicBezTo>
                      <a:cubicBezTo>
                        <a:pt x="82" y="177"/>
                        <a:pt x="82" y="174"/>
                        <a:pt x="82" y="173"/>
                      </a:cubicBezTo>
                      <a:cubicBezTo>
                        <a:pt x="82" y="173"/>
                        <a:pt x="81" y="171"/>
                        <a:pt x="81" y="171"/>
                      </a:cubicBezTo>
                      <a:cubicBezTo>
                        <a:pt x="81" y="171"/>
                        <a:pt x="81" y="170"/>
                        <a:pt x="81" y="170"/>
                      </a:cubicBezTo>
                      <a:cubicBezTo>
                        <a:pt x="81" y="169"/>
                        <a:pt x="81" y="167"/>
                        <a:pt x="81" y="167"/>
                      </a:cubicBezTo>
                      <a:cubicBezTo>
                        <a:pt x="81" y="167"/>
                        <a:pt x="81" y="164"/>
                        <a:pt x="81" y="162"/>
                      </a:cubicBezTo>
                      <a:cubicBezTo>
                        <a:pt x="81" y="161"/>
                        <a:pt x="81" y="161"/>
                        <a:pt x="81" y="160"/>
                      </a:cubicBezTo>
                      <a:cubicBezTo>
                        <a:pt x="81" y="160"/>
                        <a:pt x="80" y="158"/>
                        <a:pt x="80" y="157"/>
                      </a:cubicBezTo>
                      <a:cubicBezTo>
                        <a:pt x="80" y="156"/>
                        <a:pt x="80" y="154"/>
                        <a:pt x="80" y="154"/>
                      </a:cubicBezTo>
                      <a:cubicBezTo>
                        <a:pt x="80" y="153"/>
                        <a:pt x="80" y="152"/>
                        <a:pt x="80" y="152"/>
                      </a:cubicBezTo>
                      <a:cubicBezTo>
                        <a:pt x="80" y="152"/>
                        <a:pt x="80" y="151"/>
                        <a:pt x="80" y="150"/>
                      </a:cubicBezTo>
                      <a:cubicBezTo>
                        <a:pt x="81" y="149"/>
                        <a:pt x="81" y="147"/>
                        <a:pt x="81" y="146"/>
                      </a:cubicBezTo>
                      <a:cubicBezTo>
                        <a:pt x="80" y="145"/>
                        <a:pt x="80" y="144"/>
                        <a:pt x="80" y="143"/>
                      </a:cubicBezTo>
                      <a:cubicBezTo>
                        <a:pt x="80" y="142"/>
                        <a:pt x="79" y="139"/>
                        <a:pt x="79" y="139"/>
                      </a:cubicBezTo>
                      <a:cubicBezTo>
                        <a:pt x="79" y="138"/>
                        <a:pt x="78" y="137"/>
                        <a:pt x="78" y="137"/>
                      </a:cubicBezTo>
                      <a:cubicBezTo>
                        <a:pt x="78" y="137"/>
                        <a:pt x="78" y="137"/>
                        <a:pt x="78" y="137"/>
                      </a:cubicBezTo>
                      <a:cubicBezTo>
                        <a:pt x="78" y="137"/>
                        <a:pt x="78" y="136"/>
                        <a:pt x="78" y="136"/>
                      </a:cubicBezTo>
                      <a:cubicBezTo>
                        <a:pt x="78" y="136"/>
                        <a:pt x="78" y="135"/>
                        <a:pt x="78" y="135"/>
                      </a:cubicBezTo>
                      <a:cubicBezTo>
                        <a:pt x="78" y="135"/>
                        <a:pt x="78" y="134"/>
                        <a:pt x="77" y="134"/>
                      </a:cubicBezTo>
                      <a:cubicBezTo>
                        <a:pt x="77" y="134"/>
                        <a:pt x="77" y="134"/>
                        <a:pt x="77" y="133"/>
                      </a:cubicBezTo>
                      <a:cubicBezTo>
                        <a:pt x="77" y="133"/>
                        <a:pt x="76" y="131"/>
                        <a:pt x="76" y="130"/>
                      </a:cubicBezTo>
                      <a:cubicBezTo>
                        <a:pt x="76" y="130"/>
                        <a:pt x="76" y="129"/>
                        <a:pt x="76" y="129"/>
                      </a:cubicBezTo>
                      <a:cubicBezTo>
                        <a:pt x="75" y="129"/>
                        <a:pt x="75" y="128"/>
                        <a:pt x="75" y="128"/>
                      </a:cubicBezTo>
                      <a:cubicBezTo>
                        <a:pt x="75" y="127"/>
                        <a:pt x="75" y="127"/>
                        <a:pt x="75" y="127"/>
                      </a:cubicBezTo>
                      <a:cubicBezTo>
                        <a:pt x="75" y="126"/>
                        <a:pt x="75" y="126"/>
                        <a:pt x="75" y="126"/>
                      </a:cubicBezTo>
                      <a:cubicBezTo>
                        <a:pt x="75" y="125"/>
                        <a:pt x="74" y="124"/>
                        <a:pt x="74" y="124"/>
                      </a:cubicBezTo>
                      <a:cubicBezTo>
                        <a:pt x="74" y="124"/>
                        <a:pt x="74" y="124"/>
                        <a:pt x="74" y="124"/>
                      </a:cubicBezTo>
                      <a:cubicBezTo>
                        <a:pt x="74" y="123"/>
                        <a:pt x="74" y="123"/>
                        <a:pt x="74" y="123"/>
                      </a:cubicBezTo>
                      <a:cubicBezTo>
                        <a:pt x="74" y="123"/>
                        <a:pt x="74" y="119"/>
                        <a:pt x="73" y="119"/>
                      </a:cubicBezTo>
                      <a:cubicBezTo>
                        <a:pt x="73" y="119"/>
                        <a:pt x="73" y="119"/>
                        <a:pt x="73" y="119"/>
                      </a:cubicBezTo>
                      <a:cubicBezTo>
                        <a:pt x="73" y="119"/>
                        <a:pt x="73" y="119"/>
                        <a:pt x="74" y="119"/>
                      </a:cubicBezTo>
                      <a:cubicBezTo>
                        <a:pt x="74" y="119"/>
                        <a:pt x="74" y="119"/>
                        <a:pt x="74" y="119"/>
                      </a:cubicBezTo>
                      <a:cubicBezTo>
                        <a:pt x="74" y="119"/>
                        <a:pt x="74" y="122"/>
                        <a:pt x="74" y="122"/>
                      </a:cubicBezTo>
                      <a:cubicBezTo>
                        <a:pt x="74" y="122"/>
                        <a:pt x="74" y="122"/>
                        <a:pt x="74" y="122"/>
                      </a:cubicBezTo>
                      <a:cubicBezTo>
                        <a:pt x="74" y="122"/>
                        <a:pt x="74" y="122"/>
                        <a:pt x="75" y="121"/>
                      </a:cubicBezTo>
                      <a:cubicBezTo>
                        <a:pt x="75" y="121"/>
                        <a:pt x="76" y="121"/>
                        <a:pt x="76" y="121"/>
                      </a:cubicBezTo>
                      <a:cubicBezTo>
                        <a:pt x="76" y="121"/>
                        <a:pt x="76" y="120"/>
                        <a:pt x="76" y="120"/>
                      </a:cubicBezTo>
                      <a:cubicBezTo>
                        <a:pt x="77" y="120"/>
                        <a:pt x="77" y="120"/>
                        <a:pt x="77" y="120"/>
                      </a:cubicBezTo>
                      <a:cubicBezTo>
                        <a:pt x="77" y="119"/>
                        <a:pt x="77" y="119"/>
                        <a:pt x="78" y="118"/>
                      </a:cubicBezTo>
                      <a:cubicBezTo>
                        <a:pt x="78" y="118"/>
                        <a:pt x="79" y="117"/>
                        <a:pt x="79" y="117"/>
                      </a:cubicBezTo>
                      <a:cubicBezTo>
                        <a:pt x="80" y="117"/>
                        <a:pt x="80" y="116"/>
                        <a:pt x="80" y="116"/>
                      </a:cubicBezTo>
                      <a:cubicBezTo>
                        <a:pt x="80" y="116"/>
                        <a:pt x="80" y="116"/>
                        <a:pt x="80" y="115"/>
                      </a:cubicBezTo>
                      <a:cubicBezTo>
                        <a:pt x="80" y="115"/>
                        <a:pt x="80" y="115"/>
                        <a:pt x="79" y="115"/>
                      </a:cubicBezTo>
                      <a:cubicBezTo>
                        <a:pt x="79" y="115"/>
                        <a:pt x="78" y="114"/>
                        <a:pt x="78" y="114"/>
                      </a:cubicBezTo>
                      <a:cubicBezTo>
                        <a:pt x="78" y="114"/>
                        <a:pt x="77" y="113"/>
                        <a:pt x="77" y="112"/>
                      </a:cubicBezTo>
                      <a:cubicBezTo>
                        <a:pt x="77" y="112"/>
                        <a:pt x="76" y="109"/>
                        <a:pt x="76" y="108"/>
                      </a:cubicBezTo>
                      <a:cubicBezTo>
                        <a:pt x="75" y="108"/>
                        <a:pt x="76" y="107"/>
                        <a:pt x="76" y="107"/>
                      </a:cubicBezTo>
                      <a:cubicBezTo>
                        <a:pt x="76" y="106"/>
                        <a:pt x="75" y="104"/>
                        <a:pt x="75" y="103"/>
                      </a:cubicBezTo>
                      <a:cubicBezTo>
                        <a:pt x="75" y="103"/>
                        <a:pt x="75" y="98"/>
                        <a:pt x="75" y="97"/>
                      </a:cubicBezTo>
                      <a:cubicBezTo>
                        <a:pt x="75" y="97"/>
                        <a:pt x="75" y="97"/>
                        <a:pt x="75" y="96"/>
                      </a:cubicBezTo>
                      <a:cubicBezTo>
                        <a:pt x="75" y="96"/>
                        <a:pt x="76" y="93"/>
                        <a:pt x="77" y="92"/>
                      </a:cubicBezTo>
                      <a:cubicBezTo>
                        <a:pt x="77" y="91"/>
                        <a:pt x="78" y="88"/>
                        <a:pt x="78" y="88"/>
                      </a:cubicBezTo>
                      <a:cubicBezTo>
                        <a:pt x="78" y="87"/>
                        <a:pt x="78" y="86"/>
                        <a:pt x="79" y="86"/>
                      </a:cubicBezTo>
                      <a:cubicBezTo>
                        <a:pt x="79" y="85"/>
                        <a:pt x="79" y="85"/>
                        <a:pt x="79" y="84"/>
                      </a:cubicBezTo>
                      <a:cubicBezTo>
                        <a:pt x="80" y="83"/>
                        <a:pt x="80" y="81"/>
                        <a:pt x="81" y="81"/>
                      </a:cubicBezTo>
                      <a:cubicBezTo>
                        <a:pt x="81" y="80"/>
                        <a:pt x="81" y="79"/>
                        <a:pt x="81" y="79"/>
                      </a:cubicBezTo>
                      <a:cubicBezTo>
                        <a:pt x="81" y="78"/>
                        <a:pt x="82" y="77"/>
                        <a:pt x="82" y="77"/>
                      </a:cubicBezTo>
                      <a:cubicBezTo>
                        <a:pt x="82" y="76"/>
                        <a:pt x="82" y="76"/>
                        <a:pt x="82" y="76"/>
                      </a:cubicBezTo>
                      <a:cubicBezTo>
                        <a:pt x="82" y="75"/>
                        <a:pt x="83" y="74"/>
                        <a:pt x="83" y="74"/>
                      </a:cubicBezTo>
                      <a:cubicBezTo>
                        <a:pt x="83" y="74"/>
                        <a:pt x="83" y="74"/>
                        <a:pt x="83" y="73"/>
                      </a:cubicBezTo>
                      <a:cubicBezTo>
                        <a:pt x="83" y="73"/>
                        <a:pt x="83" y="72"/>
                        <a:pt x="83" y="72"/>
                      </a:cubicBezTo>
                      <a:cubicBezTo>
                        <a:pt x="83" y="71"/>
                        <a:pt x="83" y="71"/>
                        <a:pt x="83" y="70"/>
                      </a:cubicBezTo>
                      <a:cubicBezTo>
                        <a:pt x="83" y="70"/>
                        <a:pt x="83" y="69"/>
                        <a:pt x="83" y="69"/>
                      </a:cubicBezTo>
                      <a:cubicBezTo>
                        <a:pt x="83" y="69"/>
                        <a:pt x="83" y="67"/>
                        <a:pt x="82" y="66"/>
                      </a:cubicBezTo>
                      <a:cubicBezTo>
                        <a:pt x="82" y="65"/>
                        <a:pt x="82" y="62"/>
                        <a:pt x="81" y="61"/>
                      </a:cubicBezTo>
                      <a:cubicBezTo>
                        <a:pt x="81" y="61"/>
                        <a:pt x="81" y="60"/>
                        <a:pt x="81" y="60"/>
                      </a:cubicBezTo>
                      <a:cubicBezTo>
                        <a:pt x="81" y="60"/>
                        <a:pt x="81" y="59"/>
                        <a:pt x="81" y="58"/>
                      </a:cubicBezTo>
                      <a:cubicBezTo>
                        <a:pt x="81" y="57"/>
                        <a:pt x="81" y="55"/>
                        <a:pt x="81" y="54"/>
                      </a:cubicBezTo>
                      <a:cubicBezTo>
                        <a:pt x="81" y="53"/>
                        <a:pt x="81" y="52"/>
                        <a:pt x="81" y="52"/>
                      </a:cubicBezTo>
                      <a:cubicBezTo>
                        <a:pt x="80" y="52"/>
                        <a:pt x="80" y="51"/>
                        <a:pt x="80" y="51"/>
                      </a:cubicBezTo>
                      <a:cubicBezTo>
                        <a:pt x="79" y="50"/>
                        <a:pt x="79" y="50"/>
                        <a:pt x="79" y="50"/>
                      </a:cubicBezTo>
                      <a:cubicBezTo>
                        <a:pt x="79" y="49"/>
                        <a:pt x="78" y="49"/>
                        <a:pt x="78" y="48"/>
                      </a:cubicBezTo>
                      <a:cubicBezTo>
                        <a:pt x="78" y="48"/>
                        <a:pt x="78" y="47"/>
                        <a:pt x="77" y="46"/>
                      </a:cubicBezTo>
                      <a:cubicBezTo>
                        <a:pt x="76" y="46"/>
                        <a:pt x="75" y="45"/>
                        <a:pt x="75" y="45"/>
                      </a:cubicBezTo>
                      <a:cubicBezTo>
                        <a:pt x="74" y="45"/>
                        <a:pt x="74" y="44"/>
                        <a:pt x="73" y="44"/>
                      </a:cubicBezTo>
                      <a:cubicBezTo>
                        <a:pt x="73" y="44"/>
                        <a:pt x="72" y="44"/>
                        <a:pt x="72" y="44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71" y="44"/>
                        <a:pt x="70" y="43"/>
                        <a:pt x="70" y="43"/>
                      </a:cubicBezTo>
                      <a:cubicBezTo>
                        <a:pt x="69" y="43"/>
                        <a:pt x="68" y="43"/>
                        <a:pt x="68" y="43"/>
                      </a:cubicBezTo>
                      <a:cubicBezTo>
                        <a:pt x="68" y="43"/>
                        <a:pt x="67" y="42"/>
                        <a:pt x="66" y="42"/>
                      </a:cubicBezTo>
                      <a:cubicBezTo>
                        <a:pt x="65" y="42"/>
                        <a:pt x="65" y="42"/>
                        <a:pt x="64" y="42"/>
                      </a:cubicBezTo>
                      <a:cubicBezTo>
                        <a:pt x="64" y="42"/>
                        <a:pt x="63" y="42"/>
                        <a:pt x="62" y="41"/>
                      </a:cubicBezTo>
                      <a:cubicBezTo>
                        <a:pt x="62" y="41"/>
                        <a:pt x="62" y="41"/>
                        <a:pt x="61" y="41"/>
                      </a:cubicBezTo>
                      <a:cubicBezTo>
                        <a:pt x="61" y="40"/>
                        <a:pt x="60" y="40"/>
                        <a:pt x="60" y="41"/>
                      </a:cubicBezTo>
                      <a:cubicBezTo>
                        <a:pt x="60" y="41"/>
                        <a:pt x="60" y="41"/>
                        <a:pt x="60" y="41"/>
                      </a:cubicBezTo>
                      <a:cubicBezTo>
                        <a:pt x="60" y="40"/>
                        <a:pt x="59" y="40"/>
                        <a:pt x="59" y="39"/>
                      </a:cubicBezTo>
                      <a:cubicBezTo>
                        <a:pt x="59" y="39"/>
                        <a:pt x="59" y="39"/>
                        <a:pt x="59" y="38"/>
                      </a:cubicBezTo>
                      <a:cubicBezTo>
                        <a:pt x="59" y="38"/>
                        <a:pt x="59" y="37"/>
                        <a:pt x="58" y="37"/>
                      </a:cubicBezTo>
                      <a:cubicBezTo>
                        <a:pt x="58" y="36"/>
                        <a:pt x="58" y="35"/>
                        <a:pt x="58" y="35"/>
                      </a:cubicBezTo>
                      <a:cubicBezTo>
                        <a:pt x="58" y="35"/>
                        <a:pt x="58" y="35"/>
                        <a:pt x="57" y="35"/>
                      </a:cubicBezTo>
                      <a:cubicBezTo>
                        <a:pt x="57" y="35"/>
                        <a:pt x="57" y="35"/>
                        <a:pt x="57" y="34"/>
                      </a:cubicBezTo>
                      <a:cubicBezTo>
                        <a:pt x="57" y="34"/>
                        <a:pt x="58" y="32"/>
                        <a:pt x="58" y="31"/>
                      </a:cubicBezTo>
                      <a:cubicBezTo>
                        <a:pt x="58" y="30"/>
                        <a:pt x="58" y="27"/>
                        <a:pt x="58" y="27"/>
                      </a:cubicBezTo>
                      <a:cubicBezTo>
                        <a:pt x="58" y="27"/>
                        <a:pt x="58" y="27"/>
                        <a:pt x="59" y="27"/>
                      </a:cubicBezTo>
                      <a:cubicBezTo>
                        <a:pt x="60" y="27"/>
                        <a:pt x="60" y="26"/>
                        <a:pt x="60" y="26"/>
                      </a:cubicBezTo>
                      <a:cubicBezTo>
                        <a:pt x="60" y="26"/>
                        <a:pt x="61" y="25"/>
                        <a:pt x="61" y="25"/>
                      </a:cubicBezTo>
                      <a:cubicBezTo>
                        <a:pt x="61" y="25"/>
                        <a:pt x="61" y="25"/>
                        <a:pt x="61" y="25"/>
                      </a:cubicBezTo>
                      <a:cubicBezTo>
                        <a:pt x="61" y="24"/>
                        <a:pt x="61" y="24"/>
                        <a:pt x="62" y="23"/>
                      </a:cubicBezTo>
                      <a:cubicBezTo>
                        <a:pt x="62" y="23"/>
                        <a:pt x="62" y="22"/>
                        <a:pt x="62" y="21"/>
                      </a:cubicBezTo>
                      <a:cubicBezTo>
                        <a:pt x="62" y="21"/>
                        <a:pt x="62" y="21"/>
                        <a:pt x="62" y="20"/>
                      </a:cubicBezTo>
                      <a:cubicBezTo>
                        <a:pt x="62" y="18"/>
                        <a:pt x="62" y="17"/>
                        <a:pt x="62" y="17"/>
                      </a:cubicBezTo>
                      <a:cubicBezTo>
                        <a:pt x="61" y="16"/>
                        <a:pt x="61" y="16"/>
                        <a:pt x="61" y="16"/>
                      </a:cubicBezTo>
                      <a:cubicBezTo>
                        <a:pt x="61" y="16"/>
                        <a:pt x="61" y="16"/>
                        <a:pt x="61" y="15"/>
                      </a:cubicBezTo>
                      <a:cubicBezTo>
                        <a:pt x="61" y="15"/>
                        <a:pt x="61" y="11"/>
                        <a:pt x="61" y="11"/>
                      </a:cubicBezTo>
                      <a:cubicBezTo>
                        <a:pt x="59" y="6"/>
                        <a:pt x="55" y="3"/>
                        <a:pt x="52" y="1"/>
                      </a:cubicBezTo>
                      <a:cubicBezTo>
                        <a:pt x="49" y="0"/>
                        <a:pt x="47" y="0"/>
                        <a:pt x="44" y="1"/>
                      </a:cubicBezTo>
                      <a:cubicBezTo>
                        <a:pt x="42" y="1"/>
                        <a:pt x="39" y="3"/>
                        <a:pt x="39" y="3"/>
                      </a:cubicBezTo>
                      <a:cubicBezTo>
                        <a:pt x="39" y="3"/>
                        <a:pt x="39" y="3"/>
                        <a:pt x="38" y="4"/>
                      </a:cubicBezTo>
                      <a:cubicBezTo>
                        <a:pt x="37" y="4"/>
                        <a:pt x="36" y="6"/>
                        <a:pt x="36" y="7"/>
                      </a:cubicBezTo>
                      <a:cubicBezTo>
                        <a:pt x="35" y="8"/>
                        <a:pt x="34" y="10"/>
                        <a:pt x="34" y="11"/>
                      </a:cubicBezTo>
                      <a:cubicBezTo>
                        <a:pt x="34" y="12"/>
                        <a:pt x="34" y="14"/>
                        <a:pt x="34" y="15"/>
                      </a:cubicBezTo>
                      <a:cubicBezTo>
                        <a:pt x="34" y="16"/>
                        <a:pt x="34" y="16"/>
                        <a:pt x="34" y="17"/>
                      </a:cubicBezTo>
                      <a:cubicBezTo>
                        <a:pt x="34" y="18"/>
                        <a:pt x="34" y="19"/>
                        <a:pt x="34" y="20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4" y="24"/>
                        <a:pt x="34" y="26"/>
                        <a:pt x="34" y="28"/>
                      </a:cubicBezTo>
                      <a:cubicBezTo>
                        <a:pt x="34" y="30"/>
                        <a:pt x="34" y="31"/>
                        <a:pt x="35" y="32"/>
                      </a:cubicBezTo>
                      <a:cubicBezTo>
                        <a:pt x="35" y="34"/>
                        <a:pt x="37" y="35"/>
                        <a:pt x="37" y="36"/>
                      </a:cubicBezTo>
                      <a:cubicBezTo>
                        <a:pt x="38" y="36"/>
                        <a:pt x="38" y="37"/>
                        <a:pt x="38" y="37"/>
                      </a:cubicBezTo>
                      <a:cubicBezTo>
                        <a:pt x="39" y="37"/>
                        <a:pt x="39" y="37"/>
                        <a:pt x="39" y="38"/>
                      </a:cubicBezTo>
                      <a:cubicBezTo>
                        <a:pt x="39" y="38"/>
                        <a:pt x="39" y="38"/>
                        <a:pt x="38" y="38"/>
                      </a:cubicBezTo>
                      <a:cubicBezTo>
                        <a:pt x="38" y="39"/>
                        <a:pt x="38" y="40"/>
                        <a:pt x="38" y="41"/>
                      </a:cubicBezTo>
                      <a:cubicBezTo>
                        <a:pt x="38" y="41"/>
                        <a:pt x="38" y="42"/>
                        <a:pt x="38" y="42"/>
                      </a:cubicBezTo>
                      <a:cubicBezTo>
                        <a:pt x="38" y="42"/>
                        <a:pt x="38" y="42"/>
                        <a:pt x="38" y="43"/>
                      </a:cubicBezTo>
                      <a:cubicBezTo>
                        <a:pt x="38" y="43"/>
                        <a:pt x="38" y="43"/>
                        <a:pt x="38" y="43"/>
                      </a:cubicBezTo>
                      <a:cubicBezTo>
                        <a:pt x="38" y="43"/>
                        <a:pt x="37" y="43"/>
                        <a:pt x="37" y="44"/>
                      </a:cubicBezTo>
                      <a:cubicBezTo>
                        <a:pt x="36" y="44"/>
                        <a:pt x="35" y="45"/>
                        <a:pt x="34" y="45"/>
                      </a:cubicBezTo>
                      <a:cubicBezTo>
                        <a:pt x="33" y="46"/>
                        <a:pt x="33" y="46"/>
                        <a:pt x="32" y="47"/>
                      </a:cubicBezTo>
                      <a:cubicBezTo>
                        <a:pt x="32" y="47"/>
                        <a:pt x="31" y="47"/>
                        <a:pt x="30" y="47"/>
                      </a:cubicBezTo>
                      <a:cubicBezTo>
                        <a:pt x="29" y="47"/>
                        <a:pt x="29" y="47"/>
                        <a:pt x="28" y="47"/>
                      </a:cubicBezTo>
                      <a:cubicBezTo>
                        <a:pt x="27" y="47"/>
                        <a:pt x="26" y="47"/>
                        <a:pt x="25" y="47"/>
                      </a:cubicBezTo>
                      <a:cubicBezTo>
                        <a:pt x="25" y="47"/>
                        <a:pt x="24" y="48"/>
                        <a:pt x="24" y="48"/>
                      </a:cubicBezTo>
                      <a:cubicBezTo>
                        <a:pt x="23" y="48"/>
                        <a:pt x="23" y="48"/>
                        <a:pt x="23" y="48"/>
                      </a:cubicBezTo>
                      <a:cubicBezTo>
                        <a:pt x="22" y="48"/>
                        <a:pt x="22" y="48"/>
                        <a:pt x="22" y="48"/>
                      </a:cubicBezTo>
                      <a:cubicBezTo>
                        <a:pt x="21" y="48"/>
                        <a:pt x="21" y="48"/>
                        <a:pt x="21" y="48"/>
                      </a:cubicBezTo>
                      <a:cubicBezTo>
                        <a:pt x="20" y="48"/>
                        <a:pt x="19" y="49"/>
                        <a:pt x="19" y="49"/>
                      </a:cubicBezTo>
                      <a:cubicBezTo>
                        <a:pt x="19" y="49"/>
                        <a:pt x="19" y="49"/>
                        <a:pt x="19" y="49"/>
                      </a:cubicBezTo>
                      <a:cubicBezTo>
                        <a:pt x="18" y="49"/>
                        <a:pt x="17" y="50"/>
                        <a:pt x="17" y="50"/>
                      </a:cubicBezTo>
                      <a:cubicBezTo>
                        <a:pt x="17" y="50"/>
                        <a:pt x="17" y="50"/>
                        <a:pt x="16" y="50"/>
                      </a:cubicBezTo>
                      <a:cubicBezTo>
                        <a:pt x="16" y="50"/>
                        <a:pt x="15" y="51"/>
                        <a:pt x="15" y="51"/>
                      </a:cubicBezTo>
                      <a:cubicBezTo>
                        <a:pt x="15" y="51"/>
                        <a:pt x="15" y="51"/>
                        <a:pt x="15" y="52"/>
                      </a:cubicBezTo>
                      <a:cubicBezTo>
                        <a:pt x="14" y="52"/>
                        <a:pt x="14" y="53"/>
                        <a:pt x="14" y="53"/>
                      </a:cubicBezTo>
                      <a:cubicBezTo>
                        <a:pt x="14" y="54"/>
                        <a:pt x="13" y="54"/>
                        <a:pt x="13" y="54"/>
                      </a:cubicBezTo>
                      <a:cubicBezTo>
                        <a:pt x="12" y="55"/>
                        <a:pt x="12" y="56"/>
                        <a:pt x="12" y="57"/>
                      </a:cubicBezTo>
                      <a:cubicBezTo>
                        <a:pt x="12" y="58"/>
                        <a:pt x="11" y="60"/>
                        <a:pt x="11" y="60"/>
                      </a:cubicBezTo>
                      <a:cubicBezTo>
                        <a:pt x="11" y="60"/>
                        <a:pt x="11" y="60"/>
                        <a:pt x="10" y="61"/>
                      </a:cubicBezTo>
                      <a:cubicBezTo>
                        <a:pt x="9" y="62"/>
                        <a:pt x="9" y="62"/>
                        <a:pt x="9" y="63"/>
                      </a:cubicBezTo>
                      <a:cubicBezTo>
                        <a:pt x="8" y="63"/>
                        <a:pt x="8" y="65"/>
                        <a:pt x="8" y="66"/>
                      </a:cubicBezTo>
                      <a:cubicBezTo>
                        <a:pt x="8" y="67"/>
                        <a:pt x="7" y="68"/>
                        <a:pt x="7" y="69"/>
                      </a:cubicBezTo>
                      <a:cubicBezTo>
                        <a:pt x="7" y="69"/>
                        <a:pt x="7" y="69"/>
                        <a:pt x="6" y="70"/>
                      </a:cubicBezTo>
                      <a:cubicBezTo>
                        <a:pt x="6" y="70"/>
                        <a:pt x="5" y="73"/>
                        <a:pt x="5" y="73"/>
                      </a:cubicBezTo>
                      <a:cubicBezTo>
                        <a:pt x="5" y="74"/>
                        <a:pt x="4" y="76"/>
                        <a:pt x="4" y="76"/>
                      </a:cubicBezTo>
                      <a:cubicBezTo>
                        <a:pt x="4" y="77"/>
                        <a:pt x="3" y="78"/>
                        <a:pt x="3" y="78"/>
                      </a:cubicBezTo>
                      <a:cubicBezTo>
                        <a:pt x="3" y="79"/>
                        <a:pt x="3" y="79"/>
                        <a:pt x="2" y="80"/>
                      </a:cubicBezTo>
                      <a:cubicBezTo>
                        <a:pt x="2" y="81"/>
                        <a:pt x="2" y="83"/>
                        <a:pt x="1" y="85"/>
                      </a:cubicBezTo>
                      <a:cubicBezTo>
                        <a:pt x="1" y="87"/>
                        <a:pt x="0" y="90"/>
                        <a:pt x="0" y="91"/>
                      </a:cubicBezTo>
                      <a:cubicBezTo>
                        <a:pt x="0" y="93"/>
                        <a:pt x="1" y="95"/>
                        <a:pt x="1" y="96"/>
                      </a:cubicBezTo>
                      <a:cubicBezTo>
                        <a:pt x="1" y="97"/>
                        <a:pt x="2" y="97"/>
                        <a:pt x="2" y="98"/>
                      </a:cubicBezTo>
                      <a:cubicBezTo>
                        <a:pt x="3" y="98"/>
                        <a:pt x="3" y="98"/>
                        <a:pt x="4" y="99"/>
                      </a:cubicBezTo>
                      <a:cubicBezTo>
                        <a:pt x="5" y="99"/>
                        <a:pt x="6" y="99"/>
                        <a:pt x="7" y="99"/>
                      </a:cubicBezTo>
                      <a:cubicBezTo>
                        <a:pt x="7" y="99"/>
                        <a:pt x="7" y="99"/>
                        <a:pt x="7" y="99"/>
                      </a:cubicBezTo>
                      <a:cubicBezTo>
                        <a:pt x="8" y="99"/>
                        <a:pt x="8" y="99"/>
                        <a:pt x="9" y="99"/>
                      </a:cubicBezTo>
                      <a:cubicBezTo>
                        <a:pt x="9" y="99"/>
                        <a:pt x="10" y="100"/>
                        <a:pt x="11" y="100"/>
                      </a:cubicBezTo>
                      <a:cubicBezTo>
                        <a:pt x="11" y="100"/>
                        <a:pt x="12" y="100"/>
                        <a:pt x="13" y="100"/>
                      </a:cubicBezTo>
                      <a:cubicBezTo>
                        <a:pt x="14" y="101"/>
                        <a:pt x="15" y="101"/>
                        <a:pt x="16" y="101"/>
                      </a:cubicBezTo>
                      <a:cubicBezTo>
                        <a:pt x="16" y="101"/>
                        <a:pt x="17" y="101"/>
                        <a:pt x="17" y="101"/>
                      </a:cubicBezTo>
                      <a:cubicBezTo>
                        <a:pt x="17" y="101"/>
                        <a:pt x="18" y="101"/>
                        <a:pt x="18" y="101"/>
                      </a:cubicBezTo>
                      <a:cubicBezTo>
                        <a:pt x="19" y="101"/>
                        <a:pt x="19" y="101"/>
                        <a:pt x="20" y="101"/>
                      </a:cubicBezTo>
                      <a:cubicBezTo>
                        <a:pt x="20" y="101"/>
                        <a:pt x="20" y="101"/>
                        <a:pt x="20" y="101"/>
                      </a:cubicBezTo>
                      <a:cubicBezTo>
                        <a:pt x="20" y="102"/>
                        <a:pt x="20" y="102"/>
                        <a:pt x="20" y="103"/>
                      </a:cubicBezTo>
                      <a:cubicBezTo>
                        <a:pt x="20" y="104"/>
                        <a:pt x="19" y="107"/>
                        <a:pt x="19" y="109"/>
                      </a:cubicBezTo>
                      <a:cubicBezTo>
                        <a:pt x="19" y="111"/>
                        <a:pt x="19" y="115"/>
                        <a:pt x="19" y="117"/>
                      </a:cubicBezTo>
                      <a:cubicBezTo>
                        <a:pt x="19" y="118"/>
                        <a:pt x="19" y="120"/>
                        <a:pt x="19" y="120"/>
                      </a:cubicBezTo>
                      <a:cubicBezTo>
                        <a:pt x="19" y="121"/>
                        <a:pt x="20" y="121"/>
                        <a:pt x="20" y="121"/>
                      </a:cubicBezTo>
                      <a:cubicBezTo>
                        <a:pt x="20" y="122"/>
                        <a:pt x="21" y="122"/>
                        <a:pt x="21" y="123"/>
                      </a:cubicBezTo>
                      <a:cubicBezTo>
                        <a:pt x="21" y="123"/>
                        <a:pt x="22" y="123"/>
                        <a:pt x="22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4"/>
                        <a:pt x="23" y="124"/>
                        <a:pt x="23" y="124"/>
                      </a:cubicBezTo>
                      <a:cubicBezTo>
                        <a:pt x="23" y="124"/>
                        <a:pt x="23" y="124"/>
                        <a:pt x="23" y="124"/>
                      </a:cubicBezTo>
                      <a:cubicBezTo>
                        <a:pt x="22" y="125"/>
                        <a:pt x="23" y="125"/>
                        <a:pt x="23" y="125"/>
                      </a:cubicBezTo>
                      <a:cubicBezTo>
                        <a:pt x="23" y="125"/>
                        <a:pt x="23" y="125"/>
                        <a:pt x="23" y="125"/>
                      </a:cubicBezTo>
                      <a:cubicBezTo>
                        <a:pt x="22" y="126"/>
                        <a:pt x="22" y="126"/>
                        <a:pt x="23" y="126"/>
                      </a:cubicBezTo>
                      <a:cubicBezTo>
                        <a:pt x="23" y="127"/>
                        <a:pt x="23" y="128"/>
                        <a:pt x="23" y="128"/>
                      </a:cubicBezTo>
                      <a:cubicBezTo>
                        <a:pt x="22" y="128"/>
                        <a:pt x="22" y="128"/>
                        <a:pt x="21" y="129"/>
                      </a:cubicBezTo>
                      <a:cubicBezTo>
                        <a:pt x="21" y="129"/>
                        <a:pt x="21" y="130"/>
                        <a:pt x="21" y="131"/>
                      </a:cubicBezTo>
                      <a:cubicBezTo>
                        <a:pt x="21" y="132"/>
                        <a:pt x="21" y="132"/>
                        <a:pt x="22" y="133"/>
                      </a:cubicBezTo>
                      <a:cubicBezTo>
                        <a:pt x="22" y="133"/>
                        <a:pt x="22" y="133"/>
                        <a:pt x="21" y="133"/>
                      </a:cubicBezTo>
                      <a:cubicBezTo>
                        <a:pt x="21" y="134"/>
                        <a:pt x="21" y="135"/>
                        <a:pt x="21" y="135"/>
                      </a:cubicBezTo>
                      <a:cubicBezTo>
                        <a:pt x="21" y="136"/>
                        <a:pt x="21" y="137"/>
                        <a:pt x="21" y="137"/>
                      </a:cubicBezTo>
                      <a:cubicBezTo>
                        <a:pt x="20" y="138"/>
                        <a:pt x="20" y="138"/>
                        <a:pt x="20" y="139"/>
                      </a:cubicBezTo>
                      <a:cubicBezTo>
                        <a:pt x="20" y="140"/>
                        <a:pt x="20" y="140"/>
                        <a:pt x="20" y="140"/>
                      </a:cubicBezTo>
                      <a:cubicBezTo>
                        <a:pt x="20" y="141"/>
                        <a:pt x="20" y="142"/>
                        <a:pt x="19" y="142"/>
                      </a:cubicBezTo>
                      <a:cubicBezTo>
                        <a:pt x="19" y="142"/>
                        <a:pt x="19" y="143"/>
                        <a:pt x="19" y="143"/>
                      </a:cubicBezTo>
                      <a:cubicBezTo>
                        <a:pt x="19" y="144"/>
                        <a:pt x="18" y="145"/>
                        <a:pt x="18" y="146"/>
                      </a:cubicBezTo>
                      <a:cubicBezTo>
                        <a:pt x="18" y="147"/>
                        <a:pt x="18" y="148"/>
                        <a:pt x="18" y="148"/>
                      </a:cubicBezTo>
                      <a:cubicBezTo>
                        <a:pt x="18" y="148"/>
                        <a:pt x="18" y="149"/>
                        <a:pt x="18" y="150"/>
                      </a:cubicBezTo>
                      <a:cubicBezTo>
                        <a:pt x="18" y="150"/>
                        <a:pt x="18" y="151"/>
                        <a:pt x="18" y="151"/>
                      </a:cubicBezTo>
                      <a:cubicBezTo>
                        <a:pt x="17" y="152"/>
                        <a:pt x="18" y="152"/>
                        <a:pt x="18" y="152"/>
                      </a:cubicBezTo>
                      <a:cubicBezTo>
                        <a:pt x="18" y="153"/>
                        <a:pt x="18" y="153"/>
                        <a:pt x="18" y="154"/>
                      </a:cubicBezTo>
                      <a:cubicBezTo>
                        <a:pt x="18" y="154"/>
                        <a:pt x="18" y="154"/>
                        <a:pt x="18" y="154"/>
                      </a:cubicBezTo>
                      <a:cubicBezTo>
                        <a:pt x="18" y="155"/>
                        <a:pt x="18" y="155"/>
                        <a:pt x="18" y="155"/>
                      </a:cubicBezTo>
                      <a:cubicBezTo>
                        <a:pt x="18" y="156"/>
                        <a:pt x="19" y="156"/>
                        <a:pt x="19" y="156"/>
                      </a:cubicBezTo>
                      <a:cubicBezTo>
                        <a:pt x="19" y="157"/>
                        <a:pt x="19" y="157"/>
                        <a:pt x="19" y="157"/>
                      </a:cubicBezTo>
                      <a:cubicBezTo>
                        <a:pt x="19" y="158"/>
                        <a:pt x="19" y="158"/>
                        <a:pt x="19" y="158"/>
                      </a:cubicBezTo>
                      <a:cubicBezTo>
                        <a:pt x="19" y="159"/>
                        <a:pt x="19" y="160"/>
                        <a:pt x="19" y="160"/>
                      </a:cubicBezTo>
                      <a:cubicBezTo>
                        <a:pt x="20" y="161"/>
                        <a:pt x="20" y="162"/>
                        <a:pt x="19" y="162"/>
                      </a:cubicBezTo>
                      <a:cubicBezTo>
                        <a:pt x="19" y="162"/>
                        <a:pt x="19" y="163"/>
                        <a:pt x="19" y="164"/>
                      </a:cubicBezTo>
                      <a:cubicBezTo>
                        <a:pt x="19" y="165"/>
                        <a:pt x="19" y="166"/>
                        <a:pt x="19" y="167"/>
                      </a:cubicBezTo>
                      <a:cubicBezTo>
                        <a:pt x="19" y="169"/>
                        <a:pt x="20" y="171"/>
                        <a:pt x="20" y="173"/>
                      </a:cubicBezTo>
                      <a:cubicBezTo>
                        <a:pt x="20" y="175"/>
                        <a:pt x="20" y="176"/>
                        <a:pt x="21" y="177"/>
                      </a:cubicBezTo>
                      <a:cubicBezTo>
                        <a:pt x="21" y="179"/>
                        <a:pt x="22" y="182"/>
                        <a:pt x="22" y="183"/>
                      </a:cubicBezTo>
                      <a:cubicBezTo>
                        <a:pt x="22" y="184"/>
                        <a:pt x="23" y="186"/>
                        <a:pt x="23" y="187"/>
                      </a:cubicBezTo>
                      <a:cubicBezTo>
                        <a:pt x="23" y="187"/>
                        <a:pt x="23" y="189"/>
                        <a:pt x="23" y="190"/>
                      </a:cubicBezTo>
                      <a:cubicBezTo>
                        <a:pt x="23" y="191"/>
                        <a:pt x="24" y="194"/>
                        <a:pt x="24" y="195"/>
                      </a:cubicBezTo>
                      <a:cubicBezTo>
                        <a:pt x="24" y="196"/>
                        <a:pt x="24" y="202"/>
                        <a:pt x="24" y="203"/>
                      </a:cubicBezTo>
                      <a:cubicBezTo>
                        <a:pt x="25" y="204"/>
                        <a:pt x="25" y="209"/>
                        <a:pt x="25" y="211"/>
                      </a:cubicBezTo>
                      <a:cubicBezTo>
                        <a:pt x="25" y="212"/>
                        <a:pt x="26" y="217"/>
                        <a:pt x="26" y="219"/>
                      </a:cubicBezTo>
                      <a:cubicBezTo>
                        <a:pt x="26" y="221"/>
                        <a:pt x="27" y="225"/>
                        <a:pt x="27" y="226"/>
                      </a:cubicBezTo>
                      <a:cubicBezTo>
                        <a:pt x="27" y="226"/>
                        <a:pt x="28" y="229"/>
                        <a:pt x="28" y="230"/>
                      </a:cubicBezTo>
                      <a:cubicBezTo>
                        <a:pt x="28" y="230"/>
                        <a:pt x="29" y="233"/>
                        <a:pt x="29" y="235"/>
                      </a:cubicBezTo>
                      <a:cubicBezTo>
                        <a:pt x="29" y="236"/>
                        <a:pt x="30" y="238"/>
                        <a:pt x="30" y="239"/>
                      </a:cubicBezTo>
                      <a:cubicBezTo>
                        <a:pt x="30" y="241"/>
                        <a:pt x="31" y="241"/>
                        <a:pt x="31" y="242"/>
                      </a:cubicBezTo>
                      <a:cubicBezTo>
                        <a:pt x="31" y="242"/>
                        <a:pt x="32" y="244"/>
                        <a:pt x="32" y="244"/>
                      </a:cubicBezTo>
                      <a:cubicBezTo>
                        <a:pt x="32" y="245"/>
                        <a:pt x="33" y="247"/>
                        <a:pt x="33" y="248"/>
                      </a:cubicBezTo>
                      <a:cubicBezTo>
                        <a:pt x="33" y="248"/>
                        <a:pt x="34" y="251"/>
                        <a:pt x="35" y="252"/>
                      </a:cubicBezTo>
                      <a:cubicBezTo>
                        <a:pt x="35" y="252"/>
                        <a:pt x="35" y="252"/>
                        <a:pt x="35" y="252"/>
                      </a:cubicBezTo>
                      <a:cubicBezTo>
                        <a:pt x="35" y="253"/>
                        <a:pt x="35" y="253"/>
                        <a:pt x="35" y="253"/>
                      </a:cubicBezTo>
                      <a:cubicBezTo>
                        <a:pt x="34" y="253"/>
                        <a:pt x="34" y="255"/>
                        <a:pt x="33" y="256"/>
                      </a:cubicBezTo>
                      <a:cubicBezTo>
                        <a:pt x="32" y="257"/>
                        <a:pt x="32" y="258"/>
                        <a:pt x="32" y="259"/>
                      </a:cubicBezTo>
                      <a:cubicBezTo>
                        <a:pt x="32" y="259"/>
                        <a:pt x="31" y="261"/>
                        <a:pt x="31" y="262"/>
                      </a:cubicBezTo>
                      <a:cubicBezTo>
                        <a:pt x="31" y="263"/>
                        <a:pt x="31" y="263"/>
                        <a:pt x="30" y="264"/>
                      </a:cubicBezTo>
                      <a:cubicBezTo>
                        <a:pt x="30" y="265"/>
                        <a:pt x="29" y="266"/>
                        <a:pt x="29" y="267"/>
                      </a:cubicBezTo>
                      <a:cubicBezTo>
                        <a:pt x="29" y="267"/>
                        <a:pt x="29" y="267"/>
                        <a:pt x="29" y="268"/>
                      </a:cubicBezTo>
                      <a:cubicBezTo>
                        <a:pt x="29" y="268"/>
                        <a:pt x="29" y="269"/>
                        <a:pt x="29" y="269"/>
                      </a:cubicBezTo>
                      <a:cubicBezTo>
                        <a:pt x="29" y="269"/>
                        <a:pt x="30" y="270"/>
                        <a:pt x="30" y="270"/>
                      </a:cubicBezTo>
                      <a:cubicBezTo>
                        <a:pt x="30" y="270"/>
                        <a:pt x="32" y="270"/>
                        <a:pt x="32" y="270"/>
                      </a:cubicBezTo>
                      <a:cubicBezTo>
                        <a:pt x="32" y="270"/>
                        <a:pt x="32" y="271"/>
                        <a:pt x="32" y="271"/>
                      </a:cubicBezTo>
                      <a:cubicBezTo>
                        <a:pt x="32" y="271"/>
                        <a:pt x="31" y="272"/>
                        <a:pt x="31" y="272"/>
                      </a:cubicBezTo>
                      <a:cubicBezTo>
                        <a:pt x="31" y="272"/>
                        <a:pt x="31" y="273"/>
                        <a:pt x="30" y="273"/>
                      </a:cubicBezTo>
                      <a:cubicBezTo>
                        <a:pt x="30" y="273"/>
                        <a:pt x="30" y="274"/>
                        <a:pt x="30" y="274"/>
                      </a:cubicBezTo>
                      <a:cubicBezTo>
                        <a:pt x="30" y="274"/>
                        <a:pt x="29" y="275"/>
                        <a:pt x="29" y="276"/>
                      </a:cubicBezTo>
                      <a:cubicBezTo>
                        <a:pt x="28" y="277"/>
                        <a:pt x="28" y="278"/>
                        <a:pt x="28" y="278"/>
                      </a:cubicBezTo>
                      <a:cubicBezTo>
                        <a:pt x="28" y="278"/>
                        <a:pt x="28" y="278"/>
                        <a:pt x="28" y="278"/>
                      </a:cubicBezTo>
                      <a:cubicBezTo>
                        <a:pt x="28" y="278"/>
                        <a:pt x="28" y="278"/>
                        <a:pt x="28" y="278"/>
                      </a:cubicBezTo>
                      <a:cubicBezTo>
                        <a:pt x="28" y="279"/>
                        <a:pt x="27" y="279"/>
                        <a:pt x="27" y="279"/>
                      </a:cubicBezTo>
                      <a:cubicBezTo>
                        <a:pt x="27" y="280"/>
                        <a:pt x="27" y="280"/>
                        <a:pt x="26" y="280"/>
                      </a:cubicBezTo>
                      <a:cubicBezTo>
                        <a:pt x="26" y="281"/>
                        <a:pt x="25" y="281"/>
                        <a:pt x="25" y="282"/>
                      </a:cubicBezTo>
                      <a:cubicBezTo>
                        <a:pt x="24" y="282"/>
                        <a:pt x="23" y="282"/>
                        <a:pt x="22" y="282"/>
                      </a:cubicBezTo>
                      <a:cubicBezTo>
                        <a:pt x="21" y="282"/>
                        <a:pt x="19" y="283"/>
                        <a:pt x="18" y="283"/>
                      </a:cubicBezTo>
                      <a:cubicBezTo>
                        <a:pt x="17" y="284"/>
                        <a:pt x="16" y="284"/>
                        <a:pt x="15" y="284"/>
                      </a:cubicBezTo>
                      <a:cubicBezTo>
                        <a:pt x="15" y="285"/>
                        <a:pt x="14" y="286"/>
                        <a:pt x="14" y="286"/>
                      </a:cubicBezTo>
                      <a:cubicBezTo>
                        <a:pt x="14" y="286"/>
                        <a:pt x="14" y="286"/>
                        <a:pt x="14" y="287"/>
                      </a:cubicBezTo>
                      <a:cubicBezTo>
                        <a:pt x="14" y="287"/>
                        <a:pt x="14" y="287"/>
                        <a:pt x="13" y="287"/>
                      </a:cubicBezTo>
                      <a:cubicBezTo>
                        <a:pt x="13" y="287"/>
                        <a:pt x="13" y="287"/>
                        <a:pt x="13" y="287"/>
                      </a:cubicBezTo>
                      <a:cubicBezTo>
                        <a:pt x="13" y="288"/>
                        <a:pt x="13" y="287"/>
                        <a:pt x="13" y="288"/>
                      </a:cubicBezTo>
                      <a:cubicBezTo>
                        <a:pt x="13" y="288"/>
                        <a:pt x="13" y="289"/>
                        <a:pt x="13" y="290"/>
                      </a:cubicBezTo>
                      <a:cubicBezTo>
                        <a:pt x="13" y="290"/>
                        <a:pt x="13" y="290"/>
                        <a:pt x="13" y="290"/>
                      </a:cubicBezTo>
                      <a:cubicBezTo>
                        <a:pt x="13" y="291"/>
                        <a:pt x="14" y="291"/>
                        <a:pt x="15" y="291"/>
                      </a:cubicBezTo>
                      <a:cubicBezTo>
                        <a:pt x="16" y="291"/>
                        <a:pt x="17" y="292"/>
                        <a:pt x="17" y="292"/>
                      </a:cubicBezTo>
                      <a:cubicBezTo>
                        <a:pt x="18" y="292"/>
                        <a:pt x="18" y="292"/>
                        <a:pt x="18" y="292"/>
                      </a:cubicBezTo>
                      <a:cubicBezTo>
                        <a:pt x="19" y="292"/>
                        <a:pt x="20" y="292"/>
                        <a:pt x="20" y="292"/>
                      </a:cubicBezTo>
                      <a:cubicBezTo>
                        <a:pt x="21" y="292"/>
                        <a:pt x="22" y="292"/>
                        <a:pt x="22" y="292"/>
                      </a:cubicBezTo>
                      <a:cubicBezTo>
                        <a:pt x="23" y="292"/>
                        <a:pt x="23" y="292"/>
                        <a:pt x="23" y="292"/>
                      </a:cubicBezTo>
                      <a:cubicBezTo>
                        <a:pt x="23" y="292"/>
                        <a:pt x="24" y="292"/>
                        <a:pt x="24" y="292"/>
                      </a:cubicBezTo>
                      <a:cubicBezTo>
                        <a:pt x="24" y="292"/>
                        <a:pt x="24" y="292"/>
                        <a:pt x="25" y="292"/>
                      </a:cubicBezTo>
                      <a:cubicBezTo>
                        <a:pt x="25" y="292"/>
                        <a:pt x="25" y="292"/>
                        <a:pt x="26" y="292"/>
                      </a:cubicBezTo>
                      <a:cubicBezTo>
                        <a:pt x="26" y="292"/>
                        <a:pt x="26" y="292"/>
                        <a:pt x="26" y="292"/>
                      </a:cubicBezTo>
                      <a:cubicBezTo>
                        <a:pt x="26" y="292"/>
                        <a:pt x="27" y="292"/>
                        <a:pt x="27" y="292"/>
                      </a:cubicBezTo>
                      <a:cubicBezTo>
                        <a:pt x="28" y="292"/>
                        <a:pt x="28" y="292"/>
                        <a:pt x="28" y="292"/>
                      </a:cubicBezTo>
                      <a:cubicBezTo>
                        <a:pt x="28" y="291"/>
                        <a:pt x="28" y="292"/>
                        <a:pt x="28" y="292"/>
                      </a:cubicBezTo>
                      <a:cubicBezTo>
                        <a:pt x="29" y="292"/>
                        <a:pt x="29" y="292"/>
                        <a:pt x="29" y="292"/>
                      </a:cubicBezTo>
                      <a:cubicBezTo>
                        <a:pt x="30" y="292"/>
                        <a:pt x="30" y="292"/>
                        <a:pt x="30" y="292"/>
                      </a:cubicBezTo>
                      <a:cubicBezTo>
                        <a:pt x="30" y="291"/>
                        <a:pt x="30" y="292"/>
                        <a:pt x="30" y="292"/>
                      </a:cubicBezTo>
                      <a:cubicBezTo>
                        <a:pt x="30" y="292"/>
                        <a:pt x="31" y="292"/>
                        <a:pt x="31" y="292"/>
                      </a:cubicBezTo>
                      <a:cubicBezTo>
                        <a:pt x="32" y="292"/>
                        <a:pt x="32" y="292"/>
                        <a:pt x="32" y="291"/>
                      </a:cubicBezTo>
                      <a:cubicBezTo>
                        <a:pt x="32" y="291"/>
                        <a:pt x="32" y="291"/>
                        <a:pt x="32" y="291"/>
                      </a:cubicBezTo>
                      <a:cubicBezTo>
                        <a:pt x="32" y="291"/>
                        <a:pt x="33" y="291"/>
                        <a:pt x="33" y="291"/>
                      </a:cubicBezTo>
                      <a:cubicBezTo>
                        <a:pt x="33" y="291"/>
                        <a:pt x="34" y="291"/>
                        <a:pt x="34" y="291"/>
                      </a:cubicBezTo>
                      <a:cubicBezTo>
                        <a:pt x="34" y="291"/>
                        <a:pt x="34" y="291"/>
                        <a:pt x="34" y="291"/>
                      </a:cubicBezTo>
                      <a:cubicBezTo>
                        <a:pt x="34" y="291"/>
                        <a:pt x="34" y="291"/>
                        <a:pt x="35" y="291"/>
                      </a:cubicBezTo>
                      <a:cubicBezTo>
                        <a:pt x="36" y="291"/>
                        <a:pt x="36" y="291"/>
                        <a:pt x="36" y="290"/>
                      </a:cubicBezTo>
                      <a:cubicBezTo>
                        <a:pt x="36" y="290"/>
                        <a:pt x="36" y="290"/>
                        <a:pt x="36" y="290"/>
                      </a:cubicBezTo>
                      <a:cubicBezTo>
                        <a:pt x="37" y="290"/>
                        <a:pt x="37" y="290"/>
                        <a:pt x="38" y="289"/>
                      </a:cubicBezTo>
                      <a:cubicBezTo>
                        <a:pt x="40" y="289"/>
                        <a:pt x="42" y="288"/>
                        <a:pt x="43" y="288"/>
                      </a:cubicBezTo>
                      <a:cubicBezTo>
                        <a:pt x="43" y="288"/>
                        <a:pt x="43" y="288"/>
                        <a:pt x="44" y="288"/>
                      </a:cubicBezTo>
                      <a:cubicBezTo>
                        <a:pt x="45" y="288"/>
                        <a:pt x="45" y="289"/>
                        <a:pt x="46" y="289"/>
                      </a:cubicBezTo>
                      <a:cubicBezTo>
                        <a:pt x="47" y="290"/>
                        <a:pt x="47" y="290"/>
                        <a:pt x="47" y="290"/>
                      </a:cubicBezTo>
                      <a:cubicBezTo>
                        <a:pt x="48" y="290"/>
                        <a:pt x="49" y="289"/>
                        <a:pt x="49" y="289"/>
                      </a:cubicBezTo>
                      <a:cubicBezTo>
                        <a:pt x="50" y="289"/>
                        <a:pt x="50" y="289"/>
                        <a:pt x="50" y="289"/>
                      </a:cubicBezTo>
                      <a:cubicBezTo>
                        <a:pt x="50" y="289"/>
                        <a:pt x="50" y="289"/>
                        <a:pt x="50" y="289"/>
                      </a:cubicBezTo>
                      <a:cubicBezTo>
                        <a:pt x="50" y="289"/>
                        <a:pt x="50" y="289"/>
                        <a:pt x="51" y="289"/>
                      </a:cubicBezTo>
                      <a:cubicBezTo>
                        <a:pt x="52" y="289"/>
                        <a:pt x="52" y="289"/>
                        <a:pt x="52" y="289"/>
                      </a:cubicBezTo>
                      <a:cubicBezTo>
                        <a:pt x="52" y="289"/>
                        <a:pt x="52" y="289"/>
                        <a:pt x="52" y="289"/>
                      </a:cubicBezTo>
                      <a:cubicBezTo>
                        <a:pt x="52" y="289"/>
                        <a:pt x="53" y="289"/>
                        <a:pt x="53" y="289"/>
                      </a:cubicBezTo>
                      <a:cubicBezTo>
                        <a:pt x="54" y="289"/>
                        <a:pt x="54" y="289"/>
                        <a:pt x="54" y="289"/>
                      </a:cubicBezTo>
                      <a:cubicBezTo>
                        <a:pt x="54" y="288"/>
                        <a:pt x="54" y="288"/>
                        <a:pt x="54" y="288"/>
                      </a:cubicBezTo>
                      <a:cubicBezTo>
                        <a:pt x="55" y="288"/>
                        <a:pt x="55" y="288"/>
                        <a:pt x="55" y="288"/>
                      </a:cubicBezTo>
                      <a:cubicBezTo>
                        <a:pt x="56" y="288"/>
                        <a:pt x="56" y="288"/>
                        <a:pt x="56" y="288"/>
                      </a:cubicBezTo>
                      <a:cubicBezTo>
                        <a:pt x="56" y="288"/>
                        <a:pt x="56" y="288"/>
                        <a:pt x="57" y="288"/>
                      </a:cubicBezTo>
                      <a:cubicBezTo>
                        <a:pt x="57" y="287"/>
                        <a:pt x="57" y="287"/>
                        <a:pt x="57" y="287"/>
                      </a:cubicBezTo>
                      <a:cubicBezTo>
                        <a:pt x="57" y="286"/>
                        <a:pt x="57" y="285"/>
                        <a:pt x="57" y="284"/>
                      </a:cubicBezTo>
                      <a:cubicBezTo>
                        <a:pt x="57" y="283"/>
                        <a:pt x="57" y="283"/>
                        <a:pt x="56" y="283"/>
                      </a:cubicBezTo>
                      <a:cubicBezTo>
                        <a:pt x="56" y="283"/>
                        <a:pt x="56" y="282"/>
                        <a:pt x="56" y="282"/>
                      </a:cubicBezTo>
                      <a:cubicBezTo>
                        <a:pt x="56" y="282"/>
                        <a:pt x="56" y="282"/>
                        <a:pt x="56" y="281"/>
                      </a:cubicBezTo>
                      <a:cubicBezTo>
                        <a:pt x="56" y="281"/>
                        <a:pt x="56" y="281"/>
                        <a:pt x="56" y="280"/>
                      </a:cubicBezTo>
                      <a:cubicBezTo>
                        <a:pt x="56" y="280"/>
                        <a:pt x="56" y="280"/>
                        <a:pt x="56" y="280"/>
                      </a:cubicBezTo>
                      <a:cubicBezTo>
                        <a:pt x="56" y="279"/>
                        <a:pt x="56" y="278"/>
                        <a:pt x="56" y="278"/>
                      </a:cubicBezTo>
                      <a:cubicBezTo>
                        <a:pt x="56" y="277"/>
                        <a:pt x="56" y="277"/>
                        <a:pt x="56" y="276"/>
                      </a:cubicBezTo>
                      <a:cubicBezTo>
                        <a:pt x="56" y="276"/>
                        <a:pt x="56" y="276"/>
                        <a:pt x="56" y="276"/>
                      </a:cubicBezTo>
                      <a:cubicBezTo>
                        <a:pt x="56" y="276"/>
                        <a:pt x="56" y="276"/>
                        <a:pt x="56" y="275"/>
                      </a:cubicBezTo>
                      <a:cubicBezTo>
                        <a:pt x="56" y="275"/>
                        <a:pt x="56" y="275"/>
                        <a:pt x="56" y="275"/>
                      </a:cubicBezTo>
                      <a:cubicBezTo>
                        <a:pt x="57" y="275"/>
                        <a:pt x="57" y="274"/>
                        <a:pt x="58" y="273"/>
                      </a:cubicBezTo>
                      <a:cubicBezTo>
                        <a:pt x="58" y="272"/>
                        <a:pt x="59" y="272"/>
                        <a:pt x="59" y="271"/>
                      </a:cubicBezTo>
                      <a:cubicBezTo>
                        <a:pt x="59" y="271"/>
                        <a:pt x="60" y="270"/>
                        <a:pt x="60" y="270"/>
                      </a:cubicBezTo>
                      <a:cubicBezTo>
                        <a:pt x="60" y="269"/>
                        <a:pt x="60" y="268"/>
                        <a:pt x="60" y="268"/>
                      </a:cubicBezTo>
                      <a:cubicBezTo>
                        <a:pt x="60" y="267"/>
                        <a:pt x="60" y="267"/>
                        <a:pt x="60" y="266"/>
                      </a:cubicBezTo>
                      <a:cubicBezTo>
                        <a:pt x="59" y="266"/>
                        <a:pt x="58" y="263"/>
                        <a:pt x="58" y="262"/>
                      </a:cubicBezTo>
                      <a:cubicBezTo>
                        <a:pt x="57" y="261"/>
                        <a:pt x="57" y="260"/>
                        <a:pt x="56" y="260"/>
                      </a:cubicBezTo>
                      <a:cubicBezTo>
                        <a:pt x="56" y="259"/>
                        <a:pt x="55" y="257"/>
                        <a:pt x="55" y="257"/>
                      </a:cubicBezTo>
                      <a:cubicBezTo>
                        <a:pt x="54" y="257"/>
                        <a:pt x="54" y="256"/>
                        <a:pt x="54" y="256"/>
                      </a:cubicBezTo>
                      <a:cubicBezTo>
                        <a:pt x="54" y="256"/>
                        <a:pt x="54" y="256"/>
                        <a:pt x="54" y="255"/>
                      </a:cubicBezTo>
                      <a:cubicBezTo>
                        <a:pt x="54" y="255"/>
                        <a:pt x="54" y="255"/>
                        <a:pt x="54" y="254"/>
                      </a:cubicBezTo>
                      <a:cubicBezTo>
                        <a:pt x="54" y="253"/>
                        <a:pt x="54" y="251"/>
                        <a:pt x="55" y="251"/>
                      </a:cubicBezTo>
                      <a:cubicBezTo>
                        <a:pt x="55" y="250"/>
                        <a:pt x="55" y="245"/>
                        <a:pt x="55" y="244"/>
                      </a:cubicBezTo>
                      <a:cubicBezTo>
                        <a:pt x="55" y="243"/>
                        <a:pt x="55" y="241"/>
                        <a:pt x="55" y="240"/>
                      </a:cubicBezTo>
                      <a:cubicBezTo>
                        <a:pt x="55" y="240"/>
                        <a:pt x="55" y="238"/>
                        <a:pt x="55" y="238"/>
                      </a:cubicBezTo>
                      <a:cubicBezTo>
                        <a:pt x="55" y="237"/>
                        <a:pt x="55" y="235"/>
                        <a:pt x="55" y="235"/>
                      </a:cubicBezTo>
                      <a:cubicBezTo>
                        <a:pt x="55" y="234"/>
                        <a:pt x="55" y="233"/>
                        <a:pt x="55" y="233"/>
                      </a:cubicBezTo>
                      <a:cubicBezTo>
                        <a:pt x="55" y="233"/>
                        <a:pt x="55" y="232"/>
                        <a:pt x="55" y="232"/>
                      </a:cubicBezTo>
                      <a:cubicBezTo>
                        <a:pt x="55" y="232"/>
                        <a:pt x="55" y="229"/>
                        <a:pt x="55" y="228"/>
                      </a:cubicBezTo>
                      <a:cubicBezTo>
                        <a:pt x="55" y="227"/>
                        <a:pt x="54" y="223"/>
                        <a:pt x="54" y="222"/>
                      </a:cubicBezTo>
                      <a:cubicBezTo>
                        <a:pt x="54" y="221"/>
                        <a:pt x="54" y="220"/>
                        <a:pt x="54" y="219"/>
                      </a:cubicBezTo>
                      <a:cubicBezTo>
                        <a:pt x="54" y="219"/>
                        <a:pt x="54" y="218"/>
                        <a:pt x="54" y="218"/>
                      </a:cubicBezTo>
                      <a:cubicBezTo>
                        <a:pt x="54" y="217"/>
                        <a:pt x="54" y="216"/>
                        <a:pt x="54" y="215"/>
                      </a:cubicBezTo>
                      <a:cubicBezTo>
                        <a:pt x="54" y="215"/>
                        <a:pt x="55" y="212"/>
                        <a:pt x="55" y="211"/>
                      </a:cubicBezTo>
                      <a:cubicBezTo>
                        <a:pt x="55" y="210"/>
                        <a:pt x="55" y="208"/>
                        <a:pt x="55" y="208"/>
                      </a:cubicBezTo>
                      <a:cubicBezTo>
                        <a:pt x="55" y="208"/>
                        <a:pt x="55" y="206"/>
                        <a:pt x="55" y="205"/>
                      </a:cubicBezTo>
                      <a:cubicBezTo>
                        <a:pt x="55" y="204"/>
                        <a:pt x="55" y="201"/>
                        <a:pt x="55" y="201"/>
                      </a:cubicBezTo>
                      <a:cubicBezTo>
                        <a:pt x="55" y="200"/>
                        <a:pt x="55" y="199"/>
                        <a:pt x="55" y="198"/>
                      </a:cubicBezTo>
                      <a:cubicBezTo>
                        <a:pt x="54" y="198"/>
                        <a:pt x="54" y="197"/>
                        <a:pt x="54" y="196"/>
                      </a:cubicBezTo>
                      <a:cubicBezTo>
                        <a:pt x="54" y="196"/>
                        <a:pt x="54" y="195"/>
                        <a:pt x="54" y="194"/>
                      </a:cubicBezTo>
                      <a:cubicBezTo>
                        <a:pt x="54" y="193"/>
                        <a:pt x="54" y="191"/>
                        <a:pt x="54" y="191"/>
                      </a:cubicBezTo>
                      <a:cubicBezTo>
                        <a:pt x="54" y="191"/>
                        <a:pt x="54" y="191"/>
                        <a:pt x="54" y="191"/>
                      </a:cubicBezTo>
                      <a:cubicBezTo>
                        <a:pt x="54" y="191"/>
                        <a:pt x="54" y="192"/>
                        <a:pt x="54" y="192"/>
                      </a:cubicBezTo>
                      <a:cubicBezTo>
                        <a:pt x="54" y="193"/>
                        <a:pt x="55" y="194"/>
                        <a:pt x="55" y="194"/>
                      </a:cubicBezTo>
                      <a:cubicBezTo>
                        <a:pt x="55" y="195"/>
                        <a:pt x="55" y="197"/>
                        <a:pt x="55" y="197"/>
                      </a:cubicBezTo>
                      <a:cubicBezTo>
                        <a:pt x="55" y="198"/>
                        <a:pt x="56" y="198"/>
                        <a:pt x="56" y="198"/>
                      </a:cubicBezTo>
                      <a:cubicBezTo>
                        <a:pt x="56" y="198"/>
                        <a:pt x="56" y="199"/>
                        <a:pt x="56" y="200"/>
                      </a:cubicBezTo>
                      <a:cubicBezTo>
                        <a:pt x="56" y="201"/>
                        <a:pt x="57" y="202"/>
                        <a:pt x="57" y="203"/>
                      </a:cubicBezTo>
                      <a:cubicBezTo>
                        <a:pt x="57" y="204"/>
                        <a:pt x="57" y="205"/>
                        <a:pt x="57" y="206"/>
                      </a:cubicBezTo>
                      <a:cubicBezTo>
                        <a:pt x="57" y="206"/>
                        <a:pt x="58" y="208"/>
                        <a:pt x="58" y="208"/>
                      </a:cubicBezTo>
                      <a:cubicBezTo>
                        <a:pt x="58" y="209"/>
                        <a:pt x="58" y="210"/>
                        <a:pt x="59" y="211"/>
                      </a:cubicBezTo>
                      <a:cubicBezTo>
                        <a:pt x="59" y="211"/>
                        <a:pt x="59" y="213"/>
                        <a:pt x="59" y="213"/>
                      </a:cubicBezTo>
                      <a:cubicBezTo>
                        <a:pt x="59" y="214"/>
                        <a:pt x="59" y="215"/>
                        <a:pt x="59" y="215"/>
                      </a:cubicBezTo>
                      <a:cubicBezTo>
                        <a:pt x="59" y="216"/>
                        <a:pt x="59" y="216"/>
                        <a:pt x="59" y="217"/>
                      </a:cubicBezTo>
                      <a:cubicBezTo>
                        <a:pt x="59" y="217"/>
                        <a:pt x="60" y="219"/>
                        <a:pt x="60" y="219"/>
                      </a:cubicBezTo>
                      <a:cubicBezTo>
                        <a:pt x="60" y="219"/>
                        <a:pt x="60" y="220"/>
                        <a:pt x="60" y="221"/>
                      </a:cubicBezTo>
                      <a:cubicBezTo>
                        <a:pt x="60" y="222"/>
                        <a:pt x="60" y="223"/>
                        <a:pt x="60" y="224"/>
                      </a:cubicBezTo>
                      <a:cubicBezTo>
                        <a:pt x="60" y="225"/>
                        <a:pt x="60" y="225"/>
                        <a:pt x="60" y="226"/>
                      </a:cubicBezTo>
                      <a:cubicBezTo>
                        <a:pt x="60" y="226"/>
                        <a:pt x="60" y="227"/>
                        <a:pt x="60" y="228"/>
                      </a:cubicBezTo>
                      <a:cubicBezTo>
                        <a:pt x="61" y="228"/>
                        <a:pt x="61" y="229"/>
                        <a:pt x="61" y="230"/>
                      </a:cubicBezTo>
                      <a:cubicBezTo>
                        <a:pt x="61" y="231"/>
                        <a:pt x="61" y="232"/>
                        <a:pt x="61" y="232"/>
                      </a:cubicBezTo>
                      <a:cubicBezTo>
                        <a:pt x="61" y="233"/>
                        <a:pt x="61" y="233"/>
                        <a:pt x="61" y="234"/>
                      </a:cubicBezTo>
                      <a:cubicBezTo>
                        <a:pt x="61" y="235"/>
                        <a:pt x="61" y="235"/>
                        <a:pt x="61" y="235"/>
                      </a:cubicBezTo>
                      <a:cubicBezTo>
                        <a:pt x="61" y="236"/>
                        <a:pt x="62" y="239"/>
                        <a:pt x="62" y="240"/>
                      </a:cubicBezTo>
                      <a:cubicBezTo>
                        <a:pt x="62" y="241"/>
                        <a:pt x="62" y="244"/>
                        <a:pt x="62" y="245"/>
                      </a:cubicBezTo>
                      <a:cubicBezTo>
                        <a:pt x="62" y="247"/>
                        <a:pt x="62" y="249"/>
                        <a:pt x="62" y="251"/>
                      </a:cubicBezTo>
                      <a:cubicBezTo>
                        <a:pt x="62" y="252"/>
                        <a:pt x="63" y="256"/>
                        <a:pt x="64" y="257"/>
                      </a:cubicBezTo>
                      <a:cubicBezTo>
                        <a:pt x="64" y="258"/>
                        <a:pt x="64" y="260"/>
                        <a:pt x="65" y="261"/>
                      </a:cubicBezTo>
                      <a:cubicBezTo>
                        <a:pt x="65" y="262"/>
                        <a:pt x="65" y="263"/>
                        <a:pt x="66" y="264"/>
                      </a:cubicBezTo>
                      <a:cubicBezTo>
                        <a:pt x="66" y="265"/>
                        <a:pt x="67" y="267"/>
                        <a:pt x="67" y="267"/>
                      </a:cubicBezTo>
                      <a:cubicBezTo>
                        <a:pt x="67" y="268"/>
                        <a:pt x="67" y="268"/>
                        <a:pt x="68" y="269"/>
                      </a:cubicBezTo>
                      <a:cubicBezTo>
                        <a:pt x="69" y="269"/>
                        <a:pt x="70" y="270"/>
                        <a:pt x="70" y="270"/>
                      </a:cubicBezTo>
                      <a:cubicBezTo>
                        <a:pt x="71" y="270"/>
                        <a:pt x="71" y="270"/>
                        <a:pt x="70" y="270"/>
                      </a:cubicBezTo>
                      <a:cubicBezTo>
                        <a:pt x="70" y="270"/>
                        <a:pt x="70" y="271"/>
                        <a:pt x="70" y="271"/>
                      </a:cubicBezTo>
                      <a:cubicBezTo>
                        <a:pt x="69" y="271"/>
                        <a:pt x="68" y="272"/>
                        <a:pt x="68" y="272"/>
                      </a:cubicBezTo>
                      <a:cubicBezTo>
                        <a:pt x="67" y="272"/>
                        <a:pt x="67" y="273"/>
                        <a:pt x="67" y="273"/>
                      </a:cubicBezTo>
                      <a:cubicBezTo>
                        <a:pt x="67" y="274"/>
                        <a:pt x="66" y="275"/>
                        <a:pt x="66" y="276"/>
                      </a:cubicBezTo>
                      <a:cubicBezTo>
                        <a:pt x="65" y="276"/>
                        <a:pt x="65" y="277"/>
                        <a:pt x="65" y="277"/>
                      </a:cubicBezTo>
                      <a:cubicBezTo>
                        <a:pt x="64" y="278"/>
                        <a:pt x="64" y="278"/>
                        <a:pt x="64" y="279"/>
                      </a:cubicBezTo>
                      <a:cubicBezTo>
                        <a:pt x="64" y="280"/>
                        <a:pt x="65" y="281"/>
                        <a:pt x="65" y="281"/>
                      </a:cubicBezTo>
                      <a:cubicBezTo>
                        <a:pt x="65" y="281"/>
                        <a:pt x="65" y="282"/>
                        <a:pt x="66" y="282"/>
                      </a:cubicBezTo>
                      <a:cubicBezTo>
                        <a:pt x="66" y="282"/>
                        <a:pt x="66" y="283"/>
                        <a:pt x="67" y="283"/>
                      </a:cubicBezTo>
                      <a:cubicBezTo>
                        <a:pt x="67" y="284"/>
                        <a:pt x="68" y="284"/>
                        <a:pt x="68" y="285"/>
                      </a:cubicBezTo>
                      <a:cubicBezTo>
                        <a:pt x="68" y="285"/>
                        <a:pt x="69" y="286"/>
                        <a:pt x="69" y="286"/>
                      </a:cubicBezTo>
                      <a:cubicBezTo>
                        <a:pt x="69" y="286"/>
                        <a:pt x="70" y="286"/>
                        <a:pt x="70" y="287"/>
                      </a:cubicBezTo>
                      <a:cubicBezTo>
                        <a:pt x="70" y="287"/>
                        <a:pt x="70" y="287"/>
                        <a:pt x="71" y="288"/>
                      </a:cubicBezTo>
                      <a:cubicBezTo>
                        <a:pt x="71" y="288"/>
                        <a:pt x="72" y="289"/>
                        <a:pt x="72" y="289"/>
                      </a:cubicBezTo>
                      <a:cubicBezTo>
                        <a:pt x="72" y="289"/>
                        <a:pt x="72" y="289"/>
                        <a:pt x="72" y="290"/>
                      </a:cubicBezTo>
                      <a:cubicBezTo>
                        <a:pt x="72" y="290"/>
                        <a:pt x="71" y="290"/>
                        <a:pt x="71" y="291"/>
                      </a:cubicBezTo>
                      <a:cubicBezTo>
                        <a:pt x="71" y="292"/>
                        <a:pt x="71" y="294"/>
                        <a:pt x="71" y="294"/>
                      </a:cubicBezTo>
                      <a:cubicBezTo>
                        <a:pt x="71" y="294"/>
                        <a:pt x="71" y="295"/>
                        <a:pt x="71" y="295"/>
                      </a:cubicBezTo>
                      <a:cubicBezTo>
                        <a:pt x="71" y="295"/>
                        <a:pt x="71" y="295"/>
                        <a:pt x="71" y="295"/>
                      </a:cubicBezTo>
                      <a:cubicBezTo>
                        <a:pt x="71" y="295"/>
                        <a:pt x="71" y="295"/>
                        <a:pt x="71" y="296"/>
                      </a:cubicBezTo>
                      <a:cubicBezTo>
                        <a:pt x="70" y="296"/>
                        <a:pt x="70" y="296"/>
                        <a:pt x="70" y="297"/>
                      </a:cubicBezTo>
                      <a:cubicBezTo>
                        <a:pt x="70" y="298"/>
                        <a:pt x="70" y="299"/>
                        <a:pt x="70" y="299"/>
                      </a:cubicBezTo>
                      <a:cubicBezTo>
                        <a:pt x="70" y="299"/>
                        <a:pt x="71" y="300"/>
                        <a:pt x="71" y="300"/>
                      </a:cubicBezTo>
                      <a:cubicBezTo>
                        <a:pt x="71" y="300"/>
                        <a:pt x="72" y="300"/>
                        <a:pt x="73" y="300"/>
                      </a:cubicBezTo>
                      <a:cubicBezTo>
                        <a:pt x="73" y="300"/>
                        <a:pt x="74" y="300"/>
                        <a:pt x="75" y="300"/>
                      </a:cubicBezTo>
                      <a:cubicBezTo>
                        <a:pt x="76" y="300"/>
                        <a:pt x="81" y="300"/>
                        <a:pt x="82" y="300"/>
                      </a:cubicBezTo>
                      <a:cubicBezTo>
                        <a:pt x="83" y="300"/>
                        <a:pt x="86" y="300"/>
                        <a:pt x="87" y="300"/>
                      </a:cubicBezTo>
                      <a:cubicBezTo>
                        <a:pt x="88" y="299"/>
                        <a:pt x="89" y="299"/>
                        <a:pt x="89" y="299"/>
                      </a:cubicBezTo>
                      <a:cubicBezTo>
                        <a:pt x="90" y="298"/>
                        <a:pt x="90" y="298"/>
                        <a:pt x="90" y="297"/>
                      </a:cubicBezTo>
                      <a:cubicBezTo>
                        <a:pt x="90" y="297"/>
                        <a:pt x="90" y="296"/>
                        <a:pt x="90" y="295"/>
                      </a:cubicBezTo>
                      <a:cubicBezTo>
                        <a:pt x="90" y="294"/>
                        <a:pt x="89" y="294"/>
                        <a:pt x="89" y="294"/>
                      </a:cubicBezTo>
                      <a:cubicBezTo>
                        <a:pt x="89" y="293"/>
                        <a:pt x="89" y="293"/>
                        <a:pt x="89" y="292"/>
                      </a:cubicBezTo>
                      <a:cubicBezTo>
                        <a:pt x="90" y="292"/>
                        <a:pt x="89" y="290"/>
                        <a:pt x="89" y="290"/>
                      </a:cubicBezTo>
                      <a:cubicBezTo>
                        <a:pt x="89" y="289"/>
                        <a:pt x="89" y="289"/>
                        <a:pt x="89" y="289"/>
                      </a:cubicBezTo>
                      <a:cubicBezTo>
                        <a:pt x="89" y="289"/>
                        <a:pt x="89" y="288"/>
                        <a:pt x="88" y="288"/>
                      </a:cubicBezTo>
                      <a:cubicBezTo>
                        <a:pt x="88" y="288"/>
                        <a:pt x="89" y="288"/>
                        <a:pt x="89" y="288"/>
                      </a:cubicBezTo>
                      <a:cubicBezTo>
                        <a:pt x="89" y="288"/>
                        <a:pt x="89" y="287"/>
                        <a:pt x="89" y="287"/>
                      </a:cubicBezTo>
                      <a:cubicBezTo>
                        <a:pt x="89" y="286"/>
                        <a:pt x="90" y="285"/>
                        <a:pt x="90" y="284"/>
                      </a:cubicBezTo>
                      <a:cubicBezTo>
                        <a:pt x="90" y="284"/>
                        <a:pt x="90" y="283"/>
                        <a:pt x="90" y="283"/>
                      </a:cubicBezTo>
                      <a:cubicBezTo>
                        <a:pt x="90" y="283"/>
                        <a:pt x="90" y="283"/>
                        <a:pt x="91" y="283"/>
                      </a:cubicBezTo>
                      <a:cubicBezTo>
                        <a:pt x="91" y="282"/>
                        <a:pt x="91" y="282"/>
                        <a:pt x="91" y="282"/>
                      </a:cubicBezTo>
                      <a:cubicBezTo>
                        <a:pt x="91" y="281"/>
                        <a:pt x="92" y="279"/>
                        <a:pt x="92" y="279"/>
                      </a:cubicBezTo>
                      <a:cubicBezTo>
                        <a:pt x="93" y="279"/>
                        <a:pt x="93" y="278"/>
                        <a:pt x="93" y="278"/>
                      </a:cubicBezTo>
                      <a:cubicBezTo>
                        <a:pt x="93" y="278"/>
                        <a:pt x="93" y="278"/>
                        <a:pt x="93" y="277"/>
                      </a:cubicBezTo>
                      <a:cubicBezTo>
                        <a:pt x="93" y="277"/>
                        <a:pt x="93" y="276"/>
                        <a:pt x="93" y="276"/>
                      </a:cubicBezTo>
                      <a:close/>
                    </a:path>
                  </a:pathLst>
                </a:custGeom>
                <a:solidFill>
                  <a:srgbClr val="1F497D">
                    <a:lumMod val="20000"/>
                    <a:lumOff val="80000"/>
                  </a:srgbClr>
                </a:solidFill>
                <a:ln>
                  <a:noFill/>
                </a:ln>
                <a:effectLst>
                  <a:outerShdw blurRad="254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endParaRPr>
                </a:p>
              </p:txBody>
            </p:sp>
            <p:sp>
              <p:nvSpPr>
                <p:cNvPr id="27" name="Freeform 17"/>
                <p:cNvSpPr>
                  <a:spLocks/>
                </p:cNvSpPr>
                <p:nvPr/>
              </p:nvSpPr>
              <p:spPr bwMode="auto">
                <a:xfrm>
                  <a:off x="2355442" y="4201177"/>
                  <a:ext cx="775348" cy="2468706"/>
                </a:xfrm>
                <a:custGeom>
                  <a:avLst/>
                  <a:gdLst>
                    <a:gd name="T0" fmla="*/ 85 w 89"/>
                    <a:gd name="T1" fmla="*/ 275 h 284"/>
                    <a:gd name="T2" fmla="*/ 84 w 89"/>
                    <a:gd name="T3" fmla="*/ 267 h 284"/>
                    <a:gd name="T4" fmla="*/ 84 w 89"/>
                    <a:gd name="T5" fmla="*/ 253 h 284"/>
                    <a:gd name="T6" fmla="*/ 79 w 89"/>
                    <a:gd name="T7" fmla="*/ 223 h 284"/>
                    <a:gd name="T8" fmla="*/ 78 w 89"/>
                    <a:gd name="T9" fmla="*/ 197 h 284"/>
                    <a:gd name="T10" fmla="*/ 78 w 89"/>
                    <a:gd name="T11" fmla="*/ 165 h 284"/>
                    <a:gd name="T12" fmla="*/ 77 w 89"/>
                    <a:gd name="T13" fmla="*/ 140 h 284"/>
                    <a:gd name="T14" fmla="*/ 74 w 89"/>
                    <a:gd name="T15" fmla="*/ 126 h 284"/>
                    <a:gd name="T16" fmla="*/ 72 w 89"/>
                    <a:gd name="T17" fmla="*/ 118 h 284"/>
                    <a:gd name="T18" fmla="*/ 73 w 89"/>
                    <a:gd name="T19" fmla="*/ 112 h 284"/>
                    <a:gd name="T20" fmla="*/ 77 w 89"/>
                    <a:gd name="T21" fmla="*/ 104 h 284"/>
                    <a:gd name="T22" fmla="*/ 80 w 89"/>
                    <a:gd name="T23" fmla="*/ 95 h 284"/>
                    <a:gd name="T24" fmla="*/ 83 w 89"/>
                    <a:gd name="T25" fmla="*/ 85 h 284"/>
                    <a:gd name="T26" fmla="*/ 85 w 89"/>
                    <a:gd name="T27" fmla="*/ 65 h 284"/>
                    <a:gd name="T28" fmla="*/ 80 w 89"/>
                    <a:gd name="T29" fmla="*/ 52 h 284"/>
                    <a:gd name="T30" fmla="*/ 75 w 89"/>
                    <a:gd name="T31" fmla="*/ 47 h 284"/>
                    <a:gd name="T32" fmla="*/ 59 w 89"/>
                    <a:gd name="T33" fmla="*/ 39 h 284"/>
                    <a:gd name="T34" fmla="*/ 54 w 89"/>
                    <a:gd name="T35" fmla="*/ 31 h 284"/>
                    <a:gd name="T36" fmla="*/ 57 w 89"/>
                    <a:gd name="T37" fmla="*/ 22 h 284"/>
                    <a:gd name="T38" fmla="*/ 55 w 89"/>
                    <a:gd name="T39" fmla="*/ 14 h 284"/>
                    <a:gd name="T40" fmla="*/ 29 w 89"/>
                    <a:gd name="T41" fmla="*/ 10 h 284"/>
                    <a:gd name="T42" fmla="*/ 30 w 89"/>
                    <a:gd name="T43" fmla="*/ 23 h 284"/>
                    <a:gd name="T44" fmla="*/ 34 w 89"/>
                    <a:gd name="T45" fmla="*/ 32 h 284"/>
                    <a:gd name="T46" fmla="*/ 32 w 89"/>
                    <a:gd name="T47" fmla="*/ 38 h 284"/>
                    <a:gd name="T48" fmla="*/ 25 w 89"/>
                    <a:gd name="T49" fmla="*/ 43 h 284"/>
                    <a:gd name="T50" fmla="*/ 17 w 89"/>
                    <a:gd name="T51" fmla="*/ 48 h 284"/>
                    <a:gd name="T52" fmla="*/ 13 w 89"/>
                    <a:gd name="T53" fmla="*/ 51 h 284"/>
                    <a:gd name="T54" fmla="*/ 9 w 89"/>
                    <a:gd name="T55" fmla="*/ 58 h 284"/>
                    <a:gd name="T56" fmla="*/ 6 w 89"/>
                    <a:gd name="T57" fmla="*/ 70 h 284"/>
                    <a:gd name="T58" fmla="*/ 7 w 89"/>
                    <a:gd name="T59" fmla="*/ 94 h 284"/>
                    <a:gd name="T60" fmla="*/ 10 w 89"/>
                    <a:gd name="T61" fmla="*/ 99 h 284"/>
                    <a:gd name="T62" fmla="*/ 19 w 89"/>
                    <a:gd name="T63" fmla="*/ 101 h 284"/>
                    <a:gd name="T64" fmla="*/ 20 w 89"/>
                    <a:gd name="T65" fmla="*/ 112 h 284"/>
                    <a:gd name="T66" fmla="*/ 19 w 89"/>
                    <a:gd name="T67" fmla="*/ 119 h 284"/>
                    <a:gd name="T68" fmla="*/ 18 w 89"/>
                    <a:gd name="T69" fmla="*/ 125 h 284"/>
                    <a:gd name="T70" fmla="*/ 16 w 89"/>
                    <a:gd name="T71" fmla="*/ 136 h 284"/>
                    <a:gd name="T72" fmla="*/ 16 w 89"/>
                    <a:gd name="T73" fmla="*/ 157 h 284"/>
                    <a:gd name="T74" fmla="*/ 18 w 89"/>
                    <a:gd name="T75" fmla="*/ 191 h 284"/>
                    <a:gd name="T76" fmla="*/ 19 w 89"/>
                    <a:gd name="T77" fmla="*/ 224 h 284"/>
                    <a:gd name="T78" fmla="*/ 18 w 89"/>
                    <a:gd name="T79" fmla="*/ 258 h 284"/>
                    <a:gd name="T80" fmla="*/ 15 w 89"/>
                    <a:gd name="T81" fmla="*/ 268 h 284"/>
                    <a:gd name="T82" fmla="*/ 13 w 89"/>
                    <a:gd name="T83" fmla="*/ 273 h 284"/>
                    <a:gd name="T84" fmla="*/ 4 w 89"/>
                    <a:gd name="T85" fmla="*/ 277 h 284"/>
                    <a:gd name="T86" fmla="*/ 0 w 89"/>
                    <a:gd name="T87" fmla="*/ 282 h 284"/>
                    <a:gd name="T88" fmla="*/ 23 w 89"/>
                    <a:gd name="T89" fmla="*/ 282 h 284"/>
                    <a:gd name="T90" fmla="*/ 36 w 89"/>
                    <a:gd name="T91" fmla="*/ 279 h 284"/>
                    <a:gd name="T92" fmla="*/ 37 w 89"/>
                    <a:gd name="T93" fmla="*/ 270 h 284"/>
                    <a:gd name="T94" fmla="*/ 38 w 89"/>
                    <a:gd name="T95" fmla="*/ 259 h 284"/>
                    <a:gd name="T96" fmla="*/ 40 w 89"/>
                    <a:gd name="T97" fmla="*/ 232 h 284"/>
                    <a:gd name="T98" fmla="*/ 44 w 89"/>
                    <a:gd name="T99" fmla="*/ 191 h 284"/>
                    <a:gd name="T100" fmla="*/ 46 w 89"/>
                    <a:gd name="T101" fmla="*/ 169 h 284"/>
                    <a:gd name="T102" fmla="*/ 51 w 89"/>
                    <a:gd name="T103" fmla="*/ 180 h 284"/>
                    <a:gd name="T104" fmla="*/ 55 w 89"/>
                    <a:gd name="T105" fmla="*/ 218 h 284"/>
                    <a:gd name="T106" fmla="*/ 59 w 89"/>
                    <a:gd name="T107" fmla="*/ 250 h 284"/>
                    <a:gd name="T108" fmla="*/ 64 w 89"/>
                    <a:gd name="T109" fmla="*/ 267 h 284"/>
                    <a:gd name="T110" fmla="*/ 66 w 89"/>
                    <a:gd name="T111" fmla="*/ 275 h 284"/>
                    <a:gd name="T112" fmla="*/ 71 w 89"/>
                    <a:gd name="T113" fmla="*/ 281 h 284"/>
                    <a:gd name="T114" fmla="*/ 89 w 89"/>
                    <a:gd name="T115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89" h="284">
                      <a:moveTo>
                        <a:pt x="89" y="282"/>
                      </a:moveTo>
                      <a:cubicBezTo>
                        <a:pt x="89" y="281"/>
                        <a:pt x="89" y="281"/>
                        <a:pt x="89" y="281"/>
                      </a:cubicBezTo>
                      <a:cubicBezTo>
                        <a:pt x="88" y="280"/>
                        <a:pt x="88" y="280"/>
                        <a:pt x="88" y="280"/>
                      </a:cubicBezTo>
                      <a:cubicBezTo>
                        <a:pt x="88" y="280"/>
                        <a:pt x="88" y="279"/>
                        <a:pt x="87" y="279"/>
                      </a:cubicBezTo>
                      <a:cubicBezTo>
                        <a:pt x="87" y="278"/>
                        <a:pt x="87" y="278"/>
                        <a:pt x="87" y="277"/>
                      </a:cubicBezTo>
                      <a:cubicBezTo>
                        <a:pt x="87" y="277"/>
                        <a:pt x="86" y="276"/>
                        <a:pt x="85" y="275"/>
                      </a:cubicBezTo>
                      <a:cubicBezTo>
                        <a:pt x="85" y="275"/>
                        <a:pt x="84" y="275"/>
                        <a:pt x="84" y="274"/>
                      </a:cubicBezTo>
                      <a:cubicBezTo>
                        <a:pt x="84" y="274"/>
                        <a:pt x="84" y="274"/>
                        <a:pt x="84" y="274"/>
                      </a:cubicBezTo>
                      <a:cubicBezTo>
                        <a:pt x="84" y="273"/>
                        <a:pt x="83" y="273"/>
                        <a:pt x="83" y="273"/>
                      </a:cubicBezTo>
                      <a:cubicBezTo>
                        <a:pt x="83" y="272"/>
                        <a:pt x="83" y="272"/>
                        <a:pt x="82" y="271"/>
                      </a:cubicBezTo>
                      <a:cubicBezTo>
                        <a:pt x="82" y="271"/>
                        <a:pt x="83" y="271"/>
                        <a:pt x="83" y="270"/>
                      </a:cubicBezTo>
                      <a:cubicBezTo>
                        <a:pt x="83" y="269"/>
                        <a:pt x="84" y="268"/>
                        <a:pt x="84" y="267"/>
                      </a:cubicBezTo>
                      <a:cubicBezTo>
                        <a:pt x="84" y="267"/>
                        <a:pt x="84" y="267"/>
                        <a:pt x="84" y="266"/>
                      </a:cubicBezTo>
                      <a:cubicBezTo>
                        <a:pt x="83" y="266"/>
                        <a:pt x="83" y="266"/>
                        <a:pt x="84" y="266"/>
                      </a:cubicBezTo>
                      <a:cubicBezTo>
                        <a:pt x="84" y="266"/>
                        <a:pt x="84" y="265"/>
                        <a:pt x="84" y="265"/>
                      </a:cubicBezTo>
                      <a:cubicBezTo>
                        <a:pt x="84" y="264"/>
                        <a:pt x="84" y="264"/>
                        <a:pt x="84" y="263"/>
                      </a:cubicBezTo>
                      <a:cubicBezTo>
                        <a:pt x="84" y="263"/>
                        <a:pt x="84" y="260"/>
                        <a:pt x="84" y="259"/>
                      </a:cubicBezTo>
                      <a:cubicBezTo>
                        <a:pt x="84" y="258"/>
                        <a:pt x="84" y="254"/>
                        <a:pt x="84" y="253"/>
                      </a:cubicBezTo>
                      <a:cubicBezTo>
                        <a:pt x="84" y="252"/>
                        <a:pt x="83" y="250"/>
                        <a:pt x="83" y="249"/>
                      </a:cubicBezTo>
                      <a:cubicBezTo>
                        <a:pt x="83" y="249"/>
                        <a:pt x="82" y="244"/>
                        <a:pt x="82" y="242"/>
                      </a:cubicBezTo>
                      <a:cubicBezTo>
                        <a:pt x="81" y="240"/>
                        <a:pt x="81" y="237"/>
                        <a:pt x="81" y="236"/>
                      </a:cubicBezTo>
                      <a:cubicBezTo>
                        <a:pt x="81" y="236"/>
                        <a:pt x="81" y="234"/>
                        <a:pt x="80" y="233"/>
                      </a:cubicBezTo>
                      <a:cubicBezTo>
                        <a:pt x="80" y="232"/>
                        <a:pt x="80" y="228"/>
                        <a:pt x="80" y="227"/>
                      </a:cubicBezTo>
                      <a:cubicBezTo>
                        <a:pt x="80" y="226"/>
                        <a:pt x="79" y="224"/>
                        <a:pt x="79" y="223"/>
                      </a:cubicBezTo>
                      <a:cubicBezTo>
                        <a:pt x="79" y="222"/>
                        <a:pt x="79" y="219"/>
                        <a:pt x="79" y="218"/>
                      </a:cubicBezTo>
                      <a:cubicBezTo>
                        <a:pt x="79" y="218"/>
                        <a:pt x="78" y="216"/>
                        <a:pt x="79" y="215"/>
                      </a:cubicBezTo>
                      <a:cubicBezTo>
                        <a:pt x="79" y="213"/>
                        <a:pt x="79" y="211"/>
                        <a:pt x="79" y="210"/>
                      </a:cubicBezTo>
                      <a:cubicBezTo>
                        <a:pt x="78" y="208"/>
                        <a:pt x="78" y="205"/>
                        <a:pt x="78" y="205"/>
                      </a:cubicBezTo>
                      <a:cubicBezTo>
                        <a:pt x="78" y="204"/>
                        <a:pt x="78" y="201"/>
                        <a:pt x="78" y="200"/>
                      </a:cubicBezTo>
                      <a:cubicBezTo>
                        <a:pt x="78" y="199"/>
                        <a:pt x="78" y="197"/>
                        <a:pt x="78" y="197"/>
                      </a:cubicBezTo>
                      <a:cubicBezTo>
                        <a:pt x="78" y="196"/>
                        <a:pt x="78" y="194"/>
                        <a:pt x="78" y="193"/>
                      </a:cubicBezTo>
                      <a:cubicBezTo>
                        <a:pt x="78" y="193"/>
                        <a:pt x="78" y="191"/>
                        <a:pt x="78" y="190"/>
                      </a:cubicBezTo>
                      <a:cubicBezTo>
                        <a:pt x="78" y="189"/>
                        <a:pt x="78" y="185"/>
                        <a:pt x="79" y="184"/>
                      </a:cubicBezTo>
                      <a:cubicBezTo>
                        <a:pt x="79" y="182"/>
                        <a:pt x="79" y="180"/>
                        <a:pt x="79" y="178"/>
                      </a:cubicBezTo>
                      <a:cubicBezTo>
                        <a:pt x="79" y="176"/>
                        <a:pt x="79" y="173"/>
                        <a:pt x="79" y="172"/>
                      </a:cubicBezTo>
                      <a:cubicBezTo>
                        <a:pt x="79" y="171"/>
                        <a:pt x="79" y="167"/>
                        <a:pt x="78" y="165"/>
                      </a:cubicBezTo>
                      <a:cubicBezTo>
                        <a:pt x="78" y="164"/>
                        <a:pt x="78" y="161"/>
                        <a:pt x="78" y="160"/>
                      </a:cubicBezTo>
                      <a:cubicBezTo>
                        <a:pt x="78" y="159"/>
                        <a:pt x="78" y="157"/>
                        <a:pt x="78" y="156"/>
                      </a:cubicBezTo>
                      <a:cubicBezTo>
                        <a:pt x="78" y="155"/>
                        <a:pt x="78" y="154"/>
                        <a:pt x="79" y="153"/>
                      </a:cubicBezTo>
                      <a:cubicBezTo>
                        <a:pt x="79" y="152"/>
                        <a:pt x="79" y="149"/>
                        <a:pt x="79" y="148"/>
                      </a:cubicBezTo>
                      <a:cubicBezTo>
                        <a:pt x="79" y="147"/>
                        <a:pt x="78" y="145"/>
                        <a:pt x="78" y="144"/>
                      </a:cubicBezTo>
                      <a:cubicBezTo>
                        <a:pt x="78" y="142"/>
                        <a:pt x="77" y="141"/>
                        <a:pt x="77" y="140"/>
                      </a:cubicBezTo>
                      <a:cubicBezTo>
                        <a:pt x="77" y="139"/>
                        <a:pt x="77" y="137"/>
                        <a:pt x="77" y="137"/>
                      </a:cubicBezTo>
                      <a:cubicBezTo>
                        <a:pt x="77" y="136"/>
                        <a:pt x="76" y="133"/>
                        <a:pt x="76" y="132"/>
                      </a:cubicBezTo>
                      <a:cubicBezTo>
                        <a:pt x="76" y="132"/>
                        <a:pt x="76" y="131"/>
                        <a:pt x="76" y="131"/>
                      </a:cubicBezTo>
                      <a:cubicBezTo>
                        <a:pt x="75" y="130"/>
                        <a:pt x="75" y="129"/>
                        <a:pt x="75" y="129"/>
                      </a:cubicBezTo>
                      <a:cubicBezTo>
                        <a:pt x="75" y="129"/>
                        <a:pt x="75" y="128"/>
                        <a:pt x="75" y="128"/>
                      </a:cubicBezTo>
                      <a:cubicBezTo>
                        <a:pt x="75" y="128"/>
                        <a:pt x="74" y="127"/>
                        <a:pt x="74" y="126"/>
                      </a:cubicBezTo>
                      <a:cubicBezTo>
                        <a:pt x="74" y="125"/>
                        <a:pt x="74" y="125"/>
                        <a:pt x="74" y="124"/>
                      </a:cubicBezTo>
                      <a:cubicBezTo>
                        <a:pt x="73" y="124"/>
                        <a:pt x="73" y="123"/>
                        <a:pt x="73" y="123"/>
                      </a:cubicBezTo>
                      <a:cubicBezTo>
                        <a:pt x="74" y="122"/>
                        <a:pt x="73" y="122"/>
                        <a:pt x="73" y="121"/>
                      </a:cubicBezTo>
                      <a:cubicBezTo>
                        <a:pt x="73" y="121"/>
                        <a:pt x="73" y="121"/>
                        <a:pt x="73" y="121"/>
                      </a:cubicBezTo>
                      <a:cubicBezTo>
                        <a:pt x="73" y="120"/>
                        <a:pt x="73" y="120"/>
                        <a:pt x="73" y="120"/>
                      </a:cubicBezTo>
                      <a:cubicBezTo>
                        <a:pt x="72" y="119"/>
                        <a:pt x="72" y="119"/>
                        <a:pt x="72" y="118"/>
                      </a:cubicBezTo>
                      <a:cubicBezTo>
                        <a:pt x="72" y="118"/>
                        <a:pt x="72" y="118"/>
                        <a:pt x="72" y="118"/>
                      </a:cubicBezTo>
                      <a:cubicBezTo>
                        <a:pt x="72" y="118"/>
                        <a:pt x="72" y="117"/>
                        <a:pt x="72" y="117"/>
                      </a:cubicBezTo>
                      <a:cubicBezTo>
                        <a:pt x="72" y="116"/>
                        <a:pt x="72" y="116"/>
                        <a:pt x="72" y="115"/>
                      </a:cubicBezTo>
                      <a:cubicBezTo>
                        <a:pt x="72" y="114"/>
                        <a:pt x="72" y="114"/>
                        <a:pt x="72" y="113"/>
                      </a:cubicBezTo>
                      <a:cubicBezTo>
                        <a:pt x="72" y="113"/>
                        <a:pt x="72" y="113"/>
                        <a:pt x="72" y="113"/>
                      </a:cubicBezTo>
                      <a:cubicBezTo>
                        <a:pt x="72" y="113"/>
                        <a:pt x="73" y="113"/>
                        <a:pt x="73" y="112"/>
                      </a:cubicBezTo>
                      <a:cubicBezTo>
                        <a:pt x="74" y="112"/>
                        <a:pt x="75" y="111"/>
                        <a:pt x="75" y="110"/>
                      </a:cubicBezTo>
                      <a:cubicBezTo>
                        <a:pt x="76" y="110"/>
                        <a:pt x="76" y="109"/>
                        <a:pt x="76" y="109"/>
                      </a:cubicBezTo>
                      <a:cubicBezTo>
                        <a:pt x="77" y="109"/>
                        <a:pt x="77" y="108"/>
                        <a:pt x="77" y="107"/>
                      </a:cubicBezTo>
                      <a:cubicBezTo>
                        <a:pt x="77" y="107"/>
                        <a:pt x="77" y="106"/>
                        <a:pt x="77" y="105"/>
                      </a:cubicBezTo>
                      <a:cubicBezTo>
                        <a:pt x="77" y="105"/>
                        <a:pt x="77" y="105"/>
                        <a:pt x="77" y="105"/>
                      </a:cubicBezTo>
                      <a:cubicBezTo>
                        <a:pt x="77" y="104"/>
                        <a:pt x="77" y="104"/>
                        <a:pt x="77" y="104"/>
                      </a:cubicBezTo>
                      <a:cubicBezTo>
                        <a:pt x="78" y="103"/>
                        <a:pt x="78" y="102"/>
                        <a:pt x="78" y="102"/>
                      </a:cubicBezTo>
                      <a:cubicBezTo>
                        <a:pt x="78" y="101"/>
                        <a:pt x="78" y="100"/>
                        <a:pt x="78" y="100"/>
                      </a:cubicBezTo>
                      <a:cubicBezTo>
                        <a:pt x="78" y="100"/>
                        <a:pt x="78" y="99"/>
                        <a:pt x="77" y="99"/>
                      </a:cubicBezTo>
                      <a:cubicBezTo>
                        <a:pt x="77" y="98"/>
                        <a:pt x="77" y="98"/>
                        <a:pt x="77" y="98"/>
                      </a:cubicBezTo>
                      <a:cubicBezTo>
                        <a:pt x="78" y="98"/>
                        <a:pt x="78" y="98"/>
                        <a:pt x="78" y="97"/>
                      </a:cubicBezTo>
                      <a:cubicBezTo>
                        <a:pt x="79" y="97"/>
                        <a:pt x="79" y="96"/>
                        <a:pt x="80" y="95"/>
                      </a:cubicBezTo>
                      <a:cubicBezTo>
                        <a:pt x="80" y="95"/>
                        <a:pt x="80" y="95"/>
                        <a:pt x="80" y="95"/>
                      </a:cubicBezTo>
                      <a:cubicBezTo>
                        <a:pt x="80" y="95"/>
                        <a:pt x="81" y="93"/>
                        <a:pt x="81" y="93"/>
                      </a:cubicBezTo>
                      <a:cubicBezTo>
                        <a:pt x="81" y="93"/>
                        <a:pt x="82" y="92"/>
                        <a:pt x="82" y="92"/>
                      </a:cubicBezTo>
                      <a:cubicBezTo>
                        <a:pt x="82" y="92"/>
                        <a:pt x="82" y="91"/>
                        <a:pt x="82" y="91"/>
                      </a:cubicBezTo>
                      <a:cubicBezTo>
                        <a:pt x="82" y="90"/>
                        <a:pt x="83" y="89"/>
                        <a:pt x="83" y="88"/>
                      </a:cubicBezTo>
                      <a:cubicBezTo>
                        <a:pt x="83" y="88"/>
                        <a:pt x="83" y="86"/>
                        <a:pt x="83" y="85"/>
                      </a:cubicBezTo>
                      <a:cubicBezTo>
                        <a:pt x="84" y="84"/>
                        <a:pt x="84" y="81"/>
                        <a:pt x="85" y="80"/>
                      </a:cubicBezTo>
                      <a:cubicBezTo>
                        <a:pt x="85" y="78"/>
                        <a:pt x="85" y="77"/>
                        <a:pt x="85" y="76"/>
                      </a:cubicBezTo>
                      <a:cubicBezTo>
                        <a:pt x="85" y="74"/>
                        <a:pt x="85" y="71"/>
                        <a:pt x="85" y="70"/>
                      </a:cubicBezTo>
                      <a:cubicBezTo>
                        <a:pt x="85" y="69"/>
                        <a:pt x="85" y="68"/>
                        <a:pt x="86" y="68"/>
                      </a:cubicBezTo>
                      <a:cubicBezTo>
                        <a:pt x="86" y="68"/>
                        <a:pt x="86" y="67"/>
                        <a:pt x="85" y="67"/>
                      </a:cubicBezTo>
                      <a:cubicBezTo>
                        <a:pt x="85" y="66"/>
                        <a:pt x="85" y="65"/>
                        <a:pt x="85" y="65"/>
                      </a:cubicBezTo>
                      <a:cubicBezTo>
                        <a:pt x="85" y="64"/>
                        <a:pt x="83" y="61"/>
                        <a:pt x="83" y="60"/>
                      </a:cubicBezTo>
                      <a:cubicBezTo>
                        <a:pt x="83" y="60"/>
                        <a:pt x="82" y="58"/>
                        <a:pt x="82" y="57"/>
                      </a:cubicBezTo>
                      <a:cubicBezTo>
                        <a:pt x="82" y="57"/>
                        <a:pt x="82" y="57"/>
                        <a:pt x="82" y="57"/>
                      </a:cubicBezTo>
                      <a:cubicBezTo>
                        <a:pt x="82" y="56"/>
                        <a:pt x="82" y="56"/>
                        <a:pt x="82" y="55"/>
                      </a:cubicBezTo>
                      <a:cubicBezTo>
                        <a:pt x="82" y="55"/>
                        <a:pt x="81" y="54"/>
                        <a:pt x="81" y="54"/>
                      </a:cubicBezTo>
                      <a:cubicBezTo>
                        <a:pt x="81" y="53"/>
                        <a:pt x="80" y="53"/>
                        <a:pt x="80" y="52"/>
                      </a:cubicBezTo>
                      <a:cubicBezTo>
                        <a:pt x="80" y="52"/>
                        <a:pt x="80" y="52"/>
                        <a:pt x="79" y="51"/>
                      </a:cubicBezTo>
                      <a:cubicBezTo>
                        <a:pt x="79" y="51"/>
                        <a:pt x="79" y="51"/>
                        <a:pt x="79" y="50"/>
                      </a:cubicBezTo>
                      <a:cubicBezTo>
                        <a:pt x="79" y="50"/>
                        <a:pt x="78" y="49"/>
                        <a:pt x="78" y="49"/>
                      </a:cubicBezTo>
                      <a:cubicBezTo>
                        <a:pt x="77" y="48"/>
                        <a:pt x="77" y="48"/>
                        <a:pt x="77" y="48"/>
                      </a:cubicBezTo>
                      <a:cubicBezTo>
                        <a:pt x="77" y="48"/>
                        <a:pt x="76" y="48"/>
                        <a:pt x="76" y="47"/>
                      </a:cubicBezTo>
                      <a:cubicBezTo>
                        <a:pt x="75" y="47"/>
                        <a:pt x="75" y="47"/>
                        <a:pt x="75" y="47"/>
                      </a:cubicBezTo>
                      <a:cubicBezTo>
                        <a:pt x="75" y="46"/>
                        <a:pt x="74" y="46"/>
                        <a:pt x="74" y="46"/>
                      </a:cubicBezTo>
                      <a:cubicBezTo>
                        <a:pt x="73" y="46"/>
                        <a:pt x="72" y="45"/>
                        <a:pt x="70" y="44"/>
                      </a:cubicBezTo>
                      <a:cubicBezTo>
                        <a:pt x="69" y="43"/>
                        <a:pt x="67" y="42"/>
                        <a:pt x="66" y="42"/>
                      </a:cubicBezTo>
                      <a:cubicBezTo>
                        <a:pt x="65" y="41"/>
                        <a:pt x="63" y="41"/>
                        <a:pt x="63" y="40"/>
                      </a:cubicBezTo>
                      <a:cubicBezTo>
                        <a:pt x="62" y="40"/>
                        <a:pt x="61" y="39"/>
                        <a:pt x="60" y="39"/>
                      </a:cubicBezTo>
                      <a:cubicBezTo>
                        <a:pt x="60" y="39"/>
                        <a:pt x="59" y="39"/>
                        <a:pt x="59" y="39"/>
                      </a:cubicBezTo>
                      <a:cubicBezTo>
                        <a:pt x="58" y="39"/>
                        <a:pt x="58" y="38"/>
                        <a:pt x="57" y="38"/>
                      </a:cubicBezTo>
                      <a:cubicBezTo>
                        <a:pt x="57" y="38"/>
                        <a:pt x="57" y="38"/>
                        <a:pt x="57" y="38"/>
                      </a:cubicBezTo>
                      <a:cubicBezTo>
                        <a:pt x="57" y="38"/>
                        <a:pt x="56" y="37"/>
                        <a:pt x="56" y="37"/>
                      </a:cubicBezTo>
                      <a:cubicBezTo>
                        <a:pt x="56" y="37"/>
                        <a:pt x="55" y="35"/>
                        <a:pt x="55" y="34"/>
                      </a:cubicBezTo>
                      <a:cubicBezTo>
                        <a:pt x="55" y="34"/>
                        <a:pt x="54" y="32"/>
                        <a:pt x="54" y="32"/>
                      </a:cubicBezTo>
                      <a:cubicBezTo>
                        <a:pt x="54" y="32"/>
                        <a:pt x="54" y="32"/>
                        <a:pt x="54" y="31"/>
                      </a:cubicBezTo>
                      <a:cubicBezTo>
                        <a:pt x="54" y="31"/>
                        <a:pt x="54" y="29"/>
                        <a:pt x="54" y="29"/>
                      </a:cubicBezTo>
                      <a:cubicBezTo>
                        <a:pt x="54" y="28"/>
                        <a:pt x="54" y="28"/>
                        <a:pt x="54" y="27"/>
                      </a:cubicBezTo>
                      <a:cubicBezTo>
                        <a:pt x="54" y="27"/>
                        <a:pt x="54" y="25"/>
                        <a:pt x="54" y="25"/>
                      </a:cubicBezTo>
                      <a:cubicBezTo>
                        <a:pt x="54" y="24"/>
                        <a:pt x="54" y="24"/>
                        <a:pt x="55" y="24"/>
                      </a:cubicBezTo>
                      <a:cubicBezTo>
                        <a:pt x="55" y="24"/>
                        <a:pt x="55" y="24"/>
                        <a:pt x="56" y="24"/>
                      </a:cubicBezTo>
                      <a:cubicBezTo>
                        <a:pt x="56" y="23"/>
                        <a:pt x="56" y="23"/>
                        <a:pt x="57" y="22"/>
                      </a:cubicBezTo>
                      <a:cubicBezTo>
                        <a:pt x="57" y="22"/>
                        <a:pt x="57" y="21"/>
                        <a:pt x="57" y="20"/>
                      </a:cubicBezTo>
                      <a:cubicBezTo>
                        <a:pt x="57" y="20"/>
                        <a:pt x="57" y="18"/>
                        <a:pt x="57" y="18"/>
                      </a:cubicBezTo>
                      <a:cubicBezTo>
                        <a:pt x="57" y="17"/>
                        <a:pt x="57" y="16"/>
                        <a:pt x="57" y="16"/>
                      </a:cubicBezTo>
                      <a:cubicBezTo>
                        <a:pt x="57" y="15"/>
                        <a:pt x="56" y="15"/>
                        <a:pt x="56" y="15"/>
                      </a:cubicBezTo>
                      <a:cubicBezTo>
                        <a:pt x="56" y="15"/>
                        <a:pt x="56" y="15"/>
                        <a:pt x="55" y="15"/>
                      </a:cubicBezTo>
                      <a:cubicBezTo>
                        <a:pt x="55" y="15"/>
                        <a:pt x="55" y="14"/>
                        <a:pt x="55" y="14"/>
                      </a:cubicBezTo>
                      <a:cubicBezTo>
                        <a:pt x="55" y="13"/>
                        <a:pt x="55" y="13"/>
                        <a:pt x="55" y="10"/>
                      </a:cubicBezTo>
                      <a:cubicBezTo>
                        <a:pt x="54" y="7"/>
                        <a:pt x="52" y="5"/>
                        <a:pt x="51" y="3"/>
                      </a:cubicBezTo>
                      <a:cubicBezTo>
                        <a:pt x="49" y="2"/>
                        <a:pt x="46" y="1"/>
                        <a:pt x="45" y="0"/>
                      </a:cubicBezTo>
                      <a:cubicBezTo>
                        <a:pt x="43" y="0"/>
                        <a:pt x="39" y="1"/>
                        <a:pt x="38" y="2"/>
                      </a:cubicBezTo>
                      <a:cubicBezTo>
                        <a:pt x="36" y="3"/>
                        <a:pt x="33" y="4"/>
                        <a:pt x="32" y="5"/>
                      </a:cubicBezTo>
                      <a:cubicBezTo>
                        <a:pt x="30" y="6"/>
                        <a:pt x="30" y="8"/>
                        <a:pt x="29" y="10"/>
                      </a:cubicBezTo>
                      <a:cubicBezTo>
                        <a:pt x="29" y="13"/>
                        <a:pt x="30" y="16"/>
                        <a:pt x="30" y="17"/>
                      </a:cubicBezTo>
                      <a:cubicBezTo>
                        <a:pt x="30" y="17"/>
                        <a:pt x="30" y="17"/>
                        <a:pt x="30" y="17"/>
                      </a:cubicBezTo>
                      <a:cubicBezTo>
                        <a:pt x="30" y="17"/>
                        <a:pt x="30" y="17"/>
                        <a:pt x="30" y="18"/>
                      </a:cubicBezTo>
                      <a:cubicBezTo>
                        <a:pt x="29" y="18"/>
                        <a:pt x="29" y="19"/>
                        <a:pt x="29" y="19"/>
                      </a:cubicBezTo>
                      <a:cubicBezTo>
                        <a:pt x="29" y="20"/>
                        <a:pt x="30" y="21"/>
                        <a:pt x="30" y="21"/>
                      </a:cubicBezTo>
                      <a:cubicBezTo>
                        <a:pt x="30" y="22"/>
                        <a:pt x="30" y="22"/>
                        <a:pt x="30" y="23"/>
                      </a:cubicBezTo>
                      <a:cubicBezTo>
                        <a:pt x="30" y="24"/>
                        <a:pt x="31" y="25"/>
                        <a:pt x="31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3" y="27"/>
                        <a:pt x="33" y="27"/>
                        <a:pt x="33" y="27"/>
                      </a:cubicBezTo>
                      <a:cubicBezTo>
                        <a:pt x="33" y="27"/>
                        <a:pt x="33" y="27"/>
                        <a:pt x="33" y="28"/>
                      </a:cubicBezTo>
                      <a:cubicBezTo>
                        <a:pt x="33" y="29"/>
                        <a:pt x="34" y="31"/>
                        <a:pt x="34" y="31"/>
                      </a:cubicBezTo>
                      <a:cubicBezTo>
                        <a:pt x="34" y="31"/>
                        <a:pt x="34" y="32"/>
                        <a:pt x="34" y="32"/>
                      </a:cubicBezTo>
                      <a:cubicBezTo>
                        <a:pt x="34" y="32"/>
                        <a:pt x="34" y="32"/>
                        <a:pt x="34" y="33"/>
                      </a:cubicBezTo>
                      <a:cubicBezTo>
                        <a:pt x="34" y="33"/>
                        <a:pt x="34" y="33"/>
                        <a:pt x="34" y="34"/>
                      </a:cubicBezTo>
                      <a:cubicBezTo>
                        <a:pt x="34" y="34"/>
                        <a:pt x="34" y="34"/>
                        <a:pt x="34" y="34"/>
                      </a:cubicBezTo>
                      <a:cubicBezTo>
                        <a:pt x="34" y="34"/>
                        <a:pt x="34" y="35"/>
                        <a:pt x="34" y="35"/>
                      </a:cubicBezTo>
                      <a:cubicBezTo>
                        <a:pt x="33" y="36"/>
                        <a:pt x="33" y="36"/>
                        <a:pt x="33" y="36"/>
                      </a:cubicBezTo>
                      <a:cubicBezTo>
                        <a:pt x="33" y="37"/>
                        <a:pt x="32" y="38"/>
                        <a:pt x="32" y="38"/>
                      </a:cubicBezTo>
                      <a:cubicBezTo>
                        <a:pt x="32" y="39"/>
                        <a:pt x="32" y="39"/>
                        <a:pt x="32" y="39"/>
                      </a:cubicBezTo>
                      <a:cubicBezTo>
                        <a:pt x="31" y="39"/>
                        <a:pt x="31" y="39"/>
                        <a:pt x="30" y="39"/>
                      </a:cubicBezTo>
                      <a:cubicBezTo>
                        <a:pt x="30" y="39"/>
                        <a:pt x="29" y="40"/>
                        <a:pt x="29" y="40"/>
                      </a:cubicBezTo>
                      <a:cubicBezTo>
                        <a:pt x="28" y="40"/>
                        <a:pt x="28" y="40"/>
                        <a:pt x="28" y="41"/>
                      </a:cubicBezTo>
                      <a:cubicBezTo>
                        <a:pt x="27" y="41"/>
                        <a:pt x="26" y="42"/>
                        <a:pt x="26" y="42"/>
                      </a:cubicBezTo>
                      <a:cubicBezTo>
                        <a:pt x="26" y="42"/>
                        <a:pt x="25" y="42"/>
                        <a:pt x="25" y="43"/>
                      </a:cubicBezTo>
                      <a:cubicBezTo>
                        <a:pt x="25" y="43"/>
                        <a:pt x="24" y="43"/>
                        <a:pt x="24" y="43"/>
                      </a:cubicBezTo>
                      <a:cubicBezTo>
                        <a:pt x="23" y="43"/>
                        <a:pt x="23" y="44"/>
                        <a:pt x="22" y="44"/>
                      </a:cubicBezTo>
                      <a:cubicBezTo>
                        <a:pt x="22" y="44"/>
                        <a:pt x="21" y="45"/>
                        <a:pt x="21" y="45"/>
                      </a:cubicBezTo>
                      <a:cubicBezTo>
                        <a:pt x="21" y="45"/>
                        <a:pt x="20" y="45"/>
                        <a:pt x="19" y="46"/>
                      </a:cubicBezTo>
                      <a:cubicBezTo>
                        <a:pt x="19" y="46"/>
                        <a:pt x="18" y="47"/>
                        <a:pt x="18" y="47"/>
                      </a:cubicBezTo>
                      <a:cubicBezTo>
                        <a:pt x="18" y="47"/>
                        <a:pt x="17" y="48"/>
                        <a:pt x="17" y="48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17" y="48"/>
                        <a:pt x="16" y="49"/>
                        <a:pt x="16" y="49"/>
                      </a:cubicBezTo>
                      <a:cubicBezTo>
                        <a:pt x="16" y="49"/>
                        <a:pt x="15" y="50"/>
                        <a:pt x="15" y="50"/>
                      </a:cubicBezTo>
                      <a:cubicBezTo>
                        <a:pt x="15" y="50"/>
                        <a:pt x="15" y="50"/>
                        <a:pt x="15" y="50"/>
                      </a:cubicBezTo>
                      <a:cubicBezTo>
                        <a:pt x="15" y="50"/>
                        <a:pt x="14" y="51"/>
                        <a:pt x="14" y="51"/>
                      </a:cubicBezTo>
                      <a:cubicBezTo>
                        <a:pt x="14" y="51"/>
                        <a:pt x="14" y="51"/>
                        <a:pt x="13" y="51"/>
                      </a:cubicBezTo>
                      <a:cubicBezTo>
                        <a:pt x="13" y="52"/>
                        <a:pt x="13" y="52"/>
                        <a:pt x="12" y="52"/>
                      </a:cubicBezTo>
                      <a:cubicBezTo>
                        <a:pt x="12" y="53"/>
                        <a:pt x="12" y="53"/>
                        <a:pt x="12" y="53"/>
                      </a:cubicBezTo>
                      <a:cubicBezTo>
                        <a:pt x="12" y="53"/>
                        <a:pt x="12" y="53"/>
                        <a:pt x="11" y="54"/>
                      </a:cubicBezTo>
                      <a:cubicBezTo>
                        <a:pt x="11" y="54"/>
                        <a:pt x="11" y="55"/>
                        <a:pt x="11" y="55"/>
                      </a:cubicBezTo>
                      <a:cubicBezTo>
                        <a:pt x="11" y="55"/>
                        <a:pt x="11" y="55"/>
                        <a:pt x="10" y="56"/>
                      </a:cubicBezTo>
                      <a:cubicBezTo>
                        <a:pt x="10" y="56"/>
                        <a:pt x="9" y="58"/>
                        <a:pt x="9" y="58"/>
                      </a:cubicBezTo>
                      <a:cubicBezTo>
                        <a:pt x="9" y="59"/>
                        <a:pt x="9" y="59"/>
                        <a:pt x="9" y="59"/>
                      </a:cubicBezTo>
                      <a:cubicBezTo>
                        <a:pt x="9" y="59"/>
                        <a:pt x="8" y="60"/>
                        <a:pt x="8" y="61"/>
                      </a:cubicBezTo>
                      <a:cubicBezTo>
                        <a:pt x="8" y="61"/>
                        <a:pt x="7" y="63"/>
                        <a:pt x="7" y="63"/>
                      </a:cubicBezTo>
                      <a:cubicBezTo>
                        <a:pt x="7" y="64"/>
                        <a:pt x="7" y="64"/>
                        <a:pt x="7" y="65"/>
                      </a:cubicBezTo>
                      <a:cubicBezTo>
                        <a:pt x="7" y="65"/>
                        <a:pt x="7" y="66"/>
                        <a:pt x="7" y="66"/>
                      </a:cubicBezTo>
                      <a:cubicBezTo>
                        <a:pt x="7" y="67"/>
                        <a:pt x="7" y="70"/>
                        <a:pt x="6" y="70"/>
                      </a:cubicBezTo>
                      <a:cubicBezTo>
                        <a:pt x="6" y="71"/>
                        <a:pt x="6" y="74"/>
                        <a:pt x="6" y="75"/>
                      </a:cubicBezTo>
                      <a:cubicBezTo>
                        <a:pt x="6" y="75"/>
                        <a:pt x="6" y="78"/>
                        <a:pt x="6" y="78"/>
                      </a:cubicBezTo>
                      <a:cubicBezTo>
                        <a:pt x="6" y="79"/>
                        <a:pt x="6" y="80"/>
                        <a:pt x="6" y="81"/>
                      </a:cubicBezTo>
                      <a:cubicBezTo>
                        <a:pt x="6" y="82"/>
                        <a:pt x="6" y="84"/>
                        <a:pt x="6" y="85"/>
                      </a:cubicBezTo>
                      <a:cubicBezTo>
                        <a:pt x="6" y="86"/>
                        <a:pt x="7" y="90"/>
                        <a:pt x="7" y="90"/>
                      </a:cubicBezTo>
                      <a:cubicBezTo>
                        <a:pt x="7" y="91"/>
                        <a:pt x="7" y="93"/>
                        <a:pt x="7" y="94"/>
                      </a:cubicBezTo>
                      <a:cubicBezTo>
                        <a:pt x="7" y="95"/>
                        <a:pt x="7" y="95"/>
                        <a:pt x="7" y="96"/>
                      </a:cubicBezTo>
                      <a:cubicBezTo>
                        <a:pt x="7" y="96"/>
                        <a:pt x="7" y="96"/>
                        <a:pt x="8" y="96"/>
                      </a:cubicBezTo>
                      <a:cubicBezTo>
                        <a:pt x="8" y="97"/>
                        <a:pt x="8" y="97"/>
                        <a:pt x="9" y="98"/>
                      </a:cubicBezTo>
                      <a:cubicBezTo>
                        <a:pt x="9" y="98"/>
                        <a:pt x="9" y="98"/>
                        <a:pt x="9" y="98"/>
                      </a:cubicBezTo>
                      <a:cubicBezTo>
                        <a:pt x="9" y="99"/>
                        <a:pt x="9" y="99"/>
                        <a:pt x="10" y="99"/>
                      </a:cubicBezTo>
                      <a:cubicBezTo>
                        <a:pt x="10" y="99"/>
                        <a:pt x="10" y="99"/>
                        <a:pt x="10" y="99"/>
                      </a:cubicBezTo>
                      <a:cubicBezTo>
                        <a:pt x="10" y="100"/>
                        <a:pt x="10" y="100"/>
                        <a:pt x="11" y="100"/>
                      </a:cubicBezTo>
                      <a:cubicBezTo>
                        <a:pt x="11" y="100"/>
                        <a:pt x="11" y="101"/>
                        <a:pt x="11" y="101"/>
                      </a:cubicBezTo>
                      <a:cubicBezTo>
                        <a:pt x="12" y="101"/>
                        <a:pt x="12" y="101"/>
                        <a:pt x="12" y="101"/>
                      </a:cubicBezTo>
                      <a:cubicBezTo>
                        <a:pt x="12" y="101"/>
                        <a:pt x="13" y="101"/>
                        <a:pt x="14" y="101"/>
                      </a:cubicBezTo>
                      <a:cubicBezTo>
                        <a:pt x="14" y="101"/>
                        <a:pt x="16" y="101"/>
                        <a:pt x="16" y="101"/>
                      </a:cubicBezTo>
                      <a:cubicBezTo>
                        <a:pt x="17" y="101"/>
                        <a:pt x="18" y="101"/>
                        <a:pt x="19" y="101"/>
                      </a:cubicBezTo>
                      <a:cubicBezTo>
                        <a:pt x="19" y="101"/>
                        <a:pt x="19" y="101"/>
                        <a:pt x="19" y="102"/>
                      </a:cubicBezTo>
                      <a:cubicBezTo>
                        <a:pt x="19" y="102"/>
                        <a:pt x="19" y="104"/>
                        <a:pt x="19" y="105"/>
                      </a:cubicBezTo>
                      <a:cubicBezTo>
                        <a:pt x="19" y="105"/>
                        <a:pt x="19" y="107"/>
                        <a:pt x="19" y="108"/>
                      </a:cubicBezTo>
                      <a:cubicBezTo>
                        <a:pt x="19" y="109"/>
                        <a:pt x="19" y="111"/>
                        <a:pt x="19" y="111"/>
                      </a:cubicBezTo>
                      <a:cubicBezTo>
                        <a:pt x="19" y="111"/>
                        <a:pt x="19" y="112"/>
                        <a:pt x="19" y="112"/>
                      </a:cubicBezTo>
                      <a:cubicBezTo>
                        <a:pt x="19" y="112"/>
                        <a:pt x="20" y="112"/>
                        <a:pt x="20" y="112"/>
                      </a:cubicBezTo>
                      <a:cubicBezTo>
                        <a:pt x="20" y="113"/>
                        <a:pt x="20" y="113"/>
                        <a:pt x="20" y="113"/>
                      </a:cubicBezTo>
                      <a:cubicBezTo>
                        <a:pt x="20" y="113"/>
                        <a:pt x="20" y="113"/>
                        <a:pt x="20" y="113"/>
                      </a:cubicBezTo>
                      <a:cubicBezTo>
                        <a:pt x="20" y="113"/>
                        <a:pt x="20" y="113"/>
                        <a:pt x="20" y="114"/>
                      </a:cubicBezTo>
                      <a:cubicBezTo>
                        <a:pt x="20" y="114"/>
                        <a:pt x="19" y="115"/>
                        <a:pt x="19" y="115"/>
                      </a:cubicBezTo>
                      <a:cubicBezTo>
                        <a:pt x="19" y="116"/>
                        <a:pt x="19" y="116"/>
                        <a:pt x="19" y="117"/>
                      </a:cubicBezTo>
                      <a:cubicBezTo>
                        <a:pt x="19" y="117"/>
                        <a:pt x="19" y="118"/>
                        <a:pt x="19" y="119"/>
                      </a:cubicBezTo>
                      <a:cubicBezTo>
                        <a:pt x="19" y="119"/>
                        <a:pt x="19" y="119"/>
                        <a:pt x="19" y="120"/>
                      </a:cubicBezTo>
                      <a:cubicBezTo>
                        <a:pt x="20" y="120"/>
                        <a:pt x="20" y="120"/>
                        <a:pt x="20" y="120"/>
                      </a:cubicBezTo>
                      <a:cubicBezTo>
                        <a:pt x="20" y="120"/>
                        <a:pt x="19" y="120"/>
                        <a:pt x="19" y="121"/>
                      </a:cubicBezTo>
                      <a:cubicBezTo>
                        <a:pt x="19" y="122"/>
                        <a:pt x="19" y="123"/>
                        <a:pt x="19" y="123"/>
                      </a:cubicBezTo>
                      <a:cubicBezTo>
                        <a:pt x="19" y="123"/>
                        <a:pt x="19" y="124"/>
                        <a:pt x="19" y="124"/>
                      </a:cubicBezTo>
                      <a:cubicBezTo>
                        <a:pt x="18" y="125"/>
                        <a:pt x="18" y="125"/>
                        <a:pt x="18" y="125"/>
                      </a:cubicBezTo>
                      <a:cubicBezTo>
                        <a:pt x="18" y="125"/>
                        <a:pt x="18" y="127"/>
                        <a:pt x="18" y="127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9"/>
                        <a:pt x="18" y="129"/>
                        <a:pt x="18" y="130"/>
                      </a:cubicBezTo>
                      <a:cubicBezTo>
                        <a:pt x="17" y="130"/>
                        <a:pt x="17" y="132"/>
                        <a:pt x="17" y="132"/>
                      </a:cubicBezTo>
                      <a:cubicBezTo>
                        <a:pt x="17" y="132"/>
                        <a:pt x="16" y="134"/>
                        <a:pt x="16" y="134"/>
                      </a:cubicBezTo>
                      <a:cubicBezTo>
                        <a:pt x="16" y="135"/>
                        <a:pt x="16" y="135"/>
                        <a:pt x="16" y="136"/>
                      </a:cubicBezTo>
                      <a:cubicBezTo>
                        <a:pt x="16" y="137"/>
                        <a:pt x="16" y="140"/>
                        <a:pt x="16" y="140"/>
                      </a:cubicBezTo>
                      <a:cubicBezTo>
                        <a:pt x="16" y="141"/>
                        <a:pt x="16" y="142"/>
                        <a:pt x="16" y="143"/>
                      </a:cubicBezTo>
                      <a:cubicBezTo>
                        <a:pt x="15" y="144"/>
                        <a:pt x="15" y="146"/>
                        <a:pt x="15" y="147"/>
                      </a:cubicBezTo>
                      <a:cubicBezTo>
                        <a:pt x="15" y="148"/>
                        <a:pt x="15" y="149"/>
                        <a:pt x="15" y="150"/>
                      </a:cubicBezTo>
                      <a:cubicBezTo>
                        <a:pt x="15" y="151"/>
                        <a:pt x="15" y="153"/>
                        <a:pt x="15" y="154"/>
                      </a:cubicBezTo>
                      <a:cubicBezTo>
                        <a:pt x="15" y="155"/>
                        <a:pt x="16" y="156"/>
                        <a:pt x="16" y="157"/>
                      </a:cubicBezTo>
                      <a:cubicBezTo>
                        <a:pt x="16" y="158"/>
                        <a:pt x="16" y="162"/>
                        <a:pt x="16" y="163"/>
                      </a:cubicBezTo>
                      <a:cubicBezTo>
                        <a:pt x="16" y="164"/>
                        <a:pt x="16" y="168"/>
                        <a:pt x="16" y="169"/>
                      </a:cubicBezTo>
                      <a:cubicBezTo>
                        <a:pt x="16" y="170"/>
                        <a:pt x="16" y="172"/>
                        <a:pt x="16" y="174"/>
                      </a:cubicBezTo>
                      <a:cubicBezTo>
                        <a:pt x="17" y="175"/>
                        <a:pt x="17" y="179"/>
                        <a:pt x="17" y="180"/>
                      </a:cubicBezTo>
                      <a:cubicBezTo>
                        <a:pt x="17" y="181"/>
                        <a:pt x="17" y="185"/>
                        <a:pt x="18" y="187"/>
                      </a:cubicBezTo>
                      <a:cubicBezTo>
                        <a:pt x="18" y="188"/>
                        <a:pt x="18" y="190"/>
                        <a:pt x="18" y="191"/>
                      </a:cubicBezTo>
                      <a:cubicBezTo>
                        <a:pt x="18" y="192"/>
                        <a:pt x="18" y="195"/>
                        <a:pt x="19" y="196"/>
                      </a:cubicBezTo>
                      <a:cubicBezTo>
                        <a:pt x="19" y="196"/>
                        <a:pt x="19" y="199"/>
                        <a:pt x="19" y="201"/>
                      </a:cubicBezTo>
                      <a:cubicBezTo>
                        <a:pt x="19" y="203"/>
                        <a:pt x="19" y="206"/>
                        <a:pt x="19" y="207"/>
                      </a:cubicBezTo>
                      <a:cubicBezTo>
                        <a:pt x="19" y="208"/>
                        <a:pt x="19" y="208"/>
                        <a:pt x="19" y="210"/>
                      </a:cubicBezTo>
                      <a:cubicBezTo>
                        <a:pt x="19" y="211"/>
                        <a:pt x="19" y="215"/>
                        <a:pt x="19" y="216"/>
                      </a:cubicBezTo>
                      <a:cubicBezTo>
                        <a:pt x="19" y="217"/>
                        <a:pt x="19" y="223"/>
                        <a:pt x="19" y="224"/>
                      </a:cubicBezTo>
                      <a:cubicBezTo>
                        <a:pt x="19" y="225"/>
                        <a:pt x="19" y="229"/>
                        <a:pt x="19" y="230"/>
                      </a:cubicBezTo>
                      <a:cubicBezTo>
                        <a:pt x="19" y="231"/>
                        <a:pt x="18" y="235"/>
                        <a:pt x="18" y="236"/>
                      </a:cubicBezTo>
                      <a:cubicBezTo>
                        <a:pt x="18" y="236"/>
                        <a:pt x="18" y="237"/>
                        <a:pt x="18" y="238"/>
                      </a:cubicBezTo>
                      <a:cubicBezTo>
                        <a:pt x="18" y="239"/>
                        <a:pt x="18" y="244"/>
                        <a:pt x="18" y="245"/>
                      </a:cubicBezTo>
                      <a:cubicBezTo>
                        <a:pt x="18" y="247"/>
                        <a:pt x="18" y="250"/>
                        <a:pt x="18" y="252"/>
                      </a:cubicBezTo>
                      <a:cubicBezTo>
                        <a:pt x="18" y="253"/>
                        <a:pt x="18" y="257"/>
                        <a:pt x="18" y="258"/>
                      </a:cubicBezTo>
                      <a:cubicBezTo>
                        <a:pt x="18" y="259"/>
                        <a:pt x="18" y="258"/>
                        <a:pt x="18" y="259"/>
                      </a:cubicBezTo>
                      <a:cubicBezTo>
                        <a:pt x="17" y="259"/>
                        <a:pt x="16" y="260"/>
                        <a:pt x="15" y="261"/>
                      </a:cubicBezTo>
                      <a:cubicBezTo>
                        <a:pt x="15" y="262"/>
                        <a:pt x="15" y="263"/>
                        <a:pt x="15" y="264"/>
                      </a:cubicBezTo>
                      <a:cubicBezTo>
                        <a:pt x="15" y="264"/>
                        <a:pt x="15" y="265"/>
                        <a:pt x="15" y="265"/>
                      </a:cubicBezTo>
                      <a:cubicBezTo>
                        <a:pt x="14" y="265"/>
                        <a:pt x="14" y="265"/>
                        <a:pt x="15" y="266"/>
                      </a:cubicBezTo>
                      <a:cubicBezTo>
                        <a:pt x="15" y="267"/>
                        <a:pt x="15" y="268"/>
                        <a:pt x="15" y="268"/>
                      </a:cubicBezTo>
                      <a:cubicBezTo>
                        <a:pt x="15" y="269"/>
                        <a:pt x="15" y="269"/>
                        <a:pt x="15" y="270"/>
                      </a:cubicBezTo>
                      <a:cubicBezTo>
                        <a:pt x="15" y="270"/>
                        <a:pt x="15" y="270"/>
                        <a:pt x="15" y="270"/>
                      </a:cubicBezTo>
                      <a:cubicBezTo>
                        <a:pt x="15" y="270"/>
                        <a:pt x="15" y="270"/>
                        <a:pt x="15" y="271"/>
                      </a:cubicBezTo>
                      <a:cubicBezTo>
                        <a:pt x="14" y="271"/>
                        <a:pt x="14" y="271"/>
                        <a:pt x="14" y="271"/>
                      </a:cubicBezTo>
                      <a:cubicBezTo>
                        <a:pt x="14" y="272"/>
                        <a:pt x="14" y="272"/>
                        <a:pt x="14" y="272"/>
                      </a:cubicBezTo>
                      <a:cubicBezTo>
                        <a:pt x="14" y="272"/>
                        <a:pt x="13" y="273"/>
                        <a:pt x="13" y="273"/>
                      </a:cubicBezTo>
                      <a:cubicBezTo>
                        <a:pt x="13" y="273"/>
                        <a:pt x="12" y="274"/>
                        <a:pt x="12" y="274"/>
                      </a:cubicBezTo>
                      <a:cubicBezTo>
                        <a:pt x="12" y="274"/>
                        <a:pt x="11" y="275"/>
                        <a:pt x="11" y="275"/>
                      </a:cubicBezTo>
                      <a:cubicBezTo>
                        <a:pt x="10" y="275"/>
                        <a:pt x="10" y="275"/>
                        <a:pt x="9" y="275"/>
                      </a:cubicBezTo>
                      <a:cubicBezTo>
                        <a:pt x="9" y="275"/>
                        <a:pt x="8" y="275"/>
                        <a:pt x="8" y="276"/>
                      </a:cubicBezTo>
                      <a:cubicBezTo>
                        <a:pt x="7" y="276"/>
                        <a:pt x="7" y="276"/>
                        <a:pt x="6" y="276"/>
                      </a:cubicBezTo>
                      <a:cubicBezTo>
                        <a:pt x="5" y="276"/>
                        <a:pt x="5" y="277"/>
                        <a:pt x="4" y="277"/>
                      </a:cubicBezTo>
                      <a:cubicBezTo>
                        <a:pt x="3" y="278"/>
                        <a:pt x="2" y="279"/>
                        <a:pt x="2" y="279"/>
                      </a:cubicBezTo>
                      <a:cubicBezTo>
                        <a:pt x="1" y="280"/>
                        <a:pt x="1" y="281"/>
                        <a:pt x="1" y="281"/>
                      </a:cubicBezTo>
                      <a:cubicBezTo>
                        <a:pt x="2" y="281"/>
                        <a:pt x="1" y="281"/>
                        <a:pt x="1" y="281"/>
                      </a:cubicBezTo>
                      <a:cubicBezTo>
                        <a:pt x="1" y="281"/>
                        <a:pt x="1" y="281"/>
                        <a:pt x="1" y="281"/>
                      </a:cubicBezTo>
                      <a:cubicBezTo>
                        <a:pt x="1" y="281"/>
                        <a:pt x="1" y="281"/>
                        <a:pt x="1" y="281"/>
                      </a:cubicBezTo>
                      <a:cubicBezTo>
                        <a:pt x="1" y="281"/>
                        <a:pt x="0" y="281"/>
                        <a:pt x="0" y="282"/>
                      </a:cubicBezTo>
                      <a:cubicBezTo>
                        <a:pt x="0" y="282"/>
                        <a:pt x="0" y="282"/>
                        <a:pt x="0" y="283"/>
                      </a:cubicBezTo>
                      <a:cubicBezTo>
                        <a:pt x="1" y="283"/>
                        <a:pt x="1" y="283"/>
                        <a:pt x="2" y="283"/>
                      </a:cubicBezTo>
                      <a:cubicBezTo>
                        <a:pt x="3" y="283"/>
                        <a:pt x="5" y="283"/>
                        <a:pt x="7" y="284"/>
                      </a:cubicBezTo>
                      <a:cubicBezTo>
                        <a:pt x="10" y="284"/>
                        <a:pt x="13" y="284"/>
                        <a:pt x="15" y="284"/>
                      </a:cubicBezTo>
                      <a:cubicBezTo>
                        <a:pt x="16" y="284"/>
                        <a:pt x="20" y="284"/>
                        <a:pt x="21" y="283"/>
                      </a:cubicBezTo>
                      <a:cubicBezTo>
                        <a:pt x="22" y="283"/>
                        <a:pt x="23" y="282"/>
                        <a:pt x="23" y="282"/>
                      </a:cubicBezTo>
                      <a:cubicBezTo>
                        <a:pt x="24" y="281"/>
                        <a:pt x="25" y="280"/>
                        <a:pt x="25" y="280"/>
                      </a:cubicBezTo>
                      <a:cubicBezTo>
                        <a:pt x="25" y="279"/>
                        <a:pt x="25" y="279"/>
                        <a:pt x="25" y="279"/>
                      </a:cubicBezTo>
                      <a:cubicBezTo>
                        <a:pt x="26" y="279"/>
                        <a:pt x="28" y="280"/>
                        <a:pt x="28" y="280"/>
                      </a:cubicBezTo>
                      <a:cubicBezTo>
                        <a:pt x="28" y="280"/>
                        <a:pt x="29" y="281"/>
                        <a:pt x="30" y="280"/>
                      </a:cubicBezTo>
                      <a:cubicBezTo>
                        <a:pt x="31" y="280"/>
                        <a:pt x="32" y="280"/>
                        <a:pt x="33" y="280"/>
                      </a:cubicBezTo>
                      <a:cubicBezTo>
                        <a:pt x="34" y="279"/>
                        <a:pt x="35" y="279"/>
                        <a:pt x="36" y="279"/>
                      </a:cubicBezTo>
                      <a:cubicBezTo>
                        <a:pt x="36" y="278"/>
                        <a:pt x="37" y="278"/>
                        <a:pt x="38" y="277"/>
                      </a:cubicBezTo>
                      <a:cubicBezTo>
                        <a:pt x="38" y="277"/>
                        <a:pt x="38" y="277"/>
                        <a:pt x="38" y="276"/>
                      </a:cubicBezTo>
                      <a:cubicBezTo>
                        <a:pt x="38" y="276"/>
                        <a:pt x="37" y="273"/>
                        <a:pt x="37" y="273"/>
                      </a:cubicBezTo>
                      <a:cubicBezTo>
                        <a:pt x="37" y="272"/>
                        <a:pt x="37" y="272"/>
                        <a:pt x="37" y="272"/>
                      </a:cubicBezTo>
                      <a:cubicBezTo>
                        <a:pt x="36" y="272"/>
                        <a:pt x="37" y="272"/>
                        <a:pt x="37" y="271"/>
                      </a:cubicBezTo>
                      <a:cubicBezTo>
                        <a:pt x="37" y="271"/>
                        <a:pt x="37" y="271"/>
                        <a:pt x="37" y="270"/>
                      </a:cubicBezTo>
                      <a:cubicBezTo>
                        <a:pt x="37" y="270"/>
                        <a:pt x="37" y="269"/>
                        <a:pt x="37" y="268"/>
                      </a:cubicBezTo>
                      <a:cubicBezTo>
                        <a:pt x="37" y="268"/>
                        <a:pt x="37" y="268"/>
                        <a:pt x="36" y="268"/>
                      </a:cubicBezTo>
                      <a:cubicBezTo>
                        <a:pt x="36" y="268"/>
                        <a:pt x="36" y="267"/>
                        <a:pt x="36" y="266"/>
                      </a:cubicBezTo>
                      <a:cubicBezTo>
                        <a:pt x="36" y="266"/>
                        <a:pt x="36" y="265"/>
                        <a:pt x="36" y="265"/>
                      </a:cubicBezTo>
                      <a:cubicBezTo>
                        <a:pt x="36" y="264"/>
                        <a:pt x="36" y="264"/>
                        <a:pt x="37" y="263"/>
                      </a:cubicBezTo>
                      <a:cubicBezTo>
                        <a:pt x="37" y="262"/>
                        <a:pt x="38" y="260"/>
                        <a:pt x="38" y="259"/>
                      </a:cubicBezTo>
                      <a:cubicBezTo>
                        <a:pt x="38" y="258"/>
                        <a:pt x="38" y="258"/>
                        <a:pt x="38" y="257"/>
                      </a:cubicBezTo>
                      <a:cubicBezTo>
                        <a:pt x="39" y="257"/>
                        <a:pt x="39" y="256"/>
                        <a:pt x="39" y="254"/>
                      </a:cubicBezTo>
                      <a:cubicBezTo>
                        <a:pt x="40" y="253"/>
                        <a:pt x="40" y="250"/>
                        <a:pt x="40" y="249"/>
                      </a:cubicBezTo>
                      <a:cubicBezTo>
                        <a:pt x="40" y="247"/>
                        <a:pt x="40" y="245"/>
                        <a:pt x="40" y="243"/>
                      </a:cubicBezTo>
                      <a:cubicBezTo>
                        <a:pt x="40" y="242"/>
                        <a:pt x="40" y="239"/>
                        <a:pt x="40" y="238"/>
                      </a:cubicBezTo>
                      <a:cubicBezTo>
                        <a:pt x="40" y="237"/>
                        <a:pt x="40" y="233"/>
                        <a:pt x="40" y="232"/>
                      </a:cubicBezTo>
                      <a:cubicBezTo>
                        <a:pt x="40" y="230"/>
                        <a:pt x="40" y="227"/>
                        <a:pt x="40" y="226"/>
                      </a:cubicBezTo>
                      <a:cubicBezTo>
                        <a:pt x="40" y="224"/>
                        <a:pt x="41" y="221"/>
                        <a:pt x="41" y="219"/>
                      </a:cubicBezTo>
                      <a:cubicBezTo>
                        <a:pt x="41" y="217"/>
                        <a:pt x="41" y="212"/>
                        <a:pt x="42" y="210"/>
                      </a:cubicBezTo>
                      <a:cubicBezTo>
                        <a:pt x="42" y="209"/>
                        <a:pt x="42" y="202"/>
                        <a:pt x="42" y="200"/>
                      </a:cubicBezTo>
                      <a:cubicBezTo>
                        <a:pt x="43" y="198"/>
                        <a:pt x="43" y="196"/>
                        <a:pt x="43" y="195"/>
                      </a:cubicBezTo>
                      <a:cubicBezTo>
                        <a:pt x="43" y="194"/>
                        <a:pt x="43" y="192"/>
                        <a:pt x="44" y="191"/>
                      </a:cubicBezTo>
                      <a:cubicBezTo>
                        <a:pt x="44" y="190"/>
                        <a:pt x="44" y="187"/>
                        <a:pt x="44" y="186"/>
                      </a:cubicBezTo>
                      <a:cubicBezTo>
                        <a:pt x="44" y="186"/>
                        <a:pt x="44" y="185"/>
                        <a:pt x="45" y="183"/>
                      </a:cubicBezTo>
                      <a:cubicBezTo>
                        <a:pt x="45" y="182"/>
                        <a:pt x="45" y="178"/>
                        <a:pt x="45" y="177"/>
                      </a:cubicBezTo>
                      <a:cubicBezTo>
                        <a:pt x="45" y="176"/>
                        <a:pt x="45" y="175"/>
                        <a:pt x="45" y="174"/>
                      </a:cubicBezTo>
                      <a:cubicBezTo>
                        <a:pt x="45" y="174"/>
                        <a:pt x="45" y="174"/>
                        <a:pt x="46" y="172"/>
                      </a:cubicBezTo>
                      <a:cubicBezTo>
                        <a:pt x="46" y="171"/>
                        <a:pt x="46" y="169"/>
                        <a:pt x="46" y="169"/>
                      </a:cubicBezTo>
                      <a:cubicBezTo>
                        <a:pt x="47" y="168"/>
                        <a:pt x="47" y="168"/>
                        <a:pt x="47" y="169"/>
                      </a:cubicBezTo>
                      <a:cubicBezTo>
                        <a:pt x="47" y="169"/>
                        <a:pt x="47" y="169"/>
                        <a:pt x="48" y="170"/>
                      </a:cubicBezTo>
                      <a:cubicBezTo>
                        <a:pt x="48" y="170"/>
                        <a:pt x="48" y="171"/>
                        <a:pt x="48" y="172"/>
                      </a:cubicBezTo>
                      <a:cubicBezTo>
                        <a:pt x="48" y="173"/>
                        <a:pt x="49" y="173"/>
                        <a:pt x="49" y="175"/>
                      </a:cubicBezTo>
                      <a:cubicBezTo>
                        <a:pt x="50" y="176"/>
                        <a:pt x="50" y="178"/>
                        <a:pt x="50" y="178"/>
                      </a:cubicBezTo>
                      <a:cubicBezTo>
                        <a:pt x="50" y="179"/>
                        <a:pt x="51" y="180"/>
                        <a:pt x="51" y="180"/>
                      </a:cubicBezTo>
                      <a:cubicBezTo>
                        <a:pt x="51" y="181"/>
                        <a:pt x="51" y="184"/>
                        <a:pt x="52" y="185"/>
                      </a:cubicBezTo>
                      <a:cubicBezTo>
                        <a:pt x="52" y="186"/>
                        <a:pt x="52" y="189"/>
                        <a:pt x="53" y="191"/>
                      </a:cubicBezTo>
                      <a:cubicBezTo>
                        <a:pt x="53" y="192"/>
                        <a:pt x="54" y="198"/>
                        <a:pt x="54" y="199"/>
                      </a:cubicBezTo>
                      <a:cubicBezTo>
                        <a:pt x="54" y="200"/>
                        <a:pt x="54" y="202"/>
                        <a:pt x="54" y="204"/>
                      </a:cubicBezTo>
                      <a:cubicBezTo>
                        <a:pt x="55" y="205"/>
                        <a:pt x="55" y="209"/>
                        <a:pt x="55" y="210"/>
                      </a:cubicBezTo>
                      <a:cubicBezTo>
                        <a:pt x="55" y="210"/>
                        <a:pt x="55" y="216"/>
                        <a:pt x="55" y="218"/>
                      </a:cubicBezTo>
                      <a:cubicBezTo>
                        <a:pt x="56" y="220"/>
                        <a:pt x="56" y="221"/>
                        <a:pt x="56" y="222"/>
                      </a:cubicBezTo>
                      <a:cubicBezTo>
                        <a:pt x="56" y="223"/>
                        <a:pt x="56" y="225"/>
                        <a:pt x="56" y="226"/>
                      </a:cubicBezTo>
                      <a:cubicBezTo>
                        <a:pt x="56" y="227"/>
                        <a:pt x="57" y="231"/>
                        <a:pt x="57" y="231"/>
                      </a:cubicBezTo>
                      <a:cubicBezTo>
                        <a:pt x="57" y="232"/>
                        <a:pt x="57" y="238"/>
                        <a:pt x="58" y="239"/>
                      </a:cubicBezTo>
                      <a:cubicBezTo>
                        <a:pt x="58" y="240"/>
                        <a:pt x="58" y="246"/>
                        <a:pt x="58" y="246"/>
                      </a:cubicBezTo>
                      <a:cubicBezTo>
                        <a:pt x="59" y="247"/>
                        <a:pt x="59" y="249"/>
                        <a:pt x="59" y="250"/>
                      </a:cubicBezTo>
                      <a:cubicBezTo>
                        <a:pt x="59" y="251"/>
                        <a:pt x="59" y="251"/>
                        <a:pt x="59" y="252"/>
                      </a:cubicBezTo>
                      <a:cubicBezTo>
                        <a:pt x="59" y="254"/>
                        <a:pt x="59" y="255"/>
                        <a:pt x="59" y="256"/>
                      </a:cubicBezTo>
                      <a:cubicBezTo>
                        <a:pt x="59" y="257"/>
                        <a:pt x="60" y="259"/>
                        <a:pt x="60" y="260"/>
                      </a:cubicBezTo>
                      <a:cubicBezTo>
                        <a:pt x="61" y="260"/>
                        <a:pt x="61" y="262"/>
                        <a:pt x="62" y="262"/>
                      </a:cubicBezTo>
                      <a:cubicBezTo>
                        <a:pt x="62" y="263"/>
                        <a:pt x="62" y="264"/>
                        <a:pt x="62" y="265"/>
                      </a:cubicBezTo>
                      <a:cubicBezTo>
                        <a:pt x="63" y="265"/>
                        <a:pt x="63" y="267"/>
                        <a:pt x="64" y="267"/>
                      </a:cubicBezTo>
                      <a:cubicBezTo>
                        <a:pt x="64" y="267"/>
                        <a:pt x="64" y="268"/>
                        <a:pt x="64" y="268"/>
                      </a:cubicBezTo>
                      <a:cubicBezTo>
                        <a:pt x="64" y="268"/>
                        <a:pt x="64" y="268"/>
                        <a:pt x="64" y="268"/>
                      </a:cubicBezTo>
                      <a:cubicBezTo>
                        <a:pt x="64" y="269"/>
                        <a:pt x="65" y="270"/>
                        <a:pt x="65" y="271"/>
                      </a:cubicBezTo>
                      <a:cubicBezTo>
                        <a:pt x="65" y="272"/>
                        <a:pt x="66" y="272"/>
                        <a:pt x="66" y="272"/>
                      </a:cubicBezTo>
                      <a:cubicBezTo>
                        <a:pt x="66" y="272"/>
                        <a:pt x="66" y="272"/>
                        <a:pt x="66" y="273"/>
                      </a:cubicBezTo>
                      <a:cubicBezTo>
                        <a:pt x="66" y="273"/>
                        <a:pt x="66" y="274"/>
                        <a:pt x="66" y="275"/>
                      </a:cubicBezTo>
                      <a:cubicBezTo>
                        <a:pt x="66" y="275"/>
                        <a:pt x="66" y="277"/>
                        <a:pt x="66" y="277"/>
                      </a:cubicBezTo>
                      <a:cubicBezTo>
                        <a:pt x="66" y="278"/>
                        <a:pt x="66" y="278"/>
                        <a:pt x="67" y="278"/>
                      </a:cubicBezTo>
                      <a:cubicBezTo>
                        <a:pt x="67" y="279"/>
                        <a:pt x="67" y="279"/>
                        <a:pt x="67" y="279"/>
                      </a:cubicBezTo>
                      <a:cubicBezTo>
                        <a:pt x="68" y="279"/>
                        <a:pt x="69" y="280"/>
                        <a:pt x="69" y="280"/>
                      </a:cubicBezTo>
                      <a:cubicBezTo>
                        <a:pt x="70" y="280"/>
                        <a:pt x="70" y="280"/>
                        <a:pt x="70" y="280"/>
                      </a:cubicBezTo>
                      <a:cubicBezTo>
                        <a:pt x="71" y="280"/>
                        <a:pt x="71" y="280"/>
                        <a:pt x="71" y="281"/>
                      </a:cubicBezTo>
                      <a:cubicBezTo>
                        <a:pt x="70" y="281"/>
                        <a:pt x="70" y="281"/>
                        <a:pt x="70" y="282"/>
                      </a:cubicBezTo>
                      <a:cubicBezTo>
                        <a:pt x="70" y="283"/>
                        <a:pt x="71" y="283"/>
                        <a:pt x="71" y="284"/>
                      </a:cubicBezTo>
                      <a:cubicBezTo>
                        <a:pt x="72" y="284"/>
                        <a:pt x="72" y="284"/>
                        <a:pt x="72" y="284"/>
                      </a:cubicBezTo>
                      <a:cubicBezTo>
                        <a:pt x="73" y="284"/>
                        <a:pt x="75" y="284"/>
                        <a:pt x="76" y="284"/>
                      </a:cubicBezTo>
                      <a:cubicBezTo>
                        <a:pt x="77" y="284"/>
                        <a:pt x="82" y="284"/>
                        <a:pt x="84" y="284"/>
                      </a:cubicBezTo>
                      <a:cubicBezTo>
                        <a:pt x="87" y="284"/>
                        <a:pt x="88" y="283"/>
                        <a:pt x="89" y="283"/>
                      </a:cubicBezTo>
                      <a:cubicBezTo>
                        <a:pt x="89" y="283"/>
                        <a:pt x="89" y="283"/>
                        <a:pt x="89" y="283"/>
                      </a:cubicBezTo>
                      <a:cubicBezTo>
                        <a:pt x="89" y="283"/>
                        <a:pt x="89" y="282"/>
                        <a:pt x="89" y="282"/>
                      </a:cubicBezTo>
                      <a:close/>
                    </a:path>
                  </a:pathLst>
                </a:custGeom>
                <a:solidFill>
                  <a:srgbClr val="9BBB59">
                    <a:lumMod val="40000"/>
                    <a:lumOff val="60000"/>
                  </a:srgbClr>
                </a:solidFill>
                <a:ln>
                  <a:noFill/>
                </a:ln>
                <a:effectLst>
                  <a:outerShdw blurRad="254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endParaRPr>
                </a:p>
              </p:txBody>
            </p:sp>
            <p:sp>
              <p:nvSpPr>
                <p:cNvPr id="37" name="Freeform 15"/>
                <p:cNvSpPr>
                  <a:spLocks/>
                </p:cNvSpPr>
                <p:nvPr/>
              </p:nvSpPr>
              <p:spPr bwMode="auto">
                <a:xfrm flipH="1">
                  <a:off x="9890052" y="1879211"/>
                  <a:ext cx="808427" cy="2607235"/>
                </a:xfrm>
                <a:custGeom>
                  <a:avLst/>
                  <a:gdLst>
                    <a:gd name="T0" fmla="*/ 90 w 93"/>
                    <a:gd name="T1" fmla="*/ 249 h 300"/>
                    <a:gd name="T2" fmla="*/ 88 w 93"/>
                    <a:gd name="T3" fmla="*/ 228 h 300"/>
                    <a:gd name="T4" fmla="*/ 84 w 93"/>
                    <a:gd name="T5" fmla="*/ 206 h 300"/>
                    <a:gd name="T6" fmla="*/ 81 w 93"/>
                    <a:gd name="T7" fmla="*/ 171 h 300"/>
                    <a:gd name="T8" fmla="*/ 80 w 93"/>
                    <a:gd name="T9" fmla="*/ 152 h 300"/>
                    <a:gd name="T10" fmla="*/ 78 w 93"/>
                    <a:gd name="T11" fmla="*/ 136 h 300"/>
                    <a:gd name="T12" fmla="*/ 75 w 93"/>
                    <a:gd name="T13" fmla="*/ 127 h 300"/>
                    <a:gd name="T14" fmla="*/ 74 w 93"/>
                    <a:gd name="T15" fmla="*/ 119 h 300"/>
                    <a:gd name="T16" fmla="*/ 77 w 93"/>
                    <a:gd name="T17" fmla="*/ 120 h 300"/>
                    <a:gd name="T18" fmla="*/ 77 w 93"/>
                    <a:gd name="T19" fmla="*/ 112 h 300"/>
                    <a:gd name="T20" fmla="*/ 78 w 93"/>
                    <a:gd name="T21" fmla="*/ 88 h 300"/>
                    <a:gd name="T22" fmla="*/ 83 w 93"/>
                    <a:gd name="T23" fmla="*/ 74 h 300"/>
                    <a:gd name="T24" fmla="*/ 81 w 93"/>
                    <a:gd name="T25" fmla="*/ 60 h 300"/>
                    <a:gd name="T26" fmla="*/ 77 w 93"/>
                    <a:gd name="T27" fmla="*/ 46 h 300"/>
                    <a:gd name="T28" fmla="*/ 66 w 93"/>
                    <a:gd name="T29" fmla="*/ 42 h 300"/>
                    <a:gd name="T30" fmla="*/ 59 w 93"/>
                    <a:gd name="T31" fmla="*/ 38 h 300"/>
                    <a:gd name="T32" fmla="*/ 59 w 93"/>
                    <a:gd name="T33" fmla="*/ 27 h 300"/>
                    <a:gd name="T34" fmla="*/ 62 w 93"/>
                    <a:gd name="T35" fmla="*/ 17 h 300"/>
                    <a:gd name="T36" fmla="*/ 38 w 93"/>
                    <a:gd name="T37" fmla="*/ 4 h 300"/>
                    <a:gd name="T38" fmla="*/ 34 w 93"/>
                    <a:gd name="T39" fmla="*/ 28 h 300"/>
                    <a:gd name="T40" fmla="*/ 38 w 93"/>
                    <a:gd name="T41" fmla="*/ 42 h 300"/>
                    <a:gd name="T42" fmla="*/ 28 w 93"/>
                    <a:gd name="T43" fmla="*/ 47 h 300"/>
                    <a:gd name="T44" fmla="*/ 19 w 93"/>
                    <a:gd name="T45" fmla="*/ 49 h 300"/>
                    <a:gd name="T46" fmla="*/ 12 w 93"/>
                    <a:gd name="T47" fmla="*/ 57 h 300"/>
                    <a:gd name="T48" fmla="*/ 5 w 93"/>
                    <a:gd name="T49" fmla="*/ 73 h 300"/>
                    <a:gd name="T50" fmla="*/ 2 w 93"/>
                    <a:gd name="T51" fmla="*/ 98 h 300"/>
                    <a:gd name="T52" fmla="*/ 16 w 93"/>
                    <a:gd name="T53" fmla="*/ 101 h 300"/>
                    <a:gd name="T54" fmla="*/ 19 w 93"/>
                    <a:gd name="T55" fmla="*/ 117 h 300"/>
                    <a:gd name="T56" fmla="*/ 23 w 93"/>
                    <a:gd name="T57" fmla="*/ 124 h 300"/>
                    <a:gd name="T58" fmla="*/ 22 w 93"/>
                    <a:gd name="T59" fmla="*/ 133 h 300"/>
                    <a:gd name="T60" fmla="*/ 19 w 93"/>
                    <a:gd name="T61" fmla="*/ 143 h 300"/>
                    <a:gd name="T62" fmla="*/ 18 w 93"/>
                    <a:gd name="T63" fmla="*/ 154 h 300"/>
                    <a:gd name="T64" fmla="*/ 19 w 93"/>
                    <a:gd name="T65" fmla="*/ 164 h 300"/>
                    <a:gd name="T66" fmla="*/ 24 w 93"/>
                    <a:gd name="T67" fmla="*/ 195 h 300"/>
                    <a:gd name="T68" fmla="*/ 30 w 93"/>
                    <a:gd name="T69" fmla="*/ 239 h 300"/>
                    <a:gd name="T70" fmla="*/ 33 w 93"/>
                    <a:gd name="T71" fmla="*/ 256 h 300"/>
                    <a:gd name="T72" fmla="*/ 30 w 93"/>
                    <a:gd name="T73" fmla="*/ 270 h 300"/>
                    <a:gd name="T74" fmla="*/ 28 w 93"/>
                    <a:gd name="T75" fmla="*/ 278 h 300"/>
                    <a:gd name="T76" fmla="*/ 18 w 93"/>
                    <a:gd name="T77" fmla="*/ 283 h 300"/>
                    <a:gd name="T78" fmla="*/ 13 w 93"/>
                    <a:gd name="T79" fmla="*/ 290 h 300"/>
                    <a:gd name="T80" fmla="*/ 23 w 93"/>
                    <a:gd name="T81" fmla="*/ 292 h 300"/>
                    <a:gd name="T82" fmla="*/ 28 w 93"/>
                    <a:gd name="T83" fmla="*/ 292 h 300"/>
                    <a:gd name="T84" fmla="*/ 33 w 93"/>
                    <a:gd name="T85" fmla="*/ 291 h 300"/>
                    <a:gd name="T86" fmla="*/ 43 w 93"/>
                    <a:gd name="T87" fmla="*/ 288 h 300"/>
                    <a:gd name="T88" fmla="*/ 51 w 93"/>
                    <a:gd name="T89" fmla="*/ 289 h 300"/>
                    <a:gd name="T90" fmla="*/ 56 w 93"/>
                    <a:gd name="T91" fmla="*/ 288 h 300"/>
                    <a:gd name="T92" fmla="*/ 56 w 93"/>
                    <a:gd name="T93" fmla="*/ 280 h 300"/>
                    <a:gd name="T94" fmla="*/ 58 w 93"/>
                    <a:gd name="T95" fmla="*/ 273 h 300"/>
                    <a:gd name="T96" fmla="*/ 55 w 93"/>
                    <a:gd name="T97" fmla="*/ 257 h 300"/>
                    <a:gd name="T98" fmla="*/ 55 w 93"/>
                    <a:gd name="T99" fmla="*/ 238 h 300"/>
                    <a:gd name="T100" fmla="*/ 54 w 93"/>
                    <a:gd name="T101" fmla="*/ 218 h 300"/>
                    <a:gd name="T102" fmla="*/ 54 w 93"/>
                    <a:gd name="T103" fmla="*/ 196 h 300"/>
                    <a:gd name="T104" fmla="*/ 56 w 93"/>
                    <a:gd name="T105" fmla="*/ 198 h 300"/>
                    <a:gd name="T106" fmla="*/ 59 w 93"/>
                    <a:gd name="T107" fmla="*/ 215 h 300"/>
                    <a:gd name="T108" fmla="*/ 61 w 93"/>
                    <a:gd name="T109" fmla="*/ 230 h 300"/>
                    <a:gd name="T110" fmla="*/ 64 w 93"/>
                    <a:gd name="T111" fmla="*/ 257 h 300"/>
                    <a:gd name="T112" fmla="*/ 70 w 93"/>
                    <a:gd name="T113" fmla="*/ 271 h 300"/>
                    <a:gd name="T114" fmla="*/ 66 w 93"/>
                    <a:gd name="T115" fmla="*/ 282 h 300"/>
                    <a:gd name="T116" fmla="*/ 72 w 93"/>
                    <a:gd name="T117" fmla="*/ 290 h 300"/>
                    <a:gd name="T118" fmla="*/ 70 w 93"/>
                    <a:gd name="T119" fmla="*/ 299 h 300"/>
                    <a:gd name="T120" fmla="*/ 90 w 93"/>
                    <a:gd name="T121" fmla="*/ 297 h 300"/>
                    <a:gd name="T122" fmla="*/ 89 w 93"/>
                    <a:gd name="T123" fmla="*/ 288 h 300"/>
                    <a:gd name="T124" fmla="*/ 93 w 93"/>
                    <a:gd name="T125" fmla="*/ 278 h 3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3" h="300">
                      <a:moveTo>
                        <a:pt x="93" y="276"/>
                      </a:moveTo>
                      <a:cubicBezTo>
                        <a:pt x="92" y="276"/>
                        <a:pt x="92" y="275"/>
                        <a:pt x="92" y="275"/>
                      </a:cubicBezTo>
                      <a:cubicBezTo>
                        <a:pt x="92" y="275"/>
                        <a:pt x="92" y="273"/>
                        <a:pt x="92" y="272"/>
                      </a:cubicBezTo>
                      <a:cubicBezTo>
                        <a:pt x="92" y="272"/>
                        <a:pt x="92" y="267"/>
                        <a:pt x="92" y="266"/>
                      </a:cubicBezTo>
                      <a:cubicBezTo>
                        <a:pt x="91" y="265"/>
                        <a:pt x="91" y="264"/>
                        <a:pt x="91" y="262"/>
                      </a:cubicBezTo>
                      <a:cubicBezTo>
                        <a:pt x="91" y="260"/>
                        <a:pt x="91" y="257"/>
                        <a:pt x="91" y="255"/>
                      </a:cubicBezTo>
                      <a:cubicBezTo>
                        <a:pt x="91" y="254"/>
                        <a:pt x="90" y="249"/>
                        <a:pt x="90" y="249"/>
                      </a:cubicBezTo>
                      <a:cubicBezTo>
                        <a:pt x="90" y="248"/>
                        <a:pt x="90" y="247"/>
                        <a:pt x="90" y="246"/>
                      </a:cubicBezTo>
                      <a:cubicBezTo>
                        <a:pt x="90" y="245"/>
                        <a:pt x="89" y="243"/>
                        <a:pt x="89" y="243"/>
                      </a:cubicBezTo>
                      <a:cubicBezTo>
                        <a:pt x="89" y="242"/>
                        <a:pt x="89" y="241"/>
                        <a:pt x="89" y="241"/>
                      </a:cubicBezTo>
                      <a:cubicBezTo>
                        <a:pt x="89" y="241"/>
                        <a:pt x="89" y="239"/>
                        <a:pt x="89" y="239"/>
                      </a:cubicBezTo>
                      <a:cubicBezTo>
                        <a:pt x="89" y="239"/>
                        <a:pt x="89" y="238"/>
                        <a:pt x="88" y="237"/>
                      </a:cubicBezTo>
                      <a:cubicBezTo>
                        <a:pt x="88" y="237"/>
                        <a:pt x="88" y="233"/>
                        <a:pt x="88" y="232"/>
                      </a:cubicBezTo>
                      <a:cubicBezTo>
                        <a:pt x="88" y="231"/>
                        <a:pt x="88" y="230"/>
                        <a:pt x="88" y="228"/>
                      </a:cubicBezTo>
                      <a:cubicBezTo>
                        <a:pt x="87" y="227"/>
                        <a:pt x="87" y="225"/>
                        <a:pt x="87" y="224"/>
                      </a:cubicBezTo>
                      <a:cubicBezTo>
                        <a:pt x="87" y="223"/>
                        <a:pt x="87" y="222"/>
                        <a:pt x="87" y="221"/>
                      </a:cubicBezTo>
                      <a:cubicBezTo>
                        <a:pt x="87" y="220"/>
                        <a:pt x="87" y="218"/>
                        <a:pt x="87" y="216"/>
                      </a:cubicBezTo>
                      <a:cubicBezTo>
                        <a:pt x="87" y="215"/>
                        <a:pt x="86" y="214"/>
                        <a:pt x="86" y="213"/>
                      </a:cubicBezTo>
                      <a:cubicBezTo>
                        <a:pt x="86" y="212"/>
                        <a:pt x="85" y="210"/>
                        <a:pt x="85" y="210"/>
                      </a:cubicBezTo>
                      <a:cubicBezTo>
                        <a:pt x="84" y="209"/>
                        <a:pt x="84" y="209"/>
                        <a:pt x="84" y="209"/>
                      </a:cubicBezTo>
                      <a:cubicBezTo>
                        <a:pt x="84" y="209"/>
                        <a:pt x="84" y="207"/>
                        <a:pt x="84" y="206"/>
                      </a:cubicBezTo>
                      <a:cubicBezTo>
                        <a:pt x="84" y="204"/>
                        <a:pt x="84" y="201"/>
                        <a:pt x="84" y="200"/>
                      </a:cubicBezTo>
                      <a:cubicBezTo>
                        <a:pt x="84" y="198"/>
                        <a:pt x="85" y="195"/>
                        <a:pt x="85" y="194"/>
                      </a:cubicBezTo>
                      <a:cubicBezTo>
                        <a:pt x="85" y="193"/>
                        <a:pt x="85" y="192"/>
                        <a:pt x="84" y="191"/>
                      </a:cubicBezTo>
                      <a:cubicBezTo>
                        <a:pt x="84" y="190"/>
                        <a:pt x="84" y="187"/>
                        <a:pt x="83" y="185"/>
                      </a:cubicBezTo>
                      <a:cubicBezTo>
                        <a:pt x="83" y="183"/>
                        <a:pt x="82" y="179"/>
                        <a:pt x="82" y="178"/>
                      </a:cubicBezTo>
                      <a:cubicBezTo>
                        <a:pt x="82" y="177"/>
                        <a:pt x="82" y="174"/>
                        <a:pt x="82" y="173"/>
                      </a:cubicBezTo>
                      <a:cubicBezTo>
                        <a:pt x="82" y="173"/>
                        <a:pt x="81" y="171"/>
                        <a:pt x="81" y="171"/>
                      </a:cubicBezTo>
                      <a:cubicBezTo>
                        <a:pt x="81" y="171"/>
                        <a:pt x="81" y="170"/>
                        <a:pt x="81" y="170"/>
                      </a:cubicBezTo>
                      <a:cubicBezTo>
                        <a:pt x="81" y="169"/>
                        <a:pt x="81" y="167"/>
                        <a:pt x="81" y="167"/>
                      </a:cubicBezTo>
                      <a:cubicBezTo>
                        <a:pt x="81" y="167"/>
                        <a:pt x="81" y="164"/>
                        <a:pt x="81" y="162"/>
                      </a:cubicBezTo>
                      <a:cubicBezTo>
                        <a:pt x="81" y="161"/>
                        <a:pt x="81" y="161"/>
                        <a:pt x="81" y="160"/>
                      </a:cubicBezTo>
                      <a:cubicBezTo>
                        <a:pt x="81" y="160"/>
                        <a:pt x="80" y="158"/>
                        <a:pt x="80" y="157"/>
                      </a:cubicBezTo>
                      <a:cubicBezTo>
                        <a:pt x="80" y="156"/>
                        <a:pt x="80" y="154"/>
                        <a:pt x="80" y="154"/>
                      </a:cubicBezTo>
                      <a:cubicBezTo>
                        <a:pt x="80" y="153"/>
                        <a:pt x="80" y="152"/>
                        <a:pt x="80" y="152"/>
                      </a:cubicBezTo>
                      <a:cubicBezTo>
                        <a:pt x="80" y="152"/>
                        <a:pt x="80" y="151"/>
                        <a:pt x="80" y="150"/>
                      </a:cubicBezTo>
                      <a:cubicBezTo>
                        <a:pt x="81" y="149"/>
                        <a:pt x="81" y="147"/>
                        <a:pt x="81" y="146"/>
                      </a:cubicBezTo>
                      <a:cubicBezTo>
                        <a:pt x="80" y="145"/>
                        <a:pt x="80" y="144"/>
                        <a:pt x="80" y="143"/>
                      </a:cubicBezTo>
                      <a:cubicBezTo>
                        <a:pt x="80" y="142"/>
                        <a:pt x="79" y="139"/>
                        <a:pt x="79" y="139"/>
                      </a:cubicBezTo>
                      <a:cubicBezTo>
                        <a:pt x="79" y="138"/>
                        <a:pt x="78" y="137"/>
                        <a:pt x="78" y="137"/>
                      </a:cubicBezTo>
                      <a:cubicBezTo>
                        <a:pt x="78" y="137"/>
                        <a:pt x="78" y="137"/>
                        <a:pt x="78" y="137"/>
                      </a:cubicBezTo>
                      <a:cubicBezTo>
                        <a:pt x="78" y="137"/>
                        <a:pt x="78" y="136"/>
                        <a:pt x="78" y="136"/>
                      </a:cubicBezTo>
                      <a:cubicBezTo>
                        <a:pt x="78" y="136"/>
                        <a:pt x="78" y="135"/>
                        <a:pt x="78" y="135"/>
                      </a:cubicBezTo>
                      <a:cubicBezTo>
                        <a:pt x="78" y="135"/>
                        <a:pt x="78" y="134"/>
                        <a:pt x="77" y="134"/>
                      </a:cubicBezTo>
                      <a:cubicBezTo>
                        <a:pt x="77" y="134"/>
                        <a:pt x="77" y="134"/>
                        <a:pt x="77" y="133"/>
                      </a:cubicBezTo>
                      <a:cubicBezTo>
                        <a:pt x="77" y="133"/>
                        <a:pt x="76" y="131"/>
                        <a:pt x="76" y="130"/>
                      </a:cubicBezTo>
                      <a:cubicBezTo>
                        <a:pt x="76" y="130"/>
                        <a:pt x="76" y="129"/>
                        <a:pt x="76" y="129"/>
                      </a:cubicBezTo>
                      <a:cubicBezTo>
                        <a:pt x="75" y="129"/>
                        <a:pt x="75" y="128"/>
                        <a:pt x="75" y="128"/>
                      </a:cubicBezTo>
                      <a:cubicBezTo>
                        <a:pt x="75" y="127"/>
                        <a:pt x="75" y="127"/>
                        <a:pt x="75" y="127"/>
                      </a:cubicBezTo>
                      <a:cubicBezTo>
                        <a:pt x="75" y="126"/>
                        <a:pt x="75" y="126"/>
                        <a:pt x="75" y="126"/>
                      </a:cubicBezTo>
                      <a:cubicBezTo>
                        <a:pt x="75" y="125"/>
                        <a:pt x="74" y="124"/>
                        <a:pt x="74" y="124"/>
                      </a:cubicBezTo>
                      <a:cubicBezTo>
                        <a:pt x="74" y="124"/>
                        <a:pt x="74" y="124"/>
                        <a:pt x="74" y="124"/>
                      </a:cubicBezTo>
                      <a:cubicBezTo>
                        <a:pt x="74" y="123"/>
                        <a:pt x="74" y="123"/>
                        <a:pt x="74" y="123"/>
                      </a:cubicBezTo>
                      <a:cubicBezTo>
                        <a:pt x="74" y="123"/>
                        <a:pt x="74" y="119"/>
                        <a:pt x="73" y="119"/>
                      </a:cubicBezTo>
                      <a:cubicBezTo>
                        <a:pt x="73" y="119"/>
                        <a:pt x="73" y="119"/>
                        <a:pt x="73" y="119"/>
                      </a:cubicBezTo>
                      <a:cubicBezTo>
                        <a:pt x="73" y="119"/>
                        <a:pt x="73" y="119"/>
                        <a:pt x="74" y="119"/>
                      </a:cubicBezTo>
                      <a:cubicBezTo>
                        <a:pt x="74" y="119"/>
                        <a:pt x="74" y="119"/>
                        <a:pt x="74" y="119"/>
                      </a:cubicBezTo>
                      <a:cubicBezTo>
                        <a:pt x="74" y="119"/>
                        <a:pt x="74" y="122"/>
                        <a:pt x="74" y="122"/>
                      </a:cubicBezTo>
                      <a:cubicBezTo>
                        <a:pt x="74" y="122"/>
                        <a:pt x="74" y="122"/>
                        <a:pt x="74" y="122"/>
                      </a:cubicBezTo>
                      <a:cubicBezTo>
                        <a:pt x="74" y="122"/>
                        <a:pt x="74" y="122"/>
                        <a:pt x="75" y="121"/>
                      </a:cubicBezTo>
                      <a:cubicBezTo>
                        <a:pt x="75" y="121"/>
                        <a:pt x="76" y="121"/>
                        <a:pt x="76" y="121"/>
                      </a:cubicBezTo>
                      <a:cubicBezTo>
                        <a:pt x="76" y="121"/>
                        <a:pt x="76" y="120"/>
                        <a:pt x="76" y="120"/>
                      </a:cubicBezTo>
                      <a:cubicBezTo>
                        <a:pt x="77" y="120"/>
                        <a:pt x="77" y="120"/>
                        <a:pt x="77" y="120"/>
                      </a:cubicBezTo>
                      <a:cubicBezTo>
                        <a:pt x="77" y="119"/>
                        <a:pt x="77" y="119"/>
                        <a:pt x="78" y="118"/>
                      </a:cubicBezTo>
                      <a:cubicBezTo>
                        <a:pt x="78" y="118"/>
                        <a:pt x="79" y="117"/>
                        <a:pt x="79" y="117"/>
                      </a:cubicBezTo>
                      <a:cubicBezTo>
                        <a:pt x="80" y="117"/>
                        <a:pt x="80" y="116"/>
                        <a:pt x="80" y="116"/>
                      </a:cubicBezTo>
                      <a:cubicBezTo>
                        <a:pt x="80" y="116"/>
                        <a:pt x="80" y="116"/>
                        <a:pt x="80" y="115"/>
                      </a:cubicBezTo>
                      <a:cubicBezTo>
                        <a:pt x="80" y="115"/>
                        <a:pt x="80" y="115"/>
                        <a:pt x="79" y="115"/>
                      </a:cubicBezTo>
                      <a:cubicBezTo>
                        <a:pt x="79" y="115"/>
                        <a:pt x="78" y="114"/>
                        <a:pt x="78" y="114"/>
                      </a:cubicBezTo>
                      <a:cubicBezTo>
                        <a:pt x="78" y="114"/>
                        <a:pt x="77" y="113"/>
                        <a:pt x="77" y="112"/>
                      </a:cubicBezTo>
                      <a:cubicBezTo>
                        <a:pt x="77" y="112"/>
                        <a:pt x="76" y="109"/>
                        <a:pt x="76" y="108"/>
                      </a:cubicBezTo>
                      <a:cubicBezTo>
                        <a:pt x="75" y="108"/>
                        <a:pt x="76" y="107"/>
                        <a:pt x="76" y="107"/>
                      </a:cubicBezTo>
                      <a:cubicBezTo>
                        <a:pt x="76" y="106"/>
                        <a:pt x="75" y="104"/>
                        <a:pt x="75" y="103"/>
                      </a:cubicBezTo>
                      <a:cubicBezTo>
                        <a:pt x="75" y="103"/>
                        <a:pt x="75" y="98"/>
                        <a:pt x="75" y="97"/>
                      </a:cubicBezTo>
                      <a:cubicBezTo>
                        <a:pt x="75" y="97"/>
                        <a:pt x="75" y="97"/>
                        <a:pt x="75" y="96"/>
                      </a:cubicBezTo>
                      <a:cubicBezTo>
                        <a:pt x="75" y="96"/>
                        <a:pt x="76" y="93"/>
                        <a:pt x="77" y="92"/>
                      </a:cubicBezTo>
                      <a:cubicBezTo>
                        <a:pt x="77" y="91"/>
                        <a:pt x="78" y="88"/>
                        <a:pt x="78" y="88"/>
                      </a:cubicBezTo>
                      <a:cubicBezTo>
                        <a:pt x="78" y="87"/>
                        <a:pt x="78" y="86"/>
                        <a:pt x="79" y="86"/>
                      </a:cubicBezTo>
                      <a:cubicBezTo>
                        <a:pt x="79" y="85"/>
                        <a:pt x="79" y="85"/>
                        <a:pt x="79" y="84"/>
                      </a:cubicBezTo>
                      <a:cubicBezTo>
                        <a:pt x="80" y="83"/>
                        <a:pt x="80" y="81"/>
                        <a:pt x="81" y="81"/>
                      </a:cubicBezTo>
                      <a:cubicBezTo>
                        <a:pt x="81" y="80"/>
                        <a:pt x="81" y="79"/>
                        <a:pt x="81" y="79"/>
                      </a:cubicBezTo>
                      <a:cubicBezTo>
                        <a:pt x="81" y="78"/>
                        <a:pt x="82" y="77"/>
                        <a:pt x="82" y="77"/>
                      </a:cubicBezTo>
                      <a:cubicBezTo>
                        <a:pt x="82" y="76"/>
                        <a:pt x="82" y="76"/>
                        <a:pt x="82" y="76"/>
                      </a:cubicBezTo>
                      <a:cubicBezTo>
                        <a:pt x="82" y="75"/>
                        <a:pt x="83" y="74"/>
                        <a:pt x="83" y="74"/>
                      </a:cubicBezTo>
                      <a:cubicBezTo>
                        <a:pt x="83" y="74"/>
                        <a:pt x="83" y="74"/>
                        <a:pt x="83" y="73"/>
                      </a:cubicBezTo>
                      <a:cubicBezTo>
                        <a:pt x="83" y="73"/>
                        <a:pt x="83" y="72"/>
                        <a:pt x="83" y="72"/>
                      </a:cubicBezTo>
                      <a:cubicBezTo>
                        <a:pt x="83" y="71"/>
                        <a:pt x="83" y="71"/>
                        <a:pt x="83" y="70"/>
                      </a:cubicBezTo>
                      <a:cubicBezTo>
                        <a:pt x="83" y="70"/>
                        <a:pt x="83" y="69"/>
                        <a:pt x="83" y="69"/>
                      </a:cubicBezTo>
                      <a:cubicBezTo>
                        <a:pt x="83" y="69"/>
                        <a:pt x="83" y="67"/>
                        <a:pt x="82" y="66"/>
                      </a:cubicBezTo>
                      <a:cubicBezTo>
                        <a:pt x="82" y="65"/>
                        <a:pt x="82" y="62"/>
                        <a:pt x="81" y="61"/>
                      </a:cubicBezTo>
                      <a:cubicBezTo>
                        <a:pt x="81" y="61"/>
                        <a:pt x="81" y="60"/>
                        <a:pt x="81" y="60"/>
                      </a:cubicBezTo>
                      <a:cubicBezTo>
                        <a:pt x="81" y="60"/>
                        <a:pt x="81" y="59"/>
                        <a:pt x="81" y="58"/>
                      </a:cubicBezTo>
                      <a:cubicBezTo>
                        <a:pt x="81" y="57"/>
                        <a:pt x="81" y="55"/>
                        <a:pt x="81" y="54"/>
                      </a:cubicBezTo>
                      <a:cubicBezTo>
                        <a:pt x="81" y="53"/>
                        <a:pt x="81" y="52"/>
                        <a:pt x="81" y="52"/>
                      </a:cubicBezTo>
                      <a:cubicBezTo>
                        <a:pt x="80" y="52"/>
                        <a:pt x="80" y="51"/>
                        <a:pt x="80" y="51"/>
                      </a:cubicBezTo>
                      <a:cubicBezTo>
                        <a:pt x="79" y="50"/>
                        <a:pt x="79" y="50"/>
                        <a:pt x="79" y="50"/>
                      </a:cubicBezTo>
                      <a:cubicBezTo>
                        <a:pt x="79" y="49"/>
                        <a:pt x="78" y="49"/>
                        <a:pt x="78" y="48"/>
                      </a:cubicBezTo>
                      <a:cubicBezTo>
                        <a:pt x="78" y="48"/>
                        <a:pt x="78" y="47"/>
                        <a:pt x="77" y="46"/>
                      </a:cubicBezTo>
                      <a:cubicBezTo>
                        <a:pt x="76" y="46"/>
                        <a:pt x="75" y="45"/>
                        <a:pt x="75" y="45"/>
                      </a:cubicBezTo>
                      <a:cubicBezTo>
                        <a:pt x="74" y="45"/>
                        <a:pt x="74" y="44"/>
                        <a:pt x="73" y="44"/>
                      </a:cubicBezTo>
                      <a:cubicBezTo>
                        <a:pt x="73" y="44"/>
                        <a:pt x="72" y="44"/>
                        <a:pt x="72" y="44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71" y="44"/>
                        <a:pt x="70" y="43"/>
                        <a:pt x="70" y="43"/>
                      </a:cubicBezTo>
                      <a:cubicBezTo>
                        <a:pt x="69" y="43"/>
                        <a:pt x="68" y="43"/>
                        <a:pt x="68" y="43"/>
                      </a:cubicBezTo>
                      <a:cubicBezTo>
                        <a:pt x="68" y="43"/>
                        <a:pt x="67" y="42"/>
                        <a:pt x="66" y="42"/>
                      </a:cubicBezTo>
                      <a:cubicBezTo>
                        <a:pt x="65" y="42"/>
                        <a:pt x="65" y="42"/>
                        <a:pt x="64" y="42"/>
                      </a:cubicBezTo>
                      <a:cubicBezTo>
                        <a:pt x="64" y="42"/>
                        <a:pt x="63" y="42"/>
                        <a:pt x="62" y="41"/>
                      </a:cubicBezTo>
                      <a:cubicBezTo>
                        <a:pt x="62" y="41"/>
                        <a:pt x="62" y="41"/>
                        <a:pt x="61" y="41"/>
                      </a:cubicBezTo>
                      <a:cubicBezTo>
                        <a:pt x="61" y="40"/>
                        <a:pt x="60" y="40"/>
                        <a:pt x="60" y="41"/>
                      </a:cubicBezTo>
                      <a:cubicBezTo>
                        <a:pt x="60" y="41"/>
                        <a:pt x="60" y="41"/>
                        <a:pt x="60" y="41"/>
                      </a:cubicBezTo>
                      <a:cubicBezTo>
                        <a:pt x="60" y="40"/>
                        <a:pt x="59" y="40"/>
                        <a:pt x="59" y="39"/>
                      </a:cubicBezTo>
                      <a:cubicBezTo>
                        <a:pt x="59" y="39"/>
                        <a:pt x="59" y="39"/>
                        <a:pt x="59" y="38"/>
                      </a:cubicBezTo>
                      <a:cubicBezTo>
                        <a:pt x="59" y="38"/>
                        <a:pt x="59" y="37"/>
                        <a:pt x="58" y="37"/>
                      </a:cubicBezTo>
                      <a:cubicBezTo>
                        <a:pt x="58" y="36"/>
                        <a:pt x="58" y="35"/>
                        <a:pt x="58" y="35"/>
                      </a:cubicBezTo>
                      <a:cubicBezTo>
                        <a:pt x="58" y="35"/>
                        <a:pt x="58" y="35"/>
                        <a:pt x="57" y="35"/>
                      </a:cubicBezTo>
                      <a:cubicBezTo>
                        <a:pt x="57" y="35"/>
                        <a:pt x="57" y="35"/>
                        <a:pt x="57" y="34"/>
                      </a:cubicBezTo>
                      <a:cubicBezTo>
                        <a:pt x="57" y="34"/>
                        <a:pt x="58" y="32"/>
                        <a:pt x="58" y="31"/>
                      </a:cubicBezTo>
                      <a:cubicBezTo>
                        <a:pt x="58" y="30"/>
                        <a:pt x="58" y="27"/>
                        <a:pt x="58" y="27"/>
                      </a:cubicBezTo>
                      <a:cubicBezTo>
                        <a:pt x="58" y="27"/>
                        <a:pt x="58" y="27"/>
                        <a:pt x="59" y="27"/>
                      </a:cubicBezTo>
                      <a:cubicBezTo>
                        <a:pt x="60" y="27"/>
                        <a:pt x="60" y="26"/>
                        <a:pt x="60" y="26"/>
                      </a:cubicBezTo>
                      <a:cubicBezTo>
                        <a:pt x="60" y="26"/>
                        <a:pt x="61" y="25"/>
                        <a:pt x="61" y="25"/>
                      </a:cubicBezTo>
                      <a:cubicBezTo>
                        <a:pt x="61" y="25"/>
                        <a:pt x="61" y="25"/>
                        <a:pt x="61" y="25"/>
                      </a:cubicBezTo>
                      <a:cubicBezTo>
                        <a:pt x="61" y="24"/>
                        <a:pt x="61" y="24"/>
                        <a:pt x="62" y="23"/>
                      </a:cubicBezTo>
                      <a:cubicBezTo>
                        <a:pt x="62" y="23"/>
                        <a:pt x="62" y="22"/>
                        <a:pt x="62" y="21"/>
                      </a:cubicBezTo>
                      <a:cubicBezTo>
                        <a:pt x="62" y="21"/>
                        <a:pt x="62" y="21"/>
                        <a:pt x="62" y="20"/>
                      </a:cubicBezTo>
                      <a:cubicBezTo>
                        <a:pt x="62" y="18"/>
                        <a:pt x="62" y="17"/>
                        <a:pt x="62" y="17"/>
                      </a:cubicBezTo>
                      <a:cubicBezTo>
                        <a:pt x="61" y="16"/>
                        <a:pt x="61" y="16"/>
                        <a:pt x="61" y="16"/>
                      </a:cubicBezTo>
                      <a:cubicBezTo>
                        <a:pt x="61" y="16"/>
                        <a:pt x="61" y="16"/>
                        <a:pt x="61" y="15"/>
                      </a:cubicBezTo>
                      <a:cubicBezTo>
                        <a:pt x="61" y="15"/>
                        <a:pt x="61" y="11"/>
                        <a:pt x="61" y="11"/>
                      </a:cubicBezTo>
                      <a:cubicBezTo>
                        <a:pt x="59" y="6"/>
                        <a:pt x="55" y="3"/>
                        <a:pt x="52" y="1"/>
                      </a:cubicBezTo>
                      <a:cubicBezTo>
                        <a:pt x="49" y="0"/>
                        <a:pt x="47" y="0"/>
                        <a:pt x="44" y="1"/>
                      </a:cubicBezTo>
                      <a:cubicBezTo>
                        <a:pt x="42" y="1"/>
                        <a:pt x="39" y="3"/>
                        <a:pt x="39" y="3"/>
                      </a:cubicBezTo>
                      <a:cubicBezTo>
                        <a:pt x="39" y="3"/>
                        <a:pt x="39" y="3"/>
                        <a:pt x="38" y="4"/>
                      </a:cubicBezTo>
                      <a:cubicBezTo>
                        <a:pt x="37" y="4"/>
                        <a:pt x="36" y="6"/>
                        <a:pt x="36" y="7"/>
                      </a:cubicBezTo>
                      <a:cubicBezTo>
                        <a:pt x="35" y="8"/>
                        <a:pt x="34" y="10"/>
                        <a:pt x="34" y="11"/>
                      </a:cubicBezTo>
                      <a:cubicBezTo>
                        <a:pt x="34" y="12"/>
                        <a:pt x="34" y="14"/>
                        <a:pt x="34" y="15"/>
                      </a:cubicBezTo>
                      <a:cubicBezTo>
                        <a:pt x="34" y="16"/>
                        <a:pt x="34" y="16"/>
                        <a:pt x="34" y="17"/>
                      </a:cubicBezTo>
                      <a:cubicBezTo>
                        <a:pt x="34" y="18"/>
                        <a:pt x="34" y="19"/>
                        <a:pt x="34" y="20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4" y="24"/>
                        <a:pt x="34" y="26"/>
                        <a:pt x="34" y="28"/>
                      </a:cubicBezTo>
                      <a:cubicBezTo>
                        <a:pt x="34" y="30"/>
                        <a:pt x="34" y="31"/>
                        <a:pt x="35" y="32"/>
                      </a:cubicBezTo>
                      <a:cubicBezTo>
                        <a:pt x="35" y="34"/>
                        <a:pt x="37" y="35"/>
                        <a:pt x="37" y="36"/>
                      </a:cubicBezTo>
                      <a:cubicBezTo>
                        <a:pt x="38" y="36"/>
                        <a:pt x="38" y="37"/>
                        <a:pt x="38" y="37"/>
                      </a:cubicBezTo>
                      <a:cubicBezTo>
                        <a:pt x="39" y="37"/>
                        <a:pt x="39" y="37"/>
                        <a:pt x="39" y="38"/>
                      </a:cubicBezTo>
                      <a:cubicBezTo>
                        <a:pt x="39" y="38"/>
                        <a:pt x="39" y="38"/>
                        <a:pt x="38" y="38"/>
                      </a:cubicBezTo>
                      <a:cubicBezTo>
                        <a:pt x="38" y="39"/>
                        <a:pt x="38" y="40"/>
                        <a:pt x="38" y="41"/>
                      </a:cubicBezTo>
                      <a:cubicBezTo>
                        <a:pt x="38" y="41"/>
                        <a:pt x="38" y="42"/>
                        <a:pt x="38" y="42"/>
                      </a:cubicBezTo>
                      <a:cubicBezTo>
                        <a:pt x="38" y="42"/>
                        <a:pt x="38" y="42"/>
                        <a:pt x="38" y="43"/>
                      </a:cubicBezTo>
                      <a:cubicBezTo>
                        <a:pt x="38" y="43"/>
                        <a:pt x="38" y="43"/>
                        <a:pt x="38" y="43"/>
                      </a:cubicBezTo>
                      <a:cubicBezTo>
                        <a:pt x="38" y="43"/>
                        <a:pt x="37" y="43"/>
                        <a:pt x="37" y="44"/>
                      </a:cubicBezTo>
                      <a:cubicBezTo>
                        <a:pt x="36" y="44"/>
                        <a:pt x="35" y="45"/>
                        <a:pt x="34" y="45"/>
                      </a:cubicBezTo>
                      <a:cubicBezTo>
                        <a:pt x="33" y="46"/>
                        <a:pt x="33" y="46"/>
                        <a:pt x="32" y="47"/>
                      </a:cubicBezTo>
                      <a:cubicBezTo>
                        <a:pt x="32" y="47"/>
                        <a:pt x="31" y="47"/>
                        <a:pt x="30" y="47"/>
                      </a:cubicBezTo>
                      <a:cubicBezTo>
                        <a:pt x="29" y="47"/>
                        <a:pt x="29" y="47"/>
                        <a:pt x="28" y="47"/>
                      </a:cubicBezTo>
                      <a:cubicBezTo>
                        <a:pt x="27" y="47"/>
                        <a:pt x="26" y="47"/>
                        <a:pt x="25" y="47"/>
                      </a:cubicBezTo>
                      <a:cubicBezTo>
                        <a:pt x="25" y="47"/>
                        <a:pt x="24" y="48"/>
                        <a:pt x="24" y="48"/>
                      </a:cubicBezTo>
                      <a:cubicBezTo>
                        <a:pt x="23" y="48"/>
                        <a:pt x="23" y="48"/>
                        <a:pt x="23" y="48"/>
                      </a:cubicBezTo>
                      <a:cubicBezTo>
                        <a:pt x="22" y="48"/>
                        <a:pt x="22" y="48"/>
                        <a:pt x="22" y="48"/>
                      </a:cubicBezTo>
                      <a:cubicBezTo>
                        <a:pt x="21" y="48"/>
                        <a:pt x="21" y="48"/>
                        <a:pt x="21" y="48"/>
                      </a:cubicBezTo>
                      <a:cubicBezTo>
                        <a:pt x="20" y="48"/>
                        <a:pt x="19" y="49"/>
                        <a:pt x="19" y="49"/>
                      </a:cubicBezTo>
                      <a:cubicBezTo>
                        <a:pt x="19" y="49"/>
                        <a:pt x="19" y="49"/>
                        <a:pt x="19" y="49"/>
                      </a:cubicBezTo>
                      <a:cubicBezTo>
                        <a:pt x="18" y="49"/>
                        <a:pt x="17" y="50"/>
                        <a:pt x="17" y="50"/>
                      </a:cubicBezTo>
                      <a:cubicBezTo>
                        <a:pt x="17" y="50"/>
                        <a:pt x="17" y="50"/>
                        <a:pt x="16" y="50"/>
                      </a:cubicBezTo>
                      <a:cubicBezTo>
                        <a:pt x="16" y="50"/>
                        <a:pt x="15" y="51"/>
                        <a:pt x="15" y="51"/>
                      </a:cubicBezTo>
                      <a:cubicBezTo>
                        <a:pt x="15" y="51"/>
                        <a:pt x="15" y="51"/>
                        <a:pt x="15" y="52"/>
                      </a:cubicBezTo>
                      <a:cubicBezTo>
                        <a:pt x="14" y="52"/>
                        <a:pt x="14" y="53"/>
                        <a:pt x="14" y="53"/>
                      </a:cubicBezTo>
                      <a:cubicBezTo>
                        <a:pt x="14" y="54"/>
                        <a:pt x="13" y="54"/>
                        <a:pt x="13" y="54"/>
                      </a:cubicBezTo>
                      <a:cubicBezTo>
                        <a:pt x="12" y="55"/>
                        <a:pt x="12" y="56"/>
                        <a:pt x="12" y="57"/>
                      </a:cubicBezTo>
                      <a:cubicBezTo>
                        <a:pt x="12" y="58"/>
                        <a:pt x="11" y="60"/>
                        <a:pt x="11" y="60"/>
                      </a:cubicBezTo>
                      <a:cubicBezTo>
                        <a:pt x="11" y="60"/>
                        <a:pt x="11" y="60"/>
                        <a:pt x="10" y="61"/>
                      </a:cubicBezTo>
                      <a:cubicBezTo>
                        <a:pt x="9" y="62"/>
                        <a:pt x="9" y="62"/>
                        <a:pt x="9" y="63"/>
                      </a:cubicBezTo>
                      <a:cubicBezTo>
                        <a:pt x="8" y="63"/>
                        <a:pt x="8" y="65"/>
                        <a:pt x="8" y="66"/>
                      </a:cubicBezTo>
                      <a:cubicBezTo>
                        <a:pt x="8" y="67"/>
                        <a:pt x="7" y="68"/>
                        <a:pt x="7" y="69"/>
                      </a:cubicBezTo>
                      <a:cubicBezTo>
                        <a:pt x="7" y="69"/>
                        <a:pt x="7" y="69"/>
                        <a:pt x="6" y="70"/>
                      </a:cubicBezTo>
                      <a:cubicBezTo>
                        <a:pt x="6" y="70"/>
                        <a:pt x="5" y="73"/>
                        <a:pt x="5" y="73"/>
                      </a:cubicBezTo>
                      <a:cubicBezTo>
                        <a:pt x="5" y="74"/>
                        <a:pt x="4" y="76"/>
                        <a:pt x="4" y="76"/>
                      </a:cubicBezTo>
                      <a:cubicBezTo>
                        <a:pt x="4" y="77"/>
                        <a:pt x="3" y="78"/>
                        <a:pt x="3" y="78"/>
                      </a:cubicBezTo>
                      <a:cubicBezTo>
                        <a:pt x="3" y="79"/>
                        <a:pt x="3" y="79"/>
                        <a:pt x="2" y="80"/>
                      </a:cubicBezTo>
                      <a:cubicBezTo>
                        <a:pt x="2" y="81"/>
                        <a:pt x="2" y="83"/>
                        <a:pt x="1" y="85"/>
                      </a:cubicBezTo>
                      <a:cubicBezTo>
                        <a:pt x="1" y="87"/>
                        <a:pt x="0" y="90"/>
                        <a:pt x="0" y="91"/>
                      </a:cubicBezTo>
                      <a:cubicBezTo>
                        <a:pt x="0" y="93"/>
                        <a:pt x="1" y="95"/>
                        <a:pt x="1" y="96"/>
                      </a:cubicBezTo>
                      <a:cubicBezTo>
                        <a:pt x="1" y="97"/>
                        <a:pt x="2" y="97"/>
                        <a:pt x="2" y="98"/>
                      </a:cubicBezTo>
                      <a:cubicBezTo>
                        <a:pt x="3" y="98"/>
                        <a:pt x="3" y="98"/>
                        <a:pt x="4" y="99"/>
                      </a:cubicBezTo>
                      <a:cubicBezTo>
                        <a:pt x="5" y="99"/>
                        <a:pt x="6" y="99"/>
                        <a:pt x="7" y="99"/>
                      </a:cubicBezTo>
                      <a:cubicBezTo>
                        <a:pt x="7" y="99"/>
                        <a:pt x="7" y="99"/>
                        <a:pt x="7" y="99"/>
                      </a:cubicBezTo>
                      <a:cubicBezTo>
                        <a:pt x="8" y="99"/>
                        <a:pt x="8" y="99"/>
                        <a:pt x="9" y="99"/>
                      </a:cubicBezTo>
                      <a:cubicBezTo>
                        <a:pt x="9" y="99"/>
                        <a:pt x="10" y="100"/>
                        <a:pt x="11" y="100"/>
                      </a:cubicBezTo>
                      <a:cubicBezTo>
                        <a:pt x="11" y="100"/>
                        <a:pt x="12" y="100"/>
                        <a:pt x="13" y="100"/>
                      </a:cubicBezTo>
                      <a:cubicBezTo>
                        <a:pt x="14" y="101"/>
                        <a:pt x="15" y="101"/>
                        <a:pt x="16" y="101"/>
                      </a:cubicBezTo>
                      <a:cubicBezTo>
                        <a:pt x="16" y="101"/>
                        <a:pt x="17" y="101"/>
                        <a:pt x="17" y="101"/>
                      </a:cubicBezTo>
                      <a:cubicBezTo>
                        <a:pt x="17" y="101"/>
                        <a:pt x="18" y="101"/>
                        <a:pt x="18" y="101"/>
                      </a:cubicBezTo>
                      <a:cubicBezTo>
                        <a:pt x="19" y="101"/>
                        <a:pt x="19" y="101"/>
                        <a:pt x="20" y="101"/>
                      </a:cubicBezTo>
                      <a:cubicBezTo>
                        <a:pt x="20" y="101"/>
                        <a:pt x="20" y="101"/>
                        <a:pt x="20" y="101"/>
                      </a:cubicBezTo>
                      <a:cubicBezTo>
                        <a:pt x="20" y="102"/>
                        <a:pt x="20" y="102"/>
                        <a:pt x="20" y="103"/>
                      </a:cubicBezTo>
                      <a:cubicBezTo>
                        <a:pt x="20" y="104"/>
                        <a:pt x="19" y="107"/>
                        <a:pt x="19" y="109"/>
                      </a:cubicBezTo>
                      <a:cubicBezTo>
                        <a:pt x="19" y="111"/>
                        <a:pt x="19" y="115"/>
                        <a:pt x="19" y="117"/>
                      </a:cubicBezTo>
                      <a:cubicBezTo>
                        <a:pt x="19" y="118"/>
                        <a:pt x="19" y="120"/>
                        <a:pt x="19" y="120"/>
                      </a:cubicBezTo>
                      <a:cubicBezTo>
                        <a:pt x="19" y="121"/>
                        <a:pt x="20" y="121"/>
                        <a:pt x="20" y="121"/>
                      </a:cubicBezTo>
                      <a:cubicBezTo>
                        <a:pt x="20" y="122"/>
                        <a:pt x="21" y="122"/>
                        <a:pt x="21" y="123"/>
                      </a:cubicBezTo>
                      <a:cubicBezTo>
                        <a:pt x="21" y="123"/>
                        <a:pt x="22" y="123"/>
                        <a:pt x="22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4"/>
                        <a:pt x="23" y="124"/>
                        <a:pt x="23" y="124"/>
                      </a:cubicBezTo>
                      <a:cubicBezTo>
                        <a:pt x="23" y="124"/>
                        <a:pt x="23" y="124"/>
                        <a:pt x="23" y="124"/>
                      </a:cubicBezTo>
                      <a:cubicBezTo>
                        <a:pt x="22" y="125"/>
                        <a:pt x="23" y="125"/>
                        <a:pt x="23" y="125"/>
                      </a:cubicBezTo>
                      <a:cubicBezTo>
                        <a:pt x="23" y="125"/>
                        <a:pt x="23" y="125"/>
                        <a:pt x="23" y="125"/>
                      </a:cubicBezTo>
                      <a:cubicBezTo>
                        <a:pt x="22" y="126"/>
                        <a:pt x="22" y="126"/>
                        <a:pt x="23" y="126"/>
                      </a:cubicBezTo>
                      <a:cubicBezTo>
                        <a:pt x="23" y="127"/>
                        <a:pt x="23" y="128"/>
                        <a:pt x="23" y="128"/>
                      </a:cubicBezTo>
                      <a:cubicBezTo>
                        <a:pt x="22" y="128"/>
                        <a:pt x="22" y="128"/>
                        <a:pt x="21" y="129"/>
                      </a:cubicBezTo>
                      <a:cubicBezTo>
                        <a:pt x="21" y="129"/>
                        <a:pt x="21" y="130"/>
                        <a:pt x="21" y="131"/>
                      </a:cubicBezTo>
                      <a:cubicBezTo>
                        <a:pt x="21" y="132"/>
                        <a:pt x="21" y="132"/>
                        <a:pt x="22" y="133"/>
                      </a:cubicBezTo>
                      <a:cubicBezTo>
                        <a:pt x="22" y="133"/>
                        <a:pt x="22" y="133"/>
                        <a:pt x="21" y="133"/>
                      </a:cubicBezTo>
                      <a:cubicBezTo>
                        <a:pt x="21" y="134"/>
                        <a:pt x="21" y="135"/>
                        <a:pt x="21" y="135"/>
                      </a:cubicBezTo>
                      <a:cubicBezTo>
                        <a:pt x="21" y="136"/>
                        <a:pt x="21" y="137"/>
                        <a:pt x="21" y="137"/>
                      </a:cubicBezTo>
                      <a:cubicBezTo>
                        <a:pt x="20" y="138"/>
                        <a:pt x="20" y="138"/>
                        <a:pt x="20" y="139"/>
                      </a:cubicBezTo>
                      <a:cubicBezTo>
                        <a:pt x="20" y="140"/>
                        <a:pt x="20" y="140"/>
                        <a:pt x="20" y="140"/>
                      </a:cubicBezTo>
                      <a:cubicBezTo>
                        <a:pt x="20" y="141"/>
                        <a:pt x="20" y="142"/>
                        <a:pt x="19" y="142"/>
                      </a:cubicBezTo>
                      <a:cubicBezTo>
                        <a:pt x="19" y="142"/>
                        <a:pt x="19" y="143"/>
                        <a:pt x="19" y="143"/>
                      </a:cubicBezTo>
                      <a:cubicBezTo>
                        <a:pt x="19" y="144"/>
                        <a:pt x="18" y="145"/>
                        <a:pt x="18" y="146"/>
                      </a:cubicBezTo>
                      <a:cubicBezTo>
                        <a:pt x="18" y="147"/>
                        <a:pt x="18" y="148"/>
                        <a:pt x="18" y="148"/>
                      </a:cubicBezTo>
                      <a:cubicBezTo>
                        <a:pt x="18" y="148"/>
                        <a:pt x="18" y="149"/>
                        <a:pt x="18" y="150"/>
                      </a:cubicBezTo>
                      <a:cubicBezTo>
                        <a:pt x="18" y="150"/>
                        <a:pt x="18" y="151"/>
                        <a:pt x="18" y="151"/>
                      </a:cubicBezTo>
                      <a:cubicBezTo>
                        <a:pt x="17" y="152"/>
                        <a:pt x="18" y="152"/>
                        <a:pt x="18" y="152"/>
                      </a:cubicBezTo>
                      <a:cubicBezTo>
                        <a:pt x="18" y="153"/>
                        <a:pt x="18" y="153"/>
                        <a:pt x="18" y="154"/>
                      </a:cubicBezTo>
                      <a:cubicBezTo>
                        <a:pt x="18" y="154"/>
                        <a:pt x="18" y="154"/>
                        <a:pt x="18" y="154"/>
                      </a:cubicBezTo>
                      <a:cubicBezTo>
                        <a:pt x="18" y="155"/>
                        <a:pt x="18" y="155"/>
                        <a:pt x="18" y="155"/>
                      </a:cubicBezTo>
                      <a:cubicBezTo>
                        <a:pt x="18" y="156"/>
                        <a:pt x="19" y="156"/>
                        <a:pt x="19" y="156"/>
                      </a:cubicBezTo>
                      <a:cubicBezTo>
                        <a:pt x="19" y="157"/>
                        <a:pt x="19" y="157"/>
                        <a:pt x="19" y="157"/>
                      </a:cubicBezTo>
                      <a:cubicBezTo>
                        <a:pt x="19" y="158"/>
                        <a:pt x="19" y="158"/>
                        <a:pt x="19" y="158"/>
                      </a:cubicBezTo>
                      <a:cubicBezTo>
                        <a:pt x="19" y="159"/>
                        <a:pt x="19" y="160"/>
                        <a:pt x="19" y="160"/>
                      </a:cubicBezTo>
                      <a:cubicBezTo>
                        <a:pt x="20" y="161"/>
                        <a:pt x="20" y="162"/>
                        <a:pt x="19" y="162"/>
                      </a:cubicBezTo>
                      <a:cubicBezTo>
                        <a:pt x="19" y="162"/>
                        <a:pt x="19" y="163"/>
                        <a:pt x="19" y="164"/>
                      </a:cubicBezTo>
                      <a:cubicBezTo>
                        <a:pt x="19" y="165"/>
                        <a:pt x="19" y="166"/>
                        <a:pt x="19" y="167"/>
                      </a:cubicBezTo>
                      <a:cubicBezTo>
                        <a:pt x="19" y="169"/>
                        <a:pt x="20" y="171"/>
                        <a:pt x="20" y="173"/>
                      </a:cubicBezTo>
                      <a:cubicBezTo>
                        <a:pt x="20" y="175"/>
                        <a:pt x="20" y="176"/>
                        <a:pt x="21" y="177"/>
                      </a:cubicBezTo>
                      <a:cubicBezTo>
                        <a:pt x="21" y="179"/>
                        <a:pt x="22" y="182"/>
                        <a:pt x="22" y="183"/>
                      </a:cubicBezTo>
                      <a:cubicBezTo>
                        <a:pt x="22" y="184"/>
                        <a:pt x="23" y="186"/>
                        <a:pt x="23" y="187"/>
                      </a:cubicBezTo>
                      <a:cubicBezTo>
                        <a:pt x="23" y="187"/>
                        <a:pt x="23" y="189"/>
                        <a:pt x="23" y="190"/>
                      </a:cubicBezTo>
                      <a:cubicBezTo>
                        <a:pt x="23" y="191"/>
                        <a:pt x="24" y="194"/>
                        <a:pt x="24" y="195"/>
                      </a:cubicBezTo>
                      <a:cubicBezTo>
                        <a:pt x="24" y="196"/>
                        <a:pt x="24" y="202"/>
                        <a:pt x="24" y="203"/>
                      </a:cubicBezTo>
                      <a:cubicBezTo>
                        <a:pt x="25" y="204"/>
                        <a:pt x="25" y="209"/>
                        <a:pt x="25" y="211"/>
                      </a:cubicBezTo>
                      <a:cubicBezTo>
                        <a:pt x="25" y="212"/>
                        <a:pt x="26" y="217"/>
                        <a:pt x="26" y="219"/>
                      </a:cubicBezTo>
                      <a:cubicBezTo>
                        <a:pt x="26" y="221"/>
                        <a:pt x="27" y="225"/>
                        <a:pt x="27" y="226"/>
                      </a:cubicBezTo>
                      <a:cubicBezTo>
                        <a:pt x="27" y="226"/>
                        <a:pt x="28" y="229"/>
                        <a:pt x="28" y="230"/>
                      </a:cubicBezTo>
                      <a:cubicBezTo>
                        <a:pt x="28" y="230"/>
                        <a:pt x="29" y="233"/>
                        <a:pt x="29" y="235"/>
                      </a:cubicBezTo>
                      <a:cubicBezTo>
                        <a:pt x="29" y="236"/>
                        <a:pt x="30" y="238"/>
                        <a:pt x="30" y="239"/>
                      </a:cubicBezTo>
                      <a:cubicBezTo>
                        <a:pt x="30" y="241"/>
                        <a:pt x="31" y="241"/>
                        <a:pt x="31" y="242"/>
                      </a:cubicBezTo>
                      <a:cubicBezTo>
                        <a:pt x="31" y="242"/>
                        <a:pt x="32" y="244"/>
                        <a:pt x="32" y="244"/>
                      </a:cubicBezTo>
                      <a:cubicBezTo>
                        <a:pt x="32" y="245"/>
                        <a:pt x="33" y="247"/>
                        <a:pt x="33" y="248"/>
                      </a:cubicBezTo>
                      <a:cubicBezTo>
                        <a:pt x="33" y="248"/>
                        <a:pt x="34" y="251"/>
                        <a:pt x="35" y="252"/>
                      </a:cubicBezTo>
                      <a:cubicBezTo>
                        <a:pt x="35" y="252"/>
                        <a:pt x="35" y="252"/>
                        <a:pt x="35" y="252"/>
                      </a:cubicBezTo>
                      <a:cubicBezTo>
                        <a:pt x="35" y="253"/>
                        <a:pt x="35" y="253"/>
                        <a:pt x="35" y="253"/>
                      </a:cubicBezTo>
                      <a:cubicBezTo>
                        <a:pt x="34" y="253"/>
                        <a:pt x="34" y="255"/>
                        <a:pt x="33" y="256"/>
                      </a:cubicBezTo>
                      <a:cubicBezTo>
                        <a:pt x="32" y="257"/>
                        <a:pt x="32" y="258"/>
                        <a:pt x="32" y="259"/>
                      </a:cubicBezTo>
                      <a:cubicBezTo>
                        <a:pt x="32" y="259"/>
                        <a:pt x="31" y="261"/>
                        <a:pt x="31" y="262"/>
                      </a:cubicBezTo>
                      <a:cubicBezTo>
                        <a:pt x="31" y="263"/>
                        <a:pt x="31" y="263"/>
                        <a:pt x="30" y="264"/>
                      </a:cubicBezTo>
                      <a:cubicBezTo>
                        <a:pt x="30" y="265"/>
                        <a:pt x="29" y="266"/>
                        <a:pt x="29" y="267"/>
                      </a:cubicBezTo>
                      <a:cubicBezTo>
                        <a:pt x="29" y="267"/>
                        <a:pt x="29" y="267"/>
                        <a:pt x="29" y="268"/>
                      </a:cubicBezTo>
                      <a:cubicBezTo>
                        <a:pt x="29" y="268"/>
                        <a:pt x="29" y="269"/>
                        <a:pt x="29" y="269"/>
                      </a:cubicBezTo>
                      <a:cubicBezTo>
                        <a:pt x="29" y="269"/>
                        <a:pt x="30" y="270"/>
                        <a:pt x="30" y="270"/>
                      </a:cubicBezTo>
                      <a:cubicBezTo>
                        <a:pt x="30" y="270"/>
                        <a:pt x="32" y="270"/>
                        <a:pt x="32" y="270"/>
                      </a:cubicBezTo>
                      <a:cubicBezTo>
                        <a:pt x="32" y="270"/>
                        <a:pt x="32" y="271"/>
                        <a:pt x="32" y="271"/>
                      </a:cubicBezTo>
                      <a:cubicBezTo>
                        <a:pt x="32" y="271"/>
                        <a:pt x="31" y="272"/>
                        <a:pt x="31" y="272"/>
                      </a:cubicBezTo>
                      <a:cubicBezTo>
                        <a:pt x="31" y="272"/>
                        <a:pt x="31" y="273"/>
                        <a:pt x="30" y="273"/>
                      </a:cubicBezTo>
                      <a:cubicBezTo>
                        <a:pt x="30" y="273"/>
                        <a:pt x="30" y="274"/>
                        <a:pt x="30" y="274"/>
                      </a:cubicBezTo>
                      <a:cubicBezTo>
                        <a:pt x="30" y="274"/>
                        <a:pt x="29" y="275"/>
                        <a:pt x="29" y="276"/>
                      </a:cubicBezTo>
                      <a:cubicBezTo>
                        <a:pt x="28" y="277"/>
                        <a:pt x="28" y="278"/>
                        <a:pt x="28" y="278"/>
                      </a:cubicBezTo>
                      <a:cubicBezTo>
                        <a:pt x="28" y="278"/>
                        <a:pt x="28" y="278"/>
                        <a:pt x="28" y="278"/>
                      </a:cubicBezTo>
                      <a:cubicBezTo>
                        <a:pt x="28" y="278"/>
                        <a:pt x="28" y="278"/>
                        <a:pt x="28" y="278"/>
                      </a:cubicBezTo>
                      <a:cubicBezTo>
                        <a:pt x="28" y="279"/>
                        <a:pt x="27" y="279"/>
                        <a:pt x="27" y="279"/>
                      </a:cubicBezTo>
                      <a:cubicBezTo>
                        <a:pt x="27" y="280"/>
                        <a:pt x="27" y="280"/>
                        <a:pt x="26" y="280"/>
                      </a:cubicBezTo>
                      <a:cubicBezTo>
                        <a:pt x="26" y="281"/>
                        <a:pt x="25" y="281"/>
                        <a:pt x="25" y="282"/>
                      </a:cubicBezTo>
                      <a:cubicBezTo>
                        <a:pt x="24" y="282"/>
                        <a:pt x="23" y="282"/>
                        <a:pt x="22" y="282"/>
                      </a:cubicBezTo>
                      <a:cubicBezTo>
                        <a:pt x="21" y="282"/>
                        <a:pt x="19" y="283"/>
                        <a:pt x="18" y="283"/>
                      </a:cubicBezTo>
                      <a:cubicBezTo>
                        <a:pt x="17" y="284"/>
                        <a:pt x="16" y="284"/>
                        <a:pt x="15" y="284"/>
                      </a:cubicBezTo>
                      <a:cubicBezTo>
                        <a:pt x="15" y="285"/>
                        <a:pt x="14" y="286"/>
                        <a:pt x="14" y="286"/>
                      </a:cubicBezTo>
                      <a:cubicBezTo>
                        <a:pt x="14" y="286"/>
                        <a:pt x="14" y="286"/>
                        <a:pt x="14" y="287"/>
                      </a:cubicBezTo>
                      <a:cubicBezTo>
                        <a:pt x="14" y="287"/>
                        <a:pt x="14" y="287"/>
                        <a:pt x="13" y="287"/>
                      </a:cubicBezTo>
                      <a:cubicBezTo>
                        <a:pt x="13" y="287"/>
                        <a:pt x="13" y="287"/>
                        <a:pt x="13" y="287"/>
                      </a:cubicBezTo>
                      <a:cubicBezTo>
                        <a:pt x="13" y="288"/>
                        <a:pt x="13" y="287"/>
                        <a:pt x="13" y="288"/>
                      </a:cubicBezTo>
                      <a:cubicBezTo>
                        <a:pt x="13" y="288"/>
                        <a:pt x="13" y="289"/>
                        <a:pt x="13" y="290"/>
                      </a:cubicBezTo>
                      <a:cubicBezTo>
                        <a:pt x="13" y="290"/>
                        <a:pt x="13" y="290"/>
                        <a:pt x="13" y="290"/>
                      </a:cubicBezTo>
                      <a:cubicBezTo>
                        <a:pt x="13" y="291"/>
                        <a:pt x="14" y="291"/>
                        <a:pt x="15" y="291"/>
                      </a:cubicBezTo>
                      <a:cubicBezTo>
                        <a:pt x="16" y="291"/>
                        <a:pt x="17" y="292"/>
                        <a:pt x="17" y="292"/>
                      </a:cubicBezTo>
                      <a:cubicBezTo>
                        <a:pt x="18" y="292"/>
                        <a:pt x="18" y="292"/>
                        <a:pt x="18" y="292"/>
                      </a:cubicBezTo>
                      <a:cubicBezTo>
                        <a:pt x="19" y="292"/>
                        <a:pt x="20" y="292"/>
                        <a:pt x="20" y="292"/>
                      </a:cubicBezTo>
                      <a:cubicBezTo>
                        <a:pt x="21" y="292"/>
                        <a:pt x="22" y="292"/>
                        <a:pt x="22" y="292"/>
                      </a:cubicBezTo>
                      <a:cubicBezTo>
                        <a:pt x="23" y="292"/>
                        <a:pt x="23" y="292"/>
                        <a:pt x="23" y="292"/>
                      </a:cubicBezTo>
                      <a:cubicBezTo>
                        <a:pt x="23" y="292"/>
                        <a:pt x="24" y="292"/>
                        <a:pt x="24" y="292"/>
                      </a:cubicBezTo>
                      <a:cubicBezTo>
                        <a:pt x="24" y="292"/>
                        <a:pt x="24" y="292"/>
                        <a:pt x="25" y="292"/>
                      </a:cubicBezTo>
                      <a:cubicBezTo>
                        <a:pt x="25" y="292"/>
                        <a:pt x="25" y="292"/>
                        <a:pt x="26" y="292"/>
                      </a:cubicBezTo>
                      <a:cubicBezTo>
                        <a:pt x="26" y="292"/>
                        <a:pt x="26" y="292"/>
                        <a:pt x="26" y="292"/>
                      </a:cubicBezTo>
                      <a:cubicBezTo>
                        <a:pt x="26" y="292"/>
                        <a:pt x="27" y="292"/>
                        <a:pt x="27" y="292"/>
                      </a:cubicBezTo>
                      <a:cubicBezTo>
                        <a:pt x="28" y="292"/>
                        <a:pt x="28" y="292"/>
                        <a:pt x="28" y="292"/>
                      </a:cubicBezTo>
                      <a:cubicBezTo>
                        <a:pt x="28" y="291"/>
                        <a:pt x="28" y="292"/>
                        <a:pt x="28" y="292"/>
                      </a:cubicBezTo>
                      <a:cubicBezTo>
                        <a:pt x="29" y="292"/>
                        <a:pt x="29" y="292"/>
                        <a:pt x="29" y="292"/>
                      </a:cubicBezTo>
                      <a:cubicBezTo>
                        <a:pt x="30" y="292"/>
                        <a:pt x="30" y="292"/>
                        <a:pt x="30" y="292"/>
                      </a:cubicBezTo>
                      <a:cubicBezTo>
                        <a:pt x="30" y="291"/>
                        <a:pt x="30" y="292"/>
                        <a:pt x="30" y="292"/>
                      </a:cubicBezTo>
                      <a:cubicBezTo>
                        <a:pt x="30" y="292"/>
                        <a:pt x="31" y="292"/>
                        <a:pt x="31" y="292"/>
                      </a:cubicBezTo>
                      <a:cubicBezTo>
                        <a:pt x="32" y="292"/>
                        <a:pt x="32" y="292"/>
                        <a:pt x="32" y="291"/>
                      </a:cubicBezTo>
                      <a:cubicBezTo>
                        <a:pt x="32" y="291"/>
                        <a:pt x="32" y="291"/>
                        <a:pt x="32" y="291"/>
                      </a:cubicBezTo>
                      <a:cubicBezTo>
                        <a:pt x="32" y="291"/>
                        <a:pt x="33" y="291"/>
                        <a:pt x="33" y="291"/>
                      </a:cubicBezTo>
                      <a:cubicBezTo>
                        <a:pt x="33" y="291"/>
                        <a:pt x="34" y="291"/>
                        <a:pt x="34" y="291"/>
                      </a:cubicBezTo>
                      <a:cubicBezTo>
                        <a:pt x="34" y="291"/>
                        <a:pt x="34" y="291"/>
                        <a:pt x="34" y="291"/>
                      </a:cubicBezTo>
                      <a:cubicBezTo>
                        <a:pt x="34" y="291"/>
                        <a:pt x="34" y="291"/>
                        <a:pt x="35" y="291"/>
                      </a:cubicBezTo>
                      <a:cubicBezTo>
                        <a:pt x="36" y="291"/>
                        <a:pt x="36" y="291"/>
                        <a:pt x="36" y="290"/>
                      </a:cubicBezTo>
                      <a:cubicBezTo>
                        <a:pt x="36" y="290"/>
                        <a:pt x="36" y="290"/>
                        <a:pt x="36" y="290"/>
                      </a:cubicBezTo>
                      <a:cubicBezTo>
                        <a:pt x="37" y="290"/>
                        <a:pt x="37" y="290"/>
                        <a:pt x="38" y="289"/>
                      </a:cubicBezTo>
                      <a:cubicBezTo>
                        <a:pt x="40" y="289"/>
                        <a:pt x="42" y="288"/>
                        <a:pt x="43" y="288"/>
                      </a:cubicBezTo>
                      <a:cubicBezTo>
                        <a:pt x="43" y="288"/>
                        <a:pt x="43" y="288"/>
                        <a:pt x="44" y="288"/>
                      </a:cubicBezTo>
                      <a:cubicBezTo>
                        <a:pt x="45" y="288"/>
                        <a:pt x="45" y="289"/>
                        <a:pt x="46" y="289"/>
                      </a:cubicBezTo>
                      <a:cubicBezTo>
                        <a:pt x="47" y="290"/>
                        <a:pt x="47" y="290"/>
                        <a:pt x="47" y="290"/>
                      </a:cubicBezTo>
                      <a:cubicBezTo>
                        <a:pt x="48" y="290"/>
                        <a:pt x="49" y="289"/>
                        <a:pt x="49" y="289"/>
                      </a:cubicBezTo>
                      <a:cubicBezTo>
                        <a:pt x="50" y="289"/>
                        <a:pt x="50" y="289"/>
                        <a:pt x="50" y="289"/>
                      </a:cubicBezTo>
                      <a:cubicBezTo>
                        <a:pt x="50" y="289"/>
                        <a:pt x="50" y="289"/>
                        <a:pt x="50" y="289"/>
                      </a:cubicBezTo>
                      <a:cubicBezTo>
                        <a:pt x="50" y="289"/>
                        <a:pt x="50" y="289"/>
                        <a:pt x="51" y="289"/>
                      </a:cubicBezTo>
                      <a:cubicBezTo>
                        <a:pt x="52" y="289"/>
                        <a:pt x="52" y="289"/>
                        <a:pt x="52" y="289"/>
                      </a:cubicBezTo>
                      <a:cubicBezTo>
                        <a:pt x="52" y="289"/>
                        <a:pt x="52" y="289"/>
                        <a:pt x="52" y="289"/>
                      </a:cubicBezTo>
                      <a:cubicBezTo>
                        <a:pt x="52" y="289"/>
                        <a:pt x="53" y="289"/>
                        <a:pt x="53" y="289"/>
                      </a:cubicBezTo>
                      <a:cubicBezTo>
                        <a:pt x="54" y="289"/>
                        <a:pt x="54" y="289"/>
                        <a:pt x="54" y="289"/>
                      </a:cubicBezTo>
                      <a:cubicBezTo>
                        <a:pt x="54" y="288"/>
                        <a:pt x="54" y="288"/>
                        <a:pt x="54" y="288"/>
                      </a:cubicBezTo>
                      <a:cubicBezTo>
                        <a:pt x="55" y="288"/>
                        <a:pt x="55" y="288"/>
                        <a:pt x="55" y="288"/>
                      </a:cubicBezTo>
                      <a:cubicBezTo>
                        <a:pt x="56" y="288"/>
                        <a:pt x="56" y="288"/>
                        <a:pt x="56" y="288"/>
                      </a:cubicBezTo>
                      <a:cubicBezTo>
                        <a:pt x="56" y="288"/>
                        <a:pt x="56" y="288"/>
                        <a:pt x="57" y="288"/>
                      </a:cubicBezTo>
                      <a:cubicBezTo>
                        <a:pt x="57" y="287"/>
                        <a:pt x="57" y="287"/>
                        <a:pt x="57" y="287"/>
                      </a:cubicBezTo>
                      <a:cubicBezTo>
                        <a:pt x="57" y="286"/>
                        <a:pt x="57" y="285"/>
                        <a:pt x="57" y="284"/>
                      </a:cubicBezTo>
                      <a:cubicBezTo>
                        <a:pt x="57" y="283"/>
                        <a:pt x="57" y="283"/>
                        <a:pt x="56" y="283"/>
                      </a:cubicBezTo>
                      <a:cubicBezTo>
                        <a:pt x="56" y="283"/>
                        <a:pt x="56" y="282"/>
                        <a:pt x="56" y="282"/>
                      </a:cubicBezTo>
                      <a:cubicBezTo>
                        <a:pt x="56" y="282"/>
                        <a:pt x="56" y="282"/>
                        <a:pt x="56" y="281"/>
                      </a:cubicBezTo>
                      <a:cubicBezTo>
                        <a:pt x="56" y="281"/>
                        <a:pt x="56" y="281"/>
                        <a:pt x="56" y="280"/>
                      </a:cubicBezTo>
                      <a:cubicBezTo>
                        <a:pt x="56" y="280"/>
                        <a:pt x="56" y="280"/>
                        <a:pt x="56" y="280"/>
                      </a:cubicBezTo>
                      <a:cubicBezTo>
                        <a:pt x="56" y="279"/>
                        <a:pt x="56" y="278"/>
                        <a:pt x="56" y="278"/>
                      </a:cubicBezTo>
                      <a:cubicBezTo>
                        <a:pt x="56" y="277"/>
                        <a:pt x="56" y="277"/>
                        <a:pt x="56" y="276"/>
                      </a:cubicBezTo>
                      <a:cubicBezTo>
                        <a:pt x="56" y="276"/>
                        <a:pt x="56" y="276"/>
                        <a:pt x="56" y="276"/>
                      </a:cubicBezTo>
                      <a:cubicBezTo>
                        <a:pt x="56" y="276"/>
                        <a:pt x="56" y="276"/>
                        <a:pt x="56" y="275"/>
                      </a:cubicBezTo>
                      <a:cubicBezTo>
                        <a:pt x="56" y="275"/>
                        <a:pt x="56" y="275"/>
                        <a:pt x="56" y="275"/>
                      </a:cubicBezTo>
                      <a:cubicBezTo>
                        <a:pt x="57" y="275"/>
                        <a:pt x="57" y="274"/>
                        <a:pt x="58" y="273"/>
                      </a:cubicBezTo>
                      <a:cubicBezTo>
                        <a:pt x="58" y="272"/>
                        <a:pt x="59" y="272"/>
                        <a:pt x="59" y="271"/>
                      </a:cubicBezTo>
                      <a:cubicBezTo>
                        <a:pt x="59" y="271"/>
                        <a:pt x="60" y="270"/>
                        <a:pt x="60" y="270"/>
                      </a:cubicBezTo>
                      <a:cubicBezTo>
                        <a:pt x="60" y="269"/>
                        <a:pt x="60" y="268"/>
                        <a:pt x="60" y="268"/>
                      </a:cubicBezTo>
                      <a:cubicBezTo>
                        <a:pt x="60" y="267"/>
                        <a:pt x="60" y="267"/>
                        <a:pt x="60" y="266"/>
                      </a:cubicBezTo>
                      <a:cubicBezTo>
                        <a:pt x="59" y="266"/>
                        <a:pt x="58" y="263"/>
                        <a:pt x="58" y="262"/>
                      </a:cubicBezTo>
                      <a:cubicBezTo>
                        <a:pt x="57" y="261"/>
                        <a:pt x="57" y="260"/>
                        <a:pt x="56" y="260"/>
                      </a:cubicBezTo>
                      <a:cubicBezTo>
                        <a:pt x="56" y="259"/>
                        <a:pt x="55" y="257"/>
                        <a:pt x="55" y="257"/>
                      </a:cubicBezTo>
                      <a:cubicBezTo>
                        <a:pt x="54" y="257"/>
                        <a:pt x="54" y="256"/>
                        <a:pt x="54" y="256"/>
                      </a:cubicBezTo>
                      <a:cubicBezTo>
                        <a:pt x="54" y="256"/>
                        <a:pt x="54" y="256"/>
                        <a:pt x="54" y="255"/>
                      </a:cubicBezTo>
                      <a:cubicBezTo>
                        <a:pt x="54" y="255"/>
                        <a:pt x="54" y="255"/>
                        <a:pt x="54" y="254"/>
                      </a:cubicBezTo>
                      <a:cubicBezTo>
                        <a:pt x="54" y="253"/>
                        <a:pt x="54" y="251"/>
                        <a:pt x="55" y="251"/>
                      </a:cubicBezTo>
                      <a:cubicBezTo>
                        <a:pt x="55" y="250"/>
                        <a:pt x="55" y="245"/>
                        <a:pt x="55" y="244"/>
                      </a:cubicBezTo>
                      <a:cubicBezTo>
                        <a:pt x="55" y="243"/>
                        <a:pt x="55" y="241"/>
                        <a:pt x="55" y="240"/>
                      </a:cubicBezTo>
                      <a:cubicBezTo>
                        <a:pt x="55" y="240"/>
                        <a:pt x="55" y="238"/>
                        <a:pt x="55" y="238"/>
                      </a:cubicBezTo>
                      <a:cubicBezTo>
                        <a:pt x="55" y="237"/>
                        <a:pt x="55" y="235"/>
                        <a:pt x="55" y="235"/>
                      </a:cubicBezTo>
                      <a:cubicBezTo>
                        <a:pt x="55" y="234"/>
                        <a:pt x="55" y="233"/>
                        <a:pt x="55" y="233"/>
                      </a:cubicBezTo>
                      <a:cubicBezTo>
                        <a:pt x="55" y="233"/>
                        <a:pt x="55" y="232"/>
                        <a:pt x="55" y="232"/>
                      </a:cubicBezTo>
                      <a:cubicBezTo>
                        <a:pt x="55" y="232"/>
                        <a:pt x="55" y="229"/>
                        <a:pt x="55" y="228"/>
                      </a:cubicBezTo>
                      <a:cubicBezTo>
                        <a:pt x="55" y="227"/>
                        <a:pt x="54" y="223"/>
                        <a:pt x="54" y="222"/>
                      </a:cubicBezTo>
                      <a:cubicBezTo>
                        <a:pt x="54" y="221"/>
                        <a:pt x="54" y="220"/>
                        <a:pt x="54" y="219"/>
                      </a:cubicBezTo>
                      <a:cubicBezTo>
                        <a:pt x="54" y="219"/>
                        <a:pt x="54" y="218"/>
                        <a:pt x="54" y="218"/>
                      </a:cubicBezTo>
                      <a:cubicBezTo>
                        <a:pt x="54" y="217"/>
                        <a:pt x="54" y="216"/>
                        <a:pt x="54" y="215"/>
                      </a:cubicBezTo>
                      <a:cubicBezTo>
                        <a:pt x="54" y="215"/>
                        <a:pt x="55" y="212"/>
                        <a:pt x="55" y="211"/>
                      </a:cubicBezTo>
                      <a:cubicBezTo>
                        <a:pt x="55" y="210"/>
                        <a:pt x="55" y="208"/>
                        <a:pt x="55" y="208"/>
                      </a:cubicBezTo>
                      <a:cubicBezTo>
                        <a:pt x="55" y="208"/>
                        <a:pt x="55" y="206"/>
                        <a:pt x="55" y="205"/>
                      </a:cubicBezTo>
                      <a:cubicBezTo>
                        <a:pt x="55" y="204"/>
                        <a:pt x="55" y="201"/>
                        <a:pt x="55" y="201"/>
                      </a:cubicBezTo>
                      <a:cubicBezTo>
                        <a:pt x="55" y="200"/>
                        <a:pt x="55" y="199"/>
                        <a:pt x="55" y="198"/>
                      </a:cubicBezTo>
                      <a:cubicBezTo>
                        <a:pt x="54" y="198"/>
                        <a:pt x="54" y="197"/>
                        <a:pt x="54" y="196"/>
                      </a:cubicBezTo>
                      <a:cubicBezTo>
                        <a:pt x="54" y="196"/>
                        <a:pt x="54" y="195"/>
                        <a:pt x="54" y="194"/>
                      </a:cubicBezTo>
                      <a:cubicBezTo>
                        <a:pt x="54" y="193"/>
                        <a:pt x="54" y="191"/>
                        <a:pt x="54" y="191"/>
                      </a:cubicBezTo>
                      <a:cubicBezTo>
                        <a:pt x="54" y="191"/>
                        <a:pt x="54" y="191"/>
                        <a:pt x="54" y="191"/>
                      </a:cubicBezTo>
                      <a:cubicBezTo>
                        <a:pt x="54" y="191"/>
                        <a:pt x="54" y="192"/>
                        <a:pt x="54" y="192"/>
                      </a:cubicBezTo>
                      <a:cubicBezTo>
                        <a:pt x="54" y="193"/>
                        <a:pt x="55" y="194"/>
                        <a:pt x="55" y="194"/>
                      </a:cubicBezTo>
                      <a:cubicBezTo>
                        <a:pt x="55" y="195"/>
                        <a:pt x="55" y="197"/>
                        <a:pt x="55" y="197"/>
                      </a:cubicBezTo>
                      <a:cubicBezTo>
                        <a:pt x="55" y="198"/>
                        <a:pt x="56" y="198"/>
                        <a:pt x="56" y="198"/>
                      </a:cubicBezTo>
                      <a:cubicBezTo>
                        <a:pt x="56" y="198"/>
                        <a:pt x="56" y="199"/>
                        <a:pt x="56" y="200"/>
                      </a:cubicBezTo>
                      <a:cubicBezTo>
                        <a:pt x="56" y="201"/>
                        <a:pt x="57" y="202"/>
                        <a:pt x="57" y="203"/>
                      </a:cubicBezTo>
                      <a:cubicBezTo>
                        <a:pt x="57" y="204"/>
                        <a:pt x="57" y="205"/>
                        <a:pt x="57" y="206"/>
                      </a:cubicBezTo>
                      <a:cubicBezTo>
                        <a:pt x="57" y="206"/>
                        <a:pt x="58" y="208"/>
                        <a:pt x="58" y="208"/>
                      </a:cubicBezTo>
                      <a:cubicBezTo>
                        <a:pt x="58" y="209"/>
                        <a:pt x="58" y="210"/>
                        <a:pt x="59" y="211"/>
                      </a:cubicBezTo>
                      <a:cubicBezTo>
                        <a:pt x="59" y="211"/>
                        <a:pt x="59" y="213"/>
                        <a:pt x="59" y="213"/>
                      </a:cubicBezTo>
                      <a:cubicBezTo>
                        <a:pt x="59" y="214"/>
                        <a:pt x="59" y="215"/>
                        <a:pt x="59" y="215"/>
                      </a:cubicBezTo>
                      <a:cubicBezTo>
                        <a:pt x="59" y="216"/>
                        <a:pt x="59" y="216"/>
                        <a:pt x="59" y="217"/>
                      </a:cubicBezTo>
                      <a:cubicBezTo>
                        <a:pt x="59" y="217"/>
                        <a:pt x="60" y="219"/>
                        <a:pt x="60" y="219"/>
                      </a:cubicBezTo>
                      <a:cubicBezTo>
                        <a:pt x="60" y="219"/>
                        <a:pt x="60" y="220"/>
                        <a:pt x="60" y="221"/>
                      </a:cubicBezTo>
                      <a:cubicBezTo>
                        <a:pt x="60" y="222"/>
                        <a:pt x="60" y="223"/>
                        <a:pt x="60" y="224"/>
                      </a:cubicBezTo>
                      <a:cubicBezTo>
                        <a:pt x="60" y="225"/>
                        <a:pt x="60" y="225"/>
                        <a:pt x="60" y="226"/>
                      </a:cubicBezTo>
                      <a:cubicBezTo>
                        <a:pt x="60" y="226"/>
                        <a:pt x="60" y="227"/>
                        <a:pt x="60" y="228"/>
                      </a:cubicBezTo>
                      <a:cubicBezTo>
                        <a:pt x="61" y="228"/>
                        <a:pt x="61" y="229"/>
                        <a:pt x="61" y="230"/>
                      </a:cubicBezTo>
                      <a:cubicBezTo>
                        <a:pt x="61" y="231"/>
                        <a:pt x="61" y="232"/>
                        <a:pt x="61" y="232"/>
                      </a:cubicBezTo>
                      <a:cubicBezTo>
                        <a:pt x="61" y="233"/>
                        <a:pt x="61" y="233"/>
                        <a:pt x="61" y="234"/>
                      </a:cubicBezTo>
                      <a:cubicBezTo>
                        <a:pt x="61" y="235"/>
                        <a:pt x="61" y="235"/>
                        <a:pt x="61" y="235"/>
                      </a:cubicBezTo>
                      <a:cubicBezTo>
                        <a:pt x="61" y="236"/>
                        <a:pt x="62" y="239"/>
                        <a:pt x="62" y="240"/>
                      </a:cubicBezTo>
                      <a:cubicBezTo>
                        <a:pt x="62" y="241"/>
                        <a:pt x="62" y="244"/>
                        <a:pt x="62" y="245"/>
                      </a:cubicBezTo>
                      <a:cubicBezTo>
                        <a:pt x="62" y="247"/>
                        <a:pt x="62" y="249"/>
                        <a:pt x="62" y="251"/>
                      </a:cubicBezTo>
                      <a:cubicBezTo>
                        <a:pt x="62" y="252"/>
                        <a:pt x="63" y="256"/>
                        <a:pt x="64" y="257"/>
                      </a:cubicBezTo>
                      <a:cubicBezTo>
                        <a:pt x="64" y="258"/>
                        <a:pt x="64" y="260"/>
                        <a:pt x="65" y="261"/>
                      </a:cubicBezTo>
                      <a:cubicBezTo>
                        <a:pt x="65" y="262"/>
                        <a:pt x="65" y="263"/>
                        <a:pt x="66" y="264"/>
                      </a:cubicBezTo>
                      <a:cubicBezTo>
                        <a:pt x="66" y="265"/>
                        <a:pt x="67" y="267"/>
                        <a:pt x="67" y="267"/>
                      </a:cubicBezTo>
                      <a:cubicBezTo>
                        <a:pt x="67" y="268"/>
                        <a:pt x="67" y="268"/>
                        <a:pt x="68" y="269"/>
                      </a:cubicBezTo>
                      <a:cubicBezTo>
                        <a:pt x="69" y="269"/>
                        <a:pt x="70" y="270"/>
                        <a:pt x="70" y="270"/>
                      </a:cubicBezTo>
                      <a:cubicBezTo>
                        <a:pt x="71" y="270"/>
                        <a:pt x="71" y="270"/>
                        <a:pt x="70" y="270"/>
                      </a:cubicBezTo>
                      <a:cubicBezTo>
                        <a:pt x="70" y="270"/>
                        <a:pt x="70" y="271"/>
                        <a:pt x="70" y="271"/>
                      </a:cubicBezTo>
                      <a:cubicBezTo>
                        <a:pt x="69" y="271"/>
                        <a:pt x="68" y="272"/>
                        <a:pt x="68" y="272"/>
                      </a:cubicBezTo>
                      <a:cubicBezTo>
                        <a:pt x="67" y="272"/>
                        <a:pt x="67" y="273"/>
                        <a:pt x="67" y="273"/>
                      </a:cubicBezTo>
                      <a:cubicBezTo>
                        <a:pt x="67" y="274"/>
                        <a:pt x="66" y="275"/>
                        <a:pt x="66" y="276"/>
                      </a:cubicBezTo>
                      <a:cubicBezTo>
                        <a:pt x="65" y="276"/>
                        <a:pt x="65" y="277"/>
                        <a:pt x="65" y="277"/>
                      </a:cubicBezTo>
                      <a:cubicBezTo>
                        <a:pt x="64" y="278"/>
                        <a:pt x="64" y="278"/>
                        <a:pt x="64" y="279"/>
                      </a:cubicBezTo>
                      <a:cubicBezTo>
                        <a:pt x="64" y="280"/>
                        <a:pt x="65" y="281"/>
                        <a:pt x="65" y="281"/>
                      </a:cubicBezTo>
                      <a:cubicBezTo>
                        <a:pt x="65" y="281"/>
                        <a:pt x="65" y="282"/>
                        <a:pt x="66" y="282"/>
                      </a:cubicBezTo>
                      <a:cubicBezTo>
                        <a:pt x="66" y="282"/>
                        <a:pt x="66" y="283"/>
                        <a:pt x="67" y="283"/>
                      </a:cubicBezTo>
                      <a:cubicBezTo>
                        <a:pt x="67" y="284"/>
                        <a:pt x="68" y="284"/>
                        <a:pt x="68" y="285"/>
                      </a:cubicBezTo>
                      <a:cubicBezTo>
                        <a:pt x="68" y="285"/>
                        <a:pt x="69" y="286"/>
                        <a:pt x="69" y="286"/>
                      </a:cubicBezTo>
                      <a:cubicBezTo>
                        <a:pt x="69" y="286"/>
                        <a:pt x="70" y="286"/>
                        <a:pt x="70" y="287"/>
                      </a:cubicBezTo>
                      <a:cubicBezTo>
                        <a:pt x="70" y="287"/>
                        <a:pt x="70" y="287"/>
                        <a:pt x="71" y="288"/>
                      </a:cubicBezTo>
                      <a:cubicBezTo>
                        <a:pt x="71" y="288"/>
                        <a:pt x="72" y="289"/>
                        <a:pt x="72" y="289"/>
                      </a:cubicBezTo>
                      <a:cubicBezTo>
                        <a:pt x="72" y="289"/>
                        <a:pt x="72" y="289"/>
                        <a:pt x="72" y="290"/>
                      </a:cubicBezTo>
                      <a:cubicBezTo>
                        <a:pt x="72" y="290"/>
                        <a:pt x="71" y="290"/>
                        <a:pt x="71" y="291"/>
                      </a:cubicBezTo>
                      <a:cubicBezTo>
                        <a:pt x="71" y="292"/>
                        <a:pt x="71" y="294"/>
                        <a:pt x="71" y="294"/>
                      </a:cubicBezTo>
                      <a:cubicBezTo>
                        <a:pt x="71" y="294"/>
                        <a:pt x="71" y="295"/>
                        <a:pt x="71" y="295"/>
                      </a:cubicBezTo>
                      <a:cubicBezTo>
                        <a:pt x="71" y="295"/>
                        <a:pt x="71" y="295"/>
                        <a:pt x="71" y="295"/>
                      </a:cubicBezTo>
                      <a:cubicBezTo>
                        <a:pt x="71" y="295"/>
                        <a:pt x="71" y="295"/>
                        <a:pt x="71" y="296"/>
                      </a:cubicBezTo>
                      <a:cubicBezTo>
                        <a:pt x="70" y="296"/>
                        <a:pt x="70" y="296"/>
                        <a:pt x="70" y="297"/>
                      </a:cubicBezTo>
                      <a:cubicBezTo>
                        <a:pt x="70" y="298"/>
                        <a:pt x="70" y="299"/>
                        <a:pt x="70" y="299"/>
                      </a:cubicBezTo>
                      <a:cubicBezTo>
                        <a:pt x="70" y="299"/>
                        <a:pt x="71" y="300"/>
                        <a:pt x="71" y="300"/>
                      </a:cubicBezTo>
                      <a:cubicBezTo>
                        <a:pt x="71" y="300"/>
                        <a:pt x="72" y="300"/>
                        <a:pt x="73" y="300"/>
                      </a:cubicBezTo>
                      <a:cubicBezTo>
                        <a:pt x="73" y="300"/>
                        <a:pt x="74" y="300"/>
                        <a:pt x="75" y="300"/>
                      </a:cubicBezTo>
                      <a:cubicBezTo>
                        <a:pt x="76" y="300"/>
                        <a:pt x="81" y="300"/>
                        <a:pt x="82" y="300"/>
                      </a:cubicBezTo>
                      <a:cubicBezTo>
                        <a:pt x="83" y="300"/>
                        <a:pt x="86" y="300"/>
                        <a:pt x="87" y="300"/>
                      </a:cubicBezTo>
                      <a:cubicBezTo>
                        <a:pt x="88" y="299"/>
                        <a:pt x="89" y="299"/>
                        <a:pt x="89" y="299"/>
                      </a:cubicBezTo>
                      <a:cubicBezTo>
                        <a:pt x="90" y="298"/>
                        <a:pt x="90" y="298"/>
                        <a:pt x="90" y="297"/>
                      </a:cubicBezTo>
                      <a:cubicBezTo>
                        <a:pt x="90" y="297"/>
                        <a:pt x="90" y="296"/>
                        <a:pt x="90" y="295"/>
                      </a:cubicBezTo>
                      <a:cubicBezTo>
                        <a:pt x="90" y="294"/>
                        <a:pt x="89" y="294"/>
                        <a:pt x="89" y="294"/>
                      </a:cubicBezTo>
                      <a:cubicBezTo>
                        <a:pt x="89" y="293"/>
                        <a:pt x="89" y="293"/>
                        <a:pt x="89" y="292"/>
                      </a:cubicBezTo>
                      <a:cubicBezTo>
                        <a:pt x="90" y="292"/>
                        <a:pt x="89" y="290"/>
                        <a:pt x="89" y="290"/>
                      </a:cubicBezTo>
                      <a:cubicBezTo>
                        <a:pt x="89" y="289"/>
                        <a:pt x="89" y="289"/>
                        <a:pt x="89" y="289"/>
                      </a:cubicBezTo>
                      <a:cubicBezTo>
                        <a:pt x="89" y="289"/>
                        <a:pt x="89" y="288"/>
                        <a:pt x="88" y="288"/>
                      </a:cubicBezTo>
                      <a:cubicBezTo>
                        <a:pt x="88" y="288"/>
                        <a:pt x="89" y="288"/>
                        <a:pt x="89" y="288"/>
                      </a:cubicBezTo>
                      <a:cubicBezTo>
                        <a:pt x="89" y="288"/>
                        <a:pt x="89" y="287"/>
                        <a:pt x="89" y="287"/>
                      </a:cubicBezTo>
                      <a:cubicBezTo>
                        <a:pt x="89" y="286"/>
                        <a:pt x="90" y="285"/>
                        <a:pt x="90" y="284"/>
                      </a:cubicBezTo>
                      <a:cubicBezTo>
                        <a:pt x="90" y="284"/>
                        <a:pt x="90" y="283"/>
                        <a:pt x="90" y="283"/>
                      </a:cubicBezTo>
                      <a:cubicBezTo>
                        <a:pt x="90" y="283"/>
                        <a:pt x="90" y="283"/>
                        <a:pt x="91" y="283"/>
                      </a:cubicBezTo>
                      <a:cubicBezTo>
                        <a:pt x="91" y="282"/>
                        <a:pt x="91" y="282"/>
                        <a:pt x="91" y="282"/>
                      </a:cubicBezTo>
                      <a:cubicBezTo>
                        <a:pt x="91" y="281"/>
                        <a:pt x="92" y="279"/>
                        <a:pt x="92" y="279"/>
                      </a:cubicBezTo>
                      <a:cubicBezTo>
                        <a:pt x="93" y="279"/>
                        <a:pt x="93" y="278"/>
                        <a:pt x="93" y="278"/>
                      </a:cubicBezTo>
                      <a:cubicBezTo>
                        <a:pt x="93" y="278"/>
                        <a:pt x="93" y="278"/>
                        <a:pt x="93" y="277"/>
                      </a:cubicBezTo>
                      <a:cubicBezTo>
                        <a:pt x="93" y="277"/>
                        <a:pt x="93" y="276"/>
                        <a:pt x="93" y="276"/>
                      </a:cubicBez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>
                  <a:noFill/>
                </a:ln>
                <a:effectLst>
                  <a:outerShdw blurRad="254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endParaRPr>
                </a:p>
              </p:txBody>
            </p:sp>
            <p:sp>
              <p:nvSpPr>
                <p:cNvPr id="38" name="TextBox 37"/>
                <p:cNvSpPr txBox="1"/>
                <p:nvPr/>
              </p:nvSpPr>
              <p:spPr>
                <a:xfrm>
                  <a:off x="701741" y="1303571"/>
                  <a:ext cx="3460383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Ограмотяване на възрастни (ИТИ)</a:t>
                  </a:r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>
                  <a:off x="5659979" y="1940300"/>
                  <a:ext cx="3200400" cy="40934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+mn-cs"/>
                    </a:rPr>
                    <a:t>1</a:t>
                  </a: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+mn-cs"/>
                    </a:rPr>
                    <a:t>.</a:t>
                  </a: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+mn-cs"/>
                    </a:rPr>
                    <a:t> </a:t>
                  </a: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+mn-cs"/>
                    </a:rPr>
                    <a:t>Реинтегриране в образователната система;</a:t>
                  </a: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2. К</a:t>
                  </a: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+mn-cs"/>
                    </a:rPr>
                    <a:t>урсове за придобиване на етап/степен от основното образование;</a:t>
                  </a: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3. </a:t>
                  </a: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Популяризиране и насърчаване на грамотността;</a:t>
                  </a: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4. </a:t>
                  </a: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+mn-cs"/>
                    </a:rPr>
                    <a:t>Включване в гъвкави форми за образование;</a:t>
                  </a: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+mn-cs"/>
                    </a:rPr>
                    <a:t>5. Валидиране на резултати;</a:t>
                  </a: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+mn-cs"/>
                    </a:rPr>
                    <a:t>6. </a:t>
                  </a: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Подпомагане прехода от образование към реализация на пазара на труда.</a:t>
                  </a:r>
                  <a:endParaRPr kumimoji="0" lang="bg-BG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bg-BG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endParaRP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bg-BG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endParaRP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bg-BG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bg-BG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0" name="TextBox 39"/>
                <p:cNvSpPr txBox="1"/>
                <p:nvPr/>
              </p:nvSpPr>
              <p:spPr>
                <a:xfrm>
                  <a:off x="8479250" y="5061606"/>
                  <a:ext cx="3632661" cy="13234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just" defTabSz="914400" rtl="0" eaLnBrk="1" fontAlgn="auto" latinLnBrk="0" hangingPunct="1">
                    <a:lnSpc>
                      <a:spcPct val="100000"/>
                    </a:lnSpc>
                    <a:spcBef>
                      <a:spcPts val="600"/>
                    </a:spcBef>
                    <a:spcAft>
                      <a:spcPts val="6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Целеви групи</a:t>
                  </a:r>
                  <a:r>
                    <a:rPr kumimoji="0" lang="bg-BG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:</a:t>
                  </a:r>
                  <a:r>
                    <a:rPr kumimoji="0" lang="bg-BG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 </a:t>
                  </a:r>
                  <a:r>
                    <a:rPr kumimoji="0" lang="bg-BG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Ученици, младежи, възрастни над 16 г., родители, ПС и НПП. </a:t>
                  </a:r>
                  <a:r>
                    <a:rPr kumimoji="0" lang="bg-BG" sz="16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Бенефициенти:</a:t>
                  </a:r>
                  <a:r>
                    <a:rPr kumimoji="0" lang="bg-BG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 </a:t>
                  </a:r>
                  <a:r>
                    <a:rPr kumimoji="0" lang="bg-BG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МОН и ВРБК, АЗ, ДАБ, АСП, училища, общини, НПО.</a:t>
                  </a:r>
                  <a:endParaRPr kumimoji="0" lang="bg-BG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1" name="TextBox 40"/>
                <p:cNvSpPr txBox="1"/>
                <p:nvPr/>
              </p:nvSpPr>
              <p:spPr>
                <a:xfrm>
                  <a:off x="3030071" y="2008094"/>
                  <a:ext cx="193637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4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Индикатори</a:t>
                  </a:r>
                </a:p>
              </p:txBody>
            </p:sp>
            <p:sp>
              <p:nvSpPr>
                <p:cNvPr id="42" name="TextBox 41"/>
                <p:cNvSpPr txBox="1"/>
                <p:nvPr/>
              </p:nvSpPr>
              <p:spPr>
                <a:xfrm>
                  <a:off x="5498971" y="5453054"/>
                  <a:ext cx="1881426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4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Индикативен бюджет 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4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66,314 </a:t>
                  </a:r>
                  <a:r>
                    <a:rPr kumimoji="0" lang="bg-BG" sz="1400" b="1" i="0" u="none" strike="noStrike" kern="0" cap="none" spc="0" normalizeH="0" baseline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млн</a:t>
                  </a:r>
                  <a:r>
                    <a:rPr kumimoji="0" lang="bg-BG" sz="14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. лв.</a:t>
                  </a:r>
                </a:p>
              </p:txBody>
            </p:sp>
            <p:sp>
              <p:nvSpPr>
                <p:cNvPr id="43" name="Freeform 23"/>
                <p:cNvSpPr>
                  <a:spLocks noChangeAspect="1" noEditPoints="1"/>
                </p:cNvSpPr>
                <p:nvPr/>
              </p:nvSpPr>
              <p:spPr bwMode="auto">
                <a:xfrm>
                  <a:off x="190618" y="1734897"/>
                  <a:ext cx="714727" cy="2675653"/>
                </a:xfrm>
                <a:custGeom>
                  <a:avLst/>
                  <a:gdLst>
                    <a:gd name="T0" fmla="*/ 163 w 165"/>
                    <a:gd name="T1" fmla="*/ 158 h 618"/>
                    <a:gd name="T2" fmla="*/ 160 w 165"/>
                    <a:gd name="T3" fmla="*/ 117 h 618"/>
                    <a:gd name="T4" fmla="*/ 147 w 165"/>
                    <a:gd name="T5" fmla="*/ 102 h 618"/>
                    <a:gd name="T6" fmla="*/ 103 w 165"/>
                    <a:gd name="T7" fmla="*/ 7 h 618"/>
                    <a:gd name="T8" fmla="*/ 51 w 165"/>
                    <a:gd name="T9" fmla="*/ 43 h 618"/>
                    <a:gd name="T10" fmla="*/ 56 w 165"/>
                    <a:gd name="T11" fmla="*/ 96 h 618"/>
                    <a:gd name="T12" fmla="*/ 37 w 165"/>
                    <a:gd name="T13" fmla="*/ 110 h 618"/>
                    <a:gd name="T14" fmla="*/ 26 w 165"/>
                    <a:gd name="T15" fmla="*/ 143 h 618"/>
                    <a:gd name="T16" fmla="*/ 13 w 165"/>
                    <a:gd name="T17" fmla="*/ 212 h 618"/>
                    <a:gd name="T18" fmla="*/ 10 w 165"/>
                    <a:gd name="T19" fmla="*/ 260 h 618"/>
                    <a:gd name="T20" fmla="*/ 3 w 165"/>
                    <a:gd name="T21" fmla="*/ 319 h 618"/>
                    <a:gd name="T22" fmla="*/ 4 w 165"/>
                    <a:gd name="T23" fmla="*/ 344 h 618"/>
                    <a:gd name="T24" fmla="*/ 18 w 165"/>
                    <a:gd name="T25" fmla="*/ 355 h 618"/>
                    <a:gd name="T26" fmla="*/ 23 w 165"/>
                    <a:gd name="T27" fmla="*/ 350 h 618"/>
                    <a:gd name="T28" fmla="*/ 12 w 165"/>
                    <a:gd name="T29" fmla="*/ 341 h 618"/>
                    <a:gd name="T30" fmla="*/ 11 w 165"/>
                    <a:gd name="T31" fmla="*/ 327 h 618"/>
                    <a:gd name="T32" fmla="*/ 15 w 165"/>
                    <a:gd name="T33" fmla="*/ 336 h 618"/>
                    <a:gd name="T34" fmla="*/ 21 w 165"/>
                    <a:gd name="T35" fmla="*/ 326 h 618"/>
                    <a:gd name="T36" fmla="*/ 18 w 165"/>
                    <a:gd name="T37" fmla="*/ 297 h 618"/>
                    <a:gd name="T38" fmla="*/ 24 w 165"/>
                    <a:gd name="T39" fmla="*/ 315 h 618"/>
                    <a:gd name="T40" fmla="*/ 25 w 165"/>
                    <a:gd name="T41" fmla="*/ 368 h 618"/>
                    <a:gd name="T42" fmla="*/ 17 w 165"/>
                    <a:gd name="T43" fmla="*/ 412 h 618"/>
                    <a:gd name="T44" fmla="*/ 33 w 165"/>
                    <a:gd name="T45" fmla="*/ 418 h 618"/>
                    <a:gd name="T46" fmla="*/ 44 w 165"/>
                    <a:gd name="T47" fmla="*/ 450 h 618"/>
                    <a:gd name="T48" fmla="*/ 49 w 165"/>
                    <a:gd name="T49" fmla="*/ 532 h 618"/>
                    <a:gd name="T50" fmla="*/ 45 w 165"/>
                    <a:gd name="T51" fmla="*/ 572 h 618"/>
                    <a:gd name="T52" fmla="*/ 48 w 165"/>
                    <a:gd name="T53" fmla="*/ 594 h 618"/>
                    <a:gd name="T54" fmla="*/ 48 w 165"/>
                    <a:gd name="T55" fmla="*/ 602 h 618"/>
                    <a:gd name="T56" fmla="*/ 59 w 165"/>
                    <a:gd name="T57" fmla="*/ 617 h 618"/>
                    <a:gd name="T58" fmla="*/ 79 w 165"/>
                    <a:gd name="T59" fmla="*/ 599 h 618"/>
                    <a:gd name="T60" fmla="*/ 102 w 165"/>
                    <a:gd name="T61" fmla="*/ 573 h 618"/>
                    <a:gd name="T62" fmla="*/ 109 w 165"/>
                    <a:gd name="T63" fmla="*/ 596 h 618"/>
                    <a:gd name="T64" fmla="*/ 115 w 165"/>
                    <a:gd name="T65" fmla="*/ 567 h 618"/>
                    <a:gd name="T66" fmla="*/ 108 w 165"/>
                    <a:gd name="T67" fmla="*/ 543 h 618"/>
                    <a:gd name="T68" fmla="*/ 102 w 165"/>
                    <a:gd name="T69" fmla="*/ 478 h 618"/>
                    <a:gd name="T70" fmla="*/ 108 w 165"/>
                    <a:gd name="T71" fmla="*/ 428 h 618"/>
                    <a:gd name="T72" fmla="*/ 118 w 165"/>
                    <a:gd name="T73" fmla="*/ 420 h 618"/>
                    <a:gd name="T74" fmla="*/ 110 w 165"/>
                    <a:gd name="T75" fmla="*/ 359 h 618"/>
                    <a:gd name="T76" fmla="*/ 118 w 165"/>
                    <a:gd name="T77" fmla="*/ 351 h 618"/>
                    <a:gd name="T78" fmla="*/ 128 w 165"/>
                    <a:gd name="T79" fmla="*/ 343 h 618"/>
                    <a:gd name="T80" fmla="*/ 134 w 165"/>
                    <a:gd name="T81" fmla="*/ 309 h 618"/>
                    <a:gd name="T82" fmla="*/ 140 w 165"/>
                    <a:gd name="T83" fmla="*/ 296 h 618"/>
                    <a:gd name="T84" fmla="*/ 148 w 165"/>
                    <a:gd name="T85" fmla="*/ 267 h 618"/>
                    <a:gd name="T86" fmla="*/ 157 w 165"/>
                    <a:gd name="T87" fmla="*/ 250 h 618"/>
                    <a:gd name="T88" fmla="*/ 159 w 165"/>
                    <a:gd name="T89" fmla="*/ 235 h 618"/>
                    <a:gd name="T90" fmla="*/ 75 w 165"/>
                    <a:gd name="T91" fmla="*/ 566 h 618"/>
                    <a:gd name="T92" fmla="*/ 68 w 165"/>
                    <a:gd name="T93" fmla="*/ 561 h 618"/>
                    <a:gd name="T94" fmla="*/ 74 w 165"/>
                    <a:gd name="T95" fmla="*/ 499 h 618"/>
                    <a:gd name="T96" fmla="*/ 128 w 165"/>
                    <a:gd name="T97" fmla="*/ 233 h 618"/>
                    <a:gd name="T98" fmla="*/ 123 w 165"/>
                    <a:gd name="T99" fmla="*/ 240 h 618"/>
                    <a:gd name="T100" fmla="*/ 117 w 165"/>
                    <a:gd name="T101" fmla="*/ 220 h 618"/>
                    <a:gd name="T102" fmla="*/ 128 w 165"/>
                    <a:gd name="T103" fmla="*/ 208 h 618"/>
                    <a:gd name="T104" fmla="*/ 129 w 165"/>
                    <a:gd name="T105" fmla="*/ 200 h 618"/>
                    <a:gd name="T106" fmla="*/ 130 w 165"/>
                    <a:gd name="T107" fmla="*/ 224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65" h="618">
                      <a:moveTo>
                        <a:pt x="163" y="212"/>
                      </a:moveTo>
                      <a:cubicBezTo>
                        <a:pt x="163" y="211"/>
                        <a:pt x="161" y="207"/>
                        <a:pt x="161" y="206"/>
                      </a:cubicBezTo>
                      <a:cubicBezTo>
                        <a:pt x="160" y="206"/>
                        <a:pt x="160" y="205"/>
                        <a:pt x="160" y="204"/>
                      </a:cubicBezTo>
                      <a:cubicBezTo>
                        <a:pt x="161" y="204"/>
                        <a:pt x="162" y="191"/>
                        <a:pt x="162" y="188"/>
                      </a:cubicBezTo>
                      <a:cubicBezTo>
                        <a:pt x="162" y="184"/>
                        <a:pt x="163" y="173"/>
                        <a:pt x="163" y="168"/>
                      </a:cubicBezTo>
                      <a:cubicBezTo>
                        <a:pt x="163" y="163"/>
                        <a:pt x="163" y="159"/>
                        <a:pt x="163" y="158"/>
                      </a:cubicBezTo>
                      <a:cubicBezTo>
                        <a:pt x="163" y="157"/>
                        <a:pt x="163" y="156"/>
                        <a:pt x="163" y="154"/>
                      </a:cubicBezTo>
                      <a:cubicBezTo>
                        <a:pt x="163" y="151"/>
                        <a:pt x="162" y="143"/>
                        <a:pt x="162" y="140"/>
                      </a:cubicBezTo>
                      <a:cubicBezTo>
                        <a:pt x="161" y="137"/>
                        <a:pt x="160" y="132"/>
                        <a:pt x="160" y="131"/>
                      </a:cubicBezTo>
                      <a:cubicBezTo>
                        <a:pt x="160" y="130"/>
                        <a:pt x="160" y="130"/>
                        <a:pt x="160" y="129"/>
                      </a:cubicBezTo>
                      <a:cubicBezTo>
                        <a:pt x="160" y="127"/>
                        <a:pt x="160" y="126"/>
                        <a:pt x="160" y="125"/>
                      </a:cubicBezTo>
                      <a:cubicBezTo>
                        <a:pt x="160" y="123"/>
                        <a:pt x="161" y="118"/>
                        <a:pt x="160" y="117"/>
                      </a:cubicBezTo>
                      <a:cubicBezTo>
                        <a:pt x="160" y="116"/>
                        <a:pt x="160" y="115"/>
                        <a:pt x="159" y="114"/>
                      </a:cubicBezTo>
                      <a:cubicBezTo>
                        <a:pt x="159" y="112"/>
                        <a:pt x="158" y="110"/>
                        <a:pt x="157" y="109"/>
                      </a:cubicBezTo>
                      <a:cubicBezTo>
                        <a:pt x="157" y="107"/>
                        <a:pt x="155" y="106"/>
                        <a:pt x="155" y="106"/>
                      </a:cubicBezTo>
                      <a:cubicBezTo>
                        <a:pt x="154" y="105"/>
                        <a:pt x="152" y="105"/>
                        <a:pt x="151" y="105"/>
                      </a:cubicBezTo>
                      <a:cubicBezTo>
                        <a:pt x="151" y="104"/>
                        <a:pt x="150" y="104"/>
                        <a:pt x="150" y="104"/>
                      </a:cubicBezTo>
                      <a:cubicBezTo>
                        <a:pt x="150" y="103"/>
                        <a:pt x="148" y="103"/>
                        <a:pt x="147" y="102"/>
                      </a:cubicBezTo>
                      <a:cubicBezTo>
                        <a:pt x="146" y="102"/>
                        <a:pt x="144" y="100"/>
                        <a:pt x="143" y="100"/>
                      </a:cubicBezTo>
                      <a:cubicBezTo>
                        <a:pt x="142" y="99"/>
                        <a:pt x="139" y="97"/>
                        <a:pt x="138" y="97"/>
                      </a:cubicBezTo>
                      <a:cubicBezTo>
                        <a:pt x="137" y="96"/>
                        <a:pt x="137" y="96"/>
                        <a:pt x="135" y="92"/>
                      </a:cubicBezTo>
                      <a:cubicBezTo>
                        <a:pt x="134" y="89"/>
                        <a:pt x="129" y="76"/>
                        <a:pt x="128" y="72"/>
                      </a:cubicBezTo>
                      <a:cubicBezTo>
                        <a:pt x="127" y="69"/>
                        <a:pt x="118" y="35"/>
                        <a:pt x="115" y="27"/>
                      </a:cubicBezTo>
                      <a:cubicBezTo>
                        <a:pt x="113" y="18"/>
                        <a:pt x="107" y="11"/>
                        <a:pt x="103" y="7"/>
                      </a:cubicBezTo>
                      <a:cubicBezTo>
                        <a:pt x="99" y="3"/>
                        <a:pt x="91" y="0"/>
                        <a:pt x="86" y="0"/>
                      </a:cubicBezTo>
                      <a:cubicBezTo>
                        <a:pt x="81" y="0"/>
                        <a:pt x="76" y="2"/>
                        <a:pt x="74" y="3"/>
                      </a:cubicBezTo>
                      <a:cubicBezTo>
                        <a:pt x="72" y="4"/>
                        <a:pt x="69" y="6"/>
                        <a:pt x="68" y="6"/>
                      </a:cubicBezTo>
                      <a:cubicBezTo>
                        <a:pt x="66" y="6"/>
                        <a:pt x="63" y="9"/>
                        <a:pt x="58" y="12"/>
                      </a:cubicBezTo>
                      <a:cubicBezTo>
                        <a:pt x="54" y="15"/>
                        <a:pt x="52" y="18"/>
                        <a:pt x="51" y="22"/>
                      </a:cubicBezTo>
                      <a:cubicBezTo>
                        <a:pt x="50" y="26"/>
                        <a:pt x="51" y="37"/>
                        <a:pt x="51" y="43"/>
                      </a:cubicBezTo>
                      <a:cubicBezTo>
                        <a:pt x="52" y="50"/>
                        <a:pt x="54" y="57"/>
                        <a:pt x="54" y="60"/>
                      </a:cubicBezTo>
                      <a:cubicBezTo>
                        <a:pt x="54" y="62"/>
                        <a:pt x="55" y="67"/>
                        <a:pt x="56" y="70"/>
                      </a:cubicBezTo>
                      <a:cubicBezTo>
                        <a:pt x="56" y="73"/>
                        <a:pt x="58" y="80"/>
                        <a:pt x="58" y="83"/>
                      </a:cubicBezTo>
                      <a:cubicBezTo>
                        <a:pt x="59" y="86"/>
                        <a:pt x="60" y="87"/>
                        <a:pt x="60" y="89"/>
                      </a:cubicBezTo>
                      <a:cubicBezTo>
                        <a:pt x="60" y="92"/>
                        <a:pt x="59" y="93"/>
                        <a:pt x="58" y="94"/>
                      </a:cubicBezTo>
                      <a:cubicBezTo>
                        <a:pt x="57" y="95"/>
                        <a:pt x="57" y="94"/>
                        <a:pt x="56" y="96"/>
                      </a:cubicBezTo>
                      <a:cubicBezTo>
                        <a:pt x="55" y="97"/>
                        <a:pt x="54" y="99"/>
                        <a:pt x="53" y="100"/>
                      </a:cubicBezTo>
                      <a:cubicBezTo>
                        <a:pt x="52" y="101"/>
                        <a:pt x="52" y="101"/>
                        <a:pt x="51" y="101"/>
                      </a:cubicBezTo>
                      <a:cubicBezTo>
                        <a:pt x="50" y="102"/>
                        <a:pt x="49" y="102"/>
                        <a:pt x="48" y="103"/>
                      </a:cubicBezTo>
                      <a:cubicBezTo>
                        <a:pt x="46" y="103"/>
                        <a:pt x="45" y="104"/>
                        <a:pt x="43" y="105"/>
                      </a:cubicBezTo>
                      <a:cubicBezTo>
                        <a:pt x="41" y="106"/>
                        <a:pt x="40" y="107"/>
                        <a:pt x="39" y="108"/>
                      </a:cubicBezTo>
                      <a:cubicBezTo>
                        <a:pt x="38" y="109"/>
                        <a:pt x="38" y="109"/>
                        <a:pt x="37" y="110"/>
                      </a:cubicBezTo>
                      <a:cubicBezTo>
                        <a:pt x="36" y="111"/>
                        <a:pt x="36" y="110"/>
                        <a:pt x="35" y="111"/>
                      </a:cubicBezTo>
                      <a:cubicBezTo>
                        <a:pt x="34" y="112"/>
                        <a:pt x="33" y="115"/>
                        <a:pt x="32" y="116"/>
                      </a:cubicBezTo>
                      <a:cubicBezTo>
                        <a:pt x="32" y="118"/>
                        <a:pt x="31" y="120"/>
                        <a:pt x="31" y="121"/>
                      </a:cubicBezTo>
                      <a:cubicBezTo>
                        <a:pt x="30" y="123"/>
                        <a:pt x="29" y="127"/>
                        <a:pt x="29" y="129"/>
                      </a:cubicBezTo>
                      <a:cubicBezTo>
                        <a:pt x="29" y="130"/>
                        <a:pt x="28" y="134"/>
                        <a:pt x="28" y="136"/>
                      </a:cubicBezTo>
                      <a:cubicBezTo>
                        <a:pt x="27" y="139"/>
                        <a:pt x="27" y="141"/>
                        <a:pt x="26" y="143"/>
                      </a:cubicBezTo>
                      <a:cubicBezTo>
                        <a:pt x="26" y="146"/>
                        <a:pt x="24" y="153"/>
                        <a:pt x="24" y="157"/>
                      </a:cubicBezTo>
                      <a:cubicBezTo>
                        <a:pt x="23" y="160"/>
                        <a:pt x="21" y="168"/>
                        <a:pt x="21" y="171"/>
                      </a:cubicBezTo>
                      <a:cubicBezTo>
                        <a:pt x="20" y="174"/>
                        <a:pt x="18" y="183"/>
                        <a:pt x="18" y="186"/>
                      </a:cubicBezTo>
                      <a:cubicBezTo>
                        <a:pt x="17" y="188"/>
                        <a:pt x="16" y="195"/>
                        <a:pt x="16" y="196"/>
                      </a:cubicBezTo>
                      <a:cubicBezTo>
                        <a:pt x="16" y="197"/>
                        <a:pt x="15" y="201"/>
                        <a:pt x="15" y="203"/>
                      </a:cubicBezTo>
                      <a:cubicBezTo>
                        <a:pt x="14" y="206"/>
                        <a:pt x="13" y="209"/>
                        <a:pt x="13" y="212"/>
                      </a:cubicBezTo>
                      <a:cubicBezTo>
                        <a:pt x="12" y="214"/>
                        <a:pt x="11" y="218"/>
                        <a:pt x="11" y="220"/>
                      </a:cubicBezTo>
                      <a:cubicBezTo>
                        <a:pt x="11" y="222"/>
                        <a:pt x="12" y="224"/>
                        <a:pt x="12" y="225"/>
                      </a:cubicBezTo>
                      <a:cubicBezTo>
                        <a:pt x="12" y="226"/>
                        <a:pt x="12" y="231"/>
                        <a:pt x="13" y="232"/>
                      </a:cubicBezTo>
                      <a:cubicBezTo>
                        <a:pt x="13" y="232"/>
                        <a:pt x="12" y="233"/>
                        <a:pt x="12" y="235"/>
                      </a:cubicBezTo>
                      <a:cubicBezTo>
                        <a:pt x="12" y="236"/>
                        <a:pt x="11" y="242"/>
                        <a:pt x="11" y="244"/>
                      </a:cubicBezTo>
                      <a:cubicBezTo>
                        <a:pt x="11" y="245"/>
                        <a:pt x="10" y="256"/>
                        <a:pt x="10" y="260"/>
                      </a:cubicBezTo>
                      <a:cubicBezTo>
                        <a:pt x="10" y="264"/>
                        <a:pt x="10" y="269"/>
                        <a:pt x="10" y="276"/>
                      </a:cubicBezTo>
                      <a:cubicBezTo>
                        <a:pt x="9" y="282"/>
                        <a:pt x="8" y="290"/>
                        <a:pt x="8" y="290"/>
                      </a:cubicBezTo>
                      <a:cubicBezTo>
                        <a:pt x="8" y="291"/>
                        <a:pt x="8" y="292"/>
                        <a:pt x="8" y="293"/>
                      </a:cubicBezTo>
                      <a:cubicBezTo>
                        <a:pt x="8" y="294"/>
                        <a:pt x="7" y="300"/>
                        <a:pt x="6" y="302"/>
                      </a:cubicBezTo>
                      <a:cubicBezTo>
                        <a:pt x="6" y="305"/>
                        <a:pt x="5" y="308"/>
                        <a:pt x="4" y="312"/>
                      </a:cubicBezTo>
                      <a:cubicBezTo>
                        <a:pt x="4" y="316"/>
                        <a:pt x="4" y="317"/>
                        <a:pt x="3" y="319"/>
                      </a:cubicBezTo>
                      <a:cubicBezTo>
                        <a:pt x="3" y="320"/>
                        <a:pt x="3" y="321"/>
                        <a:pt x="3" y="323"/>
                      </a:cubicBezTo>
                      <a:cubicBezTo>
                        <a:pt x="3" y="324"/>
                        <a:pt x="3" y="325"/>
                        <a:pt x="2" y="327"/>
                      </a:cubicBezTo>
                      <a:cubicBezTo>
                        <a:pt x="2" y="329"/>
                        <a:pt x="1" y="331"/>
                        <a:pt x="1" y="332"/>
                      </a:cubicBezTo>
                      <a:cubicBezTo>
                        <a:pt x="0" y="333"/>
                        <a:pt x="1" y="333"/>
                        <a:pt x="1" y="334"/>
                      </a:cubicBezTo>
                      <a:cubicBezTo>
                        <a:pt x="1" y="334"/>
                        <a:pt x="2" y="337"/>
                        <a:pt x="3" y="340"/>
                      </a:cubicBezTo>
                      <a:cubicBezTo>
                        <a:pt x="4" y="342"/>
                        <a:pt x="4" y="342"/>
                        <a:pt x="4" y="344"/>
                      </a:cubicBezTo>
                      <a:cubicBezTo>
                        <a:pt x="5" y="345"/>
                        <a:pt x="6" y="345"/>
                        <a:pt x="6" y="345"/>
                      </a:cubicBezTo>
                      <a:cubicBezTo>
                        <a:pt x="6" y="345"/>
                        <a:pt x="6" y="346"/>
                        <a:pt x="8" y="346"/>
                      </a:cubicBezTo>
                      <a:cubicBezTo>
                        <a:pt x="9" y="347"/>
                        <a:pt x="10" y="348"/>
                        <a:pt x="11" y="349"/>
                      </a:cubicBezTo>
                      <a:cubicBezTo>
                        <a:pt x="12" y="350"/>
                        <a:pt x="14" y="351"/>
                        <a:pt x="14" y="352"/>
                      </a:cubicBezTo>
                      <a:cubicBezTo>
                        <a:pt x="14" y="352"/>
                        <a:pt x="15" y="352"/>
                        <a:pt x="16" y="353"/>
                      </a:cubicBezTo>
                      <a:cubicBezTo>
                        <a:pt x="17" y="354"/>
                        <a:pt x="18" y="354"/>
                        <a:pt x="18" y="355"/>
                      </a:cubicBezTo>
                      <a:cubicBezTo>
                        <a:pt x="19" y="355"/>
                        <a:pt x="20" y="356"/>
                        <a:pt x="21" y="357"/>
                      </a:cubicBezTo>
                      <a:cubicBezTo>
                        <a:pt x="21" y="357"/>
                        <a:pt x="21" y="357"/>
                        <a:pt x="22" y="357"/>
                      </a:cubicBezTo>
                      <a:cubicBezTo>
                        <a:pt x="22" y="356"/>
                        <a:pt x="22" y="356"/>
                        <a:pt x="22" y="355"/>
                      </a:cubicBezTo>
                      <a:cubicBezTo>
                        <a:pt x="22" y="354"/>
                        <a:pt x="22" y="353"/>
                        <a:pt x="22" y="353"/>
                      </a:cubicBezTo>
                      <a:cubicBezTo>
                        <a:pt x="22" y="352"/>
                        <a:pt x="22" y="353"/>
                        <a:pt x="23" y="352"/>
                      </a:cubicBezTo>
                      <a:cubicBezTo>
                        <a:pt x="24" y="351"/>
                        <a:pt x="23" y="351"/>
                        <a:pt x="23" y="350"/>
                      </a:cubicBezTo>
                      <a:cubicBezTo>
                        <a:pt x="23" y="349"/>
                        <a:pt x="21" y="348"/>
                        <a:pt x="21" y="347"/>
                      </a:cubicBezTo>
                      <a:cubicBezTo>
                        <a:pt x="20" y="347"/>
                        <a:pt x="19" y="347"/>
                        <a:pt x="19" y="347"/>
                      </a:cubicBezTo>
                      <a:cubicBezTo>
                        <a:pt x="18" y="346"/>
                        <a:pt x="18" y="346"/>
                        <a:pt x="18" y="346"/>
                      </a:cubicBezTo>
                      <a:cubicBezTo>
                        <a:pt x="18" y="345"/>
                        <a:pt x="18" y="344"/>
                        <a:pt x="17" y="344"/>
                      </a:cubicBezTo>
                      <a:cubicBezTo>
                        <a:pt x="17" y="343"/>
                        <a:pt x="14" y="342"/>
                        <a:pt x="14" y="342"/>
                      </a:cubicBezTo>
                      <a:cubicBezTo>
                        <a:pt x="13" y="341"/>
                        <a:pt x="13" y="341"/>
                        <a:pt x="12" y="341"/>
                      </a:cubicBezTo>
                      <a:cubicBezTo>
                        <a:pt x="12" y="340"/>
                        <a:pt x="12" y="340"/>
                        <a:pt x="12" y="339"/>
                      </a:cubicBezTo>
                      <a:cubicBezTo>
                        <a:pt x="12" y="338"/>
                        <a:pt x="11" y="337"/>
                        <a:pt x="11" y="336"/>
                      </a:cubicBezTo>
                      <a:cubicBezTo>
                        <a:pt x="11" y="335"/>
                        <a:pt x="10" y="334"/>
                        <a:pt x="10" y="333"/>
                      </a:cubicBezTo>
                      <a:cubicBezTo>
                        <a:pt x="10" y="333"/>
                        <a:pt x="10" y="332"/>
                        <a:pt x="10" y="332"/>
                      </a:cubicBezTo>
                      <a:cubicBezTo>
                        <a:pt x="10" y="331"/>
                        <a:pt x="10" y="328"/>
                        <a:pt x="10" y="328"/>
                      </a:cubicBezTo>
                      <a:cubicBezTo>
                        <a:pt x="10" y="327"/>
                        <a:pt x="11" y="327"/>
                        <a:pt x="11" y="327"/>
                      </a:cubicBezTo>
                      <a:cubicBezTo>
                        <a:pt x="12" y="327"/>
                        <a:pt x="12" y="326"/>
                        <a:pt x="12" y="326"/>
                      </a:cubicBezTo>
                      <a:cubicBezTo>
                        <a:pt x="12" y="326"/>
                        <a:pt x="12" y="326"/>
                        <a:pt x="13" y="326"/>
                      </a:cubicBezTo>
                      <a:cubicBezTo>
                        <a:pt x="14" y="326"/>
                        <a:pt x="14" y="326"/>
                        <a:pt x="14" y="325"/>
                      </a:cubicBezTo>
                      <a:cubicBezTo>
                        <a:pt x="15" y="325"/>
                        <a:pt x="15" y="325"/>
                        <a:pt x="15" y="326"/>
                      </a:cubicBezTo>
                      <a:cubicBezTo>
                        <a:pt x="16" y="328"/>
                        <a:pt x="15" y="330"/>
                        <a:pt x="15" y="331"/>
                      </a:cubicBezTo>
                      <a:cubicBezTo>
                        <a:pt x="15" y="332"/>
                        <a:pt x="15" y="334"/>
                        <a:pt x="15" y="336"/>
                      </a:cubicBezTo>
                      <a:cubicBezTo>
                        <a:pt x="16" y="337"/>
                        <a:pt x="17" y="340"/>
                        <a:pt x="18" y="341"/>
                      </a:cubicBezTo>
                      <a:cubicBezTo>
                        <a:pt x="19" y="342"/>
                        <a:pt x="21" y="342"/>
                        <a:pt x="22" y="342"/>
                      </a:cubicBezTo>
                      <a:cubicBezTo>
                        <a:pt x="22" y="341"/>
                        <a:pt x="22" y="341"/>
                        <a:pt x="22" y="340"/>
                      </a:cubicBezTo>
                      <a:cubicBezTo>
                        <a:pt x="22" y="340"/>
                        <a:pt x="22" y="338"/>
                        <a:pt x="22" y="337"/>
                      </a:cubicBezTo>
                      <a:cubicBezTo>
                        <a:pt x="22" y="336"/>
                        <a:pt x="22" y="333"/>
                        <a:pt x="21" y="331"/>
                      </a:cubicBezTo>
                      <a:cubicBezTo>
                        <a:pt x="21" y="329"/>
                        <a:pt x="21" y="327"/>
                        <a:pt x="21" y="326"/>
                      </a:cubicBezTo>
                      <a:cubicBezTo>
                        <a:pt x="21" y="324"/>
                        <a:pt x="21" y="322"/>
                        <a:pt x="21" y="321"/>
                      </a:cubicBezTo>
                      <a:cubicBezTo>
                        <a:pt x="21" y="320"/>
                        <a:pt x="21" y="318"/>
                        <a:pt x="22" y="316"/>
                      </a:cubicBezTo>
                      <a:cubicBezTo>
                        <a:pt x="22" y="315"/>
                        <a:pt x="21" y="311"/>
                        <a:pt x="21" y="310"/>
                      </a:cubicBezTo>
                      <a:cubicBezTo>
                        <a:pt x="21" y="308"/>
                        <a:pt x="19" y="305"/>
                        <a:pt x="19" y="304"/>
                      </a:cubicBezTo>
                      <a:cubicBezTo>
                        <a:pt x="18" y="303"/>
                        <a:pt x="18" y="302"/>
                        <a:pt x="18" y="301"/>
                      </a:cubicBezTo>
                      <a:cubicBezTo>
                        <a:pt x="18" y="300"/>
                        <a:pt x="18" y="298"/>
                        <a:pt x="18" y="297"/>
                      </a:cubicBezTo>
                      <a:cubicBezTo>
                        <a:pt x="18" y="297"/>
                        <a:pt x="18" y="297"/>
                        <a:pt x="19" y="297"/>
                      </a:cubicBezTo>
                      <a:cubicBezTo>
                        <a:pt x="19" y="297"/>
                        <a:pt x="20" y="297"/>
                        <a:pt x="21" y="297"/>
                      </a:cubicBezTo>
                      <a:cubicBezTo>
                        <a:pt x="22" y="298"/>
                        <a:pt x="22" y="298"/>
                        <a:pt x="22" y="297"/>
                      </a:cubicBezTo>
                      <a:cubicBezTo>
                        <a:pt x="23" y="297"/>
                        <a:pt x="23" y="297"/>
                        <a:pt x="23" y="298"/>
                      </a:cubicBezTo>
                      <a:cubicBezTo>
                        <a:pt x="23" y="299"/>
                        <a:pt x="23" y="301"/>
                        <a:pt x="23" y="304"/>
                      </a:cubicBezTo>
                      <a:cubicBezTo>
                        <a:pt x="23" y="307"/>
                        <a:pt x="24" y="312"/>
                        <a:pt x="24" y="315"/>
                      </a:cubicBezTo>
                      <a:cubicBezTo>
                        <a:pt x="24" y="317"/>
                        <a:pt x="25" y="325"/>
                        <a:pt x="25" y="329"/>
                      </a:cubicBezTo>
                      <a:cubicBezTo>
                        <a:pt x="26" y="332"/>
                        <a:pt x="26" y="343"/>
                        <a:pt x="26" y="345"/>
                      </a:cubicBezTo>
                      <a:cubicBezTo>
                        <a:pt x="26" y="347"/>
                        <a:pt x="26" y="352"/>
                        <a:pt x="26" y="354"/>
                      </a:cubicBezTo>
                      <a:cubicBezTo>
                        <a:pt x="26" y="355"/>
                        <a:pt x="26" y="358"/>
                        <a:pt x="26" y="360"/>
                      </a:cubicBezTo>
                      <a:cubicBezTo>
                        <a:pt x="26" y="361"/>
                        <a:pt x="26" y="363"/>
                        <a:pt x="25" y="364"/>
                      </a:cubicBezTo>
                      <a:cubicBezTo>
                        <a:pt x="25" y="365"/>
                        <a:pt x="25" y="367"/>
                        <a:pt x="25" y="368"/>
                      </a:cubicBezTo>
                      <a:cubicBezTo>
                        <a:pt x="26" y="369"/>
                        <a:pt x="25" y="372"/>
                        <a:pt x="25" y="375"/>
                      </a:cubicBezTo>
                      <a:cubicBezTo>
                        <a:pt x="25" y="377"/>
                        <a:pt x="23" y="386"/>
                        <a:pt x="23" y="388"/>
                      </a:cubicBezTo>
                      <a:cubicBezTo>
                        <a:pt x="22" y="390"/>
                        <a:pt x="21" y="395"/>
                        <a:pt x="21" y="397"/>
                      </a:cubicBezTo>
                      <a:cubicBezTo>
                        <a:pt x="20" y="398"/>
                        <a:pt x="19" y="402"/>
                        <a:pt x="19" y="404"/>
                      </a:cubicBezTo>
                      <a:cubicBezTo>
                        <a:pt x="18" y="405"/>
                        <a:pt x="17" y="410"/>
                        <a:pt x="17" y="411"/>
                      </a:cubicBezTo>
                      <a:cubicBezTo>
                        <a:pt x="16" y="412"/>
                        <a:pt x="16" y="412"/>
                        <a:pt x="17" y="412"/>
                      </a:cubicBezTo>
                      <a:cubicBezTo>
                        <a:pt x="17" y="412"/>
                        <a:pt x="21" y="413"/>
                        <a:pt x="22" y="413"/>
                      </a:cubicBezTo>
                      <a:cubicBezTo>
                        <a:pt x="22" y="413"/>
                        <a:pt x="22" y="414"/>
                        <a:pt x="22" y="414"/>
                      </a:cubicBezTo>
                      <a:cubicBezTo>
                        <a:pt x="22" y="415"/>
                        <a:pt x="22" y="415"/>
                        <a:pt x="22" y="415"/>
                      </a:cubicBezTo>
                      <a:cubicBezTo>
                        <a:pt x="23" y="416"/>
                        <a:pt x="24" y="416"/>
                        <a:pt x="25" y="416"/>
                      </a:cubicBezTo>
                      <a:cubicBezTo>
                        <a:pt x="27" y="417"/>
                        <a:pt x="32" y="417"/>
                        <a:pt x="33" y="417"/>
                      </a:cubicBezTo>
                      <a:cubicBezTo>
                        <a:pt x="34" y="418"/>
                        <a:pt x="34" y="418"/>
                        <a:pt x="33" y="418"/>
                      </a:cubicBezTo>
                      <a:cubicBezTo>
                        <a:pt x="33" y="419"/>
                        <a:pt x="34" y="419"/>
                        <a:pt x="36" y="420"/>
                      </a:cubicBezTo>
                      <a:cubicBezTo>
                        <a:pt x="37" y="420"/>
                        <a:pt x="40" y="421"/>
                        <a:pt x="41" y="421"/>
                      </a:cubicBezTo>
                      <a:cubicBezTo>
                        <a:pt x="41" y="421"/>
                        <a:pt x="41" y="421"/>
                        <a:pt x="41" y="422"/>
                      </a:cubicBezTo>
                      <a:cubicBezTo>
                        <a:pt x="41" y="422"/>
                        <a:pt x="42" y="425"/>
                        <a:pt x="42" y="427"/>
                      </a:cubicBezTo>
                      <a:cubicBezTo>
                        <a:pt x="43" y="429"/>
                        <a:pt x="44" y="435"/>
                        <a:pt x="45" y="438"/>
                      </a:cubicBezTo>
                      <a:cubicBezTo>
                        <a:pt x="45" y="442"/>
                        <a:pt x="45" y="448"/>
                        <a:pt x="44" y="450"/>
                      </a:cubicBezTo>
                      <a:cubicBezTo>
                        <a:pt x="44" y="453"/>
                        <a:pt x="43" y="458"/>
                        <a:pt x="43" y="462"/>
                      </a:cubicBezTo>
                      <a:cubicBezTo>
                        <a:pt x="43" y="466"/>
                        <a:pt x="42" y="469"/>
                        <a:pt x="43" y="472"/>
                      </a:cubicBezTo>
                      <a:cubicBezTo>
                        <a:pt x="43" y="476"/>
                        <a:pt x="44" y="480"/>
                        <a:pt x="44" y="482"/>
                      </a:cubicBezTo>
                      <a:cubicBezTo>
                        <a:pt x="45" y="485"/>
                        <a:pt x="45" y="494"/>
                        <a:pt x="46" y="499"/>
                      </a:cubicBezTo>
                      <a:cubicBezTo>
                        <a:pt x="46" y="503"/>
                        <a:pt x="47" y="512"/>
                        <a:pt x="48" y="518"/>
                      </a:cubicBezTo>
                      <a:cubicBezTo>
                        <a:pt x="49" y="525"/>
                        <a:pt x="49" y="527"/>
                        <a:pt x="49" y="532"/>
                      </a:cubicBezTo>
                      <a:cubicBezTo>
                        <a:pt x="49" y="542"/>
                        <a:pt x="49" y="546"/>
                        <a:pt x="48" y="547"/>
                      </a:cubicBezTo>
                      <a:cubicBezTo>
                        <a:pt x="48" y="548"/>
                        <a:pt x="46" y="552"/>
                        <a:pt x="45" y="555"/>
                      </a:cubicBezTo>
                      <a:cubicBezTo>
                        <a:pt x="44" y="558"/>
                        <a:pt x="45" y="560"/>
                        <a:pt x="46" y="562"/>
                      </a:cubicBezTo>
                      <a:cubicBezTo>
                        <a:pt x="46" y="563"/>
                        <a:pt x="46" y="564"/>
                        <a:pt x="46" y="565"/>
                      </a:cubicBezTo>
                      <a:cubicBezTo>
                        <a:pt x="46" y="566"/>
                        <a:pt x="45" y="567"/>
                        <a:pt x="45" y="568"/>
                      </a:cubicBezTo>
                      <a:cubicBezTo>
                        <a:pt x="45" y="569"/>
                        <a:pt x="45" y="571"/>
                        <a:pt x="45" y="572"/>
                      </a:cubicBezTo>
                      <a:cubicBezTo>
                        <a:pt x="46" y="574"/>
                        <a:pt x="46" y="575"/>
                        <a:pt x="46" y="577"/>
                      </a:cubicBezTo>
                      <a:cubicBezTo>
                        <a:pt x="46" y="578"/>
                        <a:pt x="46" y="579"/>
                        <a:pt x="47" y="581"/>
                      </a:cubicBezTo>
                      <a:cubicBezTo>
                        <a:pt x="47" y="582"/>
                        <a:pt x="47" y="581"/>
                        <a:pt x="47" y="582"/>
                      </a:cubicBezTo>
                      <a:cubicBezTo>
                        <a:pt x="47" y="584"/>
                        <a:pt x="48" y="587"/>
                        <a:pt x="48" y="589"/>
                      </a:cubicBezTo>
                      <a:cubicBezTo>
                        <a:pt x="49" y="591"/>
                        <a:pt x="49" y="593"/>
                        <a:pt x="49" y="593"/>
                      </a:cubicBezTo>
                      <a:cubicBezTo>
                        <a:pt x="49" y="594"/>
                        <a:pt x="49" y="594"/>
                        <a:pt x="48" y="594"/>
                      </a:cubicBezTo>
                      <a:cubicBezTo>
                        <a:pt x="47" y="594"/>
                        <a:pt x="45" y="594"/>
                        <a:pt x="44" y="595"/>
                      </a:cubicBezTo>
                      <a:cubicBezTo>
                        <a:pt x="43" y="595"/>
                        <a:pt x="40" y="595"/>
                        <a:pt x="40" y="596"/>
                      </a:cubicBezTo>
                      <a:cubicBezTo>
                        <a:pt x="39" y="596"/>
                        <a:pt x="39" y="597"/>
                        <a:pt x="39" y="598"/>
                      </a:cubicBezTo>
                      <a:cubicBezTo>
                        <a:pt x="40" y="599"/>
                        <a:pt x="41" y="600"/>
                        <a:pt x="43" y="600"/>
                      </a:cubicBezTo>
                      <a:cubicBezTo>
                        <a:pt x="45" y="600"/>
                        <a:pt x="47" y="600"/>
                        <a:pt x="48" y="601"/>
                      </a:cubicBezTo>
                      <a:cubicBezTo>
                        <a:pt x="49" y="601"/>
                        <a:pt x="48" y="601"/>
                        <a:pt x="48" y="602"/>
                      </a:cubicBezTo>
                      <a:cubicBezTo>
                        <a:pt x="48" y="604"/>
                        <a:pt x="48" y="604"/>
                        <a:pt x="48" y="607"/>
                      </a:cubicBezTo>
                      <a:cubicBezTo>
                        <a:pt x="48" y="609"/>
                        <a:pt x="48" y="609"/>
                        <a:pt x="49" y="610"/>
                      </a:cubicBezTo>
                      <a:cubicBezTo>
                        <a:pt x="49" y="611"/>
                        <a:pt x="49" y="612"/>
                        <a:pt x="49" y="612"/>
                      </a:cubicBezTo>
                      <a:cubicBezTo>
                        <a:pt x="49" y="613"/>
                        <a:pt x="50" y="613"/>
                        <a:pt x="51" y="614"/>
                      </a:cubicBezTo>
                      <a:cubicBezTo>
                        <a:pt x="52" y="615"/>
                        <a:pt x="53" y="616"/>
                        <a:pt x="54" y="616"/>
                      </a:cubicBezTo>
                      <a:cubicBezTo>
                        <a:pt x="56" y="617"/>
                        <a:pt x="57" y="617"/>
                        <a:pt x="59" y="617"/>
                      </a:cubicBezTo>
                      <a:cubicBezTo>
                        <a:pt x="60" y="618"/>
                        <a:pt x="63" y="618"/>
                        <a:pt x="65" y="618"/>
                      </a:cubicBezTo>
                      <a:cubicBezTo>
                        <a:pt x="66" y="618"/>
                        <a:pt x="70" y="618"/>
                        <a:pt x="71" y="617"/>
                      </a:cubicBezTo>
                      <a:cubicBezTo>
                        <a:pt x="72" y="616"/>
                        <a:pt x="76" y="614"/>
                        <a:pt x="77" y="612"/>
                      </a:cubicBezTo>
                      <a:cubicBezTo>
                        <a:pt x="79" y="610"/>
                        <a:pt x="79" y="608"/>
                        <a:pt x="79" y="605"/>
                      </a:cubicBezTo>
                      <a:cubicBezTo>
                        <a:pt x="79" y="602"/>
                        <a:pt x="78" y="600"/>
                        <a:pt x="78" y="600"/>
                      </a:cubicBezTo>
                      <a:cubicBezTo>
                        <a:pt x="78" y="599"/>
                        <a:pt x="78" y="599"/>
                        <a:pt x="79" y="599"/>
                      </a:cubicBezTo>
                      <a:cubicBezTo>
                        <a:pt x="81" y="598"/>
                        <a:pt x="84" y="596"/>
                        <a:pt x="85" y="595"/>
                      </a:cubicBezTo>
                      <a:cubicBezTo>
                        <a:pt x="87" y="594"/>
                        <a:pt x="88" y="592"/>
                        <a:pt x="89" y="591"/>
                      </a:cubicBezTo>
                      <a:cubicBezTo>
                        <a:pt x="89" y="590"/>
                        <a:pt x="91" y="587"/>
                        <a:pt x="92" y="586"/>
                      </a:cubicBezTo>
                      <a:cubicBezTo>
                        <a:pt x="92" y="583"/>
                        <a:pt x="95" y="580"/>
                        <a:pt x="96" y="579"/>
                      </a:cubicBezTo>
                      <a:cubicBezTo>
                        <a:pt x="96" y="578"/>
                        <a:pt x="100" y="575"/>
                        <a:pt x="101" y="574"/>
                      </a:cubicBezTo>
                      <a:cubicBezTo>
                        <a:pt x="102" y="573"/>
                        <a:pt x="101" y="573"/>
                        <a:pt x="102" y="573"/>
                      </a:cubicBezTo>
                      <a:cubicBezTo>
                        <a:pt x="103" y="573"/>
                        <a:pt x="104" y="573"/>
                        <a:pt x="104" y="572"/>
                      </a:cubicBezTo>
                      <a:cubicBezTo>
                        <a:pt x="105" y="572"/>
                        <a:pt x="105" y="572"/>
                        <a:pt x="106" y="573"/>
                      </a:cubicBezTo>
                      <a:cubicBezTo>
                        <a:pt x="107" y="573"/>
                        <a:pt x="107" y="574"/>
                        <a:pt x="108" y="576"/>
                      </a:cubicBezTo>
                      <a:cubicBezTo>
                        <a:pt x="108" y="577"/>
                        <a:pt x="109" y="588"/>
                        <a:pt x="109" y="590"/>
                      </a:cubicBezTo>
                      <a:cubicBezTo>
                        <a:pt x="109" y="592"/>
                        <a:pt x="109" y="594"/>
                        <a:pt x="109" y="594"/>
                      </a:cubicBezTo>
                      <a:cubicBezTo>
                        <a:pt x="109" y="595"/>
                        <a:pt x="108" y="596"/>
                        <a:pt x="109" y="596"/>
                      </a:cubicBezTo>
                      <a:cubicBezTo>
                        <a:pt x="110" y="596"/>
                        <a:pt x="111" y="596"/>
                        <a:pt x="112" y="596"/>
                      </a:cubicBezTo>
                      <a:cubicBezTo>
                        <a:pt x="112" y="595"/>
                        <a:pt x="112" y="595"/>
                        <a:pt x="112" y="595"/>
                      </a:cubicBezTo>
                      <a:cubicBezTo>
                        <a:pt x="113" y="595"/>
                        <a:pt x="113" y="595"/>
                        <a:pt x="113" y="594"/>
                      </a:cubicBezTo>
                      <a:cubicBezTo>
                        <a:pt x="113" y="594"/>
                        <a:pt x="112" y="591"/>
                        <a:pt x="112" y="586"/>
                      </a:cubicBezTo>
                      <a:cubicBezTo>
                        <a:pt x="111" y="581"/>
                        <a:pt x="112" y="575"/>
                        <a:pt x="112" y="573"/>
                      </a:cubicBezTo>
                      <a:cubicBezTo>
                        <a:pt x="112" y="570"/>
                        <a:pt x="114" y="568"/>
                        <a:pt x="115" y="567"/>
                      </a:cubicBezTo>
                      <a:cubicBezTo>
                        <a:pt x="116" y="565"/>
                        <a:pt x="117" y="563"/>
                        <a:pt x="117" y="563"/>
                      </a:cubicBezTo>
                      <a:cubicBezTo>
                        <a:pt x="118" y="562"/>
                        <a:pt x="118" y="562"/>
                        <a:pt x="118" y="561"/>
                      </a:cubicBezTo>
                      <a:cubicBezTo>
                        <a:pt x="118" y="561"/>
                        <a:pt x="118" y="560"/>
                        <a:pt x="118" y="559"/>
                      </a:cubicBezTo>
                      <a:cubicBezTo>
                        <a:pt x="118" y="558"/>
                        <a:pt x="117" y="554"/>
                        <a:pt x="116" y="552"/>
                      </a:cubicBezTo>
                      <a:cubicBezTo>
                        <a:pt x="115" y="550"/>
                        <a:pt x="112" y="546"/>
                        <a:pt x="111" y="545"/>
                      </a:cubicBezTo>
                      <a:cubicBezTo>
                        <a:pt x="109" y="543"/>
                        <a:pt x="108" y="543"/>
                        <a:pt x="108" y="543"/>
                      </a:cubicBezTo>
                      <a:cubicBezTo>
                        <a:pt x="107" y="542"/>
                        <a:pt x="108" y="542"/>
                        <a:pt x="107" y="542"/>
                      </a:cubicBezTo>
                      <a:cubicBezTo>
                        <a:pt x="107" y="542"/>
                        <a:pt x="107" y="541"/>
                        <a:pt x="106" y="538"/>
                      </a:cubicBezTo>
                      <a:cubicBezTo>
                        <a:pt x="106" y="535"/>
                        <a:pt x="105" y="531"/>
                        <a:pt x="104" y="526"/>
                      </a:cubicBezTo>
                      <a:cubicBezTo>
                        <a:pt x="103" y="522"/>
                        <a:pt x="103" y="516"/>
                        <a:pt x="103" y="513"/>
                      </a:cubicBezTo>
                      <a:cubicBezTo>
                        <a:pt x="103" y="510"/>
                        <a:pt x="103" y="498"/>
                        <a:pt x="103" y="495"/>
                      </a:cubicBezTo>
                      <a:cubicBezTo>
                        <a:pt x="102" y="493"/>
                        <a:pt x="102" y="482"/>
                        <a:pt x="102" y="478"/>
                      </a:cubicBezTo>
                      <a:cubicBezTo>
                        <a:pt x="102" y="475"/>
                        <a:pt x="103" y="473"/>
                        <a:pt x="103" y="471"/>
                      </a:cubicBezTo>
                      <a:cubicBezTo>
                        <a:pt x="104" y="469"/>
                        <a:pt x="105" y="465"/>
                        <a:pt x="105" y="458"/>
                      </a:cubicBezTo>
                      <a:cubicBezTo>
                        <a:pt x="105" y="452"/>
                        <a:pt x="104" y="444"/>
                        <a:pt x="103" y="439"/>
                      </a:cubicBezTo>
                      <a:cubicBezTo>
                        <a:pt x="102" y="434"/>
                        <a:pt x="100" y="431"/>
                        <a:pt x="100" y="430"/>
                      </a:cubicBezTo>
                      <a:cubicBezTo>
                        <a:pt x="100" y="429"/>
                        <a:pt x="100" y="429"/>
                        <a:pt x="101" y="429"/>
                      </a:cubicBezTo>
                      <a:cubicBezTo>
                        <a:pt x="102" y="429"/>
                        <a:pt x="107" y="428"/>
                        <a:pt x="108" y="428"/>
                      </a:cubicBezTo>
                      <a:cubicBezTo>
                        <a:pt x="108" y="428"/>
                        <a:pt x="108" y="428"/>
                        <a:pt x="108" y="427"/>
                      </a:cubicBezTo>
                      <a:cubicBezTo>
                        <a:pt x="108" y="427"/>
                        <a:pt x="108" y="425"/>
                        <a:pt x="108" y="424"/>
                      </a:cubicBezTo>
                      <a:cubicBezTo>
                        <a:pt x="108" y="423"/>
                        <a:pt x="108" y="423"/>
                        <a:pt x="109" y="423"/>
                      </a:cubicBezTo>
                      <a:cubicBezTo>
                        <a:pt x="110" y="423"/>
                        <a:pt x="114" y="422"/>
                        <a:pt x="115" y="422"/>
                      </a:cubicBezTo>
                      <a:cubicBezTo>
                        <a:pt x="116" y="422"/>
                        <a:pt x="118" y="421"/>
                        <a:pt x="118" y="421"/>
                      </a:cubicBezTo>
                      <a:cubicBezTo>
                        <a:pt x="118" y="421"/>
                        <a:pt x="118" y="421"/>
                        <a:pt x="118" y="420"/>
                      </a:cubicBezTo>
                      <a:cubicBezTo>
                        <a:pt x="118" y="420"/>
                        <a:pt x="117" y="417"/>
                        <a:pt x="117" y="416"/>
                      </a:cubicBezTo>
                      <a:cubicBezTo>
                        <a:pt x="117" y="415"/>
                        <a:pt x="117" y="414"/>
                        <a:pt x="117" y="414"/>
                      </a:cubicBezTo>
                      <a:cubicBezTo>
                        <a:pt x="116" y="413"/>
                        <a:pt x="116" y="411"/>
                        <a:pt x="115" y="407"/>
                      </a:cubicBezTo>
                      <a:cubicBezTo>
                        <a:pt x="114" y="404"/>
                        <a:pt x="113" y="396"/>
                        <a:pt x="112" y="392"/>
                      </a:cubicBezTo>
                      <a:cubicBezTo>
                        <a:pt x="111" y="388"/>
                        <a:pt x="110" y="380"/>
                        <a:pt x="110" y="375"/>
                      </a:cubicBezTo>
                      <a:cubicBezTo>
                        <a:pt x="109" y="370"/>
                        <a:pt x="110" y="360"/>
                        <a:pt x="110" y="359"/>
                      </a:cubicBezTo>
                      <a:cubicBezTo>
                        <a:pt x="110" y="358"/>
                        <a:pt x="110" y="358"/>
                        <a:pt x="111" y="357"/>
                      </a:cubicBezTo>
                      <a:cubicBezTo>
                        <a:pt x="111" y="356"/>
                        <a:pt x="111" y="356"/>
                        <a:pt x="111" y="357"/>
                      </a:cubicBezTo>
                      <a:cubicBezTo>
                        <a:pt x="112" y="357"/>
                        <a:pt x="112" y="357"/>
                        <a:pt x="113" y="357"/>
                      </a:cubicBezTo>
                      <a:cubicBezTo>
                        <a:pt x="113" y="357"/>
                        <a:pt x="113" y="356"/>
                        <a:pt x="114" y="356"/>
                      </a:cubicBezTo>
                      <a:cubicBezTo>
                        <a:pt x="115" y="355"/>
                        <a:pt x="116" y="353"/>
                        <a:pt x="117" y="353"/>
                      </a:cubicBezTo>
                      <a:cubicBezTo>
                        <a:pt x="117" y="352"/>
                        <a:pt x="118" y="351"/>
                        <a:pt x="118" y="351"/>
                      </a:cubicBezTo>
                      <a:cubicBezTo>
                        <a:pt x="118" y="351"/>
                        <a:pt x="119" y="351"/>
                        <a:pt x="119" y="351"/>
                      </a:cubicBezTo>
                      <a:cubicBezTo>
                        <a:pt x="120" y="352"/>
                        <a:pt x="121" y="352"/>
                        <a:pt x="121" y="352"/>
                      </a:cubicBezTo>
                      <a:cubicBezTo>
                        <a:pt x="121" y="351"/>
                        <a:pt x="121" y="351"/>
                        <a:pt x="122" y="351"/>
                      </a:cubicBezTo>
                      <a:cubicBezTo>
                        <a:pt x="122" y="351"/>
                        <a:pt x="123" y="350"/>
                        <a:pt x="124" y="349"/>
                      </a:cubicBezTo>
                      <a:cubicBezTo>
                        <a:pt x="125" y="347"/>
                        <a:pt x="125" y="347"/>
                        <a:pt x="126" y="346"/>
                      </a:cubicBezTo>
                      <a:cubicBezTo>
                        <a:pt x="126" y="344"/>
                        <a:pt x="127" y="343"/>
                        <a:pt x="128" y="343"/>
                      </a:cubicBezTo>
                      <a:cubicBezTo>
                        <a:pt x="128" y="342"/>
                        <a:pt x="129" y="341"/>
                        <a:pt x="129" y="340"/>
                      </a:cubicBezTo>
                      <a:cubicBezTo>
                        <a:pt x="128" y="339"/>
                        <a:pt x="129" y="336"/>
                        <a:pt x="130" y="335"/>
                      </a:cubicBezTo>
                      <a:cubicBezTo>
                        <a:pt x="130" y="333"/>
                        <a:pt x="131" y="332"/>
                        <a:pt x="131" y="331"/>
                      </a:cubicBezTo>
                      <a:cubicBezTo>
                        <a:pt x="132" y="330"/>
                        <a:pt x="132" y="326"/>
                        <a:pt x="132" y="325"/>
                      </a:cubicBezTo>
                      <a:cubicBezTo>
                        <a:pt x="132" y="324"/>
                        <a:pt x="133" y="319"/>
                        <a:pt x="134" y="317"/>
                      </a:cubicBezTo>
                      <a:cubicBezTo>
                        <a:pt x="134" y="315"/>
                        <a:pt x="134" y="312"/>
                        <a:pt x="134" y="309"/>
                      </a:cubicBezTo>
                      <a:cubicBezTo>
                        <a:pt x="133" y="307"/>
                        <a:pt x="134" y="303"/>
                        <a:pt x="135" y="302"/>
                      </a:cubicBezTo>
                      <a:cubicBezTo>
                        <a:pt x="135" y="301"/>
                        <a:pt x="137" y="299"/>
                        <a:pt x="137" y="298"/>
                      </a:cubicBezTo>
                      <a:cubicBezTo>
                        <a:pt x="138" y="297"/>
                        <a:pt x="138" y="295"/>
                        <a:pt x="138" y="294"/>
                      </a:cubicBezTo>
                      <a:cubicBezTo>
                        <a:pt x="138" y="293"/>
                        <a:pt x="139" y="293"/>
                        <a:pt x="139" y="293"/>
                      </a:cubicBezTo>
                      <a:cubicBezTo>
                        <a:pt x="140" y="293"/>
                        <a:pt x="140" y="293"/>
                        <a:pt x="140" y="294"/>
                      </a:cubicBezTo>
                      <a:cubicBezTo>
                        <a:pt x="140" y="294"/>
                        <a:pt x="140" y="295"/>
                        <a:pt x="140" y="296"/>
                      </a:cubicBezTo>
                      <a:cubicBezTo>
                        <a:pt x="140" y="296"/>
                        <a:pt x="140" y="296"/>
                        <a:pt x="141" y="294"/>
                      </a:cubicBezTo>
                      <a:cubicBezTo>
                        <a:pt x="142" y="293"/>
                        <a:pt x="143" y="288"/>
                        <a:pt x="143" y="286"/>
                      </a:cubicBezTo>
                      <a:cubicBezTo>
                        <a:pt x="144" y="283"/>
                        <a:pt x="145" y="277"/>
                        <a:pt x="146" y="275"/>
                      </a:cubicBezTo>
                      <a:cubicBezTo>
                        <a:pt x="146" y="274"/>
                        <a:pt x="146" y="273"/>
                        <a:pt x="146" y="272"/>
                      </a:cubicBezTo>
                      <a:cubicBezTo>
                        <a:pt x="146" y="272"/>
                        <a:pt x="147" y="270"/>
                        <a:pt x="147" y="268"/>
                      </a:cubicBezTo>
                      <a:cubicBezTo>
                        <a:pt x="147" y="267"/>
                        <a:pt x="147" y="267"/>
                        <a:pt x="148" y="267"/>
                      </a:cubicBezTo>
                      <a:cubicBezTo>
                        <a:pt x="148" y="267"/>
                        <a:pt x="148" y="267"/>
                        <a:pt x="148" y="267"/>
                      </a:cubicBezTo>
                      <a:cubicBezTo>
                        <a:pt x="148" y="266"/>
                        <a:pt x="148" y="266"/>
                        <a:pt x="149" y="265"/>
                      </a:cubicBezTo>
                      <a:cubicBezTo>
                        <a:pt x="149" y="265"/>
                        <a:pt x="150" y="264"/>
                        <a:pt x="151" y="262"/>
                      </a:cubicBezTo>
                      <a:cubicBezTo>
                        <a:pt x="152" y="260"/>
                        <a:pt x="153" y="258"/>
                        <a:pt x="154" y="257"/>
                      </a:cubicBezTo>
                      <a:cubicBezTo>
                        <a:pt x="155" y="255"/>
                        <a:pt x="155" y="254"/>
                        <a:pt x="156" y="253"/>
                      </a:cubicBezTo>
                      <a:cubicBezTo>
                        <a:pt x="156" y="252"/>
                        <a:pt x="157" y="250"/>
                        <a:pt x="157" y="250"/>
                      </a:cubicBezTo>
                      <a:cubicBezTo>
                        <a:pt x="157" y="249"/>
                        <a:pt x="158" y="249"/>
                        <a:pt x="158" y="248"/>
                      </a:cubicBezTo>
                      <a:cubicBezTo>
                        <a:pt x="158" y="247"/>
                        <a:pt x="158" y="246"/>
                        <a:pt x="158" y="245"/>
                      </a:cubicBezTo>
                      <a:cubicBezTo>
                        <a:pt x="158" y="245"/>
                        <a:pt x="158" y="244"/>
                        <a:pt x="158" y="243"/>
                      </a:cubicBezTo>
                      <a:cubicBezTo>
                        <a:pt x="158" y="242"/>
                        <a:pt x="158" y="241"/>
                        <a:pt x="158" y="240"/>
                      </a:cubicBezTo>
                      <a:cubicBezTo>
                        <a:pt x="159" y="240"/>
                        <a:pt x="159" y="238"/>
                        <a:pt x="159" y="237"/>
                      </a:cubicBezTo>
                      <a:cubicBezTo>
                        <a:pt x="159" y="237"/>
                        <a:pt x="159" y="236"/>
                        <a:pt x="159" y="235"/>
                      </a:cubicBezTo>
                      <a:cubicBezTo>
                        <a:pt x="160" y="234"/>
                        <a:pt x="161" y="230"/>
                        <a:pt x="162" y="227"/>
                      </a:cubicBezTo>
                      <a:cubicBezTo>
                        <a:pt x="163" y="224"/>
                        <a:pt x="164" y="219"/>
                        <a:pt x="164" y="217"/>
                      </a:cubicBezTo>
                      <a:cubicBezTo>
                        <a:pt x="165" y="214"/>
                        <a:pt x="164" y="213"/>
                        <a:pt x="163" y="212"/>
                      </a:cubicBezTo>
                      <a:close/>
                      <a:moveTo>
                        <a:pt x="80" y="546"/>
                      </a:moveTo>
                      <a:cubicBezTo>
                        <a:pt x="79" y="550"/>
                        <a:pt x="79" y="554"/>
                        <a:pt x="79" y="556"/>
                      </a:cubicBezTo>
                      <a:cubicBezTo>
                        <a:pt x="78" y="558"/>
                        <a:pt x="77" y="563"/>
                        <a:pt x="75" y="566"/>
                      </a:cubicBezTo>
                      <a:cubicBezTo>
                        <a:pt x="74" y="569"/>
                        <a:pt x="73" y="573"/>
                        <a:pt x="72" y="574"/>
                      </a:cubicBezTo>
                      <a:cubicBezTo>
                        <a:pt x="71" y="576"/>
                        <a:pt x="72" y="576"/>
                        <a:pt x="71" y="575"/>
                      </a:cubicBezTo>
                      <a:cubicBezTo>
                        <a:pt x="71" y="573"/>
                        <a:pt x="70" y="570"/>
                        <a:pt x="69" y="568"/>
                      </a:cubicBezTo>
                      <a:cubicBezTo>
                        <a:pt x="68" y="566"/>
                        <a:pt x="68" y="566"/>
                        <a:pt x="67" y="565"/>
                      </a:cubicBezTo>
                      <a:cubicBezTo>
                        <a:pt x="67" y="564"/>
                        <a:pt x="67" y="565"/>
                        <a:pt x="67" y="564"/>
                      </a:cubicBezTo>
                      <a:cubicBezTo>
                        <a:pt x="67" y="563"/>
                        <a:pt x="67" y="561"/>
                        <a:pt x="68" y="561"/>
                      </a:cubicBezTo>
                      <a:cubicBezTo>
                        <a:pt x="68" y="560"/>
                        <a:pt x="68" y="557"/>
                        <a:pt x="67" y="556"/>
                      </a:cubicBezTo>
                      <a:cubicBezTo>
                        <a:pt x="67" y="556"/>
                        <a:pt x="67" y="554"/>
                        <a:pt x="67" y="552"/>
                      </a:cubicBezTo>
                      <a:cubicBezTo>
                        <a:pt x="66" y="550"/>
                        <a:pt x="67" y="539"/>
                        <a:pt x="67" y="539"/>
                      </a:cubicBezTo>
                      <a:cubicBezTo>
                        <a:pt x="68" y="543"/>
                        <a:pt x="68" y="532"/>
                        <a:pt x="69" y="526"/>
                      </a:cubicBezTo>
                      <a:cubicBezTo>
                        <a:pt x="71" y="521"/>
                        <a:pt x="72" y="517"/>
                        <a:pt x="73" y="509"/>
                      </a:cubicBezTo>
                      <a:cubicBezTo>
                        <a:pt x="74" y="504"/>
                        <a:pt x="74" y="500"/>
                        <a:pt x="74" y="499"/>
                      </a:cubicBezTo>
                      <a:cubicBezTo>
                        <a:pt x="75" y="498"/>
                        <a:pt x="75" y="497"/>
                        <a:pt x="75" y="498"/>
                      </a:cubicBezTo>
                      <a:cubicBezTo>
                        <a:pt x="75" y="500"/>
                        <a:pt x="77" y="504"/>
                        <a:pt x="77" y="510"/>
                      </a:cubicBezTo>
                      <a:cubicBezTo>
                        <a:pt x="78" y="516"/>
                        <a:pt x="80" y="528"/>
                        <a:pt x="80" y="534"/>
                      </a:cubicBezTo>
                      <a:cubicBezTo>
                        <a:pt x="80" y="540"/>
                        <a:pt x="80" y="543"/>
                        <a:pt x="80" y="546"/>
                      </a:cubicBezTo>
                      <a:close/>
                      <a:moveTo>
                        <a:pt x="130" y="227"/>
                      </a:moveTo>
                      <a:cubicBezTo>
                        <a:pt x="130" y="228"/>
                        <a:pt x="128" y="231"/>
                        <a:pt x="128" y="233"/>
                      </a:cubicBezTo>
                      <a:cubicBezTo>
                        <a:pt x="127" y="236"/>
                        <a:pt x="127" y="239"/>
                        <a:pt x="127" y="242"/>
                      </a:cubicBezTo>
                      <a:cubicBezTo>
                        <a:pt x="127" y="245"/>
                        <a:pt x="126" y="250"/>
                        <a:pt x="126" y="251"/>
                      </a:cubicBezTo>
                      <a:cubicBezTo>
                        <a:pt x="126" y="252"/>
                        <a:pt x="126" y="253"/>
                        <a:pt x="126" y="254"/>
                      </a:cubicBezTo>
                      <a:cubicBezTo>
                        <a:pt x="126" y="255"/>
                        <a:pt x="125" y="257"/>
                        <a:pt x="125" y="255"/>
                      </a:cubicBezTo>
                      <a:cubicBezTo>
                        <a:pt x="125" y="252"/>
                        <a:pt x="125" y="252"/>
                        <a:pt x="125" y="248"/>
                      </a:cubicBezTo>
                      <a:cubicBezTo>
                        <a:pt x="124" y="245"/>
                        <a:pt x="123" y="242"/>
                        <a:pt x="123" y="240"/>
                      </a:cubicBezTo>
                      <a:cubicBezTo>
                        <a:pt x="123" y="238"/>
                        <a:pt x="123" y="236"/>
                        <a:pt x="122" y="235"/>
                      </a:cubicBezTo>
                      <a:cubicBezTo>
                        <a:pt x="122" y="233"/>
                        <a:pt x="122" y="230"/>
                        <a:pt x="121" y="228"/>
                      </a:cubicBezTo>
                      <a:cubicBezTo>
                        <a:pt x="120" y="227"/>
                        <a:pt x="119" y="227"/>
                        <a:pt x="120" y="226"/>
                      </a:cubicBezTo>
                      <a:cubicBezTo>
                        <a:pt x="120" y="226"/>
                        <a:pt x="120" y="225"/>
                        <a:pt x="120" y="224"/>
                      </a:cubicBezTo>
                      <a:cubicBezTo>
                        <a:pt x="119" y="223"/>
                        <a:pt x="119" y="222"/>
                        <a:pt x="118" y="221"/>
                      </a:cubicBezTo>
                      <a:cubicBezTo>
                        <a:pt x="118" y="221"/>
                        <a:pt x="117" y="220"/>
                        <a:pt x="117" y="220"/>
                      </a:cubicBezTo>
                      <a:cubicBezTo>
                        <a:pt x="117" y="219"/>
                        <a:pt x="118" y="219"/>
                        <a:pt x="118" y="219"/>
                      </a:cubicBezTo>
                      <a:cubicBezTo>
                        <a:pt x="119" y="219"/>
                        <a:pt x="120" y="219"/>
                        <a:pt x="122" y="219"/>
                      </a:cubicBezTo>
                      <a:cubicBezTo>
                        <a:pt x="123" y="218"/>
                        <a:pt x="123" y="218"/>
                        <a:pt x="124" y="218"/>
                      </a:cubicBezTo>
                      <a:cubicBezTo>
                        <a:pt x="125" y="217"/>
                        <a:pt x="126" y="217"/>
                        <a:pt x="126" y="216"/>
                      </a:cubicBezTo>
                      <a:cubicBezTo>
                        <a:pt x="126" y="215"/>
                        <a:pt x="126" y="213"/>
                        <a:pt x="127" y="212"/>
                      </a:cubicBezTo>
                      <a:cubicBezTo>
                        <a:pt x="128" y="211"/>
                        <a:pt x="128" y="209"/>
                        <a:pt x="128" y="208"/>
                      </a:cubicBezTo>
                      <a:cubicBezTo>
                        <a:pt x="128" y="207"/>
                        <a:pt x="128" y="204"/>
                        <a:pt x="128" y="203"/>
                      </a:cubicBezTo>
                      <a:cubicBezTo>
                        <a:pt x="128" y="202"/>
                        <a:pt x="128" y="201"/>
                        <a:pt x="127" y="200"/>
                      </a:cubicBezTo>
                      <a:cubicBezTo>
                        <a:pt x="127" y="199"/>
                        <a:pt x="126" y="198"/>
                        <a:pt x="127" y="197"/>
                      </a:cubicBezTo>
                      <a:cubicBezTo>
                        <a:pt x="127" y="197"/>
                        <a:pt x="127" y="196"/>
                        <a:pt x="128" y="195"/>
                      </a:cubicBezTo>
                      <a:cubicBezTo>
                        <a:pt x="128" y="195"/>
                        <a:pt x="128" y="195"/>
                        <a:pt x="128" y="195"/>
                      </a:cubicBezTo>
                      <a:cubicBezTo>
                        <a:pt x="128" y="195"/>
                        <a:pt x="129" y="199"/>
                        <a:pt x="129" y="200"/>
                      </a:cubicBezTo>
                      <a:cubicBezTo>
                        <a:pt x="129" y="202"/>
                        <a:pt x="130" y="208"/>
                        <a:pt x="130" y="209"/>
                      </a:cubicBezTo>
                      <a:cubicBezTo>
                        <a:pt x="131" y="210"/>
                        <a:pt x="131" y="210"/>
                        <a:pt x="130" y="211"/>
                      </a:cubicBezTo>
                      <a:cubicBezTo>
                        <a:pt x="130" y="212"/>
                        <a:pt x="129" y="212"/>
                        <a:pt x="129" y="213"/>
                      </a:cubicBezTo>
                      <a:cubicBezTo>
                        <a:pt x="129" y="214"/>
                        <a:pt x="128" y="215"/>
                        <a:pt x="128" y="217"/>
                      </a:cubicBezTo>
                      <a:cubicBezTo>
                        <a:pt x="129" y="218"/>
                        <a:pt x="129" y="219"/>
                        <a:pt x="129" y="220"/>
                      </a:cubicBezTo>
                      <a:cubicBezTo>
                        <a:pt x="130" y="221"/>
                        <a:pt x="130" y="223"/>
                        <a:pt x="130" y="224"/>
                      </a:cubicBezTo>
                      <a:cubicBezTo>
                        <a:pt x="130" y="225"/>
                        <a:pt x="131" y="226"/>
                        <a:pt x="131" y="226"/>
                      </a:cubicBezTo>
                      <a:cubicBezTo>
                        <a:pt x="131" y="227"/>
                        <a:pt x="131" y="227"/>
                        <a:pt x="130" y="227"/>
                      </a:cubicBezTo>
                      <a:close/>
                    </a:path>
                  </a:pathLst>
                </a:custGeom>
                <a:solidFill>
                  <a:srgbClr val="C0504D">
                    <a:lumMod val="40000"/>
                    <a:lumOff val="60000"/>
                  </a:srgbClr>
                </a:solidFill>
                <a:ln>
                  <a:noFill/>
                </a:ln>
                <a:effectLst>
                  <a:outerShdw blurRad="254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endParaRPr>
                </a:p>
              </p:txBody>
            </p:sp>
            <p:sp>
              <p:nvSpPr>
                <p:cNvPr id="44" name="TextBox 43"/>
                <p:cNvSpPr txBox="1"/>
                <p:nvPr/>
              </p:nvSpPr>
              <p:spPr>
                <a:xfrm>
                  <a:off x="3039307" y="2549236"/>
                  <a:ext cx="2135406" cy="41857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4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Продукт:</a:t>
                  </a:r>
                </a:p>
                <a:p>
                  <a:pPr marL="171450" marR="0" lvl="0" indent="-1714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Char char="-"/>
                    <a:tabLst/>
                    <a:defRPr/>
                  </a:pPr>
                  <a:r>
                    <a:rPr kumimoji="0" lang="bg-BG" sz="14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Лица над 16 г. включени в курсове – 16 858;</a:t>
                  </a:r>
                </a:p>
                <a:p>
                  <a:pPr marL="171450" marR="0" lvl="0" indent="-1714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Char char="-"/>
                    <a:tabLst/>
                    <a:defRPr/>
                  </a:pPr>
                  <a:r>
                    <a:rPr kumimoji="0" lang="bg-BG" sz="14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От маргинализирани общности над 16 г. – 12 644</a:t>
                  </a:r>
                </a:p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4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rPr>
                    <a:t>Резултат:</a:t>
                  </a:r>
                </a:p>
                <a:p>
                  <a:pPr marL="171450" marR="0" lvl="0" indent="-1714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Char char="-"/>
                    <a:tabLst/>
                    <a:defRPr/>
                  </a:pPr>
                  <a:r>
                    <a:rPr kumimoji="0" lang="bg-BG" sz="14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Лица над 16 г., получили документ за завършен клас/етап/степен от основното образование – 13 486;</a:t>
                  </a:r>
                </a:p>
                <a:p>
                  <a:pPr marL="171450" marR="0" lvl="0" indent="-1714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Char char="-"/>
                    <a:tabLst/>
                    <a:defRPr/>
                  </a:pPr>
                  <a:r>
                    <a:rPr kumimoji="0" lang="bg-BG" sz="14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  <a:cs typeface="+mn-cs"/>
                    </a:rPr>
                    <a:t>Участници от маргинализирани групи, оставащи в образованието – </a:t>
                  </a:r>
                  <a:r>
                    <a:rPr kumimoji="0" lang="bg-BG" sz="140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10 115</a:t>
                  </a:r>
                  <a:endParaRPr kumimoji="0" lang="bg-BG" sz="140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22" name="Rectangle 21"/>
            <p:cNvSpPr/>
            <p:nvPr/>
          </p:nvSpPr>
          <p:spPr>
            <a:xfrm>
              <a:off x="4380319" y="1427120"/>
              <a:ext cx="4511171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+mn-cs"/>
                </a:rPr>
                <a:t>Приоритет 1 - Специфична цел по чл. 4, пар. 1, буква ж)</a:t>
              </a:r>
              <a:endParaRPr kumimoji="0" lang="bg-BG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334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8" name="Freeform 6"/>
          <p:cNvSpPr>
            <a:spLocks noEditPoints="1"/>
          </p:cNvSpPr>
          <p:nvPr/>
        </p:nvSpPr>
        <p:spPr bwMode="auto">
          <a:xfrm rot="1494797">
            <a:off x="4539028" y="1563397"/>
            <a:ext cx="3327829" cy="3118728"/>
          </a:xfrm>
          <a:custGeom>
            <a:avLst/>
            <a:gdLst>
              <a:gd name="T0" fmla="*/ 242 w 553"/>
              <a:gd name="T1" fmla="*/ 35 h 552"/>
              <a:gd name="T2" fmla="*/ 310 w 553"/>
              <a:gd name="T3" fmla="*/ 35 h 552"/>
              <a:gd name="T4" fmla="*/ 326 w 553"/>
              <a:gd name="T5" fmla="*/ 0 h 552"/>
              <a:gd name="T6" fmla="*/ 399 w 553"/>
              <a:gd name="T7" fmla="*/ 24 h 552"/>
              <a:gd name="T8" fmla="*/ 390 w 553"/>
              <a:gd name="T9" fmla="*/ 59 h 552"/>
              <a:gd name="T10" fmla="*/ 447 w 553"/>
              <a:gd name="T11" fmla="*/ 101 h 552"/>
              <a:gd name="T12" fmla="*/ 479 w 553"/>
              <a:gd name="T13" fmla="*/ 81 h 552"/>
              <a:gd name="T14" fmla="*/ 524 w 553"/>
              <a:gd name="T15" fmla="*/ 145 h 552"/>
              <a:gd name="T16" fmla="*/ 496 w 553"/>
              <a:gd name="T17" fmla="*/ 168 h 552"/>
              <a:gd name="T18" fmla="*/ 517 w 553"/>
              <a:gd name="T19" fmla="*/ 233 h 552"/>
              <a:gd name="T20" fmla="*/ 553 w 553"/>
              <a:gd name="T21" fmla="*/ 237 h 552"/>
              <a:gd name="T22" fmla="*/ 553 w 553"/>
              <a:gd name="T23" fmla="*/ 316 h 552"/>
              <a:gd name="T24" fmla="*/ 520 w 553"/>
              <a:gd name="T25" fmla="*/ 317 h 552"/>
              <a:gd name="T26" fmla="*/ 497 w 553"/>
              <a:gd name="T27" fmla="*/ 383 h 552"/>
              <a:gd name="T28" fmla="*/ 524 w 553"/>
              <a:gd name="T29" fmla="*/ 407 h 552"/>
              <a:gd name="T30" fmla="*/ 477 w 553"/>
              <a:gd name="T31" fmla="*/ 470 h 552"/>
              <a:gd name="T32" fmla="*/ 449 w 553"/>
              <a:gd name="T33" fmla="*/ 452 h 552"/>
              <a:gd name="T34" fmla="*/ 390 w 553"/>
              <a:gd name="T35" fmla="*/ 493 h 552"/>
              <a:gd name="T36" fmla="*/ 399 w 553"/>
              <a:gd name="T37" fmla="*/ 529 h 552"/>
              <a:gd name="T38" fmla="*/ 324 w 553"/>
              <a:gd name="T39" fmla="*/ 552 h 552"/>
              <a:gd name="T40" fmla="*/ 313 w 553"/>
              <a:gd name="T41" fmla="*/ 520 h 552"/>
              <a:gd name="T42" fmla="*/ 242 w 553"/>
              <a:gd name="T43" fmla="*/ 520 h 552"/>
              <a:gd name="T44" fmla="*/ 229 w 553"/>
              <a:gd name="T45" fmla="*/ 552 h 552"/>
              <a:gd name="T46" fmla="*/ 154 w 553"/>
              <a:gd name="T47" fmla="*/ 529 h 552"/>
              <a:gd name="T48" fmla="*/ 163 w 553"/>
              <a:gd name="T49" fmla="*/ 494 h 552"/>
              <a:gd name="T50" fmla="*/ 107 w 553"/>
              <a:gd name="T51" fmla="*/ 452 h 552"/>
              <a:gd name="T52" fmla="*/ 77 w 553"/>
              <a:gd name="T53" fmla="*/ 470 h 552"/>
              <a:gd name="T54" fmla="*/ 29 w 553"/>
              <a:gd name="T55" fmla="*/ 409 h 552"/>
              <a:gd name="T56" fmla="*/ 58 w 553"/>
              <a:gd name="T57" fmla="*/ 385 h 552"/>
              <a:gd name="T58" fmla="*/ 35 w 553"/>
              <a:gd name="T59" fmla="*/ 317 h 552"/>
              <a:gd name="T60" fmla="*/ 0 w 553"/>
              <a:gd name="T61" fmla="*/ 316 h 552"/>
              <a:gd name="T62" fmla="*/ 0 w 553"/>
              <a:gd name="T63" fmla="*/ 237 h 552"/>
              <a:gd name="T64" fmla="*/ 35 w 553"/>
              <a:gd name="T65" fmla="*/ 234 h 552"/>
              <a:gd name="T66" fmla="*/ 58 w 553"/>
              <a:gd name="T67" fmla="*/ 170 h 552"/>
              <a:gd name="T68" fmla="*/ 29 w 553"/>
              <a:gd name="T69" fmla="*/ 146 h 552"/>
              <a:gd name="T70" fmla="*/ 74 w 553"/>
              <a:gd name="T71" fmla="*/ 81 h 552"/>
              <a:gd name="T72" fmla="*/ 105 w 553"/>
              <a:gd name="T73" fmla="*/ 101 h 552"/>
              <a:gd name="T74" fmla="*/ 163 w 553"/>
              <a:gd name="T75" fmla="*/ 60 h 552"/>
              <a:gd name="T76" fmla="*/ 154 w 553"/>
              <a:gd name="T77" fmla="*/ 24 h 552"/>
              <a:gd name="T78" fmla="*/ 226 w 553"/>
              <a:gd name="T79" fmla="*/ 0 h 552"/>
              <a:gd name="T80" fmla="*/ 242 w 553"/>
              <a:gd name="T81" fmla="*/ 35 h 552"/>
              <a:gd name="T82" fmla="*/ 167 w 553"/>
              <a:gd name="T83" fmla="*/ 98 h 552"/>
              <a:gd name="T84" fmla="*/ 81 w 553"/>
              <a:gd name="T85" fmla="*/ 351 h 552"/>
              <a:gd name="T86" fmla="*/ 204 w 553"/>
              <a:gd name="T87" fmla="*/ 473 h 552"/>
              <a:gd name="T88" fmla="*/ 397 w 553"/>
              <a:gd name="T89" fmla="*/ 448 h 552"/>
              <a:gd name="T90" fmla="*/ 486 w 553"/>
              <a:gd name="T91" fmla="*/ 292 h 552"/>
              <a:gd name="T92" fmla="*/ 426 w 553"/>
              <a:gd name="T93" fmla="*/ 129 h 552"/>
              <a:gd name="T94" fmla="*/ 261 w 553"/>
              <a:gd name="T95" fmla="*/ 69 h 552"/>
              <a:gd name="T96" fmla="*/ 167 w 553"/>
              <a:gd name="T97" fmla="*/ 98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53" h="552">
                <a:moveTo>
                  <a:pt x="242" y="35"/>
                </a:moveTo>
                <a:cubicBezTo>
                  <a:pt x="261" y="31"/>
                  <a:pt x="291" y="31"/>
                  <a:pt x="310" y="35"/>
                </a:cubicBezTo>
                <a:cubicBezTo>
                  <a:pt x="318" y="25"/>
                  <a:pt x="320" y="11"/>
                  <a:pt x="326" y="0"/>
                </a:cubicBezTo>
                <a:cubicBezTo>
                  <a:pt x="349" y="8"/>
                  <a:pt x="374" y="16"/>
                  <a:pt x="399" y="24"/>
                </a:cubicBezTo>
                <a:cubicBezTo>
                  <a:pt x="397" y="36"/>
                  <a:pt x="393" y="47"/>
                  <a:pt x="390" y="59"/>
                </a:cubicBezTo>
                <a:cubicBezTo>
                  <a:pt x="410" y="72"/>
                  <a:pt x="430" y="84"/>
                  <a:pt x="447" y="101"/>
                </a:cubicBezTo>
                <a:cubicBezTo>
                  <a:pt x="458" y="95"/>
                  <a:pt x="467" y="87"/>
                  <a:pt x="479" y="81"/>
                </a:cubicBezTo>
                <a:cubicBezTo>
                  <a:pt x="493" y="103"/>
                  <a:pt x="509" y="123"/>
                  <a:pt x="524" y="145"/>
                </a:cubicBezTo>
                <a:cubicBezTo>
                  <a:pt x="515" y="153"/>
                  <a:pt x="505" y="160"/>
                  <a:pt x="496" y="168"/>
                </a:cubicBezTo>
                <a:cubicBezTo>
                  <a:pt x="505" y="187"/>
                  <a:pt x="513" y="208"/>
                  <a:pt x="517" y="233"/>
                </a:cubicBezTo>
                <a:cubicBezTo>
                  <a:pt x="526" y="238"/>
                  <a:pt x="543" y="234"/>
                  <a:pt x="553" y="237"/>
                </a:cubicBezTo>
                <a:cubicBezTo>
                  <a:pt x="553" y="263"/>
                  <a:pt x="553" y="290"/>
                  <a:pt x="553" y="316"/>
                </a:cubicBezTo>
                <a:cubicBezTo>
                  <a:pt x="542" y="316"/>
                  <a:pt x="532" y="318"/>
                  <a:pt x="520" y="317"/>
                </a:cubicBezTo>
                <a:cubicBezTo>
                  <a:pt x="512" y="339"/>
                  <a:pt x="507" y="364"/>
                  <a:pt x="497" y="383"/>
                </a:cubicBezTo>
                <a:cubicBezTo>
                  <a:pt x="504" y="394"/>
                  <a:pt x="515" y="399"/>
                  <a:pt x="524" y="407"/>
                </a:cubicBezTo>
                <a:cubicBezTo>
                  <a:pt x="509" y="429"/>
                  <a:pt x="494" y="451"/>
                  <a:pt x="477" y="470"/>
                </a:cubicBezTo>
                <a:cubicBezTo>
                  <a:pt x="467" y="465"/>
                  <a:pt x="458" y="459"/>
                  <a:pt x="449" y="452"/>
                </a:cubicBezTo>
                <a:cubicBezTo>
                  <a:pt x="430" y="466"/>
                  <a:pt x="413" y="483"/>
                  <a:pt x="390" y="493"/>
                </a:cubicBezTo>
                <a:cubicBezTo>
                  <a:pt x="393" y="506"/>
                  <a:pt x="397" y="516"/>
                  <a:pt x="399" y="529"/>
                </a:cubicBezTo>
                <a:cubicBezTo>
                  <a:pt x="373" y="536"/>
                  <a:pt x="351" y="546"/>
                  <a:pt x="324" y="552"/>
                </a:cubicBezTo>
                <a:cubicBezTo>
                  <a:pt x="322" y="540"/>
                  <a:pt x="316" y="531"/>
                  <a:pt x="313" y="520"/>
                </a:cubicBezTo>
                <a:cubicBezTo>
                  <a:pt x="291" y="521"/>
                  <a:pt x="264" y="522"/>
                  <a:pt x="242" y="520"/>
                </a:cubicBezTo>
                <a:cubicBezTo>
                  <a:pt x="236" y="529"/>
                  <a:pt x="232" y="540"/>
                  <a:pt x="229" y="552"/>
                </a:cubicBezTo>
                <a:cubicBezTo>
                  <a:pt x="202" y="546"/>
                  <a:pt x="180" y="536"/>
                  <a:pt x="154" y="529"/>
                </a:cubicBezTo>
                <a:cubicBezTo>
                  <a:pt x="157" y="517"/>
                  <a:pt x="160" y="506"/>
                  <a:pt x="163" y="494"/>
                </a:cubicBezTo>
                <a:cubicBezTo>
                  <a:pt x="143" y="481"/>
                  <a:pt x="123" y="469"/>
                  <a:pt x="107" y="452"/>
                </a:cubicBezTo>
                <a:cubicBezTo>
                  <a:pt x="96" y="457"/>
                  <a:pt x="87" y="464"/>
                  <a:pt x="77" y="470"/>
                </a:cubicBezTo>
                <a:cubicBezTo>
                  <a:pt x="58" y="453"/>
                  <a:pt x="46" y="429"/>
                  <a:pt x="29" y="409"/>
                </a:cubicBezTo>
                <a:cubicBezTo>
                  <a:pt x="38" y="400"/>
                  <a:pt x="48" y="392"/>
                  <a:pt x="58" y="385"/>
                </a:cubicBezTo>
                <a:cubicBezTo>
                  <a:pt x="47" y="365"/>
                  <a:pt x="41" y="341"/>
                  <a:pt x="35" y="317"/>
                </a:cubicBezTo>
                <a:cubicBezTo>
                  <a:pt x="22" y="318"/>
                  <a:pt x="12" y="316"/>
                  <a:pt x="0" y="316"/>
                </a:cubicBezTo>
                <a:cubicBezTo>
                  <a:pt x="0" y="290"/>
                  <a:pt x="0" y="263"/>
                  <a:pt x="0" y="237"/>
                </a:cubicBezTo>
                <a:cubicBezTo>
                  <a:pt x="10" y="235"/>
                  <a:pt x="25" y="237"/>
                  <a:pt x="35" y="234"/>
                </a:cubicBezTo>
                <a:cubicBezTo>
                  <a:pt x="42" y="212"/>
                  <a:pt x="47" y="188"/>
                  <a:pt x="58" y="170"/>
                </a:cubicBezTo>
                <a:cubicBezTo>
                  <a:pt x="50" y="160"/>
                  <a:pt x="39" y="153"/>
                  <a:pt x="29" y="146"/>
                </a:cubicBezTo>
                <a:cubicBezTo>
                  <a:pt x="43" y="123"/>
                  <a:pt x="61" y="104"/>
                  <a:pt x="74" y="81"/>
                </a:cubicBezTo>
                <a:cubicBezTo>
                  <a:pt x="85" y="87"/>
                  <a:pt x="95" y="94"/>
                  <a:pt x="105" y="101"/>
                </a:cubicBezTo>
                <a:cubicBezTo>
                  <a:pt x="124" y="87"/>
                  <a:pt x="141" y="71"/>
                  <a:pt x="163" y="60"/>
                </a:cubicBezTo>
                <a:cubicBezTo>
                  <a:pt x="161" y="47"/>
                  <a:pt x="157" y="37"/>
                  <a:pt x="154" y="24"/>
                </a:cubicBezTo>
                <a:cubicBezTo>
                  <a:pt x="178" y="16"/>
                  <a:pt x="204" y="9"/>
                  <a:pt x="226" y="0"/>
                </a:cubicBezTo>
                <a:cubicBezTo>
                  <a:pt x="234" y="9"/>
                  <a:pt x="236" y="24"/>
                  <a:pt x="242" y="35"/>
                </a:cubicBezTo>
                <a:close/>
                <a:moveTo>
                  <a:pt x="167" y="98"/>
                </a:moveTo>
                <a:cubicBezTo>
                  <a:pt x="97" y="141"/>
                  <a:pt x="40" y="241"/>
                  <a:pt x="81" y="351"/>
                </a:cubicBezTo>
                <a:cubicBezTo>
                  <a:pt x="103" y="407"/>
                  <a:pt x="147" y="452"/>
                  <a:pt x="204" y="473"/>
                </a:cubicBezTo>
                <a:cubicBezTo>
                  <a:pt x="270" y="498"/>
                  <a:pt x="345" y="485"/>
                  <a:pt x="397" y="448"/>
                </a:cubicBezTo>
                <a:cubicBezTo>
                  <a:pt x="444" y="415"/>
                  <a:pt x="481" y="363"/>
                  <a:pt x="486" y="292"/>
                </a:cubicBezTo>
                <a:cubicBezTo>
                  <a:pt x="491" y="221"/>
                  <a:pt x="459" y="163"/>
                  <a:pt x="426" y="129"/>
                </a:cubicBezTo>
                <a:cubicBezTo>
                  <a:pt x="389" y="93"/>
                  <a:pt x="330" y="63"/>
                  <a:pt x="261" y="69"/>
                </a:cubicBezTo>
                <a:cubicBezTo>
                  <a:pt x="224" y="72"/>
                  <a:pt x="192" y="83"/>
                  <a:pt x="167" y="98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 rot="18529212">
            <a:off x="6360956" y="3887006"/>
            <a:ext cx="2757268" cy="2743968"/>
          </a:xfrm>
          <a:custGeom>
            <a:avLst/>
            <a:gdLst>
              <a:gd name="T0" fmla="*/ 242 w 553"/>
              <a:gd name="T1" fmla="*/ 35 h 552"/>
              <a:gd name="T2" fmla="*/ 310 w 553"/>
              <a:gd name="T3" fmla="*/ 35 h 552"/>
              <a:gd name="T4" fmla="*/ 326 w 553"/>
              <a:gd name="T5" fmla="*/ 0 h 552"/>
              <a:gd name="T6" fmla="*/ 399 w 553"/>
              <a:gd name="T7" fmla="*/ 24 h 552"/>
              <a:gd name="T8" fmla="*/ 390 w 553"/>
              <a:gd name="T9" fmla="*/ 59 h 552"/>
              <a:gd name="T10" fmla="*/ 447 w 553"/>
              <a:gd name="T11" fmla="*/ 101 h 552"/>
              <a:gd name="T12" fmla="*/ 479 w 553"/>
              <a:gd name="T13" fmla="*/ 81 h 552"/>
              <a:gd name="T14" fmla="*/ 524 w 553"/>
              <a:gd name="T15" fmla="*/ 145 h 552"/>
              <a:gd name="T16" fmla="*/ 496 w 553"/>
              <a:gd name="T17" fmla="*/ 168 h 552"/>
              <a:gd name="T18" fmla="*/ 517 w 553"/>
              <a:gd name="T19" fmla="*/ 233 h 552"/>
              <a:gd name="T20" fmla="*/ 553 w 553"/>
              <a:gd name="T21" fmla="*/ 237 h 552"/>
              <a:gd name="T22" fmla="*/ 553 w 553"/>
              <a:gd name="T23" fmla="*/ 316 h 552"/>
              <a:gd name="T24" fmla="*/ 520 w 553"/>
              <a:gd name="T25" fmla="*/ 317 h 552"/>
              <a:gd name="T26" fmla="*/ 497 w 553"/>
              <a:gd name="T27" fmla="*/ 383 h 552"/>
              <a:gd name="T28" fmla="*/ 524 w 553"/>
              <a:gd name="T29" fmla="*/ 407 h 552"/>
              <a:gd name="T30" fmla="*/ 477 w 553"/>
              <a:gd name="T31" fmla="*/ 470 h 552"/>
              <a:gd name="T32" fmla="*/ 449 w 553"/>
              <a:gd name="T33" fmla="*/ 452 h 552"/>
              <a:gd name="T34" fmla="*/ 390 w 553"/>
              <a:gd name="T35" fmla="*/ 493 h 552"/>
              <a:gd name="T36" fmla="*/ 399 w 553"/>
              <a:gd name="T37" fmla="*/ 529 h 552"/>
              <a:gd name="T38" fmla="*/ 324 w 553"/>
              <a:gd name="T39" fmla="*/ 552 h 552"/>
              <a:gd name="T40" fmla="*/ 313 w 553"/>
              <a:gd name="T41" fmla="*/ 520 h 552"/>
              <a:gd name="T42" fmla="*/ 242 w 553"/>
              <a:gd name="T43" fmla="*/ 520 h 552"/>
              <a:gd name="T44" fmla="*/ 229 w 553"/>
              <a:gd name="T45" fmla="*/ 552 h 552"/>
              <a:gd name="T46" fmla="*/ 154 w 553"/>
              <a:gd name="T47" fmla="*/ 529 h 552"/>
              <a:gd name="T48" fmla="*/ 163 w 553"/>
              <a:gd name="T49" fmla="*/ 494 h 552"/>
              <a:gd name="T50" fmla="*/ 107 w 553"/>
              <a:gd name="T51" fmla="*/ 452 h 552"/>
              <a:gd name="T52" fmla="*/ 77 w 553"/>
              <a:gd name="T53" fmla="*/ 470 h 552"/>
              <a:gd name="T54" fmla="*/ 29 w 553"/>
              <a:gd name="T55" fmla="*/ 409 h 552"/>
              <a:gd name="T56" fmla="*/ 58 w 553"/>
              <a:gd name="T57" fmla="*/ 385 h 552"/>
              <a:gd name="T58" fmla="*/ 35 w 553"/>
              <a:gd name="T59" fmla="*/ 317 h 552"/>
              <a:gd name="T60" fmla="*/ 0 w 553"/>
              <a:gd name="T61" fmla="*/ 316 h 552"/>
              <a:gd name="T62" fmla="*/ 0 w 553"/>
              <a:gd name="T63" fmla="*/ 237 h 552"/>
              <a:gd name="T64" fmla="*/ 35 w 553"/>
              <a:gd name="T65" fmla="*/ 234 h 552"/>
              <a:gd name="T66" fmla="*/ 58 w 553"/>
              <a:gd name="T67" fmla="*/ 170 h 552"/>
              <a:gd name="T68" fmla="*/ 29 w 553"/>
              <a:gd name="T69" fmla="*/ 146 h 552"/>
              <a:gd name="T70" fmla="*/ 74 w 553"/>
              <a:gd name="T71" fmla="*/ 81 h 552"/>
              <a:gd name="T72" fmla="*/ 105 w 553"/>
              <a:gd name="T73" fmla="*/ 101 h 552"/>
              <a:gd name="T74" fmla="*/ 163 w 553"/>
              <a:gd name="T75" fmla="*/ 60 h 552"/>
              <a:gd name="T76" fmla="*/ 154 w 553"/>
              <a:gd name="T77" fmla="*/ 24 h 552"/>
              <a:gd name="T78" fmla="*/ 226 w 553"/>
              <a:gd name="T79" fmla="*/ 0 h 552"/>
              <a:gd name="T80" fmla="*/ 242 w 553"/>
              <a:gd name="T81" fmla="*/ 35 h 552"/>
              <a:gd name="T82" fmla="*/ 167 w 553"/>
              <a:gd name="T83" fmla="*/ 98 h 552"/>
              <a:gd name="T84" fmla="*/ 81 w 553"/>
              <a:gd name="T85" fmla="*/ 351 h 552"/>
              <a:gd name="T86" fmla="*/ 204 w 553"/>
              <a:gd name="T87" fmla="*/ 473 h 552"/>
              <a:gd name="T88" fmla="*/ 397 w 553"/>
              <a:gd name="T89" fmla="*/ 448 h 552"/>
              <a:gd name="T90" fmla="*/ 486 w 553"/>
              <a:gd name="T91" fmla="*/ 292 h 552"/>
              <a:gd name="T92" fmla="*/ 426 w 553"/>
              <a:gd name="T93" fmla="*/ 129 h 552"/>
              <a:gd name="T94" fmla="*/ 261 w 553"/>
              <a:gd name="T95" fmla="*/ 69 h 552"/>
              <a:gd name="T96" fmla="*/ 167 w 553"/>
              <a:gd name="T97" fmla="*/ 98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53" h="552">
                <a:moveTo>
                  <a:pt x="242" y="35"/>
                </a:moveTo>
                <a:cubicBezTo>
                  <a:pt x="261" y="31"/>
                  <a:pt x="291" y="31"/>
                  <a:pt x="310" y="35"/>
                </a:cubicBezTo>
                <a:cubicBezTo>
                  <a:pt x="318" y="25"/>
                  <a:pt x="320" y="11"/>
                  <a:pt x="326" y="0"/>
                </a:cubicBezTo>
                <a:cubicBezTo>
                  <a:pt x="349" y="8"/>
                  <a:pt x="374" y="16"/>
                  <a:pt x="399" y="24"/>
                </a:cubicBezTo>
                <a:cubicBezTo>
                  <a:pt x="397" y="36"/>
                  <a:pt x="393" y="47"/>
                  <a:pt x="390" y="59"/>
                </a:cubicBezTo>
                <a:cubicBezTo>
                  <a:pt x="410" y="72"/>
                  <a:pt x="430" y="84"/>
                  <a:pt x="447" y="101"/>
                </a:cubicBezTo>
                <a:cubicBezTo>
                  <a:pt x="458" y="95"/>
                  <a:pt x="467" y="87"/>
                  <a:pt x="479" y="81"/>
                </a:cubicBezTo>
                <a:cubicBezTo>
                  <a:pt x="493" y="103"/>
                  <a:pt x="509" y="123"/>
                  <a:pt x="524" y="145"/>
                </a:cubicBezTo>
                <a:cubicBezTo>
                  <a:pt x="515" y="153"/>
                  <a:pt x="505" y="160"/>
                  <a:pt x="496" y="168"/>
                </a:cubicBezTo>
                <a:cubicBezTo>
                  <a:pt x="505" y="187"/>
                  <a:pt x="513" y="208"/>
                  <a:pt x="517" y="233"/>
                </a:cubicBezTo>
                <a:cubicBezTo>
                  <a:pt x="526" y="238"/>
                  <a:pt x="543" y="234"/>
                  <a:pt x="553" y="237"/>
                </a:cubicBezTo>
                <a:cubicBezTo>
                  <a:pt x="553" y="263"/>
                  <a:pt x="553" y="290"/>
                  <a:pt x="553" y="316"/>
                </a:cubicBezTo>
                <a:cubicBezTo>
                  <a:pt x="542" y="316"/>
                  <a:pt x="532" y="318"/>
                  <a:pt x="520" y="317"/>
                </a:cubicBezTo>
                <a:cubicBezTo>
                  <a:pt x="512" y="339"/>
                  <a:pt x="507" y="364"/>
                  <a:pt x="497" y="383"/>
                </a:cubicBezTo>
                <a:cubicBezTo>
                  <a:pt x="504" y="394"/>
                  <a:pt x="515" y="399"/>
                  <a:pt x="524" y="407"/>
                </a:cubicBezTo>
                <a:cubicBezTo>
                  <a:pt x="509" y="429"/>
                  <a:pt x="494" y="451"/>
                  <a:pt x="477" y="470"/>
                </a:cubicBezTo>
                <a:cubicBezTo>
                  <a:pt x="467" y="465"/>
                  <a:pt x="458" y="459"/>
                  <a:pt x="449" y="452"/>
                </a:cubicBezTo>
                <a:cubicBezTo>
                  <a:pt x="430" y="466"/>
                  <a:pt x="413" y="483"/>
                  <a:pt x="390" y="493"/>
                </a:cubicBezTo>
                <a:cubicBezTo>
                  <a:pt x="393" y="506"/>
                  <a:pt x="397" y="516"/>
                  <a:pt x="399" y="529"/>
                </a:cubicBezTo>
                <a:cubicBezTo>
                  <a:pt x="373" y="536"/>
                  <a:pt x="351" y="546"/>
                  <a:pt x="324" y="552"/>
                </a:cubicBezTo>
                <a:cubicBezTo>
                  <a:pt x="322" y="540"/>
                  <a:pt x="316" y="531"/>
                  <a:pt x="313" y="520"/>
                </a:cubicBezTo>
                <a:cubicBezTo>
                  <a:pt x="291" y="521"/>
                  <a:pt x="264" y="522"/>
                  <a:pt x="242" y="520"/>
                </a:cubicBezTo>
                <a:cubicBezTo>
                  <a:pt x="236" y="529"/>
                  <a:pt x="232" y="540"/>
                  <a:pt x="229" y="552"/>
                </a:cubicBezTo>
                <a:cubicBezTo>
                  <a:pt x="202" y="546"/>
                  <a:pt x="180" y="536"/>
                  <a:pt x="154" y="529"/>
                </a:cubicBezTo>
                <a:cubicBezTo>
                  <a:pt x="157" y="517"/>
                  <a:pt x="160" y="506"/>
                  <a:pt x="163" y="494"/>
                </a:cubicBezTo>
                <a:cubicBezTo>
                  <a:pt x="143" y="481"/>
                  <a:pt x="123" y="469"/>
                  <a:pt x="107" y="452"/>
                </a:cubicBezTo>
                <a:cubicBezTo>
                  <a:pt x="96" y="457"/>
                  <a:pt x="87" y="464"/>
                  <a:pt x="77" y="470"/>
                </a:cubicBezTo>
                <a:cubicBezTo>
                  <a:pt x="58" y="453"/>
                  <a:pt x="46" y="429"/>
                  <a:pt x="29" y="409"/>
                </a:cubicBezTo>
                <a:cubicBezTo>
                  <a:pt x="38" y="400"/>
                  <a:pt x="48" y="392"/>
                  <a:pt x="58" y="385"/>
                </a:cubicBezTo>
                <a:cubicBezTo>
                  <a:pt x="47" y="365"/>
                  <a:pt x="41" y="341"/>
                  <a:pt x="35" y="317"/>
                </a:cubicBezTo>
                <a:cubicBezTo>
                  <a:pt x="22" y="318"/>
                  <a:pt x="12" y="316"/>
                  <a:pt x="0" y="316"/>
                </a:cubicBezTo>
                <a:cubicBezTo>
                  <a:pt x="0" y="290"/>
                  <a:pt x="0" y="263"/>
                  <a:pt x="0" y="237"/>
                </a:cubicBezTo>
                <a:cubicBezTo>
                  <a:pt x="10" y="235"/>
                  <a:pt x="25" y="237"/>
                  <a:pt x="35" y="234"/>
                </a:cubicBezTo>
                <a:cubicBezTo>
                  <a:pt x="42" y="212"/>
                  <a:pt x="47" y="188"/>
                  <a:pt x="58" y="170"/>
                </a:cubicBezTo>
                <a:cubicBezTo>
                  <a:pt x="50" y="160"/>
                  <a:pt x="39" y="153"/>
                  <a:pt x="29" y="146"/>
                </a:cubicBezTo>
                <a:cubicBezTo>
                  <a:pt x="43" y="123"/>
                  <a:pt x="61" y="104"/>
                  <a:pt x="74" y="81"/>
                </a:cubicBezTo>
                <a:cubicBezTo>
                  <a:pt x="85" y="87"/>
                  <a:pt x="95" y="94"/>
                  <a:pt x="105" y="101"/>
                </a:cubicBezTo>
                <a:cubicBezTo>
                  <a:pt x="124" y="87"/>
                  <a:pt x="141" y="71"/>
                  <a:pt x="163" y="60"/>
                </a:cubicBezTo>
                <a:cubicBezTo>
                  <a:pt x="161" y="47"/>
                  <a:pt x="157" y="37"/>
                  <a:pt x="154" y="24"/>
                </a:cubicBezTo>
                <a:cubicBezTo>
                  <a:pt x="178" y="16"/>
                  <a:pt x="204" y="9"/>
                  <a:pt x="226" y="0"/>
                </a:cubicBezTo>
                <a:cubicBezTo>
                  <a:pt x="234" y="9"/>
                  <a:pt x="236" y="24"/>
                  <a:pt x="242" y="35"/>
                </a:cubicBezTo>
                <a:close/>
                <a:moveTo>
                  <a:pt x="167" y="98"/>
                </a:moveTo>
                <a:cubicBezTo>
                  <a:pt x="97" y="141"/>
                  <a:pt x="40" y="241"/>
                  <a:pt x="81" y="351"/>
                </a:cubicBezTo>
                <a:cubicBezTo>
                  <a:pt x="103" y="407"/>
                  <a:pt x="147" y="452"/>
                  <a:pt x="204" y="473"/>
                </a:cubicBezTo>
                <a:cubicBezTo>
                  <a:pt x="270" y="498"/>
                  <a:pt x="345" y="485"/>
                  <a:pt x="397" y="448"/>
                </a:cubicBezTo>
                <a:cubicBezTo>
                  <a:pt x="444" y="415"/>
                  <a:pt x="481" y="363"/>
                  <a:pt x="486" y="292"/>
                </a:cubicBezTo>
                <a:cubicBezTo>
                  <a:pt x="491" y="221"/>
                  <a:pt x="459" y="163"/>
                  <a:pt x="426" y="129"/>
                </a:cubicBezTo>
                <a:cubicBezTo>
                  <a:pt x="389" y="93"/>
                  <a:pt x="330" y="63"/>
                  <a:pt x="261" y="69"/>
                </a:cubicBezTo>
                <a:cubicBezTo>
                  <a:pt x="224" y="72"/>
                  <a:pt x="192" y="83"/>
                  <a:pt x="167" y="9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26166" y="2182577"/>
            <a:ext cx="175355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Група дейности 1</a:t>
            </a:r>
            <a:endParaRPr kumimoji="0" lang="en-US" sz="15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30783" y="1966392"/>
            <a:ext cx="15854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Група дейности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29189" y="4483821"/>
            <a:ext cx="19662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Група дейности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69169" y="2526794"/>
            <a:ext cx="21182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Създаване на условия за достъп до образование чрез преодоляване на демографски, социални и културни бариери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15132" y="4829035"/>
            <a:ext cx="20424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Утвърждаване на интеркултурното образование, чрез култура, наука и спорт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" name="Freeform 6"/>
          <p:cNvSpPr>
            <a:spLocks noEditPoints="1"/>
          </p:cNvSpPr>
          <p:nvPr/>
        </p:nvSpPr>
        <p:spPr bwMode="auto">
          <a:xfrm>
            <a:off x="1260114" y="1302672"/>
            <a:ext cx="3445163" cy="3229299"/>
          </a:xfrm>
          <a:custGeom>
            <a:avLst/>
            <a:gdLst>
              <a:gd name="T0" fmla="*/ 242 w 553"/>
              <a:gd name="T1" fmla="*/ 35 h 552"/>
              <a:gd name="T2" fmla="*/ 310 w 553"/>
              <a:gd name="T3" fmla="*/ 35 h 552"/>
              <a:gd name="T4" fmla="*/ 326 w 553"/>
              <a:gd name="T5" fmla="*/ 0 h 552"/>
              <a:gd name="T6" fmla="*/ 399 w 553"/>
              <a:gd name="T7" fmla="*/ 24 h 552"/>
              <a:gd name="T8" fmla="*/ 390 w 553"/>
              <a:gd name="T9" fmla="*/ 59 h 552"/>
              <a:gd name="T10" fmla="*/ 447 w 553"/>
              <a:gd name="T11" fmla="*/ 101 h 552"/>
              <a:gd name="T12" fmla="*/ 479 w 553"/>
              <a:gd name="T13" fmla="*/ 81 h 552"/>
              <a:gd name="T14" fmla="*/ 524 w 553"/>
              <a:gd name="T15" fmla="*/ 145 h 552"/>
              <a:gd name="T16" fmla="*/ 496 w 553"/>
              <a:gd name="T17" fmla="*/ 168 h 552"/>
              <a:gd name="T18" fmla="*/ 517 w 553"/>
              <a:gd name="T19" fmla="*/ 233 h 552"/>
              <a:gd name="T20" fmla="*/ 553 w 553"/>
              <a:gd name="T21" fmla="*/ 237 h 552"/>
              <a:gd name="T22" fmla="*/ 553 w 553"/>
              <a:gd name="T23" fmla="*/ 316 h 552"/>
              <a:gd name="T24" fmla="*/ 520 w 553"/>
              <a:gd name="T25" fmla="*/ 317 h 552"/>
              <a:gd name="T26" fmla="*/ 497 w 553"/>
              <a:gd name="T27" fmla="*/ 383 h 552"/>
              <a:gd name="T28" fmla="*/ 524 w 553"/>
              <a:gd name="T29" fmla="*/ 407 h 552"/>
              <a:gd name="T30" fmla="*/ 477 w 553"/>
              <a:gd name="T31" fmla="*/ 470 h 552"/>
              <a:gd name="T32" fmla="*/ 449 w 553"/>
              <a:gd name="T33" fmla="*/ 452 h 552"/>
              <a:gd name="T34" fmla="*/ 390 w 553"/>
              <a:gd name="T35" fmla="*/ 493 h 552"/>
              <a:gd name="T36" fmla="*/ 399 w 553"/>
              <a:gd name="T37" fmla="*/ 529 h 552"/>
              <a:gd name="T38" fmla="*/ 324 w 553"/>
              <a:gd name="T39" fmla="*/ 552 h 552"/>
              <a:gd name="T40" fmla="*/ 313 w 553"/>
              <a:gd name="T41" fmla="*/ 520 h 552"/>
              <a:gd name="T42" fmla="*/ 242 w 553"/>
              <a:gd name="T43" fmla="*/ 520 h 552"/>
              <a:gd name="T44" fmla="*/ 229 w 553"/>
              <a:gd name="T45" fmla="*/ 552 h 552"/>
              <a:gd name="T46" fmla="*/ 154 w 553"/>
              <a:gd name="T47" fmla="*/ 529 h 552"/>
              <a:gd name="T48" fmla="*/ 163 w 553"/>
              <a:gd name="T49" fmla="*/ 494 h 552"/>
              <a:gd name="T50" fmla="*/ 107 w 553"/>
              <a:gd name="T51" fmla="*/ 452 h 552"/>
              <a:gd name="T52" fmla="*/ 77 w 553"/>
              <a:gd name="T53" fmla="*/ 470 h 552"/>
              <a:gd name="T54" fmla="*/ 29 w 553"/>
              <a:gd name="T55" fmla="*/ 409 h 552"/>
              <a:gd name="T56" fmla="*/ 58 w 553"/>
              <a:gd name="T57" fmla="*/ 385 h 552"/>
              <a:gd name="T58" fmla="*/ 35 w 553"/>
              <a:gd name="T59" fmla="*/ 317 h 552"/>
              <a:gd name="T60" fmla="*/ 0 w 553"/>
              <a:gd name="T61" fmla="*/ 316 h 552"/>
              <a:gd name="T62" fmla="*/ 0 w 553"/>
              <a:gd name="T63" fmla="*/ 237 h 552"/>
              <a:gd name="T64" fmla="*/ 35 w 553"/>
              <a:gd name="T65" fmla="*/ 234 h 552"/>
              <a:gd name="T66" fmla="*/ 58 w 553"/>
              <a:gd name="T67" fmla="*/ 170 h 552"/>
              <a:gd name="T68" fmla="*/ 29 w 553"/>
              <a:gd name="T69" fmla="*/ 146 h 552"/>
              <a:gd name="T70" fmla="*/ 74 w 553"/>
              <a:gd name="T71" fmla="*/ 81 h 552"/>
              <a:gd name="T72" fmla="*/ 105 w 553"/>
              <a:gd name="T73" fmla="*/ 101 h 552"/>
              <a:gd name="T74" fmla="*/ 163 w 553"/>
              <a:gd name="T75" fmla="*/ 60 h 552"/>
              <a:gd name="T76" fmla="*/ 154 w 553"/>
              <a:gd name="T77" fmla="*/ 24 h 552"/>
              <a:gd name="T78" fmla="*/ 226 w 553"/>
              <a:gd name="T79" fmla="*/ 0 h 552"/>
              <a:gd name="T80" fmla="*/ 242 w 553"/>
              <a:gd name="T81" fmla="*/ 35 h 552"/>
              <a:gd name="T82" fmla="*/ 167 w 553"/>
              <a:gd name="T83" fmla="*/ 98 h 552"/>
              <a:gd name="T84" fmla="*/ 81 w 553"/>
              <a:gd name="T85" fmla="*/ 351 h 552"/>
              <a:gd name="T86" fmla="*/ 204 w 553"/>
              <a:gd name="T87" fmla="*/ 473 h 552"/>
              <a:gd name="T88" fmla="*/ 397 w 553"/>
              <a:gd name="T89" fmla="*/ 448 h 552"/>
              <a:gd name="T90" fmla="*/ 486 w 553"/>
              <a:gd name="T91" fmla="*/ 292 h 552"/>
              <a:gd name="T92" fmla="*/ 426 w 553"/>
              <a:gd name="T93" fmla="*/ 129 h 552"/>
              <a:gd name="T94" fmla="*/ 261 w 553"/>
              <a:gd name="T95" fmla="*/ 69 h 552"/>
              <a:gd name="T96" fmla="*/ 167 w 553"/>
              <a:gd name="T97" fmla="*/ 98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53" h="552">
                <a:moveTo>
                  <a:pt x="242" y="35"/>
                </a:moveTo>
                <a:cubicBezTo>
                  <a:pt x="261" y="31"/>
                  <a:pt x="291" y="31"/>
                  <a:pt x="310" y="35"/>
                </a:cubicBezTo>
                <a:cubicBezTo>
                  <a:pt x="318" y="25"/>
                  <a:pt x="320" y="11"/>
                  <a:pt x="326" y="0"/>
                </a:cubicBezTo>
                <a:cubicBezTo>
                  <a:pt x="349" y="8"/>
                  <a:pt x="374" y="16"/>
                  <a:pt x="399" y="24"/>
                </a:cubicBezTo>
                <a:cubicBezTo>
                  <a:pt x="397" y="36"/>
                  <a:pt x="393" y="47"/>
                  <a:pt x="390" y="59"/>
                </a:cubicBezTo>
                <a:cubicBezTo>
                  <a:pt x="410" y="72"/>
                  <a:pt x="430" y="84"/>
                  <a:pt x="447" y="101"/>
                </a:cubicBezTo>
                <a:cubicBezTo>
                  <a:pt x="458" y="95"/>
                  <a:pt x="467" y="87"/>
                  <a:pt x="479" y="81"/>
                </a:cubicBezTo>
                <a:cubicBezTo>
                  <a:pt x="493" y="103"/>
                  <a:pt x="509" y="123"/>
                  <a:pt x="524" y="145"/>
                </a:cubicBezTo>
                <a:cubicBezTo>
                  <a:pt x="515" y="153"/>
                  <a:pt x="505" y="160"/>
                  <a:pt x="496" y="168"/>
                </a:cubicBezTo>
                <a:cubicBezTo>
                  <a:pt x="505" y="187"/>
                  <a:pt x="513" y="208"/>
                  <a:pt x="517" y="233"/>
                </a:cubicBezTo>
                <a:cubicBezTo>
                  <a:pt x="526" y="238"/>
                  <a:pt x="543" y="234"/>
                  <a:pt x="553" y="237"/>
                </a:cubicBezTo>
                <a:cubicBezTo>
                  <a:pt x="553" y="263"/>
                  <a:pt x="553" y="290"/>
                  <a:pt x="553" y="316"/>
                </a:cubicBezTo>
                <a:cubicBezTo>
                  <a:pt x="542" y="316"/>
                  <a:pt x="532" y="318"/>
                  <a:pt x="520" y="317"/>
                </a:cubicBezTo>
                <a:cubicBezTo>
                  <a:pt x="512" y="339"/>
                  <a:pt x="507" y="364"/>
                  <a:pt x="497" y="383"/>
                </a:cubicBezTo>
                <a:cubicBezTo>
                  <a:pt x="504" y="394"/>
                  <a:pt x="515" y="399"/>
                  <a:pt x="524" y="407"/>
                </a:cubicBezTo>
                <a:cubicBezTo>
                  <a:pt x="509" y="429"/>
                  <a:pt x="494" y="451"/>
                  <a:pt x="477" y="470"/>
                </a:cubicBezTo>
                <a:cubicBezTo>
                  <a:pt x="467" y="465"/>
                  <a:pt x="458" y="459"/>
                  <a:pt x="449" y="452"/>
                </a:cubicBezTo>
                <a:cubicBezTo>
                  <a:pt x="430" y="466"/>
                  <a:pt x="413" y="483"/>
                  <a:pt x="390" y="493"/>
                </a:cubicBezTo>
                <a:cubicBezTo>
                  <a:pt x="393" y="506"/>
                  <a:pt x="397" y="516"/>
                  <a:pt x="399" y="529"/>
                </a:cubicBezTo>
                <a:cubicBezTo>
                  <a:pt x="373" y="536"/>
                  <a:pt x="351" y="546"/>
                  <a:pt x="324" y="552"/>
                </a:cubicBezTo>
                <a:cubicBezTo>
                  <a:pt x="322" y="540"/>
                  <a:pt x="316" y="531"/>
                  <a:pt x="313" y="520"/>
                </a:cubicBezTo>
                <a:cubicBezTo>
                  <a:pt x="291" y="521"/>
                  <a:pt x="264" y="522"/>
                  <a:pt x="242" y="520"/>
                </a:cubicBezTo>
                <a:cubicBezTo>
                  <a:pt x="236" y="529"/>
                  <a:pt x="232" y="540"/>
                  <a:pt x="229" y="552"/>
                </a:cubicBezTo>
                <a:cubicBezTo>
                  <a:pt x="202" y="546"/>
                  <a:pt x="180" y="536"/>
                  <a:pt x="154" y="529"/>
                </a:cubicBezTo>
                <a:cubicBezTo>
                  <a:pt x="157" y="517"/>
                  <a:pt x="160" y="506"/>
                  <a:pt x="163" y="494"/>
                </a:cubicBezTo>
                <a:cubicBezTo>
                  <a:pt x="143" y="481"/>
                  <a:pt x="123" y="469"/>
                  <a:pt x="107" y="452"/>
                </a:cubicBezTo>
                <a:cubicBezTo>
                  <a:pt x="96" y="457"/>
                  <a:pt x="87" y="464"/>
                  <a:pt x="77" y="470"/>
                </a:cubicBezTo>
                <a:cubicBezTo>
                  <a:pt x="58" y="453"/>
                  <a:pt x="46" y="429"/>
                  <a:pt x="29" y="409"/>
                </a:cubicBezTo>
                <a:cubicBezTo>
                  <a:pt x="38" y="400"/>
                  <a:pt x="48" y="392"/>
                  <a:pt x="58" y="385"/>
                </a:cubicBezTo>
                <a:cubicBezTo>
                  <a:pt x="47" y="365"/>
                  <a:pt x="41" y="341"/>
                  <a:pt x="35" y="317"/>
                </a:cubicBezTo>
                <a:cubicBezTo>
                  <a:pt x="22" y="318"/>
                  <a:pt x="12" y="316"/>
                  <a:pt x="0" y="316"/>
                </a:cubicBezTo>
                <a:cubicBezTo>
                  <a:pt x="0" y="290"/>
                  <a:pt x="0" y="263"/>
                  <a:pt x="0" y="237"/>
                </a:cubicBezTo>
                <a:cubicBezTo>
                  <a:pt x="10" y="235"/>
                  <a:pt x="25" y="237"/>
                  <a:pt x="35" y="234"/>
                </a:cubicBezTo>
                <a:cubicBezTo>
                  <a:pt x="42" y="212"/>
                  <a:pt x="47" y="188"/>
                  <a:pt x="58" y="170"/>
                </a:cubicBezTo>
                <a:cubicBezTo>
                  <a:pt x="50" y="160"/>
                  <a:pt x="39" y="153"/>
                  <a:pt x="29" y="146"/>
                </a:cubicBezTo>
                <a:cubicBezTo>
                  <a:pt x="43" y="123"/>
                  <a:pt x="61" y="104"/>
                  <a:pt x="74" y="81"/>
                </a:cubicBezTo>
                <a:cubicBezTo>
                  <a:pt x="85" y="87"/>
                  <a:pt x="95" y="94"/>
                  <a:pt x="105" y="101"/>
                </a:cubicBezTo>
                <a:cubicBezTo>
                  <a:pt x="124" y="87"/>
                  <a:pt x="141" y="71"/>
                  <a:pt x="163" y="60"/>
                </a:cubicBezTo>
                <a:cubicBezTo>
                  <a:pt x="161" y="47"/>
                  <a:pt x="157" y="37"/>
                  <a:pt x="154" y="24"/>
                </a:cubicBezTo>
                <a:cubicBezTo>
                  <a:pt x="178" y="16"/>
                  <a:pt x="204" y="9"/>
                  <a:pt x="226" y="0"/>
                </a:cubicBezTo>
                <a:cubicBezTo>
                  <a:pt x="234" y="9"/>
                  <a:pt x="236" y="24"/>
                  <a:pt x="242" y="35"/>
                </a:cubicBezTo>
                <a:close/>
                <a:moveTo>
                  <a:pt x="167" y="98"/>
                </a:moveTo>
                <a:cubicBezTo>
                  <a:pt x="97" y="141"/>
                  <a:pt x="40" y="241"/>
                  <a:pt x="81" y="351"/>
                </a:cubicBezTo>
                <a:cubicBezTo>
                  <a:pt x="103" y="407"/>
                  <a:pt x="147" y="452"/>
                  <a:pt x="204" y="473"/>
                </a:cubicBezTo>
                <a:cubicBezTo>
                  <a:pt x="270" y="498"/>
                  <a:pt x="345" y="485"/>
                  <a:pt x="397" y="448"/>
                </a:cubicBezTo>
                <a:cubicBezTo>
                  <a:pt x="444" y="415"/>
                  <a:pt x="481" y="363"/>
                  <a:pt x="486" y="292"/>
                </a:cubicBezTo>
                <a:cubicBezTo>
                  <a:pt x="491" y="221"/>
                  <a:pt x="459" y="163"/>
                  <a:pt x="426" y="129"/>
                </a:cubicBezTo>
                <a:cubicBezTo>
                  <a:pt x="389" y="93"/>
                  <a:pt x="330" y="63"/>
                  <a:pt x="261" y="69"/>
                </a:cubicBezTo>
                <a:cubicBezTo>
                  <a:pt x="224" y="72"/>
                  <a:pt x="192" y="83"/>
                  <a:pt x="167" y="9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2259" y="1874137"/>
            <a:ext cx="2540875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Целеви групи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Деца, ученици, родители, вкл. от уязвими групи учители, ПС и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НПП, 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вкл. образователни медиатори</a:t>
            </a:r>
            <a:endParaRPr kumimoji="0" lang="bg-BG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320" y="4087901"/>
            <a:ext cx="2535319" cy="2522861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flipH="1">
            <a:off x="3389246" y="4708083"/>
            <a:ext cx="1855785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9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Бенефициенти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9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</a:t>
            </a:r>
            <a:r>
              <a:rPr kumimoji="0" lang="bg-BG" sz="1900" b="0" i="0" u="none" strike="noStrike" kern="1200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чилища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, ДГ, общини</a:t>
            </a:r>
            <a:r>
              <a:rPr kumimoji="0" lang="bg-BG" sz="1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kumimoji="0" lang="bg-BG" sz="1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НПО</a:t>
            </a:r>
            <a:endParaRPr kumimoji="0" lang="bg-BG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6966" y="5510010"/>
            <a:ext cx="2131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Участници – 75 000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83991" y="6427243"/>
            <a:ext cx="40447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Приоритет 1 - Специфична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цел по чл. 4, пар. 1, буква й)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 rot="20351316">
            <a:off x="7563905" y="1179921"/>
            <a:ext cx="3652256" cy="3443650"/>
          </a:xfrm>
          <a:custGeom>
            <a:avLst/>
            <a:gdLst>
              <a:gd name="T0" fmla="*/ 242 w 553"/>
              <a:gd name="T1" fmla="*/ 35 h 552"/>
              <a:gd name="T2" fmla="*/ 310 w 553"/>
              <a:gd name="T3" fmla="*/ 35 h 552"/>
              <a:gd name="T4" fmla="*/ 326 w 553"/>
              <a:gd name="T5" fmla="*/ 0 h 552"/>
              <a:gd name="T6" fmla="*/ 399 w 553"/>
              <a:gd name="T7" fmla="*/ 24 h 552"/>
              <a:gd name="T8" fmla="*/ 390 w 553"/>
              <a:gd name="T9" fmla="*/ 59 h 552"/>
              <a:gd name="T10" fmla="*/ 447 w 553"/>
              <a:gd name="T11" fmla="*/ 101 h 552"/>
              <a:gd name="T12" fmla="*/ 479 w 553"/>
              <a:gd name="T13" fmla="*/ 81 h 552"/>
              <a:gd name="T14" fmla="*/ 524 w 553"/>
              <a:gd name="T15" fmla="*/ 145 h 552"/>
              <a:gd name="T16" fmla="*/ 496 w 553"/>
              <a:gd name="T17" fmla="*/ 168 h 552"/>
              <a:gd name="T18" fmla="*/ 517 w 553"/>
              <a:gd name="T19" fmla="*/ 233 h 552"/>
              <a:gd name="T20" fmla="*/ 553 w 553"/>
              <a:gd name="T21" fmla="*/ 237 h 552"/>
              <a:gd name="T22" fmla="*/ 553 w 553"/>
              <a:gd name="T23" fmla="*/ 316 h 552"/>
              <a:gd name="T24" fmla="*/ 520 w 553"/>
              <a:gd name="T25" fmla="*/ 317 h 552"/>
              <a:gd name="T26" fmla="*/ 497 w 553"/>
              <a:gd name="T27" fmla="*/ 383 h 552"/>
              <a:gd name="T28" fmla="*/ 524 w 553"/>
              <a:gd name="T29" fmla="*/ 407 h 552"/>
              <a:gd name="T30" fmla="*/ 477 w 553"/>
              <a:gd name="T31" fmla="*/ 470 h 552"/>
              <a:gd name="T32" fmla="*/ 449 w 553"/>
              <a:gd name="T33" fmla="*/ 452 h 552"/>
              <a:gd name="T34" fmla="*/ 390 w 553"/>
              <a:gd name="T35" fmla="*/ 493 h 552"/>
              <a:gd name="T36" fmla="*/ 399 w 553"/>
              <a:gd name="T37" fmla="*/ 529 h 552"/>
              <a:gd name="T38" fmla="*/ 324 w 553"/>
              <a:gd name="T39" fmla="*/ 552 h 552"/>
              <a:gd name="T40" fmla="*/ 313 w 553"/>
              <a:gd name="T41" fmla="*/ 520 h 552"/>
              <a:gd name="T42" fmla="*/ 242 w 553"/>
              <a:gd name="T43" fmla="*/ 520 h 552"/>
              <a:gd name="T44" fmla="*/ 229 w 553"/>
              <a:gd name="T45" fmla="*/ 552 h 552"/>
              <a:gd name="T46" fmla="*/ 154 w 553"/>
              <a:gd name="T47" fmla="*/ 529 h 552"/>
              <a:gd name="T48" fmla="*/ 163 w 553"/>
              <a:gd name="T49" fmla="*/ 494 h 552"/>
              <a:gd name="T50" fmla="*/ 107 w 553"/>
              <a:gd name="T51" fmla="*/ 452 h 552"/>
              <a:gd name="T52" fmla="*/ 77 w 553"/>
              <a:gd name="T53" fmla="*/ 470 h 552"/>
              <a:gd name="T54" fmla="*/ 29 w 553"/>
              <a:gd name="T55" fmla="*/ 409 h 552"/>
              <a:gd name="T56" fmla="*/ 58 w 553"/>
              <a:gd name="T57" fmla="*/ 385 h 552"/>
              <a:gd name="T58" fmla="*/ 35 w 553"/>
              <a:gd name="T59" fmla="*/ 317 h 552"/>
              <a:gd name="T60" fmla="*/ 0 w 553"/>
              <a:gd name="T61" fmla="*/ 316 h 552"/>
              <a:gd name="T62" fmla="*/ 0 w 553"/>
              <a:gd name="T63" fmla="*/ 237 h 552"/>
              <a:gd name="T64" fmla="*/ 35 w 553"/>
              <a:gd name="T65" fmla="*/ 234 h 552"/>
              <a:gd name="T66" fmla="*/ 58 w 553"/>
              <a:gd name="T67" fmla="*/ 170 h 552"/>
              <a:gd name="T68" fmla="*/ 29 w 553"/>
              <a:gd name="T69" fmla="*/ 146 h 552"/>
              <a:gd name="T70" fmla="*/ 74 w 553"/>
              <a:gd name="T71" fmla="*/ 81 h 552"/>
              <a:gd name="T72" fmla="*/ 105 w 553"/>
              <a:gd name="T73" fmla="*/ 101 h 552"/>
              <a:gd name="T74" fmla="*/ 163 w 553"/>
              <a:gd name="T75" fmla="*/ 60 h 552"/>
              <a:gd name="T76" fmla="*/ 154 w 553"/>
              <a:gd name="T77" fmla="*/ 24 h 552"/>
              <a:gd name="T78" fmla="*/ 226 w 553"/>
              <a:gd name="T79" fmla="*/ 0 h 552"/>
              <a:gd name="T80" fmla="*/ 242 w 553"/>
              <a:gd name="T81" fmla="*/ 35 h 552"/>
              <a:gd name="T82" fmla="*/ 167 w 553"/>
              <a:gd name="T83" fmla="*/ 98 h 552"/>
              <a:gd name="T84" fmla="*/ 81 w 553"/>
              <a:gd name="T85" fmla="*/ 351 h 552"/>
              <a:gd name="T86" fmla="*/ 204 w 553"/>
              <a:gd name="T87" fmla="*/ 473 h 552"/>
              <a:gd name="T88" fmla="*/ 397 w 553"/>
              <a:gd name="T89" fmla="*/ 448 h 552"/>
              <a:gd name="T90" fmla="*/ 486 w 553"/>
              <a:gd name="T91" fmla="*/ 292 h 552"/>
              <a:gd name="T92" fmla="*/ 426 w 553"/>
              <a:gd name="T93" fmla="*/ 129 h 552"/>
              <a:gd name="T94" fmla="*/ 261 w 553"/>
              <a:gd name="T95" fmla="*/ 69 h 552"/>
              <a:gd name="T96" fmla="*/ 167 w 553"/>
              <a:gd name="T97" fmla="*/ 98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53" h="552">
                <a:moveTo>
                  <a:pt x="242" y="35"/>
                </a:moveTo>
                <a:cubicBezTo>
                  <a:pt x="261" y="31"/>
                  <a:pt x="291" y="31"/>
                  <a:pt x="310" y="35"/>
                </a:cubicBezTo>
                <a:cubicBezTo>
                  <a:pt x="318" y="25"/>
                  <a:pt x="320" y="11"/>
                  <a:pt x="326" y="0"/>
                </a:cubicBezTo>
                <a:cubicBezTo>
                  <a:pt x="349" y="8"/>
                  <a:pt x="374" y="16"/>
                  <a:pt x="399" y="24"/>
                </a:cubicBezTo>
                <a:cubicBezTo>
                  <a:pt x="397" y="36"/>
                  <a:pt x="393" y="47"/>
                  <a:pt x="390" y="59"/>
                </a:cubicBezTo>
                <a:cubicBezTo>
                  <a:pt x="410" y="72"/>
                  <a:pt x="430" y="84"/>
                  <a:pt x="447" y="101"/>
                </a:cubicBezTo>
                <a:cubicBezTo>
                  <a:pt x="458" y="95"/>
                  <a:pt x="467" y="87"/>
                  <a:pt x="479" y="81"/>
                </a:cubicBezTo>
                <a:cubicBezTo>
                  <a:pt x="493" y="103"/>
                  <a:pt x="509" y="123"/>
                  <a:pt x="524" y="145"/>
                </a:cubicBezTo>
                <a:cubicBezTo>
                  <a:pt x="515" y="153"/>
                  <a:pt x="505" y="160"/>
                  <a:pt x="496" y="168"/>
                </a:cubicBezTo>
                <a:cubicBezTo>
                  <a:pt x="505" y="187"/>
                  <a:pt x="513" y="208"/>
                  <a:pt x="517" y="233"/>
                </a:cubicBezTo>
                <a:cubicBezTo>
                  <a:pt x="526" y="238"/>
                  <a:pt x="543" y="234"/>
                  <a:pt x="553" y="237"/>
                </a:cubicBezTo>
                <a:cubicBezTo>
                  <a:pt x="553" y="263"/>
                  <a:pt x="553" y="290"/>
                  <a:pt x="553" y="316"/>
                </a:cubicBezTo>
                <a:cubicBezTo>
                  <a:pt x="542" y="316"/>
                  <a:pt x="532" y="318"/>
                  <a:pt x="520" y="317"/>
                </a:cubicBezTo>
                <a:cubicBezTo>
                  <a:pt x="512" y="339"/>
                  <a:pt x="507" y="364"/>
                  <a:pt x="497" y="383"/>
                </a:cubicBezTo>
                <a:cubicBezTo>
                  <a:pt x="504" y="394"/>
                  <a:pt x="515" y="399"/>
                  <a:pt x="524" y="407"/>
                </a:cubicBezTo>
                <a:cubicBezTo>
                  <a:pt x="509" y="429"/>
                  <a:pt x="494" y="451"/>
                  <a:pt x="477" y="470"/>
                </a:cubicBezTo>
                <a:cubicBezTo>
                  <a:pt x="467" y="465"/>
                  <a:pt x="458" y="459"/>
                  <a:pt x="449" y="452"/>
                </a:cubicBezTo>
                <a:cubicBezTo>
                  <a:pt x="430" y="466"/>
                  <a:pt x="413" y="483"/>
                  <a:pt x="390" y="493"/>
                </a:cubicBezTo>
                <a:cubicBezTo>
                  <a:pt x="393" y="506"/>
                  <a:pt x="397" y="516"/>
                  <a:pt x="399" y="529"/>
                </a:cubicBezTo>
                <a:cubicBezTo>
                  <a:pt x="373" y="536"/>
                  <a:pt x="351" y="546"/>
                  <a:pt x="324" y="552"/>
                </a:cubicBezTo>
                <a:cubicBezTo>
                  <a:pt x="322" y="540"/>
                  <a:pt x="316" y="531"/>
                  <a:pt x="313" y="520"/>
                </a:cubicBezTo>
                <a:cubicBezTo>
                  <a:pt x="291" y="521"/>
                  <a:pt x="264" y="522"/>
                  <a:pt x="242" y="520"/>
                </a:cubicBezTo>
                <a:cubicBezTo>
                  <a:pt x="236" y="529"/>
                  <a:pt x="232" y="540"/>
                  <a:pt x="229" y="552"/>
                </a:cubicBezTo>
                <a:cubicBezTo>
                  <a:pt x="202" y="546"/>
                  <a:pt x="180" y="536"/>
                  <a:pt x="154" y="529"/>
                </a:cubicBezTo>
                <a:cubicBezTo>
                  <a:pt x="157" y="517"/>
                  <a:pt x="160" y="506"/>
                  <a:pt x="163" y="494"/>
                </a:cubicBezTo>
                <a:cubicBezTo>
                  <a:pt x="143" y="481"/>
                  <a:pt x="123" y="469"/>
                  <a:pt x="107" y="452"/>
                </a:cubicBezTo>
                <a:cubicBezTo>
                  <a:pt x="96" y="457"/>
                  <a:pt x="87" y="464"/>
                  <a:pt x="77" y="470"/>
                </a:cubicBezTo>
                <a:cubicBezTo>
                  <a:pt x="58" y="453"/>
                  <a:pt x="46" y="429"/>
                  <a:pt x="29" y="409"/>
                </a:cubicBezTo>
                <a:cubicBezTo>
                  <a:pt x="38" y="400"/>
                  <a:pt x="48" y="392"/>
                  <a:pt x="58" y="385"/>
                </a:cubicBezTo>
                <a:cubicBezTo>
                  <a:pt x="47" y="365"/>
                  <a:pt x="41" y="341"/>
                  <a:pt x="35" y="317"/>
                </a:cubicBezTo>
                <a:cubicBezTo>
                  <a:pt x="22" y="318"/>
                  <a:pt x="12" y="316"/>
                  <a:pt x="0" y="316"/>
                </a:cubicBezTo>
                <a:cubicBezTo>
                  <a:pt x="0" y="290"/>
                  <a:pt x="0" y="263"/>
                  <a:pt x="0" y="237"/>
                </a:cubicBezTo>
                <a:cubicBezTo>
                  <a:pt x="10" y="235"/>
                  <a:pt x="25" y="237"/>
                  <a:pt x="35" y="234"/>
                </a:cubicBezTo>
                <a:cubicBezTo>
                  <a:pt x="42" y="212"/>
                  <a:pt x="47" y="188"/>
                  <a:pt x="58" y="170"/>
                </a:cubicBezTo>
                <a:cubicBezTo>
                  <a:pt x="50" y="160"/>
                  <a:pt x="39" y="153"/>
                  <a:pt x="29" y="146"/>
                </a:cubicBezTo>
                <a:cubicBezTo>
                  <a:pt x="43" y="123"/>
                  <a:pt x="61" y="104"/>
                  <a:pt x="74" y="81"/>
                </a:cubicBezTo>
                <a:cubicBezTo>
                  <a:pt x="85" y="87"/>
                  <a:pt x="95" y="94"/>
                  <a:pt x="105" y="101"/>
                </a:cubicBezTo>
                <a:cubicBezTo>
                  <a:pt x="124" y="87"/>
                  <a:pt x="141" y="71"/>
                  <a:pt x="163" y="60"/>
                </a:cubicBezTo>
                <a:cubicBezTo>
                  <a:pt x="161" y="47"/>
                  <a:pt x="157" y="37"/>
                  <a:pt x="154" y="24"/>
                </a:cubicBezTo>
                <a:cubicBezTo>
                  <a:pt x="178" y="16"/>
                  <a:pt x="204" y="9"/>
                  <a:pt x="226" y="0"/>
                </a:cubicBezTo>
                <a:cubicBezTo>
                  <a:pt x="234" y="9"/>
                  <a:pt x="236" y="24"/>
                  <a:pt x="242" y="35"/>
                </a:cubicBezTo>
                <a:close/>
                <a:moveTo>
                  <a:pt x="167" y="98"/>
                </a:moveTo>
                <a:cubicBezTo>
                  <a:pt x="97" y="141"/>
                  <a:pt x="40" y="241"/>
                  <a:pt x="81" y="351"/>
                </a:cubicBezTo>
                <a:cubicBezTo>
                  <a:pt x="103" y="407"/>
                  <a:pt x="147" y="452"/>
                  <a:pt x="204" y="473"/>
                </a:cubicBezTo>
                <a:cubicBezTo>
                  <a:pt x="270" y="498"/>
                  <a:pt x="345" y="485"/>
                  <a:pt x="397" y="448"/>
                </a:cubicBezTo>
                <a:cubicBezTo>
                  <a:pt x="444" y="415"/>
                  <a:pt x="481" y="363"/>
                  <a:pt x="486" y="292"/>
                </a:cubicBezTo>
                <a:cubicBezTo>
                  <a:pt x="491" y="221"/>
                  <a:pt x="459" y="163"/>
                  <a:pt x="426" y="129"/>
                </a:cubicBezTo>
                <a:cubicBezTo>
                  <a:pt x="389" y="93"/>
                  <a:pt x="330" y="63"/>
                  <a:pt x="261" y="69"/>
                </a:cubicBezTo>
                <a:cubicBezTo>
                  <a:pt x="224" y="72"/>
                  <a:pt x="192" y="83"/>
                  <a:pt x="167" y="9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21160" y="2317217"/>
            <a:ext cx="26046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Комплексни програми на общинско ниво за десегрегация на училищата, превенция на вторичната сегрегация и против дискриминацията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218064" y="4740716"/>
            <a:ext cx="2973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solidFill>
                  <a:srgbClr val="5982C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 </a:t>
            </a:r>
            <a:r>
              <a:rPr lang="bg-BG" dirty="0" smtClean="0">
                <a:solidFill>
                  <a:srgbClr val="5982C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154 - маргинализирани групи като ромите</a:t>
            </a:r>
            <a:endParaRPr lang="bg-BG" dirty="0">
              <a:solidFill>
                <a:srgbClr val="5982C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dirty="0" smtClean="0">
                <a:solidFill>
                  <a:srgbClr val="5982C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103 млн. лв. </a:t>
            </a:r>
          </a:p>
          <a:p>
            <a:endParaRPr lang="bg-BG" dirty="0" smtClean="0">
              <a:solidFill>
                <a:srgbClr val="5982C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>
              <a:solidFill>
                <a:srgbClr val="5982C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49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6549561" y="1411391"/>
            <a:ext cx="2010126" cy="1920240"/>
          </a:xfrm>
          <a:prstGeom prst="ellipse">
            <a:avLst/>
          </a:prstGeom>
          <a:solidFill>
            <a:srgbClr val="4BACC6">
              <a:hueOff val="0"/>
              <a:satOff val="0"/>
              <a:lumOff val="0"/>
              <a:alpha val="60000"/>
            </a:srgbClr>
          </a:solidFill>
          <a:ln w="25400" cap="flat" cmpd="sng" algn="ctr">
            <a:solidFill>
              <a:srgbClr val="4BACC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26" name="Oval 25"/>
          <p:cNvSpPr/>
          <p:nvPr/>
        </p:nvSpPr>
        <p:spPr>
          <a:xfrm>
            <a:off x="7862055" y="1911334"/>
            <a:ext cx="2035643" cy="2037683"/>
          </a:xfrm>
          <a:prstGeom prst="ellipse">
            <a:avLst/>
          </a:prstGeom>
          <a:solidFill>
            <a:srgbClr val="4BACC6">
              <a:hueOff val="-1655646"/>
              <a:satOff val="6635"/>
              <a:lumOff val="1438"/>
              <a:alpha val="60000"/>
            </a:srgbClr>
          </a:solidFill>
          <a:ln w="25400" cap="flat" cmpd="sng" algn="ctr">
            <a:solidFill>
              <a:srgbClr val="4BACC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27" name="Oval 26"/>
          <p:cNvSpPr/>
          <p:nvPr/>
        </p:nvSpPr>
        <p:spPr>
          <a:xfrm>
            <a:off x="8178687" y="3461750"/>
            <a:ext cx="2051858" cy="1920240"/>
          </a:xfrm>
          <a:prstGeom prst="ellipse">
            <a:avLst/>
          </a:prstGeom>
          <a:solidFill>
            <a:srgbClr val="4BACC6">
              <a:hueOff val="-3311292"/>
              <a:satOff val="13270"/>
              <a:lumOff val="2876"/>
              <a:alpha val="60000"/>
            </a:srgbClr>
          </a:solidFill>
          <a:ln w="25400" cap="flat" cmpd="sng" algn="ctr">
            <a:solidFill>
              <a:srgbClr val="00B050">
                <a:alpha val="60000"/>
              </a:srgbClr>
            </a:solidFill>
            <a:prstDash val="solid"/>
          </a:ln>
          <a:effectLst/>
        </p:spPr>
      </p:sp>
      <p:sp>
        <p:nvSpPr>
          <p:cNvPr id="28" name="Oval 27"/>
          <p:cNvSpPr/>
          <p:nvPr/>
        </p:nvSpPr>
        <p:spPr>
          <a:xfrm>
            <a:off x="7258914" y="4589480"/>
            <a:ext cx="2026522" cy="1951971"/>
          </a:xfrm>
          <a:prstGeom prst="ellipse">
            <a:avLst/>
          </a:prstGeom>
          <a:solidFill>
            <a:srgbClr val="4BACC6">
              <a:hueOff val="-4966938"/>
              <a:satOff val="19906"/>
              <a:lumOff val="4314"/>
              <a:alpha val="60000"/>
            </a:srgbClr>
          </a:solidFill>
          <a:ln w="25400" cap="flat" cmpd="sng" algn="ctr">
            <a:solidFill>
              <a:srgbClr val="00B050">
                <a:alpha val="60000"/>
              </a:srgbClr>
            </a:solidFill>
            <a:prstDash val="solid"/>
          </a:ln>
          <a:effectLst/>
        </p:spPr>
      </p:sp>
      <p:sp>
        <p:nvSpPr>
          <p:cNvPr id="29" name="Oval 28"/>
          <p:cNvSpPr/>
          <p:nvPr/>
        </p:nvSpPr>
        <p:spPr>
          <a:xfrm>
            <a:off x="5791248" y="4589481"/>
            <a:ext cx="1951848" cy="1920240"/>
          </a:xfrm>
          <a:prstGeom prst="ellipse">
            <a:avLst/>
          </a:prstGeom>
          <a:solidFill>
            <a:srgbClr val="4BACC6">
              <a:hueOff val="-6622584"/>
              <a:satOff val="26541"/>
              <a:lumOff val="5752"/>
              <a:alpha val="60000"/>
            </a:srgbClr>
          </a:solidFill>
          <a:ln w="25400" cap="flat" cmpd="sng" algn="ctr">
            <a:solidFill>
              <a:srgbClr val="92D050">
                <a:alpha val="60000"/>
              </a:srgbClr>
            </a:solidFill>
            <a:prstDash val="solid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822795" y="3461750"/>
            <a:ext cx="2017880" cy="1920240"/>
          </a:xfrm>
          <a:prstGeom prst="ellipse">
            <a:avLst/>
          </a:prstGeom>
          <a:solidFill>
            <a:srgbClr val="4BACC6">
              <a:hueOff val="-8278230"/>
              <a:satOff val="33176"/>
              <a:lumOff val="7190"/>
              <a:alpha val="60000"/>
            </a:srgbClr>
          </a:solidFill>
          <a:ln w="25400" cap="flat" cmpd="sng" algn="ctr">
            <a:solidFill>
              <a:srgbClr val="EBE600">
                <a:alpha val="60000"/>
              </a:srgbClr>
            </a:solidFill>
            <a:prstDash val="solid"/>
          </a:ln>
          <a:effectLst/>
        </p:spPr>
      </p:sp>
      <p:sp>
        <p:nvSpPr>
          <p:cNvPr id="31" name="Oval 30"/>
          <p:cNvSpPr/>
          <p:nvPr/>
        </p:nvSpPr>
        <p:spPr>
          <a:xfrm>
            <a:off x="4986130" y="1852851"/>
            <a:ext cx="2103567" cy="2036601"/>
          </a:xfrm>
          <a:prstGeom prst="ellipse">
            <a:avLst/>
          </a:prstGeom>
          <a:solidFill>
            <a:srgbClr val="4BACC6">
              <a:hueOff val="-9933876"/>
              <a:satOff val="39811"/>
              <a:lumOff val="8628"/>
              <a:alpha val="60000"/>
            </a:srgbClr>
          </a:solidFill>
          <a:ln w="25400" cap="flat" cmpd="sng" algn="ctr">
            <a:solidFill>
              <a:srgbClr val="F7964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32" name="TextBox 31"/>
          <p:cNvSpPr txBox="1"/>
          <p:nvPr/>
        </p:nvSpPr>
        <p:spPr>
          <a:xfrm>
            <a:off x="5308443" y="2354352"/>
            <a:ext cx="15111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Ангажиране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на местните общности с образователната институция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90951" y="1597890"/>
            <a:ext cx="10697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бучение за  учене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в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мултикул-турна образователна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среда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163280" y="2310539"/>
            <a:ext cx="14958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Квалификация на ПС и НПП,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вкл.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ОМ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за работа в мултикултурна образователна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среда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484168" y="3958182"/>
            <a:ext cx="16683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60000"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Развиване на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умения за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взаимодействие в мултикултурна образователна среда</a:t>
            </a:r>
            <a:endParaRPr kumimoji="0" lang="en-US" sz="12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2713" marR="0" lvl="0" indent="-1127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60000"/>
              <a:buFont typeface="Wingdings" pitchFamily="2" charset="2"/>
              <a:buChar char="ü"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719385" y="5033193"/>
            <a:ext cx="12190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Обмен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и споделяне на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образователни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ресурси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096901" y="5031030"/>
            <a:ext cx="1373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остъп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до качествено образование и за преодоляване на нефинансови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бариери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194495" y="3949017"/>
            <a:ext cx="12181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Подкрепа за приобщаваща образователна среда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56854" y="1450560"/>
            <a:ext cx="34435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Създаване на условия за достъп до образование чрез преодоляване на демографски, социални и културни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бариери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			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572646" y="2982314"/>
            <a:ext cx="2111498" cy="10826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Индикатори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40164" y="3114458"/>
            <a:ext cx="1916053" cy="2457503"/>
          </a:xfrm>
          <a:prstGeom prst="rect">
            <a:avLst/>
          </a:prstGeom>
        </p:spPr>
      </p:pic>
      <p:sp>
        <p:nvSpPr>
          <p:cNvPr id="43" name="5-Point Star 42"/>
          <p:cNvSpPr/>
          <p:nvPr/>
        </p:nvSpPr>
        <p:spPr>
          <a:xfrm>
            <a:off x="10134599" y="5044878"/>
            <a:ext cx="2045141" cy="1314288"/>
          </a:xfrm>
          <a:prstGeom prst="star5">
            <a:avLst/>
          </a:prstGeom>
          <a:solidFill>
            <a:srgbClr val="33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Детска  гаранция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10217" y="4233361"/>
            <a:ext cx="28438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Продукт: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Брой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ПС и НПП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в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квалификация за работа в мултикултурна среда –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2 534;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Лица от маргинализирани общности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(ученици и родители) ≈13</a:t>
            </a:r>
            <a:r>
              <a:rPr kumimoji="0" lang="bg-BG" sz="1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000</a:t>
            </a:r>
            <a:endParaRPr kumimoji="0" lang="bg-BG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Резултат: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Участници, ангажирани в образование и обучение след операцията;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Лица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, които при напускане на операцията получават квалификация –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2 154;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Деца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 ученици от маргинализирани общности, приобщени в образованието  - 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6 623;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070381" y="6531026"/>
            <a:ext cx="40260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Приоритет 1 - Специфична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цел по чл. 4, пар. 1, буква й)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5716361" y="6271217"/>
            <a:ext cx="2021920" cy="540470"/>
          </a:xfrm>
          <a:prstGeom prst="ellipse">
            <a:avLst/>
          </a:prstGeom>
          <a:gradFill>
            <a:gsLst>
              <a:gs pos="100000">
                <a:sysClr val="windowText" lastClr="000000">
                  <a:alpha val="0"/>
                </a:sysClr>
              </a:gs>
              <a:gs pos="0">
                <a:schemeClr val="bg1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7299370" y="6252929"/>
            <a:ext cx="1989585" cy="540470"/>
          </a:xfrm>
          <a:prstGeom prst="ellipse">
            <a:avLst/>
          </a:prstGeom>
          <a:gradFill>
            <a:gsLst>
              <a:gs pos="100000">
                <a:sysClr val="windowText" lastClr="000000">
                  <a:alpha val="0"/>
                </a:sysClr>
              </a:gs>
              <a:gs pos="0">
                <a:schemeClr val="bg1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12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5752034" y="6088930"/>
            <a:ext cx="2021920" cy="540470"/>
          </a:xfrm>
          <a:prstGeom prst="ellipse">
            <a:avLst/>
          </a:prstGeom>
          <a:gradFill>
            <a:gsLst>
              <a:gs pos="100000">
                <a:sysClr val="windowText" lastClr="000000">
                  <a:alpha val="0"/>
                </a:sysClr>
              </a:gs>
              <a:gs pos="0">
                <a:schemeClr val="bg1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7335043" y="6070642"/>
            <a:ext cx="1989585" cy="540470"/>
          </a:xfrm>
          <a:prstGeom prst="ellipse">
            <a:avLst/>
          </a:prstGeom>
          <a:gradFill>
            <a:gsLst>
              <a:gs pos="100000">
                <a:sysClr val="windowText" lastClr="000000">
                  <a:alpha val="0"/>
                </a:sysClr>
              </a:gs>
              <a:gs pos="0">
                <a:schemeClr val="bg1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45378" y="1338338"/>
            <a:ext cx="1920240" cy="1920240"/>
          </a:xfrm>
          <a:prstGeom prst="ellipse">
            <a:avLst/>
          </a:prstGeom>
          <a:solidFill>
            <a:srgbClr val="4BACC6">
              <a:hueOff val="0"/>
              <a:satOff val="0"/>
              <a:lumOff val="0"/>
              <a:alpha val="60000"/>
            </a:srgbClr>
          </a:solidFill>
          <a:ln w="25400" cap="flat" cmpd="sng" algn="ctr">
            <a:solidFill>
              <a:srgbClr val="4BACC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51" name="Oval 50"/>
          <p:cNvSpPr/>
          <p:nvPr/>
        </p:nvSpPr>
        <p:spPr>
          <a:xfrm>
            <a:off x="7857873" y="1955724"/>
            <a:ext cx="1920240" cy="1920240"/>
          </a:xfrm>
          <a:prstGeom prst="ellipse">
            <a:avLst/>
          </a:prstGeom>
          <a:solidFill>
            <a:srgbClr val="4BACC6">
              <a:hueOff val="-1655646"/>
              <a:satOff val="6635"/>
              <a:lumOff val="1438"/>
              <a:alpha val="60000"/>
            </a:srgbClr>
          </a:solidFill>
          <a:ln w="25400" cap="flat" cmpd="sng" algn="ctr">
            <a:solidFill>
              <a:srgbClr val="4BACC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52" name="Oval 51"/>
          <p:cNvSpPr/>
          <p:nvPr/>
        </p:nvSpPr>
        <p:spPr>
          <a:xfrm>
            <a:off x="8154461" y="3388697"/>
            <a:ext cx="1920240" cy="1920240"/>
          </a:xfrm>
          <a:prstGeom prst="ellipse">
            <a:avLst/>
          </a:prstGeom>
          <a:solidFill>
            <a:srgbClr val="4BACC6">
              <a:hueOff val="-3311292"/>
              <a:satOff val="13270"/>
              <a:lumOff val="2876"/>
              <a:alpha val="60000"/>
            </a:srgbClr>
          </a:solidFill>
          <a:ln w="25400" cap="flat" cmpd="sng" algn="ctr">
            <a:solidFill>
              <a:srgbClr val="00B050">
                <a:alpha val="60000"/>
              </a:srgbClr>
            </a:solidFill>
            <a:prstDash val="solid"/>
          </a:ln>
          <a:effectLst/>
        </p:spPr>
      </p:sp>
      <p:sp>
        <p:nvSpPr>
          <p:cNvPr id="53" name="Oval 52"/>
          <p:cNvSpPr/>
          <p:nvPr/>
        </p:nvSpPr>
        <p:spPr>
          <a:xfrm>
            <a:off x="7272083" y="4516428"/>
            <a:ext cx="1920240" cy="1920240"/>
          </a:xfrm>
          <a:prstGeom prst="ellipse">
            <a:avLst/>
          </a:prstGeom>
          <a:solidFill>
            <a:srgbClr val="4BACC6">
              <a:hueOff val="-4966938"/>
              <a:satOff val="19906"/>
              <a:lumOff val="4314"/>
              <a:alpha val="60000"/>
            </a:srgbClr>
          </a:solidFill>
          <a:ln w="25400" cap="flat" cmpd="sng" algn="ctr">
            <a:solidFill>
              <a:srgbClr val="00B050">
                <a:alpha val="60000"/>
              </a:srgbClr>
            </a:solidFill>
            <a:prstDash val="solid"/>
          </a:ln>
          <a:effectLst/>
        </p:spPr>
      </p:sp>
      <p:sp>
        <p:nvSpPr>
          <p:cNvPr id="54" name="Oval 53"/>
          <p:cNvSpPr/>
          <p:nvPr/>
        </p:nvSpPr>
        <p:spPr>
          <a:xfrm>
            <a:off x="5818673" y="4516428"/>
            <a:ext cx="1920240" cy="1920240"/>
          </a:xfrm>
          <a:prstGeom prst="ellipse">
            <a:avLst/>
          </a:prstGeom>
          <a:solidFill>
            <a:srgbClr val="4BACC6">
              <a:hueOff val="-6622584"/>
              <a:satOff val="26541"/>
              <a:lumOff val="5752"/>
              <a:alpha val="60000"/>
            </a:srgbClr>
          </a:solidFill>
          <a:ln w="25400" cap="flat" cmpd="sng" algn="ctr">
            <a:solidFill>
              <a:srgbClr val="92D050">
                <a:alpha val="60000"/>
              </a:srgbClr>
            </a:solidFill>
            <a:prstDash val="solid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916252" y="3388697"/>
            <a:ext cx="1920240" cy="1920240"/>
          </a:xfrm>
          <a:prstGeom prst="ellipse">
            <a:avLst/>
          </a:prstGeom>
          <a:solidFill>
            <a:srgbClr val="4BACC6">
              <a:hueOff val="-8278230"/>
              <a:satOff val="33176"/>
              <a:lumOff val="7190"/>
              <a:alpha val="60000"/>
            </a:srgbClr>
          </a:solidFill>
          <a:ln w="25400" cap="flat" cmpd="sng" algn="ctr">
            <a:solidFill>
              <a:srgbClr val="EBE600">
                <a:alpha val="60000"/>
              </a:srgbClr>
            </a:solidFill>
            <a:prstDash val="solid"/>
          </a:ln>
          <a:effectLst/>
        </p:spPr>
      </p:sp>
      <p:sp>
        <p:nvSpPr>
          <p:cNvPr id="56" name="Oval 55"/>
          <p:cNvSpPr/>
          <p:nvPr/>
        </p:nvSpPr>
        <p:spPr>
          <a:xfrm>
            <a:off x="5232883" y="1955724"/>
            <a:ext cx="1920240" cy="1920240"/>
          </a:xfrm>
          <a:prstGeom prst="ellipse">
            <a:avLst/>
          </a:prstGeom>
          <a:solidFill>
            <a:srgbClr val="4BACC6">
              <a:hueOff val="-9933876"/>
              <a:satOff val="39811"/>
              <a:lumOff val="8628"/>
              <a:alpha val="60000"/>
            </a:srgbClr>
          </a:solidFill>
          <a:ln w="25400" cap="flat" cmpd="sng" algn="ctr">
            <a:solidFill>
              <a:srgbClr val="F7964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57" name="TextBox 56"/>
          <p:cNvSpPr txBox="1"/>
          <p:nvPr/>
        </p:nvSpPr>
        <p:spPr>
          <a:xfrm>
            <a:off x="5442800" y="2430587"/>
            <a:ext cx="15111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Организиране на доброволчески кампании в подкрепа на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училището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846481" y="1524837"/>
            <a:ext cx="1383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Превенция и недопускане на дискриминация в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училищата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154461" y="2503681"/>
            <a:ext cx="1477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Междуучилищни дейности и партньорства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62662" y="3806672"/>
            <a:ext cx="1307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60000"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Преодоляване на негативни обществени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нагласи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711744" y="4890435"/>
            <a:ext cx="11563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Мобилност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учители,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ученици, с фокус върху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уязвими групи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027282" y="4948625"/>
            <a:ext cx="1348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Адаптирани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учебни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материали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за ученици, чийто майчин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език не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е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български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027770" y="3917930"/>
            <a:ext cx="14506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Междуучилищен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обмен и споделяне на образователни ресурси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405045" y="1241569"/>
            <a:ext cx="42807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Комплексни програми на общинско ниво за десегрегация на училищата, превенция на вторичната сегрегация и против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дискриминацията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972958" y="2578233"/>
            <a:ext cx="2099233" cy="10127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Индикатори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312" y="3047379"/>
            <a:ext cx="1829860" cy="1804815"/>
          </a:xfrm>
          <a:prstGeom prst="ellipse">
            <a:avLst/>
          </a:prstGeom>
          <a:ln w="254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8" name="5-Point Star 67"/>
          <p:cNvSpPr/>
          <p:nvPr/>
        </p:nvSpPr>
        <p:spPr>
          <a:xfrm>
            <a:off x="10119027" y="5246552"/>
            <a:ext cx="2019850" cy="1299883"/>
          </a:xfrm>
          <a:prstGeom prst="star5">
            <a:avLst/>
          </a:prstGeom>
          <a:solidFill>
            <a:srgbClr val="33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Детска  гаранция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70882" y="3693961"/>
            <a:ext cx="35436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Продукт: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Лица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 маргинализирани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общности (ученици и родители)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35 664;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Брой ПС и НПП обхванати в квалификация за работа в мултикултурна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среда – 5 060;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Резултат: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Участници, ангажирани в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образование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 обучение след операцията;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-Деца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 ученици от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маргинализ</a:t>
            </a:r>
            <a:r>
              <a:rPr lang="bg-BG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рани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общности, приобщени в образование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–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15 157;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-Лица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, които при напускане на операцията получават квалификация –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4 300.</a:t>
            </a:r>
            <a:endParaRPr kumimoji="0" lang="bg-BG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4053539" y="6481757"/>
            <a:ext cx="40260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Приоритет 1 - Специфична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цел по чл. 4, пар. 1, буква й)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729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ellipse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6585234" y="1229104"/>
            <a:ext cx="1958704" cy="1920240"/>
          </a:xfrm>
          <a:prstGeom prst="ellipse">
            <a:avLst/>
          </a:prstGeom>
          <a:solidFill>
            <a:srgbClr val="4BACC6">
              <a:hueOff val="0"/>
              <a:satOff val="0"/>
              <a:lumOff val="0"/>
              <a:alpha val="60000"/>
            </a:srgbClr>
          </a:solidFill>
          <a:ln w="25400" cap="flat" cmpd="sng" algn="ctr">
            <a:solidFill>
              <a:srgbClr val="4BACC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28" name="Oval 27"/>
          <p:cNvSpPr/>
          <p:nvPr/>
        </p:nvSpPr>
        <p:spPr>
          <a:xfrm>
            <a:off x="7897728" y="1773481"/>
            <a:ext cx="2065989" cy="1993249"/>
          </a:xfrm>
          <a:prstGeom prst="ellipse">
            <a:avLst/>
          </a:prstGeom>
          <a:solidFill>
            <a:srgbClr val="4BACC6">
              <a:hueOff val="-1655646"/>
              <a:satOff val="6635"/>
              <a:lumOff val="1438"/>
              <a:alpha val="60000"/>
            </a:srgbClr>
          </a:solidFill>
          <a:ln w="25400" cap="flat" cmpd="sng" algn="ctr">
            <a:solidFill>
              <a:srgbClr val="4BACC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29" name="Oval 28"/>
          <p:cNvSpPr/>
          <p:nvPr/>
        </p:nvSpPr>
        <p:spPr>
          <a:xfrm>
            <a:off x="8214359" y="3279463"/>
            <a:ext cx="2039471" cy="1920240"/>
          </a:xfrm>
          <a:prstGeom prst="ellipse">
            <a:avLst/>
          </a:prstGeom>
          <a:solidFill>
            <a:srgbClr val="4BACC6">
              <a:hueOff val="-3311292"/>
              <a:satOff val="13270"/>
              <a:lumOff val="2876"/>
              <a:alpha val="60000"/>
            </a:srgbClr>
          </a:solidFill>
          <a:ln w="25400" cap="flat" cmpd="sng" algn="ctr">
            <a:solidFill>
              <a:srgbClr val="00B050">
                <a:alpha val="60000"/>
              </a:srgbClr>
            </a:solidFill>
            <a:prstDash val="solid"/>
          </a:ln>
          <a:effectLst/>
        </p:spPr>
      </p:sp>
      <p:sp>
        <p:nvSpPr>
          <p:cNvPr id="30" name="Oval 29"/>
          <p:cNvSpPr/>
          <p:nvPr/>
        </p:nvSpPr>
        <p:spPr>
          <a:xfrm>
            <a:off x="7311938" y="4407193"/>
            <a:ext cx="2006074" cy="1945208"/>
          </a:xfrm>
          <a:prstGeom prst="ellipse">
            <a:avLst/>
          </a:prstGeom>
          <a:solidFill>
            <a:srgbClr val="4BACC6">
              <a:hueOff val="-4966938"/>
              <a:satOff val="19906"/>
              <a:lumOff val="4314"/>
              <a:alpha val="60000"/>
            </a:srgbClr>
          </a:solidFill>
          <a:ln w="25400" cap="flat" cmpd="sng" algn="ctr">
            <a:solidFill>
              <a:srgbClr val="00B050">
                <a:alpha val="60000"/>
              </a:srgbClr>
            </a:solidFill>
            <a:prstDash val="solid"/>
          </a:ln>
          <a:effectLst/>
        </p:spPr>
      </p:sp>
      <p:sp>
        <p:nvSpPr>
          <p:cNvPr id="31" name="Oval 30"/>
          <p:cNvSpPr/>
          <p:nvPr/>
        </p:nvSpPr>
        <p:spPr>
          <a:xfrm>
            <a:off x="5752034" y="4407193"/>
            <a:ext cx="2026735" cy="2067498"/>
          </a:xfrm>
          <a:prstGeom prst="ellipse">
            <a:avLst/>
          </a:prstGeom>
          <a:solidFill>
            <a:srgbClr val="4BACC6">
              <a:hueOff val="-6622584"/>
              <a:satOff val="26541"/>
              <a:lumOff val="5752"/>
              <a:alpha val="60000"/>
            </a:srgbClr>
          </a:solidFill>
          <a:ln w="25400" cap="flat" cmpd="sng" algn="ctr">
            <a:solidFill>
              <a:srgbClr val="92D050">
                <a:alpha val="60000"/>
              </a:srgbClr>
            </a:solidFill>
            <a:prstDash val="solid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4751229" y="3279462"/>
            <a:ext cx="2125119" cy="1955425"/>
          </a:xfrm>
          <a:prstGeom prst="ellipse">
            <a:avLst/>
          </a:prstGeom>
          <a:solidFill>
            <a:srgbClr val="4BACC6">
              <a:hueOff val="-8278230"/>
              <a:satOff val="33176"/>
              <a:lumOff val="7190"/>
              <a:alpha val="60000"/>
            </a:srgbClr>
          </a:solidFill>
          <a:ln w="25400" cap="flat" cmpd="sng" algn="ctr">
            <a:solidFill>
              <a:srgbClr val="EBE600">
                <a:alpha val="60000"/>
              </a:srgbClr>
            </a:solidFill>
            <a:prstDash val="solid"/>
          </a:ln>
          <a:effectLst/>
        </p:spPr>
      </p:sp>
      <p:sp>
        <p:nvSpPr>
          <p:cNvPr id="33" name="Oval 32"/>
          <p:cNvSpPr/>
          <p:nvPr/>
        </p:nvSpPr>
        <p:spPr>
          <a:xfrm>
            <a:off x="5101858" y="1773481"/>
            <a:ext cx="2091122" cy="1993249"/>
          </a:xfrm>
          <a:prstGeom prst="ellipse">
            <a:avLst/>
          </a:prstGeom>
          <a:solidFill>
            <a:srgbClr val="4BACC6">
              <a:hueOff val="-9933876"/>
              <a:satOff val="39811"/>
              <a:lumOff val="8628"/>
              <a:alpha val="60000"/>
            </a:srgbClr>
          </a:solidFill>
          <a:ln w="25400" cap="flat" cmpd="sng" algn="ctr">
            <a:solidFill>
              <a:srgbClr val="F79646">
                <a:lumMod val="75000"/>
                <a:alpha val="60000"/>
              </a:srgbClr>
            </a:solidFill>
            <a:prstDash val="solid"/>
          </a:ln>
          <a:effectLst/>
        </p:spPr>
      </p:sp>
      <p:sp>
        <p:nvSpPr>
          <p:cNvPr id="34" name="TextBox 33"/>
          <p:cNvSpPr txBox="1"/>
          <p:nvPr/>
        </p:nvSpPr>
        <p:spPr>
          <a:xfrm>
            <a:off x="5400113" y="2054670"/>
            <a:ext cx="16004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Информационни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кампании, насочени към недопускане на дискриминация,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оброволчески кампании и  междуучилищни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инициативи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980653" y="1494442"/>
            <a:ext cx="13775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Разнообразни форми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и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интеркултурно образование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261834" y="2343879"/>
            <a:ext cx="1448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Учебен процес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в реална среда,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чрез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изнесени занимания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530991" y="3598097"/>
            <a:ext cx="14327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60000"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Професионално и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личностно развитие на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учениците - тематични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срещи и беседи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833177" y="4918703"/>
            <a:ext cx="12836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Инициативи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, популяризиращи четенето и грамотността в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библиотеки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35983" y="4813954"/>
            <a:ext cx="162631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15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Придобиване </a:t>
            </a:r>
            <a:r>
              <a:rPr kumimoji="0" lang="bg-BG" sz="11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знания </a:t>
            </a:r>
            <a:r>
              <a:rPr kumimoji="0" lang="bg-BG" sz="115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за </a:t>
            </a:r>
            <a:r>
              <a:rPr kumimoji="0" lang="bg-BG" sz="11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културното и литературното наследство, </a:t>
            </a:r>
            <a:r>
              <a:rPr kumimoji="0" lang="bg-BG" sz="115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bg-BG" sz="11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творческото мислене, природните, естествените и точните науки</a:t>
            </a:r>
            <a:endParaRPr kumimoji="0" lang="en-US" sz="115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78446" y="3679374"/>
            <a:ext cx="15548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Общност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от активни родители: </a:t>
            </a: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обучения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на родители, свързани с образованието на децата им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49850" y="1426820"/>
            <a:ext cx="31010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Утвърждаване на интеркултурното образование, чрез култура, наука и спорт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872609" y="2975280"/>
            <a:ext cx="2234532" cy="93170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Индикатори 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5" name="5-Point Star 44"/>
          <p:cNvSpPr/>
          <p:nvPr/>
        </p:nvSpPr>
        <p:spPr>
          <a:xfrm>
            <a:off x="9963718" y="5001560"/>
            <a:ext cx="2019850" cy="1299883"/>
          </a:xfrm>
          <a:prstGeom prst="star5">
            <a:avLst/>
          </a:prstGeom>
          <a:solidFill>
            <a:srgbClr val="33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Детска  гаранция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53035" y="4150659"/>
            <a:ext cx="3095773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Продукт: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Лица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от маргинализирани общности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(ученици и родители) –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17 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042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Резултат: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Участници, ангажирани в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образование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 обучение след операцията;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-Деца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 ученици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от маргинализирани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общности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, приобщени в образование –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8 525;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022963" y="6457195"/>
            <a:ext cx="40260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Приоритет 1 - Специфична </a:t>
            </a:r>
            <a:r>
              <a:rPr kumimoji="0" lang="bg-BG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цел по чл. 4, пар. 1, буква й)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Toy Hoop Bundle Pack | Snap Together Detachable Adjustable Weight Size  Plastic Hoops | Kids Hula Rings for Sports Playing, 32-Inch (Pack of 6):  Buy Online at Best Price in UAE - Amazon.a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135" y="2987715"/>
            <a:ext cx="1794789" cy="1691104"/>
          </a:xfrm>
          <a:prstGeom prst="ellipse">
            <a:avLst/>
          </a:prstGeom>
          <a:ln w="222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79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314" y="1803866"/>
            <a:ext cx="5902037" cy="330846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5B9BD5">
                    <a:lumMod val="50000"/>
                  </a:srgbClr>
                </a:solidFill>
              </a:rPr>
              <a:t/>
            </a:r>
            <a:br>
              <a:rPr lang="ru-RU" sz="2800" b="1" dirty="0" smtClean="0">
                <a:solidFill>
                  <a:srgbClr val="5B9BD5">
                    <a:lumMod val="50000"/>
                  </a:srgbClr>
                </a:solidFill>
              </a:rPr>
            </a:br>
            <a:r>
              <a:rPr lang="ru-RU" sz="2800" b="1" dirty="0" smtClean="0">
                <a:solidFill>
                  <a:srgbClr val="5B9BD5">
                    <a:lumMod val="50000"/>
                  </a:srgbClr>
                </a:solidFill>
              </a:rPr>
              <a:t>ПРИОРИТЕТ 2 </a:t>
            </a:r>
            <a:r>
              <a:rPr lang="ru-RU" sz="2800" b="1" dirty="0">
                <a:solidFill>
                  <a:srgbClr val="5B9BD5">
                    <a:lumMod val="50000"/>
                  </a:srgbClr>
                </a:solidFill>
              </a:rPr>
              <a:t>– </a:t>
            </a:r>
            <a:r>
              <a:rPr lang="ru-RU" sz="2800" b="1" dirty="0" smtClean="0">
                <a:solidFill>
                  <a:srgbClr val="5B9BD5">
                    <a:lumMod val="50000"/>
                  </a:srgbClr>
                </a:solidFill>
              </a:rPr>
              <a:t>МОДЕРНИЗАЦИЯ  И</a:t>
            </a:r>
            <a:br>
              <a:rPr lang="ru-RU" sz="2800" b="1" dirty="0" smtClean="0">
                <a:solidFill>
                  <a:srgbClr val="5B9BD5">
                    <a:lumMod val="50000"/>
                  </a:srgbClr>
                </a:solidFill>
              </a:rPr>
            </a:br>
            <a:r>
              <a:rPr lang="ru-RU" sz="2800" b="1" dirty="0">
                <a:solidFill>
                  <a:srgbClr val="5B9BD5">
                    <a:lumMod val="50000"/>
                  </a:srgbClr>
                </a:solidFill>
              </a:rPr>
              <a:t/>
            </a:r>
            <a:br>
              <a:rPr lang="ru-RU" sz="2800" b="1" dirty="0">
                <a:solidFill>
                  <a:srgbClr val="5B9BD5">
                    <a:lumMod val="50000"/>
                  </a:srgbClr>
                </a:solidFill>
              </a:rPr>
            </a:br>
            <a:r>
              <a:rPr lang="ru-RU" sz="2800" b="1" dirty="0" smtClean="0">
                <a:solidFill>
                  <a:srgbClr val="5B9BD5">
                    <a:lumMod val="50000"/>
                  </a:srgbClr>
                </a:solidFill>
              </a:rPr>
              <a:t>КАЧЕСТВО </a:t>
            </a:r>
            <a:r>
              <a:rPr lang="ru-RU" sz="2800" b="1" dirty="0">
                <a:solidFill>
                  <a:srgbClr val="5B9BD5">
                    <a:lumMod val="50000"/>
                  </a:srgbClr>
                </a:solidFill>
              </a:rPr>
              <a:t>НА ОБРАЗОВАНИЕТО</a:t>
            </a:r>
            <a:br>
              <a:rPr lang="ru-RU" sz="2800" b="1" dirty="0">
                <a:solidFill>
                  <a:srgbClr val="5B9BD5">
                    <a:lumMod val="50000"/>
                  </a:srgbClr>
                </a:solidFill>
              </a:rPr>
            </a:br>
            <a:endParaRPr lang="bg-BG" dirty="0"/>
          </a:p>
        </p:txBody>
      </p:sp>
      <p:pic>
        <p:nvPicPr>
          <p:cNvPr id="13" name="Picture 12" descr="\\COM22\data123\1 PowerPoint Diagrams Data\Diagrams\png\sonia 188\Slidegeeks_Men_With_Book_And_Laptop_Education_0907201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7" t="11537" b="12421"/>
          <a:stretch/>
        </p:blipFill>
        <p:spPr bwMode="auto">
          <a:xfrm>
            <a:off x="6610351" y="2333625"/>
            <a:ext cx="5200650" cy="425940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71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202F3B47-9CC0-423E-981A-C4CBB8B8DAB4}"/>
              </a:ext>
            </a:extLst>
          </p:cNvPr>
          <p:cNvSpPr txBox="1"/>
          <p:nvPr/>
        </p:nvSpPr>
        <p:spPr>
          <a:xfrm>
            <a:off x="5718747" y="2585571"/>
            <a:ext cx="1727632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0" i="0" u="none" strike="noStrike" kern="1200" cap="none" spc="0" normalizeH="0" baseline="0" noProof="0" dirty="0" smtClean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  <a:p>
            <a:pPr lvl="0" algn="just" defTabSz="914400">
              <a:defRPr/>
            </a:pPr>
            <a:r>
              <a:rPr lang="en-GB" sz="1400" b="1" dirty="0">
                <a:solidFill>
                  <a:srgbClr val="4472C4">
                    <a:lumMod val="75000"/>
                  </a:srgbClr>
                </a:solidFill>
              </a:rPr>
              <a:t>480 817 158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лева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C68807B-332B-4F39-BA79-E1D1D761AA18}"/>
              </a:ext>
            </a:extLst>
          </p:cNvPr>
          <p:cNvSpPr txBox="1"/>
          <p:nvPr/>
        </p:nvSpPr>
        <p:spPr>
          <a:xfrm>
            <a:off x="2017598" y="2585571"/>
            <a:ext cx="1741118" cy="24622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  <a:prstDash val="lgDash"/>
          </a:ln>
          <a:effectLst>
            <a:softEdge rad="3175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</a:t>
            </a:r>
            <a:endParaRPr kumimoji="0" lang="bg-BG" sz="13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14359" y="1695953"/>
            <a:ext cx="2023751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Специфична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цел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975942" y="1695953"/>
            <a:ext cx="2023751" cy="9144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Финансов </a:t>
            </a: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ресурс</a:t>
            </a:r>
            <a:endParaRPr kumimoji="0" lang="bg-BG" sz="16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8295491" y="1695953"/>
            <a:ext cx="2023751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Целеви </a:t>
            </a: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групи</a:t>
            </a:r>
            <a:endParaRPr kumimoji="0" lang="bg-BG" sz="16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C68807B-332B-4F39-BA79-E1D1D761AA18}"/>
              </a:ext>
            </a:extLst>
          </p:cNvPr>
          <p:cNvSpPr txBox="1"/>
          <p:nvPr/>
        </p:nvSpPr>
        <p:spPr>
          <a:xfrm>
            <a:off x="8988826" y="2602197"/>
            <a:ext cx="1875907" cy="19082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lgDash"/>
          </a:ln>
          <a:effectLst>
            <a:softEdge rad="31750"/>
          </a:effectLst>
        </p:spPr>
        <p:txBody>
          <a:bodyPr wrap="square" rtlCol="0">
            <a:sp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деца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ученици 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одители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педагогически 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специалисти </a:t>
            </a:r>
            <a:endParaRPr kumimoji="0" lang="bg-BG" sz="14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непедагогически персонал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805" y="3816677"/>
            <a:ext cx="3761981" cy="27099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68807B-332B-4F39-BA79-E1D1D761AA18}"/>
              </a:ext>
            </a:extLst>
          </p:cNvPr>
          <p:cNvSpPr txBox="1"/>
          <p:nvPr/>
        </p:nvSpPr>
        <p:spPr>
          <a:xfrm>
            <a:off x="9814557" y="4718164"/>
            <a:ext cx="2139145" cy="1692771"/>
          </a:xfrm>
          <a:prstGeom prst="rect">
            <a:avLst/>
          </a:prstGeom>
          <a:solidFill>
            <a:srgbClr val="FFCC99"/>
          </a:solidFill>
          <a:ln>
            <a:noFill/>
            <a:prstDash val="lgDash"/>
          </a:ln>
          <a:effectLst>
            <a:softEdge rad="31750"/>
          </a:effectLst>
        </p:spPr>
        <p:txBody>
          <a:bodyPr wrap="square" rtlCol="0">
            <a:sp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МОН, МК, ММС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bg-BG" sz="1400" b="1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Детски градини  и училища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Общини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bg-BG" sz="1400" b="1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НПО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ВУ и НО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307506"/>
            <a:ext cx="5964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solidFill>
                  <a:srgbClr val="002060"/>
                </a:solidFill>
              </a:rPr>
              <a:t>Приоритет 2 Модернизация и качество на образованието</a:t>
            </a:r>
            <a:endParaRPr lang="bg-B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18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6ED8D64-ABFA-4C5B-84CA-E3CA3F9E67C6}"/>
              </a:ext>
            </a:extLst>
          </p:cNvPr>
          <p:cNvSpPr/>
          <p:nvPr/>
        </p:nvSpPr>
        <p:spPr>
          <a:xfrm>
            <a:off x="3378070" y="2741965"/>
            <a:ext cx="2443371" cy="985449"/>
          </a:xfrm>
          <a:prstGeom prst="rect">
            <a:avLst/>
          </a:prstGeom>
          <a:solidFill>
            <a:schemeClr val="accent4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Повишаване резултатите на всички нива на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образование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9AABF5-A197-49F9-ADB9-3BC1253E75C3}"/>
              </a:ext>
            </a:extLst>
          </p:cNvPr>
          <p:cNvSpPr/>
          <p:nvPr/>
        </p:nvSpPr>
        <p:spPr>
          <a:xfrm>
            <a:off x="3281529" y="2741965"/>
            <a:ext cx="57572" cy="98544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424DAF-680C-41A0-B8B6-40B29E134209}"/>
              </a:ext>
            </a:extLst>
          </p:cNvPr>
          <p:cNvSpPr/>
          <p:nvPr/>
        </p:nvSpPr>
        <p:spPr>
          <a:xfrm>
            <a:off x="3337434" y="5003757"/>
            <a:ext cx="2486596" cy="923745"/>
          </a:xfrm>
          <a:prstGeom prst="rect">
            <a:avLst/>
          </a:prstGeom>
          <a:solidFill>
            <a:srgbClr val="CC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Повишаване на мотивацията за упражняване на учителската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професия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F2F9343-EFBA-4A87-B741-F020FB0EA5DF}"/>
              </a:ext>
            </a:extLst>
          </p:cNvPr>
          <p:cNvSpPr/>
          <p:nvPr/>
        </p:nvSpPr>
        <p:spPr>
          <a:xfrm>
            <a:off x="3276528" y="3942819"/>
            <a:ext cx="60906" cy="896442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D56378-A6F5-45D9-9ED1-268C8B18C294}"/>
              </a:ext>
            </a:extLst>
          </p:cNvPr>
          <p:cNvSpPr/>
          <p:nvPr/>
        </p:nvSpPr>
        <p:spPr>
          <a:xfrm>
            <a:off x="7709082" y="2837952"/>
            <a:ext cx="2618029" cy="1203366"/>
          </a:xfrm>
          <a:prstGeom prst="rect">
            <a:avLst/>
          </a:pr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Повишаване мотивацията за учене и стремеж към високи постижения на децата и учениците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0C624C6-4A78-41CE-900F-C9753A57E5A7}"/>
              </a:ext>
            </a:extLst>
          </p:cNvPr>
          <p:cNvSpPr/>
          <p:nvPr/>
        </p:nvSpPr>
        <p:spPr>
          <a:xfrm>
            <a:off x="7620136" y="2846115"/>
            <a:ext cx="45719" cy="119520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A25CB9-F04D-4761-AC10-722B2D8B1712}"/>
              </a:ext>
            </a:extLst>
          </p:cNvPr>
          <p:cNvSpPr/>
          <p:nvPr/>
        </p:nvSpPr>
        <p:spPr>
          <a:xfrm>
            <a:off x="7745503" y="4613126"/>
            <a:ext cx="2545186" cy="1141123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Подобряване на качеството и приобщаващия характер на образователната система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199CF5-48A5-44B6-93B1-C855FBC291C5}"/>
              </a:ext>
            </a:extLst>
          </p:cNvPr>
          <p:cNvSpPr/>
          <p:nvPr/>
        </p:nvSpPr>
        <p:spPr>
          <a:xfrm>
            <a:off x="7665855" y="4613126"/>
            <a:ext cx="45719" cy="114112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9" y="1755968"/>
            <a:ext cx="2672898" cy="199389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F424DAF-680C-41A0-B8B6-40B29E134209}"/>
              </a:ext>
            </a:extLst>
          </p:cNvPr>
          <p:cNvSpPr/>
          <p:nvPr/>
        </p:nvSpPr>
        <p:spPr>
          <a:xfrm>
            <a:off x="3378070" y="3942819"/>
            <a:ext cx="2486597" cy="896442"/>
          </a:xfrm>
          <a:prstGeom prst="rect">
            <a:avLst/>
          </a:prstGeom>
          <a:solidFill>
            <a:srgbClr val="00808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Подобряване на цифровите умения на учителите и учениците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F2F9343-EFBA-4A87-B741-F020FB0EA5DF}"/>
              </a:ext>
            </a:extLst>
          </p:cNvPr>
          <p:cNvSpPr/>
          <p:nvPr/>
        </p:nvSpPr>
        <p:spPr>
          <a:xfrm>
            <a:off x="3257479" y="5003757"/>
            <a:ext cx="57095" cy="92374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A199F7D-9D9F-455A-8F9B-F057AB72D24A}"/>
              </a:ext>
            </a:extLst>
          </p:cNvPr>
          <p:cNvGrpSpPr/>
          <p:nvPr/>
        </p:nvGrpSpPr>
        <p:grpSpPr>
          <a:xfrm>
            <a:off x="2992582" y="1540426"/>
            <a:ext cx="7514705" cy="562694"/>
            <a:chOff x="4132262" y="1075488"/>
            <a:chExt cx="7691438" cy="2353512"/>
          </a:xfrm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31DB1C3C-192A-4A04-A83F-666894600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2262" y="1075488"/>
              <a:ext cx="7691438" cy="1803042"/>
            </a:xfrm>
            <a:custGeom>
              <a:avLst/>
              <a:gdLst>
                <a:gd name="T0" fmla="*/ 38 w 2922"/>
                <a:gd name="T1" fmla="*/ 1962 h 1962"/>
                <a:gd name="T2" fmla="*/ 0 w 2922"/>
                <a:gd name="T3" fmla="*/ 414 h 1962"/>
                <a:gd name="T4" fmla="*/ 2922 w 2922"/>
                <a:gd name="T5" fmla="*/ 0 h 1962"/>
                <a:gd name="T6" fmla="*/ 2874 w 2922"/>
                <a:gd name="T7" fmla="*/ 1962 h 1962"/>
                <a:gd name="T8" fmla="*/ 38 w 2922"/>
                <a:gd name="T9" fmla="*/ 1962 h 1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2" h="1962">
                  <a:moveTo>
                    <a:pt x="38" y="1962"/>
                  </a:moveTo>
                  <a:lnTo>
                    <a:pt x="0" y="414"/>
                  </a:lnTo>
                  <a:lnTo>
                    <a:pt x="2922" y="0"/>
                  </a:lnTo>
                  <a:lnTo>
                    <a:pt x="2874" y="1962"/>
                  </a:lnTo>
                  <a:lnTo>
                    <a:pt x="38" y="196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6">
              <a:extLst>
                <a:ext uri="{FF2B5EF4-FFF2-40B4-BE49-F238E27FC236}">
                  <a16:creationId xmlns:a16="http://schemas.microsoft.com/office/drawing/2014/main" id="{EE7AEA36-26F9-43E0-8C2A-A24444CD44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4450" y="2878530"/>
              <a:ext cx="1256614" cy="550470"/>
            </a:xfrm>
            <a:custGeom>
              <a:avLst/>
              <a:gdLst>
                <a:gd name="T0" fmla="*/ 535 w 581"/>
                <a:gd name="T1" fmla="*/ 599 h 599"/>
                <a:gd name="T2" fmla="*/ 581 w 581"/>
                <a:gd name="T3" fmla="*/ 0 h 599"/>
                <a:gd name="T4" fmla="*/ 0 w 581"/>
                <a:gd name="T5" fmla="*/ 0 h 599"/>
                <a:gd name="T6" fmla="*/ 535 w 581"/>
                <a:gd name="T7" fmla="*/ 599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1" h="599">
                  <a:moveTo>
                    <a:pt x="535" y="599"/>
                  </a:moveTo>
                  <a:lnTo>
                    <a:pt x="581" y="0"/>
                  </a:lnTo>
                  <a:lnTo>
                    <a:pt x="0" y="0"/>
                  </a:lnTo>
                  <a:lnTo>
                    <a:pt x="535" y="59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483033" y="1571645"/>
            <a:ext cx="6309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Предизвикателства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92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8" name="Group 167"/>
          <p:cNvGrpSpPr/>
          <p:nvPr/>
        </p:nvGrpSpPr>
        <p:grpSpPr>
          <a:xfrm rot="10800000">
            <a:off x="324196" y="1834495"/>
            <a:ext cx="8597673" cy="4796703"/>
            <a:chOff x="1316262" y="883971"/>
            <a:chExt cx="7924086" cy="5792825"/>
          </a:xfrm>
        </p:grpSpPr>
        <p:grpSp>
          <p:nvGrpSpPr>
            <p:cNvPr id="169" name="Group 168"/>
            <p:cNvGrpSpPr/>
            <p:nvPr/>
          </p:nvGrpSpPr>
          <p:grpSpPr>
            <a:xfrm flipH="1">
              <a:off x="6276775" y="883971"/>
              <a:ext cx="2963573" cy="5792825"/>
              <a:chOff x="-96348" y="883971"/>
              <a:chExt cx="2963573" cy="5792825"/>
            </a:xfrm>
          </p:grpSpPr>
          <p:grpSp>
            <p:nvGrpSpPr>
              <p:cNvPr id="205" name="Group 204"/>
              <p:cNvGrpSpPr/>
              <p:nvPr/>
            </p:nvGrpSpPr>
            <p:grpSpPr>
              <a:xfrm>
                <a:off x="0" y="883971"/>
                <a:ext cx="2867225" cy="5792825"/>
                <a:chOff x="0" y="883971"/>
                <a:chExt cx="2867225" cy="5792825"/>
              </a:xfrm>
            </p:grpSpPr>
            <p:grpSp>
              <p:nvGrpSpPr>
                <p:cNvPr id="235" name="Group 234"/>
                <p:cNvGrpSpPr/>
                <p:nvPr/>
              </p:nvGrpSpPr>
              <p:grpSpPr>
                <a:xfrm rot="10800000" flipV="1">
                  <a:off x="3102" y="1518316"/>
                  <a:ext cx="2273900" cy="4568620"/>
                  <a:chOff x="3024189" y="1944689"/>
                  <a:chExt cx="1525588" cy="3065145"/>
                </a:xfrm>
              </p:grpSpPr>
              <p:sp>
                <p:nvSpPr>
                  <p:cNvPr id="242" name="Freeform 15"/>
                  <p:cNvSpPr>
                    <a:spLocks/>
                  </p:cNvSpPr>
                  <p:nvPr/>
                </p:nvSpPr>
                <p:spPr bwMode="auto">
                  <a:xfrm>
                    <a:off x="3697289" y="4070352"/>
                    <a:ext cx="852488" cy="939482"/>
                  </a:xfrm>
                  <a:custGeom>
                    <a:avLst/>
                    <a:gdLst>
                      <a:gd name="T0" fmla="*/ 0 w 4475"/>
                      <a:gd name="T1" fmla="*/ 3326 h 4780"/>
                      <a:gd name="T2" fmla="*/ 4475 w 4475"/>
                      <a:gd name="T3" fmla="*/ 4780 h 4780"/>
                      <a:gd name="T4" fmla="*/ 4475 w 4475"/>
                      <a:gd name="T5" fmla="*/ 669 h 4780"/>
                      <a:gd name="T6" fmla="*/ 2416 w 4475"/>
                      <a:gd name="T7" fmla="*/ 0 h 4780"/>
                      <a:gd name="T8" fmla="*/ 0 w 4475"/>
                      <a:gd name="T9" fmla="*/ 3326 h 47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475" h="4780">
                        <a:moveTo>
                          <a:pt x="0" y="3326"/>
                        </a:moveTo>
                        <a:cubicBezTo>
                          <a:pt x="1301" y="4271"/>
                          <a:pt x="2867" y="4780"/>
                          <a:pt x="4475" y="4780"/>
                        </a:cubicBezTo>
                        <a:lnTo>
                          <a:pt x="4475" y="669"/>
                        </a:lnTo>
                        <a:cubicBezTo>
                          <a:pt x="3735" y="669"/>
                          <a:pt x="3015" y="435"/>
                          <a:pt x="2416" y="0"/>
                        </a:cubicBezTo>
                        <a:lnTo>
                          <a:pt x="0" y="3326"/>
                        </a:lnTo>
                        <a:close/>
                      </a:path>
                    </a:pathLst>
                  </a:custGeom>
                  <a:solidFill>
                    <a:srgbClr val="C84330"/>
                  </a:soli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43" name="Freeform 17"/>
                  <p:cNvSpPr>
                    <a:spLocks/>
                  </p:cNvSpPr>
                  <p:nvPr/>
                </p:nvSpPr>
                <p:spPr bwMode="auto">
                  <a:xfrm>
                    <a:off x="3133726" y="3711576"/>
                    <a:ext cx="987425" cy="965200"/>
                  </a:xfrm>
                  <a:custGeom>
                    <a:avLst/>
                    <a:gdLst>
                      <a:gd name="T0" fmla="*/ 0 w 5182"/>
                      <a:gd name="T1" fmla="*/ 1270 h 5077"/>
                      <a:gd name="T2" fmla="*/ 2766 w 5182"/>
                      <a:gd name="T3" fmla="*/ 5077 h 5077"/>
                      <a:gd name="T4" fmla="*/ 5182 w 5182"/>
                      <a:gd name="T5" fmla="*/ 1751 h 5077"/>
                      <a:gd name="T6" fmla="*/ 3910 w 5182"/>
                      <a:gd name="T7" fmla="*/ 0 h 5077"/>
                      <a:gd name="T8" fmla="*/ 0 w 5182"/>
                      <a:gd name="T9" fmla="*/ 1270 h 50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182" h="5077">
                        <a:moveTo>
                          <a:pt x="0" y="1270"/>
                        </a:moveTo>
                        <a:cubicBezTo>
                          <a:pt x="497" y="2799"/>
                          <a:pt x="1465" y="4132"/>
                          <a:pt x="2766" y="5077"/>
                        </a:cubicBezTo>
                        <a:lnTo>
                          <a:pt x="5182" y="1751"/>
                        </a:lnTo>
                        <a:cubicBezTo>
                          <a:pt x="4584" y="1316"/>
                          <a:pt x="4139" y="703"/>
                          <a:pt x="3910" y="0"/>
                        </a:cubicBezTo>
                        <a:lnTo>
                          <a:pt x="0" y="1270"/>
                        </a:lnTo>
                        <a:close/>
                      </a:path>
                    </a:pathLst>
                  </a:custGeom>
                  <a:solidFill>
                    <a:srgbClr val="D97C28"/>
                  </a:soli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44" name="Freeform 19"/>
                  <p:cNvSpPr>
                    <a:spLocks/>
                  </p:cNvSpPr>
                  <p:nvPr/>
                </p:nvSpPr>
                <p:spPr bwMode="auto">
                  <a:xfrm>
                    <a:off x="3024189" y="3014664"/>
                    <a:ext cx="839788" cy="895350"/>
                  </a:xfrm>
                  <a:custGeom>
                    <a:avLst/>
                    <a:gdLst>
                      <a:gd name="T0" fmla="*/ 994 w 8813"/>
                      <a:gd name="T1" fmla="*/ 0 h 9410"/>
                      <a:gd name="T2" fmla="*/ 994 w 8813"/>
                      <a:gd name="T3" fmla="*/ 9410 h 9410"/>
                      <a:gd name="T4" fmla="*/ 8813 w 8813"/>
                      <a:gd name="T5" fmla="*/ 6869 h 9410"/>
                      <a:gd name="T6" fmla="*/ 8813 w 8813"/>
                      <a:gd name="T7" fmla="*/ 2540 h 9410"/>
                      <a:gd name="T8" fmla="*/ 994 w 8813"/>
                      <a:gd name="T9" fmla="*/ 0 h 94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813" h="9410">
                        <a:moveTo>
                          <a:pt x="994" y="0"/>
                        </a:moveTo>
                        <a:cubicBezTo>
                          <a:pt x="0" y="3058"/>
                          <a:pt x="0" y="6352"/>
                          <a:pt x="994" y="9410"/>
                        </a:cubicBezTo>
                        <a:lnTo>
                          <a:pt x="8813" y="6869"/>
                        </a:lnTo>
                        <a:cubicBezTo>
                          <a:pt x="8356" y="5462"/>
                          <a:pt x="8356" y="3947"/>
                          <a:pt x="8813" y="2540"/>
                        </a:cubicBezTo>
                        <a:lnTo>
                          <a:pt x="994" y="0"/>
                        </a:lnTo>
                        <a:close/>
                      </a:path>
                    </a:pathLst>
                  </a:custGeom>
                  <a:solidFill>
                    <a:srgbClr val="71B9B0"/>
                  </a:soli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45" name="Freeform 21"/>
                  <p:cNvSpPr>
                    <a:spLocks/>
                  </p:cNvSpPr>
                  <p:nvPr/>
                </p:nvSpPr>
                <p:spPr bwMode="auto">
                  <a:xfrm>
                    <a:off x="3133726" y="2247901"/>
                    <a:ext cx="987425" cy="966788"/>
                  </a:xfrm>
                  <a:custGeom>
                    <a:avLst/>
                    <a:gdLst>
                      <a:gd name="T0" fmla="*/ 5531 w 10364"/>
                      <a:gd name="T1" fmla="*/ 0 h 10154"/>
                      <a:gd name="T2" fmla="*/ 0 w 10364"/>
                      <a:gd name="T3" fmla="*/ 7613 h 10154"/>
                      <a:gd name="T4" fmla="*/ 7820 w 10364"/>
                      <a:gd name="T5" fmla="*/ 10154 h 10154"/>
                      <a:gd name="T6" fmla="*/ 10364 w 10364"/>
                      <a:gd name="T7" fmla="*/ 6652 h 10154"/>
                      <a:gd name="T8" fmla="*/ 5531 w 10364"/>
                      <a:gd name="T9" fmla="*/ 0 h 101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364" h="10154">
                        <a:moveTo>
                          <a:pt x="5531" y="0"/>
                        </a:moveTo>
                        <a:cubicBezTo>
                          <a:pt x="2930" y="1890"/>
                          <a:pt x="994" y="4555"/>
                          <a:pt x="0" y="7613"/>
                        </a:cubicBezTo>
                        <a:lnTo>
                          <a:pt x="7820" y="10154"/>
                        </a:lnTo>
                        <a:cubicBezTo>
                          <a:pt x="8277" y="8747"/>
                          <a:pt x="9167" y="7521"/>
                          <a:pt x="10364" y="6652"/>
                        </a:cubicBezTo>
                        <a:lnTo>
                          <a:pt x="5531" y="0"/>
                        </a:lnTo>
                        <a:close/>
                      </a:path>
                    </a:pathLst>
                  </a:custGeom>
                  <a:solidFill>
                    <a:srgbClr val="ACAE32"/>
                  </a:soli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46" name="Freeform 23"/>
                  <p:cNvSpPr>
                    <a:spLocks/>
                  </p:cNvSpPr>
                  <p:nvPr/>
                </p:nvSpPr>
                <p:spPr bwMode="auto">
                  <a:xfrm>
                    <a:off x="3697289" y="1944689"/>
                    <a:ext cx="852488" cy="909638"/>
                  </a:xfrm>
                  <a:custGeom>
                    <a:avLst/>
                    <a:gdLst>
                      <a:gd name="T0" fmla="*/ 8949 w 8949"/>
                      <a:gd name="T1" fmla="*/ 0 h 9559"/>
                      <a:gd name="T2" fmla="*/ 0 w 8949"/>
                      <a:gd name="T3" fmla="*/ 2908 h 9559"/>
                      <a:gd name="T4" fmla="*/ 4832 w 8949"/>
                      <a:gd name="T5" fmla="*/ 9559 h 9559"/>
                      <a:gd name="T6" fmla="*/ 8949 w 8949"/>
                      <a:gd name="T7" fmla="*/ 8222 h 9559"/>
                      <a:gd name="T8" fmla="*/ 8949 w 8949"/>
                      <a:gd name="T9" fmla="*/ 0 h 95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949" h="9559">
                        <a:moveTo>
                          <a:pt x="8949" y="0"/>
                        </a:moveTo>
                        <a:cubicBezTo>
                          <a:pt x="5734" y="0"/>
                          <a:pt x="2601" y="1018"/>
                          <a:pt x="0" y="2908"/>
                        </a:cubicBezTo>
                        <a:lnTo>
                          <a:pt x="4832" y="9559"/>
                        </a:lnTo>
                        <a:cubicBezTo>
                          <a:pt x="6029" y="8690"/>
                          <a:pt x="7470" y="8222"/>
                          <a:pt x="8949" y="8222"/>
                        </a:cubicBezTo>
                        <a:lnTo>
                          <a:pt x="8949" y="0"/>
                        </a:lnTo>
                        <a:close/>
                      </a:path>
                    </a:pathLst>
                  </a:custGeom>
                  <a:solidFill>
                    <a:srgbClr val="437B8C"/>
                  </a:soli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236" name="Freeform 235"/>
                <p:cNvSpPr/>
                <p:nvPr/>
              </p:nvSpPr>
              <p:spPr>
                <a:xfrm rot="16200000" flipV="1">
                  <a:off x="1677588" y="3452242"/>
                  <a:ext cx="1722368" cy="656907"/>
                </a:xfrm>
                <a:custGeom>
                  <a:avLst/>
                  <a:gdLst>
                    <a:gd name="connsiteX0" fmla="*/ 996294 w 1991868"/>
                    <a:gd name="connsiteY0" fmla="*/ 0 h 759694"/>
                    <a:gd name="connsiteX1" fmla="*/ 1963090 w 1991868"/>
                    <a:gd name="connsiteY1" fmla="*/ 141590 h 759694"/>
                    <a:gd name="connsiteX2" fmla="*/ 1991868 w 1991868"/>
                    <a:gd name="connsiteY2" fmla="*/ 151772 h 759694"/>
                    <a:gd name="connsiteX3" fmla="*/ 1794422 w 1991868"/>
                    <a:gd name="connsiteY3" fmla="*/ 759447 h 759694"/>
                    <a:gd name="connsiteX4" fmla="*/ 1754851 w 1991868"/>
                    <a:gd name="connsiteY4" fmla="*/ 745925 h 759694"/>
                    <a:gd name="connsiteX5" fmla="*/ 996294 w 1991868"/>
                    <a:gd name="connsiteY5" fmla="*/ 638420 h 759694"/>
                    <a:gd name="connsiteX6" fmla="*/ 237737 w 1991868"/>
                    <a:gd name="connsiteY6" fmla="*/ 745925 h 759694"/>
                    <a:gd name="connsiteX7" fmla="*/ 197443 w 1991868"/>
                    <a:gd name="connsiteY7" fmla="*/ 759694 h 759694"/>
                    <a:gd name="connsiteX8" fmla="*/ 0 w 1991868"/>
                    <a:gd name="connsiteY8" fmla="*/ 152028 h 759694"/>
                    <a:gd name="connsiteX9" fmla="*/ 29499 w 1991868"/>
                    <a:gd name="connsiteY9" fmla="*/ 141590 h 759694"/>
                    <a:gd name="connsiteX10" fmla="*/ 996294 w 1991868"/>
                    <a:gd name="connsiteY10" fmla="*/ 0 h 7596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991868" h="759694">
                      <a:moveTo>
                        <a:pt x="996294" y="0"/>
                      </a:moveTo>
                      <a:cubicBezTo>
                        <a:pt x="1332416" y="0"/>
                        <a:pt x="1656978" y="49494"/>
                        <a:pt x="1963090" y="141590"/>
                      </a:cubicBezTo>
                      <a:lnTo>
                        <a:pt x="1991868" y="151772"/>
                      </a:lnTo>
                      <a:lnTo>
                        <a:pt x="1794422" y="759447"/>
                      </a:lnTo>
                      <a:lnTo>
                        <a:pt x="1754851" y="745925"/>
                      </a:lnTo>
                      <a:cubicBezTo>
                        <a:pt x="1514132" y="675940"/>
                        <a:pt x="1259595" y="638420"/>
                        <a:pt x="996294" y="638420"/>
                      </a:cubicBezTo>
                      <a:cubicBezTo>
                        <a:pt x="732994" y="638420"/>
                        <a:pt x="478457" y="675940"/>
                        <a:pt x="237737" y="745925"/>
                      </a:cubicBezTo>
                      <a:lnTo>
                        <a:pt x="197443" y="759694"/>
                      </a:lnTo>
                      <a:lnTo>
                        <a:pt x="0" y="152028"/>
                      </a:lnTo>
                      <a:lnTo>
                        <a:pt x="29499" y="141590"/>
                      </a:lnTo>
                      <a:cubicBezTo>
                        <a:pt x="335611" y="49494"/>
                        <a:pt x="660173" y="0"/>
                        <a:pt x="996294" y="0"/>
                      </a:cubicBezTo>
                      <a:close/>
                    </a:path>
                  </a:pathLst>
                </a:custGeom>
                <a:solidFill>
                  <a:srgbClr val="C2C2C2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37" name="Freeform 236"/>
                <p:cNvSpPr/>
                <p:nvPr/>
              </p:nvSpPr>
              <p:spPr>
                <a:xfrm rot="16200000" flipV="1">
                  <a:off x="1262522" y="1574504"/>
                  <a:ext cx="1565377" cy="1335513"/>
                </a:xfrm>
                <a:custGeom>
                  <a:avLst/>
                  <a:gdLst>
                    <a:gd name="connsiteX0" fmla="*/ 197179 w 1810313"/>
                    <a:gd name="connsiteY0" fmla="*/ 0 h 1544482"/>
                    <a:gd name="connsiteX1" fmla="*/ 392864 w 1810313"/>
                    <a:gd name="connsiteY1" fmla="*/ 69238 h 1544482"/>
                    <a:gd name="connsiteX2" fmla="*/ 1653305 w 1810313"/>
                    <a:gd name="connsiteY2" fmla="*/ 971892 h 1544482"/>
                    <a:gd name="connsiteX3" fmla="*/ 1810313 w 1810313"/>
                    <a:gd name="connsiteY3" fmla="*/ 1169864 h 1544482"/>
                    <a:gd name="connsiteX4" fmla="*/ 1294695 w 1810313"/>
                    <a:gd name="connsiteY4" fmla="*/ 1544482 h 1544482"/>
                    <a:gd name="connsiteX5" fmla="*/ 1280040 w 1810313"/>
                    <a:gd name="connsiteY5" fmla="*/ 1523474 h 1544482"/>
                    <a:gd name="connsiteX6" fmla="*/ 120845 w 1810313"/>
                    <a:gd name="connsiteY6" fmla="*/ 648150 h 1544482"/>
                    <a:gd name="connsiteX7" fmla="*/ 0 w 1810313"/>
                    <a:gd name="connsiteY7" fmla="*/ 606855 h 1544482"/>
                    <a:gd name="connsiteX8" fmla="*/ 197179 w 1810313"/>
                    <a:gd name="connsiteY8" fmla="*/ 0 h 15444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810313" h="1544482">
                      <a:moveTo>
                        <a:pt x="197179" y="0"/>
                      </a:moveTo>
                      <a:lnTo>
                        <a:pt x="392864" y="69238"/>
                      </a:lnTo>
                      <a:cubicBezTo>
                        <a:pt x="881275" y="268794"/>
                        <a:pt x="1312055" y="580311"/>
                        <a:pt x="1653305" y="971892"/>
                      </a:cubicBezTo>
                      <a:lnTo>
                        <a:pt x="1810313" y="1169864"/>
                      </a:lnTo>
                      <a:lnTo>
                        <a:pt x="1294695" y="1544482"/>
                      </a:lnTo>
                      <a:lnTo>
                        <a:pt x="1280040" y="1523474"/>
                      </a:lnTo>
                      <a:cubicBezTo>
                        <a:pt x="982614" y="1135538"/>
                        <a:pt x="582735" y="830284"/>
                        <a:pt x="120845" y="648150"/>
                      </a:cubicBezTo>
                      <a:lnTo>
                        <a:pt x="0" y="606855"/>
                      </a:lnTo>
                      <a:lnTo>
                        <a:pt x="197179" y="0"/>
                      </a:lnTo>
                      <a:close/>
                    </a:path>
                  </a:pathLst>
                </a:custGeom>
                <a:solidFill>
                  <a:srgbClr val="C2C2C2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38" name="Freeform 237"/>
                <p:cNvSpPr/>
                <p:nvPr/>
              </p:nvSpPr>
              <p:spPr>
                <a:xfrm rot="16200000" flipV="1">
                  <a:off x="1262432" y="4651134"/>
                  <a:ext cx="1565004" cy="1335625"/>
                </a:xfrm>
                <a:custGeom>
                  <a:avLst/>
                  <a:gdLst>
                    <a:gd name="connsiteX0" fmla="*/ 1612705 w 1809881"/>
                    <a:gd name="connsiteY0" fmla="*/ 0 h 1544611"/>
                    <a:gd name="connsiteX1" fmla="*/ 1809881 w 1809881"/>
                    <a:gd name="connsiteY1" fmla="*/ 606847 h 1544611"/>
                    <a:gd name="connsiteX2" fmla="*/ 1689761 w 1809881"/>
                    <a:gd name="connsiteY2" fmla="*/ 647894 h 1544611"/>
                    <a:gd name="connsiteX3" fmla="*/ 530566 w 1809881"/>
                    <a:gd name="connsiteY3" fmla="*/ 1523218 h 1544611"/>
                    <a:gd name="connsiteX4" fmla="*/ 515642 w 1809881"/>
                    <a:gd name="connsiteY4" fmla="*/ 1544611 h 1544611"/>
                    <a:gd name="connsiteX5" fmla="*/ 0 w 1809881"/>
                    <a:gd name="connsiteY5" fmla="*/ 1169976 h 1544611"/>
                    <a:gd name="connsiteX6" fmla="*/ 157301 w 1809881"/>
                    <a:gd name="connsiteY6" fmla="*/ 971636 h 1544611"/>
                    <a:gd name="connsiteX7" fmla="*/ 1417741 w 1809881"/>
                    <a:gd name="connsiteY7" fmla="*/ 68982 h 1544611"/>
                    <a:gd name="connsiteX8" fmla="*/ 1612705 w 1809881"/>
                    <a:gd name="connsiteY8" fmla="*/ 0 h 15446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809881" h="1544611">
                      <a:moveTo>
                        <a:pt x="1612705" y="0"/>
                      </a:moveTo>
                      <a:lnTo>
                        <a:pt x="1809881" y="606847"/>
                      </a:lnTo>
                      <a:lnTo>
                        <a:pt x="1689761" y="647894"/>
                      </a:lnTo>
                      <a:cubicBezTo>
                        <a:pt x="1227870" y="830028"/>
                        <a:pt x="827992" y="1135282"/>
                        <a:pt x="530566" y="1523218"/>
                      </a:cubicBezTo>
                      <a:lnTo>
                        <a:pt x="515642" y="1544611"/>
                      </a:lnTo>
                      <a:lnTo>
                        <a:pt x="0" y="1169976"/>
                      </a:lnTo>
                      <a:lnTo>
                        <a:pt x="157301" y="971636"/>
                      </a:lnTo>
                      <a:cubicBezTo>
                        <a:pt x="498551" y="580055"/>
                        <a:pt x="929331" y="268538"/>
                        <a:pt x="1417741" y="68982"/>
                      </a:cubicBezTo>
                      <a:lnTo>
                        <a:pt x="1612705" y="0"/>
                      </a:lnTo>
                      <a:close/>
                    </a:path>
                  </a:pathLst>
                </a:custGeom>
                <a:solidFill>
                  <a:srgbClr val="C2C2C2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39" name="Freeform 238"/>
                <p:cNvSpPr/>
                <p:nvPr/>
              </p:nvSpPr>
              <p:spPr>
                <a:xfrm rot="16200000" flipV="1">
                  <a:off x="333714" y="553357"/>
                  <a:ext cx="981975" cy="1643203"/>
                </a:xfrm>
                <a:custGeom>
                  <a:avLst/>
                  <a:gdLst>
                    <a:gd name="connsiteX0" fmla="*/ 518024 w 1135625"/>
                    <a:gd name="connsiteY0" fmla="*/ 0 h 1900316"/>
                    <a:gd name="connsiteX1" fmla="*/ 677435 w 1135625"/>
                    <a:gd name="connsiteY1" fmla="*/ 244612 h 1900316"/>
                    <a:gd name="connsiteX2" fmla="*/ 1132233 w 1135625"/>
                    <a:gd name="connsiteY2" fmla="*/ 1766203 h 1900316"/>
                    <a:gd name="connsiteX3" fmla="*/ 1135625 w 1135625"/>
                    <a:gd name="connsiteY3" fmla="*/ 1900316 h 1900316"/>
                    <a:gd name="connsiteX4" fmla="*/ 496239 w 1135625"/>
                    <a:gd name="connsiteY4" fmla="*/ 1900316 h 1900316"/>
                    <a:gd name="connsiteX5" fmla="*/ 484170 w 1135625"/>
                    <a:gd name="connsiteY5" fmla="*/ 1661321 h 1900316"/>
                    <a:gd name="connsiteX6" fmla="*/ 79674 w 1135625"/>
                    <a:gd name="connsiteY6" fmla="*/ 490579 h 1900316"/>
                    <a:gd name="connsiteX7" fmla="*/ 0 w 1135625"/>
                    <a:gd name="connsiteY7" fmla="*/ 376367 h 1900316"/>
                    <a:gd name="connsiteX8" fmla="*/ 518024 w 1135625"/>
                    <a:gd name="connsiteY8" fmla="*/ 0 h 19003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35625" h="1900316">
                      <a:moveTo>
                        <a:pt x="518024" y="0"/>
                      </a:moveTo>
                      <a:lnTo>
                        <a:pt x="677435" y="244612"/>
                      </a:lnTo>
                      <a:cubicBezTo>
                        <a:pt x="941957" y="695139"/>
                        <a:pt x="1104190" y="1212969"/>
                        <a:pt x="1132233" y="1766203"/>
                      </a:cubicBezTo>
                      <a:lnTo>
                        <a:pt x="1135625" y="1900316"/>
                      </a:lnTo>
                      <a:lnTo>
                        <a:pt x="496239" y="1900316"/>
                      </a:lnTo>
                      <a:lnTo>
                        <a:pt x="484170" y="1661321"/>
                      </a:lnTo>
                      <a:cubicBezTo>
                        <a:pt x="440767" y="1233938"/>
                        <a:pt x="298135" y="835890"/>
                        <a:pt x="79674" y="490579"/>
                      </a:cubicBezTo>
                      <a:lnTo>
                        <a:pt x="0" y="376367"/>
                      </a:lnTo>
                      <a:lnTo>
                        <a:pt x="518024" y="0"/>
                      </a:lnTo>
                      <a:close/>
                    </a:path>
                  </a:pathLst>
                </a:custGeom>
                <a:solidFill>
                  <a:srgbClr val="C2C2C2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0" name="Freeform 239"/>
                <p:cNvSpPr/>
                <p:nvPr/>
              </p:nvSpPr>
              <p:spPr>
                <a:xfrm rot="16200000" flipV="1">
                  <a:off x="333660" y="5364494"/>
                  <a:ext cx="981742" cy="1642862"/>
                </a:xfrm>
                <a:custGeom>
                  <a:avLst/>
                  <a:gdLst>
                    <a:gd name="connsiteX0" fmla="*/ 617344 w 1135356"/>
                    <a:gd name="connsiteY0" fmla="*/ 0 h 1899922"/>
                    <a:gd name="connsiteX1" fmla="*/ 1135356 w 1135356"/>
                    <a:gd name="connsiteY1" fmla="*/ 376358 h 1899922"/>
                    <a:gd name="connsiteX2" fmla="*/ 1055950 w 1135356"/>
                    <a:gd name="connsiteY2" fmla="*/ 490185 h 1899922"/>
                    <a:gd name="connsiteX3" fmla="*/ 651454 w 1135356"/>
                    <a:gd name="connsiteY3" fmla="*/ 1660927 h 1899922"/>
                    <a:gd name="connsiteX4" fmla="*/ 639386 w 1135356"/>
                    <a:gd name="connsiteY4" fmla="*/ 1899922 h 1899922"/>
                    <a:gd name="connsiteX5" fmla="*/ 0 w 1135356"/>
                    <a:gd name="connsiteY5" fmla="*/ 1899922 h 1899922"/>
                    <a:gd name="connsiteX6" fmla="*/ 3391 w 1135356"/>
                    <a:gd name="connsiteY6" fmla="*/ 1765809 h 1899922"/>
                    <a:gd name="connsiteX7" fmla="*/ 458189 w 1135356"/>
                    <a:gd name="connsiteY7" fmla="*/ 244218 h 1899922"/>
                    <a:gd name="connsiteX8" fmla="*/ 617344 w 1135356"/>
                    <a:gd name="connsiteY8" fmla="*/ 0 h 18999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35356" h="1899922">
                      <a:moveTo>
                        <a:pt x="617344" y="0"/>
                      </a:moveTo>
                      <a:lnTo>
                        <a:pt x="1135356" y="376358"/>
                      </a:lnTo>
                      <a:lnTo>
                        <a:pt x="1055950" y="490185"/>
                      </a:lnTo>
                      <a:cubicBezTo>
                        <a:pt x="837490" y="835496"/>
                        <a:pt x="694857" y="1233544"/>
                        <a:pt x="651454" y="1660927"/>
                      </a:cubicBezTo>
                      <a:lnTo>
                        <a:pt x="639386" y="1899922"/>
                      </a:lnTo>
                      <a:lnTo>
                        <a:pt x="0" y="1899922"/>
                      </a:lnTo>
                      <a:lnTo>
                        <a:pt x="3391" y="1765809"/>
                      </a:lnTo>
                      <a:cubicBezTo>
                        <a:pt x="31435" y="1212575"/>
                        <a:pt x="193667" y="694745"/>
                        <a:pt x="458189" y="244218"/>
                      </a:cubicBezTo>
                      <a:lnTo>
                        <a:pt x="617344" y="0"/>
                      </a:lnTo>
                      <a:close/>
                    </a:path>
                  </a:pathLst>
                </a:custGeom>
                <a:solidFill>
                  <a:srgbClr val="C2C2C2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1" name="Freeform 240"/>
                <p:cNvSpPr/>
                <p:nvPr/>
              </p:nvSpPr>
              <p:spPr>
                <a:xfrm rot="16200000" flipV="1">
                  <a:off x="-527252" y="3277309"/>
                  <a:ext cx="2052782" cy="998277"/>
                </a:xfrm>
                <a:custGeom>
                  <a:avLst/>
                  <a:gdLst>
                    <a:gd name="connsiteX0" fmla="*/ 1186991 w 2373982"/>
                    <a:gd name="connsiteY0" fmla="*/ 0 h 1154478"/>
                    <a:gd name="connsiteX1" fmla="*/ 2369574 w 2373982"/>
                    <a:gd name="connsiteY1" fmla="*/ 1067180 h 1154478"/>
                    <a:gd name="connsiteX2" fmla="*/ 2373982 w 2373982"/>
                    <a:gd name="connsiteY2" fmla="*/ 1154478 h 1154478"/>
                    <a:gd name="connsiteX3" fmla="*/ 0 w 2373982"/>
                    <a:gd name="connsiteY3" fmla="*/ 1154478 h 1154478"/>
                    <a:gd name="connsiteX4" fmla="*/ 4408 w 2373982"/>
                    <a:gd name="connsiteY4" fmla="*/ 1067180 h 1154478"/>
                    <a:gd name="connsiteX5" fmla="*/ 1186991 w 2373982"/>
                    <a:gd name="connsiteY5" fmla="*/ 0 h 11544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373982" h="1154478">
                      <a:moveTo>
                        <a:pt x="1186991" y="0"/>
                      </a:moveTo>
                      <a:cubicBezTo>
                        <a:pt x="1802471" y="0"/>
                        <a:pt x="2308700" y="467761"/>
                        <a:pt x="2369574" y="1067180"/>
                      </a:cubicBezTo>
                      <a:lnTo>
                        <a:pt x="2373982" y="1154478"/>
                      </a:lnTo>
                      <a:lnTo>
                        <a:pt x="0" y="1154478"/>
                      </a:lnTo>
                      <a:lnTo>
                        <a:pt x="4408" y="1067180"/>
                      </a:lnTo>
                      <a:cubicBezTo>
                        <a:pt x="65283" y="467761"/>
                        <a:pt x="571511" y="0"/>
                        <a:pt x="1186991" y="0"/>
                      </a:cubicBez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10" name="Rectangle 209"/>
              <p:cNvSpPr/>
              <p:nvPr/>
            </p:nvSpPr>
            <p:spPr>
              <a:xfrm rot="10800000" flipH="1">
                <a:off x="-96348" y="3678022"/>
                <a:ext cx="1258724" cy="354328"/>
              </a:xfrm>
              <a:prstGeom prst="rect">
                <a:avLst/>
              </a:prstGeom>
            </p:spPr>
            <p:txBody>
              <a:bodyPr wrap="square" anchor="t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400" b="1" i="0" u="none" strike="noStrike" kern="1200" cap="none" spc="30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panose="020B0604020202020204" pitchFamily="34" charset="0"/>
                  </a:rPr>
                  <a:t>Дейности</a:t>
                </a:r>
                <a:endParaRPr kumimoji="0" lang="en-US" sz="1400" b="1" i="0" u="none" strike="noStrike" kern="1200" cap="none" spc="30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70" name="Group 169"/>
            <p:cNvGrpSpPr/>
            <p:nvPr/>
          </p:nvGrpSpPr>
          <p:grpSpPr>
            <a:xfrm flipH="1">
              <a:off x="1595838" y="950009"/>
              <a:ext cx="5451948" cy="756664"/>
              <a:chOff x="-415892" y="2912789"/>
              <a:chExt cx="5451948" cy="756664"/>
            </a:xfrm>
          </p:grpSpPr>
          <p:sp>
            <p:nvSpPr>
              <p:cNvPr id="202" name="Rectangle 201"/>
              <p:cNvSpPr/>
              <p:nvPr/>
            </p:nvSpPr>
            <p:spPr>
              <a:xfrm rot="10800000">
                <a:off x="-415892" y="3112344"/>
                <a:ext cx="5451948" cy="357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Алтернативен </a:t>
                </a:r>
                <a:r>
                  <a:rPr kumimoji="0" lang="bg-BG" sz="15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достъп</a:t>
                </a:r>
                <a:r>
                  <a:rPr kumimoji="0" lang="bg-BG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към учителската професия</a:t>
                </a:r>
                <a:endParaRPr kumimoji="0" lang="bg-BG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cxnSp>
            <p:nvCxnSpPr>
              <p:cNvPr id="204" name="Straight Connector 203"/>
              <p:cNvCxnSpPr/>
              <p:nvPr/>
            </p:nvCxnSpPr>
            <p:spPr>
              <a:xfrm rot="5400000">
                <a:off x="-776701" y="3291121"/>
                <a:ext cx="756664" cy="0"/>
              </a:xfrm>
              <a:prstGeom prst="line">
                <a:avLst/>
              </a:prstGeom>
              <a:ln w="25400">
                <a:solidFill>
                  <a:srgbClr val="00999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1" name="Group 170"/>
            <p:cNvGrpSpPr/>
            <p:nvPr/>
          </p:nvGrpSpPr>
          <p:grpSpPr>
            <a:xfrm flipH="1">
              <a:off x="7416588" y="1230173"/>
              <a:ext cx="1044349" cy="141468"/>
              <a:chOff x="683063" y="1230173"/>
              <a:chExt cx="1044349" cy="141468"/>
            </a:xfrm>
          </p:grpSpPr>
          <p:sp>
            <p:nvSpPr>
              <p:cNvPr id="200" name="Oval 199"/>
              <p:cNvSpPr/>
              <p:nvPr/>
            </p:nvSpPr>
            <p:spPr>
              <a:xfrm>
                <a:off x="683063" y="1230173"/>
                <a:ext cx="141468" cy="141468"/>
              </a:xfrm>
              <a:prstGeom prst="ellipse">
                <a:avLst/>
              </a:prstGeom>
              <a:solidFill>
                <a:srgbClr val="437B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201" name="Straight Connector 200"/>
              <p:cNvCxnSpPr/>
              <p:nvPr/>
            </p:nvCxnSpPr>
            <p:spPr>
              <a:xfrm rot="10800000" flipH="1" flipV="1">
                <a:off x="824531" y="1300907"/>
                <a:ext cx="902881" cy="27433"/>
              </a:xfrm>
              <a:prstGeom prst="line">
                <a:avLst/>
              </a:prstGeom>
              <a:ln>
                <a:solidFill>
                  <a:srgbClr val="437B8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2" name="Group 171"/>
            <p:cNvGrpSpPr/>
            <p:nvPr/>
          </p:nvGrpSpPr>
          <p:grpSpPr>
            <a:xfrm flipH="1">
              <a:off x="1316262" y="1970256"/>
              <a:ext cx="4466745" cy="756664"/>
              <a:chOff x="-283497" y="2676118"/>
              <a:chExt cx="4466745" cy="756664"/>
            </a:xfrm>
          </p:grpSpPr>
          <p:sp>
            <p:nvSpPr>
              <p:cNvPr id="197" name="Rectangle 196"/>
              <p:cNvSpPr/>
              <p:nvPr/>
            </p:nvSpPr>
            <p:spPr>
              <a:xfrm rot="10800000">
                <a:off x="-283497" y="2876452"/>
                <a:ext cx="4466745" cy="357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Иновативни </a:t>
                </a:r>
                <a:r>
                  <a:rPr kumimoji="0" lang="bg-BG" sz="15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детски</a:t>
                </a:r>
                <a:r>
                  <a:rPr kumimoji="0" lang="bg-BG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градини и училища</a:t>
                </a:r>
                <a:endParaRPr kumimoji="0" lang="bg-BG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cxnSp>
            <p:nvCxnSpPr>
              <p:cNvPr id="199" name="Straight Connector 198"/>
              <p:cNvCxnSpPr/>
              <p:nvPr/>
            </p:nvCxnSpPr>
            <p:spPr>
              <a:xfrm rot="5400000">
                <a:off x="-661829" y="3054450"/>
                <a:ext cx="756664" cy="0"/>
              </a:xfrm>
              <a:prstGeom prst="line">
                <a:avLst/>
              </a:prstGeom>
              <a:ln w="25400">
                <a:solidFill>
                  <a:srgbClr val="99CC00">
                    <a:alpha val="80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3" name="Group 172"/>
            <p:cNvGrpSpPr/>
            <p:nvPr/>
          </p:nvGrpSpPr>
          <p:grpSpPr>
            <a:xfrm flipH="1">
              <a:off x="5925031" y="2256319"/>
              <a:ext cx="1193489" cy="141468"/>
              <a:chOff x="683063" y="1230173"/>
              <a:chExt cx="1193489" cy="141468"/>
            </a:xfrm>
          </p:grpSpPr>
          <p:sp>
            <p:nvSpPr>
              <p:cNvPr id="195" name="Oval 194"/>
              <p:cNvSpPr/>
              <p:nvPr/>
            </p:nvSpPr>
            <p:spPr>
              <a:xfrm>
                <a:off x="683063" y="1230173"/>
                <a:ext cx="141468" cy="141468"/>
              </a:xfrm>
              <a:prstGeom prst="ellipse">
                <a:avLst/>
              </a:prstGeom>
              <a:solidFill>
                <a:srgbClr val="ACAE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96" name="Straight Connector 195"/>
              <p:cNvCxnSpPr/>
              <p:nvPr/>
            </p:nvCxnSpPr>
            <p:spPr>
              <a:xfrm rot="10800000" flipH="1">
                <a:off x="824531" y="1295727"/>
                <a:ext cx="1052021" cy="5180"/>
              </a:xfrm>
              <a:prstGeom prst="line">
                <a:avLst/>
              </a:prstGeom>
              <a:ln>
                <a:solidFill>
                  <a:srgbClr val="ACAE3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" name="Group 173"/>
            <p:cNvGrpSpPr/>
            <p:nvPr/>
          </p:nvGrpSpPr>
          <p:grpSpPr>
            <a:xfrm flipH="1">
              <a:off x="1657158" y="3418280"/>
              <a:ext cx="3717769" cy="756664"/>
              <a:chOff x="-258232" y="2867224"/>
              <a:chExt cx="3717769" cy="756664"/>
            </a:xfrm>
          </p:grpSpPr>
          <p:sp>
            <p:nvSpPr>
              <p:cNvPr id="192" name="Rectangle 191"/>
              <p:cNvSpPr/>
              <p:nvPr/>
            </p:nvSpPr>
            <p:spPr>
              <a:xfrm rot="10800000">
                <a:off x="-258232" y="3066779"/>
                <a:ext cx="3717769" cy="357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Подкрепа </a:t>
                </a:r>
                <a:r>
                  <a:rPr kumimoji="0" lang="bg-BG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за</a:t>
                </a:r>
                <a:r>
                  <a:rPr kumimoji="0" lang="bg-BG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</a:t>
                </a:r>
                <a:r>
                  <a:rPr kumimoji="0" lang="bg-BG" sz="15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ученици</a:t>
                </a:r>
                <a:r>
                  <a:rPr kumimoji="0" lang="bg-BG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с таланти</a:t>
                </a:r>
                <a:endParaRPr kumimoji="0" lang="bg-BG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cxnSp>
            <p:nvCxnSpPr>
              <p:cNvPr id="194" name="Straight Connector 193"/>
              <p:cNvCxnSpPr/>
              <p:nvPr/>
            </p:nvCxnSpPr>
            <p:spPr>
              <a:xfrm rot="5400000">
                <a:off x="-636564" y="3245556"/>
                <a:ext cx="756664" cy="0"/>
              </a:xfrm>
              <a:prstGeom prst="line">
                <a:avLst/>
              </a:prstGeom>
              <a:ln w="25400">
                <a:solidFill>
                  <a:srgbClr val="33CC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5" name="Group 174"/>
            <p:cNvGrpSpPr/>
            <p:nvPr/>
          </p:nvGrpSpPr>
          <p:grpSpPr>
            <a:xfrm flipH="1">
              <a:off x="5582751" y="3655143"/>
              <a:ext cx="1153629" cy="141468"/>
              <a:chOff x="683063" y="1230173"/>
              <a:chExt cx="1153629" cy="141468"/>
            </a:xfrm>
          </p:grpSpPr>
          <p:sp>
            <p:nvSpPr>
              <p:cNvPr id="190" name="Oval 189"/>
              <p:cNvSpPr/>
              <p:nvPr/>
            </p:nvSpPr>
            <p:spPr>
              <a:xfrm>
                <a:off x="683063" y="1230173"/>
                <a:ext cx="141468" cy="141468"/>
              </a:xfrm>
              <a:prstGeom prst="ellipse">
                <a:avLst/>
              </a:prstGeom>
              <a:solidFill>
                <a:srgbClr val="71B9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91" name="Straight Connector 190"/>
              <p:cNvCxnSpPr/>
              <p:nvPr/>
            </p:nvCxnSpPr>
            <p:spPr>
              <a:xfrm rot="10800000" flipH="1">
                <a:off x="824531" y="1295902"/>
                <a:ext cx="1012161" cy="5005"/>
              </a:xfrm>
              <a:prstGeom prst="line">
                <a:avLst/>
              </a:prstGeom>
              <a:ln>
                <a:solidFill>
                  <a:srgbClr val="71B9B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6" name="Group 175"/>
            <p:cNvGrpSpPr/>
            <p:nvPr/>
          </p:nvGrpSpPr>
          <p:grpSpPr>
            <a:xfrm flipH="1">
              <a:off x="1978137" y="4820280"/>
              <a:ext cx="3946897" cy="756664"/>
              <a:chOff x="-425524" y="3012306"/>
              <a:chExt cx="3946897" cy="756664"/>
            </a:xfrm>
          </p:grpSpPr>
          <p:sp>
            <p:nvSpPr>
              <p:cNvPr id="187" name="Rectangle 186"/>
              <p:cNvSpPr/>
              <p:nvPr/>
            </p:nvSpPr>
            <p:spPr>
              <a:xfrm rot="10800000">
                <a:off x="-425524" y="3204010"/>
                <a:ext cx="3946897" cy="357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5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Дигитална</a:t>
                </a:r>
                <a:r>
                  <a:rPr kumimoji="0" lang="bg-BG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</a:t>
                </a:r>
                <a:r>
                  <a:rPr kumimoji="0" lang="bg-BG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трансформация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cxnSp>
            <p:nvCxnSpPr>
              <p:cNvPr id="189" name="Straight Connector 188"/>
              <p:cNvCxnSpPr/>
              <p:nvPr/>
            </p:nvCxnSpPr>
            <p:spPr>
              <a:xfrm rot="5400000">
                <a:off x="-803853" y="3390638"/>
                <a:ext cx="756664" cy="0"/>
              </a:xfrm>
              <a:prstGeom prst="line">
                <a:avLst/>
              </a:prstGeom>
              <a:ln w="254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7" name="Group 176"/>
            <p:cNvGrpSpPr/>
            <p:nvPr/>
          </p:nvGrpSpPr>
          <p:grpSpPr>
            <a:xfrm flipH="1">
              <a:off x="6052409" y="5140053"/>
              <a:ext cx="1027196" cy="141468"/>
              <a:chOff x="722653" y="1101657"/>
              <a:chExt cx="1027196" cy="141468"/>
            </a:xfrm>
          </p:grpSpPr>
          <p:sp>
            <p:nvSpPr>
              <p:cNvPr id="185" name="Oval 184"/>
              <p:cNvSpPr/>
              <p:nvPr/>
            </p:nvSpPr>
            <p:spPr>
              <a:xfrm>
                <a:off x="722653" y="1101657"/>
                <a:ext cx="141468" cy="141468"/>
              </a:xfrm>
              <a:prstGeom prst="ellipse">
                <a:avLst/>
              </a:prstGeom>
              <a:solidFill>
                <a:srgbClr val="D97C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86" name="Straight Connector 185"/>
              <p:cNvCxnSpPr/>
              <p:nvPr/>
            </p:nvCxnSpPr>
            <p:spPr>
              <a:xfrm rot="10800000" flipH="1" flipV="1">
                <a:off x="833842" y="1173585"/>
                <a:ext cx="916007" cy="44"/>
              </a:xfrm>
              <a:prstGeom prst="line">
                <a:avLst/>
              </a:prstGeom>
              <a:ln>
                <a:solidFill>
                  <a:srgbClr val="D97C2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8" name="Group 177"/>
            <p:cNvGrpSpPr/>
            <p:nvPr/>
          </p:nvGrpSpPr>
          <p:grpSpPr>
            <a:xfrm flipH="1">
              <a:off x="2384706" y="5723117"/>
              <a:ext cx="4351675" cy="756664"/>
              <a:chOff x="-104487" y="2658225"/>
              <a:chExt cx="4351675" cy="756664"/>
            </a:xfrm>
          </p:grpSpPr>
          <p:sp>
            <p:nvSpPr>
              <p:cNvPr id="182" name="Rectangle 181"/>
              <p:cNvSpPr/>
              <p:nvPr/>
            </p:nvSpPr>
            <p:spPr>
              <a:xfrm rot="10800000">
                <a:off x="-88047" y="2882658"/>
                <a:ext cx="4335235" cy="357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5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Компетентностен </a:t>
                </a:r>
                <a:r>
                  <a:rPr kumimoji="0" lang="bg-BG" sz="15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модел</a:t>
                </a:r>
                <a:endPara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cxnSp>
            <p:nvCxnSpPr>
              <p:cNvPr id="184" name="Straight Connector 183"/>
              <p:cNvCxnSpPr/>
              <p:nvPr/>
            </p:nvCxnSpPr>
            <p:spPr>
              <a:xfrm rot="5400000">
                <a:off x="-482819" y="3036557"/>
                <a:ext cx="756664" cy="0"/>
              </a:xfrm>
              <a:prstGeom prst="line">
                <a:avLst/>
              </a:prstGeom>
              <a:ln w="254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9" name="Group 178"/>
            <p:cNvGrpSpPr/>
            <p:nvPr/>
          </p:nvGrpSpPr>
          <p:grpSpPr>
            <a:xfrm flipH="1">
              <a:off x="6964264" y="6131118"/>
              <a:ext cx="1425939" cy="141468"/>
              <a:chOff x="798439" y="1103446"/>
              <a:chExt cx="1425939" cy="141468"/>
            </a:xfrm>
          </p:grpSpPr>
          <p:sp>
            <p:nvSpPr>
              <p:cNvPr id="180" name="Oval 179"/>
              <p:cNvSpPr/>
              <p:nvPr/>
            </p:nvSpPr>
            <p:spPr>
              <a:xfrm>
                <a:off x="798439" y="1103446"/>
                <a:ext cx="141468" cy="141468"/>
              </a:xfrm>
              <a:prstGeom prst="ellipse">
                <a:avLst/>
              </a:prstGeom>
              <a:solidFill>
                <a:srgbClr val="C843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81" name="Straight Connector 180"/>
              <p:cNvCxnSpPr/>
              <p:nvPr/>
            </p:nvCxnSpPr>
            <p:spPr>
              <a:xfrm>
                <a:off x="939907" y="1160206"/>
                <a:ext cx="1284471" cy="0"/>
              </a:xfrm>
              <a:prstGeom prst="line">
                <a:avLst/>
              </a:prstGeom>
              <a:ln>
                <a:solidFill>
                  <a:srgbClr val="C8433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47" name="Rectangle 246"/>
          <p:cNvSpPr/>
          <p:nvPr/>
        </p:nvSpPr>
        <p:spPr>
          <a:xfrm>
            <a:off x="206970" y="2653631"/>
            <a:ext cx="1482948" cy="36933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  <a:endParaRPr kumimoji="0" lang="en-US" sz="1800" b="1" i="0" u="none" strike="noStrike" kern="1200" cap="none" spc="3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8" name="Rectangle 247"/>
          <p:cNvSpPr/>
          <p:nvPr/>
        </p:nvSpPr>
        <p:spPr>
          <a:xfrm>
            <a:off x="1119255" y="3144063"/>
            <a:ext cx="1482948" cy="36933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endParaRPr kumimoji="0" lang="en-US" sz="1800" b="1" i="0" u="none" strike="noStrike" kern="1200" cap="none" spc="3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9" name="Rectangle 248"/>
          <p:cNvSpPr/>
          <p:nvPr/>
        </p:nvSpPr>
        <p:spPr>
          <a:xfrm>
            <a:off x="1517730" y="4011803"/>
            <a:ext cx="1482948" cy="36933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en-US" sz="1800" b="1" i="0" u="none" strike="noStrike" kern="1200" cap="none" spc="3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0" name="Rectangle 249"/>
          <p:cNvSpPr/>
          <p:nvPr/>
        </p:nvSpPr>
        <p:spPr>
          <a:xfrm>
            <a:off x="1122985" y="4865543"/>
            <a:ext cx="1482948" cy="36933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  <a:endParaRPr kumimoji="0" lang="en-US" sz="1800" b="1" i="0" u="none" strike="noStrike" kern="1200" cap="none" spc="3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1" name="Rectangle 250"/>
          <p:cNvSpPr/>
          <p:nvPr/>
        </p:nvSpPr>
        <p:spPr>
          <a:xfrm>
            <a:off x="162343" y="5417789"/>
            <a:ext cx="1482948" cy="36933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endParaRPr kumimoji="0" lang="en-US" sz="1800" b="1" i="0" u="none" strike="noStrike" kern="1200" cap="none" spc="3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6E657C7-46E1-489A-B504-93A368BB4C0C}"/>
              </a:ext>
            </a:extLst>
          </p:cNvPr>
          <p:cNvGrpSpPr/>
          <p:nvPr/>
        </p:nvGrpSpPr>
        <p:grpSpPr>
          <a:xfrm>
            <a:off x="2637121" y="1302282"/>
            <a:ext cx="7691438" cy="783620"/>
            <a:chOff x="4308063" y="870985"/>
            <a:chExt cx="7691438" cy="1260358"/>
          </a:xfrm>
        </p:grpSpPr>
        <p:sp>
          <p:nvSpPr>
            <p:cNvPr id="55" name="Freeform 5">
              <a:extLst>
                <a:ext uri="{FF2B5EF4-FFF2-40B4-BE49-F238E27FC236}">
                  <a16:creationId xmlns:a16="http://schemas.microsoft.com/office/drawing/2014/main" id="{A6AB3F36-1222-42F5-AB73-0B29A6CFD8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8063" y="870985"/>
              <a:ext cx="7691438" cy="802485"/>
            </a:xfrm>
            <a:custGeom>
              <a:avLst/>
              <a:gdLst>
                <a:gd name="T0" fmla="*/ 38 w 2922"/>
                <a:gd name="T1" fmla="*/ 1962 h 1962"/>
                <a:gd name="T2" fmla="*/ 0 w 2922"/>
                <a:gd name="T3" fmla="*/ 414 h 1962"/>
                <a:gd name="T4" fmla="*/ 2922 w 2922"/>
                <a:gd name="T5" fmla="*/ 0 h 1962"/>
                <a:gd name="T6" fmla="*/ 2874 w 2922"/>
                <a:gd name="T7" fmla="*/ 1962 h 1962"/>
                <a:gd name="T8" fmla="*/ 38 w 2922"/>
                <a:gd name="T9" fmla="*/ 1962 h 1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2" h="1962">
                  <a:moveTo>
                    <a:pt x="38" y="1962"/>
                  </a:moveTo>
                  <a:lnTo>
                    <a:pt x="0" y="414"/>
                  </a:lnTo>
                  <a:lnTo>
                    <a:pt x="2922" y="0"/>
                  </a:lnTo>
                  <a:lnTo>
                    <a:pt x="2874" y="1962"/>
                  </a:lnTo>
                  <a:lnTo>
                    <a:pt x="38" y="1962"/>
                  </a:lnTo>
                  <a:close/>
                </a:path>
              </a:pathLst>
            </a:custGeom>
            <a:solidFill>
              <a:srgbClr val="42AFB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Freeform 6">
              <a:extLst>
                <a:ext uri="{FF2B5EF4-FFF2-40B4-BE49-F238E27FC236}">
                  <a16:creationId xmlns:a16="http://schemas.microsoft.com/office/drawing/2014/main" id="{6AE67412-ED04-49CE-8200-4F6D5CC94E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0843" y="1678873"/>
              <a:ext cx="1251344" cy="452470"/>
            </a:xfrm>
            <a:custGeom>
              <a:avLst/>
              <a:gdLst>
                <a:gd name="T0" fmla="*/ 535 w 581"/>
                <a:gd name="T1" fmla="*/ 599 h 599"/>
                <a:gd name="T2" fmla="*/ 581 w 581"/>
                <a:gd name="T3" fmla="*/ 0 h 599"/>
                <a:gd name="T4" fmla="*/ 0 w 581"/>
                <a:gd name="T5" fmla="*/ 0 h 599"/>
                <a:gd name="T6" fmla="*/ 535 w 581"/>
                <a:gd name="T7" fmla="*/ 599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1" h="599">
                  <a:moveTo>
                    <a:pt x="535" y="599"/>
                  </a:moveTo>
                  <a:lnTo>
                    <a:pt x="581" y="0"/>
                  </a:lnTo>
                  <a:lnTo>
                    <a:pt x="0" y="0"/>
                  </a:lnTo>
                  <a:lnTo>
                    <a:pt x="535" y="599"/>
                  </a:lnTo>
                  <a:close/>
                </a:path>
              </a:pathLst>
            </a:custGeom>
            <a:solidFill>
              <a:srgbClr val="42AFB6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000679" y="1423617"/>
            <a:ext cx="6982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Групи дейности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015" y="1813310"/>
            <a:ext cx="3559581" cy="19357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660" y="3501925"/>
            <a:ext cx="2461340" cy="16032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419" y="5101987"/>
            <a:ext cx="2537120" cy="136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3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81" y="4207321"/>
            <a:ext cx="6141950" cy="239911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05828" y="4257381"/>
            <a:ext cx="5400675" cy="7175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15887" y="5954621"/>
            <a:ext cx="2589025" cy="4847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88377" y="5859769"/>
            <a:ext cx="897775" cy="4012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Connector 13"/>
          <p:cNvSpPr/>
          <p:nvPr/>
        </p:nvSpPr>
        <p:spPr>
          <a:xfrm>
            <a:off x="907325" y="2978933"/>
            <a:ext cx="253844" cy="172391"/>
          </a:xfrm>
          <a:prstGeom prst="flowChartConnector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lowchart: Connector 15"/>
          <p:cNvSpPr/>
          <p:nvPr/>
        </p:nvSpPr>
        <p:spPr>
          <a:xfrm>
            <a:off x="906262" y="2494327"/>
            <a:ext cx="253844" cy="172391"/>
          </a:xfrm>
          <a:prstGeom prst="flowChartConnector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09072" y="2267717"/>
            <a:ext cx="459418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Брой </a:t>
            </a:r>
            <a:r>
              <a:rPr kumimoji="0" lang="bg-BG" sz="13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децата на възраст под 18 г. – 354 723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Маргинализирани общности като ромите – 35 472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Брой педагогически специалисти, които са завършили обучение  за подобряване на уменията за преподаване </a:t>
            </a:r>
            <a:r>
              <a:rPr kumimoji="0" lang="ru-RU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48 317</a:t>
            </a:r>
            <a:endParaRPr kumimoji="0" lang="bg-BG" sz="13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721335" y="1920369"/>
            <a:ext cx="4235546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Участници, които при напускане на операцията получават </a:t>
            </a: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квалификация </a:t>
            </a:r>
            <a:r>
              <a:rPr kumimoji="0" lang="ru-RU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48 317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Брой деца и ученици с подобрени образователни резултати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Брой педагогически специалисти, които прилагат в преподаването придобитите умения 1 година след приключване на обучението –      38 654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3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Брой участници от маргинализирани общности като ромите, оставащи в образование </a:t>
            </a:r>
            <a:endParaRPr kumimoji="0" lang="bg-BG" sz="13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Flowchart: Connector 23"/>
          <p:cNvSpPr/>
          <p:nvPr/>
        </p:nvSpPr>
        <p:spPr>
          <a:xfrm>
            <a:off x="7309740" y="1981564"/>
            <a:ext cx="253844" cy="172391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Flowchart: Connector 24"/>
          <p:cNvSpPr/>
          <p:nvPr/>
        </p:nvSpPr>
        <p:spPr>
          <a:xfrm>
            <a:off x="7309740" y="2621290"/>
            <a:ext cx="253844" cy="172391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Flowchart: Connector 25"/>
          <p:cNvSpPr/>
          <p:nvPr/>
        </p:nvSpPr>
        <p:spPr>
          <a:xfrm>
            <a:off x="7320870" y="3182810"/>
            <a:ext cx="253844" cy="172391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Flowchart: Connector 26"/>
          <p:cNvSpPr/>
          <p:nvPr/>
        </p:nvSpPr>
        <p:spPr>
          <a:xfrm>
            <a:off x="7309740" y="4207321"/>
            <a:ext cx="253844" cy="172145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4BB5EBE-1EE8-4B53-B2B7-39D6AFAE84DD}"/>
              </a:ext>
            </a:extLst>
          </p:cNvPr>
          <p:cNvGrpSpPr/>
          <p:nvPr/>
        </p:nvGrpSpPr>
        <p:grpSpPr>
          <a:xfrm>
            <a:off x="1526914" y="1301781"/>
            <a:ext cx="8481609" cy="556941"/>
            <a:chOff x="4132262" y="1075488"/>
            <a:chExt cx="7691438" cy="2353512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E05D880F-5AE4-409C-9E41-BE4EAF682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2262" y="1075488"/>
              <a:ext cx="7691438" cy="1803042"/>
            </a:xfrm>
            <a:custGeom>
              <a:avLst/>
              <a:gdLst>
                <a:gd name="T0" fmla="*/ 38 w 2922"/>
                <a:gd name="T1" fmla="*/ 1962 h 1962"/>
                <a:gd name="T2" fmla="*/ 0 w 2922"/>
                <a:gd name="T3" fmla="*/ 414 h 1962"/>
                <a:gd name="T4" fmla="*/ 2922 w 2922"/>
                <a:gd name="T5" fmla="*/ 0 h 1962"/>
                <a:gd name="T6" fmla="*/ 2874 w 2922"/>
                <a:gd name="T7" fmla="*/ 1962 h 1962"/>
                <a:gd name="T8" fmla="*/ 38 w 2922"/>
                <a:gd name="T9" fmla="*/ 1962 h 1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2" h="1962">
                  <a:moveTo>
                    <a:pt x="38" y="1962"/>
                  </a:moveTo>
                  <a:lnTo>
                    <a:pt x="0" y="414"/>
                  </a:lnTo>
                  <a:lnTo>
                    <a:pt x="2922" y="0"/>
                  </a:lnTo>
                  <a:lnTo>
                    <a:pt x="2874" y="1962"/>
                  </a:lnTo>
                  <a:lnTo>
                    <a:pt x="38" y="19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B85A894E-3644-4196-87E0-E0F5358011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4450" y="2878530"/>
              <a:ext cx="1256614" cy="550470"/>
            </a:xfrm>
            <a:custGeom>
              <a:avLst/>
              <a:gdLst>
                <a:gd name="T0" fmla="*/ 535 w 581"/>
                <a:gd name="T1" fmla="*/ 599 h 599"/>
                <a:gd name="T2" fmla="*/ 581 w 581"/>
                <a:gd name="T3" fmla="*/ 0 h 599"/>
                <a:gd name="T4" fmla="*/ 0 w 581"/>
                <a:gd name="T5" fmla="*/ 0 h 599"/>
                <a:gd name="T6" fmla="*/ 535 w 581"/>
                <a:gd name="T7" fmla="*/ 599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1" h="599">
                  <a:moveTo>
                    <a:pt x="535" y="599"/>
                  </a:moveTo>
                  <a:lnTo>
                    <a:pt x="581" y="0"/>
                  </a:lnTo>
                  <a:lnTo>
                    <a:pt x="0" y="0"/>
                  </a:lnTo>
                  <a:lnTo>
                    <a:pt x="535" y="59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144684" y="1358564"/>
            <a:ext cx="7207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Индикатори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lowchart: Connector 21"/>
          <p:cNvSpPr/>
          <p:nvPr/>
        </p:nvSpPr>
        <p:spPr>
          <a:xfrm>
            <a:off x="906262" y="3550324"/>
            <a:ext cx="253844" cy="172391"/>
          </a:xfrm>
          <a:prstGeom prst="flowChartConnector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355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289663035"/>
              </p:ext>
            </p:extLst>
          </p:nvPr>
        </p:nvGraphicFramePr>
        <p:xfrm>
          <a:off x="3378948" y="2011680"/>
          <a:ext cx="5434104" cy="4691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92394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rgbClr val="A51321"/>
                </a:solidFill>
                <a:latin typeface="+mn-lt"/>
              </a:rPr>
              <a:t>ПРИОРИТЕТ 3 – ВРЪЗКА НА ОБРАЗОВАНИЕТО С ПАЗАРА НА ТРУДА</a:t>
            </a:r>
            <a:endParaRPr lang="en-GB" sz="25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243428" y="2011680"/>
            <a:ext cx="4392000" cy="2988000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Специфична цел по чл. 4, пар. 1, буква д)</a:t>
            </a:r>
            <a:r>
              <a:rPr kumimoji="0" lang="en-GB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от РЕГЛАМЕНТ (ЕС) 2021/1057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 24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юни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2021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година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труда, включително чрез валидиране на неформалното и информалното учене, така че да допринасят за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придобиването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на ключови компетентности, включително предприемачески и цифрови умения, също и чрез насърчаване на въвеждането на дуални системи на обучение и чиракуване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7556572" y="2011680"/>
            <a:ext cx="4392000" cy="2988000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Специфична цел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по чл. 4, пар. 1, буква ж)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 РЕГЛАМЕНТ (ЕС) 2021/1057 от 24 юни 2021 година</a:t>
            </a:r>
            <a:endParaRPr kumimoji="0" lang="bg-BG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Насърчаване на ученето през целия живот, по-специално гъвкавите възможности за повишаване на квалификацията и за преквалификация за всички, като се вземат предвид предприемаческите и цифровите умения, по-доброто предвиждане на промените и изискванията за нови умения в зависимост от </a:t>
            </a:r>
            <a:r>
              <a:rPr kumimoji="0" lang="bg-BG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нуждите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на пазара, улесняването на преходите в професионалното развитие и насърчаването на професионалната мобилност.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386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574149" y="4930532"/>
            <a:ext cx="1468672" cy="1515004"/>
            <a:chOff x="6137075" y="2637493"/>
            <a:chExt cx="1814269" cy="1980227"/>
          </a:xfrm>
        </p:grpSpPr>
        <p:sp>
          <p:nvSpPr>
            <p:cNvPr id="26" name="Oval 25"/>
            <p:cNvSpPr/>
            <p:nvPr/>
          </p:nvSpPr>
          <p:spPr>
            <a:xfrm>
              <a:off x="6239808" y="4084320"/>
              <a:ext cx="1608790" cy="53340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172200" y="2637493"/>
              <a:ext cx="1744007" cy="1744007"/>
            </a:xfrm>
            <a:prstGeom prst="ellips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</a:ln>
            <a:effectLst>
              <a:innerShdw blurRad="660400">
                <a:prstClr val="black"/>
              </a:inn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407025" y="2712929"/>
              <a:ext cx="1274361" cy="1120506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137075" y="2829746"/>
              <a:ext cx="1814269" cy="132755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ПОО</a:t>
              </a:r>
            </a:p>
            <a:p>
              <a:pPr lvl="0" algn="ctr" defTabSz="914400">
                <a:defRPr/>
              </a:pPr>
              <a:r>
                <a:rPr lang="bg-BG" sz="2000" b="1" dirty="0"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248 958 340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лева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678271" y="4930533"/>
            <a:ext cx="1468672" cy="1515004"/>
            <a:chOff x="6152627" y="2637494"/>
            <a:chExt cx="1783163" cy="1952474"/>
          </a:xfrm>
        </p:grpSpPr>
        <p:sp>
          <p:nvSpPr>
            <p:cNvPr id="31" name="Oval 30"/>
            <p:cNvSpPr/>
            <p:nvPr/>
          </p:nvSpPr>
          <p:spPr>
            <a:xfrm>
              <a:off x="6239808" y="4056568"/>
              <a:ext cx="1608791" cy="53340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6172200" y="2637494"/>
              <a:ext cx="1744008" cy="1744006"/>
            </a:xfrm>
            <a:prstGeom prst="ellips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</a:ln>
            <a:effectLst>
              <a:innerShdw blurRad="660400">
                <a:prstClr val="black"/>
              </a:inn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6407025" y="2712929"/>
              <a:ext cx="1274361" cy="1120506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152627" y="2839049"/>
              <a:ext cx="1783163" cy="13089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ВО</a:t>
              </a:r>
            </a:p>
            <a:p>
              <a:pPr lvl="0" algn="ctr" defTabSz="914400">
                <a:defRPr/>
              </a:pPr>
              <a:r>
                <a:rPr lang="bg-BG" sz="2000" b="1" dirty="0"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518 767 517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лева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013303738"/>
              </p:ext>
            </p:extLst>
          </p:nvPr>
        </p:nvGraphicFramePr>
        <p:xfrm>
          <a:off x="4870411" y="2671064"/>
          <a:ext cx="6888773" cy="4040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9" name="Rectangle 38"/>
          <p:cNvSpPr/>
          <p:nvPr/>
        </p:nvSpPr>
        <p:spPr>
          <a:xfrm>
            <a:off x="7109933" y="2002536"/>
            <a:ext cx="2665003" cy="384048"/>
          </a:xfrm>
          <a:prstGeom prst="rect">
            <a:avLst/>
          </a:prstGeom>
          <a:gradFill flip="none" rotWithShape="1">
            <a:gsLst>
              <a:gs pos="53000">
                <a:srgbClr val="46C6F4"/>
              </a:gs>
              <a:gs pos="100000">
                <a:schemeClr val="bg1">
                  <a:alpha val="0"/>
                </a:schemeClr>
              </a:gs>
              <a:gs pos="0">
                <a:srgbClr val="00B0F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Целеви групи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155333" y="1969187"/>
            <a:ext cx="2968611" cy="486705"/>
          </a:xfrm>
          <a:prstGeom prst="rect">
            <a:avLst/>
          </a:prstGeom>
          <a:gradFill flip="none" rotWithShape="1">
            <a:gsLst>
              <a:gs pos="53000">
                <a:srgbClr val="46C6F4"/>
              </a:gs>
              <a:gs pos="100000">
                <a:schemeClr val="bg1">
                  <a:alpha val="0"/>
                </a:schemeClr>
              </a:gs>
              <a:gs pos="0">
                <a:srgbClr val="00B0F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Финансов ресурс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0" y="1884046"/>
            <a:ext cx="4533612" cy="2831544"/>
          </a:xfrm>
          <a:prstGeom prst="rect">
            <a:avLst/>
          </a:prstGeom>
          <a:noFill/>
        </p:spPr>
        <p:txBody>
          <a:bodyPr wrap="none" rtlCol="0" anchor="ctr">
            <a:spAutoFit/>
            <a:scene3d>
              <a:camera prst="orthographicFront">
                <a:rot lat="556116" lon="20951930" rev="0"/>
              </a:camera>
              <a:lightRig rig="threePt" dir="t"/>
            </a:scene3d>
            <a:sp3d extrusionH="596900">
              <a:bevelT w="25400" h="25400"/>
              <a:bevelB w="25400" h="25400"/>
            </a:sp3d>
          </a:bodyPr>
          <a:lstStyle/>
          <a:p>
            <a:pPr lvl="0" algn="ctr" defTabSz="914400">
              <a:defRPr/>
            </a:pPr>
            <a:r>
              <a:rPr kumimoji="0" lang="bg-BG" sz="13800" b="0" i="0" u="none" strike="noStrike" kern="1200" cap="none" spc="0" normalizeH="0" baseline="0" noProof="0" dirty="0" smtClean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4000" b="0" i="0" u="none" strike="noStrike" kern="1200" cap="none" spc="0" normalizeH="0" baseline="0" noProof="0" dirty="0" smtClean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 </a:t>
            </a:r>
            <a:r>
              <a:rPr lang="en-US" sz="4000" dirty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n-US" sz="4000" dirty="0" smtClean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latin typeface="Arial Black" pitchFamily="34" charset="0"/>
                <a:cs typeface="Arial" pitchFamily="34" charset="0"/>
              </a:rPr>
              <a:t>767</a:t>
            </a:r>
            <a:r>
              <a:rPr lang="bg-BG" sz="4000" dirty="0" smtClean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n-US" sz="4000" dirty="0" smtClean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latin typeface="Arial Black" pitchFamily="34" charset="0"/>
                <a:cs typeface="Arial" pitchFamily="34" charset="0"/>
              </a:rPr>
              <a:t>725</a:t>
            </a:r>
            <a:r>
              <a:rPr lang="bg-BG" sz="4000" dirty="0" smtClean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n-US" sz="4000" dirty="0" smtClean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latin typeface="Arial Black" pitchFamily="34" charset="0"/>
                <a:cs typeface="Arial" pitchFamily="34" charset="0"/>
              </a:rPr>
              <a:t>857</a:t>
            </a:r>
            <a:endParaRPr lang="bg-BG" sz="4000" dirty="0" smtClean="0">
              <a:ln>
                <a:solidFill>
                  <a:srgbClr val="A1770F"/>
                </a:solidFill>
              </a:ln>
              <a:solidFill>
                <a:srgbClr val="ECAE32"/>
              </a:solidFill>
              <a:latin typeface="Arial Black" pitchFamily="34" charset="0"/>
              <a:cs typeface="Arial" pitchFamily="34" charset="0"/>
            </a:endParaRPr>
          </a:p>
          <a:p>
            <a:pPr lvl="0" algn="ctr" defTabSz="914400">
              <a:defRPr/>
            </a:pPr>
            <a:r>
              <a:rPr kumimoji="0" lang="bg-BG" sz="4000" b="0" i="0" u="none" strike="noStrike" kern="1200" cap="none" spc="0" normalizeH="0" baseline="0" noProof="0" dirty="0" smtClean="0">
                <a:ln>
                  <a:solidFill>
                    <a:srgbClr val="A1770F"/>
                  </a:solidFill>
                </a:ln>
                <a:solidFill>
                  <a:srgbClr val="ECAE32"/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лева</a:t>
            </a:r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838200" y="92394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rgbClr val="A51321"/>
                </a:solidFill>
                <a:latin typeface="+mn-lt"/>
              </a:rPr>
              <a:t>ПРИОРИТЕТ 3 – ВРЪЗКА НА ОБРАЗОВАНИЕТО С ПАЗАРА НА ТРУДА</a:t>
            </a:r>
            <a:endParaRPr lang="en-GB" sz="2500" b="1" dirty="0">
              <a:solidFill>
                <a:srgbClr val="A5132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181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709929" y="1982498"/>
            <a:ext cx="8622792" cy="3491674"/>
            <a:chOff x="1709929" y="1982498"/>
            <a:chExt cx="8622792" cy="3491674"/>
          </a:xfrm>
        </p:grpSpPr>
        <p:grpSp>
          <p:nvGrpSpPr>
            <p:cNvPr id="6" name="Group 5"/>
            <p:cNvGrpSpPr/>
            <p:nvPr/>
          </p:nvGrpSpPr>
          <p:grpSpPr>
            <a:xfrm>
              <a:off x="1709929" y="2225974"/>
              <a:ext cx="3288956" cy="2841805"/>
              <a:chOff x="883739" y="2008595"/>
              <a:chExt cx="2926080" cy="2926080"/>
            </a:xfrm>
          </p:grpSpPr>
          <p:sp>
            <p:nvSpPr>
              <p:cNvPr id="3" name="Oval 2"/>
              <p:cNvSpPr/>
              <p:nvPr/>
            </p:nvSpPr>
            <p:spPr>
              <a:xfrm>
                <a:off x="883739" y="2008595"/>
                <a:ext cx="2926080" cy="29260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rgbClr val="FAFAFA"/>
                  </a:gs>
                </a:gsLst>
                <a:lin ang="18900000" scaled="1"/>
                <a:tileRect/>
              </a:gra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" name="Freeform 7"/>
              <p:cNvSpPr/>
              <p:nvPr/>
            </p:nvSpPr>
            <p:spPr>
              <a:xfrm>
                <a:off x="2304433" y="2027645"/>
                <a:ext cx="1409680" cy="1805940"/>
              </a:xfrm>
              <a:custGeom>
                <a:avLst/>
                <a:gdLst>
                  <a:gd name="connsiteX0" fmla="*/ 0 w 1394460"/>
                  <a:gd name="connsiteY0" fmla="*/ 0 h 1805940"/>
                  <a:gd name="connsiteX1" fmla="*/ 1394460 w 1394460"/>
                  <a:gd name="connsiteY1" fmla="*/ 1805940 h 1805940"/>
                  <a:gd name="connsiteX2" fmla="*/ 0 w 1394460"/>
                  <a:gd name="connsiteY2" fmla="*/ 1436370 h 1805940"/>
                  <a:gd name="connsiteX3" fmla="*/ 0 w 1394460"/>
                  <a:gd name="connsiteY3" fmla="*/ 0 h 1805940"/>
                  <a:gd name="connsiteX0" fmla="*/ 0 w 1394460"/>
                  <a:gd name="connsiteY0" fmla="*/ 0 h 1805940"/>
                  <a:gd name="connsiteX1" fmla="*/ 1394460 w 1394460"/>
                  <a:gd name="connsiteY1" fmla="*/ 1805940 h 1805940"/>
                  <a:gd name="connsiteX2" fmla="*/ 0 w 1394460"/>
                  <a:gd name="connsiteY2" fmla="*/ 1436370 h 1805940"/>
                  <a:gd name="connsiteX3" fmla="*/ 0 w 1394460"/>
                  <a:gd name="connsiteY3" fmla="*/ 0 h 1805940"/>
                  <a:gd name="connsiteX0" fmla="*/ 0 w 1417426"/>
                  <a:gd name="connsiteY0" fmla="*/ 0 h 1805940"/>
                  <a:gd name="connsiteX1" fmla="*/ 1394460 w 1417426"/>
                  <a:gd name="connsiteY1" fmla="*/ 1805940 h 1805940"/>
                  <a:gd name="connsiteX2" fmla="*/ 0 w 1417426"/>
                  <a:gd name="connsiteY2" fmla="*/ 1436370 h 1805940"/>
                  <a:gd name="connsiteX3" fmla="*/ 0 w 1417426"/>
                  <a:gd name="connsiteY3" fmla="*/ 0 h 1805940"/>
                  <a:gd name="connsiteX0" fmla="*/ 0 w 1415801"/>
                  <a:gd name="connsiteY0" fmla="*/ 0 h 1805940"/>
                  <a:gd name="connsiteX1" fmla="*/ 1394460 w 1415801"/>
                  <a:gd name="connsiteY1" fmla="*/ 1805940 h 1805940"/>
                  <a:gd name="connsiteX2" fmla="*/ 0 w 1415801"/>
                  <a:gd name="connsiteY2" fmla="*/ 1436370 h 1805940"/>
                  <a:gd name="connsiteX3" fmla="*/ 0 w 1415801"/>
                  <a:gd name="connsiteY3" fmla="*/ 0 h 1805940"/>
                  <a:gd name="connsiteX0" fmla="*/ 0 w 1409680"/>
                  <a:gd name="connsiteY0" fmla="*/ 0 h 1805940"/>
                  <a:gd name="connsiteX1" fmla="*/ 1394460 w 1409680"/>
                  <a:gd name="connsiteY1" fmla="*/ 1805940 h 1805940"/>
                  <a:gd name="connsiteX2" fmla="*/ 0 w 1409680"/>
                  <a:gd name="connsiteY2" fmla="*/ 1436370 h 1805940"/>
                  <a:gd name="connsiteX3" fmla="*/ 0 w 1409680"/>
                  <a:gd name="connsiteY3" fmla="*/ 0 h 1805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09680" h="1805940">
                    <a:moveTo>
                      <a:pt x="0" y="0"/>
                    </a:moveTo>
                    <a:cubicBezTo>
                      <a:pt x="933450" y="76200"/>
                      <a:pt x="1512570" y="1108710"/>
                      <a:pt x="1394460" y="1805940"/>
                    </a:cubicBezTo>
                    <a:lnTo>
                      <a:pt x="0" y="1436370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1463861" y="2027645"/>
                <a:ext cx="848338" cy="2186940"/>
              </a:xfrm>
              <a:custGeom>
                <a:avLst/>
                <a:gdLst>
                  <a:gd name="connsiteX0" fmla="*/ 842010 w 842010"/>
                  <a:gd name="connsiteY0" fmla="*/ 0 h 2186940"/>
                  <a:gd name="connsiteX1" fmla="*/ 0 w 842010"/>
                  <a:gd name="connsiteY1" fmla="*/ 2186940 h 2186940"/>
                  <a:gd name="connsiteX2" fmla="*/ 842010 w 842010"/>
                  <a:gd name="connsiteY2" fmla="*/ 1436370 h 2186940"/>
                  <a:gd name="connsiteX3" fmla="*/ 842010 w 842010"/>
                  <a:gd name="connsiteY3" fmla="*/ 0 h 2186940"/>
                  <a:gd name="connsiteX0" fmla="*/ 846845 w 846845"/>
                  <a:gd name="connsiteY0" fmla="*/ 0 h 2186940"/>
                  <a:gd name="connsiteX1" fmla="*/ 4835 w 846845"/>
                  <a:gd name="connsiteY1" fmla="*/ 2186940 h 2186940"/>
                  <a:gd name="connsiteX2" fmla="*/ 846845 w 846845"/>
                  <a:gd name="connsiteY2" fmla="*/ 1436370 h 2186940"/>
                  <a:gd name="connsiteX3" fmla="*/ 846845 w 846845"/>
                  <a:gd name="connsiteY3" fmla="*/ 0 h 2186940"/>
                  <a:gd name="connsiteX0" fmla="*/ 853715 w 853715"/>
                  <a:gd name="connsiteY0" fmla="*/ 0 h 2186940"/>
                  <a:gd name="connsiteX1" fmla="*/ 11705 w 853715"/>
                  <a:gd name="connsiteY1" fmla="*/ 2186940 h 2186940"/>
                  <a:gd name="connsiteX2" fmla="*/ 853715 w 853715"/>
                  <a:gd name="connsiteY2" fmla="*/ 1436370 h 2186940"/>
                  <a:gd name="connsiteX3" fmla="*/ 853715 w 853715"/>
                  <a:gd name="connsiteY3" fmla="*/ 0 h 2186940"/>
                  <a:gd name="connsiteX0" fmla="*/ 848865 w 848865"/>
                  <a:gd name="connsiteY0" fmla="*/ 0 h 2186940"/>
                  <a:gd name="connsiteX1" fmla="*/ 6855 w 848865"/>
                  <a:gd name="connsiteY1" fmla="*/ 2186940 h 2186940"/>
                  <a:gd name="connsiteX2" fmla="*/ 848865 w 848865"/>
                  <a:gd name="connsiteY2" fmla="*/ 1436370 h 2186940"/>
                  <a:gd name="connsiteX3" fmla="*/ 848865 w 848865"/>
                  <a:gd name="connsiteY3" fmla="*/ 0 h 2186940"/>
                  <a:gd name="connsiteX0" fmla="*/ 848681 w 848681"/>
                  <a:gd name="connsiteY0" fmla="*/ 0 h 2186940"/>
                  <a:gd name="connsiteX1" fmla="*/ 6671 w 848681"/>
                  <a:gd name="connsiteY1" fmla="*/ 2186940 h 2186940"/>
                  <a:gd name="connsiteX2" fmla="*/ 848681 w 848681"/>
                  <a:gd name="connsiteY2" fmla="*/ 1436370 h 2186940"/>
                  <a:gd name="connsiteX3" fmla="*/ 848681 w 848681"/>
                  <a:gd name="connsiteY3" fmla="*/ 0 h 2186940"/>
                  <a:gd name="connsiteX0" fmla="*/ 848338 w 848338"/>
                  <a:gd name="connsiteY0" fmla="*/ 0 h 2186940"/>
                  <a:gd name="connsiteX1" fmla="*/ 6328 w 848338"/>
                  <a:gd name="connsiteY1" fmla="*/ 2186940 h 2186940"/>
                  <a:gd name="connsiteX2" fmla="*/ 848338 w 848338"/>
                  <a:gd name="connsiteY2" fmla="*/ 1436370 h 2186940"/>
                  <a:gd name="connsiteX3" fmla="*/ 848338 w 848338"/>
                  <a:gd name="connsiteY3" fmla="*/ 0 h 2186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48338" h="2186940">
                    <a:moveTo>
                      <a:pt x="848338" y="0"/>
                    </a:moveTo>
                    <a:cubicBezTo>
                      <a:pt x="167618" y="325120"/>
                      <a:pt x="-40662" y="1469390"/>
                      <a:pt x="6328" y="2186940"/>
                    </a:cubicBezTo>
                    <a:lnTo>
                      <a:pt x="848338" y="1436370"/>
                    </a:lnTo>
                    <a:lnTo>
                      <a:pt x="848338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" name="Freeform 9"/>
              <p:cNvSpPr/>
              <p:nvPr/>
            </p:nvSpPr>
            <p:spPr>
              <a:xfrm>
                <a:off x="1470189" y="3456396"/>
                <a:ext cx="2236470" cy="897054"/>
              </a:xfrm>
              <a:custGeom>
                <a:avLst/>
                <a:gdLst>
                  <a:gd name="connsiteX0" fmla="*/ 842010 w 2236470"/>
                  <a:gd name="connsiteY0" fmla="*/ 0 h 754380"/>
                  <a:gd name="connsiteX1" fmla="*/ 2236470 w 2236470"/>
                  <a:gd name="connsiteY1" fmla="*/ 377190 h 754380"/>
                  <a:gd name="connsiteX2" fmla="*/ 0 w 2236470"/>
                  <a:gd name="connsiteY2" fmla="*/ 754380 h 754380"/>
                  <a:gd name="connsiteX3" fmla="*/ 842010 w 2236470"/>
                  <a:gd name="connsiteY3" fmla="*/ 0 h 754380"/>
                  <a:gd name="connsiteX0" fmla="*/ 842010 w 2236470"/>
                  <a:gd name="connsiteY0" fmla="*/ 0 h 861103"/>
                  <a:gd name="connsiteX1" fmla="*/ 2236470 w 2236470"/>
                  <a:gd name="connsiteY1" fmla="*/ 377190 h 861103"/>
                  <a:gd name="connsiteX2" fmla="*/ 0 w 2236470"/>
                  <a:gd name="connsiteY2" fmla="*/ 754380 h 861103"/>
                  <a:gd name="connsiteX3" fmla="*/ 842010 w 2236470"/>
                  <a:gd name="connsiteY3" fmla="*/ 0 h 861103"/>
                  <a:gd name="connsiteX0" fmla="*/ 842010 w 2236470"/>
                  <a:gd name="connsiteY0" fmla="*/ 0 h 920760"/>
                  <a:gd name="connsiteX1" fmla="*/ 2236470 w 2236470"/>
                  <a:gd name="connsiteY1" fmla="*/ 377190 h 920760"/>
                  <a:gd name="connsiteX2" fmla="*/ 0 w 2236470"/>
                  <a:gd name="connsiteY2" fmla="*/ 754380 h 920760"/>
                  <a:gd name="connsiteX3" fmla="*/ 842010 w 2236470"/>
                  <a:gd name="connsiteY3" fmla="*/ 0 h 920760"/>
                  <a:gd name="connsiteX0" fmla="*/ 842010 w 2236470"/>
                  <a:gd name="connsiteY0" fmla="*/ 0 h 897054"/>
                  <a:gd name="connsiteX1" fmla="*/ 2236470 w 2236470"/>
                  <a:gd name="connsiteY1" fmla="*/ 377190 h 897054"/>
                  <a:gd name="connsiteX2" fmla="*/ 0 w 2236470"/>
                  <a:gd name="connsiteY2" fmla="*/ 754380 h 897054"/>
                  <a:gd name="connsiteX3" fmla="*/ 842010 w 2236470"/>
                  <a:gd name="connsiteY3" fmla="*/ 0 h 8970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36470" h="897054">
                    <a:moveTo>
                      <a:pt x="842010" y="0"/>
                    </a:moveTo>
                    <a:lnTo>
                      <a:pt x="2236470" y="377190"/>
                    </a:lnTo>
                    <a:cubicBezTo>
                      <a:pt x="1849120" y="872490"/>
                      <a:pt x="863600" y="1047750"/>
                      <a:pt x="0" y="754380"/>
                    </a:cubicBezTo>
                    <a:lnTo>
                      <a:pt x="842010" y="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0">
                    <a:schemeClr val="bg1">
                      <a:lumMod val="95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1606608" y="3461076"/>
                <a:ext cx="1904688" cy="747286"/>
              </a:xfrm>
              <a:custGeom>
                <a:avLst/>
                <a:gdLst/>
                <a:ahLst/>
                <a:cxnLst/>
                <a:rect l="l" t="t" r="r" b="b"/>
                <a:pathLst>
                  <a:path w="1562150" h="612894">
                    <a:moveTo>
                      <a:pt x="578700" y="0"/>
                    </a:moveTo>
                    <a:lnTo>
                      <a:pt x="1561425" y="265819"/>
                    </a:lnTo>
                    <a:cubicBezTo>
                      <a:pt x="1561928" y="268398"/>
                      <a:pt x="1562041" y="270995"/>
                      <a:pt x="1562150" y="273594"/>
                    </a:cubicBezTo>
                    <a:cubicBezTo>
                      <a:pt x="1129080" y="668564"/>
                      <a:pt x="482650" y="671104"/>
                      <a:pt x="50" y="521244"/>
                    </a:cubicBezTo>
                    <a:lnTo>
                      <a:pt x="0" y="51847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960000"/>
                  </a:gs>
                  <a:gs pos="100000">
                    <a:srgbClr val="F33939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1604582" y="2219861"/>
                <a:ext cx="707619" cy="1877354"/>
              </a:xfrm>
              <a:custGeom>
                <a:avLst/>
                <a:gdLst>
                  <a:gd name="connsiteX0" fmla="*/ 575310 w 578650"/>
                  <a:gd name="connsiteY0" fmla="*/ 0 h 1539731"/>
                  <a:gd name="connsiteX1" fmla="*/ 578650 w 578650"/>
                  <a:gd name="connsiteY1" fmla="*/ 1133 h 1539731"/>
                  <a:gd name="connsiteX2" fmla="*/ 578650 w 578650"/>
                  <a:gd name="connsiteY2" fmla="*/ 1025615 h 1539731"/>
                  <a:gd name="connsiteX3" fmla="*/ 1900 w 578650"/>
                  <a:gd name="connsiteY3" fmla="*/ 1539731 h 1539731"/>
                  <a:gd name="connsiteX4" fmla="*/ 0 w 578650"/>
                  <a:gd name="connsiteY4" fmla="*/ 1539240 h 1539731"/>
                  <a:gd name="connsiteX5" fmla="*/ 575310 w 578650"/>
                  <a:gd name="connsiteY5" fmla="*/ 0 h 1539731"/>
                  <a:gd name="connsiteX0" fmla="*/ 575310 w 578650"/>
                  <a:gd name="connsiteY0" fmla="*/ 0 h 1539731"/>
                  <a:gd name="connsiteX1" fmla="*/ 578650 w 578650"/>
                  <a:gd name="connsiteY1" fmla="*/ 1133 h 1539731"/>
                  <a:gd name="connsiteX2" fmla="*/ 578650 w 578650"/>
                  <a:gd name="connsiteY2" fmla="*/ 1025615 h 1539731"/>
                  <a:gd name="connsiteX3" fmla="*/ 1900 w 578650"/>
                  <a:gd name="connsiteY3" fmla="*/ 1539731 h 1539731"/>
                  <a:gd name="connsiteX4" fmla="*/ 0 w 578650"/>
                  <a:gd name="connsiteY4" fmla="*/ 1539240 h 1539731"/>
                  <a:gd name="connsiteX5" fmla="*/ 575310 w 578650"/>
                  <a:gd name="connsiteY5" fmla="*/ 0 h 1539731"/>
                  <a:gd name="connsiteX0" fmla="*/ 575310 w 578650"/>
                  <a:gd name="connsiteY0" fmla="*/ 0 h 1539731"/>
                  <a:gd name="connsiteX1" fmla="*/ 578650 w 578650"/>
                  <a:gd name="connsiteY1" fmla="*/ 1133 h 1539731"/>
                  <a:gd name="connsiteX2" fmla="*/ 578650 w 578650"/>
                  <a:gd name="connsiteY2" fmla="*/ 1025615 h 1539731"/>
                  <a:gd name="connsiteX3" fmla="*/ 1900 w 578650"/>
                  <a:gd name="connsiteY3" fmla="*/ 1539731 h 1539731"/>
                  <a:gd name="connsiteX4" fmla="*/ 0 w 578650"/>
                  <a:gd name="connsiteY4" fmla="*/ 1539240 h 1539731"/>
                  <a:gd name="connsiteX5" fmla="*/ 575310 w 578650"/>
                  <a:gd name="connsiteY5" fmla="*/ 0 h 1539731"/>
                  <a:gd name="connsiteX0" fmla="*/ 575310 w 578650"/>
                  <a:gd name="connsiteY0" fmla="*/ 0 h 1539731"/>
                  <a:gd name="connsiteX1" fmla="*/ 578650 w 578650"/>
                  <a:gd name="connsiteY1" fmla="*/ 1133 h 1539731"/>
                  <a:gd name="connsiteX2" fmla="*/ 578650 w 578650"/>
                  <a:gd name="connsiteY2" fmla="*/ 1025615 h 1539731"/>
                  <a:gd name="connsiteX3" fmla="*/ 1900 w 578650"/>
                  <a:gd name="connsiteY3" fmla="*/ 1539731 h 1539731"/>
                  <a:gd name="connsiteX4" fmla="*/ 0 w 578650"/>
                  <a:gd name="connsiteY4" fmla="*/ 1539240 h 1539731"/>
                  <a:gd name="connsiteX5" fmla="*/ 575310 w 578650"/>
                  <a:gd name="connsiteY5" fmla="*/ 0 h 1539731"/>
                  <a:gd name="connsiteX0" fmla="*/ 576661 w 580001"/>
                  <a:gd name="connsiteY0" fmla="*/ 0 h 1539731"/>
                  <a:gd name="connsiteX1" fmla="*/ 580001 w 580001"/>
                  <a:gd name="connsiteY1" fmla="*/ 1133 h 1539731"/>
                  <a:gd name="connsiteX2" fmla="*/ 580001 w 580001"/>
                  <a:gd name="connsiteY2" fmla="*/ 1025615 h 1539731"/>
                  <a:gd name="connsiteX3" fmla="*/ 3251 w 580001"/>
                  <a:gd name="connsiteY3" fmla="*/ 1539731 h 1539731"/>
                  <a:gd name="connsiteX4" fmla="*/ 1351 w 580001"/>
                  <a:gd name="connsiteY4" fmla="*/ 1539240 h 1539731"/>
                  <a:gd name="connsiteX5" fmla="*/ 576661 w 580001"/>
                  <a:gd name="connsiteY5" fmla="*/ 0 h 1539731"/>
                  <a:gd name="connsiteX0" fmla="*/ 577021 w 580361"/>
                  <a:gd name="connsiteY0" fmla="*/ 0 h 1539731"/>
                  <a:gd name="connsiteX1" fmla="*/ 580361 w 580361"/>
                  <a:gd name="connsiteY1" fmla="*/ 1133 h 1539731"/>
                  <a:gd name="connsiteX2" fmla="*/ 580361 w 580361"/>
                  <a:gd name="connsiteY2" fmla="*/ 1025615 h 1539731"/>
                  <a:gd name="connsiteX3" fmla="*/ 3611 w 580361"/>
                  <a:gd name="connsiteY3" fmla="*/ 1539731 h 1539731"/>
                  <a:gd name="connsiteX4" fmla="*/ 1711 w 580361"/>
                  <a:gd name="connsiteY4" fmla="*/ 1539240 h 1539731"/>
                  <a:gd name="connsiteX5" fmla="*/ 577021 w 580361"/>
                  <a:gd name="connsiteY5" fmla="*/ 0 h 1539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80361" h="1539731">
                    <a:moveTo>
                      <a:pt x="577021" y="0"/>
                    </a:moveTo>
                    <a:lnTo>
                      <a:pt x="580361" y="1133"/>
                    </a:lnTo>
                    <a:lnTo>
                      <a:pt x="580361" y="1025615"/>
                    </a:lnTo>
                    <a:lnTo>
                      <a:pt x="3611" y="1539731"/>
                    </a:lnTo>
                    <a:cubicBezTo>
                      <a:pt x="2959" y="1539627"/>
                      <a:pt x="2335" y="1539434"/>
                      <a:pt x="1711" y="1539240"/>
                    </a:cubicBezTo>
                    <a:cubicBezTo>
                      <a:pt x="-18609" y="863600"/>
                      <a:pt x="140141" y="400050"/>
                      <a:pt x="57702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960000"/>
                  </a:gs>
                  <a:gs pos="100000">
                    <a:srgbClr val="F33939"/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2302733" y="2219861"/>
                <a:ext cx="1208181" cy="1570707"/>
              </a:xfrm>
              <a:custGeom>
                <a:avLst/>
                <a:gdLst/>
                <a:ahLst/>
                <a:cxnLst/>
                <a:rect l="l" t="t" r="r" b="b"/>
                <a:pathLst>
                  <a:path w="990903" h="1288231">
                    <a:moveTo>
                      <a:pt x="4426" y="0"/>
                    </a:moveTo>
                    <a:cubicBezTo>
                      <a:pt x="724379" y="216746"/>
                      <a:pt x="966143" y="714334"/>
                      <a:pt x="990903" y="1288231"/>
                    </a:cubicBezTo>
                    <a:lnTo>
                      <a:pt x="0" y="1025615"/>
                    </a:lnTo>
                    <a:lnTo>
                      <a:pt x="0" y="4648"/>
                    </a:lnTo>
                    <a:cubicBezTo>
                      <a:pt x="1379" y="3005"/>
                      <a:pt x="2901" y="1503"/>
                      <a:pt x="4426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960000"/>
                  </a:gs>
                  <a:gs pos="71000">
                    <a:srgbClr val="F33939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Freeform 36"/>
              <p:cNvSpPr/>
              <p:nvPr/>
            </p:nvSpPr>
            <p:spPr>
              <a:xfrm>
                <a:off x="1798849" y="3456397"/>
                <a:ext cx="1390883" cy="553248"/>
              </a:xfrm>
              <a:custGeom>
                <a:avLst/>
                <a:gdLst/>
                <a:ahLst/>
                <a:cxnLst/>
                <a:rect l="l" t="t" r="r" b="b"/>
                <a:pathLst>
                  <a:path w="1562150" h="612894">
                    <a:moveTo>
                      <a:pt x="578700" y="0"/>
                    </a:moveTo>
                    <a:lnTo>
                      <a:pt x="1561425" y="265819"/>
                    </a:lnTo>
                    <a:cubicBezTo>
                      <a:pt x="1561928" y="268398"/>
                      <a:pt x="1562041" y="270995"/>
                      <a:pt x="1562150" y="273594"/>
                    </a:cubicBezTo>
                    <a:cubicBezTo>
                      <a:pt x="1129080" y="668564"/>
                      <a:pt x="482650" y="671104"/>
                      <a:pt x="50" y="521244"/>
                    </a:cubicBezTo>
                    <a:lnTo>
                      <a:pt x="0" y="51847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418D0D"/>
                  </a:gs>
                  <a:gs pos="100000">
                    <a:srgbClr val="8AD943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6" name="Freeform 35"/>
              <p:cNvSpPr/>
              <p:nvPr/>
            </p:nvSpPr>
            <p:spPr>
              <a:xfrm>
                <a:off x="1797369" y="2557558"/>
                <a:ext cx="516733" cy="1370922"/>
              </a:xfrm>
              <a:custGeom>
                <a:avLst/>
                <a:gdLst>
                  <a:gd name="connsiteX0" fmla="*/ 575310 w 578650"/>
                  <a:gd name="connsiteY0" fmla="*/ 0 h 1539731"/>
                  <a:gd name="connsiteX1" fmla="*/ 578650 w 578650"/>
                  <a:gd name="connsiteY1" fmla="*/ 1133 h 1539731"/>
                  <a:gd name="connsiteX2" fmla="*/ 578650 w 578650"/>
                  <a:gd name="connsiteY2" fmla="*/ 1025615 h 1539731"/>
                  <a:gd name="connsiteX3" fmla="*/ 1900 w 578650"/>
                  <a:gd name="connsiteY3" fmla="*/ 1539731 h 1539731"/>
                  <a:gd name="connsiteX4" fmla="*/ 0 w 578650"/>
                  <a:gd name="connsiteY4" fmla="*/ 1539240 h 1539731"/>
                  <a:gd name="connsiteX5" fmla="*/ 575310 w 578650"/>
                  <a:gd name="connsiteY5" fmla="*/ 0 h 1539731"/>
                  <a:gd name="connsiteX0" fmla="*/ 575310 w 578650"/>
                  <a:gd name="connsiteY0" fmla="*/ 0 h 1539731"/>
                  <a:gd name="connsiteX1" fmla="*/ 578650 w 578650"/>
                  <a:gd name="connsiteY1" fmla="*/ 1133 h 1539731"/>
                  <a:gd name="connsiteX2" fmla="*/ 578650 w 578650"/>
                  <a:gd name="connsiteY2" fmla="*/ 1025615 h 1539731"/>
                  <a:gd name="connsiteX3" fmla="*/ 1900 w 578650"/>
                  <a:gd name="connsiteY3" fmla="*/ 1539731 h 1539731"/>
                  <a:gd name="connsiteX4" fmla="*/ 0 w 578650"/>
                  <a:gd name="connsiteY4" fmla="*/ 1539240 h 1539731"/>
                  <a:gd name="connsiteX5" fmla="*/ 575310 w 578650"/>
                  <a:gd name="connsiteY5" fmla="*/ 0 h 1539731"/>
                  <a:gd name="connsiteX0" fmla="*/ 575310 w 578650"/>
                  <a:gd name="connsiteY0" fmla="*/ 0 h 1539731"/>
                  <a:gd name="connsiteX1" fmla="*/ 578650 w 578650"/>
                  <a:gd name="connsiteY1" fmla="*/ 1133 h 1539731"/>
                  <a:gd name="connsiteX2" fmla="*/ 578650 w 578650"/>
                  <a:gd name="connsiteY2" fmla="*/ 1025615 h 1539731"/>
                  <a:gd name="connsiteX3" fmla="*/ 1900 w 578650"/>
                  <a:gd name="connsiteY3" fmla="*/ 1539731 h 1539731"/>
                  <a:gd name="connsiteX4" fmla="*/ 0 w 578650"/>
                  <a:gd name="connsiteY4" fmla="*/ 1539240 h 1539731"/>
                  <a:gd name="connsiteX5" fmla="*/ 575310 w 578650"/>
                  <a:gd name="connsiteY5" fmla="*/ 0 h 1539731"/>
                  <a:gd name="connsiteX0" fmla="*/ 575310 w 578650"/>
                  <a:gd name="connsiteY0" fmla="*/ 0 h 1539731"/>
                  <a:gd name="connsiteX1" fmla="*/ 578650 w 578650"/>
                  <a:gd name="connsiteY1" fmla="*/ 1133 h 1539731"/>
                  <a:gd name="connsiteX2" fmla="*/ 578650 w 578650"/>
                  <a:gd name="connsiteY2" fmla="*/ 1025615 h 1539731"/>
                  <a:gd name="connsiteX3" fmla="*/ 1900 w 578650"/>
                  <a:gd name="connsiteY3" fmla="*/ 1539731 h 1539731"/>
                  <a:gd name="connsiteX4" fmla="*/ 0 w 578650"/>
                  <a:gd name="connsiteY4" fmla="*/ 1539240 h 1539731"/>
                  <a:gd name="connsiteX5" fmla="*/ 575310 w 578650"/>
                  <a:gd name="connsiteY5" fmla="*/ 0 h 1539731"/>
                  <a:gd name="connsiteX0" fmla="*/ 576661 w 580001"/>
                  <a:gd name="connsiteY0" fmla="*/ 0 h 1539731"/>
                  <a:gd name="connsiteX1" fmla="*/ 580001 w 580001"/>
                  <a:gd name="connsiteY1" fmla="*/ 1133 h 1539731"/>
                  <a:gd name="connsiteX2" fmla="*/ 580001 w 580001"/>
                  <a:gd name="connsiteY2" fmla="*/ 1025615 h 1539731"/>
                  <a:gd name="connsiteX3" fmla="*/ 3251 w 580001"/>
                  <a:gd name="connsiteY3" fmla="*/ 1539731 h 1539731"/>
                  <a:gd name="connsiteX4" fmla="*/ 1351 w 580001"/>
                  <a:gd name="connsiteY4" fmla="*/ 1539240 h 1539731"/>
                  <a:gd name="connsiteX5" fmla="*/ 576661 w 580001"/>
                  <a:gd name="connsiteY5" fmla="*/ 0 h 1539731"/>
                  <a:gd name="connsiteX0" fmla="*/ 577021 w 580361"/>
                  <a:gd name="connsiteY0" fmla="*/ 0 h 1539731"/>
                  <a:gd name="connsiteX1" fmla="*/ 580361 w 580361"/>
                  <a:gd name="connsiteY1" fmla="*/ 1133 h 1539731"/>
                  <a:gd name="connsiteX2" fmla="*/ 580361 w 580361"/>
                  <a:gd name="connsiteY2" fmla="*/ 1025615 h 1539731"/>
                  <a:gd name="connsiteX3" fmla="*/ 3611 w 580361"/>
                  <a:gd name="connsiteY3" fmla="*/ 1539731 h 1539731"/>
                  <a:gd name="connsiteX4" fmla="*/ 1711 w 580361"/>
                  <a:gd name="connsiteY4" fmla="*/ 1539240 h 1539731"/>
                  <a:gd name="connsiteX5" fmla="*/ 577021 w 580361"/>
                  <a:gd name="connsiteY5" fmla="*/ 0 h 1539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80361" h="1539731">
                    <a:moveTo>
                      <a:pt x="577021" y="0"/>
                    </a:moveTo>
                    <a:lnTo>
                      <a:pt x="580361" y="1133"/>
                    </a:lnTo>
                    <a:lnTo>
                      <a:pt x="580361" y="1025615"/>
                    </a:lnTo>
                    <a:lnTo>
                      <a:pt x="3611" y="1539731"/>
                    </a:lnTo>
                    <a:cubicBezTo>
                      <a:pt x="2959" y="1539627"/>
                      <a:pt x="2335" y="1539434"/>
                      <a:pt x="1711" y="1539240"/>
                    </a:cubicBezTo>
                    <a:cubicBezTo>
                      <a:pt x="-18609" y="863600"/>
                      <a:pt x="140141" y="400050"/>
                      <a:pt x="57702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418D0D"/>
                  </a:gs>
                  <a:gs pos="100000">
                    <a:srgbClr val="8AD943"/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>
              <a:xfrm>
                <a:off x="2307188" y="2557558"/>
                <a:ext cx="882265" cy="1146995"/>
              </a:xfrm>
              <a:custGeom>
                <a:avLst/>
                <a:gdLst/>
                <a:ahLst/>
                <a:cxnLst/>
                <a:rect l="l" t="t" r="r" b="b"/>
                <a:pathLst>
                  <a:path w="990903" h="1288231">
                    <a:moveTo>
                      <a:pt x="4426" y="0"/>
                    </a:moveTo>
                    <a:cubicBezTo>
                      <a:pt x="724379" y="216746"/>
                      <a:pt x="966143" y="714334"/>
                      <a:pt x="990903" y="1288231"/>
                    </a:cubicBezTo>
                    <a:lnTo>
                      <a:pt x="0" y="1025615"/>
                    </a:lnTo>
                    <a:lnTo>
                      <a:pt x="0" y="4648"/>
                    </a:lnTo>
                    <a:cubicBezTo>
                      <a:pt x="1379" y="3005"/>
                      <a:pt x="2901" y="1503"/>
                      <a:pt x="4426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418D0D"/>
                  </a:gs>
                  <a:gs pos="100000">
                    <a:srgbClr val="8AD943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" name="Freeform 4"/>
              <p:cNvSpPr/>
              <p:nvPr/>
            </p:nvSpPr>
            <p:spPr>
              <a:xfrm>
                <a:off x="2024781" y="2954020"/>
                <a:ext cx="816627" cy="811120"/>
              </a:xfrm>
              <a:custGeom>
                <a:avLst/>
                <a:gdLst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58469"/>
                  <a:gd name="connsiteX1" fmla="*/ 1051560 w 1051560"/>
                  <a:gd name="connsiteY1" fmla="*/ 861060 h 1058469"/>
                  <a:gd name="connsiteX2" fmla="*/ 0 w 1051560"/>
                  <a:gd name="connsiteY2" fmla="*/ 1013460 h 1058469"/>
                  <a:gd name="connsiteX3" fmla="*/ 381000 w 1051560"/>
                  <a:gd name="connsiteY3" fmla="*/ 0 h 1058469"/>
                  <a:gd name="connsiteX0" fmla="*/ 381000 w 1051560"/>
                  <a:gd name="connsiteY0" fmla="*/ 0 h 1076081"/>
                  <a:gd name="connsiteX1" fmla="*/ 1051560 w 1051560"/>
                  <a:gd name="connsiteY1" fmla="*/ 861060 h 1076081"/>
                  <a:gd name="connsiteX2" fmla="*/ 0 w 1051560"/>
                  <a:gd name="connsiteY2" fmla="*/ 1013460 h 1076081"/>
                  <a:gd name="connsiteX3" fmla="*/ 381000 w 1051560"/>
                  <a:gd name="connsiteY3" fmla="*/ 0 h 1076081"/>
                  <a:gd name="connsiteX0" fmla="*/ 381000 w 1051560"/>
                  <a:gd name="connsiteY0" fmla="*/ 0 h 1062633"/>
                  <a:gd name="connsiteX1" fmla="*/ 1051560 w 1051560"/>
                  <a:gd name="connsiteY1" fmla="*/ 861060 h 1062633"/>
                  <a:gd name="connsiteX2" fmla="*/ 0 w 1051560"/>
                  <a:gd name="connsiteY2" fmla="*/ 1013460 h 1062633"/>
                  <a:gd name="connsiteX3" fmla="*/ 381000 w 1051560"/>
                  <a:gd name="connsiteY3" fmla="*/ 0 h 1062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51560" h="1062633">
                    <a:moveTo>
                      <a:pt x="381000" y="0"/>
                    </a:moveTo>
                    <a:cubicBezTo>
                      <a:pt x="848360" y="154940"/>
                      <a:pt x="1033780" y="500380"/>
                      <a:pt x="1051560" y="861060"/>
                    </a:cubicBezTo>
                    <a:cubicBezTo>
                      <a:pt x="840740" y="1028700"/>
                      <a:pt x="406400" y="1127760"/>
                      <a:pt x="0" y="1013460"/>
                    </a:cubicBezTo>
                    <a:cubicBezTo>
                      <a:pt x="0" y="693420"/>
                      <a:pt x="71120" y="251460"/>
                      <a:pt x="381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70C0"/>
                  </a:gs>
                  <a:gs pos="100000">
                    <a:srgbClr val="002060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002060"/>
                </a:solidFill>
              </a:ln>
              <a:effectLst>
                <a:outerShdw blurRad="190500" sx="102000" sy="102000" algn="c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6176864" y="3010925"/>
              <a:ext cx="609017" cy="532838"/>
              <a:chOff x="5013960" y="2980943"/>
              <a:chExt cx="457200" cy="457200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5013960" y="2980943"/>
                <a:ext cx="457200" cy="457200"/>
              </a:xfrm>
              <a:prstGeom prst="ellipse">
                <a:avLst/>
              </a:prstGeom>
              <a:gradFill>
                <a:gsLst>
                  <a:gs pos="46000">
                    <a:srgbClr val="C00000"/>
                  </a:gs>
                  <a:gs pos="70000">
                    <a:srgbClr val="E30000"/>
                  </a:gs>
                  <a:gs pos="100000">
                    <a:srgbClr val="FF4F4F"/>
                  </a:gs>
                </a:gsLst>
                <a:lin ang="5400000" scaled="1"/>
              </a:gradFill>
              <a:ln w="12700" cap="flat" cmpd="sng" algn="ctr">
                <a:solidFill>
                  <a:srgbClr val="760000"/>
                </a:solidFill>
                <a:prstDash val="solid"/>
              </a:ln>
              <a:effectLst>
                <a:outerShdw blurRad="38100" dist="127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5062538" y="2996016"/>
                <a:ext cx="360045" cy="316576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lumMod val="100000"/>
                      <a:alpha val="9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6176864" y="4886192"/>
              <a:ext cx="609017" cy="532838"/>
              <a:chOff x="5013960" y="4675629"/>
              <a:chExt cx="457200" cy="457200"/>
            </a:xfrm>
          </p:grpSpPr>
          <p:sp>
            <p:nvSpPr>
              <p:cNvPr id="33" name="Oval 32"/>
              <p:cNvSpPr/>
              <p:nvPr/>
            </p:nvSpPr>
            <p:spPr>
              <a:xfrm>
                <a:off x="5013960" y="4675629"/>
                <a:ext cx="457200" cy="457200"/>
              </a:xfrm>
              <a:prstGeom prst="ellipse">
                <a:avLst/>
              </a:prstGeom>
              <a:gradFill>
                <a:gsLst>
                  <a:gs pos="35000">
                    <a:srgbClr val="00297A"/>
                  </a:gs>
                  <a:gs pos="70000">
                    <a:srgbClr val="0070C0"/>
                  </a:gs>
                  <a:gs pos="100000">
                    <a:srgbClr val="00B0F0"/>
                  </a:gs>
                </a:gsLst>
                <a:lin ang="5400000" scaled="1"/>
              </a:gradFill>
              <a:ln w="12700" cap="flat" cmpd="sng" algn="ctr">
                <a:solidFill>
                  <a:srgbClr val="002060"/>
                </a:solidFill>
                <a:prstDash val="solid"/>
              </a:ln>
              <a:effectLst>
                <a:outerShdw blurRad="38100" dist="127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5062538" y="4690702"/>
                <a:ext cx="360045" cy="316576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lumMod val="100000"/>
                      <a:alpha val="9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6176863" y="3990548"/>
              <a:ext cx="609017" cy="532838"/>
              <a:chOff x="5013960" y="3828286"/>
              <a:chExt cx="457200" cy="457200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5013960" y="3828286"/>
                <a:ext cx="457200" cy="457200"/>
              </a:xfrm>
              <a:prstGeom prst="ellipse">
                <a:avLst/>
              </a:prstGeom>
              <a:gradFill>
                <a:gsLst>
                  <a:gs pos="35000">
                    <a:srgbClr val="007A06"/>
                  </a:gs>
                  <a:gs pos="70000">
                    <a:srgbClr val="00C009"/>
                  </a:gs>
                  <a:gs pos="100000">
                    <a:srgbClr val="00F00B"/>
                  </a:gs>
                </a:gsLst>
                <a:lin ang="5400000" scaled="1"/>
              </a:gradFill>
              <a:ln w="12700" cap="flat" cmpd="sng" algn="ctr">
                <a:solidFill>
                  <a:srgbClr val="007A06"/>
                </a:solidFill>
                <a:prstDash val="solid"/>
              </a:ln>
              <a:effectLst>
                <a:outerShdw blurRad="38100" dist="127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5062538" y="3843359"/>
                <a:ext cx="360045" cy="316576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lumMod val="100000"/>
                      <a:alpha val="9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6176864" y="2031301"/>
              <a:ext cx="609017" cy="532838"/>
              <a:chOff x="5013960" y="2133600"/>
              <a:chExt cx="457200" cy="457200"/>
            </a:xfrm>
          </p:grpSpPr>
          <p:sp>
            <p:nvSpPr>
              <p:cNvPr id="41" name="Oval 40"/>
              <p:cNvSpPr/>
              <p:nvPr/>
            </p:nvSpPr>
            <p:spPr>
              <a:xfrm>
                <a:off x="5013960" y="2133600"/>
                <a:ext cx="457200" cy="457200"/>
              </a:xfrm>
              <a:prstGeom prst="ellipse">
                <a:avLst/>
              </a:prstGeom>
              <a:gradFill>
                <a:gsLst>
                  <a:gs pos="35000">
                    <a:schemeClr val="bg1">
                      <a:lumMod val="50000"/>
                    </a:schemeClr>
                  </a:gs>
                  <a:gs pos="70000">
                    <a:schemeClr val="bg1">
                      <a:lumMod val="7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  <a:ln w="127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  <a:effectLst>
                <a:outerShdw blurRad="38100" dist="127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Oval 44"/>
              <p:cNvSpPr/>
              <p:nvPr/>
            </p:nvSpPr>
            <p:spPr>
              <a:xfrm>
                <a:off x="5062538" y="2148673"/>
                <a:ext cx="360045" cy="316576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lumMod val="100000"/>
                      <a:alpha val="9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6" name="Rectangle 45"/>
            <p:cNvSpPr/>
            <p:nvPr/>
          </p:nvSpPr>
          <p:spPr>
            <a:xfrm>
              <a:off x="6895512" y="2234218"/>
              <a:ext cx="3437209" cy="376422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ctr"/>
            <a:lstStyle/>
            <a:p>
              <a:pPr marL="0" marR="0" lvl="0" indent="0" algn="just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Адаптиране </a:t>
              </a:r>
              <a:r>
                <a:rPr kumimoji="0" lang="ru-RU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на ПОО спрямо динамиката на пазара на труда</a:t>
              </a: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.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895512" y="1982498"/>
              <a:ext cx="3407542" cy="296022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Група дейности 1: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6895512" y="3209229"/>
              <a:ext cx="3437209" cy="376422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ctr"/>
            <a:lstStyle/>
            <a:p>
              <a:pPr marL="0" marR="0" lvl="0" indent="0" algn="just" defTabSz="914400" rtl="0" eaLnBrk="1" fontAlgn="auto" latinLnBrk="0" hangingPunct="1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П</a:t>
              </a:r>
              <a:r>
                <a:rPr kumimoji="0" lang="ru-RU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одкрепа за развитие на умения за професиите на настоящето и бъдещето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6895512" y="2904226"/>
              <a:ext cx="3407542" cy="296022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Група дейности </a:t>
              </a:r>
              <a:r>
                <a:rPr kumimoji="0" lang="bg-BG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2: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6895511" y="4188854"/>
              <a:ext cx="3437209" cy="376422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ctr"/>
            <a:lstStyle/>
            <a:p>
              <a:pPr marL="0" marR="0" lvl="0" indent="0" algn="just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Създаване </a:t>
              </a:r>
              <a:r>
                <a:rPr kumimoji="0" lang="ru-RU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на Центрове за високи постижения в ПОО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6895511" y="3937132"/>
              <a:ext cx="3407541" cy="296022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Група дейности </a:t>
              </a:r>
              <a:r>
                <a:rPr kumimoji="0" lang="bg-BG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3: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6895509" y="5097750"/>
              <a:ext cx="3437209" cy="376422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ctr"/>
            <a:lstStyle/>
            <a:p>
              <a:pPr marL="0" marR="0" lvl="0" indent="0" algn="just" defTabSz="914400" rtl="0" eaLnBrk="1" fontAlgn="auto" latinLnBrk="0" hangingPunct="1">
                <a:lnSpc>
                  <a:spcPct val="8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Развитие </a:t>
              </a:r>
              <a:r>
                <a:rPr kumimoji="0" lang="ru-RU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на дуалната система на обучение в </a:t>
              </a: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ПОО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6895509" y="4846035"/>
              <a:ext cx="3407541" cy="296022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Група дейности </a:t>
              </a:r>
              <a:r>
                <a:rPr kumimoji="0" lang="bg-BG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itchFamily="34" charset="0"/>
                </a:rPr>
                <a:t>4: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endParaRPr>
            </a:p>
          </p:txBody>
        </p:sp>
      </p:grpSp>
      <p:sp>
        <p:nvSpPr>
          <p:cNvPr id="59" name="Freeform 58"/>
          <p:cNvSpPr/>
          <p:nvPr/>
        </p:nvSpPr>
        <p:spPr>
          <a:xfrm>
            <a:off x="316935" y="5503180"/>
            <a:ext cx="1729297" cy="1037578"/>
          </a:xfrm>
          <a:custGeom>
            <a:avLst/>
            <a:gdLst>
              <a:gd name="connsiteX0" fmla="*/ 0 w 1729297"/>
              <a:gd name="connsiteY0" fmla="*/ 0 h 1037578"/>
              <a:gd name="connsiteX1" fmla="*/ 1729297 w 1729297"/>
              <a:gd name="connsiteY1" fmla="*/ 0 h 1037578"/>
              <a:gd name="connsiteX2" fmla="*/ 1729297 w 1729297"/>
              <a:gd name="connsiteY2" fmla="*/ 1037578 h 1037578"/>
              <a:gd name="connsiteX3" fmla="*/ 0 w 1729297"/>
              <a:gd name="connsiteY3" fmla="*/ 1037578 h 1037578"/>
              <a:gd name="connsiteX4" fmla="*/ 0 w 1729297"/>
              <a:gd name="connsiteY4" fmla="*/ 0 h 1037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9297" h="1037578">
                <a:moveTo>
                  <a:pt x="0" y="0"/>
                </a:moveTo>
                <a:lnTo>
                  <a:pt x="1729297" y="0"/>
                </a:lnTo>
                <a:lnTo>
                  <a:pt x="1729297" y="1037578"/>
                </a:lnTo>
                <a:lnTo>
                  <a:pt x="0" y="10375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Предизвикателства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527012" y="5561827"/>
            <a:ext cx="6362685" cy="560481"/>
          </a:xfrm>
          <a:prstGeom prst="roundRect">
            <a:avLst/>
          </a:prstGeom>
          <a:solidFill>
            <a:srgbClr val="FFEAD5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Подобряване на ПОО,  увеличаване дела на дуалната форма на обучение и адаптиране на ПОО спрямо динамиката на пазара на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труда.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Подобряване на равнището на заетост на завършилите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ПОО.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2332899" y="6244711"/>
            <a:ext cx="2016000" cy="576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Подобряване съответствието </a:t>
            </a:r>
            <a:r>
              <a:rPr kumimoji="0" lang="ru-RU" sz="10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на </a:t>
            </a:r>
            <a:r>
              <a:rPr kumimoji="0" lang="ru-RU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ПОО с </a:t>
            </a:r>
            <a:r>
              <a:rPr kumimoji="0" lang="ru-RU" sz="10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потребностите на пазара на труда</a:t>
            </a:r>
            <a:endParaRPr kumimoji="0" lang="ru-RU" sz="10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Arial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4841880" y="6245073"/>
            <a:ext cx="2016000" cy="576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Насърчаване гъвкавостта </a:t>
            </a:r>
            <a:r>
              <a:rPr kumimoji="0" lang="ru-RU" sz="10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на системата за справяне с ранното отпадане от училище</a:t>
            </a:r>
            <a:endParaRPr kumimoji="0" lang="ru-RU" sz="10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Arial" pitchFamily="34" charset="0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7345636" y="6244711"/>
            <a:ext cx="2016000" cy="576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Прилагане </a:t>
            </a:r>
            <a:r>
              <a:rPr kumimoji="0" lang="ru-RU" sz="10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на гъвкави възможности за повторно включване </a:t>
            </a:r>
            <a:r>
              <a:rPr kumimoji="0" lang="ru-RU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в ПОО 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9849392" y="6255099"/>
            <a:ext cx="2016000" cy="5760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Създаване на система за повишаване компетентностите на </a:t>
            </a:r>
            <a:r>
              <a:rPr kumimoji="0" lang="ru-RU" sz="10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учителите </a:t>
            </a:r>
            <a:r>
              <a:rPr kumimoji="0" lang="ru-RU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за </a:t>
            </a:r>
            <a:r>
              <a:rPr kumimoji="0" lang="ru-RU" sz="10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" pitchFamily="34" charset="0"/>
              </a:rPr>
              <a:t>работа във все по-дигитализираща се и високотехнологична среда</a:t>
            </a:r>
            <a:endParaRPr kumimoji="0" lang="ru-RU" sz="10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Arial" pitchFamily="34" charset="0"/>
            </a:endParaRPr>
          </a:p>
        </p:txBody>
      </p:sp>
      <p:sp>
        <p:nvSpPr>
          <p:cNvPr id="49" name="Title 1"/>
          <p:cNvSpPr>
            <a:spLocks noGrp="1"/>
          </p:cNvSpPr>
          <p:nvPr>
            <p:ph type="title"/>
          </p:nvPr>
        </p:nvSpPr>
        <p:spPr>
          <a:xfrm>
            <a:off x="838200" y="100624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rgbClr val="A51321"/>
                </a:solidFill>
                <a:latin typeface="+mn-lt"/>
              </a:rPr>
              <a:t>ПРИОРИТЕТ 3 – ВРЪЗКА НА ОБРАЗОВАНИЕТО С ПАЗАРА НА </a:t>
            </a:r>
            <a:r>
              <a:rPr lang="ru-RU" sz="2500" b="1" dirty="0" smtClean="0">
                <a:solidFill>
                  <a:srgbClr val="A51321"/>
                </a:solidFill>
                <a:latin typeface="+mn-lt"/>
              </a:rPr>
              <a:t>ТРУДА</a:t>
            </a:r>
            <a:r>
              <a:rPr lang="en-GB" sz="2500" b="1" dirty="0" smtClean="0">
                <a:solidFill>
                  <a:srgbClr val="A51321"/>
                </a:solidFill>
                <a:latin typeface="+mn-lt"/>
              </a:rPr>
              <a:t/>
            </a:r>
            <a:br>
              <a:rPr lang="en-GB" sz="2500" b="1" dirty="0" smtClean="0">
                <a:solidFill>
                  <a:srgbClr val="A51321"/>
                </a:solidFill>
                <a:latin typeface="+mn-lt"/>
              </a:rPr>
            </a:br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Професионално образование и обучение</a:t>
            </a:r>
            <a:endParaRPr lang="en-GB" sz="2500" b="1" dirty="0">
              <a:solidFill>
                <a:srgbClr val="A5132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632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1"/>
          <p:cNvSpPr>
            <a:spLocks noGrp="1"/>
          </p:cNvSpPr>
          <p:nvPr>
            <p:ph type="title"/>
          </p:nvPr>
        </p:nvSpPr>
        <p:spPr>
          <a:xfrm>
            <a:off x="838200" y="100624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rgbClr val="A51321"/>
                </a:solidFill>
                <a:latin typeface="+mn-lt"/>
              </a:rPr>
              <a:t>ПРИОРИТЕТ 3 – ВРЪЗКА НА ОБРАЗОВАНИЕТО С ПАЗАРА НА </a:t>
            </a:r>
            <a:r>
              <a:rPr lang="ru-RU" sz="2500" b="1" dirty="0" smtClean="0">
                <a:solidFill>
                  <a:srgbClr val="A51321"/>
                </a:solidFill>
                <a:latin typeface="+mn-lt"/>
              </a:rPr>
              <a:t>ТРУДА</a:t>
            </a:r>
            <a:r>
              <a:rPr lang="en-GB" sz="2500" b="1" dirty="0" smtClean="0">
                <a:solidFill>
                  <a:srgbClr val="A51321"/>
                </a:solidFill>
                <a:latin typeface="+mn-lt"/>
              </a:rPr>
              <a:t/>
            </a:r>
            <a:br>
              <a:rPr lang="en-GB" sz="2500" b="1" dirty="0" smtClean="0">
                <a:solidFill>
                  <a:srgbClr val="A51321"/>
                </a:solidFill>
                <a:latin typeface="+mn-lt"/>
              </a:rPr>
            </a:br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Професионално образование и обучение</a:t>
            </a:r>
            <a:endParaRPr lang="en-GB" sz="25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179773" y="4900248"/>
            <a:ext cx="1729297" cy="1037578"/>
          </a:xfrm>
          <a:custGeom>
            <a:avLst/>
            <a:gdLst>
              <a:gd name="connsiteX0" fmla="*/ 0 w 1729297"/>
              <a:gd name="connsiteY0" fmla="*/ 0 h 1037578"/>
              <a:gd name="connsiteX1" fmla="*/ 1729297 w 1729297"/>
              <a:gd name="connsiteY1" fmla="*/ 0 h 1037578"/>
              <a:gd name="connsiteX2" fmla="*/ 1729297 w 1729297"/>
              <a:gd name="connsiteY2" fmla="*/ 1037578 h 1037578"/>
              <a:gd name="connsiteX3" fmla="*/ 0 w 1729297"/>
              <a:gd name="connsiteY3" fmla="*/ 1037578 h 1037578"/>
              <a:gd name="connsiteX4" fmla="*/ 0 w 1729297"/>
              <a:gd name="connsiteY4" fmla="*/ 0 h 1037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9297" h="1037578">
                <a:moveTo>
                  <a:pt x="0" y="0"/>
                </a:moveTo>
                <a:lnTo>
                  <a:pt x="1729297" y="0"/>
                </a:lnTo>
                <a:lnTo>
                  <a:pt x="1729297" y="1037578"/>
                </a:lnTo>
                <a:lnTo>
                  <a:pt x="0" y="1037578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Системно ниво</a:t>
            </a:r>
          </a:p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Група дейности 1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79774" y="3224420"/>
            <a:ext cx="1729297" cy="1037578"/>
          </a:xfrm>
          <a:custGeom>
            <a:avLst/>
            <a:gdLst>
              <a:gd name="connsiteX0" fmla="*/ 0 w 1729297"/>
              <a:gd name="connsiteY0" fmla="*/ 0 h 1037578"/>
              <a:gd name="connsiteX1" fmla="*/ 1729297 w 1729297"/>
              <a:gd name="connsiteY1" fmla="*/ 0 h 1037578"/>
              <a:gd name="connsiteX2" fmla="*/ 1729297 w 1729297"/>
              <a:gd name="connsiteY2" fmla="*/ 1037578 h 1037578"/>
              <a:gd name="connsiteX3" fmla="*/ 0 w 1729297"/>
              <a:gd name="connsiteY3" fmla="*/ 1037578 h 1037578"/>
              <a:gd name="connsiteX4" fmla="*/ 0 w 1729297"/>
              <a:gd name="connsiteY4" fmla="*/ 0 h 1037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9297" h="1037578">
                <a:moveTo>
                  <a:pt x="0" y="0"/>
                </a:moveTo>
                <a:lnTo>
                  <a:pt x="1729297" y="0"/>
                </a:lnTo>
                <a:lnTo>
                  <a:pt x="1729297" y="1037578"/>
                </a:lnTo>
                <a:lnTo>
                  <a:pt x="0" y="1037578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Училищно ниво</a:t>
            </a:r>
          </a:p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Група дейности 2</a:t>
            </a:r>
          </a:p>
        </p:txBody>
      </p:sp>
      <p:sp>
        <p:nvSpPr>
          <p:cNvPr id="6" name="Freeform 5"/>
          <p:cNvSpPr/>
          <p:nvPr/>
        </p:nvSpPr>
        <p:spPr>
          <a:xfrm>
            <a:off x="10265317" y="1922867"/>
            <a:ext cx="1729297" cy="1037578"/>
          </a:xfrm>
          <a:custGeom>
            <a:avLst/>
            <a:gdLst>
              <a:gd name="connsiteX0" fmla="*/ 0 w 1729297"/>
              <a:gd name="connsiteY0" fmla="*/ 0 h 1037578"/>
              <a:gd name="connsiteX1" fmla="*/ 1729297 w 1729297"/>
              <a:gd name="connsiteY1" fmla="*/ 0 h 1037578"/>
              <a:gd name="connsiteX2" fmla="*/ 1729297 w 1729297"/>
              <a:gd name="connsiteY2" fmla="*/ 1037578 h 1037578"/>
              <a:gd name="connsiteX3" fmla="*/ 0 w 1729297"/>
              <a:gd name="connsiteY3" fmla="*/ 1037578 h 1037578"/>
              <a:gd name="connsiteX4" fmla="*/ 0 w 1729297"/>
              <a:gd name="connsiteY4" fmla="*/ 0 h 1037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9297" h="1037578">
                <a:moveTo>
                  <a:pt x="0" y="0"/>
                </a:moveTo>
                <a:lnTo>
                  <a:pt x="1729297" y="0"/>
                </a:lnTo>
                <a:lnTo>
                  <a:pt x="1729297" y="1037578"/>
                </a:lnTo>
                <a:lnTo>
                  <a:pt x="0" y="1037578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hueOff val="0"/>
              <a:satOff val="0"/>
              <a:lumOff val="0"/>
              <a:alphaOff val="0"/>
            </a:schemeClr>
          </a:fillRef>
          <a:effectRef idx="2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Индикатори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048096" y="2377846"/>
            <a:ext cx="30080" cy="4016608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9931557" y="2487254"/>
            <a:ext cx="20848" cy="3918217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4797325" y="2050871"/>
            <a:ext cx="1903740" cy="4198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Пазар на труда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Down Arrow 9"/>
          <p:cNvSpPr/>
          <p:nvPr/>
        </p:nvSpPr>
        <p:spPr>
          <a:xfrm rot="10800000">
            <a:off x="4227395" y="2504127"/>
            <a:ext cx="2985512" cy="3480112"/>
          </a:xfrm>
          <a:prstGeom prst="downArrow">
            <a:avLst>
              <a:gd name="adj1" fmla="val 50000"/>
              <a:gd name="adj2" fmla="val 41833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218529" y="3070174"/>
            <a:ext cx="1800000" cy="720530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Участници от маргинализирани общности като ромите - 11 495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218529" y="3880783"/>
            <a:ext cx="1800000" cy="486486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обучени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ПС и преподаватели -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3 354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214930" y="4450866"/>
            <a:ext cx="1800000" cy="839324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Обучени педагогически специалисти  и преподаватели по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професионална подготовка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2 683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244579" y="5039731"/>
            <a:ext cx="1292457" cy="8602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Въвеждане </a:t>
            </a: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секторен подход </a:t>
            </a: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в ПОО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196398" y="5065282"/>
            <a:ext cx="1467374" cy="8602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Създаване на </a:t>
            </a: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виртуални лаборатории и класни стаи с използване </a:t>
            </a: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изкуствен </a:t>
            </a: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интелект 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516705" y="5053602"/>
            <a:ext cx="1556211" cy="8602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Разработване на дигитални </a:t>
            </a: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образователни </a:t>
            </a: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материали </a:t>
            </a: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 отворени ресурси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104021" y="5053602"/>
            <a:ext cx="1292457" cy="8602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Въвеждане на кредити </a:t>
            </a:r>
            <a:r>
              <a:rPr kumimoji="0" lang="bg-BG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в ПОО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018789" y="3024398"/>
            <a:ext cx="1570754" cy="648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Компетентностни профили на учители и преподаватели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790500" y="3024398"/>
            <a:ext cx="1565356" cy="648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Включване на ученици </a:t>
            </a:r>
            <a:r>
              <a:rPr kumimoji="0" lang="bg-BG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 краткосрочни обучения 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3879633" y="3012800"/>
            <a:ext cx="1960335" cy="648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Подкрепа за </a:t>
            </a: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учебно тренировъчни фирми и допълнителни практики в реална работна среда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870488" y="3857122"/>
            <a:ext cx="1648955" cy="64485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Системно 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кариерно и професионално ориентиране 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706067" y="3857122"/>
            <a:ext cx="1678816" cy="65866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Обучения на учители в новостите </a:t>
            </a: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 професиите, </a:t>
            </a: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които </a:t>
            </a: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преподават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527428" y="3853425"/>
            <a:ext cx="2111796" cy="6402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Включване на ученици в мостови 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програми за преодоляване на идентифицирани дефицити по дисциплини от общото образование 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228287" y="2991622"/>
            <a:ext cx="1498447" cy="151696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Повишаване </a:t>
            </a:r>
            <a:r>
              <a:rPr kumimoji="0" lang="ru-RU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осведомеността сред родителите, работодателите и училищата в системата на ПОО за възможностите за повишаване привлекателността на ПОО 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8438160" y="6093274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Ученици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6964560" y="6096220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2079139"/>
              <a:satOff val="-9594"/>
              <a:lumOff val="353"/>
              <a:alphaOff val="0"/>
            </a:schemeClr>
          </a:fillRef>
          <a:effectRef idx="0">
            <a:schemeClr val="accent4">
              <a:hueOff val="2079139"/>
              <a:satOff val="-9594"/>
              <a:lumOff val="35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Учители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5164121" y="6099935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4158277"/>
              <a:satOff val="-19187"/>
              <a:lumOff val="706"/>
              <a:alphaOff val="0"/>
            </a:schemeClr>
          </a:fillRef>
          <a:effectRef idx="0">
            <a:schemeClr val="accent4">
              <a:hueOff val="4158277"/>
              <a:satOff val="-19187"/>
              <a:lumOff val="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Училища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2352015" y="6260172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6237415"/>
              <a:satOff val="-28781"/>
              <a:lumOff val="1059"/>
              <a:alphaOff val="0"/>
            </a:schemeClr>
          </a:fillRef>
          <a:effectRef idx="0">
            <a:schemeClr val="accent4">
              <a:hueOff val="6237415"/>
              <a:satOff val="-28781"/>
              <a:lumOff val="105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Работодатели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4195974" y="6099934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8316554"/>
              <a:satOff val="-38374"/>
              <a:lumOff val="1412"/>
              <a:alphaOff val="0"/>
            </a:schemeClr>
          </a:fillRef>
          <a:effectRef idx="0">
            <a:schemeClr val="accent4">
              <a:hueOff val="8316554"/>
              <a:satOff val="-38374"/>
              <a:lumOff val="141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Социални партньори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3260102" y="6076108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МОН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501"/>
          <p:cNvSpPr>
            <a:spLocks noEditPoints="1"/>
          </p:cNvSpPr>
          <p:nvPr/>
        </p:nvSpPr>
        <p:spPr bwMode="auto">
          <a:xfrm>
            <a:off x="1994217" y="6122148"/>
            <a:ext cx="4568955" cy="712540"/>
          </a:xfrm>
          <a:custGeom>
            <a:avLst/>
            <a:gdLst>
              <a:gd name="T0" fmla="*/ 450 w 500"/>
              <a:gd name="T1" fmla="*/ 71 h 305"/>
              <a:gd name="T2" fmla="*/ 422 w 500"/>
              <a:gd name="T3" fmla="*/ 60 h 305"/>
              <a:gd name="T4" fmla="*/ 366 w 500"/>
              <a:gd name="T5" fmla="*/ 54 h 305"/>
              <a:gd name="T6" fmla="*/ 299 w 500"/>
              <a:gd name="T7" fmla="*/ 46 h 305"/>
              <a:gd name="T8" fmla="*/ 265 w 500"/>
              <a:gd name="T9" fmla="*/ 53 h 305"/>
              <a:gd name="T10" fmla="*/ 264 w 500"/>
              <a:gd name="T11" fmla="*/ 53 h 305"/>
              <a:gd name="T12" fmla="*/ 265 w 500"/>
              <a:gd name="T13" fmla="*/ 51 h 305"/>
              <a:gd name="T14" fmla="*/ 265 w 500"/>
              <a:gd name="T15" fmla="*/ 51 h 305"/>
              <a:gd name="T16" fmla="*/ 264 w 500"/>
              <a:gd name="T17" fmla="*/ 51 h 305"/>
              <a:gd name="T18" fmla="*/ 265 w 500"/>
              <a:gd name="T19" fmla="*/ 58 h 305"/>
              <a:gd name="T20" fmla="*/ 263 w 500"/>
              <a:gd name="T21" fmla="*/ 51 h 305"/>
              <a:gd name="T22" fmla="*/ 262 w 500"/>
              <a:gd name="T23" fmla="*/ 53 h 305"/>
              <a:gd name="T24" fmla="*/ 262 w 500"/>
              <a:gd name="T25" fmla="*/ 56 h 305"/>
              <a:gd name="T26" fmla="*/ 262 w 500"/>
              <a:gd name="T27" fmla="*/ 58 h 305"/>
              <a:gd name="T28" fmla="*/ 339 w 500"/>
              <a:gd name="T29" fmla="*/ 54 h 305"/>
              <a:gd name="T30" fmla="*/ 264 w 500"/>
              <a:gd name="T31" fmla="*/ 56 h 305"/>
              <a:gd name="T32" fmla="*/ 263 w 500"/>
              <a:gd name="T33" fmla="*/ 56 h 305"/>
              <a:gd name="T34" fmla="*/ 260 w 500"/>
              <a:gd name="T35" fmla="*/ 52 h 305"/>
              <a:gd name="T36" fmla="*/ 263 w 500"/>
              <a:gd name="T37" fmla="*/ 52 h 305"/>
              <a:gd name="T38" fmla="*/ 494 w 500"/>
              <a:gd name="T39" fmla="*/ 169 h 305"/>
              <a:gd name="T40" fmla="*/ 465 w 500"/>
              <a:gd name="T41" fmla="*/ 217 h 305"/>
              <a:gd name="T42" fmla="*/ 167 w 500"/>
              <a:gd name="T43" fmla="*/ 304 h 305"/>
              <a:gd name="T44" fmla="*/ 2 w 500"/>
              <a:gd name="T45" fmla="*/ 232 h 305"/>
              <a:gd name="T46" fmla="*/ 61 w 500"/>
              <a:gd name="T47" fmla="*/ 102 h 305"/>
              <a:gd name="T48" fmla="*/ 180 w 500"/>
              <a:gd name="T49" fmla="*/ 28 h 305"/>
              <a:gd name="T50" fmla="*/ 304 w 500"/>
              <a:gd name="T51" fmla="*/ 1 h 305"/>
              <a:gd name="T52" fmla="*/ 398 w 500"/>
              <a:gd name="T53" fmla="*/ 6 h 305"/>
              <a:gd name="T54" fmla="*/ 416 w 500"/>
              <a:gd name="T55" fmla="*/ 12 h 305"/>
              <a:gd name="T56" fmla="*/ 424 w 500"/>
              <a:gd name="T57" fmla="*/ 14 h 305"/>
              <a:gd name="T58" fmla="*/ 431 w 500"/>
              <a:gd name="T59" fmla="*/ 19 h 305"/>
              <a:gd name="T60" fmla="*/ 431 w 500"/>
              <a:gd name="T61" fmla="*/ 26 h 305"/>
              <a:gd name="T62" fmla="*/ 423 w 500"/>
              <a:gd name="T63" fmla="*/ 32 h 305"/>
              <a:gd name="T64" fmla="*/ 416 w 500"/>
              <a:gd name="T65" fmla="*/ 31 h 305"/>
              <a:gd name="T66" fmla="*/ 411 w 500"/>
              <a:gd name="T67" fmla="*/ 27 h 305"/>
              <a:gd name="T68" fmla="*/ 383 w 500"/>
              <a:gd name="T69" fmla="*/ 20 h 305"/>
              <a:gd name="T70" fmla="*/ 196 w 500"/>
              <a:gd name="T71" fmla="*/ 38 h 305"/>
              <a:gd name="T72" fmla="*/ 59 w 500"/>
              <a:gd name="T73" fmla="*/ 125 h 305"/>
              <a:gd name="T74" fmla="*/ 51 w 500"/>
              <a:gd name="T75" fmla="*/ 267 h 305"/>
              <a:gd name="T76" fmla="*/ 251 w 500"/>
              <a:gd name="T77" fmla="*/ 289 h 305"/>
              <a:gd name="T78" fmla="*/ 456 w 500"/>
              <a:gd name="T79" fmla="*/ 207 h 305"/>
              <a:gd name="T80" fmla="*/ 487 w 500"/>
              <a:gd name="T81" fmla="*/ 146 h 305"/>
              <a:gd name="T82" fmla="*/ 462 w 500"/>
              <a:gd name="T83" fmla="*/ 91 h 305"/>
              <a:gd name="T84" fmla="*/ 402 w 500"/>
              <a:gd name="T85" fmla="*/ 64 h 305"/>
              <a:gd name="T86" fmla="*/ 367 w 500"/>
              <a:gd name="T87" fmla="*/ 55 h 305"/>
              <a:gd name="T88" fmla="*/ 262 w 500"/>
              <a:gd name="T89" fmla="*/ 58 h 305"/>
              <a:gd name="T90" fmla="*/ 330 w 500"/>
              <a:gd name="T91" fmla="*/ 51 h 305"/>
              <a:gd name="T92" fmla="*/ 418 w 500"/>
              <a:gd name="T93" fmla="*/ 66 h 305"/>
              <a:gd name="T94" fmla="*/ 338 w 500"/>
              <a:gd name="T95" fmla="*/ 47 h 305"/>
              <a:gd name="T96" fmla="*/ 375 w 500"/>
              <a:gd name="T97" fmla="*/ 51 h 305"/>
              <a:gd name="T98" fmla="*/ 369 w 500"/>
              <a:gd name="T99" fmla="*/ 49 h 305"/>
              <a:gd name="T100" fmla="*/ 320 w 500"/>
              <a:gd name="T101" fmla="*/ 45 h 305"/>
              <a:gd name="T102" fmla="*/ 321 w 500"/>
              <a:gd name="T103" fmla="*/ 44 h 305"/>
              <a:gd name="T104" fmla="*/ 307 w 500"/>
              <a:gd name="T105" fmla="*/ 44 h 305"/>
              <a:gd name="T106" fmla="*/ 360 w 500"/>
              <a:gd name="T107" fmla="*/ 45 h 305"/>
              <a:gd name="T108" fmla="*/ 424 w 500"/>
              <a:gd name="T109" fmla="*/ 61 h 305"/>
              <a:gd name="T110" fmla="*/ 480 w 500"/>
              <a:gd name="T111" fmla="*/ 91 h 305"/>
              <a:gd name="T112" fmla="*/ 500 w 500"/>
              <a:gd name="T113" fmla="*/ 148 h 305"/>
              <a:gd name="T114" fmla="*/ 366 w 500"/>
              <a:gd name="T115" fmla="*/ 47 h 305"/>
              <a:gd name="T116" fmla="*/ 391 w 500"/>
              <a:gd name="T117" fmla="*/ 6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00" h="305">
                <a:moveTo>
                  <a:pt x="484" y="124"/>
                </a:moveTo>
                <a:cubicBezTo>
                  <a:pt x="485" y="125"/>
                  <a:pt x="485" y="127"/>
                  <a:pt x="485" y="128"/>
                </a:cubicBezTo>
                <a:lnTo>
                  <a:pt x="484" y="124"/>
                </a:lnTo>
                <a:close/>
                <a:moveTo>
                  <a:pt x="450" y="71"/>
                </a:moveTo>
                <a:cubicBezTo>
                  <a:pt x="449" y="70"/>
                  <a:pt x="448" y="69"/>
                  <a:pt x="445" y="68"/>
                </a:cubicBezTo>
                <a:cubicBezTo>
                  <a:pt x="445" y="68"/>
                  <a:pt x="449" y="70"/>
                  <a:pt x="450" y="71"/>
                </a:cubicBezTo>
                <a:close/>
                <a:moveTo>
                  <a:pt x="438" y="65"/>
                </a:moveTo>
                <a:cubicBezTo>
                  <a:pt x="440" y="66"/>
                  <a:pt x="443" y="67"/>
                  <a:pt x="443" y="67"/>
                </a:cubicBezTo>
                <a:cubicBezTo>
                  <a:pt x="442" y="67"/>
                  <a:pt x="438" y="65"/>
                  <a:pt x="438" y="65"/>
                </a:cubicBezTo>
                <a:close/>
                <a:moveTo>
                  <a:pt x="422" y="60"/>
                </a:moveTo>
                <a:cubicBezTo>
                  <a:pt x="420" y="60"/>
                  <a:pt x="417" y="58"/>
                  <a:pt x="417" y="58"/>
                </a:cubicBezTo>
                <a:cubicBezTo>
                  <a:pt x="418" y="59"/>
                  <a:pt x="421" y="60"/>
                  <a:pt x="422" y="60"/>
                </a:cubicBezTo>
                <a:close/>
                <a:moveTo>
                  <a:pt x="413" y="55"/>
                </a:moveTo>
                <a:cubicBezTo>
                  <a:pt x="410" y="54"/>
                  <a:pt x="405" y="52"/>
                  <a:pt x="404" y="52"/>
                </a:cubicBezTo>
                <a:cubicBezTo>
                  <a:pt x="408" y="53"/>
                  <a:pt x="411" y="54"/>
                  <a:pt x="413" y="55"/>
                </a:cubicBezTo>
                <a:close/>
                <a:moveTo>
                  <a:pt x="366" y="54"/>
                </a:moveTo>
                <a:cubicBezTo>
                  <a:pt x="370" y="55"/>
                  <a:pt x="379" y="56"/>
                  <a:pt x="384" y="57"/>
                </a:cubicBezTo>
                <a:cubicBezTo>
                  <a:pt x="379" y="56"/>
                  <a:pt x="372" y="55"/>
                  <a:pt x="366" y="54"/>
                </a:cubicBezTo>
                <a:close/>
                <a:moveTo>
                  <a:pt x="366" y="49"/>
                </a:moveTo>
                <a:cubicBezTo>
                  <a:pt x="361" y="48"/>
                  <a:pt x="361" y="48"/>
                  <a:pt x="361" y="48"/>
                </a:cubicBezTo>
                <a:cubicBezTo>
                  <a:pt x="359" y="48"/>
                  <a:pt x="347" y="47"/>
                  <a:pt x="348" y="47"/>
                </a:cubicBezTo>
                <a:cubicBezTo>
                  <a:pt x="356" y="47"/>
                  <a:pt x="366" y="49"/>
                  <a:pt x="372" y="50"/>
                </a:cubicBezTo>
                <a:cubicBezTo>
                  <a:pt x="370" y="50"/>
                  <a:pt x="368" y="50"/>
                  <a:pt x="366" y="49"/>
                </a:cubicBezTo>
                <a:close/>
                <a:moveTo>
                  <a:pt x="299" y="46"/>
                </a:moveTo>
                <a:cubicBezTo>
                  <a:pt x="296" y="46"/>
                  <a:pt x="296" y="46"/>
                  <a:pt x="296" y="46"/>
                </a:cubicBezTo>
                <a:cubicBezTo>
                  <a:pt x="296" y="47"/>
                  <a:pt x="296" y="47"/>
                  <a:pt x="297" y="47"/>
                </a:cubicBezTo>
                <a:cubicBezTo>
                  <a:pt x="299" y="46"/>
                  <a:pt x="299" y="46"/>
                  <a:pt x="299" y="46"/>
                </a:cubicBez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5" y="53"/>
                  <a:pt x="265" y="53"/>
                </a:cubicBezTo>
                <a:cubicBezTo>
                  <a:pt x="265" y="53"/>
                  <a:pt x="265" y="53"/>
                  <a:pt x="265" y="53"/>
                </a:cubicBezTo>
                <a:cubicBezTo>
                  <a:pt x="269" y="52"/>
                  <a:pt x="269" y="52"/>
                  <a:pt x="269" y="52"/>
                </a:cubicBezTo>
                <a:lnTo>
                  <a:pt x="264" y="53"/>
                </a:ln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ubicBezTo>
                  <a:pt x="263" y="53"/>
                  <a:pt x="264" y="53"/>
                  <a:pt x="264" y="53"/>
                </a:cubicBez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lose/>
                <a:moveTo>
                  <a:pt x="265" y="51"/>
                </a:move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5" y="51"/>
                </a:cubicBezTo>
                <a:cubicBezTo>
                  <a:pt x="265" y="51"/>
                  <a:pt x="265" y="51"/>
                  <a:pt x="265" y="51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5" y="51"/>
                  <a:pt x="265" y="51"/>
                </a:cubicBezTo>
                <a:close/>
                <a:moveTo>
                  <a:pt x="265" y="57"/>
                </a:moveTo>
                <a:cubicBezTo>
                  <a:pt x="265" y="57"/>
                  <a:pt x="265" y="57"/>
                  <a:pt x="265" y="57"/>
                </a:cubicBezTo>
                <a:cubicBezTo>
                  <a:pt x="265" y="57"/>
                  <a:pt x="265" y="57"/>
                  <a:pt x="265" y="57"/>
                </a:cubicBezTo>
                <a:close/>
                <a:moveTo>
                  <a:pt x="264" y="51"/>
                </a:moveTo>
                <a:cubicBezTo>
                  <a:pt x="264" y="51"/>
                  <a:pt x="264" y="52"/>
                  <a:pt x="264" y="52"/>
                </a:cubicBezTo>
                <a:cubicBezTo>
                  <a:pt x="264" y="52"/>
                  <a:pt x="264" y="52"/>
                  <a:pt x="264" y="51"/>
                </a:cubicBezTo>
                <a:close/>
                <a:moveTo>
                  <a:pt x="264" y="51"/>
                </a:move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4" y="51"/>
                </a:cubicBezTo>
                <a:close/>
                <a:moveTo>
                  <a:pt x="265" y="58"/>
                </a:moveTo>
                <a:cubicBezTo>
                  <a:pt x="265" y="58"/>
                  <a:pt x="265" y="58"/>
                  <a:pt x="265" y="58"/>
                </a:cubicBezTo>
                <a:cubicBezTo>
                  <a:pt x="265" y="58"/>
                  <a:pt x="265" y="58"/>
                  <a:pt x="265" y="58"/>
                </a:cubicBezTo>
                <a:close/>
                <a:moveTo>
                  <a:pt x="265" y="57"/>
                </a:moveTo>
                <a:cubicBezTo>
                  <a:pt x="264" y="57"/>
                  <a:pt x="264" y="57"/>
                  <a:pt x="264" y="57"/>
                </a:cubicBezTo>
                <a:cubicBezTo>
                  <a:pt x="264" y="57"/>
                  <a:pt x="265" y="57"/>
                  <a:pt x="265" y="57"/>
                </a:cubicBezTo>
                <a:close/>
                <a:moveTo>
                  <a:pt x="263" y="51"/>
                </a:moveTo>
                <a:cubicBezTo>
                  <a:pt x="263" y="51"/>
                  <a:pt x="263" y="51"/>
                  <a:pt x="263" y="51"/>
                </a:cubicBezTo>
                <a:cubicBezTo>
                  <a:pt x="263" y="51"/>
                  <a:pt x="263" y="51"/>
                  <a:pt x="263" y="51"/>
                </a:cubicBezTo>
                <a:close/>
                <a:moveTo>
                  <a:pt x="263" y="54"/>
                </a:moveTo>
                <a:cubicBezTo>
                  <a:pt x="263" y="54"/>
                  <a:pt x="263" y="53"/>
                  <a:pt x="263" y="53"/>
                </a:cubicBezTo>
                <a:cubicBezTo>
                  <a:pt x="263" y="53"/>
                  <a:pt x="263" y="53"/>
                  <a:pt x="263" y="54"/>
                </a:cubicBezTo>
                <a:close/>
                <a:moveTo>
                  <a:pt x="262" y="53"/>
                </a:moveTo>
                <a:cubicBezTo>
                  <a:pt x="263" y="53"/>
                  <a:pt x="263" y="53"/>
                  <a:pt x="263" y="53"/>
                </a:cubicBezTo>
                <a:cubicBezTo>
                  <a:pt x="263" y="53"/>
                  <a:pt x="262" y="53"/>
                  <a:pt x="262" y="53"/>
                </a:cubicBezTo>
                <a:close/>
                <a:moveTo>
                  <a:pt x="262" y="53"/>
                </a:moveTo>
                <a:cubicBezTo>
                  <a:pt x="262" y="52"/>
                  <a:pt x="262" y="53"/>
                  <a:pt x="262" y="53"/>
                </a:cubicBezTo>
                <a:cubicBezTo>
                  <a:pt x="262" y="53"/>
                  <a:pt x="262" y="52"/>
                  <a:pt x="262" y="52"/>
                </a:cubicBezTo>
                <a:cubicBezTo>
                  <a:pt x="262" y="53"/>
                  <a:pt x="262" y="53"/>
                  <a:pt x="262" y="53"/>
                </a:cubicBezTo>
                <a:close/>
                <a:moveTo>
                  <a:pt x="262" y="56"/>
                </a:moveTo>
                <a:cubicBezTo>
                  <a:pt x="263" y="56"/>
                  <a:pt x="262" y="56"/>
                  <a:pt x="262" y="56"/>
                </a:cubicBezTo>
                <a:close/>
                <a:moveTo>
                  <a:pt x="261" y="58"/>
                </a:moveTo>
                <a:cubicBezTo>
                  <a:pt x="262" y="58"/>
                  <a:pt x="262" y="58"/>
                  <a:pt x="262" y="58"/>
                </a:cubicBezTo>
                <a:cubicBezTo>
                  <a:pt x="262" y="58"/>
                  <a:pt x="261" y="58"/>
                  <a:pt x="261" y="58"/>
                </a:cubicBezTo>
                <a:close/>
                <a:moveTo>
                  <a:pt x="262" y="58"/>
                </a:moveTo>
                <a:cubicBezTo>
                  <a:pt x="262" y="58"/>
                  <a:pt x="262" y="58"/>
                  <a:pt x="262" y="58"/>
                </a:cubicBezTo>
                <a:cubicBezTo>
                  <a:pt x="262" y="59"/>
                  <a:pt x="262" y="59"/>
                  <a:pt x="262" y="58"/>
                </a:cubicBezTo>
                <a:close/>
                <a:moveTo>
                  <a:pt x="262" y="61"/>
                </a:moveTo>
                <a:cubicBezTo>
                  <a:pt x="262" y="61"/>
                  <a:pt x="262" y="61"/>
                  <a:pt x="262" y="61"/>
                </a:cubicBezTo>
                <a:cubicBezTo>
                  <a:pt x="262" y="61"/>
                  <a:pt x="262" y="61"/>
                  <a:pt x="262" y="61"/>
                </a:cubicBezTo>
                <a:close/>
                <a:moveTo>
                  <a:pt x="261" y="61"/>
                </a:moveTo>
                <a:cubicBezTo>
                  <a:pt x="260" y="61"/>
                  <a:pt x="260" y="61"/>
                  <a:pt x="261" y="61"/>
                </a:cubicBezTo>
                <a:close/>
                <a:moveTo>
                  <a:pt x="339" y="54"/>
                </a:moveTo>
                <a:cubicBezTo>
                  <a:pt x="334" y="54"/>
                  <a:pt x="330" y="54"/>
                  <a:pt x="326" y="54"/>
                </a:cubicBezTo>
                <a:cubicBezTo>
                  <a:pt x="329" y="54"/>
                  <a:pt x="333" y="54"/>
                  <a:pt x="336" y="54"/>
                </a:cubicBezTo>
                <a:cubicBezTo>
                  <a:pt x="336" y="54"/>
                  <a:pt x="338" y="54"/>
                  <a:pt x="339" y="54"/>
                </a:cubicBezTo>
                <a:close/>
                <a:moveTo>
                  <a:pt x="263" y="56"/>
                </a:moveTo>
                <a:cubicBezTo>
                  <a:pt x="264" y="56"/>
                  <a:pt x="264" y="56"/>
                  <a:pt x="264" y="56"/>
                </a:cubicBezTo>
                <a:cubicBezTo>
                  <a:pt x="264" y="56"/>
                  <a:pt x="264" y="56"/>
                  <a:pt x="264" y="56"/>
                </a:cubicBezTo>
                <a:cubicBezTo>
                  <a:pt x="264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5"/>
                </a:cubicBezTo>
                <a:cubicBezTo>
                  <a:pt x="265" y="56"/>
                  <a:pt x="264" y="56"/>
                  <a:pt x="263" y="56"/>
                </a:cubicBezTo>
                <a:close/>
                <a:moveTo>
                  <a:pt x="264" y="52"/>
                </a:moveTo>
                <a:cubicBezTo>
                  <a:pt x="264" y="52"/>
                  <a:pt x="264" y="52"/>
                  <a:pt x="264" y="52"/>
                </a:cubicBezTo>
                <a:cubicBezTo>
                  <a:pt x="264" y="52"/>
                  <a:pt x="263" y="52"/>
                  <a:pt x="263" y="52"/>
                </a:cubicBezTo>
                <a:cubicBezTo>
                  <a:pt x="263" y="52"/>
                  <a:pt x="264" y="52"/>
                  <a:pt x="264" y="52"/>
                </a:cubicBezTo>
                <a:close/>
                <a:moveTo>
                  <a:pt x="261" y="53"/>
                </a:moveTo>
                <a:cubicBezTo>
                  <a:pt x="261" y="52"/>
                  <a:pt x="261" y="52"/>
                  <a:pt x="260" y="52"/>
                </a:cubicBezTo>
                <a:cubicBezTo>
                  <a:pt x="260" y="53"/>
                  <a:pt x="259" y="53"/>
                  <a:pt x="259" y="53"/>
                </a:cubicBezTo>
                <a:cubicBezTo>
                  <a:pt x="259" y="53"/>
                  <a:pt x="260" y="53"/>
                  <a:pt x="260" y="53"/>
                </a:cubicBezTo>
                <a:cubicBezTo>
                  <a:pt x="260" y="53"/>
                  <a:pt x="260" y="53"/>
                  <a:pt x="260" y="53"/>
                </a:cubicBezTo>
                <a:cubicBezTo>
                  <a:pt x="261" y="53"/>
                  <a:pt x="261" y="53"/>
                  <a:pt x="262" y="52"/>
                </a:cubicBezTo>
                <a:cubicBezTo>
                  <a:pt x="262" y="52"/>
                  <a:pt x="262" y="52"/>
                  <a:pt x="262" y="52"/>
                </a:cubicBezTo>
                <a:cubicBezTo>
                  <a:pt x="262" y="52"/>
                  <a:pt x="263" y="52"/>
                  <a:pt x="263" y="52"/>
                </a:cubicBezTo>
                <a:cubicBezTo>
                  <a:pt x="262" y="52"/>
                  <a:pt x="262" y="52"/>
                  <a:pt x="261" y="53"/>
                </a:cubicBezTo>
                <a:close/>
                <a:moveTo>
                  <a:pt x="262" y="59"/>
                </a:moveTo>
                <a:cubicBezTo>
                  <a:pt x="262" y="59"/>
                  <a:pt x="262" y="59"/>
                  <a:pt x="262" y="59"/>
                </a:cubicBezTo>
                <a:cubicBezTo>
                  <a:pt x="262" y="59"/>
                  <a:pt x="262" y="59"/>
                  <a:pt x="262" y="59"/>
                </a:cubicBezTo>
                <a:close/>
                <a:moveTo>
                  <a:pt x="500" y="148"/>
                </a:moveTo>
                <a:cubicBezTo>
                  <a:pt x="498" y="158"/>
                  <a:pt x="496" y="166"/>
                  <a:pt x="494" y="169"/>
                </a:cubicBezTo>
                <a:cubicBezTo>
                  <a:pt x="493" y="172"/>
                  <a:pt x="495" y="168"/>
                  <a:pt x="494" y="170"/>
                </a:cubicBezTo>
                <a:cubicBezTo>
                  <a:pt x="493" y="174"/>
                  <a:pt x="490" y="181"/>
                  <a:pt x="488" y="184"/>
                </a:cubicBezTo>
                <a:cubicBezTo>
                  <a:pt x="486" y="189"/>
                  <a:pt x="483" y="194"/>
                  <a:pt x="480" y="199"/>
                </a:cubicBezTo>
                <a:cubicBezTo>
                  <a:pt x="478" y="202"/>
                  <a:pt x="477" y="204"/>
                  <a:pt x="475" y="206"/>
                </a:cubicBezTo>
                <a:cubicBezTo>
                  <a:pt x="470" y="212"/>
                  <a:pt x="470" y="212"/>
                  <a:pt x="470" y="212"/>
                </a:cubicBezTo>
                <a:cubicBezTo>
                  <a:pt x="469" y="214"/>
                  <a:pt x="466" y="216"/>
                  <a:pt x="465" y="217"/>
                </a:cubicBezTo>
                <a:cubicBezTo>
                  <a:pt x="462" y="221"/>
                  <a:pt x="456" y="228"/>
                  <a:pt x="452" y="232"/>
                </a:cubicBezTo>
                <a:cubicBezTo>
                  <a:pt x="438" y="245"/>
                  <a:pt x="422" y="256"/>
                  <a:pt x="405" y="264"/>
                </a:cubicBezTo>
                <a:cubicBezTo>
                  <a:pt x="387" y="272"/>
                  <a:pt x="369" y="278"/>
                  <a:pt x="351" y="284"/>
                </a:cubicBezTo>
                <a:cubicBezTo>
                  <a:pt x="314" y="295"/>
                  <a:pt x="277" y="301"/>
                  <a:pt x="239" y="304"/>
                </a:cubicBezTo>
                <a:cubicBezTo>
                  <a:pt x="221" y="305"/>
                  <a:pt x="200" y="305"/>
                  <a:pt x="183" y="305"/>
                </a:cubicBezTo>
                <a:cubicBezTo>
                  <a:pt x="177" y="304"/>
                  <a:pt x="172" y="304"/>
                  <a:pt x="167" y="304"/>
                </a:cubicBezTo>
                <a:cubicBezTo>
                  <a:pt x="155" y="303"/>
                  <a:pt x="142" y="302"/>
                  <a:pt x="129" y="301"/>
                </a:cubicBezTo>
                <a:cubicBezTo>
                  <a:pt x="116" y="299"/>
                  <a:pt x="103" y="298"/>
                  <a:pt x="93" y="296"/>
                </a:cubicBezTo>
                <a:cubicBezTo>
                  <a:pt x="77" y="292"/>
                  <a:pt x="61" y="288"/>
                  <a:pt x="45" y="280"/>
                </a:cubicBezTo>
                <a:cubicBezTo>
                  <a:pt x="38" y="277"/>
                  <a:pt x="32" y="273"/>
                  <a:pt x="27" y="269"/>
                </a:cubicBezTo>
                <a:cubicBezTo>
                  <a:pt x="24" y="268"/>
                  <a:pt x="22" y="266"/>
                  <a:pt x="20" y="264"/>
                </a:cubicBezTo>
                <a:cubicBezTo>
                  <a:pt x="11" y="256"/>
                  <a:pt x="4" y="244"/>
                  <a:pt x="2" y="232"/>
                </a:cubicBezTo>
                <a:cubicBezTo>
                  <a:pt x="1" y="225"/>
                  <a:pt x="0" y="219"/>
                  <a:pt x="0" y="213"/>
                </a:cubicBezTo>
                <a:cubicBezTo>
                  <a:pt x="0" y="203"/>
                  <a:pt x="2" y="191"/>
                  <a:pt x="6" y="180"/>
                </a:cubicBezTo>
                <a:cubicBezTo>
                  <a:pt x="10" y="169"/>
                  <a:pt x="16" y="158"/>
                  <a:pt x="22" y="148"/>
                </a:cubicBezTo>
                <a:cubicBezTo>
                  <a:pt x="25" y="143"/>
                  <a:pt x="29" y="139"/>
                  <a:pt x="32" y="134"/>
                </a:cubicBezTo>
                <a:cubicBezTo>
                  <a:pt x="34" y="132"/>
                  <a:pt x="36" y="130"/>
                  <a:pt x="38" y="127"/>
                </a:cubicBezTo>
                <a:cubicBezTo>
                  <a:pt x="44" y="119"/>
                  <a:pt x="54" y="109"/>
                  <a:pt x="61" y="102"/>
                </a:cubicBezTo>
                <a:cubicBezTo>
                  <a:pt x="65" y="98"/>
                  <a:pt x="69" y="95"/>
                  <a:pt x="74" y="91"/>
                </a:cubicBezTo>
                <a:cubicBezTo>
                  <a:pt x="83" y="83"/>
                  <a:pt x="92" y="76"/>
                  <a:pt x="100" y="70"/>
                </a:cubicBezTo>
                <a:cubicBezTo>
                  <a:pt x="111" y="62"/>
                  <a:pt x="128" y="52"/>
                  <a:pt x="143" y="45"/>
                </a:cubicBezTo>
                <a:cubicBezTo>
                  <a:pt x="144" y="44"/>
                  <a:pt x="144" y="44"/>
                  <a:pt x="144" y="44"/>
                </a:cubicBezTo>
                <a:cubicBezTo>
                  <a:pt x="155" y="39"/>
                  <a:pt x="166" y="33"/>
                  <a:pt x="177" y="29"/>
                </a:cubicBezTo>
                <a:cubicBezTo>
                  <a:pt x="179" y="29"/>
                  <a:pt x="179" y="29"/>
                  <a:pt x="180" y="28"/>
                </a:cubicBezTo>
                <a:cubicBezTo>
                  <a:pt x="194" y="23"/>
                  <a:pt x="194" y="23"/>
                  <a:pt x="194" y="23"/>
                </a:cubicBezTo>
                <a:cubicBezTo>
                  <a:pt x="215" y="16"/>
                  <a:pt x="231" y="12"/>
                  <a:pt x="249" y="9"/>
                </a:cubicBezTo>
                <a:cubicBezTo>
                  <a:pt x="259" y="6"/>
                  <a:pt x="271" y="5"/>
                  <a:pt x="281" y="3"/>
                </a:cubicBezTo>
                <a:cubicBezTo>
                  <a:pt x="284" y="3"/>
                  <a:pt x="287" y="2"/>
                  <a:pt x="290" y="2"/>
                </a:cubicBezTo>
                <a:cubicBezTo>
                  <a:pt x="293" y="2"/>
                  <a:pt x="295" y="2"/>
                  <a:pt x="297" y="1"/>
                </a:cubicBezTo>
                <a:cubicBezTo>
                  <a:pt x="304" y="1"/>
                  <a:pt x="304" y="1"/>
                  <a:pt x="304" y="1"/>
                </a:cubicBezTo>
                <a:cubicBezTo>
                  <a:pt x="307" y="1"/>
                  <a:pt x="311" y="0"/>
                  <a:pt x="314" y="0"/>
                </a:cubicBezTo>
                <a:cubicBezTo>
                  <a:pt x="318" y="0"/>
                  <a:pt x="321" y="0"/>
                  <a:pt x="324" y="0"/>
                </a:cubicBezTo>
                <a:cubicBezTo>
                  <a:pt x="327" y="0"/>
                  <a:pt x="331" y="0"/>
                  <a:pt x="334" y="0"/>
                </a:cubicBezTo>
                <a:cubicBezTo>
                  <a:pt x="343" y="0"/>
                  <a:pt x="351" y="0"/>
                  <a:pt x="361" y="1"/>
                </a:cubicBezTo>
                <a:cubicBezTo>
                  <a:pt x="368" y="2"/>
                  <a:pt x="376" y="2"/>
                  <a:pt x="384" y="4"/>
                </a:cubicBezTo>
                <a:cubicBezTo>
                  <a:pt x="389" y="4"/>
                  <a:pt x="394" y="5"/>
                  <a:pt x="398" y="6"/>
                </a:cubicBezTo>
                <a:cubicBezTo>
                  <a:pt x="400" y="7"/>
                  <a:pt x="403" y="8"/>
                  <a:pt x="405" y="8"/>
                </a:cubicBezTo>
                <a:cubicBezTo>
                  <a:pt x="408" y="9"/>
                  <a:pt x="410" y="10"/>
                  <a:pt x="413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6" y="11"/>
                  <a:pt x="416" y="11"/>
                  <a:pt x="416" y="12"/>
                </a:cubicBezTo>
                <a:cubicBezTo>
                  <a:pt x="417" y="12"/>
                  <a:pt x="419" y="13"/>
                  <a:pt x="420" y="12"/>
                </a:cubicBezTo>
                <a:cubicBezTo>
                  <a:pt x="420" y="12"/>
                  <a:pt x="420" y="12"/>
                  <a:pt x="420" y="12"/>
                </a:cubicBezTo>
                <a:cubicBezTo>
                  <a:pt x="421" y="12"/>
                  <a:pt x="421" y="12"/>
                  <a:pt x="421" y="12"/>
                </a:cubicBezTo>
                <a:cubicBezTo>
                  <a:pt x="421" y="13"/>
                  <a:pt x="422" y="13"/>
                  <a:pt x="423" y="13"/>
                </a:cubicBezTo>
                <a:cubicBezTo>
                  <a:pt x="423" y="13"/>
                  <a:pt x="423" y="13"/>
                  <a:pt x="423" y="13"/>
                </a:cubicBezTo>
                <a:cubicBezTo>
                  <a:pt x="424" y="13"/>
                  <a:pt x="424" y="14"/>
                  <a:pt x="424" y="14"/>
                </a:cubicBezTo>
                <a:cubicBezTo>
                  <a:pt x="425" y="14"/>
                  <a:pt x="425" y="14"/>
                  <a:pt x="425" y="14"/>
                </a:cubicBezTo>
                <a:cubicBezTo>
                  <a:pt x="426" y="14"/>
                  <a:pt x="426" y="14"/>
                  <a:pt x="426" y="15"/>
                </a:cubicBezTo>
                <a:cubicBezTo>
                  <a:pt x="426" y="15"/>
                  <a:pt x="426" y="15"/>
                  <a:pt x="426" y="15"/>
                </a:cubicBezTo>
                <a:cubicBezTo>
                  <a:pt x="426" y="15"/>
                  <a:pt x="427" y="16"/>
                  <a:pt x="428" y="16"/>
                </a:cubicBezTo>
                <a:cubicBezTo>
                  <a:pt x="428" y="17"/>
                  <a:pt x="429" y="17"/>
                  <a:pt x="429" y="17"/>
                </a:cubicBezTo>
                <a:cubicBezTo>
                  <a:pt x="430" y="17"/>
                  <a:pt x="430" y="19"/>
                  <a:pt x="431" y="19"/>
                </a:cubicBezTo>
                <a:cubicBezTo>
                  <a:pt x="430" y="20"/>
                  <a:pt x="431" y="20"/>
                  <a:pt x="431" y="20"/>
                </a:cubicBezTo>
                <a:cubicBezTo>
                  <a:pt x="431" y="20"/>
                  <a:pt x="431" y="21"/>
                  <a:pt x="431" y="21"/>
                </a:cubicBezTo>
                <a:cubicBezTo>
                  <a:pt x="431" y="21"/>
                  <a:pt x="431" y="22"/>
                  <a:pt x="431" y="22"/>
                </a:cubicBezTo>
                <a:cubicBezTo>
                  <a:pt x="431" y="22"/>
                  <a:pt x="431" y="23"/>
                  <a:pt x="431" y="23"/>
                </a:cubicBezTo>
                <a:cubicBezTo>
                  <a:pt x="431" y="23"/>
                  <a:pt x="432" y="24"/>
                  <a:pt x="432" y="24"/>
                </a:cubicBezTo>
                <a:cubicBezTo>
                  <a:pt x="432" y="25"/>
                  <a:pt x="431" y="25"/>
                  <a:pt x="431" y="26"/>
                </a:cubicBezTo>
                <a:cubicBezTo>
                  <a:pt x="431" y="27"/>
                  <a:pt x="430" y="28"/>
                  <a:pt x="430" y="29"/>
                </a:cubicBezTo>
                <a:cubicBezTo>
                  <a:pt x="430" y="29"/>
                  <a:pt x="430" y="29"/>
                  <a:pt x="430" y="29"/>
                </a:cubicBezTo>
                <a:cubicBezTo>
                  <a:pt x="429" y="29"/>
                  <a:pt x="429" y="30"/>
                  <a:pt x="428" y="30"/>
                </a:cubicBezTo>
                <a:cubicBezTo>
                  <a:pt x="428" y="30"/>
                  <a:pt x="428" y="30"/>
                  <a:pt x="428" y="31"/>
                </a:cubicBezTo>
                <a:cubicBezTo>
                  <a:pt x="427" y="31"/>
                  <a:pt x="427" y="31"/>
                  <a:pt x="427" y="31"/>
                </a:cubicBezTo>
                <a:cubicBezTo>
                  <a:pt x="426" y="31"/>
                  <a:pt x="424" y="32"/>
                  <a:pt x="423" y="32"/>
                </a:cubicBezTo>
                <a:cubicBezTo>
                  <a:pt x="423" y="32"/>
                  <a:pt x="423" y="32"/>
                  <a:pt x="423" y="32"/>
                </a:cubicBezTo>
                <a:cubicBezTo>
                  <a:pt x="422" y="32"/>
                  <a:pt x="422" y="32"/>
                  <a:pt x="421" y="32"/>
                </a:cubicBezTo>
                <a:cubicBezTo>
                  <a:pt x="421" y="33"/>
                  <a:pt x="420" y="32"/>
                  <a:pt x="420" y="32"/>
                </a:cubicBezTo>
                <a:cubicBezTo>
                  <a:pt x="420" y="32"/>
                  <a:pt x="419" y="32"/>
                  <a:pt x="419" y="32"/>
                </a:cubicBezTo>
                <a:cubicBezTo>
                  <a:pt x="419" y="32"/>
                  <a:pt x="418" y="32"/>
                  <a:pt x="418" y="32"/>
                </a:cubicBezTo>
                <a:cubicBezTo>
                  <a:pt x="417" y="32"/>
                  <a:pt x="417" y="31"/>
                  <a:pt x="416" y="31"/>
                </a:cubicBezTo>
                <a:cubicBezTo>
                  <a:pt x="416" y="31"/>
                  <a:pt x="416" y="31"/>
                  <a:pt x="416" y="31"/>
                </a:cubicBezTo>
                <a:cubicBezTo>
                  <a:pt x="415" y="31"/>
                  <a:pt x="415" y="30"/>
                  <a:pt x="415" y="30"/>
                </a:cubicBezTo>
                <a:cubicBezTo>
                  <a:pt x="415" y="30"/>
                  <a:pt x="415" y="30"/>
                  <a:pt x="414" y="30"/>
                </a:cubicBezTo>
                <a:cubicBezTo>
                  <a:pt x="414" y="29"/>
                  <a:pt x="415" y="29"/>
                  <a:pt x="414" y="29"/>
                </a:cubicBezTo>
                <a:cubicBezTo>
                  <a:pt x="414" y="28"/>
                  <a:pt x="413" y="30"/>
                  <a:pt x="413" y="29"/>
                </a:cubicBezTo>
                <a:cubicBezTo>
                  <a:pt x="413" y="28"/>
                  <a:pt x="412" y="28"/>
                  <a:pt x="411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08" y="26"/>
                  <a:pt x="408" y="26"/>
                  <a:pt x="408" y="26"/>
                </a:cubicBezTo>
                <a:cubicBezTo>
                  <a:pt x="407" y="26"/>
                  <a:pt x="407" y="26"/>
                  <a:pt x="407" y="26"/>
                </a:cubicBezTo>
                <a:cubicBezTo>
                  <a:pt x="399" y="23"/>
                  <a:pt x="390" y="21"/>
                  <a:pt x="383" y="20"/>
                </a:cubicBezTo>
                <a:cubicBezTo>
                  <a:pt x="376" y="19"/>
                  <a:pt x="370" y="18"/>
                  <a:pt x="363" y="17"/>
                </a:cubicBezTo>
                <a:cubicBezTo>
                  <a:pt x="342" y="15"/>
                  <a:pt x="321" y="16"/>
                  <a:pt x="300" y="17"/>
                </a:cubicBezTo>
                <a:cubicBezTo>
                  <a:pt x="288" y="18"/>
                  <a:pt x="273" y="20"/>
                  <a:pt x="262" y="22"/>
                </a:cubicBezTo>
                <a:cubicBezTo>
                  <a:pt x="249" y="24"/>
                  <a:pt x="236" y="27"/>
                  <a:pt x="224" y="30"/>
                </a:cubicBezTo>
                <a:cubicBezTo>
                  <a:pt x="217" y="32"/>
                  <a:pt x="210" y="34"/>
                  <a:pt x="203" y="36"/>
                </a:cubicBezTo>
                <a:cubicBezTo>
                  <a:pt x="196" y="38"/>
                  <a:pt x="196" y="38"/>
                  <a:pt x="196" y="38"/>
                </a:cubicBezTo>
                <a:cubicBezTo>
                  <a:pt x="190" y="41"/>
                  <a:pt x="183" y="43"/>
                  <a:pt x="176" y="46"/>
                </a:cubicBezTo>
                <a:cubicBezTo>
                  <a:pt x="170" y="49"/>
                  <a:pt x="164" y="51"/>
                  <a:pt x="157" y="54"/>
                </a:cubicBezTo>
                <a:cubicBezTo>
                  <a:pt x="148" y="58"/>
                  <a:pt x="138" y="64"/>
                  <a:pt x="127" y="70"/>
                </a:cubicBezTo>
                <a:cubicBezTo>
                  <a:pt x="117" y="77"/>
                  <a:pt x="106" y="84"/>
                  <a:pt x="96" y="92"/>
                </a:cubicBezTo>
                <a:cubicBezTo>
                  <a:pt x="93" y="94"/>
                  <a:pt x="93" y="94"/>
                  <a:pt x="93" y="94"/>
                </a:cubicBezTo>
                <a:cubicBezTo>
                  <a:pt x="80" y="104"/>
                  <a:pt x="69" y="115"/>
                  <a:pt x="59" y="125"/>
                </a:cubicBezTo>
                <a:cubicBezTo>
                  <a:pt x="47" y="138"/>
                  <a:pt x="34" y="155"/>
                  <a:pt x="26" y="171"/>
                </a:cubicBezTo>
                <a:cubicBezTo>
                  <a:pt x="19" y="186"/>
                  <a:pt x="14" y="201"/>
                  <a:pt x="14" y="217"/>
                </a:cubicBezTo>
                <a:cubicBezTo>
                  <a:pt x="15" y="222"/>
                  <a:pt x="15" y="229"/>
                  <a:pt x="17" y="234"/>
                </a:cubicBezTo>
                <a:cubicBezTo>
                  <a:pt x="19" y="239"/>
                  <a:pt x="22" y="244"/>
                  <a:pt x="26" y="249"/>
                </a:cubicBezTo>
                <a:cubicBezTo>
                  <a:pt x="28" y="252"/>
                  <a:pt x="31" y="255"/>
                  <a:pt x="35" y="258"/>
                </a:cubicBezTo>
                <a:cubicBezTo>
                  <a:pt x="40" y="261"/>
                  <a:pt x="45" y="264"/>
                  <a:pt x="51" y="267"/>
                </a:cubicBezTo>
                <a:cubicBezTo>
                  <a:pt x="61" y="272"/>
                  <a:pt x="72" y="276"/>
                  <a:pt x="84" y="279"/>
                </a:cubicBezTo>
                <a:cubicBezTo>
                  <a:pt x="95" y="282"/>
                  <a:pt x="106" y="284"/>
                  <a:pt x="117" y="285"/>
                </a:cubicBezTo>
                <a:cubicBezTo>
                  <a:pt x="121" y="286"/>
                  <a:pt x="125" y="286"/>
                  <a:pt x="129" y="287"/>
                </a:cubicBezTo>
                <a:cubicBezTo>
                  <a:pt x="131" y="287"/>
                  <a:pt x="134" y="287"/>
                  <a:pt x="137" y="287"/>
                </a:cubicBezTo>
                <a:cubicBezTo>
                  <a:pt x="150" y="289"/>
                  <a:pt x="168" y="290"/>
                  <a:pt x="184" y="291"/>
                </a:cubicBezTo>
                <a:cubicBezTo>
                  <a:pt x="206" y="291"/>
                  <a:pt x="227" y="291"/>
                  <a:pt x="251" y="289"/>
                </a:cubicBezTo>
                <a:cubicBezTo>
                  <a:pt x="268" y="287"/>
                  <a:pt x="287" y="285"/>
                  <a:pt x="306" y="281"/>
                </a:cubicBezTo>
                <a:cubicBezTo>
                  <a:pt x="331" y="276"/>
                  <a:pt x="357" y="268"/>
                  <a:pt x="381" y="259"/>
                </a:cubicBezTo>
                <a:cubicBezTo>
                  <a:pt x="395" y="254"/>
                  <a:pt x="407" y="248"/>
                  <a:pt x="419" y="241"/>
                </a:cubicBezTo>
                <a:cubicBezTo>
                  <a:pt x="430" y="233"/>
                  <a:pt x="440" y="224"/>
                  <a:pt x="449" y="215"/>
                </a:cubicBezTo>
                <a:cubicBezTo>
                  <a:pt x="450" y="214"/>
                  <a:pt x="451" y="213"/>
                  <a:pt x="453" y="211"/>
                </a:cubicBezTo>
                <a:cubicBezTo>
                  <a:pt x="455" y="209"/>
                  <a:pt x="454" y="210"/>
                  <a:pt x="456" y="207"/>
                </a:cubicBezTo>
                <a:cubicBezTo>
                  <a:pt x="458" y="205"/>
                  <a:pt x="457" y="207"/>
                  <a:pt x="458" y="205"/>
                </a:cubicBezTo>
                <a:cubicBezTo>
                  <a:pt x="464" y="198"/>
                  <a:pt x="464" y="198"/>
                  <a:pt x="464" y="198"/>
                </a:cubicBezTo>
                <a:cubicBezTo>
                  <a:pt x="465" y="197"/>
                  <a:pt x="466" y="196"/>
                  <a:pt x="467" y="195"/>
                </a:cubicBezTo>
                <a:cubicBezTo>
                  <a:pt x="467" y="194"/>
                  <a:pt x="468" y="193"/>
                  <a:pt x="469" y="192"/>
                </a:cubicBezTo>
                <a:cubicBezTo>
                  <a:pt x="472" y="187"/>
                  <a:pt x="475" y="182"/>
                  <a:pt x="477" y="177"/>
                </a:cubicBezTo>
                <a:cubicBezTo>
                  <a:pt x="482" y="167"/>
                  <a:pt x="486" y="156"/>
                  <a:pt x="487" y="146"/>
                </a:cubicBezTo>
                <a:cubicBezTo>
                  <a:pt x="487" y="143"/>
                  <a:pt x="487" y="146"/>
                  <a:pt x="488" y="144"/>
                </a:cubicBezTo>
                <a:cubicBezTo>
                  <a:pt x="488" y="142"/>
                  <a:pt x="488" y="141"/>
                  <a:pt x="487" y="139"/>
                </a:cubicBezTo>
                <a:cubicBezTo>
                  <a:pt x="487" y="137"/>
                  <a:pt x="487" y="136"/>
                  <a:pt x="487" y="134"/>
                </a:cubicBezTo>
                <a:cubicBezTo>
                  <a:pt x="487" y="130"/>
                  <a:pt x="486" y="126"/>
                  <a:pt x="485" y="123"/>
                </a:cubicBezTo>
                <a:cubicBezTo>
                  <a:pt x="483" y="115"/>
                  <a:pt x="480" y="108"/>
                  <a:pt x="475" y="103"/>
                </a:cubicBezTo>
                <a:cubicBezTo>
                  <a:pt x="472" y="98"/>
                  <a:pt x="467" y="94"/>
                  <a:pt x="462" y="91"/>
                </a:cubicBezTo>
                <a:cubicBezTo>
                  <a:pt x="460" y="90"/>
                  <a:pt x="461" y="90"/>
                  <a:pt x="460" y="90"/>
                </a:cubicBezTo>
                <a:cubicBezTo>
                  <a:pt x="458" y="89"/>
                  <a:pt x="459" y="89"/>
                  <a:pt x="458" y="88"/>
                </a:cubicBezTo>
                <a:cubicBezTo>
                  <a:pt x="456" y="87"/>
                  <a:pt x="456" y="87"/>
                  <a:pt x="456" y="87"/>
                </a:cubicBezTo>
                <a:cubicBezTo>
                  <a:pt x="453" y="86"/>
                  <a:pt x="453" y="86"/>
                  <a:pt x="453" y="86"/>
                </a:cubicBezTo>
                <a:cubicBezTo>
                  <a:pt x="439" y="78"/>
                  <a:pt x="424" y="72"/>
                  <a:pt x="409" y="67"/>
                </a:cubicBezTo>
                <a:cubicBezTo>
                  <a:pt x="406" y="66"/>
                  <a:pt x="406" y="66"/>
                  <a:pt x="402" y="64"/>
                </a:cubicBezTo>
                <a:cubicBezTo>
                  <a:pt x="398" y="63"/>
                  <a:pt x="399" y="63"/>
                  <a:pt x="396" y="63"/>
                </a:cubicBezTo>
                <a:cubicBezTo>
                  <a:pt x="395" y="63"/>
                  <a:pt x="392" y="61"/>
                  <a:pt x="391" y="61"/>
                </a:cubicBezTo>
                <a:cubicBezTo>
                  <a:pt x="390" y="61"/>
                  <a:pt x="391" y="61"/>
                  <a:pt x="391" y="61"/>
                </a:cubicBezTo>
                <a:cubicBezTo>
                  <a:pt x="388" y="60"/>
                  <a:pt x="378" y="58"/>
                  <a:pt x="373" y="57"/>
                </a:cubicBezTo>
                <a:cubicBezTo>
                  <a:pt x="366" y="56"/>
                  <a:pt x="358" y="54"/>
                  <a:pt x="350" y="53"/>
                </a:cubicBezTo>
                <a:cubicBezTo>
                  <a:pt x="358" y="54"/>
                  <a:pt x="365" y="55"/>
                  <a:pt x="367" y="55"/>
                </a:cubicBezTo>
                <a:cubicBezTo>
                  <a:pt x="359" y="53"/>
                  <a:pt x="344" y="52"/>
                  <a:pt x="336" y="51"/>
                </a:cubicBezTo>
                <a:cubicBezTo>
                  <a:pt x="318" y="50"/>
                  <a:pt x="294" y="52"/>
                  <a:pt x="273" y="56"/>
                </a:cubicBezTo>
                <a:cubicBezTo>
                  <a:pt x="272" y="56"/>
                  <a:pt x="271" y="56"/>
                  <a:pt x="271" y="56"/>
                </a:cubicBezTo>
                <a:cubicBezTo>
                  <a:pt x="265" y="57"/>
                  <a:pt x="265" y="57"/>
                  <a:pt x="265" y="57"/>
                </a:cubicBezTo>
                <a:cubicBezTo>
                  <a:pt x="264" y="58"/>
                  <a:pt x="264" y="58"/>
                  <a:pt x="264" y="58"/>
                </a:cubicBezTo>
                <a:cubicBezTo>
                  <a:pt x="264" y="58"/>
                  <a:pt x="263" y="58"/>
                  <a:pt x="262" y="58"/>
                </a:cubicBezTo>
                <a:cubicBezTo>
                  <a:pt x="264" y="58"/>
                  <a:pt x="264" y="58"/>
                  <a:pt x="264" y="58"/>
                </a:cubicBezTo>
                <a:cubicBezTo>
                  <a:pt x="265" y="57"/>
                  <a:pt x="265" y="57"/>
                  <a:pt x="265" y="57"/>
                </a:cubicBezTo>
                <a:cubicBezTo>
                  <a:pt x="266" y="57"/>
                  <a:pt x="266" y="57"/>
                  <a:pt x="266" y="57"/>
                </a:cubicBezTo>
                <a:cubicBezTo>
                  <a:pt x="266" y="57"/>
                  <a:pt x="266" y="57"/>
                  <a:pt x="266" y="57"/>
                </a:cubicBezTo>
                <a:cubicBezTo>
                  <a:pt x="267" y="57"/>
                  <a:pt x="267" y="57"/>
                  <a:pt x="267" y="57"/>
                </a:cubicBezTo>
                <a:cubicBezTo>
                  <a:pt x="288" y="53"/>
                  <a:pt x="309" y="50"/>
                  <a:pt x="330" y="51"/>
                </a:cubicBezTo>
                <a:cubicBezTo>
                  <a:pt x="335" y="51"/>
                  <a:pt x="343" y="51"/>
                  <a:pt x="352" y="52"/>
                </a:cubicBezTo>
                <a:cubicBezTo>
                  <a:pt x="362" y="53"/>
                  <a:pt x="371" y="55"/>
                  <a:pt x="378" y="57"/>
                </a:cubicBezTo>
                <a:cubicBezTo>
                  <a:pt x="387" y="58"/>
                  <a:pt x="391" y="59"/>
                  <a:pt x="387" y="58"/>
                </a:cubicBezTo>
                <a:cubicBezTo>
                  <a:pt x="376" y="55"/>
                  <a:pt x="367" y="53"/>
                  <a:pt x="356" y="52"/>
                </a:cubicBezTo>
                <a:cubicBezTo>
                  <a:pt x="354" y="51"/>
                  <a:pt x="352" y="51"/>
                  <a:pt x="355" y="51"/>
                </a:cubicBezTo>
                <a:cubicBezTo>
                  <a:pt x="377" y="53"/>
                  <a:pt x="401" y="60"/>
                  <a:pt x="418" y="66"/>
                </a:cubicBezTo>
                <a:cubicBezTo>
                  <a:pt x="428" y="70"/>
                  <a:pt x="428" y="70"/>
                  <a:pt x="428" y="70"/>
                </a:cubicBezTo>
                <a:cubicBezTo>
                  <a:pt x="430" y="70"/>
                  <a:pt x="431" y="71"/>
                  <a:pt x="432" y="71"/>
                </a:cubicBezTo>
                <a:cubicBezTo>
                  <a:pt x="432" y="71"/>
                  <a:pt x="430" y="70"/>
                  <a:pt x="430" y="70"/>
                </a:cubicBezTo>
                <a:cubicBezTo>
                  <a:pt x="411" y="62"/>
                  <a:pt x="395" y="56"/>
                  <a:pt x="374" y="52"/>
                </a:cubicBezTo>
                <a:cubicBezTo>
                  <a:pt x="371" y="51"/>
                  <a:pt x="368" y="51"/>
                  <a:pt x="365" y="50"/>
                </a:cubicBezTo>
                <a:cubicBezTo>
                  <a:pt x="358" y="49"/>
                  <a:pt x="347" y="48"/>
                  <a:pt x="338" y="47"/>
                </a:cubicBezTo>
                <a:cubicBezTo>
                  <a:pt x="336" y="47"/>
                  <a:pt x="337" y="47"/>
                  <a:pt x="336" y="47"/>
                </a:cubicBezTo>
                <a:cubicBezTo>
                  <a:pt x="315" y="46"/>
                  <a:pt x="296" y="48"/>
                  <a:pt x="277" y="51"/>
                </a:cubicBezTo>
                <a:cubicBezTo>
                  <a:pt x="293" y="48"/>
                  <a:pt x="310" y="47"/>
                  <a:pt x="325" y="47"/>
                </a:cubicBezTo>
                <a:cubicBezTo>
                  <a:pt x="327" y="47"/>
                  <a:pt x="328" y="46"/>
                  <a:pt x="330" y="46"/>
                </a:cubicBezTo>
                <a:cubicBezTo>
                  <a:pt x="343" y="47"/>
                  <a:pt x="363" y="49"/>
                  <a:pt x="379" y="52"/>
                </a:cubicBezTo>
                <a:cubicBezTo>
                  <a:pt x="381" y="52"/>
                  <a:pt x="382" y="52"/>
                  <a:pt x="375" y="51"/>
                </a:cubicBezTo>
                <a:cubicBezTo>
                  <a:pt x="377" y="51"/>
                  <a:pt x="378" y="51"/>
                  <a:pt x="381" y="52"/>
                </a:cubicBezTo>
                <a:cubicBezTo>
                  <a:pt x="381" y="52"/>
                  <a:pt x="380" y="52"/>
                  <a:pt x="379" y="52"/>
                </a:cubicBezTo>
                <a:cubicBezTo>
                  <a:pt x="388" y="53"/>
                  <a:pt x="389" y="54"/>
                  <a:pt x="398" y="56"/>
                </a:cubicBezTo>
                <a:cubicBezTo>
                  <a:pt x="399" y="56"/>
                  <a:pt x="400" y="56"/>
                  <a:pt x="399" y="56"/>
                </a:cubicBezTo>
                <a:cubicBezTo>
                  <a:pt x="392" y="54"/>
                  <a:pt x="385" y="52"/>
                  <a:pt x="379" y="51"/>
                </a:cubicBezTo>
                <a:cubicBezTo>
                  <a:pt x="375" y="50"/>
                  <a:pt x="372" y="50"/>
                  <a:pt x="369" y="49"/>
                </a:cubicBezTo>
                <a:cubicBezTo>
                  <a:pt x="367" y="49"/>
                  <a:pt x="367" y="49"/>
                  <a:pt x="365" y="48"/>
                </a:cubicBezTo>
                <a:cubicBezTo>
                  <a:pt x="363" y="48"/>
                  <a:pt x="360" y="48"/>
                  <a:pt x="358" y="48"/>
                </a:cubicBezTo>
                <a:cubicBezTo>
                  <a:pt x="353" y="47"/>
                  <a:pt x="353" y="47"/>
                  <a:pt x="353" y="47"/>
                </a:cubicBezTo>
                <a:cubicBezTo>
                  <a:pt x="345" y="46"/>
                  <a:pt x="336" y="46"/>
                  <a:pt x="327" y="45"/>
                </a:cubicBezTo>
                <a:cubicBezTo>
                  <a:pt x="321" y="45"/>
                  <a:pt x="314" y="45"/>
                  <a:pt x="307" y="46"/>
                </a:cubicBezTo>
                <a:cubicBezTo>
                  <a:pt x="310" y="45"/>
                  <a:pt x="315" y="45"/>
                  <a:pt x="320" y="45"/>
                </a:cubicBezTo>
                <a:cubicBezTo>
                  <a:pt x="337" y="45"/>
                  <a:pt x="357" y="46"/>
                  <a:pt x="371" y="49"/>
                </a:cubicBezTo>
                <a:cubicBezTo>
                  <a:pt x="372" y="49"/>
                  <a:pt x="369" y="48"/>
                  <a:pt x="368" y="48"/>
                </a:cubicBezTo>
                <a:cubicBezTo>
                  <a:pt x="363" y="47"/>
                  <a:pt x="360" y="47"/>
                  <a:pt x="356" y="46"/>
                </a:cubicBezTo>
                <a:cubicBezTo>
                  <a:pt x="354" y="46"/>
                  <a:pt x="357" y="46"/>
                  <a:pt x="355" y="46"/>
                </a:cubicBezTo>
                <a:cubicBezTo>
                  <a:pt x="345" y="45"/>
                  <a:pt x="335" y="45"/>
                  <a:pt x="323" y="45"/>
                </a:cubicBezTo>
                <a:cubicBezTo>
                  <a:pt x="322" y="44"/>
                  <a:pt x="319" y="44"/>
                  <a:pt x="321" y="44"/>
                </a:cubicBezTo>
                <a:cubicBezTo>
                  <a:pt x="319" y="44"/>
                  <a:pt x="319" y="44"/>
                  <a:pt x="317" y="44"/>
                </a:cubicBezTo>
                <a:cubicBezTo>
                  <a:pt x="314" y="44"/>
                  <a:pt x="318" y="44"/>
                  <a:pt x="317" y="44"/>
                </a:cubicBezTo>
                <a:cubicBezTo>
                  <a:pt x="314" y="44"/>
                  <a:pt x="310" y="45"/>
                  <a:pt x="308" y="45"/>
                </a:cubicBezTo>
                <a:cubicBezTo>
                  <a:pt x="294" y="46"/>
                  <a:pt x="282" y="47"/>
                  <a:pt x="266" y="50"/>
                </a:cubicBezTo>
                <a:cubicBezTo>
                  <a:pt x="276" y="48"/>
                  <a:pt x="290" y="46"/>
                  <a:pt x="305" y="45"/>
                </a:cubicBezTo>
                <a:cubicBezTo>
                  <a:pt x="308" y="44"/>
                  <a:pt x="304" y="45"/>
                  <a:pt x="307" y="44"/>
                </a:cubicBezTo>
                <a:cubicBezTo>
                  <a:pt x="311" y="44"/>
                  <a:pt x="314" y="44"/>
                  <a:pt x="318" y="44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333" y="44"/>
                  <a:pt x="338" y="44"/>
                  <a:pt x="343" y="44"/>
                </a:cubicBezTo>
                <a:cubicBezTo>
                  <a:pt x="348" y="45"/>
                  <a:pt x="351" y="45"/>
                  <a:pt x="356" y="45"/>
                </a:cubicBezTo>
                <a:cubicBezTo>
                  <a:pt x="358" y="46"/>
                  <a:pt x="358" y="45"/>
                  <a:pt x="361" y="46"/>
                </a:cubicBezTo>
                <a:cubicBezTo>
                  <a:pt x="362" y="46"/>
                  <a:pt x="357" y="45"/>
                  <a:pt x="360" y="45"/>
                </a:cubicBezTo>
                <a:cubicBezTo>
                  <a:pt x="363" y="46"/>
                  <a:pt x="360" y="45"/>
                  <a:pt x="362" y="46"/>
                </a:cubicBezTo>
                <a:cubicBezTo>
                  <a:pt x="365" y="46"/>
                  <a:pt x="366" y="46"/>
                  <a:pt x="368" y="46"/>
                </a:cubicBezTo>
                <a:cubicBezTo>
                  <a:pt x="375" y="48"/>
                  <a:pt x="382" y="49"/>
                  <a:pt x="389" y="51"/>
                </a:cubicBezTo>
                <a:cubicBezTo>
                  <a:pt x="391" y="51"/>
                  <a:pt x="386" y="50"/>
                  <a:pt x="388" y="50"/>
                </a:cubicBezTo>
                <a:cubicBezTo>
                  <a:pt x="391" y="51"/>
                  <a:pt x="401" y="54"/>
                  <a:pt x="403" y="54"/>
                </a:cubicBezTo>
                <a:cubicBezTo>
                  <a:pt x="411" y="57"/>
                  <a:pt x="415" y="58"/>
                  <a:pt x="424" y="61"/>
                </a:cubicBezTo>
                <a:cubicBezTo>
                  <a:pt x="427" y="63"/>
                  <a:pt x="424" y="61"/>
                  <a:pt x="426" y="62"/>
                </a:cubicBezTo>
                <a:cubicBezTo>
                  <a:pt x="431" y="64"/>
                  <a:pt x="434" y="65"/>
                  <a:pt x="440" y="68"/>
                </a:cubicBezTo>
                <a:cubicBezTo>
                  <a:pt x="444" y="69"/>
                  <a:pt x="450" y="72"/>
                  <a:pt x="455" y="75"/>
                </a:cubicBezTo>
                <a:cubicBezTo>
                  <a:pt x="455" y="74"/>
                  <a:pt x="452" y="73"/>
                  <a:pt x="449" y="71"/>
                </a:cubicBezTo>
                <a:cubicBezTo>
                  <a:pt x="451" y="72"/>
                  <a:pt x="456" y="75"/>
                  <a:pt x="458" y="76"/>
                </a:cubicBezTo>
                <a:cubicBezTo>
                  <a:pt x="466" y="80"/>
                  <a:pt x="473" y="84"/>
                  <a:pt x="480" y="91"/>
                </a:cubicBezTo>
                <a:cubicBezTo>
                  <a:pt x="486" y="97"/>
                  <a:pt x="492" y="105"/>
                  <a:pt x="495" y="116"/>
                </a:cubicBezTo>
                <a:cubicBezTo>
                  <a:pt x="496" y="119"/>
                  <a:pt x="497" y="120"/>
                  <a:pt x="498" y="123"/>
                </a:cubicBezTo>
                <a:cubicBezTo>
                  <a:pt x="498" y="124"/>
                  <a:pt x="498" y="124"/>
                  <a:pt x="498" y="123"/>
                </a:cubicBezTo>
                <a:cubicBezTo>
                  <a:pt x="498" y="126"/>
                  <a:pt x="499" y="130"/>
                  <a:pt x="499" y="134"/>
                </a:cubicBezTo>
                <a:cubicBezTo>
                  <a:pt x="500" y="136"/>
                  <a:pt x="500" y="139"/>
                  <a:pt x="500" y="141"/>
                </a:cubicBezTo>
                <a:cubicBezTo>
                  <a:pt x="500" y="143"/>
                  <a:pt x="500" y="146"/>
                  <a:pt x="500" y="148"/>
                </a:cubicBezTo>
                <a:close/>
                <a:moveTo>
                  <a:pt x="385" y="50"/>
                </a:moveTo>
                <a:cubicBezTo>
                  <a:pt x="380" y="49"/>
                  <a:pt x="378" y="49"/>
                  <a:pt x="371" y="47"/>
                </a:cubicBezTo>
                <a:cubicBezTo>
                  <a:pt x="369" y="47"/>
                  <a:pt x="367" y="47"/>
                  <a:pt x="364" y="46"/>
                </a:cubicBezTo>
                <a:cubicBezTo>
                  <a:pt x="363" y="47"/>
                  <a:pt x="354" y="45"/>
                  <a:pt x="354" y="46"/>
                </a:cubicBezTo>
                <a:cubicBezTo>
                  <a:pt x="359" y="46"/>
                  <a:pt x="362" y="47"/>
                  <a:pt x="365" y="47"/>
                </a:cubicBezTo>
                <a:cubicBezTo>
                  <a:pt x="367" y="47"/>
                  <a:pt x="364" y="47"/>
                  <a:pt x="366" y="47"/>
                </a:cubicBezTo>
                <a:cubicBezTo>
                  <a:pt x="370" y="48"/>
                  <a:pt x="380" y="49"/>
                  <a:pt x="386" y="51"/>
                </a:cubicBezTo>
                <a:cubicBezTo>
                  <a:pt x="386" y="51"/>
                  <a:pt x="384" y="50"/>
                  <a:pt x="385" y="50"/>
                </a:cubicBezTo>
                <a:close/>
                <a:moveTo>
                  <a:pt x="387" y="51"/>
                </a:moveTo>
                <a:cubicBezTo>
                  <a:pt x="387" y="51"/>
                  <a:pt x="388" y="51"/>
                  <a:pt x="388" y="51"/>
                </a:cubicBezTo>
                <a:cubicBezTo>
                  <a:pt x="392" y="52"/>
                  <a:pt x="389" y="51"/>
                  <a:pt x="387" y="51"/>
                </a:cubicBezTo>
                <a:close/>
                <a:moveTo>
                  <a:pt x="391" y="61"/>
                </a:moveTo>
                <a:cubicBezTo>
                  <a:pt x="391" y="61"/>
                  <a:pt x="391" y="61"/>
                  <a:pt x="391" y="61"/>
                </a:cubicBezTo>
                <a:cubicBezTo>
                  <a:pt x="391" y="61"/>
                  <a:pt x="391" y="61"/>
                  <a:pt x="391" y="6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Freeform 499"/>
          <p:cNvSpPr>
            <a:spLocks noEditPoints="1"/>
          </p:cNvSpPr>
          <p:nvPr/>
        </p:nvSpPr>
        <p:spPr bwMode="auto">
          <a:xfrm flipH="1">
            <a:off x="8482357" y="6209829"/>
            <a:ext cx="1063938" cy="504359"/>
          </a:xfrm>
          <a:custGeom>
            <a:avLst/>
            <a:gdLst>
              <a:gd name="T0" fmla="*/ 207 w 362"/>
              <a:gd name="T1" fmla="*/ 1 h 362"/>
              <a:gd name="T2" fmla="*/ 177 w 362"/>
              <a:gd name="T3" fmla="*/ 5 h 362"/>
              <a:gd name="T4" fmla="*/ 137 w 362"/>
              <a:gd name="T5" fmla="*/ 19 h 362"/>
              <a:gd name="T6" fmla="*/ 79 w 362"/>
              <a:gd name="T7" fmla="*/ 24 h 362"/>
              <a:gd name="T8" fmla="*/ 49 w 362"/>
              <a:gd name="T9" fmla="*/ 33 h 362"/>
              <a:gd name="T10" fmla="*/ 54 w 362"/>
              <a:gd name="T11" fmla="*/ 32 h 362"/>
              <a:gd name="T12" fmla="*/ 50 w 362"/>
              <a:gd name="T13" fmla="*/ 30 h 362"/>
              <a:gd name="T14" fmla="*/ 51 w 362"/>
              <a:gd name="T15" fmla="*/ 36 h 362"/>
              <a:gd name="T16" fmla="*/ 49 w 362"/>
              <a:gd name="T17" fmla="*/ 30 h 362"/>
              <a:gd name="T18" fmla="*/ 51 w 362"/>
              <a:gd name="T19" fmla="*/ 36 h 362"/>
              <a:gd name="T20" fmla="*/ 49 w 362"/>
              <a:gd name="T21" fmla="*/ 33 h 362"/>
              <a:gd name="T22" fmla="*/ 48 w 362"/>
              <a:gd name="T23" fmla="*/ 32 h 362"/>
              <a:gd name="T24" fmla="*/ 47 w 362"/>
              <a:gd name="T25" fmla="*/ 38 h 362"/>
              <a:gd name="T26" fmla="*/ 47 w 362"/>
              <a:gd name="T27" fmla="*/ 41 h 362"/>
              <a:gd name="T28" fmla="*/ 111 w 362"/>
              <a:gd name="T29" fmla="*/ 27 h 362"/>
              <a:gd name="T30" fmla="*/ 50 w 362"/>
              <a:gd name="T31" fmla="*/ 35 h 362"/>
              <a:gd name="T32" fmla="*/ 49 w 362"/>
              <a:gd name="T33" fmla="*/ 31 h 362"/>
              <a:gd name="T34" fmla="*/ 47 w 362"/>
              <a:gd name="T35" fmla="*/ 32 h 362"/>
              <a:gd name="T36" fmla="*/ 46 w 362"/>
              <a:gd name="T37" fmla="*/ 32 h 362"/>
              <a:gd name="T38" fmla="*/ 159 w 362"/>
              <a:gd name="T39" fmla="*/ 18 h 362"/>
              <a:gd name="T40" fmla="*/ 317 w 362"/>
              <a:gd name="T41" fmla="*/ 14 h 362"/>
              <a:gd name="T42" fmla="*/ 260 w 362"/>
              <a:gd name="T43" fmla="*/ 1 h 362"/>
              <a:gd name="T44" fmla="*/ 184 w 362"/>
              <a:gd name="T45" fmla="*/ 5 h 362"/>
              <a:gd name="T46" fmla="*/ 129 w 362"/>
              <a:gd name="T47" fmla="*/ 13 h 362"/>
              <a:gd name="T48" fmla="*/ 85 w 362"/>
              <a:gd name="T49" fmla="*/ 22 h 362"/>
              <a:gd name="T50" fmla="*/ 97 w 362"/>
              <a:gd name="T51" fmla="*/ 20 h 362"/>
              <a:gd name="T52" fmla="*/ 97 w 362"/>
              <a:gd name="T53" fmla="*/ 21 h 362"/>
              <a:gd name="T54" fmla="*/ 137 w 362"/>
              <a:gd name="T55" fmla="*/ 14 h 362"/>
              <a:gd name="T56" fmla="*/ 143 w 362"/>
              <a:gd name="T57" fmla="*/ 14 h 362"/>
              <a:gd name="T58" fmla="*/ 112 w 362"/>
              <a:gd name="T59" fmla="*/ 20 h 362"/>
              <a:gd name="T60" fmla="*/ 182 w 362"/>
              <a:gd name="T61" fmla="*/ 12 h 362"/>
              <a:gd name="T62" fmla="*/ 53 w 362"/>
              <a:gd name="T63" fmla="*/ 36 h 362"/>
              <a:gd name="T64" fmla="*/ 56 w 362"/>
              <a:gd name="T65" fmla="*/ 36 h 362"/>
              <a:gd name="T66" fmla="*/ 158 w 362"/>
              <a:gd name="T67" fmla="*/ 18 h 362"/>
              <a:gd name="T68" fmla="*/ 221 w 362"/>
              <a:gd name="T69" fmla="*/ 12 h 362"/>
              <a:gd name="T70" fmla="*/ 327 w 362"/>
              <a:gd name="T71" fmla="*/ 43 h 362"/>
              <a:gd name="T72" fmla="*/ 344 w 362"/>
              <a:gd name="T73" fmla="*/ 235 h 362"/>
              <a:gd name="T74" fmla="*/ 273 w 362"/>
              <a:gd name="T75" fmla="*/ 333 h 362"/>
              <a:gd name="T76" fmla="*/ 91 w 362"/>
              <a:gd name="T77" fmla="*/ 339 h 362"/>
              <a:gd name="T78" fmla="*/ 16 w 362"/>
              <a:gd name="T79" fmla="*/ 244 h 362"/>
              <a:gd name="T80" fmla="*/ 28 w 362"/>
              <a:gd name="T81" fmla="*/ 84 h 362"/>
              <a:gd name="T82" fmla="*/ 34 w 362"/>
              <a:gd name="T83" fmla="*/ 56 h 362"/>
              <a:gd name="T84" fmla="*/ 36 w 362"/>
              <a:gd name="T85" fmla="*/ 50 h 362"/>
              <a:gd name="T86" fmla="*/ 33 w 362"/>
              <a:gd name="T87" fmla="*/ 41 h 362"/>
              <a:gd name="T88" fmla="*/ 25 w 362"/>
              <a:gd name="T89" fmla="*/ 39 h 362"/>
              <a:gd name="T90" fmla="*/ 19 w 362"/>
              <a:gd name="T91" fmla="*/ 43 h 362"/>
              <a:gd name="T92" fmla="*/ 17 w 362"/>
              <a:gd name="T93" fmla="*/ 49 h 362"/>
              <a:gd name="T94" fmla="*/ 16 w 362"/>
              <a:gd name="T95" fmla="*/ 56 h 362"/>
              <a:gd name="T96" fmla="*/ 12 w 362"/>
              <a:gd name="T97" fmla="*/ 82 h 362"/>
              <a:gd name="T98" fmla="*/ 3 w 362"/>
              <a:gd name="T99" fmla="*/ 154 h 362"/>
              <a:gd name="T100" fmla="*/ 3 w 362"/>
              <a:gd name="T101" fmla="*/ 259 h 362"/>
              <a:gd name="T102" fmla="*/ 72 w 362"/>
              <a:gd name="T103" fmla="*/ 349 h 362"/>
              <a:gd name="T104" fmla="*/ 222 w 362"/>
              <a:gd name="T105" fmla="*/ 358 h 362"/>
              <a:gd name="T106" fmla="*/ 337 w 362"/>
              <a:gd name="T107" fmla="*/ 316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62" h="362">
                <a:moveTo>
                  <a:pt x="268" y="15"/>
                </a:moveTo>
                <a:cubicBezTo>
                  <a:pt x="267" y="15"/>
                  <a:pt x="265" y="14"/>
                  <a:pt x="264" y="14"/>
                </a:cubicBezTo>
                <a:cubicBezTo>
                  <a:pt x="264" y="14"/>
                  <a:pt x="266" y="14"/>
                  <a:pt x="268" y="15"/>
                </a:cubicBezTo>
                <a:close/>
                <a:moveTo>
                  <a:pt x="207" y="1"/>
                </a:moveTo>
                <a:cubicBezTo>
                  <a:pt x="206" y="1"/>
                  <a:pt x="205" y="1"/>
                  <a:pt x="203" y="1"/>
                </a:cubicBezTo>
                <a:cubicBezTo>
                  <a:pt x="202" y="1"/>
                  <a:pt x="206" y="1"/>
                  <a:pt x="207" y="1"/>
                </a:cubicBezTo>
                <a:close/>
                <a:moveTo>
                  <a:pt x="196" y="1"/>
                </a:moveTo>
                <a:cubicBezTo>
                  <a:pt x="197" y="1"/>
                  <a:pt x="200" y="1"/>
                  <a:pt x="201" y="1"/>
                </a:cubicBezTo>
                <a:cubicBezTo>
                  <a:pt x="200" y="1"/>
                  <a:pt x="196" y="1"/>
                  <a:pt x="196" y="1"/>
                </a:cubicBezTo>
                <a:close/>
                <a:moveTo>
                  <a:pt x="177" y="5"/>
                </a:moveTo>
                <a:cubicBezTo>
                  <a:pt x="179" y="5"/>
                  <a:pt x="181" y="5"/>
                  <a:pt x="182" y="5"/>
                </a:cubicBezTo>
                <a:cubicBezTo>
                  <a:pt x="181" y="5"/>
                  <a:pt x="178" y="5"/>
                  <a:pt x="177" y="5"/>
                </a:cubicBezTo>
                <a:close/>
                <a:moveTo>
                  <a:pt x="165" y="5"/>
                </a:moveTo>
                <a:cubicBezTo>
                  <a:pt x="169" y="4"/>
                  <a:pt x="172" y="4"/>
                  <a:pt x="173" y="4"/>
                </a:cubicBezTo>
                <a:cubicBezTo>
                  <a:pt x="171" y="4"/>
                  <a:pt x="167" y="4"/>
                  <a:pt x="165" y="5"/>
                </a:cubicBezTo>
                <a:close/>
                <a:moveTo>
                  <a:pt x="137" y="19"/>
                </a:moveTo>
                <a:cubicBezTo>
                  <a:pt x="140" y="19"/>
                  <a:pt x="148" y="17"/>
                  <a:pt x="152" y="17"/>
                </a:cubicBezTo>
                <a:cubicBezTo>
                  <a:pt x="147" y="17"/>
                  <a:pt x="142" y="18"/>
                  <a:pt x="137" y="19"/>
                </a:cubicBezTo>
                <a:close/>
                <a:moveTo>
                  <a:pt x="135" y="15"/>
                </a:moveTo>
                <a:cubicBezTo>
                  <a:pt x="131" y="15"/>
                  <a:pt x="131" y="15"/>
                  <a:pt x="131" y="15"/>
                </a:cubicBezTo>
                <a:cubicBezTo>
                  <a:pt x="129" y="16"/>
                  <a:pt x="119" y="17"/>
                  <a:pt x="120" y="17"/>
                </a:cubicBezTo>
                <a:cubicBezTo>
                  <a:pt x="126" y="16"/>
                  <a:pt x="135" y="15"/>
                  <a:pt x="140" y="14"/>
                </a:cubicBezTo>
                <a:cubicBezTo>
                  <a:pt x="138" y="14"/>
                  <a:pt x="137" y="14"/>
                  <a:pt x="135" y="15"/>
                </a:cubicBezTo>
                <a:close/>
                <a:moveTo>
                  <a:pt x="79" y="24"/>
                </a:moveTo>
                <a:cubicBezTo>
                  <a:pt x="76" y="25"/>
                  <a:pt x="76" y="25"/>
                  <a:pt x="76" y="25"/>
                </a:cubicBezTo>
                <a:cubicBezTo>
                  <a:pt x="76" y="25"/>
                  <a:pt x="76" y="25"/>
                  <a:pt x="77" y="25"/>
                </a:cubicBezTo>
                <a:cubicBezTo>
                  <a:pt x="79" y="25"/>
                  <a:pt x="79" y="24"/>
                  <a:pt x="79" y="24"/>
                </a:cubicBez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49" y="33"/>
                  <a:pt x="49" y="33"/>
                </a:cubicBezTo>
                <a:cubicBezTo>
                  <a:pt x="49" y="33"/>
                  <a:pt x="49" y="33"/>
                  <a:pt x="50" y="33"/>
                </a:cubicBezTo>
                <a:close/>
                <a:moveTo>
                  <a:pt x="50" y="32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1" y="32"/>
                  <a:pt x="51" y="32"/>
                </a:cubicBezTo>
                <a:cubicBezTo>
                  <a:pt x="54" y="32"/>
                  <a:pt x="54" y="32"/>
                  <a:pt x="54" y="32"/>
                </a:cubicBezTo>
                <a:lnTo>
                  <a:pt x="50" y="32"/>
                </a:ln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1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lose/>
                <a:moveTo>
                  <a:pt x="50" y="31"/>
                </a:move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49" y="31"/>
                  <a:pt x="50" y="31"/>
                </a:cubicBezTo>
                <a:close/>
                <a:moveTo>
                  <a:pt x="49" y="30"/>
                </a:moveTo>
                <a:cubicBezTo>
                  <a:pt x="49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7"/>
                </a:cubicBezTo>
                <a:cubicBezTo>
                  <a:pt x="51" y="37"/>
                  <a:pt x="51" y="37"/>
                  <a:pt x="51" y="38"/>
                </a:cubicBezTo>
                <a:close/>
                <a:moveTo>
                  <a:pt x="51" y="36"/>
                </a:moveTo>
                <a:cubicBezTo>
                  <a:pt x="50" y="36"/>
                  <a:pt x="50" y="36"/>
                  <a:pt x="50" y="37"/>
                </a:cubicBezTo>
                <a:cubicBezTo>
                  <a:pt x="50" y="37"/>
                  <a:pt x="50" y="36"/>
                  <a:pt x="51" y="36"/>
                </a:cubicBezTo>
                <a:close/>
                <a:moveTo>
                  <a:pt x="48" y="31"/>
                </a:moveTo>
                <a:cubicBezTo>
                  <a:pt x="48" y="31"/>
                  <a:pt x="49" y="31"/>
                  <a:pt x="49" y="30"/>
                </a:cubicBezTo>
                <a:cubicBezTo>
                  <a:pt x="49" y="31"/>
                  <a:pt x="48" y="31"/>
                  <a:pt x="48" y="31"/>
                </a:cubicBezTo>
                <a:close/>
                <a:moveTo>
                  <a:pt x="49" y="33"/>
                </a:moveTo>
                <a:cubicBezTo>
                  <a:pt x="49" y="33"/>
                  <a:pt x="49" y="33"/>
                  <a:pt x="49" y="33"/>
                </a:cubicBezTo>
                <a:cubicBezTo>
                  <a:pt x="49" y="33"/>
                  <a:pt x="48" y="33"/>
                  <a:pt x="49" y="33"/>
                </a:cubicBezTo>
                <a:close/>
                <a:moveTo>
                  <a:pt x="48" y="33"/>
                </a:moveTo>
                <a:cubicBezTo>
                  <a:pt x="48" y="33"/>
                  <a:pt x="48" y="33"/>
                  <a:pt x="48" y="32"/>
                </a:cubicBezTo>
                <a:cubicBezTo>
                  <a:pt x="48" y="32"/>
                  <a:pt x="48" y="32"/>
                  <a:pt x="48" y="33"/>
                </a:cubicBezTo>
                <a:close/>
                <a:moveTo>
                  <a:pt x="48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lose/>
                <a:moveTo>
                  <a:pt x="48" y="36"/>
                </a:moveTo>
                <a:cubicBezTo>
                  <a:pt x="48" y="36"/>
                  <a:pt x="48" y="36"/>
                  <a:pt x="48" y="36"/>
                </a:cubicBezTo>
                <a:close/>
                <a:moveTo>
                  <a:pt x="47" y="38"/>
                </a:moveTo>
                <a:cubicBezTo>
                  <a:pt x="47" y="38"/>
                  <a:pt x="47" y="38"/>
                  <a:pt x="48" y="38"/>
                </a:cubicBezTo>
                <a:cubicBezTo>
                  <a:pt x="48" y="38"/>
                  <a:pt x="47" y="38"/>
                  <a:pt x="47" y="38"/>
                </a:cubicBezTo>
                <a:close/>
                <a:moveTo>
                  <a:pt x="48" y="38"/>
                </a:move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8" y="38"/>
                  <a:pt x="48" y="38"/>
                </a:cubicBezTo>
                <a:close/>
                <a:moveTo>
                  <a:pt x="47" y="41"/>
                </a:moveTo>
                <a:cubicBezTo>
                  <a:pt x="48" y="41"/>
                  <a:pt x="48" y="41"/>
                  <a:pt x="48" y="40"/>
                </a:cubicBezTo>
                <a:cubicBezTo>
                  <a:pt x="48" y="40"/>
                  <a:pt x="47" y="41"/>
                  <a:pt x="47" y="41"/>
                </a:cubicBezTo>
                <a:close/>
                <a:moveTo>
                  <a:pt x="46" y="41"/>
                </a:moveTo>
                <a:cubicBezTo>
                  <a:pt x="46" y="41"/>
                  <a:pt x="46" y="41"/>
                  <a:pt x="46" y="41"/>
                </a:cubicBezTo>
                <a:close/>
                <a:moveTo>
                  <a:pt x="103" y="29"/>
                </a:moveTo>
                <a:cubicBezTo>
                  <a:pt x="106" y="28"/>
                  <a:pt x="109" y="27"/>
                  <a:pt x="111" y="27"/>
                </a:cubicBezTo>
                <a:cubicBezTo>
                  <a:pt x="112" y="27"/>
                  <a:pt x="113" y="27"/>
                  <a:pt x="114" y="26"/>
                </a:cubicBezTo>
                <a:cubicBezTo>
                  <a:pt x="110" y="27"/>
                  <a:pt x="106" y="28"/>
                  <a:pt x="103" y="29"/>
                </a:cubicBezTo>
                <a:close/>
                <a:moveTo>
                  <a:pt x="49" y="35"/>
                </a:moveTo>
                <a:cubicBezTo>
                  <a:pt x="49" y="35"/>
                  <a:pt x="50" y="36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0" y="35"/>
                  <a:pt x="50" y="35"/>
                </a:cubicBezTo>
                <a:cubicBezTo>
                  <a:pt x="50" y="35"/>
                  <a:pt x="51" y="35"/>
                  <a:pt x="51" y="35"/>
                </a:cubicBezTo>
                <a:cubicBezTo>
                  <a:pt x="50" y="35"/>
                  <a:pt x="49" y="35"/>
                  <a:pt x="49" y="35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49" y="31"/>
                  <a:pt x="49" y="31"/>
                </a:cubicBezTo>
                <a:close/>
                <a:moveTo>
                  <a:pt x="46" y="32"/>
                </a:move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1"/>
                  <a:pt x="49" y="32"/>
                  <a:pt x="49" y="31"/>
                </a:cubicBezTo>
                <a:cubicBezTo>
                  <a:pt x="48" y="32"/>
                  <a:pt x="47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5" y="32"/>
                  <a:pt x="45" y="32"/>
                </a:cubicBezTo>
                <a:cubicBezTo>
                  <a:pt x="45" y="33"/>
                  <a:pt x="45" y="32"/>
                  <a:pt x="46" y="32"/>
                </a:cubicBezTo>
                <a:close/>
                <a:moveTo>
                  <a:pt x="47" y="39"/>
                </a:moveTo>
                <a:cubicBezTo>
                  <a:pt x="47" y="38"/>
                  <a:pt x="48" y="38"/>
                  <a:pt x="48" y="38"/>
                </a:cubicBezTo>
                <a:cubicBezTo>
                  <a:pt x="47" y="38"/>
                  <a:pt x="47" y="39"/>
                  <a:pt x="47" y="39"/>
                </a:cubicBezTo>
                <a:close/>
                <a:moveTo>
                  <a:pt x="159" y="18"/>
                </a:moveTo>
                <a:cubicBezTo>
                  <a:pt x="159" y="18"/>
                  <a:pt x="159" y="18"/>
                  <a:pt x="159" y="18"/>
                </a:cubicBezTo>
                <a:cubicBezTo>
                  <a:pt x="159" y="18"/>
                  <a:pt x="159" y="18"/>
                  <a:pt x="159" y="18"/>
                </a:cubicBezTo>
                <a:close/>
                <a:moveTo>
                  <a:pt x="361" y="152"/>
                </a:moveTo>
                <a:cubicBezTo>
                  <a:pt x="360" y="120"/>
                  <a:pt x="356" y="87"/>
                  <a:pt x="347" y="57"/>
                </a:cubicBezTo>
                <a:cubicBezTo>
                  <a:pt x="345" y="52"/>
                  <a:pt x="343" y="45"/>
                  <a:pt x="341" y="41"/>
                </a:cubicBezTo>
                <a:cubicBezTo>
                  <a:pt x="340" y="40"/>
                  <a:pt x="339" y="37"/>
                  <a:pt x="338" y="35"/>
                </a:cubicBezTo>
                <a:cubicBezTo>
                  <a:pt x="336" y="31"/>
                  <a:pt x="333" y="27"/>
                  <a:pt x="330" y="23"/>
                </a:cubicBezTo>
                <a:cubicBezTo>
                  <a:pt x="326" y="19"/>
                  <a:pt x="322" y="16"/>
                  <a:pt x="317" y="14"/>
                </a:cubicBezTo>
                <a:cubicBezTo>
                  <a:pt x="314" y="13"/>
                  <a:pt x="309" y="10"/>
                  <a:pt x="305" y="9"/>
                </a:cubicBezTo>
                <a:cubicBezTo>
                  <a:pt x="303" y="8"/>
                  <a:pt x="307" y="9"/>
                  <a:pt x="304" y="8"/>
                </a:cubicBezTo>
                <a:cubicBezTo>
                  <a:pt x="301" y="7"/>
                  <a:pt x="294" y="5"/>
                  <a:pt x="287" y="4"/>
                </a:cubicBezTo>
                <a:cubicBezTo>
                  <a:pt x="279" y="3"/>
                  <a:pt x="271" y="2"/>
                  <a:pt x="266" y="1"/>
                </a:cubicBezTo>
                <a:cubicBezTo>
                  <a:pt x="267" y="1"/>
                  <a:pt x="267" y="1"/>
                  <a:pt x="266" y="1"/>
                </a:cubicBezTo>
                <a:cubicBezTo>
                  <a:pt x="264" y="1"/>
                  <a:pt x="263" y="1"/>
                  <a:pt x="260" y="1"/>
                </a:cubicBezTo>
                <a:cubicBezTo>
                  <a:pt x="243" y="0"/>
                  <a:pt x="230" y="1"/>
                  <a:pt x="215" y="2"/>
                </a:cubicBezTo>
                <a:cubicBezTo>
                  <a:pt x="213" y="2"/>
                  <a:pt x="208" y="2"/>
                  <a:pt x="206" y="2"/>
                </a:cubicBezTo>
                <a:cubicBezTo>
                  <a:pt x="209" y="2"/>
                  <a:pt x="212" y="2"/>
                  <a:pt x="212" y="2"/>
                </a:cubicBezTo>
                <a:cubicBezTo>
                  <a:pt x="208" y="2"/>
                  <a:pt x="202" y="3"/>
                  <a:pt x="199" y="3"/>
                </a:cubicBezTo>
                <a:cubicBezTo>
                  <a:pt x="193" y="4"/>
                  <a:pt x="190" y="4"/>
                  <a:pt x="185" y="4"/>
                </a:cubicBezTo>
                <a:cubicBezTo>
                  <a:pt x="184" y="4"/>
                  <a:pt x="187" y="5"/>
                  <a:pt x="184" y="5"/>
                </a:cubicBezTo>
                <a:cubicBezTo>
                  <a:pt x="176" y="5"/>
                  <a:pt x="172" y="6"/>
                  <a:pt x="166" y="7"/>
                </a:cubicBezTo>
                <a:cubicBezTo>
                  <a:pt x="164" y="7"/>
                  <a:pt x="155" y="8"/>
                  <a:pt x="153" y="9"/>
                </a:cubicBezTo>
                <a:cubicBezTo>
                  <a:pt x="151" y="9"/>
                  <a:pt x="155" y="8"/>
                  <a:pt x="154" y="9"/>
                </a:cubicBezTo>
                <a:cubicBezTo>
                  <a:pt x="147" y="10"/>
                  <a:pt x="141" y="11"/>
                  <a:pt x="136" y="11"/>
                </a:cubicBezTo>
                <a:cubicBezTo>
                  <a:pt x="134" y="12"/>
                  <a:pt x="133" y="12"/>
                  <a:pt x="131" y="12"/>
                </a:cubicBezTo>
                <a:cubicBezTo>
                  <a:pt x="129" y="13"/>
                  <a:pt x="131" y="12"/>
                  <a:pt x="129" y="13"/>
                </a:cubicBezTo>
                <a:cubicBezTo>
                  <a:pt x="127" y="13"/>
                  <a:pt x="131" y="13"/>
                  <a:pt x="130" y="13"/>
                </a:cubicBezTo>
                <a:cubicBezTo>
                  <a:pt x="127" y="13"/>
                  <a:pt x="128" y="13"/>
                  <a:pt x="126" y="14"/>
                </a:cubicBezTo>
                <a:cubicBezTo>
                  <a:pt x="122" y="14"/>
                  <a:pt x="119" y="15"/>
                  <a:pt x="115" y="16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99" y="19"/>
                  <a:pt x="98" y="19"/>
                  <a:pt x="94" y="20"/>
                </a:cubicBezTo>
                <a:cubicBezTo>
                  <a:pt x="91" y="21"/>
                  <a:pt x="88" y="21"/>
                  <a:pt x="85" y="22"/>
                </a:cubicBezTo>
                <a:cubicBezTo>
                  <a:pt x="83" y="22"/>
                  <a:pt x="86" y="22"/>
                  <a:pt x="84" y="22"/>
                </a:cubicBezTo>
                <a:cubicBezTo>
                  <a:pt x="72" y="25"/>
                  <a:pt x="60" y="27"/>
                  <a:pt x="51" y="30"/>
                </a:cubicBezTo>
                <a:cubicBezTo>
                  <a:pt x="64" y="26"/>
                  <a:pt x="74" y="25"/>
                  <a:pt x="86" y="22"/>
                </a:cubicBezTo>
                <a:cubicBezTo>
                  <a:pt x="88" y="22"/>
                  <a:pt x="92" y="21"/>
                  <a:pt x="93" y="21"/>
                </a:cubicBezTo>
                <a:cubicBezTo>
                  <a:pt x="94" y="20"/>
                  <a:pt x="91" y="21"/>
                  <a:pt x="94" y="20"/>
                </a:cubicBezTo>
                <a:cubicBezTo>
                  <a:pt x="95" y="20"/>
                  <a:pt x="95" y="20"/>
                  <a:pt x="97" y="20"/>
                </a:cubicBezTo>
                <a:cubicBezTo>
                  <a:pt x="95" y="20"/>
                  <a:pt x="98" y="20"/>
                  <a:pt x="99" y="20"/>
                </a:cubicBezTo>
                <a:cubicBezTo>
                  <a:pt x="109" y="18"/>
                  <a:pt x="117" y="16"/>
                  <a:pt x="125" y="15"/>
                </a:cubicBezTo>
                <a:cubicBezTo>
                  <a:pt x="127" y="15"/>
                  <a:pt x="124" y="15"/>
                  <a:pt x="126" y="15"/>
                </a:cubicBezTo>
                <a:cubicBezTo>
                  <a:pt x="136" y="13"/>
                  <a:pt x="136" y="13"/>
                  <a:pt x="136" y="13"/>
                </a:cubicBezTo>
                <a:cubicBezTo>
                  <a:pt x="137" y="13"/>
                  <a:pt x="140" y="13"/>
                  <a:pt x="139" y="13"/>
                </a:cubicBezTo>
                <a:cubicBezTo>
                  <a:pt x="127" y="15"/>
                  <a:pt x="111" y="18"/>
                  <a:pt x="97" y="21"/>
                </a:cubicBezTo>
                <a:cubicBezTo>
                  <a:pt x="92" y="22"/>
                  <a:pt x="88" y="22"/>
                  <a:pt x="85" y="23"/>
                </a:cubicBezTo>
                <a:cubicBezTo>
                  <a:pt x="92" y="22"/>
                  <a:pt x="97" y="21"/>
                  <a:pt x="102" y="20"/>
                </a:cubicBezTo>
                <a:cubicBezTo>
                  <a:pt x="109" y="19"/>
                  <a:pt x="117" y="17"/>
                  <a:pt x="124" y="16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36" y="14"/>
                  <a:pt x="136" y="14"/>
                  <a:pt x="137" y="14"/>
                </a:cubicBezTo>
                <a:cubicBezTo>
                  <a:pt x="140" y="14"/>
                  <a:pt x="142" y="13"/>
                  <a:pt x="146" y="13"/>
                </a:cubicBezTo>
                <a:cubicBezTo>
                  <a:pt x="163" y="10"/>
                  <a:pt x="163" y="10"/>
                  <a:pt x="163" y="10"/>
                </a:cubicBezTo>
                <a:cubicBezTo>
                  <a:pt x="164" y="10"/>
                  <a:pt x="163" y="11"/>
                  <a:pt x="162" y="11"/>
                </a:cubicBezTo>
                <a:cubicBezTo>
                  <a:pt x="155" y="12"/>
                  <a:pt x="154" y="12"/>
                  <a:pt x="146" y="13"/>
                </a:cubicBezTo>
                <a:cubicBezTo>
                  <a:pt x="147" y="13"/>
                  <a:pt x="148" y="13"/>
                  <a:pt x="148" y="13"/>
                </a:cubicBezTo>
                <a:cubicBezTo>
                  <a:pt x="145" y="13"/>
                  <a:pt x="144" y="13"/>
                  <a:pt x="143" y="14"/>
                </a:cubicBezTo>
                <a:cubicBezTo>
                  <a:pt x="148" y="13"/>
                  <a:pt x="148" y="13"/>
                  <a:pt x="146" y="14"/>
                </a:cubicBezTo>
                <a:cubicBezTo>
                  <a:pt x="132" y="16"/>
                  <a:pt x="116" y="19"/>
                  <a:pt x="105" y="21"/>
                </a:cubicBezTo>
                <a:cubicBezTo>
                  <a:pt x="104" y="21"/>
                  <a:pt x="103" y="21"/>
                  <a:pt x="101" y="22"/>
                </a:cubicBezTo>
                <a:cubicBezTo>
                  <a:pt x="88" y="24"/>
                  <a:pt x="74" y="27"/>
                  <a:pt x="61" y="30"/>
                </a:cubicBezTo>
                <a:cubicBezTo>
                  <a:pt x="76" y="27"/>
                  <a:pt x="92" y="23"/>
                  <a:pt x="110" y="20"/>
                </a:cubicBezTo>
                <a:cubicBezTo>
                  <a:pt x="111" y="20"/>
                  <a:pt x="110" y="20"/>
                  <a:pt x="112" y="20"/>
                </a:cubicBezTo>
                <a:cubicBezTo>
                  <a:pt x="119" y="18"/>
                  <a:pt x="128" y="17"/>
                  <a:pt x="134" y="16"/>
                </a:cubicBezTo>
                <a:cubicBezTo>
                  <a:pt x="142" y="15"/>
                  <a:pt x="142" y="15"/>
                  <a:pt x="142" y="15"/>
                </a:cubicBezTo>
                <a:cubicBezTo>
                  <a:pt x="161" y="12"/>
                  <a:pt x="174" y="11"/>
                  <a:pt x="192" y="10"/>
                </a:cubicBezTo>
                <a:cubicBezTo>
                  <a:pt x="192" y="10"/>
                  <a:pt x="194" y="10"/>
                  <a:pt x="194" y="10"/>
                </a:cubicBezTo>
                <a:cubicBezTo>
                  <a:pt x="190" y="11"/>
                  <a:pt x="190" y="11"/>
                  <a:pt x="190" y="11"/>
                </a:cubicBezTo>
                <a:cubicBezTo>
                  <a:pt x="187" y="11"/>
                  <a:pt x="184" y="11"/>
                  <a:pt x="182" y="12"/>
                </a:cubicBezTo>
                <a:cubicBezTo>
                  <a:pt x="167" y="13"/>
                  <a:pt x="145" y="16"/>
                  <a:pt x="126" y="19"/>
                </a:cubicBezTo>
                <a:cubicBezTo>
                  <a:pt x="124" y="20"/>
                  <a:pt x="126" y="20"/>
                  <a:pt x="128" y="20"/>
                </a:cubicBezTo>
                <a:cubicBezTo>
                  <a:pt x="137" y="19"/>
                  <a:pt x="145" y="17"/>
                  <a:pt x="154" y="16"/>
                </a:cubicBezTo>
                <a:cubicBezTo>
                  <a:pt x="158" y="16"/>
                  <a:pt x="154" y="17"/>
                  <a:pt x="147" y="18"/>
                </a:cubicBezTo>
                <a:cubicBezTo>
                  <a:pt x="135" y="20"/>
                  <a:pt x="114" y="23"/>
                  <a:pt x="106" y="25"/>
                </a:cubicBezTo>
                <a:cubicBezTo>
                  <a:pt x="88" y="28"/>
                  <a:pt x="70" y="32"/>
                  <a:pt x="53" y="36"/>
                </a:cubicBezTo>
                <a:cubicBezTo>
                  <a:pt x="51" y="37"/>
                  <a:pt x="51" y="37"/>
                  <a:pt x="51" y="37"/>
                </a:cubicBezTo>
                <a:cubicBezTo>
                  <a:pt x="50" y="37"/>
                  <a:pt x="50" y="37"/>
                  <a:pt x="50" y="37"/>
                </a:cubicBezTo>
                <a:cubicBezTo>
                  <a:pt x="49" y="37"/>
                  <a:pt x="49" y="37"/>
                  <a:pt x="48" y="38"/>
                </a:cubicBezTo>
                <a:cubicBezTo>
                  <a:pt x="49" y="37"/>
                  <a:pt x="49" y="37"/>
                  <a:pt x="50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36"/>
                  <a:pt x="57" y="35"/>
                  <a:pt x="58" y="35"/>
                </a:cubicBezTo>
                <a:cubicBezTo>
                  <a:pt x="76" y="31"/>
                  <a:pt x="95" y="27"/>
                  <a:pt x="111" y="24"/>
                </a:cubicBezTo>
                <a:cubicBezTo>
                  <a:pt x="118" y="23"/>
                  <a:pt x="130" y="21"/>
                  <a:pt x="137" y="20"/>
                </a:cubicBezTo>
                <a:cubicBezTo>
                  <a:pt x="136" y="21"/>
                  <a:pt x="130" y="22"/>
                  <a:pt x="123" y="23"/>
                </a:cubicBezTo>
                <a:cubicBezTo>
                  <a:pt x="130" y="22"/>
                  <a:pt x="137" y="21"/>
                  <a:pt x="143" y="20"/>
                </a:cubicBezTo>
                <a:cubicBezTo>
                  <a:pt x="148" y="19"/>
                  <a:pt x="156" y="18"/>
                  <a:pt x="158" y="18"/>
                </a:cubicBezTo>
                <a:cubicBezTo>
                  <a:pt x="159" y="18"/>
                  <a:pt x="158" y="18"/>
                  <a:pt x="159" y="18"/>
                </a:cubicBezTo>
                <a:cubicBezTo>
                  <a:pt x="160" y="18"/>
                  <a:pt x="163" y="17"/>
                  <a:pt x="163" y="17"/>
                </a:cubicBezTo>
                <a:cubicBezTo>
                  <a:pt x="166" y="17"/>
                  <a:pt x="165" y="17"/>
                  <a:pt x="168" y="17"/>
                </a:cubicBezTo>
                <a:cubicBezTo>
                  <a:pt x="172" y="16"/>
                  <a:pt x="172" y="16"/>
                  <a:pt x="175" y="16"/>
                </a:cubicBezTo>
                <a:cubicBezTo>
                  <a:pt x="189" y="15"/>
                  <a:pt x="202" y="13"/>
                  <a:pt x="216" y="13"/>
                </a:cubicBezTo>
                <a:cubicBezTo>
                  <a:pt x="221" y="12"/>
                  <a:pt x="221" y="12"/>
                  <a:pt x="221" y="12"/>
                </a:cubicBezTo>
                <a:cubicBezTo>
                  <a:pt x="222" y="12"/>
                  <a:pt x="221" y="13"/>
                  <a:pt x="223" y="13"/>
                </a:cubicBezTo>
                <a:cubicBezTo>
                  <a:pt x="224" y="13"/>
                  <a:pt x="223" y="12"/>
                  <a:pt x="225" y="12"/>
                </a:cubicBezTo>
                <a:cubicBezTo>
                  <a:pt x="230" y="12"/>
                  <a:pt x="236" y="12"/>
                  <a:pt x="242" y="12"/>
                </a:cubicBezTo>
                <a:cubicBezTo>
                  <a:pt x="255" y="12"/>
                  <a:pt x="271" y="14"/>
                  <a:pt x="281" y="16"/>
                </a:cubicBezTo>
                <a:cubicBezTo>
                  <a:pt x="284" y="16"/>
                  <a:pt x="281" y="16"/>
                  <a:pt x="284" y="16"/>
                </a:cubicBezTo>
                <a:cubicBezTo>
                  <a:pt x="301" y="20"/>
                  <a:pt x="321" y="26"/>
                  <a:pt x="327" y="43"/>
                </a:cubicBezTo>
                <a:cubicBezTo>
                  <a:pt x="328" y="44"/>
                  <a:pt x="327" y="43"/>
                  <a:pt x="328" y="45"/>
                </a:cubicBezTo>
                <a:cubicBezTo>
                  <a:pt x="329" y="48"/>
                  <a:pt x="329" y="47"/>
                  <a:pt x="330" y="49"/>
                </a:cubicBezTo>
                <a:cubicBezTo>
                  <a:pt x="330" y="51"/>
                  <a:pt x="331" y="52"/>
                  <a:pt x="331" y="53"/>
                </a:cubicBezTo>
                <a:cubicBezTo>
                  <a:pt x="339" y="74"/>
                  <a:pt x="343" y="98"/>
                  <a:pt x="345" y="122"/>
                </a:cubicBezTo>
                <a:cubicBezTo>
                  <a:pt x="347" y="144"/>
                  <a:pt x="348" y="166"/>
                  <a:pt x="347" y="188"/>
                </a:cubicBezTo>
                <a:cubicBezTo>
                  <a:pt x="347" y="205"/>
                  <a:pt x="346" y="221"/>
                  <a:pt x="344" y="235"/>
                </a:cubicBezTo>
                <a:cubicBezTo>
                  <a:pt x="342" y="255"/>
                  <a:pt x="339" y="273"/>
                  <a:pt x="333" y="290"/>
                </a:cubicBezTo>
                <a:cubicBezTo>
                  <a:pt x="331" y="296"/>
                  <a:pt x="329" y="303"/>
                  <a:pt x="326" y="308"/>
                </a:cubicBezTo>
                <a:cubicBezTo>
                  <a:pt x="323" y="311"/>
                  <a:pt x="318" y="315"/>
                  <a:pt x="314" y="318"/>
                </a:cubicBezTo>
                <a:cubicBezTo>
                  <a:pt x="312" y="319"/>
                  <a:pt x="310" y="320"/>
                  <a:pt x="308" y="321"/>
                </a:cubicBezTo>
                <a:cubicBezTo>
                  <a:pt x="305" y="322"/>
                  <a:pt x="302" y="323"/>
                  <a:pt x="299" y="325"/>
                </a:cubicBezTo>
                <a:cubicBezTo>
                  <a:pt x="291" y="328"/>
                  <a:pt x="282" y="331"/>
                  <a:pt x="273" y="333"/>
                </a:cubicBezTo>
                <a:cubicBezTo>
                  <a:pt x="263" y="336"/>
                  <a:pt x="253" y="338"/>
                  <a:pt x="243" y="340"/>
                </a:cubicBezTo>
                <a:cubicBezTo>
                  <a:pt x="237" y="341"/>
                  <a:pt x="232" y="342"/>
                  <a:pt x="226" y="343"/>
                </a:cubicBezTo>
                <a:cubicBezTo>
                  <a:pt x="222" y="343"/>
                  <a:pt x="218" y="344"/>
                  <a:pt x="214" y="344"/>
                </a:cubicBezTo>
                <a:cubicBezTo>
                  <a:pt x="203" y="345"/>
                  <a:pt x="192" y="346"/>
                  <a:pt x="182" y="347"/>
                </a:cubicBezTo>
                <a:cubicBezTo>
                  <a:pt x="168" y="347"/>
                  <a:pt x="153" y="347"/>
                  <a:pt x="139" y="346"/>
                </a:cubicBezTo>
                <a:cubicBezTo>
                  <a:pt x="124" y="345"/>
                  <a:pt x="105" y="343"/>
                  <a:pt x="91" y="339"/>
                </a:cubicBezTo>
                <a:cubicBezTo>
                  <a:pt x="79" y="336"/>
                  <a:pt x="67" y="332"/>
                  <a:pt x="56" y="326"/>
                </a:cubicBezTo>
                <a:cubicBezTo>
                  <a:pt x="55" y="325"/>
                  <a:pt x="54" y="325"/>
                  <a:pt x="53" y="324"/>
                </a:cubicBezTo>
                <a:cubicBezTo>
                  <a:pt x="44" y="319"/>
                  <a:pt x="37" y="312"/>
                  <a:pt x="32" y="304"/>
                </a:cubicBezTo>
                <a:cubicBezTo>
                  <a:pt x="27" y="296"/>
                  <a:pt x="24" y="287"/>
                  <a:pt x="22" y="279"/>
                </a:cubicBezTo>
                <a:cubicBezTo>
                  <a:pt x="20" y="273"/>
                  <a:pt x="19" y="268"/>
                  <a:pt x="18" y="262"/>
                </a:cubicBezTo>
                <a:cubicBezTo>
                  <a:pt x="18" y="256"/>
                  <a:pt x="17" y="250"/>
                  <a:pt x="16" y="244"/>
                </a:cubicBezTo>
                <a:cubicBezTo>
                  <a:pt x="16" y="242"/>
                  <a:pt x="16" y="241"/>
                  <a:pt x="16" y="239"/>
                </a:cubicBezTo>
                <a:cubicBezTo>
                  <a:pt x="16" y="232"/>
                  <a:pt x="15" y="226"/>
                  <a:pt x="15" y="220"/>
                </a:cubicBezTo>
                <a:cubicBezTo>
                  <a:pt x="15" y="209"/>
                  <a:pt x="16" y="199"/>
                  <a:pt x="16" y="187"/>
                </a:cubicBezTo>
                <a:cubicBezTo>
                  <a:pt x="19" y="154"/>
                  <a:pt x="19" y="154"/>
                  <a:pt x="19" y="154"/>
                </a:cubicBezTo>
                <a:cubicBezTo>
                  <a:pt x="21" y="137"/>
                  <a:pt x="22" y="119"/>
                  <a:pt x="25" y="101"/>
                </a:cubicBezTo>
                <a:cubicBezTo>
                  <a:pt x="26" y="95"/>
                  <a:pt x="27" y="90"/>
                  <a:pt x="28" y="84"/>
                </a:cubicBezTo>
                <a:cubicBezTo>
                  <a:pt x="29" y="77"/>
                  <a:pt x="31" y="70"/>
                  <a:pt x="32" y="62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3" y="57"/>
                  <a:pt x="34" y="56"/>
                </a:cubicBezTo>
                <a:cubicBezTo>
                  <a:pt x="35" y="56"/>
                  <a:pt x="34" y="55"/>
                  <a:pt x="34" y="55"/>
                </a:cubicBezTo>
                <a:cubicBezTo>
                  <a:pt x="34" y="54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6" y="53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50"/>
                  <a:pt x="36" y="49"/>
                  <a:pt x="36" y="49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6"/>
                </a:cubicBezTo>
                <a:cubicBezTo>
                  <a:pt x="36" y="46"/>
                  <a:pt x="35" y="45"/>
                  <a:pt x="35" y="45"/>
                </a:cubicBezTo>
                <a:cubicBezTo>
                  <a:pt x="35" y="45"/>
                  <a:pt x="35" y="45"/>
                  <a:pt x="35" y="44"/>
                </a:cubicBezTo>
                <a:cubicBezTo>
                  <a:pt x="35" y="43"/>
                  <a:pt x="34" y="42"/>
                  <a:pt x="33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0"/>
                  <a:pt x="30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8" y="39"/>
                  <a:pt x="27" y="38"/>
                </a:cubicBezTo>
                <a:cubicBezTo>
                  <a:pt x="26" y="39"/>
                  <a:pt x="26" y="38"/>
                  <a:pt x="25" y="39"/>
                </a:cubicBezTo>
                <a:cubicBezTo>
                  <a:pt x="25" y="39"/>
                  <a:pt x="25" y="39"/>
                  <a:pt x="24" y="39"/>
                </a:cubicBezTo>
                <a:cubicBezTo>
                  <a:pt x="24" y="39"/>
                  <a:pt x="24" y="39"/>
                  <a:pt x="23" y="40"/>
                </a:cubicBezTo>
                <a:cubicBezTo>
                  <a:pt x="23" y="39"/>
                  <a:pt x="23" y="40"/>
                  <a:pt x="22" y="40"/>
                </a:cubicBezTo>
                <a:cubicBezTo>
                  <a:pt x="22" y="40"/>
                  <a:pt x="22" y="40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0" y="41"/>
                  <a:pt x="19" y="42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18" y="4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7"/>
                </a:cubicBezTo>
                <a:cubicBezTo>
                  <a:pt x="17" y="47"/>
                  <a:pt x="17" y="47"/>
                  <a:pt x="17" y="48"/>
                </a:cubicBezTo>
                <a:cubicBezTo>
                  <a:pt x="17" y="48"/>
                  <a:pt x="17" y="48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0"/>
                  <a:pt x="17" y="51"/>
                  <a:pt x="16" y="51"/>
                </a:cubicBezTo>
                <a:cubicBezTo>
                  <a:pt x="16" y="51"/>
                  <a:pt x="16" y="51"/>
                  <a:pt x="16" y="52"/>
                </a:cubicBezTo>
                <a:cubicBezTo>
                  <a:pt x="16" y="52"/>
                  <a:pt x="16" y="52"/>
                  <a:pt x="17" y="52"/>
                </a:cubicBezTo>
                <a:cubicBezTo>
                  <a:pt x="17" y="53"/>
                  <a:pt x="16" y="54"/>
                  <a:pt x="17" y="55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4"/>
                  <a:pt x="13" y="78"/>
                  <a:pt x="12" y="82"/>
                </a:cubicBezTo>
                <a:cubicBezTo>
                  <a:pt x="11" y="89"/>
                  <a:pt x="10" y="95"/>
                  <a:pt x="9" y="101"/>
                </a:cubicBezTo>
                <a:cubicBezTo>
                  <a:pt x="8" y="110"/>
                  <a:pt x="7" y="116"/>
                  <a:pt x="6" y="124"/>
                </a:cubicBezTo>
                <a:cubicBezTo>
                  <a:pt x="5" y="132"/>
                  <a:pt x="5" y="132"/>
                  <a:pt x="5" y="132"/>
                </a:cubicBezTo>
                <a:cubicBezTo>
                  <a:pt x="4" y="140"/>
                  <a:pt x="4" y="140"/>
                  <a:pt x="4" y="140"/>
                </a:cubicBezTo>
                <a:cubicBezTo>
                  <a:pt x="3" y="149"/>
                  <a:pt x="3" y="149"/>
                  <a:pt x="3" y="149"/>
                </a:cubicBezTo>
                <a:cubicBezTo>
                  <a:pt x="3" y="154"/>
                  <a:pt x="3" y="154"/>
                  <a:pt x="3" y="154"/>
                </a:cubicBezTo>
                <a:cubicBezTo>
                  <a:pt x="3" y="156"/>
                  <a:pt x="2" y="158"/>
                  <a:pt x="2" y="160"/>
                </a:cubicBezTo>
                <a:cubicBezTo>
                  <a:pt x="2" y="168"/>
                  <a:pt x="2" y="168"/>
                  <a:pt x="2" y="168"/>
                </a:cubicBezTo>
                <a:cubicBezTo>
                  <a:pt x="1" y="177"/>
                  <a:pt x="0" y="187"/>
                  <a:pt x="0" y="195"/>
                </a:cubicBezTo>
                <a:cubicBezTo>
                  <a:pt x="0" y="211"/>
                  <a:pt x="0" y="225"/>
                  <a:pt x="1" y="243"/>
                </a:cubicBezTo>
                <a:cubicBezTo>
                  <a:pt x="2" y="256"/>
                  <a:pt x="2" y="256"/>
                  <a:pt x="2" y="256"/>
                </a:cubicBezTo>
                <a:cubicBezTo>
                  <a:pt x="2" y="257"/>
                  <a:pt x="2" y="257"/>
                  <a:pt x="3" y="259"/>
                </a:cubicBezTo>
                <a:cubicBezTo>
                  <a:pt x="4" y="269"/>
                  <a:pt x="6" y="279"/>
                  <a:pt x="9" y="289"/>
                </a:cubicBezTo>
                <a:cubicBezTo>
                  <a:pt x="9" y="289"/>
                  <a:pt x="9" y="290"/>
                  <a:pt x="9" y="290"/>
                </a:cubicBezTo>
                <a:cubicBezTo>
                  <a:pt x="11" y="297"/>
                  <a:pt x="14" y="305"/>
                  <a:pt x="19" y="312"/>
                </a:cubicBezTo>
                <a:cubicBezTo>
                  <a:pt x="23" y="319"/>
                  <a:pt x="29" y="324"/>
                  <a:pt x="33" y="328"/>
                </a:cubicBezTo>
                <a:cubicBezTo>
                  <a:pt x="40" y="334"/>
                  <a:pt x="49" y="339"/>
                  <a:pt x="59" y="344"/>
                </a:cubicBezTo>
                <a:cubicBezTo>
                  <a:pt x="63" y="346"/>
                  <a:pt x="68" y="348"/>
                  <a:pt x="72" y="349"/>
                </a:cubicBezTo>
                <a:cubicBezTo>
                  <a:pt x="81" y="352"/>
                  <a:pt x="93" y="355"/>
                  <a:pt x="101" y="356"/>
                </a:cubicBezTo>
                <a:cubicBezTo>
                  <a:pt x="104" y="357"/>
                  <a:pt x="106" y="357"/>
                  <a:pt x="109" y="357"/>
                </a:cubicBezTo>
                <a:cubicBezTo>
                  <a:pt x="113" y="358"/>
                  <a:pt x="118" y="359"/>
                  <a:pt x="123" y="359"/>
                </a:cubicBezTo>
                <a:cubicBezTo>
                  <a:pt x="141" y="361"/>
                  <a:pt x="163" y="362"/>
                  <a:pt x="179" y="361"/>
                </a:cubicBezTo>
                <a:cubicBezTo>
                  <a:pt x="184" y="361"/>
                  <a:pt x="188" y="361"/>
                  <a:pt x="194" y="360"/>
                </a:cubicBezTo>
                <a:cubicBezTo>
                  <a:pt x="203" y="359"/>
                  <a:pt x="213" y="359"/>
                  <a:pt x="222" y="358"/>
                </a:cubicBezTo>
                <a:cubicBezTo>
                  <a:pt x="229" y="357"/>
                  <a:pt x="229" y="357"/>
                  <a:pt x="229" y="357"/>
                </a:cubicBezTo>
                <a:cubicBezTo>
                  <a:pt x="234" y="356"/>
                  <a:pt x="240" y="355"/>
                  <a:pt x="245" y="354"/>
                </a:cubicBezTo>
                <a:cubicBezTo>
                  <a:pt x="260" y="351"/>
                  <a:pt x="274" y="348"/>
                  <a:pt x="287" y="344"/>
                </a:cubicBezTo>
                <a:cubicBezTo>
                  <a:pt x="295" y="341"/>
                  <a:pt x="306" y="338"/>
                  <a:pt x="316" y="333"/>
                </a:cubicBezTo>
                <a:cubicBezTo>
                  <a:pt x="321" y="330"/>
                  <a:pt x="326" y="327"/>
                  <a:pt x="331" y="323"/>
                </a:cubicBezTo>
                <a:cubicBezTo>
                  <a:pt x="333" y="321"/>
                  <a:pt x="335" y="319"/>
                  <a:pt x="337" y="316"/>
                </a:cubicBezTo>
                <a:cubicBezTo>
                  <a:pt x="339" y="313"/>
                  <a:pt x="340" y="311"/>
                  <a:pt x="341" y="308"/>
                </a:cubicBezTo>
                <a:cubicBezTo>
                  <a:pt x="343" y="304"/>
                  <a:pt x="345" y="300"/>
                  <a:pt x="347" y="295"/>
                </a:cubicBezTo>
                <a:cubicBezTo>
                  <a:pt x="351" y="281"/>
                  <a:pt x="354" y="263"/>
                  <a:pt x="357" y="248"/>
                </a:cubicBezTo>
                <a:cubicBezTo>
                  <a:pt x="361" y="216"/>
                  <a:pt x="362" y="184"/>
                  <a:pt x="361" y="1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 499"/>
          <p:cNvSpPr>
            <a:spLocks noEditPoints="1"/>
          </p:cNvSpPr>
          <p:nvPr/>
        </p:nvSpPr>
        <p:spPr bwMode="auto">
          <a:xfrm>
            <a:off x="6995532" y="6184741"/>
            <a:ext cx="1063938" cy="546309"/>
          </a:xfrm>
          <a:custGeom>
            <a:avLst/>
            <a:gdLst>
              <a:gd name="T0" fmla="*/ 207 w 362"/>
              <a:gd name="T1" fmla="*/ 1 h 362"/>
              <a:gd name="T2" fmla="*/ 177 w 362"/>
              <a:gd name="T3" fmla="*/ 5 h 362"/>
              <a:gd name="T4" fmla="*/ 137 w 362"/>
              <a:gd name="T5" fmla="*/ 19 h 362"/>
              <a:gd name="T6" fmla="*/ 79 w 362"/>
              <a:gd name="T7" fmla="*/ 24 h 362"/>
              <a:gd name="T8" fmla="*/ 49 w 362"/>
              <a:gd name="T9" fmla="*/ 33 h 362"/>
              <a:gd name="T10" fmla="*/ 54 w 362"/>
              <a:gd name="T11" fmla="*/ 32 h 362"/>
              <a:gd name="T12" fmla="*/ 50 w 362"/>
              <a:gd name="T13" fmla="*/ 30 h 362"/>
              <a:gd name="T14" fmla="*/ 51 w 362"/>
              <a:gd name="T15" fmla="*/ 36 h 362"/>
              <a:gd name="T16" fmla="*/ 49 w 362"/>
              <a:gd name="T17" fmla="*/ 30 h 362"/>
              <a:gd name="T18" fmla="*/ 51 w 362"/>
              <a:gd name="T19" fmla="*/ 36 h 362"/>
              <a:gd name="T20" fmla="*/ 49 w 362"/>
              <a:gd name="T21" fmla="*/ 33 h 362"/>
              <a:gd name="T22" fmla="*/ 48 w 362"/>
              <a:gd name="T23" fmla="*/ 32 h 362"/>
              <a:gd name="T24" fmla="*/ 47 w 362"/>
              <a:gd name="T25" fmla="*/ 38 h 362"/>
              <a:gd name="T26" fmla="*/ 47 w 362"/>
              <a:gd name="T27" fmla="*/ 41 h 362"/>
              <a:gd name="T28" fmla="*/ 111 w 362"/>
              <a:gd name="T29" fmla="*/ 27 h 362"/>
              <a:gd name="T30" fmla="*/ 50 w 362"/>
              <a:gd name="T31" fmla="*/ 35 h 362"/>
              <a:gd name="T32" fmla="*/ 49 w 362"/>
              <a:gd name="T33" fmla="*/ 31 h 362"/>
              <a:gd name="T34" fmla="*/ 47 w 362"/>
              <a:gd name="T35" fmla="*/ 32 h 362"/>
              <a:gd name="T36" fmla="*/ 46 w 362"/>
              <a:gd name="T37" fmla="*/ 32 h 362"/>
              <a:gd name="T38" fmla="*/ 159 w 362"/>
              <a:gd name="T39" fmla="*/ 18 h 362"/>
              <a:gd name="T40" fmla="*/ 317 w 362"/>
              <a:gd name="T41" fmla="*/ 14 h 362"/>
              <a:gd name="T42" fmla="*/ 260 w 362"/>
              <a:gd name="T43" fmla="*/ 1 h 362"/>
              <a:gd name="T44" fmla="*/ 184 w 362"/>
              <a:gd name="T45" fmla="*/ 5 h 362"/>
              <a:gd name="T46" fmla="*/ 129 w 362"/>
              <a:gd name="T47" fmla="*/ 13 h 362"/>
              <a:gd name="T48" fmla="*/ 85 w 362"/>
              <a:gd name="T49" fmla="*/ 22 h 362"/>
              <a:gd name="T50" fmla="*/ 97 w 362"/>
              <a:gd name="T51" fmla="*/ 20 h 362"/>
              <a:gd name="T52" fmla="*/ 97 w 362"/>
              <a:gd name="T53" fmla="*/ 21 h 362"/>
              <a:gd name="T54" fmla="*/ 137 w 362"/>
              <a:gd name="T55" fmla="*/ 14 h 362"/>
              <a:gd name="T56" fmla="*/ 143 w 362"/>
              <a:gd name="T57" fmla="*/ 14 h 362"/>
              <a:gd name="T58" fmla="*/ 112 w 362"/>
              <a:gd name="T59" fmla="*/ 20 h 362"/>
              <a:gd name="T60" fmla="*/ 182 w 362"/>
              <a:gd name="T61" fmla="*/ 12 h 362"/>
              <a:gd name="T62" fmla="*/ 53 w 362"/>
              <a:gd name="T63" fmla="*/ 36 h 362"/>
              <a:gd name="T64" fmla="*/ 56 w 362"/>
              <a:gd name="T65" fmla="*/ 36 h 362"/>
              <a:gd name="T66" fmla="*/ 158 w 362"/>
              <a:gd name="T67" fmla="*/ 18 h 362"/>
              <a:gd name="T68" fmla="*/ 221 w 362"/>
              <a:gd name="T69" fmla="*/ 12 h 362"/>
              <a:gd name="T70" fmla="*/ 327 w 362"/>
              <a:gd name="T71" fmla="*/ 43 h 362"/>
              <a:gd name="T72" fmla="*/ 344 w 362"/>
              <a:gd name="T73" fmla="*/ 235 h 362"/>
              <a:gd name="T74" fmla="*/ 273 w 362"/>
              <a:gd name="T75" fmla="*/ 333 h 362"/>
              <a:gd name="T76" fmla="*/ 91 w 362"/>
              <a:gd name="T77" fmla="*/ 339 h 362"/>
              <a:gd name="T78" fmla="*/ 16 w 362"/>
              <a:gd name="T79" fmla="*/ 244 h 362"/>
              <a:gd name="T80" fmla="*/ 28 w 362"/>
              <a:gd name="T81" fmla="*/ 84 h 362"/>
              <a:gd name="T82" fmla="*/ 34 w 362"/>
              <a:gd name="T83" fmla="*/ 56 h 362"/>
              <a:gd name="T84" fmla="*/ 36 w 362"/>
              <a:gd name="T85" fmla="*/ 50 h 362"/>
              <a:gd name="T86" fmla="*/ 33 w 362"/>
              <a:gd name="T87" fmla="*/ 41 h 362"/>
              <a:gd name="T88" fmla="*/ 25 w 362"/>
              <a:gd name="T89" fmla="*/ 39 h 362"/>
              <a:gd name="T90" fmla="*/ 19 w 362"/>
              <a:gd name="T91" fmla="*/ 43 h 362"/>
              <a:gd name="T92" fmla="*/ 17 w 362"/>
              <a:gd name="T93" fmla="*/ 49 h 362"/>
              <a:gd name="T94" fmla="*/ 16 w 362"/>
              <a:gd name="T95" fmla="*/ 56 h 362"/>
              <a:gd name="T96" fmla="*/ 12 w 362"/>
              <a:gd name="T97" fmla="*/ 82 h 362"/>
              <a:gd name="T98" fmla="*/ 3 w 362"/>
              <a:gd name="T99" fmla="*/ 154 h 362"/>
              <a:gd name="T100" fmla="*/ 3 w 362"/>
              <a:gd name="T101" fmla="*/ 259 h 362"/>
              <a:gd name="T102" fmla="*/ 72 w 362"/>
              <a:gd name="T103" fmla="*/ 349 h 362"/>
              <a:gd name="T104" fmla="*/ 222 w 362"/>
              <a:gd name="T105" fmla="*/ 358 h 362"/>
              <a:gd name="T106" fmla="*/ 337 w 362"/>
              <a:gd name="T107" fmla="*/ 316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62" h="362">
                <a:moveTo>
                  <a:pt x="268" y="15"/>
                </a:moveTo>
                <a:cubicBezTo>
                  <a:pt x="267" y="15"/>
                  <a:pt x="265" y="14"/>
                  <a:pt x="264" y="14"/>
                </a:cubicBezTo>
                <a:cubicBezTo>
                  <a:pt x="264" y="14"/>
                  <a:pt x="266" y="14"/>
                  <a:pt x="268" y="15"/>
                </a:cubicBezTo>
                <a:close/>
                <a:moveTo>
                  <a:pt x="207" y="1"/>
                </a:moveTo>
                <a:cubicBezTo>
                  <a:pt x="206" y="1"/>
                  <a:pt x="205" y="1"/>
                  <a:pt x="203" y="1"/>
                </a:cubicBezTo>
                <a:cubicBezTo>
                  <a:pt x="202" y="1"/>
                  <a:pt x="206" y="1"/>
                  <a:pt x="207" y="1"/>
                </a:cubicBezTo>
                <a:close/>
                <a:moveTo>
                  <a:pt x="196" y="1"/>
                </a:moveTo>
                <a:cubicBezTo>
                  <a:pt x="197" y="1"/>
                  <a:pt x="200" y="1"/>
                  <a:pt x="201" y="1"/>
                </a:cubicBezTo>
                <a:cubicBezTo>
                  <a:pt x="200" y="1"/>
                  <a:pt x="196" y="1"/>
                  <a:pt x="196" y="1"/>
                </a:cubicBezTo>
                <a:close/>
                <a:moveTo>
                  <a:pt x="177" y="5"/>
                </a:moveTo>
                <a:cubicBezTo>
                  <a:pt x="179" y="5"/>
                  <a:pt x="181" y="5"/>
                  <a:pt x="182" y="5"/>
                </a:cubicBezTo>
                <a:cubicBezTo>
                  <a:pt x="181" y="5"/>
                  <a:pt x="178" y="5"/>
                  <a:pt x="177" y="5"/>
                </a:cubicBezTo>
                <a:close/>
                <a:moveTo>
                  <a:pt x="165" y="5"/>
                </a:moveTo>
                <a:cubicBezTo>
                  <a:pt x="169" y="4"/>
                  <a:pt x="172" y="4"/>
                  <a:pt x="173" y="4"/>
                </a:cubicBezTo>
                <a:cubicBezTo>
                  <a:pt x="171" y="4"/>
                  <a:pt x="167" y="4"/>
                  <a:pt x="165" y="5"/>
                </a:cubicBezTo>
                <a:close/>
                <a:moveTo>
                  <a:pt x="137" y="19"/>
                </a:moveTo>
                <a:cubicBezTo>
                  <a:pt x="140" y="19"/>
                  <a:pt x="148" y="17"/>
                  <a:pt x="152" y="17"/>
                </a:cubicBezTo>
                <a:cubicBezTo>
                  <a:pt x="147" y="17"/>
                  <a:pt x="142" y="18"/>
                  <a:pt x="137" y="19"/>
                </a:cubicBezTo>
                <a:close/>
                <a:moveTo>
                  <a:pt x="135" y="15"/>
                </a:moveTo>
                <a:cubicBezTo>
                  <a:pt x="131" y="15"/>
                  <a:pt x="131" y="15"/>
                  <a:pt x="131" y="15"/>
                </a:cubicBezTo>
                <a:cubicBezTo>
                  <a:pt x="129" y="16"/>
                  <a:pt x="119" y="17"/>
                  <a:pt x="120" y="17"/>
                </a:cubicBezTo>
                <a:cubicBezTo>
                  <a:pt x="126" y="16"/>
                  <a:pt x="135" y="15"/>
                  <a:pt x="140" y="14"/>
                </a:cubicBezTo>
                <a:cubicBezTo>
                  <a:pt x="138" y="14"/>
                  <a:pt x="137" y="14"/>
                  <a:pt x="135" y="15"/>
                </a:cubicBezTo>
                <a:close/>
                <a:moveTo>
                  <a:pt x="79" y="24"/>
                </a:moveTo>
                <a:cubicBezTo>
                  <a:pt x="76" y="25"/>
                  <a:pt x="76" y="25"/>
                  <a:pt x="76" y="25"/>
                </a:cubicBezTo>
                <a:cubicBezTo>
                  <a:pt x="76" y="25"/>
                  <a:pt x="76" y="25"/>
                  <a:pt x="77" y="25"/>
                </a:cubicBezTo>
                <a:cubicBezTo>
                  <a:pt x="79" y="25"/>
                  <a:pt x="79" y="24"/>
                  <a:pt x="79" y="24"/>
                </a:cubicBez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49" y="33"/>
                  <a:pt x="49" y="33"/>
                </a:cubicBezTo>
                <a:cubicBezTo>
                  <a:pt x="49" y="33"/>
                  <a:pt x="49" y="33"/>
                  <a:pt x="50" y="33"/>
                </a:cubicBezTo>
                <a:close/>
                <a:moveTo>
                  <a:pt x="50" y="32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1" y="32"/>
                  <a:pt x="51" y="32"/>
                </a:cubicBezTo>
                <a:cubicBezTo>
                  <a:pt x="54" y="32"/>
                  <a:pt x="54" y="32"/>
                  <a:pt x="54" y="32"/>
                </a:cubicBezTo>
                <a:lnTo>
                  <a:pt x="50" y="32"/>
                </a:ln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1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lose/>
                <a:moveTo>
                  <a:pt x="50" y="31"/>
                </a:move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49" y="31"/>
                  <a:pt x="50" y="31"/>
                </a:cubicBezTo>
                <a:close/>
                <a:moveTo>
                  <a:pt x="49" y="30"/>
                </a:moveTo>
                <a:cubicBezTo>
                  <a:pt x="49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7"/>
                </a:cubicBezTo>
                <a:cubicBezTo>
                  <a:pt x="51" y="37"/>
                  <a:pt x="51" y="37"/>
                  <a:pt x="51" y="38"/>
                </a:cubicBezTo>
                <a:close/>
                <a:moveTo>
                  <a:pt x="51" y="36"/>
                </a:moveTo>
                <a:cubicBezTo>
                  <a:pt x="50" y="36"/>
                  <a:pt x="50" y="36"/>
                  <a:pt x="50" y="37"/>
                </a:cubicBezTo>
                <a:cubicBezTo>
                  <a:pt x="50" y="37"/>
                  <a:pt x="50" y="36"/>
                  <a:pt x="51" y="36"/>
                </a:cubicBezTo>
                <a:close/>
                <a:moveTo>
                  <a:pt x="48" y="31"/>
                </a:moveTo>
                <a:cubicBezTo>
                  <a:pt x="48" y="31"/>
                  <a:pt x="49" y="31"/>
                  <a:pt x="49" y="30"/>
                </a:cubicBezTo>
                <a:cubicBezTo>
                  <a:pt x="49" y="31"/>
                  <a:pt x="48" y="31"/>
                  <a:pt x="48" y="31"/>
                </a:cubicBezTo>
                <a:close/>
                <a:moveTo>
                  <a:pt x="49" y="33"/>
                </a:moveTo>
                <a:cubicBezTo>
                  <a:pt x="49" y="33"/>
                  <a:pt x="49" y="33"/>
                  <a:pt x="49" y="33"/>
                </a:cubicBezTo>
                <a:cubicBezTo>
                  <a:pt x="49" y="33"/>
                  <a:pt x="48" y="33"/>
                  <a:pt x="49" y="33"/>
                </a:cubicBezTo>
                <a:close/>
                <a:moveTo>
                  <a:pt x="48" y="33"/>
                </a:moveTo>
                <a:cubicBezTo>
                  <a:pt x="48" y="33"/>
                  <a:pt x="48" y="33"/>
                  <a:pt x="48" y="32"/>
                </a:cubicBezTo>
                <a:cubicBezTo>
                  <a:pt x="48" y="32"/>
                  <a:pt x="48" y="32"/>
                  <a:pt x="48" y="33"/>
                </a:cubicBezTo>
                <a:close/>
                <a:moveTo>
                  <a:pt x="48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lose/>
                <a:moveTo>
                  <a:pt x="48" y="36"/>
                </a:moveTo>
                <a:cubicBezTo>
                  <a:pt x="48" y="36"/>
                  <a:pt x="48" y="36"/>
                  <a:pt x="48" y="36"/>
                </a:cubicBezTo>
                <a:close/>
                <a:moveTo>
                  <a:pt x="47" y="38"/>
                </a:moveTo>
                <a:cubicBezTo>
                  <a:pt x="47" y="38"/>
                  <a:pt x="47" y="38"/>
                  <a:pt x="48" y="38"/>
                </a:cubicBezTo>
                <a:cubicBezTo>
                  <a:pt x="48" y="38"/>
                  <a:pt x="47" y="38"/>
                  <a:pt x="47" y="38"/>
                </a:cubicBezTo>
                <a:close/>
                <a:moveTo>
                  <a:pt x="48" y="38"/>
                </a:move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8" y="38"/>
                  <a:pt x="48" y="38"/>
                </a:cubicBezTo>
                <a:close/>
                <a:moveTo>
                  <a:pt x="47" y="41"/>
                </a:moveTo>
                <a:cubicBezTo>
                  <a:pt x="48" y="41"/>
                  <a:pt x="48" y="41"/>
                  <a:pt x="48" y="40"/>
                </a:cubicBezTo>
                <a:cubicBezTo>
                  <a:pt x="48" y="40"/>
                  <a:pt x="47" y="41"/>
                  <a:pt x="47" y="41"/>
                </a:cubicBezTo>
                <a:close/>
                <a:moveTo>
                  <a:pt x="46" y="41"/>
                </a:moveTo>
                <a:cubicBezTo>
                  <a:pt x="46" y="41"/>
                  <a:pt x="46" y="41"/>
                  <a:pt x="46" y="41"/>
                </a:cubicBezTo>
                <a:close/>
                <a:moveTo>
                  <a:pt x="103" y="29"/>
                </a:moveTo>
                <a:cubicBezTo>
                  <a:pt x="106" y="28"/>
                  <a:pt x="109" y="27"/>
                  <a:pt x="111" y="27"/>
                </a:cubicBezTo>
                <a:cubicBezTo>
                  <a:pt x="112" y="27"/>
                  <a:pt x="113" y="27"/>
                  <a:pt x="114" y="26"/>
                </a:cubicBezTo>
                <a:cubicBezTo>
                  <a:pt x="110" y="27"/>
                  <a:pt x="106" y="28"/>
                  <a:pt x="103" y="29"/>
                </a:cubicBezTo>
                <a:close/>
                <a:moveTo>
                  <a:pt x="49" y="35"/>
                </a:moveTo>
                <a:cubicBezTo>
                  <a:pt x="49" y="35"/>
                  <a:pt x="50" y="36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0" y="35"/>
                  <a:pt x="50" y="35"/>
                </a:cubicBezTo>
                <a:cubicBezTo>
                  <a:pt x="50" y="35"/>
                  <a:pt x="51" y="35"/>
                  <a:pt x="51" y="35"/>
                </a:cubicBezTo>
                <a:cubicBezTo>
                  <a:pt x="50" y="35"/>
                  <a:pt x="49" y="35"/>
                  <a:pt x="49" y="35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49" y="31"/>
                  <a:pt x="49" y="31"/>
                </a:cubicBezTo>
                <a:close/>
                <a:moveTo>
                  <a:pt x="46" y="32"/>
                </a:move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1"/>
                  <a:pt x="49" y="32"/>
                  <a:pt x="49" y="31"/>
                </a:cubicBezTo>
                <a:cubicBezTo>
                  <a:pt x="48" y="32"/>
                  <a:pt x="47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5" y="32"/>
                  <a:pt x="45" y="32"/>
                </a:cubicBezTo>
                <a:cubicBezTo>
                  <a:pt x="45" y="33"/>
                  <a:pt x="45" y="32"/>
                  <a:pt x="46" y="32"/>
                </a:cubicBezTo>
                <a:close/>
                <a:moveTo>
                  <a:pt x="47" y="39"/>
                </a:moveTo>
                <a:cubicBezTo>
                  <a:pt x="47" y="38"/>
                  <a:pt x="48" y="38"/>
                  <a:pt x="48" y="38"/>
                </a:cubicBezTo>
                <a:cubicBezTo>
                  <a:pt x="47" y="38"/>
                  <a:pt x="47" y="39"/>
                  <a:pt x="47" y="39"/>
                </a:cubicBezTo>
                <a:close/>
                <a:moveTo>
                  <a:pt x="159" y="18"/>
                </a:moveTo>
                <a:cubicBezTo>
                  <a:pt x="159" y="18"/>
                  <a:pt x="159" y="18"/>
                  <a:pt x="159" y="18"/>
                </a:cubicBezTo>
                <a:cubicBezTo>
                  <a:pt x="159" y="18"/>
                  <a:pt x="159" y="18"/>
                  <a:pt x="159" y="18"/>
                </a:cubicBezTo>
                <a:close/>
                <a:moveTo>
                  <a:pt x="361" y="152"/>
                </a:moveTo>
                <a:cubicBezTo>
                  <a:pt x="360" y="120"/>
                  <a:pt x="356" y="87"/>
                  <a:pt x="347" y="57"/>
                </a:cubicBezTo>
                <a:cubicBezTo>
                  <a:pt x="345" y="52"/>
                  <a:pt x="343" y="45"/>
                  <a:pt x="341" y="41"/>
                </a:cubicBezTo>
                <a:cubicBezTo>
                  <a:pt x="340" y="40"/>
                  <a:pt x="339" y="37"/>
                  <a:pt x="338" y="35"/>
                </a:cubicBezTo>
                <a:cubicBezTo>
                  <a:pt x="336" y="31"/>
                  <a:pt x="333" y="27"/>
                  <a:pt x="330" y="23"/>
                </a:cubicBezTo>
                <a:cubicBezTo>
                  <a:pt x="326" y="19"/>
                  <a:pt x="322" y="16"/>
                  <a:pt x="317" y="14"/>
                </a:cubicBezTo>
                <a:cubicBezTo>
                  <a:pt x="314" y="13"/>
                  <a:pt x="309" y="10"/>
                  <a:pt x="305" y="9"/>
                </a:cubicBezTo>
                <a:cubicBezTo>
                  <a:pt x="303" y="8"/>
                  <a:pt x="307" y="9"/>
                  <a:pt x="304" y="8"/>
                </a:cubicBezTo>
                <a:cubicBezTo>
                  <a:pt x="301" y="7"/>
                  <a:pt x="294" y="5"/>
                  <a:pt x="287" y="4"/>
                </a:cubicBezTo>
                <a:cubicBezTo>
                  <a:pt x="279" y="3"/>
                  <a:pt x="271" y="2"/>
                  <a:pt x="266" y="1"/>
                </a:cubicBezTo>
                <a:cubicBezTo>
                  <a:pt x="267" y="1"/>
                  <a:pt x="267" y="1"/>
                  <a:pt x="266" y="1"/>
                </a:cubicBezTo>
                <a:cubicBezTo>
                  <a:pt x="264" y="1"/>
                  <a:pt x="263" y="1"/>
                  <a:pt x="260" y="1"/>
                </a:cubicBezTo>
                <a:cubicBezTo>
                  <a:pt x="243" y="0"/>
                  <a:pt x="230" y="1"/>
                  <a:pt x="215" y="2"/>
                </a:cubicBezTo>
                <a:cubicBezTo>
                  <a:pt x="213" y="2"/>
                  <a:pt x="208" y="2"/>
                  <a:pt x="206" y="2"/>
                </a:cubicBezTo>
                <a:cubicBezTo>
                  <a:pt x="209" y="2"/>
                  <a:pt x="212" y="2"/>
                  <a:pt x="212" y="2"/>
                </a:cubicBezTo>
                <a:cubicBezTo>
                  <a:pt x="208" y="2"/>
                  <a:pt x="202" y="3"/>
                  <a:pt x="199" y="3"/>
                </a:cubicBezTo>
                <a:cubicBezTo>
                  <a:pt x="193" y="4"/>
                  <a:pt x="190" y="4"/>
                  <a:pt x="185" y="4"/>
                </a:cubicBezTo>
                <a:cubicBezTo>
                  <a:pt x="184" y="4"/>
                  <a:pt x="187" y="5"/>
                  <a:pt x="184" y="5"/>
                </a:cubicBezTo>
                <a:cubicBezTo>
                  <a:pt x="176" y="5"/>
                  <a:pt x="172" y="6"/>
                  <a:pt x="166" y="7"/>
                </a:cubicBezTo>
                <a:cubicBezTo>
                  <a:pt x="164" y="7"/>
                  <a:pt x="155" y="8"/>
                  <a:pt x="153" y="9"/>
                </a:cubicBezTo>
                <a:cubicBezTo>
                  <a:pt x="151" y="9"/>
                  <a:pt x="155" y="8"/>
                  <a:pt x="154" y="9"/>
                </a:cubicBezTo>
                <a:cubicBezTo>
                  <a:pt x="147" y="10"/>
                  <a:pt x="141" y="11"/>
                  <a:pt x="136" y="11"/>
                </a:cubicBezTo>
                <a:cubicBezTo>
                  <a:pt x="134" y="12"/>
                  <a:pt x="133" y="12"/>
                  <a:pt x="131" y="12"/>
                </a:cubicBezTo>
                <a:cubicBezTo>
                  <a:pt x="129" y="13"/>
                  <a:pt x="131" y="12"/>
                  <a:pt x="129" y="13"/>
                </a:cubicBezTo>
                <a:cubicBezTo>
                  <a:pt x="127" y="13"/>
                  <a:pt x="131" y="13"/>
                  <a:pt x="130" y="13"/>
                </a:cubicBezTo>
                <a:cubicBezTo>
                  <a:pt x="127" y="13"/>
                  <a:pt x="128" y="13"/>
                  <a:pt x="126" y="14"/>
                </a:cubicBezTo>
                <a:cubicBezTo>
                  <a:pt x="122" y="14"/>
                  <a:pt x="119" y="15"/>
                  <a:pt x="115" y="16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99" y="19"/>
                  <a:pt x="98" y="19"/>
                  <a:pt x="94" y="20"/>
                </a:cubicBezTo>
                <a:cubicBezTo>
                  <a:pt x="91" y="21"/>
                  <a:pt x="88" y="21"/>
                  <a:pt x="85" y="22"/>
                </a:cubicBezTo>
                <a:cubicBezTo>
                  <a:pt x="83" y="22"/>
                  <a:pt x="86" y="22"/>
                  <a:pt x="84" y="22"/>
                </a:cubicBezTo>
                <a:cubicBezTo>
                  <a:pt x="72" y="25"/>
                  <a:pt x="60" y="27"/>
                  <a:pt x="51" y="30"/>
                </a:cubicBezTo>
                <a:cubicBezTo>
                  <a:pt x="64" y="26"/>
                  <a:pt x="74" y="25"/>
                  <a:pt x="86" y="22"/>
                </a:cubicBezTo>
                <a:cubicBezTo>
                  <a:pt x="88" y="22"/>
                  <a:pt x="92" y="21"/>
                  <a:pt x="93" y="21"/>
                </a:cubicBezTo>
                <a:cubicBezTo>
                  <a:pt x="94" y="20"/>
                  <a:pt x="91" y="21"/>
                  <a:pt x="94" y="20"/>
                </a:cubicBezTo>
                <a:cubicBezTo>
                  <a:pt x="95" y="20"/>
                  <a:pt x="95" y="20"/>
                  <a:pt x="97" y="20"/>
                </a:cubicBezTo>
                <a:cubicBezTo>
                  <a:pt x="95" y="20"/>
                  <a:pt x="98" y="20"/>
                  <a:pt x="99" y="20"/>
                </a:cubicBezTo>
                <a:cubicBezTo>
                  <a:pt x="109" y="18"/>
                  <a:pt x="117" y="16"/>
                  <a:pt x="125" y="15"/>
                </a:cubicBezTo>
                <a:cubicBezTo>
                  <a:pt x="127" y="15"/>
                  <a:pt x="124" y="15"/>
                  <a:pt x="126" y="15"/>
                </a:cubicBezTo>
                <a:cubicBezTo>
                  <a:pt x="136" y="13"/>
                  <a:pt x="136" y="13"/>
                  <a:pt x="136" y="13"/>
                </a:cubicBezTo>
                <a:cubicBezTo>
                  <a:pt x="137" y="13"/>
                  <a:pt x="140" y="13"/>
                  <a:pt x="139" y="13"/>
                </a:cubicBezTo>
                <a:cubicBezTo>
                  <a:pt x="127" y="15"/>
                  <a:pt x="111" y="18"/>
                  <a:pt x="97" y="21"/>
                </a:cubicBezTo>
                <a:cubicBezTo>
                  <a:pt x="92" y="22"/>
                  <a:pt x="88" y="22"/>
                  <a:pt x="85" y="23"/>
                </a:cubicBezTo>
                <a:cubicBezTo>
                  <a:pt x="92" y="22"/>
                  <a:pt x="97" y="21"/>
                  <a:pt x="102" y="20"/>
                </a:cubicBezTo>
                <a:cubicBezTo>
                  <a:pt x="109" y="19"/>
                  <a:pt x="117" y="17"/>
                  <a:pt x="124" y="16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36" y="14"/>
                  <a:pt x="136" y="14"/>
                  <a:pt x="137" y="14"/>
                </a:cubicBezTo>
                <a:cubicBezTo>
                  <a:pt x="140" y="14"/>
                  <a:pt x="142" y="13"/>
                  <a:pt x="146" y="13"/>
                </a:cubicBezTo>
                <a:cubicBezTo>
                  <a:pt x="163" y="10"/>
                  <a:pt x="163" y="10"/>
                  <a:pt x="163" y="10"/>
                </a:cubicBezTo>
                <a:cubicBezTo>
                  <a:pt x="164" y="10"/>
                  <a:pt x="163" y="11"/>
                  <a:pt x="162" y="11"/>
                </a:cubicBezTo>
                <a:cubicBezTo>
                  <a:pt x="155" y="12"/>
                  <a:pt x="154" y="12"/>
                  <a:pt x="146" y="13"/>
                </a:cubicBezTo>
                <a:cubicBezTo>
                  <a:pt x="147" y="13"/>
                  <a:pt x="148" y="13"/>
                  <a:pt x="148" y="13"/>
                </a:cubicBezTo>
                <a:cubicBezTo>
                  <a:pt x="145" y="13"/>
                  <a:pt x="144" y="13"/>
                  <a:pt x="143" y="14"/>
                </a:cubicBezTo>
                <a:cubicBezTo>
                  <a:pt x="148" y="13"/>
                  <a:pt x="148" y="13"/>
                  <a:pt x="146" y="14"/>
                </a:cubicBezTo>
                <a:cubicBezTo>
                  <a:pt x="132" y="16"/>
                  <a:pt x="116" y="19"/>
                  <a:pt x="105" y="21"/>
                </a:cubicBezTo>
                <a:cubicBezTo>
                  <a:pt x="104" y="21"/>
                  <a:pt x="103" y="21"/>
                  <a:pt x="101" y="22"/>
                </a:cubicBezTo>
                <a:cubicBezTo>
                  <a:pt x="88" y="24"/>
                  <a:pt x="74" y="27"/>
                  <a:pt x="61" y="30"/>
                </a:cubicBezTo>
                <a:cubicBezTo>
                  <a:pt x="76" y="27"/>
                  <a:pt x="92" y="23"/>
                  <a:pt x="110" y="20"/>
                </a:cubicBezTo>
                <a:cubicBezTo>
                  <a:pt x="111" y="20"/>
                  <a:pt x="110" y="20"/>
                  <a:pt x="112" y="20"/>
                </a:cubicBezTo>
                <a:cubicBezTo>
                  <a:pt x="119" y="18"/>
                  <a:pt x="128" y="17"/>
                  <a:pt x="134" y="16"/>
                </a:cubicBezTo>
                <a:cubicBezTo>
                  <a:pt x="142" y="15"/>
                  <a:pt x="142" y="15"/>
                  <a:pt x="142" y="15"/>
                </a:cubicBezTo>
                <a:cubicBezTo>
                  <a:pt x="161" y="12"/>
                  <a:pt x="174" y="11"/>
                  <a:pt x="192" y="10"/>
                </a:cubicBezTo>
                <a:cubicBezTo>
                  <a:pt x="192" y="10"/>
                  <a:pt x="194" y="10"/>
                  <a:pt x="194" y="10"/>
                </a:cubicBezTo>
                <a:cubicBezTo>
                  <a:pt x="190" y="11"/>
                  <a:pt x="190" y="11"/>
                  <a:pt x="190" y="11"/>
                </a:cubicBezTo>
                <a:cubicBezTo>
                  <a:pt x="187" y="11"/>
                  <a:pt x="184" y="11"/>
                  <a:pt x="182" y="12"/>
                </a:cubicBezTo>
                <a:cubicBezTo>
                  <a:pt x="167" y="13"/>
                  <a:pt x="145" y="16"/>
                  <a:pt x="126" y="19"/>
                </a:cubicBezTo>
                <a:cubicBezTo>
                  <a:pt x="124" y="20"/>
                  <a:pt x="126" y="20"/>
                  <a:pt x="128" y="20"/>
                </a:cubicBezTo>
                <a:cubicBezTo>
                  <a:pt x="137" y="19"/>
                  <a:pt x="145" y="17"/>
                  <a:pt x="154" y="16"/>
                </a:cubicBezTo>
                <a:cubicBezTo>
                  <a:pt x="158" y="16"/>
                  <a:pt x="154" y="17"/>
                  <a:pt x="147" y="18"/>
                </a:cubicBezTo>
                <a:cubicBezTo>
                  <a:pt x="135" y="20"/>
                  <a:pt x="114" y="23"/>
                  <a:pt x="106" y="25"/>
                </a:cubicBezTo>
                <a:cubicBezTo>
                  <a:pt x="88" y="28"/>
                  <a:pt x="70" y="32"/>
                  <a:pt x="53" y="36"/>
                </a:cubicBezTo>
                <a:cubicBezTo>
                  <a:pt x="51" y="37"/>
                  <a:pt x="51" y="37"/>
                  <a:pt x="51" y="37"/>
                </a:cubicBezTo>
                <a:cubicBezTo>
                  <a:pt x="50" y="37"/>
                  <a:pt x="50" y="37"/>
                  <a:pt x="50" y="37"/>
                </a:cubicBezTo>
                <a:cubicBezTo>
                  <a:pt x="49" y="37"/>
                  <a:pt x="49" y="37"/>
                  <a:pt x="48" y="38"/>
                </a:cubicBezTo>
                <a:cubicBezTo>
                  <a:pt x="49" y="37"/>
                  <a:pt x="49" y="37"/>
                  <a:pt x="50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36"/>
                  <a:pt x="57" y="35"/>
                  <a:pt x="58" y="35"/>
                </a:cubicBezTo>
                <a:cubicBezTo>
                  <a:pt x="76" y="31"/>
                  <a:pt x="95" y="27"/>
                  <a:pt x="111" y="24"/>
                </a:cubicBezTo>
                <a:cubicBezTo>
                  <a:pt x="118" y="23"/>
                  <a:pt x="130" y="21"/>
                  <a:pt x="137" y="20"/>
                </a:cubicBezTo>
                <a:cubicBezTo>
                  <a:pt x="136" y="21"/>
                  <a:pt x="130" y="22"/>
                  <a:pt x="123" y="23"/>
                </a:cubicBezTo>
                <a:cubicBezTo>
                  <a:pt x="130" y="22"/>
                  <a:pt x="137" y="21"/>
                  <a:pt x="143" y="20"/>
                </a:cubicBezTo>
                <a:cubicBezTo>
                  <a:pt x="148" y="19"/>
                  <a:pt x="156" y="18"/>
                  <a:pt x="158" y="18"/>
                </a:cubicBezTo>
                <a:cubicBezTo>
                  <a:pt x="159" y="18"/>
                  <a:pt x="158" y="18"/>
                  <a:pt x="159" y="18"/>
                </a:cubicBezTo>
                <a:cubicBezTo>
                  <a:pt x="160" y="18"/>
                  <a:pt x="163" y="17"/>
                  <a:pt x="163" y="17"/>
                </a:cubicBezTo>
                <a:cubicBezTo>
                  <a:pt x="166" y="17"/>
                  <a:pt x="165" y="17"/>
                  <a:pt x="168" y="17"/>
                </a:cubicBezTo>
                <a:cubicBezTo>
                  <a:pt x="172" y="16"/>
                  <a:pt x="172" y="16"/>
                  <a:pt x="175" y="16"/>
                </a:cubicBezTo>
                <a:cubicBezTo>
                  <a:pt x="189" y="15"/>
                  <a:pt x="202" y="13"/>
                  <a:pt x="216" y="13"/>
                </a:cubicBezTo>
                <a:cubicBezTo>
                  <a:pt x="221" y="12"/>
                  <a:pt x="221" y="12"/>
                  <a:pt x="221" y="12"/>
                </a:cubicBezTo>
                <a:cubicBezTo>
                  <a:pt x="222" y="12"/>
                  <a:pt x="221" y="13"/>
                  <a:pt x="223" y="13"/>
                </a:cubicBezTo>
                <a:cubicBezTo>
                  <a:pt x="224" y="13"/>
                  <a:pt x="223" y="12"/>
                  <a:pt x="225" y="12"/>
                </a:cubicBezTo>
                <a:cubicBezTo>
                  <a:pt x="230" y="12"/>
                  <a:pt x="236" y="12"/>
                  <a:pt x="242" y="12"/>
                </a:cubicBezTo>
                <a:cubicBezTo>
                  <a:pt x="255" y="12"/>
                  <a:pt x="271" y="14"/>
                  <a:pt x="281" y="16"/>
                </a:cubicBezTo>
                <a:cubicBezTo>
                  <a:pt x="284" y="16"/>
                  <a:pt x="281" y="16"/>
                  <a:pt x="284" y="16"/>
                </a:cubicBezTo>
                <a:cubicBezTo>
                  <a:pt x="301" y="20"/>
                  <a:pt x="321" y="26"/>
                  <a:pt x="327" y="43"/>
                </a:cubicBezTo>
                <a:cubicBezTo>
                  <a:pt x="328" y="44"/>
                  <a:pt x="327" y="43"/>
                  <a:pt x="328" y="45"/>
                </a:cubicBezTo>
                <a:cubicBezTo>
                  <a:pt x="329" y="48"/>
                  <a:pt x="329" y="47"/>
                  <a:pt x="330" y="49"/>
                </a:cubicBezTo>
                <a:cubicBezTo>
                  <a:pt x="330" y="51"/>
                  <a:pt x="331" y="52"/>
                  <a:pt x="331" y="53"/>
                </a:cubicBezTo>
                <a:cubicBezTo>
                  <a:pt x="339" y="74"/>
                  <a:pt x="343" y="98"/>
                  <a:pt x="345" y="122"/>
                </a:cubicBezTo>
                <a:cubicBezTo>
                  <a:pt x="347" y="144"/>
                  <a:pt x="348" y="166"/>
                  <a:pt x="347" y="188"/>
                </a:cubicBezTo>
                <a:cubicBezTo>
                  <a:pt x="347" y="205"/>
                  <a:pt x="346" y="221"/>
                  <a:pt x="344" y="235"/>
                </a:cubicBezTo>
                <a:cubicBezTo>
                  <a:pt x="342" y="255"/>
                  <a:pt x="339" y="273"/>
                  <a:pt x="333" y="290"/>
                </a:cubicBezTo>
                <a:cubicBezTo>
                  <a:pt x="331" y="296"/>
                  <a:pt x="329" y="303"/>
                  <a:pt x="326" y="308"/>
                </a:cubicBezTo>
                <a:cubicBezTo>
                  <a:pt x="323" y="311"/>
                  <a:pt x="318" y="315"/>
                  <a:pt x="314" y="318"/>
                </a:cubicBezTo>
                <a:cubicBezTo>
                  <a:pt x="312" y="319"/>
                  <a:pt x="310" y="320"/>
                  <a:pt x="308" y="321"/>
                </a:cubicBezTo>
                <a:cubicBezTo>
                  <a:pt x="305" y="322"/>
                  <a:pt x="302" y="323"/>
                  <a:pt x="299" y="325"/>
                </a:cubicBezTo>
                <a:cubicBezTo>
                  <a:pt x="291" y="328"/>
                  <a:pt x="282" y="331"/>
                  <a:pt x="273" y="333"/>
                </a:cubicBezTo>
                <a:cubicBezTo>
                  <a:pt x="263" y="336"/>
                  <a:pt x="253" y="338"/>
                  <a:pt x="243" y="340"/>
                </a:cubicBezTo>
                <a:cubicBezTo>
                  <a:pt x="237" y="341"/>
                  <a:pt x="232" y="342"/>
                  <a:pt x="226" y="343"/>
                </a:cubicBezTo>
                <a:cubicBezTo>
                  <a:pt x="222" y="343"/>
                  <a:pt x="218" y="344"/>
                  <a:pt x="214" y="344"/>
                </a:cubicBezTo>
                <a:cubicBezTo>
                  <a:pt x="203" y="345"/>
                  <a:pt x="192" y="346"/>
                  <a:pt x="182" y="347"/>
                </a:cubicBezTo>
                <a:cubicBezTo>
                  <a:pt x="168" y="347"/>
                  <a:pt x="153" y="347"/>
                  <a:pt x="139" y="346"/>
                </a:cubicBezTo>
                <a:cubicBezTo>
                  <a:pt x="124" y="345"/>
                  <a:pt x="105" y="343"/>
                  <a:pt x="91" y="339"/>
                </a:cubicBezTo>
                <a:cubicBezTo>
                  <a:pt x="79" y="336"/>
                  <a:pt x="67" y="332"/>
                  <a:pt x="56" y="326"/>
                </a:cubicBezTo>
                <a:cubicBezTo>
                  <a:pt x="55" y="325"/>
                  <a:pt x="54" y="325"/>
                  <a:pt x="53" y="324"/>
                </a:cubicBezTo>
                <a:cubicBezTo>
                  <a:pt x="44" y="319"/>
                  <a:pt x="37" y="312"/>
                  <a:pt x="32" y="304"/>
                </a:cubicBezTo>
                <a:cubicBezTo>
                  <a:pt x="27" y="296"/>
                  <a:pt x="24" y="287"/>
                  <a:pt x="22" y="279"/>
                </a:cubicBezTo>
                <a:cubicBezTo>
                  <a:pt x="20" y="273"/>
                  <a:pt x="19" y="268"/>
                  <a:pt x="18" y="262"/>
                </a:cubicBezTo>
                <a:cubicBezTo>
                  <a:pt x="18" y="256"/>
                  <a:pt x="17" y="250"/>
                  <a:pt x="16" y="244"/>
                </a:cubicBezTo>
                <a:cubicBezTo>
                  <a:pt x="16" y="242"/>
                  <a:pt x="16" y="241"/>
                  <a:pt x="16" y="239"/>
                </a:cubicBezTo>
                <a:cubicBezTo>
                  <a:pt x="16" y="232"/>
                  <a:pt x="15" y="226"/>
                  <a:pt x="15" y="220"/>
                </a:cubicBezTo>
                <a:cubicBezTo>
                  <a:pt x="15" y="209"/>
                  <a:pt x="16" y="199"/>
                  <a:pt x="16" y="187"/>
                </a:cubicBezTo>
                <a:cubicBezTo>
                  <a:pt x="19" y="154"/>
                  <a:pt x="19" y="154"/>
                  <a:pt x="19" y="154"/>
                </a:cubicBezTo>
                <a:cubicBezTo>
                  <a:pt x="21" y="137"/>
                  <a:pt x="22" y="119"/>
                  <a:pt x="25" y="101"/>
                </a:cubicBezTo>
                <a:cubicBezTo>
                  <a:pt x="26" y="95"/>
                  <a:pt x="27" y="90"/>
                  <a:pt x="28" y="84"/>
                </a:cubicBezTo>
                <a:cubicBezTo>
                  <a:pt x="29" y="77"/>
                  <a:pt x="31" y="70"/>
                  <a:pt x="32" y="62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3" y="57"/>
                  <a:pt x="34" y="56"/>
                </a:cubicBezTo>
                <a:cubicBezTo>
                  <a:pt x="35" y="56"/>
                  <a:pt x="34" y="55"/>
                  <a:pt x="34" y="55"/>
                </a:cubicBezTo>
                <a:cubicBezTo>
                  <a:pt x="34" y="54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6" y="53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50"/>
                  <a:pt x="36" y="49"/>
                  <a:pt x="36" y="49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6"/>
                </a:cubicBezTo>
                <a:cubicBezTo>
                  <a:pt x="36" y="46"/>
                  <a:pt x="35" y="45"/>
                  <a:pt x="35" y="45"/>
                </a:cubicBezTo>
                <a:cubicBezTo>
                  <a:pt x="35" y="45"/>
                  <a:pt x="35" y="45"/>
                  <a:pt x="35" y="44"/>
                </a:cubicBezTo>
                <a:cubicBezTo>
                  <a:pt x="35" y="43"/>
                  <a:pt x="34" y="42"/>
                  <a:pt x="33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0"/>
                  <a:pt x="30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8" y="39"/>
                  <a:pt x="27" y="38"/>
                </a:cubicBezTo>
                <a:cubicBezTo>
                  <a:pt x="26" y="39"/>
                  <a:pt x="26" y="38"/>
                  <a:pt x="25" y="39"/>
                </a:cubicBezTo>
                <a:cubicBezTo>
                  <a:pt x="25" y="39"/>
                  <a:pt x="25" y="39"/>
                  <a:pt x="24" y="39"/>
                </a:cubicBezTo>
                <a:cubicBezTo>
                  <a:pt x="24" y="39"/>
                  <a:pt x="24" y="39"/>
                  <a:pt x="23" y="40"/>
                </a:cubicBezTo>
                <a:cubicBezTo>
                  <a:pt x="23" y="39"/>
                  <a:pt x="23" y="40"/>
                  <a:pt x="22" y="40"/>
                </a:cubicBezTo>
                <a:cubicBezTo>
                  <a:pt x="22" y="40"/>
                  <a:pt x="22" y="40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0" y="41"/>
                  <a:pt x="19" y="42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18" y="4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7"/>
                </a:cubicBezTo>
                <a:cubicBezTo>
                  <a:pt x="17" y="47"/>
                  <a:pt x="17" y="47"/>
                  <a:pt x="17" y="48"/>
                </a:cubicBezTo>
                <a:cubicBezTo>
                  <a:pt x="17" y="48"/>
                  <a:pt x="17" y="48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0"/>
                  <a:pt x="17" y="51"/>
                  <a:pt x="16" y="51"/>
                </a:cubicBezTo>
                <a:cubicBezTo>
                  <a:pt x="16" y="51"/>
                  <a:pt x="16" y="51"/>
                  <a:pt x="16" y="52"/>
                </a:cubicBezTo>
                <a:cubicBezTo>
                  <a:pt x="16" y="52"/>
                  <a:pt x="16" y="52"/>
                  <a:pt x="17" y="52"/>
                </a:cubicBezTo>
                <a:cubicBezTo>
                  <a:pt x="17" y="53"/>
                  <a:pt x="16" y="54"/>
                  <a:pt x="17" y="55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4"/>
                  <a:pt x="13" y="78"/>
                  <a:pt x="12" y="82"/>
                </a:cubicBezTo>
                <a:cubicBezTo>
                  <a:pt x="11" y="89"/>
                  <a:pt x="10" y="95"/>
                  <a:pt x="9" y="101"/>
                </a:cubicBezTo>
                <a:cubicBezTo>
                  <a:pt x="8" y="110"/>
                  <a:pt x="7" y="116"/>
                  <a:pt x="6" y="124"/>
                </a:cubicBezTo>
                <a:cubicBezTo>
                  <a:pt x="5" y="132"/>
                  <a:pt x="5" y="132"/>
                  <a:pt x="5" y="132"/>
                </a:cubicBezTo>
                <a:cubicBezTo>
                  <a:pt x="4" y="140"/>
                  <a:pt x="4" y="140"/>
                  <a:pt x="4" y="140"/>
                </a:cubicBezTo>
                <a:cubicBezTo>
                  <a:pt x="3" y="149"/>
                  <a:pt x="3" y="149"/>
                  <a:pt x="3" y="149"/>
                </a:cubicBezTo>
                <a:cubicBezTo>
                  <a:pt x="3" y="154"/>
                  <a:pt x="3" y="154"/>
                  <a:pt x="3" y="154"/>
                </a:cubicBezTo>
                <a:cubicBezTo>
                  <a:pt x="3" y="156"/>
                  <a:pt x="2" y="158"/>
                  <a:pt x="2" y="160"/>
                </a:cubicBezTo>
                <a:cubicBezTo>
                  <a:pt x="2" y="168"/>
                  <a:pt x="2" y="168"/>
                  <a:pt x="2" y="168"/>
                </a:cubicBezTo>
                <a:cubicBezTo>
                  <a:pt x="1" y="177"/>
                  <a:pt x="0" y="187"/>
                  <a:pt x="0" y="195"/>
                </a:cubicBezTo>
                <a:cubicBezTo>
                  <a:pt x="0" y="211"/>
                  <a:pt x="0" y="225"/>
                  <a:pt x="1" y="243"/>
                </a:cubicBezTo>
                <a:cubicBezTo>
                  <a:pt x="2" y="256"/>
                  <a:pt x="2" y="256"/>
                  <a:pt x="2" y="256"/>
                </a:cubicBezTo>
                <a:cubicBezTo>
                  <a:pt x="2" y="257"/>
                  <a:pt x="2" y="257"/>
                  <a:pt x="3" y="259"/>
                </a:cubicBezTo>
                <a:cubicBezTo>
                  <a:pt x="4" y="269"/>
                  <a:pt x="6" y="279"/>
                  <a:pt x="9" y="289"/>
                </a:cubicBezTo>
                <a:cubicBezTo>
                  <a:pt x="9" y="289"/>
                  <a:pt x="9" y="290"/>
                  <a:pt x="9" y="290"/>
                </a:cubicBezTo>
                <a:cubicBezTo>
                  <a:pt x="11" y="297"/>
                  <a:pt x="14" y="305"/>
                  <a:pt x="19" y="312"/>
                </a:cubicBezTo>
                <a:cubicBezTo>
                  <a:pt x="23" y="319"/>
                  <a:pt x="29" y="324"/>
                  <a:pt x="33" y="328"/>
                </a:cubicBezTo>
                <a:cubicBezTo>
                  <a:pt x="40" y="334"/>
                  <a:pt x="49" y="339"/>
                  <a:pt x="59" y="344"/>
                </a:cubicBezTo>
                <a:cubicBezTo>
                  <a:pt x="63" y="346"/>
                  <a:pt x="68" y="348"/>
                  <a:pt x="72" y="349"/>
                </a:cubicBezTo>
                <a:cubicBezTo>
                  <a:pt x="81" y="352"/>
                  <a:pt x="93" y="355"/>
                  <a:pt x="101" y="356"/>
                </a:cubicBezTo>
                <a:cubicBezTo>
                  <a:pt x="104" y="357"/>
                  <a:pt x="106" y="357"/>
                  <a:pt x="109" y="357"/>
                </a:cubicBezTo>
                <a:cubicBezTo>
                  <a:pt x="113" y="358"/>
                  <a:pt x="118" y="359"/>
                  <a:pt x="123" y="359"/>
                </a:cubicBezTo>
                <a:cubicBezTo>
                  <a:pt x="141" y="361"/>
                  <a:pt x="163" y="362"/>
                  <a:pt x="179" y="361"/>
                </a:cubicBezTo>
                <a:cubicBezTo>
                  <a:pt x="184" y="361"/>
                  <a:pt x="188" y="361"/>
                  <a:pt x="194" y="360"/>
                </a:cubicBezTo>
                <a:cubicBezTo>
                  <a:pt x="203" y="359"/>
                  <a:pt x="213" y="359"/>
                  <a:pt x="222" y="358"/>
                </a:cubicBezTo>
                <a:cubicBezTo>
                  <a:pt x="229" y="357"/>
                  <a:pt x="229" y="357"/>
                  <a:pt x="229" y="357"/>
                </a:cubicBezTo>
                <a:cubicBezTo>
                  <a:pt x="234" y="356"/>
                  <a:pt x="240" y="355"/>
                  <a:pt x="245" y="354"/>
                </a:cubicBezTo>
                <a:cubicBezTo>
                  <a:pt x="260" y="351"/>
                  <a:pt x="274" y="348"/>
                  <a:pt x="287" y="344"/>
                </a:cubicBezTo>
                <a:cubicBezTo>
                  <a:pt x="295" y="341"/>
                  <a:pt x="306" y="338"/>
                  <a:pt x="316" y="333"/>
                </a:cubicBezTo>
                <a:cubicBezTo>
                  <a:pt x="321" y="330"/>
                  <a:pt x="326" y="327"/>
                  <a:pt x="331" y="323"/>
                </a:cubicBezTo>
                <a:cubicBezTo>
                  <a:pt x="333" y="321"/>
                  <a:pt x="335" y="319"/>
                  <a:pt x="337" y="316"/>
                </a:cubicBezTo>
                <a:cubicBezTo>
                  <a:pt x="339" y="313"/>
                  <a:pt x="340" y="311"/>
                  <a:pt x="341" y="308"/>
                </a:cubicBezTo>
                <a:cubicBezTo>
                  <a:pt x="343" y="304"/>
                  <a:pt x="345" y="300"/>
                  <a:pt x="347" y="295"/>
                </a:cubicBezTo>
                <a:cubicBezTo>
                  <a:pt x="351" y="281"/>
                  <a:pt x="354" y="263"/>
                  <a:pt x="357" y="248"/>
                </a:cubicBezTo>
                <a:cubicBezTo>
                  <a:pt x="361" y="216"/>
                  <a:pt x="362" y="184"/>
                  <a:pt x="361" y="1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4806469" y="6294470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НПО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Freeform 42"/>
          <p:cNvSpPr/>
          <p:nvPr/>
        </p:nvSpPr>
        <p:spPr>
          <a:xfrm>
            <a:off x="3467740" y="6322602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Общини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0206708" y="5368757"/>
            <a:ext cx="1800000" cy="685107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ученици преминали ученически практики в реална работна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среда - 44 319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672821" y="5037322"/>
            <a:ext cx="1292457" cy="8602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Нов </a:t>
            </a:r>
            <a:r>
              <a:rPr kumimoji="0" lang="bg-BG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Списък на </a:t>
            </a:r>
            <a:r>
              <a:rPr kumimoji="0" lang="bg-BG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професиите, </a:t>
            </a:r>
            <a:r>
              <a:rPr kumimoji="0" lang="bg-BG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отворен формат на </a:t>
            </a:r>
            <a:r>
              <a:rPr kumimoji="0" lang="bg-BG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ДОС и учебните планове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0200241" y="6122058"/>
            <a:ext cx="1800000" cy="637733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деца и ученици с подобрени образователни резултати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27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1"/>
          <p:cNvSpPr>
            <a:spLocks noGrp="1"/>
          </p:cNvSpPr>
          <p:nvPr>
            <p:ph type="title"/>
          </p:nvPr>
        </p:nvSpPr>
        <p:spPr>
          <a:xfrm>
            <a:off x="838200" y="100624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rgbClr val="A51321"/>
                </a:solidFill>
                <a:latin typeface="+mn-lt"/>
              </a:rPr>
              <a:t>ПРИОРИТЕТ 3 – ВРЪЗКА НА ОБРАЗОВАНИЕТО С ПАЗАРА НА </a:t>
            </a:r>
            <a:r>
              <a:rPr lang="ru-RU" sz="2500" b="1" dirty="0" smtClean="0">
                <a:solidFill>
                  <a:srgbClr val="A51321"/>
                </a:solidFill>
                <a:latin typeface="+mn-lt"/>
              </a:rPr>
              <a:t>ТРУДА</a:t>
            </a:r>
            <a:r>
              <a:rPr lang="en-GB" sz="2500" b="1" dirty="0" smtClean="0">
                <a:solidFill>
                  <a:srgbClr val="A51321"/>
                </a:solidFill>
                <a:latin typeface="+mn-lt"/>
              </a:rPr>
              <a:t/>
            </a:r>
            <a:br>
              <a:rPr lang="en-GB" sz="2500" b="1" dirty="0" smtClean="0">
                <a:solidFill>
                  <a:srgbClr val="A51321"/>
                </a:solidFill>
                <a:latin typeface="+mn-lt"/>
              </a:rPr>
            </a:br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Професионално образование и обучение</a:t>
            </a:r>
            <a:endParaRPr lang="en-GB" sz="25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49620" y="3639234"/>
            <a:ext cx="1729297" cy="1037578"/>
          </a:xfrm>
          <a:custGeom>
            <a:avLst/>
            <a:gdLst>
              <a:gd name="connsiteX0" fmla="*/ 0 w 1729297"/>
              <a:gd name="connsiteY0" fmla="*/ 0 h 1037578"/>
              <a:gd name="connsiteX1" fmla="*/ 1729297 w 1729297"/>
              <a:gd name="connsiteY1" fmla="*/ 0 h 1037578"/>
              <a:gd name="connsiteX2" fmla="*/ 1729297 w 1729297"/>
              <a:gd name="connsiteY2" fmla="*/ 1037578 h 1037578"/>
              <a:gd name="connsiteX3" fmla="*/ 0 w 1729297"/>
              <a:gd name="connsiteY3" fmla="*/ 1037578 h 1037578"/>
              <a:gd name="connsiteX4" fmla="*/ 0 w 1729297"/>
              <a:gd name="connsiteY4" fmla="*/ 0 h 1037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9297" h="1037578">
                <a:moveTo>
                  <a:pt x="0" y="0"/>
                </a:moveTo>
                <a:lnTo>
                  <a:pt x="1729297" y="0"/>
                </a:lnTo>
                <a:lnTo>
                  <a:pt x="1729297" y="1037578"/>
                </a:lnTo>
                <a:lnTo>
                  <a:pt x="0" y="1037578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Специализирана подкрепа</a:t>
            </a:r>
          </a:p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Групи дейности </a:t>
            </a:r>
            <a:b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и 4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10311037" y="2078315"/>
            <a:ext cx="1729297" cy="1037578"/>
          </a:xfrm>
          <a:custGeom>
            <a:avLst/>
            <a:gdLst>
              <a:gd name="connsiteX0" fmla="*/ 0 w 1729297"/>
              <a:gd name="connsiteY0" fmla="*/ 0 h 1037578"/>
              <a:gd name="connsiteX1" fmla="*/ 1729297 w 1729297"/>
              <a:gd name="connsiteY1" fmla="*/ 0 h 1037578"/>
              <a:gd name="connsiteX2" fmla="*/ 1729297 w 1729297"/>
              <a:gd name="connsiteY2" fmla="*/ 1037578 h 1037578"/>
              <a:gd name="connsiteX3" fmla="*/ 0 w 1729297"/>
              <a:gd name="connsiteY3" fmla="*/ 1037578 h 1037578"/>
              <a:gd name="connsiteX4" fmla="*/ 0 w 1729297"/>
              <a:gd name="connsiteY4" fmla="*/ 0 h 1037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9297" h="1037578">
                <a:moveTo>
                  <a:pt x="0" y="0"/>
                </a:moveTo>
                <a:lnTo>
                  <a:pt x="1729297" y="0"/>
                </a:lnTo>
                <a:lnTo>
                  <a:pt x="1729297" y="1037578"/>
                </a:lnTo>
                <a:lnTo>
                  <a:pt x="0" y="1037578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hueOff val="0"/>
              <a:satOff val="0"/>
              <a:lumOff val="0"/>
              <a:alphaOff val="0"/>
            </a:schemeClr>
          </a:fillRef>
          <a:effectRef idx="2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marL="0" marR="0" lvl="0" indent="0" algn="ctr" defTabSz="6667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Индикатори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075688" y="2734056"/>
            <a:ext cx="2488" cy="3660398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912096" y="2743200"/>
            <a:ext cx="21123" cy="3714695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4806469" y="2084249"/>
            <a:ext cx="1903740" cy="4198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Пазар на труда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Down Arrow 9"/>
          <p:cNvSpPr/>
          <p:nvPr/>
        </p:nvSpPr>
        <p:spPr>
          <a:xfrm rot="10800000">
            <a:off x="4227395" y="2504127"/>
            <a:ext cx="2985512" cy="3480112"/>
          </a:xfrm>
          <a:prstGeom prst="downArrow">
            <a:avLst>
              <a:gd name="adj1" fmla="val 50000"/>
              <a:gd name="adj2" fmla="val 41833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289968" y="3958438"/>
            <a:ext cx="1750366" cy="919393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Ученици, сключили договор с работодател за практическо обучение в реална работна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среда 12 250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281377" y="5031041"/>
            <a:ext cx="1750366" cy="778981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Ученици започнали работа 6 месеца след завършването на училище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281377" y="5963539"/>
            <a:ext cx="1750366" cy="708358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създадени Центрове за високи постижения - 24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5361981" y="4491041"/>
            <a:ext cx="1620000" cy="108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Създаване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Центрове за високи постижения в ПОО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818574" y="2998615"/>
            <a:ext cx="1620000" cy="108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74946" tIns="74946" rIns="74946" bIns="74946" numCol="1" spcCol="1270" anchor="ctr" anchorCtr="0">
            <a:noAutofit/>
          </a:bodyPr>
          <a:lstStyle/>
          <a:p>
            <a:pPr marL="0" marR="0" lvl="0" indent="0" algn="ctr" defTabSz="533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Развитие на дуалната система на обучение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4949620" y="4887400"/>
            <a:ext cx="357919" cy="498346"/>
          </a:xfrm>
          <a:custGeom>
            <a:avLst/>
            <a:gdLst>
              <a:gd name="connsiteX0" fmla="*/ 0 w 375764"/>
              <a:gd name="connsiteY0" fmla="*/ 87915 h 439573"/>
              <a:gd name="connsiteX1" fmla="*/ 187882 w 375764"/>
              <a:gd name="connsiteY1" fmla="*/ 87915 h 439573"/>
              <a:gd name="connsiteX2" fmla="*/ 187882 w 375764"/>
              <a:gd name="connsiteY2" fmla="*/ 0 h 439573"/>
              <a:gd name="connsiteX3" fmla="*/ 375764 w 375764"/>
              <a:gd name="connsiteY3" fmla="*/ 219787 h 439573"/>
              <a:gd name="connsiteX4" fmla="*/ 187882 w 375764"/>
              <a:gd name="connsiteY4" fmla="*/ 439573 h 439573"/>
              <a:gd name="connsiteX5" fmla="*/ 187882 w 375764"/>
              <a:gd name="connsiteY5" fmla="*/ 351658 h 439573"/>
              <a:gd name="connsiteX6" fmla="*/ 0 w 375764"/>
              <a:gd name="connsiteY6" fmla="*/ 351658 h 439573"/>
              <a:gd name="connsiteX7" fmla="*/ 0 w 375764"/>
              <a:gd name="connsiteY7" fmla="*/ 87915 h 43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5764" h="439573">
                <a:moveTo>
                  <a:pt x="0" y="87915"/>
                </a:moveTo>
                <a:lnTo>
                  <a:pt x="187882" y="87915"/>
                </a:lnTo>
                <a:lnTo>
                  <a:pt x="187882" y="0"/>
                </a:lnTo>
                <a:lnTo>
                  <a:pt x="375764" y="219787"/>
                </a:lnTo>
                <a:lnTo>
                  <a:pt x="187882" y="439573"/>
                </a:lnTo>
                <a:lnTo>
                  <a:pt x="187882" y="351658"/>
                </a:lnTo>
                <a:lnTo>
                  <a:pt x="0" y="351658"/>
                </a:lnTo>
                <a:lnTo>
                  <a:pt x="0" y="87915"/>
                </a:lnTo>
                <a:close/>
              </a:path>
            </a:pathLst>
          </a:custGeom>
        </p:spPr>
        <p:style>
          <a:lnRef idx="0">
            <a:schemeClr val="accent4">
              <a:shade val="90000"/>
              <a:hueOff val="0"/>
              <a:satOff val="0"/>
              <a:lumOff val="0"/>
              <a:alphaOff val="0"/>
            </a:schemeClr>
          </a:lnRef>
          <a:fillRef idx="1">
            <a:schemeClr val="accent4">
              <a:shade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shade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87915" rIns="112729" bIns="87915" numCol="1" spcCol="1270" anchor="ctr" anchorCtr="0">
            <a:noAutofit/>
          </a:bodyPr>
          <a:lstStyle/>
          <a:p>
            <a:pPr marL="0" marR="0" lvl="0" indent="0" algn="ctr" defTabSz="46672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3118171" y="4494273"/>
            <a:ext cx="1728000" cy="1116000"/>
          </a:xfrm>
          <a:custGeom>
            <a:avLst/>
            <a:gdLst>
              <a:gd name="connsiteX0" fmla="*/ 0 w 1772474"/>
              <a:gd name="connsiteY0" fmla="*/ 99784 h 997841"/>
              <a:gd name="connsiteX1" fmla="*/ 99784 w 1772474"/>
              <a:gd name="connsiteY1" fmla="*/ 0 h 997841"/>
              <a:gd name="connsiteX2" fmla="*/ 1672690 w 1772474"/>
              <a:gd name="connsiteY2" fmla="*/ 0 h 997841"/>
              <a:gd name="connsiteX3" fmla="*/ 1772474 w 1772474"/>
              <a:gd name="connsiteY3" fmla="*/ 99784 h 997841"/>
              <a:gd name="connsiteX4" fmla="*/ 1772474 w 1772474"/>
              <a:gd name="connsiteY4" fmla="*/ 898057 h 997841"/>
              <a:gd name="connsiteX5" fmla="*/ 1672690 w 1772474"/>
              <a:gd name="connsiteY5" fmla="*/ 997841 h 997841"/>
              <a:gd name="connsiteX6" fmla="*/ 99784 w 1772474"/>
              <a:gd name="connsiteY6" fmla="*/ 997841 h 997841"/>
              <a:gd name="connsiteX7" fmla="*/ 0 w 1772474"/>
              <a:gd name="connsiteY7" fmla="*/ 898057 h 997841"/>
              <a:gd name="connsiteX8" fmla="*/ 0 w 1772474"/>
              <a:gd name="connsiteY8" fmla="*/ 99784 h 997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72474" h="997841">
                <a:moveTo>
                  <a:pt x="0" y="99784"/>
                </a:moveTo>
                <a:cubicBezTo>
                  <a:pt x="0" y="44675"/>
                  <a:pt x="44675" y="0"/>
                  <a:pt x="99784" y="0"/>
                </a:cubicBezTo>
                <a:lnTo>
                  <a:pt x="1672690" y="0"/>
                </a:lnTo>
                <a:cubicBezTo>
                  <a:pt x="1727799" y="0"/>
                  <a:pt x="1772474" y="44675"/>
                  <a:pt x="1772474" y="99784"/>
                </a:cubicBezTo>
                <a:lnTo>
                  <a:pt x="1772474" y="898057"/>
                </a:lnTo>
                <a:cubicBezTo>
                  <a:pt x="1772474" y="953166"/>
                  <a:pt x="1727799" y="997841"/>
                  <a:pt x="1672690" y="997841"/>
                </a:cubicBezTo>
                <a:lnTo>
                  <a:pt x="99784" y="997841"/>
                </a:lnTo>
                <a:cubicBezTo>
                  <a:pt x="44675" y="997841"/>
                  <a:pt x="0" y="953166"/>
                  <a:pt x="0" y="898057"/>
                </a:cubicBezTo>
                <a:lnTo>
                  <a:pt x="0" y="99784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74946" tIns="74946" rIns="74946" bIns="74946" numCol="1" spcCol="1270" anchor="ctr" anchorCtr="0">
            <a:noAutofit/>
          </a:bodyPr>
          <a:lstStyle/>
          <a:p>
            <a:pPr marL="0" marR="0" lvl="0" indent="0" algn="ctr" defTabSz="533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Подкрепа за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професионални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училища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 функционирането им като Центрове за високи постижения в ПОО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7111310" y="4837801"/>
            <a:ext cx="357919" cy="498346"/>
          </a:xfrm>
          <a:custGeom>
            <a:avLst/>
            <a:gdLst>
              <a:gd name="connsiteX0" fmla="*/ 0 w 375764"/>
              <a:gd name="connsiteY0" fmla="*/ 87915 h 439573"/>
              <a:gd name="connsiteX1" fmla="*/ 187882 w 375764"/>
              <a:gd name="connsiteY1" fmla="*/ 87915 h 439573"/>
              <a:gd name="connsiteX2" fmla="*/ 187882 w 375764"/>
              <a:gd name="connsiteY2" fmla="*/ 0 h 439573"/>
              <a:gd name="connsiteX3" fmla="*/ 375764 w 375764"/>
              <a:gd name="connsiteY3" fmla="*/ 219787 h 439573"/>
              <a:gd name="connsiteX4" fmla="*/ 187882 w 375764"/>
              <a:gd name="connsiteY4" fmla="*/ 439573 h 439573"/>
              <a:gd name="connsiteX5" fmla="*/ 187882 w 375764"/>
              <a:gd name="connsiteY5" fmla="*/ 351658 h 439573"/>
              <a:gd name="connsiteX6" fmla="*/ 0 w 375764"/>
              <a:gd name="connsiteY6" fmla="*/ 351658 h 439573"/>
              <a:gd name="connsiteX7" fmla="*/ 0 w 375764"/>
              <a:gd name="connsiteY7" fmla="*/ 87915 h 43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5764" h="439573">
                <a:moveTo>
                  <a:pt x="0" y="87915"/>
                </a:moveTo>
                <a:lnTo>
                  <a:pt x="187882" y="87915"/>
                </a:lnTo>
                <a:lnTo>
                  <a:pt x="187882" y="0"/>
                </a:lnTo>
                <a:lnTo>
                  <a:pt x="375764" y="219787"/>
                </a:lnTo>
                <a:lnTo>
                  <a:pt x="187882" y="439573"/>
                </a:lnTo>
                <a:lnTo>
                  <a:pt x="187882" y="351658"/>
                </a:lnTo>
                <a:lnTo>
                  <a:pt x="0" y="351658"/>
                </a:lnTo>
                <a:lnTo>
                  <a:pt x="0" y="87915"/>
                </a:lnTo>
                <a:close/>
              </a:path>
            </a:pathLst>
          </a:custGeom>
        </p:spPr>
        <p:style>
          <a:lnRef idx="0">
            <a:schemeClr val="accent4">
              <a:shade val="90000"/>
              <a:hueOff val="-634168"/>
              <a:satOff val="0"/>
              <a:lumOff val="39034"/>
              <a:alphaOff val="0"/>
            </a:schemeClr>
          </a:lnRef>
          <a:fillRef idx="1">
            <a:schemeClr val="accent4">
              <a:shade val="90000"/>
              <a:hueOff val="-634168"/>
              <a:satOff val="0"/>
              <a:lumOff val="39034"/>
              <a:alphaOff val="0"/>
            </a:schemeClr>
          </a:fillRef>
          <a:effectRef idx="0">
            <a:schemeClr val="accent4">
              <a:shade val="90000"/>
              <a:hueOff val="-634168"/>
              <a:satOff val="0"/>
              <a:lumOff val="3903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87915" rIns="112729" bIns="87915" numCol="1" spcCol="1270" anchor="ctr" anchorCtr="0">
            <a:noAutofit/>
          </a:bodyPr>
          <a:lstStyle/>
          <a:p>
            <a:pPr marL="0" marR="0" lvl="0" indent="0" algn="ctr" defTabSz="46672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7604554" y="4544568"/>
            <a:ext cx="1728000" cy="1116000"/>
          </a:xfrm>
          <a:custGeom>
            <a:avLst/>
            <a:gdLst>
              <a:gd name="connsiteX0" fmla="*/ 0 w 1772474"/>
              <a:gd name="connsiteY0" fmla="*/ 99784 h 997841"/>
              <a:gd name="connsiteX1" fmla="*/ 99784 w 1772474"/>
              <a:gd name="connsiteY1" fmla="*/ 0 h 997841"/>
              <a:gd name="connsiteX2" fmla="*/ 1672690 w 1772474"/>
              <a:gd name="connsiteY2" fmla="*/ 0 h 997841"/>
              <a:gd name="connsiteX3" fmla="*/ 1772474 w 1772474"/>
              <a:gd name="connsiteY3" fmla="*/ 99784 h 997841"/>
              <a:gd name="connsiteX4" fmla="*/ 1772474 w 1772474"/>
              <a:gd name="connsiteY4" fmla="*/ 898057 h 997841"/>
              <a:gd name="connsiteX5" fmla="*/ 1672690 w 1772474"/>
              <a:gd name="connsiteY5" fmla="*/ 997841 h 997841"/>
              <a:gd name="connsiteX6" fmla="*/ 99784 w 1772474"/>
              <a:gd name="connsiteY6" fmla="*/ 997841 h 997841"/>
              <a:gd name="connsiteX7" fmla="*/ 0 w 1772474"/>
              <a:gd name="connsiteY7" fmla="*/ 898057 h 997841"/>
              <a:gd name="connsiteX8" fmla="*/ 0 w 1772474"/>
              <a:gd name="connsiteY8" fmla="*/ 99784 h 997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72474" h="997841">
                <a:moveTo>
                  <a:pt x="0" y="99784"/>
                </a:moveTo>
                <a:cubicBezTo>
                  <a:pt x="0" y="44675"/>
                  <a:pt x="44675" y="0"/>
                  <a:pt x="99784" y="0"/>
                </a:cubicBezTo>
                <a:lnTo>
                  <a:pt x="1672690" y="0"/>
                </a:lnTo>
                <a:cubicBezTo>
                  <a:pt x="1727799" y="0"/>
                  <a:pt x="1772474" y="44675"/>
                  <a:pt x="1772474" y="99784"/>
                </a:cubicBezTo>
                <a:lnTo>
                  <a:pt x="1772474" y="898057"/>
                </a:lnTo>
                <a:cubicBezTo>
                  <a:pt x="1772474" y="953166"/>
                  <a:pt x="1727799" y="997841"/>
                  <a:pt x="1672690" y="997841"/>
                </a:cubicBezTo>
                <a:lnTo>
                  <a:pt x="99784" y="997841"/>
                </a:lnTo>
                <a:cubicBezTo>
                  <a:pt x="44675" y="997841"/>
                  <a:pt x="0" y="953166"/>
                  <a:pt x="0" y="898057"/>
                </a:cubicBezTo>
                <a:lnTo>
                  <a:pt x="0" y="99784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74946" tIns="74946" rIns="74946" bIns="74946" numCol="1" spcCol="1270" anchor="ctr" anchorCtr="0">
            <a:noAutofit/>
          </a:bodyPr>
          <a:lstStyle/>
          <a:p>
            <a:pPr marL="0" marR="0" lvl="0" indent="0" algn="ctr" defTabSz="533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Партньорства между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професионални училища,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висши училища, предприятия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местни власти и други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изследователски организации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8438160" y="6093274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Ученици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6964560" y="6096220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2079139"/>
              <a:satOff val="-9594"/>
              <a:lumOff val="353"/>
              <a:alphaOff val="0"/>
            </a:schemeClr>
          </a:fillRef>
          <a:effectRef idx="0">
            <a:schemeClr val="accent4">
              <a:hueOff val="2079139"/>
              <a:satOff val="-9594"/>
              <a:lumOff val="35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Учители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5164121" y="6099935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4158277"/>
              <a:satOff val="-19187"/>
              <a:lumOff val="706"/>
              <a:alphaOff val="0"/>
            </a:schemeClr>
          </a:fillRef>
          <a:effectRef idx="0">
            <a:schemeClr val="accent4">
              <a:hueOff val="4158277"/>
              <a:satOff val="-19187"/>
              <a:lumOff val="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Училища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2352015" y="6260172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6237415"/>
              <a:satOff val="-28781"/>
              <a:lumOff val="1059"/>
              <a:alphaOff val="0"/>
            </a:schemeClr>
          </a:fillRef>
          <a:effectRef idx="0">
            <a:schemeClr val="accent4">
              <a:hueOff val="6237415"/>
              <a:satOff val="-28781"/>
              <a:lumOff val="105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Работодатели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4195974" y="6099934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8316554"/>
              <a:satOff val="-38374"/>
              <a:lumOff val="1412"/>
              <a:alphaOff val="0"/>
            </a:schemeClr>
          </a:fillRef>
          <a:effectRef idx="0">
            <a:schemeClr val="accent4">
              <a:hueOff val="8316554"/>
              <a:satOff val="-38374"/>
              <a:lumOff val="141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Социални партньори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3260102" y="6076108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МОН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501"/>
          <p:cNvSpPr>
            <a:spLocks noEditPoints="1"/>
          </p:cNvSpPr>
          <p:nvPr/>
        </p:nvSpPr>
        <p:spPr bwMode="auto">
          <a:xfrm>
            <a:off x="1994217" y="6122148"/>
            <a:ext cx="4568955" cy="712540"/>
          </a:xfrm>
          <a:custGeom>
            <a:avLst/>
            <a:gdLst>
              <a:gd name="T0" fmla="*/ 450 w 500"/>
              <a:gd name="T1" fmla="*/ 71 h 305"/>
              <a:gd name="T2" fmla="*/ 422 w 500"/>
              <a:gd name="T3" fmla="*/ 60 h 305"/>
              <a:gd name="T4" fmla="*/ 366 w 500"/>
              <a:gd name="T5" fmla="*/ 54 h 305"/>
              <a:gd name="T6" fmla="*/ 299 w 500"/>
              <a:gd name="T7" fmla="*/ 46 h 305"/>
              <a:gd name="T8" fmla="*/ 265 w 500"/>
              <a:gd name="T9" fmla="*/ 53 h 305"/>
              <a:gd name="T10" fmla="*/ 264 w 500"/>
              <a:gd name="T11" fmla="*/ 53 h 305"/>
              <a:gd name="T12" fmla="*/ 265 w 500"/>
              <a:gd name="T13" fmla="*/ 51 h 305"/>
              <a:gd name="T14" fmla="*/ 265 w 500"/>
              <a:gd name="T15" fmla="*/ 51 h 305"/>
              <a:gd name="T16" fmla="*/ 264 w 500"/>
              <a:gd name="T17" fmla="*/ 51 h 305"/>
              <a:gd name="T18" fmla="*/ 265 w 500"/>
              <a:gd name="T19" fmla="*/ 58 h 305"/>
              <a:gd name="T20" fmla="*/ 263 w 500"/>
              <a:gd name="T21" fmla="*/ 51 h 305"/>
              <a:gd name="T22" fmla="*/ 262 w 500"/>
              <a:gd name="T23" fmla="*/ 53 h 305"/>
              <a:gd name="T24" fmla="*/ 262 w 500"/>
              <a:gd name="T25" fmla="*/ 56 h 305"/>
              <a:gd name="T26" fmla="*/ 262 w 500"/>
              <a:gd name="T27" fmla="*/ 58 h 305"/>
              <a:gd name="T28" fmla="*/ 339 w 500"/>
              <a:gd name="T29" fmla="*/ 54 h 305"/>
              <a:gd name="T30" fmla="*/ 264 w 500"/>
              <a:gd name="T31" fmla="*/ 56 h 305"/>
              <a:gd name="T32" fmla="*/ 263 w 500"/>
              <a:gd name="T33" fmla="*/ 56 h 305"/>
              <a:gd name="T34" fmla="*/ 260 w 500"/>
              <a:gd name="T35" fmla="*/ 52 h 305"/>
              <a:gd name="T36" fmla="*/ 263 w 500"/>
              <a:gd name="T37" fmla="*/ 52 h 305"/>
              <a:gd name="T38" fmla="*/ 494 w 500"/>
              <a:gd name="T39" fmla="*/ 169 h 305"/>
              <a:gd name="T40" fmla="*/ 465 w 500"/>
              <a:gd name="T41" fmla="*/ 217 h 305"/>
              <a:gd name="T42" fmla="*/ 167 w 500"/>
              <a:gd name="T43" fmla="*/ 304 h 305"/>
              <a:gd name="T44" fmla="*/ 2 w 500"/>
              <a:gd name="T45" fmla="*/ 232 h 305"/>
              <a:gd name="T46" fmla="*/ 61 w 500"/>
              <a:gd name="T47" fmla="*/ 102 h 305"/>
              <a:gd name="T48" fmla="*/ 180 w 500"/>
              <a:gd name="T49" fmla="*/ 28 h 305"/>
              <a:gd name="T50" fmla="*/ 304 w 500"/>
              <a:gd name="T51" fmla="*/ 1 h 305"/>
              <a:gd name="T52" fmla="*/ 398 w 500"/>
              <a:gd name="T53" fmla="*/ 6 h 305"/>
              <a:gd name="T54" fmla="*/ 416 w 500"/>
              <a:gd name="T55" fmla="*/ 12 h 305"/>
              <a:gd name="T56" fmla="*/ 424 w 500"/>
              <a:gd name="T57" fmla="*/ 14 h 305"/>
              <a:gd name="T58" fmla="*/ 431 w 500"/>
              <a:gd name="T59" fmla="*/ 19 h 305"/>
              <a:gd name="T60" fmla="*/ 431 w 500"/>
              <a:gd name="T61" fmla="*/ 26 h 305"/>
              <a:gd name="T62" fmla="*/ 423 w 500"/>
              <a:gd name="T63" fmla="*/ 32 h 305"/>
              <a:gd name="T64" fmla="*/ 416 w 500"/>
              <a:gd name="T65" fmla="*/ 31 h 305"/>
              <a:gd name="T66" fmla="*/ 411 w 500"/>
              <a:gd name="T67" fmla="*/ 27 h 305"/>
              <a:gd name="T68" fmla="*/ 383 w 500"/>
              <a:gd name="T69" fmla="*/ 20 h 305"/>
              <a:gd name="T70" fmla="*/ 196 w 500"/>
              <a:gd name="T71" fmla="*/ 38 h 305"/>
              <a:gd name="T72" fmla="*/ 59 w 500"/>
              <a:gd name="T73" fmla="*/ 125 h 305"/>
              <a:gd name="T74" fmla="*/ 51 w 500"/>
              <a:gd name="T75" fmla="*/ 267 h 305"/>
              <a:gd name="T76" fmla="*/ 251 w 500"/>
              <a:gd name="T77" fmla="*/ 289 h 305"/>
              <a:gd name="T78" fmla="*/ 456 w 500"/>
              <a:gd name="T79" fmla="*/ 207 h 305"/>
              <a:gd name="T80" fmla="*/ 487 w 500"/>
              <a:gd name="T81" fmla="*/ 146 h 305"/>
              <a:gd name="T82" fmla="*/ 462 w 500"/>
              <a:gd name="T83" fmla="*/ 91 h 305"/>
              <a:gd name="T84" fmla="*/ 402 w 500"/>
              <a:gd name="T85" fmla="*/ 64 h 305"/>
              <a:gd name="T86" fmla="*/ 367 w 500"/>
              <a:gd name="T87" fmla="*/ 55 h 305"/>
              <a:gd name="T88" fmla="*/ 262 w 500"/>
              <a:gd name="T89" fmla="*/ 58 h 305"/>
              <a:gd name="T90" fmla="*/ 330 w 500"/>
              <a:gd name="T91" fmla="*/ 51 h 305"/>
              <a:gd name="T92" fmla="*/ 418 w 500"/>
              <a:gd name="T93" fmla="*/ 66 h 305"/>
              <a:gd name="T94" fmla="*/ 338 w 500"/>
              <a:gd name="T95" fmla="*/ 47 h 305"/>
              <a:gd name="T96" fmla="*/ 375 w 500"/>
              <a:gd name="T97" fmla="*/ 51 h 305"/>
              <a:gd name="T98" fmla="*/ 369 w 500"/>
              <a:gd name="T99" fmla="*/ 49 h 305"/>
              <a:gd name="T100" fmla="*/ 320 w 500"/>
              <a:gd name="T101" fmla="*/ 45 h 305"/>
              <a:gd name="T102" fmla="*/ 321 w 500"/>
              <a:gd name="T103" fmla="*/ 44 h 305"/>
              <a:gd name="T104" fmla="*/ 307 w 500"/>
              <a:gd name="T105" fmla="*/ 44 h 305"/>
              <a:gd name="T106" fmla="*/ 360 w 500"/>
              <a:gd name="T107" fmla="*/ 45 h 305"/>
              <a:gd name="T108" fmla="*/ 424 w 500"/>
              <a:gd name="T109" fmla="*/ 61 h 305"/>
              <a:gd name="T110" fmla="*/ 480 w 500"/>
              <a:gd name="T111" fmla="*/ 91 h 305"/>
              <a:gd name="T112" fmla="*/ 500 w 500"/>
              <a:gd name="T113" fmla="*/ 148 h 305"/>
              <a:gd name="T114" fmla="*/ 366 w 500"/>
              <a:gd name="T115" fmla="*/ 47 h 305"/>
              <a:gd name="T116" fmla="*/ 391 w 500"/>
              <a:gd name="T117" fmla="*/ 6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00" h="305">
                <a:moveTo>
                  <a:pt x="484" y="124"/>
                </a:moveTo>
                <a:cubicBezTo>
                  <a:pt x="485" y="125"/>
                  <a:pt x="485" y="127"/>
                  <a:pt x="485" y="128"/>
                </a:cubicBezTo>
                <a:lnTo>
                  <a:pt x="484" y="124"/>
                </a:lnTo>
                <a:close/>
                <a:moveTo>
                  <a:pt x="450" y="71"/>
                </a:moveTo>
                <a:cubicBezTo>
                  <a:pt x="449" y="70"/>
                  <a:pt x="448" y="69"/>
                  <a:pt x="445" y="68"/>
                </a:cubicBezTo>
                <a:cubicBezTo>
                  <a:pt x="445" y="68"/>
                  <a:pt x="449" y="70"/>
                  <a:pt x="450" y="71"/>
                </a:cubicBezTo>
                <a:close/>
                <a:moveTo>
                  <a:pt x="438" y="65"/>
                </a:moveTo>
                <a:cubicBezTo>
                  <a:pt x="440" y="66"/>
                  <a:pt x="443" y="67"/>
                  <a:pt x="443" y="67"/>
                </a:cubicBezTo>
                <a:cubicBezTo>
                  <a:pt x="442" y="67"/>
                  <a:pt x="438" y="65"/>
                  <a:pt x="438" y="65"/>
                </a:cubicBezTo>
                <a:close/>
                <a:moveTo>
                  <a:pt x="422" y="60"/>
                </a:moveTo>
                <a:cubicBezTo>
                  <a:pt x="420" y="60"/>
                  <a:pt x="417" y="58"/>
                  <a:pt x="417" y="58"/>
                </a:cubicBezTo>
                <a:cubicBezTo>
                  <a:pt x="418" y="59"/>
                  <a:pt x="421" y="60"/>
                  <a:pt x="422" y="60"/>
                </a:cubicBezTo>
                <a:close/>
                <a:moveTo>
                  <a:pt x="413" y="55"/>
                </a:moveTo>
                <a:cubicBezTo>
                  <a:pt x="410" y="54"/>
                  <a:pt x="405" y="52"/>
                  <a:pt x="404" y="52"/>
                </a:cubicBezTo>
                <a:cubicBezTo>
                  <a:pt x="408" y="53"/>
                  <a:pt x="411" y="54"/>
                  <a:pt x="413" y="55"/>
                </a:cubicBezTo>
                <a:close/>
                <a:moveTo>
                  <a:pt x="366" y="54"/>
                </a:moveTo>
                <a:cubicBezTo>
                  <a:pt x="370" y="55"/>
                  <a:pt x="379" y="56"/>
                  <a:pt x="384" y="57"/>
                </a:cubicBezTo>
                <a:cubicBezTo>
                  <a:pt x="379" y="56"/>
                  <a:pt x="372" y="55"/>
                  <a:pt x="366" y="54"/>
                </a:cubicBezTo>
                <a:close/>
                <a:moveTo>
                  <a:pt x="366" y="49"/>
                </a:moveTo>
                <a:cubicBezTo>
                  <a:pt x="361" y="48"/>
                  <a:pt x="361" y="48"/>
                  <a:pt x="361" y="48"/>
                </a:cubicBezTo>
                <a:cubicBezTo>
                  <a:pt x="359" y="48"/>
                  <a:pt x="347" y="47"/>
                  <a:pt x="348" y="47"/>
                </a:cubicBezTo>
                <a:cubicBezTo>
                  <a:pt x="356" y="47"/>
                  <a:pt x="366" y="49"/>
                  <a:pt x="372" y="50"/>
                </a:cubicBezTo>
                <a:cubicBezTo>
                  <a:pt x="370" y="50"/>
                  <a:pt x="368" y="50"/>
                  <a:pt x="366" y="49"/>
                </a:cubicBezTo>
                <a:close/>
                <a:moveTo>
                  <a:pt x="299" y="46"/>
                </a:moveTo>
                <a:cubicBezTo>
                  <a:pt x="296" y="46"/>
                  <a:pt x="296" y="46"/>
                  <a:pt x="296" y="46"/>
                </a:cubicBezTo>
                <a:cubicBezTo>
                  <a:pt x="296" y="47"/>
                  <a:pt x="296" y="47"/>
                  <a:pt x="297" y="47"/>
                </a:cubicBezTo>
                <a:cubicBezTo>
                  <a:pt x="299" y="46"/>
                  <a:pt x="299" y="46"/>
                  <a:pt x="299" y="46"/>
                </a:cubicBez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5" y="53"/>
                  <a:pt x="265" y="53"/>
                </a:cubicBezTo>
                <a:cubicBezTo>
                  <a:pt x="265" y="53"/>
                  <a:pt x="265" y="53"/>
                  <a:pt x="265" y="53"/>
                </a:cubicBezTo>
                <a:cubicBezTo>
                  <a:pt x="269" y="52"/>
                  <a:pt x="269" y="52"/>
                  <a:pt x="269" y="52"/>
                </a:cubicBezTo>
                <a:lnTo>
                  <a:pt x="264" y="53"/>
                </a:ln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ubicBezTo>
                  <a:pt x="263" y="53"/>
                  <a:pt x="264" y="53"/>
                  <a:pt x="264" y="53"/>
                </a:cubicBez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lose/>
                <a:moveTo>
                  <a:pt x="265" y="51"/>
                </a:move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5" y="51"/>
                </a:cubicBezTo>
                <a:cubicBezTo>
                  <a:pt x="265" y="51"/>
                  <a:pt x="265" y="51"/>
                  <a:pt x="265" y="51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5" y="51"/>
                  <a:pt x="265" y="51"/>
                </a:cubicBezTo>
                <a:close/>
                <a:moveTo>
                  <a:pt x="265" y="57"/>
                </a:moveTo>
                <a:cubicBezTo>
                  <a:pt x="265" y="57"/>
                  <a:pt x="265" y="57"/>
                  <a:pt x="265" y="57"/>
                </a:cubicBezTo>
                <a:cubicBezTo>
                  <a:pt x="265" y="57"/>
                  <a:pt x="265" y="57"/>
                  <a:pt x="265" y="57"/>
                </a:cubicBezTo>
                <a:close/>
                <a:moveTo>
                  <a:pt x="264" y="51"/>
                </a:moveTo>
                <a:cubicBezTo>
                  <a:pt x="264" y="51"/>
                  <a:pt x="264" y="52"/>
                  <a:pt x="264" y="52"/>
                </a:cubicBezTo>
                <a:cubicBezTo>
                  <a:pt x="264" y="52"/>
                  <a:pt x="264" y="52"/>
                  <a:pt x="264" y="51"/>
                </a:cubicBezTo>
                <a:close/>
                <a:moveTo>
                  <a:pt x="264" y="51"/>
                </a:move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4" y="51"/>
                </a:cubicBezTo>
                <a:close/>
                <a:moveTo>
                  <a:pt x="265" y="58"/>
                </a:moveTo>
                <a:cubicBezTo>
                  <a:pt x="265" y="58"/>
                  <a:pt x="265" y="58"/>
                  <a:pt x="265" y="58"/>
                </a:cubicBezTo>
                <a:cubicBezTo>
                  <a:pt x="265" y="58"/>
                  <a:pt x="265" y="58"/>
                  <a:pt x="265" y="58"/>
                </a:cubicBezTo>
                <a:close/>
                <a:moveTo>
                  <a:pt x="265" y="57"/>
                </a:moveTo>
                <a:cubicBezTo>
                  <a:pt x="264" y="57"/>
                  <a:pt x="264" y="57"/>
                  <a:pt x="264" y="57"/>
                </a:cubicBezTo>
                <a:cubicBezTo>
                  <a:pt x="264" y="57"/>
                  <a:pt x="265" y="57"/>
                  <a:pt x="265" y="57"/>
                </a:cubicBezTo>
                <a:close/>
                <a:moveTo>
                  <a:pt x="263" y="51"/>
                </a:moveTo>
                <a:cubicBezTo>
                  <a:pt x="263" y="51"/>
                  <a:pt x="263" y="51"/>
                  <a:pt x="263" y="51"/>
                </a:cubicBezTo>
                <a:cubicBezTo>
                  <a:pt x="263" y="51"/>
                  <a:pt x="263" y="51"/>
                  <a:pt x="263" y="51"/>
                </a:cubicBezTo>
                <a:close/>
                <a:moveTo>
                  <a:pt x="263" y="54"/>
                </a:moveTo>
                <a:cubicBezTo>
                  <a:pt x="263" y="54"/>
                  <a:pt x="263" y="53"/>
                  <a:pt x="263" y="53"/>
                </a:cubicBezTo>
                <a:cubicBezTo>
                  <a:pt x="263" y="53"/>
                  <a:pt x="263" y="53"/>
                  <a:pt x="263" y="54"/>
                </a:cubicBezTo>
                <a:close/>
                <a:moveTo>
                  <a:pt x="262" y="53"/>
                </a:moveTo>
                <a:cubicBezTo>
                  <a:pt x="263" y="53"/>
                  <a:pt x="263" y="53"/>
                  <a:pt x="263" y="53"/>
                </a:cubicBezTo>
                <a:cubicBezTo>
                  <a:pt x="263" y="53"/>
                  <a:pt x="262" y="53"/>
                  <a:pt x="262" y="53"/>
                </a:cubicBezTo>
                <a:close/>
                <a:moveTo>
                  <a:pt x="262" y="53"/>
                </a:moveTo>
                <a:cubicBezTo>
                  <a:pt x="262" y="52"/>
                  <a:pt x="262" y="53"/>
                  <a:pt x="262" y="53"/>
                </a:cubicBezTo>
                <a:cubicBezTo>
                  <a:pt x="262" y="53"/>
                  <a:pt x="262" y="52"/>
                  <a:pt x="262" y="52"/>
                </a:cubicBezTo>
                <a:cubicBezTo>
                  <a:pt x="262" y="53"/>
                  <a:pt x="262" y="53"/>
                  <a:pt x="262" y="53"/>
                </a:cubicBezTo>
                <a:close/>
                <a:moveTo>
                  <a:pt x="262" y="56"/>
                </a:moveTo>
                <a:cubicBezTo>
                  <a:pt x="263" y="56"/>
                  <a:pt x="262" y="56"/>
                  <a:pt x="262" y="56"/>
                </a:cubicBezTo>
                <a:close/>
                <a:moveTo>
                  <a:pt x="261" y="58"/>
                </a:moveTo>
                <a:cubicBezTo>
                  <a:pt x="262" y="58"/>
                  <a:pt x="262" y="58"/>
                  <a:pt x="262" y="58"/>
                </a:cubicBezTo>
                <a:cubicBezTo>
                  <a:pt x="262" y="58"/>
                  <a:pt x="261" y="58"/>
                  <a:pt x="261" y="58"/>
                </a:cubicBezTo>
                <a:close/>
                <a:moveTo>
                  <a:pt x="262" y="58"/>
                </a:moveTo>
                <a:cubicBezTo>
                  <a:pt x="262" y="58"/>
                  <a:pt x="262" y="58"/>
                  <a:pt x="262" y="58"/>
                </a:cubicBezTo>
                <a:cubicBezTo>
                  <a:pt x="262" y="59"/>
                  <a:pt x="262" y="59"/>
                  <a:pt x="262" y="58"/>
                </a:cubicBezTo>
                <a:close/>
                <a:moveTo>
                  <a:pt x="262" y="61"/>
                </a:moveTo>
                <a:cubicBezTo>
                  <a:pt x="262" y="61"/>
                  <a:pt x="262" y="61"/>
                  <a:pt x="262" y="61"/>
                </a:cubicBezTo>
                <a:cubicBezTo>
                  <a:pt x="262" y="61"/>
                  <a:pt x="262" y="61"/>
                  <a:pt x="262" y="61"/>
                </a:cubicBezTo>
                <a:close/>
                <a:moveTo>
                  <a:pt x="261" y="61"/>
                </a:moveTo>
                <a:cubicBezTo>
                  <a:pt x="260" y="61"/>
                  <a:pt x="260" y="61"/>
                  <a:pt x="261" y="61"/>
                </a:cubicBezTo>
                <a:close/>
                <a:moveTo>
                  <a:pt x="339" y="54"/>
                </a:moveTo>
                <a:cubicBezTo>
                  <a:pt x="334" y="54"/>
                  <a:pt x="330" y="54"/>
                  <a:pt x="326" y="54"/>
                </a:cubicBezTo>
                <a:cubicBezTo>
                  <a:pt x="329" y="54"/>
                  <a:pt x="333" y="54"/>
                  <a:pt x="336" y="54"/>
                </a:cubicBezTo>
                <a:cubicBezTo>
                  <a:pt x="336" y="54"/>
                  <a:pt x="338" y="54"/>
                  <a:pt x="339" y="54"/>
                </a:cubicBezTo>
                <a:close/>
                <a:moveTo>
                  <a:pt x="263" y="56"/>
                </a:moveTo>
                <a:cubicBezTo>
                  <a:pt x="264" y="56"/>
                  <a:pt x="264" y="56"/>
                  <a:pt x="264" y="56"/>
                </a:cubicBezTo>
                <a:cubicBezTo>
                  <a:pt x="264" y="56"/>
                  <a:pt x="264" y="56"/>
                  <a:pt x="264" y="56"/>
                </a:cubicBezTo>
                <a:cubicBezTo>
                  <a:pt x="264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5"/>
                </a:cubicBezTo>
                <a:cubicBezTo>
                  <a:pt x="265" y="56"/>
                  <a:pt x="264" y="56"/>
                  <a:pt x="263" y="56"/>
                </a:cubicBezTo>
                <a:close/>
                <a:moveTo>
                  <a:pt x="264" y="52"/>
                </a:moveTo>
                <a:cubicBezTo>
                  <a:pt x="264" y="52"/>
                  <a:pt x="264" y="52"/>
                  <a:pt x="264" y="52"/>
                </a:cubicBezTo>
                <a:cubicBezTo>
                  <a:pt x="264" y="52"/>
                  <a:pt x="263" y="52"/>
                  <a:pt x="263" y="52"/>
                </a:cubicBezTo>
                <a:cubicBezTo>
                  <a:pt x="263" y="52"/>
                  <a:pt x="264" y="52"/>
                  <a:pt x="264" y="52"/>
                </a:cubicBezTo>
                <a:close/>
                <a:moveTo>
                  <a:pt x="261" y="53"/>
                </a:moveTo>
                <a:cubicBezTo>
                  <a:pt x="261" y="52"/>
                  <a:pt x="261" y="52"/>
                  <a:pt x="260" y="52"/>
                </a:cubicBezTo>
                <a:cubicBezTo>
                  <a:pt x="260" y="53"/>
                  <a:pt x="259" y="53"/>
                  <a:pt x="259" y="53"/>
                </a:cubicBezTo>
                <a:cubicBezTo>
                  <a:pt x="259" y="53"/>
                  <a:pt x="260" y="53"/>
                  <a:pt x="260" y="53"/>
                </a:cubicBezTo>
                <a:cubicBezTo>
                  <a:pt x="260" y="53"/>
                  <a:pt x="260" y="53"/>
                  <a:pt x="260" y="53"/>
                </a:cubicBezTo>
                <a:cubicBezTo>
                  <a:pt x="261" y="53"/>
                  <a:pt x="261" y="53"/>
                  <a:pt x="262" y="52"/>
                </a:cubicBezTo>
                <a:cubicBezTo>
                  <a:pt x="262" y="52"/>
                  <a:pt x="262" y="52"/>
                  <a:pt x="262" y="52"/>
                </a:cubicBezTo>
                <a:cubicBezTo>
                  <a:pt x="262" y="52"/>
                  <a:pt x="263" y="52"/>
                  <a:pt x="263" y="52"/>
                </a:cubicBezTo>
                <a:cubicBezTo>
                  <a:pt x="262" y="52"/>
                  <a:pt x="262" y="52"/>
                  <a:pt x="261" y="53"/>
                </a:cubicBezTo>
                <a:close/>
                <a:moveTo>
                  <a:pt x="262" y="59"/>
                </a:moveTo>
                <a:cubicBezTo>
                  <a:pt x="262" y="59"/>
                  <a:pt x="262" y="59"/>
                  <a:pt x="262" y="59"/>
                </a:cubicBezTo>
                <a:cubicBezTo>
                  <a:pt x="262" y="59"/>
                  <a:pt x="262" y="59"/>
                  <a:pt x="262" y="59"/>
                </a:cubicBezTo>
                <a:close/>
                <a:moveTo>
                  <a:pt x="500" y="148"/>
                </a:moveTo>
                <a:cubicBezTo>
                  <a:pt x="498" y="158"/>
                  <a:pt x="496" y="166"/>
                  <a:pt x="494" y="169"/>
                </a:cubicBezTo>
                <a:cubicBezTo>
                  <a:pt x="493" y="172"/>
                  <a:pt x="495" y="168"/>
                  <a:pt x="494" y="170"/>
                </a:cubicBezTo>
                <a:cubicBezTo>
                  <a:pt x="493" y="174"/>
                  <a:pt x="490" y="181"/>
                  <a:pt x="488" y="184"/>
                </a:cubicBezTo>
                <a:cubicBezTo>
                  <a:pt x="486" y="189"/>
                  <a:pt x="483" y="194"/>
                  <a:pt x="480" y="199"/>
                </a:cubicBezTo>
                <a:cubicBezTo>
                  <a:pt x="478" y="202"/>
                  <a:pt x="477" y="204"/>
                  <a:pt x="475" y="206"/>
                </a:cubicBezTo>
                <a:cubicBezTo>
                  <a:pt x="470" y="212"/>
                  <a:pt x="470" y="212"/>
                  <a:pt x="470" y="212"/>
                </a:cubicBezTo>
                <a:cubicBezTo>
                  <a:pt x="469" y="214"/>
                  <a:pt x="466" y="216"/>
                  <a:pt x="465" y="217"/>
                </a:cubicBezTo>
                <a:cubicBezTo>
                  <a:pt x="462" y="221"/>
                  <a:pt x="456" y="228"/>
                  <a:pt x="452" y="232"/>
                </a:cubicBezTo>
                <a:cubicBezTo>
                  <a:pt x="438" y="245"/>
                  <a:pt x="422" y="256"/>
                  <a:pt x="405" y="264"/>
                </a:cubicBezTo>
                <a:cubicBezTo>
                  <a:pt x="387" y="272"/>
                  <a:pt x="369" y="278"/>
                  <a:pt x="351" y="284"/>
                </a:cubicBezTo>
                <a:cubicBezTo>
                  <a:pt x="314" y="295"/>
                  <a:pt x="277" y="301"/>
                  <a:pt x="239" y="304"/>
                </a:cubicBezTo>
                <a:cubicBezTo>
                  <a:pt x="221" y="305"/>
                  <a:pt x="200" y="305"/>
                  <a:pt x="183" y="305"/>
                </a:cubicBezTo>
                <a:cubicBezTo>
                  <a:pt x="177" y="304"/>
                  <a:pt x="172" y="304"/>
                  <a:pt x="167" y="304"/>
                </a:cubicBezTo>
                <a:cubicBezTo>
                  <a:pt x="155" y="303"/>
                  <a:pt x="142" y="302"/>
                  <a:pt x="129" y="301"/>
                </a:cubicBezTo>
                <a:cubicBezTo>
                  <a:pt x="116" y="299"/>
                  <a:pt x="103" y="298"/>
                  <a:pt x="93" y="296"/>
                </a:cubicBezTo>
                <a:cubicBezTo>
                  <a:pt x="77" y="292"/>
                  <a:pt x="61" y="288"/>
                  <a:pt x="45" y="280"/>
                </a:cubicBezTo>
                <a:cubicBezTo>
                  <a:pt x="38" y="277"/>
                  <a:pt x="32" y="273"/>
                  <a:pt x="27" y="269"/>
                </a:cubicBezTo>
                <a:cubicBezTo>
                  <a:pt x="24" y="268"/>
                  <a:pt x="22" y="266"/>
                  <a:pt x="20" y="264"/>
                </a:cubicBezTo>
                <a:cubicBezTo>
                  <a:pt x="11" y="256"/>
                  <a:pt x="4" y="244"/>
                  <a:pt x="2" y="232"/>
                </a:cubicBezTo>
                <a:cubicBezTo>
                  <a:pt x="1" y="225"/>
                  <a:pt x="0" y="219"/>
                  <a:pt x="0" y="213"/>
                </a:cubicBezTo>
                <a:cubicBezTo>
                  <a:pt x="0" y="203"/>
                  <a:pt x="2" y="191"/>
                  <a:pt x="6" y="180"/>
                </a:cubicBezTo>
                <a:cubicBezTo>
                  <a:pt x="10" y="169"/>
                  <a:pt x="16" y="158"/>
                  <a:pt x="22" y="148"/>
                </a:cubicBezTo>
                <a:cubicBezTo>
                  <a:pt x="25" y="143"/>
                  <a:pt x="29" y="139"/>
                  <a:pt x="32" y="134"/>
                </a:cubicBezTo>
                <a:cubicBezTo>
                  <a:pt x="34" y="132"/>
                  <a:pt x="36" y="130"/>
                  <a:pt x="38" y="127"/>
                </a:cubicBezTo>
                <a:cubicBezTo>
                  <a:pt x="44" y="119"/>
                  <a:pt x="54" y="109"/>
                  <a:pt x="61" y="102"/>
                </a:cubicBezTo>
                <a:cubicBezTo>
                  <a:pt x="65" y="98"/>
                  <a:pt x="69" y="95"/>
                  <a:pt x="74" y="91"/>
                </a:cubicBezTo>
                <a:cubicBezTo>
                  <a:pt x="83" y="83"/>
                  <a:pt x="92" y="76"/>
                  <a:pt x="100" y="70"/>
                </a:cubicBezTo>
                <a:cubicBezTo>
                  <a:pt x="111" y="62"/>
                  <a:pt x="128" y="52"/>
                  <a:pt x="143" y="45"/>
                </a:cubicBezTo>
                <a:cubicBezTo>
                  <a:pt x="144" y="44"/>
                  <a:pt x="144" y="44"/>
                  <a:pt x="144" y="44"/>
                </a:cubicBezTo>
                <a:cubicBezTo>
                  <a:pt x="155" y="39"/>
                  <a:pt x="166" y="33"/>
                  <a:pt x="177" y="29"/>
                </a:cubicBezTo>
                <a:cubicBezTo>
                  <a:pt x="179" y="29"/>
                  <a:pt x="179" y="29"/>
                  <a:pt x="180" y="28"/>
                </a:cubicBezTo>
                <a:cubicBezTo>
                  <a:pt x="194" y="23"/>
                  <a:pt x="194" y="23"/>
                  <a:pt x="194" y="23"/>
                </a:cubicBezTo>
                <a:cubicBezTo>
                  <a:pt x="215" y="16"/>
                  <a:pt x="231" y="12"/>
                  <a:pt x="249" y="9"/>
                </a:cubicBezTo>
                <a:cubicBezTo>
                  <a:pt x="259" y="6"/>
                  <a:pt x="271" y="5"/>
                  <a:pt x="281" y="3"/>
                </a:cubicBezTo>
                <a:cubicBezTo>
                  <a:pt x="284" y="3"/>
                  <a:pt x="287" y="2"/>
                  <a:pt x="290" y="2"/>
                </a:cubicBezTo>
                <a:cubicBezTo>
                  <a:pt x="293" y="2"/>
                  <a:pt x="295" y="2"/>
                  <a:pt x="297" y="1"/>
                </a:cubicBezTo>
                <a:cubicBezTo>
                  <a:pt x="304" y="1"/>
                  <a:pt x="304" y="1"/>
                  <a:pt x="304" y="1"/>
                </a:cubicBezTo>
                <a:cubicBezTo>
                  <a:pt x="307" y="1"/>
                  <a:pt x="311" y="0"/>
                  <a:pt x="314" y="0"/>
                </a:cubicBezTo>
                <a:cubicBezTo>
                  <a:pt x="318" y="0"/>
                  <a:pt x="321" y="0"/>
                  <a:pt x="324" y="0"/>
                </a:cubicBezTo>
                <a:cubicBezTo>
                  <a:pt x="327" y="0"/>
                  <a:pt x="331" y="0"/>
                  <a:pt x="334" y="0"/>
                </a:cubicBezTo>
                <a:cubicBezTo>
                  <a:pt x="343" y="0"/>
                  <a:pt x="351" y="0"/>
                  <a:pt x="361" y="1"/>
                </a:cubicBezTo>
                <a:cubicBezTo>
                  <a:pt x="368" y="2"/>
                  <a:pt x="376" y="2"/>
                  <a:pt x="384" y="4"/>
                </a:cubicBezTo>
                <a:cubicBezTo>
                  <a:pt x="389" y="4"/>
                  <a:pt x="394" y="5"/>
                  <a:pt x="398" y="6"/>
                </a:cubicBezTo>
                <a:cubicBezTo>
                  <a:pt x="400" y="7"/>
                  <a:pt x="403" y="8"/>
                  <a:pt x="405" y="8"/>
                </a:cubicBezTo>
                <a:cubicBezTo>
                  <a:pt x="408" y="9"/>
                  <a:pt x="410" y="10"/>
                  <a:pt x="413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6" y="11"/>
                  <a:pt x="416" y="11"/>
                  <a:pt x="416" y="12"/>
                </a:cubicBezTo>
                <a:cubicBezTo>
                  <a:pt x="417" y="12"/>
                  <a:pt x="419" y="13"/>
                  <a:pt x="420" y="12"/>
                </a:cubicBezTo>
                <a:cubicBezTo>
                  <a:pt x="420" y="12"/>
                  <a:pt x="420" y="12"/>
                  <a:pt x="420" y="12"/>
                </a:cubicBezTo>
                <a:cubicBezTo>
                  <a:pt x="421" y="12"/>
                  <a:pt x="421" y="12"/>
                  <a:pt x="421" y="12"/>
                </a:cubicBezTo>
                <a:cubicBezTo>
                  <a:pt x="421" y="13"/>
                  <a:pt x="422" y="13"/>
                  <a:pt x="423" y="13"/>
                </a:cubicBezTo>
                <a:cubicBezTo>
                  <a:pt x="423" y="13"/>
                  <a:pt x="423" y="13"/>
                  <a:pt x="423" y="13"/>
                </a:cubicBezTo>
                <a:cubicBezTo>
                  <a:pt x="424" y="13"/>
                  <a:pt x="424" y="14"/>
                  <a:pt x="424" y="14"/>
                </a:cubicBezTo>
                <a:cubicBezTo>
                  <a:pt x="425" y="14"/>
                  <a:pt x="425" y="14"/>
                  <a:pt x="425" y="14"/>
                </a:cubicBezTo>
                <a:cubicBezTo>
                  <a:pt x="426" y="14"/>
                  <a:pt x="426" y="14"/>
                  <a:pt x="426" y="15"/>
                </a:cubicBezTo>
                <a:cubicBezTo>
                  <a:pt x="426" y="15"/>
                  <a:pt x="426" y="15"/>
                  <a:pt x="426" y="15"/>
                </a:cubicBezTo>
                <a:cubicBezTo>
                  <a:pt x="426" y="15"/>
                  <a:pt x="427" y="16"/>
                  <a:pt x="428" y="16"/>
                </a:cubicBezTo>
                <a:cubicBezTo>
                  <a:pt x="428" y="17"/>
                  <a:pt x="429" y="17"/>
                  <a:pt x="429" y="17"/>
                </a:cubicBezTo>
                <a:cubicBezTo>
                  <a:pt x="430" y="17"/>
                  <a:pt x="430" y="19"/>
                  <a:pt x="431" y="19"/>
                </a:cubicBezTo>
                <a:cubicBezTo>
                  <a:pt x="430" y="20"/>
                  <a:pt x="431" y="20"/>
                  <a:pt x="431" y="20"/>
                </a:cubicBezTo>
                <a:cubicBezTo>
                  <a:pt x="431" y="20"/>
                  <a:pt x="431" y="21"/>
                  <a:pt x="431" y="21"/>
                </a:cubicBezTo>
                <a:cubicBezTo>
                  <a:pt x="431" y="21"/>
                  <a:pt x="431" y="22"/>
                  <a:pt x="431" y="22"/>
                </a:cubicBezTo>
                <a:cubicBezTo>
                  <a:pt x="431" y="22"/>
                  <a:pt x="431" y="23"/>
                  <a:pt x="431" y="23"/>
                </a:cubicBezTo>
                <a:cubicBezTo>
                  <a:pt x="431" y="23"/>
                  <a:pt x="432" y="24"/>
                  <a:pt x="432" y="24"/>
                </a:cubicBezTo>
                <a:cubicBezTo>
                  <a:pt x="432" y="25"/>
                  <a:pt x="431" y="25"/>
                  <a:pt x="431" y="26"/>
                </a:cubicBezTo>
                <a:cubicBezTo>
                  <a:pt x="431" y="27"/>
                  <a:pt x="430" y="28"/>
                  <a:pt x="430" y="29"/>
                </a:cubicBezTo>
                <a:cubicBezTo>
                  <a:pt x="430" y="29"/>
                  <a:pt x="430" y="29"/>
                  <a:pt x="430" y="29"/>
                </a:cubicBezTo>
                <a:cubicBezTo>
                  <a:pt x="429" y="29"/>
                  <a:pt x="429" y="30"/>
                  <a:pt x="428" y="30"/>
                </a:cubicBezTo>
                <a:cubicBezTo>
                  <a:pt x="428" y="30"/>
                  <a:pt x="428" y="30"/>
                  <a:pt x="428" y="31"/>
                </a:cubicBezTo>
                <a:cubicBezTo>
                  <a:pt x="427" y="31"/>
                  <a:pt x="427" y="31"/>
                  <a:pt x="427" y="31"/>
                </a:cubicBezTo>
                <a:cubicBezTo>
                  <a:pt x="426" y="31"/>
                  <a:pt x="424" y="32"/>
                  <a:pt x="423" y="32"/>
                </a:cubicBezTo>
                <a:cubicBezTo>
                  <a:pt x="423" y="32"/>
                  <a:pt x="423" y="32"/>
                  <a:pt x="423" y="32"/>
                </a:cubicBezTo>
                <a:cubicBezTo>
                  <a:pt x="422" y="32"/>
                  <a:pt x="422" y="32"/>
                  <a:pt x="421" y="32"/>
                </a:cubicBezTo>
                <a:cubicBezTo>
                  <a:pt x="421" y="33"/>
                  <a:pt x="420" y="32"/>
                  <a:pt x="420" y="32"/>
                </a:cubicBezTo>
                <a:cubicBezTo>
                  <a:pt x="420" y="32"/>
                  <a:pt x="419" y="32"/>
                  <a:pt x="419" y="32"/>
                </a:cubicBezTo>
                <a:cubicBezTo>
                  <a:pt x="419" y="32"/>
                  <a:pt x="418" y="32"/>
                  <a:pt x="418" y="32"/>
                </a:cubicBezTo>
                <a:cubicBezTo>
                  <a:pt x="417" y="32"/>
                  <a:pt x="417" y="31"/>
                  <a:pt x="416" y="31"/>
                </a:cubicBezTo>
                <a:cubicBezTo>
                  <a:pt x="416" y="31"/>
                  <a:pt x="416" y="31"/>
                  <a:pt x="416" y="31"/>
                </a:cubicBezTo>
                <a:cubicBezTo>
                  <a:pt x="415" y="31"/>
                  <a:pt x="415" y="30"/>
                  <a:pt x="415" y="30"/>
                </a:cubicBezTo>
                <a:cubicBezTo>
                  <a:pt x="415" y="30"/>
                  <a:pt x="415" y="30"/>
                  <a:pt x="414" y="30"/>
                </a:cubicBezTo>
                <a:cubicBezTo>
                  <a:pt x="414" y="29"/>
                  <a:pt x="415" y="29"/>
                  <a:pt x="414" y="29"/>
                </a:cubicBezTo>
                <a:cubicBezTo>
                  <a:pt x="414" y="28"/>
                  <a:pt x="413" y="30"/>
                  <a:pt x="413" y="29"/>
                </a:cubicBezTo>
                <a:cubicBezTo>
                  <a:pt x="413" y="28"/>
                  <a:pt x="412" y="28"/>
                  <a:pt x="411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08" y="26"/>
                  <a:pt x="408" y="26"/>
                  <a:pt x="408" y="26"/>
                </a:cubicBezTo>
                <a:cubicBezTo>
                  <a:pt x="407" y="26"/>
                  <a:pt x="407" y="26"/>
                  <a:pt x="407" y="26"/>
                </a:cubicBezTo>
                <a:cubicBezTo>
                  <a:pt x="399" y="23"/>
                  <a:pt x="390" y="21"/>
                  <a:pt x="383" y="20"/>
                </a:cubicBezTo>
                <a:cubicBezTo>
                  <a:pt x="376" y="19"/>
                  <a:pt x="370" y="18"/>
                  <a:pt x="363" y="17"/>
                </a:cubicBezTo>
                <a:cubicBezTo>
                  <a:pt x="342" y="15"/>
                  <a:pt x="321" y="16"/>
                  <a:pt x="300" y="17"/>
                </a:cubicBezTo>
                <a:cubicBezTo>
                  <a:pt x="288" y="18"/>
                  <a:pt x="273" y="20"/>
                  <a:pt x="262" y="22"/>
                </a:cubicBezTo>
                <a:cubicBezTo>
                  <a:pt x="249" y="24"/>
                  <a:pt x="236" y="27"/>
                  <a:pt x="224" y="30"/>
                </a:cubicBezTo>
                <a:cubicBezTo>
                  <a:pt x="217" y="32"/>
                  <a:pt x="210" y="34"/>
                  <a:pt x="203" y="36"/>
                </a:cubicBezTo>
                <a:cubicBezTo>
                  <a:pt x="196" y="38"/>
                  <a:pt x="196" y="38"/>
                  <a:pt x="196" y="38"/>
                </a:cubicBezTo>
                <a:cubicBezTo>
                  <a:pt x="190" y="41"/>
                  <a:pt x="183" y="43"/>
                  <a:pt x="176" y="46"/>
                </a:cubicBezTo>
                <a:cubicBezTo>
                  <a:pt x="170" y="49"/>
                  <a:pt x="164" y="51"/>
                  <a:pt x="157" y="54"/>
                </a:cubicBezTo>
                <a:cubicBezTo>
                  <a:pt x="148" y="58"/>
                  <a:pt x="138" y="64"/>
                  <a:pt x="127" y="70"/>
                </a:cubicBezTo>
                <a:cubicBezTo>
                  <a:pt x="117" y="77"/>
                  <a:pt x="106" y="84"/>
                  <a:pt x="96" y="92"/>
                </a:cubicBezTo>
                <a:cubicBezTo>
                  <a:pt x="93" y="94"/>
                  <a:pt x="93" y="94"/>
                  <a:pt x="93" y="94"/>
                </a:cubicBezTo>
                <a:cubicBezTo>
                  <a:pt x="80" y="104"/>
                  <a:pt x="69" y="115"/>
                  <a:pt x="59" y="125"/>
                </a:cubicBezTo>
                <a:cubicBezTo>
                  <a:pt x="47" y="138"/>
                  <a:pt x="34" y="155"/>
                  <a:pt x="26" y="171"/>
                </a:cubicBezTo>
                <a:cubicBezTo>
                  <a:pt x="19" y="186"/>
                  <a:pt x="14" y="201"/>
                  <a:pt x="14" y="217"/>
                </a:cubicBezTo>
                <a:cubicBezTo>
                  <a:pt x="15" y="222"/>
                  <a:pt x="15" y="229"/>
                  <a:pt x="17" y="234"/>
                </a:cubicBezTo>
                <a:cubicBezTo>
                  <a:pt x="19" y="239"/>
                  <a:pt x="22" y="244"/>
                  <a:pt x="26" y="249"/>
                </a:cubicBezTo>
                <a:cubicBezTo>
                  <a:pt x="28" y="252"/>
                  <a:pt x="31" y="255"/>
                  <a:pt x="35" y="258"/>
                </a:cubicBezTo>
                <a:cubicBezTo>
                  <a:pt x="40" y="261"/>
                  <a:pt x="45" y="264"/>
                  <a:pt x="51" y="267"/>
                </a:cubicBezTo>
                <a:cubicBezTo>
                  <a:pt x="61" y="272"/>
                  <a:pt x="72" y="276"/>
                  <a:pt x="84" y="279"/>
                </a:cubicBezTo>
                <a:cubicBezTo>
                  <a:pt x="95" y="282"/>
                  <a:pt x="106" y="284"/>
                  <a:pt x="117" y="285"/>
                </a:cubicBezTo>
                <a:cubicBezTo>
                  <a:pt x="121" y="286"/>
                  <a:pt x="125" y="286"/>
                  <a:pt x="129" y="287"/>
                </a:cubicBezTo>
                <a:cubicBezTo>
                  <a:pt x="131" y="287"/>
                  <a:pt x="134" y="287"/>
                  <a:pt x="137" y="287"/>
                </a:cubicBezTo>
                <a:cubicBezTo>
                  <a:pt x="150" y="289"/>
                  <a:pt x="168" y="290"/>
                  <a:pt x="184" y="291"/>
                </a:cubicBezTo>
                <a:cubicBezTo>
                  <a:pt x="206" y="291"/>
                  <a:pt x="227" y="291"/>
                  <a:pt x="251" y="289"/>
                </a:cubicBezTo>
                <a:cubicBezTo>
                  <a:pt x="268" y="287"/>
                  <a:pt x="287" y="285"/>
                  <a:pt x="306" y="281"/>
                </a:cubicBezTo>
                <a:cubicBezTo>
                  <a:pt x="331" y="276"/>
                  <a:pt x="357" y="268"/>
                  <a:pt x="381" y="259"/>
                </a:cubicBezTo>
                <a:cubicBezTo>
                  <a:pt x="395" y="254"/>
                  <a:pt x="407" y="248"/>
                  <a:pt x="419" y="241"/>
                </a:cubicBezTo>
                <a:cubicBezTo>
                  <a:pt x="430" y="233"/>
                  <a:pt x="440" y="224"/>
                  <a:pt x="449" y="215"/>
                </a:cubicBezTo>
                <a:cubicBezTo>
                  <a:pt x="450" y="214"/>
                  <a:pt x="451" y="213"/>
                  <a:pt x="453" y="211"/>
                </a:cubicBezTo>
                <a:cubicBezTo>
                  <a:pt x="455" y="209"/>
                  <a:pt x="454" y="210"/>
                  <a:pt x="456" y="207"/>
                </a:cubicBezTo>
                <a:cubicBezTo>
                  <a:pt x="458" y="205"/>
                  <a:pt x="457" y="207"/>
                  <a:pt x="458" y="205"/>
                </a:cubicBezTo>
                <a:cubicBezTo>
                  <a:pt x="464" y="198"/>
                  <a:pt x="464" y="198"/>
                  <a:pt x="464" y="198"/>
                </a:cubicBezTo>
                <a:cubicBezTo>
                  <a:pt x="465" y="197"/>
                  <a:pt x="466" y="196"/>
                  <a:pt x="467" y="195"/>
                </a:cubicBezTo>
                <a:cubicBezTo>
                  <a:pt x="467" y="194"/>
                  <a:pt x="468" y="193"/>
                  <a:pt x="469" y="192"/>
                </a:cubicBezTo>
                <a:cubicBezTo>
                  <a:pt x="472" y="187"/>
                  <a:pt x="475" y="182"/>
                  <a:pt x="477" y="177"/>
                </a:cubicBezTo>
                <a:cubicBezTo>
                  <a:pt x="482" y="167"/>
                  <a:pt x="486" y="156"/>
                  <a:pt x="487" y="146"/>
                </a:cubicBezTo>
                <a:cubicBezTo>
                  <a:pt x="487" y="143"/>
                  <a:pt x="487" y="146"/>
                  <a:pt x="488" y="144"/>
                </a:cubicBezTo>
                <a:cubicBezTo>
                  <a:pt x="488" y="142"/>
                  <a:pt x="488" y="141"/>
                  <a:pt x="487" y="139"/>
                </a:cubicBezTo>
                <a:cubicBezTo>
                  <a:pt x="487" y="137"/>
                  <a:pt x="487" y="136"/>
                  <a:pt x="487" y="134"/>
                </a:cubicBezTo>
                <a:cubicBezTo>
                  <a:pt x="487" y="130"/>
                  <a:pt x="486" y="126"/>
                  <a:pt x="485" y="123"/>
                </a:cubicBezTo>
                <a:cubicBezTo>
                  <a:pt x="483" y="115"/>
                  <a:pt x="480" y="108"/>
                  <a:pt x="475" y="103"/>
                </a:cubicBezTo>
                <a:cubicBezTo>
                  <a:pt x="472" y="98"/>
                  <a:pt x="467" y="94"/>
                  <a:pt x="462" y="91"/>
                </a:cubicBezTo>
                <a:cubicBezTo>
                  <a:pt x="460" y="90"/>
                  <a:pt x="461" y="90"/>
                  <a:pt x="460" y="90"/>
                </a:cubicBezTo>
                <a:cubicBezTo>
                  <a:pt x="458" y="89"/>
                  <a:pt x="459" y="89"/>
                  <a:pt x="458" y="88"/>
                </a:cubicBezTo>
                <a:cubicBezTo>
                  <a:pt x="456" y="87"/>
                  <a:pt x="456" y="87"/>
                  <a:pt x="456" y="87"/>
                </a:cubicBezTo>
                <a:cubicBezTo>
                  <a:pt x="453" y="86"/>
                  <a:pt x="453" y="86"/>
                  <a:pt x="453" y="86"/>
                </a:cubicBezTo>
                <a:cubicBezTo>
                  <a:pt x="439" y="78"/>
                  <a:pt x="424" y="72"/>
                  <a:pt x="409" y="67"/>
                </a:cubicBezTo>
                <a:cubicBezTo>
                  <a:pt x="406" y="66"/>
                  <a:pt x="406" y="66"/>
                  <a:pt x="402" y="64"/>
                </a:cubicBezTo>
                <a:cubicBezTo>
                  <a:pt x="398" y="63"/>
                  <a:pt x="399" y="63"/>
                  <a:pt x="396" y="63"/>
                </a:cubicBezTo>
                <a:cubicBezTo>
                  <a:pt x="395" y="63"/>
                  <a:pt x="392" y="61"/>
                  <a:pt x="391" y="61"/>
                </a:cubicBezTo>
                <a:cubicBezTo>
                  <a:pt x="390" y="61"/>
                  <a:pt x="391" y="61"/>
                  <a:pt x="391" y="61"/>
                </a:cubicBezTo>
                <a:cubicBezTo>
                  <a:pt x="388" y="60"/>
                  <a:pt x="378" y="58"/>
                  <a:pt x="373" y="57"/>
                </a:cubicBezTo>
                <a:cubicBezTo>
                  <a:pt x="366" y="56"/>
                  <a:pt x="358" y="54"/>
                  <a:pt x="350" y="53"/>
                </a:cubicBezTo>
                <a:cubicBezTo>
                  <a:pt x="358" y="54"/>
                  <a:pt x="365" y="55"/>
                  <a:pt x="367" y="55"/>
                </a:cubicBezTo>
                <a:cubicBezTo>
                  <a:pt x="359" y="53"/>
                  <a:pt x="344" y="52"/>
                  <a:pt x="336" y="51"/>
                </a:cubicBezTo>
                <a:cubicBezTo>
                  <a:pt x="318" y="50"/>
                  <a:pt x="294" y="52"/>
                  <a:pt x="273" y="56"/>
                </a:cubicBezTo>
                <a:cubicBezTo>
                  <a:pt x="272" y="56"/>
                  <a:pt x="271" y="56"/>
                  <a:pt x="271" y="56"/>
                </a:cubicBezTo>
                <a:cubicBezTo>
                  <a:pt x="265" y="57"/>
                  <a:pt x="265" y="57"/>
                  <a:pt x="265" y="57"/>
                </a:cubicBezTo>
                <a:cubicBezTo>
                  <a:pt x="264" y="58"/>
                  <a:pt x="264" y="58"/>
                  <a:pt x="264" y="58"/>
                </a:cubicBezTo>
                <a:cubicBezTo>
                  <a:pt x="264" y="58"/>
                  <a:pt x="263" y="58"/>
                  <a:pt x="262" y="58"/>
                </a:cubicBezTo>
                <a:cubicBezTo>
                  <a:pt x="264" y="58"/>
                  <a:pt x="264" y="58"/>
                  <a:pt x="264" y="58"/>
                </a:cubicBezTo>
                <a:cubicBezTo>
                  <a:pt x="265" y="57"/>
                  <a:pt x="265" y="57"/>
                  <a:pt x="265" y="57"/>
                </a:cubicBezTo>
                <a:cubicBezTo>
                  <a:pt x="266" y="57"/>
                  <a:pt x="266" y="57"/>
                  <a:pt x="266" y="57"/>
                </a:cubicBezTo>
                <a:cubicBezTo>
                  <a:pt x="266" y="57"/>
                  <a:pt x="266" y="57"/>
                  <a:pt x="266" y="57"/>
                </a:cubicBezTo>
                <a:cubicBezTo>
                  <a:pt x="267" y="57"/>
                  <a:pt x="267" y="57"/>
                  <a:pt x="267" y="57"/>
                </a:cubicBezTo>
                <a:cubicBezTo>
                  <a:pt x="288" y="53"/>
                  <a:pt x="309" y="50"/>
                  <a:pt x="330" y="51"/>
                </a:cubicBezTo>
                <a:cubicBezTo>
                  <a:pt x="335" y="51"/>
                  <a:pt x="343" y="51"/>
                  <a:pt x="352" y="52"/>
                </a:cubicBezTo>
                <a:cubicBezTo>
                  <a:pt x="362" y="53"/>
                  <a:pt x="371" y="55"/>
                  <a:pt x="378" y="57"/>
                </a:cubicBezTo>
                <a:cubicBezTo>
                  <a:pt x="387" y="58"/>
                  <a:pt x="391" y="59"/>
                  <a:pt x="387" y="58"/>
                </a:cubicBezTo>
                <a:cubicBezTo>
                  <a:pt x="376" y="55"/>
                  <a:pt x="367" y="53"/>
                  <a:pt x="356" y="52"/>
                </a:cubicBezTo>
                <a:cubicBezTo>
                  <a:pt x="354" y="51"/>
                  <a:pt x="352" y="51"/>
                  <a:pt x="355" y="51"/>
                </a:cubicBezTo>
                <a:cubicBezTo>
                  <a:pt x="377" y="53"/>
                  <a:pt x="401" y="60"/>
                  <a:pt x="418" y="66"/>
                </a:cubicBezTo>
                <a:cubicBezTo>
                  <a:pt x="428" y="70"/>
                  <a:pt x="428" y="70"/>
                  <a:pt x="428" y="70"/>
                </a:cubicBezTo>
                <a:cubicBezTo>
                  <a:pt x="430" y="70"/>
                  <a:pt x="431" y="71"/>
                  <a:pt x="432" y="71"/>
                </a:cubicBezTo>
                <a:cubicBezTo>
                  <a:pt x="432" y="71"/>
                  <a:pt x="430" y="70"/>
                  <a:pt x="430" y="70"/>
                </a:cubicBezTo>
                <a:cubicBezTo>
                  <a:pt x="411" y="62"/>
                  <a:pt x="395" y="56"/>
                  <a:pt x="374" y="52"/>
                </a:cubicBezTo>
                <a:cubicBezTo>
                  <a:pt x="371" y="51"/>
                  <a:pt x="368" y="51"/>
                  <a:pt x="365" y="50"/>
                </a:cubicBezTo>
                <a:cubicBezTo>
                  <a:pt x="358" y="49"/>
                  <a:pt x="347" y="48"/>
                  <a:pt x="338" y="47"/>
                </a:cubicBezTo>
                <a:cubicBezTo>
                  <a:pt x="336" y="47"/>
                  <a:pt x="337" y="47"/>
                  <a:pt x="336" y="47"/>
                </a:cubicBezTo>
                <a:cubicBezTo>
                  <a:pt x="315" y="46"/>
                  <a:pt x="296" y="48"/>
                  <a:pt x="277" y="51"/>
                </a:cubicBezTo>
                <a:cubicBezTo>
                  <a:pt x="293" y="48"/>
                  <a:pt x="310" y="47"/>
                  <a:pt x="325" y="47"/>
                </a:cubicBezTo>
                <a:cubicBezTo>
                  <a:pt x="327" y="47"/>
                  <a:pt x="328" y="46"/>
                  <a:pt x="330" y="46"/>
                </a:cubicBezTo>
                <a:cubicBezTo>
                  <a:pt x="343" y="47"/>
                  <a:pt x="363" y="49"/>
                  <a:pt x="379" y="52"/>
                </a:cubicBezTo>
                <a:cubicBezTo>
                  <a:pt x="381" y="52"/>
                  <a:pt x="382" y="52"/>
                  <a:pt x="375" y="51"/>
                </a:cubicBezTo>
                <a:cubicBezTo>
                  <a:pt x="377" y="51"/>
                  <a:pt x="378" y="51"/>
                  <a:pt x="381" y="52"/>
                </a:cubicBezTo>
                <a:cubicBezTo>
                  <a:pt x="381" y="52"/>
                  <a:pt x="380" y="52"/>
                  <a:pt x="379" y="52"/>
                </a:cubicBezTo>
                <a:cubicBezTo>
                  <a:pt x="388" y="53"/>
                  <a:pt x="389" y="54"/>
                  <a:pt x="398" y="56"/>
                </a:cubicBezTo>
                <a:cubicBezTo>
                  <a:pt x="399" y="56"/>
                  <a:pt x="400" y="56"/>
                  <a:pt x="399" y="56"/>
                </a:cubicBezTo>
                <a:cubicBezTo>
                  <a:pt x="392" y="54"/>
                  <a:pt x="385" y="52"/>
                  <a:pt x="379" y="51"/>
                </a:cubicBezTo>
                <a:cubicBezTo>
                  <a:pt x="375" y="50"/>
                  <a:pt x="372" y="50"/>
                  <a:pt x="369" y="49"/>
                </a:cubicBezTo>
                <a:cubicBezTo>
                  <a:pt x="367" y="49"/>
                  <a:pt x="367" y="49"/>
                  <a:pt x="365" y="48"/>
                </a:cubicBezTo>
                <a:cubicBezTo>
                  <a:pt x="363" y="48"/>
                  <a:pt x="360" y="48"/>
                  <a:pt x="358" y="48"/>
                </a:cubicBezTo>
                <a:cubicBezTo>
                  <a:pt x="353" y="47"/>
                  <a:pt x="353" y="47"/>
                  <a:pt x="353" y="47"/>
                </a:cubicBezTo>
                <a:cubicBezTo>
                  <a:pt x="345" y="46"/>
                  <a:pt x="336" y="46"/>
                  <a:pt x="327" y="45"/>
                </a:cubicBezTo>
                <a:cubicBezTo>
                  <a:pt x="321" y="45"/>
                  <a:pt x="314" y="45"/>
                  <a:pt x="307" y="46"/>
                </a:cubicBezTo>
                <a:cubicBezTo>
                  <a:pt x="310" y="45"/>
                  <a:pt x="315" y="45"/>
                  <a:pt x="320" y="45"/>
                </a:cubicBezTo>
                <a:cubicBezTo>
                  <a:pt x="337" y="45"/>
                  <a:pt x="357" y="46"/>
                  <a:pt x="371" y="49"/>
                </a:cubicBezTo>
                <a:cubicBezTo>
                  <a:pt x="372" y="49"/>
                  <a:pt x="369" y="48"/>
                  <a:pt x="368" y="48"/>
                </a:cubicBezTo>
                <a:cubicBezTo>
                  <a:pt x="363" y="47"/>
                  <a:pt x="360" y="47"/>
                  <a:pt x="356" y="46"/>
                </a:cubicBezTo>
                <a:cubicBezTo>
                  <a:pt x="354" y="46"/>
                  <a:pt x="357" y="46"/>
                  <a:pt x="355" y="46"/>
                </a:cubicBezTo>
                <a:cubicBezTo>
                  <a:pt x="345" y="45"/>
                  <a:pt x="335" y="45"/>
                  <a:pt x="323" y="45"/>
                </a:cubicBezTo>
                <a:cubicBezTo>
                  <a:pt x="322" y="44"/>
                  <a:pt x="319" y="44"/>
                  <a:pt x="321" y="44"/>
                </a:cubicBezTo>
                <a:cubicBezTo>
                  <a:pt x="319" y="44"/>
                  <a:pt x="319" y="44"/>
                  <a:pt x="317" y="44"/>
                </a:cubicBezTo>
                <a:cubicBezTo>
                  <a:pt x="314" y="44"/>
                  <a:pt x="318" y="44"/>
                  <a:pt x="317" y="44"/>
                </a:cubicBezTo>
                <a:cubicBezTo>
                  <a:pt x="314" y="44"/>
                  <a:pt x="310" y="45"/>
                  <a:pt x="308" y="45"/>
                </a:cubicBezTo>
                <a:cubicBezTo>
                  <a:pt x="294" y="46"/>
                  <a:pt x="282" y="47"/>
                  <a:pt x="266" y="50"/>
                </a:cubicBezTo>
                <a:cubicBezTo>
                  <a:pt x="276" y="48"/>
                  <a:pt x="290" y="46"/>
                  <a:pt x="305" y="45"/>
                </a:cubicBezTo>
                <a:cubicBezTo>
                  <a:pt x="308" y="44"/>
                  <a:pt x="304" y="45"/>
                  <a:pt x="307" y="44"/>
                </a:cubicBezTo>
                <a:cubicBezTo>
                  <a:pt x="311" y="44"/>
                  <a:pt x="314" y="44"/>
                  <a:pt x="318" y="44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333" y="44"/>
                  <a:pt x="338" y="44"/>
                  <a:pt x="343" y="44"/>
                </a:cubicBezTo>
                <a:cubicBezTo>
                  <a:pt x="348" y="45"/>
                  <a:pt x="351" y="45"/>
                  <a:pt x="356" y="45"/>
                </a:cubicBezTo>
                <a:cubicBezTo>
                  <a:pt x="358" y="46"/>
                  <a:pt x="358" y="45"/>
                  <a:pt x="361" y="46"/>
                </a:cubicBezTo>
                <a:cubicBezTo>
                  <a:pt x="362" y="46"/>
                  <a:pt x="357" y="45"/>
                  <a:pt x="360" y="45"/>
                </a:cubicBezTo>
                <a:cubicBezTo>
                  <a:pt x="363" y="46"/>
                  <a:pt x="360" y="45"/>
                  <a:pt x="362" y="46"/>
                </a:cubicBezTo>
                <a:cubicBezTo>
                  <a:pt x="365" y="46"/>
                  <a:pt x="366" y="46"/>
                  <a:pt x="368" y="46"/>
                </a:cubicBezTo>
                <a:cubicBezTo>
                  <a:pt x="375" y="48"/>
                  <a:pt x="382" y="49"/>
                  <a:pt x="389" y="51"/>
                </a:cubicBezTo>
                <a:cubicBezTo>
                  <a:pt x="391" y="51"/>
                  <a:pt x="386" y="50"/>
                  <a:pt x="388" y="50"/>
                </a:cubicBezTo>
                <a:cubicBezTo>
                  <a:pt x="391" y="51"/>
                  <a:pt x="401" y="54"/>
                  <a:pt x="403" y="54"/>
                </a:cubicBezTo>
                <a:cubicBezTo>
                  <a:pt x="411" y="57"/>
                  <a:pt x="415" y="58"/>
                  <a:pt x="424" y="61"/>
                </a:cubicBezTo>
                <a:cubicBezTo>
                  <a:pt x="427" y="63"/>
                  <a:pt x="424" y="61"/>
                  <a:pt x="426" y="62"/>
                </a:cubicBezTo>
                <a:cubicBezTo>
                  <a:pt x="431" y="64"/>
                  <a:pt x="434" y="65"/>
                  <a:pt x="440" y="68"/>
                </a:cubicBezTo>
                <a:cubicBezTo>
                  <a:pt x="444" y="69"/>
                  <a:pt x="450" y="72"/>
                  <a:pt x="455" y="75"/>
                </a:cubicBezTo>
                <a:cubicBezTo>
                  <a:pt x="455" y="74"/>
                  <a:pt x="452" y="73"/>
                  <a:pt x="449" y="71"/>
                </a:cubicBezTo>
                <a:cubicBezTo>
                  <a:pt x="451" y="72"/>
                  <a:pt x="456" y="75"/>
                  <a:pt x="458" y="76"/>
                </a:cubicBezTo>
                <a:cubicBezTo>
                  <a:pt x="466" y="80"/>
                  <a:pt x="473" y="84"/>
                  <a:pt x="480" y="91"/>
                </a:cubicBezTo>
                <a:cubicBezTo>
                  <a:pt x="486" y="97"/>
                  <a:pt x="492" y="105"/>
                  <a:pt x="495" y="116"/>
                </a:cubicBezTo>
                <a:cubicBezTo>
                  <a:pt x="496" y="119"/>
                  <a:pt x="497" y="120"/>
                  <a:pt x="498" y="123"/>
                </a:cubicBezTo>
                <a:cubicBezTo>
                  <a:pt x="498" y="124"/>
                  <a:pt x="498" y="124"/>
                  <a:pt x="498" y="123"/>
                </a:cubicBezTo>
                <a:cubicBezTo>
                  <a:pt x="498" y="126"/>
                  <a:pt x="499" y="130"/>
                  <a:pt x="499" y="134"/>
                </a:cubicBezTo>
                <a:cubicBezTo>
                  <a:pt x="500" y="136"/>
                  <a:pt x="500" y="139"/>
                  <a:pt x="500" y="141"/>
                </a:cubicBezTo>
                <a:cubicBezTo>
                  <a:pt x="500" y="143"/>
                  <a:pt x="500" y="146"/>
                  <a:pt x="500" y="148"/>
                </a:cubicBezTo>
                <a:close/>
                <a:moveTo>
                  <a:pt x="385" y="50"/>
                </a:moveTo>
                <a:cubicBezTo>
                  <a:pt x="380" y="49"/>
                  <a:pt x="378" y="49"/>
                  <a:pt x="371" y="47"/>
                </a:cubicBezTo>
                <a:cubicBezTo>
                  <a:pt x="369" y="47"/>
                  <a:pt x="367" y="47"/>
                  <a:pt x="364" y="46"/>
                </a:cubicBezTo>
                <a:cubicBezTo>
                  <a:pt x="363" y="47"/>
                  <a:pt x="354" y="45"/>
                  <a:pt x="354" y="46"/>
                </a:cubicBezTo>
                <a:cubicBezTo>
                  <a:pt x="359" y="46"/>
                  <a:pt x="362" y="47"/>
                  <a:pt x="365" y="47"/>
                </a:cubicBezTo>
                <a:cubicBezTo>
                  <a:pt x="367" y="47"/>
                  <a:pt x="364" y="47"/>
                  <a:pt x="366" y="47"/>
                </a:cubicBezTo>
                <a:cubicBezTo>
                  <a:pt x="370" y="48"/>
                  <a:pt x="380" y="49"/>
                  <a:pt x="386" y="51"/>
                </a:cubicBezTo>
                <a:cubicBezTo>
                  <a:pt x="386" y="51"/>
                  <a:pt x="384" y="50"/>
                  <a:pt x="385" y="50"/>
                </a:cubicBezTo>
                <a:close/>
                <a:moveTo>
                  <a:pt x="387" y="51"/>
                </a:moveTo>
                <a:cubicBezTo>
                  <a:pt x="387" y="51"/>
                  <a:pt x="388" y="51"/>
                  <a:pt x="388" y="51"/>
                </a:cubicBezTo>
                <a:cubicBezTo>
                  <a:pt x="392" y="52"/>
                  <a:pt x="389" y="51"/>
                  <a:pt x="387" y="51"/>
                </a:cubicBezTo>
                <a:close/>
                <a:moveTo>
                  <a:pt x="391" y="61"/>
                </a:moveTo>
                <a:cubicBezTo>
                  <a:pt x="391" y="61"/>
                  <a:pt x="391" y="61"/>
                  <a:pt x="391" y="61"/>
                </a:cubicBezTo>
                <a:cubicBezTo>
                  <a:pt x="391" y="61"/>
                  <a:pt x="391" y="61"/>
                  <a:pt x="391" y="6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Freeform 499"/>
          <p:cNvSpPr>
            <a:spLocks noEditPoints="1"/>
          </p:cNvSpPr>
          <p:nvPr/>
        </p:nvSpPr>
        <p:spPr bwMode="auto">
          <a:xfrm flipH="1">
            <a:off x="8482357" y="6209829"/>
            <a:ext cx="1063938" cy="504359"/>
          </a:xfrm>
          <a:custGeom>
            <a:avLst/>
            <a:gdLst>
              <a:gd name="T0" fmla="*/ 207 w 362"/>
              <a:gd name="T1" fmla="*/ 1 h 362"/>
              <a:gd name="T2" fmla="*/ 177 w 362"/>
              <a:gd name="T3" fmla="*/ 5 h 362"/>
              <a:gd name="T4" fmla="*/ 137 w 362"/>
              <a:gd name="T5" fmla="*/ 19 h 362"/>
              <a:gd name="T6" fmla="*/ 79 w 362"/>
              <a:gd name="T7" fmla="*/ 24 h 362"/>
              <a:gd name="T8" fmla="*/ 49 w 362"/>
              <a:gd name="T9" fmla="*/ 33 h 362"/>
              <a:gd name="T10" fmla="*/ 54 w 362"/>
              <a:gd name="T11" fmla="*/ 32 h 362"/>
              <a:gd name="T12" fmla="*/ 50 w 362"/>
              <a:gd name="T13" fmla="*/ 30 h 362"/>
              <a:gd name="T14" fmla="*/ 51 w 362"/>
              <a:gd name="T15" fmla="*/ 36 h 362"/>
              <a:gd name="T16" fmla="*/ 49 w 362"/>
              <a:gd name="T17" fmla="*/ 30 h 362"/>
              <a:gd name="T18" fmla="*/ 51 w 362"/>
              <a:gd name="T19" fmla="*/ 36 h 362"/>
              <a:gd name="T20" fmla="*/ 49 w 362"/>
              <a:gd name="T21" fmla="*/ 33 h 362"/>
              <a:gd name="T22" fmla="*/ 48 w 362"/>
              <a:gd name="T23" fmla="*/ 32 h 362"/>
              <a:gd name="T24" fmla="*/ 47 w 362"/>
              <a:gd name="T25" fmla="*/ 38 h 362"/>
              <a:gd name="T26" fmla="*/ 47 w 362"/>
              <a:gd name="T27" fmla="*/ 41 h 362"/>
              <a:gd name="T28" fmla="*/ 111 w 362"/>
              <a:gd name="T29" fmla="*/ 27 h 362"/>
              <a:gd name="T30" fmla="*/ 50 w 362"/>
              <a:gd name="T31" fmla="*/ 35 h 362"/>
              <a:gd name="T32" fmla="*/ 49 w 362"/>
              <a:gd name="T33" fmla="*/ 31 h 362"/>
              <a:gd name="T34" fmla="*/ 47 w 362"/>
              <a:gd name="T35" fmla="*/ 32 h 362"/>
              <a:gd name="T36" fmla="*/ 46 w 362"/>
              <a:gd name="T37" fmla="*/ 32 h 362"/>
              <a:gd name="T38" fmla="*/ 159 w 362"/>
              <a:gd name="T39" fmla="*/ 18 h 362"/>
              <a:gd name="T40" fmla="*/ 317 w 362"/>
              <a:gd name="T41" fmla="*/ 14 h 362"/>
              <a:gd name="T42" fmla="*/ 260 w 362"/>
              <a:gd name="T43" fmla="*/ 1 h 362"/>
              <a:gd name="T44" fmla="*/ 184 w 362"/>
              <a:gd name="T45" fmla="*/ 5 h 362"/>
              <a:gd name="T46" fmla="*/ 129 w 362"/>
              <a:gd name="T47" fmla="*/ 13 h 362"/>
              <a:gd name="T48" fmla="*/ 85 w 362"/>
              <a:gd name="T49" fmla="*/ 22 h 362"/>
              <a:gd name="T50" fmla="*/ 97 w 362"/>
              <a:gd name="T51" fmla="*/ 20 h 362"/>
              <a:gd name="T52" fmla="*/ 97 w 362"/>
              <a:gd name="T53" fmla="*/ 21 h 362"/>
              <a:gd name="T54" fmla="*/ 137 w 362"/>
              <a:gd name="T55" fmla="*/ 14 h 362"/>
              <a:gd name="T56" fmla="*/ 143 w 362"/>
              <a:gd name="T57" fmla="*/ 14 h 362"/>
              <a:gd name="T58" fmla="*/ 112 w 362"/>
              <a:gd name="T59" fmla="*/ 20 h 362"/>
              <a:gd name="T60" fmla="*/ 182 w 362"/>
              <a:gd name="T61" fmla="*/ 12 h 362"/>
              <a:gd name="T62" fmla="*/ 53 w 362"/>
              <a:gd name="T63" fmla="*/ 36 h 362"/>
              <a:gd name="T64" fmla="*/ 56 w 362"/>
              <a:gd name="T65" fmla="*/ 36 h 362"/>
              <a:gd name="T66" fmla="*/ 158 w 362"/>
              <a:gd name="T67" fmla="*/ 18 h 362"/>
              <a:gd name="T68" fmla="*/ 221 w 362"/>
              <a:gd name="T69" fmla="*/ 12 h 362"/>
              <a:gd name="T70" fmla="*/ 327 w 362"/>
              <a:gd name="T71" fmla="*/ 43 h 362"/>
              <a:gd name="T72" fmla="*/ 344 w 362"/>
              <a:gd name="T73" fmla="*/ 235 h 362"/>
              <a:gd name="T74" fmla="*/ 273 w 362"/>
              <a:gd name="T75" fmla="*/ 333 h 362"/>
              <a:gd name="T76" fmla="*/ 91 w 362"/>
              <a:gd name="T77" fmla="*/ 339 h 362"/>
              <a:gd name="T78" fmla="*/ 16 w 362"/>
              <a:gd name="T79" fmla="*/ 244 h 362"/>
              <a:gd name="T80" fmla="*/ 28 w 362"/>
              <a:gd name="T81" fmla="*/ 84 h 362"/>
              <a:gd name="T82" fmla="*/ 34 w 362"/>
              <a:gd name="T83" fmla="*/ 56 h 362"/>
              <a:gd name="T84" fmla="*/ 36 w 362"/>
              <a:gd name="T85" fmla="*/ 50 h 362"/>
              <a:gd name="T86" fmla="*/ 33 w 362"/>
              <a:gd name="T87" fmla="*/ 41 h 362"/>
              <a:gd name="T88" fmla="*/ 25 w 362"/>
              <a:gd name="T89" fmla="*/ 39 h 362"/>
              <a:gd name="T90" fmla="*/ 19 w 362"/>
              <a:gd name="T91" fmla="*/ 43 h 362"/>
              <a:gd name="T92" fmla="*/ 17 w 362"/>
              <a:gd name="T93" fmla="*/ 49 h 362"/>
              <a:gd name="T94" fmla="*/ 16 w 362"/>
              <a:gd name="T95" fmla="*/ 56 h 362"/>
              <a:gd name="T96" fmla="*/ 12 w 362"/>
              <a:gd name="T97" fmla="*/ 82 h 362"/>
              <a:gd name="T98" fmla="*/ 3 w 362"/>
              <a:gd name="T99" fmla="*/ 154 h 362"/>
              <a:gd name="T100" fmla="*/ 3 w 362"/>
              <a:gd name="T101" fmla="*/ 259 h 362"/>
              <a:gd name="T102" fmla="*/ 72 w 362"/>
              <a:gd name="T103" fmla="*/ 349 h 362"/>
              <a:gd name="T104" fmla="*/ 222 w 362"/>
              <a:gd name="T105" fmla="*/ 358 h 362"/>
              <a:gd name="T106" fmla="*/ 337 w 362"/>
              <a:gd name="T107" fmla="*/ 316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62" h="362">
                <a:moveTo>
                  <a:pt x="268" y="15"/>
                </a:moveTo>
                <a:cubicBezTo>
                  <a:pt x="267" y="15"/>
                  <a:pt x="265" y="14"/>
                  <a:pt x="264" y="14"/>
                </a:cubicBezTo>
                <a:cubicBezTo>
                  <a:pt x="264" y="14"/>
                  <a:pt x="266" y="14"/>
                  <a:pt x="268" y="15"/>
                </a:cubicBezTo>
                <a:close/>
                <a:moveTo>
                  <a:pt x="207" y="1"/>
                </a:moveTo>
                <a:cubicBezTo>
                  <a:pt x="206" y="1"/>
                  <a:pt x="205" y="1"/>
                  <a:pt x="203" y="1"/>
                </a:cubicBezTo>
                <a:cubicBezTo>
                  <a:pt x="202" y="1"/>
                  <a:pt x="206" y="1"/>
                  <a:pt x="207" y="1"/>
                </a:cubicBezTo>
                <a:close/>
                <a:moveTo>
                  <a:pt x="196" y="1"/>
                </a:moveTo>
                <a:cubicBezTo>
                  <a:pt x="197" y="1"/>
                  <a:pt x="200" y="1"/>
                  <a:pt x="201" y="1"/>
                </a:cubicBezTo>
                <a:cubicBezTo>
                  <a:pt x="200" y="1"/>
                  <a:pt x="196" y="1"/>
                  <a:pt x="196" y="1"/>
                </a:cubicBezTo>
                <a:close/>
                <a:moveTo>
                  <a:pt x="177" y="5"/>
                </a:moveTo>
                <a:cubicBezTo>
                  <a:pt x="179" y="5"/>
                  <a:pt x="181" y="5"/>
                  <a:pt x="182" y="5"/>
                </a:cubicBezTo>
                <a:cubicBezTo>
                  <a:pt x="181" y="5"/>
                  <a:pt x="178" y="5"/>
                  <a:pt x="177" y="5"/>
                </a:cubicBezTo>
                <a:close/>
                <a:moveTo>
                  <a:pt x="165" y="5"/>
                </a:moveTo>
                <a:cubicBezTo>
                  <a:pt x="169" y="4"/>
                  <a:pt x="172" y="4"/>
                  <a:pt x="173" y="4"/>
                </a:cubicBezTo>
                <a:cubicBezTo>
                  <a:pt x="171" y="4"/>
                  <a:pt x="167" y="4"/>
                  <a:pt x="165" y="5"/>
                </a:cubicBezTo>
                <a:close/>
                <a:moveTo>
                  <a:pt x="137" y="19"/>
                </a:moveTo>
                <a:cubicBezTo>
                  <a:pt x="140" y="19"/>
                  <a:pt x="148" y="17"/>
                  <a:pt x="152" y="17"/>
                </a:cubicBezTo>
                <a:cubicBezTo>
                  <a:pt x="147" y="17"/>
                  <a:pt x="142" y="18"/>
                  <a:pt x="137" y="19"/>
                </a:cubicBezTo>
                <a:close/>
                <a:moveTo>
                  <a:pt x="135" y="15"/>
                </a:moveTo>
                <a:cubicBezTo>
                  <a:pt x="131" y="15"/>
                  <a:pt x="131" y="15"/>
                  <a:pt x="131" y="15"/>
                </a:cubicBezTo>
                <a:cubicBezTo>
                  <a:pt x="129" y="16"/>
                  <a:pt x="119" y="17"/>
                  <a:pt x="120" y="17"/>
                </a:cubicBezTo>
                <a:cubicBezTo>
                  <a:pt x="126" y="16"/>
                  <a:pt x="135" y="15"/>
                  <a:pt x="140" y="14"/>
                </a:cubicBezTo>
                <a:cubicBezTo>
                  <a:pt x="138" y="14"/>
                  <a:pt x="137" y="14"/>
                  <a:pt x="135" y="15"/>
                </a:cubicBezTo>
                <a:close/>
                <a:moveTo>
                  <a:pt x="79" y="24"/>
                </a:moveTo>
                <a:cubicBezTo>
                  <a:pt x="76" y="25"/>
                  <a:pt x="76" y="25"/>
                  <a:pt x="76" y="25"/>
                </a:cubicBezTo>
                <a:cubicBezTo>
                  <a:pt x="76" y="25"/>
                  <a:pt x="76" y="25"/>
                  <a:pt x="77" y="25"/>
                </a:cubicBezTo>
                <a:cubicBezTo>
                  <a:pt x="79" y="25"/>
                  <a:pt x="79" y="24"/>
                  <a:pt x="79" y="24"/>
                </a:cubicBez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49" y="33"/>
                  <a:pt x="49" y="33"/>
                </a:cubicBezTo>
                <a:cubicBezTo>
                  <a:pt x="49" y="33"/>
                  <a:pt x="49" y="33"/>
                  <a:pt x="50" y="33"/>
                </a:cubicBezTo>
                <a:close/>
                <a:moveTo>
                  <a:pt x="50" y="32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1" y="32"/>
                  <a:pt x="51" y="32"/>
                </a:cubicBezTo>
                <a:cubicBezTo>
                  <a:pt x="54" y="32"/>
                  <a:pt x="54" y="32"/>
                  <a:pt x="54" y="32"/>
                </a:cubicBezTo>
                <a:lnTo>
                  <a:pt x="50" y="32"/>
                </a:ln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1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lose/>
                <a:moveTo>
                  <a:pt x="50" y="31"/>
                </a:move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49" y="31"/>
                  <a:pt x="50" y="31"/>
                </a:cubicBezTo>
                <a:close/>
                <a:moveTo>
                  <a:pt x="49" y="30"/>
                </a:moveTo>
                <a:cubicBezTo>
                  <a:pt x="49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7"/>
                </a:cubicBezTo>
                <a:cubicBezTo>
                  <a:pt x="51" y="37"/>
                  <a:pt x="51" y="37"/>
                  <a:pt x="51" y="38"/>
                </a:cubicBezTo>
                <a:close/>
                <a:moveTo>
                  <a:pt x="51" y="36"/>
                </a:moveTo>
                <a:cubicBezTo>
                  <a:pt x="50" y="36"/>
                  <a:pt x="50" y="36"/>
                  <a:pt x="50" y="37"/>
                </a:cubicBezTo>
                <a:cubicBezTo>
                  <a:pt x="50" y="37"/>
                  <a:pt x="50" y="36"/>
                  <a:pt x="51" y="36"/>
                </a:cubicBezTo>
                <a:close/>
                <a:moveTo>
                  <a:pt x="48" y="31"/>
                </a:moveTo>
                <a:cubicBezTo>
                  <a:pt x="48" y="31"/>
                  <a:pt x="49" y="31"/>
                  <a:pt x="49" y="30"/>
                </a:cubicBezTo>
                <a:cubicBezTo>
                  <a:pt x="49" y="31"/>
                  <a:pt x="48" y="31"/>
                  <a:pt x="48" y="31"/>
                </a:cubicBezTo>
                <a:close/>
                <a:moveTo>
                  <a:pt x="49" y="33"/>
                </a:moveTo>
                <a:cubicBezTo>
                  <a:pt x="49" y="33"/>
                  <a:pt x="49" y="33"/>
                  <a:pt x="49" y="33"/>
                </a:cubicBezTo>
                <a:cubicBezTo>
                  <a:pt x="49" y="33"/>
                  <a:pt x="48" y="33"/>
                  <a:pt x="49" y="33"/>
                </a:cubicBezTo>
                <a:close/>
                <a:moveTo>
                  <a:pt x="48" y="33"/>
                </a:moveTo>
                <a:cubicBezTo>
                  <a:pt x="48" y="33"/>
                  <a:pt x="48" y="33"/>
                  <a:pt x="48" y="32"/>
                </a:cubicBezTo>
                <a:cubicBezTo>
                  <a:pt x="48" y="32"/>
                  <a:pt x="48" y="32"/>
                  <a:pt x="48" y="33"/>
                </a:cubicBezTo>
                <a:close/>
                <a:moveTo>
                  <a:pt x="48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lose/>
                <a:moveTo>
                  <a:pt x="48" y="36"/>
                </a:moveTo>
                <a:cubicBezTo>
                  <a:pt x="48" y="36"/>
                  <a:pt x="48" y="36"/>
                  <a:pt x="48" y="36"/>
                </a:cubicBezTo>
                <a:close/>
                <a:moveTo>
                  <a:pt x="47" y="38"/>
                </a:moveTo>
                <a:cubicBezTo>
                  <a:pt x="47" y="38"/>
                  <a:pt x="47" y="38"/>
                  <a:pt x="48" y="38"/>
                </a:cubicBezTo>
                <a:cubicBezTo>
                  <a:pt x="48" y="38"/>
                  <a:pt x="47" y="38"/>
                  <a:pt x="47" y="38"/>
                </a:cubicBezTo>
                <a:close/>
                <a:moveTo>
                  <a:pt x="48" y="38"/>
                </a:move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8" y="38"/>
                  <a:pt x="48" y="38"/>
                </a:cubicBezTo>
                <a:close/>
                <a:moveTo>
                  <a:pt x="47" y="41"/>
                </a:moveTo>
                <a:cubicBezTo>
                  <a:pt x="48" y="41"/>
                  <a:pt x="48" y="41"/>
                  <a:pt x="48" y="40"/>
                </a:cubicBezTo>
                <a:cubicBezTo>
                  <a:pt x="48" y="40"/>
                  <a:pt x="47" y="41"/>
                  <a:pt x="47" y="41"/>
                </a:cubicBezTo>
                <a:close/>
                <a:moveTo>
                  <a:pt x="46" y="41"/>
                </a:moveTo>
                <a:cubicBezTo>
                  <a:pt x="46" y="41"/>
                  <a:pt x="46" y="41"/>
                  <a:pt x="46" y="41"/>
                </a:cubicBezTo>
                <a:close/>
                <a:moveTo>
                  <a:pt x="103" y="29"/>
                </a:moveTo>
                <a:cubicBezTo>
                  <a:pt x="106" y="28"/>
                  <a:pt x="109" y="27"/>
                  <a:pt x="111" y="27"/>
                </a:cubicBezTo>
                <a:cubicBezTo>
                  <a:pt x="112" y="27"/>
                  <a:pt x="113" y="27"/>
                  <a:pt x="114" y="26"/>
                </a:cubicBezTo>
                <a:cubicBezTo>
                  <a:pt x="110" y="27"/>
                  <a:pt x="106" y="28"/>
                  <a:pt x="103" y="29"/>
                </a:cubicBezTo>
                <a:close/>
                <a:moveTo>
                  <a:pt x="49" y="35"/>
                </a:moveTo>
                <a:cubicBezTo>
                  <a:pt x="49" y="35"/>
                  <a:pt x="50" y="36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0" y="35"/>
                  <a:pt x="50" y="35"/>
                </a:cubicBezTo>
                <a:cubicBezTo>
                  <a:pt x="50" y="35"/>
                  <a:pt x="51" y="35"/>
                  <a:pt x="51" y="35"/>
                </a:cubicBezTo>
                <a:cubicBezTo>
                  <a:pt x="50" y="35"/>
                  <a:pt x="49" y="35"/>
                  <a:pt x="49" y="35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49" y="31"/>
                  <a:pt x="49" y="31"/>
                </a:cubicBezTo>
                <a:close/>
                <a:moveTo>
                  <a:pt x="46" y="32"/>
                </a:move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1"/>
                  <a:pt x="49" y="32"/>
                  <a:pt x="49" y="31"/>
                </a:cubicBezTo>
                <a:cubicBezTo>
                  <a:pt x="48" y="32"/>
                  <a:pt x="47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5" y="32"/>
                  <a:pt x="45" y="32"/>
                </a:cubicBezTo>
                <a:cubicBezTo>
                  <a:pt x="45" y="33"/>
                  <a:pt x="45" y="32"/>
                  <a:pt x="46" y="32"/>
                </a:cubicBezTo>
                <a:close/>
                <a:moveTo>
                  <a:pt x="47" y="39"/>
                </a:moveTo>
                <a:cubicBezTo>
                  <a:pt x="47" y="38"/>
                  <a:pt x="48" y="38"/>
                  <a:pt x="48" y="38"/>
                </a:cubicBezTo>
                <a:cubicBezTo>
                  <a:pt x="47" y="38"/>
                  <a:pt x="47" y="39"/>
                  <a:pt x="47" y="39"/>
                </a:cubicBezTo>
                <a:close/>
                <a:moveTo>
                  <a:pt x="159" y="18"/>
                </a:moveTo>
                <a:cubicBezTo>
                  <a:pt x="159" y="18"/>
                  <a:pt x="159" y="18"/>
                  <a:pt x="159" y="18"/>
                </a:cubicBezTo>
                <a:cubicBezTo>
                  <a:pt x="159" y="18"/>
                  <a:pt x="159" y="18"/>
                  <a:pt x="159" y="18"/>
                </a:cubicBezTo>
                <a:close/>
                <a:moveTo>
                  <a:pt x="361" y="152"/>
                </a:moveTo>
                <a:cubicBezTo>
                  <a:pt x="360" y="120"/>
                  <a:pt x="356" y="87"/>
                  <a:pt x="347" y="57"/>
                </a:cubicBezTo>
                <a:cubicBezTo>
                  <a:pt x="345" y="52"/>
                  <a:pt x="343" y="45"/>
                  <a:pt x="341" y="41"/>
                </a:cubicBezTo>
                <a:cubicBezTo>
                  <a:pt x="340" y="40"/>
                  <a:pt x="339" y="37"/>
                  <a:pt x="338" y="35"/>
                </a:cubicBezTo>
                <a:cubicBezTo>
                  <a:pt x="336" y="31"/>
                  <a:pt x="333" y="27"/>
                  <a:pt x="330" y="23"/>
                </a:cubicBezTo>
                <a:cubicBezTo>
                  <a:pt x="326" y="19"/>
                  <a:pt x="322" y="16"/>
                  <a:pt x="317" y="14"/>
                </a:cubicBezTo>
                <a:cubicBezTo>
                  <a:pt x="314" y="13"/>
                  <a:pt x="309" y="10"/>
                  <a:pt x="305" y="9"/>
                </a:cubicBezTo>
                <a:cubicBezTo>
                  <a:pt x="303" y="8"/>
                  <a:pt x="307" y="9"/>
                  <a:pt x="304" y="8"/>
                </a:cubicBezTo>
                <a:cubicBezTo>
                  <a:pt x="301" y="7"/>
                  <a:pt x="294" y="5"/>
                  <a:pt x="287" y="4"/>
                </a:cubicBezTo>
                <a:cubicBezTo>
                  <a:pt x="279" y="3"/>
                  <a:pt x="271" y="2"/>
                  <a:pt x="266" y="1"/>
                </a:cubicBezTo>
                <a:cubicBezTo>
                  <a:pt x="267" y="1"/>
                  <a:pt x="267" y="1"/>
                  <a:pt x="266" y="1"/>
                </a:cubicBezTo>
                <a:cubicBezTo>
                  <a:pt x="264" y="1"/>
                  <a:pt x="263" y="1"/>
                  <a:pt x="260" y="1"/>
                </a:cubicBezTo>
                <a:cubicBezTo>
                  <a:pt x="243" y="0"/>
                  <a:pt x="230" y="1"/>
                  <a:pt x="215" y="2"/>
                </a:cubicBezTo>
                <a:cubicBezTo>
                  <a:pt x="213" y="2"/>
                  <a:pt x="208" y="2"/>
                  <a:pt x="206" y="2"/>
                </a:cubicBezTo>
                <a:cubicBezTo>
                  <a:pt x="209" y="2"/>
                  <a:pt x="212" y="2"/>
                  <a:pt x="212" y="2"/>
                </a:cubicBezTo>
                <a:cubicBezTo>
                  <a:pt x="208" y="2"/>
                  <a:pt x="202" y="3"/>
                  <a:pt x="199" y="3"/>
                </a:cubicBezTo>
                <a:cubicBezTo>
                  <a:pt x="193" y="4"/>
                  <a:pt x="190" y="4"/>
                  <a:pt x="185" y="4"/>
                </a:cubicBezTo>
                <a:cubicBezTo>
                  <a:pt x="184" y="4"/>
                  <a:pt x="187" y="5"/>
                  <a:pt x="184" y="5"/>
                </a:cubicBezTo>
                <a:cubicBezTo>
                  <a:pt x="176" y="5"/>
                  <a:pt x="172" y="6"/>
                  <a:pt x="166" y="7"/>
                </a:cubicBezTo>
                <a:cubicBezTo>
                  <a:pt x="164" y="7"/>
                  <a:pt x="155" y="8"/>
                  <a:pt x="153" y="9"/>
                </a:cubicBezTo>
                <a:cubicBezTo>
                  <a:pt x="151" y="9"/>
                  <a:pt x="155" y="8"/>
                  <a:pt x="154" y="9"/>
                </a:cubicBezTo>
                <a:cubicBezTo>
                  <a:pt x="147" y="10"/>
                  <a:pt x="141" y="11"/>
                  <a:pt x="136" y="11"/>
                </a:cubicBezTo>
                <a:cubicBezTo>
                  <a:pt x="134" y="12"/>
                  <a:pt x="133" y="12"/>
                  <a:pt x="131" y="12"/>
                </a:cubicBezTo>
                <a:cubicBezTo>
                  <a:pt x="129" y="13"/>
                  <a:pt x="131" y="12"/>
                  <a:pt x="129" y="13"/>
                </a:cubicBezTo>
                <a:cubicBezTo>
                  <a:pt x="127" y="13"/>
                  <a:pt x="131" y="13"/>
                  <a:pt x="130" y="13"/>
                </a:cubicBezTo>
                <a:cubicBezTo>
                  <a:pt x="127" y="13"/>
                  <a:pt x="128" y="13"/>
                  <a:pt x="126" y="14"/>
                </a:cubicBezTo>
                <a:cubicBezTo>
                  <a:pt x="122" y="14"/>
                  <a:pt x="119" y="15"/>
                  <a:pt x="115" y="16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99" y="19"/>
                  <a:pt x="98" y="19"/>
                  <a:pt x="94" y="20"/>
                </a:cubicBezTo>
                <a:cubicBezTo>
                  <a:pt x="91" y="21"/>
                  <a:pt x="88" y="21"/>
                  <a:pt x="85" y="22"/>
                </a:cubicBezTo>
                <a:cubicBezTo>
                  <a:pt x="83" y="22"/>
                  <a:pt x="86" y="22"/>
                  <a:pt x="84" y="22"/>
                </a:cubicBezTo>
                <a:cubicBezTo>
                  <a:pt x="72" y="25"/>
                  <a:pt x="60" y="27"/>
                  <a:pt x="51" y="30"/>
                </a:cubicBezTo>
                <a:cubicBezTo>
                  <a:pt x="64" y="26"/>
                  <a:pt x="74" y="25"/>
                  <a:pt x="86" y="22"/>
                </a:cubicBezTo>
                <a:cubicBezTo>
                  <a:pt x="88" y="22"/>
                  <a:pt x="92" y="21"/>
                  <a:pt x="93" y="21"/>
                </a:cubicBezTo>
                <a:cubicBezTo>
                  <a:pt x="94" y="20"/>
                  <a:pt x="91" y="21"/>
                  <a:pt x="94" y="20"/>
                </a:cubicBezTo>
                <a:cubicBezTo>
                  <a:pt x="95" y="20"/>
                  <a:pt x="95" y="20"/>
                  <a:pt x="97" y="20"/>
                </a:cubicBezTo>
                <a:cubicBezTo>
                  <a:pt x="95" y="20"/>
                  <a:pt x="98" y="20"/>
                  <a:pt x="99" y="20"/>
                </a:cubicBezTo>
                <a:cubicBezTo>
                  <a:pt x="109" y="18"/>
                  <a:pt x="117" y="16"/>
                  <a:pt x="125" y="15"/>
                </a:cubicBezTo>
                <a:cubicBezTo>
                  <a:pt x="127" y="15"/>
                  <a:pt x="124" y="15"/>
                  <a:pt x="126" y="15"/>
                </a:cubicBezTo>
                <a:cubicBezTo>
                  <a:pt x="136" y="13"/>
                  <a:pt x="136" y="13"/>
                  <a:pt x="136" y="13"/>
                </a:cubicBezTo>
                <a:cubicBezTo>
                  <a:pt x="137" y="13"/>
                  <a:pt x="140" y="13"/>
                  <a:pt x="139" y="13"/>
                </a:cubicBezTo>
                <a:cubicBezTo>
                  <a:pt x="127" y="15"/>
                  <a:pt x="111" y="18"/>
                  <a:pt x="97" y="21"/>
                </a:cubicBezTo>
                <a:cubicBezTo>
                  <a:pt x="92" y="22"/>
                  <a:pt x="88" y="22"/>
                  <a:pt x="85" y="23"/>
                </a:cubicBezTo>
                <a:cubicBezTo>
                  <a:pt x="92" y="22"/>
                  <a:pt x="97" y="21"/>
                  <a:pt x="102" y="20"/>
                </a:cubicBezTo>
                <a:cubicBezTo>
                  <a:pt x="109" y="19"/>
                  <a:pt x="117" y="17"/>
                  <a:pt x="124" y="16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36" y="14"/>
                  <a:pt x="136" y="14"/>
                  <a:pt x="137" y="14"/>
                </a:cubicBezTo>
                <a:cubicBezTo>
                  <a:pt x="140" y="14"/>
                  <a:pt x="142" y="13"/>
                  <a:pt x="146" y="13"/>
                </a:cubicBezTo>
                <a:cubicBezTo>
                  <a:pt x="163" y="10"/>
                  <a:pt x="163" y="10"/>
                  <a:pt x="163" y="10"/>
                </a:cubicBezTo>
                <a:cubicBezTo>
                  <a:pt x="164" y="10"/>
                  <a:pt x="163" y="11"/>
                  <a:pt x="162" y="11"/>
                </a:cubicBezTo>
                <a:cubicBezTo>
                  <a:pt x="155" y="12"/>
                  <a:pt x="154" y="12"/>
                  <a:pt x="146" y="13"/>
                </a:cubicBezTo>
                <a:cubicBezTo>
                  <a:pt x="147" y="13"/>
                  <a:pt x="148" y="13"/>
                  <a:pt x="148" y="13"/>
                </a:cubicBezTo>
                <a:cubicBezTo>
                  <a:pt x="145" y="13"/>
                  <a:pt x="144" y="13"/>
                  <a:pt x="143" y="14"/>
                </a:cubicBezTo>
                <a:cubicBezTo>
                  <a:pt x="148" y="13"/>
                  <a:pt x="148" y="13"/>
                  <a:pt x="146" y="14"/>
                </a:cubicBezTo>
                <a:cubicBezTo>
                  <a:pt x="132" y="16"/>
                  <a:pt x="116" y="19"/>
                  <a:pt x="105" y="21"/>
                </a:cubicBezTo>
                <a:cubicBezTo>
                  <a:pt x="104" y="21"/>
                  <a:pt x="103" y="21"/>
                  <a:pt x="101" y="22"/>
                </a:cubicBezTo>
                <a:cubicBezTo>
                  <a:pt x="88" y="24"/>
                  <a:pt x="74" y="27"/>
                  <a:pt x="61" y="30"/>
                </a:cubicBezTo>
                <a:cubicBezTo>
                  <a:pt x="76" y="27"/>
                  <a:pt x="92" y="23"/>
                  <a:pt x="110" y="20"/>
                </a:cubicBezTo>
                <a:cubicBezTo>
                  <a:pt x="111" y="20"/>
                  <a:pt x="110" y="20"/>
                  <a:pt x="112" y="20"/>
                </a:cubicBezTo>
                <a:cubicBezTo>
                  <a:pt x="119" y="18"/>
                  <a:pt x="128" y="17"/>
                  <a:pt x="134" y="16"/>
                </a:cubicBezTo>
                <a:cubicBezTo>
                  <a:pt x="142" y="15"/>
                  <a:pt x="142" y="15"/>
                  <a:pt x="142" y="15"/>
                </a:cubicBezTo>
                <a:cubicBezTo>
                  <a:pt x="161" y="12"/>
                  <a:pt x="174" y="11"/>
                  <a:pt x="192" y="10"/>
                </a:cubicBezTo>
                <a:cubicBezTo>
                  <a:pt x="192" y="10"/>
                  <a:pt x="194" y="10"/>
                  <a:pt x="194" y="10"/>
                </a:cubicBezTo>
                <a:cubicBezTo>
                  <a:pt x="190" y="11"/>
                  <a:pt x="190" y="11"/>
                  <a:pt x="190" y="11"/>
                </a:cubicBezTo>
                <a:cubicBezTo>
                  <a:pt x="187" y="11"/>
                  <a:pt x="184" y="11"/>
                  <a:pt x="182" y="12"/>
                </a:cubicBezTo>
                <a:cubicBezTo>
                  <a:pt x="167" y="13"/>
                  <a:pt x="145" y="16"/>
                  <a:pt x="126" y="19"/>
                </a:cubicBezTo>
                <a:cubicBezTo>
                  <a:pt x="124" y="20"/>
                  <a:pt x="126" y="20"/>
                  <a:pt x="128" y="20"/>
                </a:cubicBezTo>
                <a:cubicBezTo>
                  <a:pt x="137" y="19"/>
                  <a:pt x="145" y="17"/>
                  <a:pt x="154" y="16"/>
                </a:cubicBezTo>
                <a:cubicBezTo>
                  <a:pt x="158" y="16"/>
                  <a:pt x="154" y="17"/>
                  <a:pt x="147" y="18"/>
                </a:cubicBezTo>
                <a:cubicBezTo>
                  <a:pt x="135" y="20"/>
                  <a:pt x="114" y="23"/>
                  <a:pt x="106" y="25"/>
                </a:cubicBezTo>
                <a:cubicBezTo>
                  <a:pt x="88" y="28"/>
                  <a:pt x="70" y="32"/>
                  <a:pt x="53" y="36"/>
                </a:cubicBezTo>
                <a:cubicBezTo>
                  <a:pt x="51" y="37"/>
                  <a:pt x="51" y="37"/>
                  <a:pt x="51" y="37"/>
                </a:cubicBezTo>
                <a:cubicBezTo>
                  <a:pt x="50" y="37"/>
                  <a:pt x="50" y="37"/>
                  <a:pt x="50" y="37"/>
                </a:cubicBezTo>
                <a:cubicBezTo>
                  <a:pt x="49" y="37"/>
                  <a:pt x="49" y="37"/>
                  <a:pt x="48" y="38"/>
                </a:cubicBezTo>
                <a:cubicBezTo>
                  <a:pt x="49" y="37"/>
                  <a:pt x="49" y="37"/>
                  <a:pt x="50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36"/>
                  <a:pt x="57" y="35"/>
                  <a:pt x="58" y="35"/>
                </a:cubicBezTo>
                <a:cubicBezTo>
                  <a:pt x="76" y="31"/>
                  <a:pt x="95" y="27"/>
                  <a:pt x="111" y="24"/>
                </a:cubicBezTo>
                <a:cubicBezTo>
                  <a:pt x="118" y="23"/>
                  <a:pt x="130" y="21"/>
                  <a:pt x="137" y="20"/>
                </a:cubicBezTo>
                <a:cubicBezTo>
                  <a:pt x="136" y="21"/>
                  <a:pt x="130" y="22"/>
                  <a:pt x="123" y="23"/>
                </a:cubicBezTo>
                <a:cubicBezTo>
                  <a:pt x="130" y="22"/>
                  <a:pt x="137" y="21"/>
                  <a:pt x="143" y="20"/>
                </a:cubicBezTo>
                <a:cubicBezTo>
                  <a:pt x="148" y="19"/>
                  <a:pt x="156" y="18"/>
                  <a:pt x="158" y="18"/>
                </a:cubicBezTo>
                <a:cubicBezTo>
                  <a:pt x="159" y="18"/>
                  <a:pt x="158" y="18"/>
                  <a:pt x="159" y="18"/>
                </a:cubicBezTo>
                <a:cubicBezTo>
                  <a:pt x="160" y="18"/>
                  <a:pt x="163" y="17"/>
                  <a:pt x="163" y="17"/>
                </a:cubicBezTo>
                <a:cubicBezTo>
                  <a:pt x="166" y="17"/>
                  <a:pt x="165" y="17"/>
                  <a:pt x="168" y="17"/>
                </a:cubicBezTo>
                <a:cubicBezTo>
                  <a:pt x="172" y="16"/>
                  <a:pt x="172" y="16"/>
                  <a:pt x="175" y="16"/>
                </a:cubicBezTo>
                <a:cubicBezTo>
                  <a:pt x="189" y="15"/>
                  <a:pt x="202" y="13"/>
                  <a:pt x="216" y="13"/>
                </a:cubicBezTo>
                <a:cubicBezTo>
                  <a:pt x="221" y="12"/>
                  <a:pt x="221" y="12"/>
                  <a:pt x="221" y="12"/>
                </a:cubicBezTo>
                <a:cubicBezTo>
                  <a:pt x="222" y="12"/>
                  <a:pt x="221" y="13"/>
                  <a:pt x="223" y="13"/>
                </a:cubicBezTo>
                <a:cubicBezTo>
                  <a:pt x="224" y="13"/>
                  <a:pt x="223" y="12"/>
                  <a:pt x="225" y="12"/>
                </a:cubicBezTo>
                <a:cubicBezTo>
                  <a:pt x="230" y="12"/>
                  <a:pt x="236" y="12"/>
                  <a:pt x="242" y="12"/>
                </a:cubicBezTo>
                <a:cubicBezTo>
                  <a:pt x="255" y="12"/>
                  <a:pt x="271" y="14"/>
                  <a:pt x="281" y="16"/>
                </a:cubicBezTo>
                <a:cubicBezTo>
                  <a:pt x="284" y="16"/>
                  <a:pt x="281" y="16"/>
                  <a:pt x="284" y="16"/>
                </a:cubicBezTo>
                <a:cubicBezTo>
                  <a:pt x="301" y="20"/>
                  <a:pt x="321" y="26"/>
                  <a:pt x="327" y="43"/>
                </a:cubicBezTo>
                <a:cubicBezTo>
                  <a:pt x="328" y="44"/>
                  <a:pt x="327" y="43"/>
                  <a:pt x="328" y="45"/>
                </a:cubicBezTo>
                <a:cubicBezTo>
                  <a:pt x="329" y="48"/>
                  <a:pt x="329" y="47"/>
                  <a:pt x="330" y="49"/>
                </a:cubicBezTo>
                <a:cubicBezTo>
                  <a:pt x="330" y="51"/>
                  <a:pt x="331" y="52"/>
                  <a:pt x="331" y="53"/>
                </a:cubicBezTo>
                <a:cubicBezTo>
                  <a:pt x="339" y="74"/>
                  <a:pt x="343" y="98"/>
                  <a:pt x="345" y="122"/>
                </a:cubicBezTo>
                <a:cubicBezTo>
                  <a:pt x="347" y="144"/>
                  <a:pt x="348" y="166"/>
                  <a:pt x="347" y="188"/>
                </a:cubicBezTo>
                <a:cubicBezTo>
                  <a:pt x="347" y="205"/>
                  <a:pt x="346" y="221"/>
                  <a:pt x="344" y="235"/>
                </a:cubicBezTo>
                <a:cubicBezTo>
                  <a:pt x="342" y="255"/>
                  <a:pt x="339" y="273"/>
                  <a:pt x="333" y="290"/>
                </a:cubicBezTo>
                <a:cubicBezTo>
                  <a:pt x="331" y="296"/>
                  <a:pt x="329" y="303"/>
                  <a:pt x="326" y="308"/>
                </a:cubicBezTo>
                <a:cubicBezTo>
                  <a:pt x="323" y="311"/>
                  <a:pt x="318" y="315"/>
                  <a:pt x="314" y="318"/>
                </a:cubicBezTo>
                <a:cubicBezTo>
                  <a:pt x="312" y="319"/>
                  <a:pt x="310" y="320"/>
                  <a:pt x="308" y="321"/>
                </a:cubicBezTo>
                <a:cubicBezTo>
                  <a:pt x="305" y="322"/>
                  <a:pt x="302" y="323"/>
                  <a:pt x="299" y="325"/>
                </a:cubicBezTo>
                <a:cubicBezTo>
                  <a:pt x="291" y="328"/>
                  <a:pt x="282" y="331"/>
                  <a:pt x="273" y="333"/>
                </a:cubicBezTo>
                <a:cubicBezTo>
                  <a:pt x="263" y="336"/>
                  <a:pt x="253" y="338"/>
                  <a:pt x="243" y="340"/>
                </a:cubicBezTo>
                <a:cubicBezTo>
                  <a:pt x="237" y="341"/>
                  <a:pt x="232" y="342"/>
                  <a:pt x="226" y="343"/>
                </a:cubicBezTo>
                <a:cubicBezTo>
                  <a:pt x="222" y="343"/>
                  <a:pt x="218" y="344"/>
                  <a:pt x="214" y="344"/>
                </a:cubicBezTo>
                <a:cubicBezTo>
                  <a:pt x="203" y="345"/>
                  <a:pt x="192" y="346"/>
                  <a:pt x="182" y="347"/>
                </a:cubicBezTo>
                <a:cubicBezTo>
                  <a:pt x="168" y="347"/>
                  <a:pt x="153" y="347"/>
                  <a:pt x="139" y="346"/>
                </a:cubicBezTo>
                <a:cubicBezTo>
                  <a:pt x="124" y="345"/>
                  <a:pt x="105" y="343"/>
                  <a:pt x="91" y="339"/>
                </a:cubicBezTo>
                <a:cubicBezTo>
                  <a:pt x="79" y="336"/>
                  <a:pt x="67" y="332"/>
                  <a:pt x="56" y="326"/>
                </a:cubicBezTo>
                <a:cubicBezTo>
                  <a:pt x="55" y="325"/>
                  <a:pt x="54" y="325"/>
                  <a:pt x="53" y="324"/>
                </a:cubicBezTo>
                <a:cubicBezTo>
                  <a:pt x="44" y="319"/>
                  <a:pt x="37" y="312"/>
                  <a:pt x="32" y="304"/>
                </a:cubicBezTo>
                <a:cubicBezTo>
                  <a:pt x="27" y="296"/>
                  <a:pt x="24" y="287"/>
                  <a:pt x="22" y="279"/>
                </a:cubicBezTo>
                <a:cubicBezTo>
                  <a:pt x="20" y="273"/>
                  <a:pt x="19" y="268"/>
                  <a:pt x="18" y="262"/>
                </a:cubicBezTo>
                <a:cubicBezTo>
                  <a:pt x="18" y="256"/>
                  <a:pt x="17" y="250"/>
                  <a:pt x="16" y="244"/>
                </a:cubicBezTo>
                <a:cubicBezTo>
                  <a:pt x="16" y="242"/>
                  <a:pt x="16" y="241"/>
                  <a:pt x="16" y="239"/>
                </a:cubicBezTo>
                <a:cubicBezTo>
                  <a:pt x="16" y="232"/>
                  <a:pt x="15" y="226"/>
                  <a:pt x="15" y="220"/>
                </a:cubicBezTo>
                <a:cubicBezTo>
                  <a:pt x="15" y="209"/>
                  <a:pt x="16" y="199"/>
                  <a:pt x="16" y="187"/>
                </a:cubicBezTo>
                <a:cubicBezTo>
                  <a:pt x="19" y="154"/>
                  <a:pt x="19" y="154"/>
                  <a:pt x="19" y="154"/>
                </a:cubicBezTo>
                <a:cubicBezTo>
                  <a:pt x="21" y="137"/>
                  <a:pt x="22" y="119"/>
                  <a:pt x="25" y="101"/>
                </a:cubicBezTo>
                <a:cubicBezTo>
                  <a:pt x="26" y="95"/>
                  <a:pt x="27" y="90"/>
                  <a:pt x="28" y="84"/>
                </a:cubicBezTo>
                <a:cubicBezTo>
                  <a:pt x="29" y="77"/>
                  <a:pt x="31" y="70"/>
                  <a:pt x="32" y="62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3" y="57"/>
                  <a:pt x="34" y="56"/>
                </a:cubicBezTo>
                <a:cubicBezTo>
                  <a:pt x="35" y="56"/>
                  <a:pt x="34" y="55"/>
                  <a:pt x="34" y="55"/>
                </a:cubicBezTo>
                <a:cubicBezTo>
                  <a:pt x="34" y="54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6" y="53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50"/>
                  <a:pt x="36" y="49"/>
                  <a:pt x="36" y="49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6"/>
                </a:cubicBezTo>
                <a:cubicBezTo>
                  <a:pt x="36" y="46"/>
                  <a:pt x="35" y="45"/>
                  <a:pt x="35" y="45"/>
                </a:cubicBezTo>
                <a:cubicBezTo>
                  <a:pt x="35" y="45"/>
                  <a:pt x="35" y="45"/>
                  <a:pt x="35" y="44"/>
                </a:cubicBezTo>
                <a:cubicBezTo>
                  <a:pt x="35" y="43"/>
                  <a:pt x="34" y="42"/>
                  <a:pt x="33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0"/>
                  <a:pt x="30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8" y="39"/>
                  <a:pt x="27" y="38"/>
                </a:cubicBezTo>
                <a:cubicBezTo>
                  <a:pt x="26" y="39"/>
                  <a:pt x="26" y="38"/>
                  <a:pt x="25" y="39"/>
                </a:cubicBezTo>
                <a:cubicBezTo>
                  <a:pt x="25" y="39"/>
                  <a:pt x="25" y="39"/>
                  <a:pt x="24" y="39"/>
                </a:cubicBezTo>
                <a:cubicBezTo>
                  <a:pt x="24" y="39"/>
                  <a:pt x="24" y="39"/>
                  <a:pt x="23" y="40"/>
                </a:cubicBezTo>
                <a:cubicBezTo>
                  <a:pt x="23" y="39"/>
                  <a:pt x="23" y="40"/>
                  <a:pt x="22" y="40"/>
                </a:cubicBezTo>
                <a:cubicBezTo>
                  <a:pt x="22" y="40"/>
                  <a:pt x="22" y="40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0" y="41"/>
                  <a:pt x="19" y="42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18" y="4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7"/>
                </a:cubicBezTo>
                <a:cubicBezTo>
                  <a:pt x="17" y="47"/>
                  <a:pt x="17" y="47"/>
                  <a:pt x="17" y="48"/>
                </a:cubicBezTo>
                <a:cubicBezTo>
                  <a:pt x="17" y="48"/>
                  <a:pt x="17" y="48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0"/>
                  <a:pt x="17" y="51"/>
                  <a:pt x="16" y="51"/>
                </a:cubicBezTo>
                <a:cubicBezTo>
                  <a:pt x="16" y="51"/>
                  <a:pt x="16" y="51"/>
                  <a:pt x="16" y="52"/>
                </a:cubicBezTo>
                <a:cubicBezTo>
                  <a:pt x="16" y="52"/>
                  <a:pt x="16" y="52"/>
                  <a:pt x="17" y="52"/>
                </a:cubicBezTo>
                <a:cubicBezTo>
                  <a:pt x="17" y="53"/>
                  <a:pt x="16" y="54"/>
                  <a:pt x="17" y="55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4"/>
                  <a:pt x="13" y="78"/>
                  <a:pt x="12" y="82"/>
                </a:cubicBezTo>
                <a:cubicBezTo>
                  <a:pt x="11" y="89"/>
                  <a:pt x="10" y="95"/>
                  <a:pt x="9" y="101"/>
                </a:cubicBezTo>
                <a:cubicBezTo>
                  <a:pt x="8" y="110"/>
                  <a:pt x="7" y="116"/>
                  <a:pt x="6" y="124"/>
                </a:cubicBezTo>
                <a:cubicBezTo>
                  <a:pt x="5" y="132"/>
                  <a:pt x="5" y="132"/>
                  <a:pt x="5" y="132"/>
                </a:cubicBezTo>
                <a:cubicBezTo>
                  <a:pt x="4" y="140"/>
                  <a:pt x="4" y="140"/>
                  <a:pt x="4" y="140"/>
                </a:cubicBezTo>
                <a:cubicBezTo>
                  <a:pt x="3" y="149"/>
                  <a:pt x="3" y="149"/>
                  <a:pt x="3" y="149"/>
                </a:cubicBezTo>
                <a:cubicBezTo>
                  <a:pt x="3" y="154"/>
                  <a:pt x="3" y="154"/>
                  <a:pt x="3" y="154"/>
                </a:cubicBezTo>
                <a:cubicBezTo>
                  <a:pt x="3" y="156"/>
                  <a:pt x="2" y="158"/>
                  <a:pt x="2" y="160"/>
                </a:cubicBezTo>
                <a:cubicBezTo>
                  <a:pt x="2" y="168"/>
                  <a:pt x="2" y="168"/>
                  <a:pt x="2" y="168"/>
                </a:cubicBezTo>
                <a:cubicBezTo>
                  <a:pt x="1" y="177"/>
                  <a:pt x="0" y="187"/>
                  <a:pt x="0" y="195"/>
                </a:cubicBezTo>
                <a:cubicBezTo>
                  <a:pt x="0" y="211"/>
                  <a:pt x="0" y="225"/>
                  <a:pt x="1" y="243"/>
                </a:cubicBezTo>
                <a:cubicBezTo>
                  <a:pt x="2" y="256"/>
                  <a:pt x="2" y="256"/>
                  <a:pt x="2" y="256"/>
                </a:cubicBezTo>
                <a:cubicBezTo>
                  <a:pt x="2" y="257"/>
                  <a:pt x="2" y="257"/>
                  <a:pt x="3" y="259"/>
                </a:cubicBezTo>
                <a:cubicBezTo>
                  <a:pt x="4" y="269"/>
                  <a:pt x="6" y="279"/>
                  <a:pt x="9" y="289"/>
                </a:cubicBezTo>
                <a:cubicBezTo>
                  <a:pt x="9" y="289"/>
                  <a:pt x="9" y="290"/>
                  <a:pt x="9" y="290"/>
                </a:cubicBezTo>
                <a:cubicBezTo>
                  <a:pt x="11" y="297"/>
                  <a:pt x="14" y="305"/>
                  <a:pt x="19" y="312"/>
                </a:cubicBezTo>
                <a:cubicBezTo>
                  <a:pt x="23" y="319"/>
                  <a:pt x="29" y="324"/>
                  <a:pt x="33" y="328"/>
                </a:cubicBezTo>
                <a:cubicBezTo>
                  <a:pt x="40" y="334"/>
                  <a:pt x="49" y="339"/>
                  <a:pt x="59" y="344"/>
                </a:cubicBezTo>
                <a:cubicBezTo>
                  <a:pt x="63" y="346"/>
                  <a:pt x="68" y="348"/>
                  <a:pt x="72" y="349"/>
                </a:cubicBezTo>
                <a:cubicBezTo>
                  <a:pt x="81" y="352"/>
                  <a:pt x="93" y="355"/>
                  <a:pt x="101" y="356"/>
                </a:cubicBezTo>
                <a:cubicBezTo>
                  <a:pt x="104" y="357"/>
                  <a:pt x="106" y="357"/>
                  <a:pt x="109" y="357"/>
                </a:cubicBezTo>
                <a:cubicBezTo>
                  <a:pt x="113" y="358"/>
                  <a:pt x="118" y="359"/>
                  <a:pt x="123" y="359"/>
                </a:cubicBezTo>
                <a:cubicBezTo>
                  <a:pt x="141" y="361"/>
                  <a:pt x="163" y="362"/>
                  <a:pt x="179" y="361"/>
                </a:cubicBezTo>
                <a:cubicBezTo>
                  <a:pt x="184" y="361"/>
                  <a:pt x="188" y="361"/>
                  <a:pt x="194" y="360"/>
                </a:cubicBezTo>
                <a:cubicBezTo>
                  <a:pt x="203" y="359"/>
                  <a:pt x="213" y="359"/>
                  <a:pt x="222" y="358"/>
                </a:cubicBezTo>
                <a:cubicBezTo>
                  <a:pt x="229" y="357"/>
                  <a:pt x="229" y="357"/>
                  <a:pt x="229" y="357"/>
                </a:cubicBezTo>
                <a:cubicBezTo>
                  <a:pt x="234" y="356"/>
                  <a:pt x="240" y="355"/>
                  <a:pt x="245" y="354"/>
                </a:cubicBezTo>
                <a:cubicBezTo>
                  <a:pt x="260" y="351"/>
                  <a:pt x="274" y="348"/>
                  <a:pt x="287" y="344"/>
                </a:cubicBezTo>
                <a:cubicBezTo>
                  <a:pt x="295" y="341"/>
                  <a:pt x="306" y="338"/>
                  <a:pt x="316" y="333"/>
                </a:cubicBezTo>
                <a:cubicBezTo>
                  <a:pt x="321" y="330"/>
                  <a:pt x="326" y="327"/>
                  <a:pt x="331" y="323"/>
                </a:cubicBezTo>
                <a:cubicBezTo>
                  <a:pt x="333" y="321"/>
                  <a:pt x="335" y="319"/>
                  <a:pt x="337" y="316"/>
                </a:cubicBezTo>
                <a:cubicBezTo>
                  <a:pt x="339" y="313"/>
                  <a:pt x="340" y="311"/>
                  <a:pt x="341" y="308"/>
                </a:cubicBezTo>
                <a:cubicBezTo>
                  <a:pt x="343" y="304"/>
                  <a:pt x="345" y="300"/>
                  <a:pt x="347" y="295"/>
                </a:cubicBezTo>
                <a:cubicBezTo>
                  <a:pt x="351" y="281"/>
                  <a:pt x="354" y="263"/>
                  <a:pt x="357" y="248"/>
                </a:cubicBezTo>
                <a:cubicBezTo>
                  <a:pt x="361" y="216"/>
                  <a:pt x="362" y="184"/>
                  <a:pt x="361" y="1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 499"/>
          <p:cNvSpPr>
            <a:spLocks noEditPoints="1"/>
          </p:cNvSpPr>
          <p:nvPr/>
        </p:nvSpPr>
        <p:spPr bwMode="auto">
          <a:xfrm>
            <a:off x="6995532" y="6184741"/>
            <a:ext cx="1063938" cy="546309"/>
          </a:xfrm>
          <a:custGeom>
            <a:avLst/>
            <a:gdLst>
              <a:gd name="T0" fmla="*/ 207 w 362"/>
              <a:gd name="T1" fmla="*/ 1 h 362"/>
              <a:gd name="T2" fmla="*/ 177 w 362"/>
              <a:gd name="T3" fmla="*/ 5 h 362"/>
              <a:gd name="T4" fmla="*/ 137 w 362"/>
              <a:gd name="T5" fmla="*/ 19 h 362"/>
              <a:gd name="T6" fmla="*/ 79 w 362"/>
              <a:gd name="T7" fmla="*/ 24 h 362"/>
              <a:gd name="T8" fmla="*/ 49 w 362"/>
              <a:gd name="T9" fmla="*/ 33 h 362"/>
              <a:gd name="T10" fmla="*/ 54 w 362"/>
              <a:gd name="T11" fmla="*/ 32 h 362"/>
              <a:gd name="T12" fmla="*/ 50 w 362"/>
              <a:gd name="T13" fmla="*/ 30 h 362"/>
              <a:gd name="T14" fmla="*/ 51 w 362"/>
              <a:gd name="T15" fmla="*/ 36 h 362"/>
              <a:gd name="T16" fmla="*/ 49 w 362"/>
              <a:gd name="T17" fmla="*/ 30 h 362"/>
              <a:gd name="T18" fmla="*/ 51 w 362"/>
              <a:gd name="T19" fmla="*/ 36 h 362"/>
              <a:gd name="T20" fmla="*/ 49 w 362"/>
              <a:gd name="T21" fmla="*/ 33 h 362"/>
              <a:gd name="T22" fmla="*/ 48 w 362"/>
              <a:gd name="T23" fmla="*/ 32 h 362"/>
              <a:gd name="T24" fmla="*/ 47 w 362"/>
              <a:gd name="T25" fmla="*/ 38 h 362"/>
              <a:gd name="T26" fmla="*/ 47 w 362"/>
              <a:gd name="T27" fmla="*/ 41 h 362"/>
              <a:gd name="T28" fmla="*/ 111 w 362"/>
              <a:gd name="T29" fmla="*/ 27 h 362"/>
              <a:gd name="T30" fmla="*/ 50 w 362"/>
              <a:gd name="T31" fmla="*/ 35 h 362"/>
              <a:gd name="T32" fmla="*/ 49 w 362"/>
              <a:gd name="T33" fmla="*/ 31 h 362"/>
              <a:gd name="T34" fmla="*/ 47 w 362"/>
              <a:gd name="T35" fmla="*/ 32 h 362"/>
              <a:gd name="T36" fmla="*/ 46 w 362"/>
              <a:gd name="T37" fmla="*/ 32 h 362"/>
              <a:gd name="T38" fmla="*/ 159 w 362"/>
              <a:gd name="T39" fmla="*/ 18 h 362"/>
              <a:gd name="T40" fmla="*/ 317 w 362"/>
              <a:gd name="T41" fmla="*/ 14 h 362"/>
              <a:gd name="T42" fmla="*/ 260 w 362"/>
              <a:gd name="T43" fmla="*/ 1 h 362"/>
              <a:gd name="T44" fmla="*/ 184 w 362"/>
              <a:gd name="T45" fmla="*/ 5 h 362"/>
              <a:gd name="T46" fmla="*/ 129 w 362"/>
              <a:gd name="T47" fmla="*/ 13 h 362"/>
              <a:gd name="T48" fmla="*/ 85 w 362"/>
              <a:gd name="T49" fmla="*/ 22 h 362"/>
              <a:gd name="T50" fmla="*/ 97 w 362"/>
              <a:gd name="T51" fmla="*/ 20 h 362"/>
              <a:gd name="T52" fmla="*/ 97 w 362"/>
              <a:gd name="T53" fmla="*/ 21 h 362"/>
              <a:gd name="T54" fmla="*/ 137 w 362"/>
              <a:gd name="T55" fmla="*/ 14 h 362"/>
              <a:gd name="T56" fmla="*/ 143 w 362"/>
              <a:gd name="T57" fmla="*/ 14 h 362"/>
              <a:gd name="T58" fmla="*/ 112 w 362"/>
              <a:gd name="T59" fmla="*/ 20 h 362"/>
              <a:gd name="T60" fmla="*/ 182 w 362"/>
              <a:gd name="T61" fmla="*/ 12 h 362"/>
              <a:gd name="T62" fmla="*/ 53 w 362"/>
              <a:gd name="T63" fmla="*/ 36 h 362"/>
              <a:gd name="T64" fmla="*/ 56 w 362"/>
              <a:gd name="T65" fmla="*/ 36 h 362"/>
              <a:gd name="T66" fmla="*/ 158 w 362"/>
              <a:gd name="T67" fmla="*/ 18 h 362"/>
              <a:gd name="T68" fmla="*/ 221 w 362"/>
              <a:gd name="T69" fmla="*/ 12 h 362"/>
              <a:gd name="T70" fmla="*/ 327 w 362"/>
              <a:gd name="T71" fmla="*/ 43 h 362"/>
              <a:gd name="T72" fmla="*/ 344 w 362"/>
              <a:gd name="T73" fmla="*/ 235 h 362"/>
              <a:gd name="T74" fmla="*/ 273 w 362"/>
              <a:gd name="T75" fmla="*/ 333 h 362"/>
              <a:gd name="T76" fmla="*/ 91 w 362"/>
              <a:gd name="T77" fmla="*/ 339 h 362"/>
              <a:gd name="T78" fmla="*/ 16 w 362"/>
              <a:gd name="T79" fmla="*/ 244 h 362"/>
              <a:gd name="T80" fmla="*/ 28 w 362"/>
              <a:gd name="T81" fmla="*/ 84 h 362"/>
              <a:gd name="T82" fmla="*/ 34 w 362"/>
              <a:gd name="T83" fmla="*/ 56 h 362"/>
              <a:gd name="T84" fmla="*/ 36 w 362"/>
              <a:gd name="T85" fmla="*/ 50 h 362"/>
              <a:gd name="T86" fmla="*/ 33 w 362"/>
              <a:gd name="T87" fmla="*/ 41 h 362"/>
              <a:gd name="T88" fmla="*/ 25 w 362"/>
              <a:gd name="T89" fmla="*/ 39 h 362"/>
              <a:gd name="T90" fmla="*/ 19 w 362"/>
              <a:gd name="T91" fmla="*/ 43 h 362"/>
              <a:gd name="T92" fmla="*/ 17 w 362"/>
              <a:gd name="T93" fmla="*/ 49 h 362"/>
              <a:gd name="T94" fmla="*/ 16 w 362"/>
              <a:gd name="T95" fmla="*/ 56 h 362"/>
              <a:gd name="T96" fmla="*/ 12 w 362"/>
              <a:gd name="T97" fmla="*/ 82 h 362"/>
              <a:gd name="T98" fmla="*/ 3 w 362"/>
              <a:gd name="T99" fmla="*/ 154 h 362"/>
              <a:gd name="T100" fmla="*/ 3 w 362"/>
              <a:gd name="T101" fmla="*/ 259 h 362"/>
              <a:gd name="T102" fmla="*/ 72 w 362"/>
              <a:gd name="T103" fmla="*/ 349 h 362"/>
              <a:gd name="T104" fmla="*/ 222 w 362"/>
              <a:gd name="T105" fmla="*/ 358 h 362"/>
              <a:gd name="T106" fmla="*/ 337 w 362"/>
              <a:gd name="T107" fmla="*/ 316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62" h="362">
                <a:moveTo>
                  <a:pt x="268" y="15"/>
                </a:moveTo>
                <a:cubicBezTo>
                  <a:pt x="267" y="15"/>
                  <a:pt x="265" y="14"/>
                  <a:pt x="264" y="14"/>
                </a:cubicBezTo>
                <a:cubicBezTo>
                  <a:pt x="264" y="14"/>
                  <a:pt x="266" y="14"/>
                  <a:pt x="268" y="15"/>
                </a:cubicBezTo>
                <a:close/>
                <a:moveTo>
                  <a:pt x="207" y="1"/>
                </a:moveTo>
                <a:cubicBezTo>
                  <a:pt x="206" y="1"/>
                  <a:pt x="205" y="1"/>
                  <a:pt x="203" y="1"/>
                </a:cubicBezTo>
                <a:cubicBezTo>
                  <a:pt x="202" y="1"/>
                  <a:pt x="206" y="1"/>
                  <a:pt x="207" y="1"/>
                </a:cubicBezTo>
                <a:close/>
                <a:moveTo>
                  <a:pt x="196" y="1"/>
                </a:moveTo>
                <a:cubicBezTo>
                  <a:pt x="197" y="1"/>
                  <a:pt x="200" y="1"/>
                  <a:pt x="201" y="1"/>
                </a:cubicBezTo>
                <a:cubicBezTo>
                  <a:pt x="200" y="1"/>
                  <a:pt x="196" y="1"/>
                  <a:pt x="196" y="1"/>
                </a:cubicBezTo>
                <a:close/>
                <a:moveTo>
                  <a:pt x="177" y="5"/>
                </a:moveTo>
                <a:cubicBezTo>
                  <a:pt x="179" y="5"/>
                  <a:pt x="181" y="5"/>
                  <a:pt x="182" y="5"/>
                </a:cubicBezTo>
                <a:cubicBezTo>
                  <a:pt x="181" y="5"/>
                  <a:pt x="178" y="5"/>
                  <a:pt x="177" y="5"/>
                </a:cubicBezTo>
                <a:close/>
                <a:moveTo>
                  <a:pt x="165" y="5"/>
                </a:moveTo>
                <a:cubicBezTo>
                  <a:pt x="169" y="4"/>
                  <a:pt x="172" y="4"/>
                  <a:pt x="173" y="4"/>
                </a:cubicBezTo>
                <a:cubicBezTo>
                  <a:pt x="171" y="4"/>
                  <a:pt x="167" y="4"/>
                  <a:pt x="165" y="5"/>
                </a:cubicBezTo>
                <a:close/>
                <a:moveTo>
                  <a:pt x="137" y="19"/>
                </a:moveTo>
                <a:cubicBezTo>
                  <a:pt x="140" y="19"/>
                  <a:pt x="148" y="17"/>
                  <a:pt x="152" y="17"/>
                </a:cubicBezTo>
                <a:cubicBezTo>
                  <a:pt x="147" y="17"/>
                  <a:pt x="142" y="18"/>
                  <a:pt x="137" y="19"/>
                </a:cubicBezTo>
                <a:close/>
                <a:moveTo>
                  <a:pt x="135" y="15"/>
                </a:moveTo>
                <a:cubicBezTo>
                  <a:pt x="131" y="15"/>
                  <a:pt x="131" y="15"/>
                  <a:pt x="131" y="15"/>
                </a:cubicBezTo>
                <a:cubicBezTo>
                  <a:pt x="129" y="16"/>
                  <a:pt x="119" y="17"/>
                  <a:pt x="120" y="17"/>
                </a:cubicBezTo>
                <a:cubicBezTo>
                  <a:pt x="126" y="16"/>
                  <a:pt x="135" y="15"/>
                  <a:pt x="140" y="14"/>
                </a:cubicBezTo>
                <a:cubicBezTo>
                  <a:pt x="138" y="14"/>
                  <a:pt x="137" y="14"/>
                  <a:pt x="135" y="15"/>
                </a:cubicBezTo>
                <a:close/>
                <a:moveTo>
                  <a:pt x="79" y="24"/>
                </a:moveTo>
                <a:cubicBezTo>
                  <a:pt x="76" y="25"/>
                  <a:pt x="76" y="25"/>
                  <a:pt x="76" y="25"/>
                </a:cubicBezTo>
                <a:cubicBezTo>
                  <a:pt x="76" y="25"/>
                  <a:pt x="76" y="25"/>
                  <a:pt x="77" y="25"/>
                </a:cubicBezTo>
                <a:cubicBezTo>
                  <a:pt x="79" y="25"/>
                  <a:pt x="79" y="24"/>
                  <a:pt x="79" y="24"/>
                </a:cubicBez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49" y="33"/>
                  <a:pt x="49" y="33"/>
                </a:cubicBezTo>
                <a:cubicBezTo>
                  <a:pt x="49" y="33"/>
                  <a:pt x="49" y="33"/>
                  <a:pt x="50" y="33"/>
                </a:cubicBezTo>
                <a:close/>
                <a:moveTo>
                  <a:pt x="50" y="32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1" y="32"/>
                  <a:pt x="51" y="32"/>
                </a:cubicBezTo>
                <a:cubicBezTo>
                  <a:pt x="54" y="32"/>
                  <a:pt x="54" y="32"/>
                  <a:pt x="54" y="32"/>
                </a:cubicBezTo>
                <a:lnTo>
                  <a:pt x="50" y="32"/>
                </a:ln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1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lose/>
                <a:moveTo>
                  <a:pt x="50" y="31"/>
                </a:move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49" y="31"/>
                  <a:pt x="50" y="31"/>
                </a:cubicBezTo>
                <a:close/>
                <a:moveTo>
                  <a:pt x="49" y="30"/>
                </a:moveTo>
                <a:cubicBezTo>
                  <a:pt x="49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7"/>
                </a:cubicBezTo>
                <a:cubicBezTo>
                  <a:pt x="51" y="37"/>
                  <a:pt x="51" y="37"/>
                  <a:pt x="51" y="38"/>
                </a:cubicBezTo>
                <a:close/>
                <a:moveTo>
                  <a:pt x="51" y="36"/>
                </a:moveTo>
                <a:cubicBezTo>
                  <a:pt x="50" y="36"/>
                  <a:pt x="50" y="36"/>
                  <a:pt x="50" y="37"/>
                </a:cubicBezTo>
                <a:cubicBezTo>
                  <a:pt x="50" y="37"/>
                  <a:pt x="50" y="36"/>
                  <a:pt x="51" y="36"/>
                </a:cubicBezTo>
                <a:close/>
                <a:moveTo>
                  <a:pt x="48" y="31"/>
                </a:moveTo>
                <a:cubicBezTo>
                  <a:pt x="48" y="31"/>
                  <a:pt x="49" y="31"/>
                  <a:pt x="49" y="30"/>
                </a:cubicBezTo>
                <a:cubicBezTo>
                  <a:pt x="49" y="31"/>
                  <a:pt x="48" y="31"/>
                  <a:pt x="48" y="31"/>
                </a:cubicBezTo>
                <a:close/>
                <a:moveTo>
                  <a:pt x="49" y="33"/>
                </a:moveTo>
                <a:cubicBezTo>
                  <a:pt x="49" y="33"/>
                  <a:pt x="49" y="33"/>
                  <a:pt x="49" y="33"/>
                </a:cubicBezTo>
                <a:cubicBezTo>
                  <a:pt x="49" y="33"/>
                  <a:pt x="48" y="33"/>
                  <a:pt x="49" y="33"/>
                </a:cubicBezTo>
                <a:close/>
                <a:moveTo>
                  <a:pt x="48" y="33"/>
                </a:moveTo>
                <a:cubicBezTo>
                  <a:pt x="48" y="33"/>
                  <a:pt x="48" y="33"/>
                  <a:pt x="48" y="32"/>
                </a:cubicBezTo>
                <a:cubicBezTo>
                  <a:pt x="48" y="32"/>
                  <a:pt x="48" y="32"/>
                  <a:pt x="48" y="33"/>
                </a:cubicBezTo>
                <a:close/>
                <a:moveTo>
                  <a:pt x="48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lose/>
                <a:moveTo>
                  <a:pt x="48" y="36"/>
                </a:moveTo>
                <a:cubicBezTo>
                  <a:pt x="48" y="36"/>
                  <a:pt x="48" y="36"/>
                  <a:pt x="48" y="36"/>
                </a:cubicBezTo>
                <a:close/>
                <a:moveTo>
                  <a:pt x="47" y="38"/>
                </a:moveTo>
                <a:cubicBezTo>
                  <a:pt x="47" y="38"/>
                  <a:pt x="47" y="38"/>
                  <a:pt x="48" y="38"/>
                </a:cubicBezTo>
                <a:cubicBezTo>
                  <a:pt x="48" y="38"/>
                  <a:pt x="47" y="38"/>
                  <a:pt x="47" y="38"/>
                </a:cubicBezTo>
                <a:close/>
                <a:moveTo>
                  <a:pt x="48" y="38"/>
                </a:move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8" y="38"/>
                  <a:pt x="48" y="38"/>
                </a:cubicBezTo>
                <a:close/>
                <a:moveTo>
                  <a:pt x="47" y="41"/>
                </a:moveTo>
                <a:cubicBezTo>
                  <a:pt x="48" y="41"/>
                  <a:pt x="48" y="41"/>
                  <a:pt x="48" y="40"/>
                </a:cubicBezTo>
                <a:cubicBezTo>
                  <a:pt x="48" y="40"/>
                  <a:pt x="47" y="41"/>
                  <a:pt x="47" y="41"/>
                </a:cubicBezTo>
                <a:close/>
                <a:moveTo>
                  <a:pt x="46" y="41"/>
                </a:moveTo>
                <a:cubicBezTo>
                  <a:pt x="46" y="41"/>
                  <a:pt x="46" y="41"/>
                  <a:pt x="46" y="41"/>
                </a:cubicBezTo>
                <a:close/>
                <a:moveTo>
                  <a:pt x="103" y="29"/>
                </a:moveTo>
                <a:cubicBezTo>
                  <a:pt x="106" y="28"/>
                  <a:pt x="109" y="27"/>
                  <a:pt x="111" y="27"/>
                </a:cubicBezTo>
                <a:cubicBezTo>
                  <a:pt x="112" y="27"/>
                  <a:pt x="113" y="27"/>
                  <a:pt x="114" y="26"/>
                </a:cubicBezTo>
                <a:cubicBezTo>
                  <a:pt x="110" y="27"/>
                  <a:pt x="106" y="28"/>
                  <a:pt x="103" y="29"/>
                </a:cubicBezTo>
                <a:close/>
                <a:moveTo>
                  <a:pt x="49" y="35"/>
                </a:moveTo>
                <a:cubicBezTo>
                  <a:pt x="49" y="35"/>
                  <a:pt x="50" y="36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0" y="35"/>
                  <a:pt x="50" y="35"/>
                </a:cubicBezTo>
                <a:cubicBezTo>
                  <a:pt x="50" y="35"/>
                  <a:pt x="51" y="35"/>
                  <a:pt x="51" y="35"/>
                </a:cubicBezTo>
                <a:cubicBezTo>
                  <a:pt x="50" y="35"/>
                  <a:pt x="49" y="35"/>
                  <a:pt x="49" y="35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49" y="31"/>
                  <a:pt x="49" y="31"/>
                </a:cubicBezTo>
                <a:close/>
                <a:moveTo>
                  <a:pt x="46" y="32"/>
                </a:move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1"/>
                  <a:pt x="49" y="32"/>
                  <a:pt x="49" y="31"/>
                </a:cubicBezTo>
                <a:cubicBezTo>
                  <a:pt x="48" y="32"/>
                  <a:pt x="47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5" y="32"/>
                  <a:pt x="45" y="32"/>
                </a:cubicBezTo>
                <a:cubicBezTo>
                  <a:pt x="45" y="33"/>
                  <a:pt x="45" y="32"/>
                  <a:pt x="46" y="32"/>
                </a:cubicBezTo>
                <a:close/>
                <a:moveTo>
                  <a:pt x="47" y="39"/>
                </a:moveTo>
                <a:cubicBezTo>
                  <a:pt x="47" y="38"/>
                  <a:pt x="48" y="38"/>
                  <a:pt x="48" y="38"/>
                </a:cubicBezTo>
                <a:cubicBezTo>
                  <a:pt x="47" y="38"/>
                  <a:pt x="47" y="39"/>
                  <a:pt x="47" y="39"/>
                </a:cubicBezTo>
                <a:close/>
                <a:moveTo>
                  <a:pt x="159" y="18"/>
                </a:moveTo>
                <a:cubicBezTo>
                  <a:pt x="159" y="18"/>
                  <a:pt x="159" y="18"/>
                  <a:pt x="159" y="18"/>
                </a:cubicBezTo>
                <a:cubicBezTo>
                  <a:pt x="159" y="18"/>
                  <a:pt x="159" y="18"/>
                  <a:pt x="159" y="18"/>
                </a:cubicBezTo>
                <a:close/>
                <a:moveTo>
                  <a:pt x="361" y="152"/>
                </a:moveTo>
                <a:cubicBezTo>
                  <a:pt x="360" y="120"/>
                  <a:pt x="356" y="87"/>
                  <a:pt x="347" y="57"/>
                </a:cubicBezTo>
                <a:cubicBezTo>
                  <a:pt x="345" y="52"/>
                  <a:pt x="343" y="45"/>
                  <a:pt x="341" y="41"/>
                </a:cubicBezTo>
                <a:cubicBezTo>
                  <a:pt x="340" y="40"/>
                  <a:pt x="339" y="37"/>
                  <a:pt x="338" y="35"/>
                </a:cubicBezTo>
                <a:cubicBezTo>
                  <a:pt x="336" y="31"/>
                  <a:pt x="333" y="27"/>
                  <a:pt x="330" y="23"/>
                </a:cubicBezTo>
                <a:cubicBezTo>
                  <a:pt x="326" y="19"/>
                  <a:pt x="322" y="16"/>
                  <a:pt x="317" y="14"/>
                </a:cubicBezTo>
                <a:cubicBezTo>
                  <a:pt x="314" y="13"/>
                  <a:pt x="309" y="10"/>
                  <a:pt x="305" y="9"/>
                </a:cubicBezTo>
                <a:cubicBezTo>
                  <a:pt x="303" y="8"/>
                  <a:pt x="307" y="9"/>
                  <a:pt x="304" y="8"/>
                </a:cubicBezTo>
                <a:cubicBezTo>
                  <a:pt x="301" y="7"/>
                  <a:pt x="294" y="5"/>
                  <a:pt x="287" y="4"/>
                </a:cubicBezTo>
                <a:cubicBezTo>
                  <a:pt x="279" y="3"/>
                  <a:pt x="271" y="2"/>
                  <a:pt x="266" y="1"/>
                </a:cubicBezTo>
                <a:cubicBezTo>
                  <a:pt x="267" y="1"/>
                  <a:pt x="267" y="1"/>
                  <a:pt x="266" y="1"/>
                </a:cubicBezTo>
                <a:cubicBezTo>
                  <a:pt x="264" y="1"/>
                  <a:pt x="263" y="1"/>
                  <a:pt x="260" y="1"/>
                </a:cubicBezTo>
                <a:cubicBezTo>
                  <a:pt x="243" y="0"/>
                  <a:pt x="230" y="1"/>
                  <a:pt x="215" y="2"/>
                </a:cubicBezTo>
                <a:cubicBezTo>
                  <a:pt x="213" y="2"/>
                  <a:pt x="208" y="2"/>
                  <a:pt x="206" y="2"/>
                </a:cubicBezTo>
                <a:cubicBezTo>
                  <a:pt x="209" y="2"/>
                  <a:pt x="212" y="2"/>
                  <a:pt x="212" y="2"/>
                </a:cubicBezTo>
                <a:cubicBezTo>
                  <a:pt x="208" y="2"/>
                  <a:pt x="202" y="3"/>
                  <a:pt x="199" y="3"/>
                </a:cubicBezTo>
                <a:cubicBezTo>
                  <a:pt x="193" y="4"/>
                  <a:pt x="190" y="4"/>
                  <a:pt x="185" y="4"/>
                </a:cubicBezTo>
                <a:cubicBezTo>
                  <a:pt x="184" y="4"/>
                  <a:pt x="187" y="5"/>
                  <a:pt x="184" y="5"/>
                </a:cubicBezTo>
                <a:cubicBezTo>
                  <a:pt x="176" y="5"/>
                  <a:pt x="172" y="6"/>
                  <a:pt x="166" y="7"/>
                </a:cubicBezTo>
                <a:cubicBezTo>
                  <a:pt x="164" y="7"/>
                  <a:pt x="155" y="8"/>
                  <a:pt x="153" y="9"/>
                </a:cubicBezTo>
                <a:cubicBezTo>
                  <a:pt x="151" y="9"/>
                  <a:pt x="155" y="8"/>
                  <a:pt x="154" y="9"/>
                </a:cubicBezTo>
                <a:cubicBezTo>
                  <a:pt x="147" y="10"/>
                  <a:pt x="141" y="11"/>
                  <a:pt x="136" y="11"/>
                </a:cubicBezTo>
                <a:cubicBezTo>
                  <a:pt x="134" y="12"/>
                  <a:pt x="133" y="12"/>
                  <a:pt x="131" y="12"/>
                </a:cubicBezTo>
                <a:cubicBezTo>
                  <a:pt x="129" y="13"/>
                  <a:pt x="131" y="12"/>
                  <a:pt x="129" y="13"/>
                </a:cubicBezTo>
                <a:cubicBezTo>
                  <a:pt x="127" y="13"/>
                  <a:pt x="131" y="13"/>
                  <a:pt x="130" y="13"/>
                </a:cubicBezTo>
                <a:cubicBezTo>
                  <a:pt x="127" y="13"/>
                  <a:pt x="128" y="13"/>
                  <a:pt x="126" y="14"/>
                </a:cubicBezTo>
                <a:cubicBezTo>
                  <a:pt x="122" y="14"/>
                  <a:pt x="119" y="15"/>
                  <a:pt x="115" y="16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99" y="19"/>
                  <a:pt x="98" y="19"/>
                  <a:pt x="94" y="20"/>
                </a:cubicBezTo>
                <a:cubicBezTo>
                  <a:pt x="91" y="21"/>
                  <a:pt x="88" y="21"/>
                  <a:pt x="85" y="22"/>
                </a:cubicBezTo>
                <a:cubicBezTo>
                  <a:pt x="83" y="22"/>
                  <a:pt x="86" y="22"/>
                  <a:pt x="84" y="22"/>
                </a:cubicBezTo>
                <a:cubicBezTo>
                  <a:pt x="72" y="25"/>
                  <a:pt x="60" y="27"/>
                  <a:pt x="51" y="30"/>
                </a:cubicBezTo>
                <a:cubicBezTo>
                  <a:pt x="64" y="26"/>
                  <a:pt x="74" y="25"/>
                  <a:pt x="86" y="22"/>
                </a:cubicBezTo>
                <a:cubicBezTo>
                  <a:pt x="88" y="22"/>
                  <a:pt x="92" y="21"/>
                  <a:pt x="93" y="21"/>
                </a:cubicBezTo>
                <a:cubicBezTo>
                  <a:pt x="94" y="20"/>
                  <a:pt x="91" y="21"/>
                  <a:pt x="94" y="20"/>
                </a:cubicBezTo>
                <a:cubicBezTo>
                  <a:pt x="95" y="20"/>
                  <a:pt x="95" y="20"/>
                  <a:pt x="97" y="20"/>
                </a:cubicBezTo>
                <a:cubicBezTo>
                  <a:pt x="95" y="20"/>
                  <a:pt x="98" y="20"/>
                  <a:pt x="99" y="20"/>
                </a:cubicBezTo>
                <a:cubicBezTo>
                  <a:pt x="109" y="18"/>
                  <a:pt x="117" y="16"/>
                  <a:pt x="125" y="15"/>
                </a:cubicBezTo>
                <a:cubicBezTo>
                  <a:pt x="127" y="15"/>
                  <a:pt x="124" y="15"/>
                  <a:pt x="126" y="15"/>
                </a:cubicBezTo>
                <a:cubicBezTo>
                  <a:pt x="136" y="13"/>
                  <a:pt x="136" y="13"/>
                  <a:pt x="136" y="13"/>
                </a:cubicBezTo>
                <a:cubicBezTo>
                  <a:pt x="137" y="13"/>
                  <a:pt x="140" y="13"/>
                  <a:pt x="139" y="13"/>
                </a:cubicBezTo>
                <a:cubicBezTo>
                  <a:pt x="127" y="15"/>
                  <a:pt x="111" y="18"/>
                  <a:pt x="97" y="21"/>
                </a:cubicBezTo>
                <a:cubicBezTo>
                  <a:pt x="92" y="22"/>
                  <a:pt x="88" y="22"/>
                  <a:pt x="85" y="23"/>
                </a:cubicBezTo>
                <a:cubicBezTo>
                  <a:pt x="92" y="22"/>
                  <a:pt x="97" y="21"/>
                  <a:pt x="102" y="20"/>
                </a:cubicBezTo>
                <a:cubicBezTo>
                  <a:pt x="109" y="19"/>
                  <a:pt x="117" y="17"/>
                  <a:pt x="124" y="16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36" y="14"/>
                  <a:pt x="136" y="14"/>
                  <a:pt x="137" y="14"/>
                </a:cubicBezTo>
                <a:cubicBezTo>
                  <a:pt x="140" y="14"/>
                  <a:pt x="142" y="13"/>
                  <a:pt x="146" y="13"/>
                </a:cubicBezTo>
                <a:cubicBezTo>
                  <a:pt x="163" y="10"/>
                  <a:pt x="163" y="10"/>
                  <a:pt x="163" y="10"/>
                </a:cubicBezTo>
                <a:cubicBezTo>
                  <a:pt x="164" y="10"/>
                  <a:pt x="163" y="11"/>
                  <a:pt x="162" y="11"/>
                </a:cubicBezTo>
                <a:cubicBezTo>
                  <a:pt x="155" y="12"/>
                  <a:pt x="154" y="12"/>
                  <a:pt x="146" y="13"/>
                </a:cubicBezTo>
                <a:cubicBezTo>
                  <a:pt x="147" y="13"/>
                  <a:pt x="148" y="13"/>
                  <a:pt x="148" y="13"/>
                </a:cubicBezTo>
                <a:cubicBezTo>
                  <a:pt x="145" y="13"/>
                  <a:pt x="144" y="13"/>
                  <a:pt x="143" y="14"/>
                </a:cubicBezTo>
                <a:cubicBezTo>
                  <a:pt x="148" y="13"/>
                  <a:pt x="148" y="13"/>
                  <a:pt x="146" y="14"/>
                </a:cubicBezTo>
                <a:cubicBezTo>
                  <a:pt x="132" y="16"/>
                  <a:pt x="116" y="19"/>
                  <a:pt x="105" y="21"/>
                </a:cubicBezTo>
                <a:cubicBezTo>
                  <a:pt x="104" y="21"/>
                  <a:pt x="103" y="21"/>
                  <a:pt x="101" y="22"/>
                </a:cubicBezTo>
                <a:cubicBezTo>
                  <a:pt x="88" y="24"/>
                  <a:pt x="74" y="27"/>
                  <a:pt x="61" y="30"/>
                </a:cubicBezTo>
                <a:cubicBezTo>
                  <a:pt x="76" y="27"/>
                  <a:pt x="92" y="23"/>
                  <a:pt x="110" y="20"/>
                </a:cubicBezTo>
                <a:cubicBezTo>
                  <a:pt x="111" y="20"/>
                  <a:pt x="110" y="20"/>
                  <a:pt x="112" y="20"/>
                </a:cubicBezTo>
                <a:cubicBezTo>
                  <a:pt x="119" y="18"/>
                  <a:pt x="128" y="17"/>
                  <a:pt x="134" y="16"/>
                </a:cubicBezTo>
                <a:cubicBezTo>
                  <a:pt x="142" y="15"/>
                  <a:pt x="142" y="15"/>
                  <a:pt x="142" y="15"/>
                </a:cubicBezTo>
                <a:cubicBezTo>
                  <a:pt x="161" y="12"/>
                  <a:pt x="174" y="11"/>
                  <a:pt x="192" y="10"/>
                </a:cubicBezTo>
                <a:cubicBezTo>
                  <a:pt x="192" y="10"/>
                  <a:pt x="194" y="10"/>
                  <a:pt x="194" y="10"/>
                </a:cubicBezTo>
                <a:cubicBezTo>
                  <a:pt x="190" y="11"/>
                  <a:pt x="190" y="11"/>
                  <a:pt x="190" y="11"/>
                </a:cubicBezTo>
                <a:cubicBezTo>
                  <a:pt x="187" y="11"/>
                  <a:pt x="184" y="11"/>
                  <a:pt x="182" y="12"/>
                </a:cubicBezTo>
                <a:cubicBezTo>
                  <a:pt x="167" y="13"/>
                  <a:pt x="145" y="16"/>
                  <a:pt x="126" y="19"/>
                </a:cubicBezTo>
                <a:cubicBezTo>
                  <a:pt x="124" y="20"/>
                  <a:pt x="126" y="20"/>
                  <a:pt x="128" y="20"/>
                </a:cubicBezTo>
                <a:cubicBezTo>
                  <a:pt x="137" y="19"/>
                  <a:pt x="145" y="17"/>
                  <a:pt x="154" y="16"/>
                </a:cubicBezTo>
                <a:cubicBezTo>
                  <a:pt x="158" y="16"/>
                  <a:pt x="154" y="17"/>
                  <a:pt x="147" y="18"/>
                </a:cubicBezTo>
                <a:cubicBezTo>
                  <a:pt x="135" y="20"/>
                  <a:pt x="114" y="23"/>
                  <a:pt x="106" y="25"/>
                </a:cubicBezTo>
                <a:cubicBezTo>
                  <a:pt x="88" y="28"/>
                  <a:pt x="70" y="32"/>
                  <a:pt x="53" y="36"/>
                </a:cubicBezTo>
                <a:cubicBezTo>
                  <a:pt x="51" y="37"/>
                  <a:pt x="51" y="37"/>
                  <a:pt x="51" y="37"/>
                </a:cubicBezTo>
                <a:cubicBezTo>
                  <a:pt x="50" y="37"/>
                  <a:pt x="50" y="37"/>
                  <a:pt x="50" y="37"/>
                </a:cubicBezTo>
                <a:cubicBezTo>
                  <a:pt x="49" y="37"/>
                  <a:pt x="49" y="37"/>
                  <a:pt x="48" y="38"/>
                </a:cubicBezTo>
                <a:cubicBezTo>
                  <a:pt x="49" y="37"/>
                  <a:pt x="49" y="37"/>
                  <a:pt x="50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36"/>
                  <a:pt x="57" y="35"/>
                  <a:pt x="58" y="35"/>
                </a:cubicBezTo>
                <a:cubicBezTo>
                  <a:pt x="76" y="31"/>
                  <a:pt x="95" y="27"/>
                  <a:pt x="111" y="24"/>
                </a:cubicBezTo>
                <a:cubicBezTo>
                  <a:pt x="118" y="23"/>
                  <a:pt x="130" y="21"/>
                  <a:pt x="137" y="20"/>
                </a:cubicBezTo>
                <a:cubicBezTo>
                  <a:pt x="136" y="21"/>
                  <a:pt x="130" y="22"/>
                  <a:pt x="123" y="23"/>
                </a:cubicBezTo>
                <a:cubicBezTo>
                  <a:pt x="130" y="22"/>
                  <a:pt x="137" y="21"/>
                  <a:pt x="143" y="20"/>
                </a:cubicBezTo>
                <a:cubicBezTo>
                  <a:pt x="148" y="19"/>
                  <a:pt x="156" y="18"/>
                  <a:pt x="158" y="18"/>
                </a:cubicBezTo>
                <a:cubicBezTo>
                  <a:pt x="159" y="18"/>
                  <a:pt x="158" y="18"/>
                  <a:pt x="159" y="18"/>
                </a:cubicBezTo>
                <a:cubicBezTo>
                  <a:pt x="160" y="18"/>
                  <a:pt x="163" y="17"/>
                  <a:pt x="163" y="17"/>
                </a:cubicBezTo>
                <a:cubicBezTo>
                  <a:pt x="166" y="17"/>
                  <a:pt x="165" y="17"/>
                  <a:pt x="168" y="17"/>
                </a:cubicBezTo>
                <a:cubicBezTo>
                  <a:pt x="172" y="16"/>
                  <a:pt x="172" y="16"/>
                  <a:pt x="175" y="16"/>
                </a:cubicBezTo>
                <a:cubicBezTo>
                  <a:pt x="189" y="15"/>
                  <a:pt x="202" y="13"/>
                  <a:pt x="216" y="13"/>
                </a:cubicBezTo>
                <a:cubicBezTo>
                  <a:pt x="221" y="12"/>
                  <a:pt x="221" y="12"/>
                  <a:pt x="221" y="12"/>
                </a:cubicBezTo>
                <a:cubicBezTo>
                  <a:pt x="222" y="12"/>
                  <a:pt x="221" y="13"/>
                  <a:pt x="223" y="13"/>
                </a:cubicBezTo>
                <a:cubicBezTo>
                  <a:pt x="224" y="13"/>
                  <a:pt x="223" y="12"/>
                  <a:pt x="225" y="12"/>
                </a:cubicBezTo>
                <a:cubicBezTo>
                  <a:pt x="230" y="12"/>
                  <a:pt x="236" y="12"/>
                  <a:pt x="242" y="12"/>
                </a:cubicBezTo>
                <a:cubicBezTo>
                  <a:pt x="255" y="12"/>
                  <a:pt x="271" y="14"/>
                  <a:pt x="281" y="16"/>
                </a:cubicBezTo>
                <a:cubicBezTo>
                  <a:pt x="284" y="16"/>
                  <a:pt x="281" y="16"/>
                  <a:pt x="284" y="16"/>
                </a:cubicBezTo>
                <a:cubicBezTo>
                  <a:pt x="301" y="20"/>
                  <a:pt x="321" y="26"/>
                  <a:pt x="327" y="43"/>
                </a:cubicBezTo>
                <a:cubicBezTo>
                  <a:pt x="328" y="44"/>
                  <a:pt x="327" y="43"/>
                  <a:pt x="328" y="45"/>
                </a:cubicBezTo>
                <a:cubicBezTo>
                  <a:pt x="329" y="48"/>
                  <a:pt x="329" y="47"/>
                  <a:pt x="330" y="49"/>
                </a:cubicBezTo>
                <a:cubicBezTo>
                  <a:pt x="330" y="51"/>
                  <a:pt x="331" y="52"/>
                  <a:pt x="331" y="53"/>
                </a:cubicBezTo>
                <a:cubicBezTo>
                  <a:pt x="339" y="74"/>
                  <a:pt x="343" y="98"/>
                  <a:pt x="345" y="122"/>
                </a:cubicBezTo>
                <a:cubicBezTo>
                  <a:pt x="347" y="144"/>
                  <a:pt x="348" y="166"/>
                  <a:pt x="347" y="188"/>
                </a:cubicBezTo>
                <a:cubicBezTo>
                  <a:pt x="347" y="205"/>
                  <a:pt x="346" y="221"/>
                  <a:pt x="344" y="235"/>
                </a:cubicBezTo>
                <a:cubicBezTo>
                  <a:pt x="342" y="255"/>
                  <a:pt x="339" y="273"/>
                  <a:pt x="333" y="290"/>
                </a:cubicBezTo>
                <a:cubicBezTo>
                  <a:pt x="331" y="296"/>
                  <a:pt x="329" y="303"/>
                  <a:pt x="326" y="308"/>
                </a:cubicBezTo>
                <a:cubicBezTo>
                  <a:pt x="323" y="311"/>
                  <a:pt x="318" y="315"/>
                  <a:pt x="314" y="318"/>
                </a:cubicBezTo>
                <a:cubicBezTo>
                  <a:pt x="312" y="319"/>
                  <a:pt x="310" y="320"/>
                  <a:pt x="308" y="321"/>
                </a:cubicBezTo>
                <a:cubicBezTo>
                  <a:pt x="305" y="322"/>
                  <a:pt x="302" y="323"/>
                  <a:pt x="299" y="325"/>
                </a:cubicBezTo>
                <a:cubicBezTo>
                  <a:pt x="291" y="328"/>
                  <a:pt x="282" y="331"/>
                  <a:pt x="273" y="333"/>
                </a:cubicBezTo>
                <a:cubicBezTo>
                  <a:pt x="263" y="336"/>
                  <a:pt x="253" y="338"/>
                  <a:pt x="243" y="340"/>
                </a:cubicBezTo>
                <a:cubicBezTo>
                  <a:pt x="237" y="341"/>
                  <a:pt x="232" y="342"/>
                  <a:pt x="226" y="343"/>
                </a:cubicBezTo>
                <a:cubicBezTo>
                  <a:pt x="222" y="343"/>
                  <a:pt x="218" y="344"/>
                  <a:pt x="214" y="344"/>
                </a:cubicBezTo>
                <a:cubicBezTo>
                  <a:pt x="203" y="345"/>
                  <a:pt x="192" y="346"/>
                  <a:pt x="182" y="347"/>
                </a:cubicBezTo>
                <a:cubicBezTo>
                  <a:pt x="168" y="347"/>
                  <a:pt x="153" y="347"/>
                  <a:pt x="139" y="346"/>
                </a:cubicBezTo>
                <a:cubicBezTo>
                  <a:pt x="124" y="345"/>
                  <a:pt x="105" y="343"/>
                  <a:pt x="91" y="339"/>
                </a:cubicBezTo>
                <a:cubicBezTo>
                  <a:pt x="79" y="336"/>
                  <a:pt x="67" y="332"/>
                  <a:pt x="56" y="326"/>
                </a:cubicBezTo>
                <a:cubicBezTo>
                  <a:pt x="55" y="325"/>
                  <a:pt x="54" y="325"/>
                  <a:pt x="53" y="324"/>
                </a:cubicBezTo>
                <a:cubicBezTo>
                  <a:pt x="44" y="319"/>
                  <a:pt x="37" y="312"/>
                  <a:pt x="32" y="304"/>
                </a:cubicBezTo>
                <a:cubicBezTo>
                  <a:pt x="27" y="296"/>
                  <a:pt x="24" y="287"/>
                  <a:pt x="22" y="279"/>
                </a:cubicBezTo>
                <a:cubicBezTo>
                  <a:pt x="20" y="273"/>
                  <a:pt x="19" y="268"/>
                  <a:pt x="18" y="262"/>
                </a:cubicBezTo>
                <a:cubicBezTo>
                  <a:pt x="18" y="256"/>
                  <a:pt x="17" y="250"/>
                  <a:pt x="16" y="244"/>
                </a:cubicBezTo>
                <a:cubicBezTo>
                  <a:pt x="16" y="242"/>
                  <a:pt x="16" y="241"/>
                  <a:pt x="16" y="239"/>
                </a:cubicBezTo>
                <a:cubicBezTo>
                  <a:pt x="16" y="232"/>
                  <a:pt x="15" y="226"/>
                  <a:pt x="15" y="220"/>
                </a:cubicBezTo>
                <a:cubicBezTo>
                  <a:pt x="15" y="209"/>
                  <a:pt x="16" y="199"/>
                  <a:pt x="16" y="187"/>
                </a:cubicBezTo>
                <a:cubicBezTo>
                  <a:pt x="19" y="154"/>
                  <a:pt x="19" y="154"/>
                  <a:pt x="19" y="154"/>
                </a:cubicBezTo>
                <a:cubicBezTo>
                  <a:pt x="21" y="137"/>
                  <a:pt x="22" y="119"/>
                  <a:pt x="25" y="101"/>
                </a:cubicBezTo>
                <a:cubicBezTo>
                  <a:pt x="26" y="95"/>
                  <a:pt x="27" y="90"/>
                  <a:pt x="28" y="84"/>
                </a:cubicBezTo>
                <a:cubicBezTo>
                  <a:pt x="29" y="77"/>
                  <a:pt x="31" y="70"/>
                  <a:pt x="32" y="62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3" y="57"/>
                  <a:pt x="34" y="56"/>
                </a:cubicBezTo>
                <a:cubicBezTo>
                  <a:pt x="35" y="56"/>
                  <a:pt x="34" y="55"/>
                  <a:pt x="34" y="55"/>
                </a:cubicBezTo>
                <a:cubicBezTo>
                  <a:pt x="34" y="54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6" y="53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50"/>
                  <a:pt x="36" y="49"/>
                  <a:pt x="36" y="49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6"/>
                </a:cubicBezTo>
                <a:cubicBezTo>
                  <a:pt x="36" y="46"/>
                  <a:pt x="35" y="45"/>
                  <a:pt x="35" y="45"/>
                </a:cubicBezTo>
                <a:cubicBezTo>
                  <a:pt x="35" y="45"/>
                  <a:pt x="35" y="45"/>
                  <a:pt x="35" y="44"/>
                </a:cubicBezTo>
                <a:cubicBezTo>
                  <a:pt x="35" y="43"/>
                  <a:pt x="34" y="42"/>
                  <a:pt x="33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0"/>
                  <a:pt x="30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8" y="39"/>
                  <a:pt x="27" y="38"/>
                </a:cubicBezTo>
                <a:cubicBezTo>
                  <a:pt x="26" y="39"/>
                  <a:pt x="26" y="38"/>
                  <a:pt x="25" y="39"/>
                </a:cubicBezTo>
                <a:cubicBezTo>
                  <a:pt x="25" y="39"/>
                  <a:pt x="25" y="39"/>
                  <a:pt x="24" y="39"/>
                </a:cubicBezTo>
                <a:cubicBezTo>
                  <a:pt x="24" y="39"/>
                  <a:pt x="24" y="39"/>
                  <a:pt x="23" y="40"/>
                </a:cubicBezTo>
                <a:cubicBezTo>
                  <a:pt x="23" y="39"/>
                  <a:pt x="23" y="40"/>
                  <a:pt x="22" y="40"/>
                </a:cubicBezTo>
                <a:cubicBezTo>
                  <a:pt x="22" y="40"/>
                  <a:pt x="22" y="40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0" y="41"/>
                  <a:pt x="19" y="42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18" y="4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7"/>
                </a:cubicBezTo>
                <a:cubicBezTo>
                  <a:pt x="17" y="47"/>
                  <a:pt x="17" y="47"/>
                  <a:pt x="17" y="48"/>
                </a:cubicBezTo>
                <a:cubicBezTo>
                  <a:pt x="17" y="48"/>
                  <a:pt x="17" y="48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0"/>
                  <a:pt x="17" y="51"/>
                  <a:pt x="16" y="51"/>
                </a:cubicBezTo>
                <a:cubicBezTo>
                  <a:pt x="16" y="51"/>
                  <a:pt x="16" y="51"/>
                  <a:pt x="16" y="52"/>
                </a:cubicBezTo>
                <a:cubicBezTo>
                  <a:pt x="16" y="52"/>
                  <a:pt x="16" y="52"/>
                  <a:pt x="17" y="52"/>
                </a:cubicBezTo>
                <a:cubicBezTo>
                  <a:pt x="17" y="53"/>
                  <a:pt x="16" y="54"/>
                  <a:pt x="17" y="55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4"/>
                  <a:pt x="13" y="78"/>
                  <a:pt x="12" y="82"/>
                </a:cubicBezTo>
                <a:cubicBezTo>
                  <a:pt x="11" y="89"/>
                  <a:pt x="10" y="95"/>
                  <a:pt x="9" y="101"/>
                </a:cubicBezTo>
                <a:cubicBezTo>
                  <a:pt x="8" y="110"/>
                  <a:pt x="7" y="116"/>
                  <a:pt x="6" y="124"/>
                </a:cubicBezTo>
                <a:cubicBezTo>
                  <a:pt x="5" y="132"/>
                  <a:pt x="5" y="132"/>
                  <a:pt x="5" y="132"/>
                </a:cubicBezTo>
                <a:cubicBezTo>
                  <a:pt x="4" y="140"/>
                  <a:pt x="4" y="140"/>
                  <a:pt x="4" y="140"/>
                </a:cubicBezTo>
                <a:cubicBezTo>
                  <a:pt x="3" y="149"/>
                  <a:pt x="3" y="149"/>
                  <a:pt x="3" y="149"/>
                </a:cubicBezTo>
                <a:cubicBezTo>
                  <a:pt x="3" y="154"/>
                  <a:pt x="3" y="154"/>
                  <a:pt x="3" y="154"/>
                </a:cubicBezTo>
                <a:cubicBezTo>
                  <a:pt x="3" y="156"/>
                  <a:pt x="2" y="158"/>
                  <a:pt x="2" y="160"/>
                </a:cubicBezTo>
                <a:cubicBezTo>
                  <a:pt x="2" y="168"/>
                  <a:pt x="2" y="168"/>
                  <a:pt x="2" y="168"/>
                </a:cubicBezTo>
                <a:cubicBezTo>
                  <a:pt x="1" y="177"/>
                  <a:pt x="0" y="187"/>
                  <a:pt x="0" y="195"/>
                </a:cubicBezTo>
                <a:cubicBezTo>
                  <a:pt x="0" y="211"/>
                  <a:pt x="0" y="225"/>
                  <a:pt x="1" y="243"/>
                </a:cubicBezTo>
                <a:cubicBezTo>
                  <a:pt x="2" y="256"/>
                  <a:pt x="2" y="256"/>
                  <a:pt x="2" y="256"/>
                </a:cubicBezTo>
                <a:cubicBezTo>
                  <a:pt x="2" y="257"/>
                  <a:pt x="2" y="257"/>
                  <a:pt x="3" y="259"/>
                </a:cubicBezTo>
                <a:cubicBezTo>
                  <a:pt x="4" y="269"/>
                  <a:pt x="6" y="279"/>
                  <a:pt x="9" y="289"/>
                </a:cubicBezTo>
                <a:cubicBezTo>
                  <a:pt x="9" y="289"/>
                  <a:pt x="9" y="290"/>
                  <a:pt x="9" y="290"/>
                </a:cubicBezTo>
                <a:cubicBezTo>
                  <a:pt x="11" y="297"/>
                  <a:pt x="14" y="305"/>
                  <a:pt x="19" y="312"/>
                </a:cubicBezTo>
                <a:cubicBezTo>
                  <a:pt x="23" y="319"/>
                  <a:pt x="29" y="324"/>
                  <a:pt x="33" y="328"/>
                </a:cubicBezTo>
                <a:cubicBezTo>
                  <a:pt x="40" y="334"/>
                  <a:pt x="49" y="339"/>
                  <a:pt x="59" y="344"/>
                </a:cubicBezTo>
                <a:cubicBezTo>
                  <a:pt x="63" y="346"/>
                  <a:pt x="68" y="348"/>
                  <a:pt x="72" y="349"/>
                </a:cubicBezTo>
                <a:cubicBezTo>
                  <a:pt x="81" y="352"/>
                  <a:pt x="93" y="355"/>
                  <a:pt x="101" y="356"/>
                </a:cubicBezTo>
                <a:cubicBezTo>
                  <a:pt x="104" y="357"/>
                  <a:pt x="106" y="357"/>
                  <a:pt x="109" y="357"/>
                </a:cubicBezTo>
                <a:cubicBezTo>
                  <a:pt x="113" y="358"/>
                  <a:pt x="118" y="359"/>
                  <a:pt x="123" y="359"/>
                </a:cubicBezTo>
                <a:cubicBezTo>
                  <a:pt x="141" y="361"/>
                  <a:pt x="163" y="362"/>
                  <a:pt x="179" y="361"/>
                </a:cubicBezTo>
                <a:cubicBezTo>
                  <a:pt x="184" y="361"/>
                  <a:pt x="188" y="361"/>
                  <a:pt x="194" y="360"/>
                </a:cubicBezTo>
                <a:cubicBezTo>
                  <a:pt x="203" y="359"/>
                  <a:pt x="213" y="359"/>
                  <a:pt x="222" y="358"/>
                </a:cubicBezTo>
                <a:cubicBezTo>
                  <a:pt x="229" y="357"/>
                  <a:pt x="229" y="357"/>
                  <a:pt x="229" y="357"/>
                </a:cubicBezTo>
                <a:cubicBezTo>
                  <a:pt x="234" y="356"/>
                  <a:pt x="240" y="355"/>
                  <a:pt x="245" y="354"/>
                </a:cubicBezTo>
                <a:cubicBezTo>
                  <a:pt x="260" y="351"/>
                  <a:pt x="274" y="348"/>
                  <a:pt x="287" y="344"/>
                </a:cubicBezTo>
                <a:cubicBezTo>
                  <a:pt x="295" y="341"/>
                  <a:pt x="306" y="338"/>
                  <a:pt x="316" y="333"/>
                </a:cubicBezTo>
                <a:cubicBezTo>
                  <a:pt x="321" y="330"/>
                  <a:pt x="326" y="327"/>
                  <a:pt x="331" y="323"/>
                </a:cubicBezTo>
                <a:cubicBezTo>
                  <a:pt x="333" y="321"/>
                  <a:pt x="335" y="319"/>
                  <a:pt x="337" y="316"/>
                </a:cubicBezTo>
                <a:cubicBezTo>
                  <a:pt x="339" y="313"/>
                  <a:pt x="340" y="311"/>
                  <a:pt x="341" y="308"/>
                </a:cubicBezTo>
                <a:cubicBezTo>
                  <a:pt x="343" y="304"/>
                  <a:pt x="345" y="300"/>
                  <a:pt x="347" y="295"/>
                </a:cubicBezTo>
                <a:cubicBezTo>
                  <a:pt x="351" y="281"/>
                  <a:pt x="354" y="263"/>
                  <a:pt x="357" y="248"/>
                </a:cubicBezTo>
                <a:cubicBezTo>
                  <a:pt x="361" y="216"/>
                  <a:pt x="362" y="184"/>
                  <a:pt x="361" y="1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4806469" y="6294470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НПО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Freeform 42"/>
          <p:cNvSpPr/>
          <p:nvPr/>
        </p:nvSpPr>
        <p:spPr>
          <a:xfrm>
            <a:off x="3467740" y="6322602"/>
            <a:ext cx="1097879" cy="658727"/>
          </a:xfrm>
          <a:custGeom>
            <a:avLst/>
            <a:gdLst>
              <a:gd name="connsiteX0" fmla="*/ 0 w 1097879"/>
              <a:gd name="connsiteY0" fmla="*/ 0 h 658727"/>
              <a:gd name="connsiteX1" fmla="*/ 1097879 w 1097879"/>
              <a:gd name="connsiteY1" fmla="*/ 0 h 658727"/>
              <a:gd name="connsiteX2" fmla="*/ 1097879 w 1097879"/>
              <a:gd name="connsiteY2" fmla="*/ 658727 h 658727"/>
              <a:gd name="connsiteX3" fmla="*/ 0 w 1097879"/>
              <a:gd name="connsiteY3" fmla="*/ 658727 h 658727"/>
              <a:gd name="connsiteX4" fmla="*/ 0 w 1097879"/>
              <a:gd name="connsiteY4" fmla="*/ 0 h 658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879" h="658727">
                <a:moveTo>
                  <a:pt x="0" y="0"/>
                </a:moveTo>
                <a:lnTo>
                  <a:pt x="1097879" y="0"/>
                </a:lnTo>
                <a:lnTo>
                  <a:pt x="1097879" y="658727"/>
                </a:lnTo>
                <a:lnTo>
                  <a:pt x="0" y="6587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530" tIns="49530" rIns="49530" bIns="49530" numCol="1" spcCol="1270" anchor="ctr" anchorCtr="0">
            <a:noAutofit/>
          </a:bodyPr>
          <a:lstStyle/>
          <a:p>
            <a:pPr marL="0" marR="0" lvl="0" indent="0" algn="ctr" defTabSz="5778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Общини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Freeform 47"/>
          <p:cNvSpPr/>
          <p:nvPr/>
        </p:nvSpPr>
        <p:spPr>
          <a:xfrm>
            <a:off x="4554010" y="3279413"/>
            <a:ext cx="375764" cy="439573"/>
          </a:xfrm>
          <a:custGeom>
            <a:avLst/>
            <a:gdLst>
              <a:gd name="connsiteX0" fmla="*/ 0 w 375764"/>
              <a:gd name="connsiteY0" fmla="*/ 87915 h 439573"/>
              <a:gd name="connsiteX1" fmla="*/ 187882 w 375764"/>
              <a:gd name="connsiteY1" fmla="*/ 87915 h 439573"/>
              <a:gd name="connsiteX2" fmla="*/ 187882 w 375764"/>
              <a:gd name="connsiteY2" fmla="*/ 0 h 439573"/>
              <a:gd name="connsiteX3" fmla="*/ 375764 w 375764"/>
              <a:gd name="connsiteY3" fmla="*/ 219787 h 439573"/>
              <a:gd name="connsiteX4" fmla="*/ 187882 w 375764"/>
              <a:gd name="connsiteY4" fmla="*/ 439573 h 439573"/>
              <a:gd name="connsiteX5" fmla="*/ 187882 w 375764"/>
              <a:gd name="connsiteY5" fmla="*/ 351658 h 439573"/>
              <a:gd name="connsiteX6" fmla="*/ 0 w 375764"/>
              <a:gd name="connsiteY6" fmla="*/ 351658 h 439573"/>
              <a:gd name="connsiteX7" fmla="*/ 0 w 375764"/>
              <a:gd name="connsiteY7" fmla="*/ 87915 h 43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5764" h="439573">
                <a:moveTo>
                  <a:pt x="0" y="87915"/>
                </a:moveTo>
                <a:lnTo>
                  <a:pt x="187882" y="87915"/>
                </a:lnTo>
                <a:lnTo>
                  <a:pt x="187882" y="0"/>
                </a:lnTo>
                <a:lnTo>
                  <a:pt x="375764" y="219787"/>
                </a:lnTo>
                <a:lnTo>
                  <a:pt x="187882" y="439573"/>
                </a:lnTo>
                <a:lnTo>
                  <a:pt x="187882" y="351658"/>
                </a:lnTo>
                <a:lnTo>
                  <a:pt x="0" y="351658"/>
                </a:lnTo>
                <a:lnTo>
                  <a:pt x="0" y="87915"/>
                </a:lnTo>
                <a:close/>
              </a:path>
            </a:pathLst>
          </a:custGeom>
        </p:spPr>
        <p:style>
          <a:lnRef idx="0">
            <a:schemeClr val="accent4">
              <a:shade val="90000"/>
              <a:hueOff val="0"/>
              <a:satOff val="0"/>
              <a:lumOff val="0"/>
              <a:alphaOff val="0"/>
            </a:schemeClr>
          </a:lnRef>
          <a:fillRef idx="1">
            <a:schemeClr val="accent4">
              <a:shade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shade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87915" rIns="112729" bIns="87915" numCol="1" spcCol="1270" anchor="ctr" anchorCtr="0">
            <a:noAutofit/>
          </a:bodyPr>
          <a:lstStyle/>
          <a:p>
            <a:pPr marL="0" marR="0" lvl="0" indent="0" algn="ctr" defTabSz="46672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Freeform 48"/>
          <p:cNvSpPr/>
          <p:nvPr/>
        </p:nvSpPr>
        <p:spPr>
          <a:xfrm>
            <a:off x="5011288" y="3012669"/>
            <a:ext cx="1728000" cy="1116000"/>
          </a:xfrm>
          <a:custGeom>
            <a:avLst/>
            <a:gdLst>
              <a:gd name="connsiteX0" fmla="*/ 0 w 1772474"/>
              <a:gd name="connsiteY0" fmla="*/ 99784 h 997841"/>
              <a:gd name="connsiteX1" fmla="*/ 99784 w 1772474"/>
              <a:gd name="connsiteY1" fmla="*/ 0 h 997841"/>
              <a:gd name="connsiteX2" fmla="*/ 1672690 w 1772474"/>
              <a:gd name="connsiteY2" fmla="*/ 0 h 997841"/>
              <a:gd name="connsiteX3" fmla="*/ 1772474 w 1772474"/>
              <a:gd name="connsiteY3" fmla="*/ 99784 h 997841"/>
              <a:gd name="connsiteX4" fmla="*/ 1772474 w 1772474"/>
              <a:gd name="connsiteY4" fmla="*/ 898057 h 997841"/>
              <a:gd name="connsiteX5" fmla="*/ 1672690 w 1772474"/>
              <a:gd name="connsiteY5" fmla="*/ 997841 h 997841"/>
              <a:gd name="connsiteX6" fmla="*/ 99784 w 1772474"/>
              <a:gd name="connsiteY6" fmla="*/ 997841 h 997841"/>
              <a:gd name="connsiteX7" fmla="*/ 0 w 1772474"/>
              <a:gd name="connsiteY7" fmla="*/ 898057 h 997841"/>
              <a:gd name="connsiteX8" fmla="*/ 0 w 1772474"/>
              <a:gd name="connsiteY8" fmla="*/ 99784 h 997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72474" h="997841">
                <a:moveTo>
                  <a:pt x="0" y="99784"/>
                </a:moveTo>
                <a:cubicBezTo>
                  <a:pt x="0" y="44675"/>
                  <a:pt x="44675" y="0"/>
                  <a:pt x="99784" y="0"/>
                </a:cubicBezTo>
                <a:lnTo>
                  <a:pt x="1672690" y="0"/>
                </a:lnTo>
                <a:cubicBezTo>
                  <a:pt x="1727799" y="0"/>
                  <a:pt x="1772474" y="44675"/>
                  <a:pt x="1772474" y="99784"/>
                </a:cubicBezTo>
                <a:lnTo>
                  <a:pt x="1772474" y="898057"/>
                </a:lnTo>
                <a:cubicBezTo>
                  <a:pt x="1772474" y="953166"/>
                  <a:pt x="1727799" y="997841"/>
                  <a:pt x="1672690" y="997841"/>
                </a:cubicBezTo>
                <a:lnTo>
                  <a:pt x="99784" y="997841"/>
                </a:lnTo>
                <a:cubicBezTo>
                  <a:pt x="44675" y="997841"/>
                  <a:pt x="0" y="953166"/>
                  <a:pt x="0" y="898057"/>
                </a:cubicBezTo>
                <a:lnTo>
                  <a:pt x="0" y="99784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74946" tIns="74946" rIns="74946" bIns="74946" numCol="1" spcCol="1270" anchor="ctr" anchorCtr="0">
            <a:noAutofit/>
          </a:bodyPr>
          <a:lstStyle/>
          <a:p>
            <a:pPr marL="0" marR="0" lvl="0" indent="0" algn="ctr" defTabSz="533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Подобряване на връзката "ученик - училище - родител - работодател" и популяризиране на дуалната система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Freeform 50"/>
          <p:cNvSpPr/>
          <p:nvPr/>
        </p:nvSpPr>
        <p:spPr>
          <a:xfrm>
            <a:off x="6820802" y="3291804"/>
            <a:ext cx="375764" cy="439573"/>
          </a:xfrm>
          <a:custGeom>
            <a:avLst/>
            <a:gdLst>
              <a:gd name="connsiteX0" fmla="*/ 0 w 375764"/>
              <a:gd name="connsiteY0" fmla="*/ 87915 h 439573"/>
              <a:gd name="connsiteX1" fmla="*/ 187882 w 375764"/>
              <a:gd name="connsiteY1" fmla="*/ 87915 h 439573"/>
              <a:gd name="connsiteX2" fmla="*/ 187882 w 375764"/>
              <a:gd name="connsiteY2" fmla="*/ 0 h 439573"/>
              <a:gd name="connsiteX3" fmla="*/ 375764 w 375764"/>
              <a:gd name="connsiteY3" fmla="*/ 219787 h 439573"/>
              <a:gd name="connsiteX4" fmla="*/ 187882 w 375764"/>
              <a:gd name="connsiteY4" fmla="*/ 439573 h 439573"/>
              <a:gd name="connsiteX5" fmla="*/ 187882 w 375764"/>
              <a:gd name="connsiteY5" fmla="*/ 351658 h 439573"/>
              <a:gd name="connsiteX6" fmla="*/ 0 w 375764"/>
              <a:gd name="connsiteY6" fmla="*/ 351658 h 439573"/>
              <a:gd name="connsiteX7" fmla="*/ 0 w 375764"/>
              <a:gd name="connsiteY7" fmla="*/ 87915 h 43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5764" h="439573">
                <a:moveTo>
                  <a:pt x="0" y="87915"/>
                </a:moveTo>
                <a:lnTo>
                  <a:pt x="187882" y="87915"/>
                </a:lnTo>
                <a:lnTo>
                  <a:pt x="187882" y="0"/>
                </a:lnTo>
                <a:lnTo>
                  <a:pt x="375764" y="219787"/>
                </a:lnTo>
                <a:lnTo>
                  <a:pt x="187882" y="439573"/>
                </a:lnTo>
                <a:lnTo>
                  <a:pt x="187882" y="351658"/>
                </a:lnTo>
                <a:lnTo>
                  <a:pt x="0" y="351658"/>
                </a:lnTo>
                <a:lnTo>
                  <a:pt x="0" y="87915"/>
                </a:lnTo>
                <a:close/>
              </a:path>
            </a:pathLst>
          </a:custGeom>
        </p:spPr>
        <p:style>
          <a:lnRef idx="0">
            <a:schemeClr val="accent4">
              <a:shade val="90000"/>
              <a:hueOff val="-634168"/>
              <a:satOff val="0"/>
              <a:lumOff val="39034"/>
              <a:alphaOff val="0"/>
            </a:schemeClr>
          </a:lnRef>
          <a:fillRef idx="1">
            <a:schemeClr val="accent4">
              <a:shade val="90000"/>
              <a:hueOff val="-634168"/>
              <a:satOff val="0"/>
              <a:lumOff val="39034"/>
              <a:alphaOff val="0"/>
            </a:schemeClr>
          </a:fillRef>
          <a:effectRef idx="0">
            <a:schemeClr val="accent4">
              <a:shade val="90000"/>
              <a:hueOff val="-634168"/>
              <a:satOff val="0"/>
              <a:lumOff val="3903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87915" rIns="112729" bIns="87915" numCol="1" spcCol="1270" anchor="ctr" anchorCtr="0">
            <a:noAutofit/>
          </a:bodyPr>
          <a:lstStyle/>
          <a:p>
            <a:pPr marL="0" marR="0" lvl="0" indent="0" algn="ctr" defTabSz="46672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Freeform 51"/>
          <p:cNvSpPr/>
          <p:nvPr/>
        </p:nvSpPr>
        <p:spPr>
          <a:xfrm>
            <a:off x="7206241" y="3012669"/>
            <a:ext cx="1728000" cy="1116000"/>
          </a:xfrm>
          <a:custGeom>
            <a:avLst/>
            <a:gdLst>
              <a:gd name="connsiteX0" fmla="*/ 0 w 1772474"/>
              <a:gd name="connsiteY0" fmla="*/ 99784 h 997841"/>
              <a:gd name="connsiteX1" fmla="*/ 99784 w 1772474"/>
              <a:gd name="connsiteY1" fmla="*/ 0 h 997841"/>
              <a:gd name="connsiteX2" fmla="*/ 1672690 w 1772474"/>
              <a:gd name="connsiteY2" fmla="*/ 0 h 997841"/>
              <a:gd name="connsiteX3" fmla="*/ 1772474 w 1772474"/>
              <a:gd name="connsiteY3" fmla="*/ 99784 h 997841"/>
              <a:gd name="connsiteX4" fmla="*/ 1772474 w 1772474"/>
              <a:gd name="connsiteY4" fmla="*/ 898057 h 997841"/>
              <a:gd name="connsiteX5" fmla="*/ 1672690 w 1772474"/>
              <a:gd name="connsiteY5" fmla="*/ 997841 h 997841"/>
              <a:gd name="connsiteX6" fmla="*/ 99784 w 1772474"/>
              <a:gd name="connsiteY6" fmla="*/ 997841 h 997841"/>
              <a:gd name="connsiteX7" fmla="*/ 0 w 1772474"/>
              <a:gd name="connsiteY7" fmla="*/ 898057 h 997841"/>
              <a:gd name="connsiteX8" fmla="*/ 0 w 1772474"/>
              <a:gd name="connsiteY8" fmla="*/ 99784 h 997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72474" h="997841">
                <a:moveTo>
                  <a:pt x="0" y="99784"/>
                </a:moveTo>
                <a:cubicBezTo>
                  <a:pt x="0" y="44675"/>
                  <a:pt x="44675" y="0"/>
                  <a:pt x="99784" y="0"/>
                </a:cubicBezTo>
                <a:lnTo>
                  <a:pt x="1672690" y="0"/>
                </a:lnTo>
                <a:cubicBezTo>
                  <a:pt x="1727799" y="0"/>
                  <a:pt x="1772474" y="44675"/>
                  <a:pt x="1772474" y="99784"/>
                </a:cubicBezTo>
                <a:lnTo>
                  <a:pt x="1772474" y="898057"/>
                </a:lnTo>
                <a:cubicBezTo>
                  <a:pt x="1772474" y="953166"/>
                  <a:pt x="1727799" y="997841"/>
                  <a:pt x="1672690" y="997841"/>
                </a:cubicBezTo>
                <a:lnTo>
                  <a:pt x="99784" y="997841"/>
                </a:lnTo>
                <a:cubicBezTo>
                  <a:pt x="44675" y="997841"/>
                  <a:pt x="0" y="953166"/>
                  <a:pt x="0" y="898057"/>
                </a:cubicBezTo>
                <a:lnTo>
                  <a:pt x="0" y="99784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74946" tIns="74946" rIns="74946" bIns="74946" numCol="1" spcCol="1270" anchor="ctr" anchorCtr="0">
            <a:noAutofit/>
          </a:bodyPr>
          <a:lstStyle/>
          <a:p>
            <a:pPr marL="0" marR="0" lvl="0" indent="0" algn="ctr" defTabSz="533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Отразяване на конкретните нужди на местната икономика, чрез подхода ИТИ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0283568" y="3253701"/>
            <a:ext cx="1750366" cy="551220"/>
          </a:xfrm>
          <a:prstGeom prst="rect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lIns="91440" tIns="0" rIns="9144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Професионални училища въвели дуална система на обучение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28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38200" y="1296785"/>
            <a:ext cx="10515600" cy="10350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ПРИОРИТЕТ 3 – ВРЪЗКА НА ОБРАЗОВАНИЕТО С ПАЗАРА НА ТРУДА</a:t>
            </a:r>
            <a:r>
              <a:rPr kumimoji="0" lang="en-GB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/>
            </a:r>
            <a:br>
              <a:rPr kumimoji="0" lang="en-GB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</a:br>
            <a:r>
              <a:rPr kumimoji="0" lang="bg-BG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Висше образование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7076" y="3188962"/>
            <a:ext cx="11163994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Подобряване на приложимостта на пазара на труда и на качеството на висшето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образование;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1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Подобряване на условията за по-успешно учене от разстояние във висшите училища и създаване на подходящо цифрово съдържание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930" y="4403357"/>
            <a:ext cx="5451070" cy="23940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94808" y="2560329"/>
            <a:ext cx="76310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Предизвикателства</a:t>
            </a:r>
            <a:endParaRPr kumimoji="0" lang="bg-BG" sz="2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79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olded Corner 40"/>
          <p:cNvSpPr/>
          <p:nvPr/>
        </p:nvSpPr>
        <p:spPr>
          <a:xfrm>
            <a:off x="283540" y="1351747"/>
            <a:ext cx="1477304" cy="925639"/>
          </a:xfrm>
          <a:prstGeom prst="foldedCorner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Специфична цел по чл. 4, пар. 1, буква д) </a:t>
            </a:r>
            <a:r>
              <a:rPr kumimoji="0" lang="bg-BG" sz="1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 от РЕГЛАМЕНТ (ЕС) 2021/1057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42" name="Cube 41"/>
          <p:cNvSpPr/>
          <p:nvPr/>
        </p:nvSpPr>
        <p:spPr>
          <a:xfrm>
            <a:off x="252818" y="2525597"/>
            <a:ext cx="1490058" cy="824433"/>
          </a:xfrm>
          <a:prstGeom prst="cube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14400">
              <a:lnSpc>
                <a:spcPct val="107000"/>
              </a:lnSpc>
              <a:defRPr/>
            </a:pPr>
            <a:r>
              <a:rPr lang="en-US" sz="1400" b="1" kern="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459 873 539</a:t>
            </a:r>
          </a:p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лв</a:t>
            </a:r>
            <a:r>
              <a:rPr kumimoji="0" lang="bg-BG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 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43" name="Left Arrow 42"/>
          <p:cNvSpPr/>
          <p:nvPr/>
        </p:nvSpPr>
        <p:spPr>
          <a:xfrm>
            <a:off x="3209044" y="5455155"/>
            <a:ext cx="1512958" cy="678235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Calibri" panose="020F0502020204030204" pitchFamily="34" charset="0"/>
              </a:rPr>
              <a:t>Целеви групи</a:t>
            </a:r>
            <a:endParaRPr kumimoji="0" lang="bg-BG" sz="11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948139" y="3971057"/>
            <a:ext cx="742950" cy="509126"/>
          </a:xfrm>
          <a:prstGeom prst="ellipse">
            <a:avLst/>
          </a:prstGeom>
          <a:blipFill rotWithShape="0">
            <a:blip r:embed="rId2"/>
            <a:stretch>
              <a:fillRect/>
            </a:stretch>
          </a:blipFill>
          <a:ln w="15875" cap="flat" cmpd="sng" algn="ctr">
            <a:solidFill>
              <a:srgbClr val="4A66AC"/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58724" y="4312665"/>
            <a:ext cx="742950" cy="503314"/>
          </a:xfrm>
          <a:prstGeom prst="ellipse">
            <a:avLst/>
          </a:prstGeom>
          <a:blipFill rotWithShape="0">
            <a:blip r:embed="rId3"/>
            <a:stretch>
              <a:fillRect/>
            </a:stretch>
          </a:blipFill>
          <a:ln w="15875" cap="flat" cmpd="sng" algn="ctr">
            <a:solidFill>
              <a:srgbClr val="4A66AC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1929392" y="4370651"/>
            <a:ext cx="755590" cy="522720"/>
          </a:xfrm>
          <a:prstGeom prst="ellipse">
            <a:avLst/>
          </a:prstGeom>
          <a:blipFill rotWithShape="0">
            <a:blip r:embed="rId4"/>
            <a:stretch>
              <a:fillRect/>
            </a:stretch>
          </a:blipFill>
          <a:ln w="15875" cap="flat" cmpd="sng" algn="ctr">
            <a:solidFill>
              <a:srgbClr val="4A66AC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216286" y="4345619"/>
            <a:ext cx="742950" cy="492064"/>
          </a:xfrm>
          <a:prstGeom prst="ellipse">
            <a:avLst/>
          </a:prstGeom>
          <a:blipFill rotWithShape="0">
            <a:blip r:embed="rId5"/>
            <a:stretch>
              <a:fillRect/>
            </a:stretch>
          </a:blipFill>
          <a:ln w="15875" cap="flat" cmpd="sng" algn="ctr">
            <a:solidFill>
              <a:srgbClr val="4A66AC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11769" y="4666535"/>
            <a:ext cx="742950" cy="503621"/>
          </a:xfrm>
          <a:prstGeom prst="ellipse">
            <a:avLst/>
          </a:prstGeom>
          <a:blipFill rotWithShape="0">
            <a:blip r:embed="rId6"/>
            <a:stretch>
              <a:fillRect/>
            </a:stretch>
          </a:blipFill>
          <a:ln w="15875" cap="flat" cmpd="sng" algn="ctr">
            <a:solidFill>
              <a:srgbClr val="4A66AC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1667454" y="3980249"/>
            <a:ext cx="742950" cy="507430"/>
          </a:xfrm>
          <a:prstGeom prst="ellipse">
            <a:avLst/>
          </a:prstGeom>
          <a:blipFill rotWithShape="0">
            <a:blip r:embed="rId7"/>
            <a:stretch>
              <a:fillRect/>
            </a:stretch>
          </a:blipFill>
          <a:ln w="15875" cap="flat" cmpd="sng" algn="ctr">
            <a:solidFill>
              <a:srgbClr val="4A66AC"/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Snip Diagonal Corner Rectangle 49"/>
          <p:cNvSpPr/>
          <p:nvPr/>
        </p:nvSpPr>
        <p:spPr>
          <a:xfrm>
            <a:off x="312819" y="5304261"/>
            <a:ext cx="1256042" cy="272689"/>
          </a:xfrm>
          <a:prstGeom prst="snip2Diag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студенти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1" name="Snip Diagonal Corner Rectangle 50"/>
          <p:cNvSpPr/>
          <p:nvPr/>
        </p:nvSpPr>
        <p:spPr>
          <a:xfrm>
            <a:off x="331479" y="5649655"/>
            <a:ext cx="1233649" cy="291164"/>
          </a:xfrm>
          <a:prstGeom prst="snip2DiagRect">
            <a:avLst/>
          </a:prstGeom>
          <a:solidFill>
            <a:srgbClr val="CCFFCC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докторанти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" name="Snip Diagonal Corner Rectangle 51"/>
          <p:cNvSpPr/>
          <p:nvPr/>
        </p:nvSpPr>
        <p:spPr>
          <a:xfrm>
            <a:off x="309084" y="6376903"/>
            <a:ext cx="1256044" cy="323850"/>
          </a:xfrm>
          <a:prstGeom prst="snip2DiagRect">
            <a:avLst/>
          </a:prstGeom>
          <a:solidFill>
            <a:srgbClr val="CCFFCC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наставници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3" name="Snip Diagonal Corner Rectangle 52"/>
          <p:cNvSpPr/>
          <p:nvPr/>
        </p:nvSpPr>
        <p:spPr>
          <a:xfrm>
            <a:off x="309086" y="5983136"/>
            <a:ext cx="1256042" cy="323850"/>
          </a:xfrm>
          <a:prstGeom prst="snip2DiagRect">
            <a:avLst/>
          </a:prstGeom>
          <a:solidFill>
            <a:srgbClr val="CCFFCC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преподаватели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4" name="Snip Diagonal Corner Rectangle 53"/>
          <p:cNvSpPr/>
          <p:nvPr/>
        </p:nvSpPr>
        <p:spPr>
          <a:xfrm>
            <a:off x="1754373" y="5293547"/>
            <a:ext cx="1306044" cy="273521"/>
          </a:xfrm>
          <a:prstGeom prst="snip2DiagRect">
            <a:avLst/>
          </a:prstGeom>
          <a:solidFill>
            <a:srgbClr val="CCFFCC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ученици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5" name="Snip Diagonal Corner Rectangle 54"/>
          <p:cNvSpPr/>
          <p:nvPr/>
        </p:nvSpPr>
        <p:spPr>
          <a:xfrm>
            <a:off x="1760844" y="5649655"/>
            <a:ext cx="1293102" cy="266119"/>
          </a:xfrm>
          <a:prstGeom prst="snip2DiagRect">
            <a:avLst/>
          </a:prstGeom>
          <a:solidFill>
            <a:srgbClr val="CCFFCC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530916" y="4703960"/>
            <a:ext cx="743145" cy="499093"/>
          </a:xfrm>
          <a:prstGeom prst="ellipse">
            <a:avLst/>
          </a:prstGeom>
          <a:blipFill rotWithShape="0">
            <a:blip r:embed="rId8"/>
            <a:stretch>
              <a:fillRect/>
            </a:stretch>
          </a:blipFill>
          <a:ln w="15875" cap="flat" cmpd="sng" algn="ctr">
            <a:solidFill>
              <a:srgbClr val="4A66AC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9" name="Snip Diagonal Corner Rectangle 58"/>
          <p:cNvSpPr/>
          <p:nvPr/>
        </p:nvSpPr>
        <p:spPr>
          <a:xfrm>
            <a:off x="1742876" y="5998901"/>
            <a:ext cx="1311070" cy="323850"/>
          </a:xfrm>
          <a:prstGeom prst="snip2DiagRect">
            <a:avLst/>
          </a:prstGeom>
          <a:solidFill>
            <a:srgbClr val="CCFFCC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образователни </a:t>
            </a:r>
            <a:r>
              <a:rPr kumimoji="0" lang="bg-BG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медиатори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0" name="Right Arrow 59"/>
          <p:cNvSpPr/>
          <p:nvPr/>
        </p:nvSpPr>
        <p:spPr>
          <a:xfrm>
            <a:off x="4960520" y="5852007"/>
            <a:ext cx="1621243" cy="617637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Calibri" panose="020F0502020204030204" pitchFamily="34" charset="0"/>
              </a:rPr>
              <a:t>Бенефициенти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0" name="Canvas 1"/>
          <p:cNvGrpSpPr/>
          <p:nvPr/>
        </p:nvGrpSpPr>
        <p:grpSpPr>
          <a:xfrm>
            <a:off x="2955899" y="1330165"/>
            <a:ext cx="8886701" cy="4327174"/>
            <a:chOff x="-632417" y="-370409"/>
            <a:chExt cx="10321332" cy="6298285"/>
          </a:xfrm>
        </p:grpSpPr>
        <p:sp>
          <p:nvSpPr>
            <p:cNvPr id="21" name="Oval 20"/>
            <p:cNvSpPr/>
            <p:nvPr/>
          </p:nvSpPr>
          <p:spPr>
            <a:xfrm>
              <a:off x="490607" y="-279003"/>
              <a:ext cx="4440372" cy="3246464"/>
            </a:xfrm>
            <a:prstGeom prst="ellipse">
              <a:avLst/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lgDashDotDot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Hexagon 21"/>
            <p:cNvSpPr/>
            <p:nvPr/>
          </p:nvSpPr>
          <p:spPr>
            <a:xfrm>
              <a:off x="862889" y="1141011"/>
              <a:ext cx="1212539" cy="681183"/>
            </a:xfrm>
            <a:prstGeom prst="hexagon">
              <a:avLst/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Международен опит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23" name="Hexagon 22"/>
            <p:cNvSpPr/>
            <p:nvPr/>
          </p:nvSpPr>
          <p:spPr>
            <a:xfrm>
              <a:off x="2043411" y="750932"/>
              <a:ext cx="1212539" cy="681183"/>
            </a:xfrm>
            <a:prstGeom prst="hexagon">
              <a:avLst/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Нагласи на бизнеса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24" name="Hexagon 23"/>
            <p:cNvSpPr/>
            <p:nvPr/>
          </p:nvSpPr>
          <p:spPr>
            <a:xfrm>
              <a:off x="2024379" y="1524475"/>
              <a:ext cx="1212539" cy="681183"/>
            </a:xfrm>
            <a:prstGeom prst="hexagon">
              <a:avLst/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Нормативни документи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211153" y="171950"/>
              <a:ext cx="344090" cy="406645"/>
            </a:xfrm>
            <a:prstGeom prst="ellipse">
              <a:avLst/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2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1.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26" name="Flowchart: Preparation 25"/>
            <p:cNvSpPr/>
            <p:nvPr/>
          </p:nvSpPr>
          <p:spPr>
            <a:xfrm>
              <a:off x="1617195" y="42423"/>
              <a:ext cx="1968855" cy="651412"/>
            </a:xfrm>
            <a:prstGeom prst="flowChartPreparation">
              <a:avLst/>
            </a:prstGeom>
            <a:solidFill>
              <a:srgbClr val="5B9BD5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1F4E79"/>
                  </a:solidFill>
                  <a:effectLst/>
                  <a:uLnTx/>
                  <a:uFillTx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Дуално образование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27" name="Hexagon 26"/>
            <p:cNvSpPr/>
            <p:nvPr/>
          </p:nvSpPr>
          <p:spPr>
            <a:xfrm>
              <a:off x="3170881" y="1141219"/>
              <a:ext cx="1212539" cy="681183"/>
            </a:xfrm>
            <a:prstGeom prst="hexagon">
              <a:avLst/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Въвеждане на дуално обучение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253659" y="2457483"/>
              <a:ext cx="4580564" cy="3470393"/>
            </a:xfrm>
            <a:prstGeom prst="ellipse">
              <a:avLst/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lgDashDotDot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Hexagon 28"/>
            <p:cNvSpPr/>
            <p:nvPr/>
          </p:nvSpPr>
          <p:spPr>
            <a:xfrm>
              <a:off x="1755373" y="2672162"/>
              <a:ext cx="1908587" cy="855619"/>
            </a:xfrm>
            <a:prstGeom prst="hexago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Професионално ориентиране на студенти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0" name="Hexagon 29"/>
            <p:cNvSpPr/>
            <p:nvPr/>
          </p:nvSpPr>
          <p:spPr>
            <a:xfrm>
              <a:off x="1090415" y="3572073"/>
              <a:ext cx="1463409" cy="785980"/>
            </a:xfrm>
            <a:prstGeom prst="hexagon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Предприемачество и иновации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1" name="Hexagon 30"/>
            <p:cNvSpPr/>
            <p:nvPr/>
          </p:nvSpPr>
          <p:spPr>
            <a:xfrm>
              <a:off x="2474780" y="4026886"/>
              <a:ext cx="1463409" cy="785980"/>
            </a:xfrm>
            <a:prstGeom prst="hexagon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Система за </a:t>
              </a: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проследяване </a:t>
              </a:r>
              <a:r>
                <a:rPr kumimoji="0" lang="ru-RU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на </a:t>
              </a: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дипломираните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2" name="Hexagon 31"/>
            <p:cNvSpPr/>
            <p:nvPr/>
          </p:nvSpPr>
          <p:spPr>
            <a:xfrm>
              <a:off x="1050126" y="4453196"/>
              <a:ext cx="1463409" cy="785980"/>
            </a:xfrm>
            <a:prstGeom prst="hexagon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Студентски практики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3" name="Hexagon 32"/>
            <p:cNvSpPr/>
            <p:nvPr/>
          </p:nvSpPr>
          <p:spPr>
            <a:xfrm>
              <a:off x="2423993" y="4913118"/>
              <a:ext cx="1463409" cy="785980"/>
            </a:xfrm>
            <a:prstGeom prst="hexagon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Механизъм за предвиждане на потребностите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1211304" y="2923160"/>
              <a:ext cx="343940" cy="351687"/>
            </a:xfrm>
            <a:prstGeom prst="ellipse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sng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2.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4749089" y="-279001"/>
              <a:ext cx="4872084" cy="3202159"/>
            </a:xfrm>
            <a:prstGeom prst="ellipse">
              <a:avLst/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lgDashDotDot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Hexagon 35"/>
            <p:cNvSpPr/>
            <p:nvPr/>
          </p:nvSpPr>
          <p:spPr>
            <a:xfrm>
              <a:off x="6220783" y="-166869"/>
              <a:ext cx="1881868" cy="671499"/>
            </a:xfrm>
            <a:prstGeom prst="hexagon">
              <a:avLst/>
            </a:prstGeom>
            <a:solidFill>
              <a:srgbClr val="ED7D31">
                <a:lumMod val="75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Дигитална промяна и </a:t>
              </a:r>
              <a:r>
                <a:rPr kumimoji="0" lang="bg-BG" sz="9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компетентностен</a:t>
              </a: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подход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5484411" y="-370409"/>
              <a:ext cx="343939" cy="416510"/>
            </a:xfrm>
            <a:prstGeom prst="ellipse">
              <a:avLst/>
            </a:prstGeom>
            <a:solidFill>
              <a:srgbClr val="ED7D31">
                <a:lumMod val="75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2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3</a:t>
              </a:r>
              <a:r>
                <a:rPr kumimoji="0" lang="en-GB" sz="12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8" name="Hexagon 37"/>
            <p:cNvSpPr/>
            <p:nvPr/>
          </p:nvSpPr>
          <p:spPr>
            <a:xfrm>
              <a:off x="4814448" y="218542"/>
              <a:ext cx="1463409" cy="681183"/>
            </a:xfrm>
            <a:prstGeom prst="hexagon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Модел за валидиране на резултати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39" name="Hexagon 38"/>
            <p:cNvSpPr/>
            <p:nvPr/>
          </p:nvSpPr>
          <p:spPr>
            <a:xfrm>
              <a:off x="4829771" y="1009540"/>
              <a:ext cx="1463409" cy="681183"/>
            </a:xfrm>
            <a:prstGeom prst="hexagon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Връзка между ПУ и ВУ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40" name="Hexagon 39"/>
            <p:cNvSpPr/>
            <p:nvPr/>
          </p:nvSpPr>
          <p:spPr>
            <a:xfrm>
              <a:off x="6211921" y="607164"/>
              <a:ext cx="1463409" cy="681183"/>
            </a:xfrm>
            <a:prstGeom prst="hexagon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Нови учебни планове и програми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>
              <a:off x="7633871" y="1763832"/>
              <a:ext cx="1463409" cy="681183"/>
            </a:xfrm>
            <a:prstGeom prst="hexagon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Програми за продължаващо обучение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>
              <a:off x="7633871" y="955444"/>
              <a:ext cx="1463409" cy="681183"/>
            </a:xfrm>
            <a:prstGeom prst="hexagon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Мобилност на студенти и докторанти в ППН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>
              <a:off x="6233343" y="2157981"/>
              <a:ext cx="1463409" cy="681183"/>
            </a:xfrm>
            <a:prstGeom prst="hexagon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Образователни ресурси с отворен достъп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>
              <a:off x="4832502" y="1792482"/>
              <a:ext cx="1463409" cy="681183"/>
            </a:xfrm>
            <a:prstGeom prst="hexagon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Дигитални платформи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>
              <a:off x="6227947" y="1382594"/>
              <a:ext cx="1463409" cy="681183"/>
            </a:xfrm>
            <a:prstGeom prst="hexagon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Обучение визуална грамотност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700480" y="2619184"/>
              <a:ext cx="4988435" cy="3258905"/>
            </a:xfrm>
            <a:prstGeom prst="ellipse">
              <a:avLst/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lgDashDotDot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>
              <a:off x="6269738" y="3021660"/>
              <a:ext cx="1832910" cy="669156"/>
            </a:xfrm>
            <a:prstGeom prst="hexagon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Достъп до висше образование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887754" y="3382382"/>
              <a:ext cx="350118" cy="380694"/>
            </a:xfrm>
            <a:prstGeom prst="ellipse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2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4</a:t>
              </a:r>
              <a:r>
                <a:rPr kumimoji="0" lang="en-GB" sz="12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>
              <a:off x="7780056" y="4316376"/>
              <a:ext cx="1463409" cy="943176"/>
            </a:xfrm>
            <a:prstGeom prst="hexagon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Подготовка</a:t>
              </a:r>
              <a:r>
                <a:rPr kumimoji="0" lang="bg-BG" sz="12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на ученици за кандидатстване 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>
              <a:off x="6434794" y="4838790"/>
              <a:ext cx="1463409" cy="943176"/>
            </a:xfrm>
            <a:prstGeom prst="hexagon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Информационни кампании и др. 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>
              <a:off x="5101013" y="4311411"/>
              <a:ext cx="1463409" cy="943176"/>
            </a:xfrm>
            <a:prstGeom prst="hexagon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Модели за социално включване и адаптация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70" name="Hexagon 69"/>
            <p:cNvSpPr/>
            <p:nvPr/>
          </p:nvSpPr>
          <p:spPr>
            <a:xfrm>
              <a:off x="6440127" y="3799491"/>
              <a:ext cx="1463409" cy="943176"/>
            </a:xfrm>
            <a:prstGeom prst="hexagon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Подготовка</a:t>
              </a:r>
              <a:r>
                <a:rPr kumimoji="0" lang="bg-BG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bg-BG" sz="9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на непедагогически персонал за преход към ВО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71" name="Right Arrow 70"/>
            <p:cNvSpPr/>
            <p:nvPr/>
          </p:nvSpPr>
          <p:spPr>
            <a:xfrm>
              <a:off x="-632417" y="2143653"/>
              <a:ext cx="1454658" cy="870098"/>
            </a:xfrm>
            <a:prstGeom prst="rightArrow">
              <a:avLst/>
            </a:prstGeom>
            <a:solidFill>
              <a:srgbClr val="44546A">
                <a:lumMod val="40000"/>
                <a:lumOff val="60000"/>
              </a:srgbClr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6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100" b="1" i="0" u="none" strike="noStrike" kern="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+mn-cs"/>
                </a:rPr>
                <a:t>Дейности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</p:grpSp>
      <p:sp>
        <p:nvSpPr>
          <p:cNvPr id="72" name="Flowchart: Extract 71"/>
          <p:cNvSpPr/>
          <p:nvPr/>
        </p:nvSpPr>
        <p:spPr>
          <a:xfrm rot="16200000">
            <a:off x="11452985" y="2370152"/>
            <a:ext cx="792231" cy="685800"/>
          </a:xfrm>
          <a:prstGeom prst="flowChartExtract">
            <a:avLst/>
          </a:prstGeom>
          <a:solidFill>
            <a:schemeClr val="accent2">
              <a:lumMod val="75000"/>
            </a:scheme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>
                <a:rot lat="0" lon="0" rev="16200000"/>
              </a:camera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44%</a:t>
            </a:r>
            <a:endParaRPr kumimoji="0" lang="en-GB" sz="9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lowchart: Extract 72"/>
          <p:cNvSpPr/>
          <p:nvPr/>
        </p:nvSpPr>
        <p:spPr>
          <a:xfrm rot="16200000">
            <a:off x="11393746" y="4106602"/>
            <a:ext cx="876810" cy="651901"/>
          </a:xfrm>
          <a:prstGeom prst="flowChartExtract">
            <a:avLst/>
          </a:prstGeom>
          <a:solidFill>
            <a:srgbClr val="70AD47">
              <a:lumMod val="75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>
                <a:rot lat="0" lon="0" rev="16200000"/>
              </a:camera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</a:t>
            </a:r>
            <a:r>
              <a:rPr kumimoji="0" lang="bg-BG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%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Isosceles Triangle 1"/>
          <p:cNvSpPr/>
          <p:nvPr/>
        </p:nvSpPr>
        <p:spPr>
          <a:xfrm rot="5400000">
            <a:off x="3510419" y="2396192"/>
            <a:ext cx="865732" cy="73922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4%</a:t>
            </a:r>
            <a:endParaRPr kumimoji="0" lang="bg-BG" sz="9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Isosceles Triangle 74"/>
          <p:cNvSpPr/>
          <p:nvPr/>
        </p:nvSpPr>
        <p:spPr>
          <a:xfrm rot="5400000">
            <a:off x="3410824" y="4065578"/>
            <a:ext cx="892642" cy="739229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5580000"/>
              </a:camera>
              <a:lightRig rig="threePt" dir="t"/>
            </a:scene3d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44%</a:t>
            </a:r>
            <a:endParaRPr kumimoji="0" lang="bg-BG" sz="9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Snip Diagonal Corner Rectangle 73"/>
          <p:cNvSpPr/>
          <p:nvPr/>
        </p:nvSpPr>
        <p:spPr>
          <a:xfrm>
            <a:off x="6728237" y="5545938"/>
            <a:ext cx="1094111" cy="376897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200" b="1" kern="0" dirty="0" smtClean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МОН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6" name="Snip Diagonal Corner Rectangle 75"/>
          <p:cNvSpPr/>
          <p:nvPr/>
        </p:nvSpPr>
        <p:spPr>
          <a:xfrm>
            <a:off x="6728237" y="5998901"/>
            <a:ext cx="1094111" cy="369426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200" b="1" kern="0" dirty="0" smtClean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Висши училища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7" name="Snip Diagonal Corner Rectangle 76"/>
          <p:cNvSpPr/>
          <p:nvPr/>
        </p:nvSpPr>
        <p:spPr>
          <a:xfrm>
            <a:off x="6728237" y="6440861"/>
            <a:ext cx="1094111" cy="334759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200" b="1" kern="0" dirty="0" smtClean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Научни организации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8" name="Snip Diagonal Corner Rectangle 77"/>
          <p:cNvSpPr/>
          <p:nvPr/>
        </p:nvSpPr>
        <p:spPr>
          <a:xfrm>
            <a:off x="7977446" y="5536028"/>
            <a:ext cx="1142165" cy="366112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200" b="1" kern="0" dirty="0" smtClean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Социални партньори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9" name="Left Arrow 78"/>
          <p:cNvSpPr/>
          <p:nvPr/>
        </p:nvSpPr>
        <p:spPr>
          <a:xfrm>
            <a:off x="1796083" y="2610303"/>
            <a:ext cx="1310619" cy="650949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Calibri" panose="020F0502020204030204" pitchFamily="34" charset="0"/>
              </a:rPr>
              <a:t>Финансов ресурс</a:t>
            </a:r>
            <a:endParaRPr kumimoji="0" lang="bg-BG" sz="11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0" name="Snip Diagonal Corner Rectangle 79"/>
          <p:cNvSpPr/>
          <p:nvPr/>
        </p:nvSpPr>
        <p:spPr>
          <a:xfrm>
            <a:off x="7984315" y="6000558"/>
            <a:ext cx="1135296" cy="366112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200" b="1" kern="0" dirty="0" smtClean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Училища 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1" name="Snip Diagonal Corner Rectangle 80"/>
          <p:cNvSpPr/>
          <p:nvPr/>
        </p:nvSpPr>
        <p:spPr>
          <a:xfrm>
            <a:off x="7994499" y="6440861"/>
            <a:ext cx="1142165" cy="334759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НПО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94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39340" y="1298398"/>
            <a:ext cx="9675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Индикатори по СЦ по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чл. 4, пар. 1, буква д)  от РЕГЛАМЕНТ (ЕС) 2021/1057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41" y="2078182"/>
            <a:ext cx="4121576" cy="9725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4051">
            <a:off x="6480230" y="1748195"/>
            <a:ext cx="3892296" cy="11011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1741" y="3184224"/>
            <a:ext cx="44291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</a:t>
            </a: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аргинализирани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общности като </a:t>
            </a: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ромите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</a:t>
            </a:r>
            <a:endParaRPr kumimoji="0" lang="bg-BG" sz="16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3 216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студенти, получили подкрепа за практическо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обучение – 39 581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въведени модернизирани учебни планове и програми </a:t>
            </a: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77278" y="3167655"/>
            <a:ext cx="510284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Участници, които при напускане на операцията са ангажирани 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 </a:t>
            </a: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образование или 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обучение 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</a:t>
            </a: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41 410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bg-BG" sz="12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студенти,  които в резултат на подкрепата от ЕСФ+ са подобрили практическите 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си </a:t>
            </a: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умения за 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работа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</a:t>
            </a: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35 623</a:t>
            </a:r>
            <a:endParaRPr kumimoji="0" lang="en-US" sz="15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лица, подкрепени с дейности за преход към висше образование, които са преминали държавен зрелостен изпит/кандидатстудентски изпит 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5 787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висши училища, въвели дуална форма на преподаване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bg-BG" sz="12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Брой студенти, записани в модернизирани учебни програми</a:t>
            </a:r>
            <a:endParaRPr kumimoji="0" lang="bg-BG" sz="15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063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1">
                <a:lumMod val="5000"/>
                <a:lumOff val="9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Rectangle 246"/>
          <p:cNvSpPr/>
          <p:nvPr/>
        </p:nvSpPr>
        <p:spPr>
          <a:xfrm>
            <a:off x="206970" y="2653631"/>
            <a:ext cx="1482948" cy="36933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  <a:endParaRPr kumimoji="0" lang="en-US" sz="1800" b="1" i="0" u="none" strike="noStrike" kern="1200" cap="none" spc="3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0" name="Folded Corner 59"/>
          <p:cNvSpPr/>
          <p:nvPr/>
        </p:nvSpPr>
        <p:spPr>
          <a:xfrm>
            <a:off x="586313" y="1915302"/>
            <a:ext cx="1477304" cy="1107661"/>
          </a:xfrm>
          <a:prstGeom prst="foldedCorner">
            <a:avLst/>
          </a:prstGeom>
          <a:solidFill>
            <a:schemeClr val="accent4">
              <a:lumMod val="40000"/>
              <a:lumOff val="60000"/>
            </a:scheme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Специфична цел по чл. 4, пар. 1, буква </a:t>
            </a:r>
            <a:r>
              <a:rPr kumimoji="0" lang="ru-R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ж) </a:t>
            </a:r>
            <a:r>
              <a:rPr kumimoji="0" lang="bg-BG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 </a:t>
            </a:r>
            <a:r>
              <a:rPr kumimoji="0" lang="bg-BG" sz="1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+mn-cs"/>
              </a:rPr>
              <a:t>от РЕГЛАМЕНТ (ЕС) 2021/1057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85258" y="1776468"/>
            <a:ext cx="7469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Развитие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академичния състав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 подобряване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условията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докторантски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програми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1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Повишаване на капацитета и уменията на академичния състав </a:t>
            </a:r>
          </a:p>
          <a:p>
            <a:pPr marL="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Докторантски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училища/школи</a:t>
            </a:r>
          </a:p>
          <a:p>
            <a:pPr marL="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Проектна докторантура</a:t>
            </a:r>
          </a:p>
        </p:txBody>
      </p:sp>
      <p:sp>
        <p:nvSpPr>
          <p:cNvPr id="6" name="Left Arrow 5"/>
          <p:cNvSpPr/>
          <p:nvPr/>
        </p:nvSpPr>
        <p:spPr>
          <a:xfrm>
            <a:off x="10121719" y="1944555"/>
            <a:ext cx="1853679" cy="709076"/>
          </a:xfrm>
          <a:prstGeom prst="lef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b="1" dirty="0">
                <a:solidFill>
                  <a:srgbClr val="5B9BD5">
                    <a:lumMod val="50000"/>
                  </a:srgbClr>
                </a:solidFill>
              </a:rPr>
              <a:t>58 893 </a:t>
            </a:r>
            <a:r>
              <a:rPr lang="en-GB" b="1" dirty="0" smtClean="0">
                <a:solidFill>
                  <a:srgbClr val="5B9BD5">
                    <a:lumMod val="50000"/>
                  </a:srgbClr>
                </a:solidFill>
              </a:rPr>
              <a:t>978</a:t>
            </a: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лв.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712" y="4281053"/>
            <a:ext cx="4331624" cy="24771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22959" y="4269123"/>
            <a:ext cx="58687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Индикатор за продукт</a:t>
            </a:r>
            <a:endParaRPr kumimoji="0" lang="bg-BG" sz="18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Участници с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висше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образование (ISCED 5 до 8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1 194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Индикатор за </a:t>
            </a:r>
            <a:r>
              <a:rPr kumimoji="0" lang="bg-BG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резултат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Участници, които при напускане на операцията са ангажирани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образование или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обучение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1 075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14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305098"/>
            <a:ext cx="10515600" cy="390698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A51321"/>
                </a:solidFill>
                <a:latin typeface="+mn-lt"/>
              </a:rPr>
              <a:t>Програма „Образование“ – Приоритет Техническа помощ</a:t>
            </a:r>
            <a:endParaRPr lang="en-US" sz="20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637608"/>
            <a:ext cx="10434736" cy="5053072"/>
          </a:xfrm>
        </p:spPr>
        <p:txBody>
          <a:bodyPr>
            <a:no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 marL="0" indent="0">
              <a:buNone/>
            </a:pPr>
            <a:endParaRPr lang="en-US" sz="1400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016873100"/>
              </p:ext>
            </p:extLst>
          </p:nvPr>
        </p:nvGraphicFramePr>
        <p:xfrm>
          <a:off x="951533" y="1695796"/>
          <a:ext cx="10403855" cy="4994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9508790" y="1295893"/>
            <a:ext cx="15648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 smtClean="0">
                <a:solidFill>
                  <a:srgbClr val="002060"/>
                </a:solidFill>
              </a:rPr>
              <a:t>92 830 874 лв.</a:t>
            </a:r>
            <a:endParaRPr lang="bg-BG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20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284"/>
            <a:ext cx="12179741" cy="5627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305098"/>
            <a:ext cx="10515600" cy="390698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A51321"/>
                </a:solidFill>
                <a:latin typeface="+mn-lt"/>
              </a:rPr>
              <a:t>Допълняемост и демаркация</a:t>
            </a:r>
            <a:endParaRPr lang="en-US" sz="20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637608"/>
            <a:ext cx="10434736" cy="5053072"/>
          </a:xfrm>
        </p:spPr>
        <p:txBody>
          <a:bodyPr>
            <a:no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ru-RU" sz="17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5" name="Diagram 4"/>
          <p:cNvGraphicFramePr/>
          <p:nvPr>
            <p:extLst/>
          </p:nvPr>
        </p:nvGraphicFramePr>
        <p:xfrm>
          <a:off x="839788" y="1695796"/>
          <a:ext cx="10546480" cy="4994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Cube 5"/>
          <p:cNvSpPr/>
          <p:nvPr/>
        </p:nvSpPr>
        <p:spPr>
          <a:xfrm>
            <a:off x="839787" y="2576945"/>
            <a:ext cx="2283660" cy="3200400"/>
          </a:xfrm>
          <a:prstGeom prst="cube">
            <a:avLst/>
          </a:prstGeom>
          <a:solidFill>
            <a:schemeClr val="accent5">
              <a:alpha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Образователна инфраструктура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 образованието и грижите в ранна детска възраст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 началното и средното образование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СТЕМ центрове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 професионалното образование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 висшето образование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069869" y="2103120"/>
            <a:ext cx="3433156" cy="814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923562" y="3740728"/>
            <a:ext cx="634285" cy="22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2822667" y="5423521"/>
            <a:ext cx="1470360" cy="515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Vertical Scroll 34"/>
          <p:cNvSpPr/>
          <p:nvPr/>
        </p:nvSpPr>
        <p:spPr>
          <a:xfrm>
            <a:off x="8553797" y="5261956"/>
            <a:ext cx="2801592" cy="1428724"/>
          </a:xfrm>
          <a:prstGeom prst="verticalScroll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Висше образование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научноизследователска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дейност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във ВУ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модерни системи за управление и контрол във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ВУ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създаване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облачна система за обмен на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данни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9" name="Straight Arrow Connector 38"/>
          <p:cNvCxnSpPr>
            <a:stCxn id="35" idx="1"/>
          </p:cNvCxnSpPr>
          <p:nvPr/>
        </p:nvCxnSpPr>
        <p:spPr>
          <a:xfrm flipH="1">
            <a:off x="7946967" y="5976318"/>
            <a:ext cx="7854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Flowchart: Alternate Process 52"/>
          <p:cNvSpPr/>
          <p:nvPr/>
        </p:nvSpPr>
        <p:spPr>
          <a:xfrm>
            <a:off x="9102436" y="3050770"/>
            <a:ext cx="2068802" cy="1425633"/>
          </a:xfrm>
          <a:prstGeom prst="flowChartAlternate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bg-BG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Валидиране на професионални умения по ЗПОО;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подобряване на баланса между професионалния и личния живот на родителите, в т.ч. и отглеждането на </a:t>
            </a: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деца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5" name="Straight Arrow Connector 54"/>
          <p:cNvCxnSpPr>
            <a:stCxn id="53" idx="1"/>
          </p:cNvCxnSpPr>
          <p:nvPr/>
        </p:nvCxnSpPr>
        <p:spPr>
          <a:xfrm flipH="1">
            <a:off x="8670176" y="3763587"/>
            <a:ext cx="432260" cy="62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miley Face 10"/>
          <p:cNvSpPr/>
          <p:nvPr/>
        </p:nvSpPr>
        <p:spPr>
          <a:xfrm>
            <a:off x="6392487" y="2987893"/>
            <a:ext cx="1205346" cy="1135220"/>
          </a:xfrm>
          <a:prstGeom prst="smileyFac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000" b="1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0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000" b="1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Европейска гаранция за децата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5 % ЕСФ+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0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000" b="1" i="0" u="none" strike="noStrike" kern="1200" cap="none" spc="0" normalizeH="0" baseline="0" noProof="0" dirty="0" smtClean="0">
              <a:ln>
                <a:noFill/>
              </a:ln>
              <a:solidFill>
                <a:srgbClr val="5B9BD5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0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Callout 20"/>
          <p:cNvSpPr/>
          <p:nvPr/>
        </p:nvSpPr>
        <p:spPr>
          <a:xfrm>
            <a:off x="5320144" y="3050770"/>
            <a:ext cx="1119746" cy="712816"/>
          </a:xfrm>
          <a:prstGeom prst="wedgeEllipseCallout">
            <a:avLst>
              <a:gd name="adj1" fmla="val 51394"/>
              <a:gd name="adj2" fmla="val 53574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Образование училищни дейности</a:t>
            </a:r>
            <a:endParaRPr kumimoji="0" lang="bg-BG" sz="8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Callout 21"/>
          <p:cNvSpPr/>
          <p:nvPr/>
        </p:nvSpPr>
        <p:spPr>
          <a:xfrm>
            <a:off x="7342376" y="2576945"/>
            <a:ext cx="1029287" cy="688178"/>
          </a:xfrm>
          <a:prstGeom prst="wedgeEllipseCallout">
            <a:avLst>
              <a:gd name="adj1" fmla="val -28102"/>
              <a:gd name="adj2" fmla="val 64916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Жилищно настаняване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здравеопазване </a:t>
            </a:r>
            <a:endParaRPr kumimoji="0" lang="bg-BG" sz="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9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sp>
        <p:nvSpPr>
          <p:cNvPr id="7" name="object 3"/>
          <p:cNvSpPr/>
          <p:nvPr/>
        </p:nvSpPr>
        <p:spPr>
          <a:xfrm>
            <a:off x="0" y="1347914"/>
            <a:ext cx="12192000" cy="3200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itle 3"/>
          <p:cNvSpPr>
            <a:spLocks noGrp="1"/>
          </p:cNvSpPr>
          <p:nvPr>
            <p:ph type="title"/>
          </p:nvPr>
        </p:nvSpPr>
        <p:spPr>
          <a:xfrm>
            <a:off x="1123950" y="4512234"/>
            <a:ext cx="10058400" cy="676883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Благодарим за вниманието!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519182" y="4956395"/>
            <a:ext cx="5529943" cy="1682530"/>
          </a:xfrm>
        </p:spPr>
        <p:txBody>
          <a:bodyPr>
            <a:no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sz="1100" u="sng" dirty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sz="2000" b="1" u="sng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За контакт:</a:t>
            </a:r>
            <a:endParaRPr lang="bg-BG" sz="2000" dirty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sz="20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България, 1113, София,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sz="20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Бул. „Цариградско шосе“ № 125, блок 5, ет. 1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sz="20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Тел.: + 359 2 46 76 101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379818" y="5165412"/>
            <a:ext cx="1855637" cy="1579298"/>
            <a:chOff x="7300203" y="3842734"/>
            <a:chExt cx="3759508" cy="319964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2556" y="3842734"/>
              <a:ext cx="2372181" cy="237355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Rectangle 11"/>
            <p:cNvSpPr/>
            <p:nvPr/>
          </p:nvSpPr>
          <p:spPr>
            <a:xfrm>
              <a:off x="7300203" y="6294117"/>
              <a:ext cx="3759508" cy="74826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http://opnoir.bg/</a:t>
              </a:r>
              <a:endPara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062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21920</TotalTime>
  <Words>3962</Words>
  <Application>Microsoft Office PowerPoint</Application>
  <PresentationFormat>Widescreen</PresentationFormat>
  <Paragraphs>540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31</vt:i4>
      </vt:variant>
    </vt:vector>
  </HeadingPairs>
  <TitlesOfParts>
    <vt:vector size="46" baseType="lpstr">
      <vt:lpstr>Arial</vt:lpstr>
      <vt:lpstr>Arial Black</vt:lpstr>
      <vt:lpstr>Calibri</vt:lpstr>
      <vt:lpstr>Calibri Light</vt:lpstr>
      <vt:lpstr>Candara</vt:lpstr>
      <vt:lpstr>Century Gothic</vt:lpstr>
      <vt:lpstr>Courier New</vt:lpstr>
      <vt:lpstr>Impact</vt:lpstr>
      <vt:lpstr>Noto Sans</vt:lpstr>
      <vt:lpstr>Times New Roman</vt:lpstr>
      <vt:lpstr>Wingdings</vt:lpstr>
      <vt:lpstr>1_Office Theme</vt:lpstr>
      <vt:lpstr>2_Office Theme</vt:lpstr>
      <vt:lpstr>3_Office Theme</vt:lpstr>
      <vt:lpstr>4_Office Theme</vt:lpstr>
      <vt:lpstr>Програма „Образование“ 2021-2027 г. </vt:lpstr>
      <vt:lpstr>Подготовка на Програма „Образование“ – 2019 – 2021 г. </vt:lpstr>
      <vt:lpstr>Регламенти и стратегически документи за програмен период 2021-2027 г.</vt:lpstr>
      <vt:lpstr>Програма „Образование“ 2021-2027  - структура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ПРИОРИТЕТ 2 – МОДЕРНИЗАЦИЯ  И  КАЧЕСТВО НА ОБРАЗОВАНИЕТО </vt:lpstr>
      <vt:lpstr>PowerPoint Presentation</vt:lpstr>
      <vt:lpstr>PowerPoint Presentation</vt:lpstr>
      <vt:lpstr>PowerPoint Presentation</vt:lpstr>
      <vt:lpstr>PowerPoint Presentation</vt:lpstr>
      <vt:lpstr>ПРИОРИТЕТ 3 – ВРЪЗКА НА ОБРАЗОВАНИЕТО С ПАЗАРА НА ТРУДА</vt:lpstr>
      <vt:lpstr>ПРИОРИТЕТ 3 – ВРЪЗКА НА ОБРАЗОВАНИЕТО С ПАЗАРА НА ТРУДА</vt:lpstr>
      <vt:lpstr>ПРИОРИТЕТ 3 – ВРЪЗКА НА ОБРАЗОВАНИЕТО С ПАЗАРА НА ТРУДА Професионално образование и обучение</vt:lpstr>
      <vt:lpstr>ПРИОРИТЕТ 3 – ВРЪЗКА НА ОБРАЗОВАНИЕТО С ПАЗАРА НА ТРУДА Професионално образование и обучение</vt:lpstr>
      <vt:lpstr>ПРИОРИТЕТ 3 – ВРЪЗКА НА ОБРАЗОВАНИЕТО С ПАЗАРА НА ТРУДА Професионално образование и обучение</vt:lpstr>
      <vt:lpstr>PowerPoint Presentation</vt:lpstr>
      <vt:lpstr>PowerPoint Presentation</vt:lpstr>
      <vt:lpstr>PowerPoint Presentation</vt:lpstr>
      <vt:lpstr>PowerPoint Presentation</vt:lpstr>
      <vt:lpstr>Програма „Образование“ – Приоритет Техническа помощ</vt:lpstr>
      <vt:lpstr>Допълняемост и демаркация</vt:lpstr>
      <vt:lpstr>Благодарим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Maya L</cp:lastModifiedBy>
  <cp:revision>1899</cp:revision>
  <cp:lastPrinted>2020-09-17T10:38:06Z</cp:lastPrinted>
  <dcterms:created xsi:type="dcterms:W3CDTF">2016-05-13T12:08:51Z</dcterms:created>
  <dcterms:modified xsi:type="dcterms:W3CDTF">2021-07-15T11:18:50Z</dcterms:modified>
</cp:coreProperties>
</file>