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media/image49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  <p:sldMasterId id="2147483763" r:id="rId2"/>
  </p:sldMasterIdLst>
  <p:notesMasterIdLst>
    <p:notesMasterId r:id="rId39"/>
  </p:notesMasterIdLst>
  <p:handoutMasterIdLst>
    <p:handoutMasterId r:id="rId40"/>
  </p:handoutMasterIdLst>
  <p:sldIdLst>
    <p:sldId id="455" r:id="rId3"/>
    <p:sldId id="523" r:id="rId4"/>
    <p:sldId id="573" r:id="rId5"/>
    <p:sldId id="574" r:id="rId6"/>
    <p:sldId id="552" r:id="rId7"/>
    <p:sldId id="568" r:id="rId8"/>
    <p:sldId id="569" r:id="rId9"/>
    <p:sldId id="531" r:id="rId10"/>
    <p:sldId id="563" r:id="rId11"/>
    <p:sldId id="546" r:id="rId12"/>
    <p:sldId id="547" r:id="rId13"/>
    <p:sldId id="553" r:id="rId14"/>
    <p:sldId id="567" r:id="rId15"/>
    <p:sldId id="533" r:id="rId16"/>
    <p:sldId id="539" r:id="rId17"/>
    <p:sldId id="549" r:id="rId18"/>
    <p:sldId id="536" r:id="rId19"/>
    <p:sldId id="551" r:id="rId20"/>
    <p:sldId id="566" r:id="rId21"/>
    <p:sldId id="538" r:id="rId22"/>
    <p:sldId id="524" r:id="rId23"/>
    <p:sldId id="565" r:id="rId24"/>
    <p:sldId id="527" r:id="rId25"/>
    <p:sldId id="570" r:id="rId26"/>
    <p:sldId id="571" r:id="rId27"/>
    <p:sldId id="572" r:id="rId28"/>
    <p:sldId id="554" r:id="rId29"/>
    <p:sldId id="555" r:id="rId30"/>
    <p:sldId id="556" r:id="rId31"/>
    <p:sldId id="557" r:id="rId32"/>
    <p:sldId id="558" r:id="rId33"/>
    <p:sldId id="559" r:id="rId34"/>
    <p:sldId id="564" r:id="rId35"/>
    <p:sldId id="561" r:id="rId36"/>
    <p:sldId id="562" r:id="rId37"/>
    <p:sldId id="508" r:id="rId38"/>
  </p:sldIdLst>
  <p:sldSz cx="12192000" cy="6858000"/>
  <p:notesSz cx="6815138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0CF50CB-D926-4AA6-905E-26C317E3ECBB}">
          <p14:sldIdLst>
            <p14:sldId id="455"/>
            <p14:sldId id="523"/>
            <p14:sldId id="573"/>
            <p14:sldId id="574"/>
            <p14:sldId id="552"/>
            <p14:sldId id="568"/>
            <p14:sldId id="569"/>
            <p14:sldId id="531"/>
            <p14:sldId id="563"/>
            <p14:sldId id="546"/>
            <p14:sldId id="547"/>
            <p14:sldId id="553"/>
            <p14:sldId id="567"/>
            <p14:sldId id="533"/>
            <p14:sldId id="539"/>
            <p14:sldId id="549"/>
            <p14:sldId id="536"/>
            <p14:sldId id="551"/>
            <p14:sldId id="566"/>
            <p14:sldId id="538"/>
            <p14:sldId id="524"/>
            <p14:sldId id="565"/>
            <p14:sldId id="527"/>
            <p14:sldId id="570"/>
            <p14:sldId id="571"/>
            <p14:sldId id="572"/>
            <p14:sldId id="554"/>
            <p14:sldId id="555"/>
            <p14:sldId id="556"/>
            <p14:sldId id="557"/>
            <p14:sldId id="558"/>
            <p14:sldId id="559"/>
            <p14:sldId id="564"/>
            <p14:sldId id="561"/>
            <p14:sldId id="562"/>
            <p14:sldId id="508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usya Ilieva" initials="MI" lastIdx="1" clrIdx="0">
    <p:extLst>
      <p:ext uri="{19B8F6BF-5375-455C-9EA6-DF929625EA0E}">
        <p15:presenceInfo xmlns:p15="http://schemas.microsoft.com/office/powerpoint/2012/main" userId="S-1-5-21-3470032345-2211321583-660534131-1157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0000"/>
    <a:srgbClr val="D0EBA3"/>
    <a:srgbClr val="CCCC00"/>
    <a:srgbClr val="99CC00"/>
    <a:srgbClr val="00CC66"/>
    <a:srgbClr val="C1F29C"/>
    <a:srgbClr val="FBC99F"/>
    <a:srgbClr val="D2CDCC"/>
    <a:srgbClr val="ABE3C0"/>
    <a:srgbClr val="D8D0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68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7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Верифицирани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solidFill>
                  <a:srgbClr val="C000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312D-48FF-A2D3-69793C3E7213}"/>
              </c:ext>
            </c:extLst>
          </c:dPt>
          <c:dPt>
            <c:idx val="3"/>
            <c:invertIfNegative val="0"/>
            <c:bubble3D val="0"/>
            <c:spPr>
              <a:solidFill>
                <a:srgbClr val="FF0000">
                  <a:alpha val="20000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12D-48FF-A2D3-69793C3E7213}"/>
              </c:ext>
            </c:extLst>
          </c:dPt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Sheet1!$A$2:$A$6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 formatCode="m/d/yyyy">
                  <c:v>44347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Sheet1!$B$2:$B$6</c:f>
              <c:numCache>
                <c:formatCode>#,##0</c:formatCode>
                <c:ptCount val="5"/>
                <c:pt idx="0">
                  <c:v>60354690</c:v>
                </c:pt>
                <c:pt idx="1">
                  <c:v>106735903</c:v>
                </c:pt>
                <c:pt idx="2">
                  <c:v>142349389</c:v>
                </c:pt>
                <c:pt idx="3">
                  <c:v>300000000</c:v>
                </c:pt>
                <c:pt idx="4">
                  <c:v>430257776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12D-48FF-A2D3-69793C3E721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Сертифицирани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Pt>
            <c:idx val="3"/>
            <c:invertIfNegative val="0"/>
            <c:bubble3D val="0"/>
            <c:spPr>
              <a:solidFill>
                <a:srgbClr val="0070C0">
                  <a:alpha val="20000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312D-48FF-A2D3-69793C3E7213}"/>
              </c:ext>
            </c:extLst>
          </c:dPt>
          <c:cat>
            <c:numRef>
              <c:f>Sheet1!$A$2:$A$6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 formatCode="m/d/yyyy">
                  <c:v>44347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Sheet1!$C$2:$C$6</c:f>
              <c:numCache>
                <c:formatCode>#,##0</c:formatCode>
                <c:ptCount val="5"/>
                <c:pt idx="0">
                  <c:v>60354690</c:v>
                </c:pt>
                <c:pt idx="1">
                  <c:v>107209448</c:v>
                </c:pt>
                <c:pt idx="2">
                  <c:v>118869443</c:v>
                </c:pt>
                <c:pt idx="3">
                  <c:v>300000000</c:v>
                </c:pt>
                <c:pt idx="4">
                  <c:v>430257776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12D-48FF-A2D3-69793C3E72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71869968"/>
        <c:axId val="671877840"/>
      </c:barChart>
      <c:catAx>
        <c:axId val="671869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671877840"/>
        <c:crosses val="autoZero"/>
        <c:auto val="1"/>
        <c:lblAlgn val="ctr"/>
        <c:lblOffset val="100"/>
        <c:noMultiLvlLbl val="0"/>
      </c:catAx>
      <c:valAx>
        <c:axId val="671877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67186996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dirty="0"/>
              <a:t>Брой нови изследователи в подпомогнатите субекти в ЕПРВ</a:t>
            </a:r>
            <a:endParaRPr lang="en-US" dirty="0"/>
          </a:p>
        </c:rich>
      </c:tx>
      <c:layout>
        <c:manualLayout>
          <c:xMode val="edge"/>
          <c:yMode val="edge"/>
          <c:x val="0.16365921462389549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Number of new researchers working in improved research infrastructure facilities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accent1">
                  <a:alpha val="17000"/>
                </a:schemeClr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accent1">
                    <a:alpha val="17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6D8-4822-9154-F004531B8083}"/>
              </c:ext>
            </c:extLst>
          </c:dPt>
          <c:dPt>
            <c:idx val="1"/>
            <c:invertIfNegative val="0"/>
            <c:bubble3D val="0"/>
            <c:spPr>
              <a:solidFill>
                <a:srgbClr val="92D050"/>
              </a:solidFill>
              <a:ln>
                <a:solidFill>
                  <a:schemeClr val="accent1">
                    <a:alpha val="17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46D8-4822-9154-F004531B8083}"/>
              </c:ext>
            </c:extLst>
          </c:dPt>
          <c:dPt>
            <c:idx val="2"/>
            <c:invertIfNegative val="0"/>
            <c:bubble3D val="0"/>
            <c:spPr>
              <a:solidFill>
                <a:srgbClr val="FF0000"/>
              </a:solidFill>
              <a:ln>
                <a:solidFill>
                  <a:schemeClr val="accent1">
                    <a:alpha val="17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6D8-4822-9154-F004531B8083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/>
              </a:solidFill>
              <a:ln>
                <a:solidFill>
                  <a:schemeClr val="accent1"/>
                </a:solidFill>
              </a:ln>
              <a:effectLst>
                <a:outerShdw blurRad="800100" dist="50800" dir="5400000" algn="ctr" rotWithShape="0">
                  <a:schemeClr val="accent1">
                    <a:lumMod val="40000"/>
                    <a:lumOff val="60000"/>
                  </a:scheme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72C2-4F6E-8B2B-E7CF30C78AC4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solidFill>
                  <a:srgbClr val="D0EBA3">
                    <a:alpha val="54000"/>
                  </a:srgb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46D8-4822-9154-F004531B808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Sheet1!$A$2:$A$6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 formatCode="m/d/yyyy">
                  <c:v>44347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21.19</c:v>
                </c:pt>
                <c:pt idx="1">
                  <c:v>70.709999999999994</c:v>
                </c:pt>
                <c:pt idx="2">
                  <c:v>97.89</c:v>
                </c:pt>
                <c:pt idx="3">
                  <c:v>210</c:v>
                </c:pt>
                <c:pt idx="4">
                  <c:v>300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D8-4822-9154-F004531B808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72836024"/>
        <c:axId val="672837008"/>
      </c:barChart>
      <c:catAx>
        <c:axId val="672836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672837008"/>
        <c:crosses val="autoZero"/>
        <c:auto val="1"/>
        <c:lblAlgn val="ctr"/>
        <c:lblOffset val="100"/>
        <c:noMultiLvlLbl val="0"/>
      </c:catAx>
      <c:valAx>
        <c:axId val="6728370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672836024"/>
        <c:crosses val="autoZero"/>
        <c:crossBetween val="between"/>
      </c:valAx>
      <c:spPr>
        <a:noFill/>
        <a:ln>
          <a:solidFill>
            <a:schemeClr val="accent1">
              <a:alpha val="71000"/>
            </a:schemeClr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sz="1800" dirty="0"/>
              <a:t>Брой </a:t>
            </a:r>
            <a:r>
              <a:rPr lang="bg-BG" sz="1800" baseline="0" dirty="0"/>
              <a:t>изследователи, работещи в подобрени инфраструктурни обекти в ЕПРВ</a:t>
            </a:r>
            <a:endParaRPr lang="en-US" sz="1800" dirty="0"/>
          </a:p>
        </c:rich>
      </c:tx>
      <c:layout>
        <c:manualLayout>
          <c:xMode val="edge"/>
          <c:yMode val="edge"/>
          <c:x val="0.10891966478466719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bg-BG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Number of researchers working in improved research infrastructure facilities
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0DBA-4647-B28A-5A224B61CFC6}"/>
              </c:ext>
            </c:extLst>
          </c:dPt>
          <c:dPt>
            <c:idx val="1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0DBA-4647-B28A-5A224B61CFC6}"/>
              </c:ext>
            </c:extLst>
          </c:dPt>
          <c:dPt>
            <c:idx val="2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0DBA-4647-B28A-5A224B61CFC6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/>
              </a:solidFill>
              <a:ln>
                <a:solidFill>
                  <a:schemeClr val="accent5">
                    <a:alpha val="47000"/>
                  </a:schemeClr>
                </a:solidFill>
              </a:ln>
              <a:effectLst>
                <a:outerShdw blurRad="50800" dist="50800" dir="5400000" sx="64000" sy="64000" algn="ctr" rotWithShape="0">
                  <a:srgbClr val="D0EBA3"/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A315-483E-8567-1D7B2409062E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DBA-4647-B28A-5A224B61CFC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Sheet1!$A$2:$A$6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 formatCode="m/d/yyyy">
                  <c:v>44347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28.26</c:v>
                </c:pt>
                <c:pt idx="1">
                  <c:v>132.5</c:v>
                </c:pt>
                <c:pt idx="2">
                  <c:v>179.95</c:v>
                </c:pt>
                <c:pt idx="3">
                  <c:v>270</c:v>
                </c:pt>
                <c:pt idx="4">
                  <c:v>350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BA-4647-B28A-5A224B61CFC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795695128"/>
        <c:axId val="795699392"/>
      </c:barChart>
      <c:catAx>
        <c:axId val="795695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795699392"/>
        <c:crosses val="autoZero"/>
        <c:auto val="1"/>
        <c:lblAlgn val="ctr"/>
        <c:lblOffset val="100"/>
        <c:noMultiLvlLbl val="0"/>
      </c:catAx>
      <c:valAx>
        <c:axId val="795699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2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795695128"/>
        <c:crosses val="autoZero"/>
        <c:crossBetween val="between"/>
      </c:valAx>
      <c:spPr>
        <a:noFill/>
        <a:ln>
          <a:solidFill>
            <a:srgbClr val="D0EBA3">
              <a:alpha val="40000"/>
            </a:srgbClr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jpg"/><Relationship Id="rId5" Type="http://schemas.openxmlformats.org/officeDocument/2006/relationships/image" Target="../media/image27.png"/><Relationship Id="rId4" Type="http://schemas.openxmlformats.org/officeDocument/2006/relationships/image" Target="../media/image26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jpg"/><Relationship Id="rId5" Type="http://schemas.openxmlformats.org/officeDocument/2006/relationships/image" Target="../media/image27.png"/><Relationship Id="rId4" Type="http://schemas.openxmlformats.org/officeDocument/2006/relationships/image" Target="../media/image26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6C30A0-8283-44B9-AAB4-30153996AFDD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bg-BG"/>
        </a:p>
      </dgm:t>
    </dgm:pt>
    <dgm:pt modelId="{B0C04E6F-EF29-4CC7-85C8-6CAC68BFBF28}">
      <dgm:prSet phldrT="[Text]" custT="1"/>
      <dgm:spPr/>
      <dgm:t>
        <a:bodyPr/>
        <a:lstStyle/>
        <a:p>
          <a:pPr algn="just"/>
          <a:r>
            <a:rPr lang="bg-BG" sz="1500" kern="1200" dirty="0">
              <a:solidFill>
                <a:schemeClr val="tx2"/>
              </a:solidFill>
              <a:latin typeface="+mn-lt"/>
              <a:ea typeface="+mn-ea"/>
              <a:cs typeface="+mn-cs"/>
            </a:rPr>
            <a:t>Януари 2021 г. – докладът е представен на заинтересованите страни и разпространен до всички центрове, вкл. публикуван на интернет страницата на УО  на ОП НОИР.</a:t>
          </a:r>
        </a:p>
      </dgm:t>
    </dgm:pt>
    <dgm:pt modelId="{1E2488D5-8FFD-4033-8C39-E74A27B0D7A2}" type="parTrans" cxnId="{358BBE2C-1AD7-4D9F-BDCA-74D31A89A8A0}">
      <dgm:prSet/>
      <dgm:spPr/>
      <dgm:t>
        <a:bodyPr/>
        <a:lstStyle/>
        <a:p>
          <a:endParaRPr lang="bg-BG"/>
        </a:p>
      </dgm:t>
    </dgm:pt>
    <dgm:pt modelId="{2486E6B7-976E-41D8-A286-F8373EEC1B9B}" type="sibTrans" cxnId="{358BBE2C-1AD7-4D9F-BDCA-74D31A89A8A0}">
      <dgm:prSet/>
      <dgm:spPr/>
      <dgm:t>
        <a:bodyPr/>
        <a:lstStyle/>
        <a:p>
          <a:endParaRPr lang="bg-BG"/>
        </a:p>
      </dgm:t>
    </dgm:pt>
    <dgm:pt modelId="{AE3F503C-C496-4580-9425-CF1B8998043F}">
      <dgm:prSet phldrT="[Text]"/>
      <dgm:spPr/>
      <dgm:t>
        <a:bodyPr/>
        <a:lstStyle/>
        <a:p>
          <a:pPr algn="l"/>
          <a:endParaRPr lang="bg-BG" sz="2700" kern="1200" dirty="0"/>
        </a:p>
      </dgm:t>
    </dgm:pt>
    <dgm:pt modelId="{54D92E2B-BDD6-488A-B7AB-75888DBB7A11}" type="parTrans" cxnId="{9DFAEC76-B921-4A3E-86E9-AC1C5BFD18EF}">
      <dgm:prSet/>
      <dgm:spPr/>
      <dgm:t>
        <a:bodyPr/>
        <a:lstStyle/>
        <a:p>
          <a:endParaRPr lang="bg-BG"/>
        </a:p>
      </dgm:t>
    </dgm:pt>
    <dgm:pt modelId="{A86974BB-5452-4898-B975-4D1B2BDA6D27}" type="sibTrans" cxnId="{9DFAEC76-B921-4A3E-86E9-AC1C5BFD18EF}">
      <dgm:prSet/>
      <dgm:spPr/>
      <dgm:t>
        <a:bodyPr/>
        <a:lstStyle/>
        <a:p>
          <a:endParaRPr lang="bg-BG"/>
        </a:p>
      </dgm:t>
    </dgm:pt>
    <dgm:pt modelId="{33EF6150-0897-4F1E-BF8A-0B9C7196CEAC}">
      <dgm:prSet phldrT="[Text]"/>
      <dgm:spPr/>
      <dgm:t>
        <a:bodyPr/>
        <a:lstStyle/>
        <a:p>
          <a:r>
            <a:rPr lang="bg-BG" dirty="0"/>
            <a:t>2.</a:t>
          </a:r>
        </a:p>
      </dgm:t>
    </dgm:pt>
    <dgm:pt modelId="{2BE84097-57C0-4B30-B6B4-10D6781541DD}" type="parTrans" cxnId="{40A2B41A-A4DE-4E7D-8313-DFA881121E67}">
      <dgm:prSet/>
      <dgm:spPr/>
      <dgm:t>
        <a:bodyPr/>
        <a:lstStyle/>
        <a:p>
          <a:endParaRPr lang="bg-BG"/>
        </a:p>
      </dgm:t>
    </dgm:pt>
    <dgm:pt modelId="{845981F2-9C8A-41DF-887B-320AC0FD86A4}" type="sibTrans" cxnId="{40A2B41A-A4DE-4E7D-8313-DFA881121E67}">
      <dgm:prSet/>
      <dgm:spPr/>
      <dgm:t>
        <a:bodyPr/>
        <a:lstStyle/>
        <a:p>
          <a:endParaRPr lang="bg-BG"/>
        </a:p>
      </dgm:t>
    </dgm:pt>
    <dgm:pt modelId="{11E245E4-8BC7-4DB5-A081-5F48AB9D5F9A}">
      <dgm:prSet phldrT="[Text]" custT="1"/>
      <dgm:spPr/>
      <dgm:t>
        <a:bodyPr/>
        <a:lstStyle/>
        <a:p>
          <a:pPr algn="just"/>
          <a:r>
            <a:rPr lang="bg-BG" sz="1500" kern="1200" dirty="0">
              <a:solidFill>
                <a:schemeClr val="tx2"/>
              </a:solidFill>
              <a:latin typeface="+mn-lt"/>
              <a:ea typeface="+mn-ea"/>
              <a:cs typeface="+mn-cs"/>
            </a:rPr>
            <a:t>Изпратени писма до ЦВП и ЦК за проучване на тяхното становище относно изпълнението на препоръките.</a:t>
          </a:r>
        </a:p>
      </dgm:t>
    </dgm:pt>
    <dgm:pt modelId="{95C6F277-6ABA-43F9-BC21-13221088267E}" type="parTrans" cxnId="{55C7F3DA-81EA-46F2-B219-052317F0FF87}">
      <dgm:prSet/>
      <dgm:spPr/>
      <dgm:t>
        <a:bodyPr/>
        <a:lstStyle/>
        <a:p>
          <a:endParaRPr lang="bg-BG"/>
        </a:p>
      </dgm:t>
    </dgm:pt>
    <dgm:pt modelId="{11D20612-0B41-453E-9E1E-2FA31F2EC2C0}" type="sibTrans" cxnId="{55C7F3DA-81EA-46F2-B219-052317F0FF87}">
      <dgm:prSet/>
      <dgm:spPr/>
      <dgm:t>
        <a:bodyPr/>
        <a:lstStyle/>
        <a:p>
          <a:endParaRPr lang="bg-BG"/>
        </a:p>
      </dgm:t>
    </dgm:pt>
    <dgm:pt modelId="{A6F26A85-764A-4F50-A99E-018C45849E9D}">
      <dgm:prSet phldrT="[Text]" custT="1"/>
      <dgm:spPr/>
      <dgm:t>
        <a:bodyPr/>
        <a:lstStyle/>
        <a:p>
          <a:pPr algn="just"/>
          <a:endParaRPr lang="bg-BG" sz="2000" kern="1200" dirty="0">
            <a:solidFill>
              <a:schemeClr val="tx1">
                <a:lumMod val="75000"/>
                <a:lumOff val="25000"/>
              </a:schemeClr>
            </a:solidFill>
            <a:latin typeface="+mn-lt"/>
            <a:ea typeface="+mn-ea"/>
            <a:cs typeface="+mn-cs"/>
          </a:endParaRPr>
        </a:p>
      </dgm:t>
    </dgm:pt>
    <dgm:pt modelId="{B0FECA75-8627-4AB3-808D-04BEBB6532A6}" type="parTrans" cxnId="{C6111531-CAC1-4E67-8791-C59E531D478C}">
      <dgm:prSet/>
      <dgm:spPr/>
      <dgm:t>
        <a:bodyPr/>
        <a:lstStyle/>
        <a:p>
          <a:endParaRPr lang="bg-BG"/>
        </a:p>
      </dgm:t>
    </dgm:pt>
    <dgm:pt modelId="{B079239E-FAE3-4479-870E-9A42F6F04EAD}" type="sibTrans" cxnId="{C6111531-CAC1-4E67-8791-C59E531D478C}">
      <dgm:prSet/>
      <dgm:spPr/>
      <dgm:t>
        <a:bodyPr/>
        <a:lstStyle/>
        <a:p>
          <a:endParaRPr lang="bg-BG"/>
        </a:p>
      </dgm:t>
    </dgm:pt>
    <dgm:pt modelId="{CC653830-629C-418F-BE3C-4C591EAD7747}">
      <dgm:prSet phldrT="[Text]"/>
      <dgm:spPr/>
      <dgm:t>
        <a:bodyPr/>
        <a:lstStyle/>
        <a:p>
          <a:r>
            <a:rPr lang="bg-BG" dirty="0"/>
            <a:t>3.</a:t>
          </a:r>
        </a:p>
      </dgm:t>
    </dgm:pt>
    <dgm:pt modelId="{86CBF032-A2E1-4215-9FF8-0C01CF1F2F97}" type="parTrans" cxnId="{A2D15504-D969-4215-981D-0D148EDA4D31}">
      <dgm:prSet/>
      <dgm:spPr/>
      <dgm:t>
        <a:bodyPr/>
        <a:lstStyle/>
        <a:p>
          <a:endParaRPr lang="bg-BG"/>
        </a:p>
      </dgm:t>
    </dgm:pt>
    <dgm:pt modelId="{ACF58795-CB38-4F82-9217-394C21D628D9}" type="sibTrans" cxnId="{A2D15504-D969-4215-981D-0D148EDA4D31}">
      <dgm:prSet/>
      <dgm:spPr/>
      <dgm:t>
        <a:bodyPr/>
        <a:lstStyle/>
        <a:p>
          <a:endParaRPr lang="bg-BG"/>
        </a:p>
      </dgm:t>
    </dgm:pt>
    <dgm:pt modelId="{8D20A3C4-AE1F-4441-AD35-5DA82AE855E2}">
      <dgm:prSet phldrT="[Text]"/>
      <dgm:spPr/>
      <dgm:t>
        <a:bodyPr/>
        <a:lstStyle/>
        <a:p>
          <a:r>
            <a:rPr lang="bg-BG" dirty="0"/>
            <a:t>1.</a:t>
          </a:r>
        </a:p>
      </dgm:t>
    </dgm:pt>
    <dgm:pt modelId="{28B3723A-063E-4942-9DB0-46CDD39F3998}" type="sibTrans" cxnId="{63E4D400-0221-4CDF-BBC3-34E641E0EF99}">
      <dgm:prSet/>
      <dgm:spPr/>
      <dgm:t>
        <a:bodyPr/>
        <a:lstStyle/>
        <a:p>
          <a:endParaRPr lang="bg-BG"/>
        </a:p>
      </dgm:t>
    </dgm:pt>
    <dgm:pt modelId="{1D605446-2118-4E05-AB5A-6D5A66E79843}" type="parTrans" cxnId="{63E4D400-0221-4CDF-BBC3-34E641E0EF99}">
      <dgm:prSet/>
      <dgm:spPr/>
      <dgm:t>
        <a:bodyPr/>
        <a:lstStyle/>
        <a:p>
          <a:endParaRPr lang="bg-BG"/>
        </a:p>
      </dgm:t>
    </dgm:pt>
    <dgm:pt modelId="{91B4E61E-303D-47E5-A761-C034AF81695F}">
      <dgm:prSet phldrT="[Text]" custT="1"/>
      <dgm:spPr/>
      <dgm:t>
        <a:bodyPr/>
        <a:lstStyle/>
        <a:p>
          <a:pPr algn="l"/>
          <a:endParaRPr lang="bg-BG" sz="2500" kern="1200" dirty="0"/>
        </a:p>
      </dgm:t>
    </dgm:pt>
    <dgm:pt modelId="{5F5C874F-1E04-443C-862A-7C947F86C658}" type="parTrans" cxnId="{C5FB716F-A323-4151-B4E7-6D255956746D}">
      <dgm:prSet/>
      <dgm:spPr/>
      <dgm:t>
        <a:bodyPr/>
        <a:lstStyle/>
        <a:p>
          <a:endParaRPr lang="bg-BG"/>
        </a:p>
      </dgm:t>
    </dgm:pt>
    <dgm:pt modelId="{694CFA21-0A30-41CA-AEA9-D6F1DE024B45}" type="sibTrans" cxnId="{C5FB716F-A323-4151-B4E7-6D255956746D}">
      <dgm:prSet/>
      <dgm:spPr/>
      <dgm:t>
        <a:bodyPr/>
        <a:lstStyle/>
        <a:p>
          <a:endParaRPr lang="bg-BG"/>
        </a:p>
      </dgm:t>
    </dgm:pt>
    <dgm:pt modelId="{F359021D-1934-4A0A-9246-6932874EDED5}">
      <dgm:prSet phldrT="[Text]" custT="1"/>
      <dgm:spPr/>
      <dgm:t>
        <a:bodyPr/>
        <a:lstStyle/>
        <a:p>
          <a:pPr algn="just"/>
          <a:r>
            <a:rPr lang="bg-BG" sz="1500" kern="1200" dirty="0">
              <a:solidFill>
                <a:schemeClr val="tx2"/>
              </a:solidFill>
              <a:latin typeface="+mn-lt"/>
              <a:ea typeface="+mn-ea"/>
              <a:cs typeface="+mn-cs"/>
            </a:rPr>
            <a:t>Работна група в УО за изготвяне на план за действие с цел постигане на устойчиво развитие на центровете. </a:t>
          </a:r>
        </a:p>
      </dgm:t>
    </dgm:pt>
    <dgm:pt modelId="{5ABF76C1-40F3-469A-8E50-FC9DE6694A99}" type="parTrans" cxnId="{BFF64CA1-77D0-4EAD-AA85-AD0B668D8F97}">
      <dgm:prSet/>
      <dgm:spPr/>
      <dgm:t>
        <a:bodyPr/>
        <a:lstStyle/>
        <a:p>
          <a:endParaRPr lang="en-US"/>
        </a:p>
      </dgm:t>
    </dgm:pt>
    <dgm:pt modelId="{884D6F33-07AE-491E-9140-97D9F7F8FF8E}" type="sibTrans" cxnId="{BFF64CA1-77D0-4EAD-AA85-AD0B668D8F97}">
      <dgm:prSet/>
      <dgm:spPr/>
      <dgm:t>
        <a:bodyPr/>
        <a:lstStyle/>
        <a:p>
          <a:endParaRPr lang="en-US"/>
        </a:p>
      </dgm:t>
    </dgm:pt>
    <dgm:pt modelId="{59C6D4DC-1115-4A53-99FC-43F32FC8E4BA}" type="pres">
      <dgm:prSet presAssocID="{C46C30A0-8283-44B9-AAB4-30153996AFD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734BF47-1450-40C2-B1CA-3EF194388152}" type="pres">
      <dgm:prSet presAssocID="{8D20A3C4-AE1F-4441-AD35-5DA82AE855E2}" presName="composite" presStyleCnt="0"/>
      <dgm:spPr/>
    </dgm:pt>
    <dgm:pt modelId="{57A7484B-7B18-4A88-8047-03FBEB8A4EFF}" type="pres">
      <dgm:prSet presAssocID="{8D20A3C4-AE1F-4441-AD35-5DA82AE855E2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3F5CFC-47B9-46D5-B77B-9E6929847CC0}" type="pres">
      <dgm:prSet presAssocID="{8D20A3C4-AE1F-4441-AD35-5DA82AE855E2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784559-E494-4C21-A852-76175EE038B9}" type="pres">
      <dgm:prSet presAssocID="{28B3723A-063E-4942-9DB0-46CDD39F3998}" presName="sp" presStyleCnt="0"/>
      <dgm:spPr/>
    </dgm:pt>
    <dgm:pt modelId="{C2EF3066-1CA2-4D41-AC33-B43461D11E78}" type="pres">
      <dgm:prSet presAssocID="{33EF6150-0897-4F1E-BF8A-0B9C7196CEAC}" presName="composite" presStyleCnt="0"/>
      <dgm:spPr/>
    </dgm:pt>
    <dgm:pt modelId="{C31E5F02-4C5B-45D1-9B24-2DC3FB7DD18D}" type="pres">
      <dgm:prSet presAssocID="{33EF6150-0897-4F1E-BF8A-0B9C7196CEAC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4FFAF6-59F6-4F52-8A7F-6D0162087661}" type="pres">
      <dgm:prSet presAssocID="{33EF6150-0897-4F1E-BF8A-0B9C7196CEAC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291158-8F4E-4F45-9FE1-7BE441C0C570}" type="pres">
      <dgm:prSet presAssocID="{845981F2-9C8A-41DF-887B-320AC0FD86A4}" presName="sp" presStyleCnt="0"/>
      <dgm:spPr/>
    </dgm:pt>
    <dgm:pt modelId="{29534EEF-BEFC-4AB8-9AB2-F7BB4559B52F}" type="pres">
      <dgm:prSet presAssocID="{CC653830-629C-418F-BE3C-4C591EAD7747}" presName="composite" presStyleCnt="0"/>
      <dgm:spPr/>
    </dgm:pt>
    <dgm:pt modelId="{76503241-5EE2-4572-ADA7-4164DBC7F565}" type="pres">
      <dgm:prSet presAssocID="{CC653830-629C-418F-BE3C-4C591EAD774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C4A88C-F3CE-47FB-8121-40DFBC1BC128}" type="pres">
      <dgm:prSet presAssocID="{CC653830-629C-418F-BE3C-4C591EAD7747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5FB716F-A323-4151-B4E7-6D255956746D}" srcId="{8D20A3C4-AE1F-4441-AD35-5DA82AE855E2}" destId="{91B4E61E-303D-47E5-A761-C034AF81695F}" srcOrd="0" destOrd="0" parTransId="{5F5C874F-1E04-443C-862A-7C947F86C658}" sibTransId="{694CFA21-0A30-41CA-AEA9-D6F1DE024B45}"/>
    <dgm:cxn modelId="{3355EECD-6630-4636-B0C0-194ED55829B4}" type="presOf" srcId="{91B4E61E-303D-47E5-A761-C034AF81695F}" destId="{363F5CFC-47B9-46D5-B77B-9E6929847CC0}" srcOrd="0" destOrd="0" presId="urn:microsoft.com/office/officeart/2005/8/layout/chevron2"/>
    <dgm:cxn modelId="{318D4FCF-7FFF-4012-8792-E90F5BBFDDF1}" type="presOf" srcId="{C46C30A0-8283-44B9-AAB4-30153996AFDD}" destId="{59C6D4DC-1115-4A53-99FC-43F32FC8E4BA}" srcOrd="0" destOrd="0" presId="urn:microsoft.com/office/officeart/2005/8/layout/chevron2"/>
    <dgm:cxn modelId="{14840C8B-5CB9-4715-AE2D-E20812605622}" type="presOf" srcId="{8D20A3C4-AE1F-4441-AD35-5DA82AE855E2}" destId="{57A7484B-7B18-4A88-8047-03FBEB8A4EFF}" srcOrd="0" destOrd="0" presId="urn:microsoft.com/office/officeart/2005/8/layout/chevron2"/>
    <dgm:cxn modelId="{358BBE2C-1AD7-4D9F-BDCA-74D31A89A8A0}" srcId="{8D20A3C4-AE1F-4441-AD35-5DA82AE855E2}" destId="{B0C04E6F-EF29-4CC7-85C8-6CAC68BFBF28}" srcOrd="1" destOrd="0" parTransId="{1E2488D5-8FFD-4033-8C39-E74A27B0D7A2}" sibTransId="{2486E6B7-976E-41D8-A286-F8373EEC1B9B}"/>
    <dgm:cxn modelId="{0655FBB5-1298-4E45-8D50-BF6B6E40D2A8}" type="presOf" srcId="{AE3F503C-C496-4580-9425-CF1B8998043F}" destId="{363F5CFC-47B9-46D5-B77B-9E6929847CC0}" srcOrd="0" destOrd="2" presId="urn:microsoft.com/office/officeart/2005/8/layout/chevron2"/>
    <dgm:cxn modelId="{40A2B41A-A4DE-4E7D-8313-DFA881121E67}" srcId="{C46C30A0-8283-44B9-AAB4-30153996AFDD}" destId="{33EF6150-0897-4F1E-BF8A-0B9C7196CEAC}" srcOrd="1" destOrd="0" parTransId="{2BE84097-57C0-4B30-B6B4-10D6781541DD}" sibTransId="{845981F2-9C8A-41DF-887B-320AC0FD86A4}"/>
    <dgm:cxn modelId="{DD4F4C75-32AE-4D45-9C2D-BC3327B34D17}" type="presOf" srcId="{A6F26A85-764A-4F50-A99E-018C45849E9D}" destId="{574FFAF6-59F6-4F52-8A7F-6D0162087661}" srcOrd="0" destOrd="1" presId="urn:microsoft.com/office/officeart/2005/8/layout/chevron2"/>
    <dgm:cxn modelId="{4CF602F8-8900-4758-B187-AD5E2B46F967}" type="presOf" srcId="{B0C04E6F-EF29-4CC7-85C8-6CAC68BFBF28}" destId="{363F5CFC-47B9-46D5-B77B-9E6929847CC0}" srcOrd="0" destOrd="1" presId="urn:microsoft.com/office/officeart/2005/8/layout/chevron2"/>
    <dgm:cxn modelId="{A2D15504-D969-4215-981D-0D148EDA4D31}" srcId="{C46C30A0-8283-44B9-AAB4-30153996AFDD}" destId="{CC653830-629C-418F-BE3C-4C591EAD7747}" srcOrd="2" destOrd="0" parTransId="{86CBF032-A2E1-4215-9FF8-0C01CF1F2F97}" sibTransId="{ACF58795-CB38-4F82-9217-394C21D628D9}"/>
    <dgm:cxn modelId="{1FB1378F-FFBC-4182-842F-9EB9999F6480}" type="presOf" srcId="{CC653830-629C-418F-BE3C-4C591EAD7747}" destId="{76503241-5EE2-4572-ADA7-4164DBC7F565}" srcOrd="0" destOrd="0" presId="urn:microsoft.com/office/officeart/2005/8/layout/chevron2"/>
    <dgm:cxn modelId="{55C7F3DA-81EA-46F2-B219-052317F0FF87}" srcId="{33EF6150-0897-4F1E-BF8A-0B9C7196CEAC}" destId="{11E245E4-8BC7-4DB5-A081-5F48AB9D5F9A}" srcOrd="0" destOrd="0" parTransId="{95C6F277-6ABA-43F9-BC21-13221088267E}" sibTransId="{11D20612-0B41-453E-9E1E-2FA31F2EC2C0}"/>
    <dgm:cxn modelId="{BFF64CA1-77D0-4EAD-AA85-AD0B668D8F97}" srcId="{CC653830-629C-418F-BE3C-4C591EAD7747}" destId="{F359021D-1934-4A0A-9246-6932874EDED5}" srcOrd="0" destOrd="0" parTransId="{5ABF76C1-40F3-469A-8E50-FC9DE6694A99}" sibTransId="{884D6F33-07AE-491E-9140-97D9F7F8FF8E}"/>
    <dgm:cxn modelId="{ADB862B4-2E55-48F5-8E53-6C446C0DCADB}" type="presOf" srcId="{33EF6150-0897-4F1E-BF8A-0B9C7196CEAC}" destId="{C31E5F02-4C5B-45D1-9B24-2DC3FB7DD18D}" srcOrd="0" destOrd="0" presId="urn:microsoft.com/office/officeart/2005/8/layout/chevron2"/>
    <dgm:cxn modelId="{BF793F25-B121-4373-84F1-4D23A4088219}" type="presOf" srcId="{11E245E4-8BC7-4DB5-A081-5F48AB9D5F9A}" destId="{574FFAF6-59F6-4F52-8A7F-6D0162087661}" srcOrd="0" destOrd="0" presId="urn:microsoft.com/office/officeart/2005/8/layout/chevron2"/>
    <dgm:cxn modelId="{9DFAEC76-B921-4A3E-86E9-AC1C5BFD18EF}" srcId="{8D20A3C4-AE1F-4441-AD35-5DA82AE855E2}" destId="{AE3F503C-C496-4580-9425-CF1B8998043F}" srcOrd="2" destOrd="0" parTransId="{54D92E2B-BDD6-488A-B7AB-75888DBB7A11}" sibTransId="{A86974BB-5452-4898-B975-4D1B2BDA6D27}"/>
    <dgm:cxn modelId="{C6111531-CAC1-4E67-8791-C59E531D478C}" srcId="{33EF6150-0897-4F1E-BF8A-0B9C7196CEAC}" destId="{A6F26A85-764A-4F50-A99E-018C45849E9D}" srcOrd="1" destOrd="0" parTransId="{B0FECA75-8627-4AB3-808D-04BEBB6532A6}" sibTransId="{B079239E-FAE3-4479-870E-9A42F6F04EAD}"/>
    <dgm:cxn modelId="{720DD82A-DA60-44BE-A403-4FA1761F0CD2}" type="presOf" srcId="{F359021D-1934-4A0A-9246-6932874EDED5}" destId="{83C4A88C-F3CE-47FB-8121-40DFBC1BC128}" srcOrd="0" destOrd="0" presId="urn:microsoft.com/office/officeart/2005/8/layout/chevron2"/>
    <dgm:cxn modelId="{63E4D400-0221-4CDF-BBC3-34E641E0EF99}" srcId="{C46C30A0-8283-44B9-AAB4-30153996AFDD}" destId="{8D20A3C4-AE1F-4441-AD35-5DA82AE855E2}" srcOrd="0" destOrd="0" parTransId="{1D605446-2118-4E05-AB5A-6D5A66E79843}" sibTransId="{28B3723A-063E-4942-9DB0-46CDD39F3998}"/>
    <dgm:cxn modelId="{BD09247B-CF0D-49FA-B8E5-27826AA98947}" type="presParOf" srcId="{59C6D4DC-1115-4A53-99FC-43F32FC8E4BA}" destId="{9734BF47-1450-40C2-B1CA-3EF194388152}" srcOrd="0" destOrd="0" presId="urn:microsoft.com/office/officeart/2005/8/layout/chevron2"/>
    <dgm:cxn modelId="{AF1B0134-1680-4C0A-B93F-F41A0CD5599B}" type="presParOf" srcId="{9734BF47-1450-40C2-B1CA-3EF194388152}" destId="{57A7484B-7B18-4A88-8047-03FBEB8A4EFF}" srcOrd="0" destOrd="0" presId="urn:microsoft.com/office/officeart/2005/8/layout/chevron2"/>
    <dgm:cxn modelId="{8A7440BE-20D1-44BF-A706-1537C2A97C8E}" type="presParOf" srcId="{9734BF47-1450-40C2-B1CA-3EF194388152}" destId="{363F5CFC-47B9-46D5-B77B-9E6929847CC0}" srcOrd="1" destOrd="0" presId="urn:microsoft.com/office/officeart/2005/8/layout/chevron2"/>
    <dgm:cxn modelId="{D1EECBA3-A6F5-47B0-9538-337BCC67636C}" type="presParOf" srcId="{59C6D4DC-1115-4A53-99FC-43F32FC8E4BA}" destId="{F3784559-E494-4C21-A852-76175EE038B9}" srcOrd="1" destOrd="0" presId="urn:microsoft.com/office/officeart/2005/8/layout/chevron2"/>
    <dgm:cxn modelId="{E38F2222-4D9A-4318-BBAA-86461974E69C}" type="presParOf" srcId="{59C6D4DC-1115-4A53-99FC-43F32FC8E4BA}" destId="{C2EF3066-1CA2-4D41-AC33-B43461D11E78}" srcOrd="2" destOrd="0" presId="urn:microsoft.com/office/officeart/2005/8/layout/chevron2"/>
    <dgm:cxn modelId="{922A1E53-F2A1-4B12-8D86-93BF4D0498F9}" type="presParOf" srcId="{C2EF3066-1CA2-4D41-AC33-B43461D11E78}" destId="{C31E5F02-4C5B-45D1-9B24-2DC3FB7DD18D}" srcOrd="0" destOrd="0" presId="urn:microsoft.com/office/officeart/2005/8/layout/chevron2"/>
    <dgm:cxn modelId="{E28A0E24-7E98-4051-B82F-E6C3DB290399}" type="presParOf" srcId="{C2EF3066-1CA2-4D41-AC33-B43461D11E78}" destId="{574FFAF6-59F6-4F52-8A7F-6D0162087661}" srcOrd="1" destOrd="0" presId="urn:microsoft.com/office/officeart/2005/8/layout/chevron2"/>
    <dgm:cxn modelId="{335B3E4A-D1DA-442B-881B-E16442E30440}" type="presParOf" srcId="{59C6D4DC-1115-4A53-99FC-43F32FC8E4BA}" destId="{45291158-8F4E-4F45-9FE1-7BE441C0C570}" srcOrd="3" destOrd="0" presId="urn:microsoft.com/office/officeart/2005/8/layout/chevron2"/>
    <dgm:cxn modelId="{EC1E239B-11B3-445B-8399-EB98F2956B9A}" type="presParOf" srcId="{59C6D4DC-1115-4A53-99FC-43F32FC8E4BA}" destId="{29534EEF-BEFC-4AB8-9AB2-F7BB4559B52F}" srcOrd="4" destOrd="0" presId="urn:microsoft.com/office/officeart/2005/8/layout/chevron2"/>
    <dgm:cxn modelId="{D3FE6D4F-0AF8-4610-B481-EB2C280D3527}" type="presParOf" srcId="{29534EEF-BEFC-4AB8-9AB2-F7BB4559B52F}" destId="{76503241-5EE2-4572-ADA7-4164DBC7F565}" srcOrd="0" destOrd="0" presId="urn:microsoft.com/office/officeart/2005/8/layout/chevron2"/>
    <dgm:cxn modelId="{0DD10607-3030-423A-841B-91CDA5983BCD}" type="presParOf" srcId="{29534EEF-BEFC-4AB8-9AB2-F7BB4559B52F}" destId="{83C4A88C-F3CE-47FB-8121-40DFBC1BC12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36CE59-8924-4587-A2AC-C7FBB43828DA}" type="doc">
      <dgm:prSet loTypeId="urn:microsoft.com/office/officeart/2005/8/layout/pList2" loCatId="picture" qsTypeId="urn:microsoft.com/office/officeart/2005/8/quickstyle/simple1" qsCatId="simple" csTypeId="urn:microsoft.com/office/officeart/2005/8/colors/accent1_2" csCatId="accent1" phldr="1"/>
      <dgm:spPr/>
    </dgm:pt>
    <dgm:pt modelId="{97A4E911-72C4-4769-BCE7-137E99BB5065}">
      <dgm:prSet phldrT="[Text]"/>
      <dgm:spPr/>
      <dgm:t>
        <a:bodyPr/>
        <a:lstStyle/>
        <a:p>
          <a:r>
            <a:rPr lang="bg-BG" dirty="0"/>
            <a:t>Подкрепа за успех – фокус: ученици, </a:t>
          </a:r>
          <a:r>
            <a:rPr lang="bg-BG" dirty="0" err="1"/>
            <a:t>медиатори</a:t>
          </a:r>
          <a:endParaRPr lang="en-US" dirty="0"/>
        </a:p>
      </dgm:t>
    </dgm:pt>
    <dgm:pt modelId="{923EFF17-0CBD-4400-9778-F01230F76EBC}" type="parTrans" cxnId="{10F3BCC3-6CED-4A93-8B14-F1EB953A0DFE}">
      <dgm:prSet/>
      <dgm:spPr/>
      <dgm:t>
        <a:bodyPr/>
        <a:lstStyle/>
        <a:p>
          <a:endParaRPr lang="en-US"/>
        </a:p>
      </dgm:t>
    </dgm:pt>
    <dgm:pt modelId="{E04B6816-FD67-42B3-956A-8B17535812E7}" type="sibTrans" cxnId="{10F3BCC3-6CED-4A93-8B14-F1EB953A0DFE}">
      <dgm:prSet/>
      <dgm:spPr/>
      <dgm:t>
        <a:bodyPr/>
        <a:lstStyle/>
        <a:p>
          <a:endParaRPr lang="en-US"/>
        </a:p>
      </dgm:t>
    </dgm:pt>
    <dgm:pt modelId="{7F5690DC-C481-4FE2-B2E7-18FD8EE42CB6}">
      <dgm:prSet phldrT="[Text]"/>
      <dgm:spPr/>
      <dgm:t>
        <a:bodyPr/>
        <a:lstStyle/>
        <a:p>
          <a:r>
            <a:rPr lang="bg-BG" dirty="0"/>
            <a:t>Образование за утрешния ден – фокус: дигитализация на образованието</a:t>
          </a:r>
          <a:endParaRPr lang="en-US" dirty="0"/>
        </a:p>
      </dgm:t>
    </dgm:pt>
    <dgm:pt modelId="{E62C933D-808D-4026-A9D9-6CDB52DC29FF}" type="parTrans" cxnId="{CCB702D3-182D-4455-81C7-AD1624013E5F}">
      <dgm:prSet/>
      <dgm:spPr/>
      <dgm:t>
        <a:bodyPr/>
        <a:lstStyle/>
        <a:p>
          <a:endParaRPr lang="en-US"/>
        </a:p>
      </dgm:t>
    </dgm:pt>
    <dgm:pt modelId="{81F8C367-E719-4890-A2DC-8AA6657319AC}" type="sibTrans" cxnId="{CCB702D3-182D-4455-81C7-AD1624013E5F}">
      <dgm:prSet/>
      <dgm:spPr/>
      <dgm:t>
        <a:bodyPr/>
        <a:lstStyle/>
        <a:p>
          <a:endParaRPr lang="en-US"/>
        </a:p>
      </dgm:t>
    </dgm:pt>
    <dgm:pt modelId="{46FA9A7D-157D-472B-AD3A-B70228E89B15}">
      <dgm:prSet phldrT="[Text]"/>
      <dgm:spPr/>
      <dgm:t>
        <a:bodyPr/>
        <a:lstStyle/>
        <a:p>
          <a:r>
            <a:rPr lang="bg-BG" dirty="0"/>
            <a:t>Студентски практики – фокус: студенти </a:t>
          </a:r>
          <a:r>
            <a:rPr lang="bg-BG" dirty="0">
              <a:solidFill>
                <a:srgbClr val="FFFFFF"/>
              </a:solidFill>
            </a:rPr>
            <a:t>(висше образование)</a:t>
          </a:r>
          <a:endParaRPr lang="en-US" dirty="0">
            <a:solidFill>
              <a:srgbClr val="FFFFFF"/>
            </a:solidFill>
          </a:endParaRPr>
        </a:p>
      </dgm:t>
    </dgm:pt>
    <dgm:pt modelId="{A47C41B4-DA13-4695-BBCA-5140A88260E6}" type="parTrans" cxnId="{217F5E7A-5368-45A2-B3FE-C673E38C9A9D}">
      <dgm:prSet/>
      <dgm:spPr/>
      <dgm:t>
        <a:bodyPr/>
        <a:lstStyle/>
        <a:p>
          <a:endParaRPr lang="en-US"/>
        </a:p>
      </dgm:t>
    </dgm:pt>
    <dgm:pt modelId="{BC98E6F3-3F12-4F2D-9AFC-9B1BD7944C3D}" type="sibTrans" cxnId="{217F5E7A-5368-45A2-B3FE-C673E38C9A9D}">
      <dgm:prSet/>
      <dgm:spPr/>
      <dgm:t>
        <a:bodyPr/>
        <a:lstStyle/>
        <a:p>
          <a:endParaRPr lang="en-US"/>
        </a:p>
      </dgm:t>
    </dgm:pt>
    <dgm:pt modelId="{6C67B907-8668-49D5-9B13-6D877FCC5B15}">
      <dgm:prSet/>
      <dgm:spPr/>
      <dgm:t>
        <a:bodyPr/>
        <a:lstStyle/>
        <a:p>
          <a:r>
            <a:rPr lang="bg-BG" dirty="0"/>
            <a:t>Подкрепа за </a:t>
          </a:r>
          <a:r>
            <a:rPr lang="bg-BG" dirty="0" err="1"/>
            <a:t>дуалната</a:t>
          </a:r>
          <a:r>
            <a:rPr lang="bg-BG" dirty="0"/>
            <a:t> система на обучение – фокус: професионално образование (ученици, учители)</a:t>
          </a:r>
          <a:endParaRPr lang="en-US" dirty="0"/>
        </a:p>
      </dgm:t>
    </dgm:pt>
    <dgm:pt modelId="{9EC6DA17-FA7C-4E80-8A22-07F6880D4982}" type="parTrans" cxnId="{A4D39885-CA43-4614-A1F6-D4DA94408188}">
      <dgm:prSet/>
      <dgm:spPr/>
      <dgm:t>
        <a:bodyPr/>
        <a:lstStyle/>
        <a:p>
          <a:endParaRPr lang="en-US"/>
        </a:p>
      </dgm:t>
    </dgm:pt>
    <dgm:pt modelId="{BCD4F930-44A7-437D-9175-E4DC7C5E8350}" type="sibTrans" cxnId="{A4D39885-CA43-4614-A1F6-D4DA94408188}">
      <dgm:prSet/>
      <dgm:spPr/>
      <dgm:t>
        <a:bodyPr/>
        <a:lstStyle/>
        <a:p>
          <a:endParaRPr lang="en-US"/>
        </a:p>
      </dgm:t>
    </dgm:pt>
    <dgm:pt modelId="{793B96B3-B452-4D13-BAB1-2928B0641AC0}">
      <dgm:prSet/>
      <dgm:spPr/>
      <dgm:t>
        <a:bodyPr/>
        <a:lstStyle/>
        <a:p>
          <a:r>
            <a:rPr lang="bg-BG" dirty="0"/>
            <a:t>Квалификация за кариерно развитие на педагогическите специалисти – фокус: педагогически специалисти</a:t>
          </a:r>
          <a:endParaRPr lang="en-US" dirty="0"/>
        </a:p>
      </dgm:t>
    </dgm:pt>
    <dgm:pt modelId="{6FD6EADB-AE8B-4DB2-8CCA-E84DB113D458}" type="parTrans" cxnId="{4E38271D-B97B-4538-986A-CBA13E7C834B}">
      <dgm:prSet/>
      <dgm:spPr/>
      <dgm:t>
        <a:bodyPr/>
        <a:lstStyle/>
        <a:p>
          <a:endParaRPr lang="en-US"/>
        </a:p>
      </dgm:t>
    </dgm:pt>
    <dgm:pt modelId="{3413A3F3-53D2-4ABA-A4EC-57BB6B1A2340}" type="sibTrans" cxnId="{4E38271D-B97B-4538-986A-CBA13E7C834B}">
      <dgm:prSet/>
      <dgm:spPr/>
      <dgm:t>
        <a:bodyPr/>
        <a:lstStyle/>
        <a:p>
          <a:endParaRPr lang="en-US"/>
        </a:p>
      </dgm:t>
    </dgm:pt>
    <dgm:pt modelId="{F00F84C2-39B6-417C-90B3-7B182D6B8614}" type="pres">
      <dgm:prSet presAssocID="{C136CE59-8924-4587-A2AC-C7FBB43828DA}" presName="Name0" presStyleCnt="0">
        <dgm:presLayoutVars>
          <dgm:dir/>
          <dgm:resizeHandles val="exact"/>
        </dgm:presLayoutVars>
      </dgm:prSet>
      <dgm:spPr/>
    </dgm:pt>
    <dgm:pt modelId="{2AABC755-D55B-4B8F-AAAE-06A2C4431AC1}" type="pres">
      <dgm:prSet presAssocID="{C136CE59-8924-4587-A2AC-C7FBB43828DA}" presName="bkgdShp" presStyleLbl="alignAccFollowNode1" presStyleIdx="0" presStyleCnt="1"/>
      <dgm:spPr/>
    </dgm:pt>
    <dgm:pt modelId="{6AF542F5-0215-4209-B343-5A9B77B3BC73}" type="pres">
      <dgm:prSet presAssocID="{C136CE59-8924-4587-A2AC-C7FBB43828DA}" presName="linComp" presStyleCnt="0"/>
      <dgm:spPr/>
    </dgm:pt>
    <dgm:pt modelId="{A6AA81FC-2347-4FC6-A9DB-810B4589E70A}" type="pres">
      <dgm:prSet presAssocID="{793B96B3-B452-4D13-BAB1-2928B0641AC0}" presName="compNode" presStyleCnt="0"/>
      <dgm:spPr/>
    </dgm:pt>
    <dgm:pt modelId="{F5ED720D-CCBC-4FE0-AE66-F68D25A4738A}" type="pres">
      <dgm:prSet presAssocID="{793B96B3-B452-4D13-BAB1-2928B0641AC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514F52-F6A8-45F9-881F-B57BD763D565}" type="pres">
      <dgm:prSet presAssocID="{793B96B3-B452-4D13-BAB1-2928B0641AC0}" presName="invisiNode" presStyleLbl="node1" presStyleIdx="0" presStyleCnt="5"/>
      <dgm:spPr/>
    </dgm:pt>
    <dgm:pt modelId="{A967E428-DB39-4748-95B2-862D09772B47}" type="pres">
      <dgm:prSet presAssocID="{793B96B3-B452-4D13-BAB1-2928B0641AC0}" presName="imagNode" presStyleLbl="fgImgPlac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</dgm:spPr>
    </dgm:pt>
    <dgm:pt modelId="{F2A17877-77F1-4E7F-A438-4868EB4C8EC8}" type="pres">
      <dgm:prSet presAssocID="{3413A3F3-53D2-4ABA-A4EC-57BB6B1A234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24BFD72D-D97A-4BC2-B768-602894F17E2D}" type="pres">
      <dgm:prSet presAssocID="{97A4E911-72C4-4769-BCE7-137E99BB5065}" presName="compNode" presStyleCnt="0"/>
      <dgm:spPr/>
    </dgm:pt>
    <dgm:pt modelId="{918A1589-FE00-4E97-8649-6706640D24D4}" type="pres">
      <dgm:prSet presAssocID="{97A4E911-72C4-4769-BCE7-137E99BB5065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45F889-F838-4B90-975C-7C16F024F712}" type="pres">
      <dgm:prSet presAssocID="{97A4E911-72C4-4769-BCE7-137E99BB5065}" presName="invisiNode" presStyleLbl="node1" presStyleIdx="1" presStyleCnt="5"/>
      <dgm:spPr/>
    </dgm:pt>
    <dgm:pt modelId="{28F6DD6F-667C-49BE-B057-52E676D8DFC7}" type="pres">
      <dgm:prSet presAssocID="{97A4E911-72C4-4769-BCE7-137E99BB5065}" presName="imagNode" presStyleLbl="fgImgPlace1" presStyleIdx="1" presStyleCnt="5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44C8DCE0-A93F-49B7-83FC-22E6E4DB6B50}" type="pres">
      <dgm:prSet presAssocID="{E04B6816-FD67-42B3-956A-8B17535812E7}" presName="sibTrans" presStyleLbl="sibTrans2D1" presStyleIdx="0" presStyleCnt="0"/>
      <dgm:spPr/>
      <dgm:t>
        <a:bodyPr/>
        <a:lstStyle/>
        <a:p>
          <a:endParaRPr lang="en-US"/>
        </a:p>
      </dgm:t>
    </dgm:pt>
    <dgm:pt modelId="{8C345B5E-61FD-4F08-885C-1E6172B5D2CB}" type="pres">
      <dgm:prSet presAssocID="{7F5690DC-C481-4FE2-B2E7-18FD8EE42CB6}" presName="compNode" presStyleCnt="0"/>
      <dgm:spPr/>
    </dgm:pt>
    <dgm:pt modelId="{2E2A1652-AC35-4549-B88F-162C7AE8F1E8}" type="pres">
      <dgm:prSet presAssocID="{7F5690DC-C481-4FE2-B2E7-18FD8EE42CB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B6CABA-558A-4A92-9D32-FE018C8B4AA7}" type="pres">
      <dgm:prSet presAssocID="{7F5690DC-C481-4FE2-B2E7-18FD8EE42CB6}" presName="invisiNode" presStyleLbl="node1" presStyleIdx="2" presStyleCnt="5"/>
      <dgm:spPr/>
    </dgm:pt>
    <dgm:pt modelId="{B8C9C6D7-0517-4806-8AA4-93E799A01B1F}" type="pres">
      <dgm:prSet presAssocID="{7F5690DC-C481-4FE2-B2E7-18FD8EE42CB6}" presName="imagNode" presStyleLbl="fgImgPlace1" presStyleIdx="2" presStyleCnt="5" custLinFactNeighborX="0" custLinFactNeighborY="309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</dgm:spPr>
    </dgm:pt>
    <dgm:pt modelId="{8F72BEA2-FAB7-4CE9-9775-6D876BB44A36}" type="pres">
      <dgm:prSet presAssocID="{81F8C367-E719-4890-A2DC-8AA6657319AC}" presName="sibTrans" presStyleLbl="sibTrans2D1" presStyleIdx="0" presStyleCnt="0"/>
      <dgm:spPr/>
      <dgm:t>
        <a:bodyPr/>
        <a:lstStyle/>
        <a:p>
          <a:endParaRPr lang="en-US"/>
        </a:p>
      </dgm:t>
    </dgm:pt>
    <dgm:pt modelId="{8D4756D6-6533-4415-A0FF-726378553F59}" type="pres">
      <dgm:prSet presAssocID="{46FA9A7D-157D-472B-AD3A-B70228E89B15}" presName="compNode" presStyleCnt="0"/>
      <dgm:spPr/>
    </dgm:pt>
    <dgm:pt modelId="{147B5679-C9BD-409B-BEE1-2FF7B087D45C}" type="pres">
      <dgm:prSet presAssocID="{46FA9A7D-157D-472B-AD3A-B70228E89B1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3FAE92-272D-4F7A-9B12-E68E240E7522}" type="pres">
      <dgm:prSet presAssocID="{46FA9A7D-157D-472B-AD3A-B70228E89B15}" presName="invisiNode" presStyleLbl="node1" presStyleIdx="3" presStyleCnt="5"/>
      <dgm:spPr/>
    </dgm:pt>
    <dgm:pt modelId="{FE192014-4665-4399-8903-055E8E94663D}" type="pres">
      <dgm:prSet presAssocID="{46FA9A7D-157D-472B-AD3A-B70228E89B15}" presName="imagNode" presStyleLbl="fgImgPlace1" presStyleIdx="3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7000" b="-27000"/>
          </a:stretch>
        </a:blipFill>
      </dgm:spPr>
    </dgm:pt>
    <dgm:pt modelId="{D5366D62-770F-4C56-B001-6DB0FD7BC049}" type="pres">
      <dgm:prSet presAssocID="{BC98E6F3-3F12-4F2D-9AFC-9B1BD7944C3D}" presName="sibTrans" presStyleLbl="sibTrans2D1" presStyleIdx="0" presStyleCnt="0"/>
      <dgm:spPr/>
      <dgm:t>
        <a:bodyPr/>
        <a:lstStyle/>
        <a:p>
          <a:endParaRPr lang="en-US"/>
        </a:p>
      </dgm:t>
    </dgm:pt>
    <dgm:pt modelId="{F4B4DBB6-9C55-49D2-8482-D3FD5C4923B7}" type="pres">
      <dgm:prSet presAssocID="{6C67B907-8668-49D5-9B13-6D877FCC5B15}" presName="compNode" presStyleCnt="0"/>
      <dgm:spPr/>
    </dgm:pt>
    <dgm:pt modelId="{74A69A91-65B6-499A-BE2F-12DB8BE27DD5}" type="pres">
      <dgm:prSet presAssocID="{6C67B907-8668-49D5-9B13-6D877FCC5B1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90B827-DCAA-402A-9FC4-00A1CD0702C0}" type="pres">
      <dgm:prSet presAssocID="{6C67B907-8668-49D5-9B13-6D877FCC5B15}" presName="invisiNode" presStyleLbl="node1" presStyleIdx="4" presStyleCnt="5"/>
      <dgm:spPr/>
    </dgm:pt>
    <dgm:pt modelId="{E63BBF8D-B087-45EF-9928-4988719A9397}" type="pres">
      <dgm:prSet presAssocID="{6C67B907-8668-49D5-9B13-6D877FCC5B15}" presName="imagNode" presStyleLbl="fgImgPlace1" presStyleIdx="4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</dgm:spPr>
    </dgm:pt>
  </dgm:ptLst>
  <dgm:cxnLst>
    <dgm:cxn modelId="{217F5E7A-5368-45A2-B3FE-C673E38C9A9D}" srcId="{C136CE59-8924-4587-A2AC-C7FBB43828DA}" destId="{46FA9A7D-157D-472B-AD3A-B70228E89B15}" srcOrd="3" destOrd="0" parTransId="{A47C41B4-DA13-4695-BBCA-5140A88260E6}" sibTransId="{BC98E6F3-3F12-4F2D-9AFC-9B1BD7944C3D}"/>
    <dgm:cxn modelId="{A4D39885-CA43-4614-A1F6-D4DA94408188}" srcId="{C136CE59-8924-4587-A2AC-C7FBB43828DA}" destId="{6C67B907-8668-49D5-9B13-6D877FCC5B15}" srcOrd="4" destOrd="0" parTransId="{9EC6DA17-FA7C-4E80-8A22-07F6880D4982}" sibTransId="{BCD4F930-44A7-437D-9175-E4DC7C5E8350}"/>
    <dgm:cxn modelId="{09A774F8-18EB-43B6-B413-9E2D5380B71C}" type="presOf" srcId="{97A4E911-72C4-4769-BCE7-137E99BB5065}" destId="{918A1589-FE00-4E97-8649-6706640D24D4}" srcOrd="0" destOrd="0" presId="urn:microsoft.com/office/officeart/2005/8/layout/pList2"/>
    <dgm:cxn modelId="{FE1734D2-CC90-43ED-BDC8-AB338195C581}" type="presOf" srcId="{46FA9A7D-157D-472B-AD3A-B70228E89B15}" destId="{147B5679-C9BD-409B-BEE1-2FF7B087D45C}" srcOrd="0" destOrd="0" presId="urn:microsoft.com/office/officeart/2005/8/layout/pList2"/>
    <dgm:cxn modelId="{10F3BCC3-6CED-4A93-8B14-F1EB953A0DFE}" srcId="{C136CE59-8924-4587-A2AC-C7FBB43828DA}" destId="{97A4E911-72C4-4769-BCE7-137E99BB5065}" srcOrd="1" destOrd="0" parTransId="{923EFF17-0CBD-4400-9778-F01230F76EBC}" sibTransId="{E04B6816-FD67-42B3-956A-8B17535812E7}"/>
    <dgm:cxn modelId="{38522D93-2F50-401A-9AAC-01D6E316A5E3}" type="presOf" srcId="{81F8C367-E719-4890-A2DC-8AA6657319AC}" destId="{8F72BEA2-FAB7-4CE9-9775-6D876BB44A36}" srcOrd="0" destOrd="0" presId="urn:microsoft.com/office/officeart/2005/8/layout/pList2"/>
    <dgm:cxn modelId="{4E38271D-B97B-4538-986A-CBA13E7C834B}" srcId="{C136CE59-8924-4587-A2AC-C7FBB43828DA}" destId="{793B96B3-B452-4D13-BAB1-2928B0641AC0}" srcOrd="0" destOrd="0" parTransId="{6FD6EADB-AE8B-4DB2-8CCA-E84DB113D458}" sibTransId="{3413A3F3-53D2-4ABA-A4EC-57BB6B1A2340}"/>
    <dgm:cxn modelId="{B9D2FA5A-3C3D-4480-BD06-9C82233069C9}" type="presOf" srcId="{793B96B3-B452-4D13-BAB1-2928B0641AC0}" destId="{F5ED720D-CCBC-4FE0-AE66-F68D25A4738A}" srcOrd="0" destOrd="0" presId="urn:microsoft.com/office/officeart/2005/8/layout/pList2"/>
    <dgm:cxn modelId="{6ECC20C9-71B0-4C02-90C9-C4795D45D690}" type="presOf" srcId="{7F5690DC-C481-4FE2-B2E7-18FD8EE42CB6}" destId="{2E2A1652-AC35-4549-B88F-162C7AE8F1E8}" srcOrd="0" destOrd="0" presId="urn:microsoft.com/office/officeart/2005/8/layout/pList2"/>
    <dgm:cxn modelId="{7317C301-A961-49C6-AD23-DC5E47246F4E}" type="presOf" srcId="{6C67B907-8668-49D5-9B13-6D877FCC5B15}" destId="{74A69A91-65B6-499A-BE2F-12DB8BE27DD5}" srcOrd="0" destOrd="0" presId="urn:microsoft.com/office/officeart/2005/8/layout/pList2"/>
    <dgm:cxn modelId="{ECF13D2C-60C0-4587-88CE-849EE0AC8293}" type="presOf" srcId="{3413A3F3-53D2-4ABA-A4EC-57BB6B1A2340}" destId="{F2A17877-77F1-4E7F-A438-4868EB4C8EC8}" srcOrd="0" destOrd="0" presId="urn:microsoft.com/office/officeart/2005/8/layout/pList2"/>
    <dgm:cxn modelId="{D5368BFC-0F15-4C67-9060-1453B03249C7}" type="presOf" srcId="{BC98E6F3-3F12-4F2D-9AFC-9B1BD7944C3D}" destId="{D5366D62-770F-4C56-B001-6DB0FD7BC049}" srcOrd="0" destOrd="0" presId="urn:microsoft.com/office/officeart/2005/8/layout/pList2"/>
    <dgm:cxn modelId="{C5467E51-91EB-4C52-9CD1-5F4DB2DACD7C}" type="presOf" srcId="{C136CE59-8924-4587-A2AC-C7FBB43828DA}" destId="{F00F84C2-39B6-417C-90B3-7B182D6B8614}" srcOrd="0" destOrd="0" presId="urn:microsoft.com/office/officeart/2005/8/layout/pList2"/>
    <dgm:cxn modelId="{CCB702D3-182D-4455-81C7-AD1624013E5F}" srcId="{C136CE59-8924-4587-A2AC-C7FBB43828DA}" destId="{7F5690DC-C481-4FE2-B2E7-18FD8EE42CB6}" srcOrd="2" destOrd="0" parTransId="{E62C933D-808D-4026-A9D9-6CDB52DC29FF}" sibTransId="{81F8C367-E719-4890-A2DC-8AA6657319AC}"/>
    <dgm:cxn modelId="{9BD4B210-2E76-433E-88D7-A92895AC5887}" type="presOf" srcId="{E04B6816-FD67-42B3-956A-8B17535812E7}" destId="{44C8DCE0-A93F-49B7-83FC-22E6E4DB6B50}" srcOrd="0" destOrd="0" presId="urn:microsoft.com/office/officeart/2005/8/layout/pList2"/>
    <dgm:cxn modelId="{F19E6DE6-F5F5-4E41-9201-94385679F9B2}" type="presParOf" srcId="{F00F84C2-39B6-417C-90B3-7B182D6B8614}" destId="{2AABC755-D55B-4B8F-AAAE-06A2C4431AC1}" srcOrd="0" destOrd="0" presId="urn:microsoft.com/office/officeart/2005/8/layout/pList2"/>
    <dgm:cxn modelId="{BE2B5B86-6395-43DA-BBBC-268508BA350D}" type="presParOf" srcId="{F00F84C2-39B6-417C-90B3-7B182D6B8614}" destId="{6AF542F5-0215-4209-B343-5A9B77B3BC73}" srcOrd="1" destOrd="0" presId="urn:microsoft.com/office/officeart/2005/8/layout/pList2"/>
    <dgm:cxn modelId="{6B1EAE87-F4DA-450C-9274-E8573140A576}" type="presParOf" srcId="{6AF542F5-0215-4209-B343-5A9B77B3BC73}" destId="{A6AA81FC-2347-4FC6-A9DB-810B4589E70A}" srcOrd="0" destOrd="0" presId="urn:microsoft.com/office/officeart/2005/8/layout/pList2"/>
    <dgm:cxn modelId="{06444B17-B3C3-41CA-A1B9-6715CD04DE7E}" type="presParOf" srcId="{A6AA81FC-2347-4FC6-A9DB-810B4589E70A}" destId="{F5ED720D-CCBC-4FE0-AE66-F68D25A4738A}" srcOrd="0" destOrd="0" presId="urn:microsoft.com/office/officeart/2005/8/layout/pList2"/>
    <dgm:cxn modelId="{AC46001D-E524-407B-80CE-032D4871ED55}" type="presParOf" srcId="{A6AA81FC-2347-4FC6-A9DB-810B4589E70A}" destId="{24514F52-F6A8-45F9-881F-B57BD763D565}" srcOrd="1" destOrd="0" presId="urn:microsoft.com/office/officeart/2005/8/layout/pList2"/>
    <dgm:cxn modelId="{0E470F4A-FE2E-4692-A4BF-44989703E889}" type="presParOf" srcId="{A6AA81FC-2347-4FC6-A9DB-810B4589E70A}" destId="{A967E428-DB39-4748-95B2-862D09772B47}" srcOrd="2" destOrd="0" presId="urn:microsoft.com/office/officeart/2005/8/layout/pList2"/>
    <dgm:cxn modelId="{703BB18B-6B86-4DA9-A94D-05B1D92E279A}" type="presParOf" srcId="{6AF542F5-0215-4209-B343-5A9B77B3BC73}" destId="{F2A17877-77F1-4E7F-A438-4868EB4C8EC8}" srcOrd="1" destOrd="0" presId="urn:microsoft.com/office/officeart/2005/8/layout/pList2"/>
    <dgm:cxn modelId="{BC69F597-7DFA-4FCD-B04F-5C9230D44176}" type="presParOf" srcId="{6AF542F5-0215-4209-B343-5A9B77B3BC73}" destId="{24BFD72D-D97A-4BC2-B768-602894F17E2D}" srcOrd="2" destOrd="0" presId="urn:microsoft.com/office/officeart/2005/8/layout/pList2"/>
    <dgm:cxn modelId="{B17F7140-07A5-4D5A-967B-25421A978E41}" type="presParOf" srcId="{24BFD72D-D97A-4BC2-B768-602894F17E2D}" destId="{918A1589-FE00-4E97-8649-6706640D24D4}" srcOrd="0" destOrd="0" presId="urn:microsoft.com/office/officeart/2005/8/layout/pList2"/>
    <dgm:cxn modelId="{CA191CC5-BF91-46F3-85A0-2B3FDD1325C0}" type="presParOf" srcId="{24BFD72D-D97A-4BC2-B768-602894F17E2D}" destId="{1945F889-F838-4B90-975C-7C16F024F712}" srcOrd="1" destOrd="0" presId="urn:microsoft.com/office/officeart/2005/8/layout/pList2"/>
    <dgm:cxn modelId="{1EB39B7C-F8FE-4B4F-99D1-25A2F4B59A43}" type="presParOf" srcId="{24BFD72D-D97A-4BC2-B768-602894F17E2D}" destId="{28F6DD6F-667C-49BE-B057-52E676D8DFC7}" srcOrd="2" destOrd="0" presId="urn:microsoft.com/office/officeart/2005/8/layout/pList2"/>
    <dgm:cxn modelId="{0111235D-DDD1-46CE-BA90-D3DB0DEF8133}" type="presParOf" srcId="{6AF542F5-0215-4209-B343-5A9B77B3BC73}" destId="{44C8DCE0-A93F-49B7-83FC-22E6E4DB6B50}" srcOrd="3" destOrd="0" presId="urn:microsoft.com/office/officeart/2005/8/layout/pList2"/>
    <dgm:cxn modelId="{96225BAD-FCB1-4362-A9A8-5F1BAF14697F}" type="presParOf" srcId="{6AF542F5-0215-4209-B343-5A9B77B3BC73}" destId="{8C345B5E-61FD-4F08-885C-1E6172B5D2CB}" srcOrd="4" destOrd="0" presId="urn:microsoft.com/office/officeart/2005/8/layout/pList2"/>
    <dgm:cxn modelId="{EE880D8A-DD87-4AEB-8E46-1346CE777A37}" type="presParOf" srcId="{8C345B5E-61FD-4F08-885C-1E6172B5D2CB}" destId="{2E2A1652-AC35-4549-B88F-162C7AE8F1E8}" srcOrd="0" destOrd="0" presId="urn:microsoft.com/office/officeart/2005/8/layout/pList2"/>
    <dgm:cxn modelId="{15359E25-900D-406B-93CF-E3221CA3B1D7}" type="presParOf" srcId="{8C345B5E-61FD-4F08-885C-1E6172B5D2CB}" destId="{26B6CABA-558A-4A92-9D32-FE018C8B4AA7}" srcOrd="1" destOrd="0" presId="urn:microsoft.com/office/officeart/2005/8/layout/pList2"/>
    <dgm:cxn modelId="{55A372B9-3FCE-4C19-A460-FD8E053BCFFA}" type="presParOf" srcId="{8C345B5E-61FD-4F08-885C-1E6172B5D2CB}" destId="{B8C9C6D7-0517-4806-8AA4-93E799A01B1F}" srcOrd="2" destOrd="0" presId="urn:microsoft.com/office/officeart/2005/8/layout/pList2"/>
    <dgm:cxn modelId="{266548D0-AF10-481E-977F-ECAF53E1CC4A}" type="presParOf" srcId="{6AF542F5-0215-4209-B343-5A9B77B3BC73}" destId="{8F72BEA2-FAB7-4CE9-9775-6D876BB44A36}" srcOrd="5" destOrd="0" presId="urn:microsoft.com/office/officeart/2005/8/layout/pList2"/>
    <dgm:cxn modelId="{5D6944F0-36EF-4A2E-9AD0-24E1A8227848}" type="presParOf" srcId="{6AF542F5-0215-4209-B343-5A9B77B3BC73}" destId="{8D4756D6-6533-4415-A0FF-726378553F59}" srcOrd="6" destOrd="0" presId="urn:microsoft.com/office/officeart/2005/8/layout/pList2"/>
    <dgm:cxn modelId="{89E089E5-8427-48FD-8BFD-7C7D00C9D4E3}" type="presParOf" srcId="{8D4756D6-6533-4415-A0FF-726378553F59}" destId="{147B5679-C9BD-409B-BEE1-2FF7B087D45C}" srcOrd="0" destOrd="0" presId="urn:microsoft.com/office/officeart/2005/8/layout/pList2"/>
    <dgm:cxn modelId="{3123C6FF-7E79-4258-A3BD-FF2FD0569A96}" type="presParOf" srcId="{8D4756D6-6533-4415-A0FF-726378553F59}" destId="{CD3FAE92-272D-4F7A-9B12-E68E240E7522}" srcOrd="1" destOrd="0" presId="urn:microsoft.com/office/officeart/2005/8/layout/pList2"/>
    <dgm:cxn modelId="{3D072DDA-FDE7-4552-A3AF-1BBF013675AC}" type="presParOf" srcId="{8D4756D6-6533-4415-A0FF-726378553F59}" destId="{FE192014-4665-4399-8903-055E8E94663D}" srcOrd="2" destOrd="0" presId="urn:microsoft.com/office/officeart/2005/8/layout/pList2"/>
    <dgm:cxn modelId="{A2597E4E-5319-4D01-80A7-31074A133EC5}" type="presParOf" srcId="{6AF542F5-0215-4209-B343-5A9B77B3BC73}" destId="{D5366D62-770F-4C56-B001-6DB0FD7BC049}" srcOrd="7" destOrd="0" presId="urn:microsoft.com/office/officeart/2005/8/layout/pList2"/>
    <dgm:cxn modelId="{B69DE349-8C32-488B-BC80-DE0740C972B2}" type="presParOf" srcId="{6AF542F5-0215-4209-B343-5A9B77B3BC73}" destId="{F4B4DBB6-9C55-49D2-8482-D3FD5C4923B7}" srcOrd="8" destOrd="0" presId="urn:microsoft.com/office/officeart/2005/8/layout/pList2"/>
    <dgm:cxn modelId="{51998787-3330-4177-9BC3-7156594D8466}" type="presParOf" srcId="{F4B4DBB6-9C55-49D2-8482-D3FD5C4923B7}" destId="{74A69A91-65B6-499A-BE2F-12DB8BE27DD5}" srcOrd="0" destOrd="0" presId="urn:microsoft.com/office/officeart/2005/8/layout/pList2"/>
    <dgm:cxn modelId="{9A8EA40F-0641-4D3A-8172-2AB3D41DCB64}" type="presParOf" srcId="{F4B4DBB6-9C55-49D2-8482-D3FD5C4923B7}" destId="{FE90B827-DCAA-402A-9FC4-00A1CD0702C0}" srcOrd="1" destOrd="0" presId="urn:microsoft.com/office/officeart/2005/8/layout/pList2"/>
    <dgm:cxn modelId="{D08ADA77-5BED-4CE4-A375-C8B19BCD8490}" type="presParOf" srcId="{F4B4DBB6-9C55-49D2-8482-D3FD5C4923B7}" destId="{E63BBF8D-B087-45EF-9928-4988719A9397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2E49586-466E-476F-A5CC-EB454CE5176C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A1C94FE-F4E6-47D4-B01F-446637926C46}">
      <dgm:prSet phldrT="[Text]"/>
      <dgm:spPr>
        <a:solidFill>
          <a:schemeClr val="accent1"/>
        </a:solidFill>
      </dgm:spPr>
      <dgm:t>
        <a:bodyPr/>
        <a:lstStyle/>
        <a:p>
          <a:r>
            <a:rPr lang="bg-BG" dirty="0"/>
            <a:t>„Модернизация на ВУ“</a:t>
          </a:r>
          <a:endParaRPr lang="en-US" dirty="0"/>
        </a:p>
      </dgm:t>
    </dgm:pt>
    <dgm:pt modelId="{B4F93A41-FAEF-480F-8895-9D8F39C626BB}" type="parTrans" cxnId="{1E1CC17B-8658-47C4-9E44-1D18E68E2B0F}">
      <dgm:prSet/>
      <dgm:spPr/>
      <dgm:t>
        <a:bodyPr/>
        <a:lstStyle/>
        <a:p>
          <a:endParaRPr lang="en-US"/>
        </a:p>
      </dgm:t>
    </dgm:pt>
    <dgm:pt modelId="{5AF104C1-715D-4072-B292-79EF9314729E}" type="sibTrans" cxnId="{1E1CC17B-8658-47C4-9E44-1D18E68E2B0F}">
      <dgm:prSet/>
      <dgm:spPr/>
      <dgm:t>
        <a:bodyPr/>
        <a:lstStyle/>
        <a:p>
          <a:endParaRPr lang="en-US"/>
        </a:p>
      </dgm:t>
    </dgm:pt>
    <dgm:pt modelId="{62DB9C36-156F-4DCF-BB6C-DE056CF5B449}">
      <dgm:prSet phldrT="[Text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bg-BG" sz="2000"/>
            <a:t>Бюджет - </a:t>
          </a:r>
          <a:r>
            <a:rPr lang="en-US" sz="2000" b="1"/>
            <a:t>52,9 </a:t>
          </a:r>
          <a:r>
            <a:rPr lang="bg-BG" sz="2000" b="1"/>
            <a:t>млн. лв.</a:t>
          </a:r>
          <a:endParaRPr lang="en-US" sz="2000" b="1" dirty="0"/>
        </a:p>
      </dgm:t>
    </dgm:pt>
    <dgm:pt modelId="{A92D30CF-AD02-4C7F-83D8-46D30E0037A2}" type="parTrans" cxnId="{E615D795-EB26-4EF2-99EC-AAB2B087206B}">
      <dgm:prSet/>
      <dgm:spPr/>
      <dgm:t>
        <a:bodyPr/>
        <a:lstStyle/>
        <a:p>
          <a:endParaRPr lang="en-US"/>
        </a:p>
      </dgm:t>
    </dgm:pt>
    <dgm:pt modelId="{44C3FB71-6FA3-4BD7-AA1F-5B03018BA3B7}" type="sibTrans" cxnId="{E615D795-EB26-4EF2-99EC-AAB2B087206B}">
      <dgm:prSet/>
      <dgm:spPr/>
      <dgm:t>
        <a:bodyPr/>
        <a:lstStyle/>
        <a:p>
          <a:endParaRPr lang="en-US"/>
        </a:p>
      </dgm:t>
    </dgm:pt>
    <dgm:pt modelId="{FFDC264D-AD1B-46AF-A98C-30321F5B221F}">
      <dgm:prSet phldrT="[Text]"/>
      <dgm:spPr>
        <a:solidFill>
          <a:schemeClr val="accent6"/>
        </a:solidFill>
      </dgm:spPr>
      <dgm:t>
        <a:bodyPr/>
        <a:lstStyle/>
        <a:p>
          <a:r>
            <a:rPr lang="bg-BG" dirty="0"/>
            <a:t>„Ученически</a:t>
          </a:r>
          <a:r>
            <a:rPr lang="bg-BG" baseline="0" dirty="0"/>
            <a:t> практики – 2“</a:t>
          </a:r>
          <a:endParaRPr lang="en-US" dirty="0"/>
        </a:p>
      </dgm:t>
    </dgm:pt>
    <dgm:pt modelId="{8DF3096D-6951-465E-9942-1E87F17FD550}" type="parTrans" cxnId="{3FADC007-F54C-4E2A-92D9-84D099F3B85A}">
      <dgm:prSet/>
      <dgm:spPr/>
      <dgm:t>
        <a:bodyPr/>
        <a:lstStyle/>
        <a:p>
          <a:endParaRPr lang="en-US"/>
        </a:p>
      </dgm:t>
    </dgm:pt>
    <dgm:pt modelId="{E7B5B5A4-8F24-4FAB-A028-20AAECD332B4}" type="sibTrans" cxnId="{3FADC007-F54C-4E2A-92D9-84D099F3B85A}">
      <dgm:prSet/>
      <dgm:spPr/>
      <dgm:t>
        <a:bodyPr/>
        <a:lstStyle/>
        <a:p>
          <a:endParaRPr lang="en-US"/>
        </a:p>
      </dgm:t>
    </dgm:pt>
    <dgm:pt modelId="{0FDEEF6F-7D81-4E32-864A-49E01866E1FE}">
      <dgm:prSet phldrT="[Text]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bg-BG" sz="2000"/>
            <a:t>Бюджет -</a:t>
          </a:r>
          <a:r>
            <a:rPr lang="en-US" sz="2000" b="1"/>
            <a:t>10 553 013,81 </a:t>
          </a:r>
          <a:r>
            <a:rPr lang="bg-BG" sz="2000" b="1"/>
            <a:t>лв. </a:t>
          </a:r>
          <a:endParaRPr lang="en-US" sz="2000" b="1" dirty="0"/>
        </a:p>
      </dgm:t>
    </dgm:pt>
    <dgm:pt modelId="{6F9CF8AE-307E-4A91-93B6-6AD5A15F6C84}" type="parTrans" cxnId="{947F9F54-209B-4C5F-9156-3CF58884EC54}">
      <dgm:prSet/>
      <dgm:spPr/>
      <dgm:t>
        <a:bodyPr/>
        <a:lstStyle/>
        <a:p>
          <a:endParaRPr lang="en-US"/>
        </a:p>
      </dgm:t>
    </dgm:pt>
    <dgm:pt modelId="{E7D0B898-D590-4ADC-9242-2BF1045F1854}" type="sibTrans" cxnId="{947F9F54-209B-4C5F-9156-3CF58884EC54}">
      <dgm:prSet/>
      <dgm:spPr/>
      <dgm:t>
        <a:bodyPr/>
        <a:lstStyle/>
        <a:p>
          <a:endParaRPr lang="en-US"/>
        </a:p>
      </dgm:t>
    </dgm:pt>
    <dgm:pt modelId="{C56C6B63-A82A-479A-B4AB-CCAC9F0EAC50}">
      <dgm:prSet phldrT="[Text]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bg-BG" sz="2000"/>
            <a:t>Краен срок за кандидатстване - 12.07.2021 г.</a:t>
          </a:r>
          <a:endParaRPr lang="en-US" sz="2000" dirty="0"/>
        </a:p>
      </dgm:t>
    </dgm:pt>
    <dgm:pt modelId="{11DD6289-2D58-4AA0-AFC3-E33412DC338E}" type="parTrans" cxnId="{C70D2FAB-FDEC-4B8B-9B2A-CB63102DDC4B}">
      <dgm:prSet/>
      <dgm:spPr/>
      <dgm:t>
        <a:bodyPr/>
        <a:lstStyle/>
        <a:p>
          <a:endParaRPr lang="en-US"/>
        </a:p>
      </dgm:t>
    </dgm:pt>
    <dgm:pt modelId="{7B714B91-A381-408D-92AC-ECFD070518EE}" type="sibTrans" cxnId="{C70D2FAB-FDEC-4B8B-9B2A-CB63102DDC4B}">
      <dgm:prSet/>
      <dgm:spPr/>
      <dgm:t>
        <a:bodyPr/>
        <a:lstStyle/>
        <a:p>
          <a:endParaRPr lang="en-US"/>
        </a:p>
      </dgm:t>
    </dgm:pt>
    <dgm:pt modelId="{FC08C8C2-6FC3-4DFF-AA31-9B99F1EC29AC}">
      <dgm:prSet phldrT="[Text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bg-BG" sz="2000"/>
            <a:t>Одобрени 17 проектни предложения за </a:t>
          </a:r>
          <a:r>
            <a:rPr lang="en-US" sz="2000"/>
            <a:t>52 888 556</a:t>
          </a:r>
          <a:r>
            <a:rPr lang="bg-BG" sz="2000"/>
            <a:t> лв.</a:t>
          </a:r>
          <a:endParaRPr lang="en-US" sz="2000" dirty="0"/>
        </a:p>
      </dgm:t>
    </dgm:pt>
    <dgm:pt modelId="{A20843E7-A1E2-4DA4-81F5-277C21DAF513}" type="parTrans" cxnId="{96E05417-D03D-49CB-B718-4528E9C671CB}">
      <dgm:prSet/>
      <dgm:spPr/>
      <dgm:t>
        <a:bodyPr/>
        <a:lstStyle/>
        <a:p>
          <a:endParaRPr lang="en-US"/>
        </a:p>
      </dgm:t>
    </dgm:pt>
    <dgm:pt modelId="{8EEA8EC8-9E37-4AFD-8981-060BA518CDAA}" type="sibTrans" cxnId="{96E05417-D03D-49CB-B718-4528E9C671CB}">
      <dgm:prSet/>
      <dgm:spPr/>
      <dgm:t>
        <a:bodyPr/>
        <a:lstStyle/>
        <a:p>
          <a:endParaRPr lang="en-US"/>
        </a:p>
      </dgm:t>
    </dgm:pt>
    <dgm:pt modelId="{C5717EF5-4C7D-4BAE-895C-D277C7EB9247}">
      <dgm:prSet phldrT="[Text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bg-BG" sz="2000"/>
            <a:t>Резервни 4 проектни предложения за </a:t>
          </a:r>
          <a:r>
            <a:rPr lang="en-US" sz="2000"/>
            <a:t>5 652 948</a:t>
          </a:r>
          <a:r>
            <a:rPr lang="bg-BG" sz="2000"/>
            <a:t> лв.</a:t>
          </a:r>
          <a:endParaRPr lang="en-US" sz="2000" dirty="0"/>
        </a:p>
      </dgm:t>
    </dgm:pt>
    <dgm:pt modelId="{67D84A1F-3778-4DD9-A9AE-66F058BFC56B}" type="parTrans" cxnId="{779C1E70-FF56-4A78-ADD9-544F5EC28646}">
      <dgm:prSet/>
      <dgm:spPr/>
      <dgm:t>
        <a:bodyPr/>
        <a:lstStyle/>
        <a:p>
          <a:endParaRPr lang="en-US"/>
        </a:p>
      </dgm:t>
    </dgm:pt>
    <dgm:pt modelId="{F2B98F24-2BDA-4902-AA10-609A2AB760AB}" type="sibTrans" cxnId="{779C1E70-FF56-4A78-ADD9-544F5EC28646}">
      <dgm:prSet/>
      <dgm:spPr/>
      <dgm:t>
        <a:bodyPr/>
        <a:lstStyle/>
        <a:p>
          <a:endParaRPr lang="en-US"/>
        </a:p>
      </dgm:t>
    </dgm:pt>
    <dgm:pt modelId="{A10BC7FB-EA0E-472B-B9A4-5017B058398D}">
      <dgm:prSet phldrT="[Text]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bg-BG" sz="2000"/>
            <a:t>Конкретен бенефициент – МОН</a:t>
          </a:r>
          <a:endParaRPr lang="en-US" sz="2000" dirty="0"/>
        </a:p>
      </dgm:t>
    </dgm:pt>
    <dgm:pt modelId="{CD7B9E38-1CD8-473F-B488-FD6AE8B6F9D1}" type="parTrans" cxnId="{757C70CD-02AF-4BDF-9D94-E87EB4DDA499}">
      <dgm:prSet/>
      <dgm:spPr/>
      <dgm:t>
        <a:bodyPr/>
        <a:lstStyle/>
        <a:p>
          <a:endParaRPr lang="en-US"/>
        </a:p>
      </dgm:t>
    </dgm:pt>
    <dgm:pt modelId="{23661D89-1BCF-4466-9075-44570DCAE0A5}" type="sibTrans" cxnId="{757C70CD-02AF-4BDF-9D94-E87EB4DDA499}">
      <dgm:prSet/>
      <dgm:spPr/>
      <dgm:t>
        <a:bodyPr/>
        <a:lstStyle/>
        <a:p>
          <a:endParaRPr lang="en-US"/>
        </a:p>
      </dgm:t>
    </dgm:pt>
    <dgm:pt modelId="{9D2C239B-39FB-4EF9-8B11-36CE8B245277}">
      <dgm:prSet phldrT="[Text]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bg-BG" sz="2000" dirty="0"/>
            <a:t>11 649 ученици в практики в реална работна среда – индикатор от рамката за изпълнение.</a:t>
          </a:r>
          <a:endParaRPr lang="en-US" sz="2000" dirty="0"/>
        </a:p>
      </dgm:t>
    </dgm:pt>
    <dgm:pt modelId="{84E60A0D-45B4-41F6-B1B6-53D114B3702E}" type="parTrans" cxnId="{455C7DB2-B93D-45DF-9384-3C6A119052A7}">
      <dgm:prSet/>
      <dgm:spPr/>
      <dgm:t>
        <a:bodyPr/>
        <a:lstStyle/>
        <a:p>
          <a:endParaRPr lang="en-US"/>
        </a:p>
      </dgm:t>
    </dgm:pt>
    <dgm:pt modelId="{7985A33B-3B3C-41AC-99AE-707DF5DB3085}" type="sibTrans" cxnId="{455C7DB2-B93D-45DF-9384-3C6A119052A7}">
      <dgm:prSet/>
      <dgm:spPr/>
      <dgm:t>
        <a:bodyPr/>
        <a:lstStyle/>
        <a:p>
          <a:endParaRPr lang="en-US"/>
        </a:p>
      </dgm:t>
    </dgm:pt>
    <dgm:pt modelId="{4F969DDB-034B-485C-BA01-B2AB32E104F8}">
      <dgm:prSet phldrT="[Text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endParaRPr lang="en-US" sz="2000" b="1" dirty="0">
            <a:solidFill>
              <a:schemeClr val="accent3">
                <a:lumMod val="50000"/>
              </a:schemeClr>
            </a:solidFill>
          </a:endParaRPr>
        </a:p>
      </dgm:t>
    </dgm:pt>
    <dgm:pt modelId="{1E9F7B7F-EFC1-4386-89B4-305E7E248E1F}" type="parTrans" cxnId="{7AEC3A5A-A903-4C1C-ABCB-6B9C393037DA}">
      <dgm:prSet/>
      <dgm:spPr/>
      <dgm:t>
        <a:bodyPr/>
        <a:lstStyle/>
        <a:p>
          <a:endParaRPr lang="en-US"/>
        </a:p>
      </dgm:t>
    </dgm:pt>
    <dgm:pt modelId="{88996BC3-E69B-40D2-91ED-C60CFA7FAA79}" type="sibTrans" cxnId="{7AEC3A5A-A903-4C1C-ABCB-6B9C393037DA}">
      <dgm:prSet/>
      <dgm:spPr/>
      <dgm:t>
        <a:bodyPr/>
        <a:lstStyle/>
        <a:p>
          <a:endParaRPr lang="en-US"/>
        </a:p>
      </dgm:t>
    </dgm:pt>
    <dgm:pt modelId="{6CA232CD-954E-4D24-974C-8AAC6F0BCCB5}" type="pres">
      <dgm:prSet presAssocID="{F2E49586-466E-476F-A5CC-EB454CE5176C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BE52ED63-1D6C-44CC-A163-EA6C8E061922}" type="pres">
      <dgm:prSet presAssocID="{3A1C94FE-F4E6-47D4-B01F-446637926C46}" presName="linNode" presStyleCnt="0"/>
      <dgm:spPr/>
    </dgm:pt>
    <dgm:pt modelId="{8A3A916C-A533-4C59-A9E1-AE0EAA93150F}" type="pres">
      <dgm:prSet presAssocID="{3A1C94FE-F4E6-47D4-B01F-446637926C46}" presName="parentShp" presStyleLbl="node1" presStyleIdx="0" presStyleCnt="2" custScaleX="82045" custScaleY="1083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4DF48D-5309-45AB-AAFB-AEB0375C44F5}" type="pres">
      <dgm:prSet presAssocID="{3A1C94FE-F4E6-47D4-B01F-446637926C46}" presName="childShp" presStyleLbl="bgAccFollowNode1" presStyleIdx="0" presStyleCnt="2" custScaleX="110357" custScaleY="115342" custLinFactNeighborX="122" custLinFactNeighborY="-1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1111B2-B48A-472C-853C-4992342456FF}" type="pres">
      <dgm:prSet presAssocID="{5AF104C1-715D-4072-B292-79EF9314729E}" presName="spacing" presStyleCnt="0"/>
      <dgm:spPr/>
    </dgm:pt>
    <dgm:pt modelId="{0237CBE7-3733-4815-A24B-E996ECD8E564}" type="pres">
      <dgm:prSet presAssocID="{FFDC264D-AD1B-46AF-A98C-30321F5B221F}" presName="linNode" presStyleCnt="0"/>
      <dgm:spPr/>
    </dgm:pt>
    <dgm:pt modelId="{BBE37B2E-EEA2-49AF-BEEC-FE4B75294285}" type="pres">
      <dgm:prSet presAssocID="{FFDC264D-AD1B-46AF-A98C-30321F5B221F}" presName="parentShp" presStyleLbl="node1" presStyleIdx="1" presStyleCnt="2" custScaleX="80271" custScaleY="114366" custLinFactNeighborX="-81" custLinFactNeighborY="8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720487-7ADC-4532-950E-2F465CCB608E}" type="pres">
      <dgm:prSet presAssocID="{FFDC264D-AD1B-46AF-A98C-30321F5B221F}" presName="childShp" presStyleLbl="bgAccFollowNode1" presStyleIdx="1" presStyleCnt="2" custScaleX="111809" custScaleY="123438" custLinFactNeighborX="122" custLinFactNeighborY="-16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AB10C4B-5068-4F7E-813F-45AF326F77C8}" type="presOf" srcId="{F2E49586-466E-476F-A5CC-EB454CE5176C}" destId="{6CA232CD-954E-4D24-974C-8AAC6F0BCCB5}" srcOrd="0" destOrd="0" presId="urn:microsoft.com/office/officeart/2005/8/layout/vList6"/>
    <dgm:cxn modelId="{455C7DB2-B93D-45DF-9384-3C6A119052A7}" srcId="{FFDC264D-AD1B-46AF-A98C-30321F5B221F}" destId="{9D2C239B-39FB-4EF9-8B11-36CE8B245277}" srcOrd="3" destOrd="0" parTransId="{84E60A0D-45B4-41F6-B1B6-53D114B3702E}" sibTransId="{7985A33B-3B3C-41AC-99AE-707DF5DB3085}"/>
    <dgm:cxn modelId="{5761BD82-A289-4D5A-8DA7-D22CEE72B3AF}" type="presOf" srcId="{4F969DDB-034B-485C-BA01-B2AB32E104F8}" destId="{E04DF48D-5309-45AB-AAFB-AEB0375C44F5}" srcOrd="0" destOrd="0" presId="urn:microsoft.com/office/officeart/2005/8/layout/vList6"/>
    <dgm:cxn modelId="{14C0E84C-A3D5-4257-B672-FB73C38FC305}" type="presOf" srcId="{FFDC264D-AD1B-46AF-A98C-30321F5B221F}" destId="{BBE37B2E-EEA2-49AF-BEEC-FE4B75294285}" srcOrd="0" destOrd="0" presId="urn:microsoft.com/office/officeart/2005/8/layout/vList6"/>
    <dgm:cxn modelId="{3FD31084-860D-4FC6-BE31-DBA91FF81DB9}" type="presOf" srcId="{C5717EF5-4C7D-4BAE-895C-D277C7EB9247}" destId="{E04DF48D-5309-45AB-AAFB-AEB0375C44F5}" srcOrd="0" destOrd="3" presId="urn:microsoft.com/office/officeart/2005/8/layout/vList6"/>
    <dgm:cxn modelId="{AB488441-6745-4E80-B90D-4262A04ABFB9}" type="presOf" srcId="{62DB9C36-156F-4DCF-BB6C-DE056CF5B449}" destId="{E04DF48D-5309-45AB-AAFB-AEB0375C44F5}" srcOrd="0" destOrd="1" presId="urn:microsoft.com/office/officeart/2005/8/layout/vList6"/>
    <dgm:cxn modelId="{757C70CD-02AF-4BDF-9D94-E87EB4DDA499}" srcId="{FFDC264D-AD1B-46AF-A98C-30321F5B221F}" destId="{A10BC7FB-EA0E-472B-B9A4-5017B058398D}" srcOrd="2" destOrd="0" parTransId="{CD7B9E38-1CD8-473F-B488-FD6AE8B6F9D1}" sibTransId="{23661D89-1BCF-4466-9075-44570DCAE0A5}"/>
    <dgm:cxn modelId="{D755E357-B4AE-4986-B1C3-D34B140AFDF4}" type="presOf" srcId="{FC08C8C2-6FC3-4DFF-AA31-9B99F1EC29AC}" destId="{E04DF48D-5309-45AB-AAFB-AEB0375C44F5}" srcOrd="0" destOrd="2" presId="urn:microsoft.com/office/officeart/2005/8/layout/vList6"/>
    <dgm:cxn modelId="{790A96D5-A2B9-4FEA-B934-A4F29C29F46A}" type="presOf" srcId="{9D2C239B-39FB-4EF9-8B11-36CE8B245277}" destId="{9E720487-7ADC-4532-950E-2F465CCB608E}" srcOrd="0" destOrd="3" presId="urn:microsoft.com/office/officeart/2005/8/layout/vList6"/>
    <dgm:cxn modelId="{54DC7B11-17DC-43E1-B575-4C07738BBD34}" type="presOf" srcId="{C56C6B63-A82A-479A-B4AB-CCAC9F0EAC50}" destId="{9E720487-7ADC-4532-950E-2F465CCB608E}" srcOrd="0" destOrd="1" presId="urn:microsoft.com/office/officeart/2005/8/layout/vList6"/>
    <dgm:cxn modelId="{96E05417-D03D-49CB-B718-4528E9C671CB}" srcId="{3A1C94FE-F4E6-47D4-B01F-446637926C46}" destId="{FC08C8C2-6FC3-4DFF-AA31-9B99F1EC29AC}" srcOrd="2" destOrd="0" parTransId="{A20843E7-A1E2-4DA4-81F5-277C21DAF513}" sibTransId="{8EEA8EC8-9E37-4AFD-8981-060BA518CDAA}"/>
    <dgm:cxn modelId="{779C1E70-FF56-4A78-ADD9-544F5EC28646}" srcId="{3A1C94FE-F4E6-47D4-B01F-446637926C46}" destId="{C5717EF5-4C7D-4BAE-895C-D277C7EB9247}" srcOrd="3" destOrd="0" parTransId="{67D84A1F-3778-4DD9-A9AE-66F058BFC56B}" sibTransId="{F2B98F24-2BDA-4902-AA10-609A2AB760AB}"/>
    <dgm:cxn modelId="{3FADC007-F54C-4E2A-92D9-84D099F3B85A}" srcId="{F2E49586-466E-476F-A5CC-EB454CE5176C}" destId="{FFDC264D-AD1B-46AF-A98C-30321F5B221F}" srcOrd="1" destOrd="0" parTransId="{8DF3096D-6951-465E-9942-1E87F17FD550}" sibTransId="{E7B5B5A4-8F24-4FAB-A028-20AAECD332B4}"/>
    <dgm:cxn modelId="{F13300A0-7641-4DF1-92ED-6A16F106F941}" type="presOf" srcId="{3A1C94FE-F4E6-47D4-B01F-446637926C46}" destId="{8A3A916C-A533-4C59-A9E1-AE0EAA93150F}" srcOrd="0" destOrd="0" presId="urn:microsoft.com/office/officeart/2005/8/layout/vList6"/>
    <dgm:cxn modelId="{E615D795-EB26-4EF2-99EC-AAB2B087206B}" srcId="{3A1C94FE-F4E6-47D4-B01F-446637926C46}" destId="{62DB9C36-156F-4DCF-BB6C-DE056CF5B449}" srcOrd="1" destOrd="0" parTransId="{A92D30CF-AD02-4C7F-83D8-46D30E0037A2}" sibTransId="{44C3FB71-6FA3-4BD7-AA1F-5B03018BA3B7}"/>
    <dgm:cxn modelId="{7AEC3A5A-A903-4C1C-ABCB-6B9C393037DA}" srcId="{3A1C94FE-F4E6-47D4-B01F-446637926C46}" destId="{4F969DDB-034B-485C-BA01-B2AB32E104F8}" srcOrd="0" destOrd="0" parTransId="{1E9F7B7F-EFC1-4386-89B4-305E7E248E1F}" sibTransId="{88996BC3-E69B-40D2-91ED-C60CFA7FAA79}"/>
    <dgm:cxn modelId="{11ACDF0A-2529-469E-A4CA-5BB14EAEDC7A}" type="presOf" srcId="{A10BC7FB-EA0E-472B-B9A4-5017B058398D}" destId="{9E720487-7ADC-4532-950E-2F465CCB608E}" srcOrd="0" destOrd="2" presId="urn:microsoft.com/office/officeart/2005/8/layout/vList6"/>
    <dgm:cxn modelId="{DB91A0E9-AC27-4684-BD4D-A02D98B05C52}" type="presOf" srcId="{0FDEEF6F-7D81-4E32-864A-49E01866E1FE}" destId="{9E720487-7ADC-4532-950E-2F465CCB608E}" srcOrd="0" destOrd="0" presId="urn:microsoft.com/office/officeart/2005/8/layout/vList6"/>
    <dgm:cxn modelId="{947F9F54-209B-4C5F-9156-3CF58884EC54}" srcId="{FFDC264D-AD1B-46AF-A98C-30321F5B221F}" destId="{0FDEEF6F-7D81-4E32-864A-49E01866E1FE}" srcOrd="0" destOrd="0" parTransId="{6F9CF8AE-307E-4A91-93B6-6AD5A15F6C84}" sibTransId="{E7D0B898-D590-4ADC-9242-2BF1045F1854}"/>
    <dgm:cxn modelId="{1E1CC17B-8658-47C4-9E44-1D18E68E2B0F}" srcId="{F2E49586-466E-476F-A5CC-EB454CE5176C}" destId="{3A1C94FE-F4E6-47D4-B01F-446637926C46}" srcOrd="0" destOrd="0" parTransId="{B4F93A41-FAEF-480F-8895-9D8F39C626BB}" sibTransId="{5AF104C1-715D-4072-B292-79EF9314729E}"/>
    <dgm:cxn modelId="{C70D2FAB-FDEC-4B8B-9B2A-CB63102DDC4B}" srcId="{FFDC264D-AD1B-46AF-A98C-30321F5B221F}" destId="{C56C6B63-A82A-479A-B4AB-CCAC9F0EAC50}" srcOrd="1" destOrd="0" parTransId="{11DD6289-2D58-4AA0-AFC3-E33412DC338E}" sibTransId="{7B714B91-A381-408D-92AC-ECFD070518EE}"/>
    <dgm:cxn modelId="{46E76869-7A4E-42C3-9382-B7D99A22A141}" type="presParOf" srcId="{6CA232CD-954E-4D24-974C-8AAC6F0BCCB5}" destId="{BE52ED63-1D6C-44CC-A163-EA6C8E061922}" srcOrd="0" destOrd="0" presId="urn:microsoft.com/office/officeart/2005/8/layout/vList6"/>
    <dgm:cxn modelId="{33AB6EC6-A912-4BD4-B871-F3BE21F387B1}" type="presParOf" srcId="{BE52ED63-1D6C-44CC-A163-EA6C8E061922}" destId="{8A3A916C-A533-4C59-A9E1-AE0EAA93150F}" srcOrd="0" destOrd="0" presId="urn:microsoft.com/office/officeart/2005/8/layout/vList6"/>
    <dgm:cxn modelId="{6D0279B5-D00F-4DF9-A2F6-944D9AC7F308}" type="presParOf" srcId="{BE52ED63-1D6C-44CC-A163-EA6C8E061922}" destId="{E04DF48D-5309-45AB-AAFB-AEB0375C44F5}" srcOrd="1" destOrd="0" presId="urn:microsoft.com/office/officeart/2005/8/layout/vList6"/>
    <dgm:cxn modelId="{2B9F7550-E8DB-4B7E-B4B4-7C2D2BC0EB16}" type="presParOf" srcId="{6CA232CD-954E-4D24-974C-8AAC6F0BCCB5}" destId="{0B1111B2-B48A-472C-853C-4992342456FF}" srcOrd="1" destOrd="0" presId="urn:microsoft.com/office/officeart/2005/8/layout/vList6"/>
    <dgm:cxn modelId="{8ABFE703-0951-4013-B047-A323D255B146}" type="presParOf" srcId="{6CA232CD-954E-4D24-974C-8AAC6F0BCCB5}" destId="{0237CBE7-3733-4815-A24B-E996ECD8E564}" srcOrd="2" destOrd="0" presId="urn:microsoft.com/office/officeart/2005/8/layout/vList6"/>
    <dgm:cxn modelId="{6F04A745-20FA-4301-A13A-8B53B12F1F92}" type="presParOf" srcId="{0237CBE7-3733-4815-A24B-E996ECD8E564}" destId="{BBE37B2E-EEA2-49AF-BEEC-FE4B75294285}" srcOrd="0" destOrd="0" presId="urn:microsoft.com/office/officeart/2005/8/layout/vList6"/>
    <dgm:cxn modelId="{B39E152D-6CCC-49DA-887B-1336F952B983}" type="presParOf" srcId="{0237CBE7-3733-4815-A24B-E996ECD8E564}" destId="{9E720487-7ADC-4532-950E-2F465CCB608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6DBDBF-718A-40E5-822E-E0500E5D18B7}" type="doc">
      <dgm:prSet loTypeId="urn:microsoft.com/office/officeart/2005/8/layout/bProcess3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A79984E-ABCC-45B0-9DCD-0F64AB085735}">
      <dgm:prSet phldrT="[Text]"/>
      <dgm:spPr/>
      <dgm:t>
        <a:bodyPr/>
        <a:lstStyle/>
        <a:p>
          <a:r>
            <a:rPr lang="bg-BG" b="1" dirty="0"/>
            <a:t>Бюджет </a:t>
          </a:r>
        </a:p>
        <a:p>
          <a:r>
            <a:rPr lang="bg-BG" b="1" dirty="0"/>
            <a:t>15 662 043 лв.</a:t>
          </a:r>
          <a:endParaRPr lang="en-US" b="1" dirty="0"/>
        </a:p>
      </dgm:t>
    </dgm:pt>
    <dgm:pt modelId="{48BCCADA-98F0-4678-BB05-A1415C639C43}" type="parTrans" cxnId="{44D10939-DBA0-440D-920E-D2686B7C67D5}">
      <dgm:prSet/>
      <dgm:spPr/>
      <dgm:t>
        <a:bodyPr/>
        <a:lstStyle/>
        <a:p>
          <a:endParaRPr lang="en-US" b="1"/>
        </a:p>
      </dgm:t>
    </dgm:pt>
    <dgm:pt modelId="{2195E097-95A9-4D99-9F9E-4B8F7761A3D8}" type="sibTrans" cxnId="{44D10939-DBA0-440D-920E-D2686B7C67D5}">
      <dgm:prSet/>
      <dgm:spPr/>
      <dgm:t>
        <a:bodyPr/>
        <a:lstStyle/>
        <a:p>
          <a:endParaRPr lang="en-US" b="1"/>
        </a:p>
      </dgm:t>
    </dgm:pt>
    <dgm:pt modelId="{F7785EA5-D518-4228-B473-EEA76A7D79F4}">
      <dgm:prSet phldrT="[Text]"/>
      <dgm:spPr/>
      <dgm:t>
        <a:bodyPr/>
        <a:lstStyle/>
        <a:p>
          <a:r>
            <a:rPr lang="bg-BG" b="1" dirty="0"/>
            <a:t>Подадени </a:t>
          </a:r>
        </a:p>
        <a:p>
          <a:r>
            <a:rPr lang="bg-BG" b="1" dirty="0"/>
            <a:t>21 ПП, в оценка </a:t>
          </a:r>
          <a:endParaRPr lang="en-US" b="1" dirty="0"/>
        </a:p>
      </dgm:t>
    </dgm:pt>
    <dgm:pt modelId="{663CB7F5-60CB-4BBF-9477-355F54D83698}" type="parTrans" cxnId="{CB16EA08-F2C2-48C7-B198-82C1A5009362}">
      <dgm:prSet/>
      <dgm:spPr/>
      <dgm:t>
        <a:bodyPr/>
        <a:lstStyle/>
        <a:p>
          <a:endParaRPr lang="en-US" b="1"/>
        </a:p>
      </dgm:t>
    </dgm:pt>
    <dgm:pt modelId="{A143E736-325F-4F8D-B430-C712296ED3A5}" type="sibTrans" cxnId="{CB16EA08-F2C2-48C7-B198-82C1A5009362}">
      <dgm:prSet/>
      <dgm:spPr/>
      <dgm:t>
        <a:bodyPr/>
        <a:lstStyle/>
        <a:p>
          <a:endParaRPr lang="en-US" b="1"/>
        </a:p>
      </dgm:t>
    </dgm:pt>
    <dgm:pt modelId="{29B8242B-D896-4A06-8AA1-4217A50C5B97}">
      <dgm:prSet phldrT="[Text]"/>
      <dgm:spPr/>
      <dgm:t>
        <a:bodyPr/>
        <a:lstStyle/>
        <a:p>
          <a:r>
            <a:rPr lang="bg-BG" b="1" dirty="0"/>
            <a:t>за 56% от бюджета</a:t>
          </a:r>
          <a:endParaRPr lang="en-US" b="1" dirty="0"/>
        </a:p>
      </dgm:t>
    </dgm:pt>
    <dgm:pt modelId="{20E44E3A-BED7-497E-ABE0-B041C87202A4}" type="parTrans" cxnId="{BF470B9A-B4BD-4949-860D-9DFE1A3620FA}">
      <dgm:prSet/>
      <dgm:spPr/>
      <dgm:t>
        <a:bodyPr/>
        <a:lstStyle/>
        <a:p>
          <a:endParaRPr lang="en-US" b="1"/>
        </a:p>
      </dgm:t>
    </dgm:pt>
    <dgm:pt modelId="{A901D5FC-968A-44A8-83EC-8F172BCC6AE4}" type="sibTrans" cxnId="{BF470B9A-B4BD-4949-860D-9DFE1A3620FA}">
      <dgm:prSet/>
      <dgm:spPr/>
      <dgm:t>
        <a:bodyPr/>
        <a:lstStyle/>
        <a:p>
          <a:endParaRPr lang="en-US" b="1"/>
        </a:p>
      </dgm:t>
    </dgm:pt>
    <dgm:pt modelId="{A2422B91-2F00-46A3-A8F2-9F24BB231C5A}">
      <dgm:prSet phldrT="[Text]" custT="1"/>
      <dgm:spPr/>
      <dgm:t>
        <a:bodyPr/>
        <a:lstStyle/>
        <a:p>
          <a:r>
            <a:rPr lang="bg-BG" sz="2000" b="1" dirty="0"/>
            <a:t>Свободен ресурс </a:t>
          </a:r>
        </a:p>
        <a:p>
          <a:r>
            <a:rPr lang="bg-BG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≈ 7 млн. лв.</a:t>
          </a:r>
          <a:endParaRPr lang="en-US" sz="2000" b="1" dirty="0"/>
        </a:p>
      </dgm:t>
    </dgm:pt>
    <dgm:pt modelId="{71F65279-27CF-468F-9859-5182038AB263}" type="parTrans" cxnId="{DBFE9BE5-6CB8-4AEB-9EDF-64827C0FB337}">
      <dgm:prSet/>
      <dgm:spPr/>
      <dgm:t>
        <a:bodyPr/>
        <a:lstStyle/>
        <a:p>
          <a:endParaRPr lang="en-US" b="1"/>
        </a:p>
      </dgm:t>
    </dgm:pt>
    <dgm:pt modelId="{51909D9F-5484-4A75-BF0F-891CA5F207BC}" type="sibTrans" cxnId="{DBFE9BE5-6CB8-4AEB-9EDF-64827C0FB337}">
      <dgm:prSet/>
      <dgm:spPr/>
      <dgm:t>
        <a:bodyPr/>
        <a:lstStyle/>
        <a:p>
          <a:endParaRPr lang="en-US" b="1"/>
        </a:p>
      </dgm:t>
    </dgm:pt>
    <dgm:pt modelId="{621AC75A-CF3F-43F4-8E60-A2FF7E55991D}">
      <dgm:prSet phldrT="[Text]"/>
      <dgm:spPr/>
      <dgm:t>
        <a:bodyPr/>
        <a:lstStyle/>
        <a:p>
          <a:r>
            <a:rPr lang="bg-BG" b="1" dirty="0"/>
            <a:t>към ПО 2, „Подкрепа за успех“ (</a:t>
          </a:r>
          <a:r>
            <a:rPr lang="bg-BG" b="1" i="1" dirty="0"/>
            <a:t>подкрепа за уязвими ученици за предотвратяване преждевременното напускане на училище</a:t>
          </a:r>
          <a:r>
            <a:rPr lang="bg-BG" b="1" dirty="0"/>
            <a:t>)</a:t>
          </a:r>
          <a:r>
            <a:rPr lang="en-US" b="1" dirty="0"/>
            <a:t> </a:t>
          </a:r>
        </a:p>
      </dgm:t>
    </dgm:pt>
    <dgm:pt modelId="{C7F8BB5F-A13A-4C82-881B-3C6D776793D9}" type="parTrans" cxnId="{9131249B-2947-4BD9-AD83-A6834C1BDD3B}">
      <dgm:prSet/>
      <dgm:spPr/>
      <dgm:t>
        <a:bodyPr/>
        <a:lstStyle/>
        <a:p>
          <a:endParaRPr lang="en-US" b="1"/>
        </a:p>
      </dgm:t>
    </dgm:pt>
    <dgm:pt modelId="{A5AB611E-A469-48E0-9A33-33F3C3B61C93}" type="sibTrans" cxnId="{9131249B-2947-4BD9-AD83-A6834C1BDD3B}">
      <dgm:prSet/>
      <dgm:spPr/>
      <dgm:t>
        <a:bodyPr/>
        <a:lstStyle/>
        <a:p>
          <a:endParaRPr lang="en-US" b="1"/>
        </a:p>
      </dgm:t>
    </dgm:pt>
    <dgm:pt modelId="{42E7CC41-2462-4A8A-A149-FBCD561C3558}" type="pres">
      <dgm:prSet presAssocID="{A46DBDBF-718A-40E5-822E-E0500E5D18B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2F13692-2859-499D-8FE9-46630E544DAB}" type="pres">
      <dgm:prSet presAssocID="{1A79984E-ABCC-45B0-9DCD-0F64AB08573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77673-0DF0-49B4-B0F5-5B232B1ADDD2}" type="pres">
      <dgm:prSet presAssocID="{2195E097-95A9-4D99-9F9E-4B8F7761A3D8}" presName="sibTrans" presStyleLbl="sibTrans1D1" presStyleIdx="0" presStyleCnt="4"/>
      <dgm:spPr/>
      <dgm:t>
        <a:bodyPr/>
        <a:lstStyle/>
        <a:p>
          <a:endParaRPr lang="en-US"/>
        </a:p>
      </dgm:t>
    </dgm:pt>
    <dgm:pt modelId="{18EA7F09-508E-45A6-B84D-8F9ECD23841A}" type="pres">
      <dgm:prSet presAssocID="{2195E097-95A9-4D99-9F9E-4B8F7761A3D8}" presName="connectorText" presStyleLbl="sibTrans1D1" presStyleIdx="0" presStyleCnt="4"/>
      <dgm:spPr/>
      <dgm:t>
        <a:bodyPr/>
        <a:lstStyle/>
        <a:p>
          <a:endParaRPr lang="en-US"/>
        </a:p>
      </dgm:t>
    </dgm:pt>
    <dgm:pt modelId="{D13409E1-979F-4C97-9F57-995424FCB0E5}" type="pres">
      <dgm:prSet presAssocID="{F7785EA5-D518-4228-B473-EEA76A7D79F4}" presName="node" presStyleLbl="node1" presStyleIdx="1" presStyleCnt="5" custScaleX="1200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B11415-6BDC-470A-A832-A2CFFF6CC359}" type="pres">
      <dgm:prSet presAssocID="{A143E736-325F-4F8D-B430-C712296ED3A5}" presName="sibTrans" presStyleLbl="sibTrans1D1" presStyleIdx="1" presStyleCnt="4"/>
      <dgm:spPr/>
      <dgm:t>
        <a:bodyPr/>
        <a:lstStyle/>
        <a:p>
          <a:endParaRPr lang="en-US"/>
        </a:p>
      </dgm:t>
    </dgm:pt>
    <dgm:pt modelId="{F07059F2-DA67-4635-8BCE-57E3BC52A5BE}" type="pres">
      <dgm:prSet presAssocID="{A143E736-325F-4F8D-B430-C712296ED3A5}" presName="connectorText" presStyleLbl="sibTrans1D1" presStyleIdx="1" presStyleCnt="4"/>
      <dgm:spPr/>
      <dgm:t>
        <a:bodyPr/>
        <a:lstStyle/>
        <a:p>
          <a:endParaRPr lang="en-US"/>
        </a:p>
      </dgm:t>
    </dgm:pt>
    <dgm:pt modelId="{54B49995-C6DF-4E8D-A92A-302345A72C0D}" type="pres">
      <dgm:prSet presAssocID="{29B8242B-D896-4A06-8AA1-4217A50C5B97}" presName="node" presStyleLbl="node1" presStyleIdx="2" presStyleCnt="5" custLinFactNeighborX="-10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0BC660-7AF3-48F4-87B8-283D3E1B29E6}" type="pres">
      <dgm:prSet presAssocID="{A901D5FC-968A-44A8-83EC-8F172BCC6AE4}" presName="sibTrans" presStyleLbl="sibTrans1D1" presStyleIdx="2" presStyleCnt="4"/>
      <dgm:spPr/>
      <dgm:t>
        <a:bodyPr/>
        <a:lstStyle/>
        <a:p>
          <a:endParaRPr lang="en-US"/>
        </a:p>
      </dgm:t>
    </dgm:pt>
    <dgm:pt modelId="{AC02BAB8-1CC9-4889-8AE0-8BE41A0D247D}" type="pres">
      <dgm:prSet presAssocID="{A901D5FC-968A-44A8-83EC-8F172BCC6AE4}" presName="connectorText" presStyleLbl="sibTrans1D1" presStyleIdx="2" presStyleCnt="4"/>
      <dgm:spPr/>
      <dgm:t>
        <a:bodyPr/>
        <a:lstStyle/>
        <a:p>
          <a:endParaRPr lang="en-US"/>
        </a:p>
      </dgm:t>
    </dgm:pt>
    <dgm:pt modelId="{CDA86405-B231-42AB-964D-941A915EFFB1}" type="pres">
      <dgm:prSet presAssocID="{A2422B91-2F00-46A3-A8F2-9F24BB231C5A}" presName="node" presStyleLbl="node1" presStyleIdx="3" presStyleCnt="5" custScaleX="1202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73D7D5-DE1F-4F67-B146-75C08803D61A}" type="pres">
      <dgm:prSet presAssocID="{51909D9F-5484-4A75-BF0F-891CA5F207BC}" presName="sibTrans" presStyleLbl="sibTrans1D1" presStyleIdx="3" presStyleCnt="4"/>
      <dgm:spPr/>
      <dgm:t>
        <a:bodyPr/>
        <a:lstStyle/>
        <a:p>
          <a:endParaRPr lang="en-US"/>
        </a:p>
      </dgm:t>
    </dgm:pt>
    <dgm:pt modelId="{AC6B44B1-5C7B-4C05-8034-DA2DC9AB0761}" type="pres">
      <dgm:prSet presAssocID="{51909D9F-5484-4A75-BF0F-891CA5F207BC}" presName="connectorText" presStyleLbl="sibTrans1D1" presStyleIdx="3" presStyleCnt="4"/>
      <dgm:spPr/>
      <dgm:t>
        <a:bodyPr/>
        <a:lstStyle/>
        <a:p>
          <a:endParaRPr lang="en-US"/>
        </a:p>
      </dgm:t>
    </dgm:pt>
    <dgm:pt modelId="{E9CF60C9-B64A-4EA1-9EED-145D67BCAD19}" type="pres">
      <dgm:prSet presAssocID="{621AC75A-CF3F-43F4-8E60-A2FF7E55991D}" presName="node" presStyleLbl="node1" presStyleIdx="4" presStyleCnt="5" custScaleX="2487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BFE9BE5-6CB8-4AEB-9EDF-64827C0FB337}" srcId="{A46DBDBF-718A-40E5-822E-E0500E5D18B7}" destId="{A2422B91-2F00-46A3-A8F2-9F24BB231C5A}" srcOrd="3" destOrd="0" parTransId="{71F65279-27CF-468F-9859-5182038AB263}" sibTransId="{51909D9F-5484-4A75-BF0F-891CA5F207BC}"/>
    <dgm:cxn modelId="{BA5EAE2B-2DD0-4D7B-81CC-0EE86E3A7DB6}" type="presOf" srcId="{A901D5FC-968A-44A8-83EC-8F172BCC6AE4}" destId="{610BC660-7AF3-48F4-87B8-283D3E1B29E6}" srcOrd="0" destOrd="0" presId="urn:microsoft.com/office/officeart/2005/8/layout/bProcess3"/>
    <dgm:cxn modelId="{BB9EF5C4-109B-4B36-99CF-B40A39319621}" type="presOf" srcId="{A143E736-325F-4F8D-B430-C712296ED3A5}" destId="{DCB11415-6BDC-470A-A832-A2CFFF6CC359}" srcOrd="0" destOrd="0" presId="urn:microsoft.com/office/officeart/2005/8/layout/bProcess3"/>
    <dgm:cxn modelId="{BF470B9A-B4BD-4949-860D-9DFE1A3620FA}" srcId="{A46DBDBF-718A-40E5-822E-E0500E5D18B7}" destId="{29B8242B-D896-4A06-8AA1-4217A50C5B97}" srcOrd="2" destOrd="0" parTransId="{20E44E3A-BED7-497E-ABE0-B041C87202A4}" sibTransId="{A901D5FC-968A-44A8-83EC-8F172BCC6AE4}"/>
    <dgm:cxn modelId="{F0065305-3300-4298-9A2E-5B954925D4A8}" type="presOf" srcId="{A46DBDBF-718A-40E5-822E-E0500E5D18B7}" destId="{42E7CC41-2462-4A8A-A149-FBCD561C3558}" srcOrd="0" destOrd="0" presId="urn:microsoft.com/office/officeart/2005/8/layout/bProcess3"/>
    <dgm:cxn modelId="{D844C461-654E-44BD-BAE8-96C78A808778}" type="presOf" srcId="{1A79984E-ABCC-45B0-9DCD-0F64AB085735}" destId="{22F13692-2859-499D-8FE9-46630E544DAB}" srcOrd="0" destOrd="0" presId="urn:microsoft.com/office/officeart/2005/8/layout/bProcess3"/>
    <dgm:cxn modelId="{D6800ED0-718F-4229-8C4B-9151B56290DD}" type="presOf" srcId="{F7785EA5-D518-4228-B473-EEA76A7D79F4}" destId="{D13409E1-979F-4C97-9F57-995424FCB0E5}" srcOrd="0" destOrd="0" presId="urn:microsoft.com/office/officeart/2005/8/layout/bProcess3"/>
    <dgm:cxn modelId="{7F90ECC2-3785-4079-8FE3-9436071A1766}" type="presOf" srcId="{A901D5FC-968A-44A8-83EC-8F172BCC6AE4}" destId="{AC02BAB8-1CC9-4889-8AE0-8BE41A0D247D}" srcOrd="1" destOrd="0" presId="urn:microsoft.com/office/officeart/2005/8/layout/bProcess3"/>
    <dgm:cxn modelId="{9A676A3B-0544-4F49-868A-49DAA61C775A}" type="presOf" srcId="{2195E097-95A9-4D99-9F9E-4B8F7761A3D8}" destId="{18EA7F09-508E-45A6-B84D-8F9ECD23841A}" srcOrd="1" destOrd="0" presId="urn:microsoft.com/office/officeart/2005/8/layout/bProcess3"/>
    <dgm:cxn modelId="{BE210F66-5D4A-420D-A9B0-D86819D5570A}" type="presOf" srcId="{A143E736-325F-4F8D-B430-C712296ED3A5}" destId="{F07059F2-DA67-4635-8BCE-57E3BC52A5BE}" srcOrd="1" destOrd="0" presId="urn:microsoft.com/office/officeart/2005/8/layout/bProcess3"/>
    <dgm:cxn modelId="{70826FB9-FB80-47C0-95F3-18B73F50AA35}" type="presOf" srcId="{2195E097-95A9-4D99-9F9E-4B8F7761A3D8}" destId="{AEE77673-0DF0-49B4-B0F5-5B232B1ADDD2}" srcOrd="0" destOrd="0" presId="urn:microsoft.com/office/officeart/2005/8/layout/bProcess3"/>
    <dgm:cxn modelId="{9131249B-2947-4BD9-AD83-A6834C1BDD3B}" srcId="{A46DBDBF-718A-40E5-822E-E0500E5D18B7}" destId="{621AC75A-CF3F-43F4-8E60-A2FF7E55991D}" srcOrd="4" destOrd="0" parTransId="{C7F8BB5F-A13A-4C82-881B-3C6D776793D9}" sibTransId="{A5AB611E-A469-48E0-9A33-33F3C3B61C93}"/>
    <dgm:cxn modelId="{10096362-D884-42AC-B1B0-41E7B99AAB04}" type="presOf" srcId="{51909D9F-5484-4A75-BF0F-891CA5F207BC}" destId="{AC6B44B1-5C7B-4C05-8034-DA2DC9AB0761}" srcOrd="1" destOrd="0" presId="urn:microsoft.com/office/officeart/2005/8/layout/bProcess3"/>
    <dgm:cxn modelId="{CB16EA08-F2C2-48C7-B198-82C1A5009362}" srcId="{A46DBDBF-718A-40E5-822E-E0500E5D18B7}" destId="{F7785EA5-D518-4228-B473-EEA76A7D79F4}" srcOrd="1" destOrd="0" parTransId="{663CB7F5-60CB-4BBF-9477-355F54D83698}" sibTransId="{A143E736-325F-4F8D-B430-C712296ED3A5}"/>
    <dgm:cxn modelId="{D8EC4AB8-F672-433D-BA29-2A92531539C8}" type="presOf" srcId="{A2422B91-2F00-46A3-A8F2-9F24BB231C5A}" destId="{CDA86405-B231-42AB-964D-941A915EFFB1}" srcOrd="0" destOrd="0" presId="urn:microsoft.com/office/officeart/2005/8/layout/bProcess3"/>
    <dgm:cxn modelId="{D9C341AA-564D-4276-860C-C53FC95827E9}" type="presOf" srcId="{621AC75A-CF3F-43F4-8E60-A2FF7E55991D}" destId="{E9CF60C9-B64A-4EA1-9EED-145D67BCAD19}" srcOrd="0" destOrd="0" presId="urn:microsoft.com/office/officeart/2005/8/layout/bProcess3"/>
    <dgm:cxn modelId="{44D10939-DBA0-440D-920E-D2686B7C67D5}" srcId="{A46DBDBF-718A-40E5-822E-E0500E5D18B7}" destId="{1A79984E-ABCC-45B0-9DCD-0F64AB085735}" srcOrd="0" destOrd="0" parTransId="{48BCCADA-98F0-4678-BB05-A1415C639C43}" sibTransId="{2195E097-95A9-4D99-9F9E-4B8F7761A3D8}"/>
    <dgm:cxn modelId="{BAF49950-AC8A-462C-9972-EDE8B99949A3}" type="presOf" srcId="{51909D9F-5484-4A75-BF0F-891CA5F207BC}" destId="{AE73D7D5-DE1F-4F67-B146-75C08803D61A}" srcOrd="0" destOrd="0" presId="urn:microsoft.com/office/officeart/2005/8/layout/bProcess3"/>
    <dgm:cxn modelId="{391BFC75-146D-4C53-92A5-6209D0389D02}" type="presOf" srcId="{29B8242B-D896-4A06-8AA1-4217A50C5B97}" destId="{54B49995-C6DF-4E8D-A92A-302345A72C0D}" srcOrd="0" destOrd="0" presId="urn:microsoft.com/office/officeart/2005/8/layout/bProcess3"/>
    <dgm:cxn modelId="{5C5E0F34-1DE4-4EC7-BC66-E35FE13E7E86}" type="presParOf" srcId="{42E7CC41-2462-4A8A-A149-FBCD561C3558}" destId="{22F13692-2859-499D-8FE9-46630E544DAB}" srcOrd="0" destOrd="0" presId="urn:microsoft.com/office/officeart/2005/8/layout/bProcess3"/>
    <dgm:cxn modelId="{5CD292A2-EF2D-4C5B-9D6C-1AA8262EFFB5}" type="presParOf" srcId="{42E7CC41-2462-4A8A-A149-FBCD561C3558}" destId="{AEE77673-0DF0-49B4-B0F5-5B232B1ADDD2}" srcOrd="1" destOrd="0" presId="urn:microsoft.com/office/officeart/2005/8/layout/bProcess3"/>
    <dgm:cxn modelId="{E1C50B3C-3441-4095-AC16-5B3A169A0948}" type="presParOf" srcId="{AEE77673-0DF0-49B4-B0F5-5B232B1ADDD2}" destId="{18EA7F09-508E-45A6-B84D-8F9ECD23841A}" srcOrd="0" destOrd="0" presId="urn:microsoft.com/office/officeart/2005/8/layout/bProcess3"/>
    <dgm:cxn modelId="{06D405AB-C063-44BB-82DB-DEEDFF1861D9}" type="presParOf" srcId="{42E7CC41-2462-4A8A-A149-FBCD561C3558}" destId="{D13409E1-979F-4C97-9F57-995424FCB0E5}" srcOrd="2" destOrd="0" presId="urn:microsoft.com/office/officeart/2005/8/layout/bProcess3"/>
    <dgm:cxn modelId="{560C8B20-4551-4731-9962-BCE009879397}" type="presParOf" srcId="{42E7CC41-2462-4A8A-A149-FBCD561C3558}" destId="{DCB11415-6BDC-470A-A832-A2CFFF6CC359}" srcOrd="3" destOrd="0" presId="urn:microsoft.com/office/officeart/2005/8/layout/bProcess3"/>
    <dgm:cxn modelId="{AAAC9064-7145-4D4C-9E0D-8B62B8F68331}" type="presParOf" srcId="{DCB11415-6BDC-470A-A832-A2CFFF6CC359}" destId="{F07059F2-DA67-4635-8BCE-57E3BC52A5BE}" srcOrd="0" destOrd="0" presId="urn:microsoft.com/office/officeart/2005/8/layout/bProcess3"/>
    <dgm:cxn modelId="{152C1DCA-598A-4762-815C-3013285771F7}" type="presParOf" srcId="{42E7CC41-2462-4A8A-A149-FBCD561C3558}" destId="{54B49995-C6DF-4E8D-A92A-302345A72C0D}" srcOrd="4" destOrd="0" presId="urn:microsoft.com/office/officeart/2005/8/layout/bProcess3"/>
    <dgm:cxn modelId="{805EDE4D-DDBC-443E-A676-092D573A3F91}" type="presParOf" srcId="{42E7CC41-2462-4A8A-A149-FBCD561C3558}" destId="{610BC660-7AF3-48F4-87B8-283D3E1B29E6}" srcOrd="5" destOrd="0" presId="urn:microsoft.com/office/officeart/2005/8/layout/bProcess3"/>
    <dgm:cxn modelId="{A7F8C6DC-C86A-413B-AA80-0CF8ED56DE19}" type="presParOf" srcId="{610BC660-7AF3-48F4-87B8-283D3E1B29E6}" destId="{AC02BAB8-1CC9-4889-8AE0-8BE41A0D247D}" srcOrd="0" destOrd="0" presId="urn:microsoft.com/office/officeart/2005/8/layout/bProcess3"/>
    <dgm:cxn modelId="{865541BD-552E-409F-A592-C483BC41CB28}" type="presParOf" srcId="{42E7CC41-2462-4A8A-A149-FBCD561C3558}" destId="{CDA86405-B231-42AB-964D-941A915EFFB1}" srcOrd="6" destOrd="0" presId="urn:microsoft.com/office/officeart/2005/8/layout/bProcess3"/>
    <dgm:cxn modelId="{CF8F9160-8049-40E3-9F27-495F702AC593}" type="presParOf" srcId="{42E7CC41-2462-4A8A-A149-FBCD561C3558}" destId="{AE73D7D5-DE1F-4F67-B146-75C08803D61A}" srcOrd="7" destOrd="0" presId="urn:microsoft.com/office/officeart/2005/8/layout/bProcess3"/>
    <dgm:cxn modelId="{0985DF54-3B12-449D-94F0-04D6B96B945F}" type="presParOf" srcId="{AE73D7D5-DE1F-4F67-B146-75C08803D61A}" destId="{AC6B44B1-5C7B-4C05-8034-DA2DC9AB0761}" srcOrd="0" destOrd="0" presId="urn:microsoft.com/office/officeart/2005/8/layout/bProcess3"/>
    <dgm:cxn modelId="{3C965905-CFBD-4A1E-94F9-9A112E6C0B5C}" type="presParOf" srcId="{42E7CC41-2462-4A8A-A149-FBCD561C3558}" destId="{E9CF60C9-B64A-4EA1-9EED-145D67BCAD19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CA07FBA-6136-4131-84BC-945AAF961C82}" type="doc">
      <dgm:prSet loTypeId="urn:microsoft.com/office/officeart/2005/8/layout/hierarchy2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EACF38-180B-4ABA-B75E-C32D28A9533F}">
      <dgm:prSet phldrT="[Text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gradFill rotWithShape="0">
          <a:gsLst>
            <a:gs pos="0">
              <a:srgbClr val="D0EBA3"/>
            </a:gs>
            <a:gs pos="34000">
              <a:srgbClr val="D0EBA3"/>
            </a:gs>
            <a:gs pos="70000">
              <a:srgbClr val="D0EBA3"/>
            </a:gs>
            <a:gs pos="100000">
              <a:srgbClr val="D0EBA3"/>
            </a:gs>
          </a:gsLst>
        </a:gradFill>
        <a:ln/>
      </dgm:spPr>
      <dgm:t>
        <a:bodyPr/>
        <a:lstStyle/>
        <a:p>
          <a:r>
            <a:rPr lang="bg-BG" sz="1400" b="1" u="sng" dirty="0">
              <a:solidFill>
                <a:schemeClr val="tx1"/>
              </a:solidFill>
            </a:rPr>
            <a:t>Приоритет 1</a:t>
          </a:r>
        </a:p>
        <a:p>
          <a:r>
            <a:rPr lang="bg-BG" sz="1400" dirty="0">
              <a:solidFill>
                <a:schemeClr val="tx1"/>
              </a:solidFill>
            </a:rPr>
            <a:t>Приобщаващо образование и </a:t>
          </a:r>
          <a:r>
            <a:rPr lang="bg-BG" sz="1400" noProof="0" dirty="0" err="1">
              <a:solidFill>
                <a:schemeClr val="tx1"/>
              </a:solidFill>
            </a:rPr>
            <a:t>образовател</a:t>
          </a:r>
          <a:r>
            <a:rPr lang="bg-BG" sz="1400" noProof="0" dirty="0">
              <a:solidFill>
                <a:schemeClr val="tx1"/>
              </a:solidFill>
            </a:rPr>
            <a:t>-на</a:t>
          </a:r>
          <a:r>
            <a:rPr lang="bg-BG" sz="1400" dirty="0">
              <a:solidFill>
                <a:schemeClr val="tx1"/>
              </a:solidFill>
            </a:rPr>
            <a:t> интеграция</a:t>
          </a:r>
        </a:p>
        <a:p>
          <a:r>
            <a:rPr lang="bg-BG" sz="1400" b="1" i="0" u="none" dirty="0" smtClean="0">
              <a:solidFill>
                <a:schemeClr val="tx1"/>
              </a:solidFill>
            </a:rPr>
            <a:t>235 990 375</a:t>
          </a:r>
          <a:endParaRPr lang="bg-BG" sz="1400" b="1" dirty="0" smtClean="0">
            <a:solidFill>
              <a:schemeClr val="tx1"/>
            </a:solidFill>
          </a:endParaRPr>
        </a:p>
        <a:p>
          <a:r>
            <a:rPr lang="bg-BG" sz="1400" b="1" dirty="0" smtClean="0">
              <a:solidFill>
                <a:schemeClr val="tx1"/>
              </a:solidFill>
            </a:rPr>
            <a:t>евро (ЕС)</a:t>
          </a:r>
        </a:p>
        <a:p>
          <a:endParaRPr lang="bg-BG" sz="1400" dirty="0">
            <a:solidFill>
              <a:schemeClr val="accent6">
                <a:lumMod val="60000"/>
                <a:lumOff val="40000"/>
              </a:schemeClr>
            </a:solidFill>
          </a:endParaRPr>
        </a:p>
        <a:p>
          <a:endParaRPr lang="en-US" sz="1400" dirty="0">
            <a:solidFill>
              <a:schemeClr val="accent6">
                <a:lumMod val="60000"/>
                <a:lumOff val="40000"/>
              </a:schemeClr>
            </a:solidFill>
          </a:endParaRPr>
        </a:p>
      </dgm:t>
    </dgm:pt>
    <dgm:pt modelId="{4C3E399E-3899-4884-8898-B026DF9A8AF6}" type="parTrans" cxnId="{D749CD4D-5873-45E5-8223-9C062C9362AD}">
      <dgm:prSet/>
      <dgm:spPr/>
      <dgm:t>
        <a:bodyPr/>
        <a:lstStyle/>
        <a:p>
          <a:endParaRPr lang="en-US"/>
        </a:p>
      </dgm:t>
    </dgm:pt>
    <dgm:pt modelId="{92BB388A-1834-4000-AC9B-81403F52CFF3}" type="sibTrans" cxnId="{D749CD4D-5873-45E5-8223-9C062C9362AD}">
      <dgm:prSet/>
      <dgm:spPr/>
      <dgm:t>
        <a:bodyPr/>
        <a:lstStyle/>
        <a:p>
          <a:endParaRPr lang="en-US"/>
        </a:p>
      </dgm:t>
    </dgm:pt>
    <dgm:pt modelId="{846703DD-9592-4DED-8E05-9C1DBDC38EF5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99CC00">
            <a:alpha val="26000"/>
          </a:srgbClr>
        </a:solidFill>
      </dgm:spPr>
      <dgm:t>
        <a:bodyPr/>
        <a:lstStyle/>
        <a:p>
          <a:r>
            <a:rPr lang="bg-BG" sz="1200" noProof="0" dirty="0" smtClean="0"/>
            <a:t>СЦ  Насърчаване на ученето през целия живот</a:t>
          </a:r>
          <a:endParaRPr lang="bg-BG" sz="1200" noProof="0" dirty="0"/>
        </a:p>
      </dgm:t>
    </dgm:pt>
    <dgm:pt modelId="{FC9C0861-64D9-4EE7-8F1B-CC66CFCF96BE}" type="parTrans" cxnId="{9F726100-B25D-4AED-8DDC-85CEA6F99A19}">
      <dgm:prSet/>
      <dgm:spPr/>
      <dgm:t>
        <a:bodyPr/>
        <a:lstStyle/>
        <a:p>
          <a:endParaRPr lang="en-US" dirty="0"/>
        </a:p>
      </dgm:t>
    </dgm:pt>
    <dgm:pt modelId="{63DB9F64-4D53-442B-B310-0E6F893FF9DA}" type="sibTrans" cxnId="{9F726100-B25D-4AED-8DDC-85CEA6F99A19}">
      <dgm:prSet/>
      <dgm:spPr/>
      <dgm:t>
        <a:bodyPr/>
        <a:lstStyle/>
        <a:p>
          <a:endParaRPr lang="en-US"/>
        </a:p>
      </dgm:t>
    </dgm:pt>
    <dgm:pt modelId="{303AF9D3-955A-4253-B8DC-2D332AD0726E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rgbClr val="CCCC00">
            <a:alpha val="49804"/>
          </a:srgbClr>
        </a:solidFill>
        <a:ln>
          <a:noFill/>
        </a:ln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ИТИ</a:t>
          </a:r>
        </a:p>
        <a:p>
          <a:r>
            <a:rPr lang="bg-BG" sz="1200" dirty="0" smtClean="0">
              <a:solidFill>
                <a:schemeClr val="tx2"/>
              </a:solidFill>
            </a:rPr>
            <a:t>27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354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700 </a:t>
          </a:r>
          <a:r>
            <a:rPr lang="bg-BG" sz="1200" dirty="0">
              <a:solidFill>
                <a:schemeClr val="tx2"/>
              </a:solidFill>
            </a:rPr>
            <a:t>евро (ЕС)</a:t>
          </a:r>
          <a:endParaRPr lang="en-US" sz="1200" dirty="0">
            <a:solidFill>
              <a:schemeClr val="tx2"/>
            </a:solidFill>
          </a:endParaRPr>
        </a:p>
      </dgm:t>
    </dgm:pt>
    <dgm:pt modelId="{FCF717A0-B823-4CD2-BB74-E8C75CF25EA5}" type="parTrans" cxnId="{71045905-E0DC-47AF-941A-47648997C531}">
      <dgm:prSet/>
      <dgm:spPr/>
      <dgm:t>
        <a:bodyPr/>
        <a:lstStyle/>
        <a:p>
          <a:endParaRPr lang="en-US" dirty="0"/>
        </a:p>
      </dgm:t>
    </dgm:pt>
    <dgm:pt modelId="{C4E451E2-BB43-429D-BAD9-21D394CEA0DF}" type="sibTrans" cxnId="{71045905-E0DC-47AF-941A-47648997C531}">
      <dgm:prSet/>
      <dgm:spPr/>
      <dgm:t>
        <a:bodyPr/>
        <a:lstStyle/>
        <a:p>
          <a:endParaRPr lang="en-US"/>
        </a:p>
      </dgm:t>
    </dgm:pt>
    <dgm:pt modelId="{9800844E-7858-4F1B-8AED-9882535F06F8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99CC00">
            <a:alpha val="26000"/>
          </a:srgbClr>
        </a:solidFill>
      </dgm:spPr>
      <dgm:t>
        <a:bodyPr/>
        <a:lstStyle/>
        <a:p>
          <a:endParaRPr lang="bg-BG" sz="1200" dirty="0"/>
        </a:p>
        <a:p>
          <a:r>
            <a:rPr lang="bg-BG" sz="1200" noProof="0" dirty="0" smtClean="0"/>
            <a:t>СЦ  Насърчаване на социално-икономическата интеграция на </a:t>
          </a:r>
          <a:r>
            <a:rPr lang="bg-BG" sz="1200" noProof="0" dirty="0" err="1" smtClean="0"/>
            <a:t>маргинализира</a:t>
          </a:r>
          <a:r>
            <a:rPr lang="bg-BG" sz="1200" noProof="0" dirty="0" smtClean="0"/>
            <a:t>-ни общности, като  ромите</a:t>
          </a:r>
        </a:p>
        <a:p>
          <a:endParaRPr lang="en-US" sz="3000" dirty="0"/>
        </a:p>
      </dgm:t>
    </dgm:pt>
    <dgm:pt modelId="{DE2472C1-E804-4B86-8B51-15C0067D4AF6}" type="parTrans" cxnId="{39F019D8-93F4-4ED8-AA60-FEBD6FBDB723}">
      <dgm:prSet/>
      <dgm:spPr/>
      <dgm:t>
        <a:bodyPr/>
        <a:lstStyle/>
        <a:p>
          <a:endParaRPr lang="en-US" dirty="0"/>
        </a:p>
      </dgm:t>
    </dgm:pt>
    <dgm:pt modelId="{AA115EC3-67FA-4EDF-AC2D-2AEF3A0A8076}" type="sibTrans" cxnId="{39F019D8-93F4-4ED8-AA60-FEBD6FBDB723}">
      <dgm:prSet/>
      <dgm:spPr/>
      <dgm:t>
        <a:bodyPr/>
        <a:lstStyle/>
        <a:p>
          <a:endParaRPr lang="en-US"/>
        </a:p>
      </dgm:t>
    </dgm:pt>
    <dgm:pt modelId="{10784162-A3F3-4133-A027-A9B019B08EAC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rgbClr val="CCCC00">
            <a:alpha val="49804"/>
          </a:srgbClr>
        </a:solidFill>
        <a:ln>
          <a:noFill/>
        </a:ln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ВОМР</a:t>
          </a:r>
        </a:p>
        <a:p>
          <a:r>
            <a:rPr lang="bg-BG" sz="1200" dirty="0" smtClean="0">
              <a:solidFill>
                <a:schemeClr val="tx2"/>
              </a:solidFill>
            </a:rPr>
            <a:t>14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971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600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евро </a:t>
          </a:r>
          <a:r>
            <a:rPr lang="bg-BG" sz="1200" dirty="0">
              <a:solidFill>
                <a:schemeClr val="tx2"/>
              </a:solidFill>
            </a:rPr>
            <a:t>(ЕС)</a:t>
          </a:r>
          <a:endParaRPr lang="en-US" sz="1200" dirty="0">
            <a:solidFill>
              <a:schemeClr val="tx2"/>
            </a:solidFill>
          </a:endParaRPr>
        </a:p>
      </dgm:t>
    </dgm:pt>
    <dgm:pt modelId="{66C24B63-0EB9-414B-8DDE-7EFA20470750}" type="parTrans" cxnId="{F7077604-5AED-4E61-AFAA-EF12D10B8016}">
      <dgm:prSet/>
      <dgm:spPr/>
      <dgm:t>
        <a:bodyPr/>
        <a:lstStyle/>
        <a:p>
          <a:endParaRPr lang="en-US" dirty="0"/>
        </a:p>
      </dgm:t>
    </dgm:pt>
    <dgm:pt modelId="{8A6CAB65-F8DD-4612-8D30-83628BA33B18}" type="sibTrans" cxnId="{F7077604-5AED-4E61-AFAA-EF12D10B8016}">
      <dgm:prSet/>
      <dgm:spPr/>
      <dgm:t>
        <a:bodyPr/>
        <a:lstStyle/>
        <a:p>
          <a:endParaRPr lang="en-US"/>
        </a:p>
      </dgm:t>
    </dgm:pt>
    <dgm:pt modelId="{10D561F9-DA26-41C8-B2E7-8852BC1EDF4C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99CC00">
            <a:alpha val="26000"/>
          </a:srgbClr>
        </a:solidFill>
      </dgm:spPr>
      <dgm:t>
        <a:bodyPr/>
        <a:lstStyle/>
        <a:p>
          <a:r>
            <a:rPr lang="bg-BG" sz="1200" dirty="0"/>
            <a:t>СЦ  </a:t>
          </a:r>
          <a:r>
            <a:rPr lang="bg-BG" sz="1200" noProof="0" dirty="0"/>
            <a:t>Насърчаване на равния достъп до качествено и приобщаващо образование и обучение</a:t>
          </a:r>
        </a:p>
      </dgm:t>
    </dgm:pt>
    <dgm:pt modelId="{DAD1D7BE-F834-4690-8760-0F600EF160A5}" type="parTrans" cxnId="{4356920C-61B3-47D0-B121-10F63F6E1CD7}">
      <dgm:prSet/>
      <dgm:spPr/>
      <dgm:t>
        <a:bodyPr/>
        <a:lstStyle/>
        <a:p>
          <a:endParaRPr lang="en-US" dirty="0"/>
        </a:p>
      </dgm:t>
    </dgm:pt>
    <dgm:pt modelId="{40F4211C-92C2-4A39-BAFB-6E60276BF4A8}" type="sibTrans" cxnId="{4356920C-61B3-47D0-B121-10F63F6E1CD7}">
      <dgm:prSet/>
      <dgm:spPr/>
      <dgm:t>
        <a:bodyPr/>
        <a:lstStyle/>
        <a:p>
          <a:endParaRPr lang="en-US"/>
        </a:p>
      </dgm:t>
    </dgm:pt>
    <dgm:pt modelId="{0CB007B6-5967-40F1-B211-A38287FF024F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rgbClr val="CCCC00">
            <a:alpha val="49804"/>
          </a:srgbClr>
        </a:solidFill>
        <a:ln>
          <a:noFill/>
        </a:ln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ИТИ</a:t>
          </a:r>
        </a:p>
        <a:p>
          <a:r>
            <a:rPr lang="bg-BG" sz="1200" dirty="0" smtClean="0">
              <a:solidFill>
                <a:schemeClr val="tx2"/>
              </a:solidFill>
            </a:rPr>
            <a:t>10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962</a:t>
          </a:r>
          <a:r>
            <a:rPr lang="en-US" sz="1200" dirty="0" smtClean="0">
              <a:solidFill>
                <a:schemeClr val="tx2"/>
              </a:solidFill>
            </a:rPr>
            <a:t> </a:t>
          </a:r>
          <a:r>
            <a:rPr lang="bg-BG" sz="1200" dirty="0" smtClean="0">
              <a:solidFill>
                <a:schemeClr val="tx2"/>
              </a:solidFill>
            </a:rPr>
            <a:t>300 </a:t>
          </a:r>
          <a:r>
            <a:rPr lang="bg-BG" sz="1200" dirty="0">
              <a:solidFill>
                <a:schemeClr val="tx2"/>
              </a:solidFill>
            </a:rPr>
            <a:t>евро (ЕС)</a:t>
          </a:r>
          <a:endParaRPr lang="en-US" sz="1200" dirty="0">
            <a:solidFill>
              <a:schemeClr val="tx2"/>
            </a:solidFill>
          </a:endParaRPr>
        </a:p>
      </dgm:t>
    </dgm:pt>
    <dgm:pt modelId="{790BDD12-EBEA-4D0A-9D7D-7E0DF0DFF335}" type="parTrans" cxnId="{A0334985-E838-4337-8127-43D856D112E6}">
      <dgm:prSet/>
      <dgm:spPr/>
      <dgm:t>
        <a:bodyPr/>
        <a:lstStyle/>
        <a:p>
          <a:endParaRPr lang="en-US" dirty="0"/>
        </a:p>
      </dgm:t>
    </dgm:pt>
    <dgm:pt modelId="{5ABF8E78-69FB-4EED-95FD-E6E8F78D659A}" type="sibTrans" cxnId="{A0334985-E838-4337-8127-43D856D112E6}">
      <dgm:prSet/>
      <dgm:spPr/>
      <dgm:t>
        <a:bodyPr/>
        <a:lstStyle/>
        <a:p>
          <a:endParaRPr lang="en-US"/>
        </a:p>
      </dgm:t>
    </dgm:pt>
    <dgm:pt modelId="{0192BE22-45B8-4BB7-9CCD-ED6BC81D5B5B}" type="pres">
      <dgm:prSet presAssocID="{6CA07FBA-6136-4131-84BC-945AAF961C8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3B7CCC8-F7D2-4D90-9EE9-A57A7623CA21}" type="pres">
      <dgm:prSet presAssocID="{ECEACF38-180B-4ABA-B75E-C32D28A9533F}" presName="root1" presStyleCnt="0"/>
      <dgm:spPr/>
    </dgm:pt>
    <dgm:pt modelId="{1D63CB2D-B89E-479C-9003-195817A3EC62}" type="pres">
      <dgm:prSet presAssocID="{ECEACF38-180B-4ABA-B75E-C32D28A9533F}" presName="LevelOneTextNode" presStyleLbl="node0" presStyleIdx="0" presStyleCnt="1" custScaleX="131947" custScaleY="999922" custLinFactNeighborX="-198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E3AE096-9406-4EB9-BE34-FF48BE88BE2D}" type="pres">
      <dgm:prSet presAssocID="{ECEACF38-180B-4ABA-B75E-C32D28A9533F}" presName="level2hierChild" presStyleCnt="0"/>
      <dgm:spPr/>
    </dgm:pt>
    <dgm:pt modelId="{F4740BA0-228D-4B8C-BD04-E97E0545B9BE}" type="pres">
      <dgm:prSet presAssocID="{FC9C0861-64D9-4EE7-8F1B-CC66CFCF96BE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0859CF9A-9D86-4A1E-A187-115F968B4156}" type="pres">
      <dgm:prSet presAssocID="{FC9C0861-64D9-4EE7-8F1B-CC66CFCF96BE}" presName="connTx" presStyleLbl="parChTrans1D2" presStyleIdx="0" presStyleCnt="3"/>
      <dgm:spPr/>
      <dgm:t>
        <a:bodyPr/>
        <a:lstStyle/>
        <a:p>
          <a:endParaRPr lang="en-US"/>
        </a:p>
      </dgm:t>
    </dgm:pt>
    <dgm:pt modelId="{732D8042-6467-46D4-84D9-BCC9039C57BA}" type="pres">
      <dgm:prSet presAssocID="{846703DD-9592-4DED-8E05-9C1DBDC38EF5}" presName="root2" presStyleCnt="0"/>
      <dgm:spPr/>
    </dgm:pt>
    <dgm:pt modelId="{FDD8BBE3-910D-465A-9DAF-A9A0FC8B6557}" type="pres">
      <dgm:prSet presAssocID="{846703DD-9592-4DED-8E05-9C1DBDC38EF5}" presName="LevelTwoTextNode" presStyleLbl="node2" presStyleIdx="0" presStyleCnt="3" custScaleX="136010" custScaleY="176171" custLinFactY="123479" custLinFactNeighborX="-8171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467B11C-879B-49AA-924F-53BC46E0E99E}" type="pres">
      <dgm:prSet presAssocID="{846703DD-9592-4DED-8E05-9C1DBDC38EF5}" presName="level3hierChild" presStyleCnt="0"/>
      <dgm:spPr/>
    </dgm:pt>
    <dgm:pt modelId="{585BB2BB-CCD1-4698-B6B9-BAA53DA31836}" type="pres">
      <dgm:prSet presAssocID="{FCF717A0-B823-4CD2-BB74-E8C75CF25EA5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ED14E078-977E-498F-AB53-2A55ED19C3AA}" type="pres">
      <dgm:prSet presAssocID="{FCF717A0-B823-4CD2-BB74-E8C75CF25EA5}" presName="connTx" presStyleLbl="parChTrans1D3" presStyleIdx="0" presStyleCnt="3"/>
      <dgm:spPr/>
      <dgm:t>
        <a:bodyPr/>
        <a:lstStyle/>
        <a:p>
          <a:endParaRPr lang="en-US"/>
        </a:p>
      </dgm:t>
    </dgm:pt>
    <dgm:pt modelId="{E741DB3B-2353-426C-A7EC-8EDBDC770092}" type="pres">
      <dgm:prSet presAssocID="{303AF9D3-955A-4253-B8DC-2D332AD0726E}" presName="root2" presStyleCnt="0"/>
      <dgm:spPr/>
    </dgm:pt>
    <dgm:pt modelId="{4C55B3BB-8713-4043-99DF-555670B40E27}" type="pres">
      <dgm:prSet presAssocID="{303AF9D3-955A-4253-B8DC-2D332AD0726E}" presName="LevelTwoTextNode" presStyleLbl="node3" presStyleIdx="0" presStyleCnt="3" custScaleX="95593" custScaleY="175296" custLinFactY="125399" custLinFactNeighborX="-23054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104FCBE-64BB-4CB4-85EA-DCB6572752CA}" type="pres">
      <dgm:prSet presAssocID="{303AF9D3-955A-4253-B8DC-2D332AD0726E}" presName="level3hierChild" presStyleCnt="0"/>
      <dgm:spPr/>
    </dgm:pt>
    <dgm:pt modelId="{66D6701A-7B32-4D64-93C1-487C8E5FD2E8}" type="pres">
      <dgm:prSet presAssocID="{DE2472C1-E804-4B86-8B51-15C0067D4AF6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DCF8A0E6-F9FB-498A-9899-4E8A25E20213}" type="pres">
      <dgm:prSet presAssocID="{DE2472C1-E804-4B86-8B51-15C0067D4AF6}" presName="connTx" presStyleLbl="parChTrans1D2" presStyleIdx="1" presStyleCnt="3"/>
      <dgm:spPr/>
      <dgm:t>
        <a:bodyPr/>
        <a:lstStyle/>
        <a:p>
          <a:endParaRPr lang="en-US"/>
        </a:p>
      </dgm:t>
    </dgm:pt>
    <dgm:pt modelId="{92FDAACB-DCE2-477B-8B05-81220D84D9B6}" type="pres">
      <dgm:prSet presAssocID="{9800844E-7858-4F1B-8AED-9882535F06F8}" presName="root2" presStyleCnt="0"/>
      <dgm:spPr/>
    </dgm:pt>
    <dgm:pt modelId="{FD26F020-9FC4-471F-B4FC-5378638E5106}" type="pres">
      <dgm:prSet presAssocID="{9800844E-7858-4F1B-8AED-9882535F06F8}" presName="LevelTwoTextNode" presStyleLbl="node2" presStyleIdx="1" presStyleCnt="3" custScaleX="134983" custScaleY="446800" custLinFactY="126705" custLinFactNeighborX="-8234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FB2D379-A9E6-46C8-BD31-8A08C971E048}" type="pres">
      <dgm:prSet presAssocID="{9800844E-7858-4F1B-8AED-9882535F06F8}" presName="level3hierChild" presStyleCnt="0"/>
      <dgm:spPr/>
    </dgm:pt>
    <dgm:pt modelId="{BBB33557-ACBD-4F0D-B39B-E6E6F6BCF433}" type="pres">
      <dgm:prSet presAssocID="{790BDD12-EBEA-4D0A-9D7D-7E0DF0DFF335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48D21F8A-5D62-4E4A-9614-B0C8653FAA87}" type="pres">
      <dgm:prSet presAssocID="{790BDD12-EBEA-4D0A-9D7D-7E0DF0DFF335}" presName="connTx" presStyleLbl="parChTrans1D3" presStyleIdx="1" presStyleCnt="3"/>
      <dgm:spPr/>
      <dgm:t>
        <a:bodyPr/>
        <a:lstStyle/>
        <a:p>
          <a:endParaRPr lang="en-US"/>
        </a:p>
      </dgm:t>
    </dgm:pt>
    <dgm:pt modelId="{1A54CB7D-36DC-45D1-A23F-1B5F08A2A2DD}" type="pres">
      <dgm:prSet presAssocID="{0CB007B6-5967-40F1-B211-A38287FF024F}" presName="root2" presStyleCnt="0"/>
      <dgm:spPr/>
    </dgm:pt>
    <dgm:pt modelId="{8492FD79-3A14-40E0-AF61-4BD18FA4FEF1}" type="pres">
      <dgm:prSet presAssocID="{0CB007B6-5967-40F1-B211-A38287FF024F}" presName="LevelTwoTextNode" presStyleLbl="node3" presStyleIdx="1" presStyleCnt="3" custScaleY="180267" custLinFactY="116571" custLinFactNeighborX="-23048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773EC78-E1F8-4C3C-997E-DBEA1F1A191F}" type="pres">
      <dgm:prSet presAssocID="{0CB007B6-5967-40F1-B211-A38287FF024F}" presName="level3hierChild" presStyleCnt="0"/>
      <dgm:spPr/>
    </dgm:pt>
    <dgm:pt modelId="{8647822E-9C2A-429D-B803-F321271F769D}" type="pres">
      <dgm:prSet presAssocID="{66C24B63-0EB9-414B-8DDE-7EFA20470750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CEB1C925-2ABD-4652-863D-FD94528920B2}" type="pres">
      <dgm:prSet presAssocID="{66C24B63-0EB9-414B-8DDE-7EFA20470750}" presName="connTx" presStyleLbl="parChTrans1D3" presStyleIdx="2" presStyleCnt="3"/>
      <dgm:spPr/>
      <dgm:t>
        <a:bodyPr/>
        <a:lstStyle/>
        <a:p>
          <a:endParaRPr lang="en-US"/>
        </a:p>
      </dgm:t>
    </dgm:pt>
    <dgm:pt modelId="{CBEC99B3-B31D-43A9-829A-FC97BDE17471}" type="pres">
      <dgm:prSet presAssocID="{10784162-A3F3-4133-A027-A9B019B08EAC}" presName="root2" presStyleCnt="0"/>
      <dgm:spPr/>
    </dgm:pt>
    <dgm:pt modelId="{8085DDE7-BC3E-4CDE-A8EF-E4F8135309D5}" type="pres">
      <dgm:prSet presAssocID="{10784162-A3F3-4133-A027-A9B019B08EAC}" presName="LevelTwoTextNode" presStyleLbl="node3" presStyleIdx="2" presStyleCnt="3" custScaleY="203957" custLinFactY="112443" custLinFactNeighborX="-23048" custLinFactNeighborY="2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83E5E9A-7E36-4A94-969E-E36C4A333768}" type="pres">
      <dgm:prSet presAssocID="{10784162-A3F3-4133-A027-A9B019B08EAC}" presName="level3hierChild" presStyleCnt="0"/>
      <dgm:spPr/>
    </dgm:pt>
    <dgm:pt modelId="{1F862A54-00AA-4D80-B8F2-7DC4B76C1C54}" type="pres">
      <dgm:prSet presAssocID="{DAD1D7BE-F834-4690-8760-0F600EF160A5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B3D672DC-ABB1-4260-96B7-9028B87F0B40}" type="pres">
      <dgm:prSet presAssocID="{DAD1D7BE-F834-4690-8760-0F600EF160A5}" presName="connTx" presStyleLbl="parChTrans1D2" presStyleIdx="2" presStyleCnt="3"/>
      <dgm:spPr/>
      <dgm:t>
        <a:bodyPr/>
        <a:lstStyle/>
        <a:p>
          <a:endParaRPr lang="en-US"/>
        </a:p>
      </dgm:t>
    </dgm:pt>
    <dgm:pt modelId="{61194B07-A819-481F-B527-F33950C3DF9B}" type="pres">
      <dgm:prSet presAssocID="{10D561F9-DA26-41C8-B2E7-8852BC1EDF4C}" presName="root2" presStyleCnt="0"/>
      <dgm:spPr/>
    </dgm:pt>
    <dgm:pt modelId="{E9C3A343-2963-406F-A510-E92E3A69FB8D}" type="pres">
      <dgm:prSet presAssocID="{10D561F9-DA26-41C8-B2E7-8852BC1EDF4C}" presName="LevelTwoTextNode" presStyleLbl="node2" presStyleIdx="2" presStyleCnt="3" custScaleX="133025" custScaleY="308612" custLinFactY="-300000" custLinFactNeighborX="-8171" custLinFactNeighborY="-35576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5C7B37-74AD-48B8-AE27-B6C1654512EF}" type="pres">
      <dgm:prSet presAssocID="{10D561F9-DA26-41C8-B2E7-8852BC1EDF4C}" presName="level3hierChild" presStyleCnt="0"/>
      <dgm:spPr/>
    </dgm:pt>
  </dgm:ptLst>
  <dgm:cxnLst>
    <dgm:cxn modelId="{03F82CB3-C3D9-47FB-B037-B4F0E1C08656}" type="presOf" srcId="{FCF717A0-B823-4CD2-BB74-E8C75CF25EA5}" destId="{585BB2BB-CCD1-4698-B6B9-BAA53DA31836}" srcOrd="0" destOrd="0" presId="urn:microsoft.com/office/officeart/2005/8/layout/hierarchy2"/>
    <dgm:cxn modelId="{88D1E2F6-91E6-4DB2-8EE2-A585626A6FC5}" type="presOf" srcId="{DE2472C1-E804-4B86-8B51-15C0067D4AF6}" destId="{66D6701A-7B32-4D64-93C1-487C8E5FD2E8}" srcOrd="0" destOrd="0" presId="urn:microsoft.com/office/officeart/2005/8/layout/hierarchy2"/>
    <dgm:cxn modelId="{F315BAE5-1133-4534-87C1-66E94DDD6ACE}" type="presOf" srcId="{FCF717A0-B823-4CD2-BB74-E8C75CF25EA5}" destId="{ED14E078-977E-498F-AB53-2A55ED19C3AA}" srcOrd="1" destOrd="0" presId="urn:microsoft.com/office/officeart/2005/8/layout/hierarchy2"/>
    <dgm:cxn modelId="{C1D4994E-0366-48DE-9558-E752E6F62689}" type="presOf" srcId="{9800844E-7858-4F1B-8AED-9882535F06F8}" destId="{FD26F020-9FC4-471F-B4FC-5378638E5106}" srcOrd="0" destOrd="0" presId="urn:microsoft.com/office/officeart/2005/8/layout/hierarchy2"/>
    <dgm:cxn modelId="{0470355D-FFEF-4072-99C0-F0A87118F663}" type="presOf" srcId="{ECEACF38-180B-4ABA-B75E-C32D28A9533F}" destId="{1D63CB2D-B89E-479C-9003-195817A3EC62}" srcOrd="0" destOrd="0" presId="urn:microsoft.com/office/officeart/2005/8/layout/hierarchy2"/>
    <dgm:cxn modelId="{30637628-BB91-4284-97B1-F782F902760C}" type="presOf" srcId="{10D561F9-DA26-41C8-B2E7-8852BC1EDF4C}" destId="{E9C3A343-2963-406F-A510-E92E3A69FB8D}" srcOrd="0" destOrd="0" presId="urn:microsoft.com/office/officeart/2005/8/layout/hierarchy2"/>
    <dgm:cxn modelId="{71045905-E0DC-47AF-941A-47648997C531}" srcId="{846703DD-9592-4DED-8E05-9C1DBDC38EF5}" destId="{303AF9D3-955A-4253-B8DC-2D332AD0726E}" srcOrd="0" destOrd="0" parTransId="{FCF717A0-B823-4CD2-BB74-E8C75CF25EA5}" sibTransId="{C4E451E2-BB43-429D-BAD9-21D394CEA0DF}"/>
    <dgm:cxn modelId="{63A38F4D-745B-4490-AA00-A7A5C3D6BD35}" type="presOf" srcId="{846703DD-9592-4DED-8E05-9C1DBDC38EF5}" destId="{FDD8BBE3-910D-465A-9DAF-A9A0FC8B6557}" srcOrd="0" destOrd="0" presId="urn:microsoft.com/office/officeart/2005/8/layout/hierarchy2"/>
    <dgm:cxn modelId="{9F726100-B25D-4AED-8DDC-85CEA6F99A19}" srcId="{ECEACF38-180B-4ABA-B75E-C32D28A9533F}" destId="{846703DD-9592-4DED-8E05-9C1DBDC38EF5}" srcOrd="0" destOrd="0" parTransId="{FC9C0861-64D9-4EE7-8F1B-CC66CFCF96BE}" sibTransId="{63DB9F64-4D53-442B-B310-0E6F893FF9DA}"/>
    <dgm:cxn modelId="{B73DB1E4-D456-488A-AAA5-BD0CAE1D1C31}" type="presOf" srcId="{DE2472C1-E804-4B86-8B51-15C0067D4AF6}" destId="{DCF8A0E6-F9FB-498A-9899-4E8A25E20213}" srcOrd="1" destOrd="0" presId="urn:microsoft.com/office/officeart/2005/8/layout/hierarchy2"/>
    <dgm:cxn modelId="{E309E590-3E1D-4CAE-A0DA-93DC0F31EB77}" type="presOf" srcId="{303AF9D3-955A-4253-B8DC-2D332AD0726E}" destId="{4C55B3BB-8713-4043-99DF-555670B40E27}" srcOrd="0" destOrd="0" presId="urn:microsoft.com/office/officeart/2005/8/layout/hierarchy2"/>
    <dgm:cxn modelId="{F7077604-5AED-4E61-AFAA-EF12D10B8016}" srcId="{9800844E-7858-4F1B-8AED-9882535F06F8}" destId="{10784162-A3F3-4133-A027-A9B019B08EAC}" srcOrd="1" destOrd="0" parTransId="{66C24B63-0EB9-414B-8DDE-7EFA20470750}" sibTransId="{8A6CAB65-F8DD-4612-8D30-83628BA33B18}"/>
    <dgm:cxn modelId="{D44D1C58-0C5D-4C2F-B1F6-B439C032D97B}" type="presOf" srcId="{66C24B63-0EB9-414B-8DDE-7EFA20470750}" destId="{8647822E-9C2A-429D-B803-F321271F769D}" srcOrd="0" destOrd="0" presId="urn:microsoft.com/office/officeart/2005/8/layout/hierarchy2"/>
    <dgm:cxn modelId="{02B6ACDF-CFDA-4525-9F9B-3D657CBEE2BE}" type="presOf" srcId="{66C24B63-0EB9-414B-8DDE-7EFA20470750}" destId="{CEB1C925-2ABD-4652-863D-FD94528920B2}" srcOrd="1" destOrd="0" presId="urn:microsoft.com/office/officeart/2005/8/layout/hierarchy2"/>
    <dgm:cxn modelId="{C919C788-333F-4967-A7B4-F4FE61105B5B}" type="presOf" srcId="{DAD1D7BE-F834-4690-8760-0F600EF160A5}" destId="{B3D672DC-ABB1-4260-96B7-9028B87F0B40}" srcOrd="1" destOrd="0" presId="urn:microsoft.com/office/officeart/2005/8/layout/hierarchy2"/>
    <dgm:cxn modelId="{C7AAA73B-7C60-473A-93DE-CFB99CA57CE5}" type="presOf" srcId="{10784162-A3F3-4133-A027-A9B019B08EAC}" destId="{8085DDE7-BC3E-4CDE-A8EF-E4F8135309D5}" srcOrd="0" destOrd="0" presId="urn:microsoft.com/office/officeart/2005/8/layout/hierarchy2"/>
    <dgm:cxn modelId="{F3166B6E-8C28-479C-B699-48F5224F9EDD}" type="presOf" srcId="{6CA07FBA-6136-4131-84BC-945AAF961C82}" destId="{0192BE22-45B8-4BB7-9CCD-ED6BC81D5B5B}" srcOrd="0" destOrd="0" presId="urn:microsoft.com/office/officeart/2005/8/layout/hierarchy2"/>
    <dgm:cxn modelId="{B5D32FB7-14BA-403C-9BB5-3595B4A0E078}" type="presOf" srcId="{FC9C0861-64D9-4EE7-8F1B-CC66CFCF96BE}" destId="{F4740BA0-228D-4B8C-BD04-E97E0545B9BE}" srcOrd="0" destOrd="0" presId="urn:microsoft.com/office/officeart/2005/8/layout/hierarchy2"/>
    <dgm:cxn modelId="{7F1E0081-F2DE-4C09-ACDE-1A3A46A55FED}" type="presOf" srcId="{0CB007B6-5967-40F1-B211-A38287FF024F}" destId="{8492FD79-3A14-40E0-AF61-4BD18FA4FEF1}" srcOrd="0" destOrd="0" presId="urn:microsoft.com/office/officeart/2005/8/layout/hierarchy2"/>
    <dgm:cxn modelId="{24268132-FAA6-4A03-B61A-E5200FD30AE0}" type="presOf" srcId="{790BDD12-EBEA-4D0A-9D7D-7E0DF0DFF335}" destId="{BBB33557-ACBD-4F0D-B39B-E6E6F6BCF433}" srcOrd="0" destOrd="0" presId="urn:microsoft.com/office/officeart/2005/8/layout/hierarchy2"/>
    <dgm:cxn modelId="{1DA2F237-222F-4B5A-95F3-620DDB38B551}" type="presOf" srcId="{FC9C0861-64D9-4EE7-8F1B-CC66CFCF96BE}" destId="{0859CF9A-9D86-4A1E-A187-115F968B4156}" srcOrd="1" destOrd="0" presId="urn:microsoft.com/office/officeart/2005/8/layout/hierarchy2"/>
    <dgm:cxn modelId="{39F019D8-93F4-4ED8-AA60-FEBD6FBDB723}" srcId="{ECEACF38-180B-4ABA-B75E-C32D28A9533F}" destId="{9800844E-7858-4F1B-8AED-9882535F06F8}" srcOrd="1" destOrd="0" parTransId="{DE2472C1-E804-4B86-8B51-15C0067D4AF6}" sibTransId="{AA115EC3-67FA-4EDF-AC2D-2AEF3A0A8076}"/>
    <dgm:cxn modelId="{89A0EAB2-1AC9-4F18-85D9-DCA231FB3B57}" type="presOf" srcId="{DAD1D7BE-F834-4690-8760-0F600EF160A5}" destId="{1F862A54-00AA-4D80-B8F2-7DC4B76C1C54}" srcOrd="0" destOrd="0" presId="urn:microsoft.com/office/officeart/2005/8/layout/hierarchy2"/>
    <dgm:cxn modelId="{A0334985-E838-4337-8127-43D856D112E6}" srcId="{9800844E-7858-4F1B-8AED-9882535F06F8}" destId="{0CB007B6-5967-40F1-B211-A38287FF024F}" srcOrd="0" destOrd="0" parTransId="{790BDD12-EBEA-4D0A-9D7D-7E0DF0DFF335}" sibTransId="{5ABF8E78-69FB-4EED-95FD-E6E8F78D659A}"/>
    <dgm:cxn modelId="{6EE2AC61-FE6A-4F39-A0BF-425947AEED53}" type="presOf" srcId="{790BDD12-EBEA-4D0A-9D7D-7E0DF0DFF335}" destId="{48D21F8A-5D62-4E4A-9614-B0C8653FAA87}" srcOrd="1" destOrd="0" presId="urn:microsoft.com/office/officeart/2005/8/layout/hierarchy2"/>
    <dgm:cxn modelId="{4356920C-61B3-47D0-B121-10F63F6E1CD7}" srcId="{ECEACF38-180B-4ABA-B75E-C32D28A9533F}" destId="{10D561F9-DA26-41C8-B2E7-8852BC1EDF4C}" srcOrd="2" destOrd="0" parTransId="{DAD1D7BE-F834-4690-8760-0F600EF160A5}" sibTransId="{40F4211C-92C2-4A39-BAFB-6E60276BF4A8}"/>
    <dgm:cxn modelId="{D749CD4D-5873-45E5-8223-9C062C9362AD}" srcId="{6CA07FBA-6136-4131-84BC-945AAF961C82}" destId="{ECEACF38-180B-4ABA-B75E-C32D28A9533F}" srcOrd="0" destOrd="0" parTransId="{4C3E399E-3899-4884-8898-B026DF9A8AF6}" sibTransId="{92BB388A-1834-4000-AC9B-81403F52CFF3}"/>
    <dgm:cxn modelId="{6607AD66-0A2E-4DD2-B566-9A6530BA7916}" type="presParOf" srcId="{0192BE22-45B8-4BB7-9CCD-ED6BC81D5B5B}" destId="{03B7CCC8-F7D2-4D90-9EE9-A57A7623CA21}" srcOrd="0" destOrd="0" presId="urn:microsoft.com/office/officeart/2005/8/layout/hierarchy2"/>
    <dgm:cxn modelId="{170E3B6D-7B8E-41AA-8248-5D1977FB346D}" type="presParOf" srcId="{03B7CCC8-F7D2-4D90-9EE9-A57A7623CA21}" destId="{1D63CB2D-B89E-479C-9003-195817A3EC62}" srcOrd="0" destOrd="0" presId="urn:microsoft.com/office/officeart/2005/8/layout/hierarchy2"/>
    <dgm:cxn modelId="{B4DCBD1C-0066-4A16-94F7-B38CD08B16C5}" type="presParOf" srcId="{03B7CCC8-F7D2-4D90-9EE9-A57A7623CA21}" destId="{5E3AE096-9406-4EB9-BE34-FF48BE88BE2D}" srcOrd="1" destOrd="0" presId="urn:microsoft.com/office/officeart/2005/8/layout/hierarchy2"/>
    <dgm:cxn modelId="{E9A82DC9-76D5-47FD-9B0B-1F2366BF14A3}" type="presParOf" srcId="{5E3AE096-9406-4EB9-BE34-FF48BE88BE2D}" destId="{F4740BA0-228D-4B8C-BD04-E97E0545B9BE}" srcOrd="0" destOrd="0" presId="urn:microsoft.com/office/officeart/2005/8/layout/hierarchy2"/>
    <dgm:cxn modelId="{AB9A75F8-9C1F-4BEC-A5FB-90056ECECB94}" type="presParOf" srcId="{F4740BA0-228D-4B8C-BD04-E97E0545B9BE}" destId="{0859CF9A-9D86-4A1E-A187-115F968B4156}" srcOrd="0" destOrd="0" presId="urn:microsoft.com/office/officeart/2005/8/layout/hierarchy2"/>
    <dgm:cxn modelId="{3E2297F7-0244-494F-95C4-9D36F99C6594}" type="presParOf" srcId="{5E3AE096-9406-4EB9-BE34-FF48BE88BE2D}" destId="{732D8042-6467-46D4-84D9-BCC9039C57BA}" srcOrd="1" destOrd="0" presId="urn:microsoft.com/office/officeart/2005/8/layout/hierarchy2"/>
    <dgm:cxn modelId="{D0472941-CFC5-4A1F-8DBD-AA613F3A1599}" type="presParOf" srcId="{732D8042-6467-46D4-84D9-BCC9039C57BA}" destId="{FDD8BBE3-910D-465A-9DAF-A9A0FC8B6557}" srcOrd="0" destOrd="0" presId="urn:microsoft.com/office/officeart/2005/8/layout/hierarchy2"/>
    <dgm:cxn modelId="{C79BB4FA-893B-4F49-8D65-04DA4501A748}" type="presParOf" srcId="{732D8042-6467-46D4-84D9-BCC9039C57BA}" destId="{5467B11C-879B-49AA-924F-53BC46E0E99E}" srcOrd="1" destOrd="0" presId="urn:microsoft.com/office/officeart/2005/8/layout/hierarchy2"/>
    <dgm:cxn modelId="{9527135B-2F57-4E2A-8BD8-1F0DB08005CD}" type="presParOf" srcId="{5467B11C-879B-49AA-924F-53BC46E0E99E}" destId="{585BB2BB-CCD1-4698-B6B9-BAA53DA31836}" srcOrd="0" destOrd="0" presId="urn:microsoft.com/office/officeart/2005/8/layout/hierarchy2"/>
    <dgm:cxn modelId="{A1AA8F01-2E8F-4B06-BD1F-6357F7630C9F}" type="presParOf" srcId="{585BB2BB-CCD1-4698-B6B9-BAA53DA31836}" destId="{ED14E078-977E-498F-AB53-2A55ED19C3AA}" srcOrd="0" destOrd="0" presId="urn:microsoft.com/office/officeart/2005/8/layout/hierarchy2"/>
    <dgm:cxn modelId="{BCC2567A-70CB-4BCC-BE3E-E897644E2116}" type="presParOf" srcId="{5467B11C-879B-49AA-924F-53BC46E0E99E}" destId="{E741DB3B-2353-426C-A7EC-8EDBDC770092}" srcOrd="1" destOrd="0" presId="urn:microsoft.com/office/officeart/2005/8/layout/hierarchy2"/>
    <dgm:cxn modelId="{9AD8493B-710B-4B96-B5ED-8B13BACEE51A}" type="presParOf" srcId="{E741DB3B-2353-426C-A7EC-8EDBDC770092}" destId="{4C55B3BB-8713-4043-99DF-555670B40E27}" srcOrd="0" destOrd="0" presId="urn:microsoft.com/office/officeart/2005/8/layout/hierarchy2"/>
    <dgm:cxn modelId="{32663C22-5954-47D9-811E-2BF3D7FEA274}" type="presParOf" srcId="{E741DB3B-2353-426C-A7EC-8EDBDC770092}" destId="{0104FCBE-64BB-4CB4-85EA-DCB6572752CA}" srcOrd="1" destOrd="0" presId="urn:microsoft.com/office/officeart/2005/8/layout/hierarchy2"/>
    <dgm:cxn modelId="{11491A19-95F6-4FE3-971A-B84438A7C5EB}" type="presParOf" srcId="{5E3AE096-9406-4EB9-BE34-FF48BE88BE2D}" destId="{66D6701A-7B32-4D64-93C1-487C8E5FD2E8}" srcOrd="2" destOrd="0" presId="urn:microsoft.com/office/officeart/2005/8/layout/hierarchy2"/>
    <dgm:cxn modelId="{6D68D391-6CB3-4F8E-AB2D-D411B2BB4D8B}" type="presParOf" srcId="{66D6701A-7B32-4D64-93C1-487C8E5FD2E8}" destId="{DCF8A0E6-F9FB-498A-9899-4E8A25E20213}" srcOrd="0" destOrd="0" presId="urn:microsoft.com/office/officeart/2005/8/layout/hierarchy2"/>
    <dgm:cxn modelId="{B8E15F7B-1C57-44B8-9C09-3A5FDFA925B4}" type="presParOf" srcId="{5E3AE096-9406-4EB9-BE34-FF48BE88BE2D}" destId="{92FDAACB-DCE2-477B-8B05-81220D84D9B6}" srcOrd="3" destOrd="0" presId="urn:microsoft.com/office/officeart/2005/8/layout/hierarchy2"/>
    <dgm:cxn modelId="{742F6C8E-7697-417A-BFFF-C59089BF55FC}" type="presParOf" srcId="{92FDAACB-DCE2-477B-8B05-81220D84D9B6}" destId="{FD26F020-9FC4-471F-B4FC-5378638E5106}" srcOrd="0" destOrd="0" presId="urn:microsoft.com/office/officeart/2005/8/layout/hierarchy2"/>
    <dgm:cxn modelId="{2DE4FF86-181E-4985-A9A7-92B8B6C80180}" type="presParOf" srcId="{92FDAACB-DCE2-477B-8B05-81220D84D9B6}" destId="{2FB2D379-A9E6-46C8-BD31-8A08C971E048}" srcOrd="1" destOrd="0" presId="urn:microsoft.com/office/officeart/2005/8/layout/hierarchy2"/>
    <dgm:cxn modelId="{70B33B5E-0816-4AC6-8F28-8B9C59C28883}" type="presParOf" srcId="{2FB2D379-A9E6-46C8-BD31-8A08C971E048}" destId="{BBB33557-ACBD-4F0D-B39B-E6E6F6BCF433}" srcOrd="0" destOrd="0" presId="urn:microsoft.com/office/officeart/2005/8/layout/hierarchy2"/>
    <dgm:cxn modelId="{4BEA562D-2D03-4E58-98EB-B0069AB34A7A}" type="presParOf" srcId="{BBB33557-ACBD-4F0D-B39B-E6E6F6BCF433}" destId="{48D21F8A-5D62-4E4A-9614-B0C8653FAA87}" srcOrd="0" destOrd="0" presId="urn:microsoft.com/office/officeart/2005/8/layout/hierarchy2"/>
    <dgm:cxn modelId="{351431D1-64B2-438B-80F4-BA0176510733}" type="presParOf" srcId="{2FB2D379-A9E6-46C8-BD31-8A08C971E048}" destId="{1A54CB7D-36DC-45D1-A23F-1B5F08A2A2DD}" srcOrd="1" destOrd="0" presId="urn:microsoft.com/office/officeart/2005/8/layout/hierarchy2"/>
    <dgm:cxn modelId="{EDB01F88-AFB2-488B-9C82-88F8F4AE57E5}" type="presParOf" srcId="{1A54CB7D-36DC-45D1-A23F-1B5F08A2A2DD}" destId="{8492FD79-3A14-40E0-AF61-4BD18FA4FEF1}" srcOrd="0" destOrd="0" presId="urn:microsoft.com/office/officeart/2005/8/layout/hierarchy2"/>
    <dgm:cxn modelId="{E1D99B1C-9735-4324-837A-7568C86E9898}" type="presParOf" srcId="{1A54CB7D-36DC-45D1-A23F-1B5F08A2A2DD}" destId="{5773EC78-E1F8-4C3C-997E-DBEA1F1A191F}" srcOrd="1" destOrd="0" presId="urn:microsoft.com/office/officeart/2005/8/layout/hierarchy2"/>
    <dgm:cxn modelId="{19BEF44D-3DA7-4AD4-B873-CA7AE5A34075}" type="presParOf" srcId="{2FB2D379-A9E6-46C8-BD31-8A08C971E048}" destId="{8647822E-9C2A-429D-B803-F321271F769D}" srcOrd="2" destOrd="0" presId="urn:microsoft.com/office/officeart/2005/8/layout/hierarchy2"/>
    <dgm:cxn modelId="{36352B8D-6409-4EF9-99ED-254C9C11E7CD}" type="presParOf" srcId="{8647822E-9C2A-429D-B803-F321271F769D}" destId="{CEB1C925-2ABD-4652-863D-FD94528920B2}" srcOrd="0" destOrd="0" presId="urn:microsoft.com/office/officeart/2005/8/layout/hierarchy2"/>
    <dgm:cxn modelId="{5C631BC7-6099-4504-8C8E-8353474F3AD5}" type="presParOf" srcId="{2FB2D379-A9E6-46C8-BD31-8A08C971E048}" destId="{CBEC99B3-B31D-43A9-829A-FC97BDE17471}" srcOrd="3" destOrd="0" presId="urn:microsoft.com/office/officeart/2005/8/layout/hierarchy2"/>
    <dgm:cxn modelId="{44EAAD38-8E6F-41C2-96E6-23B875F68E70}" type="presParOf" srcId="{CBEC99B3-B31D-43A9-829A-FC97BDE17471}" destId="{8085DDE7-BC3E-4CDE-A8EF-E4F8135309D5}" srcOrd="0" destOrd="0" presId="urn:microsoft.com/office/officeart/2005/8/layout/hierarchy2"/>
    <dgm:cxn modelId="{5828DBD8-44CE-4157-9484-55EFE94500B8}" type="presParOf" srcId="{CBEC99B3-B31D-43A9-829A-FC97BDE17471}" destId="{D83E5E9A-7E36-4A94-969E-E36C4A333768}" srcOrd="1" destOrd="0" presId="urn:microsoft.com/office/officeart/2005/8/layout/hierarchy2"/>
    <dgm:cxn modelId="{83CCB214-BC38-4671-8791-65372894BF5A}" type="presParOf" srcId="{5E3AE096-9406-4EB9-BE34-FF48BE88BE2D}" destId="{1F862A54-00AA-4D80-B8F2-7DC4B76C1C54}" srcOrd="4" destOrd="0" presId="urn:microsoft.com/office/officeart/2005/8/layout/hierarchy2"/>
    <dgm:cxn modelId="{B60ED96E-E289-4320-88E6-9A509CBF2F04}" type="presParOf" srcId="{1F862A54-00AA-4D80-B8F2-7DC4B76C1C54}" destId="{B3D672DC-ABB1-4260-96B7-9028B87F0B40}" srcOrd="0" destOrd="0" presId="urn:microsoft.com/office/officeart/2005/8/layout/hierarchy2"/>
    <dgm:cxn modelId="{4F96FC3E-6B0A-4A79-A587-1AA75C67B068}" type="presParOf" srcId="{5E3AE096-9406-4EB9-BE34-FF48BE88BE2D}" destId="{61194B07-A819-481F-B527-F33950C3DF9B}" srcOrd="5" destOrd="0" presId="urn:microsoft.com/office/officeart/2005/8/layout/hierarchy2"/>
    <dgm:cxn modelId="{801DD599-E2BD-4198-9377-D9D8A7C4E674}" type="presParOf" srcId="{61194B07-A819-481F-B527-F33950C3DF9B}" destId="{E9C3A343-2963-406F-A510-E92E3A69FB8D}" srcOrd="0" destOrd="0" presId="urn:microsoft.com/office/officeart/2005/8/layout/hierarchy2"/>
    <dgm:cxn modelId="{4192956A-AE98-4880-BB67-52E689198133}" type="presParOf" srcId="{61194B07-A819-481F-B527-F33950C3DF9B}" destId="{755C7B37-74AD-48B8-AE27-B6C1654512E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5D67A00-98E6-4CAE-8C2F-7AE35A239B61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BA73567-7FEB-45A8-B53D-51D0E1C408E4}">
      <dgm:prSet phldrT="[Text]" custT="1"/>
      <dgm:spPr>
        <a:gradFill rotWithShape="0">
          <a:gsLst>
            <a:gs pos="0">
              <a:srgbClr val="FCF3BA"/>
            </a:gs>
            <a:gs pos="45000">
              <a:srgbClr val="FCF3BA"/>
            </a:gs>
            <a:gs pos="100000">
              <a:srgbClr val="FCF3BA"/>
            </a:gs>
          </a:gsLst>
        </a:gradFill>
      </dgm:spPr>
      <dgm:t>
        <a:bodyPr/>
        <a:lstStyle/>
        <a:p>
          <a:r>
            <a:rPr lang="bg-BG" sz="1400" b="1" u="sng" dirty="0">
              <a:solidFill>
                <a:schemeClr val="tx1">
                  <a:lumMod val="75000"/>
                  <a:lumOff val="25000"/>
                </a:schemeClr>
              </a:solidFill>
            </a:rPr>
            <a:t>Приоритет 2</a:t>
          </a:r>
        </a:p>
        <a:p>
          <a:r>
            <a:rPr lang="bg-BG" sz="1400" dirty="0">
              <a:solidFill>
                <a:schemeClr val="tx1">
                  <a:lumMod val="75000"/>
                  <a:lumOff val="25000"/>
                </a:schemeClr>
              </a:solidFill>
            </a:rPr>
            <a:t>Модернизация и качество на образованието</a:t>
          </a:r>
        </a:p>
        <a:p>
          <a:r>
            <a:rPr lang="bg-BG" sz="1400" b="1" dirty="0" smtClean="0">
              <a:solidFill>
                <a:schemeClr val="tx1">
                  <a:lumMod val="75000"/>
                  <a:lumOff val="25000"/>
                </a:schemeClr>
              </a:solidFill>
            </a:rPr>
            <a:t>198 337 025 </a:t>
          </a:r>
          <a:endParaRPr lang="bg-BG" sz="1400" b="1" dirty="0">
            <a:solidFill>
              <a:schemeClr val="tx1">
                <a:lumMod val="75000"/>
                <a:lumOff val="25000"/>
              </a:schemeClr>
            </a:solidFill>
          </a:endParaRPr>
        </a:p>
        <a:p>
          <a:r>
            <a:rPr lang="bg-BG" sz="1400" b="1" dirty="0">
              <a:solidFill>
                <a:schemeClr val="tx1">
                  <a:lumMod val="75000"/>
                  <a:lumOff val="25000"/>
                </a:schemeClr>
              </a:solidFill>
            </a:rPr>
            <a:t>евро (ЕС)</a:t>
          </a:r>
        </a:p>
        <a:p>
          <a:endParaRPr lang="bg-BG" sz="1400" dirty="0">
            <a:solidFill>
              <a:schemeClr val="tx1">
                <a:lumMod val="75000"/>
                <a:lumOff val="25000"/>
              </a:schemeClr>
            </a:solidFill>
          </a:endParaRPr>
        </a:p>
        <a:p>
          <a:endParaRPr lang="en-US" sz="1400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5629711A-B959-47C0-BC84-A94E6B4A8EA9}" type="parTrans" cxnId="{CE8135FE-6565-475A-ACE8-FB14F69BA685}">
      <dgm:prSet/>
      <dgm:spPr/>
      <dgm:t>
        <a:bodyPr/>
        <a:lstStyle/>
        <a:p>
          <a:endParaRPr lang="en-US"/>
        </a:p>
      </dgm:t>
    </dgm:pt>
    <dgm:pt modelId="{EDE4D78C-6C92-4EBF-A206-793AC10DB5BE}" type="sibTrans" cxnId="{CE8135FE-6565-475A-ACE8-FB14F69BA685}">
      <dgm:prSet/>
      <dgm:spPr/>
      <dgm:t>
        <a:bodyPr/>
        <a:lstStyle/>
        <a:p>
          <a:endParaRPr lang="en-US"/>
        </a:p>
      </dgm:t>
    </dgm:pt>
    <dgm:pt modelId="{084A7452-5864-4EF9-969F-23CDE7B63AC4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rgbClr val="F9B073">
            <a:alpha val="49804"/>
          </a:srgbClr>
        </a:solidFill>
        <a:ln>
          <a:noFill/>
        </a:ln>
      </dgm:spPr>
      <dgm:t>
        <a:bodyPr/>
        <a:lstStyle/>
        <a:p>
          <a:r>
            <a:rPr lang="bg-BG" sz="1200" dirty="0">
              <a:solidFill>
                <a:schemeClr val="tx1"/>
              </a:solidFill>
            </a:rPr>
            <a:t>СЦ </a:t>
          </a:r>
        </a:p>
        <a:p>
          <a:r>
            <a:rPr lang="bg-BG" sz="1200" dirty="0">
              <a:solidFill>
                <a:schemeClr val="tx1"/>
              </a:solidFill>
            </a:rPr>
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  </a:t>
          </a:r>
          <a:endParaRPr lang="en-US" sz="1200" dirty="0">
            <a:solidFill>
              <a:schemeClr val="tx1"/>
            </a:solidFill>
          </a:endParaRPr>
        </a:p>
      </dgm:t>
    </dgm:pt>
    <dgm:pt modelId="{A6097491-85C5-46FD-BF51-BE891A7D0B09}" type="parTrans" cxnId="{9A4B0E2A-180C-4E2E-8B41-319765B45CC1}">
      <dgm:prSet/>
      <dgm:spPr/>
      <dgm:t>
        <a:bodyPr/>
        <a:lstStyle/>
        <a:p>
          <a:endParaRPr lang="en-US" dirty="0"/>
        </a:p>
      </dgm:t>
    </dgm:pt>
    <dgm:pt modelId="{EB1A8758-B165-4EA1-8B52-766E0EAC0887}" type="sibTrans" cxnId="{9A4B0E2A-180C-4E2E-8B41-319765B45CC1}">
      <dgm:prSet/>
      <dgm:spPr/>
      <dgm:t>
        <a:bodyPr/>
        <a:lstStyle/>
        <a:p>
          <a:endParaRPr lang="en-US"/>
        </a:p>
      </dgm:t>
    </dgm:pt>
    <dgm:pt modelId="{72D23B27-3B51-4A4B-AEBF-463901E2BF63}" type="pres">
      <dgm:prSet presAssocID="{B5D67A00-98E6-4CAE-8C2F-7AE35A239B6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2701421-71DC-484D-86FB-C237D4CF0080}" type="pres">
      <dgm:prSet presAssocID="{9BA73567-7FEB-45A8-B53D-51D0E1C408E4}" presName="root1" presStyleCnt="0"/>
      <dgm:spPr/>
    </dgm:pt>
    <dgm:pt modelId="{CEDC1979-E99E-431F-BB86-4C7DA91E5CE9}" type="pres">
      <dgm:prSet presAssocID="{9BA73567-7FEB-45A8-B53D-51D0E1C408E4}" presName="LevelOneTextNode" presStyleLbl="node0" presStyleIdx="0" presStyleCnt="1" custScaleX="109260" custScaleY="775048" custLinFactNeighborX="-143" custLinFactNeighborY="72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CA639A3-114A-40FA-9340-68F31C1525EE}" type="pres">
      <dgm:prSet presAssocID="{9BA73567-7FEB-45A8-B53D-51D0E1C408E4}" presName="level2hierChild" presStyleCnt="0"/>
      <dgm:spPr/>
    </dgm:pt>
    <dgm:pt modelId="{028CC56C-611F-4A9B-8A05-40CFD18C1B28}" type="pres">
      <dgm:prSet presAssocID="{A6097491-85C5-46FD-BF51-BE891A7D0B09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2E569895-C156-48EA-87A0-7932E20F794C}" type="pres">
      <dgm:prSet presAssocID="{A6097491-85C5-46FD-BF51-BE891A7D0B09}" presName="connTx" presStyleLbl="parChTrans1D2" presStyleIdx="0" presStyleCnt="1"/>
      <dgm:spPr/>
      <dgm:t>
        <a:bodyPr/>
        <a:lstStyle/>
        <a:p>
          <a:endParaRPr lang="en-US"/>
        </a:p>
      </dgm:t>
    </dgm:pt>
    <dgm:pt modelId="{C45C93B7-2641-4078-98E0-B24C06B0BDC8}" type="pres">
      <dgm:prSet presAssocID="{084A7452-5864-4EF9-969F-23CDE7B63AC4}" presName="root2" presStyleCnt="0"/>
      <dgm:spPr/>
    </dgm:pt>
    <dgm:pt modelId="{56074D8C-9358-4923-906A-F167ECBE54E5}" type="pres">
      <dgm:prSet presAssocID="{084A7452-5864-4EF9-969F-23CDE7B63AC4}" presName="LevelTwoTextNode" presStyleLbl="node2" presStyleIdx="0" presStyleCnt="1" custScaleX="89405" custScaleY="483628" custLinFactNeighborX="-16002" custLinFactNeighborY="72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64F2D87-06A5-4325-9B5B-36A30E12F90A}" type="pres">
      <dgm:prSet presAssocID="{084A7452-5864-4EF9-969F-23CDE7B63AC4}" presName="level3hierChild" presStyleCnt="0"/>
      <dgm:spPr/>
    </dgm:pt>
  </dgm:ptLst>
  <dgm:cxnLst>
    <dgm:cxn modelId="{BE9663E0-17FE-4814-9160-FA3C6BF3BCE0}" type="presOf" srcId="{9BA73567-7FEB-45A8-B53D-51D0E1C408E4}" destId="{CEDC1979-E99E-431F-BB86-4C7DA91E5CE9}" srcOrd="0" destOrd="0" presId="urn:microsoft.com/office/officeart/2005/8/layout/hierarchy2"/>
    <dgm:cxn modelId="{CA4F17A3-F439-464B-8B78-256A5031F92A}" type="presOf" srcId="{A6097491-85C5-46FD-BF51-BE891A7D0B09}" destId="{2E569895-C156-48EA-87A0-7932E20F794C}" srcOrd="1" destOrd="0" presId="urn:microsoft.com/office/officeart/2005/8/layout/hierarchy2"/>
    <dgm:cxn modelId="{3059F485-C8A3-4892-B794-FFCFCF809493}" type="presOf" srcId="{A6097491-85C5-46FD-BF51-BE891A7D0B09}" destId="{028CC56C-611F-4A9B-8A05-40CFD18C1B28}" srcOrd="0" destOrd="0" presId="urn:microsoft.com/office/officeart/2005/8/layout/hierarchy2"/>
    <dgm:cxn modelId="{F206E19D-CC0C-4432-97CA-DB4085734B55}" type="presOf" srcId="{084A7452-5864-4EF9-969F-23CDE7B63AC4}" destId="{56074D8C-9358-4923-906A-F167ECBE54E5}" srcOrd="0" destOrd="0" presId="urn:microsoft.com/office/officeart/2005/8/layout/hierarchy2"/>
    <dgm:cxn modelId="{6D22FAD7-0ABA-48A3-8783-04EF69A7300A}" type="presOf" srcId="{B5D67A00-98E6-4CAE-8C2F-7AE35A239B61}" destId="{72D23B27-3B51-4A4B-AEBF-463901E2BF63}" srcOrd="0" destOrd="0" presId="urn:microsoft.com/office/officeart/2005/8/layout/hierarchy2"/>
    <dgm:cxn modelId="{9A4B0E2A-180C-4E2E-8B41-319765B45CC1}" srcId="{9BA73567-7FEB-45A8-B53D-51D0E1C408E4}" destId="{084A7452-5864-4EF9-969F-23CDE7B63AC4}" srcOrd="0" destOrd="0" parTransId="{A6097491-85C5-46FD-BF51-BE891A7D0B09}" sibTransId="{EB1A8758-B165-4EA1-8B52-766E0EAC0887}"/>
    <dgm:cxn modelId="{CE8135FE-6565-475A-ACE8-FB14F69BA685}" srcId="{B5D67A00-98E6-4CAE-8C2F-7AE35A239B61}" destId="{9BA73567-7FEB-45A8-B53D-51D0E1C408E4}" srcOrd="0" destOrd="0" parTransId="{5629711A-B959-47C0-BC84-A94E6B4A8EA9}" sibTransId="{EDE4D78C-6C92-4EBF-A206-793AC10DB5BE}"/>
    <dgm:cxn modelId="{7668269A-2D52-4AEA-9846-564F75C7BE97}" type="presParOf" srcId="{72D23B27-3B51-4A4B-AEBF-463901E2BF63}" destId="{52701421-71DC-484D-86FB-C237D4CF0080}" srcOrd="0" destOrd="0" presId="urn:microsoft.com/office/officeart/2005/8/layout/hierarchy2"/>
    <dgm:cxn modelId="{EC73B469-D8AD-4129-92A5-34AF9F9536F9}" type="presParOf" srcId="{52701421-71DC-484D-86FB-C237D4CF0080}" destId="{CEDC1979-E99E-431F-BB86-4C7DA91E5CE9}" srcOrd="0" destOrd="0" presId="urn:microsoft.com/office/officeart/2005/8/layout/hierarchy2"/>
    <dgm:cxn modelId="{10DD4568-3EE5-45D8-B9E6-CFDD76BC8AED}" type="presParOf" srcId="{52701421-71DC-484D-86FB-C237D4CF0080}" destId="{6CA639A3-114A-40FA-9340-68F31C1525EE}" srcOrd="1" destOrd="0" presId="urn:microsoft.com/office/officeart/2005/8/layout/hierarchy2"/>
    <dgm:cxn modelId="{41DF1B06-F231-497F-AD9A-9B943E5F2DDF}" type="presParOf" srcId="{6CA639A3-114A-40FA-9340-68F31C1525EE}" destId="{028CC56C-611F-4A9B-8A05-40CFD18C1B28}" srcOrd="0" destOrd="0" presId="urn:microsoft.com/office/officeart/2005/8/layout/hierarchy2"/>
    <dgm:cxn modelId="{F8F3FC90-BE23-4467-9670-82AEF60BB2A8}" type="presParOf" srcId="{028CC56C-611F-4A9B-8A05-40CFD18C1B28}" destId="{2E569895-C156-48EA-87A0-7932E20F794C}" srcOrd="0" destOrd="0" presId="urn:microsoft.com/office/officeart/2005/8/layout/hierarchy2"/>
    <dgm:cxn modelId="{3FA4AC1C-BAB1-4FF8-A336-E567D0926703}" type="presParOf" srcId="{6CA639A3-114A-40FA-9340-68F31C1525EE}" destId="{C45C93B7-2641-4078-98E0-B24C06B0BDC8}" srcOrd="1" destOrd="0" presId="urn:microsoft.com/office/officeart/2005/8/layout/hierarchy2"/>
    <dgm:cxn modelId="{05CE6226-BC0C-4ADD-9538-87A4BE6B2D6F}" type="presParOf" srcId="{C45C93B7-2641-4078-98E0-B24C06B0BDC8}" destId="{56074D8C-9358-4923-906A-F167ECBE54E5}" srcOrd="0" destOrd="0" presId="urn:microsoft.com/office/officeart/2005/8/layout/hierarchy2"/>
    <dgm:cxn modelId="{3076E54B-5E96-46A7-96E9-42ABAF33617B}" type="presParOf" srcId="{C45C93B7-2641-4078-98E0-B24C06B0BDC8}" destId="{164F2D87-06A5-4325-9B5B-36A30E12F90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77D2DB5-5170-4846-A06B-69F35791CA61}" type="doc">
      <dgm:prSet loTypeId="urn:microsoft.com/office/officeart/2005/8/layout/hierarchy2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100468B-EAF3-477D-B8E7-E0B9D5C4FBD4}">
      <dgm:prSet phldrT="[Text]" custT="1"/>
      <dgm:spPr/>
      <dgm:t>
        <a:bodyPr/>
        <a:lstStyle/>
        <a:p>
          <a:r>
            <a:rPr lang="bg-BG" sz="1400" b="1" u="sng" dirty="0">
              <a:solidFill>
                <a:schemeClr val="tx1"/>
              </a:solidFill>
            </a:rPr>
            <a:t>Приоритет 3</a:t>
          </a:r>
        </a:p>
        <a:p>
          <a:r>
            <a:rPr lang="bg-BG" sz="1400" dirty="0">
              <a:solidFill>
                <a:schemeClr val="tx1"/>
              </a:solidFill>
            </a:rPr>
            <a:t>Връзка на образованието с пазара на труда</a:t>
          </a:r>
        </a:p>
        <a:p>
          <a:r>
            <a:rPr lang="bg-BG" sz="1400" b="1" dirty="0">
              <a:solidFill>
                <a:schemeClr val="tx1"/>
              </a:solidFill>
            </a:rPr>
            <a:t>314 252 600 евро (ЕС)</a:t>
          </a:r>
        </a:p>
        <a:p>
          <a:endParaRPr lang="en-US" sz="1200" dirty="0"/>
        </a:p>
      </dgm:t>
    </dgm:pt>
    <dgm:pt modelId="{68CEA4F3-1393-4242-B0D1-BDB097E461C3}" type="parTrans" cxnId="{3ACBA5D8-D215-411E-AF6E-B5555D2215EB}">
      <dgm:prSet/>
      <dgm:spPr/>
      <dgm:t>
        <a:bodyPr/>
        <a:lstStyle/>
        <a:p>
          <a:endParaRPr lang="en-US"/>
        </a:p>
      </dgm:t>
    </dgm:pt>
    <dgm:pt modelId="{4CAA55BD-15C3-4263-89C0-E56FFA0BFFEA}" type="sibTrans" cxnId="{3ACBA5D8-D215-411E-AF6E-B5555D2215EB}">
      <dgm:prSet/>
      <dgm:spPr/>
      <dgm:t>
        <a:bodyPr/>
        <a:lstStyle/>
        <a:p>
          <a:endParaRPr lang="en-US"/>
        </a:p>
      </dgm:t>
    </dgm:pt>
    <dgm:pt modelId="{3E86EDFE-E5B2-46C8-BEBC-CC3B6A2ED06F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bg-BG" sz="1200" dirty="0"/>
            <a:t>СЦ </a:t>
          </a:r>
        </a:p>
        <a:p>
          <a:r>
            <a:rPr lang="bg-BG" sz="1200" dirty="0"/>
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</a:t>
          </a:r>
        </a:p>
        <a:p>
          <a:r>
            <a:rPr lang="bg-BG" sz="1200" b="1" dirty="0"/>
            <a:t>ИТИ</a:t>
          </a:r>
          <a:r>
            <a:rPr lang="bg-BG" sz="1200" dirty="0"/>
            <a:t> – 36 541 000 евро (ЕС)</a:t>
          </a:r>
          <a:endParaRPr lang="en-US" sz="1200" dirty="0"/>
        </a:p>
      </dgm:t>
    </dgm:pt>
    <dgm:pt modelId="{72A065FF-8B3F-49D0-BF82-A332F30C5E04}" type="parTrans" cxnId="{C8A9C034-1343-42E2-BBB5-94F9E04F9D20}">
      <dgm:prSet/>
      <dgm:spPr/>
      <dgm:t>
        <a:bodyPr/>
        <a:lstStyle/>
        <a:p>
          <a:endParaRPr lang="en-US" dirty="0"/>
        </a:p>
      </dgm:t>
    </dgm:pt>
    <dgm:pt modelId="{47EC3EF4-D7B6-4A6F-8727-EE5C572FC45E}" type="sibTrans" cxnId="{C8A9C034-1343-42E2-BBB5-94F9E04F9D20}">
      <dgm:prSet/>
      <dgm:spPr/>
      <dgm:t>
        <a:bodyPr/>
        <a:lstStyle/>
        <a:p>
          <a:endParaRPr lang="en-US"/>
        </a:p>
      </dgm:t>
    </dgm:pt>
    <dgm:pt modelId="{CA56F2D4-607D-4856-A0E8-096289183633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chemeClr val="accent1"/>
            </a:gs>
            <a:gs pos="50000">
              <a:schemeClr val="accent1"/>
            </a:gs>
            <a:gs pos="100000">
              <a:schemeClr val="accent1"/>
            </a:gs>
          </a:gsLst>
        </a:gradFill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ПОО</a:t>
          </a:r>
        </a:p>
        <a:p>
          <a:r>
            <a:rPr lang="bg-BG" sz="1200" dirty="0">
              <a:solidFill>
                <a:schemeClr val="tx2"/>
              </a:solidFill>
            </a:rPr>
            <a:t>103 202 800 евро (ЕС)</a:t>
          </a:r>
          <a:endParaRPr lang="en-US" sz="1200" dirty="0">
            <a:solidFill>
              <a:schemeClr val="tx2"/>
            </a:solidFill>
          </a:endParaRPr>
        </a:p>
      </dgm:t>
    </dgm:pt>
    <dgm:pt modelId="{F015C785-1B34-42F0-8B0D-0BF3FE31E0DC}" type="parTrans" cxnId="{A49ABA85-2220-4212-BE36-13240EF8273D}">
      <dgm:prSet/>
      <dgm:spPr/>
      <dgm:t>
        <a:bodyPr/>
        <a:lstStyle/>
        <a:p>
          <a:endParaRPr lang="en-US" dirty="0"/>
        </a:p>
      </dgm:t>
    </dgm:pt>
    <dgm:pt modelId="{88BAAA1F-72AC-421A-ADB0-B9FCD5587CA1}" type="sibTrans" cxnId="{A49ABA85-2220-4212-BE36-13240EF8273D}">
      <dgm:prSet/>
      <dgm:spPr/>
      <dgm:t>
        <a:bodyPr/>
        <a:lstStyle/>
        <a:p>
          <a:endParaRPr lang="en-US"/>
        </a:p>
      </dgm:t>
    </dgm:pt>
    <dgm:pt modelId="{EFB5C3B4-276E-4D6A-8C35-49542B5B36A5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chemeClr val="accent1"/>
            </a:gs>
            <a:gs pos="50000">
              <a:schemeClr val="accent1"/>
            </a:gs>
            <a:gs pos="100000">
              <a:schemeClr val="accent1"/>
            </a:gs>
          </a:gsLst>
        </a:gradFill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Висше образование</a:t>
          </a:r>
        </a:p>
        <a:p>
          <a:r>
            <a:rPr lang="bg-BG" sz="1200" dirty="0">
              <a:solidFill>
                <a:schemeClr val="tx2"/>
              </a:solidFill>
            </a:rPr>
            <a:t>187 145 000 евро (ЕС)</a:t>
          </a:r>
          <a:endParaRPr lang="en-US" sz="1200" dirty="0">
            <a:solidFill>
              <a:schemeClr val="tx2"/>
            </a:solidFill>
          </a:endParaRPr>
        </a:p>
      </dgm:t>
    </dgm:pt>
    <dgm:pt modelId="{ACC8E7EC-D286-4408-BF23-64551127BEE2}" type="parTrans" cxnId="{568D4826-5545-427D-A4D9-319BAAE820F4}">
      <dgm:prSet/>
      <dgm:spPr/>
      <dgm:t>
        <a:bodyPr/>
        <a:lstStyle/>
        <a:p>
          <a:endParaRPr lang="en-US" dirty="0"/>
        </a:p>
      </dgm:t>
    </dgm:pt>
    <dgm:pt modelId="{8E9BCB00-8A5F-4801-BB20-BCFBF9B45AA5}" type="sibTrans" cxnId="{568D4826-5545-427D-A4D9-319BAAE820F4}">
      <dgm:prSet/>
      <dgm:spPr/>
      <dgm:t>
        <a:bodyPr/>
        <a:lstStyle/>
        <a:p>
          <a:endParaRPr lang="en-US"/>
        </a:p>
      </dgm:t>
    </dgm:pt>
    <dgm:pt modelId="{88679E4A-E7C0-4E6C-B7BB-5B9EA1825ECF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bg-BG" sz="1200" dirty="0"/>
            <a:t>СЦ</a:t>
          </a:r>
        </a:p>
        <a:p>
          <a:r>
            <a:rPr lang="bg-BG" sz="1200" dirty="0"/>
            <a:t>Насърчаване на ученето през целия живот</a:t>
          </a:r>
          <a:endParaRPr lang="en-US" sz="1200" dirty="0"/>
        </a:p>
      </dgm:t>
    </dgm:pt>
    <dgm:pt modelId="{D00AE9ED-E08F-4BCA-9C7C-BF51D9B9C081}" type="parTrans" cxnId="{E708268B-B701-4407-90A8-7035984E09A1}">
      <dgm:prSet/>
      <dgm:spPr/>
      <dgm:t>
        <a:bodyPr/>
        <a:lstStyle/>
        <a:p>
          <a:endParaRPr lang="en-US" dirty="0"/>
        </a:p>
      </dgm:t>
    </dgm:pt>
    <dgm:pt modelId="{34F6B56D-C9A4-4E04-B3DC-F792F70EEBE4}" type="sibTrans" cxnId="{E708268B-B701-4407-90A8-7035984E09A1}">
      <dgm:prSet/>
      <dgm:spPr/>
      <dgm:t>
        <a:bodyPr/>
        <a:lstStyle/>
        <a:p>
          <a:endParaRPr lang="en-US"/>
        </a:p>
      </dgm:t>
    </dgm:pt>
    <dgm:pt modelId="{C24A2DCD-669E-4507-B3FA-791A584A0CCF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chemeClr val="accent1"/>
            </a:gs>
            <a:gs pos="50000">
              <a:schemeClr val="accent1"/>
            </a:gs>
            <a:gs pos="100000">
              <a:schemeClr val="accent1"/>
            </a:gs>
          </a:gsLst>
        </a:gradFill>
      </dgm:spPr>
      <dgm:t>
        <a:bodyPr/>
        <a:lstStyle/>
        <a:p>
          <a:r>
            <a:rPr lang="bg-BG" sz="1200" b="1" dirty="0">
              <a:solidFill>
                <a:schemeClr val="tx2"/>
              </a:solidFill>
            </a:rPr>
            <a:t>Висше образование </a:t>
          </a:r>
        </a:p>
        <a:p>
          <a:r>
            <a:rPr lang="bg-BG" sz="1200" dirty="0">
              <a:solidFill>
                <a:schemeClr val="tx2"/>
              </a:solidFill>
            </a:rPr>
            <a:t>23 904 800 евро (ЕС)</a:t>
          </a:r>
          <a:endParaRPr lang="en-US" sz="1200" dirty="0">
            <a:solidFill>
              <a:schemeClr val="tx2"/>
            </a:solidFill>
          </a:endParaRPr>
        </a:p>
      </dgm:t>
    </dgm:pt>
    <dgm:pt modelId="{0DBBEA00-F17D-4384-8042-229A87259B24}" type="parTrans" cxnId="{C930A3A3-FCE2-4C47-B3B0-A6806299240A}">
      <dgm:prSet/>
      <dgm:spPr/>
      <dgm:t>
        <a:bodyPr/>
        <a:lstStyle/>
        <a:p>
          <a:endParaRPr lang="en-US" dirty="0"/>
        </a:p>
      </dgm:t>
    </dgm:pt>
    <dgm:pt modelId="{38294C91-E96B-448E-88C7-273445CE5913}" type="sibTrans" cxnId="{C930A3A3-FCE2-4C47-B3B0-A6806299240A}">
      <dgm:prSet/>
      <dgm:spPr/>
      <dgm:t>
        <a:bodyPr/>
        <a:lstStyle/>
        <a:p>
          <a:endParaRPr lang="en-US"/>
        </a:p>
      </dgm:t>
    </dgm:pt>
    <dgm:pt modelId="{981680EB-9B4C-4583-BABF-4BB878BD9F91}" type="pres">
      <dgm:prSet presAssocID="{877D2DB5-5170-4846-A06B-69F35791CA6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CDCE677-9AC3-48CD-84CF-1DB5E5A600A9}" type="pres">
      <dgm:prSet presAssocID="{7100468B-EAF3-477D-B8E7-E0B9D5C4FBD4}" presName="root1" presStyleCnt="0"/>
      <dgm:spPr/>
    </dgm:pt>
    <dgm:pt modelId="{D1DF6ABA-9035-40F8-8A26-160899B3F407}" type="pres">
      <dgm:prSet presAssocID="{7100468B-EAF3-477D-B8E7-E0B9D5C4FBD4}" presName="LevelOneTextNode" presStyleLbl="node0" presStyleIdx="0" presStyleCnt="1" custScaleX="150754" custScaleY="1021172" custLinFactNeighborX="1272" custLinFactNeighborY="-5729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54BFDA-6ED1-401F-B0B0-4C6AEF8AF199}" type="pres">
      <dgm:prSet presAssocID="{7100468B-EAF3-477D-B8E7-E0B9D5C4FBD4}" presName="level2hierChild" presStyleCnt="0"/>
      <dgm:spPr/>
    </dgm:pt>
    <dgm:pt modelId="{799F0D67-AD7A-49B4-A483-D37B196CD91F}" type="pres">
      <dgm:prSet presAssocID="{72A065FF-8B3F-49D0-BF82-A332F30C5E04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D167BD6E-1F76-4B98-91E0-B6AF962E6148}" type="pres">
      <dgm:prSet presAssocID="{72A065FF-8B3F-49D0-BF82-A332F30C5E04}" presName="connTx" presStyleLbl="parChTrans1D2" presStyleIdx="0" presStyleCnt="2"/>
      <dgm:spPr/>
      <dgm:t>
        <a:bodyPr/>
        <a:lstStyle/>
        <a:p>
          <a:endParaRPr lang="en-US"/>
        </a:p>
      </dgm:t>
    </dgm:pt>
    <dgm:pt modelId="{504278C3-3EDB-49C1-92CD-0CEB9042BEF9}" type="pres">
      <dgm:prSet presAssocID="{3E86EDFE-E5B2-46C8-BEBC-CC3B6A2ED06F}" presName="root2" presStyleCnt="0"/>
      <dgm:spPr/>
    </dgm:pt>
    <dgm:pt modelId="{C0D0A9D9-676A-4ACB-A673-1B6916C0599D}" type="pres">
      <dgm:prSet presAssocID="{3E86EDFE-E5B2-46C8-BEBC-CC3B6A2ED06F}" presName="LevelTwoTextNode" presStyleLbl="node2" presStyleIdx="0" presStyleCnt="2" custScaleX="128325" custScaleY="679689" custLinFactY="-7083" custLinFactNeighborX="-3937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987A5F5-F940-4B62-92C3-31CA160785D1}" type="pres">
      <dgm:prSet presAssocID="{3E86EDFE-E5B2-46C8-BEBC-CC3B6A2ED06F}" presName="level3hierChild" presStyleCnt="0"/>
      <dgm:spPr/>
    </dgm:pt>
    <dgm:pt modelId="{40949303-6E0B-48C9-AED9-C6625CD9D527}" type="pres">
      <dgm:prSet presAssocID="{F015C785-1B34-42F0-8B0D-0BF3FE31E0DC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41B7A44E-A662-4E4A-9FD3-2CCA12BB1604}" type="pres">
      <dgm:prSet presAssocID="{F015C785-1B34-42F0-8B0D-0BF3FE31E0DC}" presName="connTx" presStyleLbl="parChTrans1D3" presStyleIdx="0" presStyleCnt="3"/>
      <dgm:spPr/>
      <dgm:t>
        <a:bodyPr/>
        <a:lstStyle/>
        <a:p>
          <a:endParaRPr lang="en-US"/>
        </a:p>
      </dgm:t>
    </dgm:pt>
    <dgm:pt modelId="{E775A1E0-41A2-48B9-950B-DC4ACC6B50F7}" type="pres">
      <dgm:prSet presAssocID="{CA56F2D4-607D-4856-A0E8-096289183633}" presName="root2" presStyleCnt="0"/>
      <dgm:spPr/>
    </dgm:pt>
    <dgm:pt modelId="{8CE92584-6D7E-451F-AC1B-B28DDC92CCE6}" type="pres">
      <dgm:prSet presAssocID="{CA56F2D4-607D-4856-A0E8-096289183633}" presName="LevelTwoTextNode" presStyleLbl="node3" presStyleIdx="0" presStyleCnt="3" custScaleX="106645" custScaleY="221355" custLinFactNeighborX="66" custLinFactNeighborY="-960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5CF0202-E88C-4578-853D-56A8DD0E24FB}" type="pres">
      <dgm:prSet presAssocID="{CA56F2D4-607D-4856-A0E8-096289183633}" presName="level3hierChild" presStyleCnt="0"/>
      <dgm:spPr/>
    </dgm:pt>
    <dgm:pt modelId="{40C1F07F-F6CE-4E0C-AC12-88DE826C2F34}" type="pres">
      <dgm:prSet presAssocID="{ACC8E7EC-D286-4408-BF23-64551127BEE2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F5BD1C68-E61C-429A-BF5E-9E5317DFC5CC}" type="pres">
      <dgm:prSet presAssocID="{ACC8E7EC-D286-4408-BF23-64551127BEE2}" presName="connTx" presStyleLbl="parChTrans1D3" presStyleIdx="1" presStyleCnt="3"/>
      <dgm:spPr/>
      <dgm:t>
        <a:bodyPr/>
        <a:lstStyle/>
        <a:p>
          <a:endParaRPr lang="en-US"/>
        </a:p>
      </dgm:t>
    </dgm:pt>
    <dgm:pt modelId="{958380BC-5112-4CA0-ABB0-039A70B778E9}" type="pres">
      <dgm:prSet presAssocID="{EFB5C3B4-276E-4D6A-8C35-49542B5B36A5}" presName="root2" presStyleCnt="0"/>
      <dgm:spPr/>
    </dgm:pt>
    <dgm:pt modelId="{1114EAE7-FE09-4CCF-A292-C33CB5BD8462}" type="pres">
      <dgm:prSet presAssocID="{EFB5C3B4-276E-4D6A-8C35-49542B5B36A5}" presName="LevelTwoTextNode" presStyleLbl="node3" presStyleIdx="1" presStyleCnt="3" custScaleX="106777" custScaleY="2622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8E423B9-BEB0-4CA2-97F7-B7CE5E6731D9}" type="pres">
      <dgm:prSet presAssocID="{EFB5C3B4-276E-4D6A-8C35-49542B5B36A5}" presName="level3hierChild" presStyleCnt="0"/>
      <dgm:spPr/>
    </dgm:pt>
    <dgm:pt modelId="{6D928BDA-66DD-433C-ABF0-9A822388072F}" type="pres">
      <dgm:prSet presAssocID="{D00AE9ED-E08F-4BCA-9C7C-BF51D9B9C081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4EA5D744-353B-4BA5-B689-AB54EE92EACD}" type="pres">
      <dgm:prSet presAssocID="{D00AE9ED-E08F-4BCA-9C7C-BF51D9B9C081}" presName="connTx" presStyleLbl="parChTrans1D2" presStyleIdx="1" presStyleCnt="2"/>
      <dgm:spPr/>
      <dgm:t>
        <a:bodyPr/>
        <a:lstStyle/>
        <a:p>
          <a:endParaRPr lang="en-US"/>
        </a:p>
      </dgm:t>
    </dgm:pt>
    <dgm:pt modelId="{C311959D-8CEF-4EE3-B13A-046D0313419D}" type="pres">
      <dgm:prSet presAssocID="{88679E4A-E7C0-4E6C-B7BB-5B9EA1825ECF}" presName="root2" presStyleCnt="0"/>
      <dgm:spPr/>
    </dgm:pt>
    <dgm:pt modelId="{B0619611-89AD-4668-91EA-D9CFB3CC2873}" type="pres">
      <dgm:prSet presAssocID="{88679E4A-E7C0-4E6C-B7BB-5B9EA1825ECF}" presName="LevelTwoTextNode" presStyleLbl="node2" presStyleIdx="1" presStyleCnt="2" custScaleX="125525" custScaleY="297733" custLinFactNeighborY="124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CD1A32-C640-430B-8318-6510E3B45F29}" type="pres">
      <dgm:prSet presAssocID="{88679E4A-E7C0-4E6C-B7BB-5B9EA1825ECF}" presName="level3hierChild" presStyleCnt="0"/>
      <dgm:spPr/>
    </dgm:pt>
    <dgm:pt modelId="{2C30F1E1-FB56-4416-A375-546540BCA1C3}" type="pres">
      <dgm:prSet presAssocID="{0DBBEA00-F17D-4384-8042-229A87259B24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F9B78192-6EC0-47BE-9FEE-A397B9125D0C}" type="pres">
      <dgm:prSet presAssocID="{0DBBEA00-F17D-4384-8042-229A87259B24}" presName="connTx" presStyleLbl="parChTrans1D3" presStyleIdx="2" presStyleCnt="3"/>
      <dgm:spPr/>
      <dgm:t>
        <a:bodyPr/>
        <a:lstStyle/>
        <a:p>
          <a:endParaRPr lang="en-US"/>
        </a:p>
      </dgm:t>
    </dgm:pt>
    <dgm:pt modelId="{C35DD8BC-8A0E-4E31-A166-E2E0EA05F4D6}" type="pres">
      <dgm:prSet presAssocID="{C24A2DCD-669E-4507-B3FA-791A584A0CCF}" presName="root2" presStyleCnt="0"/>
      <dgm:spPr/>
    </dgm:pt>
    <dgm:pt modelId="{BDFA8C6E-2DF4-4D94-8D79-27B7A1BE7955}" type="pres">
      <dgm:prSet presAssocID="{C24A2DCD-669E-4507-B3FA-791A584A0CCF}" presName="LevelTwoTextNode" presStyleLbl="node3" presStyleIdx="2" presStyleCnt="3" custScaleX="105846" custScaleY="243721" custLinFactNeighborX="-863" custLinFactNeighborY="531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3E2BA3C-18A5-4304-A9C8-1969236AC822}" type="pres">
      <dgm:prSet presAssocID="{C24A2DCD-669E-4507-B3FA-791A584A0CCF}" presName="level3hierChild" presStyleCnt="0"/>
      <dgm:spPr/>
    </dgm:pt>
  </dgm:ptLst>
  <dgm:cxnLst>
    <dgm:cxn modelId="{6B274383-0239-4FA7-86A0-A80F29EEEC35}" type="presOf" srcId="{CA56F2D4-607D-4856-A0E8-096289183633}" destId="{8CE92584-6D7E-451F-AC1B-B28DDC92CCE6}" srcOrd="0" destOrd="0" presId="urn:microsoft.com/office/officeart/2005/8/layout/hierarchy2"/>
    <dgm:cxn modelId="{5A431227-35A0-4DC9-BE55-EFEF5910674A}" type="presOf" srcId="{0DBBEA00-F17D-4384-8042-229A87259B24}" destId="{2C30F1E1-FB56-4416-A375-546540BCA1C3}" srcOrd="0" destOrd="0" presId="urn:microsoft.com/office/officeart/2005/8/layout/hierarchy2"/>
    <dgm:cxn modelId="{A49ABA85-2220-4212-BE36-13240EF8273D}" srcId="{3E86EDFE-E5B2-46C8-BEBC-CC3B6A2ED06F}" destId="{CA56F2D4-607D-4856-A0E8-096289183633}" srcOrd="0" destOrd="0" parTransId="{F015C785-1B34-42F0-8B0D-0BF3FE31E0DC}" sibTransId="{88BAAA1F-72AC-421A-ADB0-B9FCD5587CA1}"/>
    <dgm:cxn modelId="{3DE28029-7B1D-4D7B-BF7A-C30C2F991C37}" type="presOf" srcId="{0DBBEA00-F17D-4384-8042-229A87259B24}" destId="{F9B78192-6EC0-47BE-9FEE-A397B9125D0C}" srcOrd="1" destOrd="0" presId="urn:microsoft.com/office/officeart/2005/8/layout/hierarchy2"/>
    <dgm:cxn modelId="{48462C7A-5D19-499C-A1BC-527186D82155}" type="presOf" srcId="{88679E4A-E7C0-4E6C-B7BB-5B9EA1825ECF}" destId="{B0619611-89AD-4668-91EA-D9CFB3CC2873}" srcOrd="0" destOrd="0" presId="urn:microsoft.com/office/officeart/2005/8/layout/hierarchy2"/>
    <dgm:cxn modelId="{A72619FD-D969-4136-B231-6F2271F2FEA6}" type="presOf" srcId="{D00AE9ED-E08F-4BCA-9C7C-BF51D9B9C081}" destId="{6D928BDA-66DD-433C-ABF0-9A822388072F}" srcOrd="0" destOrd="0" presId="urn:microsoft.com/office/officeart/2005/8/layout/hierarchy2"/>
    <dgm:cxn modelId="{41871C10-2971-4C72-B0F6-102DE4829EE4}" type="presOf" srcId="{877D2DB5-5170-4846-A06B-69F35791CA61}" destId="{981680EB-9B4C-4583-BABF-4BB878BD9F91}" srcOrd="0" destOrd="0" presId="urn:microsoft.com/office/officeart/2005/8/layout/hierarchy2"/>
    <dgm:cxn modelId="{0C2BA6A2-48E5-4BB0-8A3C-8BEE63269260}" type="presOf" srcId="{7100468B-EAF3-477D-B8E7-E0B9D5C4FBD4}" destId="{D1DF6ABA-9035-40F8-8A26-160899B3F407}" srcOrd="0" destOrd="0" presId="urn:microsoft.com/office/officeart/2005/8/layout/hierarchy2"/>
    <dgm:cxn modelId="{224744D5-AD56-49BD-8425-B7B7E56C52E5}" type="presOf" srcId="{72A065FF-8B3F-49D0-BF82-A332F30C5E04}" destId="{799F0D67-AD7A-49B4-A483-D37B196CD91F}" srcOrd="0" destOrd="0" presId="urn:microsoft.com/office/officeart/2005/8/layout/hierarchy2"/>
    <dgm:cxn modelId="{8C09AF05-CA71-4204-A831-77A618987370}" type="presOf" srcId="{F015C785-1B34-42F0-8B0D-0BF3FE31E0DC}" destId="{40949303-6E0B-48C9-AED9-C6625CD9D527}" srcOrd="0" destOrd="0" presId="urn:microsoft.com/office/officeart/2005/8/layout/hierarchy2"/>
    <dgm:cxn modelId="{D03B3EE1-BFDA-4535-A6EE-9FBF574E7358}" type="presOf" srcId="{72A065FF-8B3F-49D0-BF82-A332F30C5E04}" destId="{D167BD6E-1F76-4B98-91E0-B6AF962E6148}" srcOrd="1" destOrd="0" presId="urn:microsoft.com/office/officeart/2005/8/layout/hierarchy2"/>
    <dgm:cxn modelId="{E708268B-B701-4407-90A8-7035984E09A1}" srcId="{7100468B-EAF3-477D-B8E7-E0B9D5C4FBD4}" destId="{88679E4A-E7C0-4E6C-B7BB-5B9EA1825ECF}" srcOrd="1" destOrd="0" parTransId="{D00AE9ED-E08F-4BCA-9C7C-BF51D9B9C081}" sibTransId="{34F6B56D-C9A4-4E04-B3DC-F792F70EEBE4}"/>
    <dgm:cxn modelId="{0792ACB3-F71B-44E5-B81D-86482129F614}" type="presOf" srcId="{F015C785-1B34-42F0-8B0D-0BF3FE31E0DC}" destId="{41B7A44E-A662-4E4A-9FD3-2CCA12BB1604}" srcOrd="1" destOrd="0" presId="urn:microsoft.com/office/officeart/2005/8/layout/hierarchy2"/>
    <dgm:cxn modelId="{C8A9C034-1343-42E2-BBB5-94F9E04F9D20}" srcId="{7100468B-EAF3-477D-B8E7-E0B9D5C4FBD4}" destId="{3E86EDFE-E5B2-46C8-BEBC-CC3B6A2ED06F}" srcOrd="0" destOrd="0" parTransId="{72A065FF-8B3F-49D0-BF82-A332F30C5E04}" sibTransId="{47EC3EF4-D7B6-4A6F-8727-EE5C572FC45E}"/>
    <dgm:cxn modelId="{E921DB2B-E970-403B-8A91-1348106B8B17}" type="presOf" srcId="{3E86EDFE-E5B2-46C8-BEBC-CC3B6A2ED06F}" destId="{C0D0A9D9-676A-4ACB-A673-1B6916C0599D}" srcOrd="0" destOrd="0" presId="urn:microsoft.com/office/officeart/2005/8/layout/hierarchy2"/>
    <dgm:cxn modelId="{8118CF0D-827B-4079-AAE8-15332FCC95D6}" type="presOf" srcId="{ACC8E7EC-D286-4408-BF23-64551127BEE2}" destId="{40C1F07F-F6CE-4E0C-AC12-88DE826C2F34}" srcOrd="0" destOrd="0" presId="urn:microsoft.com/office/officeart/2005/8/layout/hierarchy2"/>
    <dgm:cxn modelId="{3ACBA5D8-D215-411E-AF6E-B5555D2215EB}" srcId="{877D2DB5-5170-4846-A06B-69F35791CA61}" destId="{7100468B-EAF3-477D-B8E7-E0B9D5C4FBD4}" srcOrd="0" destOrd="0" parTransId="{68CEA4F3-1393-4242-B0D1-BDB097E461C3}" sibTransId="{4CAA55BD-15C3-4263-89C0-E56FFA0BFFEA}"/>
    <dgm:cxn modelId="{9407CBB3-F7DB-40E0-8FF0-E03479A4AF92}" type="presOf" srcId="{ACC8E7EC-D286-4408-BF23-64551127BEE2}" destId="{F5BD1C68-E61C-429A-BF5E-9E5317DFC5CC}" srcOrd="1" destOrd="0" presId="urn:microsoft.com/office/officeart/2005/8/layout/hierarchy2"/>
    <dgm:cxn modelId="{568D4826-5545-427D-A4D9-319BAAE820F4}" srcId="{3E86EDFE-E5B2-46C8-BEBC-CC3B6A2ED06F}" destId="{EFB5C3B4-276E-4D6A-8C35-49542B5B36A5}" srcOrd="1" destOrd="0" parTransId="{ACC8E7EC-D286-4408-BF23-64551127BEE2}" sibTransId="{8E9BCB00-8A5F-4801-BB20-BCFBF9B45AA5}"/>
    <dgm:cxn modelId="{E949D6F9-DAC4-40F6-967C-790D2310FB17}" type="presOf" srcId="{C24A2DCD-669E-4507-B3FA-791A584A0CCF}" destId="{BDFA8C6E-2DF4-4D94-8D79-27B7A1BE7955}" srcOrd="0" destOrd="0" presId="urn:microsoft.com/office/officeart/2005/8/layout/hierarchy2"/>
    <dgm:cxn modelId="{E53C4A78-654A-4408-B205-316ECAE18606}" type="presOf" srcId="{D00AE9ED-E08F-4BCA-9C7C-BF51D9B9C081}" destId="{4EA5D744-353B-4BA5-B689-AB54EE92EACD}" srcOrd="1" destOrd="0" presId="urn:microsoft.com/office/officeart/2005/8/layout/hierarchy2"/>
    <dgm:cxn modelId="{E64C24DA-DC99-4248-83E6-E7DD451318F2}" type="presOf" srcId="{EFB5C3B4-276E-4D6A-8C35-49542B5B36A5}" destId="{1114EAE7-FE09-4CCF-A292-C33CB5BD8462}" srcOrd="0" destOrd="0" presId="urn:microsoft.com/office/officeart/2005/8/layout/hierarchy2"/>
    <dgm:cxn modelId="{C930A3A3-FCE2-4C47-B3B0-A6806299240A}" srcId="{88679E4A-E7C0-4E6C-B7BB-5B9EA1825ECF}" destId="{C24A2DCD-669E-4507-B3FA-791A584A0CCF}" srcOrd="0" destOrd="0" parTransId="{0DBBEA00-F17D-4384-8042-229A87259B24}" sibTransId="{38294C91-E96B-448E-88C7-273445CE5913}"/>
    <dgm:cxn modelId="{54AF8CE7-6992-45CD-81CB-A42F3174F181}" type="presParOf" srcId="{981680EB-9B4C-4583-BABF-4BB878BD9F91}" destId="{2CDCE677-9AC3-48CD-84CF-1DB5E5A600A9}" srcOrd="0" destOrd="0" presId="urn:microsoft.com/office/officeart/2005/8/layout/hierarchy2"/>
    <dgm:cxn modelId="{1357F2AA-D373-4D92-94DE-AC866D0B6D42}" type="presParOf" srcId="{2CDCE677-9AC3-48CD-84CF-1DB5E5A600A9}" destId="{D1DF6ABA-9035-40F8-8A26-160899B3F407}" srcOrd="0" destOrd="0" presId="urn:microsoft.com/office/officeart/2005/8/layout/hierarchy2"/>
    <dgm:cxn modelId="{2375D009-991B-40E9-AB05-1A36F5E164AB}" type="presParOf" srcId="{2CDCE677-9AC3-48CD-84CF-1DB5E5A600A9}" destId="{9A54BFDA-6ED1-401F-B0B0-4C6AEF8AF199}" srcOrd="1" destOrd="0" presId="urn:microsoft.com/office/officeart/2005/8/layout/hierarchy2"/>
    <dgm:cxn modelId="{2D0941AB-2C02-4B82-937F-34C90F141A6C}" type="presParOf" srcId="{9A54BFDA-6ED1-401F-B0B0-4C6AEF8AF199}" destId="{799F0D67-AD7A-49B4-A483-D37B196CD91F}" srcOrd="0" destOrd="0" presId="urn:microsoft.com/office/officeart/2005/8/layout/hierarchy2"/>
    <dgm:cxn modelId="{AB904CDF-0860-4F81-8D82-233CB7C37AE9}" type="presParOf" srcId="{799F0D67-AD7A-49B4-A483-D37B196CD91F}" destId="{D167BD6E-1F76-4B98-91E0-B6AF962E6148}" srcOrd="0" destOrd="0" presId="urn:microsoft.com/office/officeart/2005/8/layout/hierarchy2"/>
    <dgm:cxn modelId="{58245182-3D8D-4DE3-8D00-B0CC41C4228F}" type="presParOf" srcId="{9A54BFDA-6ED1-401F-B0B0-4C6AEF8AF199}" destId="{504278C3-3EDB-49C1-92CD-0CEB9042BEF9}" srcOrd="1" destOrd="0" presId="urn:microsoft.com/office/officeart/2005/8/layout/hierarchy2"/>
    <dgm:cxn modelId="{BE3FCDA3-BB7E-48A0-9C23-002BE0E2F934}" type="presParOf" srcId="{504278C3-3EDB-49C1-92CD-0CEB9042BEF9}" destId="{C0D0A9D9-676A-4ACB-A673-1B6916C0599D}" srcOrd="0" destOrd="0" presId="urn:microsoft.com/office/officeart/2005/8/layout/hierarchy2"/>
    <dgm:cxn modelId="{F72E16A3-44EB-490B-A33C-38D96FE93FFE}" type="presParOf" srcId="{504278C3-3EDB-49C1-92CD-0CEB9042BEF9}" destId="{3987A5F5-F940-4B62-92C3-31CA160785D1}" srcOrd="1" destOrd="0" presId="urn:microsoft.com/office/officeart/2005/8/layout/hierarchy2"/>
    <dgm:cxn modelId="{E86FD297-DB10-44CD-A1E2-69D47D672BD9}" type="presParOf" srcId="{3987A5F5-F940-4B62-92C3-31CA160785D1}" destId="{40949303-6E0B-48C9-AED9-C6625CD9D527}" srcOrd="0" destOrd="0" presId="urn:microsoft.com/office/officeart/2005/8/layout/hierarchy2"/>
    <dgm:cxn modelId="{D3A4C2F2-6477-4F5C-8470-9D67FC9F5FED}" type="presParOf" srcId="{40949303-6E0B-48C9-AED9-C6625CD9D527}" destId="{41B7A44E-A662-4E4A-9FD3-2CCA12BB1604}" srcOrd="0" destOrd="0" presId="urn:microsoft.com/office/officeart/2005/8/layout/hierarchy2"/>
    <dgm:cxn modelId="{E6DFAB2A-23F0-435A-95C4-6C6A571DCF3E}" type="presParOf" srcId="{3987A5F5-F940-4B62-92C3-31CA160785D1}" destId="{E775A1E0-41A2-48B9-950B-DC4ACC6B50F7}" srcOrd="1" destOrd="0" presId="urn:microsoft.com/office/officeart/2005/8/layout/hierarchy2"/>
    <dgm:cxn modelId="{BD723C66-F682-4E46-809D-6C3332A03460}" type="presParOf" srcId="{E775A1E0-41A2-48B9-950B-DC4ACC6B50F7}" destId="{8CE92584-6D7E-451F-AC1B-B28DDC92CCE6}" srcOrd="0" destOrd="0" presId="urn:microsoft.com/office/officeart/2005/8/layout/hierarchy2"/>
    <dgm:cxn modelId="{3D4D49A6-6645-4250-B47E-FF3C5EF9F316}" type="presParOf" srcId="{E775A1E0-41A2-48B9-950B-DC4ACC6B50F7}" destId="{55CF0202-E88C-4578-853D-56A8DD0E24FB}" srcOrd="1" destOrd="0" presId="urn:microsoft.com/office/officeart/2005/8/layout/hierarchy2"/>
    <dgm:cxn modelId="{4047E899-B632-4CEB-9171-DB551075AE68}" type="presParOf" srcId="{3987A5F5-F940-4B62-92C3-31CA160785D1}" destId="{40C1F07F-F6CE-4E0C-AC12-88DE826C2F34}" srcOrd="2" destOrd="0" presId="urn:microsoft.com/office/officeart/2005/8/layout/hierarchy2"/>
    <dgm:cxn modelId="{67081A76-0886-4DB7-AA73-28F21A3A76C6}" type="presParOf" srcId="{40C1F07F-F6CE-4E0C-AC12-88DE826C2F34}" destId="{F5BD1C68-E61C-429A-BF5E-9E5317DFC5CC}" srcOrd="0" destOrd="0" presId="urn:microsoft.com/office/officeart/2005/8/layout/hierarchy2"/>
    <dgm:cxn modelId="{DD04AFDE-19DD-4D66-B503-9E7F813232D5}" type="presParOf" srcId="{3987A5F5-F940-4B62-92C3-31CA160785D1}" destId="{958380BC-5112-4CA0-ABB0-039A70B778E9}" srcOrd="3" destOrd="0" presId="urn:microsoft.com/office/officeart/2005/8/layout/hierarchy2"/>
    <dgm:cxn modelId="{A6C37E91-F362-44D1-B77A-C640F2BB80B5}" type="presParOf" srcId="{958380BC-5112-4CA0-ABB0-039A70B778E9}" destId="{1114EAE7-FE09-4CCF-A292-C33CB5BD8462}" srcOrd="0" destOrd="0" presId="urn:microsoft.com/office/officeart/2005/8/layout/hierarchy2"/>
    <dgm:cxn modelId="{5382D046-795B-46EB-B85F-4004125F990B}" type="presParOf" srcId="{958380BC-5112-4CA0-ABB0-039A70B778E9}" destId="{78E423B9-BEB0-4CA2-97F7-B7CE5E6731D9}" srcOrd="1" destOrd="0" presId="urn:microsoft.com/office/officeart/2005/8/layout/hierarchy2"/>
    <dgm:cxn modelId="{D5BBC095-E34C-4703-B6D4-A19E6ADBE2BA}" type="presParOf" srcId="{9A54BFDA-6ED1-401F-B0B0-4C6AEF8AF199}" destId="{6D928BDA-66DD-433C-ABF0-9A822388072F}" srcOrd="2" destOrd="0" presId="urn:microsoft.com/office/officeart/2005/8/layout/hierarchy2"/>
    <dgm:cxn modelId="{12C1A54B-AD9C-4A64-B4F7-972D7F678550}" type="presParOf" srcId="{6D928BDA-66DD-433C-ABF0-9A822388072F}" destId="{4EA5D744-353B-4BA5-B689-AB54EE92EACD}" srcOrd="0" destOrd="0" presId="urn:microsoft.com/office/officeart/2005/8/layout/hierarchy2"/>
    <dgm:cxn modelId="{9519F609-2452-4E1A-99DF-00D0F0D5E3EF}" type="presParOf" srcId="{9A54BFDA-6ED1-401F-B0B0-4C6AEF8AF199}" destId="{C311959D-8CEF-4EE3-B13A-046D0313419D}" srcOrd="3" destOrd="0" presId="urn:microsoft.com/office/officeart/2005/8/layout/hierarchy2"/>
    <dgm:cxn modelId="{2D8F0DF3-FEF2-49CC-90E4-1F93C7EE48E8}" type="presParOf" srcId="{C311959D-8CEF-4EE3-B13A-046D0313419D}" destId="{B0619611-89AD-4668-91EA-D9CFB3CC2873}" srcOrd="0" destOrd="0" presId="urn:microsoft.com/office/officeart/2005/8/layout/hierarchy2"/>
    <dgm:cxn modelId="{60509FE6-8BA5-402F-B500-C4346FB1A3D9}" type="presParOf" srcId="{C311959D-8CEF-4EE3-B13A-046D0313419D}" destId="{21CD1A32-C640-430B-8318-6510E3B45F29}" srcOrd="1" destOrd="0" presId="urn:microsoft.com/office/officeart/2005/8/layout/hierarchy2"/>
    <dgm:cxn modelId="{E3BE7E37-2D46-4826-ACBD-27F41A8C40D2}" type="presParOf" srcId="{21CD1A32-C640-430B-8318-6510E3B45F29}" destId="{2C30F1E1-FB56-4416-A375-546540BCA1C3}" srcOrd="0" destOrd="0" presId="urn:microsoft.com/office/officeart/2005/8/layout/hierarchy2"/>
    <dgm:cxn modelId="{C1745ED0-DD0E-4110-BA29-6339F1D50762}" type="presParOf" srcId="{2C30F1E1-FB56-4416-A375-546540BCA1C3}" destId="{F9B78192-6EC0-47BE-9FEE-A397B9125D0C}" srcOrd="0" destOrd="0" presId="urn:microsoft.com/office/officeart/2005/8/layout/hierarchy2"/>
    <dgm:cxn modelId="{A0E60526-64AF-4A20-8D91-18D13AFA42F9}" type="presParOf" srcId="{21CD1A32-C640-430B-8318-6510E3B45F29}" destId="{C35DD8BC-8A0E-4E31-A166-E2E0EA05F4D6}" srcOrd="1" destOrd="0" presId="urn:microsoft.com/office/officeart/2005/8/layout/hierarchy2"/>
    <dgm:cxn modelId="{BAF767ED-FE1C-45FF-BC1A-8237E8E80A03}" type="presParOf" srcId="{C35DD8BC-8A0E-4E31-A166-E2E0EA05F4D6}" destId="{BDFA8C6E-2DF4-4D94-8D79-27B7A1BE7955}" srcOrd="0" destOrd="0" presId="urn:microsoft.com/office/officeart/2005/8/layout/hierarchy2"/>
    <dgm:cxn modelId="{40A9420C-0C4E-4CB8-994B-7B3CE550865F}" type="presParOf" srcId="{C35DD8BC-8A0E-4E31-A166-E2E0EA05F4D6}" destId="{93E2BA3C-18A5-4304-A9C8-1969236AC82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A7484B-7B18-4A88-8047-03FBEB8A4EFF}">
      <dsp:nvSpPr>
        <dsp:cNvPr id="0" name=""/>
        <dsp:cNvSpPr/>
      </dsp:nvSpPr>
      <dsp:spPr>
        <a:xfrm rot="5400000">
          <a:off x="-237454" y="240919"/>
          <a:ext cx="1583030" cy="1108121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3100" kern="1200" dirty="0"/>
            <a:t>1.</a:t>
          </a:r>
        </a:p>
      </dsp:txBody>
      <dsp:txXfrm rot="-5400000">
        <a:off x="1" y="557526"/>
        <a:ext cx="1108121" cy="474909"/>
      </dsp:txXfrm>
    </dsp:sp>
    <dsp:sp modelId="{363F5CFC-47B9-46D5-B77B-9E6929847CC0}">
      <dsp:nvSpPr>
        <dsp:cNvPr id="0" name=""/>
        <dsp:cNvSpPr/>
      </dsp:nvSpPr>
      <dsp:spPr>
        <a:xfrm rot="5400000">
          <a:off x="4351157" y="-3239571"/>
          <a:ext cx="1028969" cy="75150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bg-BG" sz="2500" kern="1200" dirty="0"/>
        </a:p>
        <a:p>
          <a:pPr marL="114300" lvl="1" indent="-114300" algn="just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500" kern="1200" dirty="0">
              <a:solidFill>
                <a:schemeClr val="tx2"/>
              </a:solidFill>
              <a:latin typeface="+mn-lt"/>
              <a:ea typeface="+mn-ea"/>
              <a:cs typeface="+mn-cs"/>
            </a:rPr>
            <a:t>Януари 2021 г. – докладът е представен на заинтересованите страни и разпространен до всички центрове, вкл. публикуван на интернет страницата на УО  на ОП НОИР.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bg-BG" sz="2700" kern="1200" dirty="0"/>
        </a:p>
      </dsp:txBody>
      <dsp:txXfrm rot="-5400000">
        <a:off x="1108121" y="53695"/>
        <a:ext cx="7464812" cy="928509"/>
      </dsp:txXfrm>
    </dsp:sp>
    <dsp:sp modelId="{C31E5F02-4C5B-45D1-9B24-2DC3FB7DD18D}">
      <dsp:nvSpPr>
        <dsp:cNvPr id="0" name=""/>
        <dsp:cNvSpPr/>
      </dsp:nvSpPr>
      <dsp:spPr>
        <a:xfrm rot="5400000">
          <a:off x="-237454" y="1629798"/>
          <a:ext cx="1583030" cy="1108121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3100" kern="1200" dirty="0"/>
            <a:t>2.</a:t>
          </a:r>
        </a:p>
      </dsp:txBody>
      <dsp:txXfrm rot="-5400000">
        <a:off x="1" y="1946405"/>
        <a:ext cx="1108121" cy="474909"/>
      </dsp:txXfrm>
    </dsp:sp>
    <dsp:sp modelId="{574FFAF6-59F6-4F52-8A7F-6D0162087661}">
      <dsp:nvSpPr>
        <dsp:cNvPr id="0" name=""/>
        <dsp:cNvSpPr/>
      </dsp:nvSpPr>
      <dsp:spPr>
        <a:xfrm rot="5400000">
          <a:off x="4351157" y="-1850692"/>
          <a:ext cx="1028969" cy="75150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just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500" kern="1200" dirty="0">
              <a:solidFill>
                <a:schemeClr val="tx2"/>
              </a:solidFill>
              <a:latin typeface="+mn-lt"/>
              <a:ea typeface="+mn-ea"/>
              <a:cs typeface="+mn-cs"/>
            </a:rPr>
            <a:t>Изпратени писма до ЦВП и ЦК за проучване на тяхното становище относно изпълнението на препоръките.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bg-BG" sz="2000" kern="1200" dirty="0">
            <a:solidFill>
              <a:schemeClr val="tx1">
                <a:lumMod val="75000"/>
                <a:lumOff val="25000"/>
              </a:schemeClr>
            </a:solidFill>
            <a:latin typeface="+mn-lt"/>
            <a:ea typeface="+mn-ea"/>
            <a:cs typeface="+mn-cs"/>
          </a:endParaRPr>
        </a:p>
      </dsp:txBody>
      <dsp:txXfrm rot="-5400000">
        <a:off x="1108121" y="1442574"/>
        <a:ext cx="7464812" cy="928509"/>
      </dsp:txXfrm>
    </dsp:sp>
    <dsp:sp modelId="{76503241-5EE2-4572-ADA7-4164DBC7F565}">
      <dsp:nvSpPr>
        <dsp:cNvPr id="0" name=""/>
        <dsp:cNvSpPr/>
      </dsp:nvSpPr>
      <dsp:spPr>
        <a:xfrm rot="5400000">
          <a:off x="-237454" y="3018678"/>
          <a:ext cx="1583030" cy="1108121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3100" kern="1200" dirty="0"/>
            <a:t>3.</a:t>
          </a:r>
        </a:p>
      </dsp:txBody>
      <dsp:txXfrm rot="-5400000">
        <a:off x="1" y="3335285"/>
        <a:ext cx="1108121" cy="474909"/>
      </dsp:txXfrm>
    </dsp:sp>
    <dsp:sp modelId="{83C4A88C-F3CE-47FB-8121-40DFBC1BC128}">
      <dsp:nvSpPr>
        <dsp:cNvPr id="0" name=""/>
        <dsp:cNvSpPr/>
      </dsp:nvSpPr>
      <dsp:spPr>
        <a:xfrm rot="5400000">
          <a:off x="4351157" y="-461813"/>
          <a:ext cx="1028969" cy="75150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just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500" kern="1200" dirty="0">
              <a:solidFill>
                <a:schemeClr val="tx2"/>
              </a:solidFill>
              <a:latin typeface="+mn-lt"/>
              <a:ea typeface="+mn-ea"/>
              <a:cs typeface="+mn-cs"/>
            </a:rPr>
            <a:t>Работна група в УО за изготвяне на план за действие с цел постигане на устойчиво развитие на центровете. </a:t>
          </a:r>
        </a:p>
      </dsp:txBody>
      <dsp:txXfrm rot="-5400000">
        <a:off x="1108121" y="2831453"/>
        <a:ext cx="7464812" cy="9285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ABC755-D55B-4B8F-AAAE-06A2C4431AC1}">
      <dsp:nvSpPr>
        <dsp:cNvPr id="0" name=""/>
        <dsp:cNvSpPr/>
      </dsp:nvSpPr>
      <dsp:spPr>
        <a:xfrm>
          <a:off x="0" y="0"/>
          <a:ext cx="10058399" cy="181022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67E428-DB39-4748-95B2-862D09772B47}">
      <dsp:nvSpPr>
        <dsp:cNvPr id="0" name=""/>
        <dsp:cNvSpPr/>
      </dsp:nvSpPr>
      <dsp:spPr>
        <a:xfrm>
          <a:off x="304983" y="241363"/>
          <a:ext cx="1749709" cy="13274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ED720D-CCBC-4FE0-AE66-F68D25A4738A}">
      <dsp:nvSpPr>
        <dsp:cNvPr id="0" name=""/>
        <dsp:cNvSpPr/>
      </dsp:nvSpPr>
      <dsp:spPr>
        <a:xfrm rot="10800000">
          <a:off x="304983" y="1810226"/>
          <a:ext cx="1749709" cy="2212498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/>
            <a:t>Квалификация за кариерно развитие на педагогическите специалисти – фокус: педагогически специалисти</a:t>
          </a:r>
          <a:endParaRPr lang="en-US" sz="1500" kern="1200" dirty="0"/>
        </a:p>
      </dsp:txBody>
      <dsp:txXfrm rot="10800000">
        <a:off x="358793" y="1810226"/>
        <a:ext cx="1642089" cy="2158688"/>
      </dsp:txXfrm>
    </dsp:sp>
    <dsp:sp modelId="{28F6DD6F-667C-49BE-B057-52E676D8DFC7}">
      <dsp:nvSpPr>
        <dsp:cNvPr id="0" name=""/>
        <dsp:cNvSpPr/>
      </dsp:nvSpPr>
      <dsp:spPr>
        <a:xfrm>
          <a:off x="2229664" y="241363"/>
          <a:ext cx="1749709" cy="13274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8A1589-FE00-4E97-8649-6706640D24D4}">
      <dsp:nvSpPr>
        <dsp:cNvPr id="0" name=""/>
        <dsp:cNvSpPr/>
      </dsp:nvSpPr>
      <dsp:spPr>
        <a:xfrm rot="10800000">
          <a:off x="2229664" y="1810226"/>
          <a:ext cx="1749709" cy="2212498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/>
            <a:t>Подкрепа за успех – фокус: ученици, </a:t>
          </a:r>
          <a:r>
            <a:rPr lang="bg-BG" sz="1500" kern="1200" dirty="0" err="1"/>
            <a:t>медиатори</a:t>
          </a:r>
          <a:endParaRPr lang="en-US" sz="1500" kern="1200" dirty="0"/>
        </a:p>
      </dsp:txBody>
      <dsp:txXfrm rot="10800000">
        <a:off x="2283474" y="1810226"/>
        <a:ext cx="1642089" cy="2158688"/>
      </dsp:txXfrm>
    </dsp:sp>
    <dsp:sp modelId="{B8C9C6D7-0517-4806-8AA4-93E799A01B1F}">
      <dsp:nvSpPr>
        <dsp:cNvPr id="0" name=""/>
        <dsp:cNvSpPr/>
      </dsp:nvSpPr>
      <dsp:spPr>
        <a:xfrm>
          <a:off x="4154345" y="282462"/>
          <a:ext cx="1749709" cy="13274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2A1652-AC35-4549-B88F-162C7AE8F1E8}">
      <dsp:nvSpPr>
        <dsp:cNvPr id="0" name=""/>
        <dsp:cNvSpPr/>
      </dsp:nvSpPr>
      <dsp:spPr>
        <a:xfrm rot="10800000">
          <a:off x="4154345" y="1810226"/>
          <a:ext cx="1749709" cy="2212498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/>
            <a:t>Образование за утрешния ден – фокус: дигитализация на образованието</a:t>
          </a:r>
          <a:endParaRPr lang="en-US" sz="1500" kern="1200" dirty="0"/>
        </a:p>
      </dsp:txBody>
      <dsp:txXfrm rot="10800000">
        <a:off x="4208155" y="1810226"/>
        <a:ext cx="1642089" cy="2158688"/>
      </dsp:txXfrm>
    </dsp:sp>
    <dsp:sp modelId="{FE192014-4665-4399-8903-055E8E94663D}">
      <dsp:nvSpPr>
        <dsp:cNvPr id="0" name=""/>
        <dsp:cNvSpPr/>
      </dsp:nvSpPr>
      <dsp:spPr>
        <a:xfrm>
          <a:off x="6079025" y="241363"/>
          <a:ext cx="1749709" cy="13274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7000" b="-2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7B5679-C9BD-409B-BEE1-2FF7B087D45C}">
      <dsp:nvSpPr>
        <dsp:cNvPr id="0" name=""/>
        <dsp:cNvSpPr/>
      </dsp:nvSpPr>
      <dsp:spPr>
        <a:xfrm rot="10800000">
          <a:off x="6079025" y="1810226"/>
          <a:ext cx="1749709" cy="2212498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/>
            <a:t>Студентски практики – фокус: студенти </a:t>
          </a:r>
          <a:r>
            <a:rPr lang="bg-BG" sz="1500" kern="1200" dirty="0">
              <a:solidFill>
                <a:srgbClr val="FFFFFF"/>
              </a:solidFill>
            </a:rPr>
            <a:t>(висше образование)</a:t>
          </a:r>
          <a:endParaRPr lang="en-US" sz="1500" kern="1200" dirty="0">
            <a:solidFill>
              <a:srgbClr val="FFFFFF"/>
            </a:solidFill>
          </a:endParaRPr>
        </a:p>
      </dsp:txBody>
      <dsp:txXfrm rot="10800000">
        <a:off x="6132835" y="1810226"/>
        <a:ext cx="1642089" cy="2158688"/>
      </dsp:txXfrm>
    </dsp:sp>
    <dsp:sp modelId="{E63BBF8D-B087-45EF-9928-4988719A9397}">
      <dsp:nvSpPr>
        <dsp:cNvPr id="0" name=""/>
        <dsp:cNvSpPr/>
      </dsp:nvSpPr>
      <dsp:spPr>
        <a:xfrm>
          <a:off x="8003706" y="241363"/>
          <a:ext cx="1749709" cy="13274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A69A91-65B6-499A-BE2F-12DB8BE27DD5}">
      <dsp:nvSpPr>
        <dsp:cNvPr id="0" name=""/>
        <dsp:cNvSpPr/>
      </dsp:nvSpPr>
      <dsp:spPr>
        <a:xfrm rot="10800000">
          <a:off x="8003706" y="1810226"/>
          <a:ext cx="1749709" cy="2212498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/>
            <a:t>Подкрепа за </a:t>
          </a:r>
          <a:r>
            <a:rPr lang="bg-BG" sz="1500" kern="1200" dirty="0" err="1"/>
            <a:t>дуалната</a:t>
          </a:r>
          <a:r>
            <a:rPr lang="bg-BG" sz="1500" kern="1200" dirty="0"/>
            <a:t> система на обучение – фокус: професионално образование (ученици, учители)</a:t>
          </a:r>
          <a:endParaRPr lang="en-US" sz="1500" kern="1200" dirty="0"/>
        </a:p>
      </dsp:txBody>
      <dsp:txXfrm rot="10800000">
        <a:off x="8057516" y="1810226"/>
        <a:ext cx="1642089" cy="21586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4DF48D-5309-45AB-AAFB-AEB0375C44F5}">
      <dsp:nvSpPr>
        <dsp:cNvPr id="0" name=""/>
        <dsp:cNvSpPr/>
      </dsp:nvSpPr>
      <dsp:spPr>
        <a:xfrm>
          <a:off x="3572060" y="0"/>
          <a:ext cx="7081560" cy="211915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lumMod val="20000"/>
            <a:lumOff val="80000"/>
            <a:alpha val="9000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b="1" kern="1200" dirty="0">
            <a:solidFill>
              <a:schemeClr val="accent3">
                <a:lumMod val="50000"/>
              </a:schemeClr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kern="1200"/>
            <a:t>Бюджет - </a:t>
          </a:r>
          <a:r>
            <a:rPr lang="en-US" sz="2000" b="1" kern="1200"/>
            <a:t>52,9 </a:t>
          </a:r>
          <a:r>
            <a:rPr lang="bg-BG" sz="2000" b="1" kern="1200"/>
            <a:t>млн. лв.</a:t>
          </a:r>
          <a:endParaRPr lang="en-US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kern="1200"/>
            <a:t>Одобрени 17 проектни предложения за </a:t>
          </a:r>
          <a:r>
            <a:rPr lang="en-US" sz="2000" kern="1200"/>
            <a:t>52 888 556</a:t>
          </a:r>
          <a:r>
            <a:rPr lang="bg-BG" sz="2000" kern="1200"/>
            <a:t> лв.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kern="1200"/>
            <a:t>Резервни 4 проектни предложения за </a:t>
          </a:r>
          <a:r>
            <a:rPr lang="en-US" sz="2000" kern="1200"/>
            <a:t>5 652 948</a:t>
          </a:r>
          <a:r>
            <a:rPr lang="bg-BG" sz="2000" kern="1200"/>
            <a:t> лв.</a:t>
          </a:r>
          <a:endParaRPr lang="en-US" sz="2000" kern="1200" dirty="0"/>
        </a:p>
      </dsp:txBody>
      <dsp:txXfrm>
        <a:off x="3572060" y="264895"/>
        <a:ext cx="6286875" cy="1589369"/>
      </dsp:txXfrm>
    </dsp:sp>
    <dsp:sp modelId="{8A3A916C-A533-4C59-A9E1-AE0EAA93150F}">
      <dsp:nvSpPr>
        <dsp:cNvPr id="0" name=""/>
        <dsp:cNvSpPr/>
      </dsp:nvSpPr>
      <dsp:spPr>
        <a:xfrm>
          <a:off x="56979" y="65110"/>
          <a:ext cx="3509860" cy="1990145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3300" kern="1200" dirty="0"/>
            <a:t>„Модернизация на ВУ“</a:t>
          </a:r>
          <a:endParaRPr lang="en-US" sz="3300" kern="1200" dirty="0"/>
        </a:p>
      </dsp:txBody>
      <dsp:txXfrm>
        <a:off x="154130" y="162261"/>
        <a:ext cx="3315558" cy="1795843"/>
      </dsp:txXfrm>
    </dsp:sp>
    <dsp:sp modelId="{9E720487-7ADC-4532-950E-2F465CCB608E}">
      <dsp:nvSpPr>
        <dsp:cNvPr id="0" name=""/>
        <dsp:cNvSpPr/>
      </dsp:nvSpPr>
      <dsp:spPr>
        <a:xfrm>
          <a:off x="3487527" y="2273929"/>
          <a:ext cx="7174734" cy="2267905"/>
        </a:xfrm>
        <a:prstGeom prst="rightArrow">
          <a:avLst>
            <a:gd name="adj1" fmla="val 75000"/>
            <a:gd name="adj2" fmla="val 50000"/>
          </a:avLst>
        </a:prstGeom>
        <a:solidFill>
          <a:schemeClr val="accent6">
            <a:lumMod val="20000"/>
            <a:lumOff val="80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kern="1200"/>
            <a:t>Бюджет -</a:t>
          </a:r>
          <a:r>
            <a:rPr lang="en-US" sz="2000" b="1" kern="1200"/>
            <a:t>10 553 013,81 </a:t>
          </a:r>
          <a:r>
            <a:rPr lang="bg-BG" sz="2000" b="1" kern="1200"/>
            <a:t>лв. </a:t>
          </a:r>
          <a:endParaRPr lang="en-US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kern="1200"/>
            <a:t>Краен срок за кандидатстване - 12.07.2021 г.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kern="1200"/>
            <a:t>Конкретен бенефициент – МОН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kern="1200" dirty="0"/>
            <a:t>11 649 ученици в практики в реална работна среда – индикатор от рамката за изпълнение.</a:t>
          </a:r>
          <a:endParaRPr lang="en-US" sz="2000" kern="1200" dirty="0"/>
        </a:p>
      </dsp:txBody>
      <dsp:txXfrm>
        <a:off x="3487527" y="2557417"/>
        <a:ext cx="6324270" cy="1700929"/>
      </dsp:txXfrm>
    </dsp:sp>
    <dsp:sp modelId="{BBE37B2E-EEA2-49AF-BEEC-FE4B75294285}">
      <dsp:nvSpPr>
        <dsp:cNvPr id="0" name=""/>
        <dsp:cNvSpPr/>
      </dsp:nvSpPr>
      <dsp:spPr>
        <a:xfrm>
          <a:off x="43140" y="2401822"/>
          <a:ext cx="3433969" cy="2101227"/>
        </a:xfrm>
        <a:prstGeom prst="roundRect">
          <a:avLst/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3300" kern="1200" dirty="0"/>
            <a:t>„Ученически</a:t>
          </a:r>
          <a:r>
            <a:rPr lang="bg-BG" sz="3300" kern="1200" baseline="0" dirty="0"/>
            <a:t> практики – 2“</a:t>
          </a:r>
          <a:endParaRPr lang="en-US" sz="3300" kern="1200" dirty="0"/>
        </a:p>
      </dsp:txBody>
      <dsp:txXfrm>
        <a:off x="145713" y="2504395"/>
        <a:ext cx="3228823" cy="18960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E77673-0DF0-49B4-B0F5-5B232B1ADDD2}">
      <dsp:nvSpPr>
        <dsp:cNvPr id="0" name=""/>
        <dsp:cNvSpPr/>
      </dsp:nvSpPr>
      <dsp:spPr>
        <a:xfrm>
          <a:off x="1820110" y="492219"/>
          <a:ext cx="3802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0247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1" kern="1200"/>
        </a:p>
      </dsp:txBody>
      <dsp:txXfrm>
        <a:off x="1999962" y="535883"/>
        <a:ext cx="20542" cy="4112"/>
      </dsp:txXfrm>
    </dsp:sp>
    <dsp:sp modelId="{22F13692-2859-499D-8FE9-46630E544DAB}">
      <dsp:nvSpPr>
        <dsp:cNvPr id="0" name=""/>
        <dsp:cNvSpPr/>
      </dsp:nvSpPr>
      <dsp:spPr>
        <a:xfrm>
          <a:off x="35615" y="2051"/>
          <a:ext cx="1786295" cy="107177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/>
            <a:t>Бюджет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/>
            <a:t>15 662 043 лв.</a:t>
          </a:r>
          <a:endParaRPr lang="en-US" sz="1600" b="1" kern="1200" dirty="0"/>
        </a:p>
      </dsp:txBody>
      <dsp:txXfrm>
        <a:off x="35615" y="2051"/>
        <a:ext cx="1786295" cy="1071777"/>
      </dsp:txXfrm>
    </dsp:sp>
    <dsp:sp modelId="{DCB11415-6BDC-470A-A832-A2CFFF6CC359}">
      <dsp:nvSpPr>
        <dsp:cNvPr id="0" name=""/>
        <dsp:cNvSpPr/>
      </dsp:nvSpPr>
      <dsp:spPr>
        <a:xfrm>
          <a:off x="926958" y="1072028"/>
          <a:ext cx="2377960" cy="380247"/>
        </a:xfrm>
        <a:custGeom>
          <a:avLst/>
          <a:gdLst/>
          <a:ahLst/>
          <a:cxnLst/>
          <a:rect l="0" t="0" r="0" b="0"/>
          <a:pathLst>
            <a:path>
              <a:moveTo>
                <a:pt x="2377960" y="0"/>
              </a:moveTo>
              <a:lnTo>
                <a:pt x="2377960" y="207223"/>
              </a:lnTo>
              <a:lnTo>
                <a:pt x="0" y="207223"/>
              </a:lnTo>
              <a:lnTo>
                <a:pt x="0" y="380247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1" kern="1200"/>
        </a:p>
      </dsp:txBody>
      <dsp:txXfrm>
        <a:off x="2055608" y="1260095"/>
        <a:ext cx="120659" cy="4112"/>
      </dsp:txXfrm>
    </dsp:sp>
    <dsp:sp modelId="{D13409E1-979F-4C97-9F57-995424FCB0E5}">
      <dsp:nvSpPr>
        <dsp:cNvPr id="0" name=""/>
        <dsp:cNvSpPr/>
      </dsp:nvSpPr>
      <dsp:spPr>
        <a:xfrm>
          <a:off x="2232757" y="2051"/>
          <a:ext cx="2144322" cy="107177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/>
            <a:t>Подадени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/>
            <a:t>21 ПП, в оценка </a:t>
          </a:r>
          <a:endParaRPr lang="en-US" sz="1600" b="1" kern="1200" dirty="0"/>
        </a:p>
      </dsp:txBody>
      <dsp:txXfrm>
        <a:off x="2232757" y="2051"/>
        <a:ext cx="2144322" cy="1071777"/>
      </dsp:txXfrm>
    </dsp:sp>
    <dsp:sp modelId="{610BC660-7AF3-48F4-87B8-283D3E1B29E6}">
      <dsp:nvSpPr>
        <dsp:cNvPr id="0" name=""/>
        <dsp:cNvSpPr/>
      </dsp:nvSpPr>
      <dsp:spPr>
        <a:xfrm>
          <a:off x="1818305" y="1974844"/>
          <a:ext cx="382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2052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1" kern="1200"/>
        </a:p>
      </dsp:txBody>
      <dsp:txXfrm>
        <a:off x="1999015" y="2018508"/>
        <a:ext cx="20632" cy="4112"/>
      </dsp:txXfrm>
    </dsp:sp>
    <dsp:sp modelId="{54B49995-C6DF-4E8D-A92A-302345A72C0D}">
      <dsp:nvSpPr>
        <dsp:cNvPr id="0" name=""/>
        <dsp:cNvSpPr/>
      </dsp:nvSpPr>
      <dsp:spPr>
        <a:xfrm>
          <a:off x="33810" y="1484675"/>
          <a:ext cx="1786295" cy="107177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/>
            <a:t>за 56% от бюджета</a:t>
          </a:r>
          <a:endParaRPr lang="en-US" sz="1600" b="1" kern="1200" dirty="0"/>
        </a:p>
      </dsp:txBody>
      <dsp:txXfrm>
        <a:off x="33810" y="1484675"/>
        <a:ext cx="1786295" cy="1071777"/>
      </dsp:txXfrm>
    </dsp:sp>
    <dsp:sp modelId="{AE73D7D5-DE1F-4F67-B146-75C08803D61A}">
      <dsp:nvSpPr>
        <dsp:cNvPr id="0" name=""/>
        <dsp:cNvSpPr/>
      </dsp:nvSpPr>
      <dsp:spPr>
        <a:xfrm>
          <a:off x="2257650" y="2554653"/>
          <a:ext cx="1049412" cy="380247"/>
        </a:xfrm>
        <a:custGeom>
          <a:avLst/>
          <a:gdLst/>
          <a:ahLst/>
          <a:cxnLst/>
          <a:rect l="0" t="0" r="0" b="0"/>
          <a:pathLst>
            <a:path>
              <a:moveTo>
                <a:pt x="1049412" y="0"/>
              </a:moveTo>
              <a:lnTo>
                <a:pt x="1049412" y="207223"/>
              </a:lnTo>
              <a:lnTo>
                <a:pt x="0" y="207223"/>
              </a:lnTo>
              <a:lnTo>
                <a:pt x="0" y="380247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1" kern="1200"/>
        </a:p>
      </dsp:txBody>
      <dsp:txXfrm>
        <a:off x="2754182" y="2742720"/>
        <a:ext cx="56348" cy="4112"/>
      </dsp:txXfrm>
    </dsp:sp>
    <dsp:sp modelId="{CDA86405-B231-42AB-964D-941A915EFFB1}">
      <dsp:nvSpPr>
        <dsp:cNvPr id="0" name=""/>
        <dsp:cNvSpPr/>
      </dsp:nvSpPr>
      <dsp:spPr>
        <a:xfrm>
          <a:off x="2232757" y="1484675"/>
          <a:ext cx="2148609" cy="107177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/>
            <a:t>Свободен ресурс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≈ 7 млн. лв.</a:t>
          </a:r>
          <a:endParaRPr lang="en-US" sz="2000" b="1" kern="1200" dirty="0"/>
        </a:p>
      </dsp:txBody>
      <dsp:txXfrm>
        <a:off x="2232757" y="1484675"/>
        <a:ext cx="2148609" cy="1071777"/>
      </dsp:txXfrm>
    </dsp:sp>
    <dsp:sp modelId="{E9CF60C9-B64A-4EA1-9EED-145D67BCAD19}">
      <dsp:nvSpPr>
        <dsp:cNvPr id="0" name=""/>
        <dsp:cNvSpPr/>
      </dsp:nvSpPr>
      <dsp:spPr>
        <a:xfrm>
          <a:off x="35615" y="2967300"/>
          <a:ext cx="4444069" cy="107177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/>
            <a:t>към ПО 2, „Подкрепа за успех“ (</a:t>
          </a:r>
          <a:r>
            <a:rPr lang="bg-BG" sz="1600" b="1" i="1" kern="1200" dirty="0"/>
            <a:t>подкрепа за уязвими ученици за предотвратяване преждевременното напускане на училище</a:t>
          </a:r>
          <a:r>
            <a:rPr lang="bg-BG" sz="1600" b="1" kern="1200" dirty="0"/>
            <a:t>)</a:t>
          </a:r>
          <a:r>
            <a:rPr lang="en-US" sz="1600" b="1" kern="1200" dirty="0"/>
            <a:t> </a:t>
          </a:r>
        </a:p>
      </dsp:txBody>
      <dsp:txXfrm>
        <a:off x="35615" y="2967300"/>
        <a:ext cx="4444069" cy="107177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63CB2D-B89E-479C-9003-195817A3EC62}">
      <dsp:nvSpPr>
        <dsp:cNvPr id="0" name=""/>
        <dsp:cNvSpPr/>
      </dsp:nvSpPr>
      <dsp:spPr>
        <a:xfrm>
          <a:off x="0" y="83380"/>
          <a:ext cx="1197752" cy="4538411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D0EBA3"/>
            </a:gs>
            <a:gs pos="34000">
              <a:srgbClr val="D0EBA3"/>
            </a:gs>
            <a:gs pos="70000">
              <a:srgbClr val="D0EBA3"/>
            </a:gs>
            <a:gs pos="100000">
              <a:srgbClr val="D0EBA3"/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u="sng" kern="1200" dirty="0">
              <a:solidFill>
                <a:schemeClr val="tx1"/>
              </a:solidFill>
            </a:rPr>
            <a:t>Приоритет 1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>
              <a:solidFill>
                <a:schemeClr val="tx1"/>
              </a:solidFill>
            </a:rPr>
            <a:t>Приобщаващо образование и </a:t>
          </a:r>
          <a:r>
            <a:rPr lang="bg-BG" sz="1400" kern="1200" noProof="0" dirty="0" err="1">
              <a:solidFill>
                <a:schemeClr val="tx1"/>
              </a:solidFill>
            </a:rPr>
            <a:t>образовател</a:t>
          </a:r>
          <a:r>
            <a:rPr lang="bg-BG" sz="1400" kern="1200" noProof="0" dirty="0">
              <a:solidFill>
                <a:schemeClr val="tx1"/>
              </a:solidFill>
            </a:rPr>
            <a:t>-на</a:t>
          </a:r>
          <a:r>
            <a:rPr lang="bg-BG" sz="1400" kern="1200" dirty="0">
              <a:solidFill>
                <a:schemeClr val="tx1"/>
              </a:solidFill>
            </a:rPr>
            <a:t> интеграция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i="0" u="none" kern="1200" dirty="0" smtClean="0">
              <a:solidFill>
                <a:schemeClr val="tx1"/>
              </a:solidFill>
            </a:rPr>
            <a:t>235 990 375</a:t>
          </a:r>
          <a:endParaRPr lang="bg-BG" sz="1400" b="1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solidFill>
                <a:schemeClr val="tx1"/>
              </a:solidFill>
            </a:rPr>
            <a:t>евро (ЕС)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>
            <a:solidFill>
              <a:schemeClr val="accent6">
                <a:lumMod val="60000"/>
                <a:lumOff val="40000"/>
              </a:schemeClr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>
            <a:solidFill>
              <a:schemeClr val="accent6">
                <a:lumMod val="60000"/>
                <a:lumOff val="40000"/>
              </a:schemeClr>
            </a:solidFill>
          </a:endParaRPr>
        </a:p>
      </dsp:txBody>
      <dsp:txXfrm>
        <a:off x="35081" y="118461"/>
        <a:ext cx="1127590" cy="4468249"/>
      </dsp:txXfrm>
    </dsp:sp>
    <dsp:sp modelId="{F4740BA0-228D-4B8C-BD04-E97E0545B9BE}">
      <dsp:nvSpPr>
        <dsp:cNvPr id="0" name=""/>
        <dsp:cNvSpPr/>
      </dsp:nvSpPr>
      <dsp:spPr>
        <a:xfrm rot="18770453">
          <a:off x="1129183" y="2186801"/>
          <a:ext cx="428513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428513" y="86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332727" y="2184770"/>
        <a:ext cx="21425" cy="21425"/>
      </dsp:txXfrm>
    </dsp:sp>
    <dsp:sp modelId="{FDD8BBE3-910D-465A-9DAF-A9A0FC8B6557}">
      <dsp:nvSpPr>
        <dsp:cNvPr id="0" name=""/>
        <dsp:cNvSpPr/>
      </dsp:nvSpPr>
      <dsp:spPr>
        <a:xfrm>
          <a:off x="1489126" y="1638581"/>
          <a:ext cx="1234634" cy="799598"/>
        </a:xfrm>
        <a:prstGeom prst="roundRect">
          <a:avLst>
            <a:gd name="adj" fmla="val 10000"/>
          </a:avLst>
        </a:prstGeom>
        <a:solidFill>
          <a:srgbClr val="99CC00">
            <a:alpha val="26000"/>
          </a:srgbClr>
        </a:solidFill>
        <a:ln w="6350" cap="flat" cmpd="sng" algn="ctr">
          <a:solidFill>
            <a:schemeClr val="accent2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noProof="0" dirty="0" smtClean="0"/>
            <a:t>СЦ  Насърчаване на ученето през целия живот</a:t>
          </a:r>
          <a:endParaRPr lang="bg-BG" sz="1200" kern="1200" noProof="0" dirty="0"/>
        </a:p>
      </dsp:txBody>
      <dsp:txXfrm>
        <a:off x="1512545" y="1662000"/>
        <a:ext cx="1187796" cy="752760"/>
      </dsp:txXfrm>
    </dsp:sp>
    <dsp:sp modelId="{585BB2BB-CCD1-4698-B6B9-BAA53DA31836}">
      <dsp:nvSpPr>
        <dsp:cNvPr id="0" name=""/>
        <dsp:cNvSpPr/>
      </dsp:nvSpPr>
      <dsp:spPr>
        <a:xfrm rot="131331">
          <a:off x="2723678" y="2034056"/>
          <a:ext cx="228166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228166" y="86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2832057" y="2037033"/>
        <a:ext cx="11408" cy="11408"/>
      </dsp:txXfrm>
    </dsp:sp>
    <dsp:sp modelId="{4C55B3BB-8713-4043-99DF-555670B40E27}">
      <dsp:nvSpPr>
        <dsp:cNvPr id="0" name=""/>
        <dsp:cNvSpPr/>
      </dsp:nvSpPr>
      <dsp:spPr>
        <a:xfrm>
          <a:off x="2951762" y="1649281"/>
          <a:ext cx="867748" cy="795627"/>
        </a:xfrm>
        <a:prstGeom prst="roundRect">
          <a:avLst>
            <a:gd name="adj" fmla="val 10000"/>
          </a:avLst>
        </a:prstGeom>
        <a:solidFill>
          <a:srgbClr val="CCCC00">
            <a:alpha val="49804"/>
          </a:srgbClr>
        </a:solidFill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ИТИ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27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354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700 </a:t>
          </a:r>
          <a:r>
            <a:rPr lang="bg-BG" sz="1200" kern="1200" dirty="0">
              <a:solidFill>
                <a:schemeClr val="tx2"/>
              </a:solidFill>
            </a:rPr>
            <a:t>евро 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2975065" y="1672584"/>
        <a:ext cx="821142" cy="749021"/>
      </dsp:txXfrm>
    </dsp:sp>
    <dsp:sp modelId="{66D6701A-7B32-4D64-93C1-487C8E5FD2E8}">
      <dsp:nvSpPr>
        <dsp:cNvPr id="0" name=""/>
        <dsp:cNvSpPr/>
      </dsp:nvSpPr>
      <dsp:spPr>
        <a:xfrm rot="4570885">
          <a:off x="734395" y="2935043"/>
          <a:ext cx="1217516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1217516" y="86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312715" y="2913287"/>
        <a:ext cx="60875" cy="60875"/>
      </dsp:txXfrm>
    </dsp:sp>
    <dsp:sp modelId="{FD26F020-9FC4-471F-B4FC-5378638E5106}">
      <dsp:nvSpPr>
        <dsp:cNvPr id="0" name=""/>
        <dsp:cNvSpPr/>
      </dsp:nvSpPr>
      <dsp:spPr>
        <a:xfrm>
          <a:off x="1488554" y="2520903"/>
          <a:ext cx="1225312" cy="2027920"/>
        </a:xfrm>
        <a:prstGeom prst="roundRect">
          <a:avLst>
            <a:gd name="adj" fmla="val 10000"/>
          </a:avLst>
        </a:prstGeom>
        <a:solidFill>
          <a:srgbClr val="99CC00">
            <a:alpha val="26000"/>
          </a:srgbClr>
        </a:solidFill>
        <a:ln w="6350" cap="flat" cmpd="sng" algn="ctr">
          <a:solidFill>
            <a:schemeClr val="accent2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200" kern="1200" dirty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noProof="0" dirty="0" smtClean="0"/>
            <a:t>СЦ  Насърчаване на социално-икономическата интеграция на </a:t>
          </a:r>
          <a:r>
            <a:rPr lang="bg-BG" sz="1200" kern="1200" noProof="0" dirty="0" err="1" smtClean="0"/>
            <a:t>маргинализира</a:t>
          </a:r>
          <a:r>
            <a:rPr lang="bg-BG" sz="1200" kern="1200" noProof="0" dirty="0" smtClean="0"/>
            <a:t>-ни общности, като  ромите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 dirty="0"/>
        </a:p>
      </dsp:txBody>
      <dsp:txXfrm>
        <a:off x="1524442" y="2556791"/>
        <a:ext cx="1153536" cy="1956144"/>
      </dsp:txXfrm>
    </dsp:sp>
    <dsp:sp modelId="{BBB33557-ACBD-4F0D-B39B-E6E6F6BCF433}">
      <dsp:nvSpPr>
        <dsp:cNvPr id="0" name=""/>
        <dsp:cNvSpPr/>
      </dsp:nvSpPr>
      <dsp:spPr>
        <a:xfrm rot="17570235">
          <a:off x="2533645" y="3254735"/>
          <a:ext cx="589069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589069" y="86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2813453" y="3248690"/>
        <a:ext cx="29453" cy="29453"/>
      </dsp:txXfrm>
    </dsp:sp>
    <dsp:sp modelId="{8492FD79-3A14-40E0-AF61-4BD18FA4FEF1}">
      <dsp:nvSpPr>
        <dsp:cNvPr id="0" name=""/>
        <dsp:cNvSpPr/>
      </dsp:nvSpPr>
      <dsp:spPr>
        <a:xfrm>
          <a:off x="2942493" y="2582876"/>
          <a:ext cx="907753" cy="818189"/>
        </a:xfrm>
        <a:prstGeom prst="roundRect">
          <a:avLst>
            <a:gd name="adj" fmla="val 10000"/>
          </a:avLst>
        </a:prstGeom>
        <a:solidFill>
          <a:srgbClr val="CCCC00">
            <a:alpha val="49804"/>
          </a:srgbClr>
        </a:solidFill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ИТИ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10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962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300 </a:t>
          </a:r>
          <a:r>
            <a:rPr lang="bg-BG" sz="1200" kern="1200" dirty="0">
              <a:solidFill>
                <a:schemeClr val="tx2"/>
              </a:solidFill>
            </a:rPr>
            <a:t>евро 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2966457" y="2606840"/>
        <a:ext cx="859825" cy="770261"/>
      </dsp:txXfrm>
    </dsp:sp>
    <dsp:sp modelId="{8647822E-9C2A-429D-B803-F321271F769D}">
      <dsp:nvSpPr>
        <dsp:cNvPr id="0" name=""/>
        <dsp:cNvSpPr/>
      </dsp:nvSpPr>
      <dsp:spPr>
        <a:xfrm rot="3531610">
          <a:off x="2607126" y="3715384"/>
          <a:ext cx="442108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442108" y="868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2817127" y="3713013"/>
        <a:ext cx="22105" cy="22105"/>
      </dsp:txXfrm>
    </dsp:sp>
    <dsp:sp modelId="{8085DDE7-BC3E-4CDE-A8EF-E4F8135309D5}">
      <dsp:nvSpPr>
        <dsp:cNvPr id="0" name=""/>
        <dsp:cNvSpPr/>
      </dsp:nvSpPr>
      <dsp:spPr>
        <a:xfrm>
          <a:off x="2942493" y="3450411"/>
          <a:ext cx="907753" cy="925712"/>
        </a:xfrm>
        <a:prstGeom prst="roundRect">
          <a:avLst>
            <a:gd name="adj" fmla="val 10000"/>
          </a:avLst>
        </a:prstGeom>
        <a:solidFill>
          <a:srgbClr val="CCCC00">
            <a:alpha val="49804"/>
          </a:srgbClr>
        </a:solidFill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ВОМР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14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971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600</a:t>
          </a:r>
          <a:r>
            <a:rPr lang="en-US" sz="1200" kern="1200" dirty="0" smtClean="0">
              <a:solidFill>
                <a:schemeClr val="tx2"/>
              </a:solidFill>
            </a:rPr>
            <a:t> </a:t>
          </a:r>
          <a:r>
            <a:rPr lang="bg-BG" sz="1200" kern="1200" dirty="0" smtClean="0">
              <a:solidFill>
                <a:schemeClr val="tx2"/>
              </a:solidFill>
            </a:rPr>
            <a:t>евро </a:t>
          </a:r>
          <a:r>
            <a:rPr lang="bg-BG" sz="1200" kern="1200" dirty="0">
              <a:solidFill>
                <a:schemeClr val="tx2"/>
              </a:solidFill>
            </a:rPr>
            <a:t>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2969080" y="3476998"/>
        <a:ext cx="854579" cy="872538"/>
      </dsp:txXfrm>
    </dsp:sp>
    <dsp:sp modelId="{1F862A54-00AA-4D80-B8F2-7DC4B76C1C54}">
      <dsp:nvSpPr>
        <dsp:cNvPr id="0" name=""/>
        <dsp:cNvSpPr/>
      </dsp:nvSpPr>
      <dsp:spPr>
        <a:xfrm rot="16861920">
          <a:off x="582105" y="1596638"/>
          <a:ext cx="1522669" cy="17363"/>
        </a:xfrm>
        <a:custGeom>
          <a:avLst/>
          <a:gdLst/>
          <a:ahLst/>
          <a:cxnLst/>
          <a:rect l="0" t="0" r="0" b="0"/>
          <a:pathLst>
            <a:path>
              <a:moveTo>
                <a:pt x="0" y="8681"/>
              </a:moveTo>
              <a:lnTo>
                <a:pt x="1522669" y="86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305373" y="1567253"/>
        <a:ext cx="76133" cy="76133"/>
      </dsp:txXfrm>
    </dsp:sp>
    <dsp:sp modelId="{E9C3A343-2963-406F-A510-E92E3A69FB8D}">
      <dsp:nvSpPr>
        <dsp:cNvPr id="0" name=""/>
        <dsp:cNvSpPr/>
      </dsp:nvSpPr>
      <dsp:spPr>
        <a:xfrm>
          <a:off x="1489126" y="157695"/>
          <a:ext cx="1207538" cy="1400717"/>
        </a:xfrm>
        <a:prstGeom prst="roundRect">
          <a:avLst>
            <a:gd name="adj" fmla="val 10000"/>
          </a:avLst>
        </a:prstGeom>
        <a:solidFill>
          <a:srgbClr val="99CC00">
            <a:alpha val="26000"/>
          </a:srgbClr>
        </a:solidFill>
        <a:ln w="6350" cap="flat" cmpd="sng" algn="ctr">
          <a:solidFill>
            <a:schemeClr val="accent2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/>
            <a:t>СЦ  </a:t>
          </a:r>
          <a:r>
            <a:rPr lang="bg-BG" sz="1200" kern="1200" noProof="0" dirty="0"/>
            <a:t>Насърчаване на равния достъп до качествено и приобщаващо образование и обучение</a:t>
          </a:r>
        </a:p>
      </dsp:txBody>
      <dsp:txXfrm>
        <a:off x="1524494" y="193063"/>
        <a:ext cx="1136802" cy="132998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C1979-E99E-431F-BB86-4C7DA91E5CE9}">
      <dsp:nvSpPr>
        <dsp:cNvPr id="0" name=""/>
        <dsp:cNvSpPr/>
      </dsp:nvSpPr>
      <dsp:spPr>
        <a:xfrm>
          <a:off x="12678" y="8844"/>
          <a:ext cx="1326560" cy="4705050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CF3BA"/>
            </a:gs>
            <a:gs pos="45000">
              <a:srgbClr val="FCF3BA"/>
            </a:gs>
            <a:gs pos="100000">
              <a:srgbClr val="FCF3BA"/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u="sng" kern="1200" dirty="0">
              <a:solidFill>
                <a:schemeClr val="tx1">
                  <a:lumMod val="75000"/>
                  <a:lumOff val="25000"/>
                </a:schemeClr>
              </a:solidFill>
            </a:rPr>
            <a:t>Приоритет 2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>
              <a:solidFill>
                <a:schemeClr val="tx1">
                  <a:lumMod val="75000"/>
                  <a:lumOff val="25000"/>
                </a:schemeClr>
              </a:solidFill>
            </a:rPr>
            <a:t>Модернизация и качество на образованието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 smtClean="0">
              <a:solidFill>
                <a:schemeClr val="tx1">
                  <a:lumMod val="75000"/>
                  <a:lumOff val="25000"/>
                </a:schemeClr>
              </a:solidFill>
            </a:rPr>
            <a:t>198 337 025 </a:t>
          </a:r>
          <a:endParaRPr lang="bg-BG" sz="1400" b="1" kern="1200" dirty="0">
            <a:solidFill>
              <a:schemeClr val="tx1">
                <a:lumMod val="75000"/>
                <a:lumOff val="25000"/>
              </a:schemeClr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tx1">
                  <a:lumMod val="75000"/>
                  <a:lumOff val="25000"/>
                </a:schemeClr>
              </a:solidFill>
            </a:rPr>
            <a:t>евро (ЕС)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>
            <a:solidFill>
              <a:schemeClr val="tx1">
                <a:lumMod val="75000"/>
                <a:lumOff val="25000"/>
              </a:schemeClr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>
            <a:solidFill>
              <a:schemeClr val="tx1">
                <a:lumMod val="75000"/>
                <a:lumOff val="25000"/>
              </a:schemeClr>
            </a:solidFill>
          </a:endParaRPr>
        </a:p>
      </dsp:txBody>
      <dsp:txXfrm>
        <a:off x="51532" y="47698"/>
        <a:ext cx="1248852" cy="4627342"/>
      </dsp:txXfrm>
    </dsp:sp>
    <dsp:sp modelId="{028CC56C-611F-4A9B-8A05-40CFD18C1B28}">
      <dsp:nvSpPr>
        <dsp:cNvPr id="0" name=""/>
        <dsp:cNvSpPr/>
      </dsp:nvSpPr>
      <dsp:spPr>
        <a:xfrm rot="71">
          <a:off x="1339238" y="2349782"/>
          <a:ext cx="293103" cy="23180"/>
        </a:xfrm>
        <a:custGeom>
          <a:avLst/>
          <a:gdLst/>
          <a:ahLst/>
          <a:cxnLst/>
          <a:rect l="0" t="0" r="0" b="0"/>
          <a:pathLst>
            <a:path>
              <a:moveTo>
                <a:pt x="0" y="11590"/>
              </a:moveTo>
              <a:lnTo>
                <a:pt x="293103" y="1159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478463" y="2354045"/>
        <a:ext cx="14655" cy="14655"/>
      </dsp:txXfrm>
    </dsp:sp>
    <dsp:sp modelId="{56074D8C-9358-4923-906A-F167ECBE54E5}">
      <dsp:nvSpPr>
        <dsp:cNvPr id="0" name=""/>
        <dsp:cNvSpPr/>
      </dsp:nvSpPr>
      <dsp:spPr>
        <a:xfrm>
          <a:off x="1632342" y="893406"/>
          <a:ext cx="1085494" cy="2935939"/>
        </a:xfrm>
        <a:prstGeom prst="roundRect">
          <a:avLst>
            <a:gd name="adj" fmla="val 10000"/>
          </a:avLst>
        </a:prstGeom>
        <a:solidFill>
          <a:srgbClr val="F9B073">
            <a:alpha val="49804"/>
          </a:srgbClr>
        </a:solidFill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1"/>
              </a:solidFill>
            </a:rPr>
            <a:t>СЦ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1"/>
              </a:solidFill>
            </a:rPr>
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  </a:t>
          </a:r>
          <a:endParaRPr lang="en-US" sz="1200" kern="1200" dirty="0">
            <a:solidFill>
              <a:schemeClr val="tx1"/>
            </a:solidFill>
          </a:endParaRPr>
        </a:p>
      </dsp:txBody>
      <dsp:txXfrm>
        <a:off x="1664135" y="925199"/>
        <a:ext cx="1021908" cy="287235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DF6ABA-9035-40F8-8A26-160899B3F407}">
      <dsp:nvSpPr>
        <dsp:cNvPr id="0" name=""/>
        <dsp:cNvSpPr/>
      </dsp:nvSpPr>
      <dsp:spPr>
        <a:xfrm>
          <a:off x="42609" y="0"/>
          <a:ext cx="1390097" cy="47080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u="sng" kern="1200" dirty="0">
              <a:solidFill>
                <a:schemeClr val="tx1"/>
              </a:solidFill>
            </a:rPr>
            <a:t>Приоритет 3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>
              <a:solidFill>
                <a:schemeClr val="tx1"/>
              </a:solidFill>
            </a:rPr>
            <a:t>Връзка на образованието с пазара на труда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b="1" kern="1200" dirty="0">
              <a:solidFill>
                <a:schemeClr val="tx1"/>
              </a:solidFill>
            </a:rPr>
            <a:t>314 252 600 евро (ЕС)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83324" y="40715"/>
        <a:ext cx="1308667" cy="4626665"/>
      </dsp:txXfrm>
    </dsp:sp>
    <dsp:sp modelId="{799F0D67-AD7A-49B4-A483-D37B196CD91F}">
      <dsp:nvSpPr>
        <dsp:cNvPr id="0" name=""/>
        <dsp:cNvSpPr/>
      </dsp:nvSpPr>
      <dsp:spPr>
        <a:xfrm rot="17530337">
          <a:off x="1168079" y="1951644"/>
          <a:ext cx="850059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850059" y="88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1571858" y="1939195"/>
        <a:ext cx="42502" cy="42502"/>
      </dsp:txXfrm>
    </dsp:sp>
    <dsp:sp modelId="{C0D0A9D9-676A-4ACB-A673-1B6916C0599D}">
      <dsp:nvSpPr>
        <dsp:cNvPr id="0" name=""/>
        <dsp:cNvSpPr/>
      </dsp:nvSpPr>
      <dsp:spPr>
        <a:xfrm>
          <a:off x="1753513" y="0"/>
          <a:ext cx="1183280" cy="313369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/>
            <a:t>СЦ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/>
            <a:t>Подобряване на качеството, приобщаващия характер, ефективността и съответствието на системите за образование и обучение с нуждите на пазара на труда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/>
            <a:t>ИТИ</a:t>
          </a:r>
          <a:r>
            <a:rPr lang="bg-BG" sz="1200" kern="1200" dirty="0"/>
            <a:t> – 36 541 000 евро (ЕС)</a:t>
          </a:r>
          <a:endParaRPr lang="en-US" sz="1200" kern="1200" dirty="0"/>
        </a:p>
      </dsp:txBody>
      <dsp:txXfrm>
        <a:off x="1788170" y="34657"/>
        <a:ext cx="1113966" cy="3064380"/>
      </dsp:txXfrm>
    </dsp:sp>
    <dsp:sp modelId="{40949303-6E0B-48C9-AED9-C6625CD9D527}">
      <dsp:nvSpPr>
        <dsp:cNvPr id="0" name=""/>
        <dsp:cNvSpPr/>
      </dsp:nvSpPr>
      <dsp:spPr>
        <a:xfrm rot="17509846">
          <a:off x="2594109" y="1051609"/>
          <a:ext cx="1091118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1091118" y="880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112390" y="1033133"/>
        <a:ext cx="54555" cy="54555"/>
      </dsp:txXfrm>
    </dsp:sp>
    <dsp:sp modelId="{8CE92584-6D7E-451F-AC1B-B28DDC92CCE6}">
      <dsp:nvSpPr>
        <dsp:cNvPr id="0" name=""/>
        <dsp:cNvSpPr/>
      </dsp:nvSpPr>
      <dsp:spPr>
        <a:xfrm>
          <a:off x="3342543" y="43700"/>
          <a:ext cx="983369" cy="10205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/>
            </a:gs>
            <a:gs pos="50000">
              <a:schemeClr val="accent1"/>
            </a:gs>
            <a:gs pos="100000">
              <a:schemeClr val="accent1"/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ПОО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2"/>
              </a:solidFill>
            </a:rPr>
            <a:t>103 202 800 евро 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3371345" y="72502"/>
        <a:ext cx="925765" cy="962949"/>
      </dsp:txXfrm>
    </dsp:sp>
    <dsp:sp modelId="{40C1F07F-F6CE-4E0C-AC12-88DE826C2F34}">
      <dsp:nvSpPr>
        <dsp:cNvPr id="0" name=""/>
        <dsp:cNvSpPr/>
      </dsp:nvSpPr>
      <dsp:spPr>
        <a:xfrm rot="3395063">
          <a:off x="2771527" y="1865077"/>
          <a:ext cx="735673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735673" y="880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120972" y="1855487"/>
        <a:ext cx="36783" cy="36783"/>
      </dsp:txXfrm>
    </dsp:sp>
    <dsp:sp modelId="{1114EAE7-FE09-4CCF-A292-C33CB5BD8462}">
      <dsp:nvSpPr>
        <dsp:cNvPr id="0" name=""/>
        <dsp:cNvSpPr/>
      </dsp:nvSpPr>
      <dsp:spPr>
        <a:xfrm>
          <a:off x="3341934" y="1576293"/>
          <a:ext cx="984586" cy="12092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/>
            </a:gs>
            <a:gs pos="50000">
              <a:schemeClr val="accent1"/>
            </a:gs>
            <a:gs pos="100000">
              <a:schemeClr val="accent1"/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Висше образование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2"/>
              </a:solidFill>
            </a:rPr>
            <a:t>187 145 000 евро 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3370772" y="1605131"/>
        <a:ext cx="926910" cy="1151561"/>
      </dsp:txXfrm>
    </dsp:sp>
    <dsp:sp modelId="{6D928BDA-66DD-433C-ABF0-9A822388072F}">
      <dsp:nvSpPr>
        <dsp:cNvPr id="0" name=""/>
        <dsp:cNvSpPr/>
      </dsp:nvSpPr>
      <dsp:spPr>
        <a:xfrm rot="4672231">
          <a:off x="761493" y="3176042"/>
          <a:ext cx="1699536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1699536" y="88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 dirty="0"/>
        </a:p>
      </dsp:txBody>
      <dsp:txXfrm>
        <a:off x="1568772" y="3142356"/>
        <a:ext cx="84976" cy="84976"/>
      </dsp:txXfrm>
    </dsp:sp>
    <dsp:sp modelId="{B0619611-89AD-4668-91EA-D9CFB3CC2873}">
      <dsp:nvSpPr>
        <dsp:cNvPr id="0" name=""/>
        <dsp:cNvSpPr/>
      </dsp:nvSpPr>
      <dsp:spPr>
        <a:xfrm>
          <a:off x="1789816" y="3329295"/>
          <a:ext cx="1157461" cy="137269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lumMod val="110000"/>
                <a:satMod val="105000"/>
                <a:tint val="67000"/>
              </a:schemeClr>
            </a:gs>
            <a:gs pos="50000">
              <a:schemeClr val="accent5">
                <a:lumMod val="105000"/>
                <a:satMod val="103000"/>
                <a:tint val="73000"/>
              </a:schemeClr>
            </a:gs>
            <a:gs pos="100000">
              <a:schemeClr val="accent5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5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/>
            <a:t>СЦ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/>
            <a:t>Насърчаване на ученето през целия живот</a:t>
          </a:r>
          <a:endParaRPr lang="en-US" sz="1200" kern="1200" dirty="0"/>
        </a:p>
      </dsp:txBody>
      <dsp:txXfrm>
        <a:off x="1823717" y="3363196"/>
        <a:ext cx="1089659" cy="1304890"/>
      </dsp:txXfrm>
    </dsp:sp>
    <dsp:sp modelId="{2C30F1E1-FB56-4416-A375-546540BCA1C3}">
      <dsp:nvSpPr>
        <dsp:cNvPr id="0" name=""/>
        <dsp:cNvSpPr/>
      </dsp:nvSpPr>
      <dsp:spPr>
        <a:xfrm rot="21289154">
          <a:off x="2946537" y="3990479"/>
          <a:ext cx="362361" cy="17604"/>
        </a:xfrm>
        <a:custGeom>
          <a:avLst/>
          <a:gdLst/>
          <a:ahLst/>
          <a:cxnLst/>
          <a:rect l="0" t="0" r="0" b="0"/>
          <a:pathLst>
            <a:path>
              <a:moveTo>
                <a:pt x="0" y="8802"/>
              </a:moveTo>
              <a:lnTo>
                <a:pt x="362361" y="880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118659" y="3990222"/>
        <a:ext cx="18118" cy="18118"/>
      </dsp:txXfrm>
    </dsp:sp>
    <dsp:sp modelId="{BDFA8C6E-2DF4-4D94-8D79-27B7A1BE7955}">
      <dsp:nvSpPr>
        <dsp:cNvPr id="0" name=""/>
        <dsp:cNvSpPr/>
      </dsp:nvSpPr>
      <dsp:spPr>
        <a:xfrm>
          <a:off x="3308158" y="3421085"/>
          <a:ext cx="976002" cy="11236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/>
            </a:gs>
            <a:gs pos="50000">
              <a:schemeClr val="accent1"/>
            </a:gs>
            <a:gs pos="100000">
              <a:schemeClr val="accent1"/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b="1" kern="1200" dirty="0">
              <a:solidFill>
                <a:schemeClr val="tx2"/>
              </a:solidFill>
            </a:rPr>
            <a:t>Висше образование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>
              <a:solidFill>
                <a:schemeClr val="tx2"/>
              </a:solidFill>
            </a:rPr>
            <a:t>23 904 800 евро (ЕС)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3336744" y="3449671"/>
        <a:ext cx="918830" cy="10664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23" cy="497921"/>
          </a:xfrm>
          <a:prstGeom prst="rect">
            <a:avLst/>
          </a:prstGeom>
        </p:spPr>
        <p:txBody>
          <a:bodyPr vert="horz" lIns="92354" tIns="46177" rIns="92354" bIns="46177" rtlCol="0"/>
          <a:lstStyle>
            <a:lvl1pPr algn="l">
              <a:defRPr sz="1200"/>
            </a:lvl1pPr>
          </a:lstStyle>
          <a:p>
            <a:endParaRPr lang="bg-BG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60992" y="0"/>
            <a:ext cx="2952523" cy="497921"/>
          </a:xfrm>
          <a:prstGeom prst="rect">
            <a:avLst/>
          </a:prstGeom>
        </p:spPr>
        <p:txBody>
          <a:bodyPr vert="horz" lIns="92354" tIns="46177" rIns="92354" bIns="46177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30.6.2021 г.</a:t>
            </a:fld>
            <a:endParaRPr lang="bg-B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9354"/>
            <a:ext cx="2952523" cy="497921"/>
          </a:xfrm>
          <a:prstGeom prst="rect">
            <a:avLst/>
          </a:prstGeom>
        </p:spPr>
        <p:txBody>
          <a:bodyPr vert="horz" lIns="92354" tIns="46177" rIns="92354" bIns="46177" rtlCol="0" anchor="b"/>
          <a:lstStyle>
            <a:lvl1pPr algn="l">
              <a:defRPr sz="1200"/>
            </a:lvl1pPr>
          </a:lstStyle>
          <a:p>
            <a:endParaRPr lang="bg-BG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60992" y="9449354"/>
            <a:ext cx="2952523" cy="497921"/>
          </a:xfrm>
          <a:prstGeom prst="rect">
            <a:avLst/>
          </a:prstGeom>
        </p:spPr>
        <p:txBody>
          <a:bodyPr vert="horz" lIns="92354" tIns="46177" rIns="92354" bIns="46177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3226" cy="499091"/>
          </a:xfrm>
          <a:prstGeom prst="rect">
            <a:avLst/>
          </a:prstGeom>
        </p:spPr>
        <p:txBody>
          <a:bodyPr vert="horz" lIns="92354" tIns="46177" rIns="92354" bIns="46177" rtlCol="0"/>
          <a:lstStyle>
            <a:lvl1pPr algn="l">
              <a:defRPr sz="1200"/>
            </a:lvl1pPr>
          </a:lstStyle>
          <a:p>
            <a:endParaRPr lang="bg-BG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60335" y="0"/>
            <a:ext cx="2953226" cy="499091"/>
          </a:xfrm>
          <a:prstGeom prst="rect">
            <a:avLst/>
          </a:prstGeom>
        </p:spPr>
        <p:txBody>
          <a:bodyPr vert="horz" lIns="92354" tIns="46177" rIns="92354" bIns="46177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30.6.2021 г.</a:t>
            </a:fld>
            <a:endParaRPr lang="bg-BG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4600"/>
            <a:ext cx="5967412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354" tIns="46177" rIns="92354" bIns="46177" rtlCol="0" anchor="ctr"/>
          <a:lstStyle/>
          <a:p>
            <a:endParaRPr lang="bg-BG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514" y="4787125"/>
            <a:ext cx="5452110" cy="3916740"/>
          </a:xfrm>
          <a:prstGeom prst="rect">
            <a:avLst/>
          </a:prstGeom>
        </p:spPr>
        <p:txBody>
          <a:bodyPr vert="horz" lIns="92354" tIns="46177" rIns="92354" bIns="4617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186"/>
            <a:ext cx="2953226" cy="499090"/>
          </a:xfrm>
          <a:prstGeom prst="rect">
            <a:avLst/>
          </a:prstGeom>
        </p:spPr>
        <p:txBody>
          <a:bodyPr vert="horz" lIns="92354" tIns="46177" rIns="92354" bIns="46177" rtlCol="0" anchor="b"/>
          <a:lstStyle>
            <a:lvl1pPr algn="l">
              <a:defRPr sz="1200"/>
            </a:lvl1pPr>
          </a:lstStyle>
          <a:p>
            <a:endParaRPr lang="bg-BG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60335" y="9448186"/>
            <a:ext cx="2953226" cy="499090"/>
          </a:xfrm>
          <a:prstGeom prst="rect">
            <a:avLst/>
          </a:prstGeom>
        </p:spPr>
        <p:txBody>
          <a:bodyPr vert="horz" lIns="92354" tIns="46177" rIns="92354" bIns="46177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21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095824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/>
              <a:t>По 2.016 МВУ увеличението на бюджета с 2,9 </a:t>
            </a:r>
            <a:r>
              <a:rPr lang="bg-BG" dirty="0" err="1"/>
              <a:t>млн.лв</a:t>
            </a:r>
            <a:r>
              <a:rPr lang="bg-BG" dirty="0"/>
              <a:t> е поради спецификата на операцията и постигане на многото на брой индикатори.</a:t>
            </a:r>
          </a:p>
          <a:p>
            <a:r>
              <a:rPr lang="bg-BG" i="1" dirty="0">
                <a:solidFill>
                  <a:srgbClr val="A51321"/>
                </a:solidFill>
              </a:rPr>
              <a:t>По</a:t>
            </a:r>
            <a:r>
              <a:rPr lang="bg-BG" i="1" baseline="0" dirty="0">
                <a:solidFill>
                  <a:srgbClr val="A51321"/>
                </a:solidFill>
              </a:rPr>
              <a:t> 2.015 УП-2 ресурсът е съобразен с  постигане на остатъчната стойност на индикатор от рамката за изпълнение и разходи за единица продукт, където е приложимо.</a:t>
            </a:r>
            <a:endParaRPr lang="bg-BG" i="1" dirty="0">
              <a:solidFill>
                <a:srgbClr val="A5132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1642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461772">
              <a:defRPr/>
            </a:pPr>
            <a:fld id="{44CCBD5B-C827-4F3D-B7FB-3424B95E9FD5}" type="slidenum">
              <a:rPr lang="bg-BG">
                <a:solidFill>
                  <a:prstClr val="black"/>
                </a:solidFill>
                <a:latin typeface="Calibri"/>
              </a:rPr>
              <a:pPr defTabSz="461772">
                <a:defRPr/>
              </a:pPr>
              <a:t>33</a:t>
            </a:fld>
            <a:endParaRPr lang="bg-BG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4086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86200"/>
            <a:ext cx="12192000" cy="29718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  <a:alpha val="53000"/>
                </a:schemeClr>
              </a:gs>
              <a:gs pos="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3887117"/>
            <a:ext cx="10363200" cy="610820"/>
          </a:xfrm>
        </p:spPr>
        <p:txBody>
          <a:bodyPr/>
          <a:lstStyle>
            <a:lvl1pPr algn="ctr"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399020"/>
            <a:ext cx="8534400" cy="764440"/>
          </a:xfrm>
        </p:spPr>
        <p:txBody>
          <a:bodyPr>
            <a:normAutofit/>
          </a:bodyPr>
          <a:lstStyle>
            <a:lvl1pPr marL="0" indent="0" algn="ctr">
              <a:buNone/>
              <a:defRPr lang="en-US" sz="24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609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5486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9693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6328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7502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9130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7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7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2231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2452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7754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5" y="273053"/>
            <a:ext cx="4011084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6"/>
            <a:ext cx="6815667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5" y="1435103"/>
            <a:ext cx="4011084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0368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4"/>
            <a:ext cx="7315200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42"/>
            <a:ext cx="7315200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2928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48408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36008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model2">
    <p:bg>
      <p:bgPr>
        <a:gradFill flip="none" rotWithShape="1">
          <a:gsLst>
            <a:gs pos="55000">
              <a:srgbClr val="1181AE"/>
            </a:gs>
            <a:gs pos="0">
              <a:srgbClr val="1181AE"/>
            </a:gs>
            <a:gs pos="100000">
              <a:srgbClr val="09547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18673" y="2870637"/>
            <a:ext cx="5932223" cy="711081"/>
          </a:xfrm>
        </p:spPr>
        <p:txBody>
          <a:bodyPr>
            <a:normAutofit/>
          </a:bodyPr>
          <a:lstStyle>
            <a:lvl1pPr algn="ctr">
              <a:defRPr sz="3600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itchFamily="34" charset="0"/>
                <a:cs typeface="Open Sans" pitchFamily="34" charset="0"/>
              </a:defRPr>
            </a:lvl1pPr>
          </a:lstStyle>
          <a:p>
            <a:r>
              <a:rPr lang="en-US"/>
              <a:t>SlideModel.com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00424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30/06/2021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1837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30/06/2021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8698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30/06/2021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0928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30/06/2021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1893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30/06/2021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7133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1518-55CD-42FF-8EE0-592910460940}" type="datetimeFigureOut">
              <a:rPr lang="bg-BG" smtClean="0"/>
              <a:t>30.6.2021 г.</a:t>
            </a:fld>
            <a:endParaRPr lang="bg-B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22357-534C-4508-A9B8-01B90C05BE65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9777365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30/06/2021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795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30/06/2021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3995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30/06/2021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1665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30/06/2021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0834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30/06/2021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86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30/06/2021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1571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30/06/2021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000">
              <a:srgbClr val="EEEEEE"/>
            </a:gs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43"/>
            <a:ext cx="10972800" cy="711081"/>
          </a:xfrm>
          <a:prstGeom prst="rect">
            <a:avLst/>
          </a:prstGeom>
        </p:spPr>
        <p:txBody>
          <a:bodyPr vert="horz" lIns="121899" tIns="60949" rIns="121899" bIns="60949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138426"/>
            <a:ext cx="10972800" cy="4987739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1" y="6356355"/>
            <a:ext cx="28448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4104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</p:sldLayoutIdLst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20" indent="-457120" algn="l" defTabSz="121898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j-lt"/>
          <a:ea typeface="+mn-ea"/>
          <a:cs typeface="+mn-cs"/>
        </a:defRPr>
      </a:lvl1pPr>
      <a:lvl2pPr marL="990427" indent="-380933" algn="l" defTabSz="1218987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j-lt"/>
          <a:ea typeface="+mn-ea"/>
          <a:cs typeface="+mn-cs"/>
        </a:defRPr>
      </a:lvl2pPr>
      <a:lvl3pPr marL="152373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3pPr>
      <a:lvl4pPr marL="2133227" indent="-304747" algn="l" defTabSz="121898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742720" indent="-304747" algn="l" defTabSz="121898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BF-D6D1-41BF-AE56-F5F8233A0BC5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6/30/2021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C90E6D-7B2E-4EC5-B9F8-35F4AE9AC514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909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1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emf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jpe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jpeg"/><Relationship Id="rId9" Type="http://schemas.openxmlformats.org/officeDocument/2006/relationships/image" Target="../media/image14.png"/><Relationship Id="rId1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4.jp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opnoir.bg/?go=page&amp;pageId=471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hyperlink" Target="http://slideonline.com/" TargetMode="External"/><Relationship Id="rId4" Type="http://schemas.openxmlformats.org/officeDocument/2006/relationships/hyperlink" Target="http://slidehunter.com/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opnoir.bg/?go=page&amp;pageId=364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13" Type="http://schemas.openxmlformats.org/officeDocument/2006/relationships/diagramData" Target="../diagrams/data7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17" Type="http://schemas.microsoft.com/office/2007/relationships/diagramDrawing" Target="../diagrams/drawing7.xml"/><Relationship Id="rId2" Type="http://schemas.openxmlformats.org/officeDocument/2006/relationships/image" Target="../media/image4.png"/><Relationship Id="rId16" Type="http://schemas.openxmlformats.org/officeDocument/2006/relationships/diagramColors" Target="../diagrams/colors7.xml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5" Type="http://schemas.openxmlformats.org/officeDocument/2006/relationships/diagramQuickStyle" Target="../diagrams/quickStyle7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Relationship Id="rId14" Type="http://schemas.openxmlformats.org/officeDocument/2006/relationships/diagramLayout" Target="../diagrams/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945" y="1341804"/>
            <a:ext cx="6725055" cy="498218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03795" y="1889877"/>
            <a:ext cx="637301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Напредък в изпълнението на </a:t>
            </a:r>
            <a:b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ОП НОИР</a:t>
            </a:r>
            <a:r>
              <a:rPr lang="en-GB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2014-2020</a:t>
            </a:r>
            <a:endParaRPr lang="en-GB" sz="38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03796" y="4192621"/>
            <a:ext cx="10058400" cy="2362863"/>
          </a:xfrm>
        </p:spPr>
        <p:txBody>
          <a:bodyPr>
            <a:normAutofit/>
          </a:bodyPr>
          <a:lstStyle/>
          <a:p>
            <a:r>
              <a:rPr lang="bg-BG" sz="33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14-то редовно заседание </a:t>
            </a:r>
            <a:br>
              <a:rPr lang="bg-BG" sz="33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3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на Комитета за наблюдение</a:t>
            </a:r>
            <a: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en-US" sz="2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3</a:t>
            </a:r>
            <a:r>
              <a:rPr lang="bg-BG" sz="2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0</a:t>
            </a:r>
            <a:r>
              <a:rPr lang="en-US" sz="2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</a:t>
            </a:r>
            <a:r>
              <a:rPr lang="bg-BG" sz="2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юни 2021</a:t>
            </a:r>
            <a:r>
              <a:rPr lang="ru-RU" sz="2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г., </a:t>
            </a:r>
            <a:r>
              <a:rPr lang="bg-BG" sz="2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платформа</a:t>
            </a:r>
            <a:r>
              <a:rPr lang="en-US" sz="2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ZOOM</a:t>
            </a:r>
            <a:endParaRPr lang="en-GB" sz="28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2543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945" y="1341804"/>
            <a:ext cx="6725055" cy="498218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145" y="1439740"/>
            <a:ext cx="5533155" cy="587468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С ъ д ъ р ж а н и е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15196" y="2199736"/>
            <a:ext cx="6715332" cy="4624852"/>
          </a:xfrm>
        </p:spPr>
        <p:txBody>
          <a:bodyPr>
            <a:normAutofit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000" dirty="0">
                <a:solidFill>
                  <a:schemeClr val="tx2"/>
                </a:solidFill>
              </a:rPr>
              <a:t>Финансово изпълнение на ОП НОИР, </a:t>
            </a:r>
            <a:r>
              <a:rPr lang="en-US" sz="2000" dirty="0">
                <a:solidFill>
                  <a:schemeClr val="tx2"/>
                </a:solidFill>
              </a:rPr>
              <a:t>N+3</a:t>
            </a:r>
            <a:endParaRPr lang="bg-BG" sz="2000" dirty="0">
              <a:solidFill>
                <a:schemeClr val="tx2"/>
              </a:solidFill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000" dirty="0">
                <a:solidFill>
                  <a:schemeClr val="tx2"/>
                </a:solidFill>
              </a:rPr>
              <a:t>Напредък в изпълнението на операции/проекти, вкл. представяне на напредъка в подхода ВОМР 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ru-RU" sz="2000" dirty="0">
                <a:solidFill>
                  <a:schemeClr val="tx2"/>
                </a:solidFill>
              </a:rPr>
              <a:t>Информация </a:t>
            </a:r>
            <a:r>
              <a:rPr lang="bg-BG" sz="2000" dirty="0">
                <a:solidFill>
                  <a:schemeClr val="tx2"/>
                </a:solidFill>
              </a:rPr>
              <a:t>за извършени одити по ОП НОИР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000" dirty="0">
                <a:solidFill>
                  <a:schemeClr val="tx2"/>
                </a:solidFill>
              </a:rPr>
              <a:t>Информация за съдебните дела по ОП НОИР</a:t>
            </a:r>
            <a:endParaRPr lang="en-US" sz="2000" dirty="0">
              <a:solidFill>
                <a:schemeClr val="tx2"/>
              </a:solidFill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000" dirty="0">
                <a:solidFill>
                  <a:schemeClr val="tx2"/>
                </a:solidFill>
              </a:rPr>
              <a:t>Дейности за публичност и комуникация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000" dirty="0">
                <a:solidFill>
                  <a:schemeClr val="tx2"/>
                </a:solidFill>
              </a:rPr>
              <a:t>Четвърто изменение на ОП НОИР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000" dirty="0">
                <a:solidFill>
                  <a:schemeClr val="tx2"/>
                </a:solidFill>
              </a:rPr>
              <a:t>Информация за проведени писмени процедури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000" dirty="0">
                <a:solidFill>
                  <a:schemeClr val="tx2"/>
                </a:solidFill>
              </a:rPr>
              <a:t>Изпълнение на ИГРП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000" dirty="0">
                <a:solidFill>
                  <a:schemeClr val="tx2"/>
                </a:solidFill>
              </a:rPr>
              <a:t>Подготовка на Програма „Образование“ 2021-2027 г.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endParaRPr lang="en-US" sz="2200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26544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0"/>
            <a:ext cx="10993616" cy="6859546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591AB827-5E7D-44E2-8C07-9E5CA2ECC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661" y="1561808"/>
            <a:ext cx="10841393" cy="43082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bg-BG" sz="2500" b="1" dirty="0">
                <a:solidFill>
                  <a:srgbClr val="A51321"/>
                </a:solidFill>
                <a:latin typeface="+mn-lt"/>
              </a:rPr>
              <a:t>Финансово изпълнение на одобрения бюджет на ОП НОИР</a:t>
            </a:r>
            <a:r>
              <a:rPr lang="en-US" sz="2500" b="1" dirty="0">
                <a:solidFill>
                  <a:srgbClr val="A51321"/>
                </a:solidFill>
                <a:latin typeface="+mn-lt"/>
              </a:rPr>
              <a:t>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към </a:t>
            </a:r>
            <a:r>
              <a:rPr lang="en-US" sz="2500" b="1" dirty="0">
                <a:solidFill>
                  <a:srgbClr val="A51321"/>
                </a:solidFill>
                <a:latin typeface="+mn-lt"/>
              </a:rPr>
              <a:t>29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.0</a:t>
            </a:r>
            <a:r>
              <a:rPr lang="en-US" sz="2500" b="1" dirty="0">
                <a:solidFill>
                  <a:srgbClr val="A51321"/>
                </a:solidFill>
                <a:latin typeface="+mn-lt"/>
              </a:rPr>
              <a:t>6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.20</a:t>
            </a:r>
            <a:r>
              <a:rPr lang="en-US" sz="2500" b="1" dirty="0">
                <a:solidFill>
                  <a:srgbClr val="A51321"/>
                </a:solidFill>
                <a:latin typeface="+mn-lt"/>
              </a:rPr>
              <a:t>2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1 г. 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9B50376-981B-4823-B030-C337552A44E7}"/>
              </a:ext>
            </a:extLst>
          </p:cNvPr>
          <p:cNvSpPr/>
          <p:nvPr/>
        </p:nvSpPr>
        <p:spPr>
          <a:xfrm>
            <a:off x="853215" y="5957425"/>
            <a:ext cx="9817436" cy="60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sz="1000" b="1" i="1" dirty="0">
                <a:solidFill>
                  <a:schemeClr val="tx2"/>
                </a:solidFill>
              </a:rPr>
              <a:t>*</a:t>
            </a:r>
            <a:r>
              <a:rPr lang="bg-BG" sz="1000" b="1" i="1" dirty="0">
                <a:solidFill>
                  <a:schemeClr val="tx2"/>
                </a:solidFill>
              </a:rPr>
              <a:t>С Решение № C(2021) 3393 </a:t>
            </a:r>
            <a:r>
              <a:rPr lang="bg-BG" sz="1000" b="1" i="1" dirty="0" err="1">
                <a:solidFill>
                  <a:schemeClr val="tx2"/>
                </a:solidFill>
              </a:rPr>
              <a:t>final</a:t>
            </a:r>
            <a:r>
              <a:rPr lang="bg-BG" sz="1000" b="1" i="1" dirty="0">
                <a:solidFill>
                  <a:schemeClr val="tx2"/>
                </a:solidFill>
              </a:rPr>
              <a:t> от 07.05.2021 г. Европейската комисия одобри версия 5.0 на ОП</a:t>
            </a:r>
            <a:r>
              <a:rPr lang="en-US" sz="1000" b="1" i="1" dirty="0">
                <a:solidFill>
                  <a:schemeClr val="tx2"/>
                </a:solidFill>
              </a:rPr>
              <a:t> </a:t>
            </a:r>
            <a:r>
              <a:rPr lang="bg-BG" sz="1000" b="1" i="1" dirty="0">
                <a:solidFill>
                  <a:schemeClr val="tx2"/>
                </a:solidFill>
              </a:rPr>
              <a:t>НОИР, свързана с увеличаване бюджета на програмата с определения за ОП</a:t>
            </a:r>
            <a:r>
              <a:rPr lang="en-US" sz="1000" b="1" i="1" dirty="0">
                <a:solidFill>
                  <a:schemeClr val="tx2"/>
                </a:solidFill>
              </a:rPr>
              <a:t> </a:t>
            </a:r>
            <a:r>
              <a:rPr lang="bg-BG" sz="1000" b="1" i="1" dirty="0">
                <a:solidFill>
                  <a:schemeClr val="tx2"/>
                </a:solidFill>
              </a:rPr>
              <a:t>НОИР финансов</a:t>
            </a:r>
            <a:r>
              <a:rPr lang="en-US" sz="1000" b="1" i="1" dirty="0">
                <a:solidFill>
                  <a:schemeClr val="tx2"/>
                </a:solidFill>
              </a:rPr>
              <a:t> </a:t>
            </a:r>
            <a:r>
              <a:rPr lang="bg-BG" sz="1000" b="1" i="1" dirty="0">
                <a:solidFill>
                  <a:schemeClr val="tx2"/>
                </a:solidFill>
              </a:rPr>
              <a:t>ресурс за 2021 г. по линия на REACT-EU, с цел осигуряване на непрекъснатост на учебния процес в отговор на пандемията от COVID-19</a:t>
            </a:r>
            <a:endParaRPr lang="en-US" sz="1000" b="1" i="1" dirty="0">
              <a:solidFill>
                <a:schemeClr val="tx2"/>
              </a:solidFill>
            </a:endParaRPr>
          </a:p>
          <a:p>
            <a:pPr lvl="0" algn="just" defTabSz="914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endParaRPr lang="bg-BG" sz="400" b="1" i="1" dirty="0">
              <a:solidFill>
                <a:schemeClr val="tx2"/>
              </a:solidFill>
            </a:endParaRPr>
          </a:p>
          <a:p>
            <a:pPr algn="just" defTabSz="914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sz="1000" b="1" i="1" dirty="0">
                <a:solidFill>
                  <a:schemeClr val="tx2"/>
                </a:solidFill>
              </a:rPr>
              <a:t>**</a:t>
            </a:r>
            <a:r>
              <a:rPr lang="bg-BG" sz="1000" b="1" i="1" dirty="0">
                <a:solidFill>
                  <a:schemeClr val="tx2"/>
                </a:solidFill>
              </a:rPr>
              <a:t>Разходи в размер на 10 881 649,42 лева са в процес на сертификация от Дирекция Национален фонд в МФ</a:t>
            </a:r>
            <a:endParaRPr lang="en-US" sz="1000" b="1" i="1" dirty="0">
              <a:solidFill>
                <a:schemeClr val="tx2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CB32C77-6DDC-496D-8A61-2ED173533032}"/>
              </a:ext>
            </a:extLst>
          </p:cNvPr>
          <p:cNvSpPr/>
          <p:nvPr/>
        </p:nvSpPr>
        <p:spPr>
          <a:xfrm>
            <a:off x="487679" y="6294311"/>
            <a:ext cx="6096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bg-BG" sz="1000" b="1" i="1" dirty="0">
              <a:solidFill>
                <a:schemeClr val="tx2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D798E6-842B-4E64-9879-2092E2E199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8169"/>
            <a:ext cx="12192000" cy="428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853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0"/>
            <a:ext cx="10993616" cy="685954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469910E-A512-471D-8D9D-ACEE71DABC02}"/>
              </a:ext>
            </a:extLst>
          </p:cNvPr>
          <p:cNvSpPr txBox="1"/>
          <p:nvPr/>
        </p:nvSpPr>
        <p:spPr>
          <a:xfrm>
            <a:off x="1333250" y="1352151"/>
            <a:ext cx="835555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2500" b="1" dirty="0">
                <a:solidFill>
                  <a:srgbClr val="A51321"/>
                </a:solidFill>
              </a:rPr>
              <a:t>Финансово изпълнение</a:t>
            </a:r>
            <a:r>
              <a:rPr lang="en-US" sz="2500" b="1" dirty="0">
                <a:solidFill>
                  <a:srgbClr val="A51321"/>
                </a:solidFill>
              </a:rPr>
              <a:t> (</a:t>
            </a:r>
            <a:r>
              <a:rPr lang="bg-BG" sz="2500" b="1" dirty="0">
                <a:solidFill>
                  <a:srgbClr val="A51321"/>
                </a:solidFill>
              </a:rPr>
              <a:t>правилото </a:t>
            </a:r>
            <a:r>
              <a:rPr lang="en-US" sz="2500" b="1" dirty="0">
                <a:solidFill>
                  <a:srgbClr val="A51321"/>
                </a:solidFill>
              </a:rPr>
              <a:t>N+3)</a:t>
            </a:r>
            <a:r>
              <a:rPr lang="bg-BG" sz="2500" b="1" dirty="0">
                <a:solidFill>
                  <a:srgbClr val="A51321"/>
                </a:solidFill>
              </a:rPr>
              <a:t> към </a:t>
            </a:r>
            <a:r>
              <a:rPr lang="en-US" sz="2500" b="1" dirty="0">
                <a:solidFill>
                  <a:srgbClr val="A51321"/>
                </a:solidFill>
              </a:rPr>
              <a:t>29</a:t>
            </a:r>
            <a:r>
              <a:rPr lang="bg-BG" sz="2500" b="1" dirty="0">
                <a:solidFill>
                  <a:srgbClr val="A51321"/>
                </a:solidFill>
              </a:rPr>
              <a:t>.0</a:t>
            </a:r>
            <a:r>
              <a:rPr lang="en-US" sz="2500" b="1" dirty="0">
                <a:solidFill>
                  <a:srgbClr val="A51321"/>
                </a:solidFill>
              </a:rPr>
              <a:t>6</a:t>
            </a:r>
            <a:r>
              <a:rPr lang="bg-BG" sz="2500" b="1" dirty="0">
                <a:solidFill>
                  <a:srgbClr val="A51321"/>
                </a:solidFill>
              </a:rPr>
              <a:t>.20</a:t>
            </a:r>
            <a:r>
              <a:rPr lang="en-US" sz="2500" b="1" dirty="0">
                <a:solidFill>
                  <a:srgbClr val="A51321"/>
                </a:solidFill>
              </a:rPr>
              <a:t>2</a:t>
            </a:r>
            <a:r>
              <a:rPr lang="bg-BG" sz="2500" b="1" dirty="0">
                <a:solidFill>
                  <a:srgbClr val="A51321"/>
                </a:solidFill>
              </a:rPr>
              <a:t>1 г. </a:t>
            </a:r>
            <a:endParaRPr lang="bg-BG" sz="25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8E62C79-B3D5-4CF8-9F06-6AA2EF0B53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981" y="1805595"/>
            <a:ext cx="8686886" cy="4941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040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0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23334"/>
            <a:ext cx="12192000" cy="707392"/>
          </a:xfrm>
        </p:spPr>
        <p:txBody>
          <a:bodyPr>
            <a:normAutofit/>
          </a:bodyPr>
          <a:lstStyle/>
          <a:p>
            <a:pPr algn="ctr"/>
            <a:r>
              <a:rPr lang="bg-BG" sz="2500" b="1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Рамка за изпълнение и други индикатори за изпълнение по ПО1</a:t>
            </a:r>
            <a:endParaRPr lang="en-US" sz="2500" b="1" dirty="0">
              <a:solidFill>
                <a:srgbClr val="A5132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166" y="2824492"/>
            <a:ext cx="10058400" cy="3615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602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423334"/>
            <a:ext cx="10058400" cy="545316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bg-BG" sz="2400" b="1" dirty="0">
                <a:solidFill>
                  <a:srgbClr val="C00000"/>
                </a:solidFill>
                <a:latin typeface="+mn-lt"/>
              </a:rPr>
              <a:t>Приоритетна ос 1 - финансово изпълнение и прогноза</a:t>
            </a: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5987858"/>
              </p:ext>
            </p:extLst>
          </p:nvPr>
        </p:nvGraphicFramePr>
        <p:xfrm>
          <a:off x="1147763" y="1968650"/>
          <a:ext cx="10058400" cy="47010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47724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7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ontent Placeholder 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26202273"/>
              </p:ext>
            </p:extLst>
          </p:nvPr>
        </p:nvGraphicFramePr>
        <p:xfrm>
          <a:off x="809654" y="1929043"/>
          <a:ext cx="4937125" cy="43252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Content Placeholder 1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893011343"/>
              </p:ext>
            </p:extLst>
          </p:nvPr>
        </p:nvGraphicFramePr>
        <p:xfrm>
          <a:off x="6535863" y="1987233"/>
          <a:ext cx="4937125" cy="43442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643" y="1388225"/>
            <a:ext cx="10058400" cy="440575"/>
          </a:xfrm>
        </p:spPr>
        <p:txBody>
          <a:bodyPr>
            <a:normAutofit/>
          </a:bodyPr>
          <a:lstStyle/>
          <a:p>
            <a:pPr algn="ctr"/>
            <a:r>
              <a:rPr lang="bg-BG" sz="2400" b="1" dirty="0">
                <a:solidFill>
                  <a:srgbClr val="C00000"/>
                </a:solidFill>
                <a:latin typeface="+mn-lt"/>
              </a:rPr>
              <a:t>Приоритетна ос 1 - индикатори май </a:t>
            </a:r>
            <a:r>
              <a:rPr lang="en-US" sz="2400" b="1" dirty="0">
                <a:solidFill>
                  <a:srgbClr val="C00000"/>
                </a:solidFill>
                <a:latin typeface="+mn-lt"/>
              </a:rPr>
              <a:t>2021</a:t>
            </a:r>
            <a:endParaRPr lang="bg-BG" sz="2400" b="1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62429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23333"/>
            <a:ext cx="12192000" cy="518483"/>
          </a:xfrm>
        </p:spPr>
        <p:txBody>
          <a:bodyPr>
            <a:normAutofit/>
          </a:bodyPr>
          <a:lstStyle/>
          <a:p>
            <a:pPr algn="ctr"/>
            <a:r>
              <a:rPr lang="bg-BG" sz="2500" b="1" dirty="0">
                <a:solidFill>
                  <a:srgbClr val="C00000"/>
                </a:solidFill>
                <a:latin typeface="+mn-lt"/>
              </a:rPr>
              <a:t>Основни моменти към 31 май 2021 г.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0013" y="2013735"/>
            <a:ext cx="10746769" cy="4541177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sz="3200" dirty="0">
                <a:solidFill>
                  <a:schemeClr val="tx2"/>
                </a:solidFill>
              </a:rPr>
              <a:t>Напредък в строителството – почти всички СМР са или в процес на изпълнение, или приключили. В периода януари – юни 2021 г.:</a:t>
            </a:r>
          </a:p>
          <a:p>
            <a:pPr lvl="2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3200" dirty="0">
                <a:solidFill>
                  <a:schemeClr val="tx2"/>
                </a:solidFill>
              </a:rPr>
              <a:t>Проект </a:t>
            </a:r>
            <a:r>
              <a:rPr lang="en-US" sz="3200" dirty="0">
                <a:solidFill>
                  <a:schemeClr val="tx2"/>
                </a:solidFill>
              </a:rPr>
              <a:t>GATE</a:t>
            </a:r>
            <a:r>
              <a:rPr lang="bg-BG" sz="3200" dirty="0">
                <a:solidFill>
                  <a:schemeClr val="tx2"/>
                </a:solidFill>
              </a:rPr>
              <a:t> – първа копка на нова сграда на ЦВП – 20 май 2021 г.</a:t>
            </a:r>
          </a:p>
          <a:p>
            <a:pPr lvl="2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3200" dirty="0">
                <a:solidFill>
                  <a:schemeClr val="tx2"/>
                </a:solidFill>
              </a:rPr>
              <a:t>Пловдивски университет – въведен в експлоатация обект.</a:t>
            </a:r>
            <a:endParaRPr lang="en-US" sz="3200" dirty="0">
              <a:solidFill>
                <a:schemeClr val="tx2"/>
              </a:solidFill>
            </a:endParaRPr>
          </a:p>
          <a:p>
            <a:pPr lvl="2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3200" dirty="0">
                <a:solidFill>
                  <a:schemeClr val="tx2"/>
                </a:solidFill>
              </a:rPr>
              <a:t>Технически университет – филиал Пловдив – откриване на модернизирана сграда – 29 май 2021 г.</a:t>
            </a:r>
          </a:p>
          <a:p>
            <a:pPr lvl="2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g-BG" sz="3200" dirty="0">
                <a:solidFill>
                  <a:schemeClr val="tx2"/>
                </a:solidFill>
              </a:rPr>
              <a:t>Биологически факултет към СУ – откриване на лабораторен комплекс – 24 юни 2021 г.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sz="3200" dirty="0">
                <a:solidFill>
                  <a:schemeClr val="tx2"/>
                </a:solidFill>
              </a:rPr>
              <a:t> Оборудвани лаборатории в почти всички центрове, назначени изследователи във всички центрове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sz="3200" dirty="0">
                <a:solidFill>
                  <a:schemeClr val="tx2"/>
                </a:solidFill>
              </a:rPr>
              <a:t>Постепенно наваксване на закъснението от страна на по-късно сключените договори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sz="3200" dirty="0">
                <a:solidFill>
                  <a:schemeClr val="tx2"/>
                </a:solidFill>
              </a:rPr>
              <a:t>Научни публикации сред първите </a:t>
            </a:r>
            <a:r>
              <a:rPr lang="ru-RU" sz="3200" dirty="0">
                <a:solidFill>
                  <a:schemeClr val="tx2"/>
                </a:solidFill>
              </a:rPr>
              <a:t>10 % от </a:t>
            </a:r>
            <a:r>
              <a:rPr lang="bg-BG" sz="3200" dirty="0">
                <a:solidFill>
                  <a:schemeClr val="tx2"/>
                </a:solidFill>
              </a:rPr>
              <a:t>най-цитирани по приоритетните </a:t>
            </a:r>
            <a:r>
              <a:rPr lang="ru-RU" sz="3200" dirty="0">
                <a:solidFill>
                  <a:schemeClr val="tx2"/>
                </a:solidFill>
              </a:rPr>
              <a:t>области на </a:t>
            </a:r>
            <a:r>
              <a:rPr lang="ru-RU" sz="3200">
                <a:solidFill>
                  <a:schemeClr val="tx2"/>
                </a:solidFill>
              </a:rPr>
              <a:t>ИСИС </a:t>
            </a:r>
            <a:endParaRPr lang="ru-RU" sz="3200" smtClean="0">
              <a:solidFill>
                <a:schemeClr val="tx2"/>
              </a:solidFill>
            </a:endParaRP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sz="3200" smtClean="0">
                <a:solidFill>
                  <a:schemeClr val="tx2"/>
                </a:solidFill>
              </a:rPr>
              <a:t>Предварителни </a:t>
            </a:r>
            <a:r>
              <a:rPr lang="bg-BG" sz="3200" dirty="0">
                <a:solidFill>
                  <a:schemeClr val="tx2"/>
                </a:solidFill>
              </a:rPr>
              <a:t>проучвания за патенти и полезни модели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sz="3200" dirty="0">
                <a:solidFill>
                  <a:schemeClr val="tx2"/>
                </a:solidFill>
              </a:rPr>
              <a:t> Млади учени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sz="3200" dirty="0">
                <a:solidFill>
                  <a:schemeClr val="tx2"/>
                </a:solidFill>
              </a:rPr>
              <a:t> Разговори относно бъдещото устойчиво функциониране на центровете</a:t>
            </a:r>
          </a:p>
        </p:txBody>
      </p:sp>
    </p:spTree>
    <p:extLst>
      <p:ext uri="{BB962C8B-B14F-4D97-AF65-F5344CB8AC3E}">
        <p14:creationId xmlns:p14="http://schemas.microsoft.com/office/powerpoint/2010/main" val="3705546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0"/>
            <a:ext cx="10993616" cy="6859546"/>
          </a:xfrm>
          <a:prstGeom prst="rect">
            <a:avLst/>
          </a:prstGeom>
        </p:spPr>
      </p:pic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98" y="1858775"/>
            <a:ext cx="2360799" cy="2360799"/>
          </a:xfrm>
        </p:spPr>
      </p:pic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801" y="4370866"/>
            <a:ext cx="2721201" cy="1858483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735" y="2278264"/>
            <a:ext cx="2733366" cy="19423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72550" y="5155356"/>
            <a:ext cx="2865663" cy="16169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34344" y="1704975"/>
            <a:ext cx="3439653" cy="19351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452" y="1696851"/>
            <a:ext cx="2884761" cy="195394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6172" y="3682216"/>
            <a:ext cx="2872042" cy="14231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287" y="5647750"/>
            <a:ext cx="1770994" cy="112496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724" y="5661066"/>
            <a:ext cx="1659327" cy="110168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49" y="3676650"/>
            <a:ext cx="3457099" cy="1896392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80B1BFA3-6D03-499C-967F-E83DC90F7CDF}"/>
              </a:ext>
            </a:extLst>
          </p:cNvPr>
          <p:cNvGrpSpPr/>
          <p:nvPr/>
        </p:nvGrpSpPr>
        <p:grpSpPr>
          <a:xfrm>
            <a:off x="196254" y="4383915"/>
            <a:ext cx="2353287" cy="2035935"/>
            <a:chOff x="215304" y="4155315"/>
            <a:chExt cx="2353287" cy="203593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215304" y="4960537"/>
              <a:ext cx="1288191" cy="123071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9517" y="4164939"/>
              <a:ext cx="1009074" cy="201678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736" y="4155315"/>
              <a:ext cx="1277719" cy="7595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35348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0"/>
            <a:ext cx="10993616" cy="685954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78F24E3-C7FD-4259-AE15-470BC6A38075}"/>
              </a:ext>
            </a:extLst>
          </p:cNvPr>
          <p:cNvSpPr/>
          <p:nvPr/>
        </p:nvSpPr>
        <p:spPr>
          <a:xfrm>
            <a:off x="1413545" y="6297623"/>
            <a:ext cx="8632272" cy="55346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/>
              <a:t>Препоръки</a:t>
            </a:r>
            <a:r>
              <a:rPr lang="ru-RU" dirty="0"/>
              <a:t>, насочени към Правителството на България</a:t>
            </a:r>
            <a:endParaRPr lang="bg-BG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0F5C922-7E0B-4699-906A-68FFEF6AF23A}"/>
              </a:ext>
            </a:extLst>
          </p:cNvPr>
          <p:cNvGrpSpPr/>
          <p:nvPr/>
        </p:nvGrpSpPr>
        <p:grpSpPr>
          <a:xfrm>
            <a:off x="1673953" y="1970405"/>
            <a:ext cx="7894227" cy="4325620"/>
            <a:chOff x="1645378" y="1265555"/>
            <a:chExt cx="7894227" cy="432562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EEC6043-4B58-4649-8BA7-087B98300794}"/>
                </a:ext>
              </a:extLst>
            </p:cNvPr>
            <p:cNvSpPr/>
            <p:nvPr/>
          </p:nvSpPr>
          <p:spPr>
            <a:xfrm>
              <a:off x="1955771" y="2518870"/>
              <a:ext cx="7457813" cy="307230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 dirty="0"/>
            </a:p>
            <a:p>
              <a:pPr algn="ctr"/>
              <a:endParaRPr lang="bg-BG" dirty="0"/>
            </a:p>
            <a:p>
              <a:pPr algn="ctr"/>
              <a:endParaRPr lang="bg-BG" dirty="0"/>
            </a:p>
            <a:p>
              <a:pPr algn="ctr"/>
              <a:endParaRPr lang="bg-BG" dirty="0"/>
            </a:p>
            <a:p>
              <a:pPr algn="ctr"/>
              <a:endParaRPr lang="bg-BG" dirty="0"/>
            </a:p>
            <a:p>
              <a:pPr algn="ctr"/>
              <a:endParaRPr lang="bg-BG" dirty="0"/>
            </a:p>
            <a:p>
              <a:pPr algn="ctr"/>
              <a:endParaRPr lang="bg-BG" dirty="0"/>
            </a:p>
            <a:p>
              <a:pPr algn="ctr"/>
              <a:endParaRPr lang="bg-BG" dirty="0"/>
            </a:p>
            <a:p>
              <a:pPr algn="ctr"/>
              <a:endParaRPr lang="bg-BG" dirty="0"/>
            </a:p>
            <a:p>
              <a:pPr algn="ctr"/>
              <a:r>
                <a:rPr lang="bg-BG" dirty="0">
                  <a:solidFill>
                    <a:schemeClr val="tx2"/>
                  </a:solidFill>
                </a:rPr>
                <a:t>Бизнес план</a:t>
              </a:r>
            </a:p>
            <a:p>
              <a:pPr algn="ctr"/>
              <a:r>
                <a:rPr lang="bg-BG" dirty="0">
                  <a:solidFill>
                    <a:schemeClr val="tx2"/>
                  </a:solidFill>
                </a:rPr>
                <a:t>Организационна рамка</a:t>
              </a:r>
            </a:p>
            <a:p>
              <a:pPr algn="ctr"/>
              <a:r>
                <a:rPr lang="bg-BG" dirty="0">
                  <a:solidFill>
                    <a:schemeClr val="tx2"/>
                  </a:solidFill>
                </a:rPr>
                <a:t>Юридическо лице/структура</a:t>
              </a:r>
            </a:p>
            <a:p>
              <a:pPr algn="ctr"/>
              <a:endParaRPr lang="bg-BG" dirty="0">
                <a:solidFill>
                  <a:schemeClr val="tx1"/>
                </a:solidFill>
              </a:endParaRPr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21AEF1C5-1EB2-41FB-B113-E7AD62C2DC56}"/>
                </a:ext>
              </a:extLst>
            </p:cNvPr>
            <p:cNvSpPr/>
            <p:nvPr/>
          </p:nvSpPr>
          <p:spPr>
            <a:xfrm>
              <a:off x="2038525" y="3342825"/>
              <a:ext cx="2063692" cy="1291905"/>
            </a:xfrm>
            <a:prstGeom prst="roundRect">
              <a:avLst/>
            </a:prstGeom>
            <a:solidFill>
              <a:srgbClr val="DE8EA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g-BG" dirty="0"/>
                <a:t>Държавни помощи</a:t>
              </a: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03BDE218-57C2-4641-89F0-30956B7FCAAE}"/>
                </a:ext>
              </a:extLst>
            </p:cNvPr>
            <p:cNvSpPr/>
            <p:nvPr/>
          </p:nvSpPr>
          <p:spPr>
            <a:xfrm>
              <a:off x="4645404" y="3342825"/>
              <a:ext cx="2063692" cy="1291905"/>
            </a:xfrm>
            <a:prstGeom prst="roundRect">
              <a:avLst/>
            </a:prstGeom>
            <a:solidFill>
              <a:srgbClr val="DE8EA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g-BG" dirty="0"/>
                <a:t>Научна инфраструктура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0CFEADAD-1807-4973-9D67-5A0526E9E4E7}"/>
                </a:ext>
              </a:extLst>
            </p:cNvPr>
            <p:cNvSpPr/>
            <p:nvPr/>
          </p:nvSpPr>
          <p:spPr>
            <a:xfrm>
              <a:off x="7252283" y="3342825"/>
              <a:ext cx="2063692" cy="1291905"/>
            </a:xfrm>
            <a:prstGeom prst="roundRect">
              <a:avLst/>
            </a:prstGeom>
            <a:solidFill>
              <a:srgbClr val="DE8EA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g-BG" dirty="0"/>
                <a:t>Трансфер на технологии и комерсиализация</a:t>
              </a:r>
            </a:p>
          </p:txBody>
        </p:sp>
        <p:sp>
          <p:nvSpPr>
            <p:cNvPr id="8" name="Isosceles Triangle 7">
              <a:extLst>
                <a:ext uri="{FF2B5EF4-FFF2-40B4-BE49-F238E27FC236}">
                  <a16:creationId xmlns:a16="http://schemas.microsoft.com/office/drawing/2014/main" id="{76471683-CEF6-4684-85CB-10CBC2EF4549}"/>
                </a:ext>
              </a:extLst>
            </p:cNvPr>
            <p:cNvSpPr/>
            <p:nvPr/>
          </p:nvSpPr>
          <p:spPr>
            <a:xfrm>
              <a:off x="1645378" y="1265555"/>
              <a:ext cx="7894227" cy="1253314"/>
            </a:xfrm>
            <a:prstGeom prst="triangle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g-BG" dirty="0"/>
                <a:t>Устойчивост</a:t>
              </a:r>
            </a:p>
            <a:p>
              <a:pPr algn="ctr"/>
              <a:r>
                <a:rPr lang="bg-BG" dirty="0"/>
                <a:t>Пътна карта за дългосрочна подкрепа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75E57DD4-2AF0-4382-B23A-6C9E8914F960}"/>
              </a:ext>
            </a:extLst>
          </p:cNvPr>
          <p:cNvSpPr txBox="1"/>
          <p:nvPr/>
        </p:nvSpPr>
        <p:spPr>
          <a:xfrm>
            <a:off x="9581102" y="3400425"/>
            <a:ext cx="23436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1500" b="1" i="1" dirty="0">
                <a:solidFill>
                  <a:schemeClr val="tx2"/>
                </a:solidFill>
              </a:rPr>
              <a:t>Доклад „Стратегическа оценка на българските ЦВП и ЦК и препоръки за тяхното развитите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4A266B6-5B5D-4702-B84D-073D52913D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3977" y="1978350"/>
            <a:ext cx="2003474" cy="158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52026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0"/>
            <a:ext cx="10993616" cy="6859546"/>
          </a:xfrm>
          <a:prstGeom prst="rect">
            <a:avLst/>
          </a:prstGeom>
        </p:spPr>
      </p:pic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3943E82-BDDC-40E2-98D9-5026068627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8819622"/>
              </p:ext>
            </p:extLst>
          </p:nvPr>
        </p:nvGraphicFramePr>
        <p:xfrm>
          <a:off x="1673362" y="2137045"/>
          <a:ext cx="8623164" cy="4367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011216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71601"/>
            <a:ext cx="12192000" cy="646980"/>
          </a:xfrm>
        </p:spPr>
        <p:txBody>
          <a:bodyPr>
            <a:normAutofit/>
          </a:bodyPr>
          <a:lstStyle/>
          <a:p>
            <a:pPr algn="ctr"/>
            <a:r>
              <a:rPr lang="bg-BG" sz="2500" b="1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Рамка за изпълнение за индикатори по ПО2 и ПО3</a:t>
            </a:r>
            <a:endParaRPr lang="en-US" sz="2500" b="1" dirty="0">
              <a:solidFill>
                <a:srgbClr val="A5132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7811" y="2277866"/>
            <a:ext cx="10248493" cy="4023360"/>
          </a:xfrm>
        </p:spPr>
        <p:txBody>
          <a:bodyPr/>
          <a:lstStyle/>
          <a:p>
            <a:endParaRPr lang="bg-BG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866" y="2139046"/>
            <a:ext cx="10498667" cy="444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9482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147763" y="1515800"/>
            <a:ext cx="10058400" cy="676883"/>
          </a:xfrm>
        </p:spPr>
        <p:txBody>
          <a:bodyPr>
            <a:noAutofit/>
          </a:bodyPr>
          <a:lstStyle/>
          <a:p>
            <a:pPr algn="ctr"/>
            <a:r>
              <a:rPr lang="bg-BG" sz="2500" b="1" dirty="0">
                <a:solidFill>
                  <a:srgbClr val="A51321"/>
                </a:solidFill>
                <a:latin typeface="+mn-lt"/>
              </a:rPr>
              <a:t>2.2. Напредък в изпълнението на Приоритетна ос 2 „Образование и учене през целия живот“ (ЕСФ)</a:t>
            </a: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147763" y="22780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894757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7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4804" y="1414537"/>
            <a:ext cx="5480236" cy="863029"/>
          </a:xfrm>
        </p:spPr>
        <p:txBody>
          <a:bodyPr>
            <a:normAutofit/>
          </a:bodyPr>
          <a:lstStyle/>
          <a:p>
            <a:pPr lvl="0" algn="ctr"/>
            <a:r>
              <a:rPr lang="bg-BG" b="1" dirty="0">
                <a:solidFill>
                  <a:srgbClr val="A51321"/>
                </a:solidFill>
                <a:latin typeface="+mn-lt"/>
              </a:rPr>
              <a:t>Квалификация за кариерно развитие на педагогическите специалисти </a:t>
            </a:r>
            <a:endParaRPr lang="en-US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4804" y="2459044"/>
            <a:ext cx="5480236" cy="392120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Постигнати индикатори: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bg-BG" sz="2000" dirty="0">
                <a:solidFill>
                  <a:schemeClr val="tx2"/>
                </a:solidFill>
              </a:rPr>
              <a:t>Под 34 г. – 6846</a:t>
            </a:r>
            <a:r>
              <a:rPr lang="en-US" sz="2000" dirty="0">
                <a:solidFill>
                  <a:schemeClr val="tx2"/>
                </a:solidFill>
              </a:rPr>
              <a:t> (170 % </a:t>
            </a:r>
            <a:r>
              <a:rPr lang="bg-BG" sz="2000" dirty="0">
                <a:solidFill>
                  <a:schemeClr val="tx2"/>
                </a:solidFill>
              </a:rPr>
              <a:t>изпълнение)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bg-BG" sz="2000" dirty="0">
                <a:solidFill>
                  <a:schemeClr val="tx2"/>
                </a:solidFill>
              </a:rPr>
              <a:t>Общ брой участници - 41 117.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Удължен срок до </a:t>
            </a:r>
            <a:r>
              <a:rPr lang="en-US" sz="2000" dirty="0">
                <a:solidFill>
                  <a:schemeClr val="tx2"/>
                </a:solidFill>
              </a:rPr>
              <a:t>04.08.2022 </a:t>
            </a:r>
            <a:r>
              <a:rPr lang="bg-BG" sz="2000" dirty="0">
                <a:solidFill>
                  <a:schemeClr val="tx2"/>
                </a:solidFill>
              </a:rPr>
              <a:t>г</a:t>
            </a:r>
            <a:r>
              <a:rPr lang="en-US" sz="2000" dirty="0">
                <a:solidFill>
                  <a:schemeClr val="tx2"/>
                </a:solidFill>
              </a:rPr>
              <a:t>.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bg-BG" sz="2000" dirty="0">
                <a:solidFill>
                  <a:schemeClr val="tx2"/>
                </a:solidFill>
              </a:rPr>
              <a:t>Дейност 3 Информационна система на ПС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bg-BG" sz="2000" dirty="0">
                <a:solidFill>
                  <a:schemeClr val="tx2"/>
                </a:solidFill>
              </a:rPr>
              <a:t>Дейност 4 Оценка на качеството на изпълнените дейности</a:t>
            </a:r>
          </a:p>
          <a:p>
            <a:pPr marL="201168" lvl="1" indent="0" algn="just">
              <a:buNone/>
            </a:pPr>
            <a:endParaRPr lang="bg-BG" sz="2000" dirty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Дейности, свързани с квалификация – в други проекти (по</a:t>
            </a: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конкретни теми)</a:t>
            </a:r>
          </a:p>
          <a:p>
            <a:pPr lvl="1">
              <a:buFont typeface="Wingdings" panose="05000000000000000000" pitchFamily="2" charset="2"/>
              <a:buChar char="v"/>
            </a:pPr>
            <a:endParaRPr lang="bg-BG" dirty="0">
              <a:latin typeface="+mn-lt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477910"/>
            <a:ext cx="5525442" cy="618018"/>
          </a:xfrm>
        </p:spPr>
        <p:txBody>
          <a:bodyPr>
            <a:normAutofit/>
          </a:bodyPr>
          <a:lstStyle/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Подкрепа за успех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88989" y="2459044"/>
            <a:ext cx="4954372" cy="3972578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bg-BG" sz="2000" dirty="0" err="1">
                <a:solidFill>
                  <a:schemeClr val="tx2"/>
                </a:solidFill>
              </a:rPr>
              <a:t>Ковид</a:t>
            </a:r>
            <a:r>
              <a:rPr lang="en-US" sz="2000" dirty="0">
                <a:solidFill>
                  <a:schemeClr val="tx2"/>
                </a:solidFill>
              </a:rPr>
              <a:t>-</a:t>
            </a:r>
            <a:r>
              <a:rPr lang="bg-BG" sz="2000" dirty="0">
                <a:solidFill>
                  <a:schemeClr val="tx2"/>
                </a:solidFill>
              </a:rPr>
              <a:t>19 – наложи разширяване на обхвата на училища и ученици, възможност за наваксване на пропуснатото, индивидуален подход:</a:t>
            </a:r>
          </a:p>
          <a:p>
            <a:pPr marL="228600" lvl="1" algn="just">
              <a:lnSpc>
                <a:spcPct val="11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Ученици – 144 886 (121 %)</a:t>
            </a:r>
          </a:p>
          <a:p>
            <a:pPr marL="228600" lvl="1" algn="just">
              <a:lnSpc>
                <a:spcPct val="11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Училища – 1867 (124 %)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Медиатори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</a:rPr>
              <a:t> Удължен срок на изпълнение – до 31 юли 2022 г. - продължаване на основните дейности и подкрепа</a:t>
            </a:r>
          </a:p>
          <a:p>
            <a:pPr marL="0" indent="0">
              <a:buNone/>
            </a:pPr>
            <a:endParaRPr lang="bg-BG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1390692"/>
            <a:ext cx="1676400" cy="94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1771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7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79787" y="1430558"/>
            <a:ext cx="4650433" cy="508208"/>
          </a:xfrm>
        </p:spPr>
        <p:txBody>
          <a:bodyPr>
            <a:normAutofit/>
          </a:bodyPr>
          <a:lstStyle/>
          <a:p>
            <a:r>
              <a:rPr lang="bg-BG" sz="2400" b="1" dirty="0">
                <a:solidFill>
                  <a:srgbClr val="A51321"/>
                </a:solidFill>
                <a:latin typeface="+mn-lt"/>
              </a:rPr>
              <a:t>Образование за утрешния ден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2040366"/>
            <a:ext cx="6685472" cy="4428167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dirty="0">
                <a:solidFill>
                  <a:schemeClr val="tx2"/>
                </a:solidFill>
              </a:rPr>
              <a:t> </a:t>
            </a:r>
            <a:r>
              <a:rPr lang="bg-BG" sz="2900" dirty="0">
                <a:solidFill>
                  <a:schemeClr val="tx2"/>
                </a:solidFill>
                <a:latin typeface="+mn-lt"/>
              </a:rPr>
              <a:t>Х</a:t>
            </a:r>
            <a:r>
              <a:rPr lang="ru-RU" sz="2900" dirty="0">
                <a:solidFill>
                  <a:schemeClr val="tx2"/>
                </a:solidFill>
                <a:latin typeface="+mn-lt"/>
              </a:rPr>
              <a:t>ардуерно оборудване и системен софтуер за предоставяне на ИТ услуги от тип облачен </a:t>
            </a:r>
            <a:r>
              <a:rPr lang="ru-RU" sz="2900" dirty="0" err="1">
                <a:solidFill>
                  <a:schemeClr val="tx2"/>
                </a:solidFill>
                <a:latin typeface="+mn-lt"/>
              </a:rPr>
              <a:t>компютинг</a:t>
            </a:r>
            <a:r>
              <a:rPr lang="ru-RU" sz="2900" dirty="0">
                <a:solidFill>
                  <a:schemeClr val="tx2"/>
                </a:solidFill>
                <a:latin typeface="+mn-lt"/>
              </a:rPr>
              <a:t>:</a:t>
            </a:r>
          </a:p>
          <a:p>
            <a:pPr lvl="1"/>
            <a:r>
              <a:rPr lang="ru-RU" sz="2000" dirty="0">
                <a:solidFill>
                  <a:schemeClr val="tx2"/>
                </a:solidFill>
                <a:latin typeface="+mn-lt"/>
              </a:rPr>
              <a:t>Устройство за балансиране на трафика – 4 бр.</a:t>
            </a:r>
          </a:p>
          <a:p>
            <a:pPr lvl="1"/>
            <a:r>
              <a:rPr lang="ru-RU" sz="2000" dirty="0">
                <a:solidFill>
                  <a:schemeClr val="tx2"/>
                </a:solidFill>
                <a:latin typeface="+mn-lt"/>
              </a:rPr>
              <a:t>VPN маршрутизатор – 4 бр. , </a:t>
            </a:r>
            <a:r>
              <a:rPr lang="ru-RU" sz="2000" dirty="0" err="1">
                <a:solidFill>
                  <a:schemeClr val="tx2"/>
                </a:solidFill>
                <a:latin typeface="+mn-lt"/>
              </a:rPr>
              <a:t>комутатор</a:t>
            </a:r>
            <a:r>
              <a:rPr lang="ru-RU" sz="2000" dirty="0">
                <a:solidFill>
                  <a:schemeClr val="tx2"/>
                </a:solidFill>
                <a:latin typeface="+mn-lt"/>
              </a:rPr>
              <a:t> за достъп – 4 </a:t>
            </a:r>
            <a:r>
              <a:rPr lang="ru-RU" sz="2000" dirty="0" err="1">
                <a:solidFill>
                  <a:schemeClr val="tx2"/>
                </a:solidFill>
                <a:latin typeface="+mn-lt"/>
              </a:rPr>
              <a:t>бр</a:t>
            </a:r>
            <a:r>
              <a:rPr lang="ru-RU" sz="2000" dirty="0">
                <a:solidFill>
                  <a:schemeClr val="tx2"/>
                </a:solidFill>
                <a:latin typeface="+mn-lt"/>
              </a:rPr>
              <a:t>., </a:t>
            </a:r>
            <a:r>
              <a:rPr lang="ru-RU" sz="2000" dirty="0" err="1">
                <a:solidFill>
                  <a:schemeClr val="tx2"/>
                </a:solidFill>
                <a:latin typeface="+mn-lt"/>
              </a:rPr>
              <a:t>защитна</a:t>
            </a:r>
            <a:r>
              <a:rPr lang="ru-RU" sz="2000" dirty="0">
                <a:solidFill>
                  <a:schemeClr val="tx2"/>
                </a:solidFill>
                <a:latin typeface="+mn-lt"/>
              </a:rPr>
              <a:t> стена (NGFW) – 4 бр.</a:t>
            </a:r>
          </a:p>
          <a:p>
            <a:pPr lvl="1"/>
            <a:r>
              <a:rPr lang="ru-RU" sz="2000" dirty="0">
                <a:solidFill>
                  <a:schemeClr val="tx2"/>
                </a:solidFill>
                <a:latin typeface="+mn-lt"/>
              </a:rPr>
              <a:t>CWDM – 2 бр и Виртуализация Vmware – 2 бр. </a:t>
            </a:r>
          </a:p>
          <a:p>
            <a:pPr lvl="1"/>
            <a:r>
              <a:rPr lang="ru-RU" sz="2000" dirty="0">
                <a:solidFill>
                  <a:schemeClr val="tx2"/>
                </a:solidFill>
                <a:latin typeface="+mn-lt"/>
              </a:rPr>
              <a:t>Платформа за управление на виртуални ресурси – 2 бр. </a:t>
            </a:r>
          </a:p>
          <a:p>
            <a:pPr lvl="1"/>
            <a:r>
              <a:rPr lang="ru-RU" sz="2000" dirty="0">
                <a:solidFill>
                  <a:schemeClr val="tx2"/>
                </a:solidFill>
                <a:latin typeface="+mn-lt"/>
              </a:rPr>
              <a:t>Платформа за наблюдение и анализ на виртуална инфраструктура – 2 бр.</a:t>
            </a:r>
          </a:p>
          <a:p>
            <a:pPr lvl="1"/>
            <a:r>
              <a:rPr lang="ru-RU" sz="2000" dirty="0">
                <a:solidFill>
                  <a:schemeClr val="tx2"/>
                </a:solidFill>
                <a:latin typeface="+mn-lt"/>
              </a:rPr>
              <a:t>Платформа за наблюдение и анализ на приложения – 2 бр.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1900" dirty="0">
                <a:solidFill>
                  <a:schemeClr val="tx2"/>
                </a:solidFill>
                <a:latin typeface="+mn-lt"/>
              </a:rPr>
              <a:t> </a:t>
            </a:r>
            <a:r>
              <a:rPr lang="bg-BG" sz="2400" dirty="0">
                <a:solidFill>
                  <a:schemeClr val="tx2"/>
                </a:solidFill>
                <a:latin typeface="+mn-lt"/>
              </a:rPr>
              <a:t>Обучения:</a:t>
            </a:r>
            <a:endParaRPr lang="en-US" sz="2400" dirty="0">
              <a:solidFill>
                <a:schemeClr val="tx2"/>
              </a:solidFill>
              <a:latin typeface="+mn-lt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bg-BG" sz="2000" b="1" dirty="0">
                <a:solidFill>
                  <a:srgbClr val="C00000"/>
                </a:solidFill>
                <a:latin typeface="+mn-lt"/>
              </a:rPr>
              <a:t>Учители – 694 </a:t>
            </a:r>
            <a:r>
              <a:rPr lang="en-US" sz="2000" dirty="0">
                <a:solidFill>
                  <a:schemeClr val="tx2"/>
                </a:solidFill>
                <a:latin typeface="+mn-lt"/>
              </a:rPr>
              <a:t>(</a:t>
            </a:r>
            <a:r>
              <a:rPr lang="bg-BG" sz="2000" dirty="0">
                <a:solidFill>
                  <a:schemeClr val="tx2"/>
                </a:solidFill>
                <a:latin typeface="+mn-lt"/>
              </a:rPr>
              <a:t>обучения </a:t>
            </a:r>
            <a:r>
              <a:rPr lang="ru-RU" sz="2000" dirty="0">
                <a:solidFill>
                  <a:schemeClr val="tx2"/>
                </a:solidFill>
                <a:latin typeface="+mn-lt"/>
              </a:rPr>
              <a:t>за преподаване на знания и умения по дигитална грамотност)</a:t>
            </a:r>
            <a:endParaRPr lang="bg-BG" sz="2000" dirty="0">
              <a:solidFill>
                <a:schemeClr val="tx2"/>
              </a:solidFill>
              <a:latin typeface="+mn-lt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bg-BG" sz="2000" b="1" dirty="0">
                <a:solidFill>
                  <a:srgbClr val="C00000"/>
                </a:solidFill>
                <a:latin typeface="+mn-lt"/>
              </a:rPr>
              <a:t>49 157 ученици </a:t>
            </a:r>
            <a:r>
              <a:rPr lang="bg-BG" sz="2000" dirty="0">
                <a:solidFill>
                  <a:schemeClr val="tx2"/>
                </a:solidFill>
                <a:latin typeface="+mn-lt"/>
              </a:rPr>
              <a:t>– (обучения за </a:t>
            </a:r>
            <a:r>
              <a:rPr lang="ru-RU" sz="2000" dirty="0">
                <a:solidFill>
                  <a:schemeClr val="tx2"/>
                </a:solidFill>
                <a:latin typeface="+mn-lt"/>
              </a:rPr>
              <a:t>ключови дигитални умения – базови и за напреднали, включително и компютърно </a:t>
            </a:r>
            <a:r>
              <a:rPr lang="ru-RU" sz="2000" dirty="0" err="1">
                <a:solidFill>
                  <a:schemeClr val="tx2"/>
                </a:solidFill>
                <a:latin typeface="+mn-lt"/>
              </a:rPr>
              <a:t>моделиране</a:t>
            </a:r>
            <a:r>
              <a:rPr lang="ru-RU" sz="2000" dirty="0">
                <a:solidFill>
                  <a:schemeClr val="tx2"/>
                </a:solidFill>
                <a:latin typeface="+mn-lt"/>
              </a:rPr>
              <a:t>/</a:t>
            </a:r>
            <a:r>
              <a:rPr lang="ru-RU" sz="2000" dirty="0" err="1">
                <a:solidFill>
                  <a:schemeClr val="tx2"/>
                </a:solidFill>
                <a:latin typeface="+mn-lt"/>
              </a:rPr>
              <a:t>кодиране</a:t>
            </a:r>
            <a:r>
              <a:rPr lang="ru-RU" sz="2000" dirty="0">
                <a:solidFill>
                  <a:schemeClr val="tx2"/>
                </a:solidFill>
                <a:latin typeface="+mn-lt"/>
              </a:rPr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endParaRPr lang="bg-BG" sz="1900" dirty="0">
              <a:solidFill>
                <a:schemeClr val="tx2"/>
              </a:solidFill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bg-BG" sz="1900" dirty="0">
                <a:solidFill>
                  <a:schemeClr val="tx2"/>
                </a:solidFill>
                <a:latin typeface="+mn-lt"/>
              </a:rPr>
              <a:t> </a:t>
            </a:r>
            <a:r>
              <a:rPr lang="bg-BG" sz="2400" dirty="0">
                <a:solidFill>
                  <a:schemeClr val="tx2"/>
                </a:solidFill>
                <a:latin typeface="+mn-lt"/>
              </a:rPr>
              <a:t>Устройства за учители и ученици по време на </a:t>
            </a:r>
            <a:r>
              <a:rPr lang="bg-BG" sz="2400" dirty="0" err="1">
                <a:solidFill>
                  <a:schemeClr val="tx2"/>
                </a:solidFill>
                <a:latin typeface="+mn-lt"/>
              </a:rPr>
              <a:t>Ковид</a:t>
            </a:r>
            <a:endParaRPr lang="bg-BG" sz="2400" dirty="0">
              <a:solidFill>
                <a:schemeClr val="tx2"/>
              </a:solidFill>
              <a:latin typeface="+mn-lt"/>
            </a:endParaRP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sz="1900" dirty="0">
                <a:solidFill>
                  <a:schemeClr val="tx2"/>
                </a:solidFill>
                <a:latin typeface="+mn-lt"/>
              </a:rPr>
              <a:t> </a:t>
            </a:r>
            <a:r>
              <a:rPr lang="bg-BG" sz="2400" dirty="0">
                <a:solidFill>
                  <a:schemeClr val="tx2"/>
                </a:solidFill>
                <a:latin typeface="+mn-lt"/>
              </a:rPr>
              <a:t>Финалист - най-добър проект в публичния сектор от Българския Институт за управление на проекти (PMI </a:t>
            </a:r>
            <a:r>
              <a:rPr lang="en-US" sz="2400" dirty="0">
                <a:solidFill>
                  <a:schemeClr val="tx2"/>
                </a:solidFill>
                <a:latin typeface="+mn-lt"/>
              </a:rPr>
              <a:t>Bulgaria Chapter</a:t>
            </a:r>
            <a:r>
              <a:rPr lang="bg-BG" sz="2400" dirty="0">
                <a:solidFill>
                  <a:schemeClr val="tx2"/>
                </a:solidFill>
                <a:latin typeface="+mn-lt"/>
              </a:rPr>
              <a:t>)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949" y="1776329"/>
            <a:ext cx="1899292" cy="1416159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375" y="3501586"/>
            <a:ext cx="4205662" cy="280210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825" y="1938766"/>
            <a:ext cx="1148051" cy="721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4997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7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4015" y="1350926"/>
            <a:ext cx="3700357" cy="495127"/>
          </a:xfrm>
        </p:spPr>
        <p:txBody>
          <a:bodyPr>
            <a:normAutofit/>
          </a:bodyPr>
          <a:lstStyle/>
          <a:p>
            <a:pPr algn="ctr"/>
            <a:r>
              <a:rPr lang="bg-BG" b="1" dirty="0">
                <a:solidFill>
                  <a:srgbClr val="A51321"/>
                </a:solidFill>
                <a:latin typeface="+mn-lt"/>
              </a:rPr>
              <a:t>Студентски практики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10619" y="2023534"/>
            <a:ext cx="3291107" cy="4539470"/>
          </a:xfrm>
        </p:spPr>
        <p:txBody>
          <a:bodyPr>
            <a:noAutofit/>
          </a:bodyPr>
          <a:lstStyle/>
          <a:p>
            <a:pPr lvl="1"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  <a:latin typeface="+mn-lt"/>
              </a:rPr>
              <a:t> Студенти, преминали практики – </a:t>
            </a:r>
            <a:r>
              <a:rPr lang="bg-BG" sz="1800" b="1" dirty="0">
                <a:solidFill>
                  <a:srgbClr val="C00000"/>
                </a:solidFill>
                <a:latin typeface="+mn-lt"/>
              </a:rPr>
              <a:t>14 846</a:t>
            </a:r>
          </a:p>
          <a:p>
            <a:pPr lvl="1">
              <a:buFontTx/>
              <a:buChar char="-"/>
            </a:pPr>
            <a:r>
              <a:rPr lang="bg-BG" sz="1800" dirty="0">
                <a:solidFill>
                  <a:schemeClr val="tx2"/>
                </a:solidFill>
                <a:latin typeface="+mn-lt"/>
              </a:rPr>
              <a:t>Педагогически науки – </a:t>
            </a:r>
          </a:p>
          <a:p>
            <a:pPr marL="457200" lvl="1" indent="0">
              <a:buNone/>
            </a:pPr>
            <a:r>
              <a:rPr lang="bg-BG" sz="1800" b="1" dirty="0">
                <a:solidFill>
                  <a:srgbClr val="C00000"/>
                </a:solidFill>
                <a:latin typeface="+mn-lt"/>
              </a:rPr>
              <a:t>     1 387</a:t>
            </a:r>
          </a:p>
          <a:p>
            <a:pPr lvl="1">
              <a:buFontTx/>
              <a:buChar char="-"/>
            </a:pPr>
            <a:r>
              <a:rPr lang="bg-BG" sz="1800" dirty="0">
                <a:solidFill>
                  <a:schemeClr val="tx2"/>
                </a:solidFill>
                <a:latin typeface="+mn-lt"/>
              </a:rPr>
              <a:t>Технически специалности - </a:t>
            </a:r>
            <a:r>
              <a:rPr lang="bg-BG" sz="1800" b="1" dirty="0">
                <a:solidFill>
                  <a:srgbClr val="C00000"/>
                </a:solidFill>
                <a:latin typeface="+mn-lt"/>
              </a:rPr>
              <a:t>1 387</a:t>
            </a:r>
          </a:p>
          <a:p>
            <a:pPr lvl="1">
              <a:buFontTx/>
              <a:buChar char="-"/>
            </a:pPr>
            <a:r>
              <a:rPr lang="bg-BG" sz="1800" dirty="0">
                <a:solidFill>
                  <a:schemeClr val="tx2"/>
                </a:solidFill>
                <a:latin typeface="+mn-lt"/>
              </a:rPr>
              <a:t>Природни науки, математика и информатика – </a:t>
            </a:r>
            <a:r>
              <a:rPr lang="bg-BG" sz="1800" b="1" dirty="0">
                <a:solidFill>
                  <a:srgbClr val="C00000"/>
                </a:solidFill>
                <a:latin typeface="+mn-lt"/>
              </a:rPr>
              <a:t>888</a:t>
            </a:r>
            <a:endParaRPr lang="en-US" sz="1800" dirty="0">
              <a:solidFill>
                <a:schemeClr val="tx2"/>
              </a:solidFill>
              <a:latin typeface="+mn-lt"/>
            </a:endParaRPr>
          </a:p>
          <a:p>
            <a:pPr lvl="1">
              <a:buFontTx/>
              <a:buChar char="-"/>
            </a:pPr>
            <a:endParaRPr lang="bg-BG" sz="1800" dirty="0">
              <a:solidFill>
                <a:schemeClr val="tx2"/>
              </a:solidFill>
              <a:latin typeface="+mn-lt"/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  <a:latin typeface="+mn-lt"/>
              </a:rPr>
              <a:t> Работодатели</a:t>
            </a:r>
            <a:r>
              <a:rPr lang="en-US" sz="1800" dirty="0">
                <a:solidFill>
                  <a:schemeClr val="tx2"/>
                </a:solidFill>
                <a:latin typeface="+mn-lt"/>
              </a:rPr>
              <a:t> – </a:t>
            </a:r>
            <a:r>
              <a:rPr lang="en-US" sz="1800" b="1" dirty="0">
                <a:solidFill>
                  <a:srgbClr val="C00000"/>
                </a:solidFill>
                <a:latin typeface="+mn-lt"/>
              </a:rPr>
              <a:t>2583</a:t>
            </a:r>
            <a:endParaRPr lang="en-US" sz="1800" dirty="0">
              <a:solidFill>
                <a:schemeClr val="tx2"/>
              </a:solidFill>
              <a:latin typeface="+mn-lt"/>
            </a:endParaRPr>
          </a:p>
          <a:p>
            <a:pPr lvl="1">
              <a:buFont typeface="Wingdings" panose="05000000000000000000" pitchFamily="2" charset="2"/>
              <a:buChar char="v"/>
            </a:pPr>
            <a:endParaRPr lang="en-US" sz="1800" dirty="0">
              <a:solidFill>
                <a:schemeClr val="tx2"/>
              </a:solidFill>
              <a:latin typeface="+mn-lt"/>
            </a:endParaRPr>
          </a:p>
          <a:p>
            <a:pPr lvl="1"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  <a:latin typeface="+mn-lt"/>
              </a:rPr>
              <a:t> В бъдеще – възможност (част от) практическото обучение – дистанционно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712705" y="1475982"/>
            <a:ext cx="3926205" cy="638567"/>
          </a:xfrm>
        </p:spPr>
        <p:txBody>
          <a:bodyPr>
            <a:noAutofit/>
          </a:bodyPr>
          <a:lstStyle/>
          <a:p>
            <a:r>
              <a:rPr lang="bg-BG" b="1" dirty="0">
                <a:solidFill>
                  <a:srgbClr val="A51321"/>
                </a:solidFill>
                <a:latin typeface="+mn-lt"/>
              </a:rPr>
              <a:t>Подкрепа за </a:t>
            </a:r>
            <a:r>
              <a:rPr lang="bg-BG" b="1" dirty="0" err="1">
                <a:solidFill>
                  <a:srgbClr val="A51321"/>
                </a:solidFill>
                <a:latin typeface="+mn-lt"/>
              </a:rPr>
              <a:t>дуалната</a:t>
            </a:r>
            <a:r>
              <a:rPr lang="bg-BG" b="1" dirty="0">
                <a:solidFill>
                  <a:srgbClr val="A51321"/>
                </a:solidFill>
                <a:latin typeface="+mn-lt"/>
              </a:rPr>
              <a:t> система на обучение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897948" y="2365808"/>
            <a:ext cx="5198801" cy="234421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  <a:latin typeface="+mn-lt"/>
              </a:rPr>
              <a:t> Училища - </a:t>
            </a:r>
            <a:r>
              <a:rPr lang="bg-BG" sz="1800" b="1" dirty="0">
                <a:solidFill>
                  <a:srgbClr val="C00000"/>
                </a:solidFill>
                <a:latin typeface="+mn-lt"/>
              </a:rPr>
              <a:t>115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  <a:latin typeface="+mn-lt"/>
              </a:rPr>
              <a:t> Ученици, включени в обучения - </a:t>
            </a:r>
            <a:r>
              <a:rPr lang="bg-BG" sz="1800" b="1" dirty="0">
                <a:solidFill>
                  <a:srgbClr val="C00000"/>
                </a:solidFill>
                <a:latin typeface="+mn-lt"/>
              </a:rPr>
              <a:t>1491</a:t>
            </a:r>
            <a:endParaRPr lang="en-US" sz="1800" b="1" dirty="0">
              <a:solidFill>
                <a:srgbClr val="C00000"/>
              </a:solidFill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  <a:latin typeface="+mn-lt"/>
              </a:rPr>
              <a:t> Ученици, преминали пробно стажуване – </a:t>
            </a:r>
            <a:r>
              <a:rPr lang="bg-BG" sz="1800" b="1" dirty="0">
                <a:solidFill>
                  <a:srgbClr val="C00000"/>
                </a:solidFill>
                <a:latin typeface="+mn-lt"/>
              </a:rPr>
              <a:t>3764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  <a:latin typeface="+mn-lt"/>
              </a:rPr>
              <a:t> Издадени сертификати за пробно стажуване - </a:t>
            </a:r>
            <a:r>
              <a:rPr lang="bg-BG" sz="1800" b="1" dirty="0">
                <a:solidFill>
                  <a:srgbClr val="C00000"/>
                </a:solidFill>
                <a:latin typeface="+mn-lt"/>
              </a:rPr>
              <a:t>2753</a:t>
            </a:r>
            <a:endParaRPr lang="en-US" sz="1800" b="1" dirty="0">
              <a:solidFill>
                <a:srgbClr val="C00000"/>
              </a:solidFill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  <a:latin typeface="+mn-lt"/>
              </a:rPr>
              <a:t> Оборудване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4CAEF9E-115F-4F22-ACBA-988CABB7030A}"/>
              </a:ext>
            </a:extLst>
          </p:cNvPr>
          <p:cNvGrpSpPr/>
          <p:nvPr/>
        </p:nvGrpSpPr>
        <p:grpSpPr>
          <a:xfrm>
            <a:off x="6729698" y="4996671"/>
            <a:ext cx="5306327" cy="1566333"/>
            <a:chOff x="6160102" y="4975220"/>
            <a:chExt cx="5680375" cy="175366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0102" y="4989133"/>
              <a:ext cx="1969347" cy="173975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9454" y="4975220"/>
              <a:ext cx="1664010" cy="173975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73470" y="4976865"/>
              <a:ext cx="1967007" cy="1739750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AB849A2-B7E7-417F-B30C-82083D4B6E4F}"/>
              </a:ext>
            </a:extLst>
          </p:cNvPr>
          <p:cNvGrpSpPr/>
          <p:nvPr/>
        </p:nvGrpSpPr>
        <p:grpSpPr>
          <a:xfrm>
            <a:off x="276224" y="2114549"/>
            <a:ext cx="3087819" cy="4467225"/>
            <a:chOff x="208246" y="1866901"/>
            <a:chExt cx="3155798" cy="471487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9661" b="9456"/>
            <a:stretch/>
          </p:blipFill>
          <p:spPr>
            <a:xfrm>
              <a:off x="208246" y="1866901"/>
              <a:ext cx="3144553" cy="255270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288" y="4483250"/>
              <a:ext cx="3149756" cy="20985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272889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7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463040" y="1489924"/>
            <a:ext cx="10058400" cy="749127"/>
          </a:xfrm>
        </p:spPr>
        <p:txBody>
          <a:bodyPr>
            <a:noAutofit/>
          </a:bodyPr>
          <a:lstStyle/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2.3. Напредък в изпълнението на Приоритетна ос 3 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/>
            </a:r>
            <a:br>
              <a:rPr lang="en-US" sz="2400" b="1" dirty="0">
                <a:solidFill>
                  <a:srgbClr val="A51321"/>
                </a:solidFill>
                <a:latin typeface="+mn-lt"/>
              </a:rPr>
            </a:br>
            <a:r>
              <a:rPr lang="bg-BG" sz="2400" b="1" dirty="0">
                <a:solidFill>
                  <a:srgbClr val="A51321"/>
                </a:solidFill>
                <a:latin typeface="+mn-lt"/>
              </a:rPr>
              <a:t>„Образователна среда за активно социално приобщаване “ (ЕСФ)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idx="1"/>
          </p:nvPr>
        </p:nvSpPr>
        <p:spPr>
          <a:xfrm>
            <a:off x="902071" y="2235487"/>
            <a:ext cx="4937760" cy="568097"/>
          </a:xfrm>
        </p:spPr>
        <p:txBody>
          <a:bodyPr/>
          <a:lstStyle/>
          <a:p>
            <a:pPr algn="ctr"/>
            <a:r>
              <a:rPr lang="bg-BG" b="1" dirty="0">
                <a:solidFill>
                  <a:schemeClr val="tx2"/>
                </a:solidFill>
                <a:latin typeface="+mn-lt"/>
              </a:rPr>
              <a:t>Проекти с бенефициент </a:t>
            </a:r>
            <a:r>
              <a:rPr lang="bg-BG" dirty="0">
                <a:solidFill>
                  <a:schemeClr val="tx2"/>
                </a:solidFill>
              </a:rPr>
              <a:t>МОН</a:t>
            </a:r>
            <a:endParaRPr lang="bg-BG" b="1" dirty="0">
              <a:solidFill>
                <a:schemeClr val="tx2"/>
              </a:solidFill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885455" y="2984616"/>
            <a:ext cx="5467637" cy="3700856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dirty="0"/>
              <a:t> </a:t>
            </a:r>
            <a:r>
              <a:rPr lang="bg-BG" sz="2200" b="1" dirty="0">
                <a:solidFill>
                  <a:srgbClr val="C00000"/>
                </a:solidFill>
              </a:rPr>
              <a:t>Активно приобщаване в системата на предучилищното образование: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bg-BG" sz="2200" dirty="0">
                <a:solidFill>
                  <a:schemeClr val="tx2"/>
                </a:solidFill>
              </a:rPr>
              <a:t>Детски градини – </a:t>
            </a:r>
            <a:r>
              <a:rPr lang="bg-BG" sz="2200" b="1" dirty="0">
                <a:solidFill>
                  <a:srgbClr val="006600"/>
                </a:solidFill>
              </a:rPr>
              <a:t>1818</a:t>
            </a:r>
            <a:r>
              <a:rPr lang="bg-BG" sz="2200" dirty="0">
                <a:solidFill>
                  <a:srgbClr val="006600"/>
                </a:solidFill>
              </a:rPr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bg-BG" sz="2200" dirty="0">
                <a:solidFill>
                  <a:schemeClr val="tx2"/>
                </a:solidFill>
              </a:rPr>
              <a:t>Деца, участващи в дейности за АПСПО </a:t>
            </a:r>
            <a:r>
              <a:rPr lang="ru-RU" sz="2200" dirty="0">
                <a:solidFill>
                  <a:schemeClr val="tx2"/>
                </a:solidFill>
              </a:rPr>
              <a:t>- </a:t>
            </a:r>
            <a:r>
              <a:rPr lang="ru-RU" sz="2200" b="1" dirty="0">
                <a:solidFill>
                  <a:srgbClr val="006600"/>
                </a:solidFill>
              </a:rPr>
              <a:t>57 875</a:t>
            </a:r>
            <a:r>
              <a:rPr lang="ru-RU" sz="2200" dirty="0">
                <a:solidFill>
                  <a:srgbClr val="006600"/>
                </a:solidFill>
              </a:rPr>
              <a:t> </a:t>
            </a:r>
            <a:endParaRPr lang="bg-BG" sz="22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tx2"/>
                </a:solidFill>
              </a:rPr>
              <a:t>Назначен персонал: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ru-RU" sz="2200" dirty="0">
                <a:solidFill>
                  <a:schemeClr val="tx2"/>
                </a:solidFill>
              </a:rPr>
              <a:t>педагогически </a:t>
            </a:r>
            <a:r>
              <a:rPr lang="bg-BG" sz="2200" dirty="0">
                <a:solidFill>
                  <a:schemeClr val="tx2"/>
                </a:solidFill>
              </a:rPr>
              <a:t>специалисти</a:t>
            </a:r>
            <a:r>
              <a:rPr lang="ru-RU" sz="2200" dirty="0">
                <a:solidFill>
                  <a:schemeClr val="tx2"/>
                </a:solidFill>
              </a:rPr>
              <a:t> – </a:t>
            </a:r>
            <a:r>
              <a:rPr lang="ru-RU" sz="2200" b="1" dirty="0">
                <a:solidFill>
                  <a:srgbClr val="006600"/>
                </a:solidFill>
              </a:rPr>
              <a:t>258</a:t>
            </a:r>
            <a:r>
              <a:rPr lang="ru-RU" sz="2200" dirty="0">
                <a:solidFill>
                  <a:srgbClr val="006600"/>
                </a:solidFill>
              </a:rPr>
              <a:t>.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bg-BG" sz="2200" dirty="0" err="1">
                <a:solidFill>
                  <a:schemeClr val="tx2"/>
                </a:solidFill>
              </a:rPr>
              <a:t>Непедагогическ</a:t>
            </a:r>
            <a:r>
              <a:rPr lang="ru-RU" sz="2200" dirty="0">
                <a:solidFill>
                  <a:schemeClr val="tx2"/>
                </a:solidFill>
              </a:rPr>
              <a:t>и персонал – </a:t>
            </a:r>
            <a:r>
              <a:rPr lang="ru-RU" sz="2200" b="1" dirty="0">
                <a:solidFill>
                  <a:srgbClr val="006600"/>
                </a:solidFill>
              </a:rPr>
              <a:t>782.</a:t>
            </a:r>
            <a:endParaRPr lang="bg-BG" sz="2200" b="1" dirty="0">
              <a:solidFill>
                <a:srgbClr val="0066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bg-BG" sz="2200" dirty="0"/>
              <a:t> </a:t>
            </a:r>
            <a:r>
              <a:rPr lang="bg-BG" sz="2200" b="1" dirty="0">
                <a:solidFill>
                  <a:srgbClr val="C00000"/>
                </a:solidFill>
              </a:rPr>
              <a:t>Подкрепа за приобщаващо образование: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bg-BG" sz="2200" dirty="0">
                <a:solidFill>
                  <a:schemeClr val="tx2"/>
                </a:solidFill>
              </a:rPr>
              <a:t>Подбор на ДГ и училища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bg-BG" sz="2200" dirty="0">
                <a:solidFill>
                  <a:schemeClr val="tx2"/>
                </a:solidFill>
              </a:rPr>
              <a:t>Селекция на специалисти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3"/>
          </p:nvPr>
        </p:nvSpPr>
        <p:spPr>
          <a:xfrm>
            <a:off x="7194430" y="2267293"/>
            <a:ext cx="3961250" cy="536291"/>
          </a:xfrm>
        </p:spPr>
        <p:txBody>
          <a:bodyPr/>
          <a:lstStyle/>
          <a:p>
            <a:pPr algn="ctr"/>
            <a:r>
              <a:rPr lang="bg-BG" b="1" dirty="0">
                <a:solidFill>
                  <a:schemeClr val="tx2"/>
                </a:solidFill>
                <a:latin typeface="+mn-lt"/>
              </a:rPr>
              <a:t>Подбор на проекти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4"/>
          </p:nvPr>
        </p:nvSpPr>
        <p:spPr>
          <a:xfrm>
            <a:off x="6705004" y="2984616"/>
            <a:ext cx="5198724" cy="3556185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bg-BG" sz="2000" dirty="0">
                <a:latin typeface="+mn-lt"/>
              </a:rPr>
              <a:t> </a:t>
            </a:r>
            <a:r>
              <a:rPr lang="en-GB" sz="2000" b="1" dirty="0">
                <a:solidFill>
                  <a:srgbClr val="C00000"/>
                </a:solidFill>
              </a:rPr>
              <a:t>BG05M2OP001</a:t>
            </a:r>
            <a:r>
              <a:rPr lang="bg-BG" sz="2000" b="1" dirty="0">
                <a:solidFill>
                  <a:srgbClr val="C00000"/>
                </a:solidFill>
              </a:rPr>
              <a:t>-2.018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bg-BG" sz="2000" dirty="0">
                <a:solidFill>
                  <a:schemeClr val="tx2"/>
                </a:solidFill>
                <a:latin typeface="+mn-lt"/>
              </a:rPr>
              <a:t>Социално-икономическа интеграция на уязвими групи. Интегрирани мерки за подобряване на достъпа </a:t>
            </a:r>
            <a:r>
              <a:rPr lang="ru-RU" sz="2000" dirty="0">
                <a:solidFill>
                  <a:schemeClr val="tx2"/>
                </a:solidFill>
                <a:latin typeface="+mn-lt"/>
              </a:rPr>
              <a:t>до образование – компонент 1 – 48 проекта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000" dirty="0">
              <a:solidFill>
                <a:schemeClr val="tx2"/>
              </a:solidFill>
              <a:latin typeface="+mn-lt"/>
            </a:endParaRPr>
          </a:p>
          <a:p>
            <a:pPr algn="just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bg-BG" sz="2000" dirty="0">
                <a:latin typeface="+mn-lt"/>
              </a:rPr>
              <a:t> </a:t>
            </a:r>
            <a:r>
              <a:rPr lang="en-GB" sz="2000" b="1" dirty="0">
                <a:solidFill>
                  <a:srgbClr val="C00000"/>
                </a:solidFill>
              </a:rPr>
              <a:t>BG05M2OP001-</a:t>
            </a:r>
            <a:r>
              <a:rPr lang="bg-BG" sz="2000" b="1" dirty="0">
                <a:solidFill>
                  <a:srgbClr val="C00000"/>
                </a:solidFill>
                <a:latin typeface="+mn-lt"/>
              </a:rPr>
              <a:t>3.017</a:t>
            </a:r>
            <a:r>
              <a:rPr lang="bg-BG" sz="2000" dirty="0">
                <a:solidFill>
                  <a:srgbClr val="C00000"/>
                </a:solidFill>
                <a:latin typeface="+mn-lt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bg-BG" sz="2000" dirty="0">
                <a:solidFill>
                  <a:schemeClr val="tx2"/>
                </a:solidFill>
                <a:latin typeface="+mn-lt"/>
              </a:rPr>
              <a:t>Повишаване на капацитета на педагогическите специалисти </a:t>
            </a:r>
            <a:r>
              <a:rPr lang="ru-RU" sz="2000" dirty="0">
                <a:solidFill>
                  <a:schemeClr val="tx2"/>
                </a:solidFill>
                <a:latin typeface="+mn-lt"/>
              </a:rPr>
              <a:t>за работа в </a:t>
            </a:r>
            <a:r>
              <a:rPr lang="bg-BG" sz="2000" dirty="0">
                <a:solidFill>
                  <a:schemeClr val="tx2"/>
                </a:solidFill>
                <a:latin typeface="+mn-lt"/>
              </a:rPr>
              <a:t>мултикултурна</a:t>
            </a:r>
            <a:r>
              <a:rPr lang="ru-RU" sz="2000" dirty="0">
                <a:solidFill>
                  <a:schemeClr val="tx2"/>
                </a:solidFill>
                <a:latin typeface="+mn-lt"/>
              </a:rPr>
              <a:t> среда</a:t>
            </a:r>
            <a:r>
              <a:rPr lang="en-US" sz="2000" dirty="0">
                <a:solidFill>
                  <a:schemeClr val="tx2"/>
                </a:solidFill>
                <a:latin typeface="+mn-lt"/>
              </a:rPr>
              <a:t> – 22 </a:t>
            </a:r>
            <a:r>
              <a:rPr lang="bg-BG" sz="2000" dirty="0">
                <a:solidFill>
                  <a:schemeClr val="tx2"/>
                </a:solidFill>
                <a:latin typeface="+mn-lt"/>
              </a:rPr>
              <a:t>проекта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sz="2000" dirty="0">
              <a:solidFill>
                <a:schemeClr val="tx2"/>
              </a:solidFill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tx2"/>
                </a:solidFill>
                <a:latin typeface="+mn-lt"/>
              </a:rPr>
              <a:t> Подходът </a:t>
            </a:r>
            <a:r>
              <a:rPr lang="bg-BG" sz="2000" b="1" dirty="0">
                <a:solidFill>
                  <a:srgbClr val="C00000"/>
                </a:solidFill>
                <a:latin typeface="+mn-lt"/>
              </a:rPr>
              <a:t>ВОМР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19" y="1511076"/>
            <a:ext cx="918435" cy="88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116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7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0" y="1212851"/>
            <a:ext cx="10515600" cy="1124908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>
                <a:solidFill>
                  <a:srgbClr val="A51321"/>
                </a:solidFill>
                <a:latin typeface="+mn-lt"/>
              </a:rPr>
              <a:t>2.4.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Под-мярка 19.2 на мярка 19 „Водено от общностите местно развитие” (ВОМР) от Програмата за развитие на селските райони 2014-2020 г.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580" y="2466112"/>
            <a:ext cx="4068245" cy="3763185"/>
          </a:xfrm>
        </p:spPr>
        <p:txBody>
          <a:bodyPr>
            <a:normAutofit/>
          </a:bodyPr>
          <a:lstStyle/>
          <a:p>
            <a:r>
              <a:rPr lang="bg-BG" sz="1600" b="1" dirty="0">
                <a:solidFill>
                  <a:schemeClr val="tx2"/>
                </a:solidFill>
                <a:latin typeface="+mn-lt"/>
              </a:rPr>
              <a:t>Процедури: </a:t>
            </a:r>
            <a:r>
              <a:rPr lang="bg-BG" sz="1600" b="1" dirty="0">
                <a:solidFill>
                  <a:srgbClr val="C00000"/>
                </a:solidFill>
                <a:latin typeface="+mn-lt"/>
              </a:rPr>
              <a:t>16</a:t>
            </a:r>
            <a:r>
              <a:rPr lang="bg-BG" sz="1600" b="1" dirty="0">
                <a:solidFill>
                  <a:schemeClr val="tx2"/>
                </a:solidFill>
                <a:latin typeface="+mn-lt"/>
              </a:rPr>
              <a:t> </a:t>
            </a:r>
          </a:p>
          <a:p>
            <a:r>
              <a:rPr lang="bg-BG" sz="1600" b="1" dirty="0">
                <a:solidFill>
                  <a:schemeClr val="tx2"/>
                </a:solidFill>
                <a:latin typeface="+mn-lt"/>
              </a:rPr>
              <a:t>Сключени договори</a:t>
            </a:r>
            <a:r>
              <a:rPr lang="bg-BG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bg-BG" sz="1600" b="1" dirty="0" smtClean="0">
                <a:solidFill>
                  <a:srgbClr val="C00000"/>
                </a:solidFill>
                <a:latin typeface="+mn-lt"/>
              </a:rPr>
              <a:t>47</a:t>
            </a:r>
            <a:endParaRPr lang="bg-BG" sz="1600" b="1" dirty="0">
              <a:solidFill>
                <a:srgbClr val="C00000"/>
              </a:solidFill>
              <a:latin typeface="+mn-lt"/>
            </a:endParaRPr>
          </a:p>
          <a:p>
            <a:r>
              <a:rPr lang="bg-BG" sz="1600" b="1" dirty="0">
                <a:solidFill>
                  <a:schemeClr val="tx2"/>
                </a:solidFill>
                <a:latin typeface="+mn-lt"/>
              </a:rPr>
              <a:t>Бюджет</a:t>
            </a:r>
            <a:r>
              <a:rPr lang="bg-BG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bg-BG" sz="1600" b="1" dirty="0">
                <a:solidFill>
                  <a:srgbClr val="C00000"/>
                </a:solidFill>
                <a:latin typeface="+mn-lt"/>
              </a:rPr>
              <a:t>10 153 634,80 лв. </a:t>
            </a:r>
          </a:p>
          <a:p>
            <a:r>
              <a:rPr lang="bg-BG" sz="1600" b="1" dirty="0">
                <a:solidFill>
                  <a:schemeClr val="tx2"/>
                </a:solidFill>
                <a:latin typeface="+mn-lt"/>
              </a:rPr>
              <a:t>Размер на договорената БФП</a:t>
            </a:r>
            <a:r>
              <a:rPr lang="bg-BG" sz="1600" dirty="0">
                <a:solidFill>
                  <a:schemeClr val="tx2"/>
                </a:solidFill>
                <a:latin typeface="+mn-lt"/>
              </a:rPr>
              <a:t>: </a:t>
            </a:r>
          </a:p>
          <a:p>
            <a:pPr marL="0" indent="0">
              <a:buNone/>
            </a:pPr>
            <a:r>
              <a:rPr lang="bg-BG" sz="1600" b="1" dirty="0">
                <a:solidFill>
                  <a:schemeClr val="tx2"/>
                </a:solidFill>
                <a:latin typeface="+mn-lt"/>
              </a:rPr>
              <a:t>     </a:t>
            </a:r>
            <a:r>
              <a:rPr lang="bg-BG" sz="1600" b="1" dirty="0">
                <a:solidFill>
                  <a:srgbClr val="C00000"/>
                </a:solidFill>
              </a:rPr>
              <a:t>7 280 964 лв</a:t>
            </a:r>
            <a:r>
              <a:rPr lang="bg-BG" sz="1600" b="1" dirty="0">
                <a:solidFill>
                  <a:srgbClr val="C00000"/>
                </a:solidFill>
                <a:latin typeface="+mn-lt"/>
              </a:rPr>
              <a:t>. </a:t>
            </a:r>
          </a:p>
          <a:p>
            <a:r>
              <a:rPr lang="bg-BG" sz="1600" b="1" dirty="0">
                <a:solidFill>
                  <a:schemeClr val="tx2"/>
                </a:solidFill>
                <a:latin typeface="+mn-lt"/>
              </a:rPr>
              <a:t>Период на изпълнение</a:t>
            </a:r>
            <a:r>
              <a:rPr lang="bg-BG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bg-BG" sz="1600" b="1" dirty="0">
                <a:solidFill>
                  <a:srgbClr val="C00000"/>
                </a:solidFill>
                <a:latin typeface="+mn-lt"/>
              </a:rPr>
              <a:t>2020 – 2023 г.</a:t>
            </a:r>
          </a:p>
          <a:p>
            <a:r>
              <a:rPr lang="bg-BG" sz="1600" b="1" dirty="0">
                <a:solidFill>
                  <a:schemeClr val="tx2"/>
                </a:solidFill>
                <a:latin typeface="+mn-lt"/>
              </a:rPr>
              <a:t>Бенефициенти</a:t>
            </a:r>
            <a:r>
              <a:rPr lang="bg-BG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bg-BG" sz="1600" b="1" dirty="0">
                <a:solidFill>
                  <a:srgbClr val="C00000"/>
                </a:solidFill>
                <a:latin typeface="+mn-lt"/>
              </a:rPr>
              <a:t>общини, детски градини и училища</a:t>
            </a:r>
          </a:p>
          <a:p>
            <a:r>
              <a:rPr lang="bg-BG" sz="1600" b="1" dirty="0">
                <a:solidFill>
                  <a:schemeClr val="tx2"/>
                </a:solidFill>
                <a:latin typeface="+mn-lt"/>
              </a:rPr>
              <a:t>Верифицирани разходи</a:t>
            </a:r>
            <a:r>
              <a:rPr lang="bg-BG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bg-BG" sz="1600" b="1" dirty="0">
                <a:solidFill>
                  <a:srgbClr val="C00000"/>
                </a:solidFill>
                <a:latin typeface="+mn-lt"/>
              </a:rPr>
              <a:t>4</a:t>
            </a:r>
            <a:r>
              <a:rPr lang="en-US" sz="1600" b="1" dirty="0">
                <a:solidFill>
                  <a:srgbClr val="C00000"/>
                </a:solidFill>
                <a:latin typeface="+mn-lt"/>
              </a:rPr>
              <a:t>60</a:t>
            </a:r>
            <a:r>
              <a:rPr lang="bg-BG" sz="1600" b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n-US" sz="1600" b="1" dirty="0">
                <a:solidFill>
                  <a:srgbClr val="C00000"/>
                </a:solidFill>
                <a:latin typeface="+mn-lt"/>
              </a:rPr>
              <a:t>628,09</a:t>
            </a:r>
            <a:r>
              <a:rPr lang="bg-BG" sz="1600" b="1" dirty="0">
                <a:solidFill>
                  <a:srgbClr val="C00000"/>
                </a:solidFill>
                <a:latin typeface="+mn-lt"/>
              </a:rPr>
              <a:t> лв.</a:t>
            </a:r>
          </a:p>
          <a:p>
            <a:r>
              <a:rPr lang="bg-BG" sz="1600" b="1" dirty="0">
                <a:solidFill>
                  <a:schemeClr val="tx2"/>
                </a:solidFill>
                <a:latin typeface="+mn-lt"/>
              </a:rPr>
              <a:t>Сертифицирани разходи</a:t>
            </a:r>
            <a:r>
              <a:rPr lang="bg-BG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bg-BG" sz="1600" b="1" dirty="0">
                <a:solidFill>
                  <a:srgbClr val="C00000"/>
                </a:solidFill>
                <a:latin typeface="+mn-lt"/>
              </a:rPr>
              <a:t>416 053,98 лв</a:t>
            </a:r>
            <a:r>
              <a:rPr lang="bg-BG" sz="1600" dirty="0">
                <a:solidFill>
                  <a:schemeClr val="tx2"/>
                </a:solidFill>
                <a:latin typeface="+mn-lt"/>
              </a:rPr>
              <a:t>. </a:t>
            </a:r>
          </a:p>
          <a:p>
            <a:endParaRPr lang="bg-BG" sz="24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786853929"/>
              </p:ext>
            </p:extLst>
          </p:nvPr>
        </p:nvGraphicFramePr>
        <p:xfrm>
          <a:off x="4319643" y="2704238"/>
          <a:ext cx="7613152" cy="2901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8340">
                  <a:extLst>
                    <a:ext uri="{9D8B030D-6E8A-4147-A177-3AD203B41FA5}">
                      <a16:colId xmlns:a16="http://schemas.microsoft.com/office/drawing/2014/main" val="3671433901"/>
                    </a:ext>
                  </a:extLst>
                </a:gridCol>
                <a:gridCol w="1041400">
                  <a:extLst>
                    <a:ext uri="{9D8B030D-6E8A-4147-A177-3AD203B41FA5}">
                      <a16:colId xmlns:a16="http://schemas.microsoft.com/office/drawing/2014/main" val="4145861350"/>
                    </a:ext>
                  </a:extLst>
                </a:gridCol>
                <a:gridCol w="1244600">
                  <a:extLst>
                    <a:ext uri="{9D8B030D-6E8A-4147-A177-3AD203B41FA5}">
                      <a16:colId xmlns:a16="http://schemas.microsoft.com/office/drawing/2014/main" val="2073514520"/>
                    </a:ext>
                  </a:extLst>
                </a:gridCol>
                <a:gridCol w="1228812">
                  <a:extLst>
                    <a:ext uri="{9D8B030D-6E8A-4147-A177-3AD203B41FA5}">
                      <a16:colId xmlns:a16="http://schemas.microsoft.com/office/drawing/2014/main" val="3363467433"/>
                    </a:ext>
                  </a:extLst>
                </a:gridCol>
              </a:tblGrid>
              <a:tr h="465675">
                <a:tc>
                  <a:txBody>
                    <a:bodyPr/>
                    <a:lstStyle/>
                    <a:p>
                      <a:pPr algn="ctr"/>
                      <a:r>
                        <a:rPr lang="bg-BG" sz="1400" dirty="0">
                          <a:solidFill>
                            <a:schemeClr val="tx1"/>
                          </a:solidFill>
                        </a:rPr>
                        <a:t>Индикатори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Целева стойност</a:t>
                      </a:r>
                      <a:endParaRPr lang="bg-BG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dirty="0">
                          <a:solidFill>
                            <a:schemeClr val="tx1"/>
                          </a:solidFill>
                        </a:rPr>
                        <a:t>Верифицирана стойност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dirty="0">
                          <a:solidFill>
                            <a:schemeClr val="tx1"/>
                          </a:solidFill>
                        </a:rPr>
                        <a:t>Изпълнение %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778062"/>
                  </a:ext>
                </a:extLst>
              </a:tr>
              <a:tr h="1314848">
                <a:tc>
                  <a:txBody>
                    <a:bodyPr/>
                    <a:lstStyle/>
                    <a:p>
                      <a:pPr algn="just"/>
                      <a:r>
                        <a:rPr lang="bg-BG" sz="16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Деца, ученици и младежи от маргинализирани общности (вкл. роми), участващи в мерки за образователна интеграция и реинтеграция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3053</a:t>
                      </a:r>
                    </a:p>
                  </a:txBody>
                  <a:tcPr marL="44450" marR="44450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969</a:t>
                      </a:r>
                    </a:p>
                  </a:txBody>
                  <a:tcPr marL="44450" marR="44450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  <a:r>
                        <a:rPr lang="bg-BG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%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9346867"/>
                  </a:ext>
                </a:extLst>
              </a:tr>
              <a:tr h="1068314">
                <a:tc>
                  <a:txBody>
                    <a:bodyPr/>
                    <a:lstStyle/>
                    <a:p>
                      <a:pPr algn="just"/>
                      <a:r>
                        <a:rPr lang="bg-BG" sz="16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Деца, ученици, младежи от етнически малцинства (вкл. роми), интегрирани в образователната система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2594</a:t>
                      </a:r>
                    </a:p>
                  </a:txBody>
                  <a:tcPr marL="44450" marR="44450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44450" marR="44450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1,2</a:t>
                      </a:r>
                      <a:r>
                        <a:rPr lang="bg-BG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%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9525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1595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90481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371600"/>
            <a:ext cx="10515600" cy="739833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bg-BG" sz="2400" b="1" dirty="0">
                <a:solidFill>
                  <a:srgbClr val="C00000"/>
                </a:solidFill>
                <a:latin typeface="+mn-lt"/>
              </a:rPr>
              <a:t>BG05M2OP001-3.014 "МИГ - Тунджа - мярка 3.9. "Осигуряване на равен достъп до качествено образование в малките населени места"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2186247"/>
            <a:ext cx="5465272" cy="399071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None/>
            </a:pPr>
            <a:r>
              <a:rPr lang="bg-BG" sz="1700" b="1" dirty="0">
                <a:solidFill>
                  <a:schemeClr val="tx2"/>
                </a:solidFill>
              </a:rPr>
              <a:t>Проект </a:t>
            </a:r>
            <a:r>
              <a:rPr lang="bg-BG" sz="1700" dirty="0">
                <a:solidFill>
                  <a:schemeClr val="tx2"/>
                </a:solidFill>
              </a:rPr>
              <a:t>„ПОСОКИ – Взаимодействия в училищната общност за пълноценно интегриране, равен достъп до качествено образование и успешна бъдеща реализация на ученици от малките населени места“</a:t>
            </a:r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None/>
            </a:pPr>
            <a:r>
              <a:rPr lang="bg-BG" sz="1700" b="1" dirty="0">
                <a:solidFill>
                  <a:schemeClr val="tx2"/>
                </a:solidFill>
              </a:rPr>
              <a:t>Бенефициент</a:t>
            </a:r>
            <a:r>
              <a:rPr lang="bg-BG" sz="1700" dirty="0">
                <a:solidFill>
                  <a:schemeClr val="tx2"/>
                </a:solidFill>
              </a:rPr>
              <a:t>:  ОУ „Свети Свети Кирил и Методий“, с. Дражево, общ. „Тунджа“, </a:t>
            </a:r>
            <a:r>
              <a:rPr lang="bg-BG" sz="1700" dirty="0" err="1">
                <a:solidFill>
                  <a:schemeClr val="tx2"/>
                </a:solidFill>
              </a:rPr>
              <a:t>обл</a:t>
            </a:r>
            <a:r>
              <a:rPr lang="bg-BG" sz="1700" dirty="0">
                <a:solidFill>
                  <a:schemeClr val="tx2"/>
                </a:solidFill>
              </a:rPr>
              <a:t>. Ямбол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8316" y="1741516"/>
            <a:ext cx="1505701" cy="11292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6903" y="4027101"/>
            <a:ext cx="3272700" cy="24545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8027" y="4982529"/>
            <a:ext cx="3399504" cy="16432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5792" y="2905124"/>
            <a:ext cx="3443973" cy="19667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50" y="4027101"/>
            <a:ext cx="1840894" cy="245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2611" y="3081226"/>
            <a:ext cx="2553162" cy="34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038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7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816433"/>
          </a:xfrm>
        </p:spPr>
        <p:txBody>
          <a:bodyPr>
            <a:noAutofit/>
          </a:bodyPr>
          <a:lstStyle/>
          <a:p>
            <a:pPr algn="ctr"/>
            <a:r>
              <a:rPr lang="bg-BG" sz="2500" b="1" dirty="0">
                <a:solidFill>
                  <a:srgbClr val="A51321"/>
                </a:solidFill>
                <a:latin typeface="+mn-lt"/>
              </a:rPr>
              <a:t>2.</a:t>
            </a:r>
            <a:r>
              <a:rPr lang="en-US" sz="2500" b="1" dirty="0">
                <a:solidFill>
                  <a:srgbClr val="A51321"/>
                </a:solidFill>
                <a:latin typeface="+mn-lt"/>
              </a:rPr>
              <a:t>5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. Напредък в изпълнението на Приоритетна ос 5 „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Равен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достъп до училищно образование в условията 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на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кризи“ (</a:t>
            </a:r>
            <a:r>
              <a:rPr lang="en-US" sz="2500" b="1" dirty="0">
                <a:solidFill>
                  <a:srgbClr val="A51321"/>
                </a:solidFill>
                <a:latin typeface="+mn-lt"/>
              </a:rPr>
              <a:t>React-EU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)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1097280" y="2652182"/>
            <a:ext cx="5498408" cy="3672365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dirty="0">
                <a:solidFill>
                  <a:schemeClr val="tx2"/>
                </a:solidFill>
              </a:rPr>
              <a:t> </a:t>
            </a:r>
            <a:r>
              <a:rPr lang="bg-BG" dirty="0">
                <a:solidFill>
                  <a:schemeClr val="tx2"/>
                </a:solidFill>
                <a:latin typeface="+mn-lt"/>
              </a:rPr>
              <a:t>Сключени договори за доставка на преносими</a:t>
            </a:r>
            <a:r>
              <a:rPr lang="ru-RU" dirty="0">
                <a:solidFill>
                  <a:schemeClr val="tx2"/>
                </a:solidFill>
                <a:latin typeface="+mn-lt"/>
              </a:rPr>
              <a:t> устройства </a:t>
            </a:r>
            <a:r>
              <a:rPr lang="en-US" dirty="0">
                <a:solidFill>
                  <a:schemeClr val="tx2"/>
                </a:solidFill>
                <a:latin typeface="+mn-lt"/>
              </a:rPr>
              <a:t>(</a:t>
            </a:r>
            <a:r>
              <a:rPr lang="bg-BG" dirty="0">
                <a:solidFill>
                  <a:schemeClr val="tx2"/>
                </a:solidFill>
                <a:latin typeface="+mn-lt"/>
              </a:rPr>
              <a:t>лаптопи, таблети и други технически</a:t>
            </a:r>
            <a:r>
              <a:rPr lang="ru-RU" dirty="0">
                <a:solidFill>
                  <a:schemeClr val="tx2"/>
                </a:solidFill>
                <a:latin typeface="+mn-lt"/>
              </a:rPr>
              <a:t> средства, вкл. </a:t>
            </a:r>
            <a:r>
              <a:rPr lang="bg-BG" dirty="0">
                <a:solidFill>
                  <a:schemeClr val="tx2"/>
                </a:solidFill>
                <a:latin typeface="+mn-lt"/>
              </a:rPr>
              <a:t>осигуряващи</a:t>
            </a:r>
            <a:r>
              <a:rPr lang="ru-RU" dirty="0">
                <a:solidFill>
                  <a:schemeClr val="tx2"/>
                </a:solidFill>
                <a:latin typeface="+mn-lt"/>
              </a:rPr>
              <a:t> интернет </a:t>
            </a:r>
            <a:r>
              <a:rPr lang="bg-BG" dirty="0">
                <a:solidFill>
                  <a:schemeClr val="tx2"/>
                </a:solidFill>
                <a:latin typeface="+mn-lt"/>
              </a:rPr>
              <a:t>свързаност</a:t>
            </a:r>
            <a:r>
              <a:rPr lang="en-US" dirty="0">
                <a:solidFill>
                  <a:schemeClr val="tx2"/>
                </a:solidFill>
                <a:latin typeface="+mn-lt"/>
              </a:rPr>
              <a:t>)</a:t>
            </a:r>
            <a:r>
              <a:rPr lang="ru-RU" dirty="0">
                <a:solidFill>
                  <a:schemeClr val="tx2"/>
                </a:solidFill>
                <a:latin typeface="+mn-lt"/>
              </a:rPr>
              <a:t> за </a:t>
            </a:r>
            <a:r>
              <a:rPr lang="bg-BG" dirty="0">
                <a:solidFill>
                  <a:schemeClr val="tx2"/>
                </a:solidFill>
                <a:latin typeface="+mn-lt"/>
              </a:rPr>
              <a:t>ученици</a:t>
            </a:r>
            <a:r>
              <a:rPr lang="ru-RU" dirty="0">
                <a:solidFill>
                  <a:schemeClr val="tx2"/>
                </a:solidFill>
                <a:latin typeface="+mn-lt"/>
              </a:rPr>
              <a:t> и педагогически </a:t>
            </a:r>
            <a:r>
              <a:rPr lang="bg-BG" dirty="0">
                <a:solidFill>
                  <a:schemeClr val="tx2"/>
                </a:solidFill>
                <a:latin typeface="+mn-lt"/>
              </a:rPr>
              <a:t>специалисти</a:t>
            </a:r>
            <a:r>
              <a:rPr lang="en-US" dirty="0">
                <a:solidFill>
                  <a:schemeClr val="tx2"/>
                </a:solidFill>
                <a:latin typeface="+mn-lt"/>
              </a:rPr>
              <a:t> </a:t>
            </a:r>
            <a:r>
              <a:rPr lang="bg-BG" dirty="0">
                <a:solidFill>
                  <a:schemeClr val="tx2"/>
                </a:solidFill>
                <a:latin typeface="+mn-lt"/>
              </a:rPr>
              <a:t>– </a:t>
            </a:r>
            <a:r>
              <a:rPr lang="en-US" dirty="0">
                <a:solidFill>
                  <a:schemeClr val="tx2"/>
                </a:solidFill>
                <a:latin typeface="+mn-lt"/>
              </a:rPr>
              <a:t>84 000 </a:t>
            </a:r>
            <a:r>
              <a:rPr lang="bg-BG" dirty="0">
                <a:solidFill>
                  <a:schemeClr val="tx2"/>
                </a:solidFill>
                <a:latin typeface="+mn-lt"/>
              </a:rPr>
              <a:t>бр.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dirty="0">
                <a:solidFill>
                  <a:schemeClr val="tx2"/>
                </a:solidFill>
                <a:latin typeface="+mn-lt"/>
              </a:rPr>
              <a:t> Доставят се до училищата</a:t>
            </a: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bg-BG" dirty="0">
                <a:solidFill>
                  <a:schemeClr val="tx2"/>
                </a:solidFill>
                <a:latin typeface="+mn-lt"/>
              </a:rPr>
              <a:t> Юни/юли – обучения на ученици, учители, родители, образователни медиатори - умения за работа в електронна среда </a:t>
            </a:r>
            <a:r>
              <a:rPr lang="ru-RU" dirty="0">
                <a:solidFill>
                  <a:schemeClr val="tx2"/>
                </a:solidFill>
                <a:latin typeface="+mn-lt"/>
              </a:rPr>
              <a:t>(</a:t>
            </a:r>
            <a:r>
              <a:rPr lang="bg-BG" dirty="0">
                <a:solidFill>
                  <a:schemeClr val="tx2"/>
                </a:solidFill>
                <a:latin typeface="+mn-lt"/>
              </a:rPr>
              <a:t>образователни платформи, търсене на електронно съдържание и др.)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762750" y="2546909"/>
            <a:ext cx="4600574" cy="3540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289981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9874"/>
            <a:ext cx="10993616" cy="68595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1561672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pc="-50" dirty="0">
                <a:solidFill>
                  <a:srgbClr val="A51321"/>
                </a:solidFill>
                <a:ea typeface="+mj-ea"/>
                <a:cs typeface="+mj-cs"/>
              </a:rPr>
              <a:t>3. </a:t>
            </a:r>
            <a:r>
              <a:rPr lang="bg-BG" sz="2800" b="1" spc="-50" dirty="0">
                <a:solidFill>
                  <a:srgbClr val="A51321"/>
                </a:solidFill>
                <a:ea typeface="+mj-ea"/>
                <a:cs typeface="+mj-cs"/>
              </a:rPr>
              <a:t>Информация за извършени одити</a:t>
            </a:r>
            <a:r>
              <a:rPr lang="bg-BG" sz="2800" b="1" dirty="0">
                <a:solidFill>
                  <a:srgbClr val="A51321"/>
                </a:solidFill>
                <a:cs typeface="Arial" panose="020B0604020202020204" pitchFamily="34" charset="0"/>
              </a:rPr>
              <a:t> по ОП </a:t>
            </a:r>
            <a:r>
              <a:rPr lang="bg-BG" sz="2800" b="1" spc="-50" dirty="0">
                <a:solidFill>
                  <a:srgbClr val="A51321"/>
                </a:solidFill>
                <a:ea typeface="+mj-ea"/>
                <a:cs typeface="+mj-cs"/>
              </a:rPr>
              <a:t>НОИР</a:t>
            </a:r>
          </a:p>
        </p:txBody>
      </p:sp>
      <p:graphicFrame>
        <p:nvGraphicFramePr>
          <p:cNvPr id="5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3312427"/>
              </p:ext>
            </p:extLst>
          </p:nvPr>
        </p:nvGraphicFramePr>
        <p:xfrm>
          <a:off x="147734" y="2446841"/>
          <a:ext cx="11896219" cy="3754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59438">
                  <a:extLst>
                    <a:ext uri="{9D8B030D-6E8A-4147-A177-3AD203B41FA5}">
                      <a16:colId xmlns:a16="http://schemas.microsoft.com/office/drawing/2014/main" val="522615031"/>
                    </a:ext>
                  </a:extLst>
                </a:gridCol>
                <a:gridCol w="1152939">
                  <a:extLst>
                    <a:ext uri="{9D8B030D-6E8A-4147-A177-3AD203B41FA5}">
                      <a16:colId xmlns:a16="http://schemas.microsoft.com/office/drawing/2014/main" val="2056673839"/>
                    </a:ext>
                  </a:extLst>
                </a:gridCol>
                <a:gridCol w="1606164">
                  <a:extLst>
                    <a:ext uri="{9D8B030D-6E8A-4147-A177-3AD203B41FA5}">
                      <a16:colId xmlns:a16="http://schemas.microsoft.com/office/drawing/2014/main" val="1414502418"/>
                    </a:ext>
                  </a:extLst>
                </a:gridCol>
                <a:gridCol w="4577678">
                  <a:extLst>
                    <a:ext uri="{9D8B030D-6E8A-4147-A177-3AD203B41FA5}">
                      <a16:colId xmlns:a16="http://schemas.microsoft.com/office/drawing/2014/main" val="1077793455"/>
                    </a:ext>
                  </a:extLst>
                </a:gridCol>
              </a:tblGrid>
              <a:tr h="450936">
                <a:tc>
                  <a:txBody>
                    <a:bodyPr/>
                    <a:lstStyle/>
                    <a:p>
                      <a:pPr algn="ctr"/>
                      <a:r>
                        <a:rPr lang="bg-BG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 одит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Одитираща институция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Период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Статус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0515220"/>
                  </a:ext>
                </a:extLst>
              </a:tr>
              <a:tr h="6852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 на операциите на сертифицираните разходи по ОПНОИР за периода 01.07.2019 г. </a:t>
                      </a:r>
                      <a:r>
                        <a:rPr lang="en-US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30.06.2020 г.</a:t>
                      </a: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ИА ОСЕС</a:t>
                      </a: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06.07.2020 г.</a:t>
                      </a:r>
                      <a:r>
                        <a:rPr lang="en-US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</a:t>
                      </a: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31.10.2020 г.</a:t>
                      </a: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Представени окончателни одитни доклади на     02.12.2020 г. и 03.12.2020 г.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Препоръките са изпълнени и констатациите са затворени</a:t>
                      </a:r>
                    </a:p>
                  </a:txBody>
                  <a:tcPr marL="54227" marR="54227" marT="0" marB="0" anchor="ctr"/>
                </a:tc>
                <a:extLst>
                  <a:ext uri="{0D108BD9-81ED-4DB2-BD59-A6C34878D82A}">
                    <a16:rowId xmlns:a16="http://schemas.microsoft.com/office/drawing/2014/main" val="447427234"/>
                  </a:ext>
                </a:extLst>
              </a:tr>
              <a:tr h="10715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Хоризонтален одит „Администриране на нередности“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 периода 01.01.2017 г. </a:t>
                      </a:r>
                      <a:r>
                        <a:rPr lang="en-US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31.12.2020 г.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Одитът се извършва в Министерство на вътрешните работи – Дирекция „Защита на финансовите интереси на ЕС“ (АФКОС) 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Управляващи органи на оперативни програми</a:t>
                      </a: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Сметна палата</a:t>
                      </a: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декември 2020 г.</a:t>
                      </a:r>
                      <a:r>
                        <a:rPr lang="en-US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</a:t>
                      </a: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октомври 2021 г.</a:t>
                      </a: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bg-BG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Одитът се извършва в момента </a:t>
                      </a:r>
                    </a:p>
                  </a:txBody>
                  <a:tcPr marL="54227" marR="54227" marT="0" marB="0" anchor="ctr"/>
                </a:tc>
                <a:extLst>
                  <a:ext uri="{0D108BD9-81ED-4DB2-BD59-A6C34878D82A}">
                    <a16:rowId xmlns:a16="http://schemas.microsoft.com/office/drawing/2014/main" val="3067839670"/>
                  </a:ext>
                </a:extLst>
              </a:tr>
              <a:tr h="11910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Проверка за </a:t>
                      </a:r>
                      <a:r>
                        <a:rPr lang="bg-BG" sz="1400" b="0" noProof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изпълнение на препоръките по одитен доклад №0300200717 за извършен одит </a:t>
                      </a:r>
                      <a:r>
                        <a:rPr lang="en-US" sz="1400" b="0" noProof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bg-BG" sz="1400" b="0" noProof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Ефективност на управлението и контрола на ОПНОИР </a:t>
                      </a:r>
                      <a:r>
                        <a:rPr lang="ru-RU" sz="1400" b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2014-2020</a:t>
                      </a:r>
                      <a:r>
                        <a:rPr lang="en-US" sz="1400" b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”</a:t>
                      </a:r>
                      <a:r>
                        <a:rPr lang="bg-BG" sz="1400" b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за периода 01.01.2014 г. </a:t>
                      </a:r>
                      <a:r>
                        <a:rPr lang="en-US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bg-BG" sz="1400" b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30.06.2017 г.</a:t>
                      </a:r>
                      <a:endParaRPr lang="ru-RU" sz="1400" b="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Сметна палата</a:t>
                      </a:r>
                      <a:endParaRPr lang="en-US" sz="1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11.08.2020 г. </a:t>
                      </a:r>
                      <a:r>
                        <a:rPr lang="en-US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bg-BG" sz="1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16.09.2020 г.</a:t>
                      </a:r>
                    </a:p>
                  </a:txBody>
                  <a:tcPr marL="54227" marR="54227" marT="0" marB="0" anchor="ctr"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bg-BG" sz="1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Окончателен одитен доклад на 29.12.2020 г.</a:t>
                      </a: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bg-BG" sz="1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Всички препоръки към УО на ОПНОИР са изпълнени</a:t>
                      </a:r>
                    </a:p>
                  </a:txBody>
                  <a:tcPr marL="54227" marR="54227" marT="0" marB="0" anchor="ctr"/>
                </a:tc>
                <a:extLst>
                  <a:ext uri="{0D108BD9-81ED-4DB2-BD59-A6C34878D82A}">
                    <a16:rowId xmlns:a16="http://schemas.microsoft.com/office/drawing/2014/main" val="784835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19431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428E03A-88DC-4D5F-AB59-70D673FCCB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1246157"/>
              </p:ext>
            </p:extLst>
          </p:nvPr>
        </p:nvGraphicFramePr>
        <p:xfrm>
          <a:off x="226424" y="1785256"/>
          <a:ext cx="11756570" cy="4974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63763">
                  <a:extLst>
                    <a:ext uri="{9D8B030D-6E8A-4147-A177-3AD203B41FA5}">
                      <a16:colId xmlns:a16="http://schemas.microsoft.com/office/drawing/2014/main" val="527583953"/>
                    </a:ext>
                  </a:extLst>
                </a:gridCol>
                <a:gridCol w="1017632">
                  <a:extLst>
                    <a:ext uri="{9D8B030D-6E8A-4147-A177-3AD203B41FA5}">
                      <a16:colId xmlns:a16="http://schemas.microsoft.com/office/drawing/2014/main" val="3769986583"/>
                    </a:ext>
                  </a:extLst>
                </a:gridCol>
                <a:gridCol w="1606164">
                  <a:extLst>
                    <a:ext uri="{9D8B030D-6E8A-4147-A177-3AD203B41FA5}">
                      <a16:colId xmlns:a16="http://schemas.microsoft.com/office/drawing/2014/main" val="3923164474"/>
                    </a:ext>
                  </a:extLst>
                </a:gridCol>
                <a:gridCol w="4469011">
                  <a:extLst>
                    <a:ext uri="{9D8B030D-6E8A-4147-A177-3AD203B41FA5}">
                      <a16:colId xmlns:a16="http://schemas.microsoft.com/office/drawing/2014/main" val="3047777298"/>
                    </a:ext>
                  </a:extLst>
                </a:gridCol>
              </a:tblGrid>
              <a:tr h="623927"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4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Вид одит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4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Одитираща институция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4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Период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4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Статус</a:t>
                      </a:r>
                      <a:endParaRPr lang="bg-BG" sz="14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extLst>
                  <a:ext uri="{0D108BD9-81ED-4DB2-BD59-A6C34878D82A}">
                    <a16:rowId xmlns:a16="http://schemas.microsoft.com/office/drawing/2014/main" val="4123678122"/>
                  </a:ext>
                </a:extLst>
              </a:tr>
              <a:tr h="54768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Мониторинг и оценка на подхода ВОМР за периода 01.01.2015 – 31.12.2019 г.</a:t>
                      </a:r>
                      <a:endParaRPr lang="ru-RU" sz="14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Сметна палата</a:t>
                      </a:r>
                      <a:endParaRPr lang="bg-BG" sz="14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Септември 2019 г. </a:t>
                      </a:r>
                    </a:p>
                    <a:p>
                      <a:pPr algn="ctr" rtl="0" fontAlgn="ctr"/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– юли 2020 г. </a:t>
                      </a:r>
                      <a:endParaRPr lang="ru-RU" sz="14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Проект на </a:t>
                      </a:r>
                      <a:r>
                        <a:rPr lang="ru-RU" sz="1400" u="none" strike="noStrik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одитен</a:t>
                      </a:r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доклад на 16.02.2021 г. УО на ОПНОИР </a:t>
                      </a:r>
                      <a:r>
                        <a:rPr lang="ru-RU" sz="1400" u="none" strike="noStrik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представи</a:t>
                      </a:r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400" u="none" strike="noStrik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бележки</a:t>
                      </a:r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на 02.03.2021 г.</a:t>
                      </a:r>
                      <a:r>
                        <a:rPr lang="en-US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Окончателен доклад на 2</a:t>
                      </a:r>
                      <a:r>
                        <a:rPr lang="en-US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4</a:t>
                      </a:r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bg-BG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юни</a:t>
                      </a:r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2021 г. </a:t>
                      </a:r>
                      <a:r>
                        <a:rPr lang="ru-RU" sz="1400" u="none" strike="noStrik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Дадени</a:t>
                      </a:r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400" u="none" strike="noStrik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са</a:t>
                      </a:r>
                      <a:r>
                        <a:rPr lang="ru-RU" sz="1400" u="none" strike="noStrike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400" u="none" strike="noStrike" baseline="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препоръки</a:t>
                      </a:r>
                      <a:r>
                        <a:rPr lang="ru-RU" sz="1400" u="none" strike="noStrike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400" u="none" strike="noStrike" baseline="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към</a:t>
                      </a:r>
                      <a:r>
                        <a:rPr lang="ru-RU" sz="1400" u="none" strike="noStrike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400" u="none" strike="noStrike" baseline="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министъра</a:t>
                      </a:r>
                      <a:r>
                        <a:rPr lang="ru-RU" sz="1400" u="none" strike="noStrike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на </a:t>
                      </a:r>
                      <a:r>
                        <a:rPr lang="ru-RU" sz="1400" u="none" strike="noStrike" baseline="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земеделието</a:t>
                      </a:r>
                      <a:r>
                        <a:rPr lang="ru-RU" sz="1400" u="none" strike="noStrike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, храните и горите и </a:t>
                      </a:r>
                      <a:r>
                        <a:rPr lang="ru-RU" sz="1400" u="none" strike="noStrike" baseline="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към</a:t>
                      </a:r>
                      <a:r>
                        <a:rPr lang="ru-RU" sz="1400" u="none" strike="noStrike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400" u="none" strike="noStrike" baseline="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изпълнителния</a:t>
                      </a:r>
                      <a:r>
                        <a:rPr lang="ru-RU" sz="1400" u="none" strike="noStrike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директор на ДФЗ.</a:t>
                      </a:r>
                      <a:endParaRPr lang="ru-RU" sz="140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  <a:p>
                      <a:pPr algn="l" rtl="0" fontAlgn="ctr"/>
                      <a:endParaRPr lang="ru-RU" sz="14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extLst>
                  <a:ext uri="{0D108BD9-81ED-4DB2-BD59-A6C34878D82A}">
                    <a16:rowId xmlns:a16="http://schemas.microsoft.com/office/drawing/2014/main" val="2375751189"/>
                  </a:ext>
                </a:extLst>
              </a:tr>
              <a:tr h="362750">
                <a:tc>
                  <a:txBody>
                    <a:bodyPr/>
                    <a:lstStyle/>
                    <a:p>
                      <a:r>
                        <a:rPr lang="ru-RU" sz="1400" u="none" strike="noStrike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„Ефективност на ОП НОИР за изграждане и модернизиране на научноизследователската инфраструктура” за периода 01.07.2015 г. - 31.12.2019 г.</a:t>
                      </a:r>
                      <a:endParaRPr lang="bg-BG" sz="1400" u="none" strike="noStrike" kern="12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u="none" strike="noStrike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Сметна палата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400" u="none" strike="noStrike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септември 2019 г. </a:t>
                      </a:r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–</a:t>
                      </a:r>
                      <a:r>
                        <a:rPr lang="ru-RU" sz="1400" u="none" strike="noStrike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юни 2020 г.</a:t>
                      </a:r>
                      <a:endParaRPr lang="bg-BG" sz="1400" u="none" strike="noStrike" kern="12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Проект на одитен доклад, представен на 05.04.2021 г.</a:t>
                      </a:r>
                      <a:endParaRPr lang="ru-RU" sz="14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  <a:p>
                      <a:pPr algn="l" rtl="0" fontAlgn="ctr"/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УО на ОПНОИР представи бележки на 21.04.2021 г.</a:t>
                      </a:r>
                      <a:endParaRPr lang="ru-RU" sz="14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extLst>
                  <a:ext uri="{0D108BD9-81ED-4DB2-BD59-A6C34878D82A}">
                    <a16:rowId xmlns:a16="http://schemas.microsoft.com/office/drawing/2014/main" val="3559012280"/>
                  </a:ext>
                </a:extLst>
              </a:tr>
              <a:tr h="926445">
                <a:tc>
                  <a:txBody>
                    <a:bodyPr/>
                    <a:lstStyle/>
                    <a:p>
                      <a:r>
                        <a:rPr lang="ru-RU" sz="1400" u="none" strike="noStrike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Пети системен одит за увереност относно ефективното функциониране на системите за управление и контрол на Управляващия орган по ОПНОИР</a:t>
                      </a:r>
                      <a:endParaRPr lang="bg-BG" sz="1400" u="none" strike="noStrike" kern="12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u="none" strike="noStrike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ИА ОСЕС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400" u="none" strike="noStrike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ноември 2020 г. </a:t>
                      </a:r>
                    </a:p>
                    <a:p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–</a:t>
                      </a:r>
                      <a:r>
                        <a:rPr lang="ru-RU" sz="1400" u="none" strike="noStrike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февруари 2021 г. </a:t>
                      </a:r>
                      <a:endParaRPr lang="bg-BG" sz="1400" u="none" strike="noStrike" kern="12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Окончателен доклад на 27 април 2021 г. </a:t>
                      </a:r>
                      <a:endParaRPr lang="ru-RU" sz="1400" b="1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  <a:p>
                      <a:pPr algn="l" rtl="0" fontAlgn="ctr"/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Одитният орган категоризира оценката на системите за управление и контрол в Управляващия орган на ниво две от четири степенната скала «</a:t>
                      </a:r>
                      <a:r>
                        <a:rPr lang="ru-RU" sz="1400" b="1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Функционира. Необходимо е известно подобрение</a:t>
                      </a:r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».</a:t>
                      </a:r>
                      <a:endParaRPr lang="ru-RU" sz="1400" b="1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extLst>
                  <a:ext uri="{0D108BD9-81ED-4DB2-BD59-A6C34878D82A}">
                    <a16:rowId xmlns:a16="http://schemas.microsoft.com/office/drawing/2014/main" val="3722949514"/>
                  </a:ext>
                </a:extLst>
              </a:tr>
              <a:tr h="125895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Одит на операциите на сертифицираните разходи по ОПНОИР за периода 01.07.2020 г.</a:t>
                      </a:r>
                      <a:r>
                        <a:rPr lang="en-US" sz="1400" b="0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</a:t>
                      </a:r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 30.06.2021 г., седма счетоводна година, като одиторския екип ще работи на предварителна извадка на исканията за плащане, по които са сертифицирани разходи с най-висока стойност.   </a:t>
                      </a:r>
                      <a:endParaRPr lang="ru-RU" sz="14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bg-BG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ИА ОСЕС</a:t>
                      </a:r>
                      <a:endParaRPr lang="bg-BG" sz="14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Стартира на </a:t>
                      </a:r>
                    </a:p>
                    <a:p>
                      <a:pPr algn="ctr" rtl="0" fontAlgn="ctr"/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3 юни 2021 г.</a:t>
                      </a:r>
                      <a:endParaRPr lang="ru-RU" sz="14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Одитът е в процес на изпълнение</a:t>
                      </a:r>
                      <a:endParaRPr lang="ru-RU" sz="1400" b="0" i="0" u="none" strike="noStrike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6603" marR="6603" marT="6603" marB="0" anchor="ctr"/>
                </a:tc>
                <a:extLst>
                  <a:ext uri="{0D108BD9-81ED-4DB2-BD59-A6C34878D82A}">
                    <a16:rowId xmlns:a16="http://schemas.microsoft.com/office/drawing/2014/main" val="455157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98387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1414879"/>
            <a:ext cx="12192000" cy="515522"/>
          </a:xfrm>
        </p:spPr>
        <p:txBody>
          <a:bodyPr>
            <a:noAutofit/>
          </a:bodyPr>
          <a:lstStyle/>
          <a:p>
            <a:pPr algn="ctr" defTabSz="457200"/>
            <a:r>
              <a:rPr lang="en-US" sz="2800" b="1" dirty="0">
                <a:solidFill>
                  <a:srgbClr val="A51321"/>
                </a:solidFill>
                <a:latin typeface="+mn-lt"/>
              </a:rPr>
              <a:t>4</a:t>
            </a:r>
            <a:r>
              <a:rPr lang="bg-BG" sz="2800" b="1" dirty="0">
                <a:solidFill>
                  <a:srgbClr val="A51321"/>
                </a:solidFill>
                <a:latin typeface="+mn-lt"/>
              </a:rPr>
              <a:t>. Информация за съдебните дела по ОПНОИР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912811"/>
              </p:ext>
            </p:extLst>
          </p:nvPr>
        </p:nvGraphicFramePr>
        <p:xfrm>
          <a:off x="486278" y="2175345"/>
          <a:ext cx="10889988" cy="1331960"/>
        </p:xfrm>
        <a:graphic>
          <a:graphicData uri="http://schemas.openxmlformats.org/drawingml/2006/table">
            <a:tbl>
              <a:tblPr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a:tblPr>
              <a:tblGrid>
                <a:gridCol w="1441322">
                  <a:extLst>
                    <a:ext uri="{9D8B030D-6E8A-4147-A177-3AD203B41FA5}">
                      <a16:colId xmlns:a16="http://schemas.microsoft.com/office/drawing/2014/main" val="2114309087"/>
                    </a:ext>
                  </a:extLst>
                </a:gridCol>
                <a:gridCol w="903149">
                  <a:extLst>
                    <a:ext uri="{9D8B030D-6E8A-4147-A177-3AD203B41FA5}">
                      <a16:colId xmlns:a16="http://schemas.microsoft.com/office/drawing/2014/main" val="1170463168"/>
                    </a:ext>
                  </a:extLst>
                </a:gridCol>
                <a:gridCol w="1896894">
                  <a:extLst>
                    <a:ext uri="{9D8B030D-6E8A-4147-A177-3AD203B41FA5}">
                      <a16:colId xmlns:a16="http://schemas.microsoft.com/office/drawing/2014/main" val="2344195560"/>
                    </a:ext>
                  </a:extLst>
                </a:gridCol>
                <a:gridCol w="992216">
                  <a:extLst>
                    <a:ext uri="{9D8B030D-6E8A-4147-A177-3AD203B41FA5}">
                      <a16:colId xmlns:a16="http://schemas.microsoft.com/office/drawing/2014/main" val="3916030470"/>
                    </a:ext>
                  </a:extLst>
                </a:gridCol>
                <a:gridCol w="1274324">
                  <a:extLst>
                    <a:ext uri="{9D8B030D-6E8A-4147-A177-3AD203B41FA5}">
                      <a16:colId xmlns:a16="http://schemas.microsoft.com/office/drawing/2014/main" val="1656435086"/>
                    </a:ext>
                  </a:extLst>
                </a:gridCol>
                <a:gridCol w="1322962">
                  <a:extLst>
                    <a:ext uri="{9D8B030D-6E8A-4147-A177-3AD203B41FA5}">
                      <a16:colId xmlns:a16="http://schemas.microsoft.com/office/drawing/2014/main" val="899375002"/>
                    </a:ext>
                  </a:extLst>
                </a:gridCol>
                <a:gridCol w="1001948">
                  <a:extLst>
                    <a:ext uri="{9D8B030D-6E8A-4147-A177-3AD203B41FA5}">
                      <a16:colId xmlns:a16="http://schemas.microsoft.com/office/drawing/2014/main" val="2907769694"/>
                    </a:ext>
                  </a:extLst>
                </a:gridCol>
                <a:gridCol w="963039">
                  <a:extLst>
                    <a:ext uri="{9D8B030D-6E8A-4147-A177-3AD203B41FA5}">
                      <a16:colId xmlns:a16="http://schemas.microsoft.com/office/drawing/2014/main" val="1839991977"/>
                    </a:ext>
                  </a:extLst>
                </a:gridCol>
                <a:gridCol w="1094134">
                  <a:extLst>
                    <a:ext uri="{9D8B030D-6E8A-4147-A177-3AD203B41FA5}">
                      <a16:colId xmlns:a16="http://schemas.microsoft.com/office/drawing/2014/main" val="4190785082"/>
                    </a:ext>
                  </a:extLst>
                </a:gridCol>
              </a:tblGrid>
              <a:tr h="189192"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bg-BG" sz="1300" b="1" i="0" u="none" strike="noStrike" noProof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Съдебни дела по финансови корекции</a:t>
                      </a:r>
                    </a:p>
                  </a:txBody>
                  <a:tcPr marL="5330" marR="5330" marT="533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610243"/>
                  </a:ext>
                </a:extLst>
              </a:tr>
              <a:tr h="479249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5330" marR="5330" marT="5330" marB="0" anchor="ctr">
                    <a:lnL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Образувани съдебни дела 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общо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Окончателно приключили дела в полза на УО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Окончателно приключили дела срещу УО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съдебни, приключили на първа инстанция в полза на УО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съдебни, приключили на първа инстанция срещу УО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 дела на първа инстанция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Финансово изражение 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ЕСФ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НФ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b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  <a:b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Финансово изражение (ЕФРР+НФ)</a:t>
                      </a:r>
                      <a:b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  <a:b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392297"/>
                  </a:ext>
                </a:extLst>
              </a:tr>
              <a:tr h="136455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Брой</a:t>
                      </a:r>
                      <a:endParaRPr lang="en-US" sz="9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109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38</a:t>
                      </a:r>
                      <a:endParaRPr lang="bg-BG" sz="10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9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15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7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40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</a:t>
                      </a:r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7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72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0913633"/>
                  </a:ext>
                </a:extLst>
              </a:tr>
              <a:tr h="241930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Стойност на финансовите корекция </a:t>
                      </a:r>
                      <a:r>
                        <a:rPr lang="en-US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BGN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14 546 358.90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1" i="0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4 211 015.32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2 286 349.72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2 715 523.26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715 731.26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4 617 739.34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baseline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6 745 369.18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7 800 989.72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327210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21030"/>
              </p:ext>
            </p:extLst>
          </p:nvPr>
        </p:nvGraphicFramePr>
        <p:xfrm>
          <a:off x="476550" y="3531138"/>
          <a:ext cx="10889988" cy="1331960"/>
        </p:xfrm>
        <a:graphic>
          <a:graphicData uri="http://schemas.openxmlformats.org/drawingml/2006/table">
            <a:tbl>
              <a:tblPr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a:tblPr>
              <a:tblGrid>
                <a:gridCol w="1441322">
                  <a:extLst>
                    <a:ext uri="{9D8B030D-6E8A-4147-A177-3AD203B41FA5}">
                      <a16:colId xmlns:a16="http://schemas.microsoft.com/office/drawing/2014/main" val="1917465822"/>
                    </a:ext>
                  </a:extLst>
                </a:gridCol>
                <a:gridCol w="922605">
                  <a:extLst>
                    <a:ext uri="{9D8B030D-6E8A-4147-A177-3AD203B41FA5}">
                      <a16:colId xmlns:a16="http://schemas.microsoft.com/office/drawing/2014/main" val="1388375121"/>
                    </a:ext>
                  </a:extLst>
                </a:gridCol>
                <a:gridCol w="1877438">
                  <a:extLst>
                    <a:ext uri="{9D8B030D-6E8A-4147-A177-3AD203B41FA5}">
                      <a16:colId xmlns:a16="http://schemas.microsoft.com/office/drawing/2014/main" val="759202324"/>
                    </a:ext>
                  </a:extLst>
                </a:gridCol>
                <a:gridCol w="1001945">
                  <a:extLst>
                    <a:ext uri="{9D8B030D-6E8A-4147-A177-3AD203B41FA5}">
                      <a16:colId xmlns:a16="http://schemas.microsoft.com/office/drawing/2014/main" val="2149635254"/>
                    </a:ext>
                  </a:extLst>
                </a:gridCol>
                <a:gridCol w="1274323">
                  <a:extLst>
                    <a:ext uri="{9D8B030D-6E8A-4147-A177-3AD203B41FA5}">
                      <a16:colId xmlns:a16="http://schemas.microsoft.com/office/drawing/2014/main" val="4199594042"/>
                    </a:ext>
                  </a:extLst>
                </a:gridCol>
                <a:gridCol w="1303507">
                  <a:extLst>
                    <a:ext uri="{9D8B030D-6E8A-4147-A177-3AD203B41FA5}">
                      <a16:colId xmlns:a16="http://schemas.microsoft.com/office/drawing/2014/main" val="1691125539"/>
                    </a:ext>
                  </a:extLst>
                </a:gridCol>
                <a:gridCol w="1011676">
                  <a:extLst>
                    <a:ext uri="{9D8B030D-6E8A-4147-A177-3AD203B41FA5}">
                      <a16:colId xmlns:a16="http://schemas.microsoft.com/office/drawing/2014/main" val="1669253504"/>
                    </a:ext>
                  </a:extLst>
                </a:gridCol>
                <a:gridCol w="992222">
                  <a:extLst>
                    <a:ext uri="{9D8B030D-6E8A-4147-A177-3AD203B41FA5}">
                      <a16:colId xmlns:a16="http://schemas.microsoft.com/office/drawing/2014/main" val="3240041413"/>
                    </a:ext>
                  </a:extLst>
                </a:gridCol>
                <a:gridCol w="1064950">
                  <a:extLst>
                    <a:ext uri="{9D8B030D-6E8A-4147-A177-3AD203B41FA5}">
                      <a16:colId xmlns:a16="http://schemas.microsoft.com/office/drawing/2014/main" val="3426262723"/>
                    </a:ext>
                  </a:extLst>
                </a:gridCol>
              </a:tblGrid>
              <a:tr h="159680">
                <a:tc gridSpan="9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300" b="1" i="0" u="none" strike="noStrike" kern="1200" noProof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Съдебни дела по откази за верификация на разходи</a:t>
                      </a:r>
                    </a:p>
                  </a:txBody>
                  <a:tcPr marL="5330" marR="5330" marT="533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1003"/>
                  </a:ext>
                </a:extLst>
              </a:tr>
              <a:tr h="393734">
                <a:tc>
                  <a:txBody>
                    <a:bodyPr/>
                    <a:lstStyle/>
                    <a:p>
                      <a:pPr algn="ctr" fontAlgn="ctr"/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Образувани съдебни дела – общо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Окончателно приключили дела в полза на УО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Окончателно приключили дела срещу УО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съдебни, приключили на първа инстанция в полза на УО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съдебни, приключили на първа инстанция срещу УО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 дела на първа инстанция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Финансово изражение (ЕСФ+НФ)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Финансово изражение (ЕФРР+НФ)</a:t>
                      </a:r>
                      <a:b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3419561"/>
                  </a:ext>
                </a:extLst>
              </a:tr>
              <a:tr h="13382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Брой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24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13</a:t>
                      </a:r>
                      <a:endParaRPr lang="bg-BG" sz="10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13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11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8092720"/>
                  </a:ext>
                </a:extLst>
              </a:tr>
              <a:tr h="35362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Стойност на неверифициранте 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разходи 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1 001 642.56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1" i="0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415 580.22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135 208.23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55 563.99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15 141.50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380 148.62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416 340.05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585 302.51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6580184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6956892"/>
              </p:ext>
            </p:extLst>
          </p:nvPr>
        </p:nvGraphicFramePr>
        <p:xfrm>
          <a:off x="486278" y="4856450"/>
          <a:ext cx="10909443" cy="1344367"/>
        </p:xfrm>
        <a:graphic>
          <a:graphicData uri="http://schemas.openxmlformats.org/drawingml/2006/table">
            <a:tbl>
              <a:tblPr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a:tblPr>
              <a:tblGrid>
                <a:gridCol w="1443897">
                  <a:extLst>
                    <a:ext uri="{9D8B030D-6E8A-4147-A177-3AD203B41FA5}">
                      <a16:colId xmlns:a16="http://schemas.microsoft.com/office/drawing/2014/main" val="2308226574"/>
                    </a:ext>
                  </a:extLst>
                </a:gridCol>
                <a:gridCol w="895018">
                  <a:extLst>
                    <a:ext uri="{9D8B030D-6E8A-4147-A177-3AD203B41FA5}">
                      <a16:colId xmlns:a16="http://schemas.microsoft.com/office/drawing/2014/main" val="1091429311"/>
                    </a:ext>
                  </a:extLst>
                </a:gridCol>
                <a:gridCol w="1880792">
                  <a:extLst>
                    <a:ext uri="{9D8B030D-6E8A-4147-A177-3AD203B41FA5}">
                      <a16:colId xmlns:a16="http://schemas.microsoft.com/office/drawing/2014/main" val="3559132321"/>
                    </a:ext>
                  </a:extLst>
                </a:gridCol>
                <a:gridCol w="1013479">
                  <a:extLst>
                    <a:ext uri="{9D8B030D-6E8A-4147-A177-3AD203B41FA5}">
                      <a16:colId xmlns:a16="http://schemas.microsoft.com/office/drawing/2014/main" val="2547344213"/>
                    </a:ext>
                  </a:extLst>
                </a:gridCol>
                <a:gridCol w="1276600">
                  <a:extLst>
                    <a:ext uri="{9D8B030D-6E8A-4147-A177-3AD203B41FA5}">
                      <a16:colId xmlns:a16="http://schemas.microsoft.com/office/drawing/2014/main" val="42928595"/>
                    </a:ext>
                  </a:extLst>
                </a:gridCol>
                <a:gridCol w="1286346">
                  <a:extLst>
                    <a:ext uri="{9D8B030D-6E8A-4147-A177-3AD203B41FA5}">
                      <a16:colId xmlns:a16="http://schemas.microsoft.com/office/drawing/2014/main" val="4066146048"/>
                    </a:ext>
                  </a:extLst>
                </a:gridCol>
                <a:gridCol w="1023229">
                  <a:extLst>
                    <a:ext uri="{9D8B030D-6E8A-4147-A177-3AD203B41FA5}">
                      <a16:colId xmlns:a16="http://schemas.microsoft.com/office/drawing/2014/main" val="1817664658"/>
                    </a:ext>
                  </a:extLst>
                </a:gridCol>
                <a:gridCol w="984248">
                  <a:extLst>
                    <a:ext uri="{9D8B030D-6E8A-4147-A177-3AD203B41FA5}">
                      <a16:colId xmlns:a16="http://schemas.microsoft.com/office/drawing/2014/main" val="2889988546"/>
                    </a:ext>
                  </a:extLst>
                </a:gridCol>
                <a:gridCol w="1105834">
                  <a:extLst>
                    <a:ext uri="{9D8B030D-6E8A-4147-A177-3AD203B41FA5}">
                      <a16:colId xmlns:a16="http://schemas.microsoft.com/office/drawing/2014/main" val="1682629648"/>
                    </a:ext>
                  </a:extLst>
                </a:gridCol>
              </a:tblGrid>
              <a:tr h="184813">
                <a:tc gridSpan="9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300" b="1" i="0" u="none" strike="noStrike" kern="1200" noProof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Съдебни дела, свързани с оценка на проектни предложения и прекратяване и изменение на вече сключени договори за предоставяне на БФП</a:t>
                      </a:r>
                    </a:p>
                  </a:txBody>
                  <a:tcPr marL="5330" marR="5330" marT="533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4705458"/>
                  </a:ext>
                </a:extLst>
              </a:tr>
              <a:tr h="678655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5330" marR="5330" marT="5330" marB="0" anchor="ctr">
                    <a:lnL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Образувани съдебни дела – общо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Окончателно приключили дела в полза на УО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Окончателно приключили дела срещу УО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Висящи съдебни, приключили на първа инстанция в полза на </a:t>
                      </a:r>
                      <a:r>
                        <a:rPr lang="ru-RU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УО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Висящи съдебни, приключили на първа инстанция срещу УО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Висящи съдебни дела на първа инстанция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Финансово изражение (ЕСФ+НФ</a:t>
                      </a:r>
                      <a:r>
                        <a:rPr lang="bg-BG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)</a:t>
                      </a:r>
                      <a:br>
                        <a:rPr lang="bg-BG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BGN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Финансово изражение (ЕФРР+НФ)</a:t>
                      </a:r>
                      <a:r>
                        <a:rPr lang="en-US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/>
                      </a:r>
                      <a:br>
                        <a:rPr lang="en-US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BGN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2962885"/>
                  </a:ext>
                </a:extLst>
              </a:tr>
              <a:tr h="15488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Брой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</a:t>
                      </a:r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9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9</a:t>
                      </a:r>
                      <a:endParaRPr lang="bg-BG" sz="10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 </a:t>
                      </a:r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17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4292065"/>
                  </a:ext>
                </a:extLst>
              </a:tr>
              <a:tr h="30453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Стойност на отказана 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БФП 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458 066 438.14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1" i="0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331 884 807.36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0</a:t>
                      </a:r>
                      <a:r>
                        <a:rPr lang="en-US" sz="1600" b="0" i="0" u="none" strike="noStrike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*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83 873 369.83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23 054 709.86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19 253 551.09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6 221 551.09 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451 844 887.05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1888624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5112349" y="6208627"/>
            <a:ext cx="41236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*</a:t>
            </a: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Преписките са върнати на УО за произнасяне. Новите административни актове на РУО са оспорени пред съда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64820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0"/>
            <a:ext cx="10993616" cy="685954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50181" y="2275512"/>
            <a:ext cx="5200383" cy="1170217"/>
          </a:xfrm>
        </p:spPr>
        <p:txBody>
          <a:bodyPr>
            <a:noAutofit/>
          </a:bodyPr>
          <a:lstStyle/>
          <a:p>
            <a:pPr marL="0" indent="0" algn="just" defTabSz="4572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lang="ru-RU" sz="1600" dirty="0">
                <a:solidFill>
                  <a:srgbClr val="44546A"/>
                </a:solidFill>
                <a:latin typeface="+mn-lt"/>
              </a:rPr>
              <a:t> </a:t>
            </a:r>
            <a:r>
              <a:rPr lang="bg-BG" sz="1600" dirty="0">
                <a:solidFill>
                  <a:srgbClr val="44546A"/>
                </a:solidFill>
                <a:latin typeface="+mn-lt"/>
              </a:rPr>
              <a:t>Работна</a:t>
            </a:r>
            <a:r>
              <a:rPr lang="ru-RU" sz="1600" dirty="0">
                <a:solidFill>
                  <a:srgbClr val="44546A"/>
                </a:solidFill>
                <a:latin typeface="+mn-lt"/>
              </a:rPr>
              <a:t> среща на членовете на </a:t>
            </a:r>
            <a:r>
              <a:rPr lang="ru-RU" sz="1600" b="1" dirty="0">
                <a:solidFill>
                  <a:srgbClr val="4454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мрежата по </a:t>
            </a:r>
            <a:r>
              <a:rPr lang="ru-RU" sz="1600" b="1" dirty="0">
                <a:solidFill>
                  <a:srgbClr val="4454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r>
              <a:rPr lang="ru-RU" sz="1600" b="1" dirty="0" smtClean="0">
                <a:solidFill>
                  <a:srgbClr val="4454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нформация </a:t>
            </a:r>
            <a:r>
              <a:rPr lang="ru-RU" sz="1600" b="1" dirty="0">
                <a:solidFill>
                  <a:srgbClr val="4454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 комуникация</a:t>
            </a:r>
            <a:r>
              <a:rPr lang="ru-RU" sz="1600" dirty="0">
                <a:solidFill>
                  <a:srgbClr val="4454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1600" dirty="0">
                <a:solidFill>
                  <a:srgbClr val="44546A"/>
                </a:solidFill>
                <a:latin typeface="+mn-lt"/>
              </a:rPr>
              <a:t>на бенефициентите на инвестиционни проекти и на проекти на стойност над 5 мл</a:t>
            </a:r>
            <a:r>
              <a:rPr lang="bg-BG" sz="1600" dirty="0">
                <a:solidFill>
                  <a:srgbClr val="44546A"/>
                </a:solidFill>
                <a:latin typeface="+mn-lt"/>
              </a:rPr>
              <a:t>н</a:t>
            </a:r>
            <a:r>
              <a:rPr lang="ru-RU" sz="1600" dirty="0">
                <a:solidFill>
                  <a:srgbClr val="44546A"/>
                </a:solidFill>
                <a:latin typeface="+mn-lt"/>
              </a:rPr>
              <a:t>. </a:t>
            </a:r>
            <a:r>
              <a:rPr lang="bg-BG" sz="1600" dirty="0">
                <a:solidFill>
                  <a:srgbClr val="44546A"/>
                </a:solidFill>
                <a:latin typeface="+mn-lt"/>
              </a:rPr>
              <a:t>лв.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E30C5BB-6B5C-42E7-823B-AC1525D247C2}"/>
              </a:ext>
            </a:extLst>
          </p:cNvPr>
          <p:cNvSpPr/>
          <p:nvPr/>
        </p:nvSpPr>
        <p:spPr>
          <a:xfrm>
            <a:off x="597878" y="2275512"/>
            <a:ext cx="512959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Информационна кампания през ноември-декември 2020 г. в </a:t>
            </a: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13 електронни медии: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 репортажа и 790 излъчвания на рекламни клипове в три тематични направления (училищно и предучилищно образование; висше образование; наука)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46710" y="1625600"/>
            <a:ext cx="11503855" cy="43923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-50" normalizeH="0" baseline="0" noProof="0" dirty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5. </a:t>
            </a:r>
            <a:r>
              <a:rPr kumimoji="0" lang="ru-RU" sz="2800" b="1" i="0" u="none" strike="noStrike" kern="1200" cap="none" spc="-50" normalizeH="0" baseline="0" noProof="0" dirty="0" err="1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Дейности</a:t>
            </a:r>
            <a:r>
              <a:rPr kumimoji="0" lang="ru-RU" sz="2800" b="1" i="0" u="none" strike="noStrike" kern="1200" cap="none" spc="-50" normalizeH="0" baseline="0" noProof="0" dirty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за </a:t>
            </a:r>
            <a:r>
              <a:rPr kumimoji="0" lang="ru-RU" sz="2800" b="1" i="0" u="none" strike="noStrike" kern="1200" cap="none" spc="-50" normalizeH="0" baseline="0" noProof="0" dirty="0" err="1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публичност</a:t>
            </a:r>
            <a:r>
              <a:rPr kumimoji="0" lang="ru-RU" sz="2800" b="1" i="0" u="none" strike="noStrike" kern="1200" cap="none" spc="-50" normalizeH="0" baseline="0" noProof="0" dirty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и </a:t>
            </a:r>
            <a:r>
              <a:rPr kumimoji="0" lang="ru-RU" sz="2800" b="1" i="0" u="none" strike="noStrike" kern="1200" cap="none" spc="-50" normalizeH="0" baseline="0" noProof="0" dirty="0" err="1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комуникация</a:t>
            </a:r>
            <a:r>
              <a:rPr kumimoji="0" lang="en-GB" sz="2800" b="1" i="0" u="none" strike="noStrike" kern="1200" cap="none" spc="-50" normalizeH="0" baseline="0" noProof="0" dirty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</a:t>
            </a:r>
            <a:r>
              <a:rPr kumimoji="0" lang="en-US" sz="2800" b="1" i="0" u="none" strike="noStrike" kern="1200" cap="none" spc="-50" normalizeH="0" baseline="0" noProof="0" dirty="0" smtClean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1/3</a:t>
            </a:r>
            <a:r>
              <a:rPr kumimoji="0" lang="bg-BG" sz="2800" b="1" i="0" u="none" strike="noStrike" kern="1200" cap="none" spc="-50" normalizeH="0" baseline="0" noProof="0" dirty="0" smtClean="0">
                <a:ln>
                  <a:noFill/>
                </a:ln>
                <a:solidFill>
                  <a:srgbClr val="A51321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 </a:t>
            </a:r>
            <a:endParaRPr kumimoji="0" lang="bg-BG" sz="2800" b="1" i="0" u="none" strike="noStrike" kern="1200" cap="none" spc="-50" normalizeH="0" baseline="0" noProof="0" dirty="0">
              <a:ln>
                <a:noFill/>
              </a:ln>
              <a:solidFill>
                <a:srgbClr val="A51321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71553" y="4227565"/>
            <a:ext cx="5414109" cy="20033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Каталог "</a:t>
            </a:r>
            <a:r>
              <a:rPr kumimoji="0" lang="ru-R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54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Проекти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на фокус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"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</a:t>
            </a: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600" b="0" i="0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Част </a:t>
            </a:r>
            <a:r>
              <a:rPr kumimoji="0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"</a:t>
            </a:r>
            <a:r>
              <a:rPr kumimoji="0" lang="bg-BG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Центрове за върхови постижения и </a:t>
            </a:r>
            <a:r>
              <a:rPr kumimoji="0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bg-BG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центрове за компетентност"</a:t>
            </a:r>
          </a:p>
          <a:p>
            <a:pPr marL="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</a:p>
          <a:p>
            <a:pPr marL="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Част </a:t>
            </a:r>
            <a:r>
              <a:rPr kumimoji="0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II "</a:t>
            </a:r>
            <a:r>
              <a:rPr kumimoji="0" lang="bg-BG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Образование</a:t>
            </a:r>
            <a:r>
              <a:rPr kumimoji="0" lang="ru-RU" sz="1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</a:t>
            </a:r>
            <a:endParaRPr kumimoji="0" lang="en-US" sz="1600" b="0" i="1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600" i="1" dirty="0">
              <a:solidFill>
                <a:srgbClr val="44546A"/>
              </a:solidFill>
              <a:latin typeface="Calibri" panose="020F0502020204030204"/>
            </a:endParaRPr>
          </a:p>
          <a:p>
            <a:pPr marL="0" lvl="1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bg-BG" sz="1600" u="sng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http</a:t>
            </a:r>
            <a:r>
              <a:rPr lang="bg-BG" sz="1600" u="sng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://</a:t>
            </a:r>
            <a:r>
              <a:rPr lang="en-US" sz="1600" u="sng" dirty="0" err="1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opnoir</a:t>
            </a:r>
            <a:r>
              <a:rPr lang="bg-BG" sz="1600" u="sng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.</a:t>
            </a:r>
            <a:r>
              <a:rPr lang="bg-BG" sz="1600" u="sng" dirty="0" err="1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bg</a:t>
            </a:r>
            <a:r>
              <a:rPr lang="bg-BG" sz="1600" u="sng" dirty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/?</a:t>
            </a:r>
            <a:r>
              <a:rPr lang="bg-BG" sz="1600" u="sng" dirty="0" smtClean="0">
                <a:solidFill>
                  <a:srgbClr val="1F497D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go=page&amp;pageId=471</a:t>
            </a:r>
            <a:endParaRPr lang="en-US" sz="1600" u="sng" dirty="0" smtClean="0">
              <a:solidFill>
                <a:srgbClr val="1F497D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1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kumimoji="0" lang="en-US" sz="1600" b="0" i="1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600" b="0" i="1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lvl="1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600" i="1" dirty="0" smtClean="0">
              <a:solidFill>
                <a:srgbClr val="44546A"/>
              </a:solidFill>
            </a:endParaRPr>
          </a:p>
          <a:p>
            <a:pPr marL="0" lvl="1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kumimoji="0" lang="ru-RU" sz="1600" b="0" i="1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1600" b="0" i="1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1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600" b="0" i="1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42B27D1-647C-4B41-B2E6-F50902247F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8863" y="3445729"/>
            <a:ext cx="2335078" cy="2970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780AF82-3DEE-4046-985E-4EA4A4A4CD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096" y="3429773"/>
            <a:ext cx="3703100" cy="314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9096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917" y="31831"/>
            <a:ext cx="10993616" cy="685954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691725" y="2704091"/>
            <a:ext cx="5380349" cy="384911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07007" y="2656508"/>
            <a:ext cx="5967514" cy="389669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365760" y="1473200"/>
            <a:ext cx="11503855" cy="439236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A51321"/>
                </a:solidFill>
                <a:latin typeface="+mn-lt"/>
              </a:rPr>
              <a:t>5. </a:t>
            </a:r>
            <a:r>
              <a:rPr lang="bg-BG" sz="2800" b="1" dirty="0">
                <a:solidFill>
                  <a:srgbClr val="A51321"/>
                </a:solidFill>
                <a:latin typeface="+mn-lt"/>
              </a:rPr>
              <a:t>Дейности</a:t>
            </a:r>
            <a:r>
              <a:rPr lang="ru-RU" sz="2800" b="1" dirty="0">
                <a:solidFill>
                  <a:srgbClr val="A51321"/>
                </a:solidFill>
                <a:latin typeface="+mn-lt"/>
              </a:rPr>
              <a:t> за </a:t>
            </a:r>
            <a:r>
              <a:rPr lang="bg-BG" sz="2800" b="1" dirty="0">
                <a:solidFill>
                  <a:srgbClr val="A51321"/>
                </a:solidFill>
                <a:latin typeface="+mn-lt"/>
              </a:rPr>
              <a:t>публичност</a:t>
            </a:r>
            <a:r>
              <a:rPr lang="ru-RU" sz="2800" b="1" dirty="0">
                <a:solidFill>
                  <a:srgbClr val="A51321"/>
                </a:solidFill>
                <a:latin typeface="+mn-lt"/>
              </a:rPr>
              <a:t> и </a:t>
            </a:r>
            <a:r>
              <a:rPr lang="bg-BG" sz="2800" b="1" dirty="0">
                <a:solidFill>
                  <a:srgbClr val="A51321"/>
                </a:solidFill>
                <a:latin typeface="+mn-lt"/>
              </a:rPr>
              <a:t>комуникация</a:t>
            </a:r>
            <a:r>
              <a:rPr lang="en-GB" sz="2800" b="1" dirty="0">
                <a:solidFill>
                  <a:srgbClr val="A51321"/>
                </a:solidFill>
                <a:latin typeface="+mn-lt"/>
              </a:rPr>
              <a:t> </a:t>
            </a:r>
            <a:r>
              <a:rPr lang="en-US" sz="2800" b="1" dirty="0" smtClean="0">
                <a:solidFill>
                  <a:srgbClr val="A51321"/>
                </a:solidFill>
                <a:latin typeface="+mn-lt"/>
              </a:rPr>
              <a:t>2/3</a:t>
            </a:r>
            <a:r>
              <a:rPr lang="bg-BG" sz="2800" b="1" dirty="0" smtClean="0">
                <a:solidFill>
                  <a:srgbClr val="A51321"/>
                </a:solidFill>
                <a:latin typeface="+mn-lt"/>
              </a:rPr>
              <a:t>  </a:t>
            </a:r>
            <a:endParaRPr lang="bg-BG" sz="28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006" y="1944611"/>
            <a:ext cx="11787317" cy="460859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bg-BG" sz="1800" dirty="0">
                <a:solidFill>
                  <a:srgbClr val="44546A"/>
                </a:solidFill>
                <a:latin typeface="+mn-lt"/>
              </a:rPr>
              <a:t>Национално представително социологическо проучване за измерване на въздействието на реализираните мерки за информация и публичност по </a:t>
            </a:r>
            <a:r>
              <a:rPr lang="bg-BG" sz="1800" dirty="0" smtClean="0">
                <a:solidFill>
                  <a:srgbClr val="44546A"/>
                </a:solidFill>
                <a:latin typeface="+mn-lt"/>
              </a:rPr>
              <a:t>ОП</a:t>
            </a:r>
            <a:r>
              <a:rPr lang="en-US" sz="1800" dirty="0" smtClean="0">
                <a:solidFill>
                  <a:srgbClr val="44546A"/>
                </a:solidFill>
                <a:latin typeface="+mn-lt"/>
              </a:rPr>
              <a:t> </a:t>
            </a:r>
            <a:r>
              <a:rPr lang="bg-BG" sz="1800" dirty="0" smtClean="0">
                <a:solidFill>
                  <a:srgbClr val="44546A"/>
                </a:solidFill>
                <a:latin typeface="+mn-lt"/>
              </a:rPr>
              <a:t>НОИР </a:t>
            </a:r>
            <a:r>
              <a:rPr lang="bg-BG" sz="1800" dirty="0">
                <a:solidFill>
                  <a:srgbClr val="44546A"/>
                </a:solidFill>
                <a:latin typeface="+mn-lt"/>
              </a:rPr>
              <a:t>2014 – 2020 г. за периода </a:t>
            </a:r>
            <a:r>
              <a:rPr lang="bg-BG" sz="1800" dirty="0" smtClean="0">
                <a:solidFill>
                  <a:srgbClr val="44546A"/>
                </a:solidFill>
                <a:latin typeface="+mn-lt"/>
              </a:rPr>
              <a:t>януари </a:t>
            </a:r>
            <a:r>
              <a:rPr lang="bg-BG" sz="1800" dirty="0">
                <a:solidFill>
                  <a:srgbClr val="44546A"/>
                </a:solidFill>
                <a:latin typeface="+mn-lt"/>
              </a:rPr>
              <a:t>2019 г. </a:t>
            </a:r>
            <a:r>
              <a:rPr lang="en-US" sz="1800" dirty="0" smtClean="0">
                <a:solidFill>
                  <a:srgbClr val="44546A"/>
                </a:solidFill>
                <a:latin typeface="+mn-lt"/>
              </a:rPr>
              <a:t>-</a:t>
            </a:r>
            <a:r>
              <a:rPr lang="bg-BG" sz="1800" dirty="0" smtClean="0">
                <a:solidFill>
                  <a:srgbClr val="44546A"/>
                </a:solidFill>
                <a:latin typeface="+mn-lt"/>
              </a:rPr>
              <a:t> </a:t>
            </a:r>
            <a:r>
              <a:rPr lang="bg-BG" sz="1800" dirty="0">
                <a:solidFill>
                  <a:srgbClr val="44546A"/>
                </a:solidFill>
                <a:latin typeface="+mn-lt"/>
              </a:rPr>
              <a:t>декември 2020 г. </a:t>
            </a:r>
          </a:p>
          <a:p>
            <a:pPr marL="573088" indent="0"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600" dirty="0">
                <a:solidFill>
                  <a:schemeClr val="tx2"/>
                </a:solidFill>
              </a:rPr>
              <a:t>		</a:t>
            </a:r>
            <a:endParaRPr lang="bg-BG" sz="1600" dirty="0">
              <a:solidFill>
                <a:schemeClr val="tx2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6791498" y="2704090"/>
            <a:ext cx="5078117" cy="3693319"/>
            <a:chOff x="6791498" y="2751673"/>
            <a:chExt cx="5078117" cy="3693319"/>
          </a:xfrm>
        </p:grpSpPr>
        <p:sp>
          <p:nvSpPr>
            <p:cNvPr id="7" name="TextBox 6"/>
            <p:cNvSpPr txBox="1"/>
            <p:nvPr/>
          </p:nvSpPr>
          <p:spPr>
            <a:xfrm>
              <a:off x="6791498" y="3121005"/>
              <a:ext cx="5078117" cy="33239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285750" marR="0" lvl="0" indent="-285750" algn="ju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Повишаване степента на информираност и запознатост относно </a:t>
              </a:r>
              <a:r>
                <a:rPr kumimoji="0" lang="bg-BG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постигнатите резултати и практически ползи 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и </a:t>
              </a:r>
              <a:r>
                <a:rPr kumimoji="0" lang="bg-BG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популяризиране на постиженията 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на програмата – с представяне на отделни случаи, реализирани дейности и постигнатата </a:t>
              </a: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промяна;</a:t>
              </a:r>
              <a:endPara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285750" marR="0" lvl="0" indent="-285750" algn="ju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Повишаване на </a:t>
              </a:r>
              <a:r>
                <a:rPr kumimoji="0" lang="bg-BG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информираността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на педагогическите специалисти, преподавателите и студентите и чрез образователните </a:t>
              </a:r>
              <a:r>
                <a:rPr kumimoji="0" lang="ru-RU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институции;</a:t>
              </a:r>
              <a:endPara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285750" marR="0" lvl="0" indent="-285750" algn="ju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По-добра насоченост към </a:t>
              </a:r>
              <a:r>
                <a:rPr kumimoji="0" lang="bg-BG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младата аудитория 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чрез подходящи комуникационни </a:t>
              </a: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средства;</a:t>
              </a:r>
              <a:endPara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Публикуване на </a:t>
              </a:r>
              <a:r>
                <a:rPr kumimoji="0" lang="bg-BG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актуална информация 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в социалните медии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и </a:t>
              </a: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платформи; </a:t>
              </a:r>
              <a:endPara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Разработване на повече </a:t>
              </a:r>
              <a:r>
                <a:rPr kumimoji="0" lang="bg-BG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аудио и видео </a:t>
              </a:r>
              <a:r>
                <a:rPr kumimoji="0" lang="bg-BG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материали</a:t>
              </a: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; </a:t>
              </a:r>
              <a:endPara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Популяризиране на интернет страницата на програмата посредством </a:t>
              </a:r>
              <a:r>
                <a:rPr kumimoji="0" lang="bg-BG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рекламен онлайн </a:t>
              </a:r>
              <a:r>
                <a:rPr kumimoji="0" lang="bg-BG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банер</a:t>
              </a: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; </a:t>
              </a:r>
              <a:endPara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734191" y="2751673"/>
              <a:ext cx="3295291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Препоръки: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83905" y="2704090"/>
            <a:ext cx="5967514" cy="3169453"/>
            <a:chOff x="229643" y="2642847"/>
            <a:chExt cx="5896545" cy="2117906"/>
          </a:xfrm>
        </p:grpSpPr>
        <p:sp>
          <p:nvSpPr>
            <p:cNvPr id="4" name="TextBox 3"/>
            <p:cNvSpPr txBox="1"/>
            <p:nvPr/>
          </p:nvSpPr>
          <p:spPr>
            <a:xfrm>
              <a:off x="229643" y="2827513"/>
              <a:ext cx="5896545" cy="19332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marR="0" lvl="0" indent="-285750" algn="ju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ОП НОИР </a:t>
              </a: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е </a:t>
              </a:r>
              <a:r>
                <a:rPr kumimoji="0" lang="bg-BG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разпознаваема</a:t>
              </a: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сред 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изследваните целеви </a:t>
              </a: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групи наравно с останалите оперативни програми;</a:t>
              </a:r>
            </a:p>
            <a:p>
              <a:pPr marL="285750" marR="0" lvl="0" indent="-285750" algn="ju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Програмата 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има </a:t>
              </a:r>
              <a:r>
                <a:rPr kumimoji="0" lang="bg-BG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положителен имидж 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сред целевите групи и се свързва с главните цели и приоритети, които са </a:t>
              </a: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в 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основата на финансираните от </a:t>
              </a: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дейности: повишаване 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качеството на българското образование и развитието на българската </a:t>
              </a: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наука;</a:t>
              </a:r>
              <a:endPara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285750" marR="0" lvl="0" indent="-285750" algn="ju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В най-пълна степен са запознати с програмата и възможностите, които предоставя настоящите 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бенефициенти </a:t>
              </a: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в т.ч. преподаватели 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във висшето образование и педагогическите </a:t>
              </a: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специалисти; </a:t>
              </a:r>
            </a:p>
            <a:p>
              <a:pPr marL="285750" marR="0" lvl="0" indent="-285750" algn="ju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kumimoji="0" lang="bg-BG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Родители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, ученици и студенти са запознати </a:t>
              </a:r>
              <a:r>
                <a: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с 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програмата в значително по-слаба степен, а най-слаба информираност е регистрирана сред представителите на уязвимите групи</a:t>
              </a:r>
              <a:r>
                <a: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.</a:t>
              </a:r>
              <a:endParaRPr kumimoji="0" lang="bg-BG" sz="1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285750" marR="0" lvl="0" indent="-285750" algn="ju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kumimoji="0" lang="bg-BG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Интернет</a:t>
              </a:r>
              <a:r>
                <a:rPr kumimoji="0" lang="bg-BG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е най-предпочитаният комуникационен канал.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481530" y="2642847"/>
              <a:ext cx="3295291" cy="226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Изводи: 	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06204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959" y="-4924"/>
            <a:ext cx="10992041" cy="6858594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65760" y="1473200"/>
            <a:ext cx="11503855" cy="439236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A51321"/>
                </a:solidFill>
                <a:latin typeface="+mn-lt"/>
              </a:rPr>
              <a:t>5. </a:t>
            </a:r>
            <a:r>
              <a:rPr lang="ru-RU" sz="2800" b="1" dirty="0" err="1">
                <a:solidFill>
                  <a:srgbClr val="A51321"/>
                </a:solidFill>
                <a:latin typeface="+mn-lt"/>
              </a:rPr>
              <a:t>Дейности</a:t>
            </a:r>
            <a:r>
              <a:rPr lang="ru-RU" sz="2800" b="1" dirty="0">
                <a:solidFill>
                  <a:srgbClr val="A51321"/>
                </a:solidFill>
                <a:latin typeface="+mn-lt"/>
              </a:rPr>
              <a:t> за </a:t>
            </a:r>
            <a:r>
              <a:rPr lang="ru-RU" sz="2800" b="1" dirty="0" err="1">
                <a:solidFill>
                  <a:srgbClr val="A51321"/>
                </a:solidFill>
                <a:latin typeface="+mn-lt"/>
              </a:rPr>
              <a:t>публичност</a:t>
            </a:r>
            <a:r>
              <a:rPr lang="ru-RU" sz="2800" b="1" dirty="0">
                <a:solidFill>
                  <a:srgbClr val="A51321"/>
                </a:solidFill>
                <a:latin typeface="+mn-lt"/>
              </a:rPr>
              <a:t> и </a:t>
            </a:r>
            <a:r>
              <a:rPr lang="ru-RU" sz="2800" b="1" dirty="0" err="1">
                <a:solidFill>
                  <a:srgbClr val="A51321"/>
                </a:solidFill>
                <a:latin typeface="+mn-lt"/>
              </a:rPr>
              <a:t>комуникация</a:t>
            </a:r>
            <a:r>
              <a:rPr lang="en-GB" sz="2800" b="1" dirty="0">
                <a:solidFill>
                  <a:srgbClr val="A51321"/>
                </a:solidFill>
                <a:latin typeface="+mn-lt"/>
              </a:rPr>
              <a:t> </a:t>
            </a:r>
            <a:r>
              <a:rPr lang="en-US" sz="2800" b="1" dirty="0">
                <a:solidFill>
                  <a:srgbClr val="A51321"/>
                </a:solidFill>
                <a:latin typeface="+mn-lt"/>
              </a:rPr>
              <a:t>3/3</a:t>
            </a:r>
            <a:r>
              <a:rPr lang="bg-BG" sz="2800" b="1" dirty="0">
                <a:solidFill>
                  <a:srgbClr val="A51321"/>
                </a:solidFill>
                <a:latin typeface="+mn-lt"/>
              </a:rPr>
              <a:t>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9548" y="2823072"/>
            <a:ext cx="7013366" cy="2583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Tx/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Информационна 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онлайн кампания </a:t>
            </a: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„Лицата на ОП НОИР“ 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 списанието „Българска Наука“ с фокус върху крайните бенефициенти – учени, изследователи, преподаватели, ментори, медиатори, студенти и ученици, чрез която да се разкаже за програмата от първо </a:t>
            </a: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лице;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Tx/>
              <a:buSzPct val="100000"/>
              <a:buFontTx/>
              <a:buNone/>
              <a:tabLst/>
              <a:defRPr/>
            </a:pPr>
            <a:endParaRPr kumimoji="0" lang="bg-BG" sz="1600" b="0" i="0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Tx/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bg-BG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Изложба</a:t>
            </a: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на открито в парковото пространство на </a:t>
            </a:r>
            <a:r>
              <a:rPr kumimoji="0" lang="bg-BG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НДК;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Tx/>
              <a:buSzPct val="100000"/>
              <a:buFontTx/>
              <a:buNone/>
              <a:tabLst/>
              <a:defRPr/>
            </a:pPr>
            <a:endParaRPr kumimoji="0" lang="bg-BG" sz="1600" b="0" i="0" u="none" strike="noStrike" kern="1200" cap="none" spc="0" normalizeH="0" baseline="0" noProof="0" dirty="0" smtClean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Tx/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bg-BG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Рекламна </a:t>
            </a: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кампания </a:t>
            </a:r>
            <a:r>
              <a:rPr kumimoji="0" lang="bg-BG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в Софийското метро.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8908" y="4822167"/>
            <a:ext cx="4047098" cy="19397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0498" y="2278606"/>
            <a:ext cx="3143917" cy="281886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2042ADB-47C9-47A1-8E19-31B83F2BC7D6}"/>
              </a:ext>
            </a:extLst>
          </p:cNvPr>
          <p:cNvSpPr/>
          <p:nvPr/>
        </p:nvSpPr>
        <p:spPr>
          <a:xfrm>
            <a:off x="2444076" y="2091265"/>
            <a:ext cx="67241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Предстоящи дейности за публичност и комуникация през 2021 г.:</a:t>
            </a:r>
          </a:p>
        </p:txBody>
      </p:sp>
    </p:spTree>
    <p:extLst>
      <p:ext uri="{BB962C8B-B14F-4D97-AF65-F5344CB8AC3E}">
        <p14:creationId xmlns:p14="http://schemas.microsoft.com/office/powerpoint/2010/main" val="21792503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0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45696"/>
            <a:ext cx="12192000" cy="543490"/>
          </a:xfrm>
        </p:spPr>
        <p:txBody>
          <a:bodyPr>
            <a:normAutofit/>
          </a:bodyPr>
          <a:lstStyle/>
          <a:p>
            <a:pPr algn="ctr"/>
            <a:r>
              <a:rPr lang="en-US" sz="2500" b="1" dirty="0">
                <a:solidFill>
                  <a:srgbClr val="A51321"/>
                </a:solidFill>
                <a:latin typeface="+mn-lt"/>
              </a:rPr>
              <a:t>                6.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Четвърто  изменение на ОПНОИР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3259" y="1957789"/>
            <a:ext cx="10507692" cy="4718158"/>
          </a:xfrm>
        </p:spPr>
        <p:txBody>
          <a:bodyPr>
            <a:noAutofit/>
          </a:bodyPr>
          <a:lstStyle/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Решение на Комитета за наблюдение, взето на писмена процедура в периода</a:t>
            </a:r>
          </a:p>
          <a:p>
            <a:pPr marL="0" lvl="0" indent="0" algn="just">
              <a:spcBef>
                <a:spcPts val="0"/>
              </a:spcBef>
              <a:buClr>
                <a:srgbClr val="4A66AC"/>
              </a:buClr>
              <a:buNone/>
            </a:pPr>
            <a:r>
              <a:rPr lang="bg-BG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      </a:t>
            </a:r>
            <a:r>
              <a:rPr lang="bg-BG" sz="1800" b="1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16 ноември - 09 декември 2020 г.;</a:t>
            </a: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Становище на МОСВ от </a:t>
            </a:r>
            <a:r>
              <a:rPr lang="bg-BG" sz="1800" b="1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11 януари 2021 г.;</a:t>
            </a: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Решение на СКУСЕС от </a:t>
            </a:r>
            <a:r>
              <a:rPr lang="en-US" sz="1800" b="1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11</a:t>
            </a:r>
            <a:r>
              <a:rPr lang="bg-BG" sz="1800" b="1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януари 2021 г.</a:t>
            </a:r>
            <a:r>
              <a:rPr lang="bg-BG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;</a:t>
            </a:r>
            <a:endParaRPr lang="bg-BG" sz="1800" b="1" dirty="0">
              <a:solidFill>
                <a:srgbClr val="4A66AC">
                  <a:lumMod val="75000"/>
                </a:srgbClr>
              </a:solidFill>
              <a:latin typeface="Calibri"/>
            </a:endParaRP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Решение на Министерския съвет от </a:t>
            </a:r>
            <a:r>
              <a:rPr lang="bg-BG" sz="1800" b="1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29 януари 2021</a:t>
            </a:r>
            <a:r>
              <a:rPr lang="en-US" sz="1800" b="1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</a:t>
            </a:r>
            <a:r>
              <a:rPr lang="bg-BG" sz="1800" b="1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г.;</a:t>
            </a: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Изменението е изпратено официално на ЕК за одобрение на </a:t>
            </a:r>
            <a:r>
              <a:rPr lang="bg-BG" sz="1800" b="1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15 април 2021 г.;</a:t>
            </a: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Изменението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</a:t>
            </a:r>
            <a:r>
              <a:rPr lang="bg-BG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касае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увеличаване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бюджета на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програмата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с определения за ОПНОИР финансов ресурс за 2021 г. </a:t>
            </a:r>
            <a:r>
              <a:rPr lang="ru-RU" sz="1800" b="1" u="sng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по линия на REACT-EU</a:t>
            </a:r>
            <a:r>
              <a:rPr lang="ru-RU" sz="1800" b="1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,</a:t>
            </a:r>
            <a:r>
              <a:rPr lang="bg-BG" sz="1800" i="1" dirty="0">
                <a:solidFill>
                  <a:schemeClr val="tx1"/>
                </a:solidFill>
              </a:rPr>
              <a:t> </a:t>
            </a:r>
            <a:r>
              <a:rPr lang="bg-BG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с цел осигуряване на непрекъснатост на учебния процес в отговор на пандемията от COVID-19. Програмата е допълнена 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с нова </a:t>
            </a:r>
            <a:r>
              <a:rPr lang="bg-BG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ПО 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5 „Равен </a:t>
            </a:r>
            <a:r>
              <a:rPr lang="bg-BG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достъп до училищно 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образование в к</a:t>
            </a:r>
            <a:r>
              <a:rPr lang="bg-BG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ризисни</a:t>
            </a:r>
            <a:r>
              <a:rPr lang="bg-BG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условия“ със 100% финансиране от ЕСФ </a:t>
            </a:r>
            <a:r>
              <a:rPr lang="ru-RU" sz="1800" b="1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в размер на 56 018 444 евро (109 562 555 </a:t>
            </a:r>
            <a:r>
              <a:rPr lang="ru-RU" sz="1800" b="1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лв</a:t>
            </a:r>
            <a:r>
              <a:rPr lang="ru-RU" sz="1800" b="1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.</a:t>
            </a:r>
            <a:r>
              <a:rPr lang="en-US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)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Целта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е да се закупят в кратки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срокове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допълнителни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устройства за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поне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10% от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учителите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и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учениците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и да се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проведат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обучения на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ученици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, учители,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образователни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медиатори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, родители и да се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противодейства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на риска от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отпадане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в ситуация на обучение от </a:t>
            </a:r>
            <a:r>
              <a:rPr lang="ru-RU" sz="1800" dirty="0" err="1">
                <a:solidFill>
                  <a:srgbClr val="4A66AC">
                    <a:lumMod val="75000"/>
                  </a:srgbClr>
                </a:solidFill>
                <a:latin typeface="Calibri"/>
              </a:rPr>
              <a:t>разстояние</a:t>
            </a:r>
            <a:r>
              <a:rPr lang="ru-RU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. </a:t>
            </a:r>
            <a:r>
              <a:rPr lang="bg-BG" sz="1800" i="1" dirty="0">
                <a:solidFill>
                  <a:schemeClr val="tx1"/>
                </a:solidFill>
              </a:rPr>
              <a:t> </a:t>
            </a:r>
            <a:endParaRPr lang="bg-BG" sz="1800" dirty="0">
              <a:solidFill>
                <a:srgbClr val="4A66AC">
                  <a:lumMod val="75000"/>
                </a:srgbClr>
              </a:solidFill>
              <a:latin typeface="Calibri"/>
            </a:endParaRP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Решение на ЕК за одобрение от </a:t>
            </a:r>
            <a:r>
              <a:rPr lang="bg-BG" sz="1800" b="1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07 май 2021 г.</a:t>
            </a:r>
            <a:r>
              <a:rPr lang="ru-RU" sz="1800" b="1" dirty="0">
                <a:solidFill>
                  <a:srgbClr val="4A66AC">
                    <a:lumMod val="75000"/>
                  </a:srgbClr>
                </a:solidFill>
                <a:latin typeface="Calibri"/>
              </a:rPr>
              <a:t> </a:t>
            </a:r>
            <a:endParaRPr lang="bg-BG" sz="1800" b="1" dirty="0">
              <a:solidFill>
                <a:srgbClr val="4A66AC">
                  <a:lumMod val="75000"/>
                </a:srgbClr>
              </a:solidFill>
              <a:latin typeface="Calibri"/>
            </a:endParaRPr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3693086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71599"/>
            <a:ext cx="12192000" cy="396241"/>
          </a:xfrm>
        </p:spPr>
        <p:txBody>
          <a:bodyPr>
            <a:noAutofit/>
          </a:bodyPr>
          <a:lstStyle/>
          <a:p>
            <a:pPr algn="ctr"/>
            <a:r>
              <a:rPr lang="en-US" sz="2500" b="1" dirty="0">
                <a:solidFill>
                  <a:srgbClr val="A51321"/>
                </a:solidFill>
                <a:latin typeface="+mn-lt"/>
              </a:rPr>
              <a:t>7.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Информация за проведени писмени процедури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18514" y="1867989"/>
            <a:ext cx="10678161" cy="4990011"/>
          </a:xfrm>
        </p:spPr>
        <p:txBody>
          <a:bodyPr tIns="0" bIns="0">
            <a:noAutofit/>
          </a:bodyPr>
          <a:lstStyle/>
          <a:p>
            <a:pPr algn="just">
              <a:lnSpc>
                <a:spcPct val="120000"/>
              </a:lnSpc>
            </a:pPr>
            <a:r>
              <a:rPr lang="bg-BG" sz="1600" b="1" dirty="0">
                <a:solidFill>
                  <a:srgbClr val="C00000"/>
                </a:solidFill>
                <a:latin typeface="+mn-lt"/>
              </a:rPr>
              <a:t>1. Ноември 2020 г. </a:t>
            </a:r>
            <a:r>
              <a:rPr lang="bg-BG" sz="1600" dirty="0">
                <a:solidFill>
                  <a:srgbClr val="C00000"/>
                </a:solidFill>
                <a:latin typeface="+mn-lt"/>
              </a:rPr>
              <a:t>/16.11.- 09.12.2020 г./:</a:t>
            </a:r>
          </a:p>
          <a:p>
            <a:pPr marL="447675" indent="-265113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  <a:tabLst>
                <a:tab pos="893763" algn="l"/>
              </a:tabLst>
            </a:pPr>
            <a:r>
              <a:rPr lang="ru-RU" sz="1600" b="1" dirty="0">
                <a:solidFill>
                  <a:srgbClr val="002060"/>
                </a:solidFill>
                <a:latin typeface="+mn-lt"/>
              </a:rPr>
              <a:t>Проект на </a:t>
            </a:r>
            <a:r>
              <a:rPr lang="bg-BG" sz="1600" b="1" dirty="0">
                <a:solidFill>
                  <a:srgbClr val="002060"/>
                </a:solidFill>
                <a:latin typeface="+mn-lt"/>
              </a:rPr>
              <a:t>четвърто</a:t>
            </a:r>
            <a:r>
              <a:rPr lang="ru-RU" sz="1600" b="1" dirty="0">
                <a:solidFill>
                  <a:srgbClr val="002060"/>
                </a:solidFill>
                <a:latin typeface="+mn-lt"/>
              </a:rPr>
              <a:t> изменение на ОПНОИР 2014-2020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.</a:t>
            </a:r>
            <a:endParaRPr lang="en-US" sz="1600" dirty="0">
              <a:solidFill>
                <a:srgbClr val="002060"/>
              </a:solidFill>
              <a:latin typeface="+mn-lt"/>
            </a:endParaRPr>
          </a:p>
          <a:p>
            <a:pPr marL="447675" indent="-265113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v"/>
              <a:tabLst>
                <a:tab pos="893763" algn="l"/>
              </a:tabLst>
            </a:pPr>
            <a:r>
              <a:rPr lang="ru-RU" sz="1600" b="1" dirty="0">
                <a:solidFill>
                  <a:srgbClr val="002060"/>
                </a:solidFill>
                <a:latin typeface="+mn-lt"/>
              </a:rPr>
              <a:t>Индикативна </a:t>
            </a:r>
            <a:r>
              <a:rPr lang="bg-BG" sz="1600" b="1" dirty="0">
                <a:solidFill>
                  <a:srgbClr val="002060"/>
                </a:solidFill>
                <a:latin typeface="+mn-lt"/>
              </a:rPr>
              <a:t>годишна работна програма </a:t>
            </a:r>
            <a:r>
              <a:rPr lang="ru-RU" sz="1600" b="1" dirty="0">
                <a:solidFill>
                  <a:srgbClr val="002060"/>
                </a:solidFill>
                <a:latin typeface="+mn-lt"/>
              </a:rPr>
              <a:t>за 2020 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г. на ОПНОИР 2014-2020 (изменена)</a:t>
            </a:r>
            <a:endParaRPr lang="en-US" sz="1600" dirty="0">
              <a:solidFill>
                <a:srgbClr val="002060"/>
              </a:solidFill>
              <a:latin typeface="+mn-lt"/>
            </a:endParaRPr>
          </a:p>
          <a:p>
            <a:pPr marL="447675" indent="-265113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v"/>
              <a:tabLst>
                <a:tab pos="893763" algn="l"/>
              </a:tabLst>
            </a:pPr>
            <a:r>
              <a:rPr lang="ru-RU" sz="1600" b="1" dirty="0">
                <a:solidFill>
                  <a:srgbClr val="002060"/>
                </a:solidFill>
                <a:latin typeface="+mn-lt"/>
              </a:rPr>
              <a:t>Индикативна </a:t>
            </a:r>
            <a:r>
              <a:rPr lang="bg-BG" sz="1600" b="1" dirty="0">
                <a:solidFill>
                  <a:srgbClr val="002060"/>
                </a:solidFill>
                <a:latin typeface="+mn-lt"/>
              </a:rPr>
              <a:t>годишна работна програма </a:t>
            </a:r>
            <a:r>
              <a:rPr lang="ru-RU" sz="1600" b="1" dirty="0">
                <a:solidFill>
                  <a:srgbClr val="002060"/>
                </a:solidFill>
                <a:latin typeface="+mn-lt"/>
              </a:rPr>
              <a:t>за 2021 г. 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на ОПНОИР 2014-2020</a:t>
            </a:r>
            <a:endParaRPr lang="bg-BG" sz="1600" dirty="0">
              <a:solidFill>
                <a:srgbClr val="002060"/>
              </a:solidFill>
              <a:latin typeface="+mn-lt"/>
            </a:endParaRPr>
          </a:p>
          <a:p>
            <a:pPr marL="447675" lvl="0" indent="-265113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1600" dirty="0">
                <a:solidFill>
                  <a:srgbClr val="002060"/>
                </a:solidFill>
                <a:latin typeface="+mn-lt"/>
              </a:rPr>
              <a:t>Методология и критерии за подбор на операция </a:t>
            </a:r>
            <a:r>
              <a:rPr lang="ru-RU" sz="1600" b="1" dirty="0">
                <a:solidFill>
                  <a:srgbClr val="002060"/>
                </a:solidFill>
                <a:latin typeface="+mn-lt"/>
              </a:rPr>
              <a:t>„Равен </a:t>
            </a:r>
            <a:r>
              <a:rPr lang="bg-BG" sz="1600" b="1" dirty="0">
                <a:solidFill>
                  <a:srgbClr val="002060"/>
                </a:solidFill>
                <a:latin typeface="+mn-lt"/>
              </a:rPr>
              <a:t>достъп до училищно образование в условията на кризи</a:t>
            </a:r>
            <a:r>
              <a:rPr lang="ru-RU" sz="1600" b="1" dirty="0">
                <a:solidFill>
                  <a:srgbClr val="002060"/>
                </a:solidFill>
                <a:latin typeface="+mn-lt"/>
              </a:rPr>
              <a:t>”</a:t>
            </a:r>
            <a:endParaRPr lang="bg-BG" sz="1600" b="1" dirty="0">
              <a:solidFill>
                <a:srgbClr val="002060"/>
              </a:solidFill>
              <a:latin typeface="+mn-lt"/>
            </a:endParaRPr>
          </a:p>
          <a:p>
            <a:pPr marL="447675" lvl="0" indent="-265113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bg-BG" sz="1600" dirty="0">
                <a:solidFill>
                  <a:srgbClr val="002060"/>
                </a:solidFill>
                <a:latin typeface="+mn-lt"/>
              </a:rPr>
              <a:t>Актуализиран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+mn-lt"/>
              </a:rPr>
              <a:t>План за оценка на ОПНОИР 2014-2020</a:t>
            </a:r>
            <a:endParaRPr lang="bg-BG" sz="1600" b="1" dirty="0">
              <a:solidFill>
                <a:srgbClr val="002060"/>
              </a:solidFill>
              <a:latin typeface="+mn-lt"/>
            </a:endParaRPr>
          </a:p>
          <a:p>
            <a:pPr marL="447675" lvl="0" indent="-265113"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bg-BG" sz="1600" b="1" dirty="0">
                <a:solidFill>
                  <a:srgbClr val="002060"/>
                </a:solidFill>
                <a:latin typeface="+mn-lt"/>
              </a:rPr>
              <a:t>Годишен </a:t>
            </a:r>
            <a:r>
              <a:rPr lang="ru-RU" sz="1600" b="1" dirty="0">
                <a:solidFill>
                  <a:srgbClr val="002060"/>
                </a:solidFill>
                <a:latin typeface="+mn-lt"/>
              </a:rPr>
              <a:t>план за действие за мерки по </a:t>
            </a:r>
            <a:r>
              <a:rPr lang="bg-BG" sz="1600" b="1" dirty="0">
                <a:solidFill>
                  <a:srgbClr val="002060"/>
                </a:solidFill>
                <a:latin typeface="+mn-lt"/>
              </a:rPr>
              <a:t>информиране и комуникация на ОПНОИР </a:t>
            </a:r>
            <a:r>
              <a:rPr lang="bg-BG" sz="1600" dirty="0">
                <a:solidFill>
                  <a:srgbClr val="002060"/>
                </a:solidFill>
                <a:latin typeface="+mn-lt"/>
              </a:rPr>
              <a:t>в изпълнение 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на </a:t>
            </a:r>
            <a:r>
              <a:rPr lang="bg-BG" sz="1600" dirty="0">
                <a:solidFill>
                  <a:srgbClr val="002060"/>
                </a:solidFill>
                <a:latin typeface="+mn-lt"/>
              </a:rPr>
              <a:t>Националната комуникационна стратегия 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2014-2020 г. за 2021 г.</a:t>
            </a:r>
            <a:endParaRPr lang="bg-BG" sz="1600" dirty="0">
              <a:solidFill>
                <a:srgbClr val="002060"/>
              </a:solidFill>
              <a:latin typeface="+mn-lt"/>
            </a:endParaRP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</a:pPr>
            <a:r>
              <a:rPr lang="bg-BG" sz="1600" b="1" dirty="0">
                <a:solidFill>
                  <a:srgbClr val="C00000"/>
                </a:solidFill>
                <a:latin typeface="+mn-lt"/>
              </a:rPr>
              <a:t>2. Март 2021 г. </a:t>
            </a:r>
            <a:r>
              <a:rPr lang="bg-BG" sz="1600" dirty="0">
                <a:solidFill>
                  <a:srgbClr val="C00000"/>
                </a:solidFill>
                <a:latin typeface="+mn-lt"/>
              </a:rPr>
              <a:t>/10.03.- 13.04.2021 г./:</a:t>
            </a:r>
          </a:p>
          <a:p>
            <a:pPr marL="447675" lvl="1" indent="-24765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600" dirty="0">
                <a:solidFill>
                  <a:srgbClr val="002060"/>
                </a:solidFill>
                <a:latin typeface="+mn-lt"/>
              </a:rPr>
              <a:t>Методология и критерии за подбор на операция </a:t>
            </a:r>
            <a:r>
              <a:rPr lang="ru-RU" sz="1600" b="1" dirty="0">
                <a:solidFill>
                  <a:srgbClr val="002060"/>
                </a:solidFill>
                <a:latin typeface="+mn-lt"/>
              </a:rPr>
              <a:t>„Ученически практики - 2“</a:t>
            </a:r>
          </a:p>
          <a:p>
            <a:pPr marL="200025" lvl="1" indent="-114300" algn="just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bg-BG" sz="1600" b="1" dirty="0">
                <a:solidFill>
                  <a:srgbClr val="C00000"/>
                </a:solidFill>
                <a:latin typeface="+mn-lt"/>
              </a:rPr>
              <a:t>3. Април 2021 г. </a:t>
            </a:r>
            <a:r>
              <a:rPr lang="bg-BG" sz="1600" dirty="0">
                <a:solidFill>
                  <a:srgbClr val="C00000"/>
                </a:solidFill>
                <a:latin typeface="+mn-lt"/>
              </a:rPr>
              <a:t>/28.04.- 18.05.2021 г./:</a:t>
            </a:r>
          </a:p>
          <a:p>
            <a:pPr marL="447675" lvl="1" indent="-265113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bg-BG" sz="1600" b="1" dirty="0">
                <a:solidFill>
                  <a:srgbClr val="002060"/>
                </a:solidFill>
                <a:latin typeface="+mn-lt"/>
              </a:rPr>
              <a:t>Годишен</a:t>
            </a:r>
            <a:r>
              <a:rPr lang="ru-RU" sz="1600" b="1" dirty="0">
                <a:solidFill>
                  <a:srgbClr val="002060"/>
                </a:solidFill>
                <a:latin typeface="+mn-lt"/>
              </a:rPr>
              <a:t> доклад за </a:t>
            </a:r>
            <a:r>
              <a:rPr lang="bg-BG" sz="1600" b="1" dirty="0">
                <a:solidFill>
                  <a:srgbClr val="002060"/>
                </a:solidFill>
                <a:latin typeface="+mn-lt"/>
              </a:rPr>
              <a:t>изпълнение на ОПНОИР за 2020 г. </a:t>
            </a:r>
            <a:r>
              <a:rPr lang="bg-BG" sz="1600" dirty="0">
                <a:solidFill>
                  <a:srgbClr val="002060"/>
                </a:solidFill>
                <a:latin typeface="+mn-lt"/>
              </a:rPr>
              <a:t>и предоставяне на мандат на УО да изпрати документа чрез системата </a:t>
            </a:r>
            <a:r>
              <a:rPr lang="ru-RU" sz="1600" dirty="0">
                <a:solidFill>
                  <a:srgbClr val="002060"/>
                </a:solidFill>
                <a:latin typeface="+mn-lt"/>
              </a:rPr>
              <a:t>SFC2014 и да отрази допълнения и корекции вследствие на евентуални коментари от страна на ЕК.</a:t>
            </a:r>
          </a:p>
          <a:p>
            <a:pPr marL="357188" lvl="1" indent="0" algn="just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bg-BG" sz="1100" i="1" dirty="0">
                <a:solidFill>
                  <a:schemeClr val="tx1"/>
                </a:solidFill>
                <a:latin typeface="+mn-lt"/>
              </a:rPr>
              <a:t>/На 18.05.2021 г. са получени предварителни коментари от ГД Заетост на ЕК, които са отразени от УО в ГДИ на</a:t>
            </a:r>
            <a:r>
              <a:rPr lang="en-US" sz="1100" i="1" dirty="0">
                <a:solidFill>
                  <a:schemeClr val="tx1"/>
                </a:solidFill>
                <a:latin typeface="+mn-lt"/>
              </a:rPr>
              <a:t> </a:t>
            </a:r>
            <a:r>
              <a:rPr lang="bg-BG" sz="1100" i="1" dirty="0">
                <a:solidFill>
                  <a:schemeClr val="tx1"/>
                </a:solidFill>
                <a:latin typeface="+mn-lt"/>
              </a:rPr>
              <a:t>ОПНОИР за 2020 г. и резюмето за гражданите. Документите са изпратени на 31.05.2021 г. на ЕК през системата SFC2014 при</a:t>
            </a:r>
            <a:r>
              <a:rPr lang="en-US" sz="1100" i="1" dirty="0">
                <a:solidFill>
                  <a:schemeClr val="tx1"/>
                </a:solidFill>
                <a:latin typeface="+mn-lt"/>
              </a:rPr>
              <a:t> </a:t>
            </a:r>
            <a:r>
              <a:rPr lang="bg-BG" sz="1100" i="1" dirty="0">
                <a:solidFill>
                  <a:schemeClr val="tx1"/>
                </a:solidFill>
                <a:latin typeface="+mn-lt"/>
              </a:rPr>
              <a:t>спазване на заложения срок за представяне в чл. 111, параграф 1 от Регламент (ЕС) № 1303/2013./</a:t>
            </a:r>
            <a:endParaRPr lang="bg-BG" sz="11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955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0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71599"/>
            <a:ext cx="12192000" cy="701041"/>
          </a:xfrm>
        </p:spPr>
        <p:txBody>
          <a:bodyPr>
            <a:noAutofit/>
          </a:bodyPr>
          <a:lstStyle/>
          <a:p>
            <a:pPr algn="ctr"/>
            <a:r>
              <a:rPr lang="en-US" sz="2500" b="1" dirty="0">
                <a:solidFill>
                  <a:srgbClr val="A51321"/>
                </a:solidFill>
                <a:latin typeface="+mn-lt"/>
              </a:rPr>
              <a:t>7.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И</a:t>
            </a:r>
            <a:r>
              <a:rPr lang="ru-RU" sz="2500" b="1" dirty="0" err="1">
                <a:solidFill>
                  <a:srgbClr val="A51321"/>
                </a:solidFill>
                <a:latin typeface="+mn-lt"/>
              </a:rPr>
              <a:t>нформация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 </a:t>
            </a:r>
            <a:r>
              <a:rPr lang="ru-RU" sz="2500" b="1" dirty="0" err="1">
                <a:solidFill>
                  <a:srgbClr val="A51321"/>
                </a:solidFill>
                <a:latin typeface="+mn-lt"/>
              </a:rPr>
              <a:t>съгласно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 чл. 3, т. 1.1 от </a:t>
            </a:r>
            <a:br>
              <a:rPr lang="ru-RU" sz="2500" b="1" dirty="0">
                <a:solidFill>
                  <a:srgbClr val="A51321"/>
                </a:solidFill>
                <a:latin typeface="+mn-lt"/>
              </a:rPr>
            </a:br>
            <a:r>
              <a:rPr lang="ru-RU" sz="2500" b="1" dirty="0" err="1">
                <a:solidFill>
                  <a:srgbClr val="A51321"/>
                </a:solidFill>
                <a:latin typeface="+mn-lt"/>
              </a:rPr>
              <a:t>Вътрешните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 правила за работа на КН на ОПНОИР</a:t>
            </a:r>
            <a:endParaRPr lang="bg-BG" sz="25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743447" y="2249444"/>
            <a:ext cx="10849553" cy="4127502"/>
          </a:xfrm>
        </p:spPr>
        <p:txBody>
          <a:bodyPr tIns="0" bIns="0"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bg-BG" sz="1400" b="1" dirty="0">
                <a:solidFill>
                  <a:srgbClr val="C00000"/>
                </a:solidFill>
                <a:latin typeface="+mn-lt"/>
              </a:rPr>
              <a:t>1. Март 2021 г.:</a:t>
            </a:r>
            <a:endParaRPr lang="bg-BG" sz="1400" dirty="0">
              <a:solidFill>
                <a:srgbClr val="C00000"/>
              </a:solidFill>
              <a:latin typeface="+mn-lt"/>
            </a:endParaRPr>
          </a:p>
          <a:p>
            <a:pPr marL="171450" lvl="1" indent="98425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anose="05000000000000000000" pitchFamily="2" charset="2"/>
              <a:buChar char="v"/>
            </a:pPr>
            <a:r>
              <a:rPr lang="ru-RU" sz="1400" dirty="0">
                <a:solidFill>
                  <a:srgbClr val="002060"/>
                </a:solidFill>
                <a:latin typeface="+mn-lt"/>
              </a:rPr>
              <a:t> Методология и критерии за </a:t>
            </a:r>
            <a:r>
              <a:rPr lang="bg-BG" sz="1400" dirty="0">
                <a:solidFill>
                  <a:srgbClr val="002060"/>
                </a:solidFill>
                <a:latin typeface="+mn-lt"/>
              </a:rPr>
              <a:t>подбор на операция </a:t>
            </a:r>
            <a:r>
              <a:rPr lang="bg-BG" sz="1400" b="1" dirty="0">
                <a:solidFill>
                  <a:srgbClr val="002060"/>
                </a:solidFill>
                <a:latin typeface="+mn-lt"/>
              </a:rPr>
              <a:t>„Ограмотяване на възрастни - 2</a:t>
            </a:r>
            <a:r>
              <a:rPr lang="ru-RU" sz="1400" b="1" dirty="0">
                <a:solidFill>
                  <a:srgbClr val="002060"/>
                </a:solidFill>
                <a:latin typeface="+mn-lt"/>
              </a:rPr>
              <a:t>“</a:t>
            </a:r>
          </a:p>
          <a:p>
            <a:pPr marL="90488" indent="2667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i="1" dirty="0">
                <a:solidFill>
                  <a:schemeClr val="tx1"/>
                </a:solidFill>
                <a:latin typeface="+mn-lt"/>
              </a:rPr>
              <a:t>/</a:t>
            </a:r>
            <a:r>
              <a:rPr lang="ru-RU" sz="1100" i="1" dirty="0" err="1">
                <a:solidFill>
                  <a:schemeClr val="tx1"/>
                </a:solidFill>
                <a:latin typeface="+mn-lt"/>
              </a:rPr>
              <a:t>Промя</a:t>
            </a:r>
            <a:r>
              <a:rPr lang="bg-BG" sz="1100" i="1" dirty="0">
                <a:solidFill>
                  <a:schemeClr val="tx1"/>
                </a:solidFill>
                <a:latin typeface="+mn-lt"/>
              </a:rPr>
              <a:t>на в Раздел I „Общо описание“, Секция „Бюджет“ - средствата са увеличени </a:t>
            </a:r>
            <a:r>
              <a:rPr lang="ru-RU" sz="1100" i="1" dirty="0">
                <a:solidFill>
                  <a:schemeClr val="tx1"/>
                </a:solidFill>
                <a:latin typeface="+mn-lt"/>
              </a:rPr>
              <a:t>на 15 662 042,93 </a:t>
            </a:r>
            <a:r>
              <a:rPr lang="bg-BG" sz="1100" i="1" dirty="0" err="1">
                <a:solidFill>
                  <a:schemeClr val="tx1"/>
                </a:solidFill>
                <a:latin typeface="+mn-lt"/>
              </a:rPr>
              <a:t>лв</a:t>
            </a:r>
            <a:r>
              <a:rPr lang="ru-RU" sz="1100" i="1" dirty="0">
                <a:solidFill>
                  <a:schemeClr val="tx1"/>
                </a:solidFill>
                <a:latin typeface="+mn-lt"/>
              </a:rPr>
              <a:t>./</a:t>
            </a:r>
          </a:p>
          <a:p>
            <a:pPr algn="just">
              <a:lnSpc>
                <a:spcPct val="120000"/>
              </a:lnSpc>
              <a:spcAft>
                <a:spcPts val="0"/>
              </a:spcAft>
            </a:pPr>
            <a:r>
              <a:rPr lang="bg-BG" sz="1400" b="1" dirty="0">
                <a:solidFill>
                  <a:srgbClr val="C00000"/>
                </a:solidFill>
                <a:latin typeface="+mn-lt"/>
              </a:rPr>
              <a:t>2. Април 2021 г. </a:t>
            </a:r>
            <a:endParaRPr lang="bg-BG" sz="1400" dirty="0">
              <a:solidFill>
                <a:srgbClr val="C00000"/>
              </a:solidFill>
              <a:latin typeface="+mn-lt"/>
            </a:endParaRPr>
          </a:p>
          <a:p>
            <a:pPr lvl="1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400" dirty="0">
                <a:solidFill>
                  <a:srgbClr val="002060"/>
                </a:solidFill>
                <a:latin typeface="+mn-lt"/>
              </a:rPr>
              <a:t> Методология и критерии за подбор на </a:t>
            </a:r>
            <a:r>
              <a:rPr lang="bg-BG" sz="1400" dirty="0">
                <a:solidFill>
                  <a:srgbClr val="002060"/>
                </a:solidFill>
                <a:latin typeface="+mn-lt"/>
              </a:rPr>
              <a:t>операция </a:t>
            </a:r>
            <a:r>
              <a:rPr lang="bg-BG" sz="1400" b="1" dirty="0">
                <a:solidFill>
                  <a:srgbClr val="002060"/>
                </a:solidFill>
                <a:latin typeface="+mn-lt"/>
              </a:rPr>
              <a:t>„Квалификация на педагогическите специалисти</a:t>
            </a:r>
            <a:r>
              <a:rPr lang="bg-BG" sz="1400" b="1" dirty="0">
                <a:solidFill>
                  <a:srgbClr val="002060"/>
                </a:solidFill>
              </a:rPr>
              <a:t>“</a:t>
            </a:r>
          </a:p>
          <a:p>
            <a:pPr marL="200025" lvl="1" indent="157163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-BG" sz="1100" i="1" dirty="0">
                <a:solidFill>
                  <a:schemeClr val="tx1"/>
                </a:solidFill>
                <a:latin typeface="+mn-lt"/>
              </a:rPr>
              <a:t>/Промяна в Раздел I „Общо описание“, Секция „Продължителност“  - </a:t>
            </a:r>
            <a:r>
              <a:rPr lang="bg-BG" sz="1100" i="1" dirty="0">
                <a:solidFill>
                  <a:schemeClr val="tx1"/>
                </a:solidFill>
              </a:rPr>
              <a:t>удължена е продължителността </a:t>
            </a:r>
            <a:r>
              <a:rPr lang="bg-BG" sz="1100" i="1" dirty="0">
                <a:solidFill>
                  <a:schemeClr val="tx1"/>
                </a:solidFill>
                <a:latin typeface="+mn-lt"/>
              </a:rPr>
              <a:t>на 46 месеца, но не по-късно </a:t>
            </a:r>
            <a:r>
              <a:rPr lang="ru-RU" sz="1100" i="1" dirty="0">
                <a:solidFill>
                  <a:schemeClr val="tx1"/>
                </a:solidFill>
                <a:latin typeface="+mn-lt"/>
              </a:rPr>
              <a:t>от 31.12.2022 г./</a:t>
            </a:r>
            <a:endParaRPr lang="bg-BG" sz="1100" i="1" dirty="0">
              <a:solidFill>
                <a:schemeClr val="tx1"/>
              </a:solidFill>
              <a:latin typeface="+mn-lt"/>
            </a:endParaRPr>
          </a:p>
          <a:p>
            <a:pPr lvl="1" algn="just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2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Методология и критерии за подбор на </a:t>
            </a:r>
            <a:r>
              <a:rPr lang="bg-BG" sz="1400" dirty="0">
                <a:solidFill>
                  <a:srgbClr val="002060"/>
                </a:solidFill>
                <a:latin typeface="+mn-lt"/>
              </a:rPr>
              <a:t>операция </a:t>
            </a:r>
            <a:r>
              <a:rPr lang="bg-BG" sz="1400" b="1" dirty="0">
                <a:solidFill>
                  <a:srgbClr val="002060"/>
                </a:solidFill>
                <a:latin typeface="+mn-lt"/>
              </a:rPr>
              <a:t>„Подкрепа за успех“</a:t>
            </a:r>
          </a:p>
          <a:p>
            <a:pPr marL="355600" lvl="1" indent="1588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-BG" sz="1100" i="1" dirty="0">
                <a:solidFill>
                  <a:schemeClr val="tx1"/>
                </a:solidFill>
                <a:latin typeface="+mn-lt"/>
              </a:rPr>
              <a:t>/Промяна в Раздел I „Общо описание“, Секция „Продължителност“ – удължена е продължителността на операцията на 41 месеца, но не по-късно </a:t>
            </a:r>
            <a:r>
              <a:rPr lang="ru-RU" sz="1100" i="1" dirty="0">
                <a:solidFill>
                  <a:schemeClr val="tx1"/>
                </a:solidFill>
                <a:latin typeface="+mn-lt"/>
              </a:rPr>
              <a:t>от 31.12.2022 г./</a:t>
            </a:r>
            <a:endParaRPr lang="bg-BG" sz="1100" i="1" dirty="0">
              <a:solidFill>
                <a:schemeClr val="tx1"/>
              </a:solidFill>
              <a:latin typeface="+mn-lt"/>
            </a:endParaRPr>
          </a:p>
          <a:p>
            <a:pPr marL="200025" lvl="1" indent="-112713" algn="just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bg-BG" sz="1400" b="1" dirty="0">
                <a:solidFill>
                  <a:srgbClr val="C00000"/>
                </a:solidFill>
                <a:latin typeface="+mn-lt"/>
              </a:rPr>
              <a:t>3. Май 2021 г. </a:t>
            </a:r>
            <a:endParaRPr lang="bg-BG" sz="1400" dirty="0">
              <a:solidFill>
                <a:srgbClr val="C00000"/>
              </a:solidFill>
              <a:latin typeface="+mn-lt"/>
            </a:endParaRPr>
          </a:p>
          <a:p>
            <a:pPr marL="357188" lvl="1" indent="-174625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4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Методология и критерии за подбор на </a:t>
            </a:r>
            <a:r>
              <a:rPr lang="bg-BG" sz="1400" dirty="0">
                <a:solidFill>
                  <a:srgbClr val="002060"/>
                </a:solidFill>
                <a:latin typeface="+mn-lt"/>
              </a:rPr>
              <a:t>операция </a:t>
            </a:r>
            <a:r>
              <a:rPr lang="bg-BG" sz="1400" b="1" dirty="0">
                <a:solidFill>
                  <a:srgbClr val="002060"/>
                </a:solidFill>
                <a:latin typeface="+mn-lt"/>
              </a:rPr>
              <a:t>„Интегрирани мерки за подобряване достъпа до образование“</a:t>
            </a:r>
          </a:p>
          <a:p>
            <a:pPr marL="355600" lvl="1" indent="1588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-BG" sz="1100" i="1" dirty="0">
                <a:latin typeface="+mn-lt"/>
              </a:rPr>
              <a:t>/Промяна в Раздел I „Общо описание“, Секция „Бюджет до (в лева)“ – </a:t>
            </a:r>
            <a:r>
              <a:rPr lang="ru-RU" sz="1100" i="1" dirty="0">
                <a:latin typeface="+mn-lt"/>
              </a:rPr>
              <a:t>увеличен е </a:t>
            </a:r>
            <a:r>
              <a:rPr lang="bg-BG" sz="1100" i="1" dirty="0">
                <a:latin typeface="+mn-lt"/>
              </a:rPr>
              <a:t>финансовият ресурс по КОМПОНЕНТ 2 на интегрираната процедура с 2 571 524,76 </a:t>
            </a:r>
            <a:r>
              <a:rPr lang="ru-RU" sz="1100" i="1" dirty="0" err="1">
                <a:latin typeface="+mn-lt"/>
              </a:rPr>
              <a:t>лв</a:t>
            </a:r>
            <a:r>
              <a:rPr lang="ru-RU" sz="1100" i="1" dirty="0">
                <a:latin typeface="+mn-lt"/>
              </a:rPr>
              <a:t>./</a:t>
            </a:r>
          </a:p>
          <a:p>
            <a:pPr marL="200025" lvl="1" indent="-112713" algn="just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bg-BG" sz="1400" b="1" dirty="0">
                <a:solidFill>
                  <a:srgbClr val="C00000"/>
                </a:solidFill>
              </a:rPr>
              <a:t>4. Юни 2021 г. </a:t>
            </a:r>
            <a:endParaRPr lang="bg-BG" sz="1400" dirty="0">
              <a:solidFill>
                <a:srgbClr val="C00000"/>
              </a:solidFill>
            </a:endParaRPr>
          </a:p>
          <a:p>
            <a:pPr marL="357188" lvl="1" indent="-174625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400" b="1" dirty="0">
                <a:solidFill>
                  <a:srgbClr val="002060"/>
                </a:solidFill>
              </a:rPr>
              <a:t> </a:t>
            </a:r>
            <a:r>
              <a:rPr lang="ru-RU" sz="1400" dirty="0">
                <a:solidFill>
                  <a:srgbClr val="002060"/>
                </a:solidFill>
                <a:latin typeface="+mn-lt"/>
              </a:rPr>
              <a:t>Методология и критерии за подбор на </a:t>
            </a:r>
            <a:r>
              <a:rPr lang="bg-BG" sz="1400" dirty="0">
                <a:solidFill>
                  <a:srgbClr val="002060"/>
                </a:solidFill>
                <a:latin typeface="+mn-lt"/>
              </a:rPr>
              <a:t>операция </a:t>
            </a:r>
            <a:r>
              <a:rPr lang="bg-BG" sz="1400" b="1" dirty="0">
                <a:solidFill>
                  <a:srgbClr val="002060"/>
                </a:solidFill>
              </a:rPr>
              <a:t>„</a:t>
            </a:r>
            <a:r>
              <a:rPr lang="ru-RU" sz="1400" b="1" dirty="0">
                <a:solidFill>
                  <a:srgbClr val="002060"/>
                </a:solidFill>
              </a:rPr>
              <a:t>Активно </a:t>
            </a:r>
            <a:r>
              <a:rPr lang="ru-RU" sz="1400" b="1" dirty="0" err="1">
                <a:solidFill>
                  <a:srgbClr val="002060"/>
                </a:solidFill>
              </a:rPr>
              <a:t>приобщаване</a:t>
            </a:r>
            <a:r>
              <a:rPr lang="ru-RU" sz="1400" b="1" dirty="0">
                <a:solidFill>
                  <a:srgbClr val="002060"/>
                </a:solidFill>
              </a:rPr>
              <a:t> в </a:t>
            </a:r>
            <a:r>
              <a:rPr lang="ru-RU" sz="1400" b="1" dirty="0" err="1">
                <a:solidFill>
                  <a:srgbClr val="002060"/>
                </a:solidFill>
              </a:rPr>
              <a:t>системата</a:t>
            </a:r>
            <a:r>
              <a:rPr lang="ru-RU" sz="1400" b="1" dirty="0">
                <a:solidFill>
                  <a:srgbClr val="002060"/>
                </a:solidFill>
              </a:rPr>
              <a:t> на </a:t>
            </a:r>
            <a:r>
              <a:rPr lang="ru-RU" sz="1400" b="1" dirty="0" err="1">
                <a:solidFill>
                  <a:srgbClr val="002060"/>
                </a:solidFill>
              </a:rPr>
              <a:t>предучилищното</a:t>
            </a:r>
            <a:r>
              <a:rPr lang="ru-RU" sz="1400" b="1" dirty="0">
                <a:solidFill>
                  <a:srgbClr val="002060"/>
                </a:solidFill>
              </a:rPr>
              <a:t> образование</a:t>
            </a:r>
            <a:r>
              <a:rPr lang="bg-BG" sz="1400" b="1" dirty="0">
                <a:solidFill>
                  <a:srgbClr val="002060"/>
                </a:solidFill>
              </a:rPr>
              <a:t>“</a:t>
            </a:r>
          </a:p>
          <a:p>
            <a:pPr marL="355600" lvl="1" indent="1588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bg-BG" sz="1100" i="1" dirty="0"/>
              <a:t>/</a:t>
            </a:r>
            <a:r>
              <a:rPr lang="bg-BG" sz="1100" i="1" dirty="0">
                <a:latin typeface="+mn-lt"/>
              </a:rPr>
              <a:t>Промяна в Раздел I „Общо описание“, Секция „Продължителност “ – </a:t>
            </a:r>
            <a:r>
              <a:rPr lang="bg-BG" sz="1100" i="1" dirty="0">
                <a:solidFill>
                  <a:schemeClr val="tx1"/>
                </a:solidFill>
              </a:rPr>
              <a:t>удължена е продължителността на 42 месеца, но не по-късно от 31.12.2022 г.</a:t>
            </a:r>
            <a:r>
              <a:rPr lang="ru-RU" sz="1100" i="1" dirty="0">
                <a:latin typeface="+mn-lt"/>
              </a:rPr>
              <a:t>/</a:t>
            </a:r>
          </a:p>
          <a:p>
            <a:pPr marL="355600" lvl="1" indent="1588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1100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7391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0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83530"/>
            <a:ext cx="12192000" cy="818984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solidFill>
                  <a:srgbClr val="A51321"/>
                </a:solidFill>
                <a:latin typeface="+mn-lt"/>
              </a:rPr>
              <a:t>8.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Изпълнение на ИГРП </a:t>
            </a:r>
            <a:br>
              <a:rPr lang="bg-BG" sz="2400" b="1" dirty="0">
                <a:solidFill>
                  <a:srgbClr val="A51321"/>
                </a:solidFill>
                <a:latin typeface="+mn-lt"/>
              </a:rPr>
            </a:br>
            <a:r>
              <a:rPr lang="bg-BG" sz="2400" b="1" dirty="0">
                <a:solidFill>
                  <a:srgbClr val="A51321"/>
                </a:solidFill>
                <a:latin typeface="+mn-lt"/>
              </a:rPr>
              <a:t>Приоритетна ос 2 „</a:t>
            </a:r>
            <a:r>
              <a:rPr lang="ru-RU" sz="2400" b="1" dirty="0">
                <a:solidFill>
                  <a:srgbClr val="A51321"/>
                </a:solidFill>
                <a:latin typeface="+mn-lt"/>
              </a:rPr>
              <a:t>Образование и учене през целия живот“ </a:t>
            </a:r>
            <a:endParaRPr lang="bg-BG" sz="2400" b="1" dirty="0">
              <a:solidFill>
                <a:srgbClr val="A51321"/>
              </a:solidFill>
              <a:latin typeface="+mn-lt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3799563"/>
              </p:ext>
            </p:extLst>
          </p:nvPr>
        </p:nvGraphicFramePr>
        <p:xfrm>
          <a:off x="862642" y="2125980"/>
          <a:ext cx="10705381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143387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48640" y="1314451"/>
            <a:ext cx="10924492" cy="754379"/>
          </a:xfrm>
        </p:spPr>
        <p:txBody>
          <a:bodyPr>
            <a:noAutofit/>
          </a:bodyPr>
          <a:lstStyle/>
          <a:p>
            <a:pPr algn="ctr"/>
            <a:r>
              <a:rPr lang="en-US" sz="2500" b="1" dirty="0">
                <a:solidFill>
                  <a:srgbClr val="A51321"/>
                </a:solidFill>
                <a:latin typeface="+mn-lt"/>
              </a:rPr>
              <a:t>8.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Изпълнение на ИГРП </a:t>
            </a:r>
            <a:br>
              <a:rPr lang="bg-BG" sz="2500" b="1" dirty="0">
                <a:solidFill>
                  <a:srgbClr val="A51321"/>
                </a:solidFill>
                <a:latin typeface="+mn-lt"/>
              </a:rPr>
            </a:br>
            <a:r>
              <a:rPr lang="bg-BG" sz="2500" b="1" dirty="0">
                <a:solidFill>
                  <a:srgbClr val="A51321"/>
                </a:solidFill>
                <a:latin typeface="+mn-lt"/>
              </a:rPr>
              <a:t>Приоритетна ос 3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„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Образователна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 среда за активно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социално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приобщаване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“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40360" y="2099310"/>
            <a:ext cx="5897880" cy="4160468"/>
          </a:xfrm>
        </p:spPr>
        <p:txBody>
          <a:bodyPr/>
          <a:lstStyle/>
          <a:p>
            <a:pPr algn="ctr"/>
            <a:r>
              <a:rPr lang="bg-BG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>
                    <a:schemeClr val="accent3">
                      <a:lumMod val="50000"/>
                    </a:schemeClr>
                  </a:innerShdw>
                </a:effectLst>
              </a:rPr>
              <a:t>Подход ВОМР</a:t>
            </a:r>
          </a:p>
          <a:p>
            <a:pPr algn="ctr"/>
            <a:endParaRPr lang="bg-B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217920" y="2068830"/>
            <a:ext cx="5772150" cy="4178954"/>
          </a:xfrm>
        </p:spPr>
        <p:txBody>
          <a:bodyPr/>
          <a:lstStyle/>
          <a:p>
            <a:pPr algn="ctr"/>
            <a:r>
              <a:rPr lang="bg-BG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„Ограмотяване</a:t>
            </a:r>
            <a:r>
              <a:rPr lang="bg-BG" dirty="0">
                <a:solidFill>
                  <a:schemeClr val="accent3"/>
                </a:solidFill>
              </a:rPr>
              <a:t> </a:t>
            </a:r>
            <a:r>
              <a:rPr lang="bg-BG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на</a:t>
            </a:r>
            <a:r>
              <a:rPr lang="bg-BG" dirty="0">
                <a:solidFill>
                  <a:schemeClr val="accent3"/>
                </a:solidFill>
              </a:rPr>
              <a:t> </a:t>
            </a:r>
            <a:r>
              <a:rPr lang="bg-BG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възрастни – 2“</a:t>
            </a:r>
            <a:endParaRPr lang="bg-BG" dirty="0">
              <a:solidFill>
                <a:schemeClr val="accent3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48640" y="2686050"/>
            <a:ext cx="2022032" cy="828000"/>
          </a:xfrm>
          <a:prstGeom prst="roundRect">
            <a:avLst/>
          </a:prstGeom>
          <a:solidFill>
            <a:srgbClr val="E7FF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63 подадени ПП по 16 процедури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385015" y="2686050"/>
            <a:ext cx="2463694" cy="828000"/>
          </a:xfrm>
          <a:prstGeom prst="roundRect">
            <a:avLst/>
          </a:prstGeom>
          <a:solidFill>
            <a:srgbClr val="E7FF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Сключени 47 бр. договори за </a:t>
            </a:r>
          </a:p>
          <a:p>
            <a:pPr algn="ctr"/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7 280 964,14 лв.</a:t>
            </a:r>
          </a:p>
        </p:txBody>
      </p:sp>
      <p:sp>
        <p:nvSpPr>
          <p:cNvPr id="8" name="Right Arrow 7"/>
          <p:cNvSpPr/>
          <p:nvPr/>
        </p:nvSpPr>
        <p:spPr>
          <a:xfrm>
            <a:off x="2808667" y="2953980"/>
            <a:ext cx="421175" cy="354330"/>
          </a:xfrm>
          <a:prstGeom prst="rightArrow">
            <a:avLst/>
          </a:prstGeom>
          <a:solidFill>
            <a:srgbClr val="00CC99"/>
          </a:solidFill>
          <a:ln>
            <a:solidFill>
              <a:srgbClr val="00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" name="Rectangle 8"/>
          <p:cNvSpPr/>
          <p:nvPr/>
        </p:nvSpPr>
        <p:spPr>
          <a:xfrm>
            <a:off x="477520" y="3859530"/>
            <a:ext cx="2022032" cy="828000"/>
          </a:xfrm>
          <a:prstGeom prst="rect">
            <a:avLst/>
          </a:prstGeom>
          <a:solidFill>
            <a:srgbClr val="E7FF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Верифицирани разходи</a:t>
            </a:r>
          </a:p>
          <a:p>
            <a:pPr algn="ctr"/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460 628,09 </a:t>
            </a:r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лв.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380855" y="3837959"/>
            <a:ext cx="2467854" cy="828000"/>
          </a:xfrm>
          <a:prstGeom prst="rect">
            <a:avLst/>
          </a:prstGeom>
          <a:solidFill>
            <a:srgbClr val="E7FF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Верифицирани индикатори за изпълнение - 3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%</a:t>
            </a:r>
          </a:p>
        </p:txBody>
      </p:sp>
      <p:sp>
        <p:nvSpPr>
          <p:cNvPr id="12" name="Left-Right Arrow 11"/>
          <p:cNvSpPr/>
          <p:nvPr/>
        </p:nvSpPr>
        <p:spPr>
          <a:xfrm>
            <a:off x="2649335" y="4056299"/>
            <a:ext cx="576347" cy="319988"/>
          </a:xfrm>
          <a:prstGeom prst="leftRightArrow">
            <a:avLst/>
          </a:prstGeom>
          <a:solidFill>
            <a:srgbClr val="00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3" name="Down Arrow Callout 12"/>
          <p:cNvSpPr/>
          <p:nvPr/>
        </p:nvSpPr>
        <p:spPr>
          <a:xfrm>
            <a:off x="548639" y="4794158"/>
            <a:ext cx="5300070" cy="813012"/>
          </a:xfrm>
          <a:prstGeom prst="downArrowCallout">
            <a:avLst/>
          </a:prstGeom>
          <a:solidFill>
            <a:srgbClr val="E7FF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Свободен ресурс след договаряне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–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ctr"/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772 528,50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лв.</a:t>
            </a:r>
          </a:p>
        </p:txBody>
      </p:sp>
      <p:sp>
        <p:nvSpPr>
          <p:cNvPr id="14" name="Oval 13"/>
          <p:cNvSpPr/>
          <p:nvPr/>
        </p:nvSpPr>
        <p:spPr>
          <a:xfrm>
            <a:off x="548640" y="5607170"/>
            <a:ext cx="5360453" cy="1046258"/>
          </a:xfrm>
          <a:prstGeom prst="ellipse">
            <a:avLst/>
          </a:prstGeom>
          <a:solidFill>
            <a:srgbClr val="E7FF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bg-BG" b="1" dirty="0">
                <a:solidFill>
                  <a:schemeClr val="accent1">
                    <a:lumMod val="75000"/>
                  </a:schemeClr>
                </a:solidFill>
              </a:rPr>
              <a:t>към ПО 2, „Подкрепа за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b="1" dirty="0">
                <a:solidFill>
                  <a:schemeClr val="accent1">
                    <a:lumMod val="75000"/>
                  </a:schemeClr>
                </a:solidFill>
              </a:rPr>
              <a:t>успех“</a:t>
            </a:r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bg-BG" sz="1600" i="1" dirty="0">
                <a:solidFill>
                  <a:schemeClr val="accent1">
                    <a:lumMod val="75000"/>
                  </a:schemeClr>
                </a:solidFill>
              </a:rPr>
              <a:t>подкрепа за уязвими ученици за предотвратяване преждевременното напускане на училище</a:t>
            </a:r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3992465522"/>
              </p:ext>
            </p:extLst>
          </p:nvPr>
        </p:nvGraphicFramePr>
        <p:xfrm>
          <a:off x="6766110" y="2606040"/>
          <a:ext cx="4515300" cy="40411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401882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>
            <a:extLst>
              <a:ext uri="{FF2B5EF4-FFF2-40B4-BE49-F238E27FC236}">
                <a16:creationId xmlns:a16="http://schemas.microsoft.com/office/drawing/2014/main" id="{7271961A-8CDF-40DE-BCB1-CF320073D1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6801"/>
            <a:ext cx="12179741" cy="55111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7812" y="1223011"/>
            <a:ext cx="10522218" cy="811529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800" dirty="0">
                <a:solidFill>
                  <a:srgbClr val="A51321"/>
                </a:solidFill>
              </a:rPr>
              <a:t/>
            </a:r>
            <a:br>
              <a:rPr lang="bg-BG" sz="2800" dirty="0">
                <a:solidFill>
                  <a:srgbClr val="A51321"/>
                </a:solidFill>
              </a:rPr>
            </a:br>
            <a:r>
              <a:rPr lang="bg-BG" sz="2800" dirty="0">
                <a:solidFill>
                  <a:srgbClr val="A51321"/>
                </a:solidFill>
              </a:rPr>
              <a:t/>
            </a:r>
            <a:br>
              <a:rPr lang="bg-BG" sz="2800" dirty="0">
                <a:solidFill>
                  <a:srgbClr val="A51321"/>
                </a:solidFill>
              </a:rPr>
            </a:br>
            <a:r>
              <a:rPr lang="bg-BG" sz="2800" dirty="0">
                <a:solidFill>
                  <a:srgbClr val="A51321"/>
                </a:solidFill>
              </a:rPr>
              <a:t/>
            </a:r>
            <a:br>
              <a:rPr lang="bg-BG" sz="2800" dirty="0">
                <a:solidFill>
                  <a:srgbClr val="A51321"/>
                </a:solidFill>
              </a:rPr>
            </a:br>
            <a:r>
              <a:rPr lang="bg-BG" sz="2800" dirty="0">
                <a:solidFill>
                  <a:srgbClr val="A51321"/>
                </a:solidFill>
              </a:rPr>
              <a:t/>
            </a:r>
            <a:br>
              <a:rPr lang="bg-BG" sz="2800" dirty="0">
                <a:solidFill>
                  <a:srgbClr val="A51321"/>
                </a:solidFill>
              </a:rPr>
            </a:br>
            <a:r>
              <a:rPr lang="bg-BG" sz="2800" dirty="0">
                <a:solidFill>
                  <a:srgbClr val="A51321"/>
                </a:solidFill>
              </a:rPr>
              <a:t/>
            </a:r>
            <a:br>
              <a:rPr lang="bg-BG" sz="2800" dirty="0">
                <a:solidFill>
                  <a:srgbClr val="A51321"/>
                </a:solidFill>
              </a:rPr>
            </a:br>
            <a:r>
              <a:rPr lang="bg-BG" sz="2800" dirty="0">
                <a:solidFill>
                  <a:srgbClr val="A51321"/>
                </a:solidFill>
              </a:rPr>
              <a:t/>
            </a:r>
            <a:br>
              <a:rPr lang="bg-BG" sz="2800" dirty="0">
                <a:solidFill>
                  <a:srgbClr val="A51321"/>
                </a:solidFill>
              </a:rPr>
            </a:br>
            <a:r>
              <a:rPr lang="en-US" sz="2800" b="1" dirty="0">
                <a:solidFill>
                  <a:srgbClr val="A51321"/>
                </a:solidFill>
                <a:latin typeface="+mn-lt"/>
              </a:rPr>
              <a:t>8. </a:t>
            </a:r>
            <a:r>
              <a:rPr lang="bg-BG" sz="2800" b="1" dirty="0">
                <a:solidFill>
                  <a:srgbClr val="A51321"/>
                </a:solidFill>
                <a:latin typeface="+mn-lt"/>
              </a:rPr>
              <a:t>Изпълнение на ИГРП 2021</a:t>
            </a:r>
            <a:r>
              <a:rPr lang="bg-BG" sz="2800" dirty="0">
                <a:solidFill>
                  <a:srgbClr val="A51321"/>
                </a:solidFill>
              </a:rPr>
              <a:t/>
            </a:r>
            <a:br>
              <a:rPr lang="bg-BG" sz="2800" dirty="0">
                <a:solidFill>
                  <a:srgbClr val="A51321"/>
                </a:solidFill>
              </a:rPr>
            </a:br>
            <a:endParaRPr lang="bg-BG" sz="2800" dirty="0">
              <a:solidFill>
                <a:srgbClr val="A5132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4452" y="1639667"/>
            <a:ext cx="10058400" cy="536111"/>
          </a:xfrm>
        </p:spPr>
        <p:txBody>
          <a:bodyPr>
            <a:normAutofit fontScale="92500"/>
          </a:bodyPr>
          <a:lstStyle/>
          <a:p>
            <a:pPr algn="ctr"/>
            <a:r>
              <a:rPr lang="bg-BG" b="1" dirty="0">
                <a:solidFill>
                  <a:schemeClr val="accent1">
                    <a:lumMod val="75000"/>
                  </a:schemeClr>
                </a:solidFill>
              </a:rPr>
              <a:t>„Подкрепа на уязвими групи за достъп до висше образование“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722800" y="3866956"/>
            <a:ext cx="6328150" cy="204671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i="0" u="sng" strike="noStrike" kern="0" normalizeH="0" baseline="0" noProof="0" dirty="0">
                <a:ln w="0"/>
                <a:solidFill>
                  <a:srgbClr val="002060"/>
                </a:solidFill>
                <a:effectLst>
                  <a:outerShdw blurRad="25400" dist="25400" dir="5400000" algn="ctr" rotWithShape="0">
                    <a:srgbClr val="6E747A"/>
                  </a:outerShdw>
                </a:effectLst>
                <a:uLnTx/>
                <a:uFillTx/>
              </a:rPr>
              <a:t>Обхват:</a:t>
            </a:r>
            <a:r>
              <a:rPr kumimoji="0" lang="bg-BG" sz="1600" i="0" u="none" strike="noStrike" kern="0" normalizeH="0" baseline="0" noProof="0" dirty="0">
                <a:ln w="0"/>
                <a:solidFill>
                  <a:srgbClr val="002060"/>
                </a:solidFill>
                <a:effectLst>
                  <a:outerShdw blurRad="25400" dist="25400" dir="5400000" algn="ctr" rotWithShape="0">
                    <a:srgbClr val="6E747A"/>
                  </a:outerShdw>
                </a:effectLst>
                <a:uLnTx/>
                <a:uFillTx/>
              </a:rPr>
              <a:t>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bg-BG" sz="1600" i="1" u="none" strike="noStrike" kern="0" normalizeH="0" baseline="0" noProof="0" dirty="0">
                <a:ln w="0"/>
                <a:solidFill>
                  <a:srgbClr val="002060"/>
                </a:solidFill>
                <a:effectLst>
                  <a:outerShdw blurRad="25400" dist="25400" dir="5400000" algn="ctr" rotWithShape="0">
                    <a:srgbClr val="6E747A"/>
                  </a:outerShdw>
                </a:effectLst>
                <a:uLnTx/>
                <a:uFillTx/>
              </a:rPr>
              <a:t>Лица от уязвими групи</a:t>
            </a:r>
            <a:r>
              <a:rPr kumimoji="0" lang="bg-BG" sz="1600" i="0" u="none" strike="noStrike" kern="0" normalizeH="0" baseline="0" noProof="0" dirty="0">
                <a:ln w="0"/>
                <a:solidFill>
                  <a:srgbClr val="002060"/>
                </a:solidFill>
                <a:effectLst>
                  <a:outerShdw blurRad="25400" dist="25400" dir="5400000" algn="ctr" rotWithShape="0">
                    <a:srgbClr val="6E747A"/>
                  </a:outerShdw>
                </a:effectLst>
                <a:uLnTx/>
                <a:uFillTx/>
              </a:rPr>
              <a:t>:</a:t>
            </a:r>
            <a:endParaRPr kumimoji="0" lang="en-GB" sz="1600" i="0" u="none" strike="noStrike" kern="0" normalizeH="0" baseline="0" noProof="0" dirty="0">
              <a:ln w="0"/>
              <a:solidFill>
                <a:srgbClr val="002060"/>
              </a:solidFill>
              <a:effectLst>
                <a:outerShdw blurRad="25400" dist="25400" dir="5400000" algn="ctr" rotWithShape="0">
                  <a:srgbClr val="6E747A"/>
                </a:outerShdw>
              </a:effectLst>
              <a:uLnTx/>
              <a:uFillTx/>
            </a:endParaRPr>
          </a:p>
          <a:p>
            <a:pPr marL="628650" lvl="1" indent="-171450" defTabSz="9144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kumimoji="0" lang="bg-BG" sz="1600" i="0" u="none" strike="noStrike" kern="0" normalizeH="0" baseline="0" noProof="0" dirty="0">
                <a:ln w="0"/>
                <a:solidFill>
                  <a:srgbClr val="002060"/>
                </a:solidFill>
                <a:effectLst>
                  <a:outerShdw blurRad="25400" dist="25400" dir="5400000" algn="ctr" rotWithShape="0">
                    <a:srgbClr val="6E747A"/>
                  </a:outerShdw>
                </a:effectLst>
                <a:uLnTx/>
                <a:uFillTx/>
              </a:rPr>
              <a:t>Ученици от социално слаби семейства,</a:t>
            </a:r>
          </a:p>
          <a:p>
            <a:pPr marL="628650" lvl="1" indent="-171450" defTabSz="9144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kumimoji="0" lang="bg-BG" sz="1600" i="0" u="none" strike="noStrike" kern="0" normalizeH="0" baseline="0" noProof="0" dirty="0">
                <a:ln w="0"/>
                <a:solidFill>
                  <a:srgbClr val="002060"/>
                </a:solidFill>
                <a:effectLst>
                  <a:outerShdw blurRad="25400" dist="25400" dir="5400000" algn="ctr" rotWithShape="0">
                    <a:srgbClr val="6E747A"/>
                  </a:outerShdw>
                </a:effectLst>
                <a:uLnTx/>
                <a:uFillTx/>
              </a:rPr>
              <a:t>Лица и младежи от уязвими групи,</a:t>
            </a:r>
            <a:r>
              <a:rPr lang="bg-BG" sz="1600" kern="0" dirty="0">
                <a:ln w="0"/>
                <a:solidFill>
                  <a:srgbClr val="002060"/>
                </a:solidFill>
                <a:effectLst>
                  <a:outerShdw blurRad="25400" dist="25400" dir="5400000" algn="ctr" rotWithShape="0">
                    <a:srgbClr val="6E747A"/>
                  </a:outerShdw>
                </a:effectLst>
              </a:rPr>
              <a:t> със завършено средно</a:t>
            </a:r>
            <a:r>
              <a:rPr kumimoji="0" lang="bg-BG" sz="1600" i="0" u="none" strike="noStrike" kern="0" normalizeH="0" baseline="0" noProof="0" dirty="0">
                <a:ln w="0"/>
                <a:solidFill>
                  <a:srgbClr val="002060"/>
                </a:solidFill>
                <a:effectLst>
                  <a:outerShdw blurRad="25400" dist="25400" dir="5400000" algn="ctr" rotWithShape="0">
                    <a:srgbClr val="6E747A"/>
                  </a:outerShdw>
                </a:effectLst>
                <a:uLnTx/>
                <a:uFillTx/>
              </a:rPr>
              <a:t> образование, без висше образование</a:t>
            </a:r>
            <a:r>
              <a:rPr lang="bg-BG" sz="1600" kern="0" dirty="0">
                <a:ln w="0"/>
                <a:solidFill>
                  <a:srgbClr val="002060"/>
                </a:solidFill>
                <a:effectLst>
                  <a:outerShdw blurRad="25400" dist="25400" dir="5400000" algn="ctr" rotWithShape="0">
                    <a:srgbClr val="6E747A"/>
                  </a:outerShdw>
                </a:effectLst>
              </a:rPr>
              <a:t>.</a:t>
            </a:r>
          </a:p>
          <a:p>
            <a:pPr marL="285750" indent="-285750" defTabSz="914400">
              <a:spcBef>
                <a:spcPts val="600"/>
              </a:spcBef>
              <a:buFont typeface="Wingdings" panose="05000000000000000000" pitchFamily="2" charset="2"/>
              <a:buChar char="Ø"/>
              <a:defRPr/>
            </a:pPr>
            <a:r>
              <a:rPr lang="bg-BG" sz="1600" i="1" kern="0" dirty="0">
                <a:ln w="0"/>
                <a:solidFill>
                  <a:srgbClr val="002060"/>
                </a:solidFill>
                <a:effectLst>
                  <a:outerShdw blurRad="25400" dist="25400" dir="5400000" algn="ctr" rotWithShape="0">
                    <a:srgbClr val="6E747A"/>
                  </a:outerShdw>
                </a:effectLst>
              </a:rPr>
              <a:t>Образователни медиатори и помощник на учителя</a:t>
            </a:r>
            <a:r>
              <a:rPr lang="bg-BG" sz="1600" kern="0" dirty="0">
                <a:ln w="0"/>
                <a:solidFill>
                  <a:srgbClr val="002060"/>
                </a:solidFill>
                <a:effectLst>
                  <a:outerShdw blurRad="25400" dist="25400" dir="5400000" algn="ctr" rotWithShape="0">
                    <a:srgbClr val="6E747A"/>
                  </a:outerShdw>
                </a:effectLst>
              </a:rPr>
              <a:t> със завършено средно образование, без висше образование.</a:t>
            </a:r>
            <a:endParaRPr kumimoji="0" lang="bg-BG" sz="1600" i="0" u="none" strike="noStrike" kern="0" normalizeH="0" baseline="0" noProof="0" dirty="0">
              <a:ln w="0"/>
              <a:solidFill>
                <a:srgbClr val="002060"/>
              </a:solidFill>
              <a:effectLst>
                <a:outerShdw blurRad="25400" dist="25400" dir="5400000" algn="ctr" rotWithShape="0">
                  <a:srgbClr val="6E747A"/>
                </a:outerShdw>
              </a:effectLst>
              <a:uLnTx/>
              <a:uFillTx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89882" y="2582726"/>
            <a:ext cx="5794720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defTabSz="914400">
              <a:defRPr/>
            </a:pPr>
            <a:r>
              <a:rPr lang="bg-BG" b="1" dirty="0">
                <a:solidFill>
                  <a:srgbClr val="002060"/>
                </a:solidFill>
                <a:latin typeface="Candara" panose="020E0502030303020204" pitchFamily="34" charset="0"/>
              </a:rPr>
              <a:t>Обща цел: подкрепа на уязвими групи за социална интеграция  чрез създаване на условия за преход от средно към висше образование.</a:t>
            </a:r>
          </a:p>
        </p:txBody>
      </p:sp>
      <p:sp>
        <p:nvSpPr>
          <p:cNvPr id="21" name="Oval 3"/>
          <p:cNvSpPr/>
          <p:nvPr/>
        </p:nvSpPr>
        <p:spPr>
          <a:xfrm>
            <a:off x="1542526" y="2233182"/>
            <a:ext cx="3505200" cy="3505200"/>
          </a:xfrm>
          <a:custGeom>
            <a:avLst/>
            <a:gdLst/>
            <a:ahLst/>
            <a:cxnLst/>
            <a:rect l="l" t="t" r="r" b="b"/>
            <a:pathLst>
              <a:path w="3505200" h="3505200">
                <a:moveTo>
                  <a:pt x="1752600" y="655320"/>
                </a:moveTo>
                <a:cubicBezTo>
                  <a:pt x="1146589" y="655320"/>
                  <a:pt x="655320" y="1146589"/>
                  <a:pt x="655320" y="1752600"/>
                </a:cubicBezTo>
                <a:cubicBezTo>
                  <a:pt x="655320" y="2358611"/>
                  <a:pt x="1146589" y="2849880"/>
                  <a:pt x="1752600" y="2849880"/>
                </a:cubicBezTo>
                <a:cubicBezTo>
                  <a:pt x="2358611" y="2849880"/>
                  <a:pt x="2849880" y="2358611"/>
                  <a:pt x="2849880" y="1752600"/>
                </a:cubicBezTo>
                <a:cubicBezTo>
                  <a:pt x="2849880" y="1146589"/>
                  <a:pt x="2358611" y="655320"/>
                  <a:pt x="1752600" y="655320"/>
                </a:cubicBezTo>
                <a:close/>
                <a:moveTo>
                  <a:pt x="1752600" y="0"/>
                </a:moveTo>
                <a:cubicBezTo>
                  <a:pt x="2720534" y="0"/>
                  <a:pt x="3505200" y="784666"/>
                  <a:pt x="3505200" y="1752600"/>
                </a:cubicBezTo>
                <a:cubicBezTo>
                  <a:pt x="3505200" y="2720534"/>
                  <a:pt x="2720534" y="3505200"/>
                  <a:pt x="1752600" y="3505200"/>
                </a:cubicBezTo>
                <a:cubicBezTo>
                  <a:pt x="784666" y="3505200"/>
                  <a:pt x="0" y="2720534"/>
                  <a:pt x="0" y="1752600"/>
                </a:cubicBezTo>
                <a:cubicBezTo>
                  <a:pt x="0" y="784666"/>
                  <a:pt x="784666" y="0"/>
                  <a:pt x="1752600" y="0"/>
                </a:cubicBezTo>
                <a:close/>
              </a:path>
            </a:pathLst>
          </a:custGeom>
          <a:gradFill flip="none" rotWithShape="1">
            <a:gsLst>
              <a:gs pos="0">
                <a:srgbClr val="CBCBCB"/>
              </a:gs>
              <a:gs pos="53000">
                <a:srgbClr val="FFFFFF"/>
              </a:gs>
              <a:gs pos="56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3304195" y="2312468"/>
            <a:ext cx="820786" cy="639397"/>
          </a:xfrm>
          <a:custGeom>
            <a:avLst/>
            <a:gdLst>
              <a:gd name="T0" fmla="*/ 0 w 258"/>
              <a:gd name="T1" fmla="*/ 0 h 201"/>
              <a:gd name="T2" fmla="*/ 0 w 258"/>
              <a:gd name="T3" fmla="*/ 152 h 201"/>
              <a:gd name="T4" fmla="*/ 182 w 258"/>
              <a:gd name="T5" fmla="*/ 201 h 201"/>
              <a:gd name="T6" fmla="*/ 258 w 258"/>
              <a:gd name="T7" fmla="*/ 69 h 201"/>
              <a:gd name="T8" fmla="*/ 0 w 258"/>
              <a:gd name="T9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8" h="201">
                <a:moveTo>
                  <a:pt x="0" y="0"/>
                </a:moveTo>
                <a:cubicBezTo>
                  <a:pt x="0" y="152"/>
                  <a:pt x="0" y="152"/>
                  <a:pt x="0" y="152"/>
                </a:cubicBezTo>
                <a:cubicBezTo>
                  <a:pt x="66" y="152"/>
                  <a:pt x="128" y="170"/>
                  <a:pt x="182" y="201"/>
                </a:cubicBezTo>
                <a:cubicBezTo>
                  <a:pt x="258" y="69"/>
                  <a:pt x="258" y="69"/>
                  <a:pt x="258" y="69"/>
                </a:cubicBezTo>
                <a:cubicBezTo>
                  <a:pt x="182" y="26"/>
                  <a:pt x="94" y="1"/>
                  <a:pt x="0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 w="28575"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7"/>
          <p:cNvSpPr>
            <a:spLocks/>
          </p:cNvSpPr>
          <p:nvPr/>
        </p:nvSpPr>
        <p:spPr bwMode="auto">
          <a:xfrm>
            <a:off x="4332067" y="3157439"/>
            <a:ext cx="634862" cy="820786"/>
          </a:xfrm>
          <a:custGeom>
            <a:avLst/>
            <a:gdLst>
              <a:gd name="T0" fmla="*/ 131 w 200"/>
              <a:gd name="T1" fmla="*/ 0 h 258"/>
              <a:gd name="T2" fmla="*/ 0 w 200"/>
              <a:gd name="T3" fmla="*/ 76 h 258"/>
              <a:gd name="T4" fmla="*/ 48 w 200"/>
              <a:gd name="T5" fmla="*/ 258 h 258"/>
              <a:gd name="T6" fmla="*/ 200 w 200"/>
              <a:gd name="T7" fmla="*/ 258 h 258"/>
              <a:gd name="T8" fmla="*/ 131 w 200"/>
              <a:gd name="T9" fmla="*/ 0 h 2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" h="258">
                <a:moveTo>
                  <a:pt x="131" y="0"/>
                </a:moveTo>
                <a:cubicBezTo>
                  <a:pt x="0" y="76"/>
                  <a:pt x="0" y="76"/>
                  <a:pt x="0" y="76"/>
                </a:cubicBezTo>
                <a:cubicBezTo>
                  <a:pt x="30" y="130"/>
                  <a:pt x="48" y="192"/>
                  <a:pt x="48" y="258"/>
                </a:cubicBezTo>
                <a:cubicBezTo>
                  <a:pt x="200" y="258"/>
                  <a:pt x="200" y="258"/>
                  <a:pt x="200" y="258"/>
                </a:cubicBezTo>
                <a:cubicBezTo>
                  <a:pt x="199" y="164"/>
                  <a:pt x="174" y="76"/>
                  <a:pt x="131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 w="28575"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8"/>
          <p:cNvSpPr>
            <a:spLocks/>
          </p:cNvSpPr>
          <p:nvPr/>
        </p:nvSpPr>
        <p:spPr bwMode="auto">
          <a:xfrm>
            <a:off x="2465271" y="2312468"/>
            <a:ext cx="820786" cy="639397"/>
          </a:xfrm>
          <a:custGeom>
            <a:avLst/>
            <a:gdLst>
              <a:gd name="T0" fmla="*/ 258 w 258"/>
              <a:gd name="T1" fmla="*/ 0 h 201"/>
              <a:gd name="T2" fmla="*/ 0 w 258"/>
              <a:gd name="T3" fmla="*/ 69 h 201"/>
              <a:gd name="T4" fmla="*/ 76 w 258"/>
              <a:gd name="T5" fmla="*/ 201 h 201"/>
              <a:gd name="T6" fmla="*/ 258 w 258"/>
              <a:gd name="T7" fmla="*/ 152 h 201"/>
              <a:gd name="T8" fmla="*/ 258 w 258"/>
              <a:gd name="T9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8" h="201">
                <a:moveTo>
                  <a:pt x="258" y="0"/>
                </a:moveTo>
                <a:cubicBezTo>
                  <a:pt x="164" y="1"/>
                  <a:pt x="76" y="26"/>
                  <a:pt x="0" y="69"/>
                </a:cubicBezTo>
                <a:cubicBezTo>
                  <a:pt x="76" y="201"/>
                  <a:pt x="76" y="201"/>
                  <a:pt x="76" y="201"/>
                </a:cubicBezTo>
                <a:cubicBezTo>
                  <a:pt x="130" y="170"/>
                  <a:pt x="192" y="152"/>
                  <a:pt x="258" y="152"/>
                </a:cubicBezTo>
                <a:cubicBezTo>
                  <a:pt x="258" y="0"/>
                  <a:pt x="258" y="0"/>
                  <a:pt x="258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 w="28575"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9"/>
          <p:cNvSpPr>
            <a:spLocks/>
          </p:cNvSpPr>
          <p:nvPr/>
        </p:nvSpPr>
        <p:spPr bwMode="auto">
          <a:xfrm>
            <a:off x="3899756" y="2540716"/>
            <a:ext cx="838925" cy="843460"/>
          </a:xfrm>
          <a:custGeom>
            <a:avLst/>
            <a:gdLst>
              <a:gd name="T0" fmla="*/ 76 w 264"/>
              <a:gd name="T1" fmla="*/ 0 h 265"/>
              <a:gd name="T2" fmla="*/ 0 w 264"/>
              <a:gd name="T3" fmla="*/ 132 h 265"/>
              <a:gd name="T4" fmla="*/ 133 w 264"/>
              <a:gd name="T5" fmla="*/ 265 h 265"/>
              <a:gd name="T6" fmla="*/ 264 w 264"/>
              <a:gd name="T7" fmla="*/ 189 h 265"/>
              <a:gd name="T8" fmla="*/ 76 w 264"/>
              <a:gd name="T9" fmla="*/ 0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4" h="265">
                <a:moveTo>
                  <a:pt x="76" y="0"/>
                </a:moveTo>
                <a:cubicBezTo>
                  <a:pt x="0" y="132"/>
                  <a:pt x="0" y="132"/>
                  <a:pt x="0" y="132"/>
                </a:cubicBezTo>
                <a:cubicBezTo>
                  <a:pt x="55" y="164"/>
                  <a:pt x="101" y="210"/>
                  <a:pt x="133" y="265"/>
                </a:cubicBezTo>
                <a:cubicBezTo>
                  <a:pt x="264" y="189"/>
                  <a:pt x="264" y="189"/>
                  <a:pt x="264" y="189"/>
                </a:cubicBezTo>
                <a:cubicBezTo>
                  <a:pt x="218" y="111"/>
                  <a:pt x="153" y="46"/>
                  <a:pt x="76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 w="28575"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Freeform 10"/>
          <p:cNvSpPr>
            <a:spLocks/>
          </p:cNvSpPr>
          <p:nvPr/>
        </p:nvSpPr>
        <p:spPr bwMode="auto">
          <a:xfrm>
            <a:off x="3314929" y="5032973"/>
            <a:ext cx="820786" cy="634862"/>
          </a:xfrm>
          <a:custGeom>
            <a:avLst/>
            <a:gdLst>
              <a:gd name="T0" fmla="*/ 182 w 258"/>
              <a:gd name="T1" fmla="*/ 0 h 200"/>
              <a:gd name="T2" fmla="*/ 0 w 258"/>
              <a:gd name="T3" fmla="*/ 49 h 200"/>
              <a:gd name="T4" fmla="*/ 0 w 258"/>
              <a:gd name="T5" fmla="*/ 200 h 200"/>
              <a:gd name="T6" fmla="*/ 258 w 258"/>
              <a:gd name="T7" fmla="*/ 131 h 200"/>
              <a:gd name="T8" fmla="*/ 182 w 258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8" h="200">
                <a:moveTo>
                  <a:pt x="182" y="0"/>
                </a:moveTo>
                <a:cubicBezTo>
                  <a:pt x="128" y="30"/>
                  <a:pt x="66" y="48"/>
                  <a:pt x="0" y="49"/>
                </a:cubicBezTo>
                <a:cubicBezTo>
                  <a:pt x="0" y="200"/>
                  <a:pt x="0" y="200"/>
                  <a:pt x="0" y="200"/>
                </a:cubicBezTo>
                <a:cubicBezTo>
                  <a:pt x="94" y="200"/>
                  <a:pt x="182" y="175"/>
                  <a:pt x="258" y="131"/>
                </a:cubicBezTo>
                <a:cubicBezTo>
                  <a:pt x="182" y="0"/>
                  <a:pt x="182" y="0"/>
                  <a:pt x="182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 w="28575"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Freeform 11"/>
          <p:cNvSpPr>
            <a:spLocks/>
          </p:cNvSpPr>
          <p:nvPr/>
        </p:nvSpPr>
        <p:spPr bwMode="auto">
          <a:xfrm>
            <a:off x="1851571" y="4587390"/>
            <a:ext cx="840436" cy="843460"/>
          </a:xfrm>
          <a:custGeom>
            <a:avLst/>
            <a:gdLst>
              <a:gd name="T0" fmla="*/ 131 w 264"/>
              <a:gd name="T1" fmla="*/ 0 h 265"/>
              <a:gd name="T2" fmla="*/ 0 w 264"/>
              <a:gd name="T3" fmla="*/ 76 h 265"/>
              <a:gd name="T4" fmla="*/ 188 w 264"/>
              <a:gd name="T5" fmla="*/ 265 h 265"/>
              <a:gd name="T6" fmla="*/ 264 w 264"/>
              <a:gd name="T7" fmla="*/ 134 h 265"/>
              <a:gd name="T8" fmla="*/ 131 w 264"/>
              <a:gd name="T9" fmla="*/ 0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4" h="265">
                <a:moveTo>
                  <a:pt x="131" y="0"/>
                </a:moveTo>
                <a:cubicBezTo>
                  <a:pt x="0" y="76"/>
                  <a:pt x="0" y="76"/>
                  <a:pt x="0" y="76"/>
                </a:cubicBezTo>
                <a:cubicBezTo>
                  <a:pt x="46" y="154"/>
                  <a:pt x="111" y="219"/>
                  <a:pt x="188" y="265"/>
                </a:cubicBezTo>
                <a:cubicBezTo>
                  <a:pt x="264" y="134"/>
                  <a:pt x="264" y="134"/>
                  <a:pt x="264" y="134"/>
                </a:cubicBezTo>
                <a:cubicBezTo>
                  <a:pt x="209" y="101"/>
                  <a:pt x="163" y="55"/>
                  <a:pt x="131" y="0"/>
                </a:cubicBezTo>
              </a:path>
            </a:pathLst>
          </a:custGeom>
          <a:solidFill>
            <a:srgbClr val="00B0F0"/>
          </a:solidFill>
          <a:ln w="28575"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" name="Freeform 12"/>
          <p:cNvSpPr>
            <a:spLocks/>
          </p:cNvSpPr>
          <p:nvPr/>
        </p:nvSpPr>
        <p:spPr bwMode="auto">
          <a:xfrm>
            <a:off x="3878919" y="4600662"/>
            <a:ext cx="838925" cy="843460"/>
          </a:xfrm>
          <a:custGeom>
            <a:avLst/>
            <a:gdLst>
              <a:gd name="T0" fmla="*/ 133 w 264"/>
              <a:gd name="T1" fmla="*/ 0 h 265"/>
              <a:gd name="T2" fmla="*/ 0 w 264"/>
              <a:gd name="T3" fmla="*/ 134 h 265"/>
              <a:gd name="T4" fmla="*/ 76 w 264"/>
              <a:gd name="T5" fmla="*/ 265 h 265"/>
              <a:gd name="T6" fmla="*/ 264 w 264"/>
              <a:gd name="T7" fmla="*/ 76 h 265"/>
              <a:gd name="T8" fmla="*/ 133 w 264"/>
              <a:gd name="T9" fmla="*/ 0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4" h="265">
                <a:moveTo>
                  <a:pt x="133" y="0"/>
                </a:moveTo>
                <a:cubicBezTo>
                  <a:pt x="101" y="55"/>
                  <a:pt x="55" y="101"/>
                  <a:pt x="0" y="134"/>
                </a:cubicBezTo>
                <a:cubicBezTo>
                  <a:pt x="76" y="265"/>
                  <a:pt x="76" y="265"/>
                  <a:pt x="76" y="265"/>
                </a:cubicBezTo>
                <a:cubicBezTo>
                  <a:pt x="153" y="219"/>
                  <a:pt x="218" y="154"/>
                  <a:pt x="264" y="76"/>
                </a:cubicBezTo>
                <a:cubicBezTo>
                  <a:pt x="133" y="0"/>
                  <a:pt x="133" y="0"/>
                  <a:pt x="133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 w="28575"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13"/>
          <p:cNvSpPr>
            <a:spLocks/>
          </p:cNvSpPr>
          <p:nvPr/>
        </p:nvSpPr>
        <p:spPr bwMode="auto">
          <a:xfrm>
            <a:off x="1623323" y="3157439"/>
            <a:ext cx="636374" cy="820786"/>
          </a:xfrm>
          <a:custGeom>
            <a:avLst/>
            <a:gdLst>
              <a:gd name="T0" fmla="*/ 69 w 200"/>
              <a:gd name="T1" fmla="*/ 0 h 258"/>
              <a:gd name="T2" fmla="*/ 0 w 200"/>
              <a:gd name="T3" fmla="*/ 258 h 258"/>
              <a:gd name="T4" fmla="*/ 152 w 200"/>
              <a:gd name="T5" fmla="*/ 258 h 258"/>
              <a:gd name="T6" fmla="*/ 200 w 200"/>
              <a:gd name="T7" fmla="*/ 76 h 258"/>
              <a:gd name="T8" fmla="*/ 69 w 200"/>
              <a:gd name="T9" fmla="*/ 0 h 2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" h="258">
                <a:moveTo>
                  <a:pt x="69" y="0"/>
                </a:moveTo>
                <a:cubicBezTo>
                  <a:pt x="26" y="76"/>
                  <a:pt x="1" y="164"/>
                  <a:pt x="0" y="258"/>
                </a:cubicBezTo>
                <a:cubicBezTo>
                  <a:pt x="152" y="258"/>
                  <a:pt x="152" y="258"/>
                  <a:pt x="152" y="258"/>
                </a:cubicBezTo>
                <a:cubicBezTo>
                  <a:pt x="152" y="192"/>
                  <a:pt x="170" y="130"/>
                  <a:pt x="200" y="76"/>
                </a:cubicBezTo>
                <a:cubicBezTo>
                  <a:pt x="69" y="0"/>
                  <a:pt x="69" y="0"/>
                  <a:pt x="69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 w="28575"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14"/>
          <p:cNvSpPr>
            <a:spLocks/>
          </p:cNvSpPr>
          <p:nvPr/>
        </p:nvSpPr>
        <p:spPr bwMode="auto">
          <a:xfrm>
            <a:off x="2465271" y="5024236"/>
            <a:ext cx="820786" cy="634862"/>
          </a:xfrm>
          <a:custGeom>
            <a:avLst/>
            <a:gdLst>
              <a:gd name="T0" fmla="*/ 76 w 258"/>
              <a:gd name="T1" fmla="*/ 0 h 200"/>
              <a:gd name="T2" fmla="*/ 0 w 258"/>
              <a:gd name="T3" fmla="*/ 131 h 200"/>
              <a:gd name="T4" fmla="*/ 258 w 258"/>
              <a:gd name="T5" fmla="*/ 200 h 200"/>
              <a:gd name="T6" fmla="*/ 258 w 258"/>
              <a:gd name="T7" fmla="*/ 49 h 200"/>
              <a:gd name="T8" fmla="*/ 76 w 258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8" h="200">
                <a:moveTo>
                  <a:pt x="76" y="0"/>
                </a:moveTo>
                <a:cubicBezTo>
                  <a:pt x="0" y="131"/>
                  <a:pt x="0" y="131"/>
                  <a:pt x="0" y="131"/>
                </a:cubicBezTo>
                <a:cubicBezTo>
                  <a:pt x="76" y="175"/>
                  <a:pt x="164" y="200"/>
                  <a:pt x="258" y="200"/>
                </a:cubicBezTo>
                <a:cubicBezTo>
                  <a:pt x="258" y="49"/>
                  <a:pt x="258" y="49"/>
                  <a:pt x="258" y="49"/>
                </a:cubicBezTo>
                <a:cubicBezTo>
                  <a:pt x="192" y="48"/>
                  <a:pt x="130" y="30"/>
                  <a:pt x="76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 w="28575"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15"/>
          <p:cNvSpPr>
            <a:spLocks/>
          </p:cNvSpPr>
          <p:nvPr/>
        </p:nvSpPr>
        <p:spPr bwMode="auto">
          <a:xfrm>
            <a:off x="1623323" y="3996364"/>
            <a:ext cx="636374" cy="817763"/>
          </a:xfrm>
          <a:custGeom>
            <a:avLst/>
            <a:gdLst>
              <a:gd name="T0" fmla="*/ 152 w 200"/>
              <a:gd name="T1" fmla="*/ 0 h 257"/>
              <a:gd name="T2" fmla="*/ 0 w 200"/>
              <a:gd name="T3" fmla="*/ 0 h 257"/>
              <a:gd name="T4" fmla="*/ 69 w 200"/>
              <a:gd name="T5" fmla="*/ 257 h 257"/>
              <a:gd name="T6" fmla="*/ 200 w 200"/>
              <a:gd name="T7" fmla="*/ 181 h 257"/>
              <a:gd name="T8" fmla="*/ 152 w 200"/>
              <a:gd name="T9" fmla="*/ 0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" h="257">
                <a:moveTo>
                  <a:pt x="152" y="0"/>
                </a:moveTo>
                <a:cubicBezTo>
                  <a:pt x="0" y="0"/>
                  <a:pt x="0" y="0"/>
                  <a:pt x="0" y="0"/>
                </a:cubicBezTo>
                <a:cubicBezTo>
                  <a:pt x="1" y="93"/>
                  <a:pt x="26" y="181"/>
                  <a:pt x="69" y="257"/>
                </a:cubicBezTo>
                <a:cubicBezTo>
                  <a:pt x="200" y="181"/>
                  <a:pt x="200" y="181"/>
                  <a:pt x="200" y="181"/>
                </a:cubicBezTo>
                <a:cubicBezTo>
                  <a:pt x="170" y="128"/>
                  <a:pt x="152" y="66"/>
                  <a:pt x="152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 w="28575"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Freeform 16"/>
          <p:cNvSpPr>
            <a:spLocks/>
          </p:cNvSpPr>
          <p:nvPr/>
        </p:nvSpPr>
        <p:spPr bwMode="auto">
          <a:xfrm>
            <a:off x="4332067" y="3996364"/>
            <a:ext cx="634862" cy="817763"/>
          </a:xfrm>
          <a:custGeom>
            <a:avLst/>
            <a:gdLst>
              <a:gd name="T0" fmla="*/ 200 w 200"/>
              <a:gd name="T1" fmla="*/ 0 h 257"/>
              <a:gd name="T2" fmla="*/ 48 w 200"/>
              <a:gd name="T3" fmla="*/ 0 h 257"/>
              <a:gd name="T4" fmla="*/ 0 w 200"/>
              <a:gd name="T5" fmla="*/ 181 h 257"/>
              <a:gd name="T6" fmla="*/ 131 w 200"/>
              <a:gd name="T7" fmla="*/ 257 h 257"/>
              <a:gd name="T8" fmla="*/ 200 w 200"/>
              <a:gd name="T9" fmla="*/ 0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" h="257">
                <a:moveTo>
                  <a:pt x="200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66"/>
                  <a:pt x="30" y="128"/>
                  <a:pt x="0" y="181"/>
                </a:cubicBezTo>
                <a:cubicBezTo>
                  <a:pt x="131" y="257"/>
                  <a:pt x="131" y="257"/>
                  <a:pt x="131" y="257"/>
                </a:cubicBezTo>
                <a:cubicBezTo>
                  <a:pt x="174" y="181"/>
                  <a:pt x="199" y="93"/>
                  <a:pt x="200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 w="28575"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17"/>
          <p:cNvSpPr>
            <a:spLocks/>
          </p:cNvSpPr>
          <p:nvPr/>
        </p:nvSpPr>
        <p:spPr bwMode="auto">
          <a:xfrm>
            <a:off x="1851571" y="2540716"/>
            <a:ext cx="840436" cy="843460"/>
          </a:xfrm>
          <a:custGeom>
            <a:avLst/>
            <a:gdLst>
              <a:gd name="T0" fmla="*/ 188 w 264"/>
              <a:gd name="T1" fmla="*/ 0 h 265"/>
              <a:gd name="T2" fmla="*/ 0 w 264"/>
              <a:gd name="T3" fmla="*/ 189 h 265"/>
              <a:gd name="T4" fmla="*/ 131 w 264"/>
              <a:gd name="T5" fmla="*/ 265 h 265"/>
              <a:gd name="T6" fmla="*/ 264 w 264"/>
              <a:gd name="T7" fmla="*/ 132 h 265"/>
              <a:gd name="T8" fmla="*/ 188 w 264"/>
              <a:gd name="T9" fmla="*/ 0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4" h="265">
                <a:moveTo>
                  <a:pt x="188" y="0"/>
                </a:moveTo>
                <a:cubicBezTo>
                  <a:pt x="111" y="46"/>
                  <a:pt x="46" y="111"/>
                  <a:pt x="0" y="189"/>
                </a:cubicBezTo>
                <a:cubicBezTo>
                  <a:pt x="131" y="265"/>
                  <a:pt x="131" y="265"/>
                  <a:pt x="131" y="265"/>
                </a:cubicBezTo>
                <a:cubicBezTo>
                  <a:pt x="163" y="210"/>
                  <a:pt x="209" y="164"/>
                  <a:pt x="264" y="132"/>
                </a:cubicBezTo>
                <a:cubicBezTo>
                  <a:pt x="188" y="0"/>
                  <a:pt x="188" y="0"/>
                  <a:pt x="188" y="0"/>
                </a:cubicBezTo>
              </a:path>
            </a:pathLst>
          </a:custGeom>
          <a:solidFill>
            <a:srgbClr val="00B0F0"/>
          </a:solidFill>
          <a:ln w="28575">
            <a:miter lim="800000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Rectangular Callout 34"/>
          <p:cNvSpPr/>
          <p:nvPr/>
        </p:nvSpPr>
        <p:spPr>
          <a:xfrm>
            <a:off x="291670" y="2408031"/>
            <a:ext cx="1392328" cy="1974188"/>
          </a:xfrm>
          <a:prstGeom prst="wedgeRectCallout">
            <a:avLst>
              <a:gd name="adj1" fmla="val 73904"/>
              <a:gd name="adj2" fmla="val -22567"/>
            </a:avLst>
          </a:prstGeom>
          <a:solidFill>
            <a:schemeClr val="bg1">
              <a:alpha val="60000"/>
            </a:schemeClr>
          </a:solidFill>
          <a:ln w="1270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Ноември</a:t>
            </a: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</a:t>
            </a:r>
          </a:p>
          <a:p>
            <a:r>
              <a:rPr lang="bg-BG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Краен срок за подаване на проектни</a:t>
            </a:r>
          </a:p>
          <a:p>
            <a:r>
              <a:rPr lang="bg-BG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предложе-ния</a:t>
            </a:r>
            <a:endParaRPr lang="bg-BG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0" name="Rectangular Callout 39"/>
          <p:cNvSpPr/>
          <p:nvPr/>
        </p:nvSpPr>
        <p:spPr>
          <a:xfrm flipH="1">
            <a:off x="1623323" y="5623276"/>
            <a:ext cx="1590973" cy="945336"/>
          </a:xfrm>
          <a:prstGeom prst="wedgeRectCallout">
            <a:avLst>
              <a:gd name="adj1" fmla="val 23575"/>
              <a:gd name="adj2" fmla="val -92089"/>
            </a:avLst>
          </a:prstGeom>
          <a:solidFill>
            <a:schemeClr val="bg1">
              <a:alpha val="60000"/>
            </a:schemeClr>
          </a:solidFill>
          <a:ln w="1270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bg-BG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Август</a:t>
            </a: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:</a:t>
            </a:r>
          </a:p>
          <a:p>
            <a:r>
              <a:rPr lang="bg-BG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Обявяване на процедурата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631464" y="3620278"/>
            <a:ext cx="12963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bg-BG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2021 </a:t>
            </a:r>
          </a:p>
          <a:p>
            <a:pPr algn="ctr"/>
            <a:r>
              <a:rPr lang="bg-BG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ГОДИНА</a:t>
            </a: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174944" y="6231086"/>
            <a:ext cx="47781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Продължителност – 20 месеца до 31.12.2023 г.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10091282" y="3209135"/>
            <a:ext cx="1407456" cy="1428349"/>
            <a:chOff x="1077741" y="3742239"/>
            <a:chExt cx="1500436" cy="1548115"/>
          </a:xfrm>
        </p:grpSpPr>
        <p:grpSp>
          <p:nvGrpSpPr>
            <p:cNvPr id="36" name="Group 35"/>
            <p:cNvGrpSpPr/>
            <p:nvPr/>
          </p:nvGrpSpPr>
          <p:grpSpPr>
            <a:xfrm>
              <a:off x="1077741" y="3742239"/>
              <a:ext cx="1500436" cy="1548115"/>
              <a:chOff x="6172200" y="2637493"/>
              <a:chExt cx="1744007" cy="1952475"/>
            </a:xfrm>
          </p:grpSpPr>
          <p:sp>
            <p:nvSpPr>
              <p:cNvPr id="38" name="Oval 37"/>
              <p:cNvSpPr/>
              <p:nvPr/>
            </p:nvSpPr>
            <p:spPr>
              <a:xfrm>
                <a:off x="6239808" y="4056568"/>
                <a:ext cx="1608791" cy="533400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Text" lastClr="000000">
                      <a:lumMod val="75000"/>
                      <a:lumOff val="25000"/>
                    </a:sysClr>
                  </a:gs>
                  <a:gs pos="100000">
                    <a:sysClr val="window" lastClr="FFFFFF">
                      <a:alpha val="0"/>
                      <a:lumMod val="0"/>
                      <a:lumOff val="10000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127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6172200" y="2637493"/>
                <a:ext cx="1744007" cy="1744007"/>
              </a:xfrm>
              <a:prstGeom prst="ellipse">
                <a:avLst/>
              </a:prstGeom>
              <a:solidFill>
                <a:srgbClr val="2E889D">
                  <a:lumMod val="75000"/>
                </a:srgbClr>
              </a:solidFill>
              <a:ln w="12700" cap="flat" cmpd="sng" algn="ctr">
                <a:noFill/>
                <a:prstDash val="solid"/>
              </a:ln>
              <a:effectLst>
                <a:innerShdw blurRad="6604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>
                <a:off x="6407025" y="2712929"/>
                <a:ext cx="1274361" cy="1120506"/>
              </a:xfrm>
              <a:prstGeom prst="ellipse">
                <a:avLst/>
              </a:prstGeom>
              <a:gradFill>
                <a:gsLst>
                  <a:gs pos="0">
                    <a:sysClr val="window" lastClr="FFFFFF">
                      <a:lumMod val="100000"/>
                      <a:alpha val="85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6935249" y="3249586"/>
                <a:ext cx="217914" cy="487869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1269890" y="4053519"/>
              <a:ext cx="1133419" cy="58477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</a:rPr>
                <a:t>Бюджет: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</a:rPr>
                <a:t>7 млн. лв.</a:t>
              </a:r>
              <a:endPara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75718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0000">
              <a:schemeClr val="bg1">
                <a:lumMod val="95000"/>
              </a:schemeClr>
            </a:gs>
            <a:gs pos="100000">
              <a:schemeClr val="accent1">
                <a:lumMod val="20000"/>
                <a:lumOff val="8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>
            <a:extLst>
              <a:ext uri="{FF2B5EF4-FFF2-40B4-BE49-F238E27FC236}">
                <a16:creationId xmlns:a16="http://schemas.microsoft.com/office/drawing/2014/main" id="{34D507CA-6C51-4649-97A0-0DE95E0E1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6801"/>
            <a:ext cx="12179741" cy="5511198"/>
          </a:xfrm>
          <a:prstGeom prst="rect">
            <a:avLst/>
          </a:prstGeom>
        </p:spPr>
      </p:pic>
      <p:sp>
        <p:nvSpPr>
          <p:cNvPr id="108" name="Rectangle 107"/>
          <p:cNvSpPr/>
          <p:nvPr/>
        </p:nvSpPr>
        <p:spPr>
          <a:xfrm>
            <a:off x="117491" y="175831"/>
            <a:ext cx="11993028" cy="6745544"/>
          </a:xfrm>
          <a:prstGeom prst="rect">
            <a:avLst/>
          </a:prstGeom>
        </p:spPr>
      </p:sp>
      <p:sp>
        <p:nvSpPr>
          <p:cNvPr id="110" name="Rectangle 109">
            <a:hlinkClick r:id="rId4"/>
          </p:cNvPr>
          <p:cNvSpPr/>
          <p:nvPr/>
        </p:nvSpPr>
        <p:spPr>
          <a:xfrm>
            <a:off x="4488221" y="2408694"/>
            <a:ext cx="2505847" cy="662551"/>
          </a:xfrm>
          <a:prstGeom prst="rect">
            <a:avLst/>
          </a:prstGeom>
          <a:solidFill>
            <a:schemeClr val="accent1"/>
          </a:solidFill>
          <a:ln w="19050" cap="flat" cmpd="sng" algn="ctr">
            <a:solidFill>
              <a:schemeClr val="tx2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НПО 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участва в до 2 ПП, но само в 1 като кандидат, задължително с училище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1" name="Rectangle 110">
            <a:hlinkClick r:id="rId5"/>
          </p:cNvPr>
          <p:cNvSpPr/>
          <p:nvPr/>
        </p:nvSpPr>
        <p:spPr>
          <a:xfrm>
            <a:off x="8595168" y="2408291"/>
            <a:ext cx="2505847" cy="662551"/>
          </a:xfrm>
          <a:prstGeom prst="rect">
            <a:avLst/>
          </a:prstGeom>
          <a:solidFill>
            <a:schemeClr val="accent1"/>
          </a:solidFill>
          <a:ln w="19050" cap="flat" cmpd="sng" algn="ctr">
            <a:solidFill>
              <a:schemeClr val="tx2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ВИСШЕ УЧИЛИЩЕ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участва като партньор в повече проектни предложения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2" name="Rectangle 111">
            <a:hlinkClick r:id="rId5"/>
          </p:cNvPr>
          <p:cNvSpPr/>
          <p:nvPr/>
        </p:nvSpPr>
        <p:spPr>
          <a:xfrm>
            <a:off x="536657" y="2389974"/>
            <a:ext cx="2505847" cy="662551"/>
          </a:xfrm>
          <a:prstGeom prst="rect">
            <a:avLst/>
          </a:prstGeom>
          <a:solidFill>
            <a:schemeClr val="accent1"/>
          </a:solidFill>
          <a:ln w="19050" cap="flat" cmpd="sng" algn="ctr">
            <a:solidFill>
              <a:schemeClr val="tx2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УЧИЛИЩЕ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участва само в 1 ПП като кандидат или като партньор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3" name="Oval 112"/>
          <p:cNvSpPr/>
          <p:nvPr/>
        </p:nvSpPr>
        <p:spPr>
          <a:xfrm>
            <a:off x="6695121" y="525030"/>
            <a:ext cx="2088206" cy="993827"/>
          </a:xfrm>
          <a:prstGeom prst="ellipse">
            <a:avLst/>
          </a:prstGeom>
          <a:solidFill>
            <a:sysClr val="window" lastClr="FFFFFF">
              <a:alpha val="49000"/>
            </a:sysClr>
          </a:solidFill>
          <a:ln w="28575" cap="flat" cmpd="sng" algn="ctr">
            <a:solidFill>
              <a:srgbClr val="FFC000"/>
            </a:solidFill>
            <a:prstDash val="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Идентифициране и мотивиране на ученици от уязвими групи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4" name="Oval 113"/>
          <p:cNvSpPr/>
          <p:nvPr/>
        </p:nvSpPr>
        <p:spPr>
          <a:xfrm>
            <a:off x="4488221" y="5707999"/>
            <a:ext cx="2088206" cy="993827"/>
          </a:xfrm>
          <a:prstGeom prst="ellipse">
            <a:avLst/>
          </a:prstGeom>
          <a:solidFill>
            <a:schemeClr val="bg1">
              <a:alpha val="49000"/>
            </a:schemeClr>
          </a:solidFill>
          <a:ln w="28575" cap="flat" cmpd="sng" algn="ctr">
            <a:solidFill>
              <a:srgbClr val="79AF47"/>
            </a:solidFill>
            <a:prstDash val="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Обезпечаване на такси за явяване на изпит или за участие с оценка от ДЗИ 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 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5" name="Oval 114"/>
          <p:cNvSpPr/>
          <p:nvPr/>
        </p:nvSpPr>
        <p:spPr>
          <a:xfrm>
            <a:off x="445245" y="4484071"/>
            <a:ext cx="2088206" cy="993827"/>
          </a:xfrm>
          <a:prstGeom prst="ellipse">
            <a:avLst/>
          </a:prstGeom>
          <a:solidFill>
            <a:sysClr val="window" lastClr="FFFFFF">
              <a:alpha val="49000"/>
            </a:sysClr>
          </a:solidFill>
          <a:ln w="28575" cap="flat" cmpd="sng" algn="ctr">
            <a:solidFill>
              <a:srgbClr val="79AF47"/>
            </a:solidFill>
            <a:prstDash val="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Допълнителни обучения за  полагане на ДЗИ 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6" name="Rounded Rectangle 115"/>
          <p:cNvSpPr/>
          <p:nvPr/>
        </p:nvSpPr>
        <p:spPr>
          <a:xfrm>
            <a:off x="2227640" y="1081643"/>
            <a:ext cx="2864829" cy="874428"/>
          </a:xfrm>
          <a:prstGeom prst="round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rgbClr val="0070C0"/>
            </a:solidFill>
            <a:prstDash val="solid"/>
            <a:miter lim="800000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05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sng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Дейност 1: </a:t>
            </a:r>
            <a:r>
              <a:rPr kumimoji="0" lang="bg-BG" sz="12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Идентифициране и мотивиране на представителите на целевите групи, включително работа с родителите на учениците от уязвимите групи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7" name="Rounded Rectangle 116"/>
          <p:cNvSpPr/>
          <p:nvPr/>
        </p:nvSpPr>
        <p:spPr>
          <a:xfrm>
            <a:off x="2227640" y="3511081"/>
            <a:ext cx="3203557" cy="873307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sng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Дейност 2: </a:t>
            </a:r>
            <a:r>
              <a:rPr kumimoji="0" lang="bg-BG" sz="1200" b="1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Подкрепа за продължаване на образованието на лицата от целевите групи във висши училища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7556417" y="3494324"/>
            <a:ext cx="2174976" cy="920136"/>
          </a:xfrm>
          <a:prstGeom prst="roundRect">
            <a:avLst/>
          </a:prstGeom>
          <a:solidFill>
            <a:srgbClr val="ED7D31">
              <a:lumMod val="20000"/>
              <a:lumOff val="80000"/>
            </a:srgbClr>
          </a:solidFill>
          <a:ln w="12700" cap="flat" cmpd="sng" algn="ctr">
            <a:solidFill>
              <a:srgbClr val="0070C0"/>
            </a:solidFill>
            <a:prstDash val="solid"/>
            <a:miter lim="800000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Дейност 3: </a:t>
            </a:r>
            <a:r>
              <a:rPr kumimoji="0" lang="bg-BG" sz="1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Подкрепа за обучението на студенти от целевите групи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19" name="Oval 118"/>
          <p:cNvSpPr/>
          <p:nvPr/>
        </p:nvSpPr>
        <p:spPr>
          <a:xfrm>
            <a:off x="9291631" y="4593395"/>
            <a:ext cx="2088206" cy="993827"/>
          </a:xfrm>
          <a:prstGeom prst="ellipse">
            <a:avLst/>
          </a:prstGeom>
          <a:solidFill>
            <a:schemeClr val="bg1">
              <a:alpha val="49000"/>
            </a:schemeClr>
          </a:solidFill>
          <a:ln w="28575" cap="flat" cmpd="sng" algn="ctr">
            <a:solidFill>
              <a:srgbClr val="ED7D31"/>
            </a:solidFill>
            <a:prstDash val="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Изплащане на месечни наеми за общежитие за първи курс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20" name="Oval 119"/>
          <p:cNvSpPr/>
          <p:nvPr/>
        </p:nvSpPr>
        <p:spPr>
          <a:xfrm>
            <a:off x="7643187" y="5610596"/>
            <a:ext cx="2088206" cy="993827"/>
          </a:xfrm>
          <a:prstGeom prst="ellipse">
            <a:avLst/>
          </a:prstGeom>
          <a:solidFill>
            <a:schemeClr val="bg1">
              <a:alpha val="49000"/>
            </a:schemeClr>
          </a:solidFill>
          <a:ln w="28575" cap="flat" cmpd="sng" algn="ctr">
            <a:solidFill>
              <a:srgbClr val="ED7D31"/>
            </a:solidFill>
            <a:prstDash val="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Изплащане на такси за обучението в първи курс във ВУ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21" name="Oval 120"/>
          <p:cNvSpPr/>
          <p:nvPr/>
        </p:nvSpPr>
        <p:spPr>
          <a:xfrm>
            <a:off x="6027721" y="4629613"/>
            <a:ext cx="2088206" cy="993827"/>
          </a:xfrm>
          <a:prstGeom prst="ellipse">
            <a:avLst/>
          </a:prstGeom>
          <a:solidFill>
            <a:schemeClr val="bg1">
              <a:alpha val="49000"/>
            </a:schemeClr>
          </a:solidFill>
          <a:ln w="28575" cap="flat" cmpd="sng" algn="ctr">
            <a:solidFill>
              <a:srgbClr val="ED7D31"/>
            </a:solidFill>
            <a:prstDash val="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Менторство за  студенти от целевите групи в първи курс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22" name="Snip Diagonal Corner Rectangle 121"/>
          <p:cNvSpPr/>
          <p:nvPr/>
        </p:nvSpPr>
        <p:spPr>
          <a:xfrm>
            <a:off x="10069167" y="6105530"/>
            <a:ext cx="1879385" cy="596296"/>
          </a:xfrm>
          <a:prstGeom prst="snip2Diag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ВИСШЕ ОБРАЗОВАНИЕ</a:t>
            </a:r>
            <a:endParaRPr kumimoji="0" lang="en-GB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23" name="Snip Diagonal Corner Rectangle 122"/>
          <p:cNvSpPr/>
          <p:nvPr/>
        </p:nvSpPr>
        <p:spPr>
          <a:xfrm>
            <a:off x="35964" y="915108"/>
            <a:ext cx="1879385" cy="596296"/>
          </a:xfrm>
          <a:prstGeom prst="snip2Diag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defTabSz="914400">
              <a:defRPr/>
            </a:pPr>
            <a:r>
              <a:rPr lang="bg-BG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ea typeface="Times New Roman" panose="02020603050405020304" pitchFamily="18" charset="0"/>
              </a:rPr>
              <a:t>СРЕДНО ОБРАЗОВАНИЕ</a:t>
            </a:r>
          </a:p>
        </p:txBody>
      </p:sp>
      <p:cxnSp>
        <p:nvCxnSpPr>
          <p:cNvPr id="124" name="Straight Arrow Connector 123"/>
          <p:cNvCxnSpPr>
            <a:stCxn id="111" idx="2"/>
            <a:endCxn id="118" idx="0"/>
          </p:cNvCxnSpPr>
          <p:nvPr/>
        </p:nvCxnSpPr>
        <p:spPr>
          <a:xfrm flipH="1">
            <a:off x="8643904" y="3070842"/>
            <a:ext cx="1204187" cy="423482"/>
          </a:xfrm>
          <a:prstGeom prst="straightConnector1">
            <a:avLst/>
          </a:prstGeom>
          <a:noFill/>
          <a:ln w="190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25" name="Straight Connector 124"/>
          <p:cNvCxnSpPr>
            <a:stCxn id="118" idx="2"/>
            <a:endCxn id="120" idx="0"/>
          </p:cNvCxnSpPr>
          <p:nvPr/>
        </p:nvCxnSpPr>
        <p:spPr>
          <a:xfrm>
            <a:off x="8643905" y="4414461"/>
            <a:ext cx="43385" cy="1196135"/>
          </a:xfrm>
          <a:prstGeom prst="line">
            <a:avLst/>
          </a:prstGeom>
          <a:noFill/>
          <a:ln w="28575" cap="flat" cmpd="sng" algn="ctr">
            <a:solidFill>
              <a:srgbClr val="ED7D3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26" name="Straight Connector 125"/>
          <p:cNvCxnSpPr>
            <a:stCxn id="121" idx="0"/>
            <a:endCxn id="118" idx="2"/>
          </p:cNvCxnSpPr>
          <p:nvPr/>
        </p:nvCxnSpPr>
        <p:spPr>
          <a:xfrm flipV="1">
            <a:off x="7071824" y="4414461"/>
            <a:ext cx="1572081" cy="215152"/>
          </a:xfrm>
          <a:prstGeom prst="line">
            <a:avLst/>
          </a:prstGeom>
          <a:noFill/>
          <a:ln w="28575" cap="flat" cmpd="sng" algn="ctr">
            <a:solidFill>
              <a:srgbClr val="ED7D3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27" name="Straight Connector 126"/>
          <p:cNvCxnSpPr>
            <a:stCxn id="118" idx="2"/>
            <a:endCxn id="119" idx="0"/>
          </p:cNvCxnSpPr>
          <p:nvPr/>
        </p:nvCxnSpPr>
        <p:spPr>
          <a:xfrm>
            <a:off x="8643905" y="4414461"/>
            <a:ext cx="1691828" cy="178935"/>
          </a:xfrm>
          <a:prstGeom prst="line">
            <a:avLst/>
          </a:prstGeom>
          <a:noFill/>
          <a:ln w="28575" cap="flat" cmpd="sng" algn="ctr">
            <a:solidFill>
              <a:srgbClr val="ED7D3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28" name="Straight Arrow Connector 127"/>
          <p:cNvCxnSpPr>
            <a:stCxn id="110" idx="2"/>
            <a:endCxn id="117" idx="0"/>
          </p:cNvCxnSpPr>
          <p:nvPr/>
        </p:nvCxnSpPr>
        <p:spPr>
          <a:xfrm flipH="1">
            <a:off x="3829419" y="3071245"/>
            <a:ext cx="1911725" cy="439836"/>
          </a:xfrm>
          <a:prstGeom prst="straightConnector1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9" name="Picture 128" descr="континентален младежта татко академична шапка - trailridgepoa.co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0854" y="5623440"/>
            <a:ext cx="1135638" cy="60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0" name="Oval 129"/>
          <p:cNvSpPr/>
          <p:nvPr/>
        </p:nvSpPr>
        <p:spPr>
          <a:xfrm flipH="1">
            <a:off x="6771381" y="1588977"/>
            <a:ext cx="2088206" cy="993827"/>
          </a:xfrm>
          <a:prstGeom prst="ellipse">
            <a:avLst/>
          </a:prstGeom>
          <a:solidFill>
            <a:sysClr val="window" lastClr="FFFFFF">
              <a:alpha val="49000"/>
            </a:sysClr>
          </a:solidFill>
          <a:ln w="28575" cap="flat" cmpd="sng" algn="ctr">
            <a:solidFill>
              <a:srgbClr val="FFC000"/>
            </a:solidFill>
            <a:prstDash val="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Идентифициране и мотивиране на лица и младежи от уязвими групи 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1" name="Oval 130"/>
          <p:cNvSpPr/>
          <p:nvPr/>
        </p:nvSpPr>
        <p:spPr>
          <a:xfrm>
            <a:off x="8572305" y="541157"/>
            <a:ext cx="2088206" cy="993827"/>
          </a:xfrm>
          <a:prstGeom prst="ellipse">
            <a:avLst/>
          </a:prstGeom>
          <a:solidFill>
            <a:sysClr val="window" lastClr="FFFFFF">
              <a:alpha val="43000"/>
            </a:sysClr>
          </a:solidFill>
          <a:ln w="28575" cap="flat" cmpd="sng" algn="ctr">
            <a:solidFill>
              <a:srgbClr val="FFC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Работа с родителите на учениците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cxnSp>
        <p:nvCxnSpPr>
          <p:cNvPr id="132" name="Elbow Connector 71"/>
          <p:cNvCxnSpPr>
            <a:stCxn id="111" idx="1"/>
          </p:cNvCxnSpPr>
          <p:nvPr/>
        </p:nvCxnSpPr>
        <p:spPr>
          <a:xfrm flipH="1">
            <a:off x="5454059" y="2739567"/>
            <a:ext cx="3141109" cy="1218434"/>
          </a:xfrm>
          <a:prstGeom prst="straightConnector1">
            <a:avLst/>
          </a:prstGeom>
          <a:noFill/>
          <a:ln w="190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33" name="Oval 132"/>
          <p:cNvSpPr/>
          <p:nvPr/>
        </p:nvSpPr>
        <p:spPr>
          <a:xfrm flipH="1">
            <a:off x="2084540" y="5701633"/>
            <a:ext cx="2088206" cy="993827"/>
          </a:xfrm>
          <a:prstGeom prst="ellipse">
            <a:avLst/>
          </a:prstGeom>
          <a:solidFill>
            <a:sysClr val="window" lastClr="FFFFFF">
              <a:alpha val="49000"/>
            </a:sysClr>
          </a:solidFill>
          <a:ln w="28575" cap="flat" cmpd="sng" algn="ctr">
            <a:solidFill>
              <a:srgbClr val="79AF47"/>
            </a:solidFill>
            <a:prstDash val="dash"/>
            <a:miter lim="800000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Подготвителни кандидат-студентски курсове </a:t>
            </a:r>
            <a:endParaRPr kumimoji="0" lang="en-GB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cxnSp>
        <p:nvCxnSpPr>
          <p:cNvPr id="134" name="Elbow Connector 84"/>
          <p:cNvCxnSpPr>
            <a:stCxn id="112" idx="2"/>
            <a:endCxn id="117" idx="0"/>
          </p:cNvCxnSpPr>
          <p:nvPr/>
        </p:nvCxnSpPr>
        <p:spPr>
          <a:xfrm>
            <a:off x="1789581" y="3052525"/>
            <a:ext cx="2039838" cy="458556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>
            <a:stCxn id="115" idx="7"/>
            <a:endCxn id="117" idx="2"/>
          </p:cNvCxnSpPr>
          <p:nvPr/>
        </p:nvCxnSpPr>
        <p:spPr>
          <a:xfrm flipV="1">
            <a:off x="2227640" y="4384388"/>
            <a:ext cx="1601779" cy="245225"/>
          </a:xfrm>
          <a:prstGeom prst="line">
            <a:avLst/>
          </a:prstGeom>
          <a:noFill/>
          <a:ln w="28575" cap="flat" cmpd="sng" algn="ctr">
            <a:solidFill>
              <a:srgbClr val="79AF47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36" name="Straight Connector 135"/>
          <p:cNvCxnSpPr>
            <a:stCxn id="133" idx="0"/>
            <a:endCxn id="117" idx="2"/>
          </p:cNvCxnSpPr>
          <p:nvPr/>
        </p:nvCxnSpPr>
        <p:spPr>
          <a:xfrm flipV="1">
            <a:off x="3128642" y="4384388"/>
            <a:ext cx="700776" cy="1317245"/>
          </a:xfrm>
          <a:prstGeom prst="line">
            <a:avLst/>
          </a:prstGeom>
          <a:noFill/>
          <a:ln w="28575" cap="flat" cmpd="sng" algn="ctr">
            <a:solidFill>
              <a:srgbClr val="79AF47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37" name="Straight Connector 136"/>
          <p:cNvCxnSpPr>
            <a:stCxn id="114" idx="0"/>
            <a:endCxn id="117" idx="2"/>
          </p:cNvCxnSpPr>
          <p:nvPr/>
        </p:nvCxnSpPr>
        <p:spPr>
          <a:xfrm flipH="1" flipV="1">
            <a:off x="3829419" y="4384388"/>
            <a:ext cx="1702905" cy="1323611"/>
          </a:xfrm>
          <a:prstGeom prst="line">
            <a:avLst/>
          </a:prstGeom>
          <a:noFill/>
          <a:ln w="28575" cap="flat" cmpd="sng" algn="ctr">
            <a:solidFill>
              <a:srgbClr val="79AF47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38" name="Straight Connector 137"/>
          <p:cNvCxnSpPr>
            <a:stCxn id="116" idx="3"/>
            <a:endCxn id="113" idx="2"/>
          </p:cNvCxnSpPr>
          <p:nvPr/>
        </p:nvCxnSpPr>
        <p:spPr>
          <a:xfrm flipV="1">
            <a:off x="5092469" y="1021944"/>
            <a:ext cx="1602653" cy="496913"/>
          </a:xfrm>
          <a:prstGeom prst="line">
            <a:avLst/>
          </a:prstGeom>
          <a:noFill/>
          <a:ln w="28575" cap="flat" cmpd="sng" algn="ctr">
            <a:solidFill>
              <a:srgbClr val="FFC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40" name="Straight Connector 139"/>
          <p:cNvCxnSpPr>
            <a:stCxn id="116" idx="3"/>
            <a:endCxn id="130" idx="6"/>
          </p:cNvCxnSpPr>
          <p:nvPr/>
        </p:nvCxnSpPr>
        <p:spPr>
          <a:xfrm>
            <a:off x="5092469" y="1518857"/>
            <a:ext cx="1678913" cy="567033"/>
          </a:xfrm>
          <a:prstGeom prst="line">
            <a:avLst/>
          </a:prstGeom>
          <a:noFill/>
          <a:ln w="28575" cap="flat" cmpd="sng" algn="ctr">
            <a:solidFill>
              <a:srgbClr val="FFC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41" name="Straight Arrow Connector 140"/>
          <p:cNvCxnSpPr>
            <a:stCxn id="112" idx="0"/>
            <a:endCxn id="116" idx="2"/>
          </p:cNvCxnSpPr>
          <p:nvPr/>
        </p:nvCxnSpPr>
        <p:spPr>
          <a:xfrm flipV="1">
            <a:off x="1789581" y="1956071"/>
            <a:ext cx="1870474" cy="433903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>
            <a:stCxn id="110" idx="0"/>
            <a:endCxn id="116" idx="2"/>
          </p:cNvCxnSpPr>
          <p:nvPr/>
        </p:nvCxnSpPr>
        <p:spPr>
          <a:xfrm flipH="1" flipV="1">
            <a:off x="3660055" y="1956071"/>
            <a:ext cx="2081089" cy="452623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 Box 93"/>
          <p:cNvSpPr txBox="1"/>
          <p:nvPr/>
        </p:nvSpPr>
        <p:spPr>
          <a:xfrm>
            <a:off x="83305" y="132590"/>
            <a:ext cx="6763103" cy="71873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Концепция за изпълнение на операция</a:t>
            </a:r>
            <a:endParaRPr kumimoji="0" lang="en-GB" sz="1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„Подкрепа за уязвими групи за достъп до висше образование“</a:t>
            </a:r>
            <a:endParaRPr kumimoji="0" lang="en-GB" sz="1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DAFECC4-6CE9-4238-B7AC-3FE0B79DD3EE}"/>
              </a:ext>
            </a:extLst>
          </p:cNvPr>
          <p:cNvGrpSpPr/>
          <p:nvPr/>
        </p:nvGrpSpPr>
        <p:grpSpPr>
          <a:xfrm>
            <a:off x="95550" y="5567278"/>
            <a:ext cx="1590374" cy="1214522"/>
            <a:chOff x="66975" y="5605378"/>
            <a:chExt cx="1590374" cy="1214522"/>
          </a:xfrm>
        </p:grpSpPr>
        <p:sp>
          <p:nvSpPr>
            <p:cNvPr id="109" name="Text Box 96"/>
            <p:cNvSpPr txBox="1"/>
            <p:nvPr/>
          </p:nvSpPr>
          <p:spPr>
            <a:xfrm>
              <a:off x="104774" y="5605378"/>
              <a:ext cx="1552575" cy="1214522"/>
            </a:xfrm>
            <a:prstGeom prst="rect">
              <a:avLst/>
            </a:prstGeom>
            <a:solidFill>
              <a:sysClr val="window" lastClr="FFFFFF"/>
            </a:solidFill>
            <a:ln w="6350">
              <a:solidFill>
                <a:prstClr val="black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Легенда:</a:t>
              </a:r>
              <a:endPara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tabLst>
                  <a:tab pos="540385" algn="l"/>
                </a:tabLst>
                <a:defRPr/>
              </a:pPr>
              <a:r>
                <a:rPr kumimoji="0" lang="bg-BG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tabLst>
                  <a:tab pos="540385" algn="l"/>
                </a:tabLst>
                <a:defRPr/>
              </a:pPr>
              <a:r>
                <a:rPr kumimoji="0" lang="bg-BG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	</a:t>
              </a:r>
              <a:endPara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tabLst>
                  <a:tab pos="540385" algn="l"/>
                </a:tabLst>
                <a:defRPr/>
              </a:pPr>
              <a:r>
                <a:rPr kumimoji="0" lang="bg-BG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300"/>
                </a:spcAft>
                <a:buClrTx/>
                <a:buSzTx/>
                <a:buFontTx/>
                <a:buNone/>
                <a:tabLst>
                  <a:tab pos="540385" algn="l"/>
                </a:tabLst>
                <a:defRPr/>
              </a:pPr>
              <a:r>
                <a:rPr kumimoji="0" lang="bg-BG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	</a:t>
              </a:r>
              <a:endParaRPr kumimoji="0" lang="en-GB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45" name="Rectangle 144">
              <a:hlinkClick r:id="rId5"/>
            </p:cNvPr>
            <p:cNvSpPr/>
            <p:nvPr/>
          </p:nvSpPr>
          <p:spPr>
            <a:xfrm>
              <a:off x="190159" y="5828350"/>
              <a:ext cx="437509" cy="217923"/>
            </a:xfrm>
            <a:prstGeom prst="rect">
              <a:avLst/>
            </a:prstGeom>
            <a:solidFill>
              <a:srgbClr val="5B9BD5"/>
            </a:solidFill>
            <a:ln w="22225" cap="sq" cmpd="sng" algn="ctr">
              <a:noFill/>
              <a:prstDash val="solid"/>
              <a:bevel/>
            </a:ln>
            <a:effectLst>
              <a:softEdge rad="0"/>
            </a:effectLst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7" name="Rounded Rectangle 146"/>
            <p:cNvSpPr/>
            <p:nvPr/>
          </p:nvSpPr>
          <p:spPr>
            <a:xfrm>
              <a:off x="190159" y="6156043"/>
              <a:ext cx="441568" cy="232058"/>
            </a:xfrm>
            <a:prstGeom prst="roundRect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solidFill>
                <a:srgbClr val="0070C0"/>
              </a:solidFill>
              <a:prstDash val="solid"/>
              <a:miter lim="800000"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9" name="Oval 148"/>
            <p:cNvSpPr/>
            <p:nvPr/>
          </p:nvSpPr>
          <p:spPr>
            <a:xfrm flipH="1">
              <a:off x="179233" y="6500945"/>
              <a:ext cx="448435" cy="239429"/>
            </a:xfrm>
            <a:prstGeom prst="ellipse">
              <a:avLst/>
            </a:prstGeom>
            <a:solidFill>
              <a:sysClr val="window" lastClr="FFFFFF"/>
            </a:solidFill>
            <a:ln w="28575" cap="flat" cmpd="sng" algn="ctr">
              <a:solidFill>
                <a:srgbClr val="5B9BD5"/>
              </a:solidFill>
              <a:prstDash val="dash"/>
              <a:miter lim="800000"/>
            </a:ln>
            <a:effectLst/>
          </p:spPr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+mn-cs"/>
                </a:rPr>
                <a:t> </a:t>
              </a:r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CC9C1D3B-0DAB-4279-A17E-DB78DF86F69C}"/>
                </a:ext>
              </a:extLst>
            </p:cNvPr>
            <p:cNvSpPr/>
            <p:nvPr/>
          </p:nvSpPr>
          <p:spPr>
            <a:xfrm>
              <a:off x="597115" y="6497549"/>
              <a:ext cx="91563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bg-BG" sz="1000" dirty="0" err="1">
                  <a:solidFill>
                    <a:srgbClr val="00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Поддейности</a:t>
              </a:r>
              <a:endParaRPr lang="bg-BG" sz="1000" dirty="0"/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B8A7E37F-BAC1-45D1-9CAD-F32F7423E773}"/>
                </a:ext>
              </a:extLst>
            </p:cNvPr>
            <p:cNvSpPr/>
            <p:nvPr/>
          </p:nvSpPr>
          <p:spPr>
            <a:xfrm>
              <a:off x="609982" y="6158984"/>
              <a:ext cx="763351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bg-BG" sz="1050" dirty="0">
                  <a:solidFill>
                    <a:srgbClr val="00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Дейности</a:t>
              </a:r>
              <a:endParaRPr lang="bg-BG" sz="1050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EA89D46-807E-48DA-9973-3F4DF4693E65}"/>
                </a:ext>
              </a:extLst>
            </p:cNvPr>
            <p:cNvSpPr/>
            <p:nvPr/>
          </p:nvSpPr>
          <p:spPr>
            <a:xfrm>
              <a:off x="66975" y="5825609"/>
              <a:ext cx="1387559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indent="540385" defTabSz="914400">
                <a:spcAft>
                  <a:spcPts val="300"/>
                </a:spcAft>
                <a:tabLst>
                  <a:tab pos="540385" algn="l"/>
                </a:tabLst>
                <a:defRPr/>
              </a:pPr>
              <a:r>
                <a:rPr lang="bg-BG" sz="1050" dirty="0">
                  <a:solidFill>
                    <a:srgbClr val="00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Участници</a:t>
              </a:r>
              <a:endParaRPr lang="en-GB" sz="105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10182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6801"/>
            <a:ext cx="12179741" cy="55111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302589"/>
            <a:ext cx="10515600" cy="38809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500" b="1" dirty="0">
                <a:solidFill>
                  <a:srgbClr val="A51321"/>
                </a:solidFill>
                <a:latin typeface="+mn-lt"/>
              </a:rPr>
              <a:t>9. 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Подготовка на </a:t>
            </a:r>
            <a:r>
              <a:rPr lang="ru-RU" sz="2500" b="1" dirty="0" err="1">
                <a:solidFill>
                  <a:srgbClr val="A51321"/>
                </a:solidFill>
                <a:latin typeface="+mn-lt"/>
              </a:rPr>
              <a:t>Програма</a:t>
            </a:r>
            <a:r>
              <a:rPr lang="ru-RU" sz="2500" b="1" dirty="0">
                <a:solidFill>
                  <a:srgbClr val="A51321"/>
                </a:solidFill>
                <a:latin typeface="+mn-lt"/>
              </a:rPr>
              <a:t> „Образование“ – 2020 - 2021г. </a:t>
            </a:r>
            <a:endParaRPr lang="en-US" sz="25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51533" y="1745068"/>
            <a:ext cx="10434736" cy="4945611"/>
          </a:xfrm>
        </p:spPr>
        <p:txBody>
          <a:bodyPr>
            <a:noAutofit/>
          </a:bodyPr>
          <a:lstStyle/>
          <a:p>
            <a:pPr marL="266700" indent="-266700">
              <a:buFont typeface="Wingdings" panose="05000000000000000000" pitchFamily="2" charset="2"/>
              <a:buChar char="v"/>
            </a:pPr>
            <a:r>
              <a:rPr lang="ru-RU" sz="1700" b="1" dirty="0">
                <a:solidFill>
                  <a:schemeClr val="tx2"/>
                </a:solidFill>
                <a:latin typeface="+mn-lt"/>
              </a:rPr>
              <a:t>Март 2020 г. 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- одобрен от ТРГ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първи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проект на „Оперативна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програма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за наука и образование“ (ОПНО); </a:t>
            </a:r>
            <a:r>
              <a:rPr lang="ru-RU" sz="1700" b="1" dirty="0">
                <a:solidFill>
                  <a:schemeClr val="tx2"/>
                </a:solidFill>
                <a:latin typeface="+mn-lt"/>
              </a:rPr>
              <a:t>31.03.2020 г. 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-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изпратен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за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неформални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консултации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със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службите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на ЕК; </a:t>
            </a:r>
          </a:p>
          <a:p>
            <a:pPr marL="266700" indent="-266700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ru-RU" sz="1700" b="1" dirty="0">
                <a:solidFill>
                  <a:schemeClr val="tx2"/>
                </a:solidFill>
                <a:latin typeface="+mn-lt"/>
              </a:rPr>
              <a:t>Май 2020 г. 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-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получени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коментари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от ЕК по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първи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проект на ОПНО; </a:t>
            </a:r>
          </a:p>
          <a:p>
            <a:pPr marL="266700" indent="-266700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ru-RU" sz="1700" b="1" dirty="0" err="1">
                <a:solidFill>
                  <a:schemeClr val="tx2"/>
                </a:solidFill>
                <a:latin typeface="+mn-lt"/>
              </a:rPr>
              <a:t>Юни</a:t>
            </a:r>
            <a:r>
              <a:rPr lang="ru-RU" sz="1700" b="1" dirty="0">
                <a:solidFill>
                  <a:schemeClr val="tx2"/>
                </a:solidFill>
                <a:latin typeface="+mn-lt"/>
              </a:rPr>
              <a:t> – </a:t>
            </a:r>
            <a:r>
              <a:rPr lang="ru-RU" sz="1700" b="1" dirty="0" err="1">
                <a:solidFill>
                  <a:schemeClr val="tx2"/>
                </a:solidFill>
                <a:latin typeface="+mn-lt"/>
              </a:rPr>
              <a:t>септември</a:t>
            </a:r>
            <a:r>
              <a:rPr lang="ru-RU" sz="1700" b="1" dirty="0">
                <a:solidFill>
                  <a:schemeClr val="tx2"/>
                </a:solidFill>
                <a:latin typeface="+mn-lt"/>
              </a:rPr>
              <a:t> 2020 г</a:t>
            </a:r>
            <a:r>
              <a:rPr lang="ru-RU" sz="1700" i="1" dirty="0">
                <a:solidFill>
                  <a:schemeClr val="tx2"/>
                </a:solidFill>
                <a:latin typeface="+mn-lt"/>
              </a:rPr>
              <a:t>. 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–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преработен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първи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проект на ОПНО,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подготвен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вариант 1.0 на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Програма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„Образование“ (ПО); </a:t>
            </a:r>
          </a:p>
          <a:p>
            <a:pPr marL="266700" indent="-266700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ru-RU" sz="1700" b="1" dirty="0" err="1">
                <a:solidFill>
                  <a:schemeClr val="tx2"/>
                </a:solidFill>
                <a:latin typeface="+mn-lt"/>
              </a:rPr>
              <a:t>Септември</a:t>
            </a:r>
            <a:r>
              <a:rPr lang="ru-RU" sz="1700" b="1" dirty="0">
                <a:solidFill>
                  <a:schemeClr val="tx2"/>
                </a:solidFill>
                <a:latin typeface="+mn-lt"/>
              </a:rPr>
              <a:t> 2020 г.</a:t>
            </a:r>
            <a:r>
              <a:rPr lang="ru-RU" sz="1700" i="1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- ТРГ за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разработване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на ОПНО е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преименувана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на ТРГ за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разработване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на ПО. </a:t>
            </a:r>
          </a:p>
          <a:p>
            <a:pPr marL="266700" indent="-266700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ru-RU" sz="1700" b="1" dirty="0" err="1">
                <a:solidFill>
                  <a:schemeClr val="tx2"/>
                </a:solidFill>
                <a:latin typeface="+mn-lt"/>
              </a:rPr>
              <a:t>Септември</a:t>
            </a:r>
            <a:r>
              <a:rPr lang="ru-RU" sz="1700" b="1" dirty="0">
                <a:solidFill>
                  <a:schemeClr val="tx2"/>
                </a:solidFill>
                <a:latin typeface="+mn-lt"/>
              </a:rPr>
              <a:t> – </a:t>
            </a:r>
            <a:r>
              <a:rPr lang="ru-RU" sz="1700" b="1" dirty="0" err="1">
                <a:solidFill>
                  <a:schemeClr val="tx2"/>
                </a:solidFill>
                <a:latin typeface="+mn-lt"/>
              </a:rPr>
              <a:t>октомври</a:t>
            </a:r>
            <a:r>
              <a:rPr lang="ru-RU" sz="1700" b="1" dirty="0">
                <a:solidFill>
                  <a:schemeClr val="tx2"/>
                </a:solidFill>
                <a:latin typeface="+mn-lt"/>
              </a:rPr>
              <a:t> 2020 г.</a:t>
            </a:r>
            <a:r>
              <a:rPr lang="ru-RU" sz="1700" i="1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- чрез проведена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писмена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процедура ТРГ одобри версия 1.0 на ПО; </a:t>
            </a:r>
            <a:r>
              <a:rPr lang="ru-RU" sz="1700" b="1" dirty="0">
                <a:solidFill>
                  <a:schemeClr val="tx2"/>
                </a:solidFill>
                <a:latin typeface="+mn-lt"/>
              </a:rPr>
              <a:t>20.10.2020 г.</a:t>
            </a:r>
            <a:r>
              <a:rPr lang="ru-RU" sz="1700" i="1" dirty="0">
                <a:solidFill>
                  <a:schemeClr val="tx2"/>
                </a:solidFill>
                <a:latin typeface="+mn-lt"/>
              </a:rPr>
              <a:t> -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изпратена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през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SFC2014 за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неформално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съгласуване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от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службите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на ЕК; </a:t>
            </a:r>
          </a:p>
          <a:p>
            <a:pPr marL="266700" indent="-266700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ru-RU" sz="1700" b="1" dirty="0">
                <a:solidFill>
                  <a:schemeClr val="tx2"/>
                </a:solidFill>
                <a:latin typeface="+mn-lt"/>
              </a:rPr>
              <a:t>РМС № 712/06.10.2020 г.</a:t>
            </a:r>
            <a:r>
              <a:rPr lang="ru-RU" sz="1700" i="1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- ИА ОПНОИР е определена за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Управляващ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орган на ПО;</a:t>
            </a:r>
          </a:p>
          <a:p>
            <a:pPr marL="266700" indent="-266700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ru-RU" sz="1700" b="1" dirty="0" err="1">
                <a:solidFill>
                  <a:schemeClr val="tx2"/>
                </a:solidFill>
                <a:latin typeface="+mn-lt"/>
              </a:rPr>
              <a:t>Януари</a:t>
            </a:r>
            <a:r>
              <a:rPr lang="ru-RU" sz="1700" b="1" dirty="0">
                <a:solidFill>
                  <a:schemeClr val="tx2"/>
                </a:solidFill>
                <a:latin typeface="+mn-lt"/>
              </a:rPr>
              <a:t> 2021 г. 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-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получени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коментари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от ЕК по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изпратената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на 20.10.2020 г. версия 1.0 на ПО; </a:t>
            </a:r>
          </a:p>
          <a:p>
            <a:pPr marL="266700" indent="-266700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ru-RU" sz="1700" b="1" dirty="0">
                <a:solidFill>
                  <a:schemeClr val="tx2"/>
                </a:solidFill>
                <a:latin typeface="+mn-lt"/>
              </a:rPr>
              <a:t>1 </a:t>
            </a:r>
            <a:r>
              <a:rPr lang="ru-RU" sz="1700" b="1" dirty="0" err="1">
                <a:solidFill>
                  <a:schemeClr val="tx2"/>
                </a:solidFill>
                <a:latin typeface="+mn-lt"/>
              </a:rPr>
              <a:t>февруари</a:t>
            </a:r>
            <a:r>
              <a:rPr lang="ru-RU" sz="1700" b="1" dirty="0">
                <a:solidFill>
                  <a:schemeClr val="tx2"/>
                </a:solidFill>
                <a:latin typeface="+mn-lt"/>
              </a:rPr>
              <a:t> 2021 г. 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-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изпратена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редактирана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версия на ПО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към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ЕК за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следващ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кръг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на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неформално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съгласуване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; </a:t>
            </a:r>
          </a:p>
          <a:p>
            <a:pPr marL="266700" indent="-266700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ru-RU" sz="1700" b="1" dirty="0">
                <a:solidFill>
                  <a:schemeClr val="tx2"/>
                </a:solidFill>
                <a:latin typeface="+mn-lt"/>
              </a:rPr>
              <a:t>22 </a:t>
            </a:r>
            <a:r>
              <a:rPr lang="ru-RU" sz="1700" b="1" dirty="0" err="1">
                <a:solidFill>
                  <a:schemeClr val="tx2"/>
                </a:solidFill>
                <a:latin typeface="+mn-lt"/>
              </a:rPr>
              <a:t>февруари</a:t>
            </a:r>
            <a:r>
              <a:rPr lang="ru-RU" sz="1700" b="1" dirty="0">
                <a:solidFill>
                  <a:schemeClr val="tx2"/>
                </a:solidFill>
                <a:latin typeface="+mn-lt"/>
              </a:rPr>
              <a:t> 2021 г.</a:t>
            </a:r>
            <a:r>
              <a:rPr lang="ru-RU" sz="1700" i="1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–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получени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коментари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от ЕК;</a:t>
            </a:r>
          </a:p>
          <a:p>
            <a:pPr marL="266700" indent="-266700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ru-RU" sz="1700" b="1" dirty="0">
                <a:solidFill>
                  <a:schemeClr val="tx2"/>
                </a:solidFill>
                <a:latin typeface="+mn-lt"/>
              </a:rPr>
              <a:t>10 май 2021 г.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–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изпратена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редактирана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версия на ПО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към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ЕК за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следващ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кръг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на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неформално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 </a:t>
            </a:r>
            <a:r>
              <a:rPr lang="ru-RU" sz="1700" dirty="0" err="1">
                <a:solidFill>
                  <a:schemeClr val="tx2"/>
                </a:solidFill>
                <a:latin typeface="+mn-lt"/>
              </a:rPr>
              <a:t>съгласуване</a:t>
            </a:r>
            <a:r>
              <a:rPr lang="ru-RU" sz="1700" dirty="0">
                <a:solidFill>
                  <a:schemeClr val="tx2"/>
                </a:solidFill>
                <a:latin typeface="+mn-lt"/>
              </a:rPr>
              <a:t>; </a:t>
            </a:r>
            <a:endParaRPr lang="en-US" sz="1700" dirty="0">
              <a:solidFill>
                <a:schemeClr val="tx2"/>
              </a:solidFill>
              <a:latin typeface="+mn-lt"/>
            </a:endParaRPr>
          </a:p>
          <a:p>
            <a:pPr marL="266700" indent="-266700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en-US" sz="1700" b="1" dirty="0">
                <a:solidFill>
                  <a:schemeClr val="tx2"/>
                </a:solidFill>
                <a:latin typeface="+mn-lt"/>
              </a:rPr>
              <a:t>10 </a:t>
            </a:r>
            <a:r>
              <a:rPr lang="bg-BG" sz="1700" b="1" dirty="0">
                <a:solidFill>
                  <a:schemeClr val="tx2"/>
                </a:solidFill>
                <a:latin typeface="+mn-lt"/>
              </a:rPr>
              <a:t>юни 2021 г. </a:t>
            </a:r>
            <a:r>
              <a:rPr lang="bg-BG" sz="1700" dirty="0">
                <a:solidFill>
                  <a:schemeClr val="tx2"/>
                </a:solidFill>
                <a:latin typeface="+mn-lt"/>
              </a:rPr>
              <a:t>– получени коментари от ЕК.</a:t>
            </a:r>
            <a:endParaRPr lang="ru-RU" sz="1700" dirty="0">
              <a:solidFill>
                <a:schemeClr val="tx2"/>
              </a:solidFill>
              <a:latin typeface="+mn-lt"/>
            </a:endParaRPr>
          </a:p>
          <a:p>
            <a:pPr marL="266700" indent="-266700">
              <a:spcBef>
                <a:spcPts val="900"/>
              </a:spcBef>
              <a:buFont typeface="Wingdings" panose="05000000000000000000" pitchFamily="2" charset="2"/>
              <a:buChar char="v"/>
            </a:pPr>
            <a:r>
              <a:rPr lang="en-US" sz="1700" dirty="0">
                <a:solidFill>
                  <a:schemeClr val="tx2"/>
                </a:solidFill>
                <a:latin typeface="+mn-lt"/>
                <a:hlinkClick r:id="rId3"/>
              </a:rPr>
              <a:t>http://opnoir.bg/?go=page&amp;pageId=364</a:t>
            </a:r>
            <a:r>
              <a:rPr lang="bg-BG" sz="1700" dirty="0">
                <a:solidFill>
                  <a:schemeClr val="tx2"/>
                </a:solidFill>
                <a:latin typeface="+mn-lt"/>
              </a:rPr>
              <a:t> </a:t>
            </a:r>
            <a:endParaRPr lang="ru-RU" sz="1700" dirty="0">
              <a:solidFill>
                <a:schemeClr val="tx2"/>
              </a:solidFill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1800" dirty="0">
              <a:solidFill>
                <a:schemeClr val="tx2"/>
              </a:solidFill>
              <a:latin typeface="+mn-lt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US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42401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56" y="1876424"/>
            <a:ext cx="11521044" cy="49069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377" y="1371599"/>
            <a:ext cx="10279490" cy="504825"/>
          </a:xfrm>
        </p:spPr>
        <p:txBody>
          <a:bodyPr>
            <a:normAutofit/>
          </a:bodyPr>
          <a:lstStyle/>
          <a:p>
            <a:pPr algn="ctr"/>
            <a:r>
              <a:rPr lang="en-US" sz="2500" b="1" dirty="0">
                <a:solidFill>
                  <a:srgbClr val="A51321"/>
                </a:solidFill>
                <a:latin typeface="+mn-lt"/>
              </a:rPr>
              <a:t>9.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Програма „Образование“ 2021-2027 </a:t>
            </a:r>
            <a:r>
              <a:rPr lang="bg-BG" sz="2500" b="1" dirty="0" smtClean="0">
                <a:solidFill>
                  <a:srgbClr val="A51321"/>
                </a:solidFill>
                <a:latin typeface="+mn-lt"/>
              </a:rPr>
              <a:t>– структура </a:t>
            </a:r>
            <a:endParaRPr lang="bg-BG" sz="25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66156" y="1885216"/>
            <a:ext cx="11673444" cy="48981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bg-BG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95000"/>
                    <a:lumOff val="5000"/>
                  </a:sys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95000"/>
                  <a:lumOff val="5000"/>
                </a:sys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912968206"/>
              </p:ext>
            </p:extLst>
          </p:nvPr>
        </p:nvGraphicFramePr>
        <p:xfrm>
          <a:off x="366156" y="1885215"/>
          <a:ext cx="4061911" cy="4705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737528047"/>
              </p:ext>
            </p:extLst>
          </p:nvPr>
        </p:nvGraphicFramePr>
        <p:xfrm>
          <a:off x="4368800" y="1894007"/>
          <a:ext cx="2926537" cy="4713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697708274"/>
              </p:ext>
            </p:extLst>
          </p:nvPr>
        </p:nvGraphicFramePr>
        <p:xfrm>
          <a:off x="7295337" y="1885215"/>
          <a:ext cx="4357402" cy="4713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53932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-1546"/>
            <a:ext cx="10993616" cy="6859546"/>
          </a:xfrm>
          <a:prstGeom prst="rect">
            <a:avLst/>
          </a:prstGeom>
        </p:spPr>
      </p:pic>
      <p:sp>
        <p:nvSpPr>
          <p:cNvPr id="7" name="object 3"/>
          <p:cNvSpPr/>
          <p:nvPr/>
        </p:nvSpPr>
        <p:spPr>
          <a:xfrm>
            <a:off x="0" y="1347914"/>
            <a:ext cx="12192000" cy="32006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1219170">
              <a:defRPr/>
            </a:pPr>
            <a:endParaRPr sz="2400" kern="0" dirty="0">
              <a:solidFill>
                <a:prstClr val="black"/>
              </a:solidFill>
            </a:endParaRPr>
          </a:p>
        </p:txBody>
      </p:sp>
      <p:sp>
        <p:nvSpPr>
          <p:cNvPr id="9" name="Title 3"/>
          <p:cNvSpPr>
            <a:spLocks noGrp="1"/>
          </p:cNvSpPr>
          <p:nvPr>
            <p:ph type="title"/>
          </p:nvPr>
        </p:nvSpPr>
        <p:spPr>
          <a:xfrm>
            <a:off x="1123950" y="4512234"/>
            <a:ext cx="10058400" cy="676883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Благодарим за вниманието!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519182" y="4956395"/>
            <a:ext cx="5529943" cy="1682530"/>
          </a:xfrm>
        </p:spPr>
        <p:txBody>
          <a:bodyPr>
            <a:no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sz="1100" u="sng" dirty="0">
              <a:solidFill>
                <a:schemeClr val="bg2">
                  <a:lumMod val="25000"/>
                </a:schemeClr>
              </a:solidFill>
              <a:latin typeface="+mn-lt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bg-BG" sz="2000" b="1" u="sng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За контакт:</a:t>
            </a:r>
            <a:endParaRPr lang="bg-BG" sz="2000" dirty="0">
              <a:solidFill>
                <a:schemeClr val="bg2">
                  <a:lumMod val="25000"/>
                </a:schemeClr>
              </a:solidFill>
              <a:latin typeface="+mn-lt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bg-BG" sz="20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България, 1113, София,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bg-BG" sz="20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Бул. „Цариградско шосе“ № 125, блок 5, ет. 1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bg-BG" sz="20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Тел.: + 359 2 46 76 101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379818" y="5165412"/>
            <a:ext cx="1855637" cy="1579298"/>
            <a:chOff x="7300203" y="3842734"/>
            <a:chExt cx="3759508" cy="3199647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22556" y="3842734"/>
              <a:ext cx="2372181" cy="237355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" name="Rectangle 11"/>
            <p:cNvSpPr/>
            <p:nvPr/>
          </p:nvSpPr>
          <p:spPr>
            <a:xfrm>
              <a:off x="7300203" y="6294117"/>
              <a:ext cx="3759508" cy="748264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600"/>
                </a:spcBef>
              </a:pPr>
              <a:r>
                <a:rPr lang="en-U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http://opnoir.bg/</a:t>
              </a:r>
              <a:endParaRPr lang="bg-BG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8836555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13040</TotalTime>
  <Words>4218</Words>
  <Application>Microsoft Office PowerPoint</Application>
  <PresentationFormat>Widescreen</PresentationFormat>
  <Paragraphs>509</Paragraphs>
  <Slides>36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46" baseType="lpstr">
      <vt:lpstr>Arial</vt:lpstr>
      <vt:lpstr>Calibri</vt:lpstr>
      <vt:lpstr>Calibri Light</vt:lpstr>
      <vt:lpstr>Candara</vt:lpstr>
      <vt:lpstr>Courier New</vt:lpstr>
      <vt:lpstr>Open Sans</vt:lpstr>
      <vt:lpstr>Times New Roman</vt:lpstr>
      <vt:lpstr>Wingdings</vt:lpstr>
      <vt:lpstr>2_Office Theme</vt:lpstr>
      <vt:lpstr>Office Theme</vt:lpstr>
      <vt:lpstr>14-то редовно заседание  на Комитета за наблюдение   30 юни 2021 г., платформа ZOOM</vt:lpstr>
      <vt:lpstr>С ъ д ъ р ж а н и е</vt:lpstr>
      <vt:lpstr>Финансово изпълнение на одобрения бюджет на ОП НОИР към 29.06.2021 г. </vt:lpstr>
      <vt:lpstr>PowerPoint Presentation</vt:lpstr>
      <vt:lpstr>Рамка за изпълнение и други индикатори за изпълнение по ПО1</vt:lpstr>
      <vt:lpstr>Приоритетна ос 1 - финансово изпълнение и прогноза</vt:lpstr>
      <vt:lpstr>Приоритетна ос 1 - индикатори май 2021</vt:lpstr>
      <vt:lpstr>Основни моменти към 31 май 2021 г.</vt:lpstr>
      <vt:lpstr>PowerPoint Presentation</vt:lpstr>
      <vt:lpstr>PowerPoint Presentation</vt:lpstr>
      <vt:lpstr>PowerPoint Presentation</vt:lpstr>
      <vt:lpstr>Рамка за изпълнение за индикатори по ПО2 и ПО3</vt:lpstr>
      <vt:lpstr>2.2. Напредък в изпълнението на Приоритетна ос 2 „Образование и учене през целия живот“ (ЕСФ)</vt:lpstr>
      <vt:lpstr>PowerPoint Presentation</vt:lpstr>
      <vt:lpstr>Образование за утрешния ден</vt:lpstr>
      <vt:lpstr>PowerPoint Presentation</vt:lpstr>
      <vt:lpstr>2.3. Напредък в изпълнението на Приоритетна ос 3  „Образователна среда за активно социално приобщаване “ (ЕСФ)</vt:lpstr>
      <vt:lpstr>2.4. Под-мярка 19.2 на мярка 19 „Водено от общностите местно развитие” (ВОМР) от Програмата за развитие на селските райони 2014-2020 г.</vt:lpstr>
      <vt:lpstr>BG05M2OP001-3.014 "МИГ - Тунджа - мярка 3.9. "Осигуряване на равен достъп до качествено образование в малките населени места"</vt:lpstr>
      <vt:lpstr>2.5. Напредък в изпълнението на Приоритетна ос 5 „Равен достъп до училищно образование в условията на кризи“ (React-EU)</vt:lpstr>
      <vt:lpstr>PowerPoint Presentation</vt:lpstr>
      <vt:lpstr>PowerPoint Presentation</vt:lpstr>
      <vt:lpstr>4. Информация за съдебните дела по ОПНОИР</vt:lpstr>
      <vt:lpstr>PowerPoint Presentation</vt:lpstr>
      <vt:lpstr>5. Дейности за публичност и комуникация 2/3  </vt:lpstr>
      <vt:lpstr>5. Дейности за публичност и комуникация 3/3  </vt:lpstr>
      <vt:lpstr>                6. Четвърто  изменение на ОПНОИР</vt:lpstr>
      <vt:lpstr>7. Информация за проведени писмени процедури </vt:lpstr>
      <vt:lpstr>7. Информация съгласно чл. 3, т. 1.1 от  Вътрешните правила за работа на КН на ОПНОИР</vt:lpstr>
      <vt:lpstr>8. Изпълнение на ИГРП  Приоритетна ос 2 „Образование и учене през целия живот“ </vt:lpstr>
      <vt:lpstr>8. Изпълнение на ИГРП  Приоритетна ос 3„Образователна среда за активно социално приобщаване“  </vt:lpstr>
      <vt:lpstr>      8. Изпълнение на ИГРП 2021 </vt:lpstr>
      <vt:lpstr>PowerPoint Presentation</vt:lpstr>
      <vt:lpstr>9. Подготовка на Програма „Образование“ – 2020 - 2021г. </vt:lpstr>
      <vt:lpstr>9. Програма „Образование“ 2021-2027 – структура </vt:lpstr>
      <vt:lpstr>Благодарим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Stefka Z Pileva-Malinovska</cp:lastModifiedBy>
  <cp:revision>1245</cp:revision>
  <cp:lastPrinted>2021-06-14T12:22:33Z</cp:lastPrinted>
  <dcterms:created xsi:type="dcterms:W3CDTF">2016-05-13T12:08:51Z</dcterms:created>
  <dcterms:modified xsi:type="dcterms:W3CDTF">2021-06-30T07:11:41Z</dcterms:modified>
</cp:coreProperties>
</file>