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768" r:id="rId3"/>
    <p:sldId id="751" r:id="rId4"/>
    <p:sldId id="747" r:id="rId5"/>
    <p:sldId id="770" r:id="rId6"/>
    <p:sldId id="726" r:id="rId7"/>
    <p:sldId id="765" r:id="rId8"/>
    <p:sldId id="762" r:id="rId9"/>
    <p:sldId id="771" r:id="rId10"/>
    <p:sldId id="260" r:id="rId11"/>
  </p:sldIdLst>
  <p:sldSz cx="12192000" cy="6858000"/>
  <p:notesSz cx="6797675" cy="9926638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oana Bozhilova" initials="YB" lastIdx="2" clrIdx="0">
    <p:extLst>
      <p:ext uri="{19B8F6BF-5375-455C-9EA6-DF929625EA0E}">
        <p15:presenceInfo xmlns:p15="http://schemas.microsoft.com/office/powerpoint/2012/main" userId="S-1-5-21-3470032345-2211321583-660534131-4752" providerId="AD"/>
      </p:ext>
    </p:extLst>
  </p:cmAuthor>
  <p:cmAuthor id="2" name="Maya Lashova" initials="ML" lastIdx="1" clrIdx="1">
    <p:extLst>
      <p:ext uri="{19B8F6BF-5375-455C-9EA6-DF929625EA0E}">
        <p15:presenceInfo xmlns:p15="http://schemas.microsoft.com/office/powerpoint/2012/main" userId="S::m.lashova@mon.bg::2be9c4f4-8e68-4b74-8ee8-ae165ca4ff7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695CA"/>
    <a:srgbClr val="548235"/>
    <a:srgbClr val="818181"/>
    <a:srgbClr val="A9D18E"/>
    <a:srgbClr val="C55A11"/>
    <a:srgbClr val="0F2D69"/>
    <a:srgbClr val="4472C4"/>
    <a:srgbClr val="375082"/>
    <a:srgbClr val="ED7D31"/>
    <a:srgbClr val="D17C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Без стил, без мрежа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FD0F851-EC5A-4D38-B0AD-8093EC10F338}" styleName="Светъл стил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212" autoAdjust="0"/>
    <p:restoredTop sz="96122" autoAdjust="0"/>
  </p:normalViewPr>
  <p:slideViewPr>
    <p:cSldViewPr snapToGrid="0">
      <p:cViewPr varScale="1">
        <p:scale>
          <a:sx n="106" d="100"/>
          <a:sy n="106" d="100"/>
        </p:scale>
        <p:origin x="35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Иван Попов" userId="ccec1f96819d3f5e" providerId="LiveId" clId="{931F4DDF-3DBE-4733-8F54-8538194C2CE1}"/>
    <pc:docChg chg="modSld">
      <pc:chgData name="Иван Попов" userId="ccec1f96819d3f5e" providerId="LiveId" clId="{931F4DDF-3DBE-4733-8F54-8538194C2CE1}" dt="2025-07-24T13:48:02.177" v="29" actId="20577"/>
      <pc:docMkLst>
        <pc:docMk/>
      </pc:docMkLst>
      <pc:sldChg chg="modSp mod">
        <pc:chgData name="Иван Попов" userId="ccec1f96819d3f5e" providerId="LiveId" clId="{931F4DDF-3DBE-4733-8F54-8538194C2CE1}" dt="2025-07-24T13:48:02.177" v="29" actId="20577"/>
        <pc:sldMkLst>
          <pc:docMk/>
          <pc:sldMk cId="3488847724" sldId="771"/>
        </pc:sldMkLst>
        <pc:spChg chg="mod">
          <ac:chgData name="Иван Попов" userId="ccec1f96819d3f5e" providerId="LiveId" clId="{931F4DDF-3DBE-4733-8F54-8538194C2CE1}" dt="2025-07-24T13:48:02.177" v="29" actId="20577"/>
          <ac:spMkLst>
            <pc:docMk/>
            <pc:sldMk cId="3488847724" sldId="771"/>
            <ac:spMk id="80" creationId="{4F01FD30-FF65-4C9C-9D1D-8F8EB29AB932}"/>
          </ac:spMkLst>
        </pc:spChg>
        <pc:spChg chg="mod">
          <ac:chgData name="Иван Попов" userId="ccec1f96819d3f5e" providerId="LiveId" clId="{931F4DDF-3DBE-4733-8F54-8538194C2CE1}" dt="2025-07-24T13:47:32.928" v="8" actId="20577"/>
          <ac:spMkLst>
            <pc:docMk/>
            <pc:sldMk cId="3488847724" sldId="771"/>
            <ac:spMk id="103" creationId="{0EA1122B-704B-430D-A80C-607C72E163E4}"/>
          </ac:spMkLst>
        </pc:spChg>
        <pc:spChg chg="mod">
          <ac:chgData name="Иван Попов" userId="ccec1f96819d3f5e" providerId="LiveId" clId="{931F4DDF-3DBE-4733-8F54-8538194C2CE1}" dt="2025-07-24T13:47:48.464" v="20" actId="20577"/>
          <ac:spMkLst>
            <pc:docMk/>
            <pc:sldMk cId="3488847724" sldId="771"/>
            <ac:spMk id="104" creationId="{096054E5-DCEA-4486-85AF-C2B30C3A0521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8F812-7761-4084-8A01-A7297743C1A1}" type="datetimeFigureOut">
              <a:rPr lang="bg-BG" smtClean="0"/>
              <a:t>24.7.2025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6FE4BE-0A7D-41F3-A0EB-44B74E793C5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90698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2D21D1-52E2-420B-B491-CFF6D7BB79F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16114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2D21D1-52E2-420B-B491-CFF6D7BB79F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36319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6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3099013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7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843770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2935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218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12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52735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u="sng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facebook</a:t>
              </a:r>
              <a:r>
                <a:rPr lang="bg-BG" sz="1800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/sf.mon.bg/</a:t>
              </a:r>
              <a:r>
                <a:rPr lang="bg-BG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800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http://opnoir.bg/</a:t>
                </a:r>
                <a:endParaRPr lang="bg-BG" sz="180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181281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7/24/2025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539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35142-E829-4FA0-A1B0-829FF82F6943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12" y="68325"/>
            <a:ext cx="11867915" cy="6651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9642126-7E6C-422C-8EE4-E670F1BEF6D2}"/>
              </a:ext>
            </a:extLst>
          </p:cNvPr>
          <p:cNvSpPr/>
          <p:nvPr userDrawn="1"/>
        </p:nvSpPr>
        <p:spPr>
          <a:xfrm>
            <a:off x="10510982" y="68325"/>
            <a:ext cx="1580445" cy="6651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312706" y="68325"/>
            <a:ext cx="655782" cy="692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48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64" r:id="rId3"/>
    <p:sldLayoutId id="2147483663" r:id="rId4"/>
    <p:sldLayoutId id="2147483650" r:id="rId5"/>
    <p:sldLayoutId id="2147483666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13" Type="http://schemas.openxmlformats.org/officeDocument/2006/relationships/image" Target="../media/image22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svg"/><Relationship Id="rId17" Type="http://schemas.openxmlformats.org/officeDocument/2006/relationships/image" Target="../media/image26.svg"/><Relationship Id="rId2" Type="http://schemas.openxmlformats.org/officeDocument/2006/relationships/image" Target="../media/image11.png"/><Relationship Id="rId16" Type="http://schemas.openxmlformats.org/officeDocument/2006/relationships/image" Target="../media/image25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sv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4.svg"/><Relationship Id="rId10" Type="http://schemas.openxmlformats.org/officeDocument/2006/relationships/image" Target="../media/image19.svg"/><Relationship Id="rId4" Type="http://schemas.openxmlformats.org/officeDocument/2006/relationships/image" Target="../media/image13.svg"/><Relationship Id="rId9" Type="http://schemas.openxmlformats.org/officeDocument/2006/relationships/image" Target="../media/image18.png"/><Relationship Id="rId14" Type="http://schemas.openxmlformats.org/officeDocument/2006/relationships/image" Target="../media/image2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28.svg"/><Relationship Id="rId9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image" Target="../media/image40.jpeg"/><Relationship Id="rId3" Type="http://schemas.openxmlformats.org/officeDocument/2006/relationships/image" Target="../media/image33.png"/><Relationship Id="rId7" Type="http://schemas.openxmlformats.org/officeDocument/2006/relationships/image" Target="../media/image35.png"/><Relationship Id="rId12" Type="http://schemas.openxmlformats.org/officeDocument/2006/relationships/image" Target="../media/image3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microsoft.com/office/2007/relationships/hdphoto" Target="../media/hdphoto3.wdp"/><Relationship Id="rId11" Type="http://schemas.openxmlformats.org/officeDocument/2006/relationships/image" Target="../media/image38.jpeg"/><Relationship Id="rId5" Type="http://schemas.openxmlformats.org/officeDocument/2006/relationships/image" Target="../media/image34.png"/><Relationship Id="rId10" Type="http://schemas.openxmlformats.org/officeDocument/2006/relationships/image" Target="../media/image37.jpeg"/><Relationship Id="rId4" Type="http://schemas.microsoft.com/office/2007/relationships/hdphoto" Target="../media/hdphoto2.wdp"/><Relationship Id="rId9" Type="http://schemas.openxmlformats.org/officeDocument/2006/relationships/image" Target="../media/image3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svg"/><Relationship Id="rId7" Type="http://schemas.openxmlformats.org/officeDocument/2006/relationships/image" Target="../media/image46.sv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svg"/><Relationship Id="rId4" Type="http://schemas.openxmlformats.org/officeDocument/2006/relationships/image" Target="../media/image4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sv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1.svg"/><Relationship Id="rId4" Type="http://schemas.openxmlformats.org/officeDocument/2006/relationships/image" Target="../media/image5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62054A2-00A3-4378-ABDC-6A11DFD90D1A}"/>
              </a:ext>
            </a:extLst>
          </p:cNvPr>
          <p:cNvSpPr txBox="1">
            <a:spLocks/>
          </p:cNvSpPr>
          <p:nvPr/>
        </p:nvSpPr>
        <p:spPr>
          <a:xfrm>
            <a:off x="-134598" y="6075089"/>
            <a:ext cx="5981075" cy="56060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2060"/>
                </a:solidFill>
                <a:effectLst/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bg-BG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Изпълнителна агенция „Програма за образование“</a:t>
            </a:r>
          </a:p>
          <a:p>
            <a:pPr algn="ctr"/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25 </a:t>
            </a:r>
            <a:r>
              <a:rPr lang="bg-BG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юли 2025 г., гр. София </a:t>
            </a:r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 </a:t>
            </a:r>
            <a:endParaRPr lang="ru-RU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br>
              <a:rPr lang="bg-BG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36EB894-ACA0-453D-8B1E-E8606F435B4E}"/>
              </a:ext>
            </a:extLst>
          </p:cNvPr>
          <p:cNvSpPr txBox="1">
            <a:spLocks/>
          </p:cNvSpPr>
          <p:nvPr/>
        </p:nvSpPr>
        <p:spPr>
          <a:xfrm>
            <a:off x="233369" y="2411811"/>
            <a:ext cx="5245140" cy="302739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2060"/>
                </a:solidFill>
                <a:effectLst/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bg-BG" sz="24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Процедура </a:t>
            </a:r>
            <a:r>
              <a:rPr lang="ru-RU" sz="24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„Подкрепа за Центровете за високи постижения в ПОО</a:t>
            </a:r>
            <a: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bg-BG" sz="2800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algn="ctr"/>
            <a:endParaRPr lang="bg-BG" sz="1500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bg-BG" sz="24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Приоритет 3. Връзка на образованието с пазара на труда</a:t>
            </a:r>
          </a:p>
          <a:p>
            <a:pPr algn="ctr"/>
            <a:br>
              <a:rPr lang="ru-RU" sz="24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Програма „Образование“ 2021-2027 г.</a:t>
            </a:r>
            <a:br>
              <a:rPr lang="ru-RU" sz="24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</a:br>
            <a:br>
              <a:rPr lang="bg-BG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2800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1F0267E-7D08-4356-89B8-9C1F8EB275F6}"/>
              </a:ext>
            </a:extLst>
          </p:cNvPr>
          <p:cNvSpPr/>
          <p:nvPr/>
        </p:nvSpPr>
        <p:spPr>
          <a:xfrm>
            <a:off x="256667" y="1068042"/>
            <a:ext cx="5467739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Кръгла маса</a:t>
            </a:r>
          </a:p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„ЦВП в ПОО – лидери и иноватори“</a:t>
            </a:r>
          </a:p>
        </p:txBody>
      </p:sp>
    </p:spTree>
    <p:extLst>
      <p:ext uri="{BB962C8B-B14F-4D97-AF65-F5344CB8AC3E}">
        <p14:creationId xmlns:p14="http://schemas.microsoft.com/office/powerpoint/2010/main" val="3332911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409DAE6-5907-4F68-A659-000D6D072DF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01" y="776946"/>
            <a:ext cx="9521505" cy="6198500"/>
          </a:xfrm>
          <a:prstGeom prst="rect">
            <a:avLst/>
          </a:prstGeom>
        </p:spPr>
      </p:pic>
      <p:pic>
        <p:nvPicPr>
          <p:cNvPr id="13" name="Graphic 12" descr="Marker with solid fill">
            <a:extLst>
              <a:ext uri="{FF2B5EF4-FFF2-40B4-BE49-F238E27FC236}">
                <a16:creationId xmlns:a16="http://schemas.microsoft.com/office/drawing/2014/main" id="{36F9FF4B-8C2A-45F6-B8EB-8D3617D697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86211" y="1428224"/>
            <a:ext cx="778561" cy="778561"/>
          </a:xfrm>
          <a:prstGeom prst="rect">
            <a:avLst/>
          </a:prstGeom>
        </p:spPr>
      </p:pic>
      <p:pic>
        <p:nvPicPr>
          <p:cNvPr id="14" name="Graphic 13" descr="Marker with solid fill">
            <a:extLst>
              <a:ext uri="{FF2B5EF4-FFF2-40B4-BE49-F238E27FC236}">
                <a16:creationId xmlns:a16="http://schemas.microsoft.com/office/drawing/2014/main" id="{0C4D7963-A4E9-4593-90E2-F2607C7B3B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27437" y="1845037"/>
            <a:ext cx="778561" cy="778561"/>
          </a:xfrm>
          <a:prstGeom prst="rect">
            <a:avLst/>
          </a:prstGeom>
        </p:spPr>
      </p:pic>
      <p:pic>
        <p:nvPicPr>
          <p:cNvPr id="15" name="Graphic 14" descr="Marker with solid fill">
            <a:extLst>
              <a:ext uri="{FF2B5EF4-FFF2-40B4-BE49-F238E27FC236}">
                <a16:creationId xmlns:a16="http://schemas.microsoft.com/office/drawing/2014/main" id="{E30A1CAC-8A2D-4D14-9A0E-2AF27E4C48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388791" y="1802851"/>
            <a:ext cx="778561" cy="778561"/>
          </a:xfrm>
          <a:prstGeom prst="rect">
            <a:avLst/>
          </a:prstGeom>
        </p:spPr>
      </p:pic>
      <p:pic>
        <p:nvPicPr>
          <p:cNvPr id="16" name="Graphic 15" descr="Marker with solid fill">
            <a:extLst>
              <a:ext uri="{FF2B5EF4-FFF2-40B4-BE49-F238E27FC236}">
                <a16:creationId xmlns:a16="http://schemas.microsoft.com/office/drawing/2014/main" id="{31BCEC1B-C515-4CEF-8ED3-781016C6AB5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386986" y="1497188"/>
            <a:ext cx="778561" cy="778561"/>
          </a:xfrm>
          <a:prstGeom prst="rect">
            <a:avLst/>
          </a:prstGeom>
        </p:spPr>
      </p:pic>
      <p:pic>
        <p:nvPicPr>
          <p:cNvPr id="17" name="Graphic 16" descr="Marker with solid fill">
            <a:extLst>
              <a:ext uri="{FF2B5EF4-FFF2-40B4-BE49-F238E27FC236}">
                <a16:creationId xmlns:a16="http://schemas.microsoft.com/office/drawing/2014/main" id="{EDE66002-7D31-48FB-B619-D6C341E393C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579439" y="2773344"/>
            <a:ext cx="778561" cy="778561"/>
          </a:xfrm>
          <a:prstGeom prst="rect">
            <a:avLst/>
          </a:prstGeom>
        </p:spPr>
      </p:pic>
      <p:pic>
        <p:nvPicPr>
          <p:cNvPr id="18" name="Graphic 17" descr="Marker with solid fill">
            <a:extLst>
              <a:ext uri="{FF2B5EF4-FFF2-40B4-BE49-F238E27FC236}">
                <a16:creationId xmlns:a16="http://schemas.microsoft.com/office/drawing/2014/main" id="{ADAA463C-606D-4251-8064-245BEED57E1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877696" y="3043954"/>
            <a:ext cx="778561" cy="778561"/>
          </a:xfrm>
          <a:prstGeom prst="rect">
            <a:avLst/>
          </a:prstGeom>
        </p:spPr>
      </p:pic>
      <p:pic>
        <p:nvPicPr>
          <p:cNvPr id="19" name="Graphic 18" descr="Marker with solid fill">
            <a:extLst>
              <a:ext uri="{FF2B5EF4-FFF2-40B4-BE49-F238E27FC236}">
                <a16:creationId xmlns:a16="http://schemas.microsoft.com/office/drawing/2014/main" id="{8249E9BB-5B37-4F62-A140-C88EEE1AE59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770447" y="2961783"/>
            <a:ext cx="778561" cy="778561"/>
          </a:xfrm>
          <a:prstGeom prst="rect">
            <a:avLst/>
          </a:prstGeom>
        </p:spPr>
      </p:pic>
      <p:pic>
        <p:nvPicPr>
          <p:cNvPr id="20" name="Graphic 19" descr="Marker with solid fill">
            <a:extLst>
              <a:ext uri="{FF2B5EF4-FFF2-40B4-BE49-F238E27FC236}">
                <a16:creationId xmlns:a16="http://schemas.microsoft.com/office/drawing/2014/main" id="{5869283C-6A7E-43D1-8582-53FAC83613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29893" y="1101125"/>
            <a:ext cx="778561" cy="778561"/>
          </a:xfrm>
          <a:prstGeom prst="rect">
            <a:avLst/>
          </a:prstGeom>
        </p:spPr>
      </p:pic>
      <p:pic>
        <p:nvPicPr>
          <p:cNvPr id="21" name="Graphic 20" descr="Marker with solid fill">
            <a:extLst>
              <a:ext uri="{FF2B5EF4-FFF2-40B4-BE49-F238E27FC236}">
                <a16:creationId xmlns:a16="http://schemas.microsoft.com/office/drawing/2014/main" id="{9A59AE80-03DA-4E71-887C-0CF4AE254F3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881199" y="1158937"/>
            <a:ext cx="778561" cy="778561"/>
          </a:xfrm>
          <a:prstGeom prst="rect">
            <a:avLst/>
          </a:prstGeom>
        </p:spPr>
      </p:pic>
      <p:pic>
        <p:nvPicPr>
          <p:cNvPr id="22" name="Graphic 21" descr="Marker with solid fill">
            <a:extLst>
              <a:ext uri="{FF2B5EF4-FFF2-40B4-BE49-F238E27FC236}">
                <a16:creationId xmlns:a16="http://schemas.microsoft.com/office/drawing/2014/main" id="{A8187E21-7DF6-4D98-AD05-E2F24F58B7E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221049" y="947047"/>
            <a:ext cx="778561" cy="778561"/>
          </a:xfrm>
          <a:prstGeom prst="rect">
            <a:avLst/>
          </a:prstGeom>
        </p:spPr>
      </p:pic>
      <p:pic>
        <p:nvPicPr>
          <p:cNvPr id="23" name="Graphic 22" descr="Marker with solid fill">
            <a:extLst>
              <a:ext uri="{FF2B5EF4-FFF2-40B4-BE49-F238E27FC236}">
                <a16:creationId xmlns:a16="http://schemas.microsoft.com/office/drawing/2014/main" id="{17968CE4-C923-4B89-B16C-7296A58A327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763319" y="1422410"/>
            <a:ext cx="778561" cy="778561"/>
          </a:xfrm>
          <a:prstGeom prst="rect">
            <a:avLst/>
          </a:prstGeom>
        </p:spPr>
      </p:pic>
      <p:pic>
        <p:nvPicPr>
          <p:cNvPr id="24" name="Graphic 23" descr="Marker with solid fill">
            <a:extLst>
              <a:ext uri="{FF2B5EF4-FFF2-40B4-BE49-F238E27FC236}">
                <a16:creationId xmlns:a16="http://schemas.microsoft.com/office/drawing/2014/main" id="{239A1C0A-A867-4E86-86CA-02FF363AC5D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392166" y="2431768"/>
            <a:ext cx="778561" cy="778561"/>
          </a:xfrm>
          <a:prstGeom prst="rect">
            <a:avLst/>
          </a:prstGeom>
        </p:spPr>
      </p:pic>
      <p:pic>
        <p:nvPicPr>
          <p:cNvPr id="25" name="Graphic 24" descr="Marker with solid fill">
            <a:extLst>
              <a:ext uri="{FF2B5EF4-FFF2-40B4-BE49-F238E27FC236}">
                <a16:creationId xmlns:a16="http://schemas.microsoft.com/office/drawing/2014/main" id="{DD3B2F19-F97E-4B38-AEBC-1C11EF9A2D7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692244" y="1928818"/>
            <a:ext cx="778561" cy="778561"/>
          </a:xfrm>
          <a:prstGeom prst="rect">
            <a:avLst/>
          </a:prstGeom>
        </p:spPr>
      </p:pic>
      <p:pic>
        <p:nvPicPr>
          <p:cNvPr id="26" name="Graphic 25" descr="Marker with solid fill">
            <a:extLst>
              <a:ext uri="{FF2B5EF4-FFF2-40B4-BE49-F238E27FC236}">
                <a16:creationId xmlns:a16="http://schemas.microsoft.com/office/drawing/2014/main" id="{8E415698-94FE-4E7B-8B64-0065918172B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551232" y="2176573"/>
            <a:ext cx="778561" cy="778561"/>
          </a:xfrm>
          <a:prstGeom prst="rect">
            <a:avLst/>
          </a:prstGeom>
        </p:spPr>
      </p:pic>
      <p:pic>
        <p:nvPicPr>
          <p:cNvPr id="27" name="Graphic 26" descr="Marker with solid fill">
            <a:extLst>
              <a:ext uri="{FF2B5EF4-FFF2-40B4-BE49-F238E27FC236}">
                <a16:creationId xmlns:a16="http://schemas.microsoft.com/office/drawing/2014/main" id="{72ABF7B5-B1AD-4122-8EAC-57B3DF98391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096699" y="3095637"/>
            <a:ext cx="778561" cy="778561"/>
          </a:xfrm>
          <a:prstGeom prst="rect">
            <a:avLst/>
          </a:prstGeom>
        </p:spPr>
      </p:pic>
      <p:pic>
        <p:nvPicPr>
          <p:cNvPr id="28" name="Graphic 27" descr="Marker with solid fill">
            <a:extLst>
              <a:ext uri="{FF2B5EF4-FFF2-40B4-BE49-F238E27FC236}">
                <a16:creationId xmlns:a16="http://schemas.microsoft.com/office/drawing/2014/main" id="{0523616F-56D3-4554-B010-020F1D1CB9C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392401" y="3531727"/>
            <a:ext cx="778561" cy="778561"/>
          </a:xfrm>
          <a:prstGeom prst="rect">
            <a:avLst/>
          </a:prstGeom>
        </p:spPr>
      </p:pic>
      <p:pic>
        <p:nvPicPr>
          <p:cNvPr id="29" name="Graphic 28" descr="Marker with solid fill">
            <a:extLst>
              <a:ext uri="{FF2B5EF4-FFF2-40B4-BE49-F238E27FC236}">
                <a16:creationId xmlns:a16="http://schemas.microsoft.com/office/drawing/2014/main" id="{65BF4A32-ED2F-49EC-B477-A5FC5789D5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486924" y="3169200"/>
            <a:ext cx="778561" cy="778561"/>
          </a:xfrm>
          <a:prstGeom prst="rect">
            <a:avLst/>
          </a:prstGeom>
        </p:spPr>
      </p:pic>
      <p:pic>
        <p:nvPicPr>
          <p:cNvPr id="30" name="Graphic 29" descr="Marker with solid fill">
            <a:extLst>
              <a:ext uri="{FF2B5EF4-FFF2-40B4-BE49-F238E27FC236}">
                <a16:creationId xmlns:a16="http://schemas.microsoft.com/office/drawing/2014/main" id="{526C38B1-626A-4F27-BBE9-EBB42118049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47247" y="4479064"/>
            <a:ext cx="778561" cy="778561"/>
          </a:xfrm>
          <a:prstGeom prst="rect">
            <a:avLst/>
          </a:prstGeom>
        </p:spPr>
      </p:pic>
      <p:pic>
        <p:nvPicPr>
          <p:cNvPr id="31" name="Graphic 30" descr="Marker with solid fill">
            <a:extLst>
              <a:ext uri="{FF2B5EF4-FFF2-40B4-BE49-F238E27FC236}">
                <a16:creationId xmlns:a16="http://schemas.microsoft.com/office/drawing/2014/main" id="{99188B84-8FFB-430D-A1AA-DA219561B05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649298" y="4864596"/>
            <a:ext cx="778561" cy="778561"/>
          </a:xfrm>
          <a:prstGeom prst="rect">
            <a:avLst/>
          </a:prstGeom>
        </p:spPr>
      </p:pic>
      <p:pic>
        <p:nvPicPr>
          <p:cNvPr id="32" name="Graphic 31" descr="Marker with solid fill">
            <a:extLst>
              <a:ext uri="{FF2B5EF4-FFF2-40B4-BE49-F238E27FC236}">
                <a16:creationId xmlns:a16="http://schemas.microsoft.com/office/drawing/2014/main" id="{E74ACCC6-8DF1-40E1-9496-FBFAF8384C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627927" y="4355643"/>
            <a:ext cx="778561" cy="778561"/>
          </a:xfrm>
          <a:prstGeom prst="rect">
            <a:avLst/>
          </a:prstGeom>
        </p:spPr>
      </p:pic>
      <p:pic>
        <p:nvPicPr>
          <p:cNvPr id="33" name="Graphic 32" descr="Marker with solid fill">
            <a:extLst>
              <a:ext uri="{FF2B5EF4-FFF2-40B4-BE49-F238E27FC236}">
                <a16:creationId xmlns:a16="http://schemas.microsoft.com/office/drawing/2014/main" id="{AAA08FCE-FE6E-4003-9D85-1F9EB93CCD8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486163" y="3863796"/>
            <a:ext cx="778561" cy="778561"/>
          </a:xfrm>
          <a:prstGeom prst="rect">
            <a:avLst/>
          </a:prstGeom>
        </p:spPr>
      </p:pic>
      <p:pic>
        <p:nvPicPr>
          <p:cNvPr id="34" name="Graphic 33" descr="Marker with solid fill">
            <a:extLst>
              <a:ext uri="{FF2B5EF4-FFF2-40B4-BE49-F238E27FC236}">
                <a16:creationId xmlns:a16="http://schemas.microsoft.com/office/drawing/2014/main" id="{1790436A-1E90-4906-BB36-0085AF17AE6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265446" y="5034827"/>
            <a:ext cx="778561" cy="778561"/>
          </a:xfrm>
          <a:prstGeom prst="rect">
            <a:avLst/>
          </a:prstGeom>
        </p:spPr>
      </p:pic>
      <p:pic>
        <p:nvPicPr>
          <p:cNvPr id="35" name="Graphic 34" descr="Marker with solid fill">
            <a:extLst>
              <a:ext uri="{FF2B5EF4-FFF2-40B4-BE49-F238E27FC236}">
                <a16:creationId xmlns:a16="http://schemas.microsoft.com/office/drawing/2014/main" id="{2C5CF31D-801C-4E99-8D4D-38F677A3D37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114558" y="5341969"/>
            <a:ext cx="778561" cy="778561"/>
          </a:xfrm>
          <a:prstGeom prst="rect">
            <a:avLst/>
          </a:prstGeom>
        </p:spPr>
      </p:pic>
      <p:pic>
        <p:nvPicPr>
          <p:cNvPr id="36" name="Graphic 35" descr="Marker with solid fill">
            <a:extLst>
              <a:ext uri="{FF2B5EF4-FFF2-40B4-BE49-F238E27FC236}">
                <a16:creationId xmlns:a16="http://schemas.microsoft.com/office/drawing/2014/main" id="{27235E58-59F9-4B14-B6E7-C0F7064CF5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550991" y="4729508"/>
            <a:ext cx="778561" cy="778561"/>
          </a:xfrm>
          <a:prstGeom prst="rect">
            <a:avLst/>
          </a:prstGeom>
        </p:spPr>
      </p:pic>
      <p:pic>
        <p:nvPicPr>
          <p:cNvPr id="37" name="Graphic 36" descr="Marker with solid fill">
            <a:extLst>
              <a:ext uri="{FF2B5EF4-FFF2-40B4-BE49-F238E27FC236}">
                <a16:creationId xmlns:a16="http://schemas.microsoft.com/office/drawing/2014/main" id="{41ED5F07-5187-4E94-B88A-FE13E20A695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719862" y="3729924"/>
            <a:ext cx="778561" cy="778561"/>
          </a:xfrm>
          <a:prstGeom prst="rect">
            <a:avLst/>
          </a:prstGeom>
        </p:spPr>
      </p:pic>
      <p:pic>
        <p:nvPicPr>
          <p:cNvPr id="38" name="Graphic 37" descr="Marker with solid fill">
            <a:extLst>
              <a:ext uri="{FF2B5EF4-FFF2-40B4-BE49-F238E27FC236}">
                <a16:creationId xmlns:a16="http://schemas.microsoft.com/office/drawing/2014/main" id="{392F4C12-D1CB-4C78-BD8C-C4A07B46D18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280589" y="3996199"/>
            <a:ext cx="778561" cy="778561"/>
          </a:xfrm>
          <a:prstGeom prst="rect">
            <a:avLst/>
          </a:prstGeom>
        </p:spPr>
      </p:pic>
      <p:pic>
        <p:nvPicPr>
          <p:cNvPr id="39" name="Graphic 38" descr="Marker with solid fill">
            <a:extLst>
              <a:ext uri="{FF2B5EF4-FFF2-40B4-BE49-F238E27FC236}">
                <a16:creationId xmlns:a16="http://schemas.microsoft.com/office/drawing/2014/main" id="{3CE9416A-1DFF-4310-BAB9-49687386516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986135" y="3855510"/>
            <a:ext cx="778561" cy="778561"/>
          </a:xfrm>
          <a:prstGeom prst="rect">
            <a:avLst/>
          </a:prstGeom>
        </p:spPr>
      </p:pic>
      <p:pic>
        <p:nvPicPr>
          <p:cNvPr id="40" name="Graphic 39" descr="Marker with solid fill">
            <a:extLst>
              <a:ext uri="{FF2B5EF4-FFF2-40B4-BE49-F238E27FC236}">
                <a16:creationId xmlns:a16="http://schemas.microsoft.com/office/drawing/2014/main" id="{E9626768-99E4-4A19-9400-60700DA83F6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6873914" y="3466229"/>
            <a:ext cx="778561" cy="778561"/>
          </a:xfrm>
          <a:prstGeom prst="rect">
            <a:avLst/>
          </a:prstGeom>
        </p:spPr>
      </p:pic>
      <p:sp>
        <p:nvSpPr>
          <p:cNvPr id="61" name="Title 2">
            <a:extLst>
              <a:ext uri="{FF2B5EF4-FFF2-40B4-BE49-F238E27FC236}">
                <a16:creationId xmlns:a16="http://schemas.microsoft.com/office/drawing/2014/main" id="{F5256743-DE6B-4BE2-9178-6DA77CEF8EB2}"/>
              </a:ext>
            </a:extLst>
          </p:cNvPr>
          <p:cNvSpPr txBox="1">
            <a:spLocks/>
          </p:cNvSpPr>
          <p:nvPr/>
        </p:nvSpPr>
        <p:spPr>
          <a:xfrm>
            <a:off x="553005" y="985392"/>
            <a:ext cx="6448410" cy="1069726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2060"/>
                </a:solidFill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bg-BG" sz="2200" b="1" i="1" dirty="0"/>
              <a:t>Карта на ЦВП в ПОО</a:t>
            </a:r>
            <a:endParaRPr lang="en-US" sz="2200" b="1" i="1" dirty="0"/>
          </a:p>
          <a:p>
            <a:pPr algn="ctr"/>
            <a:endParaRPr lang="en-US" sz="2600" b="1" i="1" dirty="0"/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F163E2AB-A2EB-4FE8-A06E-B836F7EA32FE}"/>
              </a:ext>
            </a:extLst>
          </p:cNvPr>
          <p:cNvSpPr txBox="1"/>
          <p:nvPr/>
        </p:nvSpPr>
        <p:spPr>
          <a:xfrm>
            <a:off x="386051" y="1425733"/>
            <a:ext cx="120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ПГ „Проф. </a:t>
            </a:r>
          </a:p>
          <a:p>
            <a:pPr algn="ctr"/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д-р Асен Златаров</a:t>
            </a:r>
            <a:r>
              <a:rPr lang="bg-BG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“</a:t>
            </a:r>
            <a:endParaRPr lang="ru-RU" sz="1000" b="1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endParaRPr lang="bg-BG" sz="10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BB2BE08D-AE3B-4E90-AA27-73A0CAB9AB6D}"/>
              </a:ext>
            </a:extLst>
          </p:cNvPr>
          <p:cNvSpPr txBox="1"/>
          <p:nvPr/>
        </p:nvSpPr>
        <p:spPr>
          <a:xfrm>
            <a:off x="1048490" y="1894811"/>
            <a:ext cx="120016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ПГ по строителство, архитектура и компютърни науки „Проф. арх. Стефан Стефанов”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F18379A5-624F-4565-A9EB-93EBD1C2BFF2}"/>
              </a:ext>
            </a:extLst>
          </p:cNvPr>
          <p:cNvSpPr txBox="1"/>
          <p:nvPr/>
        </p:nvSpPr>
        <p:spPr>
          <a:xfrm>
            <a:off x="2009114" y="2232253"/>
            <a:ext cx="9059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ПГ по ядрена енергетика „Игор Курчатов“</a:t>
            </a:r>
          </a:p>
          <a:p>
            <a:pPr algn="ctr"/>
            <a:endParaRPr lang="bg-BG" sz="10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7B632951-6785-429F-BEF9-209B4D253D3D}"/>
              </a:ext>
            </a:extLst>
          </p:cNvPr>
          <p:cNvSpPr txBox="1"/>
          <p:nvPr/>
        </p:nvSpPr>
        <p:spPr>
          <a:xfrm>
            <a:off x="3042648" y="2146529"/>
            <a:ext cx="13345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ПГ по земеделие „Стефан Цанов</a:t>
            </a:r>
            <a:r>
              <a:rPr lang="bg-BG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“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46068477-F99B-4706-A403-ECA7927EF2EA}"/>
              </a:ext>
            </a:extLst>
          </p:cNvPr>
          <p:cNvSpPr txBox="1"/>
          <p:nvPr/>
        </p:nvSpPr>
        <p:spPr>
          <a:xfrm>
            <a:off x="2958547" y="2786407"/>
            <a:ext cx="12201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НПГ </a:t>
            </a:r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по ветеринарна медицина „Проф. д-р Димитър Димов“ 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0B94C5D6-698B-457C-AD98-E3E519E9D204}"/>
              </a:ext>
            </a:extLst>
          </p:cNvPr>
          <p:cNvSpPr txBox="1"/>
          <p:nvPr/>
        </p:nvSpPr>
        <p:spPr>
          <a:xfrm>
            <a:off x="4289546" y="2514063"/>
            <a:ext cx="13691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ПГ по аграрни технологии  „Цанко Церковски“</a:t>
            </a:r>
            <a:endParaRPr lang="bg-BG" sz="1000" b="1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49495D3F-B157-4026-A4D3-DA23AC694F55}"/>
              </a:ext>
            </a:extLst>
          </p:cNvPr>
          <p:cNvSpPr txBox="1"/>
          <p:nvPr/>
        </p:nvSpPr>
        <p:spPr>
          <a:xfrm>
            <a:off x="4094624" y="3267644"/>
            <a:ext cx="98247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ПТГ </a:t>
            </a:r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„Д-р Никола Василиади“</a:t>
            </a:r>
            <a:endParaRPr lang="bg-BG" sz="1000" b="1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069231F3-0DBE-4E8C-AC75-9ED255219420}"/>
              </a:ext>
            </a:extLst>
          </p:cNvPr>
          <p:cNvSpPr txBox="1"/>
          <p:nvPr/>
        </p:nvSpPr>
        <p:spPr>
          <a:xfrm>
            <a:off x="4685624" y="1614709"/>
            <a:ext cx="13632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ПГ по строителство, архитектура и геодезия „Пеньо Пенев“</a:t>
            </a:r>
          </a:p>
          <a:p>
            <a:pPr algn="ctr"/>
            <a:endParaRPr lang="bg-BG" sz="1000" b="1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841275F3-5896-4E74-B505-86C9CAE3CFCF}"/>
              </a:ext>
            </a:extLst>
          </p:cNvPr>
          <p:cNvSpPr txBox="1"/>
          <p:nvPr/>
        </p:nvSpPr>
        <p:spPr>
          <a:xfrm>
            <a:off x="5880869" y="1808825"/>
            <a:ext cx="9588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НПТГ</a:t>
            </a:r>
          </a:p>
          <a:p>
            <a:pPr algn="ctr"/>
            <a:r>
              <a:rPr lang="bg-BG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„Шандор Петьофи“</a:t>
            </a:r>
          </a:p>
          <a:p>
            <a:pPr algn="ctr"/>
            <a:endParaRPr lang="bg-BG" sz="1000" b="1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B7BC7243-9A07-48C8-84E0-253093AD3C74}"/>
              </a:ext>
            </a:extLst>
          </p:cNvPr>
          <p:cNvSpPr txBox="1"/>
          <p:nvPr/>
        </p:nvSpPr>
        <p:spPr>
          <a:xfrm>
            <a:off x="6444527" y="1020240"/>
            <a:ext cx="11619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ПГ по механизация на селското стопанство  </a:t>
            </a:r>
          </a:p>
          <a:p>
            <a:pPr algn="ctr"/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„Никола Й. Вапцаров“</a:t>
            </a:r>
            <a:endParaRPr lang="bg-BG" sz="1000" b="1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E0B5AE6F-65C7-439F-9845-93ADCEB05DAF}"/>
              </a:ext>
            </a:extLst>
          </p:cNvPr>
          <p:cNvSpPr txBox="1"/>
          <p:nvPr/>
        </p:nvSpPr>
        <p:spPr>
          <a:xfrm>
            <a:off x="7624905" y="2023732"/>
            <a:ext cx="16064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ПГ по земеделие „Тодор Рачински“</a:t>
            </a:r>
            <a:endParaRPr lang="bg-BG" sz="1000" b="1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4A91F72A-73A6-42F1-A7A9-F4FF1809E494}"/>
              </a:ext>
            </a:extLst>
          </p:cNvPr>
          <p:cNvSpPr txBox="1"/>
          <p:nvPr/>
        </p:nvSpPr>
        <p:spPr>
          <a:xfrm>
            <a:off x="7834344" y="2750725"/>
            <a:ext cx="1347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Варненска морска гимназия „Свети Николай Чудотворец“</a:t>
            </a:r>
            <a:endParaRPr lang="bg-BG" sz="1000" b="1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6D6134D6-A1AE-4399-A6C3-25BBF3D7B0D1}"/>
              </a:ext>
            </a:extLst>
          </p:cNvPr>
          <p:cNvSpPr txBox="1"/>
          <p:nvPr/>
        </p:nvSpPr>
        <p:spPr>
          <a:xfrm>
            <a:off x="6291575" y="2521390"/>
            <a:ext cx="153926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ПГ по механотехника, електроника, телекомуникации и транспорт „Христо Ботев“</a:t>
            </a:r>
          </a:p>
          <a:p>
            <a:pPr algn="ctr"/>
            <a:endParaRPr lang="bg-BG" sz="1000" b="1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385F2DA6-2A7F-4621-9D03-3C5695832EE3}"/>
              </a:ext>
            </a:extLst>
          </p:cNvPr>
          <p:cNvSpPr txBox="1"/>
          <p:nvPr/>
        </p:nvSpPr>
        <p:spPr>
          <a:xfrm>
            <a:off x="5498423" y="2702508"/>
            <a:ext cx="10337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ПГ по селско стопанство „Никола Пушкаров“</a:t>
            </a:r>
            <a:endParaRPr lang="bg-BG" sz="1000" b="1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6330ACA1-236F-49E7-BFDD-EB0792260B4C}"/>
              </a:ext>
            </a:extLst>
          </p:cNvPr>
          <p:cNvSpPr txBox="1"/>
          <p:nvPr/>
        </p:nvSpPr>
        <p:spPr>
          <a:xfrm>
            <a:off x="6579527" y="4116053"/>
            <a:ext cx="14956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ПГ по компютърно програмиране </a:t>
            </a:r>
          </a:p>
          <a:p>
            <a:pPr algn="ctr"/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и иновации</a:t>
            </a:r>
          </a:p>
          <a:p>
            <a:pPr algn="ctr"/>
            <a:endParaRPr lang="bg-BG" sz="1000" b="1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C34442F5-002F-4178-9C50-25F31B215396}"/>
              </a:ext>
            </a:extLst>
          </p:cNvPr>
          <p:cNvSpPr txBox="1"/>
          <p:nvPr/>
        </p:nvSpPr>
        <p:spPr>
          <a:xfrm>
            <a:off x="5652082" y="4505820"/>
            <a:ext cx="139624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Професионална техническа гимназия „Иван Райнов“</a:t>
            </a:r>
          </a:p>
          <a:p>
            <a:pPr algn="ctr"/>
            <a:endParaRPr lang="bg-BG" sz="1000" b="1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2DD25FF8-8BAE-4438-A0D5-8DDC88F08FFF}"/>
              </a:ext>
            </a:extLst>
          </p:cNvPr>
          <p:cNvSpPr txBox="1"/>
          <p:nvPr/>
        </p:nvSpPr>
        <p:spPr>
          <a:xfrm>
            <a:off x="5153382" y="3692403"/>
            <a:ext cx="1212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ПГ по механотехника 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9D66BB0F-C84A-45B8-96C5-59BDDE00D9EC}"/>
              </a:ext>
            </a:extLst>
          </p:cNvPr>
          <p:cNvSpPr txBox="1"/>
          <p:nvPr/>
        </p:nvSpPr>
        <p:spPr>
          <a:xfrm>
            <a:off x="4214020" y="4156436"/>
            <a:ext cx="12224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НПГ </a:t>
            </a:r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по ветеринарна медицина „Иван Павлов“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BABB55E0-3DB7-4DFE-B1CF-3ABF2AEA4C25}"/>
              </a:ext>
            </a:extLst>
          </p:cNvPr>
          <p:cNvSpPr txBox="1"/>
          <p:nvPr/>
        </p:nvSpPr>
        <p:spPr>
          <a:xfrm>
            <a:off x="3344027" y="4498374"/>
            <a:ext cx="110005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ПГ по  електротехн-ка и електроника</a:t>
            </a:r>
          </a:p>
          <a:p>
            <a:pPr algn="ctr"/>
            <a:endParaRPr lang="bg-BG" sz="1000" b="1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D3B8B634-6620-4F05-BAB8-41916235D25D}"/>
              </a:ext>
            </a:extLst>
          </p:cNvPr>
          <p:cNvSpPr txBox="1"/>
          <p:nvPr/>
        </p:nvSpPr>
        <p:spPr>
          <a:xfrm>
            <a:off x="4501706" y="5334178"/>
            <a:ext cx="17972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ПГ по дървообработване и строителство </a:t>
            </a:r>
          </a:p>
          <a:p>
            <a:pPr algn="ctr"/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„Цар Иван Асен II“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2AF1ACC5-CDCB-4DD3-B0E8-58B3418A7720}"/>
              </a:ext>
            </a:extLst>
          </p:cNvPr>
          <p:cNvSpPr txBox="1"/>
          <p:nvPr/>
        </p:nvSpPr>
        <p:spPr>
          <a:xfrm>
            <a:off x="3944756" y="5974919"/>
            <a:ext cx="211154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ПГ по електротехника и електроника </a:t>
            </a:r>
          </a:p>
          <a:p>
            <a:pPr algn="ctr"/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„Капитан Петко войвода"</a:t>
            </a:r>
            <a:endParaRPr lang="bg-BG" sz="1000" b="1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DD10ACA3-B9C0-4F87-BF1A-3B0E3F5FEB94}"/>
              </a:ext>
            </a:extLst>
          </p:cNvPr>
          <p:cNvSpPr txBox="1"/>
          <p:nvPr/>
        </p:nvSpPr>
        <p:spPr>
          <a:xfrm>
            <a:off x="2934803" y="5656093"/>
            <a:ext cx="139807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ПГ по техника и технологии „Христо Ботев"</a:t>
            </a:r>
            <a:endParaRPr lang="bg-BG" sz="1000" b="1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279CA9D7-F9C1-404A-9F35-475999E87193}"/>
              </a:ext>
            </a:extLst>
          </p:cNvPr>
          <p:cNvSpPr txBox="1"/>
          <p:nvPr/>
        </p:nvSpPr>
        <p:spPr>
          <a:xfrm>
            <a:off x="2389170" y="4991473"/>
            <a:ext cx="1131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ПГ по строителство и архитектура </a:t>
            </a:r>
          </a:p>
          <a:p>
            <a:pPr algn="ctr"/>
            <a:endParaRPr lang="bg-BG" sz="1000" b="1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2B28BE05-04AA-4DC5-B6DB-A8AA4A675A95}"/>
              </a:ext>
            </a:extLst>
          </p:cNvPr>
          <p:cNvSpPr txBox="1"/>
          <p:nvPr/>
        </p:nvSpPr>
        <p:spPr>
          <a:xfrm>
            <a:off x="1347148" y="5508069"/>
            <a:ext cx="143085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Земеделска професионална гимназия „Климент Аркадиевич  Тимирязев”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A9C275B1-A3D2-414C-91F0-7FF5321D85C1}"/>
              </a:ext>
            </a:extLst>
          </p:cNvPr>
          <p:cNvSpPr txBox="1"/>
          <p:nvPr/>
        </p:nvSpPr>
        <p:spPr>
          <a:xfrm>
            <a:off x="891349" y="4550657"/>
            <a:ext cx="11544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ПГ „Акад. Сергей П. Корольов“</a:t>
            </a:r>
          </a:p>
          <a:p>
            <a:pPr algn="ctr"/>
            <a:endParaRPr lang="bg-BG" sz="1000" b="1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FF9097AF-2450-4EF6-ADEB-9586339342A5}"/>
              </a:ext>
            </a:extLst>
          </p:cNvPr>
          <p:cNvSpPr txBox="1"/>
          <p:nvPr/>
        </p:nvSpPr>
        <p:spPr>
          <a:xfrm>
            <a:off x="244232" y="3813903"/>
            <a:ext cx="166408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ПГ по техника и строителство </a:t>
            </a:r>
          </a:p>
          <a:p>
            <a:pPr algn="ctr"/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"Арх. Йордан Миланов"</a:t>
            </a:r>
          </a:p>
          <a:p>
            <a:pPr algn="ctr"/>
            <a:endParaRPr lang="bg-BG" sz="1000" b="1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084CE6ED-8E17-40BB-8471-6C89228FDD12}"/>
              </a:ext>
            </a:extLst>
          </p:cNvPr>
          <p:cNvSpPr txBox="1"/>
          <p:nvPr/>
        </p:nvSpPr>
        <p:spPr>
          <a:xfrm>
            <a:off x="1859890" y="3701514"/>
            <a:ext cx="12294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ПГ по транспорт и енергетика „Хенри Форд“ </a:t>
            </a:r>
            <a:endParaRPr lang="bg-BG" sz="1000" b="1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737868A6-77E8-45FF-84EB-966A30975FA8}"/>
              </a:ext>
            </a:extLst>
          </p:cNvPr>
          <p:cNvSpPr txBox="1"/>
          <p:nvPr/>
        </p:nvSpPr>
        <p:spPr>
          <a:xfrm>
            <a:off x="1589125" y="3301829"/>
            <a:ext cx="935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ПГ„Велизар Пеев“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600E0B2-25E3-40D2-890C-D045436021CF}"/>
              </a:ext>
            </a:extLst>
          </p:cNvPr>
          <p:cNvGrpSpPr/>
          <p:nvPr/>
        </p:nvGrpSpPr>
        <p:grpSpPr>
          <a:xfrm>
            <a:off x="9568621" y="1236255"/>
            <a:ext cx="2341396" cy="5155593"/>
            <a:chOff x="9541001" y="1237744"/>
            <a:chExt cx="2341396" cy="5155593"/>
          </a:xfrm>
        </p:grpSpPr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4B7F9C33-6C7D-41CE-9137-F3F82A6CB01C}"/>
                </a:ext>
              </a:extLst>
            </p:cNvPr>
            <p:cNvSpPr/>
            <p:nvPr/>
          </p:nvSpPr>
          <p:spPr>
            <a:xfrm>
              <a:off x="9735563" y="2612359"/>
              <a:ext cx="2143658" cy="369332"/>
            </a:xfrm>
            <a:prstGeom prst="rect">
              <a:avLst/>
            </a:prstGeom>
            <a:solidFill>
              <a:srgbClr val="B4DEFF"/>
            </a:solidFill>
            <a:ln>
              <a:solidFill>
                <a:srgbClr val="B4DE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bg-BG" sz="1200" dirty="0">
                  <a:solidFill>
                    <a:srgbClr val="002060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Югозападен</a:t>
              </a:r>
              <a:r>
                <a:rPr lang="en-US" sz="1200" dirty="0">
                  <a:solidFill>
                    <a:schemeClr val="tx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bg-BG" sz="1200" dirty="0">
                  <a:solidFill>
                    <a:srgbClr val="002060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район</a:t>
              </a:r>
              <a:endParaRPr lang="bg-BG" sz="12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2E599620-06EF-4F95-A574-0C46E09A159D}"/>
                </a:ext>
              </a:extLst>
            </p:cNvPr>
            <p:cNvSpPr/>
            <p:nvPr/>
          </p:nvSpPr>
          <p:spPr>
            <a:xfrm>
              <a:off x="9738211" y="3059714"/>
              <a:ext cx="2143658" cy="369332"/>
            </a:xfrm>
            <a:prstGeom prst="rect">
              <a:avLst/>
            </a:prstGeom>
            <a:solidFill>
              <a:srgbClr val="A7CBFF"/>
            </a:solidFill>
            <a:ln>
              <a:solidFill>
                <a:srgbClr val="A7CB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bg-BG" sz="1200" dirty="0">
                  <a:solidFill>
                    <a:srgbClr val="002060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Южен централен район</a:t>
              </a:r>
            </a:p>
          </p:txBody>
        </p:sp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68867E3C-D3F2-4996-8074-036C7FBAC154}"/>
                </a:ext>
              </a:extLst>
            </p:cNvPr>
            <p:cNvSpPr/>
            <p:nvPr/>
          </p:nvSpPr>
          <p:spPr>
            <a:xfrm>
              <a:off x="9735900" y="3517490"/>
              <a:ext cx="2143658" cy="369332"/>
            </a:xfrm>
            <a:prstGeom prst="rect">
              <a:avLst/>
            </a:prstGeom>
            <a:solidFill>
              <a:srgbClr val="D0E3FE"/>
            </a:solidFill>
            <a:ln>
              <a:solidFill>
                <a:srgbClr val="D0E3F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bg-BG" sz="1200" dirty="0">
                  <a:solidFill>
                    <a:srgbClr val="002060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Югоизточен район</a:t>
              </a:r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C0F0B753-7573-4233-8236-AE7CC3A84A2A}"/>
                </a:ext>
              </a:extLst>
            </p:cNvPr>
            <p:cNvSpPr/>
            <p:nvPr/>
          </p:nvSpPr>
          <p:spPr>
            <a:xfrm>
              <a:off x="9720422" y="1237744"/>
              <a:ext cx="2143658" cy="369332"/>
            </a:xfrm>
            <a:prstGeom prst="rect">
              <a:avLst/>
            </a:prstGeom>
            <a:solidFill>
              <a:srgbClr val="5381C5"/>
            </a:solidFill>
            <a:ln>
              <a:solidFill>
                <a:srgbClr val="5381C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bg-BG" sz="1200" dirty="0">
                  <a:solidFill>
                    <a:srgbClr val="002060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Северозападен район</a:t>
              </a:r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1966D34A-0F5D-4FD8-8697-FBF956CA58B9}"/>
                </a:ext>
              </a:extLst>
            </p:cNvPr>
            <p:cNvSpPr/>
            <p:nvPr/>
          </p:nvSpPr>
          <p:spPr>
            <a:xfrm>
              <a:off x="9720422" y="1684649"/>
              <a:ext cx="2143658" cy="369332"/>
            </a:xfrm>
            <a:prstGeom prst="rect">
              <a:avLst/>
            </a:prstGeom>
            <a:solidFill>
              <a:srgbClr val="569AFE"/>
            </a:solidFill>
            <a:ln>
              <a:solidFill>
                <a:srgbClr val="569AF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bg-BG" sz="1200" dirty="0">
                  <a:solidFill>
                    <a:srgbClr val="002060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Северен централен район</a:t>
              </a:r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2E70CA93-1682-406B-9077-0ECD2A053E54}"/>
                </a:ext>
              </a:extLst>
            </p:cNvPr>
            <p:cNvSpPr/>
            <p:nvPr/>
          </p:nvSpPr>
          <p:spPr>
            <a:xfrm>
              <a:off x="9727274" y="2148729"/>
              <a:ext cx="2143658" cy="369332"/>
            </a:xfrm>
            <a:prstGeom prst="rect">
              <a:avLst/>
            </a:prstGeom>
            <a:solidFill>
              <a:srgbClr val="71BCFE"/>
            </a:solidFill>
            <a:ln>
              <a:solidFill>
                <a:srgbClr val="71BCF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bg-BG" sz="1200" dirty="0">
                  <a:solidFill>
                    <a:srgbClr val="002060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Североизточен</a:t>
              </a:r>
              <a:r>
                <a:rPr lang="en-US" sz="1200" dirty="0">
                  <a:solidFill>
                    <a:srgbClr val="002060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bg-BG" sz="1200" dirty="0">
                  <a:solidFill>
                    <a:srgbClr val="002060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район</a:t>
              </a:r>
            </a:p>
          </p:txBody>
        </p:sp>
        <p:pic>
          <p:nvPicPr>
            <p:cNvPr id="118" name="Graphic 117" descr="Marker with solid fill">
              <a:extLst>
                <a:ext uri="{FF2B5EF4-FFF2-40B4-BE49-F238E27FC236}">
                  <a16:creationId xmlns:a16="http://schemas.microsoft.com/office/drawing/2014/main" id="{04B8B426-D537-4016-BF4D-CD7377BAF61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9548516" y="3934747"/>
              <a:ext cx="560322" cy="560322"/>
            </a:xfrm>
            <a:prstGeom prst="rect">
              <a:avLst/>
            </a:prstGeom>
          </p:spPr>
        </p:pic>
        <p:pic>
          <p:nvPicPr>
            <p:cNvPr id="119" name="Graphic 118" descr="Marker with solid fill">
              <a:extLst>
                <a:ext uri="{FF2B5EF4-FFF2-40B4-BE49-F238E27FC236}">
                  <a16:creationId xmlns:a16="http://schemas.microsoft.com/office/drawing/2014/main" id="{C753B308-B3D9-4703-919F-717D606DA40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9541001" y="4405403"/>
              <a:ext cx="560322" cy="560322"/>
            </a:xfrm>
            <a:prstGeom prst="rect">
              <a:avLst/>
            </a:prstGeom>
          </p:spPr>
        </p:pic>
        <p:pic>
          <p:nvPicPr>
            <p:cNvPr id="120" name="Graphic 119" descr="Marker with solid fill">
              <a:extLst>
                <a:ext uri="{FF2B5EF4-FFF2-40B4-BE49-F238E27FC236}">
                  <a16:creationId xmlns:a16="http://schemas.microsoft.com/office/drawing/2014/main" id="{5D5A1C99-37DC-4C60-915E-896DF21F1EB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9549579" y="4898331"/>
              <a:ext cx="560322" cy="560322"/>
            </a:xfrm>
            <a:prstGeom prst="rect">
              <a:avLst/>
            </a:prstGeom>
          </p:spPr>
        </p:pic>
        <p:pic>
          <p:nvPicPr>
            <p:cNvPr id="121" name="Graphic 120" descr="Marker with solid fill">
              <a:extLst>
                <a:ext uri="{FF2B5EF4-FFF2-40B4-BE49-F238E27FC236}">
                  <a16:creationId xmlns:a16="http://schemas.microsoft.com/office/drawing/2014/main" id="{678F9689-5292-4F7B-9979-29EB7BD9203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9549579" y="5353024"/>
              <a:ext cx="560322" cy="560322"/>
            </a:xfrm>
            <a:prstGeom prst="rect">
              <a:avLst/>
            </a:prstGeom>
          </p:spPr>
        </p:pic>
        <p:pic>
          <p:nvPicPr>
            <p:cNvPr id="122" name="Graphic 121" descr="Marker with solid fill">
              <a:extLst>
                <a:ext uri="{FF2B5EF4-FFF2-40B4-BE49-F238E27FC236}">
                  <a16:creationId xmlns:a16="http://schemas.microsoft.com/office/drawing/2014/main" id="{EBF5DD8F-05C0-4A64-9630-F43FE323443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9560912" y="5833015"/>
              <a:ext cx="560322" cy="560322"/>
            </a:xfrm>
            <a:prstGeom prst="rect">
              <a:avLst/>
            </a:prstGeom>
          </p:spPr>
        </p:pic>
        <p:sp>
          <p:nvSpPr>
            <p:cNvPr id="123" name="TextBox 122">
              <a:extLst>
                <a:ext uri="{FF2B5EF4-FFF2-40B4-BE49-F238E27FC236}">
                  <a16:creationId xmlns:a16="http://schemas.microsoft.com/office/drawing/2014/main" id="{5C49EBA6-FEFA-4C9A-8E6E-244A78828710}"/>
                </a:ext>
              </a:extLst>
            </p:cNvPr>
            <p:cNvSpPr txBox="1"/>
            <p:nvPr/>
          </p:nvSpPr>
          <p:spPr>
            <a:xfrm>
              <a:off x="9956459" y="3960956"/>
              <a:ext cx="192593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bg-BG" sz="1200" dirty="0">
                  <a:solidFill>
                    <a:srgbClr val="002060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Земеделие и ветеринарна медицина</a:t>
              </a:r>
            </a:p>
          </p:txBody>
        </p:sp>
        <p:sp>
          <p:nvSpPr>
            <p:cNvPr id="124" name="TextBox 123">
              <a:extLst>
                <a:ext uri="{FF2B5EF4-FFF2-40B4-BE49-F238E27FC236}">
                  <a16:creationId xmlns:a16="http://schemas.microsoft.com/office/drawing/2014/main" id="{E9722561-B93B-45AE-AF66-4A64B8976611}"/>
                </a:ext>
              </a:extLst>
            </p:cNvPr>
            <p:cNvSpPr txBox="1"/>
            <p:nvPr/>
          </p:nvSpPr>
          <p:spPr>
            <a:xfrm>
              <a:off x="9944079" y="4519803"/>
              <a:ext cx="192593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bg-BG" sz="1200" dirty="0">
                  <a:solidFill>
                    <a:srgbClr val="002060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Технически гимназии</a:t>
              </a:r>
            </a:p>
          </p:txBody>
        </p:sp>
        <p:sp>
          <p:nvSpPr>
            <p:cNvPr id="125" name="TextBox 124">
              <a:extLst>
                <a:ext uri="{FF2B5EF4-FFF2-40B4-BE49-F238E27FC236}">
                  <a16:creationId xmlns:a16="http://schemas.microsoft.com/office/drawing/2014/main" id="{83FD464A-79EF-4B8A-8B5D-0F91D17556FD}"/>
                </a:ext>
              </a:extLst>
            </p:cNvPr>
            <p:cNvSpPr txBox="1"/>
            <p:nvPr/>
          </p:nvSpPr>
          <p:spPr>
            <a:xfrm>
              <a:off x="9944079" y="4930722"/>
              <a:ext cx="192593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bg-BG" sz="1200" dirty="0">
                  <a:solidFill>
                    <a:srgbClr val="002060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Строителство, архитектура и геодезия</a:t>
              </a:r>
            </a:p>
          </p:txBody>
        </p:sp>
        <p:sp>
          <p:nvSpPr>
            <p:cNvPr id="126" name="TextBox 125">
              <a:extLst>
                <a:ext uri="{FF2B5EF4-FFF2-40B4-BE49-F238E27FC236}">
                  <a16:creationId xmlns:a16="http://schemas.microsoft.com/office/drawing/2014/main" id="{FD5D7E5D-3773-496E-B90B-26A28F8F3456}"/>
                </a:ext>
              </a:extLst>
            </p:cNvPr>
            <p:cNvSpPr txBox="1"/>
            <p:nvPr/>
          </p:nvSpPr>
          <p:spPr>
            <a:xfrm>
              <a:off x="9934204" y="5400250"/>
              <a:ext cx="192593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bg-BG" sz="1200" dirty="0">
                  <a:solidFill>
                    <a:srgbClr val="002060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Компютърни системи и технологии</a:t>
              </a:r>
            </a:p>
          </p:txBody>
        </p:sp>
        <p:sp>
          <p:nvSpPr>
            <p:cNvPr id="127" name="TextBox 126">
              <a:extLst>
                <a:ext uri="{FF2B5EF4-FFF2-40B4-BE49-F238E27FC236}">
                  <a16:creationId xmlns:a16="http://schemas.microsoft.com/office/drawing/2014/main" id="{CEA4230F-69E9-4222-B8B8-285EEDC03B41}"/>
                </a:ext>
              </a:extLst>
            </p:cNvPr>
            <p:cNvSpPr txBox="1"/>
            <p:nvPr/>
          </p:nvSpPr>
          <p:spPr>
            <a:xfrm>
              <a:off x="9956459" y="5964992"/>
              <a:ext cx="192593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bg-BG" sz="1200" dirty="0">
                  <a:solidFill>
                    <a:srgbClr val="002060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Други</a:t>
              </a:r>
            </a:p>
          </p:txBody>
        </p:sp>
      </p:grpSp>
      <p:sp>
        <p:nvSpPr>
          <p:cNvPr id="79" name="Slide Number Placeholder 1">
            <a:extLst>
              <a:ext uri="{FF2B5EF4-FFF2-40B4-BE49-F238E27FC236}">
                <a16:creationId xmlns:a16="http://schemas.microsoft.com/office/drawing/2014/main" id="{5EAA211F-B57E-4E67-AD08-B2B3932A08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90455" y="6399767"/>
            <a:ext cx="1052510" cy="365125"/>
          </a:xfrm>
        </p:spPr>
        <p:txBody>
          <a:bodyPr/>
          <a:lstStyle/>
          <a:p>
            <a:fld id="{D57F1E4F-1CFF-5643-939E-217C01CDF565}" type="slidenum">
              <a:rPr lang="en-US" sz="1000" smtClean="0">
                <a:solidFill>
                  <a:srgbClr val="0F2D69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/>
              <a:t>2</a:t>
            </a:fld>
            <a:endParaRPr lang="en-US" sz="1000" dirty="0">
              <a:solidFill>
                <a:srgbClr val="0F2D69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738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6A92193C-51BA-8270-CC9C-B7DE46681255}"/>
              </a:ext>
            </a:extLst>
          </p:cNvPr>
          <p:cNvSpPr/>
          <p:nvPr/>
        </p:nvSpPr>
        <p:spPr>
          <a:xfrm>
            <a:off x="7849503" y="1590219"/>
            <a:ext cx="4059026" cy="1069726"/>
          </a:xfrm>
          <a:prstGeom prst="roundRect">
            <a:avLst>
              <a:gd name="adj" fmla="val 9542"/>
            </a:avLst>
          </a:prstGeom>
          <a:solidFill>
            <a:srgbClr val="5577B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solidFill>
                  <a:srgbClr val="5879B4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37D030F3-D350-9BAE-29A7-E14B55535320}"/>
              </a:ext>
            </a:extLst>
          </p:cNvPr>
          <p:cNvSpPr/>
          <p:nvPr/>
        </p:nvSpPr>
        <p:spPr>
          <a:xfrm>
            <a:off x="7860952" y="2766073"/>
            <a:ext cx="4034439" cy="901564"/>
          </a:xfrm>
          <a:prstGeom prst="roundRect">
            <a:avLst>
              <a:gd name="adj" fmla="val 954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B4710096-75B2-45CC-3C93-C5AE8D5DF151}"/>
              </a:ext>
            </a:extLst>
          </p:cNvPr>
          <p:cNvSpPr/>
          <p:nvPr/>
        </p:nvSpPr>
        <p:spPr>
          <a:xfrm>
            <a:off x="7878098" y="4867587"/>
            <a:ext cx="4061862" cy="1889038"/>
          </a:xfrm>
          <a:prstGeom prst="roundRect">
            <a:avLst>
              <a:gd name="adj" fmla="val 9542"/>
            </a:avLst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id="{612D9A20-087C-5EEE-F05E-F2E5A2D541B9}"/>
              </a:ext>
            </a:extLst>
          </p:cNvPr>
          <p:cNvGrpSpPr/>
          <p:nvPr/>
        </p:nvGrpSpPr>
        <p:grpSpPr>
          <a:xfrm>
            <a:off x="5663911" y="1550836"/>
            <a:ext cx="2235653" cy="3900475"/>
            <a:chOff x="4529430" y="2157999"/>
            <a:chExt cx="3511988" cy="2898451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A71B3C15-3A66-AB6E-4BF5-E74B50219BE6}"/>
                </a:ext>
              </a:extLst>
            </p:cNvPr>
            <p:cNvCxnSpPr/>
            <p:nvPr/>
          </p:nvCxnSpPr>
          <p:spPr>
            <a:xfrm>
              <a:off x="4529430" y="2982180"/>
              <a:ext cx="3281681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D070175D-8115-7145-1937-09C1D7C73BF1}"/>
                </a:ext>
              </a:extLst>
            </p:cNvPr>
            <p:cNvSpPr/>
            <p:nvPr/>
          </p:nvSpPr>
          <p:spPr>
            <a:xfrm>
              <a:off x="4588425" y="2157999"/>
              <a:ext cx="3368043" cy="331937"/>
            </a:xfrm>
            <a:prstGeom prst="rect">
              <a:avLst/>
            </a:prstGeom>
          </p:spPr>
          <p:txBody>
            <a:bodyPr wrap="square" lIns="0" tIns="0" rIns="0" bIns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Segoe UI" panose="020B0502040204020203" pitchFamily="34" charset="0"/>
                  <a:ea typeface="Open Sans" panose="020B0606030504020204" pitchFamily="34" charset="0"/>
                  <a:cs typeface="Segoe UI" panose="020B0502040204020203" pitchFamily="34" charset="0"/>
                </a:rPr>
                <a:t>Основна цел</a:t>
              </a:r>
              <a:endPara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8D75A1DD-C139-43C3-76B9-F6A2368E4D53}"/>
                </a:ext>
              </a:extLst>
            </p:cNvPr>
            <p:cNvSpPr/>
            <p:nvPr/>
          </p:nvSpPr>
          <p:spPr>
            <a:xfrm>
              <a:off x="4639655" y="3229360"/>
              <a:ext cx="3368043" cy="697149"/>
            </a:xfrm>
            <a:prstGeom prst="rect">
              <a:avLst/>
            </a:prstGeom>
          </p:spPr>
          <p:txBody>
            <a:bodyPr wrap="square" lIns="0" tIns="0" rIns="0" bIns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Segoe UI" panose="020B0502040204020203" pitchFamily="34" charset="0"/>
                  <a:ea typeface="Open Sans" panose="020B0606030504020204" pitchFamily="34" charset="0"/>
                  <a:cs typeface="Segoe UI" panose="020B0502040204020203" pitchFamily="34" charset="0"/>
                </a:rPr>
                <a:t>Конкретни крайни получатели</a:t>
              </a:r>
              <a:endPara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B421436F-9BF7-1574-5A41-48F41673C6C7}"/>
                </a:ext>
              </a:extLst>
            </p:cNvPr>
            <p:cNvSpPr/>
            <p:nvPr/>
          </p:nvSpPr>
          <p:spPr>
            <a:xfrm>
              <a:off x="4673375" y="4724513"/>
              <a:ext cx="3368043" cy="331937"/>
            </a:xfrm>
            <a:prstGeom prst="rect">
              <a:avLst/>
            </a:prstGeom>
          </p:spPr>
          <p:txBody>
            <a:bodyPr wrap="square" lIns="0" tIns="0" rIns="0" bIns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Segoe UI" panose="020B0502040204020203" pitchFamily="34" charset="0"/>
                  <a:ea typeface="Open Sans" panose="020B0606030504020204" pitchFamily="34" charset="0"/>
                  <a:cs typeface="Segoe UI" panose="020B0502040204020203" pitchFamily="34" charset="0"/>
                </a:rPr>
                <a:t>Дейности</a:t>
              </a:r>
              <a:endPara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endParaRPr>
            </a:p>
          </p:txBody>
        </p:sp>
      </p:grpSp>
      <p:sp>
        <p:nvSpPr>
          <p:cNvPr id="72" name="Rectangle 71">
            <a:extLst>
              <a:ext uri="{FF2B5EF4-FFF2-40B4-BE49-F238E27FC236}">
                <a16:creationId xmlns:a16="http://schemas.microsoft.com/office/drawing/2014/main" id="{12456221-0F01-E9EB-E75B-CB5DA22D2A7B}"/>
              </a:ext>
            </a:extLst>
          </p:cNvPr>
          <p:cNvSpPr/>
          <p:nvPr/>
        </p:nvSpPr>
        <p:spPr>
          <a:xfrm>
            <a:off x="8665973" y="1522441"/>
            <a:ext cx="3155351" cy="1226094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500" b="0" i="0" u="none" strike="noStrike" kern="1200" cap="none" spc="0" normalizeH="0" baseline="0" noProof="0" dirty="0"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Осигуряване</a:t>
            </a:r>
            <a:r>
              <a:rPr kumimoji="0" lang="bg-BG" sz="15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 на модерна и високо-технологична материална база в професионални гимназии с оглед превръщането им ЦВП в ПОО.</a:t>
            </a:r>
            <a:endParaRPr kumimoji="0" lang="en-US" sz="15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 panose="020B0502040204020203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B40A201D-4ED1-461D-3513-B4ECA0DC8C73}"/>
              </a:ext>
            </a:extLst>
          </p:cNvPr>
          <p:cNvSpPr/>
          <p:nvPr/>
        </p:nvSpPr>
        <p:spPr>
          <a:xfrm>
            <a:off x="8763985" y="4883717"/>
            <a:ext cx="3131406" cy="1856779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- </a:t>
            </a: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Доставка и монтаж на оборудване и обзавеждане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;  </a:t>
            </a:r>
          </a:p>
          <a:p>
            <a:pPr marL="0" marR="0" lvl="0" indent="0" algn="just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- </a:t>
            </a: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Ремонт/основен ремонт, основно обновяване на сгради, помещения, работилници и лаборатории на училищна образователна среда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, </a:t>
            </a:r>
            <a:r>
              <a:rPr kumimoji="0" lang="bg-BG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н</a:t>
            </a: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ово строителство за изграждане на ЦВП в ПОО;</a:t>
            </a:r>
            <a:endParaRPr kumimoji="0" lang="en-IN" sz="13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 panose="020B0502040204020203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46EAB26-6929-4948-BC63-0E15F6130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</a:t>
            </a:r>
            <a:endParaRPr lang="bg-BG" dirty="0"/>
          </a:p>
        </p:txBody>
      </p:sp>
      <p:pic>
        <p:nvPicPr>
          <p:cNvPr id="28" name="Graphic 27" descr="Bank outline">
            <a:extLst>
              <a:ext uri="{FF2B5EF4-FFF2-40B4-BE49-F238E27FC236}">
                <a16:creationId xmlns:a16="http://schemas.microsoft.com/office/drawing/2014/main" id="{9245CC5F-081E-4738-B89E-0274CF6214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836365" y="2757045"/>
            <a:ext cx="880611" cy="880611"/>
          </a:xfrm>
          <a:prstGeom prst="rect">
            <a:avLst/>
          </a:prstGeom>
        </p:spPr>
      </p:pic>
      <p:pic>
        <p:nvPicPr>
          <p:cNvPr id="31" name="Graphic 30" descr="Bullseye with solid fill">
            <a:extLst>
              <a:ext uri="{FF2B5EF4-FFF2-40B4-BE49-F238E27FC236}">
                <a16:creationId xmlns:a16="http://schemas.microsoft.com/office/drawing/2014/main" id="{6E7D92E7-71A7-476D-8C5E-A52C544CBD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841472" y="1650635"/>
            <a:ext cx="870396" cy="870396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F7AE07AA-C07D-4D91-B104-A6801EDE6C2D}"/>
              </a:ext>
            </a:extLst>
          </p:cNvPr>
          <p:cNvSpPr/>
          <p:nvPr/>
        </p:nvSpPr>
        <p:spPr>
          <a:xfrm>
            <a:off x="8716976" y="2659944"/>
            <a:ext cx="3047059" cy="994022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28 </a:t>
            </a:r>
            <a:r>
              <a:rPr kumimoji="0" lang="ru-RU" sz="15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професионални гимназии със статут на ЦВП в ПОО</a:t>
            </a:r>
            <a:endParaRPr kumimoji="0" lang="en-US" sz="15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 panose="020B0502040204020203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AC49BE1C-061C-4CD3-83F7-6C8F3BCF09E8}"/>
              </a:ext>
            </a:extLst>
          </p:cNvPr>
          <p:cNvSpPr/>
          <p:nvPr/>
        </p:nvSpPr>
        <p:spPr>
          <a:xfrm>
            <a:off x="7885540" y="3822929"/>
            <a:ext cx="4034439" cy="898331"/>
          </a:xfrm>
          <a:prstGeom prst="roundRect">
            <a:avLst>
              <a:gd name="adj" fmla="val 9542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 panose="020B0502040204020203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9DA65BB-71B8-4E91-BFFF-92BB0F008362}"/>
              </a:ext>
            </a:extLst>
          </p:cNvPr>
          <p:cNvSpPr/>
          <p:nvPr/>
        </p:nvSpPr>
        <p:spPr>
          <a:xfrm>
            <a:off x="5771126" y="3822929"/>
            <a:ext cx="2144021" cy="938160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Бюджет</a:t>
            </a:r>
            <a:endParaRPr kumimoji="0" lang="en-IN" sz="1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egoe UI" panose="020B0502040204020203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Segoe UI" panose="020B0502040204020203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93D9A092-8C88-4B20-81C7-18A2283A4189}"/>
              </a:ext>
            </a:extLst>
          </p:cNvPr>
          <p:cNvSpPr/>
          <p:nvPr/>
        </p:nvSpPr>
        <p:spPr>
          <a:xfrm>
            <a:off x="8780174" y="3773766"/>
            <a:ext cx="3139806" cy="994022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Общ бюджет</a:t>
            </a: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: </a:t>
            </a:r>
            <a:r>
              <a:rPr kumimoji="0" lang="ru-RU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96 960 000 лв.</a:t>
            </a:r>
            <a:endParaRPr kumimoji="0" lang="en-US" sz="15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 panose="020B0502040204020203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Бюджет на проект</a:t>
            </a: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: 3 462 857</a:t>
            </a:r>
            <a:r>
              <a:rPr kumimoji="0" lang="bg-BG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 лв.</a:t>
            </a: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 </a:t>
            </a:r>
          </a:p>
        </p:txBody>
      </p:sp>
      <p:pic>
        <p:nvPicPr>
          <p:cNvPr id="37" name="Picture 12" descr="Download Construction Helmet Icon Png White - Full Size PNG Image - PNGkit">
            <a:extLst>
              <a:ext uri="{FF2B5EF4-FFF2-40B4-BE49-F238E27FC236}">
                <a16:creationId xmlns:a16="http://schemas.microsoft.com/office/drawing/2014/main" id="{BBE8743E-4440-4F69-B8E5-2407C61369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9032" y="5364860"/>
            <a:ext cx="808066" cy="737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8" name="Group 37">
            <a:extLst>
              <a:ext uri="{FF2B5EF4-FFF2-40B4-BE49-F238E27FC236}">
                <a16:creationId xmlns:a16="http://schemas.microsoft.com/office/drawing/2014/main" id="{4EACE744-B2EC-42D6-B5C7-8A24F05C2870}"/>
              </a:ext>
            </a:extLst>
          </p:cNvPr>
          <p:cNvGrpSpPr/>
          <p:nvPr/>
        </p:nvGrpSpPr>
        <p:grpSpPr>
          <a:xfrm>
            <a:off x="7909585" y="3912981"/>
            <a:ext cx="839102" cy="770854"/>
            <a:chOff x="6313132" y="2470500"/>
            <a:chExt cx="839102" cy="770854"/>
          </a:xfrm>
        </p:grpSpPr>
        <p:grpSp>
          <p:nvGrpSpPr>
            <p:cNvPr id="39" name="Google Shape;9130;p65">
              <a:extLst>
                <a:ext uri="{FF2B5EF4-FFF2-40B4-BE49-F238E27FC236}">
                  <a16:creationId xmlns:a16="http://schemas.microsoft.com/office/drawing/2014/main" id="{6427E521-9B71-40F1-96DB-70639D9654D4}"/>
                </a:ext>
              </a:extLst>
            </p:cNvPr>
            <p:cNvGrpSpPr/>
            <p:nvPr/>
          </p:nvGrpSpPr>
          <p:grpSpPr>
            <a:xfrm>
              <a:off x="6313132" y="2470500"/>
              <a:ext cx="839102" cy="770854"/>
              <a:chOff x="7390435" y="3680868"/>
              <a:chExt cx="372073" cy="355244"/>
            </a:xfrm>
            <a:solidFill>
              <a:schemeClr val="bg1"/>
            </a:solidFill>
          </p:grpSpPr>
          <p:sp>
            <p:nvSpPr>
              <p:cNvPr id="42" name="Google Shape;9131;p65">
                <a:extLst>
                  <a:ext uri="{FF2B5EF4-FFF2-40B4-BE49-F238E27FC236}">
                    <a16:creationId xmlns:a16="http://schemas.microsoft.com/office/drawing/2014/main" id="{1F808378-684B-4B62-95F9-9CC8FF189FC4}"/>
                  </a:ext>
                </a:extLst>
              </p:cNvPr>
              <p:cNvSpPr/>
              <p:nvPr/>
            </p:nvSpPr>
            <p:spPr>
              <a:xfrm>
                <a:off x="7390435" y="3744950"/>
                <a:ext cx="294178" cy="291162"/>
              </a:xfrm>
              <a:custGeom>
                <a:avLst/>
                <a:gdLst/>
                <a:ahLst/>
                <a:cxnLst/>
                <a:rect l="l" t="t" r="r" b="b"/>
                <a:pathLst>
                  <a:path w="9264" h="9169" extrusionOk="0">
                    <a:moveTo>
                      <a:pt x="4668" y="0"/>
                    </a:moveTo>
                    <a:cubicBezTo>
                      <a:pt x="3441" y="0"/>
                      <a:pt x="2287" y="477"/>
                      <a:pt x="1417" y="1334"/>
                    </a:cubicBezTo>
                    <a:cubicBezTo>
                      <a:pt x="1358" y="1393"/>
                      <a:pt x="1358" y="1501"/>
                      <a:pt x="1417" y="1572"/>
                    </a:cubicBezTo>
                    <a:cubicBezTo>
                      <a:pt x="1447" y="1602"/>
                      <a:pt x="1489" y="1617"/>
                      <a:pt x="1532" y="1617"/>
                    </a:cubicBezTo>
                    <a:cubicBezTo>
                      <a:pt x="1575" y="1617"/>
                      <a:pt x="1620" y="1602"/>
                      <a:pt x="1655" y="1572"/>
                    </a:cubicBezTo>
                    <a:cubicBezTo>
                      <a:pt x="2465" y="774"/>
                      <a:pt x="3537" y="322"/>
                      <a:pt x="4668" y="322"/>
                    </a:cubicBezTo>
                    <a:cubicBezTo>
                      <a:pt x="5799" y="322"/>
                      <a:pt x="6870" y="774"/>
                      <a:pt x="7668" y="1572"/>
                    </a:cubicBezTo>
                    <a:cubicBezTo>
                      <a:pt x="8478" y="2382"/>
                      <a:pt x="8918" y="3453"/>
                      <a:pt x="8918" y="4584"/>
                    </a:cubicBezTo>
                    <a:cubicBezTo>
                      <a:pt x="8918" y="5715"/>
                      <a:pt x="8478" y="6787"/>
                      <a:pt x="7668" y="7585"/>
                    </a:cubicBezTo>
                    <a:cubicBezTo>
                      <a:pt x="6841" y="8412"/>
                      <a:pt x="5751" y="8826"/>
                      <a:pt x="4662" y="8826"/>
                    </a:cubicBezTo>
                    <a:cubicBezTo>
                      <a:pt x="3572" y="8826"/>
                      <a:pt x="2483" y="8412"/>
                      <a:pt x="1655" y="7585"/>
                    </a:cubicBezTo>
                    <a:cubicBezTo>
                      <a:pt x="953" y="6882"/>
                      <a:pt x="524" y="5965"/>
                      <a:pt x="441" y="4977"/>
                    </a:cubicBezTo>
                    <a:cubicBezTo>
                      <a:pt x="346" y="4013"/>
                      <a:pt x="596" y="3037"/>
                      <a:pt x="1132" y="2227"/>
                    </a:cubicBezTo>
                    <a:cubicBezTo>
                      <a:pt x="1179" y="2155"/>
                      <a:pt x="1167" y="2048"/>
                      <a:pt x="1096" y="1989"/>
                    </a:cubicBezTo>
                    <a:cubicBezTo>
                      <a:pt x="1066" y="1972"/>
                      <a:pt x="1035" y="1964"/>
                      <a:pt x="1005" y="1964"/>
                    </a:cubicBezTo>
                    <a:cubicBezTo>
                      <a:pt x="950" y="1964"/>
                      <a:pt x="896" y="1990"/>
                      <a:pt x="858" y="2036"/>
                    </a:cubicBezTo>
                    <a:cubicBezTo>
                      <a:pt x="274" y="2894"/>
                      <a:pt x="1" y="3953"/>
                      <a:pt x="108" y="5013"/>
                    </a:cubicBezTo>
                    <a:cubicBezTo>
                      <a:pt x="215" y="6073"/>
                      <a:pt x="679" y="7085"/>
                      <a:pt x="1429" y="7823"/>
                    </a:cubicBezTo>
                    <a:cubicBezTo>
                      <a:pt x="2322" y="8716"/>
                      <a:pt x="3501" y="9168"/>
                      <a:pt x="4680" y="9168"/>
                    </a:cubicBezTo>
                    <a:cubicBezTo>
                      <a:pt x="5858" y="9168"/>
                      <a:pt x="7025" y="8716"/>
                      <a:pt x="7918" y="7823"/>
                    </a:cubicBezTo>
                    <a:cubicBezTo>
                      <a:pt x="8787" y="6966"/>
                      <a:pt x="9264" y="5799"/>
                      <a:pt x="9264" y="4584"/>
                    </a:cubicBezTo>
                    <a:cubicBezTo>
                      <a:pt x="9264" y="3358"/>
                      <a:pt x="8787" y="2203"/>
                      <a:pt x="7906" y="1334"/>
                    </a:cubicBezTo>
                    <a:cubicBezTo>
                      <a:pt x="7049" y="477"/>
                      <a:pt x="5882" y="0"/>
                      <a:pt x="4668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3" name="Google Shape;9132;p65">
                <a:extLst>
                  <a:ext uri="{FF2B5EF4-FFF2-40B4-BE49-F238E27FC236}">
                    <a16:creationId xmlns:a16="http://schemas.microsoft.com/office/drawing/2014/main" id="{9EADF565-AA83-408C-AE99-5BE0709BF926}"/>
                  </a:ext>
                </a:extLst>
              </p:cNvPr>
              <p:cNvSpPr/>
              <p:nvPr/>
            </p:nvSpPr>
            <p:spPr>
              <a:xfrm>
                <a:off x="7408948" y="3772259"/>
                <a:ext cx="259407" cy="236257"/>
              </a:xfrm>
              <a:custGeom>
                <a:avLst/>
                <a:gdLst/>
                <a:ahLst/>
                <a:cxnLst/>
                <a:rect l="l" t="t" r="r" b="b"/>
                <a:pathLst>
                  <a:path w="8169" h="7440" extrusionOk="0">
                    <a:moveTo>
                      <a:pt x="4085" y="319"/>
                    </a:moveTo>
                    <a:cubicBezTo>
                      <a:pt x="4942" y="319"/>
                      <a:pt x="5823" y="653"/>
                      <a:pt x="6478" y="1319"/>
                    </a:cubicBezTo>
                    <a:cubicBezTo>
                      <a:pt x="7800" y="2653"/>
                      <a:pt x="7800" y="4796"/>
                      <a:pt x="6478" y="6117"/>
                    </a:cubicBezTo>
                    <a:cubicBezTo>
                      <a:pt x="5817" y="6778"/>
                      <a:pt x="4951" y="7109"/>
                      <a:pt x="4083" y="7109"/>
                    </a:cubicBezTo>
                    <a:cubicBezTo>
                      <a:pt x="3216" y="7109"/>
                      <a:pt x="2346" y="6778"/>
                      <a:pt x="1680" y="6117"/>
                    </a:cubicBezTo>
                    <a:cubicBezTo>
                      <a:pt x="358" y="4796"/>
                      <a:pt x="358" y="2653"/>
                      <a:pt x="1680" y="1319"/>
                    </a:cubicBezTo>
                    <a:cubicBezTo>
                      <a:pt x="2335" y="664"/>
                      <a:pt x="3216" y="319"/>
                      <a:pt x="4085" y="319"/>
                    </a:cubicBezTo>
                    <a:close/>
                    <a:moveTo>
                      <a:pt x="4088" y="1"/>
                    </a:moveTo>
                    <a:cubicBezTo>
                      <a:pt x="3132" y="1"/>
                      <a:pt x="2174" y="361"/>
                      <a:pt x="1442" y="1081"/>
                    </a:cubicBezTo>
                    <a:cubicBezTo>
                      <a:pt x="1" y="2534"/>
                      <a:pt x="1" y="4891"/>
                      <a:pt x="1442" y="6356"/>
                    </a:cubicBezTo>
                    <a:cubicBezTo>
                      <a:pt x="2180" y="7082"/>
                      <a:pt x="3120" y="7439"/>
                      <a:pt x="4085" y="7439"/>
                    </a:cubicBezTo>
                    <a:cubicBezTo>
                      <a:pt x="5037" y="7439"/>
                      <a:pt x="5978" y="7082"/>
                      <a:pt x="6716" y="6356"/>
                    </a:cubicBezTo>
                    <a:cubicBezTo>
                      <a:pt x="8169" y="4891"/>
                      <a:pt x="8169" y="2546"/>
                      <a:pt x="6716" y="1081"/>
                    </a:cubicBezTo>
                    <a:cubicBezTo>
                      <a:pt x="5996" y="361"/>
                      <a:pt x="5043" y="1"/>
                      <a:pt x="4088" y="1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4" name="Google Shape;9133;p65">
                <a:extLst>
                  <a:ext uri="{FF2B5EF4-FFF2-40B4-BE49-F238E27FC236}">
                    <a16:creationId xmlns:a16="http://schemas.microsoft.com/office/drawing/2014/main" id="{C79B1FE0-E392-4A8C-9526-045BD139BE46}"/>
                  </a:ext>
                </a:extLst>
              </p:cNvPr>
              <p:cNvSpPr/>
              <p:nvPr/>
            </p:nvSpPr>
            <p:spPr>
              <a:xfrm>
                <a:off x="7487986" y="3680868"/>
                <a:ext cx="274522" cy="259565"/>
              </a:xfrm>
              <a:custGeom>
                <a:avLst/>
                <a:gdLst/>
                <a:ahLst/>
                <a:cxnLst/>
                <a:rect l="l" t="t" r="r" b="b"/>
                <a:pathLst>
                  <a:path w="8645" h="8174" extrusionOk="0">
                    <a:moveTo>
                      <a:pt x="3614" y="0"/>
                    </a:moveTo>
                    <a:cubicBezTo>
                      <a:pt x="2438" y="0"/>
                      <a:pt x="1262" y="447"/>
                      <a:pt x="369" y="1340"/>
                    </a:cubicBezTo>
                    <a:cubicBezTo>
                      <a:pt x="262" y="1447"/>
                      <a:pt x="167" y="1566"/>
                      <a:pt x="60" y="1685"/>
                    </a:cubicBezTo>
                    <a:cubicBezTo>
                      <a:pt x="0" y="1756"/>
                      <a:pt x="12" y="1864"/>
                      <a:pt x="84" y="1923"/>
                    </a:cubicBezTo>
                    <a:cubicBezTo>
                      <a:pt x="118" y="1948"/>
                      <a:pt x="155" y="1960"/>
                      <a:pt x="191" y="1960"/>
                    </a:cubicBezTo>
                    <a:cubicBezTo>
                      <a:pt x="240" y="1960"/>
                      <a:pt x="287" y="1936"/>
                      <a:pt x="322" y="1887"/>
                    </a:cubicBezTo>
                    <a:cubicBezTo>
                      <a:pt x="417" y="1792"/>
                      <a:pt x="500" y="1685"/>
                      <a:pt x="608" y="1578"/>
                    </a:cubicBezTo>
                    <a:cubicBezTo>
                      <a:pt x="1435" y="750"/>
                      <a:pt x="2524" y="337"/>
                      <a:pt x="3614" y="337"/>
                    </a:cubicBezTo>
                    <a:cubicBezTo>
                      <a:pt x="4703" y="337"/>
                      <a:pt x="5793" y="750"/>
                      <a:pt x="6620" y="1578"/>
                    </a:cubicBezTo>
                    <a:cubicBezTo>
                      <a:pt x="8275" y="3233"/>
                      <a:pt x="8275" y="5936"/>
                      <a:pt x="6620" y="7591"/>
                    </a:cubicBezTo>
                    <a:cubicBezTo>
                      <a:pt x="6513" y="7698"/>
                      <a:pt x="6418" y="7781"/>
                      <a:pt x="6311" y="7876"/>
                    </a:cubicBezTo>
                    <a:cubicBezTo>
                      <a:pt x="6239" y="7936"/>
                      <a:pt x="6215" y="8043"/>
                      <a:pt x="6275" y="8114"/>
                    </a:cubicBezTo>
                    <a:cubicBezTo>
                      <a:pt x="6311" y="8162"/>
                      <a:pt x="6358" y="8174"/>
                      <a:pt x="6418" y="8174"/>
                    </a:cubicBezTo>
                    <a:cubicBezTo>
                      <a:pt x="6454" y="8174"/>
                      <a:pt x="6489" y="8162"/>
                      <a:pt x="6513" y="8126"/>
                    </a:cubicBezTo>
                    <a:cubicBezTo>
                      <a:pt x="6632" y="8043"/>
                      <a:pt x="6751" y="7936"/>
                      <a:pt x="6858" y="7817"/>
                    </a:cubicBezTo>
                    <a:cubicBezTo>
                      <a:pt x="8644" y="6031"/>
                      <a:pt x="8644" y="3126"/>
                      <a:pt x="6858" y="1340"/>
                    </a:cubicBezTo>
                    <a:cubicBezTo>
                      <a:pt x="5965" y="447"/>
                      <a:pt x="4790" y="0"/>
                      <a:pt x="3614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5" name="Google Shape;9134;p65">
                <a:extLst>
                  <a:ext uri="{FF2B5EF4-FFF2-40B4-BE49-F238E27FC236}">
                    <a16:creationId xmlns:a16="http://schemas.microsoft.com/office/drawing/2014/main" id="{6522E869-6CEF-4F6C-8F1D-7A5CBC19375C}"/>
                  </a:ext>
                </a:extLst>
              </p:cNvPr>
              <p:cNvSpPr/>
              <p:nvPr/>
            </p:nvSpPr>
            <p:spPr>
              <a:xfrm>
                <a:off x="7691758" y="3789502"/>
                <a:ext cx="34073" cy="102918"/>
              </a:xfrm>
              <a:custGeom>
                <a:avLst/>
                <a:gdLst/>
                <a:ahLst/>
                <a:cxnLst/>
                <a:rect l="l" t="t" r="r" b="b"/>
                <a:pathLst>
                  <a:path w="1073" h="3241" extrusionOk="0">
                    <a:moveTo>
                      <a:pt x="589" y="1"/>
                    </a:moveTo>
                    <a:cubicBezTo>
                      <a:pt x="580" y="1"/>
                      <a:pt x="570" y="1"/>
                      <a:pt x="560" y="2"/>
                    </a:cubicBezTo>
                    <a:cubicBezTo>
                      <a:pt x="477" y="38"/>
                      <a:pt x="429" y="121"/>
                      <a:pt x="441" y="217"/>
                    </a:cubicBezTo>
                    <a:cubicBezTo>
                      <a:pt x="715" y="1157"/>
                      <a:pt x="560" y="2145"/>
                      <a:pt x="37" y="2967"/>
                    </a:cubicBezTo>
                    <a:cubicBezTo>
                      <a:pt x="1" y="3038"/>
                      <a:pt x="13" y="3146"/>
                      <a:pt x="84" y="3205"/>
                    </a:cubicBezTo>
                    <a:cubicBezTo>
                      <a:pt x="120" y="3217"/>
                      <a:pt x="144" y="3241"/>
                      <a:pt x="167" y="3241"/>
                    </a:cubicBezTo>
                    <a:cubicBezTo>
                      <a:pt x="239" y="3241"/>
                      <a:pt x="275" y="3205"/>
                      <a:pt x="310" y="3158"/>
                    </a:cubicBezTo>
                    <a:cubicBezTo>
                      <a:pt x="906" y="2265"/>
                      <a:pt x="1072" y="1169"/>
                      <a:pt x="775" y="121"/>
                    </a:cubicBezTo>
                    <a:cubicBezTo>
                      <a:pt x="743" y="47"/>
                      <a:pt x="672" y="1"/>
                      <a:pt x="589" y="1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7" name="Google Shape;9135;p65">
                <a:extLst>
                  <a:ext uri="{FF2B5EF4-FFF2-40B4-BE49-F238E27FC236}">
                    <a16:creationId xmlns:a16="http://schemas.microsoft.com/office/drawing/2014/main" id="{B7984940-1C3B-454C-9037-CF0E0CEAA73B}"/>
                  </a:ext>
                </a:extLst>
              </p:cNvPr>
              <p:cNvSpPr/>
              <p:nvPr/>
            </p:nvSpPr>
            <p:spPr>
              <a:xfrm>
                <a:off x="7536000" y="3708082"/>
                <a:ext cx="173192" cy="72052"/>
              </a:xfrm>
              <a:custGeom>
                <a:avLst/>
                <a:gdLst/>
                <a:ahLst/>
                <a:cxnLst/>
                <a:rect l="l" t="t" r="r" b="b"/>
                <a:pathLst>
                  <a:path w="5454" h="2269" extrusionOk="0">
                    <a:moveTo>
                      <a:pt x="2121" y="0"/>
                    </a:moveTo>
                    <a:cubicBezTo>
                      <a:pt x="1410" y="0"/>
                      <a:pt x="707" y="204"/>
                      <a:pt x="108" y="590"/>
                    </a:cubicBezTo>
                    <a:cubicBezTo>
                      <a:pt x="36" y="638"/>
                      <a:pt x="0" y="733"/>
                      <a:pt x="60" y="828"/>
                    </a:cubicBezTo>
                    <a:cubicBezTo>
                      <a:pt x="91" y="874"/>
                      <a:pt x="147" y="906"/>
                      <a:pt x="205" y="906"/>
                    </a:cubicBezTo>
                    <a:cubicBezTo>
                      <a:pt x="237" y="906"/>
                      <a:pt x="269" y="897"/>
                      <a:pt x="298" y="876"/>
                    </a:cubicBezTo>
                    <a:cubicBezTo>
                      <a:pt x="841" y="534"/>
                      <a:pt x="1478" y="344"/>
                      <a:pt x="2123" y="344"/>
                    </a:cubicBezTo>
                    <a:cubicBezTo>
                      <a:pt x="2241" y="344"/>
                      <a:pt x="2359" y="351"/>
                      <a:pt x="2477" y="364"/>
                    </a:cubicBezTo>
                    <a:cubicBezTo>
                      <a:pt x="3251" y="435"/>
                      <a:pt x="3977" y="792"/>
                      <a:pt x="4513" y="1328"/>
                    </a:cubicBezTo>
                    <a:cubicBezTo>
                      <a:pt x="4763" y="1590"/>
                      <a:pt x="4977" y="1864"/>
                      <a:pt x="5120" y="2185"/>
                    </a:cubicBezTo>
                    <a:cubicBezTo>
                      <a:pt x="5156" y="2245"/>
                      <a:pt x="5215" y="2269"/>
                      <a:pt x="5275" y="2269"/>
                    </a:cubicBezTo>
                    <a:cubicBezTo>
                      <a:pt x="5299" y="2269"/>
                      <a:pt x="5323" y="2269"/>
                      <a:pt x="5346" y="2257"/>
                    </a:cubicBezTo>
                    <a:cubicBezTo>
                      <a:pt x="5418" y="2197"/>
                      <a:pt x="5453" y="2102"/>
                      <a:pt x="5406" y="2019"/>
                    </a:cubicBezTo>
                    <a:cubicBezTo>
                      <a:pt x="5227" y="1673"/>
                      <a:pt x="5001" y="1364"/>
                      <a:pt x="4739" y="1102"/>
                    </a:cubicBezTo>
                    <a:cubicBezTo>
                      <a:pt x="4144" y="507"/>
                      <a:pt x="3334" y="114"/>
                      <a:pt x="2489" y="18"/>
                    </a:cubicBezTo>
                    <a:cubicBezTo>
                      <a:pt x="2366" y="6"/>
                      <a:pt x="2243" y="0"/>
                      <a:pt x="2121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AF1D6CD5-75FB-45C7-888D-7FD2C9E63496}"/>
                </a:ext>
              </a:extLst>
            </p:cNvPr>
            <p:cNvSpPr txBox="1"/>
            <p:nvPr/>
          </p:nvSpPr>
          <p:spPr>
            <a:xfrm>
              <a:off x="6476114" y="2643085"/>
              <a:ext cx="349584" cy="523220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 Light" panose="020F0302020204030204"/>
                  <a:ea typeface="Times New Roman" panose="02020603050405020304" pitchFamily="18" charset="0"/>
                  <a:cs typeface="+mn-cs"/>
                </a:rPr>
                <a:t>€</a:t>
              </a:r>
              <a:endParaRPr kumimoji="0" lang="bg-BG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 Light" panose="020F0302020204030204"/>
                <a:ea typeface="+mn-ea"/>
                <a:cs typeface="+mn-cs"/>
              </a:endParaRPr>
            </a:p>
          </p:txBody>
        </p:sp>
      </p:grp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236C3E2E-7241-401A-978A-D362EB4F827B}"/>
              </a:ext>
            </a:extLst>
          </p:cNvPr>
          <p:cNvCxnSpPr/>
          <p:nvPr/>
        </p:nvCxnSpPr>
        <p:spPr>
          <a:xfrm>
            <a:off x="5734077" y="3723129"/>
            <a:ext cx="2089045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E0ABFA3F-499A-4EE9-A480-4BAF4D9E29AA}"/>
              </a:ext>
            </a:extLst>
          </p:cNvPr>
          <p:cNvCxnSpPr/>
          <p:nvPr/>
        </p:nvCxnSpPr>
        <p:spPr>
          <a:xfrm>
            <a:off x="5734077" y="4722326"/>
            <a:ext cx="2089045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angle 58">
            <a:extLst>
              <a:ext uri="{FF2B5EF4-FFF2-40B4-BE49-F238E27FC236}">
                <a16:creationId xmlns:a16="http://schemas.microsoft.com/office/drawing/2014/main" id="{A9C5E925-B39C-46CA-8440-813B620A4272}"/>
              </a:ext>
            </a:extLst>
          </p:cNvPr>
          <p:cNvSpPr/>
          <p:nvPr/>
        </p:nvSpPr>
        <p:spPr>
          <a:xfrm>
            <a:off x="5744810" y="5859396"/>
            <a:ext cx="2144021" cy="815515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Изпълнение до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 31.05.2026</a:t>
            </a: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 г.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egoe UI" panose="020B0502040204020203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Segoe UI" panose="020B0502040204020203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B13E68B7-2084-40AC-83C0-2EE16A218E61}"/>
              </a:ext>
            </a:extLst>
          </p:cNvPr>
          <p:cNvSpPr txBox="1"/>
          <p:nvPr/>
        </p:nvSpPr>
        <p:spPr>
          <a:xfrm>
            <a:off x="252041" y="6102339"/>
            <a:ext cx="5140022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0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ЦВП в ПОО в Професионална гимназия по техника и строителство  „Арх. Йордан Миланов“, Перник</a:t>
            </a:r>
            <a:endParaRPr kumimoji="0" lang="bg-BG" sz="1300" b="0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8341C5-8ABD-4382-A32A-88443902A29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423" y="2197595"/>
            <a:ext cx="5065639" cy="3904744"/>
          </a:xfrm>
          <a:prstGeom prst="rect">
            <a:avLst/>
          </a:prstGeom>
        </p:spPr>
      </p:pic>
      <p:sp>
        <p:nvSpPr>
          <p:cNvPr id="40" name="Title 2">
            <a:extLst>
              <a:ext uri="{FF2B5EF4-FFF2-40B4-BE49-F238E27FC236}">
                <a16:creationId xmlns:a16="http://schemas.microsoft.com/office/drawing/2014/main" id="{20DA7358-97DA-4985-9B07-A2AB706E08D2}"/>
              </a:ext>
            </a:extLst>
          </p:cNvPr>
          <p:cNvSpPr txBox="1">
            <a:spLocks/>
          </p:cNvSpPr>
          <p:nvPr/>
        </p:nvSpPr>
        <p:spPr>
          <a:xfrm>
            <a:off x="51571" y="868155"/>
            <a:ext cx="11769753" cy="58412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2060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Процедура BG-RRP-1.014 „Изграждане на центрове за високи постижения в професионалното образование и обучение“, </a:t>
            </a:r>
            <a:r>
              <a:rPr kumimoji="0" lang="bg-BG" sz="2000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Национален план за възстановяване и устойчивост</a:t>
            </a:r>
            <a:endParaRPr kumimoji="0" lang="en-US" sz="20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50" name="Slide Number Placeholder 1">
            <a:extLst>
              <a:ext uri="{FF2B5EF4-FFF2-40B4-BE49-F238E27FC236}">
                <a16:creationId xmlns:a16="http://schemas.microsoft.com/office/drawing/2014/main" id="{BD4480DA-8161-4634-8C41-1C610BDA1609}"/>
              </a:ext>
            </a:extLst>
          </p:cNvPr>
          <p:cNvSpPr txBox="1">
            <a:spLocks/>
          </p:cNvSpPr>
          <p:nvPr/>
        </p:nvSpPr>
        <p:spPr>
          <a:xfrm>
            <a:off x="11922836" y="6492875"/>
            <a:ext cx="222663" cy="365125"/>
          </a:xfrm>
          <a:prstGeom prst="rect">
            <a:avLst/>
          </a:prstGeom>
        </p:spPr>
        <p:txBody>
          <a:bodyPr/>
          <a:lstStyle>
            <a:defPPr>
              <a:defRPr lang="bg-BG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z="1000" smtClean="0">
                <a:solidFill>
                  <a:srgbClr val="0F2D69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/>
              <a:t>3</a:t>
            </a:fld>
            <a:endParaRPr lang="en-US" sz="1000" dirty="0">
              <a:solidFill>
                <a:srgbClr val="0F2D69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93240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46EAB26-6929-4948-BC63-0E15F6130D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" y="-43543"/>
            <a:ext cx="0" cy="0"/>
          </a:xfrm>
        </p:spPr>
        <p:txBody>
          <a:bodyPr/>
          <a:lstStyle/>
          <a:p>
            <a:r>
              <a:rPr lang="en-US" dirty="0"/>
              <a:t>   </a:t>
            </a:r>
            <a:endParaRPr lang="bg-BG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D845958-A0AC-438E-B2F8-ECE7BB6F64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532" y="1744304"/>
            <a:ext cx="2703154" cy="22091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464FE34-FE10-4E4A-8288-BA3578A1E9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003" y="4107362"/>
            <a:ext cx="2748683" cy="241894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B294D5FC-9B29-4D05-B747-B629163B0135}"/>
              </a:ext>
            </a:extLst>
          </p:cNvPr>
          <p:cNvSpPr txBox="1"/>
          <p:nvPr/>
        </p:nvSpPr>
        <p:spPr>
          <a:xfrm>
            <a:off x="172435" y="902904"/>
            <a:ext cx="27031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ЦВП в ПОО в Професионална гимназия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„Проф. д-р Асен Златаров“, Видин</a:t>
            </a:r>
            <a:endParaRPr kumimoji="0" lang="bg-BG" sz="1200" b="0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8F6A3D2E-F754-46E9-96FC-CD639F08F31A}"/>
              </a:ext>
            </a:extLst>
          </p:cNvPr>
          <p:cNvSpPr txBox="1"/>
          <p:nvPr/>
        </p:nvSpPr>
        <p:spPr>
          <a:xfrm>
            <a:off x="9113269" y="907169"/>
            <a:ext cx="292089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ЦВП в ПОО в Земеделска професионална гимназия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„Климент Тимирязев“, Сандански</a:t>
            </a:r>
            <a:endParaRPr kumimoji="0" lang="bg-BG" sz="1200" b="0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B94E7FEC-37AC-4302-B96D-41B007E01FEC}"/>
              </a:ext>
            </a:extLst>
          </p:cNvPr>
          <p:cNvSpPr txBox="1"/>
          <p:nvPr/>
        </p:nvSpPr>
        <p:spPr>
          <a:xfrm>
            <a:off x="6193345" y="900736"/>
            <a:ext cx="285028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ЦВП в ПОО в Професионална гимназия по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дървообработване и строителство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„Цар Иван Асен II“, Хасково</a:t>
            </a:r>
            <a:endParaRPr kumimoji="0" lang="bg-BG" sz="1200" b="0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8CBF777-93B8-4653-B15F-499AC0B9D00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24256" y="4107362"/>
            <a:ext cx="2748863" cy="241393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D4AE6F9-E741-44F4-B07E-A1DFA76C195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11470" y="1759612"/>
            <a:ext cx="2761649" cy="21938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1BB97970-33EA-4571-91F8-0D469DFA7E54}"/>
              </a:ext>
            </a:extLst>
          </p:cNvPr>
          <p:cNvSpPr txBox="1"/>
          <p:nvPr/>
        </p:nvSpPr>
        <p:spPr>
          <a:xfrm>
            <a:off x="3092363" y="900736"/>
            <a:ext cx="285028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ЦВП в ПОО в Професионална гимназия  по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техника и строителство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 „Арх. Йордан Миланов“, Перник</a:t>
            </a:r>
            <a:endParaRPr kumimoji="0" lang="bg-BG" sz="1200" b="0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16" name="Slide Number Placeholder 1">
            <a:extLst>
              <a:ext uri="{FF2B5EF4-FFF2-40B4-BE49-F238E27FC236}">
                <a16:creationId xmlns:a16="http://schemas.microsoft.com/office/drawing/2014/main" id="{473D73FD-F6C6-405F-B98E-3CA87CCE3058}"/>
              </a:ext>
            </a:extLst>
          </p:cNvPr>
          <p:cNvSpPr txBox="1">
            <a:spLocks/>
          </p:cNvSpPr>
          <p:nvPr/>
        </p:nvSpPr>
        <p:spPr>
          <a:xfrm>
            <a:off x="11922836" y="6492875"/>
            <a:ext cx="222663" cy="365125"/>
          </a:xfrm>
          <a:prstGeom prst="rect">
            <a:avLst/>
          </a:prstGeom>
        </p:spPr>
        <p:txBody>
          <a:bodyPr/>
          <a:lstStyle>
            <a:defPPr>
              <a:defRPr lang="bg-BG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z="1000" smtClean="0">
                <a:solidFill>
                  <a:srgbClr val="0F2D69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/>
              <a:t>4</a:t>
            </a:fld>
            <a:endParaRPr lang="en-US" sz="1000" dirty="0">
              <a:solidFill>
                <a:srgbClr val="0F2D69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32137A-054D-4F57-B09E-C7DED58D8AF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94949" y="1744304"/>
            <a:ext cx="2748683" cy="22091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C538789-0F51-4BFF-98FE-1C8D2DC8E6D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3616" y="1744305"/>
            <a:ext cx="2549220" cy="22091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53DD199-B321-4D95-B8A5-09DAA60EB93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3616" y="4107362"/>
            <a:ext cx="2549220" cy="239972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C4E2AD0-60CA-462D-9E9B-8A66863F41B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62324" y="3925778"/>
            <a:ext cx="2413933" cy="274868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0248D5A-DC76-434C-9592-9D03BF0CA3EA}"/>
              </a:ext>
            </a:extLst>
          </p:cNvPr>
          <p:cNvSpPr txBox="1"/>
          <p:nvPr/>
        </p:nvSpPr>
        <p:spPr>
          <a:xfrm>
            <a:off x="7707086" y="6513854"/>
            <a:ext cx="399308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bg-BG" sz="1100" i="1" u="sng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Източник</a:t>
            </a:r>
            <a:r>
              <a:rPr lang="bg-BG" sz="1100" i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: ИСУН, Финансово-технически отчети </a:t>
            </a:r>
          </a:p>
        </p:txBody>
      </p:sp>
    </p:spTree>
    <p:extLst>
      <p:ext uri="{BB962C8B-B14F-4D97-AF65-F5344CB8AC3E}">
        <p14:creationId xmlns:p14="http://schemas.microsoft.com/office/powerpoint/2010/main" val="10543768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TextBox 114">
            <a:extLst>
              <a:ext uri="{FF2B5EF4-FFF2-40B4-BE49-F238E27FC236}">
                <a16:creationId xmlns:a16="http://schemas.microsoft.com/office/drawing/2014/main" id="{12737D99-0D2C-46D4-A40B-AD55CF4CD089}"/>
              </a:ext>
            </a:extLst>
          </p:cNvPr>
          <p:cNvSpPr txBox="1"/>
          <p:nvPr/>
        </p:nvSpPr>
        <p:spPr>
          <a:xfrm>
            <a:off x="-605" y="4528303"/>
            <a:ext cx="3415730" cy="19236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700" kern="0" dirty="0">
                <a:solidFill>
                  <a:srgbClr val="0F2D69"/>
                </a:solidFill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Осигуряване на подкрепа на ЦВП в ПОО за поемане на водеща роля в развитието на ПОО и уменията на бъдещето, отговарящи на динамично променящите се изисквания на пазара на труда.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2C54D2BD-7720-46E0-99F9-CC6485EC754B}"/>
              </a:ext>
            </a:extLst>
          </p:cNvPr>
          <p:cNvSpPr txBox="1"/>
          <p:nvPr/>
        </p:nvSpPr>
        <p:spPr>
          <a:xfrm>
            <a:off x="3656133" y="5615222"/>
            <a:ext cx="462378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kern="0" dirty="0">
                <a:solidFill>
                  <a:srgbClr val="002060"/>
                </a:solidFill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Територията на България, вкл. на територията на другите страни-членки на ЕС и Швейцария</a:t>
            </a:r>
            <a:endParaRPr lang="bg-BG" dirty="0">
              <a:solidFill>
                <a:srgbClr val="002060"/>
              </a:solidFill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3813005-DC57-41EF-8D89-B1C44517F5B1}"/>
              </a:ext>
            </a:extLst>
          </p:cNvPr>
          <p:cNvGrpSpPr/>
          <p:nvPr/>
        </p:nvGrpSpPr>
        <p:grpSpPr>
          <a:xfrm>
            <a:off x="2580375" y="1516298"/>
            <a:ext cx="6930482" cy="4137764"/>
            <a:chOff x="2580375" y="1516298"/>
            <a:chExt cx="6930482" cy="4137764"/>
          </a:xfrm>
        </p:grpSpPr>
        <p:sp>
          <p:nvSpPr>
            <p:cNvPr id="9" name="Freeform 41">
              <a:extLst>
                <a:ext uri="{FF2B5EF4-FFF2-40B4-BE49-F238E27FC236}">
                  <a16:creationId xmlns:a16="http://schemas.microsoft.com/office/drawing/2014/main" id="{CBB5A9DE-9FCC-4B66-99B5-754635D7F0F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6049" y="2853315"/>
              <a:ext cx="1545600" cy="1470973"/>
            </a:xfrm>
            <a:custGeom>
              <a:avLst/>
              <a:gdLst>
                <a:gd name="T0" fmla="*/ 197 w 507"/>
                <a:gd name="T1" fmla="*/ 559 h 559"/>
                <a:gd name="T2" fmla="*/ 507 w 507"/>
                <a:gd name="T3" fmla="*/ 306 h 559"/>
                <a:gd name="T4" fmla="*/ 0 w 507"/>
                <a:gd name="T5" fmla="*/ 0 h 559"/>
                <a:gd name="T6" fmla="*/ 197 w 507"/>
                <a:gd name="T7" fmla="*/ 559 h 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7" h="559">
                  <a:moveTo>
                    <a:pt x="197" y="559"/>
                  </a:moveTo>
                  <a:cubicBezTo>
                    <a:pt x="325" y="508"/>
                    <a:pt x="432" y="419"/>
                    <a:pt x="507" y="306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97" y="559"/>
                  </a:lnTo>
                  <a:close/>
                </a:path>
              </a:pathLst>
            </a:custGeom>
            <a:solidFill>
              <a:schemeClr val="bg1">
                <a:lumMod val="50000"/>
                <a:alpha val="62000"/>
              </a:schemeClr>
            </a:solidFill>
            <a:ln w="9525">
              <a:noFill/>
              <a:round/>
              <a:headEnd/>
              <a:tailEnd/>
            </a:ln>
            <a:scene3d>
              <a:camera prst="perspectiveRelaxedModerately" fov="1800000">
                <a:rot lat="18600000" lon="0" rev="0"/>
              </a:camera>
              <a:lightRig rig="threePt" dir="t"/>
            </a:scene3d>
            <a:sp3d>
              <a:bevelT w="0" h="0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  <p:sp>
          <p:nvSpPr>
            <p:cNvPr id="10" name="Freeform 42">
              <a:extLst>
                <a:ext uri="{FF2B5EF4-FFF2-40B4-BE49-F238E27FC236}">
                  <a16:creationId xmlns:a16="http://schemas.microsoft.com/office/drawing/2014/main" id="{3439B16A-0897-4494-84A7-81D485632601}"/>
                </a:ext>
              </a:extLst>
            </p:cNvPr>
            <p:cNvSpPr>
              <a:spLocks/>
            </p:cNvSpPr>
            <p:nvPr/>
          </p:nvSpPr>
          <p:spPr bwMode="auto">
            <a:xfrm rot="20999717">
              <a:off x="5906515" y="1929364"/>
              <a:ext cx="2279948" cy="2239084"/>
            </a:xfrm>
            <a:custGeom>
              <a:avLst/>
              <a:gdLst>
                <a:gd name="T0" fmla="*/ 586 w 591"/>
                <a:gd name="T1" fmla="*/ 0 h 398"/>
                <a:gd name="T2" fmla="*/ 0 w 591"/>
                <a:gd name="T3" fmla="*/ 92 h 398"/>
                <a:gd name="T4" fmla="*/ 508 w 591"/>
                <a:gd name="T5" fmla="*/ 398 h 398"/>
                <a:gd name="T6" fmla="*/ 591 w 591"/>
                <a:gd name="T7" fmla="*/ 76 h 398"/>
                <a:gd name="T8" fmla="*/ 586 w 591"/>
                <a:gd name="T9" fmla="*/ 0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1" h="398">
                  <a:moveTo>
                    <a:pt x="586" y="0"/>
                  </a:moveTo>
                  <a:cubicBezTo>
                    <a:pt x="0" y="92"/>
                    <a:pt x="0" y="92"/>
                    <a:pt x="0" y="92"/>
                  </a:cubicBezTo>
                  <a:cubicBezTo>
                    <a:pt x="508" y="398"/>
                    <a:pt x="508" y="398"/>
                    <a:pt x="508" y="398"/>
                  </a:cubicBezTo>
                  <a:cubicBezTo>
                    <a:pt x="561" y="303"/>
                    <a:pt x="591" y="193"/>
                    <a:pt x="591" y="76"/>
                  </a:cubicBezTo>
                  <a:cubicBezTo>
                    <a:pt x="591" y="50"/>
                    <a:pt x="589" y="25"/>
                    <a:pt x="586" y="0"/>
                  </a:cubicBezTo>
                  <a:close/>
                </a:path>
              </a:pathLst>
            </a:custGeom>
            <a:solidFill>
              <a:schemeClr val="bg1">
                <a:lumMod val="50000"/>
                <a:alpha val="62000"/>
              </a:schemeClr>
            </a:solidFill>
            <a:ln w="9525">
              <a:noFill/>
              <a:round/>
              <a:headEnd/>
              <a:tailEnd/>
            </a:ln>
            <a:scene3d>
              <a:camera prst="perspectiveRelaxedModerately" fov="1800000">
                <a:rot lat="18600000" lon="0" rev="0"/>
              </a:camera>
              <a:lightRig rig="threePt" dir="t"/>
            </a:scene3d>
            <a:sp3d>
              <a:bevelT w="0" h="0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  <p:sp>
          <p:nvSpPr>
            <p:cNvPr id="11" name="Freeform 43">
              <a:extLst>
                <a:ext uri="{FF2B5EF4-FFF2-40B4-BE49-F238E27FC236}">
                  <a16:creationId xmlns:a16="http://schemas.microsoft.com/office/drawing/2014/main" id="{7E0E2F78-139B-427F-A84B-DE53C334FBB0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1176" y="2831707"/>
              <a:ext cx="1108614" cy="1627907"/>
            </a:xfrm>
            <a:custGeom>
              <a:avLst/>
              <a:gdLst>
                <a:gd name="T0" fmla="*/ 0 w 396"/>
                <a:gd name="T1" fmla="*/ 557 h 587"/>
                <a:gd name="T2" fmla="*/ 198 w 396"/>
                <a:gd name="T3" fmla="*/ 587 h 587"/>
                <a:gd name="T4" fmla="*/ 396 w 396"/>
                <a:gd name="T5" fmla="*/ 558 h 587"/>
                <a:gd name="T6" fmla="*/ 198 w 396"/>
                <a:gd name="T7" fmla="*/ 0 h 587"/>
                <a:gd name="T8" fmla="*/ 0 w 396"/>
                <a:gd name="T9" fmla="*/ 557 h 5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6" h="587">
                  <a:moveTo>
                    <a:pt x="0" y="557"/>
                  </a:moveTo>
                  <a:cubicBezTo>
                    <a:pt x="63" y="577"/>
                    <a:pt x="129" y="587"/>
                    <a:pt x="198" y="587"/>
                  </a:cubicBezTo>
                  <a:cubicBezTo>
                    <a:pt x="267" y="587"/>
                    <a:pt x="333" y="577"/>
                    <a:pt x="396" y="558"/>
                  </a:cubicBezTo>
                  <a:cubicBezTo>
                    <a:pt x="198" y="0"/>
                    <a:pt x="198" y="0"/>
                    <a:pt x="198" y="0"/>
                  </a:cubicBezTo>
                  <a:lnTo>
                    <a:pt x="0" y="557"/>
                  </a:lnTo>
                  <a:close/>
                </a:path>
              </a:pathLst>
            </a:custGeom>
            <a:solidFill>
              <a:schemeClr val="bg1">
                <a:lumMod val="50000"/>
                <a:alpha val="62000"/>
              </a:schemeClr>
            </a:solidFill>
            <a:ln w="9525">
              <a:noFill/>
              <a:round/>
              <a:headEnd/>
              <a:tailEnd/>
            </a:ln>
            <a:scene3d>
              <a:camera prst="perspectiveRelaxedModerately" fov="1800000">
                <a:rot lat="18600000" lon="0" rev="0"/>
              </a:camera>
              <a:lightRig rig="threePt" dir="t"/>
            </a:scene3d>
            <a:sp3d>
              <a:bevelT w="0" h="0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  <p:sp>
          <p:nvSpPr>
            <p:cNvPr id="13" name="Freeform 46">
              <a:extLst>
                <a:ext uri="{FF2B5EF4-FFF2-40B4-BE49-F238E27FC236}">
                  <a16:creationId xmlns:a16="http://schemas.microsoft.com/office/drawing/2014/main" id="{3670DC30-ED56-4DEC-AE23-A272A4439DA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1850" y="1632049"/>
              <a:ext cx="1890223" cy="1591055"/>
            </a:xfrm>
            <a:custGeom>
              <a:avLst/>
              <a:gdLst>
                <a:gd name="T0" fmla="*/ 197 w 586"/>
                <a:gd name="T1" fmla="*/ 0 h 449"/>
                <a:gd name="T2" fmla="*/ 0 w 586"/>
                <a:gd name="T3" fmla="*/ 354 h 449"/>
                <a:gd name="T4" fmla="*/ 586 w 586"/>
                <a:gd name="T5" fmla="*/ 449 h 449"/>
                <a:gd name="T6" fmla="*/ 197 w 586"/>
                <a:gd name="T7" fmla="*/ 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6" h="449">
                  <a:moveTo>
                    <a:pt x="197" y="0"/>
                  </a:moveTo>
                  <a:cubicBezTo>
                    <a:pt x="98" y="93"/>
                    <a:pt x="28" y="216"/>
                    <a:pt x="0" y="354"/>
                  </a:cubicBezTo>
                  <a:cubicBezTo>
                    <a:pt x="586" y="449"/>
                    <a:pt x="586" y="449"/>
                    <a:pt x="586" y="449"/>
                  </a:cubicBezTo>
                  <a:lnTo>
                    <a:pt x="197" y="0"/>
                  </a:lnTo>
                  <a:close/>
                </a:path>
              </a:pathLst>
            </a:custGeom>
            <a:solidFill>
              <a:schemeClr val="bg1">
                <a:lumMod val="50000"/>
                <a:alpha val="62000"/>
              </a:schemeClr>
            </a:solidFill>
            <a:ln w="9525">
              <a:noFill/>
              <a:round/>
              <a:headEnd/>
              <a:tailEnd/>
            </a:ln>
            <a:scene3d>
              <a:camera prst="perspectiveRelaxedModerately" fov="1800000">
                <a:rot lat="18600000" lon="0" rev="0"/>
              </a:camera>
              <a:lightRig rig="threePt" dir="t"/>
            </a:scene3d>
            <a:sp3d>
              <a:bevelT w="0" h="0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dirty="0"/>
            </a:p>
          </p:txBody>
        </p:sp>
        <p:sp>
          <p:nvSpPr>
            <p:cNvPr id="14" name="Freeform 48">
              <a:extLst>
                <a:ext uri="{FF2B5EF4-FFF2-40B4-BE49-F238E27FC236}">
                  <a16:creationId xmlns:a16="http://schemas.microsoft.com/office/drawing/2014/main" id="{B7B932DD-2A1D-4296-ADAA-D26F9030944C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5202" y="2642195"/>
              <a:ext cx="1546792" cy="1043058"/>
            </a:xfrm>
            <a:custGeom>
              <a:avLst/>
              <a:gdLst>
                <a:gd name="T0" fmla="*/ 5 w 591"/>
                <a:gd name="T1" fmla="*/ 0 h 398"/>
                <a:gd name="T2" fmla="*/ 0 w 591"/>
                <a:gd name="T3" fmla="*/ 80 h 398"/>
                <a:gd name="T4" fmla="*/ 80 w 591"/>
                <a:gd name="T5" fmla="*/ 398 h 398"/>
                <a:gd name="T6" fmla="*/ 591 w 591"/>
                <a:gd name="T7" fmla="*/ 95 h 398"/>
                <a:gd name="T8" fmla="*/ 5 w 591"/>
                <a:gd name="T9" fmla="*/ 0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1" h="398">
                  <a:moveTo>
                    <a:pt x="5" y="0"/>
                  </a:moveTo>
                  <a:cubicBezTo>
                    <a:pt x="2" y="26"/>
                    <a:pt x="0" y="53"/>
                    <a:pt x="0" y="80"/>
                  </a:cubicBezTo>
                  <a:cubicBezTo>
                    <a:pt x="0" y="195"/>
                    <a:pt x="29" y="304"/>
                    <a:pt x="80" y="398"/>
                  </a:cubicBezTo>
                  <a:cubicBezTo>
                    <a:pt x="591" y="95"/>
                    <a:pt x="591" y="95"/>
                    <a:pt x="591" y="95"/>
                  </a:cubicBezTo>
                  <a:lnTo>
                    <a:pt x="5" y="0"/>
                  </a:lnTo>
                  <a:close/>
                </a:path>
              </a:pathLst>
            </a:custGeom>
            <a:solidFill>
              <a:schemeClr val="bg1">
                <a:lumMod val="50000"/>
                <a:alpha val="62000"/>
              </a:schemeClr>
            </a:solidFill>
            <a:ln w="9525">
              <a:noFill/>
              <a:round/>
              <a:headEnd/>
              <a:tailEnd/>
            </a:ln>
            <a:scene3d>
              <a:camera prst="perspectiveRelaxedModerately" fov="1800000">
                <a:rot lat="18600000" lon="0" rev="0"/>
              </a:camera>
              <a:lightRig rig="threePt" dir="t"/>
            </a:scene3d>
            <a:sp3d>
              <a:bevelT w="0" h="0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  <p:sp>
          <p:nvSpPr>
            <p:cNvPr id="15" name="Freeform 49">
              <a:extLst>
                <a:ext uri="{FF2B5EF4-FFF2-40B4-BE49-F238E27FC236}">
                  <a16:creationId xmlns:a16="http://schemas.microsoft.com/office/drawing/2014/main" id="{66D96944-6C57-4A6B-BACE-C005012B246C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7067" y="2881022"/>
              <a:ext cx="1745725" cy="1470973"/>
            </a:xfrm>
            <a:custGeom>
              <a:avLst/>
              <a:gdLst>
                <a:gd name="T0" fmla="*/ 0 w 510"/>
                <a:gd name="T1" fmla="*/ 303 h 559"/>
                <a:gd name="T2" fmla="*/ 311 w 510"/>
                <a:gd name="T3" fmla="*/ 559 h 559"/>
                <a:gd name="T4" fmla="*/ 510 w 510"/>
                <a:gd name="T5" fmla="*/ 0 h 559"/>
                <a:gd name="T6" fmla="*/ 0 w 510"/>
                <a:gd name="T7" fmla="*/ 303 h 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0" h="559">
                  <a:moveTo>
                    <a:pt x="0" y="303"/>
                  </a:moveTo>
                  <a:cubicBezTo>
                    <a:pt x="74" y="417"/>
                    <a:pt x="183" y="507"/>
                    <a:pt x="311" y="559"/>
                  </a:cubicBezTo>
                  <a:cubicBezTo>
                    <a:pt x="510" y="0"/>
                    <a:pt x="510" y="0"/>
                    <a:pt x="510" y="0"/>
                  </a:cubicBezTo>
                  <a:lnTo>
                    <a:pt x="0" y="303"/>
                  </a:lnTo>
                  <a:close/>
                </a:path>
              </a:pathLst>
            </a:custGeom>
            <a:solidFill>
              <a:schemeClr val="bg1">
                <a:lumMod val="50000"/>
                <a:alpha val="62000"/>
              </a:schemeClr>
            </a:solidFill>
            <a:ln w="9525">
              <a:noFill/>
              <a:round/>
              <a:headEnd/>
              <a:tailEnd/>
            </a:ln>
            <a:scene3d>
              <a:camera prst="perspectiveRelaxedModerately" fov="1800000">
                <a:rot lat="18600000" lon="0" rev="0"/>
              </a:camera>
              <a:lightRig rig="threePt" dir="t"/>
            </a:scene3d>
            <a:sp3d>
              <a:bevelT w="0" h="0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09689649-B884-4476-86D5-8B30820FFDA5}"/>
                </a:ext>
              </a:extLst>
            </p:cNvPr>
            <p:cNvSpPr/>
            <p:nvPr/>
          </p:nvSpPr>
          <p:spPr>
            <a:xfrm>
              <a:off x="2580375" y="1516298"/>
              <a:ext cx="6930482" cy="4137764"/>
            </a:xfrm>
            <a:custGeom>
              <a:avLst/>
              <a:gdLst>
                <a:gd name="connsiteX0" fmla="*/ 4983628 w 6533086"/>
                <a:gd name="connsiteY0" fmla="*/ 0 h 3900504"/>
                <a:gd name="connsiteX1" fmla="*/ 5650893 w 6533086"/>
                <a:gd name="connsiteY1" fmla="*/ 0 h 3900504"/>
                <a:gd name="connsiteX2" fmla="*/ 5505525 w 6533086"/>
                <a:gd name="connsiteY2" fmla="*/ 117102 h 3900504"/>
                <a:gd name="connsiteX3" fmla="*/ 5576339 w 6533086"/>
                <a:gd name="connsiteY3" fmla="*/ 160269 h 3900504"/>
                <a:gd name="connsiteX4" fmla="*/ 6533086 w 6533086"/>
                <a:gd name="connsiteY4" fmla="*/ 1709525 h 3900504"/>
                <a:gd name="connsiteX5" fmla="*/ 3266543 w 6533086"/>
                <a:gd name="connsiteY5" fmla="*/ 3900504 h 3900504"/>
                <a:gd name="connsiteX6" fmla="*/ 0 w 6533086"/>
                <a:gd name="connsiteY6" fmla="*/ 1709525 h 3900504"/>
                <a:gd name="connsiteX7" fmla="*/ 956748 w 6533086"/>
                <a:gd name="connsiteY7" fmla="*/ 160269 h 3900504"/>
                <a:gd name="connsiteX8" fmla="*/ 1101878 w 6533086"/>
                <a:gd name="connsiteY8" fmla="*/ 71798 h 3900504"/>
                <a:gd name="connsiteX9" fmla="*/ 1310772 w 6533086"/>
                <a:gd name="connsiteY9" fmla="*/ 218307 h 3900504"/>
                <a:gd name="connsiteX10" fmla="*/ 1170639 w 6533086"/>
                <a:gd name="connsiteY10" fmla="*/ 303732 h 3900504"/>
                <a:gd name="connsiteX11" fmla="*/ 302487 w 6533086"/>
                <a:gd name="connsiteY11" fmla="*/ 1709525 h 3900504"/>
                <a:gd name="connsiteX12" fmla="*/ 3266543 w 6533086"/>
                <a:gd name="connsiteY12" fmla="*/ 3697617 h 3900504"/>
                <a:gd name="connsiteX13" fmla="*/ 6230599 w 6533086"/>
                <a:gd name="connsiteY13" fmla="*/ 1709525 h 3900504"/>
                <a:gd name="connsiteX14" fmla="*/ 5362448 w 6533086"/>
                <a:gd name="connsiteY14" fmla="*/ 303732 h 3900504"/>
                <a:gd name="connsiteX15" fmla="*/ 5312013 w 6533086"/>
                <a:gd name="connsiteY15" fmla="*/ 272987 h 3900504"/>
                <a:gd name="connsiteX16" fmla="*/ 5206049 w 6533086"/>
                <a:gd name="connsiteY16" fmla="*/ 358346 h 3900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533086" h="3900504">
                  <a:moveTo>
                    <a:pt x="4983628" y="0"/>
                  </a:moveTo>
                  <a:lnTo>
                    <a:pt x="5650893" y="0"/>
                  </a:lnTo>
                  <a:lnTo>
                    <a:pt x="5505525" y="117102"/>
                  </a:lnTo>
                  <a:lnTo>
                    <a:pt x="5576339" y="160269"/>
                  </a:lnTo>
                  <a:cubicBezTo>
                    <a:pt x="6167465" y="556758"/>
                    <a:pt x="6533086" y="1104503"/>
                    <a:pt x="6533086" y="1709525"/>
                  </a:cubicBezTo>
                  <a:cubicBezTo>
                    <a:pt x="6533086" y="2919569"/>
                    <a:pt x="5070605" y="3900504"/>
                    <a:pt x="3266543" y="3900504"/>
                  </a:cubicBezTo>
                  <a:cubicBezTo>
                    <a:pt x="1462481" y="3900504"/>
                    <a:pt x="0" y="2919569"/>
                    <a:pt x="0" y="1709525"/>
                  </a:cubicBezTo>
                  <a:cubicBezTo>
                    <a:pt x="0" y="1104503"/>
                    <a:pt x="365620" y="556758"/>
                    <a:pt x="956748" y="160269"/>
                  </a:cubicBezTo>
                  <a:lnTo>
                    <a:pt x="1101878" y="71798"/>
                  </a:lnTo>
                  <a:lnTo>
                    <a:pt x="1310772" y="218307"/>
                  </a:lnTo>
                  <a:lnTo>
                    <a:pt x="1170639" y="303732"/>
                  </a:lnTo>
                  <a:cubicBezTo>
                    <a:pt x="634250" y="663506"/>
                    <a:pt x="302487" y="1160529"/>
                    <a:pt x="302487" y="1709525"/>
                  </a:cubicBezTo>
                  <a:cubicBezTo>
                    <a:pt x="302487" y="2807518"/>
                    <a:pt x="1629540" y="3697617"/>
                    <a:pt x="3266543" y="3697617"/>
                  </a:cubicBezTo>
                  <a:cubicBezTo>
                    <a:pt x="4903546" y="3697617"/>
                    <a:pt x="6230599" y="2807518"/>
                    <a:pt x="6230599" y="1709525"/>
                  </a:cubicBezTo>
                  <a:cubicBezTo>
                    <a:pt x="6230599" y="1160529"/>
                    <a:pt x="5898836" y="663506"/>
                    <a:pt x="5362448" y="303732"/>
                  </a:cubicBezTo>
                  <a:lnTo>
                    <a:pt x="5312013" y="272987"/>
                  </a:lnTo>
                  <a:lnTo>
                    <a:pt x="5206049" y="35834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1EA0F3B7-EBEE-48FA-A1DE-C9B37E1C9366}"/>
                </a:ext>
              </a:extLst>
            </p:cNvPr>
            <p:cNvSpPr txBox="1"/>
            <p:nvPr/>
          </p:nvSpPr>
          <p:spPr>
            <a:xfrm rot="18863836">
              <a:off x="3348144" y="2082180"/>
              <a:ext cx="1451657" cy="351382"/>
            </a:xfrm>
            <a:prstGeom prst="rect">
              <a:avLst/>
            </a:prstGeom>
            <a:noFill/>
          </p:spPr>
          <p:txBody>
            <a:bodyPr wrap="none" rtlCol="0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bg-BG" sz="20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Директно</a:t>
              </a:r>
            </a:p>
            <a:p>
              <a:pPr algn="ctr">
                <a:lnSpc>
                  <a:spcPct val="80000"/>
                </a:lnSpc>
              </a:pPr>
              <a:r>
                <a:rPr lang="bg-BG" sz="20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предоставяне </a:t>
              </a:r>
              <a:endParaRPr lang="en-IN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3B3206D9-3F41-4453-8C71-B96083BA31D4}"/>
                </a:ext>
              </a:extLst>
            </p:cNvPr>
            <p:cNvSpPr txBox="1"/>
            <p:nvPr/>
          </p:nvSpPr>
          <p:spPr>
            <a:xfrm rot="4706857">
              <a:off x="2797500" y="3288452"/>
              <a:ext cx="1370478" cy="351382"/>
            </a:xfrm>
            <a:prstGeom prst="rect">
              <a:avLst/>
            </a:prstGeom>
            <a:noFill/>
          </p:spPr>
          <p:txBody>
            <a:bodyPr wrap="none" rtlCol="0">
              <a:prstTxWarp prst="textArchDown">
                <a:avLst/>
              </a:prstTxWarp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bg-BG" sz="20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Бюджет</a:t>
              </a:r>
              <a:endParaRPr lang="en-I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DECC7DFC-28DC-45D3-827F-34CAC8042095}"/>
                </a:ext>
              </a:extLst>
            </p:cNvPr>
            <p:cNvSpPr txBox="1"/>
            <p:nvPr/>
          </p:nvSpPr>
          <p:spPr>
            <a:xfrm rot="1983782">
              <a:off x="3526693" y="4266129"/>
              <a:ext cx="1436079" cy="351382"/>
            </a:xfrm>
            <a:prstGeom prst="rect">
              <a:avLst/>
            </a:prstGeom>
            <a:noFill/>
          </p:spPr>
          <p:txBody>
            <a:bodyPr wrap="none" rtlCol="0">
              <a:prstTxWarp prst="textArchDown">
                <a:avLst/>
              </a:prstTxWarp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bg-BG" sz="20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Цел </a:t>
              </a:r>
              <a:endParaRPr lang="en-I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1846000E-7A9D-4A3B-AA7F-4F1A26CF00FA}"/>
                </a:ext>
              </a:extLst>
            </p:cNvPr>
            <p:cNvSpPr txBox="1"/>
            <p:nvPr/>
          </p:nvSpPr>
          <p:spPr>
            <a:xfrm>
              <a:off x="5071259" y="4751491"/>
              <a:ext cx="1986191" cy="330535"/>
            </a:xfrm>
            <a:prstGeom prst="rect">
              <a:avLst/>
            </a:prstGeom>
            <a:noFill/>
          </p:spPr>
          <p:txBody>
            <a:bodyPr wrap="none" rtlCol="0">
              <a:prstTxWarp prst="textArchDown">
                <a:avLst/>
              </a:prstTxWarp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bg-BG" sz="20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Териториален </a:t>
              </a:r>
            </a:p>
            <a:p>
              <a:pPr algn="ctr">
                <a:lnSpc>
                  <a:spcPct val="80000"/>
                </a:lnSpc>
              </a:pPr>
              <a:r>
                <a:rPr lang="bg-BG" sz="20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обхват</a:t>
              </a:r>
              <a:r>
                <a:rPr lang="bg-BG" sz="14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lang="en-IN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B800044-F9A4-463B-8311-87D29DB81CFD}"/>
                </a:ext>
              </a:extLst>
            </p:cNvPr>
            <p:cNvSpPr txBox="1"/>
            <p:nvPr/>
          </p:nvSpPr>
          <p:spPr>
            <a:xfrm rot="19611772">
              <a:off x="7046087" y="4243522"/>
              <a:ext cx="1574732" cy="330535"/>
            </a:xfrm>
            <a:prstGeom prst="rect">
              <a:avLst/>
            </a:prstGeom>
            <a:noFill/>
          </p:spPr>
          <p:txBody>
            <a:bodyPr wrap="none" rtlCol="0">
              <a:prstTxWarp prst="textArchDown">
                <a:avLst/>
              </a:prstTxWarp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bg-BG" sz="20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Период на </a:t>
              </a:r>
            </a:p>
            <a:p>
              <a:pPr algn="ctr">
                <a:lnSpc>
                  <a:spcPct val="80000"/>
                </a:lnSpc>
              </a:pPr>
              <a:r>
                <a:rPr lang="bg-BG" sz="20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изпълнение</a:t>
              </a:r>
              <a:endParaRPr lang="en-IN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CC652D74-D6EE-4AD2-AE8A-F158DD4A5752}"/>
                </a:ext>
              </a:extLst>
            </p:cNvPr>
            <p:cNvSpPr txBox="1"/>
            <p:nvPr/>
          </p:nvSpPr>
          <p:spPr>
            <a:xfrm rot="15700097">
              <a:off x="7856051" y="2897101"/>
              <a:ext cx="1441935" cy="278258"/>
            </a:xfrm>
            <a:prstGeom prst="rect">
              <a:avLst/>
            </a:prstGeom>
            <a:noFill/>
          </p:spPr>
          <p:txBody>
            <a:bodyPr wrap="none" rtlCol="0">
              <a:prstTxWarp prst="textArchDown">
                <a:avLst/>
              </a:prstTxWarp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bg-BG" sz="20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Целеви </a:t>
              </a:r>
            </a:p>
            <a:p>
              <a:pPr algn="ctr">
                <a:lnSpc>
                  <a:spcPct val="80000"/>
                </a:lnSpc>
              </a:pPr>
              <a:r>
                <a:rPr lang="bg-BG" sz="20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групи</a:t>
              </a:r>
              <a:endParaRPr lang="en-IN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Freeform 5">
              <a:extLst>
                <a:ext uri="{FF2B5EF4-FFF2-40B4-BE49-F238E27FC236}">
                  <a16:creationId xmlns:a16="http://schemas.microsoft.com/office/drawing/2014/main" id="{262608EF-5844-4D9A-A0FB-2A02DF00CEBA}"/>
                </a:ext>
              </a:extLst>
            </p:cNvPr>
            <p:cNvSpPr>
              <a:spLocks/>
            </p:cNvSpPr>
            <p:nvPr/>
          </p:nvSpPr>
          <p:spPr bwMode="auto">
            <a:xfrm>
              <a:off x="7724016" y="2845783"/>
              <a:ext cx="39277" cy="211413"/>
            </a:xfrm>
            <a:custGeom>
              <a:avLst/>
              <a:gdLst>
                <a:gd name="T0" fmla="*/ 0 w 25"/>
                <a:gd name="T1" fmla="*/ 1 h 137"/>
                <a:gd name="T2" fmla="*/ 0 w 25"/>
                <a:gd name="T3" fmla="*/ 26 h 137"/>
                <a:gd name="T4" fmla="*/ 24 w 25"/>
                <a:gd name="T5" fmla="*/ 137 h 137"/>
                <a:gd name="T6" fmla="*/ 25 w 25"/>
                <a:gd name="T7" fmla="*/ 105 h 137"/>
                <a:gd name="T8" fmla="*/ 12 w 25"/>
                <a:gd name="T9" fmla="*/ 0 h 137"/>
                <a:gd name="T10" fmla="*/ 0 w 25"/>
                <a:gd name="T11" fmla="*/ 1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137">
                  <a:moveTo>
                    <a:pt x="0" y="1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13" y="62"/>
                    <a:pt x="21" y="99"/>
                    <a:pt x="24" y="137"/>
                  </a:cubicBezTo>
                  <a:cubicBezTo>
                    <a:pt x="25" y="126"/>
                    <a:pt x="25" y="115"/>
                    <a:pt x="25" y="105"/>
                  </a:cubicBezTo>
                  <a:cubicBezTo>
                    <a:pt x="25" y="69"/>
                    <a:pt x="20" y="34"/>
                    <a:pt x="12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  <p:sp>
          <p:nvSpPr>
            <p:cNvPr id="28" name="Freeform 6">
              <a:extLst>
                <a:ext uri="{FF2B5EF4-FFF2-40B4-BE49-F238E27FC236}">
                  <a16:creationId xmlns:a16="http://schemas.microsoft.com/office/drawing/2014/main" id="{18D70C84-8660-4A5A-BCE9-A65977A2DE78}"/>
                </a:ext>
              </a:extLst>
            </p:cNvPr>
            <p:cNvSpPr>
              <a:spLocks/>
            </p:cNvSpPr>
            <p:nvPr/>
          </p:nvSpPr>
          <p:spPr bwMode="auto">
            <a:xfrm rot="185534">
              <a:off x="7210610" y="2286786"/>
              <a:ext cx="535965" cy="600350"/>
            </a:xfrm>
            <a:custGeom>
              <a:avLst/>
              <a:gdLst>
                <a:gd name="T0" fmla="*/ 7 w 343"/>
                <a:gd name="T1" fmla="*/ 0 h 389"/>
                <a:gd name="T2" fmla="*/ 0 w 343"/>
                <a:gd name="T3" fmla="*/ 6 h 389"/>
                <a:gd name="T4" fmla="*/ 0 w 343"/>
                <a:gd name="T5" fmla="*/ 61 h 389"/>
                <a:gd name="T6" fmla="*/ 343 w 343"/>
                <a:gd name="T7" fmla="*/ 389 h 389"/>
                <a:gd name="T8" fmla="*/ 343 w 343"/>
                <a:gd name="T9" fmla="*/ 325 h 389"/>
                <a:gd name="T10" fmla="*/ 7 w 343"/>
                <a:gd name="T11" fmla="*/ 0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3" h="389">
                  <a:moveTo>
                    <a:pt x="7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156" y="142"/>
                    <a:pt x="279" y="265"/>
                    <a:pt x="343" y="389"/>
                  </a:cubicBezTo>
                  <a:cubicBezTo>
                    <a:pt x="343" y="325"/>
                    <a:pt x="343" y="325"/>
                    <a:pt x="343" y="325"/>
                  </a:cubicBezTo>
                  <a:cubicBezTo>
                    <a:pt x="280" y="203"/>
                    <a:pt x="160" y="82"/>
                    <a:pt x="7" y="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  <p:sp>
          <p:nvSpPr>
            <p:cNvPr id="29" name="Freeform 9">
              <a:extLst>
                <a:ext uri="{FF2B5EF4-FFF2-40B4-BE49-F238E27FC236}">
                  <a16:creationId xmlns:a16="http://schemas.microsoft.com/office/drawing/2014/main" id="{ACC755CE-CF39-40F4-85A6-70158BEBD854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0216" y="2211542"/>
              <a:ext cx="544147" cy="598736"/>
            </a:xfrm>
            <a:custGeom>
              <a:avLst/>
              <a:gdLst>
                <a:gd name="T0" fmla="*/ 340 w 348"/>
                <a:gd name="T1" fmla="*/ 0 h 388"/>
                <a:gd name="T2" fmla="*/ 0 w 348"/>
                <a:gd name="T3" fmla="*/ 324 h 388"/>
                <a:gd name="T4" fmla="*/ 0 w 348"/>
                <a:gd name="T5" fmla="*/ 388 h 388"/>
                <a:gd name="T6" fmla="*/ 348 w 348"/>
                <a:gd name="T7" fmla="*/ 60 h 388"/>
                <a:gd name="T8" fmla="*/ 348 w 348"/>
                <a:gd name="T9" fmla="*/ 6 h 388"/>
                <a:gd name="T10" fmla="*/ 340 w 348"/>
                <a:gd name="T11" fmla="*/ 0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8" h="388">
                  <a:moveTo>
                    <a:pt x="340" y="0"/>
                  </a:moveTo>
                  <a:cubicBezTo>
                    <a:pt x="184" y="83"/>
                    <a:pt x="62" y="199"/>
                    <a:pt x="0" y="324"/>
                  </a:cubicBezTo>
                  <a:cubicBezTo>
                    <a:pt x="0" y="388"/>
                    <a:pt x="0" y="388"/>
                    <a:pt x="0" y="388"/>
                  </a:cubicBezTo>
                  <a:cubicBezTo>
                    <a:pt x="63" y="261"/>
                    <a:pt x="188" y="143"/>
                    <a:pt x="348" y="60"/>
                  </a:cubicBezTo>
                  <a:cubicBezTo>
                    <a:pt x="348" y="6"/>
                    <a:pt x="348" y="6"/>
                    <a:pt x="348" y="6"/>
                  </a:cubicBezTo>
                  <a:lnTo>
                    <a:pt x="34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97EE3FF0-CDE4-4FA8-9416-17B07EB32265}"/>
                </a:ext>
              </a:extLst>
            </p:cNvPr>
            <p:cNvGrpSpPr/>
            <p:nvPr/>
          </p:nvGrpSpPr>
          <p:grpSpPr>
            <a:xfrm>
              <a:off x="3539441" y="1895229"/>
              <a:ext cx="4996507" cy="2873450"/>
              <a:chOff x="4520920" y="1253853"/>
              <a:chExt cx="7113244" cy="4148284"/>
            </a:xfrm>
            <a:gradFill>
              <a:gsLst>
                <a:gs pos="0">
                  <a:schemeClr val="accent1">
                    <a:lumMod val="61000"/>
                    <a:lumOff val="39000"/>
                  </a:schemeClr>
                </a:gs>
                <a:gs pos="100000">
                  <a:schemeClr val="accent1">
                    <a:lumMod val="75000"/>
                  </a:schemeClr>
                </a:gs>
              </a:gsLst>
              <a:lin ang="2700000" scaled="1"/>
            </a:gradFill>
          </p:grpSpPr>
          <p:sp>
            <p:nvSpPr>
              <p:cNvPr id="43" name="Freeform 11">
                <a:extLst>
                  <a:ext uri="{FF2B5EF4-FFF2-40B4-BE49-F238E27FC236}">
                    <a16:creationId xmlns:a16="http://schemas.microsoft.com/office/drawing/2014/main" id="{C9E055DA-FB2F-42DD-88D6-EA4EAB1F0D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0453" y="1256183"/>
                <a:ext cx="1840575" cy="1238311"/>
              </a:xfrm>
              <a:custGeom>
                <a:avLst/>
                <a:gdLst>
                  <a:gd name="T0" fmla="*/ 827 w 827"/>
                  <a:gd name="T1" fmla="*/ 209 h 556"/>
                  <a:gd name="T2" fmla="*/ 546 w 827"/>
                  <a:gd name="T3" fmla="*/ 0 h 556"/>
                  <a:gd name="T4" fmla="*/ 0 w 827"/>
                  <a:gd name="T5" fmla="*/ 511 h 556"/>
                  <a:gd name="T6" fmla="*/ 480 w 827"/>
                  <a:gd name="T7" fmla="*/ 556 h 556"/>
                  <a:gd name="T8" fmla="*/ 827 w 827"/>
                  <a:gd name="T9" fmla="*/ 209 h 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27" h="556">
                    <a:moveTo>
                      <a:pt x="827" y="209"/>
                    </a:moveTo>
                    <a:cubicBezTo>
                      <a:pt x="546" y="0"/>
                      <a:pt x="546" y="0"/>
                      <a:pt x="546" y="0"/>
                    </a:cubicBezTo>
                    <a:cubicBezTo>
                      <a:pt x="291" y="129"/>
                      <a:pt x="98" y="306"/>
                      <a:pt x="0" y="511"/>
                    </a:cubicBezTo>
                    <a:cubicBezTo>
                      <a:pt x="480" y="556"/>
                      <a:pt x="480" y="556"/>
                      <a:pt x="480" y="556"/>
                    </a:cubicBezTo>
                    <a:cubicBezTo>
                      <a:pt x="542" y="419"/>
                      <a:pt x="664" y="299"/>
                      <a:pt x="827" y="20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IN"/>
              </a:p>
            </p:txBody>
          </p:sp>
          <p:sp>
            <p:nvSpPr>
              <p:cNvPr id="44" name="Freeform 12">
                <a:extLst>
                  <a:ext uri="{FF2B5EF4-FFF2-40B4-BE49-F238E27FC236}">
                    <a16:creationId xmlns:a16="http://schemas.microsoft.com/office/drawing/2014/main" id="{232E6F58-FCC4-4953-A930-E23D249A2E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79666" y="1253853"/>
                <a:ext cx="1761304" cy="1442487"/>
              </a:xfrm>
              <a:custGeom>
                <a:avLst/>
                <a:gdLst>
                  <a:gd name="T0" fmla="*/ 343 w 819"/>
                  <a:gd name="T1" fmla="*/ 553 h 553"/>
                  <a:gd name="T2" fmla="*/ 819 w 819"/>
                  <a:gd name="T3" fmla="*/ 505 h 553"/>
                  <a:gd name="T4" fmla="*/ 275 w 819"/>
                  <a:gd name="T5" fmla="*/ 0 h 553"/>
                  <a:gd name="T6" fmla="*/ 0 w 819"/>
                  <a:gd name="T7" fmla="*/ 211 h 553"/>
                  <a:gd name="T8" fmla="*/ 343 w 819"/>
                  <a:gd name="T9" fmla="*/ 553 h 5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9" h="553">
                    <a:moveTo>
                      <a:pt x="343" y="553"/>
                    </a:moveTo>
                    <a:cubicBezTo>
                      <a:pt x="819" y="505"/>
                      <a:pt x="819" y="505"/>
                      <a:pt x="819" y="505"/>
                    </a:cubicBezTo>
                    <a:cubicBezTo>
                      <a:pt x="720" y="303"/>
                      <a:pt x="527" y="128"/>
                      <a:pt x="275" y="0"/>
                    </a:cubicBezTo>
                    <a:cubicBezTo>
                      <a:pt x="0" y="211"/>
                      <a:pt x="0" y="211"/>
                      <a:pt x="0" y="211"/>
                    </a:cubicBezTo>
                    <a:cubicBezTo>
                      <a:pt x="160" y="300"/>
                      <a:pt x="281" y="418"/>
                      <a:pt x="343" y="5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IN"/>
              </a:p>
            </p:txBody>
          </p:sp>
          <p:sp>
            <p:nvSpPr>
              <p:cNvPr id="45" name="Freeform 13">
                <a:extLst>
                  <a:ext uri="{FF2B5EF4-FFF2-40B4-BE49-F238E27FC236}">
                    <a16:creationId xmlns:a16="http://schemas.microsoft.com/office/drawing/2014/main" id="{81E51F8A-4A78-4031-8420-9F69F08CDF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0920" y="2503631"/>
                <a:ext cx="1333834" cy="1474789"/>
              </a:xfrm>
              <a:custGeom>
                <a:avLst/>
                <a:gdLst>
                  <a:gd name="T0" fmla="*/ 508 w 599"/>
                  <a:gd name="T1" fmla="*/ 198 h 662"/>
                  <a:gd name="T2" fmla="*/ 533 w 599"/>
                  <a:gd name="T3" fmla="*/ 47 h 662"/>
                  <a:gd name="T4" fmla="*/ 50 w 599"/>
                  <a:gd name="T5" fmla="*/ 0 h 662"/>
                  <a:gd name="T6" fmla="*/ 0 w 599"/>
                  <a:gd name="T7" fmla="*/ 261 h 662"/>
                  <a:gd name="T8" fmla="*/ 123 w 599"/>
                  <a:gd name="T9" fmla="*/ 662 h 662"/>
                  <a:gd name="T10" fmla="*/ 599 w 599"/>
                  <a:gd name="T11" fmla="*/ 483 h 662"/>
                  <a:gd name="T12" fmla="*/ 508 w 599"/>
                  <a:gd name="T13" fmla="*/ 198 h 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9" h="662">
                    <a:moveTo>
                      <a:pt x="508" y="198"/>
                    </a:moveTo>
                    <a:cubicBezTo>
                      <a:pt x="508" y="146"/>
                      <a:pt x="517" y="95"/>
                      <a:pt x="533" y="47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17" y="83"/>
                      <a:pt x="0" y="171"/>
                      <a:pt x="0" y="261"/>
                    </a:cubicBezTo>
                    <a:cubicBezTo>
                      <a:pt x="0" y="403"/>
                      <a:pt x="43" y="538"/>
                      <a:pt x="123" y="662"/>
                    </a:cubicBezTo>
                    <a:cubicBezTo>
                      <a:pt x="599" y="483"/>
                      <a:pt x="599" y="483"/>
                      <a:pt x="599" y="483"/>
                    </a:cubicBezTo>
                    <a:cubicBezTo>
                      <a:pt x="540" y="396"/>
                      <a:pt x="508" y="299"/>
                      <a:pt x="508" y="1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IN"/>
              </a:p>
            </p:txBody>
          </p:sp>
          <p:sp>
            <p:nvSpPr>
              <p:cNvPr id="46" name="Freeform 15">
                <a:extLst>
                  <a:ext uri="{FF2B5EF4-FFF2-40B4-BE49-F238E27FC236}">
                    <a16:creationId xmlns:a16="http://schemas.microsoft.com/office/drawing/2014/main" id="{3DEB9F93-223F-4792-80C4-A69924D64F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40210" y="2545303"/>
                <a:ext cx="1293954" cy="1457315"/>
              </a:xfrm>
              <a:custGeom>
                <a:avLst/>
                <a:gdLst>
                  <a:gd name="T0" fmla="*/ 94 w 599"/>
                  <a:gd name="T1" fmla="*/ 190 h 654"/>
                  <a:gd name="T2" fmla="*/ 0 w 599"/>
                  <a:gd name="T3" fmla="*/ 479 h 654"/>
                  <a:gd name="T4" fmla="*/ 476 w 599"/>
                  <a:gd name="T5" fmla="*/ 654 h 654"/>
                  <a:gd name="T6" fmla="*/ 599 w 599"/>
                  <a:gd name="T7" fmla="*/ 253 h 654"/>
                  <a:gd name="T8" fmla="*/ 552 w 599"/>
                  <a:gd name="T9" fmla="*/ 0 h 654"/>
                  <a:gd name="T10" fmla="*/ 72 w 599"/>
                  <a:gd name="T11" fmla="*/ 49 h 654"/>
                  <a:gd name="T12" fmla="*/ 94 w 599"/>
                  <a:gd name="T13" fmla="*/ 190 h 6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9" h="654">
                    <a:moveTo>
                      <a:pt x="94" y="190"/>
                    </a:moveTo>
                    <a:cubicBezTo>
                      <a:pt x="94" y="293"/>
                      <a:pt x="60" y="391"/>
                      <a:pt x="0" y="479"/>
                    </a:cubicBezTo>
                    <a:cubicBezTo>
                      <a:pt x="476" y="654"/>
                      <a:pt x="476" y="654"/>
                      <a:pt x="476" y="654"/>
                    </a:cubicBezTo>
                    <a:cubicBezTo>
                      <a:pt x="554" y="532"/>
                      <a:pt x="599" y="394"/>
                      <a:pt x="599" y="253"/>
                    </a:cubicBezTo>
                    <a:cubicBezTo>
                      <a:pt x="599" y="166"/>
                      <a:pt x="583" y="81"/>
                      <a:pt x="552" y="0"/>
                    </a:cubicBezTo>
                    <a:cubicBezTo>
                      <a:pt x="72" y="49"/>
                      <a:pt x="72" y="49"/>
                      <a:pt x="72" y="49"/>
                    </a:cubicBezTo>
                    <a:cubicBezTo>
                      <a:pt x="86" y="94"/>
                      <a:pt x="94" y="141"/>
                      <a:pt x="94" y="1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IN" dirty="0"/>
              </a:p>
            </p:txBody>
          </p:sp>
          <p:sp>
            <p:nvSpPr>
              <p:cNvPr id="47" name="Freeform 16">
                <a:extLst>
                  <a:ext uri="{FF2B5EF4-FFF2-40B4-BE49-F238E27FC236}">
                    <a16:creationId xmlns:a16="http://schemas.microsoft.com/office/drawing/2014/main" id="{115E099F-D8BA-4F02-9A3B-CA0785516B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92007" y="3700187"/>
                <a:ext cx="2197040" cy="1502748"/>
              </a:xfrm>
              <a:custGeom>
                <a:avLst/>
                <a:gdLst>
                  <a:gd name="T0" fmla="*/ 0 w 987"/>
                  <a:gd name="T1" fmla="*/ 314 h 675"/>
                  <a:gd name="T2" fmla="*/ 200 w 987"/>
                  <a:gd name="T3" fmla="*/ 675 h 675"/>
                  <a:gd name="T4" fmla="*/ 987 w 987"/>
                  <a:gd name="T5" fmla="*/ 185 h 675"/>
                  <a:gd name="T6" fmla="*/ 516 w 987"/>
                  <a:gd name="T7" fmla="*/ 0 h 675"/>
                  <a:gd name="T8" fmla="*/ 0 w 987"/>
                  <a:gd name="T9" fmla="*/ 314 h 6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87" h="675">
                    <a:moveTo>
                      <a:pt x="0" y="314"/>
                    </a:moveTo>
                    <a:cubicBezTo>
                      <a:pt x="200" y="675"/>
                      <a:pt x="200" y="675"/>
                      <a:pt x="200" y="675"/>
                    </a:cubicBezTo>
                    <a:cubicBezTo>
                      <a:pt x="542" y="576"/>
                      <a:pt x="821" y="402"/>
                      <a:pt x="987" y="185"/>
                    </a:cubicBezTo>
                    <a:cubicBezTo>
                      <a:pt x="516" y="0"/>
                      <a:pt x="516" y="0"/>
                      <a:pt x="516" y="0"/>
                    </a:cubicBezTo>
                    <a:cubicBezTo>
                      <a:pt x="402" y="139"/>
                      <a:pt x="220" y="250"/>
                      <a:pt x="0" y="3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IN"/>
              </a:p>
            </p:txBody>
          </p:sp>
          <p:sp>
            <p:nvSpPr>
              <p:cNvPr id="48" name="Freeform 17">
                <a:extLst>
                  <a:ext uri="{FF2B5EF4-FFF2-40B4-BE49-F238E27FC236}">
                    <a16:creationId xmlns:a16="http://schemas.microsoft.com/office/drawing/2014/main" id="{3AC0DB59-5B6D-4476-84E5-EB45B4F61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58854" y="4450396"/>
                <a:ext cx="2466137" cy="951741"/>
              </a:xfrm>
              <a:custGeom>
                <a:avLst/>
                <a:gdLst>
                  <a:gd name="T0" fmla="*/ 553 w 1108"/>
                  <a:gd name="T1" fmla="*/ 40 h 427"/>
                  <a:gd name="T2" fmla="*/ 196 w 1108"/>
                  <a:gd name="T3" fmla="*/ 1 h 427"/>
                  <a:gd name="T4" fmla="*/ 0 w 1108"/>
                  <a:gd name="T5" fmla="*/ 364 h 427"/>
                  <a:gd name="T6" fmla="*/ 552 w 1108"/>
                  <a:gd name="T7" fmla="*/ 427 h 427"/>
                  <a:gd name="T8" fmla="*/ 1108 w 1108"/>
                  <a:gd name="T9" fmla="*/ 363 h 427"/>
                  <a:gd name="T10" fmla="*/ 916 w 1108"/>
                  <a:gd name="T11" fmla="*/ 0 h 427"/>
                  <a:gd name="T12" fmla="*/ 553 w 1108"/>
                  <a:gd name="T13" fmla="*/ 40 h 4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08" h="427">
                    <a:moveTo>
                      <a:pt x="553" y="40"/>
                    </a:moveTo>
                    <a:cubicBezTo>
                      <a:pt x="428" y="40"/>
                      <a:pt x="308" y="27"/>
                      <a:pt x="196" y="1"/>
                    </a:cubicBezTo>
                    <a:cubicBezTo>
                      <a:pt x="0" y="364"/>
                      <a:pt x="0" y="364"/>
                      <a:pt x="0" y="364"/>
                    </a:cubicBezTo>
                    <a:cubicBezTo>
                      <a:pt x="172" y="405"/>
                      <a:pt x="358" y="427"/>
                      <a:pt x="552" y="427"/>
                    </a:cubicBezTo>
                    <a:cubicBezTo>
                      <a:pt x="747" y="427"/>
                      <a:pt x="935" y="405"/>
                      <a:pt x="1108" y="363"/>
                    </a:cubicBezTo>
                    <a:cubicBezTo>
                      <a:pt x="916" y="0"/>
                      <a:pt x="916" y="0"/>
                      <a:pt x="916" y="0"/>
                    </a:cubicBezTo>
                    <a:cubicBezTo>
                      <a:pt x="803" y="26"/>
                      <a:pt x="681" y="40"/>
                      <a:pt x="553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IN"/>
              </a:p>
            </p:txBody>
          </p:sp>
          <p:sp>
            <p:nvSpPr>
              <p:cNvPr id="49" name="Freeform 18">
                <a:extLst>
                  <a:ext uri="{FF2B5EF4-FFF2-40B4-BE49-F238E27FC236}">
                    <a16:creationId xmlns:a16="http://schemas.microsoft.com/office/drawing/2014/main" id="{B703AE25-A533-4B7E-8176-09950250AC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3634" y="3688538"/>
                <a:ext cx="2192380" cy="1510903"/>
              </a:xfrm>
              <a:custGeom>
                <a:avLst/>
                <a:gdLst>
                  <a:gd name="T0" fmla="*/ 466 w 985"/>
                  <a:gd name="T1" fmla="*/ 0 h 678"/>
                  <a:gd name="T2" fmla="*/ 0 w 985"/>
                  <a:gd name="T3" fmla="*/ 193 h 678"/>
                  <a:gd name="T4" fmla="*/ 778 w 985"/>
                  <a:gd name="T5" fmla="*/ 678 h 678"/>
                  <a:gd name="T6" fmla="*/ 985 w 985"/>
                  <a:gd name="T7" fmla="*/ 319 h 678"/>
                  <a:gd name="T8" fmla="*/ 466 w 985"/>
                  <a:gd name="T9" fmla="*/ 0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85" h="678">
                    <a:moveTo>
                      <a:pt x="466" y="0"/>
                    </a:moveTo>
                    <a:cubicBezTo>
                      <a:pt x="0" y="193"/>
                      <a:pt x="0" y="193"/>
                      <a:pt x="0" y="193"/>
                    </a:cubicBezTo>
                    <a:cubicBezTo>
                      <a:pt x="165" y="407"/>
                      <a:pt x="440" y="580"/>
                      <a:pt x="778" y="678"/>
                    </a:cubicBezTo>
                    <a:cubicBezTo>
                      <a:pt x="985" y="319"/>
                      <a:pt x="985" y="319"/>
                      <a:pt x="985" y="319"/>
                    </a:cubicBezTo>
                    <a:cubicBezTo>
                      <a:pt x="762" y="253"/>
                      <a:pt x="580" y="140"/>
                      <a:pt x="46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IN"/>
              </a:p>
            </p:txBody>
          </p:sp>
        </p:grpSp>
        <p:sp>
          <p:nvSpPr>
            <p:cNvPr id="31" name="Freeform 19">
              <a:extLst>
                <a:ext uri="{FF2B5EF4-FFF2-40B4-BE49-F238E27FC236}">
                  <a16:creationId xmlns:a16="http://schemas.microsoft.com/office/drawing/2014/main" id="{6F69975C-5599-4183-9BDF-AA48EAA6C525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7594" y="3864473"/>
              <a:ext cx="1232310" cy="869055"/>
            </a:xfrm>
            <a:custGeom>
              <a:avLst/>
              <a:gdLst>
                <a:gd name="T0" fmla="*/ 0 w 788"/>
                <a:gd name="T1" fmla="*/ 490 h 563"/>
                <a:gd name="T2" fmla="*/ 0 w 788"/>
                <a:gd name="T3" fmla="*/ 563 h 563"/>
                <a:gd name="T4" fmla="*/ 788 w 788"/>
                <a:gd name="T5" fmla="*/ 73 h 563"/>
                <a:gd name="T6" fmla="*/ 788 w 788"/>
                <a:gd name="T7" fmla="*/ 0 h 563"/>
                <a:gd name="T8" fmla="*/ 0 w 788"/>
                <a:gd name="T9" fmla="*/ 490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8" h="563">
                  <a:moveTo>
                    <a:pt x="0" y="490"/>
                  </a:moveTo>
                  <a:cubicBezTo>
                    <a:pt x="0" y="563"/>
                    <a:pt x="0" y="563"/>
                    <a:pt x="0" y="563"/>
                  </a:cubicBezTo>
                  <a:cubicBezTo>
                    <a:pt x="343" y="464"/>
                    <a:pt x="622" y="290"/>
                    <a:pt x="788" y="73"/>
                  </a:cubicBezTo>
                  <a:cubicBezTo>
                    <a:pt x="788" y="0"/>
                    <a:pt x="788" y="0"/>
                    <a:pt x="788" y="0"/>
                  </a:cubicBezTo>
                  <a:cubicBezTo>
                    <a:pt x="622" y="217"/>
                    <a:pt x="343" y="391"/>
                    <a:pt x="0" y="49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  <p:sp>
          <p:nvSpPr>
            <p:cNvPr id="32" name="Freeform 20">
              <a:extLst>
                <a:ext uri="{FF2B5EF4-FFF2-40B4-BE49-F238E27FC236}">
                  <a16:creationId xmlns:a16="http://schemas.microsoft.com/office/drawing/2014/main" id="{43E4DAA3-5A7A-44E1-AB26-5B0E04FAC46F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6430" y="3214317"/>
              <a:ext cx="192293" cy="675394"/>
            </a:xfrm>
            <a:custGeom>
              <a:avLst/>
              <a:gdLst>
                <a:gd name="T0" fmla="*/ 122 w 123"/>
                <a:gd name="T1" fmla="*/ 0 h 438"/>
                <a:gd name="T2" fmla="*/ 0 w 123"/>
                <a:gd name="T3" fmla="*/ 365 h 438"/>
                <a:gd name="T4" fmla="*/ 0 w 123"/>
                <a:gd name="T5" fmla="*/ 438 h 438"/>
                <a:gd name="T6" fmla="*/ 123 w 123"/>
                <a:gd name="T7" fmla="*/ 37 h 438"/>
                <a:gd name="T8" fmla="*/ 122 w 123"/>
                <a:gd name="T9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438">
                  <a:moveTo>
                    <a:pt x="122" y="0"/>
                  </a:moveTo>
                  <a:cubicBezTo>
                    <a:pt x="116" y="129"/>
                    <a:pt x="73" y="252"/>
                    <a:pt x="0" y="365"/>
                  </a:cubicBezTo>
                  <a:cubicBezTo>
                    <a:pt x="0" y="438"/>
                    <a:pt x="0" y="438"/>
                    <a:pt x="0" y="438"/>
                  </a:cubicBezTo>
                  <a:cubicBezTo>
                    <a:pt x="79" y="315"/>
                    <a:pt x="123" y="179"/>
                    <a:pt x="123" y="37"/>
                  </a:cubicBezTo>
                  <a:cubicBezTo>
                    <a:pt x="123" y="25"/>
                    <a:pt x="123" y="12"/>
                    <a:pt x="122" y="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  <p:sp>
          <p:nvSpPr>
            <p:cNvPr id="33" name="Freeform 21">
              <a:extLst>
                <a:ext uri="{FF2B5EF4-FFF2-40B4-BE49-F238E27FC236}">
                  <a16:creationId xmlns:a16="http://schemas.microsoft.com/office/drawing/2014/main" id="{C00CA4C2-7BAC-41BF-A32C-6FC2DDB77654}"/>
                </a:ext>
              </a:extLst>
            </p:cNvPr>
            <p:cNvSpPr>
              <a:spLocks/>
            </p:cNvSpPr>
            <p:nvPr/>
          </p:nvSpPr>
          <p:spPr bwMode="auto">
            <a:xfrm>
              <a:off x="3801244" y="3879450"/>
              <a:ext cx="1213490" cy="860986"/>
            </a:xfrm>
            <a:custGeom>
              <a:avLst/>
              <a:gdLst>
                <a:gd name="T0" fmla="*/ 0 w 776"/>
                <a:gd name="T1" fmla="*/ 0 h 558"/>
                <a:gd name="T2" fmla="*/ 0 w 776"/>
                <a:gd name="T3" fmla="*/ 73 h 558"/>
                <a:gd name="T4" fmla="*/ 776 w 776"/>
                <a:gd name="T5" fmla="*/ 558 h 558"/>
                <a:gd name="T6" fmla="*/ 776 w 776"/>
                <a:gd name="T7" fmla="*/ 485 h 558"/>
                <a:gd name="T8" fmla="*/ 0 w 776"/>
                <a:gd name="T9" fmla="*/ 0 h 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6" h="558">
                  <a:moveTo>
                    <a:pt x="0" y="0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65" y="287"/>
                    <a:pt x="439" y="459"/>
                    <a:pt x="776" y="558"/>
                  </a:cubicBezTo>
                  <a:cubicBezTo>
                    <a:pt x="776" y="485"/>
                    <a:pt x="776" y="485"/>
                    <a:pt x="776" y="485"/>
                  </a:cubicBezTo>
                  <a:cubicBezTo>
                    <a:pt x="439" y="386"/>
                    <a:pt x="165" y="214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solidFill>
                <a:schemeClr val="accent1">
                  <a:lumMod val="60000"/>
                  <a:lumOff val="40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  <p:sp>
          <p:nvSpPr>
            <p:cNvPr id="34" name="Freeform 22">
              <a:extLst>
                <a:ext uri="{FF2B5EF4-FFF2-40B4-BE49-F238E27FC236}">
                  <a16:creationId xmlns:a16="http://schemas.microsoft.com/office/drawing/2014/main" id="{4C8E0D21-493A-449F-899D-0187CDB686D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1660" y="4669427"/>
              <a:ext cx="1732272" cy="211413"/>
            </a:xfrm>
            <a:custGeom>
              <a:avLst/>
              <a:gdLst>
                <a:gd name="T0" fmla="*/ 552 w 1108"/>
                <a:gd name="T1" fmla="*/ 64 h 137"/>
                <a:gd name="T2" fmla="*/ 0 w 1108"/>
                <a:gd name="T3" fmla="*/ 1 h 137"/>
                <a:gd name="T4" fmla="*/ 0 w 1108"/>
                <a:gd name="T5" fmla="*/ 74 h 137"/>
                <a:gd name="T6" fmla="*/ 552 w 1108"/>
                <a:gd name="T7" fmla="*/ 137 h 137"/>
                <a:gd name="T8" fmla="*/ 1108 w 1108"/>
                <a:gd name="T9" fmla="*/ 73 h 137"/>
                <a:gd name="T10" fmla="*/ 1108 w 1108"/>
                <a:gd name="T11" fmla="*/ 0 h 137"/>
                <a:gd name="T12" fmla="*/ 552 w 1108"/>
                <a:gd name="T13" fmla="*/ 64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8" h="137">
                  <a:moveTo>
                    <a:pt x="552" y="64"/>
                  </a:moveTo>
                  <a:cubicBezTo>
                    <a:pt x="358" y="64"/>
                    <a:pt x="172" y="42"/>
                    <a:pt x="0" y="1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172" y="115"/>
                    <a:pt x="358" y="137"/>
                    <a:pt x="552" y="137"/>
                  </a:cubicBezTo>
                  <a:cubicBezTo>
                    <a:pt x="747" y="137"/>
                    <a:pt x="935" y="115"/>
                    <a:pt x="1108" y="73"/>
                  </a:cubicBezTo>
                  <a:cubicBezTo>
                    <a:pt x="1108" y="0"/>
                    <a:pt x="1108" y="0"/>
                    <a:pt x="1108" y="0"/>
                  </a:cubicBezTo>
                  <a:cubicBezTo>
                    <a:pt x="935" y="42"/>
                    <a:pt x="747" y="64"/>
                    <a:pt x="552" y="64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solidFill>
                <a:schemeClr val="accent1">
                  <a:lumMod val="60000"/>
                  <a:lumOff val="40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  <p:sp>
          <p:nvSpPr>
            <p:cNvPr id="35" name="Freeform 23">
              <a:extLst>
                <a:ext uri="{FF2B5EF4-FFF2-40B4-BE49-F238E27FC236}">
                  <a16:creationId xmlns:a16="http://schemas.microsoft.com/office/drawing/2014/main" id="{3CDF76C0-9C22-4852-B1D8-5EA1DABB6080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8580" y="3219388"/>
              <a:ext cx="192293" cy="675394"/>
            </a:xfrm>
            <a:custGeom>
              <a:avLst/>
              <a:gdLst>
                <a:gd name="T0" fmla="*/ 1 w 123"/>
                <a:gd name="T1" fmla="*/ 0 h 438"/>
                <a:gd name="T2" fmla="*/ 0 w 123"/>
                <a:gd name="T3" fmla="*/ 37 h 438"/>
                <a:gd name="T4" fmla="*/ 123 w 123"/>
                <a:gd name="T5" fmla="*/ 438 h 438"/>
                <a:gd name="T6" fmla="*/ 123 w 123"/>
                <a:gd name="T7" fmla="*/ 364 h 438"/>
                <a:gd name="T8" fmla="*/ 1 w 123"/>
                <a:gd name="T9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438">
                  <a:moveTo>
                    <a:pt x="1" y="0"/>
                  </a:moveTo>
                  <a:cubicBezTo>
                    <a:pt x="0" y="12"/>
                    <a:pt x="0" y="25"/>
                    <a:pt x="0" y="37"/>
                  </a:cubicBezTo>
                  <a:cubicBezTo>
                    <a:pt x="0" y="179"/>
                    <a:pt x="43" y="314"/>
                    <a:pt x="123" y="438"/>
                  </a:cubicBezTo>
                  <a:cubicBezTo>
                    <a:pt x="123" y="364"/>
                    <a:pt x="123" y="364"/>
                    <a:pt x="123" y="364"/>
                  </a:cubicBezTo>
                  <a:cubicBezTo>
                    <a:pt x="50" y="252"/>
                    <a:pt x="7" y="129"/>
                    <a:pt x="1" y="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  <p:sp>
          <p:nvSpPr>
            <p:cNvPr id="36" name="Freeform 24">
              <a:extLst>
                <a:ext uri="{FF2B5EF4-FFF2-40B4-BE49-F238E27FC236}">
                  <a16:creationId xmlns:a16="http://schemas.microsoft.com/office/drawing/2014/main" id="{53B3ADC8-318B-49C0-9D65-4CA8E727988B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1481" y="2832065"/>
              <a:ext cx="46642" cy="225131"/>
            </a:xfrm>
            <a:custGeom>
              <a:avLst/>
              <a:gdLst>
                <a:gd name="T0" fmla="*/ 16 w 30"/>
                <a:gd name="T1" fmla="*/ 0 h 146"/>
                <a:gd name="T2" fmla="*/ 0 w 30"/>
                <a:gd name="T3" fmla="*/ 114 h 146"/>
                <a:gd name="T4" fmla="*/ 1 w 30"/>
                <a:gd name="T5" fmla="*/ 146 h 146"/>
                <a:gd name="T6" fmla="*/ 30 w 30"/>
                <a:gd name="T7" fmla="*/ 18 h 146"/>
                <a:gd name="T8" fmla="*/ 30 w 30"/>
                <a:gd name="T9" fmla="*/ 1 h 146"/>
                <a:gd name="T10" fmla="*/ 16 w 30"/>
                <a:gd name="T11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46">
                  <a:moveTo>
                    <a:pt x="16" y="0"/>
                  </a:moveTo>
                  <a:cubicBezTo>
                    <a:pt x="5" y="37"/>
                    <a:pt x="0" y="74"/>
                    <a:pt x="0" y="114"/>
                  </a:cubicBezTo>
                  <a:cubicBezTo>
                    <a:pt x="0" y="124"/>
                    <a:pt x="0" y="135"/>
                    <a:pt x="1" y="146"/>
                  </a:cubicBezTo>
                  <a:cubicBezTo>
                    <a:pt x="4" y="102"/>
                    <a:pt x="14" y="59"/>
                    <a:pt x="30" y="18"/>
                  </a:cubicBezTo>
                  <a:cubicBezTo>
                    <a:pt x="30" y="1"/>
                    <a:pt x="30" y="1"/>
                    <a:pt x="30" y="1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  <p:sp>
          <p:nvSpPr>
            <p:cNvPr id="37" name="Freeform 25">
              <a:extLst>
                <a:ext uri="{FF2B5EF4-FFF2-40B4-BE49-F238E27FC236}">
                  <a16:creationId xmlns:a16="http://schemas.microsoft.com/office/drawing/2014/main" id="{21EEBD0A-64BD-4BAA-93F7-9A6DCFB2FC5C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1502" y="2685205"/>
              <a:ext cx="748715" cy="125073"/>
            </a:xfrm>
            <a:custGeom>
              <a:avLst/>
              <a:gdLst>
                <a:gd name="T0" fmla="*/ 0 w 915"/>
                <a:gd name="T1" fmla="*/ 0 h 155"/>
                <a:gd name="T2" fmla="*/ 0 w 915"/>
                <a:gd name="T3" fmla="*/ 101 h 155"/>
                <a:gd name="T4" fmla="*/ 915 w 915"/>
                <a:gd name="T5" fmla="*/ 155 h 155"/>
                <a:gd name="T6" fmla="*/ 915 w 915"/>
                <a:gd name="T7" fmla="*/ 32 h 155"/>
                <a:gd name="T8" fmla="*/ 0 w 915"/>
                <a:gd name="T9" fmla="*/ 0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5" h="155">
                  <a:moveTo>
                    <a:pt x="0" y="0"/>
                  </a:moveTo>
                  <a:lnTo>
                    <a:pt x="0" y="101"/>
                  </a:lnTo>
                  <a:lnTo>
                    <a:pt x="915" y="155"/>
                  </a:lnTo>
                  <a:lnTo>
                    <a:pt x="915" y="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solidFill>
                <a:schemeClr val="accent1">
                  <a:lumMod val="60000"/>
                  <a:lumOff val="40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  <p:sp>
          <p:nvSpPr>
            <p:cNvPr id="38" name="Freeform 26">
              <a:extLst>
                <a:ext uri="{FF2B5EF4-FFF2-40B4-BE49-F238E27FC236}">
                  <a16:creationId xmlns:a16="http://schemas.microsoft.com/office/drawing/2014/main" id="{CD7387FF-8EB7-4064-9B13-116FEAA688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30874" y="3505845"/>
              <a:ext cx="744623" cy="388936"/>
            </a:xfrm>
            <a:custGeom>
              <a:avLst/>
              <a:gdLst>
                <a:gd name="T0" fmla="*/ 0 w 910"/>
                <a:gd name="T1" fmla="*/ 482 h 482"/>
                <a:gd name="T2" fmla="*/ 910 w 910"/>
                <a:gd name="T3" fmla="*/ 121 h 482"/>
                <a:gd name="T4" fmla="*/ 910 w 910"/>
                <a:gd name="T5" fmla="*/ 0 h 482"/>
                <a:gd name="T6" fmla="*/ 0 w 910"/>
                <a:gd name="T7" fmla="*/ 341 h 482"/>
                <a:gd name="T8" fmla="*/ 0 w 910"/>
                <a:gd name="T9" fmla="*/ 482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0" h="482">
                  <a:moveTo>
                    <a:pt x="0" y="482"/>
                  </a:moveTo>
                  <a:lnTo>
                    <a:pt x="910" y="121"/>
                  </a:lnTo>
                  <a:lnTo>
                    <a:pt x="910" y="0"/>
                  </a:lnTo>
                  <a:lnTo>
                    <a:pt x="0" y="341"/>
                  </a:lnTo>
                  <a:lnTo>
                    <a:pt x="0" y="48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  <p:sp>
          <p:nvSpPr>
            <p:cNvPr id="39" name="Freeform 27">
              <a:extLst>
                <a:ext uri="{FF2B5EF4-FFF2-40B4-BE49-F238E27FC236}">
                  <a16:creationId xmlns:a16="http://schemas.microsoft.com/office/drawing/2014/main" id="{18FDE6A3-AC5C-445F-9D97-4B43A5F40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4734" y="4073918"/>
              <a:ext cx="326489" cy="666518"/>
            </a:xfrm>
            <a:custGeom>
              <a:avLst/>
              <a:gdLst>
                <a:gd name="T0" fmla="*/ 399 w 399"/>
                <a:gd name="T1" fmla="*/ 0 h 826"/>
                <a:gd name="T2" fmla="*/ 399 w 399"/>
                <a:gd name="T3" fmla="*/ 149 h 826"/>
                <a:gd name="T4" fmla="*/ 0 w 399"/>
                <a:gd name="T5" fmla="*/ 826 h 826"/>
                <a:gd name="T6" fmla="*/ 0 w 399"/>
                <a:gd name="T7" fmla="*/ 687 h 826"/>
                <a:gd name="T8" fmla="*/ 399 w 399"/>
                <a:gd name="T9" fmla="*/ 0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9" h="826">
                  <a:moveTo>
                    <a:pt x="399" y="0"/>
                  </a:moveTo>
                  <a:lnTo>
                    <a:pt x="399" y="149"/>
                  </a:lnTo>
                  <a:lnTo>
                    <a:pt x="0" y="826"/>
                  </a:lnTo>
                  <a:lnTo>
                    <a:pt x="0" y="687"/>
                  </a:lnTo>
                  <a:lnTo>
                    <a:pt x="399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  <p:sp>
          <p:nvSpPr>
            <p:cNvPr id="40" name="Freeform 28">
              <a:extLst>
                <a:ext uri="{FF2B5EF4-FFF2-40B4-BE49-F238E27FC236}">
                  <a16:creationId xmlns:a16="http://schemas.microsoft.com/office/drawing/2014/main" id="{65783C3C-A088-4DEF-B32E-FC812ECBCC8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50280" y="4073918"/>
              <a:ext cx="310942" cy="669745"/>
            </a:xfrm>
            <a:custGeom>
              <a:avLst/>
              <a:gdLst>
                <a:gd name="T0" fmla="*/ 0 w 380"/>
                <a:gd name="T1" fmla="*/ 0 h 830"/>
                <a:gd name="T2" fmla="*/ 0 w 380"/>
                <a:gd name="T3" fmla="*/ 145 h 830"/>
                <a:gd name="T4" fmla="*/ 380 w 380"/>
                <a:gd name="T5" fmla="*/ 830 h 830"/>
                <a:gd name="T6" fmla="*/ 380 w 380"/>
                <a:gd name="T7" fmla="*/ 690 h 830"/>
                <a:gd name="T8" fmla="*/ 0 w 380"/>
                <a:gd name="T9" fmla="*/ 0 h 8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0" h="830">
                  <a:moveTo>
                    <a:pt x="0" y="0"/>
                  </a:moveTo>
                  <a:lnTo>
                    <a:pt x="0" y="145"/>
                  </a:lnTo>
                  <a:lnTo>
                    <a:pt x="380" y="830"/>
                  </a:lnTo>
                  <a:lnTo>
                    <a:pt x="380" y="6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  <p:sp>
          <p:nvSpPr>
            <p:cNvPr id="41" name="Freeform 29">
              <a:extLst>
                <a:ext uri="{FF2B5EF4-FFF2-40B4-BE49-F238E27FC236}">
                  <a16:creationId xmlns:a16="http://schemas.microsoft.com/office/drawing/2014/main" id="{C6DE7BAC-7323-4BD9-B795-C512A57AD414}"/>
                </a:ext>
              </a:extLst>
            </p:cNvPr>
            <p:cNvSpPr>
              <a:spLocks/>
            </p:cNvSpPr>
            <p:nvPr/>
          </p:nvSpPr>
          <p:spPr bwMode="auto">
            <a:xfrm>
              <a:off x="7614370" y="3512300"/>
              <a:ext cx="744623" cy="382481"/>
            </a:xfrm>
            <a:custGeom>
              <a:avLst/>
              <a:gdLst>
                <a:gd name="T0" fmla="*/ 910 w 910"/>
                <a:gd name="T1" fmla="*/ 474 h 474"/>
                <a:gd name="T2" fmla="*/ 0 w 910"/>
                <a:gd name="T3" fmla="*/ 124 h 474"/>
                <a:gd name="T4" fmla="*/ 0 w 910"/>
                <a:gd name="T5" fmla="*/ 0 h 474"/>
                <a:gd name="T6" fmla="*/ 910 w 910"/>
                <a:gd name="T7" fmla="*/ 335 h 474"/>
                <a:gd name="T8" fmla="*/ 910 w 910"/>
                <a:gd name="T9" fmla="*/ 474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0" h="474">
                  <a:moveTo>
                    <a:pt x="910" y="474"/>
                  </a:moveTo>
                  <a:lnTo>
                    <a:pt x="0" y="124"/>
                  </a:lnTo>
                  <a:lnTo>
                    <a:pt x="0" y="0"/>
                  </a:lnTo>
                  <a:lnTo>
                    <a:pt x="910" y="335"/>
                  </a:lnTo>
                  <a:lnTo>
                    <a:pt x="910" y="474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solidFill>
                <a:schemeClr val="accent1">
                  <a:lumMod val="60000"/>
                  <a:lumOff val="40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  <p:sp>
          <p:nvSpPr>
            <p:cNvPr id="107" name="Graphic 52" descr="Bank with solid fill">
              <a:extLst>
                <a:ext uri="{FF2B5EF4-FFF2-40B4-BE49-F238E27FC236}">
                  <a16:creationId xmlns:a16="http://schemas.microsoft.com/office/drawing/2014/main" id="{89512BBC-1283-4049-9DBA-53B29FC8B222}"/>
                </a:ext>
              </a:extLst>
            </p:cNvPr>
            <p:cNvSpPr/>
            <p:nvPr/>
          </p:nvSpPr>
          <p:spPr>
            <a:xfrm>
              <a:off x="4008678" y="2159267"/>
              <a:ext cx="481422" cy="385688"/>
            </a:xfrm>
            <a:custGeom>
              <a:avLst/>
              <a:gdLst>
                <a:gd name="connsiteX0" fmla="*/ 462152 w 509036"/>
                <a:gd name="connsiteY0" fmla="*/ 421965 h 482245"/>
                <a:gd name="connsiteX1" fmla="*/ 462152 w 509036"/>
                <a:gd name="connsiteY1" fmla="*/ 408569 h 482245"/>
                <a:gd name="connsiteX2" fmla="*/ 435361 w 509036"/>
                <a:gd name="connsiteY2" fmla="*/ 408569 h 482245"/>
                <a:gd name="connsiteX3" fmla="*/ 435361 w 509036"/>
                <a:gd name="connsiteY3" fmla="*/ 180842 h 482245"/>
                <a:gd name="connsiteX4" fmla="*/ 462152 w 509036"/>
                <a:gd name="connsiteY4" fmla="*/ 180842 h 482245"/>
                <a:gd name="connsiteX5" fmla="*/ 462152 w 509036"/>
                <a:gd name="connsiteY5" fmla="*/ 167446 h 482245"/>
                <a:gd name="connsiteX6" fmla="*/ 482246 w 509036"/>
                <a:gd name="connsiteY6" fmla="*/ 167446 h 482245"/>
                <a:gd name="connsiteX7" fmla="*/ 482246 w 509036"/>
                <a:gd name="connsiteY7" fmla="*/ 127259 h 482245"/>
                <a:gd name="connsiteX8" fmla="*/ 462152 w 509036"/>
                <a:gd name="connsiteY8" fmla="*/ 127259 h 482245"/>
                <a:gd name="connsiteX9" fmla="*/ 254518 w 509036"/>
                <a:gd name="connsiteY9" fmla="*/ 0 h 482245"/>
                <a:gd name="connsiteX10" fmla="*/ 46885 w 509036"/>
                <a:gd name="connsiteY10" fmla="*/ 127259 h 482245"/>
                <a:gd name="connsiteX11" fmla="*/ 26791 w 509036"/>
                <a:gd name="connsiteY11" fmla="*/ 127259 h 482245"/>
                <a:gd name="connsiteX12" fmla="*/ 26791 w 509036"/>
                <a:gd name="connsiteY12" fmla="*/ 167446 h 482245"/>
                <a:gd name="connsiteX13" fmla="*/ 46885 w 509036"/>
                <a:gd name="connsiteY13" fmla="*/ 167446 h 482245"/>
                <a:gd name="connsiteX14" fmla="*/ 46885 w 509036"/>
                <a:gd name="connsiteY14" fmla="*/ 180842 h 482245"/>
                <a:gd name="connsiteX15" fmla="*/ 73676 w 509036"/>
                <a:gd name="connsiteY15" fmla="*/ 180842 h 482245"/>
                <a:gd name="connsiteX16" fmla="*/ 73676 w 509036"/>
                <a:gd name="connsiteY16" fmla="*/ 408569 h 482245"/>
                <a:gd name="connsiteX17" fmla="*/ 46885 w 509036"/>
                <a:gd name="connsiteY17" fmla="*/ 408569 h 482245"/>
                <a:gd name="connsiteX18" fmla="*/ 46885 w 509036"/>
                <a:gd name="connsiteY18" fmla="*/ 421965 h 482245"/>
                <a:gd name="connsiteX19" fmla="*/ 0 w 509036"/>
                <a:gd name="connsiteY19" fmla="*/ 455454 h 482245"/>
                <a:gd name="connsiteX20" fmla="*/ 0 w 509036"/>
                <a:gd name="connsiteY20" fmla="*/ 482246 h 482245"/>
                <a:gd name="connsiteX21" fmla="*/ 254518 w 509036"/>
                <a:gd name="connsiteY21" fmla="*/ 482246 h 482245"/>
                <a:gd name="connsiteX22" fmla="*/ 509037 w 509036"/>
                <a:gd name="connsiteY22" fmla="*/ 482246 h 482245"/>
                <a:gd name="connsiteX23" fmla="*/ 509037 w 509036"/>
                <a:gd name="connsiteY23" fmla="*/ 455454 h 482245"/>
                <a:gd name="connsiteX24" fmla="*/ 462152 w 509036"/>
                <a:gd name="connsiteY24" fmla="*/ 421965 h 482245"/>
                <a:gd name="connsiteX25" fmla="*/ 154051 w 509036"/>
                <a:gd name="connsiteY25" fmla="*/ 408569 h 482245"/>
                <a:gd name="connsiteX26" fmla="*/ 113864 w 509036"/>
                <a:gd name="connsiteY26" fmla="*/ 408569 h 482245"/>
                <a:gd name="connsiteX27" fmla="*/ 113864 w 509036"/>
                <a:gd name="connsiteY27" fmla="*/ 180842 h 482245"/>
                <a:gd name="connsiteX28" fmla="*/ 154051 w 509036"/>
                <a:gd name="connsiteY28" fmla="*/ 180842 h 482245"/>
                <a:gd name="connsiteX29" fmla="*/ 154051 w 509036"/>
                <a:gd name="connsiteY29" fmla="*/ 408569 h 482245"/>
                <a:gd name="connsiteX30" fmla="*/ 234425 w 509036"/>
                <a:gd name="connsiteY30" fmla="*/ 408569 h 482245"/>
                <a:gd name="connsiteX31" fmla="*/ 194238 w 509036"/>
                <a:gd name="connsiteY31" fmla="*/ 408569 h 482245"/>
                <a:gd name="connsiteX32" fmla="*/ 194238 w 509036"/>
                <a:gd name="connsiteY32" fmla="*/ 180842 h 482245"/>
                <a:gd name="connsiteX33" fmla="*/ 234425 w 509036"/>
                <a:gd name="connsiteY33" fmla="*/ 180842 h 482245"/>
                <a:gd name="connsiteX34" fmla="*/ 234425 w 509036"/>
                <a:gd name="connsiteY34" fmla="*/ 408569 h 482245"/>
                <a:gd name="connsiteX35" fmla="*/ 247821 w 509036"/>
                <a:gd name="connsiteY35" fmla="*/ 113864 h 482245"/>
                <a:gd name="connsiteX36" fmla="*/ 221029 w 509036"/>
                <a:gd name="connsiteY36" fmla="*/ 87072 h 482245"/>
                <a:gd name="connsiteX37" fmla="*/ 247821 w 509036"/>
                <a:gd name="connsiteY37" fmla="*/ 60281 h 482245"/>
                <a:gd name="connsiteX38" fmla="*/ 274612 w 509036"/>
                <a:gd name="connsiteY38" fmla="*/ 87072 h 482245"/>
                <a:gd name="connsiteX39" fmla="*/ 247821 w 509036"/>
                <a:gd name="connsiteY39" fmla="*/ 113864 h 482245"/>
                <a:gd name="connsiteX40" fmla="*/ 314799 w 509036"/>
                <a:gd name="connsiteY40" fmla="*/ 408569 h 482245"/>
                <a:gd name="connsiteX41" fmla="*/ 274612 w 509036"/>
                <a:gd name="connsiteY41" fmla="*/ 408569 h 482245"/>
                <a:gd name="connsiteX42" fmla="*/ 274612 w 509036"/>
                <a:gd name="connsiteY42" fmla="*/ 180842 h 482245"/>
                <a:gd name="connsiteX43" fmla="*/ 314799 w 509036"/>
                <a:gd name="connsiteY43" fmla="*/ 180842 h 482245"/>
                <a:gd name="connsiteX44" fmla="*/ 314799 w 509036"/>
                <a:gd name="connsiteY44" fmla="*/ 408569 h 482245"/>
                <a:gd name="connsiteX45" fmla="*/ 395173 w 509036"/>
                <a:gd name="connsiteY45" fmla="*/ 408569 h 482245"/>
                <a:gd name="connsiteX46" fmla="*/ 354986 w 509036"/>
                <a:gd name="connsiteY46" fmla="*/ 408569 h 482245"/>
                <a:gd name="connsiteX47" fmla="*/ 354986 w 509036"/>
                <a:gd name="connsiteY47" fmla="*/ 180842 h 482245"/>
                <a:gd name="connsiteX48" fmla="*/ 395173 w 509036"/>
                <a:gd name="connsiteY48" fmla="*/ 180842 h 482245"/>
                <a:gd name="connsiteX49" fmla="*/ 395173 w 509036"/>
                <a:gd name="connsiteY49" fmla="*/ 408569 h 482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509036" h="482245">
                  <a:moveTo>
                    <a:pt x="462152" y="421965"/>
                  </a:moveTo>
                  <a:lnTo>
                    <a:pt x="462152" y="408569"/>
                  </a:lnTo>
                  <a:lnTo>
                    <a:pt x="435361" y="408569"/>
                  </a:lnTo>
                  <a:lnTo>
                    <a:pt x="435361" y="180842"/>
                  </a:lnTo>
                  <a:lnTo>
                    <a:pt x="462152" y="180842"/>
                  </a:lnTo>
                  <a:lnTo>
                    <a:pt x="462152" y="167446"/>
                  </a:lnTo>
                  <a:lnTo>
                    <a:pt x="482246" y="167446"/>
                  </a:lnTo>
                  <a:lnTo>
                    <a:pt x="482246" y="127259"/>
                  </a:lnTo>
                  <a:lnTo>
                    <a:pt x="462152" y="127259"/>
                  </a:lnTo>
                  <a:lnTo>
                    <a:pt x="254518" y="0"/>
                  </a:lnTo>
                  <a:lnTo>
                    <a:pt x="46885" y="127259"/>
                  </a:lnTo>
                  <a:lnTo>
                    <a:pt x="26791" y="127259"/>
                  </a:lnTo>
                  <a:lnTo>
                    <a:pt x="26791" y="167446"/>
                  </a:lnTo>
                  <a:lnTo>
                    <a:pt x="46885" y="167446"/>
                  </a:lnTo>
                  <a:lnTo>
                    <a:pt x="46885" y="180842"/>
                  </a:lnTo>
                  <a:lnTo>
                    <a:pt x="73676" y="180842"/>
                  </a:lnTo>
                  <a:lnTo>
                    <a:pt x="73676" y="408569"/>
                  </a:lnTo>
                  <a:lnTo>
                    <a:pt x="46885" y="408569"/>
                  </a:lnTo>
                  <a:lnTo>
                    <a:pt x="46885" y="421965"/>
                  </a:lnTo>
                  <a:lnTo>
                    <a:pt x="0" y="455454"/>
                  </a:lnTo>
                  <a:lnTo>
                    <a:pt x="0" y="482246"/>
                  </a:lnTo>
                  <a:lnTo>
                    <a:pt x="254518" y="482246"/>
                  </a:lnTo>
                  <a:lnTo>
                    <a:pt x="509037" y="482246"/>
                  </a:lnTo>
                  <a:lnTo>
                    <a:pt x="509037" y="455454"/>
                  </a:lnTo>
                  <a:lnTo>
                    <a:pt x="462152" y="421965"/>
                  </a:lnTo>
                  <a:close/>
                  <a:moveTo>
                    <a:pt x="154051" y="408569"/>
                  </a:moveTo>
                  <a:lnTo>
                    <a:pt x="113864" y="408569"/>
                  </a:lnTo>
                  <a:lnTo>
                    <a:pt x="113864" y="180842"/>
                  </a:lnTo>
                  <a:lnTo>
                    <a:pt x="154051" y="180842"/>
                  </a:lnTo>
                  <a:lnTo>
                    <a:pt x="154051" y="408569"/>
                  </a:lnTo>
                  <a:close/>
                  <a:moveTo>
                    <a:pt x="234425" y="408569"/>
                  </a:moveTo>
                  <a:lnTo>
                    <a:pt x="194238" y="408569"/>
                  </a:lnTo>
                  <a:lnTo>
                    <a:pt x="194238" y="180842"/>
                  </a:lnTo>
                  <a:lnTo>
                    <a:pt x="234425" y="180842"/>
                  </a:lnTo>
                  <a:lnTo>
                    <a:pt x="234425" y="408569"/>
                  </a:lnTo>
                  <a:close/>
                  <a:moveTo>
                    <a:pt x="247821" y="113864"/>
                  </a:moveTo>
                  <a:cubicBezTo>
                    <a:pt x="233085" y="113864"/>
                    <a:pt x="221029" y="101807"/>
                    <a:pt x="221029" y="87072"/>
                  </a:cubicBezTo>
                  <a:cubicBezTo>
                    <a:pt x="221029" y="72337"/>
                    <a:pt x="233085" y="60281"/>
                    <a:pt x="247821" y="60281"/>
                  </a:cubicBezTo>
                  <a:cubicBezTo>
                    <a:pt x="262556" y="60281"/>
                    <a:pt x="274612" y="72337"/>
                    <a:pt x="274612" y="87072"/>
                  </a:cubicBezTo>
                  <a:cubicBezTo>
                    <a:pt x="274612" y="101807"/>
                    <a:pt x="262556" y="113864"/>
                    <a:pt x="247821" y="113864"/>
                  </a:cubicBezTo>
                  <a:close/>
                  <a:moveTo>
                    <a:pt x="314799" y="408569"/>
                  </a:moveTo>
                  <a:lnTo>
                    <a:pt x="274612" y="408569"/>
                  </a:lnTo>
                  <a:lnTo>
                    <a:pt x="274612" y="180842"/>
                  </a:lnTo>
                  <a:lnTo>
                    <a:pt x="314799" y="180842"/>
                  </a:lnTo>
                  <a:lnTo>
                    <a:pt x="314799" y="408569"/>
                  </a:lnTo>
                  <a:close/>
                  <a:moveTo>
                    <a:pt x="395173" y="408569"/>
                  </a:moveTo>
                  <a:lnTo>
                    <a:pt x="354986" y="408569"/>
                  </a:lnTo>
                  <a:lnTo>
                    <a:pt x="354986" y="180842"/>
                  </a:lnTo>
                  <a:lnTo>
                    <a:pt x="395173" y="180842"/>
                  </a:lnTo>
                  <a:lnTo>
                    <a:pt x="395173" y="408569"/>
                  </a:lnTo>
                  <a:close/>
                </a:path>
              </a:pathLst>
            </a:custGeom>
            <a:solidFill>
              <a:schemeClr val="bg1"/>
            </a:solidFill>
            <a:ln w="66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N">
                <a:solidFill>
                  <a:srgbClr val="0F2D69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597F8433-B6AB-4F1D-8D7A-C5BE79B2C328}"/>
                </a:ext>
              </a:extLst>
            </p:cNvPr>
            <p:cNvSpPr/>
            <p:nvPr/>
          </p:nvSpPr>
          <p:spPr>
            <a:xfrm>
              <a:off x="4533451" y="3878674"/>
              <a:ext cx="276181" cy="278353"/>
            </a:xfrm>
            <a:custGeom>
              <a:avLst/>
              <a:gdLst>
                <a:gd name="connsiteX0" fmla="*/ 281980 w 342260"/>
                <a:gd name="connsiteY0" fmla="*/ 60281 h 341590"/>
                <a:gd name="connsiteX1" fmla="*/ 275282 w 342260"/>
                <a:gd name="connsiteY1" fmla="*/ 0 h 341590"/>
                <a:gd name="connsiteX2" fmla="*/ 201605 w 342260"/>
                <a:gd name="connsiteY2" fmla="*/ 73676 h 341590"/>
                <a:gd name="connsiteX3" fmla="*/ 205624 w 342260"/>
                <a:gd name="connsiteY3" fmla="*/ 108505 h 341590"/>
                <a:gd name="connsiteX4" fmla="*/ 98458 w 342260"/>
                <a:gd name="connsiteY4" fmla="*/ 215671 h 341590"/>
                <a:gd name="connsiteX5" fmla="*/ 66979 w 342260"/>
                <a:gd name="connsiteY5" fmla="*/ 207633 h 341590"/>
                <a:gd name="connsiteX6" fmla="*/ 0 w 342260"/>
                <a:gd name="connsiteY6" fmla="*/ 274612 h 341590"/>
                <a:gd name="connsiteX7" fmla="*/ 66979 w 342260"/>
                <a:gd name="connsiteY7" fmla="*/ 341591 h 341590"/>
                <a:gd name="connsiteX8" fmla="*/ 133957 w 342260"/>
                <a:gd name="connsiteY8" fmla="*/ 274612 h 341590"/>
                <a:gd name="connsiteX9" fmla="*/ 126589 w 342260"/>
                <a:gd name="connsiteY9" fmla="*/ 243802 h 341590"/>
                <a:gd name="connsiteX10" fmla="*/ 233755 w 342260"/>
                <a:gd name="connsiteY10" fmla="*/ 136636 h 341590"/>
                <a:gd name="connsiteX11" fmla="*/ 268584 w 342260"/>
                <a:gd name="connsiteY11" fmla="*/ 140655 h 341590"/>
                <a:gd name="connsiteX12" fmla="*/ 342260 w 342260"/>
                <a:gd name="connsiteY12" fmla="*/ 66979 h 341590"/>
                <a:gd name="connsiteX13" fmla="*/ 281980 w 342260"/>
                <a:gd name="connsiteY13" fmla="*/ 60281 h 341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2260" h="341590">
                  <a:moveTo>
                    <a:pt x="281980" y="60281"/>
                  </a:moveTo>
                  <a:lnTo>
                    <a:pt x="275282" y="0"/>
                  </a:lnTo>
                  <a:lnTo>
                    <a:pt x="201605" y="73676"/>
                  </a:lnTo>
                  <a:lnTo>
                    <a:pt x="205624" y="108505"/>
                  </a:lnTo>
                  <a:lnTo>
                    <a:pt x="98458" y="215671"/>
                  </a:lnTo>
                  <a:cubicBezTo>
                    <a:pt x="89081" y="210982"/>
                    <a:pt x="78365" y="207633"/>
                    <a:pt x="66979" y="207633"/>
                  </a:cubicBezTo>
                  <a:cubicBezTo>
                    <a:pt x="30140" y="207633"/>
                    <a:pt x="0" y="237774"/>
                    <a:pt x="0" y="274612"/>
                  </a:cubicBezTo>
                  <a:cubicBezTo>
                    <a:pt x="0" y="311450"/>
                    <a:pt x="30140" y="341591"/>
                    <a:pt x="66979" y="341591"/>
                  </a:cubicBezTo>
                  <a:cubicBezTo>
                    <a:pt x="103817" y="341591"/>
                    <a:pt x="133957" y="311450"/>
                    <a:pt x="133957" y="274612"/>
                  </a:cubicBezTo>
                  <a:cubicBezTo>
                    <a:pt x="133957" y="263226"/>
                    <a:pt x="131278" y="253179"/>
                    <a:pt x="126589" y="243802"/>
                  </a:cubicBezTo>
                  <a:lnTo>
                    <a:pt x="233755" y="136636"/>
                  </a:lnTo>
                  <a:lnTo>
                    <a:pt x="268584" y="140655"/>
                  </a:lnTo>
                  <a:lnTo>
                    <a:pt x="342260" y="66979"/>
                  </a:lnTo>
                  <a:lnTo>
                    <a:pt x="281980" y="60281"/>
                  </a:lnTo>
                  <a:close/>
                </a:path>
              </a:pathLst>
            </a:custGeom>
            <a:solidFill>
              <a:schemeClr val="bg1"/>
            </a:solidFill>
            <a:ln w="66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N">
                <a:solidFill>
                  <a:srgbClr val="0F2D69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:a16="http://schemas.microsoft.com/office/drawing/2014/main" id="{7039F813-9BE6-4444-AF8F-5B24701FCD1A}"/>
                </a:ext>
              </a:extLst>
            </p:cNvPr>
            <p:cNvSpPr/>
            <p:nvPr/>
          </p:nvSpPr>
          <p:spPr>
            <a:xfrm>
              <a:off x="4381798" y="3895174"/>
              <a:ext cx="410758" cy="414800"/>
            </a:xfrm>
            <a:custGeom>
              <a:avLst/>
              <a:gdLst>
                <a:gd name="connsiteX0" fmla="*/ 474208 w 509036"/>
                <a:gd name="connsiteY0" fmla="*/ 139315 h 509036"/>
                <a:gd name="connsiteX1" fmla="*/ 465501 w 509036"/>
                <a:gd name="connsiteY1" fmla="*/ 148692 h 509036"/>
                <a:gd name="connsiteX2" fmla="*/ 452775 w 509036"/>
                <a:gd name="connsiteY2" fmla="*/ 147353 h 509036"/>
                <a:gd name="connsiteX3" fmla="*/ 438709 w 509036"/>
                <a:gd name="connsiteY3" fmla="*/ 145343 h 509036"/>
                <a:gd name="connsiteX4" fmla="*/ 468850 w 509036"/>
                <a:gd name="connsiteY4" fmla="*/ 254518 h 509036"/>
                <a:gd name="connsiteX5" fmla="*/ 254518 w 509036"/>
                <a:gd name="connsiteY5" fmla="*/ 468850 h 509036"/>
                <a:gd name="connsiteX6" fmla="*/ 40187 w 509036"/>
                <a:gd name="connsiteY6" fmla="*/ 254518 h 509036"/>
                <a:gd name="connsiteX7" fmla="*/ 254518 w 509036"/>
                <a:gd name="connsiteY7" fmla="*/ 40187 h 509036"/>
                <a:gd name="connsiteX8" fmla="*/ 363693 w 509036"/>
                <a:gd name="connsiteY8" fmla="*/ 70327 h 509036"/>
                <a:gd name="connsiteX9" fmla="*/ 362354 w 509036"/>
                <a:gd name="connsiteY9" fmla="*/ 56932 h 509036"/>
                <a:gd name="connsiteX10" fmla="*/ 360345 w 509036"/>
                <a:gd name="connsiteY10" fmla="*/ 43536 h 509036"/>
                <a:gd name="connsiteX11" fmla="*/ 369722 w 509036"/>
                <a:gd name="connsiteY11" fmla="*/ 34159 h 509036"/>
                <a:gd name="connsiteX12" fmla="*/ 374410 w 509036"/>
                <a:gd name="connsiteY12" fmla="*/ 29471 h 509036"/>
                <a:gd name="connsiteX13" fmla="*/ 254518 w 509036"/>
                <a:gd name="connsiteY13" fmla="*/ 0 h 509036"/>
                <a:gd name="connsiteX14" fmla="*/ 0 w 509036"/>
                <a:gd name="connsiteY14" fmla="*/ 254518 h 509036"/>
                <a:gd name="connsiteX15" fmla="*/ 254518 w 509036"/>
                <a:gd name="connsiteY15" fmla="*/ 509037 h 509036"/>
                <a:gd name="connsiteX16" fmla="*/ 509037 w 509036"/>
                <a:gd name="connsiteY16" fmla="*/ 254518 h 509036"/>
                <a:gd name="connsiteX17" fmla="*/ 478897 w 509036"/>
                <a:gd name="connsiteY17" fmla="*/ 135297 h 509036"/>
                <a:gd name="connsiteX18" fmla="*/ 474208 w 509036"/>
                <a:gd name="connsiteY18" fmla="*/ 139315 h 509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09036" h="509036">
                  <a:moveTo>
                    <a:pt x="474208" y="139315"/>
                  </a:moveTo>
                  <a:lnTo>
                    <a:pt x="465501" y="148692"/>
                  </a:lnTo>
                  <a:lnTo>
                    <a:pt x="452775" y="147353"/>
                  </a:lnTo>
                  <a:lnTo>
                    <a:pt x="438709" y="145343"/>
                  </a:lnTo>
                  <a:cubicBezTo>
                    <a:pt x="457463" y="177493"/>
                    <a:pt x="468850" y="214331"/>
                    <a:pt x="468850" y="254518"/>
                  </a:cubicBezTo>
                  <a:cubicBezTo>
                    <a:pt x="468850" y="372401"/>
                    <a:pt x="372401" y="468850"/>
                    <a:pt x="254518" y="468850"/>
                  </a:cubicBezTo>
                  <a:cubicBezTo>
                    <a:pt x="136636" y="468850"/>
                    <a:pt x="40187" y="372401"/>
                    <a:pt x="40187" y="254518"/>
                  </a:cubicBezTo>
                  <a:cubicBezTo>
                    <a:pt x="40187" y="136636"/>
                    <a:pt x="136636" y="40187"/>
                    <a:pt x="254518" y="40187"/>
                  </a:cubicBezTo>
                  <a:cubicBezTo>
                    <a:pt x="294036" y="40187"/>
                    <a:pt x="331544" y="50904"/>
                    <a:pt x="363693" y="70327"/>
                  </a:cubicBezTo>
                  <a:lnTo>
                    <a:pt x="362354" y="56932"/>
                  </a:lnTo>
                  <a:lnTo>
                    <a:pt x="360345" y="43536"/>
                  </a:lnTo>
                  <a:lnTo>
                    <a:pt x="369722" y="34159"/>
                  </a:lnTo>
                  <a:lnTo>
                    <a:pt x="374410" y="29471"/>
                  </a:lnTo>
                  <a:cubicBezTo>
                    <a:pt x="338242" y="10717"/>
                    <a:pt x="298055" y="0"/>
                    <a:pt x="254518" y="0"/>
                  </a:cubicBezTo>
                  <a:cubicBezTo>
                    <a:pt x="113864" y="0"/>
                    <a:pt x="0" y="113864"/>
                    <a:pt x="0" y="254518"/>
                  </a:cubicBezTo>
                  <a:cubicBezTo>
                    <a:pt x="0" y="395173"/>
                    <a:pt x="113864" y="509037"/>
                    <a:pt x="254518" y="509037"/>
                  </a:cubicBezTo>
                  <a:cubicBezTo>
                    <a:pt x="395173" y="509037"/>
                    <a:pt x="509037" y="395173"/>
                    <a:pt x="509037" y="254518"/>
                  </a:cubicBezTo>
                  <a:cubicBezTo>
                    <a:pt x="509037" y="210982"/>
                    <a:pt x="498320" y="170795"/>
                    <a:pt x="478897" y="135297"/>
                  </a:cubicBezTo>
                  <a:lnTo>
                    <a:pt x="474208" y="139315"/>
                  </a:lnTo>
                  <a:close/>
                </a:path>
              </a:pathLst>
            </a:custGeom>
            <a:solidFill>
              <a:schemeClr val="bg1"/>
            </a:solidFill>
            <a:ln w="66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N">
                <a:solidFill>
                  <a:srgbClr val="0F2D69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113" name="Freeform: Shape 112">
              <a:extLst>
                <a:ext uri="{FF2B5EF4-FFF2-40B4-BE49-F238E27FC236}">
                  <a16:creationId xmlns:a16="http://schemas.microsoft.com/office/drawing/2014/main" id="{C8E7144C-8D45-441D-93DE-016C7FD8CB14}"/>
                </a:ext>
              </a:extLst>
            </p:cNvPr>
            <p:cNvSpPr/>
            <p:nvPr/>
          </p:nvSpPr>
          <p:spPr>
            <a:xfrm>
              <a:off x="4457464" y="3971585"/>
              <a:ext cx="259427" cy="261979"/>
            </a:xfrm>
            <a:custGeom>
              <a:avLst/>
              <a:gdLst>
                <a:gd name="connsiteX0" fmla="*/ 272603 w 321497"/>
                <a:gd name="connsiteY0" fmla="*/ 115203 h 321497"/>
                <a:gd name="connsiteX1" fmla="*/ 281310 w 321497"/>
                <a:gd name="connsiteY1" fmla="*/ 160749 h 321497"/>
                <a:gd name="connsiteX2" fmla="*/ 160749 w 321497"/>
                <a:gd name="connsiteY2" fmla="*/ 281310 h 321497"/>
                <a:gd name="connsiteX3" fmla="*/ 40187 w 321497"/>
                <a:gd name="connsiteY3" fmla="*/ 160749 h 321497"/>
                <a:gd name="connsiteX4" fmla="*/ 160749 w 321497"/>
                <a:gd name="connsiteY4" fmla="*/ 40187 h 321497"/>
                <a:gd name="connsiteX5" fmla="*/ 206294 w 321497"/>
                <a:gd name="connsiteY5" fmla="*/ 48894 h 321497"/>
                <a:gd name="connsiteX6" fmla="*/ 236434 w 321497"/>
                <a:gd name="connsiteY6" fmla="*/ 18754 h 321497"/>
                <a:gd name="connsiteX7" fmla="*/ 160749 w 321497"/>
                <a:gd name="connsiteY7" fmla="*/ 0 h 321497"/>
                <a:gd name="connsiteX8" fmla="*/ 0 w 321497"/>
                <a:gd name="connsiteY8" fmla="*/ 160749 h 321497"/>
                <a:gd name="connsiteX9" fmla="*/ 160749 w 321497"/>
                <a:gd name="connsiteY9" fmla="*/ 321497 h 321497"/>
                <a:gd name="connsiteX10" fmla="*/ 321497 w 321497"/>
                <a:gd name="connsiteY10" fmla="*/ 160749 h 321497"/>
                <a:gd name="connsiteX11" fmla="*/ 302743 w 321497"/>
                <a:gd name="connsiteY11" fmla="*/ 85063 h 321497"/>
                <a:gd name="connsiteX12" fmla="*/ 272603 w 321497"/>
                <a:gd name="connsiteY12" fmla="*/ 115203 h 321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21497" h="321497">
                  <a:moveTo>
                    <a:pt x="272603" y="115203"/>
                  </a:moveTo>
                  <a:cubicBezTo>
                    <a:pt x="278631" y="129269"/>
                    <a:pt x="281310" y="144674"/>
                    <a:pt x="281310" y="160749"/>
                  </a:cubicBezTo>
                  <a:cubicBezTo>
                    <a:pt x="281310" y="227057"/>
                    <a:pt x="227057" y="281310"/>
                    <a:pt x="160749" y="281310"/>
                  </a:cubicBezTo>
                  <a:cubicBezTo>
                    <a:pt x="94440" y="281310"/>
                    <a:pt x="40187" y="227057"/>
                    <a:pt x="40187" y="160749"/>
                  </a:cubicBezTo>
                  <a:cubicBezTo>
                    <a:pt x="40187" y="94440"/>
                    <a:pt x="94440" y="40187"/>
                    <a:pt x="160749" y="40187"/>
                  </a:cubicBezTo>
                  <a:cubicBezTo>
                    <a:pt x="176823" y="40187"/>
                    <a:pt x="192228" y="43536"/>
                    <a:pt x="206294" y="48894"/>
                  </a:cubicBezTo>
                  <a:lnTo>
                    <a:pt x="236434" y="18754"/>
                  </a:lnTo>
                  <a:cubicBezTo>
                    <a:pt x="213662" y="6698"/>
                    <a:pt x="188210" y="0"/>
                    <a:pt x="160749" y="0"/>
                  </a:cubicBezTo>
                  <a:cubicBezTo>
                    <a:pt x="72337" y="0"/>
                    <a:pt x="0" y="72337"/>
                    <a:pt x="0" y="160749"/>
                  </a:cubicBezTo>
                  <a:cubicBezTo>
                    <a:pt x="0" y="249160"/>
                    <a:pt x="72337" y="321497"/>
                    <a:pt x="160749" y="321497"/>
                  </a:cubicBezTo>
                  <a:cubicBezTo>
                    <a:pt x="249160" y="321497"/>
                    <a:pt x="321497" y="249160"/>
                    <a:pt x="321497" y="160749"/>
                  </a:cubicBezTo>
                  <a:cubicBezTo>
                    <a:pt x="321497" y="133287"/>
                    <a:pt x="314799" y="107835"/>
                    <a:pt x="302743" y="85063"/>
                  </a:cubicBezTo>
                  <a:lnTo>
                    <a:pt x="272603" y="115203"/>
                  </a:lnTo>
                  <a:close/>
                </a:path>
              </a:pathLst>
            </a:custGeom>
            <a:solidFill>
              <a:schemeClr val="bg1"/>
            </a:solidFill>
            <a:ln w="66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N">
                <a:solidFill>
                  <a:srgbClr val="0F2D69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pic>
          <p:nvPicPr>
            <p:cNvPr id="122" name="Graphic 121" descr="Coins with solid fill">
              <a:extLst>
                <a:ext uri="{FF2B5EF4-FFF2-40B4-BE49-F238E27FC236}">
                  <a16:creationId xmlns:a16="http://schemas.microsoft.com/office/drawing/2014/main" id="{DDE50342-BD89-4882-968B-5E66ACA5B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3645439" y="2931344"/>
              <a:ext cx="594438" cy="594438"/>
            </a:xfrm>
            <a:prstGeom prst="rect">
              <a:avLst/>
            </a:prstGeom>
          </p:spPr>
        </p:pic>
        <p:pic>
          <p:nvPicPr>
            <p:cNvPr id="123" name="Graphic 122" descr="Map with pin with solid fill">
              <a:extLst>
                <a:ext uri="{FF2B5EF4-FFF2-40B4-BE49-F238E27FC236}">
                  <a16:creationId xmlns:a16="http://schemas.microsoft.com/office/drawing/2014/main" id="{C965A5F4-4E47-48BF-9145-41678960756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712074" y="4133386"/>
              <a:ext cx="609598" cy="609598"/>
            </a:xfrm>
            <a:prstGeom prst="rect">
              <a:avLst/>
            </a:prstGeom>
          </p:spPr>
        </p:pic>
        <p:pic>
          <p:nvPicPr>
            <p:cNvPr id="126" name="Graphic 125" descr="Monthly calendar with solid fill">
              <a:extLst>
                <a:ext uri="{FF2B5EF4-FFF2-40B4-BE49-F238E27FC236}">
                  <a16:creationId xmlns:a16="http://schemas.microsoft.com/office/drawing/2014/main" id="{E86FE710-CA26-4C5B-8A40-285A3E309E1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233307" y="3813500"/>
              <a:ext cx="528283" cy="528283"/>
            </a:xfrm>
            <a:prstGeom prst="rect">
              <a:avLst/>
            </a:prstGeom>
          </p:spPr>
        </p:pic>
        <p:pic>
          <p:nvPicPr>
            <p:cNvPr id="94" name="Picture 93">
              <a:extLst>
                <a:ext uri="{FF2B5EF4-FFF2-40B4-BE49-F238E27FC236}">
                  <a16:creationId xmlns:a16="http://schemas.microsoft.com/office/drawing/2014/main" id="{96DA403D-92CB-468E-9578-4F3C500EB99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3271" y="1677018"/>
              <a:ext cx="2438405" cy="2438405"/>
            </a:xfrm>
            <a:prstGeom prst="rect">
              <a:avLst/>
            </a:prstGeom>
          </p:spPr>
        </p:pic>
      </p:grpSp>
      <p:sp>
        <p:nvSpPr>
          <p:cNvPr id="127" name="TextBox 126">
            <a:extLst>
              <a:ext uri="{FF2B5EF4-FFF2-40B4-BE49-F238E27FC236}">
                <a16:creationId xmlns:a16="http://schemas.microsoft.com/office/drawing/2014/main" id="{0FB42EF4-FAD6-4D8D-8DCC-FB1F4BA1DC28}"/>
              </a:ext>
            </a:extLst>
          </p:cNvPr>
          <p:cNvSpPr txBox="1"/>
          <p:nvPr/>
        </p:nvSpPr>
        <p:spPr>
          <a:xfrm>
            <a:off x="8150112" y="4733528"/>
            <a:ext cx="2562243" cy="1004258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defRPr/>
            </a:pPr>
            <a:r>
              <a:rPr lang="ru-RU" kern="0" dirty="0">
                <a:solidFill>
                  <a:srgbClr val="0F2D69"/>
                </a:solidFill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50 месеца, </a:t>
            </a:r>
          </a:p>
          <a:p>
            <a:pPr algn="ctr">
              <a:defRPr/>
            </a:pPr>
            <a:r>
              <a:rPr lang="ru-RU" kern="0" dirty="0">
                <a:solidFill>
                  <a:srgbClr val="0F2D69"/>
                </a:solidFill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но не по-късно от 31.12.2029 г.</a:t>
            </a: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BB72A3A3-8801-43A3-B3EC-3806617B029C}"/>
              </a:ext>
            </a:extLst>
          </p:cNvPr>
          <p:cNvSpPr txBox="1"/>
          <p:nvPr/>
        </p:nvSpPr>
        <p:spPr>
          <a:xfrm>
            <a:off x="-46758" y="3525782"/>
            <a:ext cx="3373662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700" kern="0" dirty="0">
                <a:solidFill>
                  <a:srgbClr val="0F2D69"/>
                </a:solidFill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Общ бюджет: </a:t>
            </a:r>
            <a:r>
              <a:rPr lang="ru-RU" sz="1700" b="1" kern="0" dirty="0">
                <a:solidFill>
                  <a:srgbClr val="0F2D69"/>
                </a:solidFill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73 млн. лв.</a:t>
            </a:r>
          </a:p>
          <a:p>
            <a:pPr algn="ctr">
              <a:defRPr/>
            </a:pPr>
            <a:r>
              <a:rPr lang="ru-RU" sz="1700" kern="0" dirty="0">
                <a:solidFill>
                  <a:srgbClr val="0F2D69"/>
                </a:solidFill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Бюджет на проект: </a:t>
            </a:r>
            <a:r>
              <a:rPr lang="ru-RU" sz="1700" b="1" kern="0" dirty="0">
                <a:solidFill>
                  <a:srgbClr val="0F2D69"/>
                </a:solidFill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2.6 млн. лв.</a:t>
            </a:r>
            <a:endParaRPr lang="bg-BG" sz="1700" b="1" dirty="0"/>
          </a:p>
        </p:txBody>
      </p:sp>
      <p:sp>
        <p:nvSpPr>
          <p:cNvPr id="131" name="Freeform 32">
            <a:extLst>
              <a:ext uri="{FF2B5EF4-FFF2-40B4-BE49-F238E27FC236}">
                <a16:creationId xmlns:a16="http://schemas.microsoft.com/office/drawing/2014/main" id="{FB3DA38E-2502-453F-AB1E-DCB646B24555}"/>
              </a:ext>
            </a:extLst>
          </p:cNvPr>
          <p:cNvSpPr>
            <a:spLocks noEditPoints="1"/>
          </p:cNvSpPr>
          <p:nvPr/>
        </p:nvSpPr>
        <p:spPr bwMode="auto">
          <a:xfrm>
            <a:off x="7833453" y="2647983"/>
            <a:ext cx="493634" cy="455927"/>
          </a:xfrm>
          <a:custGeom>
            <a:avLst/>
            <a:gdLst>
              <a:gd name="T0" fmla="*/ 3061 w 4766"/>
              <a:gd name="T1" fmla="*/ 2218 h 3974"/>
              <a:gd name="T2" fmla="*/ 3455 w 4766"/>
              <a:gd name="T3" fmla="*/ 2539 h 3974"/>
              <a:gd name="T4" fmla="*/ 3609 w 4766"/>
              <a:gd name="T5" fmla="*/ 3035 h 3974"/>
              <a:gd name="T6" fmla="*/ 3511 w 4766"/>
              <a:gd name="T7" fmla="*/ 3797 h 3974"/>
              <a:gd name="T8" fmla="*/ 3231 w 4766"/>
              <a:gd name="T9" fmla="*/ 3888 h 3974"/>
              <a:gd name="T10" fmla="*/ 2716 w 4766"/>
              <a:gd name="T11" fmla="*/ 3967 h 3974"/>
              <a:gd name="T12" fmla="*/ 2057 w 4766"/>
              <a:gd name="T13" fmla="*/ 3948 h 3974"/>
              <a:gd name="T14" fmla="*/ 1278 w 4766"/>
              <a:gd name="T15" fmla="*/ 3780 h 3974"/>
              <a:gd name="T16" fmla="*/ 1266 w 4766"/>
              <a:gd name="T17" fmla="*/ 2771 h 3974"/>
              <a:gd name="T18" fmla="*/ 1552 w 4766"/>
              <a:gd name="T19" fmla="*/ 2350 h 3974"/>
              <a:gd name="T20" fmla="*/ 2029 w 4766"/>
              <a:gd name="T21" fmla="*/ 2153 h 3974"/>
              <a:gd name="T22" fmla="*/ 4136 w 4766"/>
              <a:gd name="T23" fmla="*/ 1472 h 3974"/>
              <a:gd name="T24" fmla="*/ 4561 w 4766"/>
              <a:gd name="T25" fmla="*/ 1755 h 3974"/>
              <a:gd name="T26" fmla="*/ 4760 w 4766"/>
              <a:gd name="T27" fmla="*/ 2228 h 3974"/>
              <a:gd name="T28" fmla="*/ 4691 w 4766"/>
              <a:gd name="T29" fmla="*/ 3073 h 3974"/>
              <a:gd name="T30" fmla="*/ 4454 w 4766"/>
              <a:gd name="T31" fmla="*/ 3155 h 3974"/>
              <a:gd name="T32" fmla="*/ 3982 w 4766"/>
              <a:gd name="T33" fmla="*/ 3243 h 3974"/>
              <a:gd name="T34" fmla="*/ 3739 w 4766"/>
              <a:gd name="T35" fmla="*/ 2761 h 3974"/>
              <a:gd name="T36" fmla="*/ 3473 w 4766"/>
              <a:gd name="T37" fmla="*/ 2301 h 3974"/>
              <a:gd name="T38" fmla="*/ 3016 w 4766"/>
              <a:gd name="T39" fmla="*/ 2028 h 3974"/>
              <a:gd name="T40" fmla="*/ 3261 w 4766"/>
              <a:gd name="T41" fmla="*/ 1603 h 3974"/>
              <a:gd name="T42" fmla="*/ 1561 w 4766"/>
              <a:gd name="T43" fmla="*/ 1521 h 3974"/>
              <a:gd name="T44" fmla="*/ 1763 w 4766"/>
              <a:gd name="T45" fmla="*/ 1968 h 3974"/>
              <a:gd name="T46" fmla="*/ 1427 w 4766"/>
              <a:gd name="T47" fmla="*/ 2240 h 3974"/>
              <a:gd name="T48" fmla="*/ 1124 w 4766"/>
              <a:gd name="T49" fmla="*/ 2674 h 3974"/>
              <a:gd name="T50" fmla="*/ 947 w 4766"/>
              <a:gd name="T51" fmla="*/ 3244 h 3974"/>
              <a:gd name="T52" fmla="*/ 192 w 4766"/>
              <a:gd name="T53" fmla="*/ 3106 h 3974"/>
              <a:gd name="T54" fmla="*/ 18 w 4766"/>
              <a:gd name="T55" fmla="*/ 2141 h 3974"/>
              <a:gd name="T56" fmla="*/ 262 w 4766"/>
              <a:gd name="T57" fmla="*/ 1693 h 3974"/>
              <a:gd name="T58" fmla="*/ 714 w 4766"/>
              <a:gd name="T59" fmla="*/ 1450 h 3974"/>
              <a:gd name="T60" fmla="*/ 2638 w 4766"/>
              <a:gd name="T61" fmla="*/ 751 h 3974"/>
              <a:gd name="T62" fmla="*/ 2981 w 4766"/>
              <a:gd name="T63" fmla="*/ 999 h 3974"/>
              <a:gd name="T64" fmla="*/ 3117 w 4766"/>
              <a:gd name="T65" fmla="*/ 1408 h 3974"/>
              <a:gd name="T66" fmla="*/ 2981 w 4766"/>
              <a:gd name="T67" fmla="*/ 1816 h 3974"/>
              <a:gd name="T68" fmla="*/ 2638 w 4766"/>
              <a:gd name="T69" fmla="*/ 2066 h 3974"/>
              <a:gd name="T70" fmla="*/ 2196 w 4766"/>
              <a:gd name="T71" fmla="*/ 2066 h 3974"/>
              <a:gd name="T72" fmla="*/ 1854 w 4766"/>
              <a:gd name="T73" fmla="*/ 1817 h 3974"/>
              <a:gd name="T74" fmla="*/ 1719 w 4766"/>
              <a:gd name="T75" fmla="*/ 1408 h 3974"/>
              <a:gd name="T76" fmla="*/ 1854 w 4766"/>
              <a:gd name="T77" fmla="*/ 999 h 3974"/>
              <a:gd name="T78" fmla="*/ 2196 w 4766"/>
              <a:gd name="T79" fmla="*/ 751 h 3974"/>
              <a:gd name="T80" fmla="*/ 3723 w 4766"/>
              <a:gd name="T81" fmla="*/ 16 h 3974"/>
              <a:gd name="T82" fmla="*/ 4092 w 4766"/>
              <a:gd name="T83" fmla="*/ 228 h 3974"/>
              <a:gd name="T84" fmla="*/ 4268 w 4766"/>
              <a:gd name="T85" fmla="*/ 617 h 3974"/>
              <a:gd name="T86" fmla="*/ 4177 w 4766"/>
              <a:gd name="T87" fmla="*/ 1042 h 3974"/>
              <a:gd name="T88" fmla="*/ 3862 w 4766"/>
              <a:gd name="T89" fmla="*/ 1324 h 3974"/>
              <a:gd name="T90" fmla="*/ 3420 w 4766"/>
              <a:gd name="T91" fmla="*/ 1367 h 3974"/>
              <a:gd name="T92" fmla="*/ 3187 w 4766"/>
              <a:gd name="T93" fmla="*/ 1018 h 3974"/>
              <a:gd name="T94" fmla="*/ 2875 w 4766"/>
              <a:gd name="T95" fmla="*/ 682 h 3974"/>
              <a:gd name="T96" fmla="*/ 3032 w 4766"/>
              <a:gd name="T97" fmla="*/ 254 h 3974"/>
              <a:gd name="T98" fmla="*/ 3414 w 4766"/>
              <a:gd name="T99" fmla="*/ 18 h 3974"/>
              <a:gd name="T100" fmla="*/ 1413 w 4766"/>
              <a:gd name="T101" fmla="*/ 35 h 3974"/>
              <a:gd name="T102" fmla="*/ 1755 w 4766"/>
              <a:gd name="T103" fmla="*/ 283 h 3974"/>
              <a:gd name="T104" fmla="*/ 1890 w 4766"/>
              <a:gd name="T105" fmla="*/ 693 h 3974"/>
              <a:gd name="T106" fmla="*/ 1675 w 4766"/>
              <a:gd name="T107" fmla="*/ 971 h 3974"/>
              <a:gd name="T108" fmla="*/ 1449 w 4766"/>
              <a:gd name="T109" fmla="*/ 1336 h 3974"/>
              <a:gd name="T110" fmla="*/ 1041 w 4766"/>
              <a:gd name="T111" fmla="*/ 1369 h 3974"/>
              <a:gd name="T112" fmla="*/ 672 w 4766"/>
              <a:gd name="T113" fmla="*/ 1157 h 3974"/>
              <a:gd name="T114" fmla="*/ 496 w 4766"/>
              <a:gd name="T115" fmla="*/ 768 h 3974"/>
              <a:gd name="T116" fmla="*/ 589 w 4766"/>
              <a:gd name="T117" fmla="*/ 343 h 3974"/>
              <a:gd name="T118" fmla="*/ 903 w 4766"/>
              <a:gd name="T119" fmla="*/ 61 h 39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4766" h="3974">
                <a:moveTo>
                  <a:pt x="2121" y="2147"/>
                </a:moveTo>
                <a:lnTo>
                  <a:pt x="2714" y="2147"/>
                </a:lnTo>
                <a:lnTo>
                  <a:pt x="2805" y="2153"/>
                </a:lnTo>
                <a:lnTo>
                  <a:pt x="2894" y="2166"/>
                </a:lnTo>
                <a:lnTo>
                  <a:pt x="2979" y="2187"/>
                </a:lnTo>
                <a:lnTo>
                  <a:pt x="3061" y="2218"/>
                </a:lnTo>
                <a:lnTo>
                  <a:pt x="3140" y="2254"/>
                </a:lnTo>
                <a:lnTo>
                  <a:pt x="3214" y="2299"/>
                </a:lnTo>
                <a:lnTo>
                  <a:pt x="3282" y="2350"/>
                </a:lnTo>
                <a:lnTo>
                  <a:pt x="3347" y="2408"/>
                </a:lnTo>
                <a:lnTo>
                  <a:pt x="3404" y="2470"/>
                </a:lnTo>
                <a:lnTo>
                  <a:pt x="3455" y="2539"/>
                </a:lnTo>
                <a:lnTo>
                  <a:pt x="3501" y="2613"/>
                </a:lnTo>
                <a:lnTo>
                  <a:pt x="3539" y="2690"/>
                </a:lnTo>
                <a:lnTo>
                  <a:pt x="3568" y="2771"/>
                </a:lnTo>
                <a:lnTo>
                  <a:pt x="3590" y="2856"/>
                </a:lnTo>
                <a:lnTo>
                  <a:pt x="3605" y="2944"/>
                </a:lnTo>
                <a:lnTo>
                  <a:pt x="3609" y="3035"/>
                </a:lnTo>
                <a:lnTo>
                  <a:pt x="3609" y="3753"/>
                </a:lnTo>
                <a:lnTo>
                  <a:pt x="3603" y="3753"/>
                </a:lnTo>
                <a:lnTo>
                  <a:pt x="3558" y="3777"/>
                </a:lnTo>
                <a:lnTo>
                  <a:pt x="3549" y="3781"/>
                </a:lnTo>
                <a:lnTo>
                  <a:pt x="3534" y="3788"/>
                </a:lnTo>
                <a:lnTo>
                  <a:pt x="3511" y="3797"/>
                </a:lnTo>
                <a:lnTo>
                  <a:pt x="3482" y="3810"/>
                </a:lnTo>
                <a:lnTo>
                  <a:pt x="3445" y="3823"/>
                </a:lnTo>
                <a:lnTo>
                  <a:pt x="3403" y="3839"/>
                </a:lnTo>
                <a:lnTo>
                  <a:pt x="3351" y="3855"/>
                </a:lnTo>
                <a:lnTo>
                  <a:pt x="3294" y="3871"/>
                </a:lnTo>
                <a:lnTo>
                  <a:pt x="3231" y="3888"/>
                </a:lnTo>
                <a:lnTo>
                  <a:pt x="3161" y="3906"/>
                </a:lnTo>
                <a:lnTo>
                  <a:pt x="3083" y="3920"/>
                </a:lnTo>
                <a:lnTo>
                  <a:pt x="3001" y="3935"/>
                </a:lnTo>
                <a:lnTo>
                  <a:pt x="2912" y="3948"/>
                </a:lnTo>
                <a:lnTo>
                  <a:pt x="2817" y="3959"/>
                </a:lnTo>
                <a:lnTo>
                  <a:pt x="2716" y="3967"/>
                </a:lnTo>
                <a:lnTo>
                  <a:pt x="2608" y="3973"/>
                </a:lnTo>
                <a:lnTo>
                  <a:pt x="2495" y="3974"/>
                </a:lnTo>
                <a:lnTo>
                  <a:pt x="2391" y="3973"/>
                </a:lnTo>
                <a:lnTo>
                  <a:pt x="2284" y="3968"/>
                </a:lnTo>
                <a:lnTo>
                  <a:pt x="2173" y="3959"/>
                </a:lnTo>
                <a:lnTo>
                  <a:pt x="2057" y="3948"/>
                </a:lnTo>
                <a:lnTo>
                  <a:pt x="1937" y="3932"/>
                </a:lnTo>
                <a:lnTo>
                  <a:pt x="1813" y="3912"/>
                </a:lnTo>
                <a:lnTo>
                  <a:pt x="1685" y="3887"/>
                </a:lnTo>
                <a:lnTo>
                  <a:pt x="1553" y="3856"/>
                </a:lnTo>
                <a:lnTo>
                  <a:pt x="1417" y="3822"/>
                </a:lnTo>
                <a:lnTo>
                  <a:pt x="1278" y="3780"/>
                </a:lnTo>
                <a:lnTo>
                  <a:pt x="1228" y="3765"/>
                </a:lnTo>
                <a:lnTo>
                  <a:pt x="1225" y="3753"/>
                </a:lnTo>
                <a:lnTo>
                  <a:pt x="1225" y="3035"/>
                </a:lnTo>
                <a:lnTo>
                  <a:pt x="1231" y="2944"/>
                </a:lnTo>
                <a:lnTo>
                  <a:pt x="1244" y="2856"/>
                </a:lnTo>
                <a:lnTo>
                  <a:pt x="1266" y="2771"/>
                </a:lnTo>
                <a:lnTo>
                  <a:pt x="1297" y="2690"/>
                </a:lnTo>
                <a:lnTo>
                  <a:pt x="1334" y="2613"/>
                </a:lnTo>
                <a:lnTo>
                  <a:pt x="1379" y="2539"/>
                </a:lnTo>
                <a:lnTo>
                  <a:pt x="1430" y="2470"/>
                </a:lnTo>
                <a:lnTo>
                  <a:pt x="1489" y="2408"/>
                </a:lnTo>
                <a:lnTo>
                  <a:pt x="1552" y="2350"/>
                </a:lnTo>
                <a:lnTo>
                  <a:pt x="1621" y="2299"/>
                </a:lnTo>
                <a:lnTo>
                  <a:pt x="1695" y="2254"/>
                </a:lnTo>
                <a:lnTo>
                  <a:pt x="1773" y="2218"/>
                </a:lnTo>
                <a:lnTo>
                  <a:pt x="1855" y="2187"/>
                </a:lnTo>
                <a:lnTo>
                  <a:pt x="1941" y="2166"/>
                </a:lnTo>
                <a:lnTo>
                  <a:pt x="2029" y="2153"/>
                </a:lnTo>
                <a:lnTo>
                  <a:pt x="2121" y="2147"/>
                </a:lnTo>
                <a:close/>
                <a:moveTo>
                  <a:pt x="3282" y="1433"/>
                </a:moveTo>
                <a:lnTo>
                  <a:pt x="3870" y="1433"/>
                </a:lnTo>
                <a:lnTo>
                  <a:pt x="3962" y="1437"/>
                </a:lnTo>
                <a:lnTo>
                  <a:pt x="4050" y="1450"/>
                </a:lnTo>
                <a:lnTo>
                  <a:pt x="4136" y="1472"/>
                </a:lnTo>
                <a:lnTo>
                  <a:pt x="4218" y="1502"/>
                </a:lnTo>
                <a:lnTo>
                  <a:pt x="4296" y="1540"/>
                </a:lnTo>
                <a:lnTo>
                  <a:pt x="4370" y="1584"/>
                </a:lnTo>
                <a:lnTo>
                  <a:pt x="4439" y="1635"/>
                </a:lnTo>
                <a:lnTo>
                  <a:pt x="4502" y="1693"/>
                </a:lnTo>
                <a:lnTo>
                  <a:pt x="4561" y="1755"/>
                </a:lnTo>
                <a:lnTo>
                  <a:pt x="4612" y="1823"/>
                </a:lnTo>
                <a:lnTo>
                  <a:pt x="4657" y="1897"/>
                </a:lnTo>
                <a:lnTo>
                  <a:pt x="4694" y="1974"/>
                </a:lnTo>
                <a:lnTo>
                  <a:pt x="4725" y="2055"/>
                </a:lnTo>
                <a:lnTo>
                  <a:pt x="4747" y="2141"/>
                </a:lnTo>
                <a:lnTo>
                  <a:pt x="4760" y="2228"/>
                </a:lnTo>
                <a:lnTo>
                  <a:pt x="4766" y="2320"/>
                </a:lnTo>
                <a:lnTo>
                  <a:pt x="4766" y="3038"/>
                </a:lnTo>
                <a:lnTo>
                  <a:pt x="4760" y="3038"/>
                </a:lnTo>
                <a:lnTo>
                  <a:pt x="4713" y="3061"/>
                </a:lnTo>
                <a:lnTo>
                  <a:pt x="4706" y="3065"/>
                </a:lnTo>
                <a:lnTo>
                  <a:pt x="4691" y="3073"/>
                </a:lnTo>
                <a:lnTo>
                  <a:pt x="4669" y="3081"/>
                </a:lnTo>
                <a:lnTo>
                  <a:pt x="4640" y="3095"/>
                </a:lnTo>
                <a:lnTo>
                  <a:pt x="4603" y="3108"/>
                </a:lnTo>
                <a:lnTo>
                  <a:pt x="4561" y="3124"/>
                </a:lnTo>
                <a:lnTo>
                  <a:pt x="4511" y="3139"/>
                </a:lnTo>
                <a:lnTo>
                  <a:pt x="4454" y="3155"/>
                </a:lnTo>
                <a:lnTo>
                  <a:pt x="4391" y="3173"/>
                </a:lnTo>
                <a:lnTo>
                  <a:pt x="4322" y="3189"/>
                </a:lnTo>
                <a:lnTo>
                  <a:pt x="4246" y="3205"/>
                </a:lnTo>
                <a:lnTo>
                  <a:pt x="4164" y="3219"/>
                </a:lnTo>
                <a:lnTo>
                  <a:pt x="4076" y="3232"/>
                </a:lnTo>
                <a:lnTo>
                  <a:pt x="3982" y="3243"/>
                </a:lnTo>
                <a:lnTo>
                  <a:pt x="3881" y="3251"/>
                </a:lnTo>
                <a:lnTo>
                  <a:pt x="3776" y="3257"/>
                </a:lnTo>
                <a:lnTo>
                  <a:pt x="3776" y="3035"/>
                </a:lnTo>
                <a:lnTo>
                  <a:pt x="3771" y="2942"/>
                </a:lnTo>
                <a:lnTo>
                  <a:pt x="3758" y="2849"/>
                </a:lnTo>
                <a:lnTo>
                  <a:pt x="3739" y="2761"/>
                </a:lnTo>
                <a:lnTo>
                  <a:pt x="3711" y="2674"/>
                </a:lnTo>
                <a:lnTo>
                  <a:pt x="3676" y="2591"/>
                </a:lnTo>
                <a:lnTo>
                  <a:pt x="3634" y="2513"/>
                </a:lnTo>
                <a:lnTo>
                  <a:pt x="3587" y="2437"/>
                </a:lnTo>
                <a:lnTo>
                  <a:pt x="3533" y="2366"/>
                </a:lnTo>
                <a:lnTo>
                  <a:pt x="3473" y="2301"/>
                </a:lnTo>
                <a:lnTo>
                  <a:pt x="3408" y="2240"/>
                </a:lnTo>
                <a:lnTo>
                  <a:pt x="3338" y="2185"/>
                </a:lnTo>
                <a:lnTo>
                  <a:pt x="3263" y="2135"/>
                </a:lnTo>
                <a:lnTo>
                  <a:pt x="3184" y="2093"/>
                </a:lnTo>
                <a:lnTo>
                  <a:pt x="3102" y="2057"/>
                </a:lnTo>
                <a:lnTo>
                  <a:pt x="3016" y="2028"/>
                </a:lnTo>
                <a:lnTo>
                  <a:pt x="3073" y="1968"/>
                </a:lnTo>
                <a:lnTo>
                  <a:pt x="3124" y="1903"/>
                </a:lnTo>
                <a:lnTo>
                  <a:pt x="3168" y="1833"/>
                </a:lnTo>
                <a:lnTo>
                  <a:pt x="3206" y="1761"/>
                </a:lnTo>
                <a:lnTo>
                  <a:pt x="3237" y="1684"/>
                </a:lnTo>
                <a:lnTo>
                  <a:pt x="3261" y="1603"/>
                </a:lnTo>
                <a:lnTo>
                  <a:pt x="3275" y="1518"/>
                </a:lnTo>
                <a:lnTo>
                  <a:pt x="3282" y="1433"/>
                </a:lnTo>
                <a:close/>
                <a:moveTo>
                  <a:pt x="895" y="1433"/>
                </a:moveTo>
                <a:lnTo>
                  <a:pt x="1488" y="1433"/>
                </a:lnTo>
                <a:lnTo>
                  <a:pt x="1553" y="1436"/>
                </a:lnTo>
                <a:lnTo>
                  <a:pt x="1561" y="1521"/>
                </a:lnTo>
                <a:lnTo>
                  <a:pt x="1575" y="1604"/>
                </a:lnTo>
                <a:lnTo>
                  <a:pt x="1599" y="1685"/>
                </a:lnTo>
                <a:lnTo>
                  <a:pt x="1630" y="1762"/>
                </a:lnTo>
                <a:lnTo>
                  <a:pt x="1668" y="1835"/>
                </a:lnTo>
                <a:lnTo>
                  <a:pt x="1712" y="1904"/>
                </a:lnTo>
                <a:lnTo>
                  <a:pt x="1763" y="1968"/>
                </a:lnTo>
                <a:lnTo>
                  <a:pt x="1818" y="2028"/>
                </a:lnTo>
                <a:lnTo>
                  <a:pt x="1733" y="2057"/>
                </a:lnTo>
                <a:lnTo>
                  <a:pt x="1650" y="2093"/>
                </a:lnTo>
                <a:lnTo>
                  <a:pt x="1571" y="2135"/>
                </a:lnTo>
                <a:lnTo>
                  <a:pt x="1498" y="2185"/>
                </a:lnTo>
                <a:lnTo>
                  <a:pt x="1427" y="2240"/>
                </a:lnTo>
                <a:lnTo>
                  <a:pt x="1362" y="2301"/>
                </a:lnTo>
                <a:lnTo>
                  <a:pt x="1303" y="2366"/>
                </a:lnTo>
                <a:lnTo>
                  <a:pt x="1249" y="2437"/>
                </a:lnTo>
                <a:lnTo>
                  <a:pt x="1201" y="2513"/>
                </a:lnTo>
                <a:lnTo>
                  <a:pt x="1160" y="2591"/>
                </a:lnTo>
                <a:lnTo>
                  <a:pt x="1124" y="2674"/>
                </a:lnTo>
                <a:lnTo>
                  <a:pt x="1097" y="2761"/>
                </a:lnTo>
                <a:lnTo>
                  <a:pt x="1076" y="2849"/>
                </a:lnTo>
                <a:lnTo>
                  <a:pt x="1064" y="2942"/>
                </a:lnTo>
                <a:lnTo>
                  <a:pt x="1060" y="3035"/>
                </a:lnTo>
                <a:lnTo>
                  <a:pt x="1060" y="3253"/>
                </a:lnTo>
                <a:lnTo>
                  <a:pt x="947" y="3244"/>
                </a:lnTo>
                <a:lnTo>
                  <a:pt x="832" y="3232"/>
                </a:lnTo>
                <a:lnTo>
                  <a:pt x="712" y="3216"/>
                </a:lnTo>
                <a:lnTo>
                  <a:pt x="587" y="3196"/>
                </a:lnTo>
                <a:lnTo>
                  <a:pt x="460" y="3171"/>
                </a:lnTo>
                <a:lnTo>
                  <a:pt x="328" y="3141"/>
                </a:lnTo>
                <a:lnTo>
                  <a:pt x="192" y="3106"/>
                </a:lnTo>
                <a:lnTo>
                  <a:pt x="51" y="3065"/>
                </a:lnTo>
                <a:lnTo>
                  <a:pt x="1" y="3050"/>
                </a:lnTo>
                <a:lnTo>
                  <a:pt x="0" y="3038"/>
                </a:lnTo>
                <a:lnTo>
                  <a:pt x="0" y="2320"/>
                </a:lnTo>
                <a:lnTo>
                  <a:pt x="4" y="2228"/>
                </a:lnTo>
                <a:lnTo>
                  <a:pt x="18" y="2141"/>
                </a:lnTo>
                <a:lnTo>
                  <a:pt x="41" y="2055"/>
                </a:lnTo>
                <a:lnTo>
                  <a:pt x="70" y="1974"/>
                </a:lnTo>
                <a:lnTo>
                  <a:pt x="108" y="1897"/>
                </a:lnTo>
                <a:lnTo>
                  <a:pt x="152" y="1823"/>
                </a:lnTo>
                <a:lnTo>
                  <a:pt x="205" y="1755"/>
                </a:lnTo>
                <a:lnTo>
                  <a:pt x="262" y="1693"/>
                </a:lnTo>
                <a:lnTo>
                  <a:pt x="326" y="1635"/>
                </a:lnTo>
                <a:lnTo>
                  <a:pt x="395" y="1584"/>
                </a:lnTo>
                <a:lnTo>
                  <a:pt x="469" y="1540"/>
                </a:lnTo>
                <a:lnTo>
                  <a:pt x="546" y="1502"/>
                </a:lnTo>
                <a:lnTo>
                  <a:pt x="630" y="1472"/>
                </a:lnTo>
                <a:lnTo>
                  <a:pt x="714" y="1450"/>
                </a:lnTo>
                <a:lnTo>
                  <a:pt x="804" y="1437"/>
                </a:lnTo>
                <a:lnTo>
                  <a:pt x="895" y="1433"/>
                </a:lnTo>
                <a:close/>
                <a:moveTo>
                  <a:pt x="2417" y="714"/>
                </a:moveTo>
                <a:lnTo>
                  <a:pt x="2493" y="719"/>
                </a:lnTo>
                <a:lnTo>
                  <a:pt x="2568" y="730"/>
                </a:lnTo>
                <a:lnTo>
                  <a:pt x="2638" y="751"/>
                </a:lnTo>
                <a:lnTo>
                  <a:pt x="2706" y="777"/>
                </a:lnTo>
                <a:lnTo>
                  <a:pt x="2770" y="810"/>
                </a:lnTo>
                <a:lnTo>
                  <a:pt x="2830" y="848"/>
                </a:lnTo>
                <a:lnTo>
                  <a:pt x="2886" y="893"/>
                </a:lnTo>
                <a:lnTo>
                  <a:pt x="2937" y="944"/>
                </a:lnTo>
                <a:lnTo>
                  <a:pt x="2981" y="999"/>
                </a:lnTo>
                <a:lnTo>
                  <a:pt x="3020" y="1058"/>
                </a:lnTo>
                <a:lnTo>
                  <a:pt x="3054" y="1121"/>
                </a:lnTo>
                <a:lnTo>
                  <a:pt x="3080" y="1189"/>
                </a:lnTo>
                <a:lnTo>
                  <a:pt x="3101" y="1259"/>
                </a:lnTo>
                <a:lnTo>
                  <a:pt x="3113" y="1333"/>
                </a:lnTo>
                <a:lnTo>
                  <a:pt x="3117" y="1408"/>
                </a:lnTo>
                <a:lnTo>
                  <a:pt x="3113" y="1484"/>
                </a:lnTo>
                <a:lnTo>
                  <a:pt x="3101" y="1556"/>
                </a:lnTo>
                <a:lnTo>
                  <a:pt x="3080" y="1626"/>
                </a:lnTo>
                <a:lnTo>
                  <a:pt x="3054" y="1694"/>
                </a:lnTo>
                <a:lnTo>
                  <a:pt x="3020" y="1758"/>
                </a:lnTo>
                <a:lnTo>
                  <a:pt x="2981" y="1816"/>
                </a:lnTo>
                <a:lnTo>
                  <a:pt x="2937" y="1871"/>
                </a:lnTo>
                <a:lnTo>
                  <a:pt x="2886" y="1922"/>
                </a:lnTo>
                <a:lnTo>
                  <a:pt x="2830" y="1967"/>
                </a:lnTo>
                <a:lnTo>
                  <a:pt x="2770" y="2006"/>
                </a:lnTo>
                <a:lnTo>
                  <a:pt x="2706" y="2038"/>
                </a:lnTo>
                <a:lnTo>
                  <a:pt x="2638" y="2066"/>
                </a:lnTo>
                <a:lnTo>
                  <a:pt x="2568" y="2084"/>
                </a:lnTo>
                <a:lnTo>
                  <a:pt x="2493" y="2096"/>
                </a:lnTo>
                <a:lnTo>
                  <a:pt x="2417" y="2100"/>
                </a:lnTo>
                <a:lnTo>
                  <a:pt x="2341" y="2096"/>
                </a:lnTo>
                <a:lnTo>
                  <a:pt x="2268" y="2084"/>
                </a:lnTo>
                <a:lnTo>
                  <a:pt x="2196" y="2066"/>
                </a:lnTo>
                <a:lnTo>
                  <a:pt x="2129" y="2038"/>
                </a:lnTo>
                <a:lnTo>
                  <a:pt x="2064" y="2006"/>
                </a:lnTo>
                <a:lnTo>
                  <a:pt x="2004" y="1967"/>
                </a:lnTo>
                <a:lnTo>
                  <a:pt x="1949" y="1922"/>
                </a:lnTo>
                <a:lnTo>
                  <a:pt x="1899" y="1871"/>
                </a:lnTo>
                <a:lnTo>
                  <a:pt x="1854" y="1817"/>
                </a:lnTo>
                <a:lnTo>
                  <a:pt x="1814" y="1758"/>
                </a:lnTo>
                <a:lnTo>
                  <a:pt x="1780" y="1694"/>
                </a:lnTo>
                <a:lnTo>
                  <a:pt x="1754" y="1627"/>
                </a:lnTo>
                <a:lnTo>
                  <a:pt x="1735" y="1556"/>
                </a:lnTo>
                <a:lnTo>
                  <a:pt x="1723" y="1484"/>
                </a:lnTo>
                <a:lnTo>
                  <a:pt x="1719" y="1408"/>
                </a:lnTo>
                <a:lnTo>
                  <a:pt x="1723" y="1333"/>
                </a:lnTo>
                <a:lnTo>
                  <a:pt x="1735" y="1259"/>
                </a:lnTo>
                <a:lnTo>
                  <a:pt x="1754" y="1189"/>
                </a:lnTo>
                <a:lnTo>
                  <a:pt x="1780" y="1122"/>
                </a:lnTo>
                <a:lnTo>
                  <a:pt x="1814" y="1058"/>
                </a:lnTo>
                <a:lnTo>
                  <a:pt x="1854" y="999"/>
                </a:lnTo>
                <a:lnTo>
                  <a:pt x="1899" y="944"/>
                </a:lnTo>
                <a:lnTo>
                  <a:pt x="1949" y="893"/>
                </a:lnTo>
                <a:lnTo>
                  <a:pt x="2004" y="848"/>
                </a:lnTo>
                <a:lnTo>
                  <a:pt x="2064" y="810"/>
                </a:lnTo>
                <a:lnTo>
                  <a:pt x="2129" y="777"/>
                </a:lnTo>
                <a:lnTo>
                  <a:pt x="2196" y="751"/>
                </a:lnTo>
                <a:lnTo>
                  <a:pt x="2268" y="730"/>
                </a:lnTo>
                <a:lnTo>
                  <a:pt x="2341" y="719"/>
                </a:lnTo>
                <a:lnTo>
                  <a:pt x="2417" y="714"/>
                </a:lnTo>
                <a:close/>
                <a:moveTo>
                  <a:pt x="3574" y="0"/>
                </a:moveTo>
                <a:lnTo>
                  <a:pt x="3650" y="3"/>
                </a:lnTo>
                <a:lnTo>
                  <a:pt x="3723" y="16"/>
                </a:lnTo>
                <a:lnTo>
                  <a:pt x="3795" y="35"/>
                </a:lnTo>
                <a:lnTo>
                  <a:pt x="3862" y="61"/>
                </a:lnTo>
                <a:lnTo>
                  <a:pt x="3927" y="95"/>
                </a:lnTo>
                <a:lnTo>
                  <a:pt x="3987" y="134"/>
                </a:lnTo>
                <a:lnTo>
                  <a:pt x="4042" y="179"/>
                </a:lnTo>
                <a:lnTo>
                  <a:pt x="4092" y="228"/>
                </a:lnTo>
                <a:lnTo>
                  <a:pt x="4137" y="283"/>
                </a:lnTo>
                <a:lnTo>
                  <a:pt x="4177" y="343"/>
                </a:lnTo>
                <a:lnTo>
                  <a:pt x="4211" y="407"/>
                </a:lnTo>
                <a:lnTo>
                  <a:pt x="4237" y="473"/>
                </a:lnTo>
                <a:lnTo>
                  <a:pt x="4256" y="543"/>
                </a:lnTo>
                <a:lnTo>
                  <a:pt x="4268" y="617"/>
                </a:lnTo>
                <a:lnTo>
                  <a:pt x="4272" y="693"/>
                </a:lnTo>
                <a:lnTo>
                  <a:pt x="4268" y="768"/>
                </a:lnTo>
                <a:lnTo>
                  <a:pt x="4256" y="841"/>
                </a:lnTo>
                <a:lnTo>
                  <a:pt x="4237" y="912"/>
                </a:lnTo>
                <a:lnTo>
                  <a:pt x="4211" y="979"/>
                </a:lnTo>
                <a:lnTo>
                  <a:pt x="4177" y="1042"/>
                </a:lnTo>
                <a:lnTo>
                  <a:pt x="4137" y="1102"/>
                </a:lnTo>
                <a:lnTo>
                  <a:pt x="4092" y="1157"/>
                </a:lnTo>
                <a:lnTo>
                  <a:pt x="4042" y="1206"/>
                </a:lnTo>
                <a:lnTo>
                  <a:pt x="3987" y="1251"/>
                </a:lnTo>
                <a:lnTo>
                  <a:pt x="3927" y="1291"/>
                </a:lnTo>
                <a:lnTo>
                  <a:pt x="3862" y="1324"/>
                </a:lnTo>
                <a:lnTo>
                  <a:pt x="3795" y="1350"/>
                </a:lnTo>
                <a:lnTo>
                  <a:pt x="3723" y="1369"/>
                </a:lnTo>
                <a:lnTo>
                  <a:pt x="3650" y="1381"/>
                </a:lnTo>
                <a:lnTo>
                  <a:pt x="3574" y="1385"/>
                </a:lnTo>
                <a:lnTo>
                  <a:pt x="3496" y="1381"/>
                </a:lnTo>
                <a:lnTo>
                  <a:pt x="3420" y="1367"/>
                </a:lnTo>
                <a:lnTo>
                  <a:pt x="3347" y="1347"/>
                </a:lnTo>
                <a:lnTo>
                  <a:pt x="3278" y="1320"/>
                </a:lnTo>
                <a:lnTo>
                  <a:pt x="3266" y="1240"/>
                </a:lnTo>
                <a:lnTo>
                  <a:pt x="3247" y="1163"/>
                </a:lnTo>
                <a:lnTo>
                  <a:pt x="3221" y="1089"/>
                </a:lnTo>
                <a:lnTo>
                  <a:pt x="3187" y="1018"/>
                </a:lnTo>
                <a:lnTo>
                  <a:pt x="3149" y="951"/>
                </a:lnTo>
                <a:lnTo>
                  <a:pt x="3104" y="889"/>
                </a:lnTo>
                <a:lnTo>
                  <a:pt x="3054" y="829"/>
                </a:lnTo>
                <a:lnTo>
                  <a:pt x="3000" y="775"/>
                </a:lnTo>
                <a:lnTo>
                  <a:pt x="2940" y="726"/>
                </a:lnTo>
                <a:lnTo>
                  <a:pt x="2875" y="682"/>
                </a:lnTo>
                <a:lnTo>
                  <a:pt x="2881" y="603"/>
                </a:lnTo>
                <a:lnTo>
                  <a:pt x="2896" y="526"/>
                </a:lnTo>
                <a:lnTo>
                  <a:pt x="2919" y="452"/>
                </a:lnTo>
                <a:lnTo>
                  <a:pt x="2950" y="382"/>
                </a:lnTo>
                <a:lnTo>
                  <a:pt x="2988" y="315"/>
                </a:lnTo>
                <a:lnTo>
                  <a:pt x="3032" y="254"/>
                </a:lnTo>
                <a:lnTo>
                  <a:pt x="3083" y="199"/>
                </a:lnTo>
                <a:lnTo>
                  <a:pt x="3140" y="150"/>
                </a:lnTo>
                <a:lnTo>
                  <a:pt x="3202" y="106"/>
                </a:lnTo>
                <a:lnTo>
                  <a:pt x="3269" y="69"/>
                </a:lnTo>
                <a:lnTo>
                  <a:pt x="3340" y="40"/>
                </a:lnTo>
                <a:lnTo>
                  <a:pt x="3414" y="18"/>
                </a:lnTo>
                <a:lnTo>
                  <a:pt x="3493" y="5"/>
                </a:lnTo>
                <a:lnTo>
                  <a:pt x="3574" y="0"/>
                </a:lnTo>
                <a:close/>
                <a:moveTo>
                  <a:pt x="1192" y="0"/>
                </a:moveTo>
                <a:lnTo>
                  <a:pt x="1268" y="3"/>
                </a:lnTo>
                <a:lnTo>
                  <a:pt x="1341" y="16"/>
                </a:lnTo>
                <a:lnTo>
                  <a:pt x="1413" y="35"/>
                </a:lnTo>
                <a:lnTo>
                  <a:pt x="1480" y="61"/>
                </a:lnTo>
                <a:lnTo>
                  <a:pt x="1545" y="95"/>
                </a:lnTo>
                <a:lnTo>
                  <a:pt x="1605" y="134"/>
                </a:lnTo>
                <a:lnTo>
                  <a:pt x="1660" y="179"/>
                </a:lnTo>
                <a:lnTo>
                  <a:pt x="1710" y="228"/>
                </a:lnTo>
                <a:lnTo>
                  <a:pt x="1755" y="283"/>
                </a:lnTo>
                <a:lnTo>
                  <a:pt x="1795" y="343"/>
                </a:lnTo>
                <a:lnTo>
                  <a:pt x="1829" y="407"/>
                </a:lnTo>
                <a:lnTo>
                  <a:pt x="1855" y="473"/>
                </a:lnTo>
                <a:lnTo>
                  <a:pt x="1874" y="545"/>
                </a:lnTo>
                <a:lnTo>
                  <a:pt x="1886" y="617"/>
                </a:lnTo>
                <a:lnTo>
                  <a:pt x="1890" y="693"/>
                </a:lnTo>
                <a:lnTo>
                  <a:pt x="1890" y="711"/>
                </a:lnTo>
                <a:lnTo>
                  <a:pt x="1889" y="732"/>
                </a:lnTo>
                <a:lnTo>
                  <a:pt x="1827" y="784"/>
                </a:lnTo>
                <a:lnTo>
                  <a:pt x="1770" y="841"/>
                </a:lnTo>
                <a:lnTo>
                  <a:pt x="1719" y="905"/>
                </a:lnTo>
                <a:lnTo>
                  <a:pt x="1675" y="971"/>
                </a:lnTo>
                <a:lnTo>
                  <a:pt x="1635" y="1042"/>
                </a:lnTo>
                <a:lnTo>
                  <a:pt x="1605" y="1118"/>
                </a:lnTo>
                <a:lnTo>
                  <a:pt x="1580" y="1196"/>
                </a:lnTo>
                <a:lnTo>
                  <a:pt x="1564" y="1277"/>
                </a:lnTo>
                <a:lnTo>
                  <a:pt x="1508" y="1309"/>
                </a:lnTo>
                <a:lnTo>
                  <a:pt x="1449" y="1336"/>
                </a:lnTo>
                <a:lnTo>
                  <a:pt x="1388" y="1357"/>
                </a:lnTo>
                <a:lnTo>
                  <a:pt x="1325" y="1372"/>
                </a:lnTo>
                <a:lnTo>
                  <a:pt x="1259" y="1382"/>
                </a:lnTo>
                <a:lnTo>
                  <a:pt x="1192" y="1385"/>
                </a:lnTo>
                <a:lnTo>
                  <a:pt x="1116" y="1381"/>
                </a:lnTo>
                <a:lnTo>
                  <a:pt x="1041" y="1369"/>
                </a:lnTo>
                <a:lnTo>
                  <a:pt x="971" y="1350"/>
                </a:lnTo>
                <a:lnTo>
                  <a:pt x="903" y="1324"/>
                </a:lnTo>
                <a:lnTo>
                  <a:pt x="839" y="1291"/>
                </a:lnTo>
                <a:lnTo>
                  <a:pt x="779" y="1251"/>
                </a:lnTo>
                <a:lnTo>
                  <a:pt x="723" y="1206"/>
                </a:lnTo>
                <a:lnTo>
                  <a:pt x="672" y="1157"/>
                </a:lnTo>
                <a:lnTo>
                  <a:pt x="627" y="1102"/>
                </a:lnTo>
                <a:lnTo>
                  <a:pt x="589" y="1042"/>
                </a:lnTo>
                <a:lnTo>
                  <a:pt x="555" y="979"/>
                </a:lnTo>
                <a:lnTo>
                  <a:pt x="529" y="912"/>
                </a:lnTo>
                <a:lnTo>
                  <a:pt x="508" y="841"/>
                </a:lnTo>
                <a:lnTo>
                  <a:pt x="496" y="768"/>
                </a:lnTo>
                <a:lnTo>
                  <a:pt x="492" y="693"/>
                </a:lnTo>
                <a:lnTo>
                  <a:pt x="496" y="617"/>
                </a:lnTo>
                <a:lnTo>
                  <a:pt x="508" y="545"/>
                </a:lnTo>
                <a:lnTo>
                  <a:pt x="529" y="473"/>
                </a:lnTo>
                <a:lnTo>
                  <a:pt x="555" y="407"/>
                </a:lnTo>
                <a:lnTo>
                  <a:pt x="589" y="343"/>
                </a:lnTo>
                <a:lnTo>
                  <a:pt x="627" y="283"/>
                </a:lnTo>
                <a:lnTo>
                  <a:pt x="672" y="228"/>
                </a:lnTo>
                <a:lnTo>
                  <a:pt x="723" y="179"/>
                </a:lnTo>
                <a:lnTo>
                  <a:pt x="779" y="134"/>
                </a:lnTo>
                <a:lnTo>
                  <a:pt x="839" y="95"/>
                </a:lnTo>
                <a:lnTo>
                  <a:pt x="903" y="61"/>
                </a:lnTo>
                <a:lnTo>
                  <a:pt x="971" y="35"/>
                </a:lnTo>
                <a:lnTo>
                  <a:pt x="1041" y="16"/>
                </a:lnTo>
                <a:lnTo>
                  <a:pt x="1116" y="3"/>
                </a:lnTo>
                <a:lnTo>
                  <a:pt x="1192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432000" rIns="180000" bIns="118800" rtlCol="0" anchor="t">
            <a:noAutofit/>
          </a:bodyPr>
          <a:lstStyle/>
          <a:p>
            <a:pPr algn="ctr"/>
            <a:endParaRPr lang="en-US" sz="1400">
              <a:solidFill>
                <a:schemeClr val="bg1"/>
              </a:solidFill>
              <a:latin typeface="Segoe UI" panose="020B0502040204020203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03F15C9D-5146-4F70-9C61-484F4AD4855B}"/>
              </a:ext>
            </a:extLst>
          </p:cNvPr>
          <p:cNvSpPr txBox="1"/>
          <p:nvPr/>
        </p:nvSpPr>
        <p:spPr>
          <a:xfrm>
            <a:off x="9342932" y="1451970"/>
            <a:ext cx="2795058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Ученици, учители и преподаватели по професионална подготовка в ЦВП в ПОО и в професионални гимназии и училища с паралелки за професионална подготовка, </a:t>
            </a:r>
          </a:p>
          <a:p>
            <a:pPr algn="ctr"/>
            <a:r>
              <a:rPr lang="ru-RU" sz="1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представители на бизнеса, </a:t>
            </a:r>
          </a:p>
          <a:p>
            <a:pPr algn="ctr"/>
            <a:r>
              <a:rPr lang="ru-RU" sz="1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висшите училища, науката, </a:t>
            </a:r>
          </a:p>
          <a:p>
            <a:pPr algn="ctr"/>
            <a:r>
              <a:rPr lang="ru-RU" sz="1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публичния и неправителствения сектор </a:t>
            </a:r>
            <a:endParaRPr lang="en-US" sz="16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r"/>
            <a:endParaRPr lang="ru-RU" sz="16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 algn="r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9" name="Slide Number Placeholder 1">
            <a:extLst>
              <a:ext uri="{FF2B5EF4-FFF2-40B4-BE49-F238E27FC236}">
                <a16:creationId xmlns:a16="http://schemas.microsoft.com/office/drawing/2014/main" id="{8A17E4B3-FEB4-49FF-9E8F-D37017C0A4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90455" y="6399767"/>
            <a:ext cx="1052510" cy="365125"/>
          </a:xfrm>
        </p:spPr>
        <p:txBody>
          <a:bodyPr/>
          <a:lstStyle/>
          <a:p>
            <a:fld id="{D57F1E4F-1CFF-5643-939E-217C01CDF565}" type="slidenum">
              <a:rPr lang="en-US" sz="1000" smtClean="0">
                <a:solidFill>
                  <a:srgbClr val="0F2D69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/>
              <a:t>5</a:t>
            </a:fld>
            <a:endParaRPr lang="en-US" sz="1000" dirty="0">
              <a:solidFill>
                <a:srgbClr val="0F2D69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5" name="Title 2">
            <a:extLst>
              <a:ext uri="{FF2B5EF4-FFF2-40B4-BE49-F238E27FC236}">
                <a16:creationId xmlns:a16="http://schemas.microsoft.com/office/drawing/2014/main" id="{8DF5E39A-B6A1-4734-AF62-B89319203049}"/>
              </a:ext>
            </a:extLst>
          </p:cNvPr>
          <p:cNvSpPr txBox="1">
            <a:spLocks/>
          </p:cNvSpPr>
          <p:nvPr/>
        </p:nvSpPr>
        <p:spPr>
          <a:xfrm>
            <a:off x="51571" y="868155"/>
            <a:ext cx="11769753" cy="58412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2060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g-BG" sz="2000" b="1" i="1" dirty="0">
                <a:latin typeface="Calibri" panose="020F0502020204030204"/>
              </a:rPr>
              <a:t>Процедура „</a:t>
            </a: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Подкрепа за Центровете за високи постижения в ПОО“</a:t>
            </a:r>
            <a:b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</a:br>
            <a:endParaRPr kumimoji="0" lang="en-US" sz="20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72F4166D-C107-49F5-801F-6D8FCFD5D36F}"/>
              </a:ext>
            </a:extLst>
          </p:cNvPr>
          <p:cNvSpPr txBox="1"/>
          <p:nvPr/>
        </p:nvSpPr>
        <p:spPr>
          <a:xfrm>
            <a:off x="141012" y="1446388"/>
            <a:ext cx="3010854" cy="1746757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spcBef>
                <a:spcPts val="600"/>
              </a:spcBef>
              <a:defRPr/>
            </a:pPr>
            <a:r>
              <a:rPr lang="ru-RU" sz="1600" b="1" kern="0" dirty="0">
                <a:solidFill>
                  <a:srgbClr val="0F2D69"/>
                </a:solidFill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Конкретни бенефициенти </a:t>
            </a:r>
            <a:r>
              <a:rPr lang="ru-RU" sz="1600" kern="0" dirty="0">
                <a:solidFill>
                  <a:srgbClr val="0F2D69"/>
                </a:solidFill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са 28 професионални гимназии със статут на ЦВП в ПОО</a:t>
            </a:r>
          </a:p>
          <a:p>
            <a:pPr algn="ctr">
              <a:spcBef>
                <a:spcPts val="600"/>
              </a:spcBef>
              <a:defRPr/>
            </a:pPr>
            <a:r>
              <a:rPr lang="ru-RU" sz="1600" b="1" kern="0" dirty="0">
                <a:solidFill>
                  <a:srgbClr val="0F2D69"/>
                </a:solidFill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Партньори </a:t>
            </a:r>
            <a:r>
              <a:rPr lang="ru-RU" sz="1600" kern="0" dirty="0">
                <a:solidFill>
                  <a:srgbClr val="0F2D69"/>
                </a:solidFill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са Национално представителните организации на работодателите и на работниците и на служителите</a:t>
            </a:r>
          </a:p>
        </p:txBody>
      </p:sp>
    </p:spTree>
    <p:extLst>
      <p:ext uri="{BB962C8B-B14F-4D97-AF65-F5344CB8AC3E}">
        <p14:creationId xmlns:p14="http://schemas.microsoft.com/office/powerpoint/2010/main" val="2131280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itle 2">
            <a:extLst>
              <a:ext uri="{FF2B5EF4-FFF2-40B4-BE49-F238E27FC236}">
                <a16:creationId xmlns:a16="http://schemas.microsoft.com/office/drawing/2014/main" id="{C1803261-7372-4553-B946-2FAFF8C53F82}"/>
              </a:ext>
            </a:extLst>
          </p:cNvPr>
          <p:cNvSpPr txBox="1">
            <a:spLocks/>
          </p:cNvSpPr>
          <p:nvPr/>
        </p:nvSpPr>
        <p:spPr>
          <a:xfrm>
            <a:off x="150249" y="894544"/>
            <a:ext cx="11769753" cy="58412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2060"/>
                </a:solidFill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bg-BG" sz="2200" b="1" i="1" dirty="0">
                <a:solidFill>
                  <a:srgbClr val="0F2D69"/>
                </a:solidFill>
              </a:rPr>
              <a:t>Дейности (1)</a:t>
            </a:r>
            <a:endParaRPr lang="en-US" sz="2200" b="1" i="1" dirty="0">
              <a:solidFill>
                <a:srgbClr val="0F2D69"/>
              </a:solidFill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170EEBA-E1E1-4344-9888-4695FF40B9A5}"/>
              </a:ext>
            </a:extLst>
          </p:cNvPr>
          <p:cNvGrpSpPr/>
          <p:nvPr/>
        </p:nvGrpSpPr>
        <p:grpSpPr>
          <a:xfrm>
            <a:off x="213209" y="1334005"/>
            <a:ext cx="11929756" cy="5413757"/>
            <a:chOff x="182121" y="1362036"/>
            <a:chExt cx="11929756" cy="5413758"/>
          </a:xfrm>
        </p:grpSpPr>
        <p:sp>
          <p:nvSpPr>
            <p:cNvPr id="50" name="Rounded Rectangle 15">
              <a:extLst>
                <a:ext uri="{FF2B5EF4-FFF2-40B4-BE49-F238E27FC236}">
                  <a16:creationId xmlns:a16="http://schemas.microsoft.com/office/drawing/2014/main" id="{ED24DF70-6C2D-49E7-8656-403FF8E3AD60}"/>
                </a:ext>
              </a:extLst>
            </p:cNvPr>
            <p:cNvSpPr/>
            <p:nvPr/>
          </p:nvSpPr>
          <p:spPr>
            <a:xfrm>
              <a:off x="2784909" y="4668762"/>
              <a:ext cx="9326968" cy="2107032"/>
            </a:xfrm>
            <a:prstGeom prst="roundRect">
              <a:avLst>
                <a:gd name="adj" fmla="val 19725"/>
              </a:avLst>
            </a:prstGeom>
            <a:solidFill>
              <a:schemeClr val="bg2"/>
            </a:solidFill>
            <a:ln w="38100">
              <a:solidFill>
                <a:schemeClr val="bg2">
                  <a:lumMod val="5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R" dirty="0"/>
            </a:p>
          </p:txBody>
        </p:sp>
        <p:sp>
          <p:nvSpPr>
            <p:cNvPr id="54" name="Arrow: Notched Right 53">
              <a:extLst>
                <a:ext uri="{FF2B5EF4-FFF2-40B4-BE49-F238E27FC236}">
                  <a16:creationId xmlns:a16="http://schemas.microsoft.com/office/drawing/2014/main" id="{F2F2DA8B-04F1-4D15-BFFC-541A253F14CD}"/>
                </a:ext>
              </a:extLst>
            </p:cNvPr>
            <p:cNvSpPr/>
            <p:nvPr/>
          </p:nvSpPr>
          <p:spPr>
            <a:xfrm>
              <a:off x="2145133" y="3703875"/>
              <a:ext cx="595221" cy="310265"/>
            </a:xfrm>
            <a:prstGeom prst="notchedRightArrow">
              <a:avLst/>
            </a:prstGeom>
            <a:solidFill>
              <a:srgbClr val="7695CA"/>
            </a:solidFill>
            <a:ln>
              <a:solidFill>
                <a:srgbClr val="7695C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Arrow: Notched Right 66">
              <a:extLst>
                <a:ext uri="{FF2B5EF4-FFF2-40B4-BE49-F238E27FC236}">
                  <a16:creationId xmlns:a16="http://schemas.microsoft.com/office/drawing/2014/main" id="{3F1CCAC0-DD9F-40DC-8965-EB86467F04AA}"/>
                </a:ext>
              </a:extLst>
            </p:cNvPr>
            <p:cNvSpPr/>
            <p:nvPr/>
          </p:nvSpPr>
          <p:spPr>
            <a:xfrm>
              <a:off x="2144219" y="5490236"/>
              <a:ext cx="609304" cy="310265"/>
            </a:xfrm>
            <a:prstGeom prst="notchedRightArrow">
              <a:avLst/>
            </a:prstGeom>
            <a:solidFill>
              <a:srgbClr val="7695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535EA76D-8BAF-4E94-93BB-2C3A78F9396B}"/>
                </a:ext>
              </a:extLst>
            </p:cNvPr>
            <p:cNvGrpSpPr/>
            <p:nvPr/>
          </p:nvGrpSpPr>
          <p:grpSpPr>
            <a:xfrm>
              <a:off x="245204" y="1362036"/>
              <a:ext cx="11819257" cy="1245829"/>
              <a:chOff x="126894" y="1914145"/>
              <a:chExt cx="10854852" cy="1603310"/>
            </a:xfrm>
          </p:grpSpPr>
          <p:sp>
            <p:nvSpPr>
              <p:cNvPr id="4" name="Rounded Rectangle 15">
                <a:extLst>
                  <a:ext uri="{FF2B5EF4-FFF2-40B4-BE49-F238E27FC236}">
                    <a16:creationId xmlns:a16="http://schemas.microsoft.com/office/drawing/2014/main" id="{D0AECA66-B792-42A7-848D-9E4A38BDE589}"/>
                  </a:ext>
                </a:extLst>
              </p:cNvPr>
              <p:cNvSpPr/>
              <p:nvPr/>
            </p:nvSpPr>
            <p:spPr>
              <a:xfrm>
                <a:off x="2547400" y="1927781"/>
                <a:ext cx="8434346" cy="1307560"/>
              </a:xfrm>
              <a:prstGeom prst="roundRect">
                <a:avLst>
                  <a:gd name="adj" fmla="val 19725"/>
                </a:avLst>
              </a:prstGeom>
              <a:solidFill>
                <a:schemeClr val="bg2"/>
              </a:solidFill>
              <a:ln w="38100">
                <a:solidFill>
                  <a:schemeClr val="bg2">
                    <a:lumMod val="50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BR"/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BF1BEE66-EBF6-487E-B1B2-007B43A6B130}"/>
                  </a:ext>
                </a:extLst>
              </p:cNvPr>
              <p:cNvSpPr txBox="1"/>
              <p:nvPr/>
            </p:nvSpPr>
            <p:spPr>
              <a:xfrm>
                <a:off x="2600513" y="1957718"/>
                <a:ext cx="8125248" cy="1247685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 anchorCtr="0">
                <a:spAutoFit/>
              </a:bodyPr>
              <a:lstStyle/>
              <a:p>
                <a:pPr indent="-285750" algn="just">
                  <a:spcBef>
                    <a:spcPts val="300"/>
                  </a:spcBef>
                  <a:buClr>
                    <a:srgbClr val="002060"/>
                  </a:buClr>
                  <a:buFont typeface="Symbol" panose="05050102010706020507" pitchFamily="18" charset="2"/>
                  <a:buChar char=""/>
                </a:pPr>
                <a:r>
                  <a:rPr lang="ru-RU" sz="1400" dirty="0">
                    <a:solidFill>
                      <a:srgbClr val="0F2D69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Разработване и актуализиране на </a:t>
                </a:r>
                <a:r>
                  <a:rPr lang="bg-BG" sz="1400" b="1" dirty="0">
                    <a:solidFill>
                      <a:srgbClr val="0F2D69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училищни </a:t>
                </a:r>
                <a:r>
                  <a:rPr lang="ru-RU" sz="1400" b="1" dirty="0">
                    <a:solidFill>
                      <a:srgbClr val="0F2D69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учебни планове и програми</a:t>
                </a:r>
                <a:r>
                  <a:rPr lang="ru-RU" sz="1400" dirty="0">
                    <a:solidFill>
                      <a:srgbClr val="0F2D69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;</a:t>
                </a:r>
              </a:p>
              <a:p>
                <a:pPr indent="-285750" algn="just">
                  <a:spcBef>
                    <a:spcPts val="300"/>
                  </a:spcBef>
                  <a:buClr>
                    <a:srgbClr val="002060"/>
                  </a:buClr>
                  <a:buFont typeface="Symbol" panose="05050102010706020507" pitchFamily="18" charset="2"/>
                  <a:buChar char=""/>
                </a:pPr>
                <a:r>
                  <a:rPr lang="ru-RU" sz="1400" b="1" dirty="0">
                    <a:solidFill>
                      <a:srgbClr val="0F2D69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Развиване на мрежа и методическа подкрепа</a:t>
                </a:r>
                <a:r>
                  <a:rPr lang="ru-RU" sz="1400" dirty="0">
                    <a:solidFill>
                      <a:srgbClr val="0F2D69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, вкл. обучения, осъществявани от ЦВП в ПОО, на професионални гимназии за разработване на учебно съдържание, планове и програми;</a:t>
                </a:r>
              </a:p>
              <a:p>
                <a:pPr indent="-285750" algn="just">
                  <a:spcBef>
                    <a:spcPts val="300"/>
                  </a:spcBef>
                  <a:buClr>
                    <a:srgbClr val="002060"/>
                  </a:buClr>
                  <a:buFont typeface="Symbol" panose="05050102010706020507" pitchFamily="18" charset="2"/>
                  <a:buChar char=""/>
                </a:pPr>
                <a:r>
                  <a:rPr lang="ru-RU" sz="1400" dirty="0">
                    <a:solidFill>
                      <a:srgbClr val="0F2D69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Разработване/адаптиране/закупуване на </a:t>
                </a:r>
                <a:r>
                  <a:rPr lang="ru-RU" sz="1400" b="1" dirty="0">
                    <a:solidFill>
                      <a:srgbClr val="0F2D69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учебни помагала и материали</a:t>
                </a:r>
                <a:r>
                  <a:rPr lang="ru-RU" sz="1400" dirty="0">
                    <a:solidFill>
                      <a:srgbClr val="0F2D69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.</a:t>
                </a:r>
                <a:endParaRPr lang="en-BR" sz="1400" dirty="0">
                  <a:solidFill>
                    <a:srgbClr val="0F2D69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31" name="Rounded Rectangle 9">
                <a:extLst>
                  <a:ext uri="{FF2B5EF4-FFF2-40B4-BE49-F238E27FC236}">
                    <a16:creationId xmlns:a16="http://schemas.microsoft.com/office/drawing/2014/main" id="{21C5544F-957B-4BD6-A585-95DDC2F4307A}"/>
                  </a:ext>
                </a:extLst>
              </p:cNvPr>
              <p:cNvSpPr/>
              <p:nvPr/>
            </p:nvSpPr>
            <p:spPr>
              <a:xfrm>
                <a:off x="151502" y="1914145"/>
                <a:ext cx="1970955" cy="1317524"/>
              </a:xfrm>
              <a:prstGeom prst="roundRect">
                <a:avLst>
                  <a:gd name="adj" fmla="val 19725"/>
                </a:avLst>
              </a:prstGeom>
              <a:solidFill>
                <a:srgbClr val="7695CA"/>
              </a:solidFill>
              <a:ln>
                <a:solidFill>
                  <a:srgbClr val="7695C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BR"/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9E3362DE-4CCA-4BB1-8351-80537804295F}"/>
                  </a:ext>
                </a:extLst>
              </p:cNvPr>
              <p:cNvSpPr txBox="1"/>
              <p:nvPr/>
            </p:nvSpPr>
            <p:spPr>
              <a:xfrm>
                <a:off x="126894" y="1933093"/>
                <a:ext cx="1995563" cy="1584362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 anchorCtr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 </a:t>
                </a:r>
                <a:r>
                  <a:rPr lang="bg-BG" sz="1600" b="1" dirty="0">
                    <a:solidFill>
                      <a:schemeClr val="bg1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Дейност 1</a:t>
                </a:r>
              </a:p>
              <a:p>
                <a:pPr algn="ctr"/>
                <a:r>
                  <a:rPr lang="bg-BG" sz="1600" b="1" dirty="0">
                    <a:solidFill>
                      <a:schemeClr val="bg1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Разработване на </a:t>
                </a:r>
                <a:r>
                  <a:rPr lang="ru-RU" sz="1600" b="1" dirty="0">
                    <a:solidFill>
                      <a:schemeClr val="bg1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училищни учебни планове и програми</a:t>
                </a:r>
                <a:endParaRPr lang="bg-BG" sz="1600" b="1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  <a:p>
                <a:pPr algn="ctr"/>
                <a:endParaRPr lang="en-BR" sz="1600" b="1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sp>
          <p:nvSpPr>
            <p:cNvPr id="79" name="Arrow: Notched Right 78">
              <a:extLst>
                <a:ext uri="{FF2B5EF4-FFF2-40B4-BE49-F238E27FC236}">
                  <a16:creationId xmlns:a16="http://schemas.microsoft.com/office/drawing/2014/main" id="{AC009660-2A64-4BD4-B64E-B0965D31A4AD}"/>
                </a:ext>
              </a:extLst>
            </p:cNvPr>
            <p:cNvSpPr/>
            <p:nvPr/>
          </p:nvSpPr>
          <p:spPr>
            <a:xfrm>
              <a:off x="2242201" y="1750220"/>
              <a:ext cx="595221" cy="310265"/>
            </a:xfrm>
            <a:prstGeom prst="notchedRightArrow">
              <a:avLst/>
            </a:prstGeom>
            <a:solidFill>
              <a:srgbClr val="7695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10B1575B-CBA4-43C5-AB35-62F0A1B883E5}"/>
                </a:ext>
              </a:extLst>
            </p:cNvPr>
            <p:cNvGrpSpPr/>
            <p:nvPr/>
          </p:nvGrpSpPr>
          <p:grpSpPr>
            <a:xfrm>
              <a:off x="182121" y="2500074"/>
              <a:ext cx="11882340" cy="4184626"/>
              <a:chOff x="74635" y="1865221"/>
              <a:chExt cx="10889407" cy="3212841"/>
            </a:xfrm>
          </p:grpSpPr>
          <p:sp>
            <p:nvSpPr>
              <p:cNvPr id="44" name="Rounded Rectangle 15">
                <a:extLst>
                  <a:ext uri="{FF2B5EF4-FFF2-40B4-BE49-F238E27FC236}">
                    <a16:creationId xmlns:a16="http://schemas.microsoft.com/office/drawing/2014/main" id="{88D51436-56C4-473F-85F0-96E9AF857354}"/>
                  </a:ext>
                </a:extLst>
              </p:cNvPr>
              <p:cNvSpPr/>
              <p:nvPr/>
            </p:nvSpPr>
            <p:spPr>
              <a:xfrm>
                <a:off x="2454643" y="1865221"/>
                <a:ext cx="8509399" cy="1617720"/>
              </a:xfrm>
              <a:prstGeom prst="roundRect">
                <a:avLst>
                  <a:gd name="adj" fmla="val 19725"/>
                </a:avLst>
              </a:prstGeom>
              <a:solidFill>
                <a:schemeClr val="bg2"/>
              </a:solidFill>
              <a:ln w="38100">
                <a:solidFill>
                  <a:srgbClr val="767171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BR"/>
              </a:p>
            </p:txBody>
          </p:sp>
          <p:sp>
            <p:nvSpPr>
              <p:cNvPr id="46" name="Rounded Rectangle 9">
                <a:extLst>
                  <a:ext uri="{FF2B5EF4-FFF2-40B4-BE49-F238E27FC236}">
                    <a16:creationId xmlns:a16="http://schemas.microsoft.com/office/drawing/2014/main" id="{D2AC4B8C-2A5C-4EF2-BAAC-32B8C41D3DDC}"/>
                  </a:ext>
                </a:extLst>
              </p:cNvPr>
              <p:cNvSpPr/>
              <p:nvPr/>
            </p:nvSpPr>
            <p:spPr>
              <a:xfrm>
                <a:off x="132446" y="2420788"/>
                <a:ext cx="1944811" cy="1024201"/>
              </a:xfrm>
              <a:prstGeom prst="roundRect">
                <a:avLst>
                  <a:gd name="adj" fmla="val 19725"/>
                </a:avLst>
              </a:prstGeom>
              <a:solidFill>
                <a:srgbClr val="7695CA"/>
              </a:solidFill>
              <a:ln>
                <a:solidFill>
                  <a:srgbClr val="7695C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BR"/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FACC1C94-8683-462B-91E5-9A984EC627EE}"/>
                  </a:ext>
                </a:extLst>
              </p:cNvPr>
              <p:cNvSpPr txBox="1"/>
              <p:nvPr/>
            </p:nvSpPr>
            <p:spPr>
              <a:xfrm>
                <a:off x="74635" y="2509009"/>
                <a:ext cx="1995563" cy="945209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 anchorCtr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 </a:t>
                </a:r>
                <a:r>
                  <a:rPr lang="bg-BG" sz="1600" b="1" dirty="0">
                    <a:solidFill>
                      <a:schemeClr val="bg1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Дейност 2</a:t>
                </a:r>
              </a:p>
              <a:p>
                <a:pPr algn="ctr"/>
                <a:r>
                  <a:rPr lang="ru-RU" sz="1600" b="1" dirty="0">
                    <a:solidFill>
                      <a:schemeClr val="bg1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Обучения, срещи за обмен на опит и събития в мрежа</a:t>
                </a:r>
              </a:p>
              <a:p>
                <a:pPr algn="ctr"/>
                <a:endParaRPr lang="en-BR" sz="1600" b="1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0639CD01-9D2F-4E63-AA2E-5E2127C0114A}"/>
                  </a:ext>
                </a:extLst>
              </p:cNvPr>
              <p:cNvSpPr txBox="1"/>
              <p:nvPr/>
            </p:nvSpPr>
            <p:spPr>
              <a:xfrm>
                <a:off x="2547767" y="3530281"/>
                <a:ext cx="8268633" cy="154778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 anchorCtr="0">
                <a:spAutoFit/>
              </a:bodyPr>
              <a:lstStyle/>
              <a:p>
                <a:pPr indent="-285750" algn="just">
                  <a:spcBef>
                    <a:spcPts val="300"/>
                  </a:spcBef>
                  <a:buClr>
                    <a:srgbClr val="002060"/>
                  </a:buClr>
                  <a:buFont typeface="Symbol" panose="05050102010706020507" pitchFamily="18" charset="2"/>
                  <a:buChar char=""/>
                </a:pPr>
                <a:r>
                  <a:rPr lang="ru-RU" sz="1400" b="1" dirty="0">
                    <a:solidFill>
                      <a:srgbClr val="1D3972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Допълнителни учебни дейности </a:t>
                </a:r>
                <a:r>
                  <a:rPr lang="ru-RU" sz="1400" dirty="0">
                    <a:solidFill>
                      <a:srgbClr val="1D3972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на високо ниво на практическо обучение, </a:t>
                </a:r>
                <a:r>
                  <a:rPr lang="ru-RU" sz="1400" b="1" dirty="0">
                    <a:solidFill>
                      <a:srgbClr val="1D3972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практики за придобиване на високотехнологични умения, стимулиране на предприемаческия потенциал </a:t>
                </a:r>
                <a:r>
                  <a:rPr lang="ru-RU" sz="1400" dirty="0">
                    <a:solidFill>
                      <a:srgbClr val="1D3972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на учениците  и придобиване на </a:t>
                </a:r>
                <a:r>
                  <a:rPr lang="ru-RU" sz="1400" b="1" dirty="0">
                    <a:solidFill>
                      <a:srgbClr val="1D3972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дигитални и зелени умения чрез летни академии, предприемачески инкубатори </a:t>
                </a:r>
                <a:r>
                  <a:rPr lang="ru-RU" sz="1400" dirty="0">
                    <a:solidFill>
                      <a:srgbClr val="1D3972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и др, в сътрудничество с работодатели и висши училища;</a:t>
                </a:r>
              </a:p>
              <a:p>
                <a:pPr indent="-285750" algn="just">
                  <a:spcBef>
                    <a:spcPts val="300"/>
                  </a:spcBef>
                  <a:buClr>
                    <a:srgbClr val="002060"/>
                  </a:buClr>
                  <a:buFont typeface="Symbol" panose="05050102010706020507" pitchFamily="18" charset="2"/>
                  <a:buChar char=""/>
                </a:pPr>
                <a:r>
                  <a:rPr lang="ru-RU" sz="1400" b="1" dirty="0">
                    <a:solidFill>
                      <a:srgbClr val="1D3972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Академии за развитие на меки умения, лидерство, работа в екип </a:t>
                </a:r>
                <a:r>
                  <a:rPr lang="ru-RU" sz="1400" dirty="0">
                    <a:solidFill>
                      <a:srgbClr val="1D3972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на учениците, както и за </a:t>
                </a:r>
                <a:r>
                  <a:rPr lang="ru-RU" sz="1400" b="1" dirty="0">
                    <a:solidFill>
                      <a:srgbClr val="1D3972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развиване на ученическо самоуправление </a:t>
                </a:r>
                <a:r>
                  <a:rPr lang="ru-RU" sz="1400" dirty="0">
                    <a:solidFill>
                      <a:srgbClr val="1D3972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в ЦВП в ПОО;</a:t>
                </a:r>
              </a:p>
              <a:p>
                <a:pPr indent="-285750" algn="just">
                  <a:spcBef>
                    <a:spcPts val="300"/>
                  </a:spcBef>
                  <a:buClr>
                    <a:srgbClr val="002060"/>
                  </a:buClr>
                  <a:buFont typeface="Symbol" panose="05050102010706020507" pitchFamily="18" charset="2"/>
                  <a:buChar char=""/>
                </a:pPr>
                <a:r>
                  <a:rPr lang="ru-RU" sz="1400" b="1" dirty="0">
                    <a:solidFill>
                      <a:srgbClr val="1D3972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Въвеждане на научни подходи и иновации в ПОО </a:t>
                </a:r>
                <a:r>
                  <a:rPr lang="ru-RU" sz="1400" dirty="0">
                    <a:solidFill>
                      <a:srgbClr val="1D3972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с цел ориентиране към НИРД на учениците в сътрудничество с висши училища, научни и изследователски организации и бизнеса чрез </a:t>
                </a:r>
                <a:r>
                  <a:rPr lang="ru-RU" sz="1400" b="1" dirty="0">
                    <a:solidFill>
                      <a:srgbClr val="1D3972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школи, съвместни проекти </a:t>
                </a:r>
                <a:r>
                  <a:rPr lang="ru-RU" sz="1400" dirty="0">
                    <a:solidFill>
                      <a:srgbClr val="1D3972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и др. </a:t>
                </a:r>
              </a:p>
            </p:txBody>
          </p:sp>
        </p:grp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C2D45348-DC7B-4D0E-8371-D0952C7B4118}"/>
                </a:ext>
              </a:extLst>
            </p:cNvPr>
            <p:cNvSpPr txBox="1"/>
            <p:nvPr/>
          </p:nvSpPr>
          <p:spPr>
            <a:xfrm>
              <a:off x="2899424" y="2500075"/>
              <a:ext cx="9005520" cy="2054409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indent="-285750" algn="just">
                <a:spcBef>
                  <a:spcPts val="300"/>
                </a:spcBef>
                <a:buClr>
                  <a:srgbClr val="002060"/>
                </a:buClr>
                <a:buFont typeface="Symbol" panose="05050102010706020507" pitchFamily="18" charset="2"/>
                <a:buChar char=""/>
              </a:pPr>
              <a:r>
                <a:rPr lang="ru-RU" sz="1400" b="1" dirty="0">
                  <a:solidFill>
                    <a:srgbClr val="1D3972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Обучения на учители и преподаватели в ЦВП в ПОО</a:t>
              </a:r>
              <a:r>
                <a:rPr lang="ru-RU" sz="1400" dirty="0">
                  <a:solidFill>
                    <a:srgbClr val="1D3972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, вкл. формати „бизнесът обучава“, майсторски класове с топ-преподаватели, бизнес и научни академии с изявени специалисти;</a:t>
              </a:r>
            </a:p>
            <a:p>
              <a:pPr indent="-285750" algn="just">
                <a:spcBef>
                  <a:spcPts val="300"/>
                </a:spcBef>
                <a:buClr>
                  <a:srgbClr val="002060"/>
                </a:buClr>
                <a:buFont typeface="Symbol" panose="05050102010706020507" pitchFamily="18" charset="2"/>
                <a:buChar char=""/>
              </a:pPr>
              <a:r>
                <a:rPr lang="ru-RU" sz="1400" b="1" dirty="0">
                  <a:solidFill>
                    <a:srgbClr val="1D3972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Изграждане на мрежи от професионални гимназии </a:t>
              </a:r>
              <a:r>
                <a:rPr lang="ru-RU" sz="1400" dirty="0">
                  <a:solidFill>
                    <a:srgbClr val="1D3972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на секторно и регионално ниво. </a:t>
              </a:r>
            </a:p>
            <a:p>
              <a:pPr indent="-285750" algn="just">
                <a:spcBef>
                  <a:spcPts val="300"/>
                </a:spcBef>
                <a:buClr>
                  <a:srgbClr val="002060"/>
                </a:buClr>
                <a:buFont typeface="Symbol" panose="05050102010706020507" pitchFamily="18" charset="2"/>
                <a:buChar char=""/>
              </a:pPr>
              <a:r>
                <a:rPr lang="ru-RU" sz="1400" dirty="0">
                  <a:solidFill>
                    <a:srgbClr val="1D3972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Създаване и поддържане на </a:t>
              </a:r>
              <a:r>
                <a:rPr lang="ru-RU" sz="1400" b="1" dirty="0">
                  <a:solidFill>
                    <a:srgbClr val="1D3972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професионални учещи се общности </a:t>
              </a:r>
              <a:r>
                <a:rPr lang="ru-RU" sz="1400" dirty="0">
                  <a:solidFill>
                    <a:srgbClr val="1D3972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от преподаватели на регионално ниво. Регулярни работни срещи и семинари между ЦВП в ПОО за обмяна на опит и добри практики, както и работни срещи, </a:t>
              </a:r>
              <a:r>
                <a:rPr lang="ru-RU" sz="1400" b="1" dirty="0">
                  <a:solidFill>
                    <a:srgbClr val="1D3972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обмени на педагогически практики и споделени уроци </a:t>
              </a:r>
              <a:r>
                <a:rPr lang="ru-RU" sz="1400" dirty="0">
                  <a:solidFill>
                    <a:srgbClr val="1D3972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с посещения на учители в  ЦВП в ПОО от други професионални гимназии</a:t>
              </a:r>
              <a:r>
                <a:rPr lang="en-US" sz="1400" dirty="0">
                  <a:solidFill>
                    <a:srgbClr val="1D3972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ru-RU" sz="1400" dirty="0">
                  <a:solidFill>
                    <a:srgbClr val="1D3972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и училища с професионални паралелки;</a:t>
              </a:r>
            </a:p>
            <a:p>
              <a:pPr indent="-285750" algn="just">
                <a:spcBef>
                  <a:spcPts val="300"/>
                </a:spcBef>
                <a:buClr>
                  <a:srgbClr val="002060"/>
                </a:buClr>
                <a:buFont typeface="Symbol" panose="05050102010706020507" pitchFamily="18" charset="2"/>
                <a:buChar char=""/>
              </a:pPr>
              <a:r>
                <a:rPr lang="ru-RU" sz="1400" b="1" dirty="0">
                  <a:solidFill>
                    <a:srgbClr val="1D3972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Срещи с представители на ССУ </a:t>
              </a:r>
              <a:r>
                <a:rPr lang="ru-RU" sz="1400" dirty="0">
                  <a:solidFill>
                    <a:srgbClr val="1D3972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на регионално ниво от ЦВП в ПОО (за осъществяване на обмен, работни групи и др.). </a:t>
              </a:r>
              <a:endParaRPr lang="en-BR" sz="1400" dirty="0">
                <a:solidFill>
                  <a:srgbClr val="1D3972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52" name="Rounded Rectangle 9">
              <a:extLst>
                <a:ext uri="{FF2B5EF4-FFF2-40B4-BE49-F238E27FC236}">
                  <a16:creationId xmlns:a16="http://schemas.microsoft.com/office/drawing/2014/main" id="{14464D4E-509A-4DBC-9E36-F8CAA09AF2CF}"/>
                </a:ext>
              </a:extLst>
            </p:cNvPr>
            <p:cNvSpPr/>
            <p:nvPr/>
          </p:nvSpPr>
          <p:spPr>
            <a:xfrm>
              <a:off x="287963" y="4968088"/>
              <a:ext cx="2158062" cy="1286236"/>
            </a:xfrm>
            <a:prstGeom prst="roundRect">
              <a:avLst>
                <a:gd name="adj" fmla="val 19725"/>
              </a:avLst>
            </a:prstGeom>
            <a:solidFill>
              <a:srgbClr val="7695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R"/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34254AB6-F4C5-42F4-9199-71185C4887FC}"/>
                </a:ext>
              </a:extLst>
            </p:cNvPr>
            <p:cNvSpPr txBox="1"/>
            <p:nvPr/>
          </p:nvSpPr>
          <p:spPr>
            <a:xfrm>
              <a:off x="279952" y="5118764"/>
              <a:ext cx="2130156" cy="984885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ctr"/>
              <a:r>
                <a:rPr lang="en-US" sz="1600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bg-BG" sz="1600" b="1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Дейност 3</a:t>
              </a:r>
            </a:p>
            <a:p>
              <a:pPr algn="ctr"/>
              <a:r>
                <a:rPr lang="ru-RU" sz="1600" b="1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Подкрепа за високи постижения в ПОО на учениците</a:t>
              </a:r>
              <a:endParaRPr lang="en-BR" sz="16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9F3EAE1E-9F3E-40A4-9792-D215994EBCF8}"/>
              </a:ext>
            </a:extLst>
          </p:cNvPr>
          <p:cNvGrpSpPr/>
          <p:nvPr/>
        </p:nvGrpSpPr>
        <p:grpSpPr>
          <a:xfrm>
            <a:off x="61328" y="2391626"/>
            <a:ext cx="2602788" cy="755973"/>
            <a:chOff x="96450" y="2372494"/>
            <a:chExt cx="2602788" cy="823162"/>
          </a:xfrm>
        </p:grpSpPr>
        <p:sp>
          <p:nvSpPr>
            <p:cNvPr id="2" name="Callout: Left-Right Arrow 1">
              <a:extLst>
                <a:ext uri="{FF2B5EF4-FFF2-40B4-BE49-F238E27FC236}">
                  <a16:creationId xmlns:a16="http://schemas.microsoft.com/office/drawing/2014/main" id="{5C5EA895-5375-466E-AE2C-01A1AFB4C346}"/>
                </a:ext>
              </a:extLst>
            </p:cNvPr>
            <p:cNvSpPr/>
            <p:nvPr/>
          </p:nvSpPr>
          <p:spPr>
            <a:xfrm rot="5400000">
              <a:off x="1013162" y="1509580"/>
              <a:ext cx="823162" cy="2548989"/>
            </a:xfrm>
            <a:prstGeom prst="leftRightArrowCallout">
              <a:avLst/>
            </a:prstGeom>
            <a:solidFill>
              <a:srgbClr val="7695CA"/>
            </a:solidFill>
            <a:ln>
              <a:solidFill>
                <a:srgbClr val="7695C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E7197390-5E59-4D08-894E-7225450AF6CE}"/>
                </a:ext>
              </a:extLst>
            </p:cNvPr>
            <p:cNvSpPr txBox="1"/>
            <p:nvPr/>
          </p:nvSpPr>
          <p:spPr>
            <a:xfrm>
              <a:off x="96450" y="2563767"/>
              <a:ext cx="2602788" cy="470251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noAutofit/>
            </a:bodyPr>
            <a:lstStyle/>
            <a:p>
              <a:pPr algn="ctr">
                <a:defRPr/>
              </a:pPr>
              <a:r>
                <a:rPr lang="bg-BG" sz="1200" b="1" kern="0" dirty="0">
                  <a:solidFill>
                    <a:schemeClr val="bg1"/>
                  </a:solidFill>
                  <a:latin typeface="Segoe UI" panose="020B0502040204020203" pitchFamily="34" charset="0"/>
                  <a:ea typeface="Open Sans" panose="020B0606030504020204" pitchFamily="34" charset="0"/>
                  <a:cs typeface="Segoe UI" panose="020B0502040204020203" pitchFamily="34" charset="0"/>
                </a:rPr>
                <a:t>Съвместно със социалните партньори</a:t>
              </a:r>
              <a:endParaRPr lang="ru-RU" sz="1200" b="1" kern="0" dirty="0">
                <a:solidFill>
                  <a:schemeClr val="bg1"/>
                </a:solidFill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811870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itle 2">
            <a:extLst>
              <a:ext uri="{FF2B5EF4-FFF2-40B4-BE49-F238E27FC236}">
                <a16:creationId xmlns:a16="http://schemas.microsoft.com/office/drawing/2014/main" id="{C1803261-7372-4553-B946-2FAFF8C53F82}"/>
              </a:ext>
            </a:extLst>
          </p:cNvPr>
          <p:cNvSpPr txBox="1">
            <a:spLocks/>
          </p:cNvSpPr>
          <p:nvPr/>
        </p:nvSpPr>
        <p:spPr>
          <a:xfrm>
            <a:off x="150249" y="894544"/>
            <a:ext cx="11769753" cy="58412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2060"/>
                </a:solidFill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bg-BG" sz="2200" b="1" i="1" dirty="0">
                <a:solidFill>
                  <a:srgbClr val="0F2D69"/>
                </a:solidFill>
              </a:rPr>
              <a:t>Дейности (2)</a:t>
            </a:r>
            <a:endParaRPr lang="en-US" sz="2200" b="1" i="1" dirty="0">
              <a:solidFill>
                <a:srgbClr val="0F2D69"/>
              </a:solidFill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2DA029B-9CCF-4B62-8CBC-D45104601D39}"/>
              </a:ext>
            </a:extLst>
          </p:cNvPr>
          <p:cNvGrpSpPr/>
          <p:nvPr/>
        </p:nvGrpSpPr>
        <p:grpSpPr>
          <a:xfrm>
            <a:off x="188287" y="1094768"/>
            <a:ext cx="11853462" cy="5041682"/>
            <a:chOff x="189690" y="1027656"/>
            <a:chExt cx="11853462" cy="5041682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4170EEBA-E1E1-4344-9888-4695FF40B9A5}"/>
                </a:ext>
              </a:extLst>
            </p:cNvPr>
            <p:cNvGrpSpPr/>
            <p:nvPr/>
          </p:nvGrpSpPr>
          <p:grpSpPr>
            <a:xfrm>
              <a:off x="189690" y="1027656"/>
              <a:ext cx="11853462" cy="5041682"/>
              <a:chOff x="158602" y="1055687"/>
              <a:chExt cx="11853462" cy="5041682"/>
            </a:xfrm>
          </p:grpSpPr>
          <p:sp>
            <p:nvSpPr>
              <p:cNvPr id="50" name="Rounded Rectangle 15">
                <a:extLst>
                  <a:ext uri="{FF2B5EF4-FFF2-40B4-BE49-F238E27FC236}">
                    <a16:creationId xmlns:a16="http://schemas.microsoft.com/office/drawing/2014/main" id="{ED24DF70-6C2D-49E7-8656-403FF8E3AD60}"/>
                  </a:ext>
                </a:extLst>
              </p:cNvPr>
              <p:cNvSpPr/>
              <p:nvPr/>
            </p:nvSpPr>
            <p:spPr>
              <a:xfrm>
                <a:off x="2837422" y="4754532"/>
                <a:ext cx="9174642" cy="1342837"/>
              </a:xfrm>
              <a:prstGeom prst="roundRect">
                <a:avLst>
                  <a:gd name="adj" fmla="val 19725"/>
                </a:avLst>
              </a:prstGeom>
              <a:solidFill>
                <a:schemeClr val="bg2"/>
              </a:solidFill>
              <a:ln w="38100">
                <a:solidFill>
                  <a:schemeClr val="bg2">
                    <a:lumMod val="50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BR"/>
              </a:p>
            </p:txBody>
          </p:sp>
          <p:sp>
            <p:nvSpPr>
              <p:cNvPr id="54" name="Arrow: Notched Right 53">
                <a:extLst>
                  <a:ext uri="{FF2B5EF4-FFF2-40B4-BE49-F238E27FC236}">
                    <a16:creationId xmlns:a16="http://schemas.microsoft.com/office/drawing/2014/main" id="{F2F2DA8B-04F1-4D15-BFFC-541A253F14CD}"/>
                  </a:ext>
                </a:extLst>
              </p:cNvPr>
              <p:cNvSpPr/>
              <p:nvPr/>
            </p:nvSpPr>
            <p:spPr>
              <a:xfrm>
                <a:off x="2148846" y="3758950"/>
                <a:ext cx="686304" cy="310265"/>
              </a:xfrm>
              <a:prstGeom prst="notchedRightArrow">
                <a:avLst/>
              </a:prstGeom>
              <a:solidFill>
                <a:srgbClr val="7695CA"/>
              </a:solidFill>
              <a:ln>
                <a:solidFill>
                  <a:srgbClr val="7695C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7" name="Arrow: Notched Right 66">
                <a:extLst>
                  <a:ext uri="{FF2B5EF4-FFF2-40B4-BE49-F238E27FC236}">
                    <a16:creationId xmlns:a16="http://schemas.microsoft.com/office/drawing/2014/main" id="{3F1CCAC0-DD9F-40DC-8965-EB86467F04AA}"/>
                  </a:ext>
                </a:extLst>
              </p:cNvPr>
              <p:cNvSpPr/>
              <p:nvPr/>
            </p:nvSpPr>
            <p:spPr>
              <a:xfrm>
                <a:off x="2210837" y="5214873"/>
                <a:ext cx="609304" cy="310265"/>
              </a:xfrm>
              <a:prstGeom prst="notchedRightArrow">
                <a:avLst/>
              </a:prstGeom>
              <a:solidFill>
                <a:srgbClr val="7695C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47" name="Group 46">
                <a:extLst>
                  <a:ext uri="{FF2B5EF4-FFF2-40B4-BE49-F238E27FC236}">
                    <a16:creationId xmlns:a16="http://schemas.microsoft.com/office/drawing/2014/main" id="{535EA76D-8BAF-4E94-93BB-2C3A78F9396B}"/>
                  </a:ext>
                </a:extLst>
              </p:cNvPr>
              <p:cNvGrpSpPr/>
              <p:nvPr/>
            </p:nvGrpSpPr>
            <p:grpSpPr>
              <a:xfrm>
                <a:off x="268371" y="1055687"/>
                <a:ext cx="11743693" cy="1874856"/>
                <a:chOff x="148171" y="1519889"/>
                <a:chExt cx="10785454" cy="2412832"/>
              </a:xfrm>
            </p:grpSpPr>
            <p:sp>
              <p:nvSpPr>
                <p:cNvPr id="4" name="Rounded Rectangle 15">
                  <a:extLst>
                    <a:ext uri="{FF2B5EF4-FFF2-40B4-BE49-F238E27FC236}">
                      <a16:creationId xmlns:a16="http://schemas.microsoft.com/office/drawing/2014/main" id="{D0AECA66-B792-42A7-848D-9E4A38BDE589}"/>
                    </a:ext>
                  </a:extLst>
                </p:cNvPr>
                <p:cNvSpPr/>
                <p:nvPr/>
              </p:nvSpPr>
              <p:spPr>
                <a:xfrm>
                  <a:off x="2547399" y="1817830"/>
                  <a:ext cx="8386226" cy="2114891"/>
                </a:xfrm>
                <a:prstGeom prst="roundRect">
                  <a:avLst>
                    <a:gd name="adj" fmla="val 19725"/>
                  </a:avLst>
                </a:prstGeom>
                <a:solidFill>
                  <a:schemeClr val="bg2"/>
                </a:solidFill>
                <a:ln w="38100">
                  <a:solidFill>
                    <a:schemeClr val="bg2">
                      <a:lumMod val="50000"/>
                    </a:schemeClr>
                  </a:solidFill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BR"/>
                </a:p>
              </p:txBody>
            </p:sp>
            <p:sp>
              <p:nvSpPr>
                <p:cNvPr id="16" name="TextBox 15">
                  <a:extLst>
                    <a:ext uri="{FF2B5EF4-FFF2-40B4-BE49-F238E27FC236}">
                      <a16:creationId xmlns:a16="http://schemas.microsoft.com/office/drawing/2014/main" id="{BF1BEE66-EBF6-487E-B1B2-007B43A6B130}"/>
                    </a:ext>
                  </a:extLst>
                </p:cNvPr>
                <p:cNvSpPr txBox="1"/>
                <p:nvPr/>
              </p:nvSpPr>
              <p:spPr>
                <a:xfrm>
                  <a:off x="2641469" y="1857796"/>
                  <a:ext cx="8125248" cy="1990354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 anchor="ctr" anchorCtr="0">
                  <a:spAutoFit/>
                </a:bodyPr>
                <a:lstStyle/>
                <a:p>
                  <a:pPr indent="-285750" algn="just">
                    <a:spcBef>
                      <a:spcPts val="300"/>
                    </a:spcBef>
                    <a:buClr>
                      <a:srgbClr val="002060"/>
                    </a:buClr>
                    <a:buFont typeface="Symbol" panose="05050102010706020507" pitchFamily="18" charset="2"/>
                    <a:buChar char=""/>
                  </a:pPr>
                  <a:r>
                    <a:rPr lang="ru-RU" sz="1400" dirty="0">
                      <a:solidFill>
                        <a:srgbClr val="1D3972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Идентифициране на местно и регионално ниво на </a:t>
                  </a:r>
                  <a:r>
                    <a:rPr lang="ru-RU" sz="1400" b="1" dirty="0">
                      <a:solidFill>
                        <a:srgbClr val="1D3972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нуждите от умения и потребностите на пазара на труда</a:t>
                  </a:r>
                  <a:r>
                    <a:rPr lang="ru-RU" sz="1400" dirty="0">
                      <a:solidFill>
                        <a:srgbClr val="1D3972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 за проектиране на училищни програми и организиране на план-приема в ЦВП в ПОО;</a:t>
                  </a:r>
                </a:p>
                <a:p>
                  <a:pPr indent="-285750" algn="just">
                    <a:spcBef>
                      <a:spcPts val="300"/>
                    </a:spcBef>
                    <a:buClr>
                      <a:srgbClr val="002060"/>
                    </a:buClr>
                    <a:buFont typeface="Symbol" panose="05050102010706020507" pitchFamily="18" charset="2"/>
                    <a:buChar char=""/>
                  </a:pPr>
                  <a:r>
                    <a:rPr lang="ru-RU" sz="1400" dirty="0">
                      <a:solidFill>
                        <a:srgbClr val="1D3972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Прилагане на рамка за измерване/самооценяване на качеството в ПОО, прилагане на механизъм за </a:t>
                  </a:r>
                  <a:r>
                    <a:rPr lang="ru-RU" sz="1400" b="1" dirty="0">
                      <a:solidFill>
                        <a:srgbClr val="1D3972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проследяване на завършилите ученици</a:t>
                  </a:r>
                  <a:r>
                    <a:rPr lang="ru-RU" sz="1400" dirty="0">
                      <a:solidFill>
                        <a:srgbClr val="1D3972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 в ЦВП в ПОО чрез провеждане на анкетни проучвания за проследяване на прехода към висше образование и/или пазара на труда, </a:t>
                  </a:r>
                  <a:r>
                    <a:rPr lang="ru-RU" sz="1400" b="1" dirty="0">
                      <a:solidFill>
                        <a:srgbClr val="1D3972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повишаване на капацитета на училищата, различни от ЦВП в ПОО за провеждане на анкетни проучвания</a:t>
                  </a:r>
                  <a:r>
                    <a:rPr lang="ru-RU" sz="1400" dirty="0">
                      <a:solidFill>
                        <a:srgbClr val="1D3972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, умения за събиране и използване на данни;</a:t>
                  </a:r>
                </a:p>
              </p:txBody>
            </p:sp>
            <p:sp>
              <p:nvSpPr>
                <p:cNvPr id="31" name="Rounded Rectangle 9">
                  <a:extLst>
                    <a:ext uri="{FF2B5EF4-FFF2-40B4-BE49-F238E27FC236}">
                      <a16:creationId xmlns:a16="http://schemas.microsoft.com/office/drawing/2014/main" id="{21C5544F-957B-4BD6-A585-95DDC2F4307A}"/>
                    </a:ext>
                  </a:extLst>
                </p:cNvPr>
                <p:cNvSpPr/>
                <p:nvPr/>
              </p:nvSpPr>
              <p:spPr>
                <a:xfrm>
                  <a:off x="148171" y="1519889"/>
                  <a:ext cx="1970955" cy="1894099"/>
                </a:xfrm>
                <a:prstGeom prst="roundRect">
                  <a:avLst>
                    <a:gd name="adj" fmla="val 19725"/>
                  </a:avLst>
                </a:prstGeom>
                <a:solidFill>
                  <a:srgbClr val="7695CA"/>
                </a:solidFill>
                <a:ln>
                  <a:solidFill>
                    <a:srgbClr val="7695C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BR"/>
                </a:p>
              </p:txBody>
            </p:sp>
            <p:sp>
              <p:nvSpPr>
                <p:cNvPr id="34" name="TextBox 33">
                  <a:extLst>
                    <a:ext uri="{FF2B5EF4-FFF2-40B4-BE49-F238E27FC236}">
                      <a16:creationId xmlns:a16="http://schemas.microsoft.com/office/drawing/2014/main" id="{9E3362DE-4CCA-4BB1-8351-80537804295F}"/>
                    </a:ext>
                  </a:extLst>
                </p:cNvPr>
                <p:cNvSpPr txBox="1"/>
                <p:nvPr/>
              </p:nvSpPr>
              <p:spPr>
                <a:xfrm>
                  <a:off x="148171" y="1531305"/>
                  <a:ext cx="1995563" cy="180221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 anchor="ctr" anchorCtr="0">
                  <a:spAutoFit/>
                </a:bodyPr>
                <a:lstStyle/>
                <a:p>
                  <a:pPr algn="ctr"/>
                  <a:r>
                    <a:rPr lang="en-US" sz="1600" dirty="0">
                      <a:solidFill>
                        <a:schemeClr val="bg1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 </a:t>
                  </a:r>
                  <a:r>
                    <a:rPr lang="bg-BG" sz="1500" b="1" dirty="0">
                      <a:solidFill>
                        <a:schemeClr val="bg1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Дейност 4</a:t>
                  </a:r>
                </a:p>
                <a:p>
                  <a:pPr algn="ctr"/>
                  <a:r>
                    <a:rPr lang="ru-RU" sz="1500" b="1" dirty="0">
                      <a:solidFill>
                        <a:schemeClr val="bg1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Механизми за качество и                   проследяване на завършилите в ЦВП в ПОО ученици </a:t>
                  </a:r>
                </a:p>
              </p:txBody>
            </p:sp>
          </p:grpSp>
          <p:sp>
            <p:nvSpPr>
              <p:cNvPr id="79" name="Arrow: Notched Right 78">
                <a:extLst>
                  <a:ext uri="{FF2B5EF4-FFF2-40B4-BE49-F238E27FC236}">
                    <a16:creationId xmlns:a16="http://schemas.microsoft.com/office/drawing/2014/main" id="{AC009660-2A64-4BD4-B64E-B0965D31A4AD}"/>
                  </a:ext>
                </a:extLst>
              </p:cNvPr>
              <p:cNvSpPr/>
              <p:nvPr/>
            </p:nvSpPr>
            <p:spPr>
              <a:xfrm>
                <a:off x="2230620" y="1628629"/>
                <a:ext cx="595221" cy="310265"/>
              </a:xfrm>
              <a:prstGeom prst="notchedRightArrow">
                <a:avLst/>
              </a:prstGeom>
              <a:solidFill>
                <a:srgbClr val="7695C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grpSp>
            <p:nvGrpSpPr>
              <p:cNvPr id="43" name="Group 42">
                <a:extLst>
                  <a:ext uri="{FF2B5EF4-FFF2-40B4-BE49-F238E27FC236}">
                    <a16:creationId xmlns:a16="http://schemas.microsoft.com/office/drawing/2014/main" id="{10B1575B-CBA4-43C5-AB35-62F0A1B883E5}"/>
                  </a:ext>
                </a:extLst>
              </p:cNvPr>
              <p:cNvGrpSpPr/>
              <p:nvPr/>
            </p:nvGrpSpPr>
            <p:grpSpPr>
              <a:xfrm>
                <a:off x="158602" y="3225256"/>
                <a:ext cx="11853462" cy="2806842"/>
                <a:chOff x="53081" y="2421994"/>
                <a:chExt cx="10862943" cy="2155015"/>
              </a:xfrm>
            </p:grpSpPr>
            <p:sp>
              <p:nvSpPr>
                <p:cNvPr id="44" name="Rounded Rectangle 15">
                  <a:extLst>
                    <a:ext uri="{FF2B5EF4-FFF2-40B4-BE49-F238E27FC236}">
                      <a16:creationId xmlns:a16="http://schemas.microsoft.com/office/drawing/2014/main" id="{88D51436-56C4-473F-85F0-96E9AF857354}"/>
                    </a:ext>
                  </a:extLst>
                </p:cNvPr>
                <p:cNvSpPr/>
                <p:nvPr/>
              </p:nvSpPr>
              <p:spPr>
                <a:xfrm>
                  <a:off x="2547767" y="2421994"/>
                  <a:ext cx="8368257" cy="1005434"/>
                </a:xfrm>
                <a:prstGeom prst="roundRect">
                  <a:avLst>
                    <a:gd name="adj" fmla="val 19725"/>
                  </a:avLst>
                </a:prstGeom>
                <a:solidFill>
                  <a:schemeClr val="bg2"/>
                </a:solidFill>
                <a:ln w="38100">
                  <a:solidFill>
                    <a:srgbClr val="767171"/>
                  </a:solidFill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BR"/>
                </a:p>
              </p:txBody>
            </p:sp>
            <p:sp>
              <p:nvSpPr>
                <p:cNvPr id="45" name="TextBox 44">
                  <a:extLst>
                    <a:ext uri="{FF2B5EF4-FFF2-40B4-BE49-F238E27FC236}">
                      <a16:creationId xmlns:a16="http://schemas.microsoft.com/office/drawing/2014/main" id="{0639CD01-9D2F-4E63-AA2E-5E2127C0114A}"/>
                    </a:ext>
                  </a:extLst>
                </p:cNvPr>
                <p:cNvSpPr txBox="1"/>
                <p:nvPr/>
              </p:nvSpPr>
              <p:spPr>
                <a:xfrm>
                  <a:off x="2600749" y="3584539"/>
                  <a:ext cx="8203701" cy="992470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 anchor="ctr" anchorCtr="0">
                  <a:spAutoFit/>
                </a:bodyPr>
                <a:lstStyle/>
                <a:p>
                  <a:pPr indent="-285750" algn="just">
                    <a:spcBef>
                      <a:spcPts val="300"/>
                    </a:spcBef>
                    <a:buClr>
                      <a:srgbClr val="002060"/>
                    </a:buClr>
                    <a:buFont typeface="Symbol" panose="05050102010706020507" pitchFamily="18" charset="2"/>
                    <a:buChar char=""/>
                  </a:pPr>
                  <a:r>
                    <a:rPr lang="ru-RU" sz="1400" b="1" dirty="0">
                      <a:solidFill>
                        <a:srgbClr val="1D3972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Информационни кампании и събития </a:t>
                  </a:r>
                  <a:r>
                    <a:rPr lang="ru-RU" sz="1400" dirty="0">
                      <a:solidFill>
                        <a:srgbClr val="1D3972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за популяризиране на ЦВП в ПОО и представяне на високите постижения в областта на ПОО чрез демонстрационни събития, </a:t>
                  </a:r>
                  <a:r>
                    <a:rPr lang="ru-RU" sz="1400" b="1" dirty="0">
                      <a:solidFill>
                        <a:srgbClr val="1D3972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състезания по професии, конкурси за умения, Седмица на професионалните умения, дни по „отворените врати“ в компании, дни на професиите </a:t>
                  </a:r>
                  <a:r>
                    <a:rPr lang="ru-RU" sz="1400" dirty="0">
                      <a:solidFill>
                        <a:srgbClr val="1D3972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за представяне на успешни примери от практиката и др. (съвместно с местни власти, работодатели, висши училища, национално представителни организации на работодателите и на работниците и служителите, както и техните поделения съгласно чл. 36, ал. 8 от Кодекса на труда). </a:t>
                  </a:r>
                </a:p>
              </p:txBody>
            </p:sp>
            <p:sp>
              <p:nvSpPr>
                <p:cNvPr id="46" name="Rounded Rectangle 9">
                  <a:extLst>
                    <a:ext uri="{FF2B5EF4-FFF2-40B4-BE49-F238E27FC236}">
                      <a16:creationId xmlns:a16="http://schemas.microsoft.com/office/drawing/2014/main" id="{D2AC4B8C-2A5C-4EF2-BAAC-32B8C41D3DDC}"/>
                    </a:ext>
                  </a:extLst>
                </p:cNvPr>
                <p:cNvSpPr/>
                <p:nvPr/>
              </p:nvSpPr>
              <p:spPr>
                <a:xfrm>
                  <a:off x="145634" y="2441177"/>
                  <a:ext cx="1944811" cy="1024201"/>
                </a:xfrm>
                <a:prstGeom prst="roundRect">
                  <a:avLst>
                    <a:gd name="adj" fmla="val 19725"/>
                  </a:avLst>
                </a:prstGeom>
                <a:solidFill>
                  <a:srgbClr val="7695CA"/>
                </a:solidFill>
                <a:ln>
                  <a:solidFill>
                    <a:srgbClr val="7695C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BR"/>
                </a:p>
              </p:txBody>
            </p:sp>
            <p:sp>
              <p:nvSpPr>
                <p:cNvPr id="48" name="TextBox 47">
                  <a:extLst>
                    <a:ext uri="{FF2B5EF4-FFF2-40B4-BE49-F238E27FC236}">
                      <a16:creationId xmlns:a16="http://schemas.microsoft.com/office/drawing/2014/main" id="{FACC1C94-8683-462B-91E5-9A984EC627EE}"/>
                    </a:ext>
                  </a:extLst>
                </p:cNvPr>
                <p:cNvSpPr txBox="1"/>
                <p:nvPr/>
              </p:nvSpPr>
              <p:spPr>
                <a:xfrm>
                  <a:off x="53081" y="2494663"/>
                  <a:ext cx="1995563" cy="94520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 anchor="ctr" anchorCtr="0">
                  <a:spAutoFit/>
                </a:bodyPr>
                <a:lstStyle/>
                <a:p>
                  <a:pPr algn="ctr"/>
                  <a:r>
                    <a:rPr lang="en-US" sz="1600" dirty="0">
                      <a:solidFill>
                        <a:schemeClr val="bg1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 </a:t>
                  </a:r>
                  <a:r>
                    <a:rPr lang="bg-BG" sz="1600" b="1" dirty="0">
                      <a:solidFill>
                        <a:schemeClr val="bg1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Дейност 5</a:t>
                  </a:r>
                </a:p>
                <a:p>
                  <a:pPr algn="ctr"/>
                  <a:r>
                    <a:rPr lang="ru-RU" sz="1600" b="1" dirty="0">
                      <a:solidFill>
                        <a:schemeClr val="bg1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Международно сътрудничество и обмен с други </a:t>
                  </a:r>
                </a:p>
                <a:p>
                  <a:pPr algn="ctr"/>
                  <a:r>
                    <a:rPr lang="ru-RU" sz="1600" b="1" dirty="0">
                      <a:solidFill>
                        <a:schemeClr val="bg1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ЦВП в ПОО </a:t>
                  </a:r>
                  <a:endParaRPr lang="en-BR" sz="1600" b="1" dirty="0">
                    <a:solidFill>
                      <a:schemeClr val="bg1"/>
                    </a:solidFill>
                    <a:latin typeface="Segoe UI" panose="020B0502040204020203" pitchFamily="34" charset="0"/>
                    <a:cs typeface="Segoe UI" panose="020B0502040204020203" pitchFamily="34" charset="0"/>
                  </a:endParaRPr>
                </a:p>
              </p:txBody>
            </p:sp>
          </p:grpSp>
          <p:sp>
            <p:nvSpPr>
              <p:cNvPr id="52" name="Rounded Rectangle 9">
                <a:extLst>
                  <a:ext uri="{FF2B5EF4-FFF2-40B4-BE49-F238E27FC236}">
                    <a16:creationId xmlns:a16="http://schemas.microsoft.com/office/drawing/2014/main" id="{14464D4E-509A-4DBC-9E36-F8CAA09AF2CF}"/>
                  </a:ext>
                </a:extLst>
              </p:cNvPr>
              <p:cNvSpPr/>
              <p:nvPr/>
            </p:nvSpPr>
            <p:spPr>
              <a:xfrm>
                <a:off x="321915" y="4754452"/>
                <a:ext cx="2112113" cy="1286236"/>
              </a:xfrm>
              <a:prstGeom prst="roundRect">
                <a:avLst>
                  <a:gd name="adj" fmla="val 19725"/>
                </a:avLst>
              </a:prstGeom>
              <a:solidFill>
                <a:srgbClr val="7695C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BR"/>
              </a:p>
            </p:txBody>
          </p: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34254AB6-F4C5-42F4-9199-71185C4887FC}"/>
                  </a:ext>
                </a:extLst>
              </p:cNvPr>
              <p:cNvSpPr txBox="1"/>
              <p:nvPr/>
            </p:nvSpPr>
            <p:spPr>
              <a:xfrm>
                <a:off x="303872" y="4907970"/>
                <a:ext cx="2130156" cy="984885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 anchorCtr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 </a:t>
                </a:r>
                <a:r>
                  <a:rPr lang="bg-BG" sz="1600" b="1" dirty="0">
                    <a:solidFill>
                      <a:schemeClr val="bg1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Дейност 6</a:t>
                </a:r>
              </a:p>
              <a:p>
                <a:pPr algn="ctr"/>
                <a:r>
                  <a:rPr lang="ru-RU" sz="1600" b="1" dirty="0">
                    <a:solidFill>
                      <a:schemeClr val="bg1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Информационни дейности и кампании</a:t>
                </a:r>
              </a:p>
            </p:txBody>
          </p:sp>
        </p:grp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1D138A1-BD70-48C7-9574-9CA92EE75A73}"/>
                </a:ext>
              </a:extLst>
            </p:cNvPr>
            <p:cNvSpPr txBox="1"/>
            <p:nvPr/>
          </p:nvSpPr>
          <p:spPr>
            <a:xfrm>
              <a:off x="3014275" y="3252376"/>
              <a:ext cx="8847140" cy="1115690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indent="-285750" algn="just">
                <a:spcBef>
                  <a:spcPts val="300"/>
                </a:spcBef>
                <a:buClr>
                  <a:srgbClr val="002060"/>
                </a:buClr>
                <a:buFont typeface="Symbol" panose="05050102010706020507" pitchFamily="18" charset="2"/>
                <a:buChar char=""/>
              </a:pPr>
              <a:r>
                <a:rPr lang="ru-RU" sz="1400" dirty="0">
                  <a:solidFill>
                    <a:srgbClr val="1D3972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Участие в </a:t>
              </a:r>
              <a:r>
                <a:rPr lang="ru-RU" sz="1400" b="1" dirty="0">
                  <a:solidFill>
                    <a:srgbClr val="1D3972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международни конференции, състезания, шампионати, работни срещи и мобилност на учители</a:t>
              </a:r>
              <a:r>
                <a:rPr lang="ru-RU" sz="1400" dirty="0">
                  <a:solidFill>
                    <a:srgbClr val="1D3972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ru-RU" sz="1400" b="1" dirty="0">
                  <a:solidFill>
                    <a:srgbClr val="1D3972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сътрудничество с други ЦВП в ПОО от ЕС </a:t>
              </a:r>
              <a:r>
                <a:rPr lang="ru-RU" sz="1400" dirty="0">
                  <a:solidFill>
                    <a:srgbClr val="1D3972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за предлагане на иновативни решения на сходни предизвикателства, прилагане на добри практики и обмен на ресурси;</a:t>
              </a:r>
            </a:p>
            <a:p>
              <a:pPr indent="-285750" algn="just">
                <a:spcBef>
                  <a:spcPts val="300"/>
                </a:spcBef>
                <a:buClr>
                  <a:srgbClr val="002060"/>
                </a:buClr>
                <a:buFont typeface="Symbol" panose="05050102010706020507" pitchFamily="18" charset="2"/>
                <a:buChar char=""/>
              </a:pPr>
              <a:r>
                <a:rPr lang="ru-RU" sz="1400" dirty="0">
                  <a:solidFill>
                    <a:srgbClr val="1D3972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Използване на </a:t>
              </a:r>
              <a:r>
                <a:rPr lang="ru-RU" sz="1400" b="1" dirty="0">
                  <a:solidFill>
                    <a:srgbClr val="1D3972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платформи за обмен на електронни ресурси</a:t>
              </a:r>
              <a:r>
                <a:rPr lang="ru-RU" sz="1400" dirty="0">
                  <a:solidFill>
                    <a:srgbClr val="1D3972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, онлайн учебно съдържание, съвместни обучителни програми или практики и др.</a:t>
              </a:r>
            </a:p>
          </p:txBody>
        </p:sp>
      </p:grpSp>
      <p:sp>
        <p:nvSpPr>
          <p:cNvPr id="23" name="Slide Number Placeholder 1">
            <a:extLst>
              <a:ext uri="{FF2B5EF4-FFF2-40B4-BE49-F238E27FC236}">
                <a16:creationId xmlns:a16="http://schemas.microsoft.com/office/drawing/2014/main" id="{FEEDC08D-1641-4A21-9BB6-B78C6EBCD5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90455" y="6399767"/>
            <a:ext cx="1052510" cy="365125"/>
          </a:xfrm>
        </p:spPr>
        <p:txBody>
          <a:bodyPr/>
          <a:lstStyle/>
          <a:p>
            <a:fld id="{D57F1E4F-1CFF-5643-939E-217C01CDF565}" type="slidenum">
              <a:rPr lang="en-US" sz="1000" smtClean="0">
                <a:solidFill>
                  <a:srgbClr val="0F2D69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/>
              <a:t>7</a:t>
            </a:fld>
            <a:endParaRPr lang="en-US" sz="1000" dirty="0">
              <a:solidFill>
                <a:srgbClr val="0F2D69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Callout: Down Arrow 1">
            <a:extLst>
              <a:ext uri="{FF2B5EF4-FFF2-40B4-BE49-F238E27FC236}">
                <a16:creationId xmlns:a16="http://schemas.microsoft.com/office/drawing/2014/main" id="{1BEE2D68-6CA0-47A1-AA37-9C7E1C7C7367}"/>
              </a:ext>
            </a:extLst>
          </p:cNvPr>
          <p:cNvSpPr/>
          <p:nvPr/>
        </p:nvSpPr>
        <p:spPr>
          <a:xfrm rot="10800000">
            <a:off x="127591" y="2611847"/>
            <a:ext cx="2496236" cy="584125"/>
          </a:xfrm>
          <a:prstGeom prst="downArrowCallout">
            <a:avLst/>
          </a:prstGeom>
          <a:solidFill>
            <a:srgbClr val="7695CA"/>
          </a:solidFill>
          <a:ln>
            <a:solidFill>
              <a:srgbClr val="7695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 sz="1800" b="1" kern="0" dirty="0">
              <a:solidFill>
                <a:schemeClr val="bg1"/>
              </a:solidFill>
              <a:latin typeface="Segoe UI" panose="020B0502040204020203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92E097A-A551-4AD9-ABA7-1AD70A24B4D4}"/>
              </a:ext>
            </a:extLst>
          </p:cNvPr>
          <p:cNvSpPr txBox="1"/>
          <p:nvPr/>
        </p:nvSpPr>
        <p:spPr>
          <a:xfrm>
            <a:off x="-19647" y="2737063"/>
            <a:ext cx="2836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2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Съвместно със социалните партньори</a:t>
            </a:r>
          </a:p>
        </p:txBody>
      </p:sp>
    </p:spTree>
    <p:extLst>
      <p:ext uri="{BB962C8B-B14F-4D97-AF65-F5344CB8AC3E}">
        <p14:creationId xmlns:p14="http://schemas.microsoft.com/office/powerpoint/2010/main" val="1880384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E22E7BB6-00A7-4383-9F56-46759F22BDB2}"/>
              </a:ext>
            </a:extLst>
          </p:cNvPr>
          <p:cNvCxnSpPr>
            <a:cxnSpLocks/>
          </p:cNvCxnSpPr>
          <p:nvPr/>
        </p:nvCxnSpPr>
        <p:spPr>
          <a:xfrm flipV="1">
            <a:off x="6326217" y="3645467"/>
            <a:ext cx="492165" cy="649301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450C8D03-D37A-4B19-B6D1-E7A09D31C3B5}"/>
              </a:ext>
            </a:extLst>
          </p:cNvPr>
          <p:cNvCxnSpPr>
            <a:cxnSpLocks/>
          </p:cNvCxnSpPr>
          <p:nvPr/>
        </p:nvCxnSpPr>
        <p:spPr>
          <a:xfrm flipV="1">
            <a:off x="6892071" y="2610610"/>
            <a:ext cx="672541" cy="909370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66B1397-58FF-4FBF-A329-3D27B1EED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45533" y="-794351"/>
            <a:ext cx="0" cy="0"/>
          </a:xfrm>
        </p:spPr>
        <p:txBody>
          <a:bodyPr/>
          <a:lstStyle/>
          <a:p>
            <a:r>
              <a:rPr lang="en-US" dirty="0"/>
              <a:t> </a:t>
            </a:r>
            <a:endParaRPr lang="bg-BG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66DF198-1AB0-4699-8A13-005242529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-345533" y="-794351"/>
            <a:ext cx="0" cy="0"/>
          </a:xfrm>
        </p:spPr>
        <p:txBody>
          <a:bodyPr/>
          <a:lstStyle/>
          <a:p>
            <a:r>
              <a:rPr lang="en-US" dirty="0"/>
              <a:t>                    </a:t>
            </a:r>
          </a:p>
        </p:txBody>
      </p:sp>
      <p:sp>
        <p:nvSpPr>
          <p:cNvPr id="88" name="Slide Number Placeholder 1">
            <a:extLst>
              <a:ext uri="{FF2B5EF4-FFF2-40B4-BE49-F238E27FC236}">
                <a16:creationId xmlns:a16="http://schemas.microsoft.com/office/drawing/2014/main" id="{C71739A1-3C7F-49D5-90EC-122428856D12}"/>
              </a:ext>
            </a:extLst>
          </p:cNvPr>
          <p:cNvSpPr txBox="1">
            <a:spLocks/>
          </p:cNvSpPr>
          <p:nvPr/>
        </p:nvSpPr>
        <p:spPr>
          <a:xfrm>
            <a:off x="11918133" y="6582232"/>
            <a:ext cx="222663" cy="365125"/>
          </a:xfrm>
          <a:prstGeom prst="rect">
            <a:avLst/>
          </a:prstGeom>
        </p:spPr>
        <p:txBody>
          <a:bodyPr/>
          <a:lstStyle>
            <a:defPPr>
              <a:defRPr lang="bg-BG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z="1000" smtClean="0">
                <a:solidFill>
                  <a:srgbClr val="0F2D69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/>
              <a:t>8</a:t>
            </a:fld>
            <a:endParaRPr lang="en-US" sz="1000" dirty="0">
              <a:solidFill>
                <a:srgbClr val="0F2D69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9" name="Title 2">
            <a:extLst>
              <a:ext uri="{FF2B5EF4-FFF2-40B4-BE49-F238E27FC236}">
                <a16:creationId xmlns:a16="http://schemas.microsoft.com/office/drawing/2014/main" id="{69567066-5229-407E-B41E-CB657CC2D168}"/>
              </a:ext>
            </a:extLst>
          </p:cNvPr>
          <p:cNvSpPr txBox="1">
            <a:spLocks/>
          </p:cNvSpPr>
          <p:nvPr/>
        </p:nvSpPr>
        <p:spPr>
          <a:xfrm>
            <a:off x="150249" y="894544"/>
            <a:ext cx="11769753" cy="58412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2060"/>
                </a:solidFill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ru-RU" sz="2200" b="1" i="1" dirty="0">
                <a:solidFill>
                  <a:srgbClr val="0F2D69"/>
                </a:solidFill>
              </a:rPr>
              <a:t>Схема на процедура „Подкрепа за Центровете за високи постижения в ПОО“ </a:t>
            </a:r>
            <a:endParaRPr lang="en-US" sz="2200" b="1" i="1" dirty="0">
              <a:solidFill>
                <a:srgbClr val="0F2D69"/>
              </a:solidFill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62ADC653-64B5-49C6-940A-F29C85EC0EDC}"/>
              </a:ext>
            </a:extLst>
          </p:cNvPr>
          <p:cNvGrpSpPr/>
          <p:nvPr/>
        </p:nvGrpSpPr>
        <p:grpSpPr>
          <a:xfrm>
            <a:off x="0" y="1715183"/>
            <a:ext cx="12029465" cy="4341932"/>
            <a:chOff x="97178" y="2035401"/>
            <a:chExt cx="12029465" cy="4341932"/>
          </a:xfrm>
        </p:grpSpPr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6D4B6413-859E-4045-92B3-F7DB023B3D97}"/>
                </a:ext>
              </a:extLst>
            </p:cNvPr>
            <p:cNvGrpSpPr/>
            <p:nvPr/>
          </p:nvGrpSpPr>
          <p:grpSpPr>
            <a:xfrm>
              <a:off x="97178" y="2035401"/>
              <a:ext cx="12029465" cy="4341932"/>
              <a:chOff x="97178" y="2035401"/>
              <a:chExt cx="12029465" cy="4341932"/>
            </a:xfrm>
          </p:grpSpPr>
          <p:grpSp>
            <p:nvGrpSpPr>
              <p:cNvPr id="37" name="Group 36">
                <a:extLst>
                  <a:ext uri="{FF2B5EF4-FFF2-40B4-BE49-F238E27FC236}">
                    <a16:creationId xmlns:a16="http://schemas.microsoft.com/office/drawing/2014/main" id="{5D9A713E-BA99-4C0D-9C7C-FE0A7FBB0935}"/>
                  </a:ext>
                </a:extLst>
              </p:cNvPr>
              <p:cNvGrpSpPr/>
              <p:nvPr/>
            </p:nvGrpSpPr>
            <p:grpSpPr>
              <a:xfrm>
                <a:off x="97178" y="2420403"/>
                <a:ext cx="5522017" cy="3956930"/>
                <a:chOff x="504247" y="2169014"/>
                <a:chExt cx="6527101" cy="4214511"/>
              </a:xfrm>
            </p:grpSpPr>
            <p:sp>
              <p:nvSpPr>
                <p:cNvPr id="38" name="Oval 37">
                  <a:extLst>
                    <a:ext uri="{FF2B5EF4-FFF2-40B4-BE49-F238E27FC236}">
                      <a16:creationId xmlns:a16="http://schemas.microsoft.com/office/drawing/2014/main" id="{7CF2C8BC-F8DC-43EF-AA50-3F7337B8018D}"/>
                    </a:ext>
                  </a:extLst>
                </p:cNvPr>
                <p:cNvSpPr/>
                <p:nvPr/>
              </p:nvSpPr>
              <p:spPr>
                <a:xfrm>
                  <a:off x="2075655" y="2597149"/>
                  <a:ext cx="3089423" cy="2960977"/>
                </a:xfrm>
                <a:prstGeom prst="ellipse">
                  <a:avLst/>
                </a:prstGeom>
                <a:noFill/>
                <a:ln w="38100"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bg-BG" sz="1300"/>
                </a:p>
              </p:txBody>
            </p:sp>
            <p:sp>
              <p:nvSpPr>
                <p:cNvPr id="40" name="TextBox 39">
                  <a:extLst>
                    <a:ext uri="{FF2B5EF4-FFF2-40B4-BE49-F238E27FC236}">
                      <a16:creationId xmlns:a16="http://schemas.microsoft.com/office/drawing/2014/main" id="{A7AD1FD1-2E8A-454A-98BF-FE0092002BA2}"/>
                    </a:ext>
                  </a:extLst>
                </p:cNvPr>
                <p:cNvSpPr txBox="1"/>
                <p:nvPr/>
              </p:nvSpPr>
              <p:spPr>
                <a:xfrm>
                  <a:off x="3924351" y="3073126"/>
                  <a:ext cx="2043288" cy="5244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bg-BG" sz="1300" dirty="0">
                      <a:solidFill>
                        <a:schemeClr val="accent1">
                          <a:lumMod val="50000"/>
                        </a:schemeClr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Учебни планове и програми</a:t>
                  </a:r>
                </a:p>
              </p:txBody>
            </p:sp>
            <p:sp>
              <p:nvSpPr>
                <p:cNvPr id="41" name="TextBox 40">
                  <a:extLst>
                    <a:ext uri="{FF2B5EF4-FFF2-40B4-BE49-F238E27FC236}">
                      <a16:creationId xmlns:a16="http://schemas.microsoft.com/office/drawing/2014/main" id="{AB93666F-470F-403A-9C88-5134F3B5DCF2}"/>
                    </a:ext>
                  </a:extLst>
                </p:cNvPr>
                <p:cNvSpPr txBox="1"/>
                <p:nvPr/>
              </p:nvSpPr>
              <p:spPr>
                <a:xfrm>
                  <a:off x="2387884" y="2169014"/>
                  <a:ext cx="2077038" cy="737576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bg-BG" sz="1300" dirty="0">
                      <a:solidFill>
                        <a:srgbClr val="1D3972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Иновативни методи за преподаване и учене</a:t>
                  </a:r>
                </a:p>
              </p:txBody>
            </p:sp>
            <p:sp>
              <p:nvSpPr>
                <p:cNvPr id="42" name="TextBox 41">
                  <a:extLst>
                    <a:ext uri="{FF2B5EF4-FFF2-40B4-BE49-F238E27FC236}">
                      <a16:creationId xmlns:a16="http://schemas.microsoft.com/office/drawing/2014/main" id="{758B11BE-1F8E-4761-BCD3-FD5A9B8245BC}"/>
                    </a:ext>
                  </a:extLst>
                </p:cNvPr>
                <p:cNvSpPr txBox="1"/>
                <p:nvPr/>
              </p:nvSpPr>
              <p:spPr>
                <a:xfrm>
                  <a:off x="3073431" y="4261125"/>
                  <a:ext cx="3957917" cy="95065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bg-BG" sz="1300" dirty="0">
                      <a:solidFill>
                        <a:srgbClr val="1D3972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Практики за високотехнологични умения, </a:t>
                  </a:r>
                </a:p>
                <a:p>
                  <a:pPr algn="ctr"/>
                  <a:r>
                    <a:rPr lang="bg-BG" sz="1300" dirty="0">
                      <a:solidFill>
                        <a:srgbClr val="1D3972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летни академии за дигитални и зелени умения и предприемачески инкубатори</a:t>
                  </a:r>
                </a:p>
              </p:txBody>
            </p:sp>
            <p:sp>
              <p:nvSpPr>
                <p:cNvPr id="43" name="TextBox 42">
                  <a:extLst>
                    <a:ext uri="{FF2B5EF4-FFF2-40B4-BE49-F238E27FC236}">
                      <a16:creationId xmlns:a16="http://schemas.microsoft.com/office/drawing/2014/main" id="{6B17BACE-5221-416F-9BB0-B2089F08559C}"/>
                    </a:ext>
                  </a:extLst>
                </p:cNvPr>
                <p:cNvSpPr txBox="1"/>
                <p:nvPr/>
              </p:nvSpPr>
              <p:spPr>
                <a:xfrm>
                  <a:off x="1632991" y="5432871"/>
                  <a:ext cx="3500135" cy="95065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bg-BG" sz="1300" dirty="0">
                      <a:solidFill>
                        <a:srgbClr val="1D3972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Школи и съвместни проекти за ориентиране на учениците към НИРД и въвеждане на научни подходи и иновации в ПОО</a:t>
                  </a:r>
                </a:p>
              </p:txBody>
            </p:sp>
            <p:sp>
              <p:nvSpPr>
                <p:cNvPr id="44" name="TextBox 43">
                  <a:extLst>
                    <a:ext uri="{FF2B5EF4-FFF2-40B4-BE49-F238E27FC236}">
                      <a16:creationId xmlns:a16="http://schemas.microsoft.com/office/drawing/2014/main" id="{F9E63D7D-CA16-45F2-9030-98DB9A3623B7}"/>
                    </a:ext>
                  </a:extLst>
                </p:cNvPr>
                <p:cNvSpPr txBox="1"/>
                <p:nvPr/>
              </p:nvSpPr>
              <p:spPr>
                <a:xfrm>
                  <a:off x="579487" y="3069479"/>
                  <a:ext cx="2564192" cy="737576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bg-BG" sz="1300" dirty="0">
                      <a:solidFill>
                        <a:srgbClr val="1D3972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Механизъм за проследяване на завършилите</a:t>
                  </a:r>
                  <a:r>
                    <a:rPr lang="en-US" sz="1300" dirty="0">
                      <a:solidFill>
                        <a:srgbClr val="1D3972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 </a:t>
                  </a:r>
                  <a:r>
                    <a:rPr lang="bg-BG" sz="1300" dirty="0">
                      <a:solidFill>
                        <a:srgbClr val="1D3972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ученици</a:t>
                  </a:r>
                </a:p>
              </p:txBody>
            </p:sp>
            <p:sp>
              <p:nvSpPr>
                <p:cNvPr id="45" name="TextBox 44">
                  <a:extLst>
                    <a:ext uri="{FF2B5EF4-FFF2-40B4-BE49-F238E27FC236}">
                      <a16:creationId xmlns:a16="http://schemas.microsoft.com/office/drawing/2014/main" id="{252A273A-CE91-4F48-87FF-A1C2D73C98EF}"/>
                    </a:ext>
                  </a:extLst>
                </p:cNvPr>
                <p:cNvSpPr txBox="1"/>
                <p:nvPr/>
              </p:nvSpPr>
              <p:spPr>
                <a:xfrm>
                  <a:off x="504247" y="4279385"/>
                  <a:ext cx="2725803" cy="95065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bg-BG" sz="1300" dirty="0">
                      <a:solidFill>
                        <a:srgbClr val="1D3972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Академии за развитие на меки умения, лидерство, работа в екип, ученическо самоуправление</a:t>
                  </a:r>
                </a:p>
              </p:txBody>
            </p:sp>
          </p:grpSp>
          <p:grpSp>
            <p:nvGrpSpPr>
              <p:cNvPr id="46" name="Group 45">
                <a:extLst>
                  <a:ext uri="{FF2B5EF4-FFF2-40B4-BE49-F238E27FC236}">
                    <a16:creationId xmlns:a16="http://schemas.microsoft.com/office/drawing/2014/main" id="{32363425-528F-4607-A8A5-4CB93BA5F074}"/>
                  </a:ext>
                </a:extLst>
              </p:cNvPr>
              <p:cNvGrpSpPr/>
              <p:nvPr/>
            </p:nvGrpSpPr>
            <p:grpSpPr>
              <a:xfrm>
                <a:off x="5206452" y="2035401"/>
                <a:ext cx="6920191" cy="3555180"/>
                <a:chOff x="-584425" y="1771512"/>
                <a:chExt cx="8235880" cy="3786609"/>
              </a:xfrm>
            </p:grpSpPr>
            <p:sp>
              <p:nvSpPr>
                <p:cNvPr id="47" name="Oval 46">
                  <a:extLst>
                    <a:ext uri="{FF2B5EF4-FFF2-40B4-BE49-F238E27FC236}">
                      <a16:creationId xmlns:a16="http://schemas.microsoft.com/office/drawing/2014/main" id="{F863B452-E5CD-48F0-B5AA-81511D4106F9}"/>
                    </a:ext>
                  </a:extLst>
                </p:cNvPr>
                <p:cNvSpPr/>
                <p:nvPr/>
              </p:nvSpPr>
              <p:spPr>
                <a:xfrm>
                  <a:off x="2075655" y="2597147"/>
                  <a:ext cx="3089423" cy="2960974"/>
                </a:xfrm>
                <a:prstGeom prst="ellipse">
                  <a:avLst/>
                </a:prstGeom>
                <a:noFill/>
                <a:ln w="38100">
                  <a:solidFill>
                    <a:srgbClr val="D17C42"/>
                  </a:solidFill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bg-BG" sz="1300">
                    <a:solidFill>
                      <a:schemeClr val="accent2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FABEEBDD-51EB-4824-AAB3-EE97EB6BC4FE}"/>
                    </a:ext>
                  </a:extLst>
                </p:cNvPr>
                <p:cNvSpPr txBox="1"/>
                <p:nvPr/>
              </p:nvSpPr>
              <p:spPr>
                <a:xfrm>
                  <a:off x="2443226" y="1771512"/>
                  <a:ext cx="2354279" cy="1163732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ru-RU" sz="1300" dirty="0">
                      <a:solidFill>
                        <a:schemeClr val="accent2">
                          <a:lumMod val="75000"/>
                        </a:schemeClr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Обучения на учители,  формати „бизнесът обучава“, майсторски класове, бизнес и научни академии</a:t>
                  </a:r>
                </a:p>
              </p:txBody>
            </p:sp>
            <p:sp>
              <p:nvSpPr>
                <p:cNvPr id="51" name="TextBox 50">
                  <a:extLst>
                    <a:ext uri="{FF2B5EF4-FFF2-40B4-BE49-F238E27FC236}">
                      <a16:creationId xmlns:a16="http://schemas.microsoft.com/office/drawing/2014/main" id="{3225F45A-F3B1-42F4-910F-6F53EED62E58}"/>
                    </a:ext>
                  </a:extLst>
                </p:cNvPr>
                <p:cNvSpPr txBox="1"/>
                <p:nvPr/>
              </p:nvSpPr>
              <p:spPr>
                <a:xfrm>
                  <a:off x="481508" y="4636370"/>
                  <a:ext cx="2665269" cy="737576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bg-BG" sz="1300" dirty="0">
                      <a:solidFill>
                        <a:schemeClr val="accent2">
                          <a:lumMod val="75000"/>
                        </a:schemeClr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Международно сътрудничество с други ЦВП в ПОО от ЕС</a:t>
                  </a:r>
                </a:p>
              </p:txBody>
            </p:sp>
            <p:sp>
              <p:nvSpPr>
                <p:cNvPr id="52" name="TextBox 51">
                  <a:extLst>
                    <a:ext uri="{FF2B5EF4-FFF2-40B4-BE49-F238E27FC236}">
                      <a16:creationId xmlns:a16="http://schemas.microsoft.com/office/drawing/2014/main" id="{AE45295F-6659-436E-87B6-018826684BC5}"/>
                    </a:ext>
                  </a:extLst>
                </p:cNvPr>
                <p:cNvSpPr txBox="1"/>
                <p:nvPr/>
              </p:nvSpPr>
              <p:spPr>
                <a:xfrm>
                  <a:off x="-584425" y="4012343"/>
                  <a:ext cx="3246424" cy="52449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bg-BG" sz="1300" dirty="0">
                      <a:solidFill>
                        <a:schemeClr val="accent2">
                          <a:lumMod val="75000"/>
                        </a:schemeClr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Дни на „отворени врати“ в компаниите, дни на професиите</a:t>
                  </a:r>
                </a:p>
              </p:txBody>
            </p:sp>
            <p:sp>
              <p:nvSpPr>
                <p:cNvPr id="53" name="TextBox 52">
                  <a:extLst>
                    <a:ext uri="{FF2B5EF4-FFF2-40B4-BE49-F238E27FC236}">
                      <a16:creationId xmlns:a16="http://schemas.microsoft.com/office/drawing/2014/main" id="{4E342E2F-53E1-445F-9430-BFA1B3E54FA9}"/>
                    </a:ext>
                  </a:extLst>
                </p:cNvPr>
                <p:cNvSpPr txBox="1"/>
                <p:nvPr/>
              </p:nvSpPr>
              <p:spPr>
                <a:xfrm>
                  <a:off x="855031" y="3032175"/>
                  <a:ext cx="3279170" cy="737576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bg-BG" sz="1300" dirty="0">
                      <a:solidFill>
                        <a:schemeClr val="accent2">
                          <a:lumMod val="75000"/>
                        </a:schemeClr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Състезания по професии, конкурси за умения, седмица на професионалните умения</a:t>
                  </a:r>
                </a:p>
              </p:txBody>
            </p:sp>
            <p:sp>
              <p:nvSpPr>
                <p:cNvPr id="55" name="TextBox 54">
                  <a:extLst>
                    <a:ext uri="{FF2B5EF4-FFF2-40B4-BE49-F238E27FC236}">
                      <a16:creationId xmlns:a16="http://schemas.microsoft.com/office/drawing/2014/main" id="{02CE050B-5F50-488B-B8DC-BBEA618BFDE8}"/>
                    </a:ext>
                  </a:extLst>
                </p:cNvPr>
                <p:cNvSpPr txBox="1"/>
                <p:nvPr/>
              </p:nvSpPr>
              <p:spPr>
                <a:xfrm>
                  <a:off x="4023700" y="4112009"/>
                  <a:ext cx="3627755" cy="1163732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ru-RU" sz="1300" dirty="0">
                      <a:solidFill>
                        <a:schemeClr val="accent2">
                          <a:lumMod val="75000"/>
                        </a:schemeClr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Изграждане на мрежи от професионални гимназии и училища на секторно и регионално ниво.</a:t>
                  </a:r>
                </a:p>
                <a:p>
                  <a:pPr algn="ctr"/>
                  <a:r>
                    <a:rPr lang="ru-RU" sz="1300" dirty="0">
                      <a:solidFill>
                        <a:schemeClr val="accent2">
                          <a:lumMod val="75000"/>
                        </a:schemeClr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Създаване на професионални учещи се общности от преподаватели </a:t>
                  </a:r>
                </a:p>
              </p:txBody>
            </p:sp>
          </p:grpSp>
        </p:grpSp>
        <p:sp>
          <p:nvSpPr>
            <p:cNvPr id="32" name="Flowchart: Connector 31">
              <a:extLst>
                <a:ext uri="{FF2B5EF4-FFF2-40B4-BE49-F238E27FC236}">
                  <a16:creationId xmlns:a16="http://schemas.microsoft.com/office/drawing/2014/main" id="{18AB4A7D-8E4D-4427-A612-A345190205EC}"/>
                </a:ext>
              </a:extLst>
            </p:cNvPr>
            <p:cNvSpPr/>
            <p:nvPr/>
          </p:nvSpPr>
          <p:spPr>
            <a:xfrm>
              <a:off x="4319192" y="2792476"/>
              <a:ext cx="2392665" cy="361806"/>
            </a:xfrm>
            <a:prstGeom prst="flowChartConnector">
              <a:avLst/>
            </a:prstGeom>
            <a:solidFill>
              <a:schemeClr val="bg2">
                <a:lumMod val="90000"/>
              </a:schemeClr>
            </a:solidFill>
            <a:ln w="3810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g-BG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Работодатели</a:t>
              </a:r>
            </a:p>
          </p:txBody>
        </p:sp>
        <p:sp>
          <p:nvSpPr>
            <p:cNvPr id="33" name="Flowchart: Connector 32">
              <a:extLst>
                <a:ext uri="{FF2B5EF4-FFF2-40B4-BE49-F238E27FC236}">
                  <a16:creationId xmlns:a16="http://schemas.microsoft.com/office/drawing/2014/main" id="{EB211048-98E0-4321-BE60-DB96990FF098}"/>
                </a:ext>
              </a:extLst>
            </p:cNvPr>
            <p:cNvSpPr/>
            <p:nvPr/>
          </p:nvSpPr>
          <p:spPr>
            <a:xfrm>
              <a:off x="4319192" y="5782553"/>
              <a:ext cx="2628705" cy="361806"/>
            </a:xfrm>
            <a:prstGeom prst="flowChartConnector">
              <a:avLst/>
            </a:prstGeom>
            <a:solidFill>
              <a:schemeClr val="accent6">
                <a:lumMod val="20000"/>
                <a:lumOff val="80000"/>
              </a:schemeClr>
            </a:solidFill>
            <a:ln w="38100"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g-BG" sz="1600" b="1" dirty="0">
                  <a:solidFill>
                    <a:schemeClr val="accent6">
                      <a:lumMod val="75000"/>
                    </a:schemeClr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Висши училища</a:t>
              </a:r>
            </a:p>
          </p:txBody>
        </p: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1F7D9FDD-F1D1-4CE0-BE29-BC55F7B213F3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880368" y="5254554"/>
              <a:ext cx="631699" cy="474857"/>
            </a:xfrm>
            <a:prstGeom prst="straightConnector1">
              <a:avLst/>
            </a:prstGeom>
            <a:ln w="38100">
              <a:solidFill>
                <a:schemeClr val="accent6">
                  <a:lumMod val="75000"/>
                </a:schemeClr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2EEA9D7B-048E-4EC7-A1B7-A1BD8BFCF31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3834694" y="5600833"/>
              <a:ext cx="1677372" cy="128577"/>
            </a:xfrm>
            <a:prstGeom prst="straightConnector1">
              <a:avLst/>
            </a:prstGeom>
            <a:ln w="38100">
              <a:solidFill>
                <a:schemeClr val="accent6">
                  <a:lumMod val="75000"/>
                </a:schemeClr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Arrow Connector 57">
              <a:extLst>
                <a:ext uri="{FF2B5EF4-FFF2-40B4-BE49-F238E27FC236}">
                  <a16:creationId xmlns:a16="http://schemas.microsoft.com/office/drawing/2014/main" id="{5A3F4F3A-9D4B-473F-B5CF-C872FAA0109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401601" y="3190313"/>
              <a:ext cx="1003097" cy="1254235"/>
            </a:xfrm>
            <a:prstGeom prst="straightConnector1">
              <a:avLst/>
            </a:prstGeom>
            <a:ln w="38100">
              <a:solidFill>
                <a:schemeClr val="bg1">
                  <a:lumMod val="50000"/>
                </a:schemeClr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Arrow Connector 58">
              <a:extLst>
                <a:ext uri="{FF2B5EF4-FFF2-40B4-BE49-F238E27FC236}">
                  <a16:creationId xmlns:a16="http://schemas.microsoft.com/office/drawing/2014/main" id="{4F48F18B-2F9A-4467-8DF8-0560E31E74A8}"/>
                </a:ext>
              </a:extLst>
            </p:cNvPr>
            <p:cNvCxnSpPr>
              <a:cxnSpLocks/>
              <a:endCxn id="52" idx="0"/>
            </p:cNvCxnSpPr>
            <p:nvPr/>
          </p:nvCxnSpPr>
          <p:spPr>
            <a:xfrm>
              <a:off x="5404698" y="3207029"/>
              <a:ext cx="1165657" cy="949834"/>
            </a:xfrm>
            <a:prstGeom prst="straightConnector1">
              <a:avLst/>
            </a:prstGeom>
            <a:ln w="38100">
              <a:solidFill>
                <a:schemeClr val="bg1">
                  <a:lumMod val="50000"/>
                </a:schemeClr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Arrow Connector 60">
              <a:extLst>
                <a:ext uri="{FF2B5EF4-FFF2-40B4-BE49-F238E27FC236}">
                  <a16:creationId xmlns:a16="http://schemas.microsoft.com/office/drawing/2014/main" id="{59D9771E-D730-4C0E-9436-A6FA96C25C17}"/>
                </a:ext>
              </a:extLst>
            </p:cNvPr>
            <p:cNvCxnSpPr>
              <a:cxnSpLocks/>
            </p:cNvCxnSpPr>
            <p:nvPr/>
          </p:nvCxnSpPr>
          <p:spPr>
            <a:xfrm>
              <a:off x="5410031" y="3190313"/>
              <a:ext cx="1160323" cy="263048"/>
            </a:xfrm>
            <a:prstGeom prst="straightConnector1">
              <a:avLst/>
            </a:prstGeom>
            <a:ln w="38100">
              <a:solidFill>
                <a:schemeClr val="bg1">
                  <a:lumMod val="50000"/>
                </a:schemeClr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BA3762C7-8AA8-4A4A-9016-8C6EBEFD3AA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788972" y="2867995"/>
              <a:ext cx="881454" cy="78624"/>
            </a:xfrm>
            <a:prstGeom prst="straightConnector1">
              <a:avLst/>
            </a:prstGeom>
            <a:ln w="38100">
              <a:solidFill>
                <a:schemeClr val="bg1">
                  <a:lumMod val="50000"/>
                </a:schemeClr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Arrow Connector 63">
              <a:extLst>
                <a:ext uri="{FF2B5EF4-FFF2-40B4-BE49-F238E27FC236}">
                  <a16:creationId xmlns:a16="http://schemas.microsoft.com/office/drawing/2014/main" id="{EAF25BB8-1D6F-4712-A287-CF0D272AAA9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519651" y="4626718"/>
              <a:ext cx="932106" cy="1102692"/>
            </a:xfrm>
            <a:prstGeom prst="straightConnector1">
              <a:avLst/>
            </a:prstGeom>
            <a:ln w="38100">
              <a:solidFill>
                <a:schemeClr val="accent6">
                  <a:lumMod val="75000"/>
                </a:schemeClr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Arrow Connector 69">
              <a:extLst>
                <a:ext uri="{FF2B5EF4-FFF2-40B4-BE49-F238E27FC236}">
                  <a16:creationId xmlns:a16="http://schemas.microsoft.com/office/drawing/2014/main" id="{63A66A4B-4D77-421B-8E0E-3FC476B26A7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627611" y="5235655"/>
              <a:ext cx="234381" cy="308661"/>
            </a:xfrm>
            <a:prstGeom prst="straightConnector1">
              <a:avLst/>
            </a:prstGeom>
            <a:ln w="38100">
              <a:solidFill>
                <a:schemeClr val="bg1">
                  <a:lumMod val="50000"/>
                </a:schemeClr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4" name="TextBox 83">
            <a:extLst>
              <a:ext uri="{FF2B5EF4-FFF2-40B4-BE49-F238E27FC236}">
                <a16:creationId xmlns:a16="http://schemas.microsoft.com/office/drawing/2014/main" id="{05B7D3F0-24C9-449D-A1B8-5DFC662D6FBE}"/>
              </a:ext>
            </a:extLst>
          </p:cNvPr>
          <p:cNvSpPr txBox="1"/>
          <p:nvPr/>
        </p:nvSpPr>
        <p:spPr>
          <a:xfrm>
            <a:off x="7335768" y="5209494"/>
            <a:ext cx="2646282" cy="8925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bg-BG" sz="1300" dirty="0">
                <a:solidFill>
                  <a:schemeClr val="accent2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Международни конференции, състезания, шампионати, работни срещи и мобилност на учители 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E5815A8A-0E26-462B-A5F1-8F8714037AB7}"/>
              </a:ext>
            </a:extLst>
          </p:cNvPr>
          <p:cNvSpPr txBox="1"/>
          <p:nvPr/>
        </p:nvSpPr>
        <p:spPr>
          <a:xfrm>
            <a:off x="9161334" y="2878589"/>
            <a:ext cx="2889012" cy="8925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bg-BG" sz="1300" dirty="0">
                <a:solidFill>
                  <a:schemeClr val="accent2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Обмени на педагогически практики и споделени уроци с посещения на учители в ЦВП в ПОО от други училища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76F434-433F-433E-8DF5-95EC462E3280}"/>
              </a:ext>
            </a:extLst>
          </p:cNvPr>
          <p:cNvSpPr txBox="1"/>
          <p:nvPr/>
        </p:nvSpPr>
        <p:spPr>
          <a:xfrm>
            <a:off x="1589774" y="3556459"/>
            <a:ext cx="212497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1D397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Обучение и преподаване</a:t>
            </a:r>
          </a:p>
          <a:p>
            <a:endParaRPr lang="bg-BG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88AE74B-450C-446B-9F2F-8E247199FA5B}"/>
              </a:ext>
            </a:extLst>
          </p:cNvPr>
          <p:cNvSpPr txBox="1"/>
          <p:nvPr/>
        </p:nvSpPr>
        <p:spPr>
          <a:xfrm>
            <a:off x="255778" y="1549521"/>
            <a:ext cx="17772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400" b="1" dirty="0">
                <a:solidFill>
                  <a:srgbClr val="1D397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Дейности 1, 3 и 4 </a:t>
            </a:r>
            <a:endParaRPr lang="bg-BG" b="1" dirty="0">
              <a:solidFill>
                <a:srgbClr val="1D3972"/>
              </a:solidFill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48DBEDD8-59AF-4832-89EF-E86232F8C6D9}"/>
              </a:ext>
            </a:extLst>
          </p:cNvPr>
          <p:cNvSpPr txBox="1"/>
          <p:nvPr/>
        </p:nvSpPr>
        <p:spPr>
          <a:xfrm>
            <a:off x="10113865" y="1478669"/>
            <a:ext cx="1848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400" b="1" dirty="0">
                <a:solidFill>
                  <a:schemeClr val="accent2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Дейности 2, 5 и 6  </a:t>
            </a:r>
            <a:r>
              <a:rPr lang="bg-BG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50" name="Arrow: Striped Right 49">
            <a:extLst>
              <a:ext uri="{FF2B5EF4-FFF2-40B4-BE49-F238E27FC236}">
                <a16:creationId xmlns:a16="http://schemas.microsoft.com/office/drawing/2014/main" id="{3739F608-EBF4-4564-82C9-DEC491D75987}"/>
              </a:ext>
            </a:extLst>
          </p:cNvPr>
          <p:cNvSpPr/>
          <p:nvPr/>
        </p:nvSpPr>
        <p:spPr>
          <a:xfrm rot="20104565">
            <a:off x="3290611" y="2068262"/>
            <a:ext cx="957600" cy="433648"/>
          </a:xfrm>
          <a:prstGeom prst="stripedRightArrow">
            <a:avLst/>
          </a:prstGeom>
          <a:solidFill>
            <a:srgbClr val="0F2D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72F19914-1E4B-418A-B2CE-47B78C0DA9EB}"/>
              </a:ext>
            </a:extLst>
          </p:cNvPr>
          <p:cNvSpPr txBox="1"/>
          <p:nvPr/>
        </p:nvSpPr>
        <p:spPr>
          <a:xfrm>
            <a:off x="4419967" y="1535340"/>
            <a:ext cx="2109597" cy="4770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bg-BG" sz="2500" b="1" dirty="0">
                <a:solidFill>
                  <a:srgbClr val="0F2D69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ЦВП в ПОО</a:t>
            </a:r>
          </a:p>
        </p:txBody>
      </p:sp>
      <p:sp>
        <p:nvSpPr>
          <p:cNvPr id="65" name="Arrow: Striped Right 64">
            <a:extLst>
              <a:ext uri="{FF2B5EF4-FFF2-40B4-BE49-F238E27FC236}">
                <a16:creationId xmlns:a16="http://schemas.microsoft.com/office/drawing/2014/main" id="{EF935B26-67C3-4C4E-B832-1634CA4363AE}"/>
              </a:ext>
            </a:extLst>
          </p:cNvPr>
          <p:cNvSpPr/>
          <p:nvPr/>
        </p:nvSpPr>
        <p:spPr>
          <a:xfrm rot="12509430">
            <a:off x="6749540" y="1937749"/>
            <a:ext cx="957600" cy="433648"/>
          </a:xfrm>
          <a:prstGeom prst="stripedRightArrow">
            <a:avLst/>
          </a:prstGeom>
          <a:solidFill>
            <a:srgbClr val="C55A11"/>
          </a:solidFill>
          <a:ln>
            <a:solidFill>
              <a:srgbClr val="C55A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6CBF3D88-3B4F-4474-87BA-868FCE2BEBF3}"/>
              </a:ext>
            </a:extLst>
          </p:cNvPr>
          <p:cNvSpPr txBox="1"/>
          <p:nvPr/>
        </p:nvSpPr>
        <p:spPr>
          <a:xfrm>
            <a:off x="7544415" y="3600538"/>
            <a:ext cx="227539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bg-BG" sz="1400" b="1" dirty="0">
                <a:solidFill>
                  <a:schemeClr val="accent2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Сътрудничество и партньорства</a:t>
            </a:r>
          </a:p>
        </p:txBody>
      </p: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FD36B2C6-0229-43AC-B752-AE5AF023CE46}"/>
              </a:ext>
            </a:extLst>
          </p:cNvPr>
          <p:cNvCxnSpPr>
            <a:cxnSpLocks/>
          </p:cNvCxnSpPr>
          <p:nvPr/>
        </p:nvCxnSpPr>
        <p:spPr>
          <a:xfrm flipH="1">
            <a:off x="4558258" y="2869667"/>
            <a:ext cx="737091" cy="288029"/>
          </a:xfrm>
          <a:prstGeom prst="straightConnector1">
            <a:avLst/>
          </a:prstGeom>
          <a:ln w="38100">
            <a:solidFill>
              <a:schemeClr val="bg1">
                <a:lumMod val="50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82010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28A279CE-26B5-4D5C-BE81-3C14A9551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/>
              <a:t> </a:t>
            </a: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C41A3094-A0F5-4E7B-894C-6A703FBFAFE6}"/>
              </a:ext>
            </a:extLst>
          </p:cNvPr>
          <p:cNvSpPr/>
          <p:nvPr/>
        </p:nvSpPr>
        <p:spPr>
          <a:xfrm>
            <a:off x="9899639" y="1419152"/>
            <a:ext cx="2345631" cy="350866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23000"/>
                </a:schemeClr>
              </a:gs>
              <a:gs pos="77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06143081-E17C-4683-AB9A-F7220D21A7A4}"/>
              </a:ext>
            </a:extLst>
          </p:cNvPr>
          <p:cNvSpPr/>
          <p:nvPr/>
        </p:nvSpPr>
        <p:spPr>
          <a:xfrm>
            <a:off x="7504398" y="1387855"/>
            <a:ext cx="2676246" cy="350866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23000"/>
                </a:schemeClr>
              </a:gs>
              <a:gs pos="77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9F964096-D25F-4707-8772-BAC8A1277285}"/>
              </a:ext>
            </a:extLst>
          </p:cNvPr>
          <p:cNvGrpSpPr/>
          <p:nvPr/>
        </p:nvGrpSpPr>
        <p:grpSpPr>
          <a:xfrm>
            <a:off x="-64606" y="1166905"/>
            <a:ext cx="12113390" cy="5085232"/>
            <a:chOff x="32109" y="1360336"/>
            <a:chExt cx="12113390" cy="5085232"/>
          </a:xfrm>
        </p:grpSpPr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A1DD6DCA-F520-473A-9AA5-59F6984954A3}"/>
                </a:ext>
              </a:extLst>
            </p:cNvPr>
            <p:cNvCxnSpPr>
              <a:cxnSpLocks/>
              <a:endCxn id="117" idx="0"/>
            </p:cNvCxnSpPr>
            <p:nvPr/>
          </p:nvCxnSpPr>
          <p:spPr>
            <a:xfrm>
              <a:off x="8984531" y="5174186"/>
              <a:ext cx="1" cy="916819"/>
            </a:xfrm>
            <a:prstGeom prst="line">
              <a:avLst/>
            </a:prstGeom>
            <a:solidFill>
              <a:srgbClr val="548235"/>
            </a:solidFill>
            <a:ln w="57150" cap="rnd">
              <a:solidFill>
                <a:srgbClr val="548235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Arrow: Down 77">
              <a:extLst>
                <a:ext uri="{FF2B5EF4-FFF2-40B4-BE49-F238E27FC236}">
                  <a16:creationId xmlns:a16="http://schemas.microsoft.com/office/drawing/2014/main" id="{738BFD7B-56E6-4690-B85D-E4129501B690}"/>
                </a:ext>
              </a:extLst>
            </p:cNvPr>
            <p:cNvSpPr/>
            <p:nvPr/>
          </p:nvSpPr>
          <p:spPr>
            <a:xfrm>
              <a:off x="10320867" y="1696509"/>
              <a:ext cx="1558287" cy="3433214"/>
            </a:xfrm>
            <a:prstGeom prst="downArrow">
              <a:avLst>
                <a:gd name="adj1" fmla="val 56502"/>
                <a:gd name="adj2" fmla="val 50000"/>
              </a:avLst>
            </a:prstGeom>
            <a:gradFill>
              <a:gsLst>
                <a:gs pos="0">
                  <a:schemeClr val="accent3"/>
                </a:gs>
                <a:gs pos="91000">
                  <a:schemeClr val="accent3">
                    <a:lumMod val="75000"/>
                  </a:schemeClr>
                </a:gs>
              </a:gsLst>
              <a:lin ang="1620000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72" name="Group 71">
              <a:extLst>
                <a:ext uri="{FF2B5EF4-FFF2-40B4-BE49-F238E27FC236}">
                  <a16:creationId xmlns:a16="http://schemas.microsoft.com/office/drawing/2014/main" id="{C2933B0A-F2A3-4477-9729-0592A86022EE}"/>
                </a:ext>
              </a:extLst>
            </p:cNvPr>
            <p:cNvGrpSpPr/>
            <p:nvPr/>
          </p:nvGrpSpPr>
          <p:grpSpPr>
            <a:xfrm>
              <a:off x="32109" y="1360336"/>
              <a:ext cx="11890727" cy="5085232"/>
              <a:chOff x="641461" y="1610686"/>
              <a:chExt cx="11890727" cy="5085232"/>
            </a:xfrm>
          </p:grpSpPr>
          <p:grpSp>
            <p:nvGrpSpPr>
              <p:cNvPr id="92" name="Group 91">
                <a:extLst>
                  <a:ext uri="{FF2B5EF4-FFF2-40B4-BE49-F238E27FC236}">
                    <a16:creationId xmlns:a16="http://schemas.microsoft.com/office/drawing/2014/main" id="{E1D11C53-E7E8-49EF-96B0-17CA0C9894A8}"/>
                  </a:ext>
                </a:extLst>
              </p:cNvPr>
              <p:cNvGrpSpPr/>
              <p:nvPr/>
            </p:nvGrpSpPr>
            <p:grpSpPr>
              <a:xfrm>
                <a:off x="641461" y="1610686"/>
                <a:ext cx="11890727" cy="5085232"/>
                <a:chOff x="653613" y="1063055"/>
                <a:chExt cx="11779925" cy="5563879"/>
              </a:xfrm>
            </p:grpSpPr>
            <p:sp>
              <p:nvSpPr>
                <p:cNvPr id="94" name="Arrow: Right 93">
                  <a:extLst>
                    <a:ext uri="{FF2B5EF4-FFF2-40B4-BE49-F238E27FC236}">
                      <a16:creationId xmlns:a16="http://schemas.microsoft.com/office/drawing/2014/main" id="{32E1E14B-09CA-4550-B140-C90167B4FBF5}"/>
                    </a:ext>
                  </a:extLst>
                </p:cNvPr>
                <p:cNvSpPr/>
                <p:nvPr/>
              </p:nvSpPr>
              <p:spPr>
                <a:xfrm>
                  <a:off x="9694668" y="6309266"/>
                  <a:ext cx="1750782" cy="254536"/>
                </a:xfrm>
                <a:prstGeom prst="rightArrow">
                  <a:avLst/>
                </a:prstGeom>
                <a:solidFill>
                  <a:srgbClr val="548235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97" name="Group 96">
                  <a:extLst>
                    <a:ext uri="{FF2B5EF4-FFF2-40B4-BE49-F238E27FC236}">
                      <a16:creationId xmlns:a16="http://schemas.microsoft.com/office/drawing/2014/main" id="{2CD47FEC-1528-4D56-B403-4760A80F4416}"/>
                    </a:ext>
                  </a:extLst>
                </p:cNvPr>
                <p:cNvGrpSpPr/>
                <p:nvPr/>
              </p:nvGrpSpPr>
              <p:grpSpPr>
                <a:xfrm>
                  <a:off x="653613" y="1158397"/>
                  <a:ext cx="3108236" cy="1880756"/>
                  <a:chOff x="1549155" y="1052736"/>
                  <a:chExt cx="3044616" cy="2159689"/>
                </a:xfrm>
              </p:grpSpPr>
              <p:sp>
                <p:nvSpPr>
                  <p:cNvPr id="132" name="Arrow: Down 131">
                    <a:extLst>
                      <a:ext uri="{FF2B5EF4-FFF2-40B4-BE49-F238E27FC236}">
                        <a16:creationId xmlns:a16="http://schemas.microsoft.com/office/drawing/2014/main" id="{B7FD2598-DA6E-4851-8FCA-0A02379F729F}"/>
                      </a:ext>
                    </a:extLst>
                  </p:cNvPr>
                  <p:cNvSpPr/>
                  <p:nvPr/>
                </p:nvSpPr>
                <p:spPr>
                  <a:xfrm>
                    <a:off x="2073924" y="1332662"/>
                    <a:ext cx="1512168" cy="1879763"/>
                  </a:xfrm>
                  <a:prstGeom prst="downArrow">
                    <a:avLst>
                      <a:gd name="adj1" fmla="val 56502"/>
                      <a:gd name="adj2" fmla="val 50000"/>
                    </a:avLst>
                  </a:prstGeom>
                  <a:solidFill>
                    <a:srgbClr val="7695CA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grpSp>
                <p:nvGrpSpPr>
                  <p:cNvPr id="133" name="Group 132">
                    <a:extLst>
                      <a:ext uri="{FF2B5EF4-FFF2-40B4-BE49-F238E27FC236}">
                        <a16:creationId xmlns:a16="http://schemas.microsoft.com/office/drawing/2014/main" id="{2291A5AC-E2A8-4192-9473-B73BF154021A}"/>
                      </a:ext>
                    </a:extLst>
                  </p:cNvPr>
                  <p:cNvGrpSpPr/>
                  <p:nvPr/>
                </p:nvGrpSpPr>
                <p:grpSpPr>
                  <a:xfrm>
                    <a:off x="1549155" y="1052736"/>
                    <a:ext cx="3044616" cy="563032"/>
                    <a:chOff x="1111510" y="1052736"/>
                    <a:chExt cx="3678204" cy="563032"/>
                  </a:xfrm>
                </p:grpSpPr>
                <p:sp>
                  <p:nvSpPr>
                    <p:cNvPr id="134" name="Oval 133">
                      <a:extLst>
                        <a:ext uri="{FF2B5EF4-FFF2-40B4-BE49-F238E27FC236}">
                          <a16:creationId xmlns:a16="http://schemas.microsoft.com/office/drawing/2014/main" id="{27AAC6AC-5C26-4871-AE98-EFCA82B26A2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111510" y="1174942"/>
                      <a:ext cx="3137489" cy="440826"/>
                    </a:xfrm>
                    <a:prstGeom prst="ellipse">
                      <a:avLst/>
                    </a:prstGeom>
                    <a:gradFill flip="none" rotWithShape="1">
                      <a:gsLst>
                        <a:gs pos="0">
                          <a:schemeClr val="tx1">
                            <a:alpha val="23000"/>
                          </a:schemeClr>
                        </a:gs>
                        <a:gs pos="77000">
                          <a:schemeClr val="tx1">
                            <a:alpha val="0"/>
                          </a:schemeClr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  <a:ln w="25400" cap="flat" cmpd="sng" algn="ctr">
                      <a:noFill/>
                      <a:prstDash val="solid"/>
                    </a:ln>
                    <a:effectLst/>
                  </p:spPr>
                  <p:txBody>
                    <a:bodyPr rtlCol="0" anchor="ctr"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" lastClr="FFFFFF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5" name="Rectangle 134">
                      <a:extLst>
                        <a:ext uri="{FF2B5EF4-FFF2-40B4-BE49-F238E27FC236}">
                          <a16:creationId xmlns:a16="http://schemas.microsoft.com/office/drawing/2014/main" id="{0B96114B-B2D2-4807-B535-DD4274D5FAA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629916" y="1052736"/>
                      <a:ext cx="3159798" cy="307978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</p:grpSp>
            </p:grpSp>
            <p:grpSp>
              <p:nvGrpSpPr>
                <p:cNvPr id="98" name="Group 97">
                  <a:extLst>
                    <a:ext uri="{FF2B5EF4-FFF2-40B4-BE49-F238E27FC236}">
                      <a16:creationId xmlns:a16="http://schemas.microsoft.com/office/drawing/2014/main" id="{7EDFD35A-F763-424D-B180-8003DEFDEB6D}"/>
                    </a:ext>
                  </a:extLst>
                </p:cNvPr>
                <p:cNvGrpSpPr/>
                <p:nvPr/>
              </p:nvGrpSpPr>
              <p:grpSpPr>
                <a:xfrm>
                  <a:off x="3326472" y="1158397"/>
                  <a:ext cx="2880473" cy="2514657"/>
                  <a:chOff x="3894969" y="1052736"/>
                  <a:chExt cx="2821515" cy="2887606"/>
                </a:xfrm>
              </p:grpSpPr>
              <p:sp>
                <p:nvSpPr>
                  <p:cNvPr id="128" name="Arrow: Down 127">
                    <a:extLst>
                      <a:ext uri="{FF2B5EF4-FFF2-40B4-BE49-F238E27FC236}">
                        <a16:creationId xmlns:a16="http://schemas.microsoft.com/office/drawing/2014/main" id="{F6D6B311-7FCE-4096-A90D-A421CF530A65}"/>
                      </a:ext>
                    </a:extLst>
                  </p:cNvPr>
                  <p:cNvSpPr/>
                  <p:nvPr/>
                </p:nvSpPr>
                <p:spPr>
                  <a:xfrm>
                    <a:off x="4437405" y="1351659"/>
                    <a:ext cx="1512168" cy="2588683"/>
                  </a:xfrm>
                  <a:prstGeom prst="downArrow">
                    <a:avLst>
                      <a:gd name="adj1" fmla="val 56502"/>
                      <a:gd name="adj2" fmla="val 50000"/>
                    </a:avLst>
                  </a:prstGeom>
                  <a:gradFill>
                    <a:gsLst>
                      <a:gs pos="0">
                        <a:schemeClr val="accent5"/>
                      </a:gs>
                      <a:gs pos="91000">
                        <a:schemeClr val="accent5">
                          <a:lumMod val="75000"/>
                        </a:schemeClr>
                      </a:gs>
                    </a:gsLst>
                    <a:lin ang="16200000" scaled="1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grpSp>
                <p:nvGrpSpPr>
                  <p:cNvPr id="129" name="Group 128">
                    <a:extLst>
                      <a:ext uri="{FF2B5EF4-FFF2-40B4-BE49-F238E27FC236}">
                        <a16:creationId xmlns:a16="http://schemas.microsoft.com/office/drawing/2014/main" id="{76066970-2664-46F2-B609-5C78C753F468}"/>
                      </a:ext>
                    </a:extLst>
                  </p:cNvPr>
                  <p:cNvGrpSpPr/>
                  <p:nvPr/>
                </p:nvGrpSpPr>
                <p:grpSpPr>
                  <a:xfrm>
                    <a:off x="3894969" y="1052736"/>
                    <a:ext cx="2821515" cy="563032"/>
                    <a:chOff x="1381039" y="1052736"/>
                    <a:chExt cx="3408675" cy="563032"/>
                  </a:xfrm>
                </p:grpSpPr>
                <p:sp>
                  <p:nvSpPr>
                    <p:cNvPr id="130" name="Oval 129">
                      <a:extLst>
                        <a:ext uri="{FF2B5EF4-FFF2-40B4-BE49-F238E27FC236}">
                          <a16:creationId xmlns:a16="http://schemas.microsoft.com/office/drawing/2014/main" id="{97B17264-5A38-48BA-B804-EA09E250671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381039" y="1174942"/>
                      <a:ext cx="3137488" cy="440826"/>
                    </a:xfrm>
                    <a:prstGeom prst="ellipse">
                      <a:avLst/>
                    </a:prstGeom>
                    <a:gradFill flip="none" rotWithShape="1">
                      <a:gsLst>
                        <a:gs pos="0">
                          <a:schemeClr val="tx1">
                            <a:alpha val="23000"/>
                          </a:schemeClr>
                        </a:gs>
                        <a:gs pos="77000">
                          <a:schemeClr val="tx1">
                            <a:alpha val="0"/>
                          </a:schemeClr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  <a:ln w="25400" cap="flat" cmpd="sng" algn="ctr">
                      <a:noFill/>
                      <a:prstDash val="solid"/>
                    </a:ln>
                    <a:effectLst/>
                  </p:spPr>
                  <p:txBody>
                    <a:bodyPr rtlCol="0" anchor="ctr"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" lastClr="FFFFFF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1" name="Rectangle 130">
                      <a:extLst>
                        <a:ext uri="{FF2B5EF4-FFF2-40B4-BE49-F238E27FC236}">
                          <a16:creationId xmlns:a16="http://schemas.microsoft.com/office/drawing/2014/main" id="{B6D29246-6F4A-4801-BA6B-B7304A6E0F1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629916" y="1052736"/>
                      <a:ext cx="3159798" cy="307978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</p:grpSp>
            </p:grpSp>
            <p:grpSp>
              <p:nvGrpSpPr>
                <p:cNvPr id="99" name="Group 98">
                  <a:extLst>
                    <a:ext uri="{FF2B5EF4-FFF2-40B4-BE49-F238E27FC236}">
                      <a16:creationId xmlns:a16="http://schemas.microsoft.com/office/drawing/2014/main" id="{AC63A3F1-6774-475C-9978-FA2993439EEC}"/>
                    </a:ext>
                  </a:extLst>
                </p:cNvPr>
                <p:cNvGrpSpPr/>
                <p:nvPr/>
              </p:nvGrpSpPr>
              <p:grpSpPr>
                <a:xfrm>
                  <a:off x="5800452" y="1158397"/>
                  <a:ext cx="2851587" cy="3107366"/>
                  <a:chOff x="6013322" y="1052736"/>
                  <a:chExt cx="2793221" cy="3568219"/>
                </a:xfrm>
              </p:grpSpPr>
              <p:sp>
                <p:nvSpPr>
                  <p:cNvPr id="124" name="Arrow: Down 123">
                    <a:extLst>
                      <a:ext uri="{FF2B5EF4-FFF2-40B4-BE49-F238E27FC236}">
                        <a16:creationId xmlns:a16="http://schemas.microsoft.com/office/drawing/2014/main" id="{87988910-86BD-4627-A426-FD21FC5F2BDE}"/>
                      </a:ext>
                    </a:extLst>
                  </p:cNvPr>
                  <p:cNvSpPr/>
                  <p:nvPr/>
                </p:nvSpPr>
                <p:spPr>
                  <a:xfrm>
                    <a:off x="6555758" y="1328805"/>
                    <a:ext cx="1512168" cy="3292150"/>
                  </a:xfrm>
                  <a:prstGeom prst="downArrow">
                    <a:avLst>
                      <a:gd name="adj1" fmla="val 56502"/>
                      <a:gd name="adj2" fmla="val 50000"/>
                    </a:avLst>
                  </a:prstGeom>
                  <a:gradFill>
                    <a:gsLst>
                      <a:gs pos="0">
                        <a:schemeClr val="accent4"/>
                      </a:gs>
                      <a:gs pos="91000">
                        <a:schemeClr val="accent4">
                          <a:lumMod val="75000"/>
                        </a:schemeClr>
                      </a:gs>
                    </a:gsLst>
                    <a:lin ang="16200000" scaled="1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grpSp>
                <p:nvGrpSpPr>
                  <p:cNvPr id="125" name="Group 124">
                    <a:extLst>
                      <a:ext uri="{FF2B5EF4-FFF2-40B4-BE49-F238E27FC236}">
                        <a16:creationId xmlns:a16="http://schemas.microsoft.com/office/drawing/2014/main" id="{A761244A-91C0-4436-B1E5-6AF80620C8EB}"/>
                      </a:ext>
                    </a:extLst>
                  </p:cNvPr>
                  <p:cNvGrpSpPr/>
                  <p:nvPr/>
                </p:nvGrpSpPr>
                <p:grpSpPr>
                  <a:xfrm>
                    <a:off x="6013322" y="1052736"/>
                    <a:ext cx="2793221" cy="540178"/>
                    <a:chOff x="1415221" y="1052736"/>
                    <a:chExt cx="3374493" cy="540178"/>
                  </a:xfrm>
                </p:grpSpPr>
                <p:sp>
                  <p:nvSpPr>
                    <p:cNvPr id="126" name="Oval 125">
                      <a:extLst>
                        <a:ext uri="{FF2B5EF4-FFF2-40B4-BE49-F238E27FC236}">
                          <a16:creationId xmlns:a16="http://schemas.microsoft.com/office/drawing/2014/main" id="{2756A610-BB73-4820-BA2D-C07186BA7DF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415221" y="1152088"/>
                      <a:ext cx="3137488" cy="440826"/>
                    </a:xfrm>
                    <a:prstGeom prst="ellipse">
                      <a:avLst/>
                    </a:prstGeom>
                    <a:gradFill flip="none" rotWithShape="1">
                      <a:gsLst>
                        <a:gs pos="0">
                          <a:schemeClr val="tx1">
                            <a:alpha val="23000"/>
                          </a:schemeClr>
                        </a:gs>
                        <a:gs pos="77000">
                          <a:schemeClr val="tx1">
                            <a:alpha val="0"/>
                          </a:schemeClr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  <a:ln w="25400" cap="flat" cmpd="sng" algn="ctr">
                      <a:noFill/>
                      <a:prstDash val="solid"/>
                    </a:ln>
                    <a:effectLst/>
                  </p:spPr>
                  <p:txBody>
                    <a:bodyPr rtlCol="0" anchor="ctr"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" lastClr="FFFFFF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27" name="Rectangle 126">
                      <a:extLst>
                        <a:ext uri="{FF2B5EF4-FFF2-40B4-BE49-F238E27FC236}">
                          <a16:creationId xmlns:a16="http://schemas.microsoft.com/office/drawing/2014/main" id="{DAB22216-7E69-4936-BBB5-8E662F4928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629916" y="1052736"/>
                      <a:ext cx="3159798" cy="307978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</p:grpSp>
            </p:grpSp>
            <p:grpSp>
              <p:nvGrpSpPr>
                <p:cNvPr id="100" name="Group 99">
                  <a:extLst>
                    <a:ext uri="{FF2B5EF4-FFF2-40B4-BE49-F238E27FC236}">
                      <a16:creationId xmlns:a16="http://schemas.microsoft.com/office/drawing/2014/main" id="{AE2290B2-27ED-4071-B8C7-D4E2FA1EE0C4}"/>
                    </a:ext>
                  </a:extLst>
                </p:cNvPr>
                <p:cNvGrpSpPr/>
                <p:nvPr/>
              </p:nvGrpSpPr>
              <p:grpSpPr>
                <a:xfrm>
                  <a:off x="8401954" y="1168662"/>
                  <a:ext cx="4031584" cy="3539175"/>
                  <a:chOff x="8268043" y="1064523"/>
                  <a:chExt cx="3949065" cy="4064071"/>
                </a:xfrm>
              </p:grpSpPr>
              <p:sp>
                <p:nvSpPr>
                  <p:cNvPr id="122" name="Arrow: Down 121">
                    <a:extLst>
                      <a:ext uri="{FF2B5EF4-FFF2-40B4-BE49-F238E27FC236}">
                        <a16:creationId xmlns:a16="http://schemas.microsoft.com/office/drawing/2014/main" id="{0F64811B-C54B-40D2-AD6F-100F5BA7612F}"/>
                      </a:ext>
                    </a:extLst>
                  </p:cNvPr>
                  <p:cNvSpPr/>
                  <p:nvPr/>
                </p:nvSpPr>
                <p:spPr>
                  <a:xfrm>
                    <a:off x="8576151" y="1285485"/>
                    <a:ext cx="1512168" cy="3843109"/>
                  </a:xfrm>
                  <a:prstGeom prst="downArrow">
                    <a:avLst>
                      <a:gd name="adj1" fmla="val 56502"/>
                      <a:gd name="adj2" fmla="val 50000"/>
                    </a:avLst>
                  </a:prstGeom>
                  <a:solidFill>
                    <a:schemeClr val="accent6">
                      <a:lumMod val="7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123" name="Rectangle 122">
                    <a:extLst>
                      <a:ext uri="{FF2B5EF4-FFF2-40B4-BE49-F238E27FC236}">
                        <a16:creationId xmlns:a16="http://schemas.microsoft.com/office/drawing/2014/main" id="{E5317861-AD3C-4527-994C-35F237725659}"/>
                      </a:ext>
                    </a:extLst>
                  </p:cNvPr>
                  <p:cNvSpPr/>
                  <p:nvPr/>
                </p:nvSpPr>
                <p:spPr>
                  <a:xfrm>
                    <a:off x="8268043" y="1064523"/>
                    <a:ext cx="3949065" cy="307978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101" name="Rectangle 100">
                  <a:extLst>
                    <a:ext uri="{FF2B5EF4-FFF2-40B4-BE49-F238E27FC236}">
                      <a16:creationId xmlns:a16="http://schemas.microsoft.com/office/drawing/2014/main" id="{FAE78CB6-BDEA-4E7D-871F-A2C0C8DFFA31}"/>
                    </a:ext>
                  </a:extLst>
                </p:cNvPr>
                <p:cNvSpPr/>
                <p:nvPr/>
              </p:nvSpPr>
              <p:spPr>
                <a:xfrm>
                  <a:off x="759514" y="3692903"/>
                  <a:ext cx="2538598" cy="562338"/>
                </a:xfrm>
                <a:prstGeom prst="rect">
                  <a:avLst/>
                </a:prstGeom>
              </p:spPr>
              <p:txBody>
                <a:bodyPr wrap="square" lIns="0" tIns="0" rIns="0" bIns="0" anchor="ctr">
                  <a:noAutofit/>
                </a:bodyPr>
                <a:lstStyle/>
                <a:p>
                  <a:pPr algn="ctr"/>
                  <a:r>
                    <a:rPr lang="bg-BG" sz="1400" b="1" dirty="0">
                      <a:solidFill>
                        <a:srgbClr val="002060"/>
                      </a:solidFill>
                      <a:latin typeface="Segoe UI" panose="020B0502040204020203" pitchFamily="34" charset="0"/>
                      <a:ea typeface="Open Sans" panose="020B0606030504020204" pitchFamily="34" charset="0"/>
                      <a:cs typeface="Segoe UI" panose="020B0502040204020203" pitchFamily="34" charset="0"/>
                    </a:rPr>
                    <a:t>Март – Април 2025 г. </a:t>
                  </a:r>
                </a:p>
                <a:p>
                  <a:pPr algn="ctr"/>
                  <a:r>
                    <a:rPr lang="ru-RU" sz="1400" dirty="0">
                      <a:solidFill>
                        <a:srgbClr val="002060"/>
                      </a:solidFill>
                      <a:latin typeface="Segoe UI" panose="020B0502040204020203" pitchFamily="34" charset="0"/>
                      <a:ea typeface="Open Sans" panose="020B0606030504020204" pitchFamily="34" charset="0"/>
                      <a:cs typeface="Segoe UI" panose="020B0502040204020203" pitchFamily="34" charset="0"/>
                    </a:rPr>
                    <a:t>Фокус групи за обсъждане на проекта на Методология и критерии за подбор на операция</a:t>
                  </a:r>
                </a:p>
                <a:p>
                  <a:pPr algn="ctr"/>
                  <a:r>
                    <a:rPr lang="ru-RU" sz="1400" dirty="0">
                      <a:solidFill>
                        <a:srgbClr val="002060"/>
                      </a:solidFill>
                      <a:latin typeface="Segoe UI" panose="020B0502040204020203" pitchFamily="34" charset="0"/>
                      <a:ea typeface="Open Sans" panose="020B0606030504020204" pitchFamily="34" charset="0"/>
                      <a:cs typeface="Segoe UI" panose="020B0502040204020203" pitchFamily="34" charset="0"/>
                    </a:rPr>
                    <a:t>- 7 април 2025 г. - КБ и МОН</a:t>
                  </a:r>
                </a:p>
                <a:p>
                  <a:pPr algn="ctr"/>
                  <a:r>
                    <a:rPr lang="ru-RU" sz="1400" dirty="0">
                      <a:solidFill>
                        <a:srgbClr val="002060"/>
                      </a:solidFill>
                      <a:latin typeface="Segoe UI" panose="020B0502040204020203" pitchFamily="34" charset="0"/>
                      <a:ea typeface="Open Sans" panose="020B0606030504020204" pitchFamily="34" charset="0"/>
                      <a:cs typeface="Segoe UI" panose="020B0502040204020203" pitchFamily="34" charset="0"/>
                    </a:rPr>
                    <a:t>- 24 март 2025 г. - социалните партньори </a:t>
                  </a:r>
                </a:p>
              </p:txBody>
            </p:sp>
            <p:sp>
              <p:nvSpPr>
                <p:cNvPr id="102" name="Rectangle 101">
                  <a:extLst>
                    <a:ext uri="{FF2B5EF4-FFF2-40B4-BE49-F238E27FC236}">
                      <a16:creationId xmlns:a16="http://schemas.microsoft.com/office/drawing/2014/main" id="{8FB5852C-CB95-4E82-98B7-85050396B53D}"/>
                    </a:ext>
                  </a:extLst>
                </p:cNvPr>
                <p:cNvSpPr/>
                <p:nvPr/>
              </p:nvSpPr>
              <p:spPr>
                <a:xfrm>
                  <a:off x="3602733" y="4213921"/>
                  <a:ext cx="2123758" cy="602391"/>
                </a:xfrm>
                <a:prstGeom prst="rect">
                  <a:avLst/>
                </a:prstGeom>
              </p:spPr>
              <p:txBody>
                <a:bodyPr wrap="square" lIns="0" tIns="0" rIns="0" bIns="0" anchor="ctr">
                  <a:noAutofit/>
                </a:bodyPr>
                <a:lstStyle/>
                <a:p>
                  <a:pPr algn="ctr"/>
                  <a:r>
                    <a:rPr lang="bg-BG" sz="1400" b="1" dirty="0">
                      <a:solidFill>
                        <a:srgbClr val="002060"/>
                      </a:solidFill>
                      <a:latin typeface="Segoe UI" panose="020B0502040204020203" pitchFamily="34" charset="0"/>
                      <a:ea typeface="Open Sans" panose="020B0606030504020204" pitchFamily="34" charset="0"/>
                      <a:cs typeface="Segoe UI" panose="020B0502040204020203" pitchFamily="34" charset="0"/>
                    </a:rPr>
                    <a:t>29 април 2025 г.</a:t>
                  </a:r>
                </a:p>
                <a:p>
                  <a:pPr algn="ctr"/>
                  <a:r>
                    <a:rPr lang="ru-RU" sz="1400" dirty="0">
                      <a:solidFill>
                        <a:srgbClr val="002060"/>
                      </a:solidFill>
                      <a:latin typeface="Segoe UI" panose="020B0502040204020203" pitchFamily="34" charset="0"/>
                      <a:ea typeface="Open Sans" panose="020B0606030504020204" pitchFamily="34" charset="0"/>
                      <a:cs typeface="Segoe UI" panose="020B0502040204020203" pitchFamily="34" charset="0"/>
                    </a:rPr>
                    <a:t>Одобрени от КН на ПО</a:t>
                  </a:r>
                  <a:r>
                    <a:rPr lang="bg-BG" sz="1600" b="1" dirty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Segoe UI" panose="020B0502040204020203" pitchFamily="34" charset="0"/>
                      <a:ea typeface="Open Sans" panose="020B0606030504020204" pitchFamily="34" charset="0"/>
                      <a:cs typeface="Segoe UI" panose="020B0502040204020203" pitchFamily="34" charset="0"/>
                    </a:rPr>
                    <a:t> </a:t>
                  </a:r>
                  <a:r>
                    <a:rPr lang="ru-RU" sz="1400" dirty="0">
                      <a:solidFill>
                        <a:srgbClr val="002060"/>
                      </a:solidFill>
                      <a:latin typeface="Segoe UI" panose="020B0502040204020203" pitchFamily="34" charset="0"/>
                      <a:ea typeface="Open Sans" panose="020B0606030504020204" pitchFamily="34" charset="0"/>
                      <a:cs typeface="Segoe UI" panose="020B0502040204020203" pitchFamily="34" charset="0"/>
                    </a:rPr>
                    <a:t>Методология и критерии за подбор на операцията</a:t>
                  </a:r>
                  <a:endParaRPr lang="bg-BG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Segoe UI" panose="020B0502040204020203" pitchFamily="34" charset="0"/>
                    <a:ea typeface="Open Sans" panose="020B0606030504020204" pitchFamily="34" charset="0"/>
                    <a:cs typeface="Segoe UI" panose="020B0502040204020203" pitchFamily="34" charset="0"/>
                  </a:endParaRPr>
                </a:p>
                <a:p>
                  <a:pPr algn="ctr"/>
                  <a:endParaRPr lang="en-IN" sz="18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ea typeface="Open Sans" panose="020B0606030504020204" pitchFamily="34" charset="0"/>
                    <a:cs typeface="Open Sans" panose="020B0606030504020204" pitchFamily="34" charset="0"/>
                  </a:endParaRPr>
                </a:p>
              </p:txBody>
            </p:sp>
            <p:sp>
              <p:nvSpPr>
                <p:cNvPr id="103" name="Rectangle 102">
                  <a:extLst>
                    <a:ext uri="{FF2B5EF4-FFF2-40B4-BE49-F238E27FC236}">
                      <a16:creationId xmlns:a16="http://schemas.microsoft.com/office/drawing/2014/main" id="{0EA1122B-704B-430D-A80C-607C72E163E4}"/>
                    </a:ext>
                  </a:extLst>
                </p:cNvPr>
                <p:cNvSpPr/>
                <p:nvPr/>
              </p:nvSpPr>
              <p:spPr>
                <a:xfrm>
                  <a:off x="6008991" y="4469245"/>
                  <a:ext cx="2306147" cy="487940"/>
                </a:xfrm>
                <a:prstGeom prst="rect">
                  <a:avLst/>
                </a:prstGeom>
              </p:spPr>
              <p:txBody>
                <a:bodyPr wrap="square" lIns="0" tIns="0" rIns="0" bIns="0" anchor="ctr">
                  <a:noAutofit/>
                </a:bodyPr>
                <a:lstStyle/>
                <a:p>
                  <a:pPr algn="ctr"/>
                  <a:r>
                    <a:rPr lang="bg-BG" sz="1400" b="1" dirty="0">
                      <a:solidFill>
                        <a:srgbClr val="002060"/>
                      </a:solidFill>
                      <a:latin typeface="Segoe UI" panose="020B0502040204020203" pitchFamily="34" charset="0"/>
                      <a:ea typeface="Open Sans" panose="020B0606030504020204" pitchFamily="34" charset="0"/>
                      <a:cs typeface="Segoe UI" panose="020B0502040204020203" pitchFamily="34" charset="0"/>
                    </a:rPr>
                    <a:t>Септември 2025 г.</a:t>
                  </a:r>
                </a:p>
                <a:p>
                  <a:pPr algn="ctr"/>
                  <a:r>
                    <a:rPr lang="bg-BG" sz="1400" dirty="0">
                      <a:solidFill>
                        <a:srgbClr val="002060"/>
                      </a:solidFill>
                      <a:latin typeface="Segoe UI" panose="020B0502040204020203" pitchFamily="34" charset="0"/>
                      <a:ea typeface="Open Sans" panose="020B0606030504020204" pitchFamily="34" charset="0"/>
                      <a:cs typeface="Segoe UI" panose="020B0502040204020203" pitchFamily="34" charset="0"/>
                    </a:rPr>
                    <a:t>Съгласуване на проекта на Насоки за кандидатстване с КБ, МОН и МФ</a:t>
                  </a:r>
                  <a:endParaRPr lang="en-IN" sz="1400" dirty="0">
                    <a:solidFill>
                      <a:srgbClr val="002060"/>
                    </a:solidFill>
                    <a:latin typeface="Segoe UI" panose="020B0502040204020203" pitchFamily="34" charset="0"/>
                    <a:ea typeface="Open Sans" panose="020B0606030504020204" pitchFamily="34" charset="0"/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104" name="Rectangle 103">
                  <a:extLst>
                    <a:ext uri="{FF2B5EF4-FFF2-40B4-BE49-F238E27FC236}">
                      <a16:creationId xmlns:a16="http://schemas.microsoft.com/office/drawing/2014/main" id="{096054E5-DCEA-4486-85AF-C2B30C3A0521}"/>
                    </a:ext>
                  </a:extLst>
                </p:cNvPr>
                <p:cNvSpPr/>
                <p:nvPr/>
              </p:nvSpPr>
              <p:spPr>
                <a:xfrm>
                  <a:off x="8485869" y="4650554"/>
                  <a:ext cx="2199883" cy="331517"/>
                </a:xfrm>
                <a:prstGeom prst="rect">
                  <a:avLst/>
                </a:prstGeom>
              </p:spPr>
              <p:txBody>
                <a:bodyPr wrap="square" lIns="0" tIns="0" rIns="0" bIns="0" anchor="ctr">
                  <a:noAutofit/>
                </a:bodyPr>
                <a:lstStyle/>
                <a:p>
                  <a:pPr algn="ctr"/>
                  <a:endParaRPr lang="bg-BG" sz="1600" b="1" dirty="0">
                    <a:solidFill>
                      <a:srgbClr val="002060"/>
                    </a:solidFill>
                    <a:latin typeface="Segoe UI" panose="020B0502040204020203" pitchFamily="34" charset="0"/>
                    <a:ea typeface="Open Sans" panose="020B0606030504020204" pitchFamily="34" charset="0"/>
                    <a:cs typeface="Segoe UI" panose="020B0502040204020203" pitchFamily="34" charset="0"/>
                  </a:endParaRPr>
                </a:p>
                <a:p>
                  <a:pPr algn="ctr"/>
                  <a:r>
                    <a:rPr lang="bg-BG" sz="1400" b="1" dirty="0">
                      <a:solidFill>
                        <a:srgbClr val="002060"/>
                      </a:solidFill>
                      <a:latin typeface="Segoe UI" panose="020B0502040204020203" pitchFamily="34" charset="0"/>
                      <a:ea typeface="Open Sans" panose="020B0606030504020204" pitchFamily="34" charset="0"/>
                      <a:cs typeface="Segoe UI" panose="020B0502040204020203" pitchFamily="34" charset="0"/>
                    </a:rPr>
                    <a:t>Октомври 2025 г. </a:t>
                  </a:r>
                </a:p>
                <a:p>
                  <a:pPr algn="ctr"/>
                  <a:r>
                    <a:rPr lang="bg-BG" sz="1400" dirty="0">
                      <a:solidFill>
                        <a:srgbClr val="002060"/>
                      </a:solidFill>
                      <a:latin typeface="Segoe UI" panose="020B0502040204020203" pitchFamily="34" charset="0"/>
                      <a:ea typeface="Open Sans" panose="020B0606030504020204" pitchFamily="34" charset="0"/>
                      <a:cs typeface="Segoe UI" panose="020B0502040204020203" pitchFamily="34" charset="0"/>
                    </a:rPr>
                    <a:t>Обявяване на процедура</a:t>
                  </a:r>
                  <a:endParaRPr lang="en-IN" sz="1400" dirty="0">
                    <a:solidFill>
                      <a:srgbClr val="002060"/>
                    </a:solidFill>
                    <a:latin typeface="Segoe UI" panose="020B0502040204020203" pitchFamily="34" charset="0"/>
                    <a:ea typeface="Open Sans" panose="020B0606030504020204" pitchFamily="34" charset="0"/>
                    <a:cs typeface="Segoe UI" panose="020B0502040204020203" pitchFamily="34" charset="0"/>
                  </a:endParaRPr>
                </a:p>
              </p:txBody>
            </p:sp>
            <p:cxnSp>
              <p:nvCxnSpPr>
                <p:cNvPr id="105" name="Straight Connector 104">
                  <a:extLst>
                    <a:ext uri="{FF2B5EF4-FFF2-40B4-BE49-F238E27FC236}">
                      <a16:creationId xmlns:a16="http://schemas.microsoft.com/office/drawing/2014/main" id="{988E8CA4-27F2-46DF-B878-079DCBD2DFFA}"/>
                    </a:ext>
                  </a:extLst>
                </p:cNvPr>
                <p:cNvCxnSpPr>
                  <a:cxnSpLocks/>
                  <a:endCxn id="109" idx="0"/>
                </p:cNvCxnSpPr>
                <p:nvPr/>
              </p:nvCxnSpPr>
              <p:spPr>
                <a:xfrm>
                  <a:off x="2026802" y="4950651"/>
                  <a:ext cx="0" cy="1283809"/>
                </a:xfrm>
                <a:prstGeom prst="line">
                  <a:avLst/>
                </a:prstGeom>
                <a:solidFill>
                  <a:srgbClr val="7695CA"/>
                </a:solidFill>
                <a:ln w="57150" cap="rnd">
                  <a:solidFill>
                    <a:srgbClr val="7695CA"/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6" name="Straight Connector 105">
                  <a:extLst>
                    <a:ext uri="{FF2B5EF4-FFF2-40B4-BE49-F238E27FC236}">
                      <a16:creationId xmlns:a16="http://schemas.microsoft.com/office/drawing/2014/main" id="{DB2965B5-FFD3-45B9-B99E-483A1494F263}"/>
                    </a:ext>
                  </a:extLst>
                </p:cNvPr>
                <p:cNvCxnSpPr>
                  <a:cxnSpLocks/>
                  <a:endCxn id="113" idx="0"/>
                </p:cNvCxnSpPr>
                <p:nvPr/>
              </p:nvCxnSpPr>
              <p:spPr>
                <a:xfrm>
                  <a:off x="7221747" y="5235883"/>
                  <a:ext cx="2320" cy="977989"/>
                </a:xfrm>
                <a:prstGeom prst="line">
                  <a:avLst/>
                </a:prstGeom>
                <a:ln w="57150" cap="rnd">
                  <a:solidFill>
                    <a:schemeClr val="accent4"/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7" name="Straight Connector 106">
                  <a:extLst>
                    <a:ext uri="{FF2B5EF4-FFF2-40B4-BE49-F238E27FC236}">
                      <a16:creationId xmlns:a16="http://schemas.microsoft.com/office/drawing/2014/main" id="{08B46F51-9BFF-451C-8FF5-CCB0C6367D82}"/>
                    </a:ext>
                  </a:extLst>
                </p:cNvPr>
                <p:cNvCxnSpPr>
                  <a:cxnSpLocks/>
                  <a:endCxn id="120" idx="0"/>
                </p:cNvCxnSpPr>
                <p:nvPr/>
              </p:nvCxnSpPr>
              <p:spPr>
                <a:xfrm>
                  <a:off x="4599660" y="4950651"/>
                  <a:ext cx="2989" cy="1250588"/>
                </a:xfrm>
                <a:prstGeom prst="line">
                  <a:avLst/>
                </a:prstGeom>
                <a:ln w="57150" cap="rnd">
                  <a:solidFill>
                    <a:schemeClr val="accent5"/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08" name="Arrow: Right 107">
                  <a:extLst>
                    <a:ext uri="{FF2B5EF4-FFF2-40B4-BE49-F238E27FC236}">
                      <a16:creationId xmlns:a16="http://schemas.microsoft.com/office/drawing/2014/main" id="{35248C4F-DED6-45D1-B00E-0FE257D82058}"/>
                    </a:ext>
                  </a:extLst>
                </p:cNvPr>
                <p:cNvSpPr/>
                <p:nvPr/>
              </p:nvSpPr>
              <p:spPr>
                <a:xfrm>
                  <a:off x="2166367" y="6280573"/>
                  <a:ext cx="2242313" cy="254536"/>
                </a:xfrm>
                <a:prstGeom prst="rightArrow">
                  <a:avLst/>
                </a:prstGeom>
                <a:solidFill>
                  <a:srgbClr val="7695CA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Oval 108">
                  <a:extLst>
                    <a:ext uri="{FF2B5EF4-FFF2-40B4-BE49-F238E27FC236}">
                      <a16:creationId xmlns:a16="http://schemas.microsoft.com/office/drawing/2014/main" id="{381D1C44-B5EB-4295-97B2-8AF028D2D83F}"/>
                    </a:ext>
                  </a:extLst>
                </p:cNvPr>
                <p:cNvSpPr/>
                <p:nvPr/>
              </p:nvSpPr>
              <p:spPr>
                <a:xfrm>
                  <a:off x="1832834" y="6234461"/>
                  <a:ext cx="387936" cy="38793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0" name="Oval 109">
                  <a:extLst>
                    <a:ext uri="{FF2B5EF4-FFF2-40B4-BE49-F238E27FC236}">
                      <a16:creationId xmlns:a16="http://schemas.microsoft.com/office/drawing/2014/main" id="{F731B7B2-3CCD-4E48-8243-78A9679C31A4}"/>
                    </a:ext>
                  </a:extLst>
                </p:cNvPr>
                <p:cNvSpPr/>
                <p:nvPr/>
              </p:nvSpPr>
              <p:spPr>
                <a:xfrm>
                  <a:off x="1949657" y="6330695"/>
                  <a:ext cx="154288" cy="154288"/>
                </a:xfrm>
                <a:prstGeom prst="ellipse">
                  <a:avLst/>
                </a:prstGeom>
                <a:solidFill>
                  <a:srgbClr val="7695CA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111" name="Group 110">
                  <a:extLst>
                    <a:ext uri="{FF2B5EF4-FFF2-40B4-BE49-F238E27FC236}">
                      <a16:creationId xmlns:a16="http://schemas.microsoft.com/office/drawing/2014/main" id="{ACB21D87-F74D-4C77-B0B3-9FCE02602554}"/>
                    </a:ext>
                  </a:extLst>
                </p:cNvPr>
                <p:cNvGrpSpPr/>
                <p:nvPr/>
              </p:nvGrpSpPr>
              <p:grpSpPr>
                <a:xfrm>
                  <a:off x="4408680" y="6201240"/>
                  <a:ext cx="2621418" cy="387936"/>
                  <a:chOff x="2050838" y="6178858"/>
                  <a:chExt cx="2621418" cy="387936"/>
                </a:xfrm>
              </p:grpSpPr>
              <p:sp>
                <p:nvSpPr>
                  <p:cNvPr id="119" name="Arrow: Right 118">
                    <a:extLst>
                      <a:ext uri="{FF2B5EF4-FFF2-40B4-BE49-F238E27FC236}">
                        <a16:creationId xmlns:a16="http://schemas.microsoft.com/office/drawing/2014/main" id="{E35E74E9-0551-4F45-8375-B6E8DE54B703}"/>
                      </a:ext>
                    </a:extLst>
                  </p:cNvPr>
                  <p:cNvSpPr/>
                  <p:nvPr/>
                </p:nvSpPr>
                <p:spPr>
                  <a:xfrm>
                    <a:off x="2384606" y="6258191"/>
                    <a:ext cx="2287650" cy="254536"/>
                  </a:xfrm>
                  <a:prstGeom prst="rightArrow">
                    <a:avLst/>
                  </a:prstGeom>
                  <a:solidFill>
                    <a:schemeClr val="accent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20" name="Oval 119">
                    <a:extLst>
                      <a:ext uri="{FF2B5EF4-FFF2-40B4-BE49-F238E27FC236}">
                        <a16:creationId xmlns:a16="http://schemas.microsoft.com/office/drawing/2014/main" id="{192FDE09-402E-4A2B-B18B-EF70F29DA351}"/>
                      </a:ext>
                    </a:extLst>
                  </p:cNvPr>
                  <p:cNvSpPr/>
                  <p:nvPr/>
                </p:nvSpPr>
                <p:spPr>
                  <a:xfrm>
                    <a:off x="2050838" y="6178858"/>
                    <a:ext cx="387936" cy="387936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accent5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21" name="Oval 120">
                    <a:extLst>
                      <a:ext uri="{FF2B5EF4-FFF2-40B4-BE49-F238E27FC236}">
                        <a16:creationId xmlns:a16="http://schemas.microsoft.com/office/drawing/2014/main" id="{2AA47FE5-E151-487F-BF32-0F40AC7B44D1}"/>
                      </a:ext>
                    </a:extLst>
                  </p:cNvPr>
                  <p:cNvSpPr/>
                  <p:nvPr/>
                </p:nvSpPr>
                <p:spPr>
                  <a:xfrm>
                    <a:off x="2167662" y="6286884"/>
                    <a:ext cx="154288" cy="154288"/>
                  </a:xfrm>
                  <a:prstGeom prst="ellipse">
                    <a:avLst/>
                  </a:prstGeom>
                  <a:solidFill>
                    <a:schemeClr val="accent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112" name="Arrow: Right 111">
                  <a:extLst>
                    <a:ext uri="{FF2B5EF4-FFF2-40B4-BE49-F238E27FC236}">
                      <a16:creationId xmlns:a16="http://schemas.microsoft.com/office/drawing/2014/main" id="{1653C981-0D4F-463B-A842-65FF886B67D8}"/>
                    </a:ext>
                  </a:extLst>
                </p:cNvPr>
                <p:cNvSpPr/>
                <p:nvPr/>
              </p:nvSpPr>
              <p:spPr>
                <a:xfrm>
                  <a:off x="7301629" y="6280574"/>
                  <a:ext cx="2027018" cy="254536"/>
                </a:xfrm>
                <a:prstGeom prst="rightArrow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3" name="Oval 112">
                  <a:extLst>
                    <a:ext uri="{FF2B5EF4-FFF2-40B4-BE49-F238E27FC236}">
                      <a16:creationId xmlns:a16="http://schemas.microsoft.com/office/drawing/2014/main" id="{D1A2BC01-2A5E-4AE0-9925-B716777C7F05}"/>
                    </a:ext>
                  </a:extLst>
                </p:cNvPr>
                <p:cNvSpPr/>
                <p:nvPr/>
              </p:nvSpPr>
              <p:spPr>
                <a:xfrm>
                  <a:off x="7030099" y="6213872"/>
                  <a:ext cx="387936" cy="38793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Oval 113">
                  <a:extLst>
                    <a:ext uri="{FF2B5EF4-FFF2-40B4-BE49-F238E27FC236}">
                      <a16:creationId xmlns:a16="http://schemas.microsoft.com/office/drawing/2014/main" id="{3F699F3D-5B6C-4985-8A2F-7F2498E2A3B7}"/>
                    </a:ext>
                  </a:extLst>
                </p:cNvPr>
                <p:cNvSpPr/>
                <p:nvPr/>
              </p:nvSpPr>
              <p:spPr>
                <a:xfrm>
                  <a:off x="7149874" y="6309267"/>
                  <a:ext cx="154288" cy="154288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115" name="Group 114">
                  <a:extLst>
                    <a:ext uri="{FF2B5EF4-FFF2-40B4-BE49-F238E27FC236}">
                      <a16:creationId xmlns:a16="http://schemas.microsoft.com/office/drawing/2014/main" id="{8867C6E9-614B-42B4-BADF-C277F21F4E84}"/>
                    </a:ext>
                  </a:extLst>
                </p:cNvPr>
                <p:cNvGrpSpPr/>
                <p:nvPr/>
              </p:nvGrpSpPr>
              <p:grpSpPr>
                <a:xfrm>
                  <a:off x="9328646" y="6238998"/>
                  <a:ext cx="387936" cy="387936"/>
                  <a:chOff x="7136009" y="6369016"/>
                  <a:chExt cx="387936" cy="387936"/>
                </a:xfrm>
              </p:grpSpPr>
              <p:sp>
                <p:nvSpPr>
                  <p:cNvPr id="117" name="Oval 116">
                    <a:extLst>
                      <a:ext uri="{FF2B5EF4-FFF2-40B4-BE49-F238E27FC236}">
                        <a16:creationId xmlns:a16="http://schemas.microsoft.com/office/drawing/2014/main" id="{35948136-08FC-42D2-A295-CA18046D43F9}"/>
                      </a:ext>
                    </a:extLst>
                  </p:cNvPr>
                  <p:cNvSpPr/>
                  <p:nvPr/>
                </p:nvSpPr>
                <p:spPr>
                  <a:xfrm>
                    <a:off x="7136009" y="6369016"/>
                    <a:ext cx="387936" cy="387936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rgbClr val="548235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18" name="Oval 117">
                    <a:extLst>
                      <a:ext uri="{FF2B5EF4-FFF2-40B4-BE49-F238E27FC236}">
                        <a16:creationId xmlns:a16="http://schemas.microsoft.com/office/drawing/2014/main" id="{A5ADAACD-B2CD-428F-B4D9-CEAE551C33C7}"/>
                      </a:ext>
                    </a:extLst>
                  </p:cNvPr>
                  <p:cNvSpPr/>
                  <p:nvPr/>
                </p:nvSpPr>
                <p:spPr>
                  <a:xfrm>
                    <a:off x="7255093" y="6481303"/>
                    <a:ext cx="154288" cy="154288"/>
                  </a:xfrm>
                  <a:prstGeom prst="ellipse">
                    <a:avLst/>
                  </a:prstGeom>
                  <a:solidFill>
                    <a:srgbClr val="548235"/>
                  </a:solidFill>
                  <a:ln>
                    <a:solidFill>
                      <a:srgbClr val="548235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 useBgFill="1">
              <p:nvSpPr>
                <p:cNvPr id="116" name="Rectangle 115">
                  <a:extLst>
                    <a:ext uri="{FF2B5EF4-FFF2-40B4-BE49-F238E27FC236}">
                      <a16:creationId xmlns:a16="http://schemas.microsoft.com/office/drawing/2014/main" id="{25B1900D-66A6-4F08-BECF-864AD16A7431}"/>
                    </a:ext>
                  </a:extLst>
                </p:cNvPr>
                <p:cNvSpPr/>
                <p:nvPr/>
              </p:nvSpPr>
              <p:spPr>
                <a:xfrm>
                  <a:off x="856983" y="1063055"/>
                  <a:ext cx="9059301" cy="374073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93" name="Shape">
                <a:extLst>
                  <a:ext uri="{FF2B5EF4-FFF2-40B4-BE49-F238E27FC236}">
                    <a16:creationId xmlns:a16="http://schemas.microsoft.com/office/drawing/2014/main" id="{D14EF546-65A6-48F7-BDFE-38D995F1AF8E}"/>
                  </a:ext>
                </a:extLst>
              </p:cNvPr>
              <p:cNvSpPr/>
              <p:nvPr/>
            </p:nvSpPr>
            <p:spPr>
              <a:xfrm>
                <a:off x="9202682" y="3868813"/>
                <a:ext cx="722651" cy="657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30" h="21296" extrusionOk="0">
                    <a:moveTo>
                      <a:pt x="16802" y="15"/>
                    </a:moveTo>
                    <a:cubicBezTo>
                      <a:pt x="16583" y="-48"/>
                      <a:pt x="16356" y="93"/>
                      <a:pt x="16297" y="328"/>
                    </a:cubicBezTo>
                    <a:lnTo>
                      <a:pt x="15869" y="2024"/>
                    </a:lnTo>
                    <a:cubicBezTo>
                      <a:pt x="15810" y="2259"/>
                      <a:pt x="15943" y="2499"/>
                      <a:pt x="16163" y="2562"/>
                    </a:cubicBezTo>
                    <a:cubicBezTo>
                      <a:pt x="16383" y="2625"/>
                      <a:pt x="16609" y="2484"/>
                      <a:pt x="16668" y="2250"/>
                    </a:cubicBezTo>
                    <a:lnTo>
                      <a:pt x="17091" y="553"/>
                    </a:lnTo>
                    <a:cubicBezTo>
                      <a:pt x="17150" y="318"/>
                      <a:pt x="17023" y="78"/>
                      <a:pt x="16802" y="15"/>
                    </a:cubicBezTo>
                    <a:close/>
                    <a:moveTo>
                      <a:pt x="11377" y="984"/>
                    </a:moveTo>
                    <a:cubicBezTo>
                      <a:pt x="10951" y="984"/>
                      <a:pt x="10562" y="1211"/>
                      <a:pt x="10333" y="1594"/>
                    </a:cubicBezTo>
                    <a:lnTo>
                      <a:pt x="4947" y="8908"/>
                    </a:lnTo>
                    <a:lnTo>
                      <a:pt x="1445" y="11061"/>
                    </a:lnTo>
                    <a:cubicBezTo>
                      <a:pt x="68" y="11908"/>
                      <a:pt x="-411" y="13791"/>
                      <a:pt x="387" y="15264"/>
                    </a:cubicBezTo>
                    <a:cubicBezTo>
                      <a:pt x="1116" y="16610"/>
                      <a:pt x="2655" y="17138"/>
                      <a:pt x="3961" y="16581"/>
                    </a:cubicBezTo>
                    <a:lnTo>
                      <a:pt x="6038" y="20415"/>
                    </a:lnTo>
                    <a:cubicBezTo>
                      <a:pt x="6487" y="21243"/>
                      <a:pt x="7492" y="21552"/>
                      <a:pt x="8289" y="21061"/>
                    </a:cubicBezTo>
                    <a:cubicBezTo>
                      <a:pt x="9078" y="20575"/>
                      <a:pt x="9352" y="19498"/>
                      <a:pt x="8895" y="18657"/>
                    </a:cubicBezTo>
                    <a:lnTo>
                      <a:pt x="7659" y="16371"/>
                    </a:lnTo>
                    <a:lnTo>
                      <a:pt x="8727" y="15715"/>
                    </a:lnTo>
                    <a:cubicBezTo>
                      <a:pt x="8924" y="15593"/>
                      <a:pt x="8995" y="15325"/>
                      <a:pt x="8881" y="15115"/>
                    </a:cubicBezTo>
                    <a:lnTo>
                      <a:pt x="8342" y="14126"/>
                    </a:lnTo>
                    <a:cubicBezTo>
                      <a:pt x="8406" y="14112"/>
                      <a:pt x="8830" y="14020"/>
                      <a:pt x="16244" y="12470"/>
                    </a:cubicBezTo>
                    <a:cubicBezTo>
                      <a:pt x="17161" y="12417"/>
                      <a:pt x="17708" y="11351"/>
                      <a:pt x="17245" y="10497"/>
                    </a:cubicBezTo>
                    <a:lnTo>
                      <a:pt x="15874" y="7970"/>
                    </a:lnTo>
                    <a:lnTo>
                      <a:pt x="16750" y="6555"/>
                    </a:lnTo>
                    <a:cubicBezTo>
                      <a:pt x="16836" y="6416"/>
                      <a:pt x="16842" y="6238"/>
                      <a:pt x="16764" y="6094"/>
                    </a:cubicBezTo>
                    <a:lnTo>
                      <a:pt x="15937" y="4572"/>
                    </a:lnTo>
                    <a:cubicBezTo>
                      <a:pt x="15859" y="4427"/>
                      <a:pt x="15712" y="4341"/>
                      <a:pt x="15557" y="4351"/>
                    </a:cubicBezTo>
                    <a:lnTo>
                      <a:pt x="13970" y="4454"/>
                    </a:lnTo>
                    <a:lnTo>
                      <a:pt x="12450" y="1645"/>
                    </a:lnTo>
                    <a:cubicBezTo>
                      <a:pt x="12229" y="1238"/>
                      <a:pt x="11832" y="990"/>
                      <a:pt x="11392" y="984"/>
                    </a:cubicBezTo>
                    <a:cubicBezTo>
                      <a:pt x="11386" y="984"/>
                      <a:pt x="11382" y="984"/>
                      <a:pt x="11377" y="984"/>
                    </a:cubicBezTo>
                    <a:close/>
                    <a:moveTo>
                      <a:pt x="20833" y="1819"/>
                    </a:moveTo>
                    <a:cubicBezTo>
                      <a:pt x="20731" y="1788"/>
                      <a:pt x="20620" y="1801"/>
                      <a:pt x="20520" y="1860"/>
                    </a:cubicBezTo>
                    <a:lnTo>
                      <a:pt x="18221" y="3224"/>
                    </a:lnTo>
                    <a:cubicBezTo>
                      <a:pt x="18022" y="3342"/>
                      <a:pt x="17952" y="3606"/>
                      <a:pt x="18063" y="3818"/>
                    </a:cubicBezTo>
                    <a:cubicBezTo>
                      <a:pt x="18173" y="4030"/>
                      <a:pt x="18421" y="4111"/>
                      <a:pt x="18620" y="3992"/>
                    </a:cubicBezTo>
                    <a:lnTo>
                      <a:pt x="20920" y="2629"/>
                    </a:lnTo>
                    <a:cubicBezTo>
                      <a:pt x="21119" y="2511"/>
                      <a:pt x="21189" y="2241"/>
                      <a:pt x="21078" y="2029"/>
                    </a:cubicBezTo>
                    <a:cubicBezTo>
                      <a:pt x="21023" y="1923"/>
                      <a:pt x="20934" y="1850"/>
                      <a:pt x="20833" y="1819"/>
                    </a:cubicBezTo>
                    <a:close/>
                    <a:moveTo>
                      <a:pt x="11382" y="1865"/>
                    </a:moveTo>
                    <a:cubicBezTo>
                      <a:pt x="11452" y="1866"/>
                      <a:pt x="11627" y="1885"/>
                      <a:pt x="11733" y="2081"/>
                    </a:cubicBezTo>
                    <a:lnTo>
                      <a:pt x="16533" y="10938"/>
                    </a:lnTo>
                    <a:cubicBezTo>
                      <a:pt x="16689" y="11226"/>
                      <a:pt x="16495" y="11585"/>
                      <a:pt x="16182" y="11594"/>
                    </a:cubicBezTo>
                    <a:cubicBezTo>
                      <a:pt x="16126" y="11595"/>
                      <a:pt x="16100" y="11606"/>
                      <a:pt x="15956" y="11635"/>
                    </a:cubicBezTo>
                    <a:lnTo>
                      <a:pt x="10882" y="2270"/>
                    </a:lnTo>
                    <a:cubicBezTo>
                      <a:pt x="10988" y="2124"/>
                      <a:pt x="11005" y="2112"/>
                      <a:pt x="11026" y="2075"/>
                    </a:cubicBezTo>
                    <a:cubicBezTo>
                      <a:pt x="11137" y="1882"/>
                      <a:pt x="11311" y="1863"/>
                      <a:pt x="11382" y="1865"/>
                    </a:cubicBezTo>
                    <a:close/>
                    <a:moveTo>
                      <a:pt x="10333" y="3013"/>
                    </a:moveTo>
                    <a:lnTo>
                      <a:pt x="15105" y="11814"/>
                    </a:lnTo>
                    <a:lnTo>
                      <a:pt x="7909" y="13321"/>
                    </a:lnTo>
                    <a:lnTo>
                      <a:pt x="5721" y="9282"/>
                    </a:lnTo>
                    <a:cubicBezTo>
                      <a:pt x="5721" y="9282"/>
                      <a:pt x="10333" y="3013"/>
                      <a:pt x="10333" y="3013"/>
                    </a:cubicBezTo>
                    <a:close/>
                    <a:moveTo>
                      <a:pt x="15350" y="5243"/>
                    </a:moveTo>
                    <a:lnTo>
                      <a:pt x="15922" y="6294"/>
                    </a:lnTo>
                    <a:lnTo>
                      <a:pt x="15412" y="7114"/>
                    </a:lnTo>
                    <a:lnTo>
                      <a:pt x="14431" y="5305"/>
                    </a:lnTo>
                    <a:cubicBezTo>
                      <a:pt x="14431" y="5305"/>
                      <a:pt x="15350" y="5243"/>
                      <a:pt x="15350" y="5243"/>
                    </a:cubicBezTo>
                    <a:close/>
                    <a:moveTo>
                      <a:pt x="18683" y="6084"/>
                    </a:moveTo>
                    <a:cubicBezTo>
                      <a:pt x="18463" y="6021"/>
                      <a:pt x="18237" y="6162"/>
                      <a:pt x="18178" y="6396"/>
                    </a:cubicBezTo>
                    <a:cubicBezTo>
                      <a:pt x="18119" y="6631"/>
                      <a:pt x="18251" y="6872"/>
                      <a:pt x="18471" y="6935"/>
                    </a:cubicBezTo>
                    <a:lnTo>
                      <a:pt x="20063" y="7386"/>
                    </a:lnTo>
                    <a:cubicBezTo>
                      <a:pt x="20285" y="7449"/>
                      <a:pt x="20510" y="7311"/>
                      <a:pt x="20568" y="7078"/>
                    </a:cubicBezTo>
                    <a:cubicBezTo>
                      <a:pt x="20627" y="6843"/>
                      <a:pt x="20495" y="6602"/>
                      <a:pt x="20275" y="6540"/>
                    </a:cubicBezTo>
                    <a:lnTo>
                      <a:pt x="18683" y="6084"/>
                    </a:lnTo>
                    <a:close/>
                    <a:moveTo>
                      <a:pt x="5072" y="9846"/>
                    </a:moveTo>
                    <a:lnTo>
                      <a:pt x="7135" y="13649"/>
                    </a:lnTo>
                    <a:lnTo>
                      <a:pt x="3922" y="15628"/>
                    </a:lnTo>
                    <a:cubicBezTo>
                      <a:pt x="2937" y="16233"/>
                      <a:pt x="1672" y="15872"/>
                      <a:pt x="1104" y="14823"/>
                    </a:cubicBezTo>
                    <a:cubicBezTo>
                      <a:pt x="923" y="14489"/>
                      <a:pt x="825" y="14109"/>
                      <a:pt x="825" y="13726"/>
                    </a:cubicBezTo>
                    <a:cubicBezTo>
                      <a:pt x="825" y="12942"/>
                      <a:pt x="1222" y="12211"/>
                      <a:pt x="1859" y="11819"/>
                    </a:cubicBezTo>
                    <a:lnTo>
                      <a:pt x="5072" y="9846"/>
                    </a:lnTo>
                    <a:close/>
                    <a:moveTo>
                      <a:pt x="5601" y="12808"/>
                    </a:moveTo>
                    <a:cubicBezTo>
                      <a:pt x="5499" y="12779"/>
                      <a:pt x="5387" y="12789"/>
                      <a:pt x="5288" y="12849"/>
                    </a:cubicBezTo>
                    <a:cubicBezTo>
                      <a:pt x="5091" y="12971"/>
                      <a:pt x="5025" y="13244"/>
                      <a:pt x="5139" y="13454"/>
                    </a:cubicBezTo>
                    <a:cubicBezTo>
                      <a:pt x="5253" y="13664"/>
                      <a:pt x="5504" y="13734"/>
                      <a:pt x="5702" y="13613"/>
                    </a:cubicBezTo>
                    <a:cubicBezTo>
                      <a:pt x="5899" y="13492"/>
                      <a:pt x="5964" y="13224"/>
                      <a:pt x="5851" y="13014"/>
                    </a:cubicBezTo>
                    <a:cubicBezTo>
                      <a:pt x="5794" y="12909"/>
                      <a:pt x="5703" y="12838"/>
                      <a:pt x="5601" y="12808"/>
                    </a:cubicBezTo>
                    <a:close/>
                    <a:moveTo>
                      <a:pt x="4057" y="13629"/>
                    </a:moveTo>
                    <a:cubicBezTo>
                      <a:pt x="3955" y="13599"/>
                      <a:pt x="3843" y="13609"/>
                      <a:pt x="3744" y="13670"/>
                    </a:cubicBezTo>
                    <a:lnTo>
                      <a:pt x="3027" y="14110"/>
                    </a:lnTo>
                    <a:cubicBezTo>
                      <a:pt x="2831" y="14232"/>
                      <a:pt x="2579" y="14161"/>
                      <a:pt x="2465" y="13952"/>
                    </a:cubicBezTo>
                    <a:cubicBezTo>
                      <a:pt x="2351" y="13741"/>
                      <a:pt x="2099" y="13666"/>
                      <a:pt x="1902" y="13787"/>
                    </a:cubicBezTo>
                    <a:cubicBezTo>
                      <a:pt x="1705" y="13909"/>
                      <a:pt x="1639" y="14182"/>
                      <a:pt x="1753" y="14392"/>
                    </a:cubicBezTo>
                    <a:cubicBezTo>
                      <a:pt x="2092" y="15019"/>
                      <a:pt x="2848" y="15239"/>
                      <a:pt x="3441" y="14874"/>
                    </a:cubicBezTo>
                    <a:lnTo>
                      <a:pt x="4153" y="14433"/>
                    </a:lnTo>
                    <a:cubicBezTo>
                      <a:pt x="4350" y="14312"/>
                      <a:pt x="4421" y="14044"/>
                      <a:pt x="4307" y="13834"/>
                    </a:cubicBezTo>
                    <a:cubicBezTo>
                      <a:pt x="4250" y="13729"/>
                      <a:pt x="4159" y="13658"/>
                      <a:pt x="4057" y="13629"/>
                    </a:cubicBezTo>
                    <a:close/>
                    <a:moveTo>
                      <a:pt x="7549" y="14413"/>
                    </a:moveTo>
                    <a:lnTo>
                      <a:pt x="7957" y="15171"/>
                    </a:lnTo>
                    <a:cubicBezTo>
                      <a:pt x="7957" y="15171"/>
                      <a:pt x="7246" y="15612"/>
                      <a:pt x="7246" y="15612"/>
                    </a:cubicBezTo>
                    <a:lnTo>
                      <a:pt x="6832" y="14848"/>
                    </a:lnTo>
                    <a:lnTo>
                      <a:pt x="7549" y="14413"/>
                    </a:lnTo>
                    <a:close/>
                    <a:moveTo>
                      <a:pt x="6120" y="15289"/>
                    </a:moveTo>
                    <a:cubicBezTo>
                      <a:pt x="8506" y="19695"/>
                      <a:pt x="8140" y="19027"/>
                      <a:pt x="8179" y="19098"/>
                    </a:cubicBezTo>
                    <a:cubicBezTo>
                      <a:pt x="8407" y="19517"/>
                      <a:pt x="8276" y="20054"/>
                      <a:pt x="7880" y="20297"/>
                    </a:cubicBezTo>
                    <a:cubicBezTo>
                      <a:pt x="7484" y="20541"/>
                      <a:pt x="6975" y="20390"/>
                      <a:pt x="6750" y="19974"/>
                    </a:cubicBezTo>
                    <a:lnTo>
                      <a:pt x="4692" y="16171"/>
                    </a:lnTo>
                    <a:lnTo>
                      <a:pt x="6120" y="15289"/>
                    </a:lnTo>
                    <a:close/>
                  </a:path>
                </a:pathLst>
              </a:custGeom>
              <a:solidFill>
                <a:schemeClr val="bg1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dirty="0"/>
              </a:p>
            </p:txBody>
          </p:sp>
        </p:grpSp>
        <p:sp>
          <p:nvSpPr>
            <p:cNvPr id="74" name="Shape">
              <a:extLst>
                <a:ext uri="{FF2B5EF4-FFF2-40B4-BE49-F238E27FC236}">
                  <a16:creationId xmlns:a16="http://schemas.microsoft.com/office/drawing/2014/main" id="{6D8C21A8-3B41-40BE-94B3-48DAD89AE6A1}"/>
                </a:ext>
              </a:extLst>
            </p:cNvPr>
            <p:cNvSpPr/>
            <p:nvPr/>
          </p:nvSpPr>
          <p:spPr>
            <a:xfrm>
              <a:off x="10789950" y="3930690"/>
              <a:ext cx="620120" cy="6738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3" h="21600" extrusionOk="0">
                  <a:moveTo>
                    <a:pt x="8892" y="0"/>
                  </a:moveTo>
                  <a:cubicBezTo>
                    <a:pt x="8628" y="0"/>
                    <a:pt x="8418" y="199"/>
                    <a:pt x="8418" y="442"/>
                  </a:cubicBezTo>
                  <a:lnTo>
                    <a:pt x="8418" y="2308"/>
                  </a:lnTo>
                  <a:cubicBezTo>
                    <a:pt x="7413" y="2502"/>
                    <a:pt x="6433" y="2829"/>
                    <a:pt x="5524" y="3285"/>
                  </a:cubicBezTo>
                  <a:cubicBezTo>
                    <a:pt x="4797" y="3650"/>
                    <a:pt x="4126" y="4084"/>
                    <a:pt x="3523" y="4580"/>
                  </a:cubicBezTo>
                  <a:lnTo>
                    <a:pt x="2474" y="3382"/>
                  </a:lnTo>
                  <a:cubicBezTo>
                    <a:pt x="2309" y="3193"/>
                    <a:pt x="2005" y="3162"/>
                    <a:pt x="1800" y="3316"/>
                  </a:cubicBezTo>
                  <a:cubicBezTo>
                    <a:pt x="1594" y="3468"/>
                    <a:pt x="1562" y="3743"/>
                    <a:pt x="1727" y="3932"/>
                  </a:cubicBezTo>
                  <a:lnTo>
                    <a:pt x="2837" y="5202"/>
                  </a:lnTo>
                  <a:cubicBezTo>
                    <a:pt x="1732" y="6293"/>
                    <a:pt x="911" y="7615"/>
                    <a:pt x="439" y="9088"/>
                  </a:cubicBezTo>
                  <a:cubicBezTo>
                    <a:pt x="-361" y="11585"/>
                    <a:pt x="-63" y="14219"/>
                    <a:pt x="1287" y="16506"/>
                  </a:cubicBezTo>
                  <a:cubicBezTo>
                    <a:pt x="3140" y="19647"/>
                    <a:pt x="6706" y="21600"/>
                    <a:pt x="10588" y="21600"/>
                  </a:cubicBezTo>
                  <a:cubicBezTo>
                    <a:pt x="12339" y="21600"/>
                    <a:pt x="14081" y="21189"/>
                    <a:pt x="15628" y="20413"/>
                  </a:cubicBezTo>
                  <a:cubicBezTo>
                    <a:pt x="17290" y="19580"/>
                    <a:pt x="18677" y="18354"/>
                    <a:pt x="19643" y="16866"/>
                  </a:cubicBezTo>
                  <a:cubicBezTo>
                    <a:pt x="20581" y="15422"/>
                    <a:pt x="21103" y="13767"/>
                    <a:pt x="21149" y="12085"/>
                  </a:cubicBezTo>
                  <a:cubicBezTo>
                    <a:pt x="21195" y="10385"/>
                    <a:pt x="20752" y="8693"/>
                    <a:pt x="19866" y="7191"/>
                  </a:cubicBezTo>
                  <a:cubicBezTo>
                    <a:pt x="19435" y="6461"/>
                    <a:pt x="18914" y="5794"/>
                    <a:pt x="18316" y="5202"/>
                  </a:cubicBezTo>
                  <a:lnTo>
                    <a:pt x="19426" y="3932"/>
                  </a:lnTo>
                  <a:cubicBezTo>
                    <a:pt x="19591" y="3743"/>
                    <a:pt x="19559" y="3468"/>
                    <a:pt x="19353" y="3316"/>
                  </a:cubicBezTo>
                  <a:cubicBezTo>
                    <a:pt x="19148" y="3162"/>
                    <a:pt x="18844" y="3193"/>
                    <a:pt x="18679" y="3382"/>
                  </a:cubicBezTo>
                  <a:lnTo>
                    <a:pt x="17630" y="4585"/>
                  </a:lnTo>
                  <a:cubicBezTo>
                    <a:pt x="16309" y="3495"/>
                    <a:pt x="14703" y="2726"/>
                    <a:pt x="12963" y="2354"/>
                  </a:cubicBezTo>
                  <a:lnTo>
                    <a:pt x="12963" y="442"/>
                  </a:lnTo>
                  <a:cubicBezTo>
                    <a:pt x="12963" y="199"/>
                    <a:pt x="12747" y="0"/>
                    <a:pt x="12483" y="0"/>
                  </a:cubicBezTo>
                  <a:lnTo>
                    <a:pt x="8892" y="0"/>
                  </a:lnTo>
                  <a:close/>
                  <a:moveTo>
                    <a:pt x="9372" y="884"/>
                  </a:moveTo>
                  <a:lnTo>
                    <a:pt x="12010" y="884"/>
                  </a:lnTo>
                  <a:lnTo>
                    <a:pt x="12010" y="2190"/>
                  </a:lnTo>
                  <a:cubicBezTo>
                    <a:pt x="11537" y="2130"/>
                    <a:pt x="11057" y="2097"/>
                    <a:pt x="10571" y="2097"/>
                  </a:cubicBezTo>
                  <a:cubicBezTo>
                    <a:pt x="10171" y="2097"/>
                    <a:pt x="9769" y="2122"/>
                    <a:pt x="9372" y="2164"/>
                  </a:cubicBezTo>
                  <a:cubicBezTo>
                    <a:pt x="9372" y="2164"/>
                    <a:pt x="9372" y="884"/>
                    <a:pt x="9372" y="884"/>
                  </a:cubicBezTo>
                  <a:close/>
                  <a:moveTo>
                    <a:pt x="10571" y="2981"/>
                  </a:moveTo>
                  <a:cubicBezTo>
                    <a:pt x="14102" y="2981"/>
                    <a:pt x="17339" y="4756"/>
                    <a:pt x="19024" y="7613"/>
                  </a:cubicBezTo>
                  <a:cubicBezTo>
                    <a:pt x="19830" y="8979"/>
                    <a:pt x="20237" y="10519"/>
                    <a:pt x="20195" y="12065"/>
                  </a:cubicBezTo>
                  <a:cubicBezTo>
                    <a:pt x="20109" y="15227"/>
                    <a:pt x="18182" y="18127"/>
                    <a:pt x="15171" y="19636"/>
                  </a:cubicBezTo>
                  <a:cubicBezTo>
                    <a:pt x="13763" y="20342"/>
                    <a:pt x="12180" y="20716"/>
                    <a:pt x="10588" y="20716"/>
                  </a:cubicBezTo>
                  <a:cubicBezTo>
                    <a:pt x="7056" y="20716"/>
                    <a:pt x="3814" y="18941"/>
                    <a:pt x="2129" y="16084"/>
                  </a:cubicBezTo>
                  <a:cubicBezTo>
                    <a:pt x="-405" y="11790"/>
                    <a:pt x="1323" y="6397"/>
                    <a:pt x="5982" y="4061"/>
                  </a:cubicBezTo>
                  <a:cubicBezTo>
                    <a:pt x="7390" y="3355"/>
                    <a:pt x="8979" y="2981"/>
                    <a:pt x="10571" y="2981"/>
                  </a:cubicBezTo>
                  <a:close/>
                  <a:moveTo>
                    <a:pt x="10850" y="4112"/>
                  </a:moveTo>
                  <a:cubicBezTo>
                    <a:pt x="10587" y="4105"/>
                    <a:pt x="10367" y="4296"/>
                    <a:pt x="10359" y="4539"/>
                  </a:cubicBezTo>
                  <a:lnTo>
                    <a:pt x="10348" y="4781"/>
                  </a:lnTo>
                  <a:cubicBezTo>
                    <a:pt x="10340" y="5024"/>
                    <a:pt x="10547" y="5225"/>
                    <a:pt x="10811" y="5233"/>
                  </a:cubicBezTo>
                  <a:cubicBezTo>
                    <a:pt x="10816" y="5233"/>
                    <a:pt x="10822" y="5233"/>
                    <a:pt x="10827" y="5233"/>
                  </a:cubicBezTo>
                  <a:cubicBezTo>
                    <a:pt x="11084" y="5233"/>
                    <a:pt x="11293" y="5045"/>
                    <a:pt x="11301" y="4806"/>
                  </a:cubicBezTo>
                  <a:lnTo>
                    <a:pt x="11312" y="4570"/>
                  </a:lnTo>
                  <a:cubicBezTo>
                    <a:pt x="11321" y="4326"/>
                    <a:pt x="11114" y="4120"/>
                    <a:pt x="10850" y="4112"/>
                  </a:cubicBezTo>
                  <a:close/>
                  <a:moveTo>
                    <a:pt x="6863" y="4955"/>
                  </a:moveTo>
                  <a:cubicBezTo>
                    <a:pt x="6746" y="4923"/>
                    <a:pt x="6611" y="4929"/>
                    <a:pt x="6495" y="4986"/>
                  </a:cubicBezTo>
                  <a:cubicBezTo>
                    <a:pt x="6262" y="5101"/>
                    <a:pt x="6175" y="5368"/>
                    <a:pt x="6300" y="5582"/>
                  </a:cubicBezTo>
                  <a:cubicBezTo>
                    <a:pt x="6300" y="5582"/>
                    <a:pt x="6422" y="5793"/>
                    <a:pt x="6422" y="5793"/>
                  </a:cubicBezTo>
                  <a:cubicBezTo>
                    <a:pt x="6508" y="5941"/>
                    <a:pt x="6676" y="6030"/>
                    <a:pt x="6846" y="6030"/>
                  </a:cubicBezTo>
                  <a:cubicBezTo>
                    <a:pt x="6922" y="6030"/>
                    <a:pt x="6997" y="6009"/>
                    <a:pt x="7069" y="5973"/>
                  </a:cubicBezTo>
                  <a:cubicBezTo>
                    <a:pt x="7302" y="5858"/>
                    <a:pt x="7389" y="5592"/>
                    <a:pt x="7264" y="5377"/>
                  </a:cubicBezTo>
                  <a:lnTo>
                    <a:pt x="7142" y="5166"/>
                  </a:lnTo>
                  <a:cubicBezTo>
                    <a:pt x="7079" y="5059"/>
                    <a:pt x="6980" y="4988"/>
                    <a:pt x="6863" y="4955"/>
                  </a:cubicBezTo>
                  <a:close/>
                  <a:moveTo>
                    <a:pt x="14602" y="5110"/>
                  </a:moveTo>
                  <a:cubicBezTo>
                    <a:pt x="14483" y="5135"/>
                    <a:pt x="14376" y="5207"/>
                    <a:pt x="14307" y="5310"/>
                  </a:cubicBezTo>
                  <a:lnTo>
                    <a:pt x="14167" y="5511"/>
                  </a:lnTo>
                  <a:cubicBezTo>
                    <a:pt x="14028" y="5718"/>
                    <a:pt x="14099" y="5989"/>
                    <a:pt x="14324" y="6117"/>
                  </a:cubicBezTo>
                  <a:cubicBezTo>
                    <a:pt x="14402" y="6162"/>
                    <a:pt x="14488" y="6184"/>
                    <a:pt x="14575" y="6184"/>
                  </a:cubicBezTo>
                  <a:cubicBezTo>
                    <a:pt x="14734" y="6184"/>
                    <a:pt x="14891" y="6113"/>
                    <a:pt x="14982" y="5978"/>
                  </a:cubicBezTo>
                  <a:lnTo>
                    <a:pt x="15115" y="5773"/>
                  </a:lnTo>
                  <a:cubicBezTo>
                    <a:pt x="15255" y="5566"/>
                    <a:pt x="15189" y="5294"/>
                    <a:pt x="14965" y="5166"/>
                  </a:cubicBezTo>
                  <a:cubicBezTo>
                    <a:pt x="14853" y="5102"/>
                    <a:pt x="14722" y="5084"/>
                    <a:pt x="14602" y="5110"/>
                  </a:cubicBezTo>
                  <a:close/>
                  <a:moveTo>
                    <a:pt x="3578" y="7577"/>
                  </a:moveTo>
                  <a:cubicBezTo>
                    <a:pt x="3459" y="7603"/>
                    <a:pt x="3353" y="7674"/>
                    <a:pt x="3283" y="7777"/>
                  </a:cubicBezTo>
                  <a:cubicBezTo>
                    <a:pt x="3144" y="7984"/>
                    <a:pt x="3215" y="8256"/>
                    <a:pt x="3439" y="8384"/>
                  </a:cubicBezTo>
                  <a:lnTo>
                    <a:pt x="3656" y="8507"/>
                  </a:lnTo>
                  <a:cubicBezTo>
                    <a:pt x="3735" y="8552"/>
                    <a:pt x="3822" y="8574"/>
                    <a:pt x="3907" y="8574"/>
                  </a:cubicBezTo>
                  <a:cubicBezTo>
                    <a:pt x="4068" y="8574"/>
                    <a:pt x="4224" y="8503"/>
                    <a:pt x="4314" y="8369"/>
                  </a:cubicBezTo>
                  <a:cubicBezTo>
                    <a:pt x="4454" y="8162"/>
                    <a:pt x="4388" y="7890"/>
                    <a:pt x="4164" y="7762"/>
                  </a:cubicBezTo>
                  <a:lnTo>
                    <a:pt x="3941" y="7634"/>
                  </a:lnTo>
                  <a:cubicBezTo>
                    <a:pt x="3829" y="7569"/>
                    <a:pt x="3698" y="7551"/>
                    <a:pt x="3578" y="7577"/>
                  </a:cubicBezTo>
                  <a:close/>
                  <a:moveTo>
                    <a:pt x="17797" y="7916"/>
                  </a:moveTo>
                  <a:cubicBezTo>
                    <a:pt x="17680" y="7884"/>
                    <a:pt x="17546" y="7890"/>
                    <a:pt x="17429" y="7947"/>
                  </a:cubicBezTo>
                  <a:lnTo>
                    <a:pt x="17201" y="8060"/>
                  </a:lnTo>
                  <a:cubicBezTo>
                    <a:pt x="16968" y="8175"/>
                    <a:pt x="16881" y="8442"/>
                    <a:pt x="17006" y="8656"/>
                  </a:cubicBezTo>
                  <a:cubicBezTo>
                    <a:pt x="17092" y="8805"/>
                    <a:pt x="17259" y="8893"/>
                    <a:pt x="17429" y="8893"/>
                  </a:cubicBezTo>
                  <a:cubicBezTo>
                    <a:pt x="17506" y="8893"/>
                    <a:pt x="17581" y="8872"/>
                    <a:pt x="17653" y="8836"/>
                  </a:cubicBezTo>
                  <a:lnTo>
                    <a:pt x="17881" y="8723"/>
                  </a:lnTo>
                  <a:cubicBezTo>
                    <a:pt x="18114" y="8608"/>
                    <a:pt x="18207" y="8342"/>
                    <a:pt x="18082" y="8127"/>
                  </a:cubicBezTo>
                  <a:cubicBezTo>
                    <a:pt x="18020" y="8020"/>
                    <a:pt x="17915" y="7949"/>
                    <a:pt x="17797" y="7916"/>
                  </a:cubicBezTo>
                  <a:close/>
                  <a:moveTo>
                    <a:pt x="5547" y="8564"/>
                  </a:moveTo>
                  <a:cubicBezTo>
                    <a:pt x="5427" y="8589"/>
                    <a:pt x="5316" y="8657"/>
                    <a:pt x="5246" y="8759"/>
                  </a:cubicBezTo>
                  <a:cubicBezTo>
                    <a:pt x="5104" y="8965"/>
                    <a:pt x="5173" y="9235"/>
                    <a:pt x="5396" y="9366"/>
                  </a:cubicBezTo>
                  <a:lnTo>
                    <a:pt x="9088" y="11530"/>
                  </a:lnTo>
                  <a:cubicBezTo>
                    <a:pt x="9034" y="11743"/>
                    <a:pt x="9034" y="11964"/>
                    <a:pt x="9093" y="12183"/>
                  </a:cubicBezTo>
                  <a:cubicBezTo>
                    <a:pt x="9191" y="12546"/>
                    <a:pt x="9437" y="12854"/>
                    <a:pt x="9785" y="13046"/>
                  </a:cubicBezTo>
                  <a:cubicBezTo>
                    <a:pt x="10021" y="13178"/>
                    <a:pt x="10296" y="13247"/>
                    <a:pt x="10571" y="13247"/>
                  </a:cubicBezTo>
                  <a:cubicBezTo>
                    <a:pt x="11102" y="13247"/>
                    <a:pt x="11597" y="12987"/>
                    <a:pt x="11870" y="12568"/>
                  </a:cubicBezTo>
                  <a:cubicBezTo>
                    <a:pt x="12302" y="11906"/>
                    <a:pt x="12069" y="11044"/>
                    <a:pt x="11352" y="10646"/>
                  </a:cubicBezTo>
                  <a:cubicBezTo>
                    <a:pt x="11115" y="10515"/>
                    <a:pt x="10846" y="10445"/>
                    <a:pt x="10571" y="10445"/>
                  </a:cubicBezTo>
                  <a:cubicBezTo>
                    <a:pt x="10208" y="10445"/>
                    <a:pt x="9861" y="10564"/>
                    <a:pt x="9589" y="10774"/>
                  </a:cubicBezTo>
                  <a:lnTo>
                    <a:pt x="5909" y="8620"/>
                  </a:lnTo>
                  <a:cubicBezTo>
                    <a:pt x="5798" y="8555"/>
                    <a:pt x="5666" y="8539"/>
                    <a:pt x="5547" y="8564"/>
                  </a:cubicBezTo>
                  <a:close/>
                  <a:moveTo>
                    <a:pt x="2452" y="11186"/>
                  </a:moveTo>
                  <a:cubicBezTo>
                    <a:pt x="2188" y="11178"/>
                    <a:pt x="1970" y="11369"/>
                    <a:pt x="1961" y="11612"/>
                  </a:cubicBezTo>
                  <a:cubicBezTo>
                    <a:pt x="1953" y="11855"/>
                    <a:pt x="2160" y="12057"/>
                    <a:pt x="2424" y="12065"/>
                  </a:cubicBezTo>
                  <a:lnTo>
                    <a:pt x="2686" y="12075"/>
                  </a:lnTo>
                  <a:cubicBezTo>
                    <a:pt x="2691" y="12075"/>
                    <a:pt x="2698" y="12075"/>
                    <a:pt x="2703" y="12075"/>
                  </a:cubicBezTo>
                  <a:cubicBezTo>
                    <a:pt x="2960" y="12075"/>
                    <a:pt x="3168" y="11887"/>
                    <a:pt x="3177" y="11648"/>
                  </a:cubicBezTo>
                  <a:cubicBezTo>
                    <a:pt x="3185" y="11405"/>
                    <a:pt x="2978" y="11204"/>
                    <a:pt x="2714" y="11196"/>
                  </a:cubicBezTo>
                  <a:lnTo>
                    <a:pt x="2452" y="11186"/>
                  </a:lnTo>
                  <a:close/>
                  <a:moveTo>
                    <a:pt x="10571" y="11324"/>
                  </a:moveTo>
                  <a:cubicBezTo>
                    <a:pt x="10672" y="11324"/>
                    <a:pt x="10773" y="11353"/>
                    <a:pt x="10861" y="11401"/>
                  </a:cubicBezTo>
                  <a:cubicBezTo>
                    <a:pt x="11127" y="11549"/>
                    <a:pt x="11216" y="11865"/>
                    <a:pt x="11056" y="12111"/>
                  </a:cubicBezTo>
                  <a:cubicBezTo>
                    <a:pt x="10953" y="12269"/>
                    <a:pt x="10771" y="12363"/>
                    <a:pt x="10571" y="12363"/>
                  </a:cubicBezTo>
                  <a:cubicBezTo>
                    <a:pt x="10469" y="12363"/>
                    <a:pt x="10369" y="12340"/>
                    <a:pt x="10281" y="12291"/>
                  </a:cubicBezTo>
                  <a:cubicBezTo>
                    <a:pt x="10152" y="12219"/>
                    <a:pt x="10060" y="12107"/>
                    <a:pt x="10024" y="11972"/>
                  </a:cubicBezTo>
                  <a:cubicBezTo>
                    <a:pt x="9988" y="11837"/>
                    <a:pt x="10008" y="11695"/>
                    <a:pt x="10086" y="11576"/>
                  </a:cubicBezTo>
                  <a:cubicBezTo>
                    <a:pt x="10188" y="11418"/>
                    <a:pt x="10371" y="11324"/>
                    <a:pt x="10571" y="11324"/>
                  </a:cubicBezTo>
                  <a:close/>
                  <a:moveTo>
                    <a:pt x="18333" y="11679"/>
                  </a:moveTo>
                  <a:cubicBezTo>
                    <a:pt x="18068" y="11672"/>
                    <a:pt x="17851" y="11863"/>
                    <a:pt x="17842" y="12106"/>
                  </a:cubicBezTo>
                  <a:cubicBezTo>
                    <a:pt x="17834" y="12349"/>
                    <a:pt x="18041" y="12555"/>
                    <a:pt x="18305" y="12563"/>
                  </a:cubicBezTo>
                  <a:lnTo>
                    <a:pt x="18567" y="12568"/>
                  </a:lnTo>
                  <a:cubicBezTo>
                    <a:pt x="18572" y="12568"/>
                    <a:pt x="18578" y="12568"/>
                    <a:pt x="18584" y="12568"/>
                  </a:cubicBezTo>
                  <a:cubicBezTo>
                    <a:pt x="18841" y="12568"/>
                    <a:pt x="19049" y="12380"/>
                    <a:pt x="19058" y="12142"/>
                  </a:cubicBezTo>
                  <a:cubicBezTo>
                    <a:pt x="19066" y="11898"/>
                    <a:pt x="18859" y="11697"/>
                    <a:pt x="18595" y="11689"/>
                  </a:cubicBezTo>
                  <a:lnTo>
                    <a:pt x="18333" y="11679"/>
                  </a:lnTo>
                  <a:close/>
                  <a:moveTo>
                    <a:pt x="3880" y="14825"/>
                  </a:moveTo>
                  <a:cubicBezTo>
                    <a:pt x="3762" y="14792"/>
                    <a:pt x="3628" y="14798"/>
                    <a:pt x="3512" y="14856"/>
                  </a:cubicBezTo>
                  <a:lnTo>
                    <a:pt x="3283" y="14969"/>
                  </a:lnTo>
                  <a:cubicBezTo>
                    <a:pt x="3050" y="15084"/>
                    <a:pt x="2963" y="15351"/>
                    <a:pt x="3088" y="15565"/>
                  </a:cubicBezTo>
                  <a:cubicBezTo>
                    <a:pt x="3174" y="15713"/>
                    <a:pt x="3341" y="15802"/>
                    <a:pt x="3512" y="15802"/>
                  </a:cubicBezTo>
                  <a:cubicBezTo>
                    <a:pt x="3588" y="15802"/>
                    <a:pt x="3663" y="15781"/>
                    <a:pt x="3735" y="15745"/>
                  </a:cubicBezTo>
                  <a:lnTo>
                    <a:pt x="3963" y="15632"/>
                  </a:lnTo>
                  <a:cubicBezTo>
                    <a:pt x="4196" y="15517"/>
                    <a:pt x="4289" y="15250"/>
                    <a:pt x="4164" y="15036"/>
                  </a:cubicBezTo>
                  <a:cubicBezTo>
                    <a:pt x="4102" y="14929"/>
                    <a:pt x="3997" y="14858"/>
                    <a:pt x="3880" y="14825"/>
                  </a:cubicBezTo>
                  <a:close/>
                  <a:moveTo>
                    <a:pt x="16961" y="15144"/>
                  </a:moveTo>
                  <a:cubicBezTo>
                    <a:pt x="16842" y="15169"/>
                    <a:pt x="16735" y="15241"/>
                    <a:pt x="16666" y="15344"/>
                  </a:cubicBezTo>
                  <a:cubicBezTo>
                    <a:pt x="16526" y="15551"/>
                    <a:pt x="16597" y="15822"/>
                    <a:pt x="16822" y="15951"/>
                  </a:cubicBezTo>
                  <a:lnTo>
                    <a:pt x="17039" y="16074"/>
                  </a:lnTo>
                  <a:cubicBezTo>
                    <a:pt x="17118" y="16119"/>
                    <a:pt x="17204" y="16141"/>
                    <a:pt x="17290" y="16141"/>
                  </a:cubicBezTo>
                  <a:cubicBezTo>
                    <a:pt x="17450" y="16141"/>
                    <a:pt x="17607" y="16070"/>
                    <a:pt x="17697" y="15935"/>
                  </a:cubicBezTo>
                  <a:cubicBezTo>
                    <a:pt x="17836" y="15729"/>
                    <a:pt x="17771" y="15457"/>
                    <a:pt x="17547" y="15329"/>
                  </a:cubicBezTo>
                  <a:lnTo>
                    <a:pt x="17324" y="15200"/>
                  </a:lnTo>
                  <a:cubicBezTo>
                    <a:pt x="17211" y="15136"/>
                    <a:pt x="17080" y="15118"/>
                    <a:pt x="16961" y="15144"/>
                  </a:cubicBezTo>
                  <a:close/>
                  <a:moveTo>
                    <a:pt x="6394" y="17447"/>
                  </a:moveTo>
                  <a:cubicBezTo>
                    <a:pt x="6275" y="17472"/>
                    <a:pt x="6169" y="17544"/>
                    <a:pt x="6099" y="17647"/>
                  </a:cubicBezTo>
                  <a:lnTo>
                    <a:pt x="5959" y="17848"/>
                  </a:lnTo>
                  <a:cubicBezTo>
                    <a:pt x="5820" y="18054"/>
                    <a:pt x="5891" y="18326"/>
                    <a:pt x="6116" y="18454"/>
                  </a:cubicBezTo>
                  <a:cubicBezTo>
                    <a:pt x="6194" y="18499"/>
                    <a:pt x="6281" y="18521"/>
                    <a:pt x="6366" y="18521"/>
                  </a:cubicBezTo>
                  <a:cubicBezTo>
                    <a:pt x="6526" y="18521"/>
                    <a:pt x="6683" y="18450"/>
                    <a:pt x="6774" y="18315"/>
                  </a:cubicBezTo>
                  <a:lnTo>
                    <a:pt x="6907" y="18110"/>
                  </a:lnTo>
                  <a:cubicBezTo>
                    <a:pt x="7047" y="17903"/>
                    <a:pt x="6981" y="17631"/>
                    <a:pt x="6757" y="17503"/>
                  </a:cubicBezTo>
                  <a:cubicBezTo>
                    <a:pt x="6645" y="17439"/>
                    <a:pt x="6513" y="17421"/>
                    <a:pt x="6394" y="17447"/>
                  </a:cubicBezTo>
                  <a:close/>
                  <a:moveTo>
                    <a:pt x="14357" y="17786"/>
                  </a:moveTo>
                  <a:cubicBezTo>
                    <a:pt x="14240" y="17753"/>
                    <a:pt x="14105" y="17759"/>
                    <a:pt x="13989" y="17817"/>
                  </a:cubicBezTo>
                  <a:cubicBezTo>
                    <a:pt x="13756" y="17931"/>
                    <a:pt x="13669" y="18199"/>
                    <a:pt x="13794" y="18413"/>
                  </a:cubicBezTo>
                  <a:lnTo>
                    <a:pt x="13917" y="18624"/>
                  </a:lnTo>
                  <a:cubicBezTo>
                    <a:pt x="14003" y="18772"/>
                    <a:pt x="14170" y="18860"/>
                    <a:pt x="14340" y="18860"/>
                  </a:cubicBezTo>
                  <a:cubicBezTo>
                    <a:pt x="14416" y="18860"/>
                    <a:pt x="14491" y="18844"/>
                    <a:pt x="14563" y="18809"/>
                  </a:cubicBezTo>
                  <a:cubicBezTo>
                    <a:pt x="14796" y="18694"/>
                    <a:pt x="14883" y="18422"/>
                    <a:pt x="14759" y="18207"/>
                  </a:cubicBezTo>
                  <a:cubicBezTo>
                    <a:pt x="14759" y="18207"/>
                    <a:pt x="14636" y="17997"/>
                    <a:pt x="14636" y="17997"/>
                  </a:cubicBezTo>
                  <a:cubicBezTo>
                    <a:pt x="14573" y="17889"/>
                    <a:pt x="14474" y="17818"/>
                    <a:pt x="14357" y="17786"/>
                  </a:cubicBezTo>
                  <a:close/>
                  <a:moveTo>
                    <a:pt x="10314" y="18588"/>
                  </a:moveTo>
                  <a:cubicBezTo>
                    <a:pt x="10050" y="18581"/>
                    <a:pt x="9832" y="18771"/>
                    <a:pt x="9824" y="19014"/>
                  </a:cubicBezTo>
                  <a:lnTo>
                    <a:pt x="9813" y="19256"/>
                  </a:lnTo>
                  <a:cubicBezTo>
                    <a:pt x="9804" y="19499"/>
                    <a:pt x="10011" y="19701"/>
                    <a:pt x="10275" y="19708"/>
                  </a:cubicBezTo>
                  <a:cubicBezTo>
                    <a:pt x="10281" y="19708"/>
                    <a:pt x="10287" y="19708"/>
                    <a:pt x="10292" y="19708"/>
                  </a:cubicBezTo>
                  <a:cubicBezTo>
                    <a:pt x="10549" y="19708"/>
                    <a:pt x="10758" y="19520"/>
                    <a:pt x="10766" y="19282"/>
                  </a:cubicBezTo>
                  <a:lnTo>
                    <a:pt x="10777" y="19045"/>
                  </a:lnTo>
                  <a:cubicBezTo>
                    <a:pt x="10786" y="18802"/>
                    <a:pt x="10578" y="18596"/>
                    <a:pt x="10314" y="18588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grpSp>
          <p:nvGrpSpPr>
            <p:cNvPr id="75" name="Group 74">
              <a:extLst>
                <a:ext uri="{FF2B5EF4-FFF2-40B4-BE49-F238E27FC236}">
                  <a16:creationId xmlns:a16="http://schemas.microsoft.com/office/drawing/2014/main" id="{53ECD7D0-0337-4EB5-9A18-08BE3B9D1DDF}"/>
                </a:ext>
              </a:extLst>
            </p:cNvPr>
            <p:cNvGrpSpPr/>
            <p:nvPr/>
          </p:nvGrpSpPr>
          <p:grpSpPr>
            <a:xfrm>
              <a:off x="6242552" y="3191363"/>
              <a:ext cx="631278" cy="659477"/>
              <a:chOff x="5779045" y="3604045"/>
              <a:chExt cx="719053" cy="774875"/>
            </a:xfrm>
            <a:solidFill>
              <a:schemeClr val="bg1"/>
            </a:solidFill>
          </p:grpSpPr>
          <p:grpSp>
            <p:nvGrpSpPr>
              <p:cNvPr id="81" name="Group 80">
                <a:extLst>
                  <a:ext uri="{FF2B5EF4-FFF2-40B4-BE49-F238E27FC236}">
                    <a16:creationId xmlns:a16="http://schemas.microsoft.com/office/drawing/2014/main" id="{D633F8A6-C40F-47CB-953C-01A9800BD6DD}"/>
                  </a:ext>
                </a:extLst>
              </p:cNvPr>
              <p:cNvGrpSpPr/>
              <p:nvPr/>
            </p:nvGrpSpPr>
            <p:grpSpPr>
              <a:xfrm>
                <a:off x="5806380" y="4005064"/>
                <a:ext cx="691718" cy="373856"/>
                <a:chOff x="11842942" y="3035747"/>
                <a:chExt cx="691718" cy="373856"/>
              </a:xfrm>
              <a:grpFill/>
            </p:grpSpPr>
            <p:sp>
              <p:nvSpPr>
                <p:cNvPr id="83" name="Freeform: Shape 82">
                  <a:extLst>
                    <a:ext uri="{FF2B5EF4-FFF2-40B4-BE49-F238E27FC236}">
                      <a16:creationId xmlns:a16="http://schemas.microsoft.com/office/drawing/2014/main" id="{797D79F6-B1A1-432D-883B-74FA6924F99C}"/>
                    </a:ext>
                  </a:extLst>
                </p:cNvPr>
                <p:cNvSpPr/>
                <p:nvPr/>
              </p:nvSpPr>
              <p:spPr>
                <a:xfrm>
                  <a:off x="12312334" y="3035747"/>
                  <a:ext cx="148209" cy="148209"/>
                </a:xfrm>
                <a:custGeom>
                  <a:avLst/>
                  <a:gdLst>
                    <a:gd name="connsiteX0" fmla="*/ 148209 w 148209"/>
                    <a:gd name="connsiteY0" fmla="*/ 74104 h 148209"/>
                    <a:gd name="connsiteX1" fmla="*/ 74105 w 148209"/>
                    <a:gd name="connsiteY1" fmla="*/ 148209 h 148209"/>
                    <a:gd name="connsiteX2" fmla="*/ 0 w 148209"/>
                    <a:gd name="connsiteY2" fmla="*/ 74104 h 148209"/>
                    <a:gd name="connsiteX3" fmla="*/ 74105 w 148209"/>
                    <a:gd name="connsiteY3" fmla="*/ 0 h 148209"/>
                    <a:gd name="connsiteX4" fmla="*/ 148209 w 148209"/>
                    <a:gd name="connsiteY4" fmla="*/ 74104 h 1482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48209" h="148209">
                      <a:moveTo>
                        <a:pt x="148209" y="74104"/>
                      </a:moveTo>
                      <a:cubicBezTo>
                        <a:pt x="148209" y="115031"/>
                        <a:pt x="115031" y="148209"/>
                        <a:pt x="74105" y="148209"/>
                      </a:cubicBezTo>
                      <a:cubicBezTo>
                        <a:pt x="33178" y="148209"/>
                        <a:pt x="0" y="115031"/>
                        <a:pt x="0" y="74104"/>
                      </a:cubicBezTo>
                      <a:cubicBezTo>
                        <a:pt x="0" y="33178"/>
                        <a:pt x="33178" y="0"/>
                        <a:pt x="74105" y="0"/>
                      </a:cubicBezTo>
                      <a:cubicBezTo>
                        <a:pt x="115031" y="0"/>
                        <a:pt x="148209" y="33178"/>
                        <a:pt x="148209" y="74104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85" name="Freeform: Shape 84">
                  <a:extLst>
                    <a:ext uri="{FF2B5EF4-FFF2-40B4-BE49-F238E27FC236}">
                      <a16:creationId xmlns:a16="http://schemas.microsoft.com/office/drawing/2014/main" id="{9A808D7C-DC83-4934-A73B-BFD27C95772F}"/>
                    </a:ext>
                  </a:extLst>
                </p:cNvPr>
                <p:cNvSpPr/>
                <p:nvPr/>
              </p:nvSpPr>
              <p:spPr>
                <a:xfrm>
                  <a:off x="11917142" y="3035747"/>
                  <a:ext cx="148209" cy="148209"/>
                </a:xfrm>
                <a:custGeom>
                  <a:avLst/>
                  <a:gdLst>
                    <a:gd name="connsiteX0" fmla="*/ 148209 w 148209"/>
                    <a:gd name="connsiteY0" fmla="*/ 74104 h 148209"/>
                    <a:gd name="connsiteX1" fmla="*/ 74105 w 148209"/>
                    <a:gd name="connsiteY1" fmla="*/ 148209 h 148209"/>
                    <a:gd name="connsiteX2" fmla="*/ 0 w 148209"/>
                    <a:gd name="connsiteY2" fmla="*/ 74104 h 148209"/>
                    <a:gd name="connsiteX3" fmla="*/ 74105 w 148209"/>
                    <a:gd name="connsiteY3" fmla="*/ 0 h 148209"/>
                    <a:gd name="connsiteX4" fmla="*/ 148209 w 148209"/>
                    <a:gd name="connsiteY4" fmla="*/ 74104 h 1482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48209" h="148209">
                      <a:moveTo>
                        <a:pt x="148209" y="74104"/>
                      </a:moveTo>
                      <a:cubicBezTo>
                        <a:pt x="148209" y="115031"/>
                        <a:pt x="115031" y="148209"/>
                        <a:pt x="74105" y="148209"/>
                      </a:cubicBezTo>
                      <a:cubicBezTo>
                        <a:pt x="33178" y="148209"/>
                        <a:pt x="0" y="115031"/>
                        <a:pt x="0" y="74104"/>
                      </a:cubicBezTo>
                      <a:cubicBezTo>
                        <a:pt x="0" y="33178"/>
                        <a:pt x="33178" y="0"/>
                        <a:pt x="74105" y="0"/>
                      </a:cubicBezTo>
                      <a:cubicBezTo>
                        <a:pt x="115031" y="0"/>
                        <a:pt x="148209" y="33178"/>
                        <a:pt x="148209" y="74104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86" name="Freeform: Shape 85">
                  <a:extLst>
                    <a:ext uri="{FF2B5EF4-FFF2-40B4-BE49-F238E27FC236}">
                      <a16:creationId xmlns:a16="http://schemas.microsoft.com/office/drawing/2014/main" id="{CBBB5BB2-6673-490B-8636-CE218B32D3F9}"/>
                    </a:ext>
                  </a:extLst>
                </p:cNvPr>
                <p:cNvSpPr/>
                <p:nvPr/>
              </p:nvSpPr>
              <p:spPr>
                <a:xfrm>
                  <a:off x="12266328" y="3204053"/>
                  <a:ext cx="268332" cy="148400"/>
                </a:xfrm>
                <a:custGeom>
                  <a:avLst/>
                  <a:gdLst>
                    <a:gd name="connsiteX0" fmla="*/ 253556 w 268332"/>
                    <a:gd name="connsiteY0" fmla="*/ 44101 h 148400"/>
                    <a:gd name="connsiteX1" fmla="*/ 181070 w 268332"/>
                    <a:gd name="connsiteY1" fmla="*/ 9526 h 148400"/>
                    <a:gd name="connsiteX2" fmla="*/ 120110 w 268332"/>
                    <a:gd name="connsiteY2" fmla="*/ 1 h 148400"/>
                    <a:gd name="connsiteX3" fmla="*/ 59246 w 268332"/>
                    <a:gd name="connsiteY3" fmla="*/ 9526 h 148400"/>
                    <a:gd name="connsiteX4" fmla="*/ 3429 w 268332"/>
                    <a:gd name="connsiteY4" fmla="*/ 33529 h 148400"/>
                    <a:gd name="connsiteX5" fmla="*/ 0 w 268332"/>
                    <a:gd name="connsiteY5" fmla="*/ 37434 h 148400"/>
                    <a:gd name="connsiteX6" fmla="*/ 76200 w 268332"/>
                    <a:gd name="connsiteY6" fmla="*/ 75534 h 148400"/>
                    <a:gd name="connsiteX7" fmla="*/ 104013 w 268332"/>
                    <a:gd name="connsiteY7" fmla="*/ 131446 h 148400"/>
                    <a:gd name="connsiteX8" fmla="*/ 104013 w 268332"/>
                    <a:gd name="connsiteY8" fmla="*/ 148400 h 148400"/>
                    <a:gd name="connsiteX9" fmla="*/ 268319 w 268332"/>
                    <a:gd name="connsiteY9" fmla="*/ 148400 h 148400"/>
                    <a:gd name="connsiteX10" fmla="*/ 268319 w 268332"/>
                    <a:gd name="connsiteY10" fmla="*/ 73819 h 148400"/>
                    <a:gd name="connsiteX11" fmla="*/ 253556 w 268332"/>
                    <a:gd name="connsiteY11" fmla="*/ 44101 h 1484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68332" h="148400">
                      <a:moveTo>
                        <a:pt x="253556" y="44101"/>
                      </a:moveTo>
                      <a:cubicBezTo>
                        <a:pt x="232176" y="27474"/>
                        <a:pt x="207446" y="15679"/>
                        <a:pt x="181070" y="9526"/>
                      </a:cubicBezTo>
                      <a:cubicBezTo>
                        <a:pt x="161246" y="3734"/>
                        <a:pt x="140756" y="532"/>
                        <a:pt x="120110" y="1"/>
                      </a:cubicBezTo>
                      <a:cubicBezTo>
                        <a:pt x="99448" y="-46"/>
                        <a:pt x="78906" y="3169"/>
                        <a:pt x="59246" y="9526"/>
                      </a:cubicBezTo>
                      <a:cubicBezTo>
                        <a:pt x="39570" y="14764"/>
                        <a:pt x="20765" y="22851"/>
                        <a:pt x="3429" y="33529"/>
                      </a:cubicBezTo>
                      <a:lnTo>
                        <a:pt x="0" y="37434"/>
                      </a:lnTo>
                      <a:cubicBezTo>
                        <a:pt x="27693" y="44909"/>
                        <a:pt x="53604" y="57865"/>
                        <a:pt x="76200" y="75534"/>
                      </a:cubicBezTo>
                      <a:cubicBezTo>
                        <a:pt x="93960" y="88582"/>
                        <a:pt x="104321" y="109409"/>
                        <a:pt x="104013" y="131446"/>
                      </a:cubicBezTo>
                      <a:lnTo>
                        <a:pt x="104013" y="148400"/>
                      </a:lnTo>
                      <a:lnTo>
                        <a:pt x="268319" y="148400"/>
                      </a:lnTo>
                      <a:lnTo>
                        <a:pt x="268319" y="73819"/>
                      </a:lnTo>
                      <a:cubicBezTo>
                        <a:pt x="268644" y="62075"/>
                        <a:pt x="263111" y="50937"/>
                        <a:pt x="253556" y="44101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87" name="Freeform: Shape 86">
                  <a:extLst>
                    <a:ext uri="{FF2B5EF4-FFF2-40B4-BE49-F238E27FC236}">
                      <a16:creationId xmlns:a16="http://schemas.microsoft.com/office/drawing/2014/main" id="{BFA5906A-417F-495B-AA90-F72DD7C981F7}"/>
                    </a:ext>
                  </a:extLst>
                </p:cNvPr>
                <p:cNvSpPr/>
                <p:nvPr/>
              </p:nvSpPr>
              <p:spPr>
                <a:xfrm>
                  <a:off x="11842942" y="3204053"/>
                  <a:ext cx="268700" cy="148400"/>
                </a:xfrm>
                <a:custGeom>
                  <a:avLst/>
                  <a:gdLst>
                    <a:gd name="connsiteX0" fmla="*/ 164687 w 268700"/>
                    <a:gd name="connsiteY0" fmla="*/ 131446 h 148400"/>
                    <a:gd name="connsiteX1" fmla="*/ 191453 w 268700"/>
                    <a:gd name="connsiteY1" fmla="*/ 76486 h 148400"/>
                    <a:gd name="connsiteX2" fmla="*/ 192500 w 268700"/>
                    <a:gd name="connsiteY2" fmla="*/ 75534 h 148400"/>
                    <a:gd name="connsiteX3" fmla="*/ 193739 w 268700"/>
                    <a:gd name="connsiteY3" fmla="*/ 74677 h 148400"/>
                    <a:gd name="connsiteX4" fmla="*/ 268700 w 268700"/>
                    <a:gd name="connsiteY4" fmla="*/ 37529 h 148400"/>
                    <a:gd name="connsiteX5" fmla="*/ 263271 w 268700"/>
                    <a:gd name="connsiteY5" fmla="*/ 31338 h 148400"/>
                    <a:gd name="connsiteX6" fmla="*/ 209169 w 268700"/>
                    <a:gd name="connsiteY6" fmla="*/ 9526 h 148400"/>
                    <a:gd name="connsiteX7" fmla="*/ 148304 w 268700"/>
                    <a:gd name="connsiteY7" fmla="*/ 1 h 148400"/>
                    <a:gd name="connsiteX8" fmla="*/ 87344 w 268700"/>
                    <a:gd name="connsiteY8" fmla="*/ 9526 h 148400"/>
                    <a:gd name="connsiteX9" fmla="*/ 14859 w 268700"/>
                    <a:gd name="connsiteY9" fmla="*/ 44101 h 148400"/>
                    <a:gd name="connsiteX10" fmla="*/ 0 w 268700"/>
                    <a:gd name="connsiteY10" fmla="*/ 73819 h 148400"/>
                    <a:gd name="connsiteX11" fmla="*/ 0 w 268700"/>
                    <a:gd name="connsiteY11" fmla="*/ 148400 h 148400"/>
                    <a:gd name="connsiteX12" fmla="*/ 164687 w 268700"/>
                    <a:gd name="connsiteY12" fmla="*/ 148400 h 1484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268700" h="148400">
                      <a:moveTo>
                        <a:pt x="164687" y="131446"/>
                      </a:moveTo>
                      <a:cubicBezTo>
                        <a:pt x="164702" y="109990"/>
                        <a:pt x="174570" y="89728"/>
                        <a:pt x="191453" y="76486"/>
                      </a:cubicBezTo>
                      <a:lnTo>
                        <a:pt x="192500" y="75534"/>
                      </a:lnTo>
                      <a:lnTo>
                        <a:pt x="193739" y="74677"/>
                      </a:lnTo>
                      <a:cubicBezTo>
                        <a:pt x="216602" y="58406"/>
                        <a:pt x="241905" y="45867"/>
                        <a:pt x="268700" y="37529"/>
                      </a:cubicBezTo>
                      <a:cubicBezTo>
                        <a:pt x="266795" y="35529"/>
                        <a:pt x="264986" y="33433"/>
                        <a:pt x="263271" y="31338"/>
                      </a:cubicBezTo>
                      <a:cubicBezTo>
                        <a:pt x="246372" y="21520"/>
                        <a:pt x="228152" y="14175"/>
                        <a:pt x="209169" y="9526"/>
                      </a:cubicBezTo>
                      <a:cubicBezTo>
                        <a:pt x="189376" y="3742"/>
                        <a:pt x="168918" y="541"/>
                        <a:pt x="148304" y="1"/>
                      </a:cubicBezTo>
                      <a:cubicBezTo>
                        <a:pt x="127609" y="-53"/>
                        <a:pt x="107036" y="3162"/>
                        <a:pt x="87344" y="9526"/>
                      </a:cubicBezTo>
                      <a:cubicBezTo>
                        <a:pt x="61338" y="16700"/>
                        <a:pt x="36801" y="28404"/>
                        <a:pt x="14859" y="44101"/>
                      </a:cubicBezTo>
                      <a:cubicBezTo>
                        <a:pt x="5620" y="51212"/>
                        <a:pt x="146" y="62162"/>
                        <a:pt x="0" y="73819"/>
                      </a:cubicBezTo>
                      <a:lnTo>
                        <a:pt x="0" y="148400"/>
                      </a:lnTo>
                      <a:lnTo>
                        <a:pt x="164687" y="14840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90" name="Freeform: Shape 89">
                  <a:extLst>
                    <a:ext uri="{FF2B5EF4-FFF2-40B4-BE49-F238E27FC236}">
                      <a16:creationId xmlns:a16="http://schemas.microsoft.com/office/drawing/2014/main" id="{A6611B13-2730-4870-B556-FA91E333BF1B}"/>
                    </a:ext>
                  </a:extLst>
                </p:cNvPr>
                <p:cNvSpPr/>
                <p:nvPr/>
              </p:nvSpPr>
              <p:spPr>
                <a:xfrm>
                  <a:off x="12040586" y="3261774"/>
                  <a:ext cx="296525" cy="147829"/>
                </a:xfrm>
                <a:custGeom>
                  <a:avLst/>
                  <a:gdLst>
                    <a:gd name="connsiteX0" fmla="*/ 0 w 296525"/>
                    <a:gd name="connsiteY0" fmla="*/ 147830 h 147829"/>
                    <a:gd name="connsiteX1" fmla="*/ 0 w 296525"/>
                    <a:gd name="connsiteY1" fmla="*/ 73725 h 147829"/>
                    <a:gd name="connsiteX2" fmla="*/ 14859 w 296525"/>
                    <a:gd name="connsiteY2" fmla="*/ 44103 h 147829"/>
                    <a:gd name="connsiteX3" fmla="*/ 87344 w 296525"/>
                    <a:gd name="connsiteY3" fmla="*/ 9527 h 147829"/>
                    <a:gd name="connsiteX4" fmla="*/ 148209 w 296525"/>
                    <a:gd name="connsiteY4" fmla="*/ 2 h 147829"/>
                    <a:gd name="connsiteX5" fmla="*/ 209169 w 296525"/>
                    <a:gd name="connsiteY5" fmla="*/ 9527 h 147829"/>
                    <a:gd name="connsiteX6" fmla="*/ 281654 w 296525"/>
                    <a:gd name="connsiteY6" fmla="*/ 44103 h 147829"/>
                    <a:gd name="connsiteX7" fmla="*/ 296513 w 296525"/>
                    <a:gd name="connsiteY7" fmla="*/ 73725 h 147829"/>
                    <a:gd name="connsiteX8" fmla="*/ 296513 w 296525"/>
                    <a:gd name="connsiteY8" fmla="*/ 147830 h 14782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296525" h="147829">
                      <a:moveTo>
                        <a:pt x="0" y="147830"/>
                      </a:moveTo>
                      <a:lnTo>
                        <a:pt x="0" y="73725"/>
                      </a:lnTo>
                      <a:cubicBezTo>
                        <a:pt x="45" y="62070"/>
                        <a:pt x="5544" y="51107"/>
                        <a:pt x="14859" y="44103"/>
                      </a:cubicBezTo>
                      <a:cubicBezTo>
                        <a:pt x="36757" y="28332"/>
                        <a:pt x="61308" y="16621"/>
                        <a:pt x="87344" y="9527"/>
                      </a:cubicBezTo>
                      <a:cubicBezTo>
                        <a:pt x="106995" y="3128"/>
                        <a:pt x="127543" y="-88"/>
                        <a:pt x="148209" y="2"/>
                      </a:cubicBezTo>
                      <a:cubicBezTo>
                        <a:pt x="168859" y="487"/>
                        <a:pt x="189355" y="3690"/>
                        <a:pt x="209169" y="9527"/>
                      </a:cubicBezTo>
                      <a:cubicBezTo>
                        <a:pt x="235573" y="15599"/>
                        <a:pt x="260319" y="27402"/>
                        <a:pt x="281654" y="44103"/>
                      </a:cubicBezTo>
                      <a:cubicBezTo>
                        <a:pt x="291244" y="50876"/>
                        <a:pt x="296819" y="61990"/>
                        <a:pt x="296513" y="73725"/>
                      </a:cubicBezTo>
                      <a:lnTo>
                        <a:pt x="296513" y="14783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91" name="Freeform: Shape 90">
                  <a:extLst>
                    <a:ext uri="{FF2B5EF4-FFF2-40B4-BE49-F238E27FC236}">
                      <a16:creationId xmlns:a16="http://schemas.microsoft.com/office/drawing/2014/main" id="{CBC85455-9FB6-49BC-B67A-CB4AAB49BD25}"/>
                    </a:ext>
                  </a:extLst>
                </p:cNvPr>
                <p:cNvSpPr/>
                <p:nvPr/>
              </p:nvSpPr>
              <p:spPr>
                <a:xfrm>
                  <a:off x="12114691" y="3093374"/>
                  <a:ext cx="148209" cy="148209"/>
                </a:xfrm>
                <a:custGeom>
                  <a:avLst/>
                  <a:gdLst>
                    <a:gd name="connsiteX0" fmla="*/ 148209 w 148209"/>
                    <a:gd name="connsiteY0" fmla="*/ 74105 h 148209"/>
                    <a:gd name="connsiteX1" fmla="*/ 74105 w 148209"/>
                    <a:gd name="connsiteY1" fmla="*/ 148209 h 148209"/>
                    <a:gd name="connsiteX2" fmla="*/ 0 w 148209"/>
                    <a:gd name="connsiteY2" fmla="*/ 74105 h 148209"/>
                    <a:gd name="connsiteX3" fmla="*/ 74105 w 148209"/>
                    <a:gd name="connsiteY3" fmla="*/ 0 h 148209"/>
                    <a:gd name="connsiteX4" fmla="*/ 148209 w 148209"/>
                    <a:gd name="connsiteY4" fmla="*/ 74105 h 1482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48209" h="148209">
                      <a:moveTo>
                        <a:pt x="148209" y="74105"/>
                      </a:moveTo>
                      <a:cubicBezTo>
                        <a:pt x="148209" y="115031"/>
                        <a:pt x="115031" y="148209"/>
                        <a:pt x="74105" y="148209"/>
                      </a:cubicBezTo>
                      <a:cubicBezTo>
                        <a:pt x="33178" y="148209"/>
                        <a:pt x="0" y="115031"/>
                        <a:pt x="0" y="74105"/>
                      </a:cubicBezTo>
                      <a:cubicBezTo>
                        <a:pt x="0" y="33178"/>
                        <a:pt x="33178" y="0"/>
                        <a:pt x="74105" y="0"/>
                      </a:cubicBezTo>
                      <a:cubicBezTo>
                        <a:pt x="115031" y="0"/>
                        <a:pt x="148209" y="33178"/>
                        <a:pt x="148209" y="74105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sp>
            <p:nvSpPr>
              <p:cNvPr id="82" name="Freeform: Shape 81">
                <a:extLst>
                  <a:ext uri="{FF2B5EF4-FFF2-40B4-BE49-F238E27FC236}">
                    <a16:creationId xmlns:a16="http://schemas.microsoft.com/office/drawing/2014/main" id="{D27DEE44-7746-4E98-916B-08A699D92EC5}"/>
                  </a:ext>
                </a:extLst>
              </p:cNvPr>
              <p:cNvSpPr/>
              <p:nvPr/>
            </p:nvSpPr>
            <p:spPr>
              <a:xfrm>
                <a:off x="5779045" y="3604045"/>
                <a:ext cx="692943" cy="342900"/>
              </a:xfrm>
              <a:custGeom>
                <a:avLst/>
                <a:gdLst>
                  <a:gd name="connsiteX0" fmla="*/ 654844 w 692943"/>
                  <a:gd name="connsiteY0" fmla="*/ 0 h 342900"/>
                  <a:gd name="connsiteX1" fmla="*/ 38100 w 692943"/>
                  <a:gd name="connsiteY1" fmla="*/ 0 h 342900"/>
                  <a:gd name="connsiteX2" fmla="*/ 0 w 692943"/>
                  <a:gd name="connsiteY2" fmla="*/ 38100 h 342900"/>
                  <a:gd name="connsiteX3" fmla="*/ 0 w 692943"/>
                  <a:gd name="connsiteY3" fmla="*/ 247650 h 342900"/>
                  <a:gd name="connsiteX4" fmla="*/ 38100 w 692943"/>
                  <a:gd name="connsiteY4" fmla="*/ 285750 h 342900"/>
                  <a:gd name="connsiteX5" fmla="*/ 178594 w 692943"/>
                  <a:gd name="connsiteY5" fmla="*/ 285750 h 342900"/>
                  <a:gd name="connsiteX6" fmla="*/ 178594 w 692943"/>
                  <a:gd name="connsiteY6" fmla="*/ 342900 h 342900"/>
                  <a:gd name="connsiteX7" fmla="*/ 238601 w 692943"/>
                  <a:gd name="connsiteY7" fmla="*/ 285750 h 342900"/>
                  <a:gd name="connsiteX8" fmla="*/ 303371 w 692943"/>
                  <a:gd name="connsiteY8" fmla="*/ 285750 h 342900"/>
                  <a:gd name="connsiteX9" fmla="*/ 340519 w 692943"/>
                  <a:gd name="connsiteY9" fmla="*/ 342900 h 342900"/>
                  <a:gd name="connsiteX10" fmla="*/ 374809 w 692943"/>
                  <a:gd name="connsiteY10" fmla="*/ 285750 h 342900"/>
                  <a:gd name="connsiteX11" fmla="*/ 442436 w 692943"/>
                  <a:gd name="connsiteY11" fmla="*/ 285750 h 342900"/>
                  <a:gd name="connsiteX12" fmla="*/ 502444 w 692943"/>
                  <a:gd name="connsiteY12" fmla="*/ 342900 h 342900"/>
                  <a:gd name="connsiteX13" fmla="*/ 502444 w 692943"/>
                  <a:gd name="connsiteY13" fmla="*/ 285750 h 342900"/>
                  <a:gd name="connsiteX14" fmla="*/ 654844 w 692943"/>
                  <a:gd name="connsiteY14" fmla="*/ 285750 h 342900"/>
                  <a:gd name="connsiteX15" fmla="*/ 692944 w 692943"/>
                  <a:gd name="connsiteY15" fmla="*/ 247650 h 342900"/>
                  <a:gd name="connsiteX16" fmla="*/ 692944 w 692943"/>
                  <a:gd name="connsiteY16" fmla="*/ 38100 h 342900"/>
                  <a:gd name="connsiteX17" fmla="*/ 654844 w 692943"/>
                  <a:gd name="connsiteY17" fmla="*/ 0 h 342900"/>
                  <a:gd name="connsiteX18" fmla="*/ 95250 w 692943"/>
                  <a:gd name="connsiteY18" fmla="*/ 85725 h 342900"/>
                  <a:gd name="connsiteX19" fmla="*/ 540544 w 692943"/>
                  <a:gd name="connsiteY19" fmla="*/ 85725 h 342900"/>
                  <a:gd name="connsiteX20" fmla="*/ 540544 w 692943"/>
                  <a:gd name="connsiteY20" fmla="*/ 104775 h 342900"/>
                  <a:gd name="connsiteX21" fmla="*/ 95250 w 692943"/>
                  <a:gd name="connsiteY21" fmla="*/ 104775 h 342900"/>
                  <a:gd name="connsiteX22" fmla="*/ 445294 w 692943"/>
                  <a:gd name="connsiteY22" fmla="*/ 200025 h 342900"/>
                  <a:gd name="connsiteX23" fmla="*/ 95250 w 692943"/>
                  <a:gd name="connsiteY23" fmla="*/ 200025 h 342900"/>
                  <a:gd name="connsiteX24" fmla="*/ 95250 w 692943"/>
                  <a:gd name="connsiteY24" fmla="*/ 180975 h 342900"/>
                  <a:gd name="connsiteX25" fmla="*/ 445294 w 692943"/>
                  <a:gd name="connsiteY25" fmla="*/ 180975 h 342900"/>
                  <a:gd name="connsiteX26" fmla="*/ 597694 w 692943"/>
                  <a:gd name="connsiteY26" fmla="*/ 152400 h 342900"/>
                  <a:gd name="connsiteX27" fmla="*/ 95250 w 692943"/>
                  <a:gd name="connsiteY27" fmla="*/ 152400 h 342900"/>
                  <a:gd name="connsiteX28" fmla="*/ 95250 w 692943"/>
                  <a:gd name="connsiteY28" fmla="*/ 133350 h 342900"/>
                  <a:gd name="connsiteX29" fmla="*/ 597694 w 692943"/>
                  <a:gd name="connsiteY29" fmla="*/ 133350 h 342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692943" h="342900">
                    <a:moveTo>
                      <a:pt x="654844" y="0"/>
                    </a:moveTo>
                    <a:lnTo>
                      <a:pt x="38100" y="0"/>
                    </a:lnTo>
                    <a:cubicBezTo>
                      <a:pt x="17058" y="0"/>
                      <a:pt x="0" y="17058"/>
                      <a:pt x="0" y="38100"/>
                    </a:cubicBezTo>
                    <a:lnTo>
                      <a:pt x="0" y="247650"/>
                    </a:lnTo>
                    <a:cubicBezTo>
                      <a:pt x="0" y="268692"/>
                      <a:pt x="17058" y="285750"/>
                      <a:pt x="38100" y="285750"/>
                    </a:cubicBezTo>
                    <a:lnTo>
                      <a:pt x="178594" y="285750"/>
                    </a:lnTo>
                    <a:lnTo>
                      <a:pt x="178594" y="342900"/>
                    </a:lnTo>
                    <a:lnTo>
                      <a:pt x="238601" y="285750"/>
                    </a:lnTo>
                    <a:lnTo>
                      <a:pt x="303371" y="285750"/>
                    </a:lnTo>
                    <a:lnTo>
                      <a:pt x="340519" y="342900"/>
                    </a:lnTo>
                    <a:lnTo>
                      <a:pt x="374809" y="285750"/>
                    </a:lnTo>
                    <a:lnTo>
                      <a:pt x="442436" y="285750"/>
                    </a:lnTo>
                    <a:lnTo>
                      <a:pt x="502444" y="342900"/>
                    </a:lnTo>
                    <a:lnTo>
                      <a:pt x="502444" y="285750"/>
                    </a:lnTo>
                    <a:lnTo>
                      <a:pt x="654844" y="285750"/>
                    </a:lnTo>
                    <a:cubicBezTo>
                      <a:pt x="675885" y="285750"/>
                      <a:pt x="692944" y="268692"/>
                      <a:pt x="692944" y="247650"/>
                    </a:cubicBezTo>
                    <a:lnTo>
                      <a:pt x="692944" y="38100"/>
                    </a:lnTo>
                    <a:cubicBezTo>
                      <a:pt x="692944" y="17058"/>
                      <a:pt x="675885" y="0"/>
                      <a:pt x="654844" y="0"/>
                    </a:cubicBezTo>
                    <a:close/>
                    <a:moveTo>
                      <a:pt x="95250" y="85725"/>
                    </a:moveTo>
                    <a:lnTo>
                      <a:pt x="540544" y="85725"/>
                    </a:lnTo>
                    <a:lnTo>
                      <a:pt x="540544" y="104775"/>
                    </a:lnTo>
                    <a:lnTo>
                      <a:pt x="95250" y="104775"/>
                    </a:lnTo>
                    <a:close/>
                    <a:moveTo>
                      <a:pt x="445294" y="200025"/>
                    </a:moveTo>
                    <a:lnTo>
                      <a:pt x="95250" y="200025"/>
                    </a:lnTo>
                    <a:lnTo>
                      <a:pt x="95250" y="180975"/>
                    </a:lnTo>
                    <a:lnTo>
                      <a:pt x="445294" y="180975"/>
                    </a:lnTo>
                    <a:close/>
                    <a:moveTo>
                      <a:pt x="597694" y="152400"/>
                    </a:moveTo>
                    <a:lnTo>
                      <a:pt x="95250" y="152400"/>
                    </a:lnTo>
                    <a:lnTo>
                      <a:pt x="95250" y="133350"/>
                    </a:lnTo>
                    <a:lnTo>
                      <a:pt x="597694" y="133350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</p:grpSp>
        <p:pic>
          <p:nvPicPr>
            <p:cNvPr id="76" name="Graphic 75" descr="Meeting with solid fill">
              <a:extLst>
                <a:ext uri="{FF2B5EF4-FFF2-40B4-BE49-F238E27FC236}">
                  <a16:creationId xmlns:a16="http://schemas.microsoft.com/office/drawing/2014/main" id="{455CBF02-BCBF-4354-B71D-743A3ED7AD0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3667243" y="2666887"/>
              <a:ext cx="801975" cy="801975"/>
            </a:xfrm>
            <a:prstGeom prst="rect">
              <a:avLst/>
            </a:prstGeom>
          </p:spPr>
        </p:pic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4F01FD30-FF65-4C9C-9D1D-8F8EB29AB932}"/>
                </a:ext>
              </a:extLst>
            </p:cNvPr>
            <p:cNvSpPr/>
            <p:nvPr/>
          </p:nvSpPr>
          <p:spPr>
            <a:xfrm>
              <a:off x="9924924" y="5165955"/>
              <a:ext cx="2220575" cy="319264"/>
            </a:xfrm>
            <a:prstGeom prst="rect">
              <a:avLst/>
            </a:prstGeom>
          </p:spPr>
          <p:txBody>
            <a:bodyPr wrap="square" lIns="0" tIns="0" rIns="0" bIns="0" anchor="ctr">
              <a:noAutofit/>
            </a:bodyPr>
            <a:lstStyle/>
            <a:p>
              <a:pPr algn="ctr"/>
              <a:endParaRPr lang="bg-BG" sz="1600" b="1" dirty="0">
                <a:solidFill>
                  <a:srgbClr val="002060"/>
                </a:solidFill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endParaRPr>
            </a:p>
            <a:p>
              <a:pPr algn="ctr"/>
              <a:r>
                <a:rPr lang="bg-BG" sz="1400" b="1">
                  <a:solidFill>
                    <a:srgbClr val="002060"/>
                  </a:solidFill>
                  <a:latin typeface="Segoe UI" panose="020B0502040204020203" pitchFamily="34" charset="0"/>
                  <a:ea typeface="Open Sans" panose="020B0606030504020204" pitchFamily="34" charset="0"/>
                  <a:cs typeface="Segoe UI" panose="020B0502040204020203" pitchFamily="34" charset="0"/>
                </a:rPr>
                <a:t>Януари 2026 </a:t>
              </a:r>
              <a:r>
                <a:rPr lang="bg-BG" sz="1400" b="1" dirty="0">
                  <a:solidFill>
                    <a:srgbClr val="002060"/>
                  </a:solidFill>
                  <a:latin typeface="Segoe UI" panose="020B0502040204020203" pitchFamily="34" charset="0"/>
                  <a:ea typeface="Open Sans" panose="020B0606030504020204" pitchFamily="34" charset="0"/>
                  <a:cs typeface="Segoe UI" panose="020B0502040204020203" pitchFamily="34" charset="0"/>
                </a:rPr>
                <a:t>г. </a:t>
              </a:r>
            </a:p>
            <a:p>
              <a:pPr algn="ctr"/>
              <a:r>
                <a:rPr lang="bg-BG" sz="1400" dirty="0">
                  <a:solidFill>
                    <a:srgbClr val="002060"/>
                  </a:solidFill>
                  <a:latin typeface="Segoe UI" panose="020B0502040204020203" pitchFamily="34" charset="0"/>
                  <a:ea typeface="Open Sans" panose="020B0606030504020204" pitchFamily="34" charset="0"/>
                  <a:cs typeface="Segoe UI" panose="020B0502040204020203" pitchFamily="34" charset="0"/>
                </a:rPr>
                <a:t>Краен срок за подаване на проектни предложения</a:t>
              </a:r>
              <a:endParaRPr lang="en-IN" sz="1400" dirty="0">
                <a:solidFill>
                  <a:srgbClr val="002060"/>
                </a:solidFill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endParaRPr>
            </a:p>
          </p:txBody>
        </p:sp>
      </p:grpSp>
      <p:pic>
        <p:nvPicPr>
          <p:cNvPr id="12" name="Graphic 11" descr="Checklist with solid fill">
            <a:extLst>
              <a:ext uri="{FF2B5EF4-FFF2-40B4-BE49-F238E27FC236}">
                <a16:creationId xmlns:a16="http://schemas.microsoft.com/office/drawing/2014/main" id="{ED89E0F6-287B-4946-A6A2-A93BD38E20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84078" y="1811613"/>
            <a:ext cx="781479" cy="781479"/>
          </a:xfrm>
          <a:prstGeom prst="rect">
            <a:avLst/>
          </a:prstGeom>
        </p:spPr>
      </p:pic>
      <p:sp>
        <p:nvSpPr>
          <p:cNvPr id="136" name="Oval 135">
            <a:extLst>
              <a:ext uri="{FF2B5EF4-FFF2-40B4-BE49-F238E27FC236}">
                <a16:creationId xmlns:a16="http://schemas.microsoft.com/office/drawing/2014/main" id="{93B69BA3-D356-4AF6-ACF8-FF796C615403}"/>
              </a:ext>
            </a:extLst>
          </p:cNvPr>
          <p:cNvSpPr/>
          <p:nvPr/>
        </p:nvSpPr>
        <p:spPr>
          <a:xfrm>
            <a:off x="10828739" y="5897573"/>
            <a:ext cx="391585" cy="354563"/>
          </a:xfrm>
          <a:prstGeom prst="ellipse">
            <a:avLst/>
          </a:prstGeom>
          <a:solidFill>
            <a:schemeClr val="bg1"/>
          </a:solidFill>
          <a:ln>
            <a:solidFill>
              <a:srgbClr val="81818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FAD3ADBB-AB2D-4830-A1CF-8454D59EB593}"/>
              </a:ext>
            </a:extLst>
          </p:cNvPr>
          <p:cNvSpPr/>
          <p:nvPr/>
        </p:nvSpPr>
        <p:spPr>
          <a:xfrm>
            <a:off x="10948943" y="6000201"/>
            <a:ext cx="155739" cy="141015"/>
          </a:xfrm>
          <a:prstGeom prst="ellipse">
            <a:avLst/>
          </a:prstGeom>
          <a:solidFill>
            <a:srgbClr val="818181"/>
          </a:solidFill>
          <a:ln>
            <a:solidFill>
              <a:srgbClr val="81818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8" name="Straight Connector 137">
            <a:extLst>
              <a:ext uri="{FF2B5EF4-FFF2-40B4-BE49-F238E27FC236}">
                <a16:creationId xmlns:a16="http://schemas.microsoft.com/office/drawing/2014/main" id="{CF834779-2613-4848-9143-052E29F9CDF0}"/>
              </a:ext>
            </a:extLst>
          </p:cNvPr>
          <p:cNvCxnSpPr>
            <a:cxnSpLocks/>
            <a:endCxn id="136" idx="0"/>
          </p:cNvCxnSpPr>
          <p:nvPr/>
        </p:nvCxnSpPr>
        <p:spPr>
          <a:xfrm>
            <a:off x="11024531" y="5594573"/>
            <a:ext cx="1" cy="303000"/>
          </a:xfrm>
          <a:prstGeom prst="line">
            <a:avLst/>
          </a:prstGeom>
          <a:ln w="57150" cap="rnd">
            <a:solidFill>
              <a:srgbClr val="81818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9" name="Slide Number Placeholder 1">
            <a:extLst>
              <a:ext uri="{FF2B5EF4-FFF2-40B4-BE49-F238E27FC236}">
                <a16:creationId xmlns:a16="http://schemas.microsoft.com/office/drawing/2014/main" id="{6D0049B3-7C90-4D3D-BB13-504AC19E84C3}"/>
              </a:ext>
            </a:extLst>
          </p:cNvPr>
          <p:cNvSpPr txBox="1">
            <a:spLocks/>
          </p:cNvSpPr>
          <p:nvPr/>
        </p:nvSpPr>
        <p:spPr>
          <a:xfrm>
            <a:off x="11922836" y="6492875"/>
            <a:ext cx="222663" cy="365125"/>
          </a:xfrm>
          <a:prstGeom prst="rect">
            <a:avLst/>
          </a:prstGeom>
        </p:spPr>
        <p:txBody>
          <a:bodyPr/>
          <a:lstStyle>
            <a:defPPr>
              <a:defRPr lang="bg-BG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z="1000" smtClean="0">
                <a:solidFill>
                  <a:srgbClr val="0F2D69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pPr/>
              <a:t>9</a:t>
            </a:fld>
            <a:endParaRPr lang="en-US" sz="1000" dirty="0">
              <a:solidFill>
                <a:srgbClr val="0F2D69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88477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38159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10438</TotalTime>
  <Words>1633</Words>
  <Application>Microsoft Office PowerPoint</Application>
  <PresentationFormat>Widescreen</PresentationFormat>
  <Paragraphs>189</Paragraphs>
  <Slides>10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Calibri Light</vt:lpstr>
      <vt:lpstr>Candara</vt:lpstr>
      <vt:lpstr>Segoe UI</vt:lpstr>
      <vt:lpstr>Symbol</vt:lpstr>
      <vt:lpstr>Wingdings</vt:lpstr>
      <vt:lpstr>Office Theme</vt:lpstr>
      <vt:lpstr>PowerPoint Presentation</vt:lpstr>
      <vt:lpstr>PowerPoint Presentation</vt:lpstr>
      <vt:lpstr>   </vt:lpstr>
      <vt:lpstr>   </vt:lpstr>
      <vt:lpstr>PowerPoint Presentation</vt:lpstr>
      <vt:lpstr>PowerPoint Presentation</vt:lpstr>
      <vt:lpstr>PowerPoint Presentation</vt:lpstr>
      <vt:lpstr> </vt:lpstr>
      <vt:lpstr>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Todor J. Hvarchilkov</dc:creator>
  <cp:lastModifiedBy>Ivan Popov</cp:lastModifiedBy>
  <cp:revision>1603</cp:revision>
  <cp:lastPrinted>2025-04-23T10:11:24Z</cp:lastPrinted>
  <dcterms:created xsi:type="dcterms:W3CDTF">2021-08-17T08:00:04Z</dcterms:created>
  <dcterms:modified xsi:type="dcterms:W3CDTF">2025-07-24T13:48:36Z</dcterms:modified>
</cp:coreProperties>
</file>