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34"/>
  </p:notesMasterIdLst>
  <p:handoutMasterIdLst>
    <p:handoutMasterId r:id="rId35"/>
  </p:handoutMasterIdLst>
  <p:sldIdLst>
    <p:sldId id="372" r:id="rId2"/>
    <p:sldId id="373" r:id="rId3"/>
    <p:sldId id="384" r:id="rId4"/>
    <p:sldId id="415" r:id="rId5"/>
    <p:sldId id="386" r:id="rId6"/>
    <p:sldId id="387" r:id="rId7"/>
    <p:sldId id="388" r:id="rId8"/>
    <p:sldId id="389" r:id="rId9"/>
    <p:sldId id="390" r:id="rId10"/>
    <p:sldId id="391" r:id="rId11"/>
    <p:sldId id="374" r:id="rId12"/>
    <p:sldId id="375" r:id="rId13"/>
    <p:sldId id="376" r:id="rId14"/>
    <p:sldId id="377" r:id="rId15"/>
    <p:sldId id="378" r:id="rId16"/>
    <p:sldId id="402" r:id="rId17"/>
    <p:sldId id="403" r:id="rId18"/>
    <p:sldId id="404" r:id="rId19"/>
    <p:sldId id="379" r:id="rId20"/>
    <p:sldId id="380" r:id="rId21"/>
    <p:sldId id="381" r:id="rId22"/>
    <p:sldId id="408" r:id="rId23"/>
    <p:sldId id="409" r:id="rId24"/>
    <p:sldId id="383" r:id="rId25"/>
    <p:sldId id="382" r:id="rId26"/>
    <p:sldId id="411" r:id="rId27"/>
    <p:sldId id="412" r:id="rId28"/>
    <p:sldId id="413" r:id="rId29"/>
    <p:sldId id="392" r:id="rId30"/>
    <p:sldId id="414" r:id="rId31"/>
    <p:sldId id="393" r:id="rId32"/>
    <p:sldId id="290" r:id="rId33"/>
  </p:sldIdLst>
  <p:sldSz cx="12192000" cy="6858000"/>
  <p:notesSz cx="6669088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D0CF50CB-D926-4AA6-905E-26C317E3ECBB}">
          <p14:sldIdLst>
            <p14:sldId id="372"/>
            <p14:sldId id="373"/>
            <p14:sldId id="384"/>
            <p14:sldId id="415"/>
            <p14:sldId id="386"/>
            <p14:sldId id="387"/>
            <p14:sldId id="388"/>
            <p14:sldId id="389"/>
            <p14:sldId id="390"/>
            <p14:sldId id="391"/>
            <p14:sldId id="374"/>
            <p14:sldId id="375"/>
            <p14:sldId id="376"/>
            <p14:sldId id="377"/>
            <p14:sldId id="378"/>
            <p14:sldId id="402"/>
            <p14:sldId id="403"/>
            <p14:sldId id="404"/>
          </p14:sldIdLst>
        </p14:section>
        <p14:section name="Untitled Section" id="{C3B4594C-A099-486E-99FF-DDBE45461EC3}">
          <p14:sldIdLst>
            <p14:sldId id="379"/>
            <p14:sldId id="380"/>
            <p14:sldId id="381"/>
            <p14:sldId id="408"/>
            <p14:sldId id="409"/>
            <p14:sldId id="383"/>
            <p14:sldId id="382"/>
          </p14:sldIdLst>
        </p14:section>
        <p14:section name="Untitled Section" id="{C2C2ED2F-23E6-4999-A371-4A9F029107EA}">
          <p14:sldIdLst>
            <p14:sldId id="411"/>
            <p14:sldId id="412"/>
            <p14:sldId id="413"/>
            <p14:sldId id="392"/>
            <p14:sldId id="414"/>
            <p14:sldId id="393"/>
            <p14:sldId id="290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usya Ilieva" initials="MI" lastIdx="1" clrIdx="0">
    <p:extLst>
      <p:ext uri="{19B8F6BF-5375-455C-9EA6-DF929625EA0E}">
        <p15:presenceInfo xmlns:p15="http://schemas.microsoft.com/office/powerpoint/2012/main" userId="S-1-5-21-3470032345-2211321583-660534131-11575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  <a:srgbClr val="CC3300"/>
    <a:srgbClr val="FF9900"/>
    <a:srgbClr val="00CC99"/>
    <a:srgbClr val="FFFFFF"/>
    <a:srgbClr val="FF6600"/>
    <a:srgbClr val="A51321"/>
    <a:srgbClr val="669900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47256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138" y="3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8352"/>
    </p:cViewPr>
  </p:sorterViewPr>
  <p:notesViewPr>
    <p:cSldViewPr snapToGrid="0">
      <p:cViewPr varScale="1">
        <p:scale>
          <a:sx n="49" d="100"/>
          <a:sy n="49" d="100"/>
        </p:scale>
        <p:origin x="294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Book1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8.8662958650671211E-2"/>
          <c:y val="9.4504425603672143E-2"/>
          <c:w val="0.8226740826986576"/>
          <c:h val="0.73449327140770904"/>
        </c:manualLayout>
      </c:layout>
      <c:pie3DChart>
        <c:varyColors val="1"/>
        <c:ser>
          <c:idx val="0"/>
          <c:order val="0"/>
          <c:dPt>
            <c:idx val="0"/>
            <c:bubble3D val="0"/>
            <c:explosion val="19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9C6-4B8F-BDF8-F4B0D02481B2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9C6-4B8F-BDF8-F4B0D02481B2}"/>
              </c:ext>
            </c:extLst>
          </c:dPt>
          <c:dLbls>
            <c:dLbl>
              <c:idx val="0"/>
              <c:layout>
                <c:manualLayout>
                  <c:x val="-0.18789786431687899"/>
                  <c:y val="-0.209738645286562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400" b="1" i="0" u="none" strike="noStrike" kern="1200" baseline="0">
                        <a:solidFill>
                          <a:schemeClr val="bg1"/>
                        </a:solidFill>
                        <a:latin typeface="Candara" panose="020E0502030303020204" pitchFamily="34" charset="0"/>
                        <a:ea typeface="+mn-ea"/>
                        <a:cs typeface="+mn-cs"/>
                      </a:defRPr>
                    </a:pPr>
                    <a:r>
                      <a:rPr lang="en-US" sz="1400" b="1" baseline="0" dirty="0" smtClean="0">
                        <a:solidFill>
                          <a:schemeClr val="bg1"/>
                        </a:solidFill>
                        <a:latin typeface="Candara" panose="020E0502030303020204" pitchFamily="34" charset="0"/>
                      </a:rPr>
                      <a:t>1 095 000 000</a:t>
                    </a:r>
                    <a:endParaRPr lang="en-US" sz="1400" b="1" dirty="0" smtClean="0">
                      <a:solidFill>
                        <a:schemeClr val="bg1"/>
                      </a:solidFill>
                      <a:latin typeface="Candara" panose="020E0502030303020204" pitchFamily="34" charset="0"/>
                    </a:endParaRPr>
                  </a:p>
                  <a:p>
                    <a:pPr>
                      <a:defRPr sz="1400" b="1" i="0" u="none" strike="noStrike" kern="1200" baseline="0">
                        <a:solidFill>
                          <a:schemeClr val="bg1"/>
                        </a:solidFill>
                        <a:latin typeface="Candara" panose="020E0502030303020204" pitchFamily="34" charset="0"/>
                        <a:ea typeface="+mn-ea"/>
                        <a:cs typeface="+mn-cs"/>
                      </a:defRPr>
                    </a:pPr>
                    <a:r>
                      <a:rPr lang="en-US" sz="1400" b="1" dirty="0" smtClean="0">
                        <a:solidFill>
                          <a:schemeClr val="bg1"/>
                        </a:solidFill>
                        <a:latin typeface="Candara" panose="020E0502030303020204" pitchFamily="34" charset="0"/>
                      </a:rPr>
                      <a:t>80%</a:t>
                    </a:r>
                    <a:endParaRPr lang="en-US" dirty="0">
                      <a:latin typeface="Candara" panose="020E0502030303020204" pitchFamily="34" charset="0"/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B9C6-4B8F-BDF8-F4B0D02481B2}"/>
                </c:ext>
                <c:ext xmlns:c15="http://schemas.microsoft.com/office/drawing/2012/chart" uri="{CE6537A1-D6FC-4f65-9D91-7224C49458BB}">
                  <c15:layout>
                    <c:manualLayout>
                      <c:w val="0.23308848991207773"/>
                      <c:h val="0.11871740439016093"/>
                    </c:manualLayout>
                  </c15:layout>
                </c:ext>
              </c:extLst>
            </c:dLbl>
            <c:dLbl>
              <c:idx val="1"/>
              <c:layout/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400" b="1" i="0" u="none" strike="noStrike" kern="1200" baseline="0">
                        <a:solidFill>
                          <a:schemeClr val="bg1"/>
                        </a:solidFill>
                        <a:latin typeface="Candara" panose="020E0502030303020204" pitchFamily="34" charset="0"/>
                        <a:ea typeface="+mn-ea"/>
                        <a:cs typeface="+mn-cs"/>
                      </a:defRPr>
                    </a:pPr>
                    <a:r>
                      <a:rPr lang="en-US" sz="1400" b="1" dirty="0" smtClean="0">
                        <a:solidFill>
                          <a:schemeClr val="bg1"/>
                        </a:solidFill>
                        <a:latin typeface="Candara" panose="020E0502030303020204" pitchFamily="34" charset="0"/>
                      </a:rPr>
                      <a:t>276 000 000</a:t>
                    </a:r>
                    <a:endParaRPr lang="en-US" sz="1400" b="1" dirty="0">
                      <a:solidFill>
                        <a:schemeClr val="bg1"/>
                      </a:solidFill>
                      <a:latin typeface="Candara" panose="020E0502030303020204" pitchFamily="34" charset="0"/>
                    </a:endParaRPr>
                  </a:p>
                  <a:p>
                    <a:pPr>
                      <a:defRPr sz="1400" b="1" i="0" u="none" strike="noStrike" kern="1200" baseline="0">
                        <a:solidFill>
                          <a:schemeClr val="bg1"/>
                        </a:solidFill>
                        <a:latin typeface="Candara" panose="020E0502030303020204" pitchFamily="34" charset="0"/>
                        <a:ea typeface="+mn-ea"/>
                        <a:cs typeface="+mn-cs"/>
                      </a:defRPr>
                    </a:pPr>
                    <a:r>
                      <a:rPr lang="en-US" sz="1400" b="1" dirty="0" smtClean="0">
                        <a:solidFill>
                          <a:schemeClr val="bg1"/>
                        </a:solidFill>
                        <a:latin typeface="Candara" panose="020E0502030303020204" pitchFamily="34" charset="0"/>
                      </a:rPr>
                      <a:t>20%</a:t>
                    </a:r>
                    <a:endParaRPr lang="en-US" dirty="0">
                      <a:latin typeface="Candara" panose="020E0502030303020204" pitchFamily="34" charset="0"/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B9C6-4B8F-BDF8-F4B0D02481B2}"/>
                </c:ex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bg1"/>
                    </a:solidFill>
                    <a:latin typeface="Candara" panose="020E0502030303020204" pitchFamily="34" charset="0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'Свободен ресурс'!$D$31:$D$32</c:f>
              <c:strCache>
                <c:ptCount val="2"/>
                <c:pt idx="0">
                  <c:v>Одобрен ресурс от КН</c:v>
                </c:pt>
                <c:pt idx="1">
                  <c:v>Непрограмиран ресурс</c:v>
                </c:pt>
              </c:strCache>
            </c:strRef>
          </c:cat>
          <c:val>
            <c:numRef>
              <c:f>'Свободен ресурс'!$E$31:$E$32</c:f>
              <c:numCache>
                <c:formatCode>[$BGN]\ #,##0</c:formatCode>
                <c:ptCount val="2"/>
                <c:pt idx="0">
                  <c:v>1075.5206983999999</c:v>
                </c:pt>
                <c:pt idx="1">
                  <c:v>295.86284941999997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B9C6-4B8F-BDF8-F4B0D02481B2}"/>
            </c:ext>
          </c:extLst>
        </c:ser>
        <c:ser>
          <c:idx val="1"/>
          <c:order val="1"/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6-B9C6-4B8F-BDF8-F4B0D02481B2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8-B9C6-4B8F-BDF8-F4B0D02481B2}"/>
              </c:ext>
            </c:extLst>
          </c:dPt>
          <c:cat>
            <c:strRef>
              <c:f>'Свободен ресурс'!$D$31:$D$32</c:f>
              <c:strCache>
                <c:ptCount val="2"/>
                <c:pt idx="0">
                  <c:v>Одобрен ресурс от КН</c:v>
                </c:pt>
                <c:pt idx="1">
                  <c:v>Непрограмиран ресурс</c:v>
                </c:pt>
              </c:strCache>
            </c:strRef>
          </c:cat>
          <c:val>
            <c:numRef>
              <c:f>'Свободен ресурс'!$F$31:$F$32</c:f>
              <c:numCache>
                <c:formatCode>0%</c:formatCode>
                <c:ptCount val="2"/>
                <c:pt idx="0">
                  <c:v>0.78425958960181918</c:v>
                </c:pt>
                <c:pt idx="1">
                  <c:v>0.21574041039818079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9-B9C6-4B8F-BDF8-F4B0D02481B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rtl="0">
            <a:defRPr sz="14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rgbClr val="C00000"/>
                </a:solidFill>
                <a:latin typeface="+mn-lt"/>
                <a:ea typeface="+mn-ea"/>
                <a:cs typeface="+mn-cs"/>
              </a:defRPr>
            </a:pPr>
            <a:r>
              <a:rPr lang="bg-BG">
                <a:solidFill>
                  <a:srgbClr val="C00000"/>
                </a:solidFill>
              </a:rPr>
              <a:t>Напредък по ОП</a:t>
            </a:r>
            <a:r>
              <a:rPr lang="en-US">
                <a:solidFill>
                  <a:srgbClr val="C00000"/>
                </a:solidFill>
              </a:rPr>
              <a:t> </a:t>
            </a:r>
            <a:r>
              <a:rPr lang="bg-BG">
                <a:solidFill>
                  <a:srgbClr val="C00000"/>
                </a:solidFill>
              </a:rPr>
              <a:t>НОИР </a:t>
            </a:r>
            <a:r>
              <a:rPr lang="en-US">
                <a:solidFill>
                  <a:srgbClr val="C00000"/>
                </a:solidFill>
              </a:rPr>
              <a:t>(</a:t>
            </a:r>
            <a:r>
              <a:rPr lang="bg-BG">
                <a:solidFill>
                  <a:srgbClr val="C00000"/>
                </a:solidFill>
              </a:rPr>
              <a:t>01.01.2014 - 31.10.2018</a:t>
            </a:r>
            <a:r>
              <a:rPr lang="en-US" baseline="0">
                <a:solidFill>
                  <a:srgbClr val="C00000"/>
                </a:solidFill>
              </a:rPr>
              <a:t> </a:t>
            </a:r>
            <a:r>
              <a:rPr lang="bg-BG" baseline="0">
                <a:solidFill>
                  <a:srgbClr val="C00000"/>
                </a:solidFill>
              </a:rPr>
              <a:t>г.</a:t>
            </a:r>
            <a:r>
              <a:rPr lang="bg-BG">
                <a:solidFill>
                  <a:srgbClr val="C00000"/>
                </a:solidFill>
              </a:rPr>
              <a:t> </a:t>
            </a:r>
            <a:r>
              <a:rPr lang="en-US">
                <a:solidFill>
                  <a:srgbClr val="C00000"/>
                </a:solidFill>
              </a:rPr>
              <a:t>)</a:t>
            </a:r>
            <a:endParaRPr lang="en-GB">
              <a:solidFill>
                <a:srgbClr val="C00000"/>
              </a:solidFill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rgbClr val="C00000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2102857425840638"/>
          <c:y val="0.11197401024172676"/>
          <c:w val="0.81450601693656222"/>
          <c:h val="0.71296356904042246"/>
        </c:manualLayout>
      </c:layout>
      <c:lineChart>
        <c:grouping val="standard"/>
        <c:varyColors val="0"/>
        <c:ser>
          <c:idx val="0"/>
          <c:order val="0"/>
          <c:tx>
            <c:strRef>
              <c:f>Sheet1!$A$3</c:f>
              <c:strCache>
                <c:ptCount val="1"/>
                <c:pt idx="0">
                  <c:v>Договорени средства</c:v>
                </c:pt>
              </c:strCache>
            </c:strRef>
          </c:tx>
          <c:spPr>
            <a:ln w="31750" cap="rnd">
              <a:solidFill>
                <a:srgbClr val="C00000"/>
              </a:solidFill>
              <a:round/>
            </a:ln>
            <a:effectLst/>
          </c:spPr>
          <c:marker>
            <c:symbol val="circle"/>
            <c:size val="17"/>
            <c:spPr>
              <a:solidFill>
                <a:schemeClr val="accent1"/>
              </a:solidFill>
              <a:ln>
                <a:noFill/>
              </a:ln>
              <a:effectLst/>
            </c:spPr>
          </c:marker>
          <c:dLbls>
            <c:dLbl>
              <c:idx val="0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E76E-472D-9010-3EED1270F7AC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0.12883920014323277"/>
                  <c:y val="-2.724378060126748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E76E-472D-9010-3EED1270F7AC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0.12991125184745717"/>
                  <c:y val="-9.3240854204715388E-3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E76E-472D-9010-3EED1270F7AC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Sheet1!$B$2:$D$2</c:f>
              <c:strCache>
                <c:ptCount val="3"/>
                <c:pt idx="0">
                  <c:v>01.01.2014 г.</c:v>
                </c:pt>
                <c:pt idx="1">
                  <c:v>30.06.2017 г.</c:v>
                </c:pt>
                <c:pt idx="2">
                  <c:v>31.10.2018 г.</c:v>
                </c:pt>
              </c:strCache>
            </c:strRef>
          </c:cat>
          <c:val>
            <c:numRef>
              <c:f>Sheet1!$B$3:$D$3</c:f>
              <c:numCache>
                <c:formatCode>#,##0.00\ [$лв.-402]</c:formatCode>
                <c:ptCount val="3"/>
                <c:pt idx="0">
                  <c:v>0</c:v>
                </c:pt>
                <c:pt idx="1">
                  <c:v>337728525</c:v>
                </c:pt>
                <c:pt idx="2">
                  <c:v>653691498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3-E76E-472D-9010-3EED1270F7AC}"/>
            </c:ext>
          </c:extLst>
        </c:ser>
        <c:ser>
          <c:idx val="1"/>
          <c:order val="1"/>
          <c:tx>
            <c:strRef>
              <c:f>Sheet1!$A$4</c:f>
              <c:strCache>
                <c:ptCount val="1"/>
                <c:pt idx="0">
                  <c:v>Платени средства</c:v>
                </c:pt>
              </c:strCache>
            </c:strRef>
          </c:tx>
          <c:spPr>
            <a:ln w="31750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17"/>
            <c:spPr>
              <a:solidFill>
                <a:schemeClr val="accent2"/>
              </a:solidFill>
              <a:ln>
                <a:noFill/>
              </a:ln>
              <a:effectLst/>
            </c:spPr>
          </c:marker>
          <c:dLbls>
            <c:dLbl>
              <c:idx val="0"/>
              <c:layout>
                <c:manualLayout>
                  <c:x val="-5.4017357500123805E-2"/>
                  <c:y val="-4.442388757349398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4-E76E-472D-9010-3EED1270F7AC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7.8042514732828264E-2"/>
                  <c:y val="-4.563977180114099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E76E-472D-9010-3EED1270F7AC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7.5338112217104944E-2"/>
                  <c:y val="-3.911980440097799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6-E76E-472D-9010-3EED1270F7AC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Sheet1!$B$2:$D$2</c:f>
              <c:strCache>
                <c:ptCount val="3"/>
                <c:pt idx="0">
                  <c:v>01.01.2014 г.</c:v>
                </c:pt>
                <c:pt idx="1">
                  <c:v>30.06.2017 г.</c:v>
                </c:pt>
                <c:pt idx="2">
                  <c:v>31.10.2018 г.</c:v>
                </c:pt>
              </c:strCache>
            </c:strRef>
          </c:cat>
          <c:val>
            <c:numRef>
              <c:f>Sheet1!$B$4:$D$4</c:f>
              <c:numCache>
                <c:formatCode>#,##0.00\ [$лв.-402]</c:formatCode>
                <c:ptCount val="3"/>
                <c:pt idx="0">
                  <c:v>0</c:v>
                </c:pt>
                <c:pt idx="1">
                  <c:v>69666234</c:v>
                </c:pt>
                <c:pt idx="2">
                  <c:v>284429454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7-E76E-472D-9010-3EED1270F7AC}"/>
            </c:ext>
          </c:extLst>
        </c:ser>
        <c:ser>
          <c:idx val="2"/>
          <c:order val="2"/>
          <c:tx>
            <c:strRef>
              <c:f>Sheet1!$A$5</c:f>
              <c:strCache>
                <c:ptCount val="1"/>
                <c:pt idx="0">
                  <c:v>Верифицирани средства</c:v>
                </c:pt>
              </c:strCache>
            </c:strRef>
          </c:tx>
          <c:spPr>
            <a:ln w="31750" cap="rnd">
              <a:solidFill>
                <a:srgbClr val="00B050"/>
              </a:solidFill>
              <a:round/>
            </a:ln>
            <a:effectLst/>
          </c:spPr>
          <c:marker>
            <c:symbol val="circle"/>
            <c:size val="17"/>
            <c:spPr>
              <a:solidFill>
                <a:schemeClr val="accent3"/>
              </a:solidFill>
              <a:ln>
                <a:noFill/>
              </a:ln>
              <a:effectLst/>
            </c:spPr>
          </c:marker>
          <c:dLbls>
            <c:dLbl>
              <c:idx val="0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8-E76E-472D-9010-3EED1270F7AC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5.2908186005051257E-3"/>
                  <c:y val="-2.933985330073361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9-E76E-472D-9010-3EED1270F7AC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6.1187168820878525E-2"/>
                  <c:y val="-3.911980440097799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A-E76E-472D-9010-3EED1270F7AC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Sheet1!$B$2:$D$2</c:f>
              <c:strCache>
                <c:ptCount val="3"/>
                <c:pt idx="0">
                  <c:v>01.01.2014 г.</c:v>
                </c:pt>
                <c:pt idx="1">
                  <c:v>30.06.2017 г.</c:v>
                </c:pt>
                <c:pt idx="2">
                  <c:v>31.10.2018 г.</c:v>
                </c:pt>
              </c:strCache>
            </c:strRef>
          </c:cat>
          <c:val>
            <c:numRef>
              <c:f>Sheet1!$B$5:$D$5</c:f>
              <c:numCache>
                <c:formatCode>#,##0.00\ [$лв.-402]</c:formatCode>
                <c:ptCount val="3"/>
                <c:pt idx="0">
                  <c:v>0</c:v>
                </c:pt>
                <c:pt idx="1">
                  <c:v>28852640</c:v>
                </c:pt>
                <c:pt idx="2">
                  <c:v>196019941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B-E76E-472D-9010-3EED1270F7AC}"/>
            </c:ext>
          </c:extLst>
        </c:ser>
        <c:ser>
          <c:idx val="3"/>
          <c:order val="3"/>
          <c:tx>
            <c:strRef>
              <c:f>Sheet1!$A$6</c:f>
              <c:strCache>
                <c:ptCount val="1"/>
                <c:pt idx="0">
                  <c:v>Сертифицирани средства</c:v>
                </c:pt>
              </c:strCache>
            </c:strRef>
          </c:tx>
          <c:spPr>
            <a:ln w="31750" cap="rnd">
              <a:solidFill>
                <a:schemeClr val="accent5">
                  <a:lumMod val="75000"/>
                </a:schemeClr>
              </a:solidFill>
              <a:round/>
            </a:ln>
            <a:effectLst/>
          </c:spPr>
          <c:marker>
            <c:symbol val="circle"/>
            <c:size val="17"/>
            <c:spPr>
              <a:solidFill>
                <a:schemeClr val="accent4"/>
              </a:solidFill>
              <a:ln>
                <a:noFill/>
              </a:ln>
              <a:effectLst/>
            </c:spPr>
          </c:marker>
          <c:dLbls>
            <c:dLbl>
              <c:idx val="0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C-E76E-472D-9010-3EED1270F7AC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5.9992200267419402E-2"/>
                  <c:y val="-4.351204351204351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D-E76E-472D-9010-3EED1270F7AC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Sheet1!$B$2:$D$2</c:f>
              <c:strCache>
                <c:ptCount val="3"/>
                <c:pt idx="0">
                  <c:v>01.01.2014 г.</c:v>
                </c:pt>
                <c:pt idx="1">
                  <c:v>30.06.2017 г.</c:v>
                </c:pt>
                <c:pt idx="2">
                  <c:v>31.10.2018 г.</c:v>
                </c:pt>
              </c:strCache>
            </c:strRef>
          </c:cat>
          <c:val>
            <c:numRef>
              <c:f>Sheet1!$B$6:$D$6</c:f>
              <c:numCache>
                <c:formatCode>#,##0.00\ [$лв.-402]</c:formatCode>
                <c:ptCount val="3"/>
                <c:pt idx="0">
                  <c:v>0</c:v>
                </c:pt>
                <c:pt idx="1">
                  <c:v>0</c:v>
                </c:pt>
                <c:pt idx="2">
                  <c:v>50087390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E-E76E-472D-9010-3EED1270F7AC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317419368"/>
        <c:axId val="317414664"/>
      </c:lineChart>
      <c:catAx>
        <c:axId val="3174193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17414664"/>
        <c:crosses val="autoZero"/>
        <c:auto val="1"/>
        <c:lblAlgn val="ctr"/>
        <c:lblOffset val="100"/>
        <c:noMultiLvlLbl val="0"/>
      </c:catAx>
      <c:valAx>
        <c:axId val="317414664"/>
        <c:scaling>
          <c:orientation val="minMax"/>
        </c:scaling>
        <c:delete val="1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#,##0.00\ [$лв.-402]" sourceLinked="1"/>
        <c:majorTickMark val="none"/>
        <c:minorTickMark val="none"/>
        <c:tickLblPos val="nextTo"/>
        <c:crossAx val="31741936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1" i="0" u="none" strike="noStrike" kern="120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>
      <cs:styleClr val="auto"/>
    </cs:fillRef>
    <cs:effectRef idx="0"/>
    <cs:fontRef idx="minor">
      <a:schemeClr val="lt1"/>
    </cs:fontRef>
    <cs:defRPr sz="9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9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17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825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A6BC33-FAD3-4E6F-A682-9C26575FA0A4}" type="datetimeFigureOut">
              <a:rPr lang="bg-BG" smtClean="0"/>
              <a:pPr/>
              <a:t>28.11.2018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8250" y="942975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55995-EF9C-4F5D-B838-4024C132AA5F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1610283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9CE274-A84B-4F85-83C8-C51214C27907}" type="datetimeFigureOut">
              <a:rPr lang="bg-BG" smtClean="0"/>
              <a:pPr/>
              <a:t>28.11.2018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57188" y="1241425"/>
            <a:ext cx="5954712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777194"/>
            <a:ext cx="533527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CCBD5B-C827-4F3D-B7FB-3424B95E9FD5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9924394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bg-BG" baseline="0" dirty="0" smtClean="0"/>
              <a:t>	</a:t>
            </a:r>
            <a:r>
              <a:rPr lang="en-GB" dirty="0" smtClean="0"/>
              <a:t>	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CBD5B-C827-4F3D-B7FB-3424B95E9FD5}" type="slidenum">
              <a:rPr lang="bg-BG" smtClean="0"/>
              <a:pPr/>
              <a:t>3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669895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CBD5B-C827-4F3D-B7FB-3424B95E9FD5}" type="slidenum">
              <a:rPr lang="bg-BG" smtClean="0"/>
              <a:pPr/>
              <a:t>13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41113841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CBD5B-C827-4F3D-B7FB-3424B95E9FD5}" type="slidenum">
              <a:rPr lang="bg-BG" smtClean="0"/>
              <a:pPr/>
              <a:t>14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6170201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CBD5B-C827-4F3D-B7FB-3424B95E9FD5}" type="slidenum">
              <a:rPr lang="bg-BG" smtClean="0"/>
              <a:pPr/>
              <a:t>15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5356828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4CCBD5B-C827-4F3D-B7FB-3424B95E9FD5}" type="slidenum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071956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CBD5B-C827-4F3D-B7FB-3424B95E9FD5}" type="slidenum">
              <a:rPr lang="bg-BG" smtClean="0"/>
              <a:pPr/>
              <a:t>29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1374446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28/11/2018</a:t>
            </a:fld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58427CCB-5A31-480B-ABC3-A8B5FBED090E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22377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28/11/2018</a:t>
            </a:fld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58427CCB-5A31-480B-ABC3-A8B5FBED090E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04374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28/11/2018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1147812" y="2277866"/>
            <a:ext cx="1005840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02596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4987" y="2205938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222442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28/11/2018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123643" y="1423333"/>
            <a:ext cx="10058400" cy="67688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6754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1346801"/>
            <a:ext cx="10058400" cy="445975"/>
          </a:xfrm>
        </p:spPr>
        <p:txBody>
          <a:bodyPr>
            <a:noAutofit/>
          </a:bodyPr>
          <a:lstStyle>
            <a:lvl1pPr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28/11/2018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89220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788069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bg-BG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3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bg-BG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839134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jpe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23643" y="1423333"/>
            <a:ext cx="10058400" cy="67688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7812" y="2277866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28/11/2018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60D4C31A-B54F-422E-8621-A0F475D7D195}"/>
              </a:ext>
            </a:extLst>
          </p:cNvPr>
          <p:cNvSpPr/>
          <p:nvPr userDrawn="1"/>
        </p:nvSpPr>
        <p:spPr>
          <a:xfrm>
            <a:off x="0" y="0"/>
            <a:ext cx="12188825" cy="135815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 descr="http://sf.mon.bg/img/logo_eu_r_dva_fonda.png">
            <a:extLst>
              <a:ext uri="{FF2B5EF4-FFF2-40B4-BE49-F238E27FC236}">
                <a16:creationId xmlns="" xmlns:a16="http://schemas.microsoft.com/office/drawing/2014/main" id="{12F0A08F-CCB6-4D25-8AC0-0F7B8FAA1D7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6" y="272870"/>
            <a:ext cx="2547937" cy="820737"/>
          </a:xfrm>
          <a:prstGeom prst="rect">
            <a:avLst/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6" name="Straight Connector 15">
            <a:extLst>
              <a:ext uri="{FF2B5EF4-FFF2-40B4-BE49-F238E27FC236}">
                <a16:creationId xmlns="" xmlns:a16="http://schemas.microsoft.com/office/drawing/2014/main" id="{E3B81ACA-7A29-4F22-915C-0A3E969FE784}"/>
              </a:ext>
            </a:extLst>
          </p:cNvPr>
          <p:cNvCxnSpPr/>
          <p:nvPr userDrawn="1"/>
        </p:nvCxnSpPr>
        <p:spPr>
          <a:xfrm>
            <a:off x="0" y="1248229"/>
            <a:ext cx="12192000" cy="0"/>
          </a:xfrm>
          <a:prstGeom prst="line">
            <a:avLst/>
          </a:prstGeom>
          <a:ln w="476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="" xmlns:a16="http://schemas.microsoft.com/office/drawing/2014/main" id="{8F065F87-7C5C-45E6-958D-29763261AE3C}"/>
              </a:ext>
            </a:extLst>
          </p:cNvPr>
          <p:cNvCxnSpPr/>
          <p:nvPr userDrawn="1"/>
        </p:nvCxnSpPr>
        <p:spPr>
          <a:xfrm>
            <a:off x="6" y="1300739"/>
            <a:ext cx="12192000" cy="0"/>
          </a:xfrm>
          <a:prstGeom prst="line">
            <a:avLst/>
          </a:prstGeom>
          <a:ln w="4762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029712D9-A440-495C-ACC2-98A7E7711FCB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5741" y="90868"/>
            <a:ext cx="2917811" cy="1030514"/>
          </a:xfrm>
          <a:prstGeom prst="rect">
            <a:avLst/>
          </a:prstGeom>
        </p:spPr>
      </p:pic>
      <p:sp>
        <p:nvSpPr>
          <p:cNvPr id="17" name="Rectangle 1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5794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21" r:id="rId2"/>
    <p:sldLayoutId id="2147483720" r:id="rId3"/>
    <p:sldLayoutId id="2147483718" r:id="rId4"/>
    <p:sldLayoutId id="2147483719" r:id="rId5"/>
    <p:sldLayoutId id="2147483722" r:id="rId6"/>
    <p:sldLayoutId id="2147483723" r:id="rId7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3400" kern="1200" spc="-50" baseline="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22287" y="3150010"/>
            <a:ext cx="10925402" cy="2937034"/>
          </a:xfrm>
        </p:spPr>
        <p:txBody>
          <a:bodyPr>
            <a:no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lnSpc>
                <a:spcPct val="200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sz="40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>Напредък в изпълнението на ОП НОИР</a:t>
            </a:r>
            <a:r>
              <a:rPr lang="en-GB" sz="40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> 2014-2020</a:t>
            </a:r>
            <a:r>
              <a:rPr lang="bg-BG" sz="40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/>
            </a:r>
            <a:br>
              <a:rPr lang="bg-BG" sz="40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</a:br>
            <a:r>
              <a:rPr lang="bg-BG" sz="28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10-то редовно заседание на Комитета за наблюдение</a:t>
            </a:r>
            <a:r>
              <a:rPr lang="en-US" sz="28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/>
            </a:r>
            <a:br>
              <a:rPr lang="en-US" sz="28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</a:br>
            <a:r>
              <a:rPr lang="en-US" sz="28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/>
            </a:r>
            <a:br>
              <a:rPr lang="en-US" sz="28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</a:br>
            <a:r>
              <a:rPr lang="bg-BG" sz="24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/>
            </a:r>
            <a:br>
              <a:rPr lang="bg-BG" sz="24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</a:br>
            <a:r>
              <a:rPr lang="ru-RU" sz="24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гр.</a:t>
            </a:r>
            <a:r>
              <a:rPr lang="en-US" sz="24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 </a:t>
            </a:r>
            <a:r>
              <a:rPr lang="ru-RU" sz="24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София</a:t>
            </a:r>
            <a:r>
              <a:rPr lang="en-GB" sz="2400" b="1" dirty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, </a:t>
            </a:r>
            <a:r>
              <a:rPr lang="bg-BG" sz="24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29</a:t>
            </a:r>
            <a:r>
              <a:rPr lang="en-GB" sz="24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 </a:t>
            </a:r>
            <a:r>
              <a:rPr lang="bg-BG" sz="24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ноември </a:t>
            </a:r>
            <a:r>
              <a:rPr lang="ru-RU" sz="2400" b="1" dirty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2018 г</a:t>
            </a:r>
            <a:r>
              <a:rPr lang="ru-RU" sz="24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.</a:t>
            </a:r>
            <a:endParaRPr lang="ru-RU" sz="2400" b="1" dirty="0">
              <a:ln/>
              <a:solidFill>
                <a:schemeClr val="accent1"/>
              </a:solidFill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071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5195" y="1373065"/>
            <a:ext cx="11404857" cy="481781"/>
          </a:xfrm>
        </p:spPr>
        <p:txBody>
          <a:bodyPr>
            <a:normAutofit/>
          </a:bodyPr>
          <a:lstStyle/>
          <a:p>
            <a:pPr algn="ctr"/>
            <a:r>
              <a:rPr lang="bg-BG" sz="30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Съдържание</a:t>
            </a:r>
            <a:endParaRPr lang="bg-BG" sz="3000" b="1" cap="small" dirty="0">
              <a:solidFill>
                <a:srgbClr val="A51321"/>
              </a:solidFill>
              <a:cs typeface="Arial" panose="020B0604020202020204" pitchFamily="34" charset="0"/>
            </a:endParaRP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315195" y="1952814"/>
            <a:ext cx="11640831" cy="4871775"/>
          </a:xfrm>
        </p:spPr>
        <p:txBody>
          <a:bodyPr>
            <a:normAutofit fontScale="70000" lnSpcReduction="20000"/>
          </a:bodyPr>
          <a:lstStyle/>
          <a:p>
            <a:pPr marL="514350" indent="-514350">
              <a:spcAft>
                <a:spcPts val="600"/>
              </a:spcAft>
              <a:buFont typeface="+mj-lt"/>
              <a:buAutoNum type="arabicPeriod"/>
            </a:pPr>
            <a:r>
              <a:rPr lang="bg-BG" sz="2800" dirty="0" smtClean="0">
                <a:solidFill>
                  <a:schemeClr val="accent1">
                    <a:lumMod val="75000"/>
                  </a:schemeClr>
                </a:solidFill>
              </a:rPr>
              <a:t>Финансово планиране и изпълнение на ОП НОИР</a:t>
            </a:r>
            <a:endParaRPr lang="bg-BG" sz="2800" dirty="0" smtClean="0">
              <a:solidFill>
                <a:srgbClr val="C00000"/>
              </a:solidFill>
            </a:endParaRPr>
          </a:p>
          <a:p>
            <a:pPr marL="514350" indent="-514350">
              <a:spcAft>
                <a:spcPts val="600"/>
              </a:spcAft>
              <a:buFont typeface="+mj-lt"/>
              <a:buAutoNum type="arabicPeriod"/>
            </a:pPr>
            <a:r>
              <a:rPr lang="bg-BG" sz="2800" dirty="0" smtClean="0">
                <a:solidFill>
                  <a:schemeClr val="accent1">
                    <a:lumMod val="75000"/>
                  </a:schemeClr>
                </a:solidFill>
              </a:rPr>
              <a:t>Изменение </a:t>
            </a:r>
            <a:r>
              <a:rPr lang="bg-BG" sz="2800" dirty="0">
                <a:solidFill>
                  <a:schemeClr val="accent1">
                    <a:lumMod val="75000"/>
                  </a:schemeClr>
                </a:solidFill>
              </a:rPr>
              <a:t>на </a:t>
            </a:r>
            <a:r>
              <a:rPr lang="bg-BG" sz="2800" dirty="0" smtClean="0">
                <a:solidFill>
                  <a:schemeClr val="accent1">
                    <a:lumMod val="75000"/>
                  </a:schemeClr>
                </a:solidFill>
              </a:rPr>
              <a:t>ОП НОИР</a:t>
            </a:r>
            <a:endParaRPr lang="bg-BG" sz="2800" dirty="0" smtClean="0">
              <a:solidFill>
                <a:srgbClr val="C00000"/>
              </a:solidFill>
            </a:endParaRPr>
          </a:p>
          <a:p>
            <a:pPr marL="514350" indent="-514350">
              <a:spcAft>
                <a:spcPts val="600"/>
              </a:spcAft>
              <a:buFont typeface="+mj-lt"/>
              <a:buAutoNum type="arabicPeriod"/>
            </a:pPr>
            <a:r>
              <a:rPr lang="bg-BG" sz="2800" dirty="0" smtClean="0">
                <a:solidFill>
                  <a:schemeClr val="accent1">
                    <a:lumMod val="75000"/>
                  </a:schemeClr>
                </a:solidFill>
              </a:rPr>
              <a:t>Информация </a:t>
            </a:r>
            <a:r>
              <a:rPr lang="bg-BG" sz="2800" dirty="0">
                <a:solidFill>
                  <a:schemeClr val="accent1">
                    <a:lumMod val="75000"/>
                  </a:schemeClr>
                </a:solidFill>
              </a:rPr>
              <a:t>за проведени писмени </a:t>
            </a:r>
            <a:r>
              <a:rPr lang="bg-BG" sz="2800" dirty="0" smtClean="0">
                <a:solidFill>
                  <a:schemeClr val="accent1">
                    <a:lumMod val="75000"/>
                  </a:schemeClr>
                </a:solidFill>
              </a:rPr>
              <a:t>процедури</a:t>
            </a:r>
            <a:endParaRPr lang="bg-BG" sz="2800" dirty="0">
              <a:solidFill>
                <a:srgbClr val="C00000"/>
              </a:solidFill>
            </a:endParaRPr>
          </a:p>
          <a:p>
            <a:pPr marL="514350" indent="-514350">
              <a:spcAft>
                <a:spcPts val="600"/>
              </a:spcAft>
              <a:buFont typeface="+mj-lt"/>
              <a:buAutoNum type="arabicPeriod"/>
            </a:pPr>
            <a:r>
              <a:rPr lang="bg-BG" sz="2800" dirty="0">
                <a:solidFill>
                  <a:schemeClr val="accent1">
                    <a:lumMod val="75000"/>
                  </a:schemeClr>
                </a:solidFill>
              </a:rPr>
              <a:t>Предстоящи процедури до края на 2018 г. по ОП </a:t>
            </a:r>
            <a:r>
              <a:rPr lang="bg-BG" sz="2800" dirty="0" smtClean="0">
                <a:solidFill>
                  <a:schemeClr val="accent1">
                    <a:lumMod val="75000"/>
                  </a:schemeClr>
                </a:solidFill>
              </a:rPr>
              <a:t>НОИР</a:t>
            </a:r>
            <a:endParaRPr lang="bg-BG" sz="2800" dirty="0" smtClean="0">
              <a:solidFill>
                <a:srgbClr val="C00000"/>
              </a:solidFill>
            </a:endParaRPr>
          </a:p>
          <a:p>
            <a:pPr marL="514350" indent="-514350">
              <a:spcAft>
                <a:spcPts val="600"/>
              </a:spcAft>
              <a:buFont typeface="+mj-lt"/>
              <a:buAutoNum type="arabicPeriod"/>
            </a:pPr>
            <a:r>
              <a:rPr lang="bg-BG" sz="2800" dirty="0">
                <a:solidFill>
                  <a:schemeClr val="accent1">
                    <a:lumMod val="75000"/>
                  </a:schemeClr>
                </a:solidFill>
              </a:rPr>
              <a:t>Интегрирани </a:t>
            </a:r>
            <a:r>
              <a:rPr lang="bg-BG" sz="2800" dirty="0" smtClean="0">
                <a:solidFill>
                  <a:schemeClr val="accent1">
                    <a:lumMod val="75000"/>
                  </a:schemeClr>
                </a:solidFill>
              </a:rPr>
              <a:t>процедури</a:t>
            </a:r>
          </a:p>
          <a:p>
            <a:pPr marL="514350" indent="-514350">
              <a:spcAft>
                <a:spcPts val="600"/>
              </a:spcAft>
              <a:buFont typeface="+mj-lt"/>
              <a:buAutoNum type="arabicPeriod"/>
            </a:pPr>
            <a:r>
              <a:rPr lang="bg-BG" sz="2800" dirty="0" smtClean="0">
                <a:solidFill>
                  <a:schemeClr val="accent1">
                    <a:lumMod val="75000"/>
                  </a:schemeClr>
                </a:solidFill>
              </a:rPr>
              <a:t>Напредък по рамката за изпълнение на ОП НОИР</a:t>
            </a:r>
            <a:endParaRPr lang="bg-BG" sz="2800" dirty="0">
              <a:solidFill>
                <a:srgbClr val="FF0000"/>
              </a:solidFill>
            </a:endParaRPr>
          </a:p>
          <a:p>
            <a:pPr marL="514350" indent="-514350">
              <a:spcAft>
                <a:spcPts val="600"/>
              </a:spcAft>
              <a:buFont typeface="+mj-lt"/>
              <a:buAutoNum type="arabicPeriod"/>
            </a:pPr>
            <a:r>
              <a:rPr lang="bg-BG" sz="2800" dirty="0" smtClean="0">
                <a:solidFill>
                  <a:schemeClr val="accent1">
                    <a:lumMod val="75000"/>
                  </a:schemeClr>
                </a:solidFill>
              </a:rPr>
              <a:t>Техническо изпълнение</a:t>
            </a: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bg-BG" sz="2800" dirty="0" smtClean="0">
                <a:solidFill>
                  <a:schemeClr val="accent1">
                    <a:lumMod val="75000"/>
                  </a:schemeClr>
                </a:solidFill>
              </a:rPr>
              <a:t>на ОП НОИР</a:t>
            </a:r>
            <a:endParaRPr lang="bg-BG" sz="2800" dirty="0" smtClean="0">
              <a:solidFill>
                <a:srgbClr val="C00000"/>
              </a:solidFill>
            </a:endParaRPr>
          </a:p>
          <a:p>
            <a:pPr marL="514350" indent="-514350">
              <a:spcAft>
                <a:spcPts val="600"/>
              </a:spcAft>
              <a:buFont typeface="+mj-lt"/>
              <a:buAutoNum type="arabicPeriod"/>
            </a:pPr>
            <a:r>
              <a:rPr lang="bg-BG" sz="2800" dirty="0" smtClean="0">
                <a:solidFill>
                  <a:schemeClr val="accent1">
                    <a:lumMod val="75000"/>
                  </a:schemeClr>
                </a:solidFill>
              </a:rPr>
              <a:t>Информация </a:t>
            </a:r>
            <a:r>
              <a:rPr lang="bg-BG" sz="2800" dirty="0">
                <a:solidFill>
                  <a:schemeClr val="accent1">
                    <a:lumMod val="75000"/>
                  </a:schemeClr>
                </a:solidFill>
              </a:rPr>
              <a:t>з</a:t>
            </a:r>
            <a:r>
              <a:rPr lang="bg-BG" sz="2800" dirty="0" smtClean="0">
                <a:solidFill>
                  <a:schemeClr val="accent1">
                    <a:lumMod val="75000"/>
                  </a:schemeClr>
                </a:solidFill>
              </a:rPr>
              <a:t>а договорите и свободния финансов ресурс в Приоритетна ос 1 </a:t>
            </a:r>
            <a:r>
              <a:rPr lang="bg-BG" sz="2800" dirty="0">
                <a:solidFill>
                  <a:schemeClr val="accent1">
                    <a:lumMod val="75000"/>
                  </a:schemeClr>
                </a:solidFill>
              </a:rPr>
              <a:t>на ОП </a:t>
            </a:r>
            <a:r>
              <a:rPr lang="bg-BG" sz="2800" dirty="0" smtClean="0">
                <a:solidFill>
                  <a:schemeClr val="accent1">
                    <a:lumMod val="75000"/>
                  </a:schemeClr>
                </a:solidFill>
              </a:rPr>
              <a:t>НОИР</a:t>
            </a:r>
            <a:endParaRPr lang="bg-BG" sz="2800" dirty="0" smtClean="0">
              <a:solidFill>
                <a:srgbClr val="C00000"/>
              </a:solidFill>
            </a:endParaRPr>
          </a:p>
          <a:p>
            <a:pPr marL="514350" indent="-514350">
              <a:spcAft>
                <a:spcPts val="600"/>
              </a:spcAft>
              <a:buFont typeface="+mj-lt"/>
              <a:buAutoNum type="arabicPeriod"/>
            </a:pPr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Информация </a:t>
            </a:r>
            <a:r>
              <a:rPr lang="bg-BG" sz="2800" dirty="0" smtClean="0">
                <a:solidFill>
                  <a:schemeClr val="accent1">
                    <a:lumMod val="75000"/>
                  </a:schemeClr>
                </a:solidFill>
              </a:rPr>
              <a:t>за одити по ОП НОИР и съдебни дела </a:t>
            </a: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по 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Приоритетна ос </a:t>
            </a: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1</a:t>
            </a:r>
            <a:endParaRPr lang="bg-BG" sz="2800" dirty="0">
              <a:solidFill>
                <a:srgbClr val="C00000"/>
              </a:solidFill>
            </a:endParaRPr>
          </a:p>
          <a:p>
            <a:pPr marL="514350" indent="-514350">
              <a:spcAft>
                <a:spcPts val="600"/>
              </a:spcAft>
              <a:buFont typeface="+mj-lt"/>
              <a:buAutoNum type="arabicPeriod"/>
            </a:pPr>
            <a:r>
              <a:rPr lang="bg-BG" sz="2800" dirty="0" smtClean="0">
                <a:solidFill>
                  <a:schemeClr val="accent1">
                    <a:lumMod val="75000"/>
                  </a:schemeClr>
                </a:solidFill>
              </a:rPr>
              <a:t>Предприети действия в изпълнение на Приоритетна ос 1</a:t>
            </a:r>
            <a:endParaRPr lang="bg-BG" sz="2800" dirty="0" smtClean="0">
              <a:solidFill>
                <a:srgbClr val="C00000"/>
              </a:solidFill>
            </a:endParaRPr>
          </a:p>
          <a:p>
            <a:pPr marL="514350" indent="-514350">
              <a:spcAft>
                <a:spcPts val="600"/>
              </a:spcAft>
              <a:buFont typeface="+mj-lt"/>
              <a:buAutoNum type="arabicPeriod"/>
            </a:pPr>
            <a:r>
              <a:rPr lang="bg-BG" sz="2800" dirty="0" smtClean="0">
                <a:solidFill>
                  <a:schemeClr val="accent1">
                    <a:lumMod val="75000"/>
                  </a:schemeClr>
                </a:solidFill>
              </a:rPr>
              <a:t>Предизвикателства, проблеми и ограничения</a:t>
            </a:r>
            <a:endParaRPr lang="bg-BG" sz="2800" dirty="0" smtClean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45459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2260" y="1376855"/>
            <a:ext cx="11068357" cy="483476"/>
          </a:xfrm>
        </p:spPr>
        <p:txBody>
          <a:bodyPr>
            <a:noAutofit/>
          </a:bodyPr>
          <a:lstStyle/>
          <a:p>
            <a:pPr algn="ctr"/>
            <a:r>
              <a:rPr lang="bg-BG" sz="26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1</a:t>
            </a:r>
            <a:r>
              <a:rPr lang="en-GB" sz="26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. </a:t>
            </a:r>
            <a:r>
              <a:rPr lang="bg-BG" sz="26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Финансово планиране и изпълнение на </a:t>
            </a:r>
            <a:r>
              <a:rPr lang="bg-BG" sz="26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ОП </a:t>
            </a:r>
            <a:r>
              <a:rPr lang="bg-BG" sz="26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НОИР</a:t>
            </a:r>
            <a:endParaRPr lang="en-US" sz="2600" b="1" cap="small" dirty="0">
              <a:solidFill>
                <a:srgbClr val="A51321"/>
              </a:solidFill>
              <a:cs typeface="Arial" panose="020B0604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8656" y="6183708"/>
            <a:ext cx="11827091" cy="52322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bg-BG" sz="2800" b="1" dirty="0">
                <a:ln w="0">
                  <a:noFill/>
                </a:ln>
                <a:solidFill>
                  <a:schemeClr val="bg1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 </a:t>
            </a:r>
            <a:r>
              <a:rPr lang="bg-BG" sz="2800" b="1" dirty="0" smtClean="0">
                <a:ln w="0">
                  <a:noFill/>
                </a:ln>
                <a:solidFill>
                  <a:schemeClr val="bg1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                  Общ бюджет - </a:t>
            </a:r>
            <a:r>
              <a:rPr lang="en-US" sz="2800" b="1" dirty="0" smtClean="0">
                <a:ln w="0">
                  <a:noFill/>
                </a:ln>
                <a:solidFill>
                  <a:schemeClr val="bg1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1 371</a:t>
            </a:r>
            <a:r>
              <a:rPr lang="en-GB" sz="2800" b="1" dirty="0" smtClean="0">
                <a:ln w="0">
                  <a:noFill/>
                </a:ln>
                <a:solidFill>
                  <a:schemeClr val="bg1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* </a:t>
            </a:r>
            <a:r>
              <a:rPr lang="bg-BG" sz="2800" b="1" dirty="0" smtClean="0">
                <a:ln w="0">
                  <a:noFill/>
                </a:ln>
                <a:solidFill>
                  <a:schemeClr val="bg1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млн. лв.</a:t>
            </a:r>
            <a:r>
              <a:rPr lang="en-US" sz="2800" b="1" dirty="0" smtClean="0">
                <a:ln w="0">
                  <a:noFill/>
                </a:ln>
                <a:solidFill>
                  <a:schemeClr val="bg1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 (</a:t>
            </a:r>
            <a:r>
              <a:rPr lang="bg-BG" sz="2000" b="1" i="1" dirty="0" smtClean="0">
                <a:ln w="0">
                  <a:noFill/>
                </a:ln>
                <a:solidFill>
                  <a:schemeClr val="bg1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ЕС – 1 16</a:t>
            </a:r>
            <a:r>
              <a:rPr lang="en-US" sz="2000" b="1" i="1" dirty="0" smtClean="0">
                <a:ln w="0">
                  <a:noFill/>
                </a:ln>
                <a:solidFill>
                  <a:schemeClr val="bg1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5</a:t>
            </a:r>
            <a:r>
              <a:rPr lang="bg-BG" sz="2000" b="1" i="1" dirty="0" smtClean="0">
                <a:ln w="0">
                  <a:noFill/>
                </a:ln>
                <a:solidFill>
                  <a:schemeClr val="bg1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 и НФ – 20</a:t>
            </a:r>
            <a:r>
              <a:rPr lang="en-US" sz="2000" b="1" i="1" dirty="0" smtClean="0">
                <a:ln w="0">
                  <a:noFill/>
                </a:ln>
                <a:solidFill>
                  <a:schemeClr val="bg1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6)</a:t>
            </a:r>
          </a:p>
        </p:txBody>
      </p:sp>
      <p:sp>
        <p:nvSpPr>
          <p:cNvPr id="6" name="Rectangle 5"/>
          <p:cNvSpPr/>
          <p:nvPr/>
        </p:nvSpPr>
        <p:spPr>
          <a:xfrm>
            <a:off x="8891620" y="6251521"/>
            <a:ext cx="2935471" cy="422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en-US" sz="1100" b="1" dirty="0">
                <a:solidFill>
                  <a:schemeClr val="bg1"/>
                </a:solidFill>
              </a:rPr>
              <a:t>*</a:t>
            </a:r>
            <a:r>
              <a:rPr lang="bg-BG" sz="1100" b="1" dirty="0" smtClean="0">
                <a:solidFill>
                  <a:schemeClr val="bg1"/>
                </a:solidFill>
              </a:rPr>
              <a:t>Сумата включва трансфера към</a:t>
            </a:r>
            <a:r>
              <a:rPr lang="en-GB" sz="1100" b="1" dirty="0" smtClean="0">
                <a:solidFill>
                  <a:schemeClr val="bg1"/>
                </a:solidFill>
              </a:rPr>
              <a:t> </a:t>
            </a:r>
            <a:r>
              <a:rPr lang="bg-BG" sz="1100" b="1" dirty="0" smtClean="0">
                <a:solidFill>
                  <a:schemeClr val="bg1"/>
                </a:solidFill>
              </a:rPr>
              <a:t>ОПИК </a:t>
            </a:r>
          </a:p>
          <a:p>
            <a:pPr marL="0" lvl="1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bg-BG" sz="1100" b="1" dirty="0" smtClean="0">
                <a:solidFill>
                  <a:schemeClr val="bg1"/>
                </a:solidFill>
              </a:rPr>
              <a:t>от 100 млн. </a:t>
            </a:r>
            <a:r>
              <a:rPr lang="bg-BG" sz="1100" b="1" dirty="0">
                <a:solidFill>
                  <a:schemeClr val="bg1"/>
                </a:solidFill>
              </a:rPr>
              <a:t>л</a:t>
            </a:r>
            <a:r>
              <a:rPr lang="bg-BG" sz="1100" b="1" dirty="0" smtClean="0">
                <a:solidFill>
                  <a:schemeClr val="bg1"/>
                </a:solidFill>
              </a:rPr>
              <a:t>в.</a:t>
            </a:r>
            <a:endParaRPr lang="en-US" sz="1100" b="1" dirty="0">
              <a:solidFill>
                <a:schemeClr val="bg1"/>
              </a:solidFill>
            </a:endParaRPr>
          </a:p>
        </p:txBody>
      </p:sp>
      <p:graphicFrame>
        <p:nvGraphicFramePr>
          <p:cNvPr id="7" name="Chart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28753117"/>
              </p:ext>
            </p:extLst>
          </p:nvPr>
        </p:nvGraphicFramePr>
        <p:xfrm>
          <a:off x="2154725" y="1530162"/>
          <a:ext cx="6623683" cy="46622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422783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Title 1"/>
          <p:cNvSpPr>
            <a:spLocks noGrp="1"/>
          </p:cNvSpPr>
          <p:nvPr>
            <p:ph type="title"/>
          </p:nvPr>
        </p:nvSpPr>
        <p:spPr>
          <a:xfrm>
            <a:off x="635735" y="1399751"/>
            <a:ext cx="11118036" cy="480564"/>
          </a:xfrm>
        </p:spPr>
        <p:txBody>
          <a:bodyPr>
            <a:normAutofit fontScale="90000"/>
          </a:bodyPr>
          <a:lstStyle/>
          <a:p>
            <a:r>
              <a:rPr lang="bg-BG" sz="26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1</a:t>
            </a:r>
            <a:r>
              <a:rPr lang="en-GB" sz="26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. </a:t>
            </a:r>
            <a:r>
              <a:rPr lang="bg-BG" sz="26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Финансово </a:t>
            </a:r>
            <a:r>
              <a:rPr lang="bg-BG" sz="26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планиране и изпълнение </a:t>
            </a:r>
            <a:r>
              <a:rPr lang="bg-BG" sz="26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на </a:t>
            </a:r>
            <a:r>
              <a:rPr lang="bg-BG" sz="26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одобрения бюджет на ОП НОИР  </a:t>
            </a:r>
            <a:r>
              <a:rPr lang="bg-BG" sz="2800" dirty="0" smtClean="0">
                <a:solidFill>
                  <a:srgbClr val="A51321"/>
                </a:solidFill>
              </a:rPr>
              <a:t>(</a:t>
            </a:r>
            <a:r>
              <a:rPr lang="bg-BG" sz="28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в млн. лв.</a:t>
            </a:r>
            <a:r>
              <a:rPr lang="en-US" sz="28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 </a:t>
            </a:r>
            <a:r>
              <a:rPr lang="bg-BG" sz="2800" dirty="0" smtClean="0">
                <a:solidFill>
                  <a:srgbClr val="A51321"/>
                </a:solidFill>
              </a:rPr>
              <a:t>)</a:t>
            </a:r>
            <a:r>
              <a:rPr lang="en-US" sz="2800" dirty="0" smtClean="0">
                <a:solidFill>
                  <a:srgbClr val="A51321"/>
                </a:solidFill>
              </a:rPr>
              <a:t> </a:t>
            </a:r>
            <a:endParaRPr lang="en-US" sz="2600" b="1" cap="small" dirty="0">
              <a:solidFill>
                <a:srgbClr val="A51321"/>
              </a:solidFill>
              <a:cs typeface="Arial" panose="020B0604020202020204" pitchFamily="34" charset="0"/>
            </a:endParaRPr>
          </a:p>
        </p:txBody>
      </p:sp>
      <p:sp>
        <p:nvSpPr>
          <p:cNvPr id="64" name="Bent-Up Arrow 63"/>
          <p:cNvSpPr/>
          <p:nvPr/>
        </p:nvSpPr>
        <p:spPr>
          <a:xfrm rot="5400000">
            <a:off x="786159" y="2493942"/>
            <a:ext cx="584151" cy="972111"/>
          </a:xfrm>
          <a:prstGeom prst="bentUpArrow">
            <a:avLst>
              <a:gd name="adj1" fmla="val 32840"/>
              <a:gd name="adj2" fmla="val 25000"/>
              <a:gd name="adj3" fmla="val 35780"/>
            </a:avLst>
          </a:prstGeom>
          <a:solidFill>
            <a:schemeClr val="bg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5" name="Bent-Up Arrow 64"/>
          <p:cNvSpPr/>
          <p:nvPr/>
        </p:nvSpPr>
        <p:spPr>
          <a:xfrm rot="5400000">
            <a:off x="4843750" y="4430890"/>
            <a:ext cx="627111" cy="1013839"/>
          </a:xfrm>
          <a:prstGeom prst="bentUpArrow">
            <a:avLst>
              <a:gd name="adj1" fmla="val 32840"/>
              <a:gd name="adj2" fmla="val 25298"/>
              <a:gd name="adj3" fmla="val 33355"/>
            </a:avLst>
          </a:prstGeom>
          <a:solidFill>
            <a:schemeClr val="bg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7" name="Bent-Up Arrow 66"/>
          <p:cNvSpPr/>
          <p:nvPr/>
        </p:nvSpPr>
        <p:spPr>
          <a:xfrm rot="5400000">
            <a:off x="2332041" y="3094557"/>
            <a:ext cx="617435" cy="996332"/>
          </a:xfrm>
          <a:prstGeom prst="bentUpArrow">
            <a:avLst>
              <a:gd name="adj1" fmla="val 32840"/>
              <a:gd name="adj2" fmla="val 25000"/>
              <a:gd name="adj3" fmla="val 35780"/>
            </a:avLst>
          </a:prstGeom>
          <a:solidFill>
            <a:schemeClr val="bg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8" name="Rectangle 67"/>
          <p:cNvSpPr/>
          <p:nvPr/>
        </p:nvSpPr>
        <p:spPr>
          <a:xfrm>
            <a:off x="2712756" y="2076052"/>
            <a:ext cx="2940039" cy="247090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9" name="Rectangle 68"/>
          <p:cNvSpPr/>
          <p:nvPr/>
        </p:nvSpPr>
        <p:spPr>
          <a:xfrm>
            <a:off x="2420386" y="1981564"/>
            <a:ext cx="3299099" cy="501737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8580" tIns="68580" rIns="68580" bIns="68580" numCol="1" spcCol="1270" anchor="ctr" anchorCtr="0">
            <a:no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marL="171450" lvl="1" indent="-171450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bg-BG" sz="1400" b="1" kern="1200" dirty="0" smtClean="0">
                <a:solidFill>
                  <a:srgbClr val="00206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Одобрен бюджет от КН</a:t>
            </a:r>
            <a:r>
              <a:rPr lang="en-GB" sz="1400" b="1" kern="1200" dirty="0" smtClean="0">
                <a:solidFill>
                  <a:srgbClr val="00206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70" name="Rounded Rectangle 69"/>
          <p:cNvSpPr/>
          <p:nvPr/>
        </p:nvSpPr>
        <p:spPr>
          <a:xfrm>
            <a:off x="1585738" y="2876213"/>
            <a:ext cx="1967582" cy="494353"/>
          </a:xfrm>
          <a:prstGeom prst="roundRect">
            <a:avLst>
              <a:gd name="adj" fmla="val 16670"/>
            </a:avLst>
          </a:prstGeom>
          <a:solidFill>
            <a:schemeClr val="accent3">
              <a:lumMod val="75000"/>
            </a:schemeClr>
          </a:solidFill>
          <a:sp3d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71" name="Rounded Rectangle 9"/>
          <p:cNvSpPr/>
          <p:nvPr/>
        </p:nvSpPr>
        <p:spPr>
          <a:xfrm>
            <a:off x="1914708" y="2877155"/>
            <a:ext cx="1446807" cy="501771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34290" tIns="34290" rIns="34290" bIns="34290" numCol="1" spcCol="1270" anchor="ctr" anchorCtr="0">
            <a:noAutofit/>
            <a:sp3d/>
          </a:bodyPr>
          <a:lstStyle/>
          <a:p>
            <a:pPr lvl="0" algn="ctr" defTabSz="400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b="1" dirty="0" smtClean="0">
                <a:latin typeface="Candara" panose="020E0502030303020204" pitchFamily="34" charset="0"/>
              </a:rPr>
              <a:t>778 </a:t>
            </a:r>
            <a:endParaRPr lang="en-US" sz="1800" b="1" kern="1200" dirty="0"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656047" y="2977064"/>
            <a:ext cx="88961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002060"/>
                </a:solidFill>
                <a:latin typeface="Candara" panose="020E0502030303020204" pitchFamily="34" charset="0"/>
              </a:rPr>
              <a:t>80</a:t>
            </a:r>
            <a:r>
              <a:rPr lang="bg-BG" sz="1400" b="1" dirty="0" smtClean="0">
                <a:solidFill>
                  <a:srgbClr val="002060"/>
                </a:solidFill>
                <a:latin typeface="Candara" panose="020E0502030303020204" pitchFamily="34" charset="0"/>
              </a:rPr>
              <a:t>%</a:t>
            </a:r>
            <a:endParaRPr lang="en-US" sz="1400" b="1" dirty="0">
              <a:solidFill>
                <a:srgbClr val="002060"/>
              </a:solidFill>
              <a:latin typeface="Candara" panose="020E0502030303020204" pitchFamily="34" charset="0"/>
            </a:endParaRPr>
          </a:p>
        </p:txBody>
      </p:sp>
      <p:sp>
        <p:nvSpPr>
          <p:cNvPr id="73" name="Rectangle 72"/>
          <p:cNvSpPr/>
          <p:nvPr/>
        </p:nvSpPr>
        <p:spPr>
          <a:xfrm>
            <a:off x="3532205" y="2838227"/>
            <a:ext cx="3072634" cy="424328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8580" tIns="68580" rIns="68580" bIns="68580" numCol="1" spcCol="1270" anchor="ctr" anchorCtr="0">
            <a:no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marL="171450" lvl="1" indent="-171450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Tx/>
              <a:buChar char="••"/>
            </a:pPr>
            <a:r>
              <a:rPr lang="bg-BG" sz="1400" b="1" kern="1200" dirty="0" smtClean="0">
                <a:solidFill>
                  <a:srgbClr val="00206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Бюджет на обявените процедури</a:t>
            </a:r>
            <a:r>
              <a:rPr lang="en-GB" sz="1400" b="1" kern="1200" dirty="0" smtClean="0">
                <a:solidFill>
                  <a:srgbClr val="00206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74" name="Rounded Rectangle 73"/>
          <p:cNvSpPr/>
          <p:nvPr/>
        </p:nvSpPr>
        <p:spPr>
          <a:xfrm>
            <a:off x="3155182" y="3503790"/>
            <a:ext cx="2197242" cy="504489"/>
          </a:xfrm>
          <a:prstGeom prst="roundRect">
            <a:avLst>
              <a:gd name="adj" fmla="val 16670"/>
            </a:avLst>
          </a:prstGeom>
          <a:solidFill>
            <a:schemeClr val="accent3">
              <a:lumMod val="75000"/>
            </a:schemeClr>
          </a:solidFill>
          <a:sp3d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75" name="Rounded Rectangle 9"/>
          <p:cNvSpPr/>
          <p:nvPr/>
        </p:nvSpPr>
        <p:spPr>
          <a:xfrm>
            <a:off x="3199170" y="3499608"/>
            <a:ext cx="2161526" cy="533528"/>
          </a:xfrm>
          <a:prstGeom prst="rect">
            <a:avLst/>
          </a:prstGeom>
          <a:ln>
            <a:noFill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34290" tIns="34290" rIns="34290" bIns="34290" numCol="1" spcCol="1270" anchor="ctr" anchorCtr="0">
            <a:noAutofit/>
            <a:sp3d/>
          </a:bodyPr>
          <a:lstStyle/>
          <a:p>
            <a:pPr lvl="0" algn="ctr" defTabSz="400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b="1" dirty="0" smtClean="0">
                <a:latin typeface="Candara" panose="020E0502030303020204" pitchFamily="34" charset="0"/>
              </a:rPr>
              <a:t>6</a:t>
            </a:r>
            <a:r>
              <a:rPr lang="bg-BG" b="1" dirty="0" smtClean="0">
                <a:latin typeface="Candara" panose="020E0502030303020204" pitchFamily="34" charset="0"/>
              </a:rPr>
              <a:t>54</a:t>
            </a:r>
            <a:r>
              <a:rPr lang="en-US" b="1" dirty="0" smtClean="0">
                <a:latin typeface="Candara" panose="020E0502030303020204" pitchFamily="34" charset="0"/>
              </a:rPr>
              <a:t> </a:t>
            </a:r>
            <a:endParaRPr lang="en-US" sz="1800" b="1" kern="1200" dirty="0"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76" name="Rectangle 75"/>
          <p:cNvSpPr/>
          <p:nvPr/>
        </p:nvSpPr>
        <p:spPr>
          <a:xfrm>
            <a:off x="5298054" y="3441267"/>
            <a:ext cx="3485882" cy="510170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8580" tIns="68580" rIns="68580" bIns="68580" numCol="1" spcCol="1270" anchor="ctr" anchorCtr="0">
            <a:no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marL="171450" lvl="1" indent="-171450" algn="l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bg-BG" sz="1400" b="1" kern="1200" dirty="0" smtClean="0">
                <a:solidFill>
                  <a:srgbClr val="00206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Договорени средства</a:t>
            </a:r>
            <a:r>
              <a:rPr lang="en-GB" sz="1400" b="1" kern="1200" dirty="0" smtClean="0">
                <a:solidFill>
                  <a:srgbClr val="00206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2222134" y="3564744"/>
            <a:ext cx="84337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002060"/>
                </a:solidFill>
                <a:latin typeface="Candara" panose="020E0502030303020204" pitchFamily="34" charset="0"/>
              </a:rPr>
              <a:t>5</a:t>
            </a:r>
            <a:r>
              <a:rPr lang="bg-BG" sz="1400" b="1" dirty="0" smtClean="0">
                <a:solidFill>
                  <a:srgbClr val="002060"/>
                </a:solidFill>
                <a:latin typeface="Candara" panose="020E0502030303020204" pitchFamily="34" charset="0"/>
              </a:rPr>
              <a:t>7%</a:t>
            </a:r>
            <a:endParaRPr lang="en-US" sz="1400" b="1" dirty="0">
              <a:solidFill>
                <a:srgbClr val="002060"/>
              </a:solidFill>
              <a:latin typeface="Candara" panose="020E0502030303020204" pitchFamily="34" charset="0"/>
            </a:endParaRPr>
          </a:p>
        </p:txBody>
      </p:sp>
      <p:sp>
        <p:nvSpPr>
          <p:cNvPr id="79" name="Rectangle 78"/>
          <p:cNvSpPr/>
          <p:nvPr/>
        </p:nvSpPr>
        <p:spPr>
          <a:xfrm>
            <a:off x="6600461" y="4094221"/>
            <a:ext cx="3299629" cy="486875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8580" tIns="68580" rIns="68580" bIns="68580" numCol="1" spcCol="1270" anchor="ctr" anchorCtr="0">
            <a:no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marL="171450" lvl="1" indent="-171450" algn="l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bg-BG" sz="1400" b="1" kern="1200" dirty="0" smtClean="0">
                <a:solidFill>
                  <a:srgbClr val="00206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Реално изплатени</a:t>
            </a:r>
            <a:r>
              <a:rPr lang="en-GB" sz="1400" b="1" kern="1200" dirty="0" smtClean="0">
                <a:solidFill>
                  <a:srgbClr val="00206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 </a:t>
            </a:r>
            <a:r>
              <a:rPr lang="bg-BG" sz="1400" b="1" kern="1200" dirty="0" smtClean="0">
                <a:solidFill>
                  <a:srgbClr val="00206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средства</a:t>
            </a:r>
            <a:endParaRPr lang="en-GB" sz="1400" b="1" kern="1200" dirty="0" smtClean="0">
              <a:solidFill>
                <a:srgbClr val="002060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4790759" y="4901178"/>
            <a:ext cx="88723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b="1">
                <a:solidFill>
                  <a:srgbClr val="002060"/>
                </a:solidFill>
                <a:latin typeface="Candara" panose="020E0502030303020204" pitchFamily="34" charset="0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bg-BG" sz="1600" dirty="0" smtClean="0"/>
              <a:t>21%</a:t>
            </a:r>
            <a:endParaRPr lang="en-US" sz="1600" dirty="0"/>
          </a:p>
        </p:txBody>
      </p:sp>
      <p:sp>
        <p:nvSpPr>
          <p:cNvPr id="81" name="Rectangle 80"/>
          <p:cNvSpPr/>
          <p:nvPr/>
        </p:nvSpPr>
        <p:spPr>
          <a:xfrm>
            <a:off x="7907509" y="4699812"/>
            <a:ext cx="2906698" cy="657951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8580" tIns="68580" rIns="68580" bIns="68580" numCol="1" spcCol="1270" anchor="ctr" anchorCtr="0">
            <a:no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marL="171450" lvl="1" indent="-171450" algn="l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bg-BG" sz="1400" b="1" kern="1200" dirty="0" smtClean="0">
                <a:solidFill>
                  <a:srgbClr val="00206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Верифицирани средства</a:t>
            </a:r>
            <a:endParaRPr lang="en-GB" sz="1400" b="1" kern="1200" dirty="0" smtClean="0">
              <a:solidFill>
                <a:srgbClr val="002060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6862354" y="2157378"/>
            <a:ext cx="4791413" cy="472842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2400" dirty="0" smtClean="0">
                <a:solidFill>
                  <a:srgbClr val="A51321"/>
                </a:solidFill>
                <a:latin typeface="Candara" panose="020E0502030303020204" pitchFamily="34" charset="0"/>
              </a:rPr>
              <a:t>Общ бюджет на ОП НОИР – </a:t>
            </a:r>
            <a:r>
              <a:rPr lang="bg-BG" sz="2400" b="1" dirty="0" smtClean="0">
                <a:solidFill>
                  <a:srgbClr val="A51321"/>
                </a:solidFill>
                <a:latin typeface="Candara" panose="020E0502030303020204" pitchFamily="34" charset="0"/>
              </a:rPr>
              <a:t>1 371</a:t>
            </a:r>
            <a:r>
              <a:rPr lang="en-US" sz="2400" b="1" dirty="0" smtClean="0">
                <a:solidFill>
                  <a:srgbClr val="A51321"/>
                </a:solidFill>
                <a:latin typeface="Candara" panose="020E0502030303020204" pitchFamily="34" charset="0"/>
              </a:rPr>
              <a:t>*</a:t>
            </a:r>
            <a:endParaRPr lang="en-US" sz="2400" b="1" dirty="0">
              <a:solidFill>
                <a:srgbClr val="A51321"/>
              </a:solidFill>
              <a:latin typeface="Candara" panose="020E0502030303020204" pitchFamily="34" charset="0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329595" y="5317316"/>
            <a:ext cx="3064620" cy="486875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8580" tIns="68580" rIns="68580" bIns="68580" numCol="1" spcCol="1270" anchor="ctr" anchorCtr="0">
            <a:no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marL="0" lvl="1" algn="l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bg-BG" b="1" dirty="0" smtClean="0">
                <a:solidFill>
                  <a:srgbClr val="00206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Данните са к</a:t>
            </a:r>
            <a:r>
              <a:rPr lang="bg-BG" b="1" kern="1200" dirty="0" smtClean="0">
                <a:solidFill>
                  <a:srgbClr val="00206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ъм </a:t>
            </a:r>
            <a:r>
              <a:rPr lang="en-US" b="1" dirty="0" smtClean="0">
                <a:solidFill>
                  <a:srgbClr val="00206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3</a:t>
            </a:r>
            <a:r>
              <a:rPr lang="bg-BG" b="1" dirty="0" smtClean="0">
                <a:solidFill>
                  <a:srgbClr val="00206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1</a:t>
            </a:r>
            <a:r>
              <a:rPr lang="bg-BG" b="1" kern="1200" dirty="0" smtClean="0">
                <a:solidFill>
                  <a:srgbClr val="00206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.10.20</a:t>
            </a:r>
            <a:r>
              <a:rPr lang="en-US" b="1" kern="1200" dirty="0" smtClean="0">
                <a:solidFill>
                  <a:srgbClr val="00206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18</a:t>
            </a:r>
            <a:r>
              <a:rPr lang="bg-BG" b="1" kern="1200" dirty="0" smtClean="0">
                <a:solidFill>
                  <a:srgbClr val="00206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 г.</a:t>
            </a:r>
            <a:endParaRPr lang="en-US" b="1" kern="1200" dirty="0">
              <a:solidFill>
                <a:srgbClr val="002060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84" name="Rounded Rectangle 83"/>
          <p:cNvSpPr/>
          <p:nvPr/>
        </p:nvSpPr>
        <p:spPr>
          <a:xfrm>
            <a:off x="4381713" y="4171016"/>
            <a:ext cx="2197242" cy="504489"/>
          </a:xfrm>
          <a:prstGeom prst="roundRect">
            <a:avLst>
              <a:gd name="adj" fmla="val 16670"/>
            </a:avLst>
          </a:prstGeom>
          <a:solidFill>
            <a:schemeClr val="accent3">
              <a:lumMod val="75000"/>
            </a:schemeClr>
          </a:solidFill>
          <a:sp3d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85" name="Rectangle 84"/>
          <p:cNvSpPr/>
          <p:nvPr/>
        </p:nvSpPr>
        <p:spPr>
          <a:xfrm>
            <a:off x="5210066" y="4264692"/>
            <a:ext cx="588624" cy="3416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400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bg-BG" b="1" dirty="0" smtClean="0">
                <a:solidFill>
                  <a:schemeClr val="bg1"/>
                </a:solidFill>
                <a:latin typeface="Candara" panose="020E0502030303020204" pitchFamily="34" charset="0"/>
              </a:rPr>
              <a:t>284</a:t>
            </a:r>
            <a:r>
              <a:rPr lang="en-US" b="1" dirty="0" smtClean="0">
                <a:solidFill>
                  <a:schemeClr val="bg1"/>
                </a:solidFill>
                <a:latin typeface="Candara" panose="020E0502030303020204" pitchFamily="34" charset="0"/>
              </a:rPr>
              <a:t> </a:t>
            </a:r>
            <a:endParaRPr lang="en-US" b="1" dirty="0">
              <a:solidFill>
                <a:schemeClr val="bg1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86" name="Rectangle 85"/>
          <p:cNvSpPr/>
          <p:nvPr/>
        </p:nvSpPr>
        <p:spPr>
          <a:xfrm>
            <a:off x="5320133" y="3258184"/>
            <a:ext cx="1917512" cy="3416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400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bg-BG" b="1" dirty="0">
                <a:solidFill>
                  <a:schemeClr val="bg1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164 384 100,05 лв.</a:t>
            </a:r>
            <a:endParaRPr lang="en-US" b="1" dirty="0">
              <a:solidFill>
                <a:schemeClr val="bg1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89" name="Rounded Rectangle 88"/>
          <p:cNvSpPr/>
          <p:nvPr/>
        </p:nvSpPr>
        <p:spPr>
          <a:xfrm>
            <a:off x="7057062" y="5482770"/>
            <a:ext cx="2197242" cy="838029"/>
          </a:xfrm>
          <a:prstGeom prst="roundRect">
            <a:avLst>
              <a:gd name="adj" fmla="val 16670"/>
            </a:avLst>
          </a:prstGeom>
          <a:solidFill>
            <a:schemeClr val="accent3">
              <a:lumMod val="75000"/>
            </a:schemeClr>
          </a:solidFill>
          <a:sp3d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90" name="Bent-Up Arrow 89"/>
          <p:cNvSpPr/>
          <p:nvPr/>
        </p:nvSpPr>
        <p:spPr>
          <a:xfrm rot="5400000">
            <a:off x="6146735" y="5131476"/>
            <a:ext cx="747202" cy="1007669"/>
          </a:xfrm>
          <a:prstGeom prst="bentUpArrow">
            <a:avLst>
              <a:gd name="adj1" fmla="val 32840"/>
              <a:gd name="adj2" fmla="val 25298"/>
              <a:gd name="adj3" fmla="val 33355"/>
            </a:avLst>
          </a:prstGeom>
          <a:solidFill>
            <a:schemeClr val="bg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91" name="Rectangle 90"/>
          <p:cNvSpPr/>
          <p:nvPr/>
        </p:nvSpPr>
        <p:spPr>
          <a:xfrm>
            <a:off x="7845291" y="5522206"/>
            <a:ext cx="76014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i="1" dirty="0" smtClean="0">
                <a:solidFill>
                  <a:schemeClr val="bg1"/>
                </a:solidFill>
                <a:latin typeface="Candara" panose="020E0502030303020204" pitchFamily="34" charset="0"/>
              </a:rPr>
              <a:t>50</a:t>
            </a:r>
            <a:endParaRPr lang="bg-BG" b="1" dirty="0" smtClean="0">
              <a:solidFill>
                <a:schemeClr val="bg1"/>
              </a:solidFill>
              <a:latin typeface="Candara" panose="020E0502030303020204" pitchFamily="34" charset="0"/>
            </a:endParaRPr>
          </a:p>
          <a:p>
            <a:r>
              <a:rPr lang="bg-BG" b="1" dirty="0" smtClean="0">
                <a:solidFill>
                  <a:schemeClr val="bg1"/>
                </a:solidFill>
                <a:latin typeface="Candara" panose="020E0502030303020204" pitchFamily="34" charset="0"/>
              </a:rPr>
              <a:t>(+ </a:t>
            </a:r>
            <a:r>
              <a:rPr lang="en-US" b="1" dirty="0" smtClean="0">
                <a:solidFill>
                  <a:schemeClr val="bg1"/>
                </a:solidFill>
                <a:latin typeface="Candara" panose="020E0502030303020204" pitchFamily="34" charset="0"/>
              </a:rPr>
              <a:t>9</a:t>
            </a:r>
            <a:r>
              <a:rPr lang="bg-BG" b="1" dirty="0" smtClean="0">
                <a:solidFill>
                  <a:schemeClr val="bg1"/>
                </a:solidFill>
                <a:latin typeface="Candara" panose="020E0502030303020204" pitchFamily="34" charset="0"/>
              </a:rPr>
              <a:t>4)</a:t>
            </a:r>
            <a:endParaRPr lang="bg-BG" b="1" dirty="0">
              <a:solidFill>
                <a:schemeClr val="bg1"/>
              </a:solidFill>
              <a:latin typeface="Candara" panose="020E0502030303020204" pitchFamily="34" charset="0"/>
            </a:endParaRPr>
          </a:p>
        </p:txBody>
      </p:sp>
      <p:sp>
        <p:nvSpPr>
          <p:cNvPr id="92" name="Rectangle 91"/>
          <p:cNvSpPr/>
          <p:nvPr/>
        </p:nvSpPr>
        <p:spPr>
          <a:xfrm>
            <a:off x="9244187" y="5538008"/>
            <a:ext cx="2355627" cy="657951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8580" tIns="68580" rIns="68580" bIns="68580" numCol="1" spcCol="1270" anchor="ctr" anchorCtr="0">
            <a:no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marL="171450" lvl="1" indent="-171450" algn="l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bg-BG" sz="1400" b="1" kern="1200" dirty="0" smtClean="0">
                <a:solidFill>
                  <a:srgbClr val="00206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Сертифицирани средства</a:t>
            </a:r>
            <a:endParaRPr lang="en-GB" sz="1400" b="1" kern="1200" dirty="0" smtClean="0">
              <a:solidFill>
                <a:srgbClr val="002060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  <a:p>
            <a:pPr marL="0" lvl="1" algn="l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en-GB" sz="1400" b="1" dirty="0" smtClean="0">
                <a:solidFill>
                  <a:srgbClr val="00206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(</a:t>
            </a:r>
            <a:r>
              <a:rPr lang="en-US" sz="1400" b="1" dirty="0" smtClean="0">
                <a:solidFill>
                  <a:srgbClr val="00206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3,65</a:t>
            </a:r>
            <a:r>
              <a:rPr lang="bg-BG" sz="1400" b="1" dirty="0" smtClean="0">
                <a:solidFill>
                  <a:srgbClr val="00206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 </a:t>
            </a:r>
            <a:r>
              <a:rPr lang="en-GB" sz="1400" b="1" dirty="0" smtClean="0">
                <a:solidFill>
                  <a:srgbClr val="00206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%</a:t>
            </a:r>
            <a:r>
              <a:rPr lang="bg-BG" sz="1400" b="1" dirty="0" smtClean="0">
                <a:solidFill>
                  <a:srgbClr val="00206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 от общия бюджет</a:t>
            </a:r>
            <a:r>
              <a:rPr lang="en-GB" sz="1400" b="1" dirty="0" smtClean="0">
                <a:solidFill>
                  <a:srgbClr val="00206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)</a:t>
            </a:r>
            <a:endParaRPr lang="en-US" sz="1100" b="1" dirty="0">
              <a:solidFill>
                <a:srgbClr val="C00000"/>
              </a:solidFill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6070502" y="5628036"/>
            <a:ext cx="89887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b="1">
                <a:solidFill>
                  <a:srgbClr val="002060"/>
                </a:solidFill>
                <a:latin typeface="Candara" panose="020E0502030303020204" pitchFamily="34" charset="0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en-US" sz="1600" dirty="0" smtClean="0"/>
              <a:t>1</a:t>
            </a:r>
            <a:r>
              <a:rPr lang="bg-BG" sz="1600" dirty="0" smtClean="0"/>
              <a:t>4%</a:t>
            </a:r>
            <a:endParaRPr lang="en-US" sz="1600" dirty="0"/>
          </a:p>
        </p:txBody>
      </p:sp>
      <p:sp>
        <p:nvSpPr>
          <p:cNvPr id="94" name="TextBox 93"/>
          <p:cNvSpPr txBox="1"/>
          <p:nvPr/>
        </p:nvSpPr>
        <p:spPr>
          <a:xfrm>
            <a:off x="9110997" y="6046963"/>
            <a:ext cx="134265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b="1">
                <a:solidFill>
                  <a:srgbClr val="002060"/>
                </a:solidFill>
                <a:latin typeface="Candara" panose="020E0502030303020204" pitchFamily="34" charset="0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bg-BG" sz="1600" dirty="0" smtClean="0">
                <a:solidFill>
                  <a:srgbClr val="FF0000"/>
                </a:solidFill>
              </a:rPr>
              <a:t>(11%)</a:t>
            </a:r>
            <a:r>
              <a:rPr lang="en-US" sz="1600" dirty="0" smtClean="0">
                <a:solidFill>
                  <a:srgbClr val="FF0000"/>
                </a:solidFill>
              </a:rPr>
              <a:t> </a:t>
            </a:r>
            <a:r>
              <a:rPr lang="en-US" sz="1100" dirty="0" smtClean="0">
                <a:solidFill>
                  <a:srgbClr val="FF0000"/>
                </a:solidFill>
              </a:rPr>
              <a:t>*</a:t>
            </a:r>
            <a:r>
              <a:rPr lang="bg-BG" sz="1100" dirty="0" smtClean="0">
                <a:solidFill>
                  <a:srgbClr val="FF0000"/>
                </a:solidFill>
              </a:rPr>
              <a:t>*</a:t>
            </a:r>
            <a:r>
              <a:rPr lang="en-US" sz="1100" dirty="0" smtClean="0">
                <a:solidFill>
                  <a:srgbClr val="FF0000"/>
                </a:solidFill>
              </a:rPr>
              <a:t>11,4%</a:t>
            </a:r>
            <a:endParaRPr lang="en-US" sz="1100" dirty="0">
              <a:solidFill>
                <a:srgbClr val="FF0000"/>
              </a:solidFill>
            </a:endParaRPr>
          </a:p>
        </p:txBody>
      </p:sp>
      <p:sp>
        <p:nvSpPr>
          <p:cNvPr id="95" name="Rounded Rectangle 94"/>
          <p:cNvSpPr/>
          <p:nvPr/>
        </p:nvSpPr>
        <p:spPr>
          <a:xfrm>
            <a:off x="207218" y="1994263"/>
            <a:ext cx="2197242" cy="719355"/>
          </a:xfrm>
          <a:prstGeom prst="roundRect">
            <a:avLst>
              <a:gd name="adj" fmla="val 16670"/>
            </a:avLst>
          </a:prstGeom>
          <a:solidFill>
            <a:schemeClr val="accent3">
              <a:lumMod val="75000"/>
            </a:schemeClr>
          </a:solidFill>
          <a:sp3d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96" name="Rounded Rectangle 5"/>
          <p:cNvSpPr/>
          <p:nvPr/>
        </p:nvSpPr>
        <p:spPr>
          <a:xfrm>
            <a:off x="318933" y="2085732"/>
            <a:ext cx="1959233" cy="503209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30480" tIns="30480" rIns="30480" bIns="30480" numCol="1" spcCol="1270" anchor="ctr" anchorCtr="0">
            <a:noAutofit/>
            <a:sp3d/>
          </a:bodyPr>
          <a:lstStyle/>
          <a:p>
            <a:pPr lvl="0" algn="ctr" defTabSz="355600">
              <a:lnSpc>
                <a:spcPct val="150000"/>
              </a:lnSpc>
              <a:spcBef>
                <a:spcPct val="0"/>
              </a:spcBef>
              <a:spcAft>
                <a:spcPts val="0"/>
              </a:spcAft>
            </a:pPr>
            <a:r>
              <a:rPr lang="en-US" b="1" dirty="0" smtClean="0">
                <a:latin typeface="Candara" panose="020E0502030303020204" pitchFamily="34" charset="0"/>
              </a:rPr>
              <a:t>1 095 </a:t>
            </a:r>
            <a:endParaRPr lang="en-US" sz="1800" b="1" kern="1200" dirty="0"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98" name="Rectangle 97"/>
          <p:cNvSpPr/>
          <p:nvPr/>
        </p:nvSpPr>
        <p:spPr>
          <a:xfrm>
            <a:off x="438713" y="6224970"/>
            <a:ext cx="2935471" cy="3970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2563" lvl="1" indent="-182563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en-US" sz="1100" b="1" dirty="0">
                <a:solidFill>
                  <a:srgbClr val="FF0000"/>
                </a:solidFill>
                <a:latin typeface="Candara" panose="020E0502030303020204" pitchFamily="34" charset="0"/>
              </a:rPr>
              <a:t>*</a:t>
            </a:r>
            <a:r>
              <a:rPr lang="bg-BG" sz="1100" b="1" dirty="0">
                <a:solidFill>
                  <a:srgbClr val="FF0000"/>
                </a:solidFill>
                <a:latin typeface="Candara" panose="020E0502030303020204" pitchFamily="34" charset="0"/>
              </a:rPr>
              <a:t>* Процент от общият бюджет на ОПНОИР</a:t>
            </a:r>
            <a:r>
              <a:rPr lang="en-US" sz="1100" b="1" dirty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  <a:r>
              <a:rPr lang="bg-BG" sz="1100" b="1" dirty="0">
                <a:solidFill>
                  <a:srgbClr val="FF0000"/>
                </a:solidFill>
                <a:latin typeface="Candara" panose="020E0502030303020204" pitchFamily="34" charset="0"/>
              </a:rPr>
              <a:t>  след трансфера от 100 млн. лв.</a:t>
            </a:r>
            <a:endParaRPr lang="en-US" sz="1100" b="1" dirty="0">
              <a:solidFill>
                <a:srgbClr val="FF0000"/>
              </a:solidFill>
              <a:latin typeface="Candara" panose="020E0502030303020204" pitchFamily="34" charset="0"/>
            </a:endParaRPr>
          </a:p>
        </p:txBody>
      </p:sp>
      <p:sp>
        <p:nvSpPr>
          <p:cNvPr id="99" name="Rectangle 98"/>
          <p:cNvSpPr/>
          <p:nvPr/>
        </p:nvSpPr>
        <p:spPr>
          <a:xfrm>
            <a:off x="790961" y="2833415"/>
            <a:ext cx="580529" cy="2446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en-US" sz="1100" b="1" dirty="0" smtClean="0">
                <a:solidFill>
                  <a:srgbClr val="FF0000"/>
                </a:solidFill>
                <a:latin typeface="Candara" panose="020E0502030303020204" pitchFamily="34" charset="0"/>
              </a:rPr>
              <a:t>*</a:t>
            </a:r>
            <a:r>
              <a:rPr lang="bg-BG" sz="1100" b="1" dirty="0" smtClean="0">
                <a:solidFill>
                  <a:srgbClr val="FF0000"/>
                </a:solidFill>
                <a:latin typeface="Candara" panose="020E0502030303020204" pitchFamily="34" charset="0"/>
              </a:rPr>
              <a:t>*</a:t>
            </a:r>
            <a:r>
              <a:rPr lang="en-US" sz="1100" b="1" dirty="0" smtClean="0">
                <a:solidFill>
                  <a:srgbClr val="FF0000"/>
                </a:solidFill>
                <a:latin typeface="Candara" panose="020E0502030303020204" pitchFamily="34" charset="0"/>
              </a:rPr>
              <a:t>86%</a:t>
            </a:r>
            <a:endParaRPr lang="en-US" sz="1100" b="1" dirty="0">
              <a:solidFill>
                <a:srgbClr val="FF0000"/>
              </a:solidFill>
              <a:latin typeface="Candara" panose="020E0502030303020204" pitchFamily="34" charset="0"/>
            </a:endParaRPr>
          </a:p>
        </p:txBody>
      </p:sp>
      <p:sp>
        <p:nvSpPr>
          <p:cNvPr id="100" name="Rectangle 99"/>
          <p:cNvSpPr/>
          <p:nvPr/>
        </p:nvSpPr>
        <p:spPr>
          <a:xfrm>
            <a:off x="2293945" y="3446406"/>
            <a:ext cx="580529" cy="2446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en-US" sz="1100" b="1" dirty="0" smtClean="0">
                <a:solidFill>
                  <a:srgbClr val="FF0000"/>
                </a:solidFill>
                <a:latin typeface="Candara" panose="020E0502030303020204" pitchFamily="34" charset="0"/>
              </a:rPr>
              <a:t>*</a:t>
            </a:r>
            <a:r>
              <a:rPr lang="bg-BG" sz="1100" b="1" dirty="0" smtClean="0">
                <a:solidFill>
                  <a:srgbClr val="FF0000"/>
                </a:solidFill>
                <a:latin typeface="Candara" panose="020E0502030303020204" pitchFamily="34" charset="0"/>
              </a:rPr>
              <a:t>*</a:t>
            </a:r>
            <a:r>
              <a:rPr lang="en-US" sz="1100" b="1" dirty="0" smtClean="0">
                <a:solidFill>
                  <a:srgbClr val="FF0000"/>
                </a:solidFill>
                <a:latin typeface="Candara" panose="020E0502030303020204" pitchFamily="34" charset="0"/>
              </a:rPr>
              <a:t>61</a:t>
            </a:r>
            <a:r>
              <a:rPr lang="bg-BG" sz="1100" b="1" dirty="0" smtClean="0">
                <a:solidFill>
                  <a:srgbClr val="FF0000"/>
                </a:solidFill>
                <a:latin typeface="Candara" panose="020E0502030303020204" pitchFamily="34" charset="0"/>
              </a:rPr>
              <a:t>%</a:t>
            </a:r>
            <a:endParaRPr lang="en-US" sz="1100" b="1" dirty="0">
              <a:solidFill>
                <a:srgbClr val="FF0000"/>
              </a:solidFill>
              <a:latin typeface="Candara" panose="020E0502030303020204" pitchFamily="34" charset="0"/>
            </a:endParaRPr>
          </a:p>
        </p:txBody>
      </p:sp>
      <p:sp>
        <p:nvSpPr>
          <p:cNvPr id="102" name="Rectangle 101"/>
          <p:cNvSpPr/>
          <p:nvPr/>
        </p:nvSpPr>
        <p:spPr>
          <a:xfrm>
            <a:off x="4905397" y="4775658"/>
            <a:ext cx="580529" cy="2446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en-US" sz="1100" b="1" dirty="0" smtClean="0">
                <a:solidFill>
                  <a:srgbClr val="FF0000"/>
                </a:solidFill>
                <a:latin typeface="Candara" panose="020E0502030303020204" pitchFamily="34" charset="0"/>
              </a:rPr>
              <a:t>*</a:t>
            </a:r>
            <a:r>
              <a:rPr lang="bg-BG" sz="1100" b="1" dirty="0" smtClean="0">
                <a:solidFill>
                  <a:srgbClr val="FF0000"/>
                </a:solidFill>
                <a:latin typeface="Candara" panose="020E0502030303020204" pitchFamily="34" charset="0"/>
              </a:rPr>
              <a:t>*</a:t>
            </a:r>
            <a:r>
              <a:rPr lang="en-US" sz="1100" b="1" dirty="0" smtClean="0">
                <a:solidFill>
                  <a:srgbClr val="FF0000"/>
                </a:solidFill>
                <a:latin typeface="Candara" panose="020E0502030303020204" pitchFamily="34" charset="0"/>
              </a:rPr>
              <a:t>23%</a:t>
            </a:r>
            <a:endParaRPr lang="en-US" sz="1100" b="1" dirty="0">
              <a:solidFill>
                <a:srgbClr val="FF0000"/>
              </a:solidFill>
              <a:latin typeface="Candara" panose="020E0502030303020204" pitchFamily="34" charset="0"/>
            </a:endParaRPr>
          </a:p>
        </p:txBody>
      </p:sp>
      <p:sp>
        <p:nvSpPr>
          <p:cNvPr id="103" name="Rectangle 102"/>
          <p:cNvSpPr/>
          <p:nvPr/>
        </p:nvSpPr>
        <p:spPr>
          <a:xfrm>
            <a:off x="6272924" y="5478398"/>
            <a:ext cx="580529" cy="2446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en-US" sz="1100" b="1" dirty="0" smtClean="0">
                <a:solidFill>
                  <a:srgbClr val="FF0000"/>
                </a:solidFill>
                <a:latin typeface="Candara" panose="020E0502030303020204" pitchFamily="34" charset="0"/>
              </a:rPr>
              <a:t>*</a:t>
            </a:r>
            <a:r>
              <a:rPr lang="bg-BG" sz="1100" b="1" dirty="0" smtClean="0">
                <a:solidFill>
                  <a:srgbClr val="FF0000"/>
                </a:solidFill>
                <a:latin typeface="Candara" panose="020E0502030303020204" pitchFamily="34" charset="0"/>
              </a:rPr>
              <a:t>*</a:t>
            </a:r>
            <a:r>
              <a:rPr lang="en-US" sz="1100" b="1" dirty="0" smtClean="0">
                <a:solidFill>
                  <a:srgbClr val="FF0000"/>
                </a:solidFill>
                <a:latin typeface="Candara" panose="020E0502030303020204" pitchFamily="34" charset="0"/>
              </a:rPr>
              <a:t>15%</a:t>
            </a:r>
            <a:endParaRPr lang="en-US" sz="1100" b="1" dirty="0">
              <a:solidFill>
                <a:srgbClr val="FF0000"/>
              </a:solidFill>
              <a:latin typeface="Candara" panose="020E0502030303020204" pitchFamily="34" charset="0"/>
            </a:endParaRPr>
          </a:p>
        </p:txBody>
      </p:sp>
      <p:sp>
        <p:nvSpPr>
          <p:cNvPr id="106" name="Bent-Up Arrow 105"/>
          <p:cNvSpPr/>
          <p:nvPr/>
        </p:nvSpPr>
        <p:spPr>
          <a:xfrm rot="5400000">
            <a:off x="3599366" y="3786664"/>
            <a:ext cx="547311" cy="996332"/>
          </a:xfrm>
          <a:prstGeom prst="bentUpArrow">
            <a:avLst>
              <a:gd name="adj1" fmla="val 32840"/>
              <a:gd name="adj2" fmla="val 25000"/>
              <a:gd name="adj3" fmla="val 35780"/>
            </a:avLst>
          </a:prstGeom>
          <a:solidFill>
            <a:schemeClr val="bg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04" name="Rectangle 103"/>
          <p:cNvSpPr/>
          <p:nvPr/>
        </p:nvSpPr>
        <p:spPr>
          <a:xfrm>
            <a:off x="422380" y="5833084"/>
            <a:ext cx="2935471" cy="422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en-US" sz="1100" b="1" dirty="0" smtClean="0">
                <a:solidFill>
                  <a:srgbClr val="FF0000"/>
                </a:solidFill>
                <a:latin typeface="Candara" panose="020E0502030303020204" pitchFamily="34" charset="0"/>
              </a:rPr>
              <a:t>* </a:t>
            </a:r>
            <a:r>
              <a:rPr lang="bg-BG" sz="1100" b="1" dirty="0" smtClean="0">
                <a:solidFill>
                  <a:srgbClr val="FF0000"/>
                </a:solidFill>
                <a:latin typeface="Candara" panose="020E0502030303020204" pitchFamily="34" charset="0"/>
              </a:rPr>
              <a:t>Сумата включва трансфера към</a:t>
            </a:r>
            <a:r>
              <a:rPr lang="en-GB" sz="1100" b="1" dirty="0" smtClean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  <a:r>
              <a:rPr lang="bg-BG" sz="1100" b="1" dirty="0" smtClean="0">
                <a:solidFill>
                  <a:srgbClr val="FF0000"/>
                </a:solidFill>
                <a:latin typeface="Candara" panose="020E0502030303020204" pitchFamily="34" charset="0"/>
              </a:rPr>
              <a:t>ОПИК </a:t>
            </a:r>
          </a:p>
          <a:p>
            <a:pPr marL="0" lvl="1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bg-BG" sz="1100" b="1" dirty="0" smtClean="0">
                <a:solidFill>
                  <a:srgbClr val="FF0000"/>
                </a:solidFill>
                <a:latin typeface="Candara" panose="020E0502030303020204" pitchFamily="34" charset="0"/>
              </a:rPr>
              <a:t>   </a:t>
            </a:r>
            <a:r>
              <a:rPr lang="en-US" sz="1100" b="1" dirty="0" smtClean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  <a:r>
              <a:rPr lang="bg-BG" sz="1100" b="1" dirty="0" smtClean="0">
                <a:solidFill>
                  <a:srgbClr val="FF0000"/>
                </a:solidFill>
                <a:latin typeface="Candara" panose="020E0502030303020204" pitchFamily="34" charset="0"/>
              </a:rPr>
              <a:t>от 100 млн. </a:t>
            </a:r>
            <a:r>
              <a:rPr lang="bg-BG" sz="1100" b="1" dirty="0">
                <a:solidFill>
                  <a:srgbClr val="FF0000"/>
                </a:solidFill>
                <a:latin typeface="Candara" panose="020E0502030303020204" pitchFamily="34" charset="0"/>
              </a:rPr>
              <a:t>л</a:t>
            </a:r>
            <a:r>
              <a:rPr lang="bg-BG" sz="1100" b="1" dirty="0" smtClean="0">
                <a:solidFill>
                  <a:srgbClr val="FF0000"/>
                </a:solidFill>
                <a:latin typeface="Candara" panose="020E0502030303020204" pitchFamily="34" charset="0"/>
              </a:rPr>
              <a:t>в.</a:t>
            </a:r>
            <a:endParaRPr lang="en-US" sz="1100" b="1" dirty="0">
              <a:solidFill>
                <a:srgbClr val="FF0000"/>
              </a:solidFill>
              <a:latin typeface="Candara" panose="020E0502030303020204" pitchFamily="34" charset="0"/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3439821" y="4252995"/>
            <a:ext cx="85276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b="1">
                <a:solidFill>
                  <a:srgbClr val="002060"/>
                </a:solidFill>
                <a:latin typeface="Candara" panose="020E0502030303020204" pitchFamily="34" charset="0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en-US" sz="1400" dirty="0" smtClean="0"/>
              <a:t>48</a:t>
            </a:r>
            <a:r>
              <a:rPr lang="bg-BG" sz="1400" dirty="0" smtClean="0"/>
              <a:t>%</a:t>
            </a:r>
            <a:endParaRPr lang="en-US" sz="1400" dirty="0"/>
          </a:p>
        </p:txBody>
      </p:sp>
      <p:sp>
        <p:nvSpPr>
          <p:cNvPr id="108" name="Rectangle 107"/>
          <p:cNvSpPr/>
          <p:nvPr/>
        </p:nvSpPr>
        <p:spPr>
          <a:xfrm>
            <a:off x="3577636" y="4123010"/>
            <a:ext cx="580529" cy="2446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en-US" sz="1100" b="1" dirty="0" smtClean="0">
                <a:solidFill>
                  <a:srgbClr val="FF0000"/>
                </a:solidFill>
                <a:latin typeface="Candara" panose="020E0502030303020204" pitchFamily="34" charset="0"/>
              </a:rPr>
              <a:t>*</a:t>
            </a:r>
            <a:r>
              <a:rPr lang="bg-BG" sz="1100" b="1" dirty="0" smtClean="0">
                <a:solidFill>
                  <a:srgbClr val="FF0000"/>
                </a:solidFill>
                <a:latin typeface="Candara" panose="020E0502030303020204" pitchFamily="34" charset="0"/>
              </a:rPr>
              <a:t>*</a:t>
            </a:r>
            <a:r>
              <a:rPr lang="en-US" sz="1100" b="1" dirty="0" smtClean="0">
                <a:solidFill>
                  <a:srgbClr val="FF0000"/>
                </a:solidFill>
                <a:latin typeface="Candara" panose="020E0502030303020204" pitchFamily="34" charset="0"/>
              </a:rPr>
              <a:t>51%</a:t>
            </a:r>
            <a:endParaRPr lang="en-US" sz="1100" b="1" dirty="0">
              <a:solidFill>
                <a:srgbClr val="FF0000"/>
              </a:solidFill>
              <a:latin typeface="Candara" panose="020E0502030303020204" pitchFamily="34" charset="0"/>
            </a:endParaRPr>
          </a:p>
        </p:txBody>
      </p:sp>
      <p:sp>
        <p:nvSpPr>
          <p:cNvPr id="109" name="Rounded Rectangle 108"/>
          <p:cNvSpPr/>
          <p:nvPr/>
        </p:nvSpPr>
        <p:spPr>
          <a:xfrm>
            <a:off x="5686643" y="4849713"/>
            <a:ext cx="2197242" cy="504489"/>
          </a:xfrm>
          <a:prstGeom prst="roundRect">
            <a:avLst>
              <a:gd name="adj" fmla="val 16670"/>
            </a:avLst>
          </a:prstGeom>
          <a:solidFill>
            <a:schemeClr val="accent3">
              <a:lumMod val="75000"/>
            </a:schemeClr>
          </a:solidFill>
          <a:sp3d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10" name="Rectangle 109"/>
          <p:cNvSpPr/>
          <p:nvPr/>
        </p:nvSpPr>
        <p:spPr>
          <a:xfrm>
            <a:off x="6572379" y="4903206"/>
            <a:ext cx="5052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bg-BG" b="1" dirty="0" smtClean="0">
                <a:solidFill>
                  <a:schemeClr val="bg1"/>
                </a:solidFill>
                <a:latin typeface="Candara" panose="020E0502030303020204" pitchFamily="34" charset="0"/>
              </a:rPr>
              <a:t>196</a:t>
            </a:r>
            <a:endParaRPr lang="bg-BG" b="1" dirty="0">
              <a:solidFill>
                <a:schemeClr val="bg1"/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7651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5906" y="1710718"/>
            <a:ext cx="11145530" cy="362889"/>
          </a:xfrm>
        </p:spPr>
        <p:txBody>
          <a:bodyPr>
            <a:normAutofit fontScale="90000"/>
          </a:bodyPr>
          <a:lstStyle/>
          <a:p>
            <a:r>
              <a:rPr lang="bg-BG" sz="28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1. Финансово планиране и изпълнение - Размер </a:t>
            </a:r>
            <a:r>
              <a:rPr lang="bg-BG" sz="28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на договорените </a:t>
            </a:r>
            <a:r>
              <a:rPr lang="bg-BG" sz="28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средства </a:t>
            </a:r>
            <a:r>
              <a:rPr lang="en-US" sz="2800" dirty="0" smtClean="0">
                <a:solidFill>
                  <a:srgbClr val="A51321"/>
                </a:solidFill>
              </a:rPr>
              <a:t> </a:t>
            </a:r>
            <a:endParaRPr lang="en-US" sz="2800" b="1" cap="small" dirty="0">
              <a:solidFill>
                <a:srgbClr val="A51321"/>
              </a:solidFill>
              <a:cs typeface="Arial" panose="020B0604020202020204" pitchFamily="34" charset="0"/>
            </a:endParaRPr>
          </a:p>
        </p:txBody>
      </p:sp>
      <p:graphicFrame>
        <p:nvGraphicFramePr>
          <p:cNvPr id="4" name="Group 361"/>
          <p:cNvGraphicFramePr>
            <a:graphicFrameLocks/>
          </p:cNvGraphicFramePr>
          <p:nvPr>
            <p:extLst/>
          </p:nvPr>
        </p:nvGraphicFramePr>
        <p:xfrm>
          <a:off x="270436" y="2789041"/>
          <a:ext cx="8464254" cy="2899213"/>
        </p:xfrm>
        <a:graphic>
          <a:graphicData uri="http://schemas.openxmlformats.org/drawingml/2006/table">
            <a:tbl>
              <a:tblPr>
                <a:tableStyleId>{69CF1AB2-1976-4502-BF36-3FF5EA218861}</a:tableStyleId>
              </a:tblPr>
              <a:tblGrid>
                <a:gridCol w="345836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75844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58425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663196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532552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Приоритетна ос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Бюджет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(в лв.)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Договорени средства към 31.</a:t>
                      </a:r>
                      <a:r>
                        <a:rPr kumimoji="0" lang="en-US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1</a:t>
                      </a: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0.2018г.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(в лв.)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%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929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1. </a:t>
                      </a:r>
                      <a:r>
                        <a:rPr kumimoji="0" lang="ru-RU" sz="14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Научни изследвания и технологично развитие</a:t>
                      </a:r>
                      <a:endParaRPr kumimoji="0" lang="bg-BG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560 014 272,73 </a:t>
                      </a: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340 154 977,28</a:t>
                      </a:r>
                      <a:endParaRPr kumimoji="0" lang="en-US" sz="14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60.74</a:t>
                      </a:r>
                    </a:p>
                  </a:txBody>
                  <a:tcPr marL="89992" marR="89992" marT="46806" marB="46806" anchor="ctr" anchorCtr="1" horzOverflow="overflow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4143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2. 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Образование и учене през целия живот</a:t>
                      </a:r>
                      <a:endParaRPr kumimoji="0" lang="bg-BG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504 628 347,31</a:t>
                      </a: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214 015 351,81</a:t>
                      </a: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42,41</a:t>
                      </a:r>
                    </a:p>
                  </a:txBody>
                  <a:tcPr marL="89992" marR="89992" marT="46806" marB="46806" anchor="ctr" anchorCtr="1" horzOverflow="overflow"/>
                </a:tc>
                <a:extLst>
                  <a:ext uri="{0D108BD9-81ED-4DB2-BD59-A6C34878D82A}">
                    <a16:rowId xmlns="" xmlns:a16="http://schemas.microsoft.com/office/drawing/2014/main" val="1941431306"/>
                  </a:ext>
                </a:extLst>
              </a:tr>
              <a:tr h="44143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3. </a:t>
                      </a:r>
                      <a:r>
                        <a:rPr kumimoji="0" lang="ru-RU" sz="14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Образователна среда за активно социално приобщаване</a:t>
                      </a:r>
                      <a:endParaRPr kumimoji="0" lang="bg-BG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252 030 055,12</a:t>
                      </a: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75 551 962,14</a:t>
                      </a: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29</a:t>
                      </a: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.</a:t>
                      </a: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98</a:t>
                      </a:r>
                    </a:p>
                  </a:txBody>
                  <a:tcPr marL="89992" marR="89992" marT="46806" marB="46806" anchor="ctr" anchorCtr="1" horzOverflow="overflow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9936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4. Техническа помощ</a:t>
                      </a:r>
                      <a:endParaRPr kumimoji="0" lang="bg-BG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54 710 872,65</a:t>
                      </a: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23 969 206,30</a:t>
                      </a: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43,81</a:t>
                      </a:r>
                    </a:p>
                  </a:txBody>
                  <a:tcPr marL="89992" marR="89992" marT="46806" marB="46806" anchor="ctr" anchorCtr="1" horzOverflow="overflow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38490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Общо:</a:t>
                      </a:r>
                    </a:p>
                  </a:txBody>
                  <a:tcPr marL="89992" marR="89992" marT="46806" marB="46806" anchor="ctr" anchorCtr="1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1 371 383 547,81</a:t>
                      </a:r>
                      <a:endParaRPr kumimoji="0" lang="bg-BG" sz="14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653 691 497,53</a:t>
                      </a:r>
                      <a:endParaRPr kumimoji="0" lang="en-US" sz="14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47,67%</a:t>
                      </a:r>
                      <a:endParaRPr kumimoji="0" lang="bg-BG" sz="14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62" name="Rectangle 61"/>
          <p:cNvSpPr/>
          <p:nvPr/>
        </p:nvSpPr>
        <p:spPr>
          <a:xfrm>
            <a:off x="9159036" y="2837836"/>
            <a:ext cx="2713990" cy="377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bg-BG" b="1" dirty="0" smtClean="0">
                <a:solidFill>
                  <a:schemeClr val="accent1">
                    <a:lumMod val="75000"/>
                  </a:schemeClr>
                </a:solidFill>
                <a:latin typeface="Candara" panose="020E0502030303020204" pitchFamily="34" charset="0"/>
              </a:rPr>
              <a:t>Нови процедури – 2018 г.</a:t>
            </a:r>
            <a:endParaRPr lang="en-US" dirty="0">
              <a:latin typeface="Candara" panose="020E0502030303020204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8731967" y="3200945"/>
            <a:ext cx="3177823" cy="2552719"/>
            <a:chOff x="8731967" y="3200945"/>
            <a:chExt cx="3177823" cy="2552719"/>
          </a:xfrm>
        </p:grpSpPr>
        <p:sp>
          <p:nvSpPr>
            <p:cNvPr id="37" name="Rectangle 36"/>
            <p:cNvSpPr/>
            <p:nvPr/>
          </p:nvSpPr>
          <p:spPr>
            <a:xfrm>
              <a:off x="9118684" y="5248567"/>
              <a:ext cx="2784014" cy="50509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bg-BG" sz="1200" dirty="0">
                  <a:solidFill>
                    <a:schemeClr val="bg1"/>
                  </a:solidFill>
                  <a:latin typeface="Candara" panose="020E0502030303020204" pitchFamily="34" charset="0"/>
                </a:rPr>
                <a:t>Предстояща </a:t>
              </a:r>
              <a:r>
                <a:rPr lang="bg-BG" sz="1200" dirty="0" smtClean="0">
                  <a:solidFill>
                    <a:schemeClr val="bg1"/>
                  </a:solidFill>
                  <a:latin typeface="Candara" panose="020E0502030303020204" pitchFamily="34" charset="0"/>
                </a:rPr>
                <a:t>Процедура </a:t>
              </a:r>
              <a:r>
                <a:rPr lang="bg-BG" sz="1200" dirty="0">
                  <a:solidFill>
                    <a:schemeClr val="bg1"/>
                  </a:solidFill>
                  <a:latin typeface="Candara" panose="020E0502030303020204" pitchFamily="34" charset="0"/>
                </a:rPr>
                <a:t>„Интегрирани </a:t>
              </a:r>
              <a:r>
                <a:rPr lang="bg-BG" sz="1200" dirty="0" smtClean="0">
                  <a:solidFill>
                    <a:schemeClr val="bg1"/>
                  </a:solidFill>
                  <a:latin typeface="Candara" panose="020E0502030303020204" pitchFamily="34" charset="0"/>
                </a:rPr>
                <a:t>мерки</a:t>
              </a:r>
              <a:r>
                <a:rPr lang="bg-BG" sz="1200" b="1" dirty="0" smtClean="0">
                  <a:solidFill>
                    <a:schemeClr val="bg1"/>
                  </a:solidFill>
                  <a:latin typeface="Candara" panose="020E0502030303020204" pitchFamily="34" charset="0"/>
                </a:rPr>
                <a:t>“</a:t>
              </a:r>
              <a:r>
                <a:rPr lang="bg-BG" sz="1200" b="1" dirty="0" smtClean="0">
                  <a:solidFill>
                    <a:schemeClr val="tx1"/>
                  </a:solidFill>
                  <a:latin typeface="Candara" panose="020E0502030303020204" pitchFamily="34" charset="0"/>
                </a:rPr>
                <a:t>  </a:t>
              </a:r>
              <a:r>
                <a:rPr lang="bg-BG" sz="1200" b="1" dirty="0">
                  <a:solidFill>
                    <a:schemeClr val="tx1"/>
                  </a:solidFill>
                  <a:latin typeface="Candara" panose="020E0502030303020204" pitchFamily="34" charset="0"/>
                </a:rPr>
                <a:t>20 млн. лв</a:t>
              </a:r>
              <a:r>
                <a:rPr lang="bg-BG" sz="1200" b="1" dirty="0" smtClean="0">
                  <a:solidFill>
                    <a:schemeClr val="tx1"/>
                  </a:solidFill>
                  <a:latin typeface="Candara" panose="020E0502030303020204" pitchFamily="34" charset="0"/>
                </a:rPr>
                <a:t>.</a:t>
              </a:r>
              <a:endParaRPr lang="en-US" sz="1200" b="1" dirty="0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9118684" y="4608488"/>
              <a:ext cx="2788368" cy="561702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r>
                <a:rPr lang="bg-BG" sz="1200" dirty="0">
                  <a:solidFill>
                    <a:schemeClr val="bg1"/>
                  </a:solidFill>
                  <a:latin typeface="Candara" panose="020E0502030303020204" pitchFamily="34" charset="0"/>
                </a:rPr>
                <a:t>Предстояща </a:t>
              </a:r>
              <a:r>
                <a:rPr lang="bg-BG" sz="1200" dirty="0" smtClean="0">
                  <a:solidFill>
                    <a:schemeClr val="bg1"/>
                  </a:solidFill>
                  <a:latin typeface="Candara" panose="020E0502030303020204" pitchFamily="34" charset="0"/>
                </a:rPr>
                <a:t>Процедура </a:t>
              </a:r>
              <a:r>
                <a:rPr lang="bg-BG" sz="1200" dirty="0">
                  <a:solidFill>
                    <a:schemeClr val="bg1"/>
                  </a:solidFill>
                  <a:latin typeface="Candara" panose="020E0502030303020204" pitchFamily="34" charset="0"/>
                </a:rPr>
                <a:t>„Активно приобщаване“ </a:t>
              </a:r>
              <a:r>
                <a:rPr lang="bg-BG" sz="1200" dirty="0" smtClean="0">
                  <a:solidFill>
                    <a:schemeClr val="bg1"/>
                  </a:solidFill>
                  <a:latin typeface="Candara" panose="020E0502030303020204" pitchFamily="34" charset="0"/>
                </a:rPr>
                <a:t> </a:t>
              </a:r>
              <a:r>
                <a:rPr lang="bg-BG" sz="1200" b="1" dirty="0">
                  <a:solidFill>
                    <a:schemeClr val="tx1"/>
                  </a:solidFill>
                  <a:latin typeface="Candara" panose="020E0502030303020204" pitchFamily="34" charset="0"/>
                </a:rPr>
                <a:t>82,5 млн. лв.</a:t>
              </a:r>
              <a:endParaRPr lang="en-US" sz="1200" b="1" dirty="0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grpSp>
          <p:nvGrpSpPr>
            <p:cNvPr id="57" name="Group 56"/>
            <p:cNvGrpSpPr/>
            <p:nvPr/>
          </p:nvGrpSpPr>
          <p:grpSpPr>
            <a:xfrm flipV="1">
              <a:off x="8745030" y="4848219"/>
              <a:ext cx="375294" cy="542379"/>
              <a:chOff x="8900160" y="3037473"/>
              <a:chExt cx="375294" cy="902959"/>
            </a:xfrm>
          </p:grpSpPr>
          <p:cxnSp>
            <p:nvCxnSpPr>
              <p:cNvPr id="58" name="Elbow Connector 57"/>
              <p:cNvCxnSpPr/>
              <p:nvPr/>
            </p:nvCxnSpPr>
            <p:spPr>
              <a:xfrm rot="10800000" flipV="1">
                <a:off x="8900161" y="3037473"/>
                <a:ext cx="366577" cy="899496"/>
              </a:xfrm>
              <a:prstGeom prst="bentConnector3">
                <a:avLst/>
              </a:prstGeom>
              <a:ln w="19050">
                <a:solidFill>
                  <a:schemeClr val="accent3">
                    <a:lumMod val="60000"/>
                    <a:lumOff val="40000"/>
                  </a:schemeClr>
                </a:solidFill>
                <a:headEnd type="none" w="med" len="med"/>
                <a:tailEnd type="triangle" w="med" len="med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59" name="Straight Connector 58"/>
              <p:cNvCxnSpPr/>
              <p:nvPr/>
            </p:nvCxnSpPr>
            <p:spPr>
              <a:xfrm flipH="1" flipV="1">
                <a:off x="8900160" y="3936971"/>
                <a:ext cx="375294" cy="3461"/>
              </a:xfrm>
              <a:prstGeom prst="line">
                <a:avLst/>
              </a:prstGeom>
              <a:ln w="19050">
                <a:solidFill>
                  <a:schemeClr val="accent3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39" name="Rectangle 38"/>
            <p:cNvSpPr/>
            <p:nvPr/>
          </p:nvSpPr>
          <p:spPr>
            <a:xfrm>
              <a:off x="9109975" y="3872006"/>
              <a:ext cx="2792721" cy="584082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r>
                <a:rPr lang="bg-BG" sz="1200" dirty="0">
                  <a:solidFill>
                    <a:schemeClr val="bg1"/>
                  </a:solidFill>
                  <a:latin typeface="Candara" panose="020E0502030303020204" pitchFamily="34" charset="0"/>
                </a:rPr>
                <a:t>Предстояща </a:t>
              </a:r>
              <a:r>
                <a:rPr lang="bg-BG" sz="1200" dirty="0" smtClean="0">
                  <a:solidFill>
                    <a:schemeClr val="bg1"/>
                  </a:solidFill>
                  <a:latin typeface="Candara" panose="020E0502030303020204" pitchFamily="34" charset="0"/>
                </a:rPr>
                <a:t>Процедура </a:t>
              </a:r>
              <a:r>
                <a:rPr lang="bg-BG" sz="1200" dirty="0">
                  <a:solidFill>
                    <a:schemeClr val="bg1"/>
                  </a:solidFill>
                  <a:latin typeface="Candara" panose="020E0502030303020204" pitchFamily="34" charset="0"/>
                </a:rPr>
                <a:t>„Образование за утрешния ден“ </a:t>
              </a:r>
            </a:p>
            <a:p>
              <a:pPr algn="ctr">
                <a:defRPr/>
              </a:pPr>
              <a:r>
                <a:rPr lang="bg-BG" sz="1200" b="1" dirty="0" smtClean="0">
                  <a:solidFill>
                    <a:schemeClr val="tx1"/>
                  </a:solidFill>
                  <a:latin typeface="Candara" panose="020E0502030303020204" pitchFamily="34" charset="0"/>
                </a:rPr>
                <a:t>105 </a:t>
              </a:r>
              <a:r>
                <a:rPr lang="bg-BG" sz="1200" b="1" dirty="0">
                  <a:solidFill>
                    <a:schemeClr val="tx1"/>
                  </a:solidFill>
                  <a:latin typeface="Candara" panose="020E0502030303020204" pitchFamily="34" charset="0"/>
                </a:rPr>
                <a:t>млн. лв.</a:t>
              </a:r>
              <a:endParaRPr lang="en-US" sz="1200" b="1" dirty="0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9109975" y="3200945"/>
              <a:ext cx="2799815" cy="596538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r>
                <a:rPr lang="en-US" sz="1200" dirty="0">
                  <a:solidFill>
                    <a:schemeClr val="bg1"/>
                  </a:solidFill>
                  <a:latin typeface="Candara" panose="020E0502030303020204" pitchFamily="34" charset="0"/>
                </a:rPr>
                <a:t> </a:t>
              </a:r>
              <a:r>
                <a:rPr lang="bg-BG" sz="1200" dirty="0" smtClean="0">
                  <a:solidFill>
                    <a:schemeClr val="bg1"/>
                  </a:solidFill>
                  <a:latin typeface="Candara" panose="020E0502030303020204" pitchFamily="34" charset="0"/>
                </a:rPr>
                <a:t>Предстояща Процедура „</a:t>
              </a:r>
              <a:r>
                <a:rPr lang="bg-BG" sz="1200" dirty="0">
                  <a:solidFill>
                    <a:schemeClr val="bg1"/>
                  </a:solidFill>
                  <a:latin typeface="Candara" panose="020E0502030303020204" pitchFamily="34" charset="0"/>
                </a:rPr>
                <a:t>Подкрепа за успех“ </a:t>
              </a:r>
              <a:r>
                <a:rPr lang="bg-BG" sz="1200" dirty="0" smtClean="0">
                  <a:solidFill>
                    <a:schemeClr val="bg1"/>
                  </a:solidFill>
                  <a:latin typeface="Candara" panose="020E0502030303020204" pitchFamily="34" charset="0"/>
                </a:rPr>
                <a:t> </a:t>
              </a:r>
              <a:r>
                <a:rPr lang="bg-BG" sz="1200" b="1" dirty="0" smtClean="0">
                  <a:solidFill>
                    <a:schemeClr val="tx1"/>
                  </a:solidFill>
                  <a:latin typeface="Candara" panose="020E0502030303020204" pitchFamily="34" charset="0"/>
                </a:rPr>
                <a:t>130 </a:t>
              </a:r>
              <a:r>
                <a:rPr lang="bg-BG" sz="1200" b="1" dirty="0">
                  <a:solidFill>
                    <a:schemeClr val="tx1"/>
                  </a:solidFill>
                  <a:latin typeface="Candara" panose="020E0502030303020204" pitchFamily="34" charset="0"/>
                </a:rPr>
                <a:t>млн. лв.</a:t>
              </a:r>
              <a:endParaRPr lang="en-US" sz="1200" b="1" dirty="0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cxnSp>
          <p:nvCxnSpPr>
            <p:cNvPr id="64" name="Elbow Connector 63"/>
            <p:cNvCxnSpPr/>
            <p:nvPr/>
          </p:nvCxnSpPr>
          <p:spPr>
            <a:xfrm rot="10800000" flipV="1">
              <a:off x="8740677" y="3621685"/>
              <a:ext cx="366577" cy="651723"/>
            </a:xfrm>
            <a:prstGeom prst="bentConnector3">
              <a:avLst/>
            </a:prstGeom>
            <a:ln w="19050">
              <a:solidFill>
                <a:schemeClr val="accent3">
                  <a:lumMod val="60000"/>
                  <a:lumOff val="40000"/>
                </a:schemeClr>
              </a:solidFill>
              <a:headEnd type="none" w="med" len="med"/>
              <a:tailEnd type="triangl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flipH="1" flipV="1">
              <a:off x="8731967" y="4273408"/>
              <a:ext cx="375294" cy="2508"/>
            </a:xfrm>
            <a:prstGeom prst="line">
              <a:avLst/>
            </a:prstGeom>
            <a:ln w="19050"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580221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5575" y="1728133"/>
            <a:ext cx="11145530" cy="362889"/>
          </a:xfrm>
        </p:spPr>
        <p:txBody>
          <a:bodyPr>
            <a:normAutofit fontScale="90000"/>
          </a:bodyPr>
          <a:lstStyle/>
          <a:p>
            <a:r>
              <a:rPr lang="bg-BG" sz="28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1. Финансово планиране и изпълнение - Размер </a:t>
            </a:r>
            <a:r>
              <a:rPr lang="bg-BG" sz="28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на </a:t>
            </a:r>
            <a:r>
              <a:rPr lang="bg-BG" sz="28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изплатените средства </a:t>
            </a:r>
            <a:endParaRPr lang="en-US" sz="2800" b="1" cap="small" dirty="0">
              <a:solidFill>
                <a:srgbClr val="A51321"/>
              </a:solidFill>
              <a:cs typeface="Arial" panose="020B0604020202020204" pitchFamily="34" charset="0"/>
            </a:endParaRPr>
          </a:p>
        </p:txBody>
      </p:sp>
      <p:graphicFrame>
        <p:nvGraphicFramePr>
          <p:cNvPr id="4" name="Group 361"/>
          <p:cNvGraphicFramePr>
            <a:graphicFrameLocks/>
          </p:cNvGraphicFramePr>
          <p:nvPr>
            <p:extLst/>
          </p:nvPr>
        </p:nvGraphicFramePr>
        <p:xfrm>
          <a:off x="401071" y="2919667"/>
          <a:ext cx="8281374" cy="2899213"/>
        </p:xfrm>
        <a:graphic>
          <a:graphicData uri="http://schemas.openxmlformats.org/drawingml/2006/table">
            <a:tbl>
              <a:tblPr>
                <a:tableStyleId>{69CF1AB2-1976-4502-BF36-3FF5EA218861}</a:tableStyleId>
              </a:tblPr>
              <a:tblGrid>
                <a:gridCol w="341829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81702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705078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340973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532552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Приоритетна ос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Бюджет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(в лв.)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Изплатени средства към 31.</a:t>
                      </a:r>
                      <a:r>
                        <a:rPr kumimoji="0" lang="en-US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1</a:t>
                      </a: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0.2018 г.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(в лв.)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%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929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1. </a:t>
                      </a: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Научни изследвания и технологично развитие</a:t>
                      </a:r>
                      <a:endParaRPr kumimoji="0" lang="bg-BG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560 014 272,73</a:t>
                      </a: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55 888 482,11</a:t>
                      </a:r>
                      <a:endParaRPr kumimoji="0" lang="en-US" sz="14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9,98</a:t>
                      </a:r>
                    </a:p>
                  </a:txBody>
                  <a:tcPr marL="89992" marR="89992" marT="46806" marB="46806" anchor="ctr" anchorCtr="1" horzOverflow="overflow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4143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2. 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Образование и учене през целия живот</a:t>
                      </a:r>
                      <a:endParaRPr kumimoji="0" lang="bg-BG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504 628 347,31</a:t>
                      </a: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173 030 110,88</a:t>
                      </a:r>
                      <a:endParaRPr kumimoji="0" lang="bg-BG" sz="14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34,29</a:t>
                      </a:r>
                    </a:p>
                  </a:txBody>
                  <a:tcPr marL="89992" marR="89992" marT="46806" marB="46806" anchor="ctr" anchorCtr="1" horzOverflow="overflow"/>
                </a:tc>
                <a:extLst>
                  <a:ext uri="{0D108BD9-81ED-4DB2-BD59-A6C34878D82A}">
                    <a16:rowId xmlns="" xmlns:a16="http://schemas.microsoft.com/office/drawing/2014/main" val="1941431306"/>
                  </a:ext>
                </a:extLst>
              </a:tr>
              <a:tr h="44143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3. </a:t>
                      </a: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Образователна среда за активно социално приобщаване</a:t>
                      </a:r>
                      <a:endParaRPr kumimoji="0" lang="bg-BG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252 030 055,12</a:t>
                      </a: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46 965 224</a:t>
                      </a: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,</a:t>
                      </a: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53</a:t>
                      </a:r>
                      <a:endParaRPr kumimoji="0" lang="bg-BG" sz="14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18,65</a:t>
                      </a:r>
                    </a:p>
                  </a:txBody>
                  <a:tcPr marL="89992" marR="89992" marT="46806" marB="46806" anchor="ctr" anchorCtr="1" horzOverflow="overflow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9936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4. Техническа помощ</a:t>
                      </a:r>
                      <a:endParaRPr kumimoji="0" lang="bg-BG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54 710 872,65</a:t>
                      </a: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8 545 636,57</a:t>
                      </a: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15,62</a:t>
                      </a:r>
                    </a:p>
                  </a:txBody>
                  <a:tcPr marL="89992" marR="89992" marT="46806" marB="46806" anchor="ctr" anchorCtr="1" horzOverflow="overflow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3849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Общо:</a:t>
                      </a:r>
                    </a:p>
                  </a:txBody>
                  <a:tcPr marL="89992" marR="89992" marT="46806" marB="46806" anchor="ctr" anchorCtr="1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1 371 383 547,81</a:t>
                      </a:r>
                      <a:endParaRPr kumimoji="0" lang="bg-BG" sz="14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284 429 454,09</a:t>
                      </a:r>
                    </a:p>
                  </a:txBody>
                  <a:tcPr marL="89992" marR="89992" marT="46806" marB="46806" anchor="ctr" anchorCtr="1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20,74</a:t>
                      </a:r>
                      <a:endParaRPr kumimoji="0" lang="bg-BG" sz="14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17" name="Rectangle 16"/>
          <p:cNvSpPr/>
          <p:nvPr/>
        </p:nvSpPr>
        <p:spPr>
          <a:xfrm>
            <a:off x="9106782" y="2837836"/>
            <a:ext cx="2713990" cy="377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bg-BG" b="1" dirty="0" smtClean="0">
                <a:solidFill>
                  <a:schemeClr val="accent1">
                    <a:lumMod val="75000"/>
                  </a:schemeClr>
                </a:solidFill>
                <a:latin typeface="Candara" panose="020E0502030303020204" pitchFamily="34" charset="0"/>
              </a:rPr>
              <a:t>Нови процедури – 2018 г.</a:t>
            </a:r>
            <a:endParaRPr lang="en-US" dirty="0">
              <a:latin typeface="Candara" panose="020E0502030303020204" pitchFamily="34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8679713" y="3200945"/>
            <a:ext cx="3177823" cy="2552719"/>
            <a:chOff x="8731967" y="3200945"/>
            <a:chExt cx="3177823" cy="2552719"/>
          </a:xfrm>
        </p:grpSpPr>
        <p:sp>
          <p:nvSpPr>
            <p:cNvPr id="19" name="Rectangle 18"/>
            <p:cNvSpPr/>
            <p:nvPr/>
          </p:nvSpPr>
          <p:spPr>
            <a:xfrm>
              <a:off x="9118684" y="5248567"/>
              <a:ext cx="2784014" cy="50509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bg-BG" sz="1200" dirty="0">
                  <a:solidFill>
                    <a:schemeClr val="bg1"/>
                  </a:solidFill>
                  <a:latin typeface="Candara" panose="020E0502030303020204" pitchFamily="34" charset="0"/>
                </a:rPr>
                <a:t>Предстояща </a:t>
              </a:r>
              <a:r>
                <a:rPr lang="bg-BG" sz="1200" dirty="0" smtClean="0">
                  <a:solidFill>
                    <a:schemeClr val="bg1"/>
                  </a:solidFill>
                  <a:latin typeface="Candara" panose="020E0502030303020204" pitchFamily="34" charset="0"/>
                </a:rPr>
                <a:t>Процедура </a:t>
              </a:r>
              <a:r>
                <a:rPr lang="bg-BG" sz="1200" dirty="0">
                  <a:solidFill>
                    <a:schemeClr val="bg1"/>
                  </a:solidFill>
                  <a:latin typeface="Candara" panose="020E0502030303020204" pitchFamily="34" charset="0"/>
                </a:rPr>
                <a:t>„Интегрирани </a:t>
              </a:r>
              <a:r>
                <a:rPr lang="bg-BG" sz="1200" dirty="0" smtClean="0">
                  <a:solidFill>
                    <a:schemeClr val="bg1"/>
                  </a:solidFill>
                  <a:latin typeface="Candara" panose="020E0502030303020204" pitchFamily="34" charset="0"/>
                </a:rPr>
                <a:t>мерки</a:t>
              </a:r>
              <a:r>
                <a:rPr lang="bg-BG" sz="1200" b="1" dirty="0" smtClean="0">
                  <a:solidFill>
                    <a:schemeClr val="bg1"/>
                  </a:solidFill>
                  <a:latin typeface="Candara" panose="020E0502030303020204" pitchFamily="34" charset="0"/>
                </a:rPr>
                <a:t>“</a:t>
              </a:r>
              <a:r>
                <a:rPr lang="bg-BG" sz="1200" b="1" dirty="0" smtClean="0">
                  <a:solidFill>
                    <a:schemeClr val="tx1"/>
                  </a:solidFill>
                  <a:latin typeface="Candara" panose="020E0502030303020204" pitchFamily="34" charset="0"/>
                </a:rPr>
                <a:t>  </a:t>
              </a:r>
              <a:r>
                <a:rPr lang="bg-BG" sz="1200" b="1" dirty="0">
                  <a:solidFill>
                    <a:schemeClr val="tx1"/>
                  </a:solidFill>
                  <a:latin typeface="Candara" panose="020E0502030303020204" pitchFamily="34" charset="0"/>
                </a:rPr>
                <a:t>20 млн. лв</a:t>
              </a:r>
              <a:r>
                <a:rPr lang="bg-BG" sz="1200" b="1" dirty="0" smtClean="0">
                  <a:solidFill>
                    <a:schemeClr val="tx1"/>
                  </a:solidFill>
                  <a:latin typeface="Candara" panose="020E0502030303020204" pitchFamily="34" charset="0"/>
                </a:rPr>
                <a:t>.</a:t>
              </a:r>
              <a:endParaRPr lang="en-US" sz="1200" b="1" dirty="0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9118684" y="4608488"/>
              <a:ext cx="2788368" cy="561702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r>
                <a:rPr lang="bg-BG" sz="1200" dirty="0">
                  <a:solidFill>
                    <a:schemeClr val="bg1"/>
                  </a:solidFill>
                  <a:latin typeface="Candara" panose="020E0502030303020204" pitchFamily="34" charset="0"/>
                </a:rPr>
                <a:t>Предстояща </a:t>
              </a:r>
              <a:r>
                <a:rPr lang="bg-BG" sz="1200" dirty="0" smtClean="0">
                  <a:solidFill>
                    <a:schemeClr val="bg1"/>
                  </a:solidFill>
                  <a:latin typeface="Candara" panose="020E0502030303020204" pitchFamily="34" charset="0"/>
                </a:rPr>
                <a:t>Процедура </a:t>
              </a:r>
              <a:r>
                <a:rPr lang="bg-BG" sz="1200" dirty="0">
                  <a:solidFill>
                    <a:schemeClr val="bg1"/>
                  </a:solidFill>
                  <a:latin typeface="Candara" panose="020E0502030303020204" pitchFamily="34" charset="0"/>
                </a:rPr>
                <a:t>„Активно приобщаване“ </a:t>
              </a:r>
              <a:r>
                <a:rPr lang="bg-BG" sz="1200" dirty="0" smtClean="0">
                  <a:solidFill>
                    <a:schemeClr val="bg1"/>
                  </a:solidFill>
                  <a:latin typeface="Candara" panose="020E0502030303020204" pitchFamily="34" charset="0"/>
                </a:rPr>
                <a:t> </a:t>
              </a:r>
              <a:r>
                <a:rPr lang="bg-BG" sz="1200" b="1" dirty="0">
                  <a:solidFill>
                    <a:schemeClr val="tx1"/>
                  </a:solidFill>
                  <a:latin typeface="Candara" panose="020E0502030303020204" pitchFamily="34" charset="0"/>
                </a:rPr>
                <a:t>82,5 млн. лв.</a:t>
              </a:r>
              <a:endParaRPr lang="en-US" sz="1200" b="1" dirty="0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grpSp>
          <p:nvGrpSpPr>
            <p:cNvPr id="21" name="Group 20"/>
            <p:cNvGrpSpPr/>
            <p:nvPr/>
          </p:nvGrpSpPr>
          <p:grpSpPr>
            <a:xfrm flipV="1">
              <a:off x="8745030" y="4848219"/>
              <a:ext cx="375294" cy="542379"/>
              <a:chOff x="8900160" y="3037473"/>
              <a:chExt cx="375294" cy="902959"/>
            </a:xfrm>
          </p:grpSpPr>
          <p:cxnSp>
            <p:nvCxnSpPr>
              <p:cNvPr id="39" name="Elbow Connector 38"/>
              <p:cNvCxnSpPr/>
              <p:nvPr/>
            </p:nvCxnSpPr>
            <p:spPr>
              <a:xfrm rot="10800000" flipV="1">
                <a:off x="8900161" y="3037473"/>
                <a:ext cx="366577" cy="899496"/>
              </a:xfrm>
              <a:prstGeom prst="bentConnector3">
                <a:avLst/>
              </a:prstGeom>
              <a:ln w="19050">
                <a:solidFill>
                  <a:schemeClr val="accent3">
                    <a:lumMod val="60000"/>
                    <a:lumOff val="40000"/>
                  </a:schemeClr>
                </a:solidFill>
                <a:headEnd type="none" w="med" len="med"/>
                <a:tailEnd type="triangle" w="med" len="med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0" name="Straight Connector 39"/>
              <p:cNvCxnSpPr/>
              <p:nvPr/>
            </p:nvCxnSpPr>
            <p:spPr>
              <a:xfrm flipH="1" flipV="1">
                <a:off x="8900160" y="3936971"/>
                <a:ext cx="375294" cy="3461"/>
              </a:xfrm>
              <a:prstGeom prst="line">
                <a:avLst/>
              </a:prstGeom>
              <a:ln w="19050">
                <a:solidFill>
                  <a:schemeClr val="accent3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22" name="Rectangle 21"/>
            <p:cNvSpPr/>
            <p:nvPr/>
          </p:nvSpPr>
          <p:spPr>
            <a:xfrm>
              <a:off x="9109975" y="3872006"/>
              <a:ext cx="2792721" cy="584082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r>
                <a:rPr lang="bg-BG" sz="1200" dirty="0">
                  <a:solidFill>
                    <a:schemeClr val="bg1"/>
                  </a:solidFill>
                  <a:latin typeface="Candara" panose="020E0502030303020204" pitchFamily="34" charset="0"/>
                </a:rPr>
                <a:t>Предстояща </a:t>
              </a:r>
              <a:r>
                <a:rPr lang="bg-BG" sz="1200" dirty="0" smtClean="0">
                  <a:solidFill>
                    <a:schemeClr val="bg1"/>
                  </a:solidFill>
                  <a:latin typeface="Candara" panose="020E0502030303020204" pitchFamily="34" charset="0"/>
                </a:rPr>
                <a:t>Процедура </a:t>
              </a:r>
              <a:r>
                <a:rPr lang="bg-BG" sz="1200" dirty="0">
                  <a:solidFill>
                    <a:schemeClr val="bg1"/>
                  </a:solidFill>
                  <a:latin typeface="Candara" panose="020E0502030303020204" pitchFamily="34" charset="0"/>
                </a:rPr>
                <a:t>„Образование за утрешния ден“ </a:t>
              </a:r>
            </a:p>
            <a:p>
              <a:pPr algn="ctr">
                <a:defRPr/>
              </a:pPr>
              <a:r>
                <a:rPr lang="bg-BG" sz="1200" b="1" dirty="0" smtClean="0">
                  <a:solidFill>
                    <a:schemeClr val="tx1"/>
                  </a:solidFill>
                  <a:latin typeface="Candara" panose="020E0502030303020204" pitchFamily="34" charset="0"/>
                </a:rPr>
                <a:t>105 </a:t>
              </a:r>
              <a:r>
                <a:rPr lang="bg-BG" sz="1200" b="1" dirty="0">
                  <a:solidFill>
                    <a:schemeClr val="tx1"/>
                  </a:solidFill>
                  <a:latin typeface="Candara" panose="020E0502030303020204" pitchFamily="34" charset="0"/>
                </a:rPr>
                <a:t>млн. лв.</a:t>
              </a:r>
              <a:endParaRPr lang="en-US" sz="1200" b="1" dirty="0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23" name="Rectangle 22"/>
            <p:cNvSpPr/>
            <p:nvPr/>
          </p:nvSpPr>
          <p:spPr>
            <a:xfrm>
              <a:off x="9109975" y="3200945"/>
              <a:ext cx="2799815" cy="596538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r>
                <a:rPr lang="en-US" sz="1200" dirty="0">
                  <a:solidFill>
                    <a:schemeClr val="bg1"/>
                  </a:solidFill>
                  <a:latin typeface="Candara" panose="020E0502030303020204" pitchFamily="34" charset="0"/>
                </a:rPr>
                <a:t> </a:t>
              </a:r>
              <a:r>
                <a:rPr lang="bg-BG" sz="1200" dirty="0" smtClean="0">
                  <a:solidFill>
                    <a:schemeClr val="bg1"/>
                  </a:solidFill>
                  <a:latin typeface="Candara" panose="020E0502030303020204" pitchFamily="34" charset="0"/>
                </a:rPr>
                <a:t>Предстояща Процедура „</a:t>
              </a:r>
              <a:r>
                <a:rPr lang="bg-BG" sz="1200" dirty="0">
                  <a:solidFill>
                    <a:schemeClr val="bg1"/>
                  </a:solidFill>
                  <a:latin typeface="Candara" panose="020E0502030303020204" pitchFamily="34" charset="0"/>
                </a:rPr>
                <a:t>Подкрепа за успех“ </a:t>
              </a:r>
              <a:r>
                <a:rPr lang="bg-BG" sz="1200" dirty="0" smtClean="0">
                  <a:solidFill>
                    <a:schemeClr val="bg1"/>
                  </a:solidFill>
                  <a:latin typeface="Candara" panose="020E0502030303020204" pitchFamily="34" charset="0"/>
                </a:rPr>
                <a:t> </a:t>
              </a:r>
              <a:r>
                <a:rPr lang="bg-BG" sz="1200" b="1" dirty="0" smtClean="0">
                  <a:solidFill>
                    <a:schemeClr val="tx1"/>
                  </a:solidFill>
                  <a:latin typeface="Candara" panose="020E0502030303020204" pitchFamily="34" charset="0"/>
                </a:rPr>
                <a:t>130 </a:t>
              </a:r>
              <a:r>
                <a:rPr lang="bg-BG" sz="1200" b="1" dirty="0">
                  <a:solidFill>
                    <a:schemeClr val="tx1"/>
                  </a:solidFill>
                  <a:latin typeface="Candara" panose="020E0502030303020204" pitchFamily="34" charset="0"/>
                </a:rPr>
                <a:t>млн. лв.</a:t>
              </a:r>
              <a:endParaRPr lang="en-US" sz="1200" b="1" dirty="0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cxnSp>
          <p:nvCxnSpPr>
            <p:cNvPr id="37" name="Elbow Connector 36"/>
            <p:cNvCxnSpPr/>
            <p:nvPr/>
          </p:nvCxnSpPr>
          <p:spPr>
            <a:xfrm rot="10800000" flipV="1">
              <a:off x="8740677" y="3621685"/>
              <a:ext cx="366577" cy="651723"/>
            </a:xfrm>
            <a:prstGeom prst="bentConnector3">
              <a:avLst/>
            </a:prstGeom>
            <a:ln w="19050">
              <a:solidFill>
                <a:schemeClr val="accent3">
                  <a:lumMod val="60000"/>
                  <a:lumOff val="40000"/>
                </a:schemeClr>
              </a:solidFill>
              <a:headEnd type="none" w="med" len="med"/>
              <a:tailEnd type="triangl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flipH="1" flipV="1">
              <a:off x="8731967" y="4273408"/>
              <a:ext cx="375294" cy="2508"/>
            </a:xfrm>
            <a:prstGeom prst="line">
              <a:avLst/>
            </a:prstGeom>
            <a:ln w="19050"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3168434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5906" y="1519130"/>
            <a:ext cx="11145530" cy="362889"/>
          </a:xfrm>
        </p:spPr>
        <p:txBody>
          <a:bodyPr>
            <a:normAutofit fontScale="90000"/>
          </a:bodyPr>
          <a:lstStyle/>
          <a:p>
            <a:r>
              <a:rPr lang="bg-BG" sz="28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1. Финансово планиране и изпълнение - Размер </a:t>
            </a:r>
            <a:r>
              <a:rPr lang="bg-BG" sz="28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на </a:t>
            </a:r>
            <a:r>
              <a:rPr lang="bg-BG" sz="28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верифицираните средства</a:t>
            </a:r>
            <a:endParaRPr lang="en-US" sz="2800" b="1" cap="small" dirty="0">
              <a:solidFill>
                <a:srgbClr val="A51321"/>
              </a:solidFill>
              <a:cs typeface="Arial" panose="020B0604020202020204" pitchFamily="34" charset="0"/>
            </a:endParaRPr>
          </a:p>
        </p:txBody>
      </p:sp>
      <p:graphicFrame>
        <p:nvGraphicFramePr>
          <p:cNvPr id="4" name="Group 361"/>
          <p:cNvGraphicFramePr>
            <a:graphicFrameLocks/>
          </p:cNvGraphicFramePr>
          <p:nvPr>
            <p:extLst/>
          </p:nvPr>
        </p:nvGraphicFramePr>
        <p:xfrm>
          <a:off x="281607" y="3117806"/>
          <a:ext cx="8327094" cy="2899213"/>
        </p:xfrm>
        <a:graphic>
          <a:graphicData uri="http://schemas.openxmlformats.org/drawingml/2006/table">
            <a:tbl>
              <a:tblPr>
                <a:tableStyleId>{69CF1AB2-1976-4502-BF36-3FF5EA218861}</a:tableStyleId>
              </a:tblPr>
              <a:tblGrid>
                <a:gridCol w="382176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66687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41922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419225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532552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Приоритетна ос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Бюджет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(в лв.)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Верифицирани средства към 31.</a:t>
                      </a:r>
                      <a:r>
                        <a:rPr kumimoji="0" lang="en-US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1</a:t>
                      </a: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0.2018 г.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(в лв.)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%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929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1. </a:t>
                      </a: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Научни изследвания и технологично развитие</a:t>
                      </a:r>
                      <a:endParaRPr kumimoji="0" lang="bg-BG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560 014 272,73</a:t>
                      </a: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-</a:t>
                      </a:r>
                      <a:endParaRPr kumimoji="0" lang="en-US" sz="14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89992" marR="89992" marT="46806" marB="46806" anchor="ctr" anchorCtr="1" horzOverflow="overflow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4143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2. 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Образование и учене през целия живот</a:t>
                      </a:r>
                      <a:endParaRPr kumimoji="0" lang="bg-BG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504 628 347,31</a:t>
                      </a: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153 529 600,44</a:t>
                      </a: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30,42</a:t>
                      </a:r>
                    </a:p>
                  </a:txBody>
                  <a:tcPr marL="89992" marR="89992" marT="46806" marB="46806" anchor="ctr" anchorCtr="1" horzOverflow="overflow"/>
                </a:tc>
                <a:extLst>
                  <a:ext uri="{0D108BD9-81ED-4DB2-BD59-A6C34878D82A}">
                    <a16:rowId xmlns="" xmlns:a16="http://schemas.microsoft.com/office/drawing/2014/main" val="1941431306"/>
                  </a:ext>
                </a:extLst>
              </a:tr>
              <a:tr h="44143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3. </a:t>
                      </a: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Образователна среда за активно социално приобщаване</a:t>
                      </a:r>
                      <a:endParaRPr kumimoji="0" lang="bg-BG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252 030 055,12</a:t>
                      </a: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38 716 725,71</a:t>
                      </a: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15,36</a:t>
                      </a:r>
                    </a:p>
                  </a:txBody>
                  <a:tcPr marL="89992" marR="89992" marT="46806" marB="46806" anchor="ctr" anchorCtr="1" horzOverflow="overflow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9936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4. Техническа помощ</a:t>
                      </a:r>
                      <a:endParaRPr kumimoji="0" lang="bg-BG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54 710 872,65</a:t>
                      </a: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3 773 614,81</a:t>
                      </a: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6,90</a:t>
                      </a:r>
                    </a:p>
                  </a:txBody>
                  <a:tcPr marL="89992" marR="89992" marT="46806" marB="46806" anchor="ctr" anchorCtr="1" horzOverflow="overflow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38490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Общо:</a:t>
                      </a:r>
                    </a:p>
                  </a:txBody>
                  <a:tcPr marL="89992" marR="89992" marT="46806" marB="46806" anchor="ctr" anchorCtr="1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1 371 383 547,81</a:t>
                      </a:r>
                      <a:endParaRPr kumimoji="0" lang="bg-BG" sz="14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196 019 940,96</a:t>
                      </a:r>
                      <a:endParaRPr kumimoji="0" lang="en-US" sz="14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14,29</a:t>
                      </a:r>
                      <a:endParaRPr kumimoji="0" lang="bg-BG" sz="14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12" name="Rectangle 11"/>
          <p:cNvSpPr/>
          <p:nvPr/>
        </p:nvSpPr>
        <p:spPr>
          <a:xfrm>
            <a:off x="9117623" y="4768248"/>
            <a:ext cx="2699922" cy="57882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bg-BG" sz="1200" dirty="0" smtClean="0">
                <a:solidFill>
                  <a:schemeClr val="bg1"/>
                </a:solidFill>
                <a:latin typeface="Candara" panose="020E0502030303020204" pitchFamily="34" charset="0"/>
              </a:rPr>
              <a:t>Процедура </a:t>
            </a:r>
            <a:r>
              <a:rPr lang="bg-BG" sz="1200" dirty="0">
                <a:solidFill>
                  <a:schemeClr val="bg1"/>
                </a:solidFill>
                <a:latin typeface="Candara" panose="020E0502030303020204" pitchFamily="34" charset="0"/>
              </a:rPr>
              <a:t>„Твоят час“ </a:t>
            </a:r>
            <a:endParaRPr lang="en-US" sz="1200" dirty="0">
              <a:solidFill>
                <a:schemeClr val="bg1"/>
              </a:solidFill>
              <a:latin typeface="Candara" panose="020E0502030303020204" pitchFamily="34" charset="0"/>
            </a:endParaRPr>
          </a:p>
          <a:p>
            <a:pPr algn="ctr">
              <a:defRPr/>
            </a:pPr>
            <a:r>
              <a:rPr lang="bg-BG" sz="1200" dirty="0">
                <a:solidFill>
                  <a:schemeClr val="bg1"/>
                </a:solidFill>
                <a:latin typeface="Candara" panose="020E0502030303020204" pitchFamily="34" charset="0"/>
              </a:rPr>
              <a:t>верифицирани разходи </a:t>
            </a:r>
            <a:endParaRPr lang="bg-BG" sz="1200" dirty="0" smtClean="0">
              <a:solidFill>
                <a:schemeClr val="bg1"/>
              </a:solidFill>
              <a:latin typeface="Candara" panose="020E0502030303020204" pitchFamily="34" charset="0"/>
            </a:endParaRPr>
          </a:p>
          <a:p>
            <a:pPr algn="ctr">
              <a:defRPr/>
            </a:pPr>
            <a:r>
              <a:rPr lang="bg-BG" sz="12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86,4 </a:t>
            </a:r>
            <a:r>
              <a:rPr lang="bg-BG" sz="1200" b="1" dirty="0">
                <a:solidFill>
                  <a:schemeClr val="tx1"/>
                </a:solidFill>
                <a:latin typeface="Candara" panose="020E0502030303020204" pitchFamily="34" charset="0"/>
              </a:rPr>
              <a:t>млн. лв.</a:t>
            </a:r>
            <a:endParaRPr lang="en-US" sz="1200" b="1" dirty="0">
              <a:solidFill>
                <a:schemeClr val="tx1"/>
              </a:solidFill>
              <a:latin typeface="Candara" panose="020E0502030303020204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9121977" y="4128169"/>
            <a:ext cx="2704276" cy="56170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bg-BG" sz="1200" dirty="0" smtClean="0">
                <a:solidFill>
                  <a:schemeClr val="bg1"/>
                </a:solidFill>
                <a:latin typeface="Candara" panose="020E0502030303020204" pitchFamily="34" charset="0"/>
              </a:rPr>
              <a:t>Процедура </a:t>
            </a:r>
            <a:r>
              <a:rPr lang="bg-BG" sz="1200" dirty="0">
                <a:solidFill>
                  <a:schemeClr val="bg1"/>
                </a:solidFill>
                <a:latin typeface="Candara" panose="020E0502030303020204" pitchFamily="34" charset="0"/>
              </a:rPr>
              <a:t>„Студентски стипендии</a:t>
            </a:r>
            <a:r>
              <a:rPr lang="bg-BG" sz="1200" dirty="0" smtClean="0">
                <a:solidFill>
                  <a:schemeClr val="bg1"/>
                </a:solidFill>
                <a:latin typeface="Candara" panose="020E0502030303020204" pitchFamily="34" charset="0"/>
              </a:rPr>
              <a:t>“ - </a:t>
            </a:r>
            <a:r>
              <a:rPr lang="bg-BG" sz="1200" dirty="0">
                <a:solidFill>
                  <a:schemeClr val="bg1"/>
                </a:solidFill>
                <a:latin typeface="Candara" panose="020E0502030303020204" pitchFamily="34" charset="0"/>
              </a:rPr>
              <a:t>в</a:t>
            </a:r>
            <a:r>
              <a:rPr lang="bg-BG" sz="1200" dirty="0" smtClean="0">
                <a:solidFill>
                  <a:schemeClr val="bg1"/>
                </a:solidFill>
                <a:latin typeface="Candara" panose="020E0502030303020204" pitchFamily="34" charset="0"/>
              </a:rPr>
              <a:t>ерифицирани разходи  </a:t>
            </a:r>
          </a:p>
          <a:p>
            <a:pPr algn="ctr">
              <a:defRPr/>
            </a:pPr>
            <a:r>
              <a:rPr lang="bg-BG" sz="12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28 </a:t>
            </a:r>
            <a:r>
              <a:rPr lang="bg-BG" sz="1200" b="1" dirty="0">
                <a:solidFill>
                  <a:schemeClr val="tx1"/>
                </a:solidFill>
                <a:latin typeface="Candara" panose="020E0502030303020204" pitchFamily="34" charset="0"/>
              </a:rPr>
              <a:t>млн. лв.</a:t>
            </a:r>
            <a:endParaRPr lang="en-US" sz="1200" b="1" dirty="0">
              <a:solidFill>
                <a:schemeClr val="tx1"/>
              </a:solidFill>
              <a:latin typeface="Candara" panose="020E050203030302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9117624" y="3330721"/>
            <a:ext cx="2699921" cy="70135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bg-BG" sz="1200" dirty="0" smtClean="0">
                <a:solidFill>
                  <a:schemeClr val="bg1"/>
                </a:solidFill>
                <a:latin typeface="Candara" panose="020E0502030303020204" pitchFamily="34" charset="0"/>
              </a:rPr>
              <a:t>Процедура </a:t>
            </a:r>
            <a:r>
              <a:rPr lang="bg-BG" sz="1200" dirty="0">
                <a:solidFill>
                  <a:schemeClr val="bg1"/>
                </a:solidFill>
                <a:latin typeface="Candara" panose="020E0502030303020204" pitchFamily="34" charset="0"/>
              </a:rPr>
              <a:t>„Студентски практики</a:t>
            </a:r>
            <a:r>
              <a:rPr lang="bg-BG" sz="1200" dirty="0" smtClean="0">
                <a:solidFill>
                  <a:schemeClr val="bg1"/>
                </a:solidFill>
                <a:latin typeface="Candara" panose="020E0502030303020204" pitchFamily="34" charset="0"/>
              </a:rPr>
              <a:t>“ - верифицирани </a:t>
            </a:r>
            <a:r>
              <a:rPr lang="bg-BG" sz="1200" dirty="0">
                <a:solidFill>
                  <a:schemeClr val="bg1"/>
                </a:solidFill>
                <a:latin typeface="Candara" panose="020E0502030303020204" pitchFamily="34" charset="0"/>
              </a:rPr>
              <a:t>разходи </a:t>
            </a:r>
          </a:p>
          <a:p>
            <a:pPr algn="ctr">
              <a:defRPr/>
            </a:pPr>
            <a:r>
              <a:rPr lang="bg-BG" sz="12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32 </a:t>
            </a:r>
            <a:r>
              <a:rPr lang="bg-BG" sz="1200" b="1" dirty="0">
                <a:solidFill>
                  <a:schemeClr val="tx1"/>
                </a:solidFill>
                <a:latin typeface="Candara" panose="020E0502030303020204" pitchFamily="34" charset="0"/>
              </a:rPr>
              <a:t>млн. лв.</a:t>
            </a:r>
            <a:endParaRPr lang="en-US" sz="1200" b="1" dirty="0">
              <a:solidFill>
                <a:schemeClr val="tx1"/>
              </a:solidFill>
              <a:latin typeface="Candara" panose="020E0502030303020204" pitchFamily="34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9117616" y="2577746"/>
            <a:ext cx="2691219" cy="67845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bg-BG" sz="1200" dirty="0" smtClean="0">
                <a:solidFill>
                  <a:schemeClr val="bg1"/>
                </a:solidFill>
                <a:latin typeface="Candara" panose="020E0502030303020204" pitchFamily="34" charset="0"/>
              </a:rPr>
              <a:t>Процедура </a:t>
            </a:r>
            <a:r>
              <a:rPr lang="bg-BG" sz="1200" dirty="0">
                <a:solidFill>
                  <a:schemeClr val="bg1"/>
                </a:solidFill>
                <a:latin typeface="Candara" panose="020E0502030303020204" pitchFamily="34" charset="0"/>
              </a:rPr>
              <a:t>„Система за кариерно ориентиране</a:t>
            </a:r>
            <a:r>
              <a:rPr lang="bg-BG" sz="1200" dirty="0" smtClean="0">
                <a:solidFill>
                  <a:schemeClr val="bg1"/>
                </a:solidFill>
                <a:latin typeface="Candara" panose="020E0502030303020204" pitchFamily="34" charset="0"/>
              </a:rPr>
              <a:t>“ - верифицирани разходи  </a:t>
            </a:r>
            <a:r>
              <a:rPr lang="bg-BG" sz="12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4,4 млн. лв.</a:t>
            </a:r>
            <a:endParaRPr lang="en-US" sz="1200" b="1" dirty="0">
              <a:solidFill>
                <a:schemeClr val="tx1"/>
              </a:solidFill>
              <a:latin typeface="Candara" panose="020E0502030303020204" pitchFamily="34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9130685" y="5529952"/>
            <a:ext cx="2695568" cy="57506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bg-BG" sz="1200" dirty="0">
                <a:solidFill>
                  <a:schemeClr val="bg1"/>
                </a:solidFill>
                <a:latin typeface="Candara" panose="020E0502030303020204" pitchFamily="34" charset="0"/>
              </a:rPr>
              <a:t>Процедура </a:t>
            </a:r>
            <a:r>
              <a:rPr lang="bg-BG" sz="1200" dirty="0" smtClean="0">
                <a:solidFill>
                  <a:schemeClr val="bg1"/>
                </a:solidFill>
                <a:latin typeface="Candara" panose="020E0502030303020204" pitchFamily="34" charset="0"/>
              </a:rPr>
              <a:t>„Включващо обучение“ верифицирани </a:t>
            </a:r>
            <a:r>
              <a:rPr lang="bg-BG" sz="1200" dirty="0">
                <a:solidFill>
                  <a:schemeClr val="bg1"/>
                </a:solidFill>
                <a:latin typeface="Candara" panose="020E0502030303020204" pitchFamily="34" charset="0"/>
              </a:rPr>
              <a:t>разходи </a:t>
            </a:r>
            <a:endParaRPr lang="en-US" sz="1200" dirty="0">
              <a:solidFill>
                <a:schemeClr val="bg1"/>
              </a:solidFill>
              <a:latin typeface="Candara" panose="020E0502030303020204" pitchFamily="34" charset="0"/>
            </a:endParaRPr>
          </a:p>
          <a:p>
            <a:pPr algn="ctr">
              <a:defRPr/>
            </a:pPr>
            <a:r>
              <a:rPr lang="bg-BG" sz="12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15 </a:t>
            </a:r>
            <a:r>
              <a:rPr lang="bg-BG" sz="1200" b="1" dirty="0">
                <a:solidFill>
                  <a:schemeClr val="tx1"/>
                </a:solidFill>
                <a:latin typeface="Candara" panose="020E0502030303020204" pitchFamily="34" charset="0"/>
              </a:rPr>
              <a:t>млн. лв.</a:t>
            </a:r>
            <a:endParaRPr lang="en-US" sz="1200" b="1" dirty="0">
              <a:solidFill>
                <a:schemeClr val="tx1"/>
              </a:solidFill>
              <a:latin typeface="Candara" panose="020E0502030303020204" pitchFamily="34" charset="0"/>
            </a:endParaRPr>
          </a:p>
        </p:txBody>
      </p:sp>
      <p:grpSp>
        <p:nvGrpSpPr>
          <p:cNvPr id="57" name="Group 56"/>
          <p:cNvGrpSpPr/>
          <p:nvPr/>
        </p:nvGrpSpPr>
        <p:grpSpPr>
          <a:xfrm>
            <a:off x="8608701" y="5242569"/>
            <a:ext cx="521984" cy="696681"/>
            <a:chOff x="8486775" y="4589422"/>
            <a:chExt cx="521984" cy="853589"/>
          </a:xfrm>
        </p:grpSpPr>
        <p:cxnSp>
          <p:nvCxnSpPr>
            <p:cNvPr id="40" name="Elbow Connector 39"/>
            <p:cNvCxnSpPr/>
            <p:nvPr/>
          </p:nvCxnSpPr>
          <p:spPr>
            <a:xfrm rot="10800000">
              <a:off x="8486775" y="4589422"/>
              <a:ext cx="521984" cy="853589"/>
            </a:xfrm>
            <a:prstGeom prst="bentConnector3">
              <a:avLst/>
            </a:prstGeom>
            <a:ln w="19050"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8752114" y="5431392"/>
              <a:ext cx="256645" cy="8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0" name="Group 49"/>
          <p:cNvGrpSpPr/>
          <p:nvPr/>
        </p:nvGrpSpPr>
        <p:grpSpPr>
          <a:xfrm>
            <a:off x="8608701" y="2916972"/>
            <a:ext cx="508922" cy="2140688"/>
            <a:chOff x="8486775" y="1965801"/>
            <a:chExt cx="508922" cy="2975487"/>
          </a:xfrm>
        </p:grpSpPr>
        <p:cxnSp>
          <p:nvCxnSpPr>
            <p:cNvPr id="45" name="Elbow Connector 44"/>
            <p:cNvCxnSpPr>
              <a:stCxn id="18" idx="1"/>
              <a:endCxn id="4" idx="3"/>
            </p:cNvCxnSpPr>
            <p:nvPr/>
          </p:nvCxnSpPr>
          <p:spPr>
            <a:xfrm rot="10800000" flipV="1">
              <a:off x="8486776" y="1965801"/>
              <a:ext cx="508915" cy="2294058"/>
            </a:xfrm>
            <a:prstGeom prst="bentConnector3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Elbow Connector 46"/>
            <p:cNvCxnSpPr>
              <a:stCxn id="12" idx="1"/>
              <a:endCxn id="4" idx="3"/>
            </p:cNvCxnSpPr>
            <p:nvPr/>
          </p:nvCxnSpPr>
          <p:spPr>
            <a:xfrm rot="10800000">
              <a:off x="8486775" y="4259859"/>
              <a:ext cx="508922" cy="681429"/>
            </a:xfrm>
            <a:prstGeom prst="bentConnector3">
              <a:avLst/>
            </a:prstGeom>
            <a:ln w="19050"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5" name="Straight Connector 54"/>
          <p:cNvCxnSpPr/>
          <p:nvPr/>
        </p:nvCxnSpPr>
        <p:spPr>
          <a:xfrm flipH="1">
            <a:off x="8874040" y="4293334"/>
            <a:ext cx="235132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flipH="1">
            <a:off x="8878388" y="3862267"/>
            <a:ext cx="235132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42793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5906" y="1823929"/>
            <a:ext cx="11145530" cy="362889"/>
          </a:xfrm>
        </p:spPr>
        <p:txBody>
          <a:bodyPr>
            <a:normAutofit fontScale="90000"/>
          </a:bodyPr>
          <a:lstStyle/>
          <a:p>
            <a:r>
              <a:rPr lang="bg-BG" sz="28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1. Финансово планиране и изпълнение - Размер </a:t>
            </a:r>
            <a:r>
              <a:rPr lang="bg-BG" sz="28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на </a:t>
            </a:r>
            <a:r>
              <a:rPr lang="bg-BG" sz="28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сертифицираните средства </a:t>
            </a:r>
            <a:endParaRPr lang="en-US" sz="2800" b="1" cap="small" dirty="0">
              <a:solidFill>
                <a:srgbClr val="A51321"/>
              </a:solidFill>
              <a:cs typeface="Arial" panose="020B0604020202020204" pitchFamily="34" charset="0"/>
            </a:endParaRPr>
          </a:p>
        </p:txBody>
      </p:sp>
      <p:graphicFrame>
        <p:nvGraphicFramePr>
          <p:cNvPr id="4" name="Group 361"/>
          <p:cNvGraphicFramePr>
            <a:graphicFrameLocks/>
          </p:cNvGraphicFramePr>
          <p:nvPr>
            <p:extLst/>
          </p:nvPr>
        </p:nvGraphicFramePr>
        <p:xfrm>
          <a:off x="488161" y="2440683"/>
          <a:ext cx="7895293" cy="2981509"/>
        </p:xfrm>
        <a:graphic>
          <a:graphicData uri="http://schemas.openxmlformats.org/drawingml/2006/table">
            <a:tbl>
              <a:tblPr>
                <a:tableStyleId>{69CF1AB2-1976-4502-BF36-3FF5EA218861}</a:tableStyleId>
              </a:tblPr>
              <a:tblGrid>
                <a:gridCol w="370936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663337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445623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076969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532552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Приоритетна ос</a:t>
                      </a:r>
                      <a:endParaRPr kumimoji="0" lang="bg-BG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Бюджет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(в лв.)</a:t>
                      </a:r>
                      <a:endParaRPr kumimoji="0" lang="bg-BG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Сертифицирани средства към 31.</a:t>
                      </a:r>
                      <a:r>
                        <a:rPr kumimoji="0" lang="en-US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1</a:t>
                      </a:r>
                      <a:r>
                        <a:rPr kumimoji="0" lang="bg-BG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0.2018 г.</a:t>
                      </a:r>
                      <a:endParaRPr kumimoji="0" lang="bg-BG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(в лв.)</a:t>
                      </a:r>
                      <a:endParaRPr kumimoji="0" lang="bg-BG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%</a:t>
                      </a:r>
                      <a:endParaRPr kumimoji="0" lang="bg-BG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929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5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1. </a:t>
                      </a:r>
                      <a:r>
                        <a:rPr kumimoji="0" lang="ru-RU" sz="15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Научни изследвания и технологично развитие</a:t>
                      </a:r>
                      <a:endParaRPr kumimoji="0" lang="bg-BG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560 014 272,73</a:t>
                      </a: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-</a:t>
                      </a:r>
                      <a:endParaRPr kumimoji="0" lang="en-US" sz="14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89992" marR="89992" marT="46806" marB="46806" anchor="ctr" anchorCtr="1" horzOverflow="overflow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4143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2. </a:t>
                      </a: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Образование и учене през целия живот</a:t>
                      </a:r>
                      <a:endParaRPr kumimoji="0" lang="bg-BG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504 628 347,31</a:t>
                      </a: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50 087 389,98</a:t>
                      </a: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9,93</a:t>
                      </a:r>
                    </a:p>
                  </a:txBody>
                  <a:tcPr marL="89992" marR="89992" marT="46806" marB="46806" anchor="ctr" anchorCtr="1" horzOverflow="overflow"/>
                </a:tc>
                <a:extLst>
                  <a:ext uri="{0D108BD9-81ED-4DB2-BD59-A6C34878D82A}">
                    <a16:rowId xmlns="" xmlns:a16="http://schemas.microsoft.com/office/drawing/2014/main" val="1941431306"/>
                  </a:ext>
                </a:extLst>
              </a:tr>
              <a:tr h="44143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5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3. </a:t>
                      </a:r>
                      <a:r>
                        <a:rPr kumimoji="0" lang="ru-RU" sz="15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Образователна среда за активно социално приобщаване</a:t>
                      </a:r>
                      <a:endParaRPr kumimoji="0" lang="bg-BG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252 030 055,12</a:t>
                      </a: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89992" marR="89992" marT="46806" marB="46806" anchor="ctr" anchorCtr="1" horzOverflow="overflow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9936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5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4. Техническа помощ</a:t>
                      </a:r>
                      <a:endParaRPr kumimoji="0" lang="bg-BG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54 710 872,65</a:t>
                      </a: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89992" marR="89992" marT="46806" marB="46806" anchor="ctr" anchorCtr="1" horzOverflow="overflow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38490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6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Общо:</a:t>
                      </a:r>
                    </a:p>
                  </a:txBody>
                  <a:tcPr marL="89992" marR="89992" marT="46806" marB="46806" anchor="ctr" anchorCtr="1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1 371 383 547,81</a:t>
                      </a:r>
                      <a:endParaRPr kumimoji="0" lang="bg-BG" sz="14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50 087 389,98</a:t>
                      </a:r>
                    </a:p>
                  </a:txBody>
                  <a:tcPr marL="89992" marR="89992" marT="46806" marB="46806" anchor="ctr" anchorCtr="1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3,65</a:t>
                      </a:r>
                      <a:endParaRPr kumimoji="0" lang="bg-BG" sz="14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5" name="Group 4"/>
          <p:cNvGrpSpPr/>
          <p:nvPr/>
        </p:nvGrpSpPr>
        <p:grpSpPr>
          <a:xfrm>
            <a:off x="8392163" y="2981311"/>
            <a:ext cx="3212543" cy="1890869"/>
            <a:chOff x="8731808" y="2746193"/>
            <a:chExt cx="3212543" cy="1890869"/>
          </a:xfrm>
        </p:grpSpPr>
        <p:sp>
          <p:nvSpPr>
            <p:cNvPr id="14" name="Rectangle 13"/>
            <p:cNvSpPr/>
            <p:nvPr/>
          </p:nvSpPr>
          <p:spPr>
            <a:xfrm>
              <a:off x="9155983" y="4075360"/>
              <a:ext cx="2788368" cy="561702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r>
                <a:rPr lang="bg-BG" sz="1200" dirty="0" smtClean="0">
                  <a:solidFill>
                    <a:schemeClr val="bg1"/>
                  </a:solidFill>
                  <a:latin typeface="Candara" panose="020E0502030303020204" pitchFamily="34" charset="0"/>
                </a:rPr>
                <a:t>Процедура „Студентски </a:t>
              </a:r>
              <a:r>
                <a:rPr lang="bg-BG" sz="1200" dirty="0">
                  <a:solidFill>
                    <a:schemeClr val="bg1"/>
                  </a:solidFill>
                  <a:latin typeface="Candara" panose="020E0502030303020204" pitchFamily="34" charset="0"/>
                </a:rPr>
                <a:t>стипендии“ </a:t>
              </a:r>
              <a:r>
                <a:rPr lang="bg-BG" sz="1200" dirty="0" smtClean="0">
                  <a:solidFill>
                    <a:schemeClr val="bg1"/>
                  </a:solidFill>
                  <a:latin typeface="Candara" panose="020E0502030303020204" pitchFamily="34" charset="0"/>
                </a:rPr>
                <a:t> </a:t>
              </a:r>
              <a:r>
                <a:rPr lang="bg-BG" sz="1200" b="1" dirty="0">
                  <a:solidFill>
                    <a:schemeClr val="tx1"/>
                  </a:solidFill>
                  <a:latin typeface="Candara" panose="020E0502030303020204" pitchFamily="34" charset="0"/>
                </a:rPr>
                <a:t>22,9 млн. лв.</a:t>
              </a:r>
              <a:endParaRPr lang="en-US" sz="1200" b="1" dirty="0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9142912" y="2746193"/>
              <a:ext cx="2799815" cy="596538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r>
                <a:rPr lang="bg-BG" sz="1200" dirty="0" smtClean="0">
                  <a:solidFill>
                    <a:schemeClr val="bg1"/>
                  </a:solidFill>
                  <a:latin typeface="Candara" panose="020E0502030303020204" pitchFamily="34" charset="0"/>
                </a:rPr>
                <a:t>Процедура </a:t>
              </a:r>
              <a:r>
                <a:rPr lang="bg-BG" sz="1200" dirty="0">
                  <a:solidFill>
                    <a:schemeClr val="bg1"/>
                  </a:solidFill>
                  <a:latin typeface="Candara" panose="020E0502030303020204" pitchFamily="34" charset="0"/>
                </a:rPr>
                <a:t>„Система за кариерно ориентиране</a:t>
              </a:r>
              <a:r>
                <a:rPr lang="bg-BG" sz="1200" dirty="0" smtClean="0">
                  <a:solidFill>
                    <a:schemeClr val="bg1"/>
                  </a:solidFill>
                  <a:latin typeface="Candara" panose="020E0502030303020204" pitchFamily="34" charset="0"/>
                </a:rPr>
                <a:t>“ </a:t>
              </a:r>
              <a:r>
                <a:rPr lang="bg-BG" sz="1200" b="1" dirty="0" smtClean="0">
                  <a:solidFill>
                    <a:schemeClr val="tx1"/>
                  </a:solidFill>
                  <a:latin typeface="Candara" panose="020E0502030303020204" pitchFamily="34" charset="0"/>
                </a:rPr>
                <a:t>4,4 </a:t>
              </a:r>
              <a:r>
                <a:rPr lang="bg-BG" sz="1200" b="1" dirty="0">
                  <a:solidFill>
                    <a:schemeClr val="tx1"/>
                  </a:solidFill>
                  <a:latin typeface="Candara" panose="020E0502030303020204" pitchFamily="34" charset="0"/>
                </a:rPr>
                <a:t>млн. лв.</a:t>
              </a:r>
              <a:endParaRPr lang="en-US" sz="1200" b="1" dirty="0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9151629" y="3417254"/>
              <a:ext cx="2792721" cy="584082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r>
                <a:rPr lang="bg-BG" sz="1200" dirty="0" smtClean="0">
                  <a:solidFill>
                    <a:schemeClr val="bg1"/>
                  </a:solidFill>
                  <a:latin typeface="Candara" panose="020E0502030303020204" pitchFamily="34" charset="0"/>
                </a:rPr>
                <a:t>Процедура </a:t>
              </a:r>
              <a:r>
                <a:rPr lang="bg-BG" sz="1200" dirty="0">
                  <a:solidFill>
                    <a:schemeClr val="bg1"/>
                  </a:solidFill>
                  <a:latin typeface="Candara" panose="020E0502030303020204" pitchFamily="34" charset="0"/>
                </a:rPr>
                <a:t>„Студентски практики“ </a:t>
              </a:r>
              <a:r>
                <a:rPr lang="bg-BG" sz="1200" dirty="0" smtClean="0">
                  <a:solidFill>
                    <a:schemeClr val="bg1"/>
                  </a:solidFill>
                  <a:latin typeface="Candara" panose="020E0502030303020204" pitchFamily="34" charset="0"/>
                </a:rPr>
                <a:t> </a:t>
              </a:r>
              <a:r>
                <a:rPr lang="bg-BG" sz="1200" b="1" dirty="0">
                  <a:solidFill>
                    <a:schemeClr val="tx1"/>
                  </a:solidFill>
                  <a:latin typeface="Candara" panose="020E0502030303020204" pitchFamily="34" charset="0"/>
                </a:rPr>
                <a:t>22,8 млн. лв.</a:t>
              </a:r>
              <a:endParaRPr lang="en-US" sz="1200" b="1" dirty="0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grpSp>
          <p:nvGrpSpPr>
            <p:cNvPr id="3" name="Group 2"/>
            <p:cNvGrpSpPr/>
            <p:nvPr/>
          </p:nvGrpSpPr>
          <p:grpSpPr>
            <a:xfrm>
              <a:off x="8731808" y="3044463"/>
              <a:ext cx="423833" cy="1311749"/>
              <a:chOff x="8731808" y="3044463"/>
              <a:chExt cx="423833" cy="1311749"/>
            </a:xfrm>
          </p:grpSpPr>
          <p:cxnSp>
            <p:nvCxnSpPr>
              <p:cNvPr id="22" name="Elbow Connector 21"/>
              <p:cNvCxnSpPr>
                <a:stCxn id="14" idx="1"/>
                <a:endCxn id="16" idx="1"/>
              </p:cNvCxnSpPr>
              <p:nvPr/>
            </p:nvCxnSpPr>
            <p:spPr>
              <a:xfrm rot="10800000">
                <a:off x="9148011" y="3044463"/>
                <a:ext cx="7630" cy="1311749"/>
              </a:xfrm>
              <a:prstGeom prst="bentConnector3">
                <a:avLst>
                  <a:gd name="adj1" fmla="val 1848910"/>
                </a:avLst>
              </a:prstGeom>
              <a:ln w="190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Arrow Connector 31"/>
              <p:cNvCxnSpPr/>
              <p:nvPr/>
            </p:nvCxnSpPr>
            <p:spPr>
              <a:xfrm flipH="1" flipV="1">
                <a:off x="8731808" y="3777532"/>
                <a:ext cx="386071" cy="1988"/>
              </a:xfrm>
              <a:prstGeom prst="straightConnector1">
                <a:avLst/>
              </a:prstGeom>
              <a:ln w="19050"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Straight Connector 41"/>
              <p:cNvCxnSpPr/>
              <p:nvPr/>
            </p:nvCxnSpPr>
            <p:spPr>
              <a:xfrm flipH="1">
                <a:off x="9004663" y="3778967"/>
                <a:ext cx="146966" cy="556"/>
              </a:xfrm>
              <a:prstGeom prst="line">
                <a:avLst/>
              </a:prstGeom>
              <a:ln w="190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2" name="Rectangle 11"/>
          <p:cNvSpPr/>
          <p:nvPr/>
        </p:nvSpPr>
        <p:spPr>
          <a:xfrm>
            <a:off x="8386332" y="5674545"/>
            <a:ext cx="149592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b="1" dirty="0" smtClean="0">
                <a:solidFill>
                  <a:srgbClr val="C00000"/>
                </a:solidFill>
                <a:latin typeface="Candara" panose="020E0502030303020204" pitchFamily="34" charset="0"/>
              </a:rPr>
              <a:t>94 365 </a:t>
            </a:r>
            <a:r>
              <a:rPr lang="en-GB" sz="1400" b="1" dirty="0" smtClean="0">
                <a:solidFill>
                  <a:srgbClr val="C00000"/>
                </a:solidFill>
                <a:latin typeface="Candara" panose="020E0502030303020204" pitchFamily="34" charset="0"/>
              </a:rPr>
              <a:t>567</a:t>
            </a:r>
            <a:r>
              <a:rPr lang="bg-BG" sz="1400" b="1" dirty="0" smtClean="0">
                <a:solidFill>
                  <a:srgbClr val="C00000"/>
                </a:solidFill>
                <a:latin typeface="Candara" panose="020E0502030303020204" pitchFamily="34" charset="0"/>
              </a:rPr>
              <a:t>.88 </a:t>
            </a:r>
            <a:r>
              <a:rPr lang="bg-BG" sz="1400" b="1" dirty="0" smtClean="0">
                <a:solidFill>
                  <a:srgbClr val="C00000"/>
                </a:solidFill>
                <a:latin typeface="Candara" panose="020E0502030303020204" pitchFamily="34" charset="0"/>
              </a:rPr>
              <a:t>лв</a:t>
            </a:r>
            <a:r>
              <a:rPr lang="bg-BG" sz="1400" b="1" dirty="0">
                <a:solidFill>
                  <a:srgbClr val="C00000"/>
                </a:solidFill>
                <a:latin typeface="Candara" panose="020E0502030303020204" pitchFamily="34" charset="0"/>
              </a:rPr>
              <a:t>.</a:t>
            </a:r>
            <a:endParaRPr lang="en-US" sz="1400" dirty="0">
              <a:solidFill>
                <a:srgbClr val="C00000"/>
              </a:solidFill>
              <a:latin typeface="Candara" panose="020E0502030303020204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9758763" y="5675949"/>
            <a:ext cx="8627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b="1" dirty="0" smtClean="0">
                <a:solidFill>
                  <a:srgbClr val="C00000"/>
                </a:solidFill>
                <a:latin typeface="Candara" panose="020E0502030303020204" pitchFamily="34" charset="0"/>
              </a:rPr>
              <a:t>(</a:t>
            </a:r>
            <a:r>
              <a:rPr lang="en-GB" sz="1400" b="1" dirty="0" smtClean="0">
                <a:solidFill>
                  <a:srgbClr val="C00000"/>
                </a:solidFill>
                <a:latin typeface="Candara" panose="020E0502030303020204" pitchFamily="34" charset="0"/>
              </a:rPr>
              <a:t>+ </a:t>
            </a:r>
            <a:r>
              <a:rPr lang="bg-BG" sz="1400" b="1" dirty="0" smtClean="0">
                <a:solidFill>
                  <a:srgbClr val="C00000"/>
                </a:solidFill>
                <a:latin typeface="Candara" panose="020E0502030303020204" pitchFamily="34" charset="0"/>
              </a:rPr>
              <a:t>6,88</a:t>
            </a:r>
            <a:r>
              <a:rPr lang="en-GB" sz="1400" b="1" dirty="0" smtClean="0">
                <a:solidFill>
                  <a:srgbClr val="C00000"/>
                </a:solidFill>
                <a:latin typeface="Candara" panose="020E0502030303020204" pitchFamily="34" charset="0"/>
              </a:rPr>
              <a:t>%)</a:t>
            </a:r>
            <a:endParaRPr lang="en-US" sz="1400" dirty="0">
              <a:solidFill>
                <a:srgbClr val="C00000"/>
              </a:solidFill>
              <a:latin typeface="Candara" panose="020E0502030303020204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366918" y="5698450"/>
            <a:ext cx="403027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bg-BG" sz="1400" b="1" dirty="0" smtClean="0">
                <a:solidFill>
                  <a:srgbClr val="C00000"/>
                </a:solidFill>
                <a:latin typeface="Candara" panose="020E0502030303020204" pitchFamily="34" charset="0"/>
              </a:rPr>
              <a:t>Сертифицирани </a:t>
            </a:r>
            <a:r>
              <a:rPr lang="bg-BG" sz="1400" b="1" dirty="0">
                <a:solidFill>
                  <a:srgbClr val="C00000"/>
                </a:solidFill>
                <a:latin typeface="Candara" panose="020E0502030303020204" pitchFamily="34" charset="0"/>
              </a:rPr>
              <a:t>разходи </a:t>
            </a:r>
            <a:r>
              <a:rPr lang="bg-BG" sz="1400" b="1" dirty="0" smtClean="0">
                <a:solidFill>
                  <a:srgbClr val="C00000"/>
                </a:solidFill>
                <a:latin typeface="Candara" panose="020E0502030303020204" pitchFamily="34" charset="0"/>
              </a:rPr>
              <a:t>през м. ноември 2018 г.</a:t>
            </a:r>
            <a:endParaRPr lang="en-US" sz="1400" dirty="0">
              <a:solidFill>
                <a:srgbClr val="C00000"/>
              </a:solidFill>
              <a:latin typeface="Candara" panose="020E0502030303020204" pitchFamily="34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8386333" y="5939033"/>
            <a:ext cx="148630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bg-BG" sz="1400" b="1" dirty="0" smtClean="0">
                <a:solidFill>
                  <a:srgbClr val="C00000"/>
                </a:solidFill>
                <a:latin typeface="Candara" panose="020E0502030303020204" pitchFamily="34" charset="0"/>
              </a:rPr>
              <a:t>43 583 926,64 лв.</a:t>
            </a:r>
            <a:endParaRPr lang="en-US" sz="1400" dirty="0">
              <a:solidFill>
                <a:srgbClr val="C00000"/>
              </a:solidFill>
              <a:latin typeface="Candara" panose="020E0502030303020204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8405999" y="6218691"/>
            <a:ext cx="148630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bg-BG" sz="1400" b="1" dirty="0" smtClean="0">
                <a:solidFill>
                  <a:srgbClr val="C00000"/>
                </a:solidFill>
                <a:latin typeface="Candara" panose="020E0502030303020204" pitchFamily="34" charset="0"/>
              </a:rPr>
              <a:t>15 484 000,00 лв.</a:t>
            </a:r>
            <a:endParaRPr lang="en-US" sz="1400" dirty="0">
              <a:solidFill>
                <a:srgbClr val="C00000"/>
              </a:solidFill>
              <a:latin typeface="Candara" panose="020E050203030302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3619666" y="5964062"/>
            <a:ext cx="479330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bg-BG" sz="1400" b="1" dirty="0" smtClean="0">
                <a:solidFill>
                  <a:srgbClr val="C00000"/>
                </a:solidFill>
                <a:latin typeface="Candara" panose="020E0502030303020204" pitchFamily="34" charset="0"/>
              </a:rPr>
              <a:t>Подаден Доклад по сертификация през м. ноември 2018 г.</a:t>
            </a:r>
            <a:endParaRPr lang="en-US" sz="1400" dirty="0">
              <a:solidFill>
                <a:srgbClr val="C00000"/>
              </a:solidFill>
              <a:latin typeface="Candara" panose="020E050203030302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748878" y="6233462"/>
            <a:ext cx="669125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bg-BG" sz="1400" b="1" dirty="0" smtClean="0">
                <a:solidFill>
                  <a:srgbClr val="C00000"/>
                </a:solidFill>
                <a:latin typeface="Candara" panose="020E0502030303020204" pitchFamily="34" charset="0"/>
              </a:rPr>
              <a:t>Предстои подаване на следващ Доклад по сертификация през м. декември 2018 г.</a:t>
            </a:r>
            <a:endParaRPr lang="en-US" sz="1400" dirty="0">
              <a:solidFill>
                <a:srgbClr val="C00000"/>
              </a:solidFill>
              <a:latin typeface="Candara" panose="020E0502030303020204" pitchFamily="34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3169493" y="6456101"/>
            <a:ext cx="18473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US" sz="14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77684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990" y="1961463"/>
            <a:ext cx="11824136" cy="449310"/>
          </a:xfrm>
        </p:spPr>
        <p:txBody>
          <a:bodyPr>
            <a:noAutofit/>
          </a:bodyPr>
          <a:lstStyle/>
          <a:p>
            <a:pPr algn="ctr"/>
            <a:r>
              <a:rPr lang="bg-BG" sz="24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1</a:t>
            </a:r>
            <a:r>
              <a:rPr lang="en-GB" sz="24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. </a:t>
            </a:r>
            <a:r>
              <a:rPr lang="bg-BG" sz="24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Финансово </a:t>
            </a:r>
            <a:r>
              <a:rPr lang="bg-BG" sz="24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планиране и изпълнение </a:t>
            </a:r>
            <a:r>
              <a:rPr lang="bg-BG" sz="24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на одобрения бюджет на ОП </a:t>
            </a:r>
            <a:r>
              <a:rPr lang="bg-BG" sz="24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НОИР</a:t>
            </a:r>
            <a:r>
              <a:rPr lang="en-US" sz="24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 </a:t>
            </a:r>
            <a:r>
              <a:rPr lang="bg-BG" sz="24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- сравнение</a:t>
            </a:r>
            <a:endParaRPr lang="bg-BG" sz="24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95718277"/>
              </p:ext>
            </p:extLst>
          </p:nvPr>
        </p:nvGraphicFramePr>
        <p:xfrm>
          <a:off x="2185851" y="3031063"/>
          <a:ext cx="7315200" cy="256855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4651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60237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045028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306286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314994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426868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bg-BG" sz="1400" b="1" u="none" strike="noStrike" dirty="0">
                          <a:effectLst/>
                          <a:latin typeface="Candara" panose="020E0502030303020204" pitchFamily="34" charset="0"/>
                        </a:rPr>
                        <a:t>Напредък по </a:t>
                      </a:r>
                      <a:r>
                        <a:rPr lang="bg-BG" sz="1400" b="1" u="none" strike="noStrike" dirty="0" smtClean="0">
                          <a:effectLst/>
                          <a:latin typeface="Candara" panose="020E0502030303020204" pitchFamily="34" charset="0"/>
                        </a:rPr>
                        <a:t>ОП НОИР</a:t>
                      </a:r>
                      <a:endParaRPr lang="bg-BG" sz="1400" b="1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bg-BG" sz="1600" b="1" u="none" strike="noStrike" dirty="0">
                          <a:effectLst/>
                          <a:latin typeface="Candara" panose="020E0502030303020204" pitchFamily="34" charset="0"/>
                        </a:rPr>
                        <a:t>30.06.2017 г.</a:t>
                      </a:r>
                      <a:endParaRPr lang="bg-BG" sz="1600" b="1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 smtClean="0">
                          <a:effectLst/>
                          <a:latin typeface="Candara" panose="020E0502030303020204" pitchFamily="34" charset="0"/>
                        </a:rPr>
                        <a:t>3</a:t>
                      </a:r>
                      <a:r>
                        <a:rPr lang="bg-BG" sz="1600" b="1" u="none" strike="noStrike" dirty="0" smtClean="0">
                          <a:effectLst/>
                          <a:latin typeface="Candara" panose="020E0502030303020204" pitchFamily="34" charset="0"/>
                        </a:rPr>
                        <a:t>1.10.2018 </a:t>
                      </a:r>
                      <a:r>
                        <a:rPr lang="bg-BG" sz="1600" b="1" u="none" strike="noStrike" dirty="0">
                          <a:effectLst/>
                          <a:latin typeface="Candara" panose="020E0502030303020204" pitchFamily="34" charset="0"/>
                        </a:rPr>
                        <a:t>г.</a:t>
                      </a:r>
                      <a:endParaRPr lang="bg-BG" sz="1600" b="1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91035">
                <a:tc v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400" b="1" u="none" strike="noStrike" dirty="0">
                          <a:effectLst/>
                          <a:latin typeface="Candara" panose="020E0502030303020204" pitchFamily="34" charset="0"/>
                        </a:rPr>
                        <a:t>в </a:t>
                      </a:r>
                      <a:r>
                        <a:rPr lang="bg-BG" sz="1400" b="1" u="none" strike="noStrike" dirty="0" smtClean="0">
                          <a:effectLst/>
                          <a:latin typeface="Candara" panose="020E0502030303020204" pitchFamily="34" charset="0"/>
                        </a:rPr>
                        <a:t>лв.</a:t>
                      </a:r>
                      <a:endParaRPr lang="bg-BG" sz="1400" b="1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400" b="1" u="none" strike="noStrike" dirty="0" smtClean="0">
                          <a:effectLst/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bg-BG" sz="1400" b="1" u="none" strike="noStrike" dirty="0">
                          <a:effectLst/>
                          <a:latin typeface="Candara" panose="020E0502030303020204" pitchFamily="34" charset="0"/>
                        </a:rPr>
                        <a:t>%</a:t>
                      </a:r>
                      <a:endParaRPr lang="bg-BG" sz="1400" b="1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400" b="1" u="none" strike="noStrike" dirty="0">
                          <a:effectLst/>
                          <a:latin typeface="Candara" panose="020E0502030303020204" pitchFamily="34" charset="0"/>
                        </a:rPr>
                        <a:t>в </a:t>
                      </a:r>
                      <a:r>
                        <a:rPr lang="bg-BG" sz="1400" b="1" u="none" strike="noStrike" dirty="0" smtClean="0">
                          <a:effectLst/>
                          <a:latin typeface="Candara" panose="020E0502030303020204" pitchFamily="34" charset="0"/>
                        </a:rPr>
                        <a:t>лв.</a:t>
                      </a:r>
                      <a:endParaRPr lang="bg-BG" sz="1400" b="1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400" b="1" u="none" strike="noStrike" dirty="0" smtClean="0">
                          <a:effectLst/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bg-BG" sz="1400" b="1" u="none" strike="noStrike" dirty="0">
                          <a:effectLst/>
                          <a:latin typeface="Candara" panose="020E0502030303020204" pitchFamily="34" charset="0"/>
                        </a:rPr>
                        <a:t>%</a:t>
                      </a:r>
                      <a:endParaRPr lang="bg-BG" sz="1400" b="1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78865">
                <a:tc>
                  <a:txBody>
                    <a:bodyPr/>
                    <a:lstStyle/>
                    <a:p>
                      <a:pPr algn="ctr" fontAlgn="b"/>
                      <a:r>
                        <a:rPr lang="bg-BG" sz="1400" b="1" u="none" strike="noStrike" dirty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Договорени средства</a:t>
                      </a:r>
                      <a:endParaRPr lang="bg-BG" sz="1400" b="1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400" u="none" strike="noStrike" dirty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337 728 </a:t>
                      </a:r>
                      <a:r>
                        <a:rPr lang="bg-BG" sz="1400" u="none" strike="noStrike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525 </a:t>
                      </a:r>
                      <a:endParaRPr lang="bg-BG" sz="14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4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24,63</a:t>
                      </a:r>
                      <a:endParaRPr lang="bg-BG" sz="1400" b="1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400" u="none" strike="noStrike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6</a:t>
                      </a:r>
                      <a:r>
                        <a:rPr lang="en-US" sz="1400" u="none" strike="noStrike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53</a:t>
                      </a:r>
                      <a:r>
                        <a:rPr lang="bg-BG" sz="1400" u="none" strike="noStrike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en-US" sz="1400" u="none" strike="noStrike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691</a:t>
                      </a:r>
                      <a:r>
                        <a:rPr lang="bg-BG" sz="1400" u="none" strike="noStrike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en-US" sz="1400" u="none" strike="noStrike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49</a:t>
                      </a:r>
                      <a:r>
                        <a:rPr lang="bg-BG" sz="1400" u="none" strike="noStrike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8</a:t>
                      </a:r>
                      <a:endParaRPr lang="bg-BG" sz="14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4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47,</a:t>
                      </a:r>
                      <a:r>
                        <a:rPr lang="en-US" sz="14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67</a:t>
                      </a:r>
                      <a:endParaRPr lang="bg-BG" sz="1400" b="1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518048">
                <a:tc>
                  <a:txBody>
                    <a:bodyPr/>
                    <a:lstStyle/>
                    <a:p>
                      <a:pPr algn="ctr" fontAlgn="b"/>
                      <a:r>
                        <a:rPr lang="bg-BG" sz="1400" b="1" u="none" strike="noStrike" dirty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Платени средства</a:t>
                      </a:r>
                      <a:endParaRPr lang="bg-BG" sz="1400" b="1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400" u="none" strike="noStrike" dirty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69 666 234</a:t>
                      </a:r>
                      <a:endParaRPr lang="bg-BG" sz="14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4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5,08</a:t>
                      </a:r>
                      <a:endParaRPr lang="bg-BG" sz="1400" b="1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284 429 </a:t>
                      </a:r>
                      <a:r>
                        <a:rPr lang="bg-BG" sz="14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454</a:t>
                      </a:r>
                      <a:endParaRPr lang="bg-BG" sz="1400" u="none" strike="noStrike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4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20,74</a:t>
                      </a:r>
                      <a:endParaRPr lang="bg-BG" sz="1400" b="1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26868">
                <a:tc>
                  <a:txBody>
                    <a:bodyPr/>
                    <a:lstStyle/>
                    <a:p>
                      <a:pPr algn="ctr" fontAlgn="b"/>
                      <a:r>
                        <a:rPr lang="bg-BG" sz="1400" b="1" u="none" strike="noStrike" dirty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Верифицирани средства</a:t>
                      </a:r>
                      <a:endParaRPr lang="bg-BG" sz="1400" b="1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400" u="none" strike="noStrike" dirty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28 852 640</a:t>
                      </a:r>
                      <a:endParaRPr lang="bg-BG" sz="14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4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2,10</a:t>
                      </a:r>
                      <a:endParaRPr lang="bg-BG" sz="1400" b="1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400" u="none" strike="noStrike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196 019 941</a:t>
                      </a:r>
                      <a:endParaRPr lang="bg-BG" sz="14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4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14,29</a:t>
                      </a:r>
                      <a:endParaRPr lang="bg-BG" sz="1400" b="1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26868">
                <a:tc>
                  <a:txBody>
                    <a:bodyPr/>
                    <a:lstStyle/>
                    <a:p>
                      <a:pPr algn="ctr" fontAlgn="b"/>
                      <a:r>
                        <a:rPr lang="bg-BG" sz="1400" b="1" u="none" strike="noStrike" dirty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Сертифицирани средства</a:t>
                      </a:r>
                      <a:endParaRPr lang="bg-BG" sz="1400" b="1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400" u="none" strike="noStrike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0,00</a:t>
                      </a:r>
                      <a:endParaRPr lang="bg-BG" sz="14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4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0,00</a:t>
                      </a:r>
                      <a:endParaRPr lang="bg-BG" sz="1400" b="1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400" u="none" strike="noStrike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50 </a:t>
                      </a:r>
                      <a:r>
                        <a:rPr lang="en-GB" sz="1400" u="none" strike="noStrike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087</a:t>
                      </a:r>
                      <a:r>
                        <a:rPr lang="bg-BG" sz="1400" u="none" strike="noStrike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en-GB" sz="1400" u="none" strike="noStrike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3</a:t>
                      </a:r>
                      <a:r>
                        <a:rPr lang="bg-BG" sz="1400" u="none" strike="noStrike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90</a:t>
                      </a:r>
                      <a:endParaRPr lang="bg-BG" sz="14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4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3,</a:t>
                      </a:r>
                      <a:r>
                        <a:rPr lang="en-US" sz="14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65</a:t>
                      </a:r>
                      <a:endParaRPr lang="bg-BG" sz="1400" b="1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769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68645221"/>
              </p:ext>
            </p:extLst>
          </p:nvPr>
        </p:nvGraphicFramePr>
        <p:xfrm>
          <a:off x="406038" y="1829748"/>
          <a:ext cx="11394040" cy="49624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190990" y="1342338"/>
            <a:ext cx="11824136" cy="449310"/>
          </a:xfrm>
        </p:spPr>
        <p:txBody>
          <a:bodyPr>
            <a:noAutofit/>
          </a:bodyPr>
          <a:lstStyle/>
          <a:p>
            <a:pPr algn="ctr"/>
            <a:r>
              <a:rPr lang="bg-BG" sz="24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1</a:t>
            </a:r>
            <a:r>
              <a:rPr lang="en-GB" sz="24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. </a:t>
            </a:r>
            <a:r>
              <a:rPr lang="bg-BG" sz="24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Финансово </a:t>
            </a:r>
            <a:r>
              <a:rPr lang="bg-BG" sz="24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планиране и изпълнение </a:t>
            </a:r>
            <a:r>
              <a:rPr lang="bg-BG" sz="24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на одобрения бюджет на ОП </a:t>
            </a:r>
            <a:r>
              <a:rPr lang="bg-BG" sz="24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НОИР</a:t>
            </a:r>
            <a:r>
              <a:rPr lang="en-US" sz="24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 </a:t>
            </a:r>
            <a:r>
              <a:rPr lang="bg-BG" sz="24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- сравнение</a:t>
            </a:r>
            <a:endParaRPr lang="bg-BG" sz="2400" dirty="0"/>
          </a:p>
        </p:txBody>
      </p:sp>
    </p:spTree>
    <p:extLst>
      <p:ext uri="{BB962C8B-B14F-4D97-AF65-F5344CB8AC3E}">
        <p14:creationId xmlns:p14="http://schemas.microsoft.com/office/powerpoint/2010/main" val="4033421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0891" y="1318558"/>
            <a:ext cx="10058400" cy="676883"/>
          </a:xfrm>
        </p:spPr>
        <p:txBody>
          <a:bodyPr>
            <a:normAutofit/>
          </a:bodyPr>
          <a:lstStyle/>
          <a:p>
            <a:r>
              <a:rPr lang="bg-BG" sz="28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2</a:t>
            </a:r>
            <a:r>
              <a:rPr lang="en-GB" sz="28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. </a:t>
            </a:r>
            <a:r>
              <a:rPr lang="bg-BG" sz="28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Изменение на ОП НОИР</a:t>
            </a:r>
            <a:endParaRPr lang="bg-BG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841" y="2100216"/>
            <a:ext cx="11634952" cy="4757784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bg-BG" sz="2200" dirty="0">
                <a:solidFill>
                  <a:schemeClr val="accent1">
                    <a:lumMod val="75000"/>
                  </a:schemeClr>
                </a:solidFill>
              </a:rPr>
              <a:t>Обсъждане със заинтересованите страни в периода </a:t>
            </a:r>
            <a:r>
              <a:rPr lang="bg-BG" sz="2200" b="1" dirty="0">
                <a:solidFill>
                  <a:schemeClr val="accent1">
                    <a:lumMod val="75000"/>
                  </a:schemeClr>
                </a:solidFill>
              </a:rPr>
              <a:t>февруари – май 2018 г.</a:t>
            </a:r>
            <a:r>
              <a:rPr lang="bg-BG" sz="2200" dirty="0">
                <a:solidFill>
                  <a:schemeClr val="accent1">
                    <a:lumMod val="75000"/>
                  </a:schemeClr>
                </a:solidFill>
              </a:rPr>
              <a:t>;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bg-BG" sz="2200" dirty="0">
                <a:solidFill>
                  <a:schemeClr val="accent1">
                    <a:lumMod val="75000"/>
                  </a:schemeClr>
                </a:solidFill>
              </a:rPr>
              <a:t>Решение на Комитета за наблюдение от </a:t>
            </a:r>
            <a:r>
              <a:rPr lang="bg-BG" sz="2200" b="1" dirty="0">
                <a:solidFill>
                  <a:schemeClr val="accent1">
                    <a:lumMod val="75000"/>
                  </a:schemeClr>
                </a:solidFill>
              </a:rPr>
              <a:t>29 юни 2018 г.</a:t>
            </a:r>
            <a:r>
              <a:rPr lang="bg-BG" sz="2200" dirty="0">
                <a:solidFill>
                  <a:schemeClr val="accent1">
                    <a:lumMod val="75000"/>
                  </a:schemeClr>
                </a:solidFill>
              </a:rPr>
              <a:t>;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bg-BG" sz="2200" b="1" dirty="0">
                <a:solidFill>
                  <a:schemeClr val="accent1">
                    <a:lumMod val="75000"/>
                  </a:schemeClr>
                </a:solidFill>
              </a:rPr>
              <a:t>Решение на Министерския съвет от 4 септември 2018 г</a:t>
            </a:r>
            <a:r>
              <a:rPr lang="bg-BG" sz="2200" b="1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  <a:r>
              <a:rPr lang="bg-BG" sz="2200" dirty="0" smtClean="0">
                <a:solidFill>
                  <a:schemeClr val="accent1">
                    <a:lumMod val="75000"/>
                  </a:schemeClr>
                </a:solidFill>
              </a:rPr>
              <a:t>;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bg-BG" sz="2200" dirty="0">
                <a:solidFill>
                  <a:schemeClr val="accent1">
                    <a:lumMod val="75000"/>
                  </a:schemeClr>
                </a:solidFill>
              </a:rPr>
              <a:t>Изменението на ОП </a:t>
            </a:r>
            <a:r>
              <a:rPr lang="bg-BG" sz="2200" dirty="0" smtClean="0">
                <a:solidFill>
                  <a:schemeClr val="accent1">
                    <a:lumMod val="75000"/>
                  </a:schemeClr>
                </a:solidFill>
              </a:rPr>
              <a:t>НОИР е </a:t>
            </a:r>
            <a:r>
              <a:rPr lang="bg-BG" sz="2200" dirty="0">
                <a:solidFill>
                  <a:schemeClr val="accent1">
                    <a:lumMod val="75000"/>
                  </a:schemeClr>
                </a:solidFill>
              </a:rPr>
              <a:t>изпратено официално на ЕК за одобрение - </a:t>
            </a:r>
            <a:r>
              <a:rPr lang="bg-BG" sz="2200" b="1" dirty="0">
                <a:solidFill>
                  <a:schemeClr val="accent1">
                    <a:lumMod val="75000"/>
                  </a:schemeClr>
                </a:solidFill>
              </a:rPr>
              <a:t>17 септември 2018 г.</a:t>
            </a:r>
            <a:r>
              <a:rPr lang="bg-BG" sz="2200" dirty="0">
                <a:solidFill>
                  <a:schemeClr val="accent1">
                    <a:lumMod val="75000"/>
                  </a:schemeClr>
                </a:solidFill>
              </a:rPr>
              <a:t>;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bg-BG" sz="2200" dirty="0" smtClean="0">
                <a:solidFill>
                  <a:schemeClr val="accent1">
                    <a:lumMod val="75000"/>
                  </a:schemeClr>
                </a:solidFill>
              </a:rPr>
              <a:t>Изменението се отнася главно до </a:t>
            </a:r>
            <a:r>
              <a:rPr lang="bg-BG" sz="2200" b="1" dirty="0" smtClean="0">
                <a:solidFill>
                  <a:schemeClr val="accent1">
                    <a:lumMod val="75000"/>
                  </a:schemeClr>
                </a:solidFill>
              </a:rPr>
              <a:t>прехвърляне </a:t>
            </a:r>
            <a:r>
              <a:rPr lang="bg-BG" sz="2200" b="1" dirty="0">
                <a:solidFill>
                  <a:schemeClr val="accent1">
                    <a:lumMod val="75000"/>
                  </a:schemeClr>
                </a:solidFill>
              </a:rPr>
              <a:t>на 100 </a:t>
            </a:r>
            <a:r>
              <a:rPr lang="bg-BG" sz="2200" b="1" dirty="0" smtClean="0">
                <a:solidFill>
                  <a:schemeClr val="accent1">
                    <a:lumMod val="75000"/>
                  </a:schemeClr>
                </a:solidFill>
              </a:rPr>
              <a:t>млн</a:t>
            </a:r>
            <a:r>
              <a:rPr lang="bg-BG" sz="2200" b="1" dirty="0">
                <a:solidFill>
                  <a:schemeClr val="accent1">
                    <a:lumMod val="75000"/>
                  </a:schemeClr>
                </a:solidFill>
              </a:rPr>
              <a:t>.</a:t>
            </a:r>
            <a:r>
              <a:rPr lang="bg-BG" sz="22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bg-BG" sz="2200" b="1" dirty="0">
                <a:solidFill>
                  <a:schemeClr val="accent1">
                    <a:lumMod val="75000"/>
                  </a:schemeClr>
                </a:solidFill>
              </a:rPr>
              <a:t>лв</a:t>
            </a:r>
            <a:r>
              <a:rPr lang="bg-BG" sz="2200" dirty="0">
                <a:solidFill>
                  <a:schemeClr val="accent1">
                    <a:lumMod val="75000"/>
                  </a:schemeClr>
                </a:solidFill>
              </a:rPr>
              <a:t>. от </a:t>
            </a:r>
            <a:r>
              <a:rPr lang="bg-BG" sz="2200" dirty="0" smtClean="0">
                <a:solidFill>
                  <a:schemeClr val="accent1">
                    <a:lumMod val="75000"/>
                  </a:schemeClr>
                </a:solidFill>
              </a:rPr>
              <a:t>ПО1 </a:t>
            </a:r>
            <a:r>
              <a:rPr lang="bg-BG" sz="2200" dirty="0">
                <a:solidFill>
                  <a:schemeClr val="accent1">
                    <a:lumMod val="75000"/>
                  </a:schemeClr>
                </a:solidFill>
              </a:rPr>
              <a:t>„Научни изследвания и технологично развитие“ от ОП НОИР към </a:t>
            </a:r>
            <a:r>
              <a:rPr lang="bg-BG" sz="2200" dirty="0" smtClean="0">
                <a:solidFill>
                  <a:schemeClr val="accent1">
                    <a:lumMod val="75000"/>
                  </a:schemeClr>
                </a:solidFill>
              </a:rPr>
              <a:t>ПО1 </a:t>
            </a:r>
            <a:r>
              <a:rPr lang="bg-BG" sz="2200" dirty="0">
                <a:solidFill>
                  <a:schemeClr val="accent1">
                    <a:lumMod val="75000"/>
                  </a:schemeClr>
                </a:solidFill>
              </a:rPr>
              <a:t>„Технологично развитие и иновации“ на ОПИК</a:t>
            </a:r>
            <a:r>
              <a:rPr lang="bg-BG" sz="2200" dirty="0" smtClean="0">
                <a:solidFill>
                  <a:schemeClr val="accent1">
                    <a:lumMod val="75000"/>
                  </a:schemeClr>
                </a:solidFill>
              </a:rPr>
              <a:t>; промяна на Специфична цел 2 на ПО1; промяна в дейностите за дуално образование; промяна на индикаторите;</a:t>
            </a:r>
            <a:endParaRPr lang="bg-BG" sz="2200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bg-BG" sz="2200" b="1" dirty="0" smtClean="0">
                <a:solidFill>
                  <a:schemeClr val="accent1">
                    <a:lumMod val="75000"/>
                  </a:schemeClr>
                </a:solidFill>
              </a:rPr>
              <a:t>Необходимостта </a:t>
            </a:r>
            <a:r>
              <a:rPr lang="bg-BG" sz="2200" b="1" dirty="0">
                <a:solidFill>
                  <a:schemeClr val="accent1">
                    <a:lumMod val="75000"/>
                  </a:schemeClr>
                </a:solidFill>
              </a:rPr>
              <a:t>е свързана с осигуряването на водеща роля на </a:t>
            </a:r>
            <a:r>
              <a:rPr lang="bg-BG" sz="2200" b="1" dirty="0" smtClean="0">
                <a:solidFill>
                  <a:schemeClr val="accent1">
                    <a:lumMod val="75000"/>
                  </a:schemeClr>
                </a:solidFill>
              </a:rPr>
              <a:t>бизнеса;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bg-BG" sz="2200" dirty="0" smtClean="0">
                <a:solidFill>
                  <a:schemeClr val="accent1">
                    <a:lumMod val="75000"/>
                  </a:schemeClr>
                </a:solidFill>
              </a:rPr>
              <a:t>В тази връзка </a:t>
            </a:r>
            <a:r>
              <a:rPr lang="bg-BG" sz="2200" b="1" dirty="0" smtClean="0">
                <a:solidFill>
                  <a:schemeClr val="accent1">
                    <a:lumMod val="75000"/>
                  </a:schemeClr>
                </a:solidFill>
              </a:rPr>
              <a:t>ЦКЗ и двата УО на ОПИК и ОП НОИР организираха през м.ноември 2018 г. обсъждания на регионално ниво в градовете Стара Загора (5.11), Пловдив (6.11), Благоевград (7.11), Плевен (12.11), Русе (13.11) и Варна (14.11) </a:t>
            </a:r>
            <a:r>
              <a:rPr lang="bg-BG" sz="2200" dirty="0" smtClean="0">
                <a:solidFill>
                  <a:schemeClr val="accent1">
                    <a:lumMod val="75000"/>
                  </a:schemeClr>
                </a:solidFill>
              </a:rPr>
              <a:t>относно Концепция за изграждане на Регионални иновационни центрове.</a:t>
            </a:r>
            <a:endParaRPr lang="bg-BG" sz="22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2650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0456" y="1275224"/>
            <a:ext cx="10058400" cy="676883"/>
          </a:xfrm>
        </p:spPr>
        <p:txBody>
          <a:bodyPr>
            <a:normAutofit/>
          </a:bodyPr>
          <a:lstStyle/>
          <a:p>
            <a:r>
              <a:rPr lang="bg-BG" sz="18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3</a:t>
            </a:r>
            <a:r>
              <a:rPr lang="en-GB" sz="18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. </a:t>
            </a:r>
            <a:r>
              <a:rPr lang="bg-BG" sz="18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Информация за проведени писмени процедури</a:t>
            </a:r>
            <a:br>
              <a:rPr lang="bg-BG" sz="18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</a:br>
            <a:endParaRPr lang="bg-BG" sz="1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97918450"/>
              </p:ext>
            </p:extLst>
          </p:nvPr>
        </p:nvGraphicFramePr>
        <p:xfrm>
          <a:off x="279400" y="1752083"/>
          <a:ext cx="11636376" cy="49698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661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68021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7829551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696321">
                <a:tc>
                  <a:txBody>
                    <a:bodyPr/>
                    <a:lstStyle/>
                    <a:p>
                      <a:pPr algn="ctr"/>
                      <a:r>
                        <a:rPr lang="bg-BG" sz="1400" dirty="0" smtClean="0">
                          <a:latin typeface="Candara" panose="020E0502030303020204" pitchFamily="34" charset="0"/>
                        </a:rPr>
                        <a:t>Проведени писмени процедури</a:t>
                      </a:r>
                      <a:endParaRPr lang="en-US" sz="1400" dirty="0">
                        <a:latin typeface="Candara" panose="020E0502030303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sz="1400" dirty="0" smtClean="0">
                          <a:latin typeface="Candara" panose="020E0502030303020204" pitchFamily="34" charset="0"/>
                        </a:rPr>
                        <a:t>Изменение на методология и критерии за подбор на операция</a:t>
                      </a:r>
                      <a:endParaRPr lang="en-US" sz="1400" dirty="0">
                        <a:latin typeface="Candara" panose="020E0502030303020204" pitchFamily="34" charset="0"/>
                      </a:endParaRPr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sz="1400" dirty="0" smtClean="0">
                          <a:latin typeface="Candara" panose="020E0502030303020204" pitchFamily="34" charset="0"/>
                        </a:rPr>
                        <a:t>Извършена промяна</a:t>
                      </a:r>
                      <a:endParaRPr lang="en-US" sz="1400" dirty="0">
                        <a:latin typeface="Candara" panose="020E0502030303020204" pitchFamily="34" charset="0"/>
                      </a:endParaRP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305602">
                <a:tc row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ndara" panose="020E0502030303020204" pitchFamily="34" charset="0"/>
                        </a:rPr>
                        <a:t>Юли 2018 г.</a:t>
                      </a:r>
                    </a:p>
                    <a:p>
                      <a:endParaRPr lang="en-US" sz="1400" dirty="0">
                        <a:latin typeface="Candara" panose="020E0502030303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i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ndara" panose="020E0502030303020204" pitchFamily="34" charset="0"/>
                        </a:rPr>
                        <a:t>Квалификация на </a:t>
                      </a:r>
                      <a:r>
                        <a:rPr lang="bg-BG" sz="1400" b="1" i="1" noProof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ndara" panose="020E0502030303020204" pitchFamily="34" charset="0"/>
                        </a:rPr>
                        <a:t>педагогическите</a:t>
                      </a:r>
                      <a:r>
                        <a:rPr lang="ru-RU" sz="1400" b="1" i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bg-BG" sz="1400" b="1" i="1" noProof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ndara" panose="020E0502030303020204" pitchFamily="34" charset="0"/>
                        </a:rPr>
                        <a:t>специалисти – Фаза 1</a:t>
                      </a:r>
                    </a:p>
                    <a:p>
                      <a:endParaRPr lang="en-US" sz="1400" dirty="0">
                        <a:latin typeface="Candara" panose="020E050203030302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180975" indent="-180975">
                        <a:buFont typeface="Wingdings" panose="05000000000000000000" pitchFamily="2" charset="2"/>
                        <a:buChar char="v"/>
                      </a:pPr>
                      <a:r>
                        <a:rPr lang="bg-BG" sz="1400" noProof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ndara" panose="020E0502030303020204" pitchFamily="34" charset="0"/>
                        </a:rPr>
                        <a:t>промяна в нормативната уредба; отстраняване на технически грешки и неточности;</a:t>
                      </a:r>
                    </a:p>
                    <a:p>
                      <a:pPr marL="180975" indent="-180975">
                        <a:buFont typeface="Wingdings" panose="05000000000000000000" pitchFamily="2" charset="2"/>
                        <a:buChar char="v"/>
                      </a:pPr>
                      <a:r>
                        <a:rPr lang="bg-BG" sz="1400" noProof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ndara" panose="020E0502030303020204" pitchFamily="34" charset="0"/>
                        </a:rPr>
                        <a:t>прилагане на опростени разходи – единица разход за обучение на едно лице и единна ставка за непреките разходи – дейности за организация и управление и за информация и комуникация;</a:t>
                      </a:r>
                    </a:p>
                    <a:p>
                      <a:pPr marL="180975" indent="-180975">
                        <a:buFont typeface="Wingdings" panose="05000000000000000000" pitchFamily="2" charset="2"/>
                        <a:buChar char="v"/>
                      </a:pPr>
                      <a:r>
                        <a:rPr lang="bg-BG" sz="1400" noProof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ndara" panose="020E0502030303020204" pitchFamily="34" charset="0"/>
                        </a:rPr>
                        <a:t>прецизиране на демаркацията и допълняемостта на операцията с други операции по ОП НОИР, които включват дейности за обучение; </a:t>
                      </a:r>
                    </a:p>
                    <a:p>
                      <a:pPr marL="180975" indent="-180975">
                        <a:buFont typeface="Wingdings" panose="05000000000000000000" pitchFamily="2" charset="2"/>
                        <a:buChar char="v"/>
                      </a:pPr>
                      <a:r>
                        <a:rPr lang="bg-BG" sz="1400" noProof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ndara" panose="020E0502030303020204" pitchFamily="34" charset="0"/>
                        </a:rPr>
                        <a:t>промяна в стойностите на индикаторите за изпълнение и отпадане на индикатор.</a:t>
                      </a: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93227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bg-BG" sz="1400" b="1" i="1" noProof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ndara" panose="020E0502030303020204" pitchFamily="34" charset="0"/>
                        </a:rPr>
                        <a:t>Ограмотяване на възрастни – Фаза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80975" indent="-180975">
                        <a:buFont typeface="Wingdings" panose="05000000000000000000" pitchFamily="2" charset="2"/>
                        <a:buChar char="v"/>
                      </a:pPr>
                      <a:r>
                        <a:rPr lang="bg-BG" sz="1400" noProof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ndara" panose="020E0502030303020204" pitchFamily="34" charset="0"/>
                        </a:rPr>
                        <a:t>удължаване на продължителността на операция (от 2016-2018 г. до 2016-31.08.2019 г.);</a:t>
                      </a:r>
                    </a:p>
                    <a:p>
                      <a:pPr marL="180975" indent="-180975">
                        <a:buFont typeface="Wingdings" panose="05000000000000000000" pitchFamily="2" charset="2"/>
                        <a:buChar char="v"/>
                      </a:pPr>
                      <a:r>
                        <a:rPr lang="bg-BG" sz="1400" noProof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ndara" panose="020E0502030303020204" pitchFamily="34" charset="0"/>
                        </a:rPr>
                        <a:t>промяна в бюджета (от 25 000 000 лв. на 19 070 732 лв.).</a:t>
                      </a: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899415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400" b="1" i="1" noProof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ndara" panose="020E0502030303020204" pitchFamily="34" charset="0"/>
                        </a:rPr>
                        <a:t>Подкрепа за развитие на докторанти, </a:t>
                      </a:r>
                      <a:r>
                        <a:rPr lang="bg-BG" sz="1400" b="1" i="1" noProof="0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ndara" panose="020E0502030303020204" pitchFamily="34" charset="0"/>
                        </a:rPr>
                        <a:t>постдокторанти</a:t>
                      </a:r>
                      <a:r>
                        <a:rPr lang="bg-BG" sz="1400" b="1" i="1" noProof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ndara" panose="020E0502030303020204" pitchFamily="34" charset="0"/>
                        </a:rPr>
                        <a:t> и млади учени – Фаза</a:t>
                      </a:r>
                      <a:r>
                        <a:rPr lang="bg-BG" sz="1400" b="1" i="1" baseline="0" noProof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ndara" panose="020E0502030303020204" pitchFamily="34" charset="0"/>
                        </a:rPr>
                        <a:t> 1</a:t>
                      </a:r>
                      <a:endParaRPr lang="bg-BG" sz="1400" b="1" i="1" noProof="0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ndara" panose="020E050203030302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975" indent="-180975">
                        <a:buFont typeface="Wingdings" panose="05000000000000000000" pitchFamily="2" charset="2"/>
                        <a:buChar char="v"/>
                      </a:pPr>
                      <a:r>
                        <a:rPr lang="bg-BG" sz="1400" noProof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ndara" panose="020E0502030303020204" pitchFamily="34" charset="0"/>
                        </a:rPr>
                        <a:t>удължаване на продължителността на операция (от 2016-2018 г. до 2016-2019 г.).</a:t>
                      </a: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69632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ndara" panose="020E0502030303020204" pitchFamily="34" charset="0"/>
                        </a:rPr>
                        <a:t>Юли 2018 г. /втора/</a:t>
                      </a:r>
                    </a:p>
                    <a:p>
                      <a:endParaRPr lang="en-US" sz="1400" dirty="0">
                        <a:latin typeface="Candara" panose="020E0502030303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400" b="1" i="1" noProof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ndara" panose="020E0502030303020204" pitchFamily="34" charset="0"/>
                        </a:rPr>
                        <a:t>Техническа помощ</a:t>
                      </a:r>
                    </a:p>
                    <a:p>
                      <a:endParaRPr lang="en-US" sz="1400" dirty="0">
                        <a:latin typeface="Candara" panose="020E050203030302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975" indent="-180975">
                        <a:lnSpc>
                          <a:spcPct val="100000"/>
                        </a:lnSpc>
                        <a:buFont typeface="Wingdings" panose="05000000000000000000" pitchFamily="2" charset="2"/>
                        <a:buChar char="v"/>
                        <a:tabLst>
                          <a:tab pos="542925" algn="l"/>
                        </a:tabLst>
                      </a:pPr>
                      <a:r>
                        <a:rPr lang="bg-BG" sz="1400" noProof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ndara" panose="020E0502030303020204" pitchFamily="34" charset="0"/>
                        </a:rPr>
                        <a:t>прецизиране на описанието на дейностите и предоставяне на по-детайлна информация относно свързаните с тях разходи;</a:t>
                      </a:r>
                    </a:p>
                    <a:p>
                      <a:pPr marL="180975" indent="-180975">
                        <a:lnSpc>
                          <a:spcPct val="100000"/>
                        </a:lnSpc>
                        <a:buFont typeface="Wingdings" panose="05000000000000000000" pitchFamily="2" charset="2"/>
                        <a:buChar char="v"/>
                        <a:tabLst>
                          <a:tab pos="542925" algn="l"/>
                        </a:tabLst>
                      </a:pPr>
                      <a:r>
                        <a:rPr lang="bg-BG" sz="1400" noProof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ndara" panose="020E0502030303020204" pitchFamily="34" charset="0"/>
                        </a:rPr>
                        <a:t> изменение на методологията за оценка на финансов план;</a:t>
                      </a: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672132">
                <a:tc>
                  <a:txBody>
                    <a:bodyPr/>
                    <a:lstStyle/>
                    <a:p>
                      <a:r>
                        <a:rPr lang="bg-BG" sz="1400" b="1" i="1" noProof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ndara" panose="020E0502030303020204" pitchFamily="34" charset="0"/>
                        </a:rPr>
                        <a:t>Септември 2018 г.</a:t>
                      </a:r>
                      <a:endParaRPr lang="bg-BG" sz="1400" noProof="0" dirty="0">
                        <a:latin typeface="Candara" panose="020E0502030303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400" b="1" i="1" noProof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ndara" panose="020E0502030303020204" pitchFamily="34" charset="0"/>
                        </a:rPr>
                        <a:t>Студентски практики - Фаза 1</a:t>
                      </a:r>
                      <a:endParaRPr lang="bg-BG" sz="1400" noProof="0" dirty="0">
                        <a:latin typeface="Candara" panose="020E0502030303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v"/>
                      </a:pPr>
                      <a:r>
                        <a:rPr lang="bg-BG" sz="1400" noProof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ndara" panose="020E0502030303020204" pitchFamily="34" charset="0"/>
                        </a:rPr>
                        <a:t>увеличаване на продължителността на операцията с три месеца (от 2015-2018 /но не по късно от 29.09.2018 г. на 2015-2018 г. / но не по-късно от 29.12.2018 г./)</a:t>
                      </a: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161249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7352" y="1423333"/>
            <a:ext cx="10824691" cy="676883"/>
          </a:xfrm>
        </p:spPr>
        <p:txBody>
          <a:bodyPr>
            <a:normAutofit/>
          </a:bodyPr>
          <a:lstStyle/>
          <a:p>
            <a:r>
              <a:rPr lang="en-US" sz="28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4</a:t>
            </a:r>
            <a:r>
              <a:rPr lang="en-GB" sz="28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. </a:t>
            </a:r>
            <a:r>
              <a:rPr lang="bg-BG" sz="28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Предстоящи процедури до края на 2018 г.</a:t>
            </a:r>
            <a:endParaRPr lang="bg-BG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352" y="2260415"/>
            <a:ext cx="11761075" cy="4075071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bg-BG" sz="2100" dirty="0" smtClean="0">
                <a:solidFill>
                  <a:schemeClr val="accent1">
                    <a:lumMod val="75000"/>
                  </a:schemeClr>
                </a:solidFill>
              </a:rPr>
              <a:t>Предстои </a:t>
            </a:r>
            <a:r>
              <a:rPr lang="bg-BG" sz="2100" dirty="0">
                <a:solidFill>
                  <a:schemeClr val="accent1">
                    <a:lumMod val="75000"/>
                  </a:schemeClr>
                </a:solidFill>
              </a:rPr>
              <a:t>да бъде обявена през м</a:t>
            </a:r>
            <a:r>
              <a:rPr lang="bg-BG" sz="2100" dirty="0" smtClean="0">
                <a:solidFill>
                  <a:schemeClr val="accent1">
                    <a:lumMod val="75000"/>
                  </a:schemeClr>
                </a:solidFill>
              </a:rPr>
              <a:t>. ноември </a:t>
            </a:r>
            <a:r>
              <a:rPr lang="bg-BG" sz="2100" dirty="0">
                <a:solidFill>
                  <a:schemeClr val="accent1">
                    <a:lumMod val="75000"/>
                  </a:schemeClr>
                </a:solidFill>
              </a:rPr>
              <a:t>2018 г. </a:t>
            </a:r>
            <a:r>
              <a:rPr lang="bg-BG" sz="2100" dirty="0" smtClean="0">
                <a:solidFill>
                  <a:schemeClr val="accent1">
                    <a:lumMod val="75000"/>
                  </a:schemeClr>
                </a:solidFill>
              </a:rPr>
              <a:t>процедура </a:t>
            </a:r>
            <a:r>
              <a:rPr lang="bg-BG" sz="2100" b="1" dirty="0">
                <a:solidFill>
                  <a:schemeClr val="accent1">
                    <a:lumMod val="75000"/>
                  </a:schemeClr>
                </a:solidFill>
              </a:rPr>
              <a:t>„Подкрепа за успех“</a:t>
            </a:r>
            <a:r>
              <a:rPr lang="bg-BG" sz="2100" dirty="0">
                <a:solidFill>
                  <a:schemeClr val="accent1">
                    <a:lumMod val="75000"/>
                  </a:schemeClr>
                </a:solidFill>
              </a:rPr>
              <a:t> с бюджет от 130 млн. лв. Процедурата цели да намали и предотврати преждевременното напускане на училище като ще се изпълнява в 1 500 училища</a:t>
            </a:r>
            <a:r>
              <a:rPr lang="bg-BG" sz="2100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  <a:endParaRPr lang="bg-BG" sz="2100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bg-BG" sz="2100" dirty="0" smtClean="0">
                <a:solidFill>
                  <a:schemeClr val="accent1">
                    <a:lumMod val="75000"/>
                  </a:schemeClr>
                </a:solidFill>
              </a:rPr>
              <a:t>Процедура </a:t>
            </a:r>
            <a:r>
              <a:rPr lang="bg-BG" sz="2100" b="1" dirty="0" smtClean="0">
                <a:solidFill>
                  <a:schemeClr val="accent1">
                    <a:lumMod val="75000"/>
                  </a:schemeClr>
                </a:solidFill>
              </a:rPr>
              <a:t>„Активно приобщаване в системата на предучилищно образование“</a:t>
            </a:r>
            <a:r>
              <a:rPr lang="bg-BG" sz="2100" dirty="0" smtClean="0">
                <a:solidFill>
                  <a:schemeClr val="accent1">
                    <a:lumMod val="75000"/>
                  </a:schemeClr>
                </a:solidFill>
              </a:rPr>
              <a:t> ще подпомогне процеса по ранно обхващане и образователно приобщаване на деца от уязвими групи и е с бюджет от 82,5 млн.лв. Предстои да бъде обявена през м. декември 2018 г.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bg-BG" sz="2100" dirty="0" smtClean="0">
                <a:solidFill>
                  <a:schemeClr val="accent1">
                    <a:lumMod val="75000"/>
                  </a:schemeClr>
                </a:solidFill>
              </a:rPr>
              <a:t>Процедура </a:t>
            </a:r>
            <a:r>
              <a:rPr lang="bg-BG" sz="2100" b="1" dirty="0">
                <a:solidFill>
                  <a:schemeClr val="accent1">
                    <a:lumMod val="75000"/>
                  </a:schemeClr>
                </a:solidFill>
              </a:rPr>
              <a:t>„Образование за утрешния ден“</a:t>
            </a:r>
            <a:r>
              <a:rPr lang="bg-BG" sz="2100" dirty="0">
                <a:solidFill>
                  <a:schemeClr val="accent1">
                    <a:lumMod val="75000"/>
                  </a:schemeClr>
                </a:solidFill>
              </a:rPr>
              <a:t> ще подпомогне изпълнението на стратегическата национална визия за дигитализация на образованието. Бюджетът е в рамките на 105 млн.лв. Предстои да бъде обявена </a:t>
            </a:r>
            <a:r>
              <a:rPr lang="bg-BG" sz="2100" dirty="0" smtClean="0">
                <a:solidFill>
                  <a:schemeClr val="accent1">
                    <a:lumMod val="75000"/>
                  </a:schemeClr>
                </a:solidFill>
              </a:rPr>
              <a:t>през м. декември 2018 </a:t>
            </a:r>
            <a:r>
              <a:rPr lang="bg-BG" sz="2100" dirty="0">
                <a:solidFill>
                  <a:schemeClr val="accent1">
                    <a:lumMod val="75000"/>
                  </a:schemeClr>
                </a:solidFill>
              </a:rPr>
              <a:t>г</a:t>
            </a:r>
            <a:r>
              <a:rPr lang="bg-BG" sz="2100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  <a:endParaRPr lang="bg-BG" sz="2100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bg-BG" sz="2100" dirty="0">
                <a:solidFill>
                  <a:schemeClr val="accent1">
                    <a:lumMod val="75000"/>
                  </a:schemeClr>
                </a:solidFill>
              </a:rPr>
              <a:t>Процедура </a:t>
            </a:r>
            <a:r>
              <a:rPr lang="bg-BG" sz="2100" b="1" dirty="0" smtClean="0">
                <a:solidFill>
                  <a:schemeClr val="accent1">
                    <a:lumMod val="75000"/>
                  </a:schemeClr>
                </a:solidFill>
              </a:rPr>
              <a:t>„</a:t>
            </a:r>
            <a:r>
              <a:rPr lang="ru-RU" sz="2100" b="1" dirty="0">
                <a:solidFill>
                  <a:schemeClr val="accent1">
                    <a:lumMod val="75000"/>
                  </a:schemeClr>
                </a:solidFill>
              </a:rPr>
              <a:t>Интегрирани мерки за подобряване на достъпа до </a:t>
            </a:r>
            <a:r>
              <a:rPr lang="ru-RU" sz="2100" b="1" dirty="0" smtClean="0">
                <a:solidFill>
                  <a:schemeClr val="accent1">
                    <a:lumMod val="75000"/>
                  </a:schemeClr>
                </a:solidFill>
              </a:rPr>
              <a:t>образование</a:t>
            </a:r>
            <a:r>
              <a:rPr lang="bg-BG" sz="2100" b="1" dirty="0" smtClean="0">
                <a:solidFill>
                  <a:schemeClr val="accent1">
                    <a:lumMod val="75000"/>
                  </a:schemeClr>
                </a:solidFill>
              </a:rPr>
              <a:t>“</a:t>
            </a:r>
            <a:r>
              <a:rPr lang="en-US" sz="2100" b="1" dirty="0" smtClean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bg-BG" sz="2100" b="1" dirty="0">
                <a:solidFill>
                  <a:schemeClr val="accent1">
                    <a:lumMod val="75000"/>
                  </a:schemeClr>
                </a:solidFill>
              </a:rPr>
              <a:t>К</a:t>
            </a:r>
            <a:r>
              <a:rPr lang="bg-BG" sz="2100" b="1" dirty="0" smtClean="0">
                <a:solidFill>
                  <a:schemeClr val="accent1">
                    <a:lumMod val="75000"/>
                  </a:schemeClr>
                </a:solidFill>
              </a:rPr>
              <a:t>омпонент 2</a:t>
            </a:r>
            <a:r>
              <a:rPr lang="bg-BG" sz="2100" dirty="0" smtClean="0">
                <a:solidFill>
                  <a:schemeClr val="accent1">
                    <a:lumMod val="75000"/>
                  </a:schemeClr>
                </a:solidFill>
              </a:rPr>
              <a:t> – с общ бюджет по ОП НОИР от 3 млн.лв. Предстои </a:t>
            </a:r>
            <a:r>
              <a:rPr lang="bg-BG" sz="2100" dirty="0">
                <a:solidFill>
                  <a:schemeClr val="accent1">
                    <a:lumMod val="75000"/>
                  </a:schemeClr>
                </a:solidFill>
              </a:rPr>
              <a:t>да бъде обявена през м</a:t>
            </a:r>
            <a:r>
              <a:rPr lang="bg-BG" sz="2100" dirty="0" smtClean="0">
                <a:solidFill>
                  <a:schemeClr val="accent1">
                    <a:lumMod val="75000"/>
                  </a:schemeClr>
                </a:solidFill>
              </a:rPr>
              <a:t>. декември </a:t>
            </a:r>
            <a:r>
              <a:rPr lang="bg-BG" sz="2100" dirty="0">
                <a:solidFill>
                  <a:schemeClr val="accent1">
                    <a:lumMod val="75000"/>
                  </a:schemeClr>
                </a:solidFill>
              </a:rPr>
              <a:t>2018 г</a:t>
            </a:r>
            <a:r>
              <a:rPr lang="bg-BG" sz="2100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  <a:endParaRPr lang="bg-BG" sz="21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4785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7159" y="1315181"/>
            <a:ext cx="10614884" cy="676883"/>
          </a:xfrm>
        </p:spPr>
        <p:txBody>
          <a:bodyPr>
            <a:normAutofit/>
          </a:bodyPr>
          <a:lstStyle/>
          <a:p>
            <a:r>
              <a:rPr lang="bg-BG" sz="28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5.</a:t>
            </a:r>
            <a:r>
              <a:rPr lang="en-GB" sz="28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 </a:t>
            </a:r>
            <a:r>
              <a:rPr lang="bg-BG" sz="28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Интегрирани процедури </a:t>
            </a:r>
            <a:endParaRPr lang="bg-BG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7159" y="2049997"/>
            <a:ext cx="11551268" cy="460152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100" b="1" dirty="0" smtClean="0">
                <a:solidFill>
                  <a:schemeClr val="accent1">
                    <a:lumMod val="75000"/>
                  </a:schemeClr>
                </a:solidFill>
              </a:rPr>
              <a:t>Стратегии </a:t>
            </a:r>
            <a:r>
              <a:rPr lang="ru-RU" sz="2100" b="1" dirty="0">
                <a:solidFill>
                  <a:schemeClr val="accent1">
                    <a:lumMod val="75000"/>
                  </a:schemeClr>
                </a:solidFill>
              </a:rPr>
              <a:t>по подхода „Водено от общностите местно развитие“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100" dirty="0" smtClean="0">
                <a:solidFill>
                  <a:schemeClr val="accent1">
                    <a:lumMod val="75000"/>
                  </a:schemeClr>
                </a:solidFill>
              </a:rPr>
              <a:t>Одобрени за </a:t>
            </a:r>
            <a:r>
              <a:rPr lang="bg-BG" sz="2100" dirty="0" smtClean="0">
                <a:solidFill>
                  <a:schemeClr val="accent1">
                    <a:lumMod val="75000"/>
                  </a:schemeClr>
                </a:solidFill>
              </a:rPr>
              <a:t>финансиране </a:t>
            </a:r>
            <a:r>
              <a:rPr lang="ru-RU" sz="2100" dirty="0" smtClean="0">
                <a:solidFill>
                  <a:schemeClr val="accent1">
                    <a:lumMod val="75000"/>
                  </a:schemeClr>
                </a:solidFill>
              </a:rPr>
              <a:t>стратегии по подхода ВОМР от </a:t>
            </a:r>
            <a:r>
              <a:rPr lang="ru-RU" sz="2100" dirty="0">
                <a:solidFill>
                  <a:schemeClr val="accent1">
                    <a:lumMod val="75000"/>
                  </a:schemeClr>
                </a:solidFill>
              </a:rPr>
              <a:t>ОП </a:t>
            </a:r>
            <a:r>
              <a:rPr lang="ru-RU" sz="2100" dirty="0" smtClean="0">
                <a:solidFill>
                  <a:schemeClr val="accent1">
                    <a:lumMod val="75000"/>
                  </a:schemeClr>
                </a:solidFill>
              </a:rPr>
              <a:t>НОИР: 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ru-RU" sz="2100" dirty="0" smtClean="0">
                <a:solidFill>
                  <a:schemeClr val="accent1">
                    <a:lumMod val="75000"/>
                  </a:schemeClr>
                </a:solidFill>
              </a:rPr>
              <a:t>12 стратегии на обща стойност 10 153 635 лв.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100" dirty="0" smtClean="0">
                <a:solidFill>
                  <a:schemeClr val="accent1">
                    <a:lumMod val="75000"/>
                  </a:schemeClr>
                </a:solidFill>
              </a:rPr>
              <a:t>Подписани </a:t>
            </a:r>
            <a:r>
              <a:rPr lang="bg-BG" sz="2100" dirty="0" smtClean="0">
                <a:solidFill>
                  <a:schemeClr val="accent1">
                    <a:lumMod val="75000"/>
                  </a:schemeClr>
                </a:solidFill>
              </a:rPr>
              <a:t>споразумения: 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bg-BG" sz="2100" dirty="0" smtClean="0">
                <a:solidFill>
                  <a:schemeClr val="accent1">
                    <a:lumMod val="75000"/>
                  </a:schemeClr>
                </a:solidFill>
              </a:rPr>
              <a:t>11 споразумения на обща стойност 9 175 720 лв.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bg-BG" sz="2100" dirty="0" smtClean="0">
                <a:solidFill>
                  <a:schemeClr val="accent1">
                    <a:lumMod val="75000"/>
                  </a:schemeClr>
                </a:solidFill>
              </a:rPr>
              <a:t>Обявяване на процедури за БФП от МИГ - 2019 г.</a:t>
            </a:r>
          </a:p>
          <a:p>
            <a:pPr marL="0" indent="0">
              <a:buNone/>
            </a:pPr>
            <a:r>
              <a:rPr lang="bg-BG" sz="2100" b="1" dirty="0" smtClean="0">
                <a:solidFill>
                  <a:schemeClr val="accent1">
                    <a:lumMod val="75000"/>
                  </a:schemeClr>
                </a:solidFill>
              </a:rPr>
              <a:t>Интегрирана процедура „Социално-икономическа интеграция на уязвими групи. Интегрирани мерки за подобряване достъпа до образование“, съвместно с УО на ОПРЧР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bg-BG" sz="2100" dirty="0" smtClean="0">
                <a:solidFill>
                  <a:schemeClr val="accent1">
                    <a:lumMod val="75000"/>
                  </a:schemeClr>
                </a:solidFill>
              </a:rPr>
              <a:t>Компонент 1: Програмиран бюджет от ОП НОИР - 20 млн. лв. Подадени са проектни предложения от 49 конкретни бенефициенти, избрани чрез подбор на концепции, от които вече са предложени за финансиране 15 на стойност 5 014 664.5 лв.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bg-BG" sz="2100" dirty="0" smtClean="0">
                <a:solidFill>
                  <a:schemeClr val="accent1">
                    <a:lumMod val="75000"/>
                  </a:schemeClr>
                </a:solidFill>
              </a:rPr>
              <a:t>Компонент 2: Програмиран бюджет по ОП НОИР - 3 млн. лв. </a:t>
            </a:r>
            <a:endParaRPr lang="bg-BG" sz="21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66744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7159" y="1423334"/>
            <a:ext cx="10614884" cy="396414"/>
          </a:xfrm>
        </p:spPr>
        <p:txBody>
          <a:bodyPr>
            <a:normAutofit fontScale="90000"/>
          </a:bodyPr>
          <a:lstStyle/>
          <a:p>
            <a:r>
              <a:rPr lang="bg-BG" sz="28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6.</a:t>
            </a:r>
            <a:r>
              <a:rPr lang="en-GB" sz="28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 </a:t>
            </a:r>
            <a:r>
              <a:rPr lang="bg-BG" sz="28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Напредък по рамката за изпълнение на ОП НОИР</a:t>
            </a:r>
            <a:endParaRPr lang="bg-BG" sz="2800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25066286"/>
              </p:ext>
            </p:extLst>
          </p:nvPr>
        </p:nvGraphicFramePr>
        <p:xfrm>
          <a:off x="123826" y="1819748"/>
          <a:ext cx="11853910" cy="4930975"/>
        </p:xfrm>
        <a:graphic>
          <a:graphicData uri="http://schemas.openxmlformats.org/drawingml/2006/table">
            <a:tbl>
              <a:tblPr/>
              <a:tblGrid>
                <a:gridCol w="934590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02636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797929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683709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48512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500" b="1" dirty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Индикатор</a:t>
                      </a:r>
                      <a:endParaRPr lang="en-US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500" b="1" dirty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към </a:t>
                      </a:r>
                      <a:r>
                        <a:rPr lang="bg-BG" sz="15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31.10.2018 </a:t>
                      </a:r>
                      <a:r>
                        <a:rPr lang="bg-BG" sz="1500" b="1" dirty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г.</a:t>
                      </a:r>
                      <a:endParaRPr lang="en-US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5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цел     2018 </a:t>
                      </a:r>
                      <a:r>
                        <a:rPr lang="bg-BG" sz="1500" b="1" dirty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г.</a:t>
                      </a:r>
                      <a:endParaRPr lang="en-US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500" b="1" dirty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% </a:t>
                      </a:r>
                      <a:r>
                        <a:rPr lang="bg-BG" sz="1500" b="1" dirty="0" err="1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изп</a:t>
                      </a:r>
                      <a:r>
                        <a:rPr lang="bg-BG" sz="1500" b="1" dirty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</a:t>
                      </a:r>
                      <a:endParaRPr lang="en-US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1441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400" b="0" dirty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Сертифицирани средства по ПО1 (в млн. евро)</a:t>
                      </a:r>
                      <a:endParaRPr lang="en-US" sz="14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AAA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400" b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4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AAA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400" b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28,6</a:t>
                      </a:r>
                      <a:endParaRPr lang="en-US" sz="14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AAA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400" b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0%</a:t>
                      </a:r>
                      <a:endParaRPr lang="en-US" sz="14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AAAA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4256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400" b="0" dirty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Научни изследвания, иновации</a:t>
                      </a:r>
                      <a:r>
                        <a:rPr lang="bg-BG" sz="1400" b="0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: Брой нови изследователи в подпомогнатите субекти</a:t>
                      </a:r>
                      <a:endParaRPr lang="en-US" sz="14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AAA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400" b="0" dirty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4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AAA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400" b="0" dirty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35</a:t>
                      </a:r>
                      <a:endParaRPr lang="en-US" sz="14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AAA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400" b="0" dirty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0%</a:t>
                      </a:r>
                      <a:endParaRPr lang="en-US" sz="14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AAAA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4256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400" b="0" dirty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Сертифицирани средства по ПО2 (посочени са верифицираните средства в млн. евро)</a:t>
                      </a:r>
                      <a:endParaRPr lang="en-US" sz="14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400" b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78</a:t>
                      </a:r>
                      <a:r>
                        <a:rPr lang="bg-BG" sz="1400" b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,5</a:t>
                      </a:r>
                      <a:endParaRPr lang="en-US" sz="14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400" b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77,4</a:t>
                      </a:r>
                      <a:endParaRPr lang="en-US" sz="14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400" b="0" dirty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101</a:t>
                      </a:r>
                      <a:r>
                        <a:rPr lang="bg-BG" sz="1400" b="0" dirty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%</a:t>
                      </a:r>
                      <a:endParaRPr lang="en-US" sz="14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5301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400" b="0" dirty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Брой педагогически специалисти, вкл. в обучения за прилагане на съвременни методи за оценяване</a:t>
                      </a:r>
                      <a:endParaRPr lang="en-US" sz="14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400" b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4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400" b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1 000</a:t>
                      </a:r>
                      <a:endParaRPr lang="en-US" sz="14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400" b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0%</a:t>
                      </a:r>
                      <a:endParaRPr lang="en-US" sz="14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4256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400" b="0" dirty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Брой ученици, включени в дейности за </a:t>
                      </a:r>
                      <a:r>
                        <a:rPr lang="bg-BG" sz="1400" b="0" dirty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</a:t>
                      </a:r>
                      <a:r>
                        <a:rPr lang="bg-BG" sz="1400" b="0" dirty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мотивацията за учене, чрез развитие на специфични ЗУК</a:t>
                      </a:r>
                      <a:endParaRPr lang="en-US" sz="14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400" b="0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316 000</a:t>
                      </a:r>
                      <a:endParaRPr lang="en-US" sz="14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400" b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50 000</a:t>
                      </a:r>
                      <a:endParaRPr lang="en-US" sz="14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400" b="0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632%</a:t>
                      </a:r>
                      <a:endParaRPr lang="en-US" sz="14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1779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400" b="0" dirty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Брой студенти по приоритетни специалности, получили стипендии и специални стипендии</a:t>
                      </a:r>
                      <a:endParaRPr lang="en-US" sz="14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400" b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41 501</a:t>
                      </a:r>
                      <a:endParaRPr lang="en-US" sz="14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400" b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11 600</a:t>
                      </a:r>
                      <a:endParaRPr lang="en-US" sz="14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400" b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358%</a:t>
                      </a:r>
                      <a:endParaRPr lang="en-US" sz="14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45475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400" b="0" dirty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Дял от средствата за издръжка на обучението във ВУ, който се получава въз основа на оценка за качеството на обучението и съответствие с ПТ, в резултат на подкрепата по ОП</a:t>
                      </a:r>
                      <a:endParaRPr lang="en-US" sz="14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400" b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51</a:t>
                      </a:r>
                      <a:endParaRPr lang="en-US" sz="14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400" b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</a:t>
                      </a:r>
                      <a:endParaRPr lang="en-US" sz="14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400" b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323%</a:t>
                      </a:r>
                      <a:endParaRPr lang="en-US" sz="14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25301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400" b="0" dirty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Брой педагогически специалисти, включени в програми за </a:t>
                      </a:r>
                      <a:r>
                        <a:rPr lang="bg-BG" sz="1400" b="0" dirty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</a:t>
                      </a:r>
                      <a:r>
                        <a:rPr lang="bg-BG" sz="1400" b="0" dirty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на квалификацията по ОП: • до 34 г.</a:t>
                      </a:r>
                      <a:endParaRPr lang="en-US" sz="14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400" b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4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400" b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1 200</a:t>
                      </a:r>
                      <a:endParaRPr lang="en-US" sz="14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400" b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0%</a:t>
                      </a:r>
                      <a:endParaRPr lang="en-US" sz="14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24762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400" b="0" dirty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Брой педагогически специалисти, вкл. в програми за </a:t>
                      </a:r>
                      <a:r>
                        <a:rPr lang="bg-BG" sz="1400" b="0" dirty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</a:t>
                      </a:r>
                      <a:r>
                        <a:rPr lang="bg-BG" sz="1400" b="0" dirty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на квалификацията по ОП: • м/у 35 и 54 г.</a:t>
                      </a:r>
                      <a:endParaRPr lang="en-US" sz="14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400" b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4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400" b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9 000</a:t>
                      </a:r>
                      <a:endParaRPr lang="en-US" sz="14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400" b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0%</a:t>
                      </a:r>
                      <a:endParaRPr lang="en-US" sz="14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26651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400" b="0" dirty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Студенти в област на ВО „педагогически науки“, подкрепени от дейности по ОП</a:t>
                      </a:r>
                      <a:endParaRPr lang="en-US" sz="14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400" b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8 590</a:t>
                      </a:r>
                      <a:endParaRPr lang="en-US" sz="14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400" b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10 876</a:t>
                      </a:r>
                      <a:endParaRPr lang="en-US" sz="14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400" b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79%</a:t>
                      </a:r>
                      <a:endParaRPr lang="en-US" sz="14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30159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400" b="0" dirty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Брой ученици, обхванати от дейности за кариерно ориентиране по ОП</a:t>
                      </a:r>
                      <a:endParaRPr lang="en-US" sz="14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400" b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107 277</a:t>
                      </a:r>
                      <a:endParaRPr lang="en-US" sz="14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400" b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50 000</a:t>
                      </a:r>
                      <a:endParaRPr lang="en-US" sz="14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400" b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215%</a:t>
                      </a:r>
                      <a:endParaRPr lang="en-US" sz="14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2725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400" b="0" dirty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Брой ученици, участващи в дейности по </a:t>
                      </a:r>
                      <a:r>
                        <a:rPr lang="bg-BG" sz="1400" b="0" dirty="0" err="1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практ</a:t>
                      </a:r>
                      <a:r>
                        <a:rPr lang="bg-BG" sz="1400" b="0" dirty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 обучение в реална работна среда</a:t>
                      </a:r>
                      <a:endParaRPr lang="en-US" sz="14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400" b="0" dirty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5 370</a:t>
                      </a:r>
                      <a:endParaRPr lang="en-US" sz="14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400" b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6 000</a:t>
                      </a:r>
                      <a:endParaRPr lang="en-US" sz="14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400" b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90%</a:t>
                      </a:r>
                      <a:endParaRPr lang="en-US" sz="14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  <a:tr h="24256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400" b="0" dirty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Дял на студентите, преминали успешно </a:t>
                      </a:r>
                      <a:r>
                        <a:rPr lang="bg-BG" sz="1400" b="0" dirty="0" err="1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практ</a:t>
                      </a:r>
                      <a:r>
                        <a:rPr lang="bg-BG" sz="1400" b="0" dirty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 обучение в реална РС от вкл. в дейности по ОП</a:t>
                      </a:r>
                      <a:endParaRPr lang="en-US" sz="14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400" b="0" dirty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85</a:t>
                      </a:r>
                      <a:endParaRPr lang="en-US" sz="14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400" b="0" dirty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87</a:t>
                      </a:r>
                      <a:endParaRPr lang="en-US" sz="14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400" b="0" dirty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98%</a:t>
                      </a:r>
                      <a:endParaRPr lang="en-US" sz="14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3"/>
                  </a:ext>
                </a:extLst>
              </a:tr>
              <a:tr h="24256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400" b="0" dirty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Сертифицирани средства по ПО3 (посочени са верифицираните средства в млн. евро)</a:t>
                      </a:r>
                      <a:endParaRPr lang="en-US" sz="14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400" b="0" dirty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19,8</a:t>
                      </a:r>
                      <a:endParaRPr lang="en-US" sz="14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400" b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16,7</a:t>
                      </a:r>
                      <a:endParaRPr lang="en-US" sz="14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400" b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118</a:t>
                      </a:r>
                      <a:r>
                        <a:rPr lang="bg-BG" sz="1400" b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%</a:t>
                      </a:r>
                      <a:endParaRPr lang="en-US" sz="14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4"/>
                  </a:ext>
                </a:extLst>
              </a:tr>
              <a:tr h="27056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400" b="0" dirty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Брой деца и ученици със СОП, включени в дейности, подкрепени по ИП9i</a:t>
                      </a:r>
                      <a:endParaRPr lang="en-US" sz="14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400" b="0" dirty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3 159</a:t>
                      </a:r>
                      <a:endParaRPr lang="en-US" sz="14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400" b="0" dirty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1 500</a:t>
                      </a:r>
                      <a:endParaRPr lang="en-US" sz="14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400" b="0" dirty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211%</a:t>
                      </a:r>
                      <a:endParaRPr lang="en-US" sz="14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5"/>
                  </a:ext>
                </a:extLst>
              </a:tr>
              <a:tr h="27528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400" b="0" dirty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Брой деца, ученици и младежи от </a:t>
                      </a:r>
                      <a:r>
                        <a:rPr lang="bg-BG" sz="1400" b="0" dirty="0" err="1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маргин</a:t>
                      </a:r>
                      <a:r>
                        <a:rPr lang="bg-BG" sz="1400" b="0" dirty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 общности (вкл. роми), участващи в мерки за ОИР</a:t>
                      </a:r>
                      <a:endParaRPr lang="en-US" sz="14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400" b="0" dirty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26 635 </a:t>
                      </a:r>
                      <a:endParaRPr lang="en-US" sz="14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400" b="0" dirty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15 000</a:t>
                      </a:r>
                      <a:endParaRPr lang="en-US" sz="14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400" b="0" dirty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178%</a:t>
                      </a:r>
                      <a:endParaRPr lang="en-US" sz="14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09073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CustomShape 1"/>
          <p:cNvSpPr/>
          <p:nvPr/>
        </p:nvSpPr>
        <p:spPr>
          <a:xfrm>
            <a:off x="136800" y="1423440"/>
            <a:ext cx="11949480" cy="5094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/>
          <a:lstStyle/>
          <a:p>
            <a:pPr>
              <a:lnSpc>
                <a:spcPct val="100000"/>
              </a:lnSpc>
            </a:pPr>
            <a:endParaRPr lang="bg-BG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bg-BG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bg-BG" sz="2600" b="1" cap="small" spc="-46" dirty="0">
                <a:solidFill>
                  <a:srgbClr val="A51321"/>
                </a:solidFill>
                <a:uFill>
                  <a:solidFill>
                    <a:srgbClr val="FFFFFF"/>
                  </a:solidFill>
                </a:uFill>
                <a:latin typeface="Candara"/>
                <a:ea typeface="DejaVu Sans"/>
              </a:rPr>
              <a:t>7</a:t>
            </a:r>
            <a:r>
              <a:rPr lang="bg-BG" sz="2600" b="1" strike="noStrike" cap="small" spc="-46" dirty="0" smtClean="0">
                <a:solidFill>
                  <a:srgbClr val="A51321"/>
                </a:solidFill>
                <a:uFill>
                  <a:solidFill>
                    <a:srgbClr val="FFFFFF"/>
                  </a:solidFill>
                </a:uFill>
                <a:latin typeface="Candara"/>
                <a:ea typeface="DejaVu Sans"/>
              </a:rPr>
              <a:t>. </a:t>
            </a:r>
            <a:r>
              <a:rPr lang="bg-BG" sz="2600" b="1" strike="noStrike" cap="small" spc="-46" dirty="0">
                <a:solidFill>
                  <a:srgbClr val="A51321"/>
                </a:solidFill>
                <a:uFill>
                  <a:solidFill>
                    <a:srgbClr val="FFFFFF"/>
                  </a:solidFill>
                </a:uFill>
                <a:latin typeface="Candara"/>
                <a:ea typeface="DejaVu Sans"/>
              </a:rPr>
              <a:t>Техническо изпълнение на ОП НОИР </a:t>
            </a:r>
            <a:endParaRPr lang="bg-BG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26" name="CustomShape 2"/>
          <p:cNvSpPr/>
          <p:nvPr/>
        </p:nvSpPr>
        <p:spPr>
          <a:xfrm>
            <a:off x="252360" y="2277720"/>
            <a:ext cx="11518560" cy="4022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45000" rIns="0" bIns="45000"/>
          <a:lstStyle/>
          <a:p>
            <a:pPr marL="343620" indent="-342900">
              <a:lnSpc>
                <a:spcPct val="100000"/>
              </a:lnSpc>
              <a:spcAft>
                <a:spcPts val="1800"/>
              </a:spcAft>
              <a:buClr>
                <a:srgbClr val="4A66AC"/>
              </a:buClr>
              <a:buFont typeface="Wingdings" panose="05000000000000000000" pitchFamily="2" charset="2"/>
              <a:buChar char="v"/>
            </a:pPr>
            <a:r>
              <a:rPr lang="bg-BG" sz="2000" b="1" i="1" u="sng" strike="noStrike" spc="-1" dirty="0" smtClean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  <a:ea typeface="DejaVu Sans"/>
              </a:rPr>
              <a:t>В </a:t>
            </a:r>
            <a:r>
              <a:rPr lang="bg-BG" sz="2000" b="1" i="1" u="sng" strike="noStrike" spc="-1" dirty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  <a:ea typeface="DejaVu Sans"/>
              </a:rPr>
              <a:t>областта на </a:t>
            </a:r>
            <a:r>
              <a:rPr lang="bg-BG" sz="2000" b="1" i="1" u="sng" strike="noStrike" spc="-1" dirty="0" smtClean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  <a:ea typeface="DejaVu Sans"/>
              </a:rPr>
              <a:t>предучилищното и училищно образование</a:t>
            </a:r>
            <a:r>
              <a:rPr lang="bg-BG" sz="2000" b="0" strike="noStrike" spc="-1" dirty="0" smtClean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  <a:ea typeface="DejaVu Sans"/>
              </a:rPr>
              <a:t>: </a:t>
            </a:r>
          </a:p>
          <a:p>
            <a:pPr marL="720" algn="just">
              <a:lnSpc>
                <a:spcPct val="100000"/>
              </a:lnSpc>
              <a:spcAft>
                <a:spcPts val="600"/>
              </a:spcAft>
              <a:buClr>
                <a:srgbClr val="4A66AC"/>
              </a:buClr>
            </a:pPr>
            <a:r>
              <a:rPr lang="bg-BG" sz="2000" b="1" spc="-1" dirty="0" smtClean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- Подкрепени са 28 </a:t>
            </a:r>
            <a:r>
              <a:rPr lang="bg-BG" sz="2000" b="1" spc="-1" dirty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центъра за кариерно ориентиране </a:t>
            </a:r>
            <a:r>
              <a:rPr lang="bg-BG" sz="2000" spc="-1" dirty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като до края на 2017 г. </a:t>
            </a:r>
            <a:r>
              <a:rPr lang="bg-BG" sz="2000" b="1" spc="-1" dirty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над 20 000 ученици са получили индивидуални </a:t>
            </a:r>
            <a:r>
              <a:rPr lang="bg-BG" sz="2000" b="1" spc="-1" dirty="0" smtClean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консултации за кариерно ориентиране;</a:t>
            </a:r>
            <a:endParaRPr lang="bg-BG" sz="2000" b="1" spc="-1" dirty="0">
              <a:solidFill>
                <a:srgbClr val="374C81"/>
              </a:solidFill>
              <a:uFill>
                <a:solidFill>
                  <a:srgbClr val="FFFFFF"/>
                </a:solidFill>
              </a:uFill>
              <a:latin typeface="Candara"/>
            </a:endParaRPr>
          </a:p>
          <a:p>
            <a:pPr marL="720">
              <a:lnSpc>
                <a:spcPct val="100000"/>
              </a:lnSpc>
              <a:spcAft>
                <a:spcPts val="600"/>
              </a:spcAft>
              <a:buClr>
                <a:srgbClr val="4A66AC"/>
              </a:buClr>
            </a:pPr>
            <a:r>
              <a:rPr lang="bg-BG" sz="2000" b="1" strike="noStrike" spc="-1" dirty="0" smtClean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  <a:ea typeface="DejaVu Sans"/>
              </a:rPr>
              <a:t>- В рамките на проект </a:t>
            </a:r>
            <a:r>
              <a:rPr lang="bg-BG" sz="2000" b="1" strike="noStrike" spc="-1" dirty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  <a:ea typeface="DejaVu Sans"/>
              </a:rPr>
              <a:t>«Включващо образование</a:t>
            </a:r>
            <a:r>
              <a:rPr lang="bg-BG" sz="2000" b="1" strike="noStrike" spc="-1" dirty="0" smtClean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  <a:ea typeface="DejaVu Sans"/>
              </a:rPr>
              <a:t>» над </a:t>
            </a:r>
            <a:r>
              <a:rPr lang="bg-BG" sz="2000" b="1" strike="noStrike" spc="-1" dirty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  <a:ea typeface="DejaVu Sans"/>
              </a:rPr>
              <a:t>3 100 деца в 34 детски градини </a:t>
            </a:r>
            <a:r>
              <a:rPr lang="bg-BG" sz="2000" b="0" strike="noStrike" spc="-1" dirty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  <a:ea typeface="DejaVu Sans"/>
              </a:rPr>
              <a:t>със специални образователни потребности на възраст между 3 и 6 г</a:t>
            </a:r>
            <a:r>
              <a:rPr lang="bg-BG" sz="2000" b="0" strike="noStrike" spc="-1" dirty="0" smtClean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  <a:ea typeface="DejaVu Sans"/>
              </a:rPr>
              <a:t>. са включени в дейности;</a:t>
            </a:r>
            <a:endParaRPr lang="bg-BG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720" algn="just">
              <a:lnSpc>
                <a:spcPct val="100000"/>
              </a:lnSpc>
              <a:spcAft>
                <a:spcPts val="600"/>
              </a:spcAft>
              <a:buClr>
                <a:srgbClr val="4A66AC"/>
              </a:buClr>
            </a:pPr>
            <a:r>
              <a:rPr lang="bg-BG" sz="2000" b="0" strike="noStrike" spc="-1" dirty="0" smtClean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  <a:ea typeface="DejaVu Sans"/>
              </a:rPr>
              <a:t>- Към </a:t>
            </a:r>
            <a:r>
              <a:rPr lang="bg-BG" sz="2000" b="0" strike="noStrike" spc="-1" dirty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  <a:ea typeface="DejaVu Sans"/>
              </a:rPr>
              <a:t>момента </a:t>
            </a:r>
            <a:r>
              <a:rPr lang="bg-BG" sz="2000" b="1" strike="noStrike" spc="-1" dirty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  <a:ea typeface="DejaVu Sans"/>
              </a:rPr>
              <a:t>над </a:t>
            </a:r>
            <a:r>
              <a:rPr lang="bg-BG" sz="2000" b="1" strike="noStrike" spc="-1" dirty="0" smtClean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  <a:ea typeface="DejaVu Sans"/>
              </a:rPr>
              <a:t>26 </a:t>
            </a:r>
            <a:r>
              <a:rPr lang="bg-BG" sz="2000" b="1" strike="noStrike" spc="-1" dirty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  <a:ea typeface="DejaVu Sans"/>
              </a:rPr>
              <a:t>000 деца и ученици </a:t>
            </a:r>
            <a:r>
              <a:rPr lang="bg-BG" sz="2000" b="0" strike="noStrike" spc="-1" dirty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  <a:ea typeface="DejaVu Sans"/>
              </a:rPr>
              <a:t>от етническите малцинства или други уязвими групи са били подкрепени от оперативната програма;</a:t>
            </a:r>
            <a:endParaRPr lang="bg-BG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720" algn="just">
              <a:lnSpc>
                <a:spcPct val="100000"/>
              </a:lnSpc>
              <a:buClr>
                <a:srgbClr val="4A66AC"/>
              </a:buClr>
            </a:pPr>
            <a:r>
              <a:rPr lang="bg-BG" sz="2000" b="0" strike="noStrike" spc="-1" dirty="0" smtClean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  <a:ea typeface="DejaVu Sans"/>
              </a:rPr>
              <a:t>- В </a:t>
            </a:r>
            <a:r>
              <a:rPr lang="bg-BG" sz="2000" b="0" strike="noStrike" spc="-1" dirty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  <a:ea typeface="DejaVu Sans"/>
              </a:rPr>
              <a:t>областта на училищното образование се изпълнява най-мащабния проект до момента – проект </a:t>
            </a:r>
            <a:r>
              <a:rPr lang="bg-BG" sz="2000" b="1" strike="noStrike" spc="-1" dirty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  <a:ea typeface="DejaVu Sans"/>
              </a:rPr>
              <a:t>«Твоят час»</a:t>
            </a:r>
            <a:r>
              <a:rPr lang="bg-BG" sz="2000" b="0" strike="noStrike" spc="-1" dirty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  <a:ea typeface="DejaVu Sans"/>
              </a:rPr>
              <a:t>. Благодарение на проекта </a:t>
            </a:r>
            <a:r>
              <a:rPr lang="bg-BG" sz="2000" b="1" strike="noStrike" spc="-1" dirty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  <a:ea typeface="DejaVu Sans"/>
              </a:rPr>
              <a:t>над 316 000 ученици са включени в допълнителни дейности</a:t>
            </a:r>
            <a:r>
              <a:rPr lang="bg-BG" sz="2000" b="0" strike="noStrike" spc="-1" dirty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  <a:ea typeface="DejaVu Sans"/>
              </a:rPr>
              <a:t>, с цел подобряване на образователните </a:t>
            </a:r>
            <a:r>
              <a:rPr lang="bg-BG" sz="2000" b="0" strike="noStrike" spc="-1" dirty="0" smtClean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  <a:ea typeface="DejaVu Sans"/>
              </a:rPr>
              <a:t>резултати</a:t>
            </a:r>
            <a:r>
              <a:rPr lang="bg-BG" sz="2000" spc="-1" dirty="0" smtClean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  <a:ea typeface="DejaVu Sans"/>
              </a:rPr>
              <a:t>.</a:t>
            </a:r>
            <a:endParaRPr lang="bg-BG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bg-BG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90000"/>
              </a:lnSpc>
            </a:pPr>
            <a:endParaRPr lang="bg-BG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06418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CustomShape 1"/>
          <p:cNvSpPr/>
          <p:nvPr/>
        </p:nvSpPr>
        <p:spPr>
          <a:xfrm>
            <a:off x="241560" y="1423440"/>
            <a:ext cx="11749320" cy="5094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/>
          <a:lstStyle/>
          <a:p>
            <a:pPr algn="ctr">
              <a:lnSpc>
                <a:spcPct val="100000"/>
              </a:lnSpc>
            </a:pPr>
            <a:r>
              <a:rPr lang="bg-BG" sz="2600" b="1" cap="small" spc="-46" dirty="0">
                <a:solidFill>
                  <a:srgbClr val="A51321"/>
                </a:solidFill>
                <a:uFill>
                  <a:solidFill>
                    <a:srgbClr val="FFFFFF"/>
                  </a:solidFill>
                </a:uFill>
                <a:latin typeface="Candara"/>
                <a:ea typeface="DejaVu Sans"/>
              </a:rPr>
              <a:t>7</a:t>
            </a:r>
            <a:r>
              <a:rPr lang="bg-BG" sz="2600" b="1" strike="noStrike" cap="small" spc="-46" dirty="0" smtClean="0">
                <a:solidFill>
                  <a:srgbClr val="A51321"/>
                </a:solidFill>
                <a:uFill>
                  <a:solidFill>
                    <a:srgbClr val="FFFFFF"/>
                  </a:solidFill>
                </a:uFill>
                <a:latin typeface="Candara"/>
                <a:ea typeface="DejaVu Sans"/>
              </a:rPr>
              <a:t>. </a:t>
            </a:r>
            <a:r>
              <a:rPr lang="bg-BG" sz="2600" b="1" strike="noStrike" cap="small" spc="-46" dirty="0">
                <a:solidFill>
                  <a:srgbClr val="A51321"/>
                </a:solidFill>
                <a:uFill>
                  <a:solidFill>
                    <a:srgbClr val="FFFFFF"/>
                  </a:solidFill>
                </a:uFill>
                <a:latin typeface="Candara"/>
                <a:ea typeface="DejaVu Sans"/>
              </a:rPr>
              <a:t>Техническо изпълнение на ОП НОИР </a:t>
            </a:r>
            <a:endParaRPr lang="bg-BG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28" name="CustomShape 2"/>
          <p:cNvSpPr/>
          <p:nvPr/>
        </p:nvSpPr>
        <p:spPr>
          <a:xfrm>
            <a:off x="241560" y="2028600"/>
            <a:ext cx="11749320" cy="42876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45000" rIns="0" bIns="45000"/>
          <a:lstStyle/>
          <a:p>
            <a:pPr marL="91440" indent="-90720">
              <a:lnSpc>
                <a:spcPct val="100000"/>
              </a:lnSpc>
              <a:buClr>
                <a:srgbClr val="4A66AC"/>
              </a:buClr>
              <a:buFont typeface="Wingdings" charset="2"/>
              <a:buChar char=""/>
            </a:pPr>
            <a:r>
              <a:rPr lang="en-US" sz="2000" b="1" i="1" u="sng" strike="noStrike" spc="-1" dirty="0" smtClean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  <a:ea typeface="DejaVu Sans"/>
              </a:rPr>
              <a:t> </a:t>
            </a:r>
            <a:r>
              <a:rPr lang="bg-BG" sz="2000" b="1" i="1" u="sng" strike="noStrike" spc="-1" dirty="0" smtClean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  <a:ea typeface="DejaVu Sans"/>
              </a:rPr>
              <a:t>В </a:t>
            </a:r>
            <a:r>
              <a:rPr lang="bg-BG" sz="2000" b="1" i="1" u="sng" strike="noStrike" spc="-1" dirty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  <a:ea typeface="DejaVu Sans"/>
              </a:rPr>
              <a:t>областта на професионалното </a:t>
            </a:r>
            <a:r>
              <a:rPr lang="bg-BG" sz="2000" b="1" i="1" u="sng" strike="noStrike" spc="-1" dirty="0" smtClean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  <a:ea typeface="DejaVu Sans"/>
              </a:rPr>
              <a:t>образование</a:t>
            </a:r>
            <a:r>
              <a:rPr lang="bg-BG" sz="2000" b="0" strike="noStrike" spc="-1" dirty="0" smtClean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  <a:ea typeface="DejaVu Sans"/>
              </a:rPr>
              <a:t>:</a:t>
            </a:r>
          </a:p>
          <a:p>
            <a:pPr marL="343620" indent="-342900" algn="just">
              <a:lnSpc>
                <a:spcPct val="100000"/>
              </a:lnSpc>
              <a:buClr>
                <a:srgbClr val="4A66AC"/>
              </a:buClr>
              <a:buFontTx/>
              <a:buChar char="-"/>
            </a:pPr>
            <a:r>
              <a:rPr lang="bg-BG" sz="2000" b="0" strike="noStrike" spc="-1" dirty="0" smtClean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  <a:ea typeface="DejaVu Sans"/>
              </a:rPr>
              <a:t>ОП </a:t>
            </a:r>
            <a:r>
              <a:rPr lang="bg-BG" sz="2000" b="0" strike="noStrike" spc="-1" dirty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  <a:ea typeface="DejaVu Sans"/>
              </a:rPr>
              <a:t>НОИР подкрепя над </a:t>
            </a:r>
            <a:r>
              <a:rPr lang="bg-BG" sz="2000" b="1" strike="noStrike" spc="-1" dirty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  <a:ea typeface="DejaVu Sans"/>
              </a:rPr>
              <a:t>300 професионални гимназии в страната, в които функционират над 380 учебно-тренировъчни </a:t>
            </a:r>
            <a:r>
              <a:rPr lang="bg-BG" sz="2000" b="1" spc="-1" dirty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фирми и </a:t>
            </a:r>
            <a:r>
              <a:rPr lang="bg-BG" sz="2000" b="1" spc="-1" dirty="0" smtClean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над 5 300 ученици </a:t>
            </a:r>
            <a:r>
              <a:rPr lang="bg-BG" sz="2000" spc="-1" dirty="0" smtClean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участват в дейности по практическо обучение в </a:t>
            </a:r>
            <a:r>
              <a:rPr lang="bg-BG" sz="2000" spc="-1" dirty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реална работна </a:t>
            </a:r>
            <a:r>
              <a:rPr lang="bg-BG" sz="2000" spc="-1" dirty="0" smtClean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среда.</a:t>
            </a:r>
          </a:p>
          <a:p>
            <a:pPr marL="343620" indent="-342900" algn="just">
              <a:lnSpc>
                <a:spcPct val="100000"/>
              </a:lnSpc>
              <a:buClr>
                <a:srgbClr val="4A66AC"/>
              </a:buClr>
              <a:buFontTx/>
              <a:buChar char="-"/>
            </a:pPr>
            <a:endParaRPr lang="bg-BG" sz="2000" strike="noStrike" spc="-1" dirty="0" smtClean="0">
              <a:solidFill>
                <a:srgbClr val="374C81"/>
              </a:solidFill>
              <a:uFill>
                <a:solidFill>
                  <a:srgbClr val="FFFFFF"/>
                </a:solidFill>
              </a:uFill>
              <a:latin typeface="Candara"/>
              <a:ea typeface="DejaVu Sans"/>
            </a:endParaRPr>
          </a:p>
          <a:p>
            <a:pPr marL="343620" indent="-342900" algn="just">
              <a:lnSpc>
                <a:spcPct val="100000"/>
              </a:lnSpc>
              <a:buClr>
                <a:srgbClr val="4A66AC"/>
              </a:buClr>
              <a:buFont typeface="Wingdings" panose="05000000000000000000" pitchFamily="2" charset="2"/>
              <a:buChar char="v"/>
            </a:pPr>
            <a:r>
              <a:rPr lang="bg-BG" sz="2000" b="1" i="1" u="sng" strike="noStrike" spc="-1" dirty="0" smtClean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  <a:ea typeface="DejaVu Sans"/>
              </a:rPr>
              <a:t>В </a:t>
            </a:r>
            <a:r>
              <a:rPr lang="bg-BG" sz="2000" b="1" i="1" u="sng" strike="noStrike" spc="-1" dirty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  <a:ea typeface="DejaVu Sans"/>
              </a:rPr>
              <a:t>областта на висшето </a:t>
            </a:r>
            <a:r>
              <a:rPr lang="bg-BG" sz="2000" b="1" i="1" u="sng" strike="noStrike" spc="-1" dirty="0" smtClean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  <a:ea typeface="DejaVu Sans"/>
              </a:rPr>
              <a:t>образование:</a:t>
            </a:r>
          </a:p>
          <a:p>
            <a:pPr marL="720" algn="just">
              <a:lnSpc>
                <a:spcPct val="100000"/>
              </a:lnSpc>
              <a:buClr>
                <a:srgbClr val="4A66AC"/>
              </a:buClr>
            </a:pPr>
            <a:r>
              <a:rPr lang="bg-BG" sz="2000" b="1" spc="-1" dirty="0" smtClean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  <a:ea typeface="DejaVu Sans"/>
              </a:rPr>
              <a:t>- П</a:t>
            </a:r>
            <a:r>
              <a:rPr lang="bg-BG" sz="2000" b="1" strike="noStrike" spc="-1" dirty="0" smtClean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  <a:ea typeface="DejaVu Sans"/>
              </a:rPr>
              <a:t>редоставени </a:t>
            </a:r>
            <a:r>
              <a:rPr lang="bg-BG" sz="2000" b="1" strike="noStrike" spc="-1" dirty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  <a:ea typeface="DejaVu Sans"/>
              </a:rPr>
              <a:t>стипендии на над </a:t>
            </a:r>
            <a:r>
              <a:rPr lang="bg-BG" sz="2000" b="1" strike="noStrike" spc="-1" dirty="0" smtClean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  <a:ea typeface="DejaVu Sans"/>
              </a:rPr>
              <a:t>41 </a:t>
            </a:r>
            <a:r>
              <a:rPr lang="bg-BG" sz="2000" b="1" strike="noStrike" spc="-1" dirty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  <a:ea typeface="DejaVu Sans"/>
              </a:rPr>
              <a:t>000 студенти, които се обучават в приоритетни за икономиката </a:t>
            </a:r>
            <a:r>
              <a:rPr lang="bg-BG" sz="2000" b="1" strike="noStrike" spc="-1" dirty="0" smtClean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  <a:ea typeface="DejaVu Sans"/>
              </a:rPr>
              <a:t>направления;</a:t>
            </a:r>
          </a:p>
          <a:p>
            <a:pPr marL="720">
              <a:lnSpc>
                <a:spcPct val="100000"/>
              </a:lnSpc>
              <a:buClr>
                <a:srgbClr val="4A66AC"/>
              </a:buClr>
            </a:pPr>
            <a:r>
              <a:rPr lang="bg-BG" sz="2000" b="1" strike="noStrike" spc="-1" dirty="0" smtClean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  <a:ea typeface="DejaVu Sans"/>
              </a:rPr>
              <a:t>- Над </a:t>
            </a:r>
            <a:r>
              <a:rPr lang="bg-BG" sz="2000" b="1" strike="noStrike" spc="-1" dirty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  <a:ea typeface="DejaVu Sans"/>
              </a:rPr>
              <a:t>44 </a:t>
            </a:r>
            <a:r>
              <a:rPr lang="bg-BG" sz="2000" b="1" strike="noStrike" spc="-1" dirty="0" smtClean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  <a:ea typeface="DejaVu Sans"/>
              </a:rPr>
              <a:t>600 студенти са </a:t>
            </a:r>
            <a:r>
              <a:rPr lang="bg-BG" sz="2000" b="0" strike="noStrike" spc="-1" dirty="0" smtClean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  <a:ea typeface="DejaVu Sans"/>
              </a:rPr>
              <a:t>включени в </a:t>
            </a:r>
            <a:r>
              <a:rPr lang="bg-BG" sz="2000" b="0" strike="noStrike" spc="-1" dirty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  <a:ea typeface="DejaVu Sans"/>
              </a:rPr>
              <a:t>студентски практики в реална работна среда</a:t>
            </a:r>
            <a:r>
              <a:rPr lang="bg-BG" sz="2000" b="0" strike="noStrike" spc="-1" dirty="0" smtClean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  <a:ea typeface="DejaVu Sans"/>
              </a:rPr>
              <a:t>;</a:t>
            </a:r>
          </a:p>
          <a:p>
            <a:pPr marL="720" algn="just">
              <a:lnSpc>
                <a:spcPct val="100000"/>
              </a:lnSpc>
              <a:buClr>
                <a:srgbClr val="4A66AC"/>
              </a:buClr>
            </a:pPr>
            <a:r>
              <a:rPr lang="bg-BG" sz="2000" b="1" spc="-1" dirty="0" smtClean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  <a:ea typeface="DejaVu Sans"/>
              </a:rPr>
              <a:t>- Над 50 студенти </a:t>
            </a:r>
            <a:r>
              <a:rPr lang="bg-BG" sz="2000" spc="-1" dirty="0" smtClean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  <a:ea typeface="DejaVu Sans"/>
              </a:rPr>
              <a:t>участват в програми за мобилност и </a:t>
            </a:r>
            <a:r>
              <a:rPr lang="bg-BG" sz="2000" b="1" spc="-1" dirty="0" smtClean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  <a:ea typeface="DejaVu Sans"/>
              </a:rPr>
              <a:t>над 290 преподаватели </a:t>
            </a:r>
            <a:r>
              <a:rPr lang="bg-BG" sz="2000" spc="-1" dirty="0" smtClean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  <a:ea typeface="DejaVu Sans"/>
              </a:rPr>
              <a:t>във висши училища са включени в програми за повишаване на квалификацията.</a:t>
            </a:r>
          </a:p>
          <a:p>
            <a:pPr marL="343620" indent="-342900">
              <a:lnSpc>
                <a:spcPct val="100000"/>
              </a:lnSpc>
              <a:buClr>
                <a:srgbClr val="4A66AC"/>
              </a:buClr>
              <a:buFontTx/>
              <a:buChar char="-"/>
            </a:pPr>
            <a:endParaRPr lang="bg-BG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91440" indent="-90720">
              <a:lnSpc>
                <a:spcPct val="100000"/>
              </a:lnSpc>
              <a:buClr>
                <a:srgbClr val="4A66AC"/>
              </a:buClr>
              <a:buFont typeface="Wingdings" charset="2"/>
              <a:buChar char=""/>
            </a:pPr>
            <a:r>
              <a:rPr lang="en-US" sz="2000" b="1" i="1" strike="noStrike" spc="-1" dirty="0" smtClean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  <a:ea typeface="DejaVu Sans"/>
              </a:rPr>
              <a:t>  </a:t>
            </a:r>
            <a:r>
              <a:rPr lang="bg-BG" sz="2000" b="1" i="1" strike="noStrike" spc="-1" dirty="0" smtClean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  <a:ea typeface="DejaVu Sans"/>
              </a:rPr>
              <a:t>Мерки</a:t>
            </a:r>
            <a:r>
              <a:rPr lang="bg-BG" sz="2000" b="1" i="1" strike="noStrike" spc="-1" dirty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  <a:ea typeface="DejaVu Sans"/>
              </a:rPr>
              <a:t>, свързани с ученето през целия </a:t>
            </a:r>
            <a:r>
              <a:rPr lang="bg-BG" sz="2000" b="1" i="1" strike="noStrike" spc="-1" dirty="0" smtClean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  <a:ea typeface="DejaVu Sans"/>
              </a:rPr>
              <a:t>живот</a:t>
            </a:r>
            <a:r>
              <a:rPr lang="bg-BG" sz="2000" spc="-1" dirty="0" smtClean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  <a:ea typeface="DejaVu Sans"/>
              </a:rPr>
              <a:t>:</a:t>
            </a:r>
          </a:p>
          <a:p>
            <a:pPr marL="720" algn="just">
              <a:lnSpc>
                <a:spcPct val="100000"/>
              </a:lnSpc>
              <a:buClr>
                <a:srgbClr val="4A66AC"/>
              </a:buClr>
            </a:pPr>
            <a:r>
              <a:rPr lang="bg-BG" sz="2000" b="0" strike="noStrike" spc="-1" dirty="0" smtClean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  <a:ea typeface="DejaVu Sans"/>
              </a:rPr>
              <a:t>- Провеждат </a:t>
            </a:r>
            <a:r>
              <a:rPr lang="bg-BG" sz="2000" b="0" strike="noStrike" spc="-1" dirty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  <a:ea typeface="DejaVu Sans"/>
              </a:rPr>
              <a:t>се курсове за обучения на възрастни – курсове по ограмотяване и за усвояване на учебно съдържание от над </a:t>
            </a:r>
            <a:r>
              <a:rPr lang="bg-BG" sz="2000" b="1" strike="noStrike" spc="-1" dirty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  <a:ea typeface="DejaVu Sans"/>
              </a:rPr>
              <a:t>3200 неграмотни или слабограмотни лица</a:t>
            </a:r>
            <a:r>
              <a:rPr lang="bg-BG" sz="2000" b="0" strike="noStrike" spc="-1" dirty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  <a:ea typeface="DejaVu Sans"/>
              </a:rPr>
              <a:t>. </a:t>
            </a:r>
            <a:endParaRPr lang="bg-BG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bg-BG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bg-BG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lang="bg-BG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90000"/>
              </a:lnSpc>
            </a:pPr>
            <a:endParaRPr lang="bg-BG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29" name="CustomShape 3"/>
          <p:cNvSpPr/>
          <p:nvPr/>
        </p:nvSpPr>
        <p:spPr>
          <a:xfrm>
            <a:off x="0" y="136800"/>
            <a:ext cx="101880" cy="182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0" tIns="0" rIns="0" bIns="0" anchor="ctr"/>
          <a:lstStyle/>
          <a:p>
            <a:pPr>
              <a:lnSpc>
                <a:spcPct val="100000"/>
              </a:lnSpc>
            </a:pPr>
            <a:r>
              <a:rPr lang="bg-BG" sz="1200" b="0" strike="noStrike" spc="-1">
                <a:solidFill>
                  <a:srgbClr val="212121"/>
                </a:solidFill>
                <a:uFill>
                  <a:solidFill>
                    <a:srgbClr val="FFFFFF"/>
                  </a:solidFill>
                </a:uFill>
                <a:latin typeface="inherit"/>
                <a:ea typeface="DejaVu Sans"/>
              </a:rPr>
              <a:t>В</a:t>
            </a:r>
            <a:endParaRPr lang="bg-BG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30" name="CustomShape 4"/>
          <p:cNvSpPr/>
          <p:nvPr/>
        </p:nvSpPr>
        <p:spPr>
          <a:xfrm>
            <a:off x="7652880" y="6411960"/>
            <a:ext cx="4521240" cy="3643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/>
          <a:lstStyle/>
          <a:p>
            <a:pPr>
              <a:lnSpc>
                <a:spcPct val="100000"/>
              </a:lnSpc>
            </a:pPr>
            <a:endParaRPr lang="bg-BG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832055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/>
          </p:nvPr>
        </p:nvSpPr>
        <p:spPr>
          <a:xfrm>
            <a:off x="528458" y="2107033"/>
            <a:ext cx="11360880" cy="4084320"/>
          </a:xfrm>
        </p:spPr>
        <p:txBody>
          <a:bodyPr>
            <a:normAutofit/>
          </a:bodyPr>
          <a:lstStyle/>
          <a:p>
            <a:pPr marL="91440" indent="-90720" algn="just">
              <a:lnSpc>
                <a:spcPct val="100000"/>
              </a:lnSpc>
              <a:buClr>
                <a:srgbClr val="4A66AC"/>
              </a:buClr>
              <a:buFont typeface="Wingdings" charset="2"/>
              <a:buChar char=""/>
            </a:pPr>
            <a:endParaRPr lang="bg-BG" sz="2100" spc="-1" dirty="0" smtClean="0">
              <a:solidFill>
                <a:srgbClr val="374C81"/>
              </a:solidFill>
              <a:uFill>
                <a:solidFill>
                  <a:srgbClr val="FFFFFF"/>
                </a:solidFill>
              </a:uFill>
              <a:latin typeface="Candara"/>
            </a:endParaRPr>
          </a:p>
          <a:p>
            <a:pPr marL="91440" indent="-90720" algn="just">
              <a:lnSpc>
                <a:spcPct val="100000"/>
              </a:lnSpc>
              <a:buClr>
                <a:srgbClr val="4A66AC"/>
              </a:buClr>
              <a:buFont typeface="Wingdings" charset="2"/>
              <a:buChar char=""/>
            </a:pPr>
            <a:r>
              <a:rPr lang="bg-BG" sz="2300" spc="-1" dirty="0" smtClean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По процедурите за изграждане и развитие на </a:t>
            </a:r>
            <a:r>
              <a:rPr lang="bg-BG" sz="2300" b="1" spc="-1" dirty="0" smtClean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Центрове за върхови постижения </a:t>
            </a:r>
            <a:r>
              <a:rPr lang="bg-BG" sz="2300" spc="-1" dirty="0" smtClean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и </a:t>
            </a:r>
            <a:r>
              <a:rPr lang="bg-BG" sz="2300" b="1" spc="-1" dirty="0" smtClean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Центрове за компетентност </a:t>
            </a:r>
            <a:r>
              <a:rPr lang="bg-BG" sz="2300" spc="-1" dirty="0" smtClean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се изпълняват </a:t>
            </a:r>
            <a:r>
              <a:rPr lang="bg-BG" sz="2300" b="1" spc="-1" dirty="0" smtClean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12 проекта с общ бюджет от 326 775 847,93 лв.</a:t>
            </a:r>
            <a:r>
              <a:rPr lang="bg-BG" sz="2300" spc="-1" dirty="0" smtClean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, както следва: </a:t>
            </a:r>
          </a:p>
          <a:p>
            <a:pPr marL="720" indent="0" algn="just">
              <a:lnSpc>
                <a:spcPct val="100000"/>
              </a:lnSpc>
              <a:buClr>
                <a:srgbClr val="4A66AC"/>
              </a:buClr>
              <a:buNone/>
            </a:pPr>
            <a:endParaRPr lang="bg-BG" sz="2300" spc="-1" dirty="0" smtClean="0">
              <a:solidFill>
                <a:srgbClr val="000000"/>
              </a:solidFill>
              <a:uFill>
                <a:solidFill>
                  <a:srgbClr val="FFFFFF"/>
                </a:solidFill>
              </a:uFill>
            </a:endParaRPr>
          </a:p>
          <a:p>
            <a:pPr marL="384120" lvl="1" indent="-182160" algn="just">
              <a:lnSpc>
                <a:spcPct val="100000"/>
              </a:lnSpc>
              <a:buClr>
                <a:srgbClr val="4A66AC"/>
              </a:buClr>
              <a:buFont typeface="Wingdings" charset="2"/>
              <a:buChar char=""/>
            </a:pPr>
            <a:r>
              <a:rPr lang="bg-BG" sz="2300" b="1" spc="-1" dirty="0" smtClean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4 договора </a:t>
            </a:r>
            <a:r>
              <a:rPr lang="bg-BG" sz="2300" spc="-1" dirty="0" smtClean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за изграждане на Центрове за върхови постижения </a:t>
            </a:r>
            <a:r>
              <a:rPr lang="bg-BG" sz="2300" b="1" spc="-1" dirty="0" smtClean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на обща стойност от 158 107 822,84 лв.</a:t>
            </a:r>
          </a:p>
          <a:p>
            <a:pPr marL="201960" lvl="1" algn="just">
              <a:lnSpc>
                <a:spcPct val="100000"/>
              </a:lnSpc>
              <a:buClr>
                <a:srgbClr val="4A66AC"/>
              </a:buClr>
            </a:pPr>
            <a:endParaRPr lang="bg-BG" sz="2300" spc="-1" dirty="0" smtClean="0">
              <a:solidFill>
                <a:srgbClr val="000000"/>
              </a:solidFill>
              <a:uFill>
                <a:solidFill>
                  <a:srgbClr val="FFFFFF"/>
                </a:solidFill>
              </a:uFill>
            </a:endParaRPr>
          </a:p>
          <a:p>
            <a:pPr marL="384120" lvl="1" indent="-182160" algn="just">
              <a:lnSpc>
                <a:spcPct val="100000"/>
              </a:lnSpc>
              <a:buClr>
                <a:srgbClr val="4A66AC"/>
              </a:buClr>
              <a:buFont typeface="Wingdings" charset="2"/>
              <a:buChar char=""/>
            </a:pPr>
            <a:r>
              <a:rPr lang="bg-BG" sz="2300" b="1" spc="-1" dirty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8</a:t>
            </a:r>
            <a:r>
              <a:rPr lang="bg-BG" sz="2300" b="1" spc="-1" dirty="0" smtClean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 договора </a:t>
            </a:r>
            <a:r>
              <a:rPr lang="bg-BG" sz="2300" spc="-1" dirty="0" smtClean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за изграждане на Центрове за компетентност </a:t>
            </a:r>
            <a:r>
              <a:rPr lang="bg-BG" sz="2300" b="1" spc="-1" dirty="0" smtClean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ndara"/>
              </a:rPr>
              <a:t>на обща стойност от                  168 668 025,09 лв. </a:t>
            </a:r>
          </a:p>
          <a:p>
            <a:pPr marL="384120" lvl="1" indent="-182160">
              <a:lnSpc>
                <a:spcPct val="100000"/>
              </a:lnSpc>
              <a:buClr>
                <a:srgbClr val="4A66AC"/>
              </a:buClr>
              <a:buFont typeface="Wingdings" charset="2"/>
              <a:buChar char=""/>
            </a:pPr>
            <a:endParaRPr lang="bg-BG" sz="2100" b="1" spc="-1" dirty="0" smtClean="0">
              <a:solidFill>
                <a:srgbClr val="374C81"/>
              </a:solidFill>
              <a:uFill>
                <a:solidFill>
                  <a:srgbClr val="FFFFFF"/>
                </a:solidFill>
              </a:uFill>
              <a:latin typeface="Candara"/>
            </a:endParaRPr>
          </a:p>
          <a:p>
            <a:pPr marL="201960" lvl="1" indent="0">
              <a:lnSpc>
                <a:spcPct val="100000"/>
              </a:lnSpc>
              <a:buClr>
                <a:srgbClr val="4A66AC"/>
              </a:buClr>
              <a:buNone/>
            </a:pPr>
            <a:r>
              <a:rPr lang="bg-BG" sz="1800" b="1" spc="-1" dirty="0" smtClean="0">
                <a:solidFill>
                  <a:srgbClr val="374C8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						</a:t>
            </a:r>
            <a:endParaRPr lang="bg-BG" dirty="0"/>
          </a:p>
        </p:txBody>
      </p:sp>
      <p:sp>
        <p:nvSpPr>
          <p:cNvPr id="5" name="CustomShape 1"/>
          <p:cNvSpPr/>
          <p:nvPr/>
        </p:nvSpPr>
        <p:spPr>
          <a:xfrm>
            <a:off x="140018" y="1712807"/>
            <a:ext cx="11749320" cy="5094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/>
          <a:lstStyle/>
          <a:p>
            <a:pPr algn="ctr">
              <a:lnSpc>
                <a:spcPct val="100000"/>
              </a:lnSpc>
            </a:pPr>
            <a:r>
              <a:rPr lang="bg-BG" sz="2600" b="1" cap="small" spc="-46" dirty="0">
                <a:solidFill>
                  <a:srgbClr val="A51321"/>
                </a:solidFill>
                <a:uFill>
                  <a:solidFill>
                    <a:srgbClr val="FFFFFF"/>
                  </a:solidFill>
                </a:uFill>
                <a:latin typeface="Candara"/>
                <a:ea typeface="DejaVu Sans"/>
              </a:rPr>
              <a:t>7</a:t>
            </a:r>
            <a:r>
              <a:rPr lang="bg-BG" sz="2600" b="1" strike="noStrike" cap="small" spc="-46" dirty="0" smtClean="0">
                <a:solidFill>
                  <a:srgbClr val="A51321"/>
                </a:solidFill>
                <a:uFill>
                  <a:solidFill>
                    <a:srgbClr val="FFFFFF"/>
                  </a:solidFill>
                </a:uFill>
                <a:latin typeface="Candara"/>
                <a:ea typeface="DejaVu Sans"/>
              </a:rPr>
              <a:t>. </a:t>
            </a:r>
            <a:r>
              <a:rPr lang="bg-BG" sz="2600" b="1" strike="noStrike" cap="small" spc="-46" dirty="0">
                <a:solidFill>
                  <a:srgbClr val="A51321"/>
                </a:solidFill>
                <a:uFill>
                  <a:solidFill>
                    <a:srgbClr val="FFFFFF"/>
                  </a:solidFill>
                </a:uFill>
                <a:latin typeface="Candara"/>
                <a:ea typeface="DejaVu Sans"/>
              </a:rPr>
              <a:t>Техническо изпълнение на ОП НОИР </a:t>
            </a:r>
            <a:endParaRPr lang="bg-BG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1805543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0" y="1315409"/>
            <a:ext cx="1219199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1600" b="1" cap="small" spc="-50" dirty="0">
                <a:solidFill>
                  <a:srgbClr val="A51321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8</a:t>
            </a:r>
            <a:r>
              <a:rPr lang="bg-BG" sz="1600" b="1" cap="small" spc="-50" dirty="0" smtClean="0">
                <a:solidFill>
                  <a:srgbClr val="A51321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. Информация за сключените договори по процедура  BG05M2OP001-1.001 Изграждане и развитие на центрове за върхови постижения</a:t>
            </a:r>
            <a:endParaRPr lang="bg-BG" sz="1600" b="1" cap="small" spc="-50" dirty="0">
              <a:solidFill>
                <a:srgbClr val="A51321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6705558"/>
              </p:ext>
            </p:extLst>
          </p:nvPr>
        </p:nvGraphicFramePr>
        <p:xfrm>
          <a:off x="189570" y="1741025"/>
          <a:ext cx="11807269" cy="4924224"/>
        </p:xfrm>
        <a:graphic>
          <a:graphicData uri="http://schemas.openxmlformats.org/drawingml/2006/table">
            <a:tbl>
              <a:tblPr/>
              <a:tblGrid>
                <a:gridCol w="482621">
                  <a:extLst>
                    <a:ext uri="{9D8B030D-6E8A-4147-A177-3AD203B41FA5}">
                      <a16:colId xmlns="" xmlns:a16="http://schemas.microsoft.com/office/drawing/2014/main" val="3005950770"/>
                    </a:ext>
                  </a:extLst>
                </a:gridCol>
                <a:gridCol w="2040746">
                  <a:extLst>
                    <a:ext uri="{9D8B030D-6E8A-4147-A177-3AD203B41FA5}">
                      <a16:colId xmlns="" xmlns:a16="http://schemas.microsoft.com/office/drawing/2014/main" val="3802112232"/>
                    </a:ext>
                  </a:extLst>
                </a:gridCol>
                <a:gridCol w="3222921">
                  <a:extLst>
                    <a:ext uri="{9D8B030D-6E8A-4147-A177-3AD203B41FA5}">
                      <a16:colId xmlns="" xmlns:a16="http://schemas.microsoft.com/office/drawing/2014/main" val="533121687"/>
                    </a:ext>
                  </a:extLst>
                </a:gridCol>
                <a:gridCol w="395839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2102591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276961"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dirty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№</a:t>
                      </a:r>
                      <a:endParaRPr lang="en-US" sz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Идентификационен</a:t>
                      </a:r>
                      <a:r>
                        <a:rPr lang="bg-BG" sz="1200" b="1" baseline="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номер</a:t>
                      </a:r>
                      <a:endParaRPr lang="en-US" sz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Бенефициент</a:t>
                      </a:r>
                      <a:endParaRPr lang="en-US" sz="1200" b="1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0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Наименование на проекта</a:t>
                      </a:r>
                      <a:endParaRPr lang="en-US" sz="1200" b="1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Обща сума в</a:t>
                      </a:r>
                      <a:r>
                        <a:rPr lang="bg-BG" sz="1200" b="1" baseline="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лева</a:t>
                      </a:r>
                      <a:endParaRPr lang="en-US" sz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546719227"/>
                  </a:ext>
                </a:extLst>
              </a:tr>
              <a:tr h="276174">
                <a:tc gridSpan="5">
                  <a:txBody>
                    <a:bodyPr/>
                    <a:lstStyle/>
                    <a:p>
                      <a:pPr indent="44958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bg-BG" sz="1400" b="1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Компонент</a:t>
                      </a:r>
                      <a:r>
                        <a:rPr lang="en-GB" sz="1400" b="1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b="1" dirty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 </a:t>
                      </a:r>
                      <a:r>
                        <a:rPr lang="bg-BG" sz="1400" b="1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„</a:t>
                      </a:r>
                      <a:r>
                        <a:rPr lang="bg-BG" sz="1400" b="1" noProof="0" dirty="0" err="1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Мехатроника</a:t>
                      </a:r>
                      <a:r>
                        <a:rPr lang="bg-BG" sz="1400" b="1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и чисти технологии</a:t>
                      </a:r>
                      <a:r>
                        <a:rPr lang="en-GB" sz="1400" b="1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"</a:t>
                      </a:r>
                      <a:endParaRPr lang="en-US" sz="14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368922752"/>
                  </a:ext>
                </a:extLst>
              </a:tr>
              <a:tr h="60919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b="1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en-US" sz="120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1" dirty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BG05M2OP001-1.001-0008</a:t>
                      </a:r>
                      <a:endParaRPr lang="en-US" sz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12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Институт по обща и неорганична химия</a:t>
                      </a:r>
                      <a:r>
                        <a:rPr lang="en-US" sz="12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bg-BG" sz="1200" b="1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Българска</a:t>
                      </a:r>
                      <a:r>
                        <a:rPr lang="bg-BG" sz="1200" b="1" baseline="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Академия на Науките</a:t>
                      </a:r>
                      <a:endParaRPr lang="en-US" sz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1200" b="1" kern="1200" baseline="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Национален център по мехатроника и чисти технологии</a:t>
                      </a:r>
                      <a:endParaRPr lang="en-US" sz="1200" b="1" kern="1200" baseline="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69 184 529.81</a:t>
                      </a:r>
                      <a:endParaRPr lang="en-US" sz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027518039"/>
                  </a:ext>
                </a:extLst>
              </a:tr>
              <a:tr h="276174">
                <a:tc gridSpan="5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bg-BG" sz="1400" b="1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Компонент</a:t>
                      </a:r>
                      <a:r>
                        <a:rPr lang="en-US" sz="1400" b="1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b="1" dirty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 </a:t>
                      </a:r>
                      <a:r>
                        <a:rPr lang="en-US" sz="1400" b="1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“</a:t>
                      </a:r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Информатика и информационни и комуникационни технологии</a:t>
                      </a:r>
                      <a:r>
                        <a:rPr lang="en-US" sz="1400" b="1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”</a:t>
                      </a:r>
                      <a:endParaRPr lang="en-US" sz="14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299970423"/>
                  </a:ext>
                </a:extLst>
              </a:tr>
              <a:tr h="55234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b="1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en-US" sz="120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1" dirty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BG05M2OP001-1.001-0004</a:t>
                      </a:r>
                      <a:endParaRPr lang="en-US" sz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Софийски университет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"Св. Климент Охридски"</a:t>
                      </a:r>
                      <a:endParaRPr lang="en-US" sz="1200" b="1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1200" b="1" kern="1200" baseline="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Университети за Наука, Информатика и Технологии в е-обществото (УНИТе)</a:t>
                      </a:r>
                      <a:endParaRPr lang="en-US" sz="1200" b="1" kern="1200" baseline="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29 781 </a:t>
                      </a:r>
                      <a:r>
                        <a:rPr lang="en-GB" sz="1200" b="1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882.42</a:t>
                      </a:r>
                      <a:endParaRPr lang="en-US" sz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21651598"/>
                  </a:ext>
                </a:extLst>
              </a:tr>
              <a:tr h="55234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bg-BG" sz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</a:t>
                      </a:r>
                      <a:endParaRPr lang="en-US" sz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BG05M2OP001-1.001-0003</a:t>
                      </a:r>
                      <a:endParaRPr lang="bg-BG" sz="1200" b="1" dirty="0" smtClean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1" dirty="0" smtClean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Институт по ИКТ </a:t>
                      </a:r>
                      <a:r>
                        <a:rPr lang="en-US" sz="12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bg-BG" sz="12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bg-BG" sz="1200" b="1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Българска</a:t>
                      </a:r>
                      <a:r>
                        <a:rPr lang="bg-BG" sz="1200" b="1" baseline="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Академия на Науките</a:t>
                      </a:r>
                      <a:endParaRPr lang="en-US" sz="1200" dirty="0" smtClean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kern="1200" baseline="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Център за върхови постижение по информатика и информационни и комуникационни технологии</a:t>
                      </a:r>
                      <a:endParaRPr lang="en-US" sz="1200" b="1" kern="1200" baseline="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29</a:t>
                      </a:r>
                      <a:r>
                        <a:rPr lang="bg-BG" sz="12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355</a:t>
                      </a:r>
                      <a:r>
                        <a:rPr lang="bg-BG" sz="12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861.12</a:t>
                      </a:r>
                      <a:endParaRPr lang="en-US" sz="1200" b="1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379677909"/>
                  </a:ext>
                </a:extLst>
              </a:tr>
              <a:tr h="276174">
                <a:tc gridSpan="5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bg-BG" sz="1400" b="1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Компонент</a:t>
                      </a:r>
                      <a:r>
                        <a:rPr lang="bg-BG" sz="1400" b="1" baseline="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b="1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en-US" sz="1400" b="1" dirty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en-US" sz="1400" b="1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"</a:t>
                      </a:r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Индустрия за здравословен живот и био-технологии</a:t>
                      </a:r>
                      <a:r>
                        <a:rPr lang="en-US" sz="1400" b="1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"</a:t>
                      </a:r>
                      <a:endParaRPr lang="en-US" sz="1400" b="1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493805699"/>
                  </a:ext>
                </a:extLst>
              </a:tr>
              <a:tr h="27617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bg-BG" sz="1200" b="1" dirty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en-US" sz="1200" b="1" dirty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en-US" sz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Няма</a:t>
                      </a:r>
                      <a:r>
                        <a:rPr lang="bg-BG" sz="1200" b="1" baseline="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финансирани проекти</a:t>
                      </a:r>
                      <a:endParaRPr lang="en-US" sz="1200" b="1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Няма</a:t>
                      </a:r>
                      <a:r>
                        <a:rPr lang="bg-BG" sz="1200" b="1" baseline="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финансирани проекти</a:t>
                      </a:r>
                      <a:endParaRPr lang="en-US" sz="1200" b="1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Няма</a:t>
                      </a:r>
                      <a:r>
                        <a:rPr lang="bg-BG" sz="1200" b="1" baseline="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финансирани проекти</a:t>
                      </a:r>
                      <a:endParaRPr lang="en-US" sz="1200" b="1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НП</a:t>
                      </a:r>
                      <a:endParaRPr lang="en-US" sz="1200" b="1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252676126"/>
                  </a:ext>
                </a:extLst>
              </a:tr>
              <a:tr h="276174">
                <a:tc gridSpan="5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bg-BG" sz="1400" b="1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Компонент</a:t>
                      </a:r>
                      <a:r>
                        <a:rPr lang="en-GB" sz="1400" b="1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b="1" dirty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4. </a:t>
                      </a:r>
                      <a:r>
                        <a:rPr lang="en-US" sz="1400" b="1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“</a:t>
                      </a:r>
                      <a:r>
                        <a:rPr lang="ru-RU" sz="1400" b="1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Нови технологии в креативните и </a:t>
                      </a:r>
                      <a:r>
                        <a:rPr lang="bg-BG" sz="1400" b="1" noProof="0" dirty="0" err="1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рекреативните</a:t>
                      </a:r>
                      <a:r>
                        <a:rPr lang="ru-RU" sz="1400" b="1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индустрии</a:t>
                      </a:r>
                      <a:r>
                        <a:rPr lang="en-US" sz="1400" b="1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”</a:t>
                      </a:r>
                      <a:endParaRPr lang="en-US" sz="14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228927760"/>
                  </a:ext>
                </a:extLst>
              </a:tr>
              <a:tr h="77368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b="1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en-US" sz="120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1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BG05M2OP001-1.001-0001</a:t>
                      </a:r>
                      <a:endParaRPr lang="en-US" sz="120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Софийски Университет </a:t>
                      </a:r>
                      <a:endParaRPr lang="en-US" sz="1200" b="1" kern="1200" dirty="0" smtClean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"Св.</a:t>
                      </a:r>
                      <a:r>
                        <a:rPr lang="en-US" sz="12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bg-BG" sz="12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Климент Охридски"</a:t>
                      </a:r>
                      <a:endParaRPr lang="en-US" sz="1200" b="1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1200" b="1" kern="1200" baseline="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Изграждане и развитие на Център за върхови постижения „Наследство БГ“</a:t>
                      </a:r>
                      <a:endParaRPr lang="en-US" sz="1200" b="1" kern="1200" baseline="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29 785 549.49</a:t>
                      </a:r>
                      <a:endParaRPr lang="en-US" sz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895029867"/>
                  </a:ext>
                </a:extLst>
              </a:tr>
              <a:tr h="407576">
                <a:tc gridSpan="4"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bg-BG" sz="1600" b="1" baseline="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ОБЩА СУМА НА СКЛЮЧЕНИТЕ ДОГОВОРИ ПО ПРОЦЕДУРА ЦВП</a:t>
                      </a:r>
                      <a:endParaRPr lang="en-US" sz="1600" b="1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endParaRPr lang="en-US" sz="1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endParaRPr lang="en-US" sz="1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endParaRPr lang="en-US" sz="1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bg-BG" sz="1600" b="1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r>
                        <a:rPr lang="en-US" sz="1600" b="1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 </a:t>
                      </a:r>
                      <a:r>
                        <a:rPr lang="bg-BG" sz="1600" b="1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107 822</a:t>
                      </a:r>
                      <a:r>
                        <a:rPr lang="en-US" sz="1600" b="1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bg-BG" sz="1600" b="1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84</a:t>
                      </a:r>
                      <a:r>
                        <a:rPr lang="en-US" sz="1600" b="1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1600" b="1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800100" y="4188976"/>
            <a:ext cx="1724025" cy="3407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defTabSz="914400">
              <a:lnSpc>
                <a:spcPct val="150000"/>
              </a:lnSpc>
              <a:spcAft>
                <a:spcPts val="800"/>
              </a:spcAft>
              <a:defRPr/>
            </a:pPr>
            <a:r>
              <a:rPr lang="bg-BG" sz="1200" b="1" dirty="0">
                <a:solidFill>
                  <a:srgbClr val="008000"/>
                </a:solidFill>
                <a:latin typeface="Candara" panose="020E05020303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сключен на </a:t>
            </a:r>
            <a:r>
              <a:rPr lang="en-US" sz="1200" b="1" dirty="0">
                <a:solidFill>
                  <a:srgbClr val="008000"/>
                </a:solidFill>
                <a:latin typeface="Candara" panose="020E05020303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03.08.2018</a:t>
            </a:r>
          </a:p>
        </p:txBody>
      </p:sp>
    </p:spTree>
    <p:extLst>
      <p:ext uri="{BB962C8B-B14F-4D97-AF65-F5344CB8AC3E}">
        <p14:creationId xmlns:p14="http://schemas.microsoft.com/office/powerpoint/2010/main" val="15972391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4399809"/>
              </p:ext>
            </p:extLst>
          </p:nvPr>
        </p:nvGraphicFramePr>
        <p:xfrm>
          <a:off x="169878" y="1605585"/>
          <a:ext cx="11717322" cy="5246123"/>
        </p:xfrm>
        <a:graphic>
          <a:graphicData uri="http://schemas.openxmlformats.org/drawingml/2006/table">
            <a:tbl>
              <a:tblPr/>
              <a:tblGrid>
                <a:gridCol w="326820">
                  <a:extLst>
                    <a:ext uri="{9D8B030D-6E8A-4147-A177-3AD203B41FA5}">
                      <a16:colId xmlns="" xmlns:a16="http://schemas.microsoft.com/office/drawing/2014/main" val="3005950770"/>
                    </a:ext>
                  </a:extLst>
                </a:gridCol>
                <a:gridCol w="1781887">
                  <a:extLst>
                    <a:ext uri="{9D8B030D-6E8A-4147-A177-3AD203B41FA5}">
                      <a16:colId xmlns="" xmlns:a16="http://schemas.microsoft.com/office/drawing/2014/main" val="4042793897"/>
                    </a:ext>
                  </a:extLst>
                </a:gridCol>
                <a:gridCol w="2922295">
                  <a:extLst>
                    <a:ext uri="{9D8B030D-6E8A-4147-A177-3AD203B41FA5}">
                      <a16:colId xmlns="" xmlns:a16="http://schemas.microsoft.com/office/drawing/2014/main" val="3460424835"/>
                    </a:ext>
                  </a:extLst>
                </a:gridCol>
                <a:gridCol w="5238749">
                  <a:extLst>
                    <a:ext uri="{9D8B030D-6E8A-4147-A177-3AD203B41FA5}">
                      <a16:colId xmlns="" xmlns:a16="http://schemas.microsoft.com/office/drawing/2014/main" val="3274388403"/>
                    </a:ext>
                  </a:extLst>
                </a:gridCol>
                <a:gridCol w="1447571">
                  <a:extLst>
                    <a:ext uri="{9D8B030D-6E8A-4147-A177-3AD203B41FA5}">
                      <a16:colId xmlns="" xmlns:a16="http://schemas.microsoft.com/office/drawing/2014/main" val="827180201"/>
                    </a:ext>
                  </a:extLst>
                </a:gridCol>
              </a:tblGrid>
              <a:tr h="247629"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100" b="1" dirty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№</a:t>
                      </a:r>
                      <a:endParaRPr lang="en-US" sz="11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100" b="1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Идентификационен</a:t>
                      </a:r>
                      <a:r>
                        <a:rPr lang="bg-BG" sz="1100" b="1" baseline="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номер</a:t>
                      </a:r>
                      <a:endParaRPr lang="en-US" sz="11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100" b="1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Бенефициент</a:t>
                      </a:r>
                      <a:endParaRPr lang="en-US" sz="11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0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1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Наименование</a:t>
                      </a:r>
                      <a:r>
                        <a:rPr lang="bg-BG" sz="1100" b="1" kern="1200" baseline="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на проекта</a:t>
                      </a:r>
                      <a:endParaRPr lang="en-US" sz="1100" b="1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100" b="1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Общ</a:t>
                      </a:r>
                      <a:r>
                        <a:rPr lang="bg-BG" sz="1100" b="1" baseline="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бюджет в лева</a:t>
                      </a:r>
                      <a:endParaRPr lang="en-US" sz="11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546719227"/>
                  </a:ext>
                </a:extLst>
              </a:tr>
              <a:tr h="207847">
                <a:tc gridSpan="5">
                  <a:txBody>
                    <a:bodyPr/>
                    <a:lstStyle/>
                    <a:p>
                      <a:pPr marL="0" indent="44958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4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Компонент 1: „Мехатроника и чисти технологии“</a:t>
                      </a: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368922752"/>
                  </a:ext>
                </a:extLst>
              </a:tr>
              <a:tr h="39101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 b="1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en-US" sz="110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en-US" sz="11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BG05M2OP001-1.002-0019</a:t>
                      </a:r>
                      <a:endParaRPr lang="en-US" sz="1100" b="1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bg-BG" sz="11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СУ "Св. Климент Охридски"</a:t>
                      </a:r>
                      <a:endParaRPr lang="en-US" sz="1100" b="1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1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Чисти технологии за устойчива околна среда – води, отпадъци, енергия за кръгова икономика</a:t>
                      </a:r>
                      <a:endParaRPr lang="en-US" sz="1100" b="1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en-GB" sz="11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23</a:t>
                      </a:r>
                      <a:r>
                        <a:rPr lang="bg-BG" sz="11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667</a:t>
                      </a:r>
                      <a:r>
                        <a:rPr lang="bg-BG" sz="11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925.86</a:t>
                      </a:r>
                      <a:endParaRPr lang="en-US" sz="1100" b="1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027518039"/>
                  </a:ext>
                </a:extLst>
              </a:tr>
              <a:tr h="36248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1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</a:t>
                      </a:r>
                      <a:endParaRPr lang="en-US" sz="1100" b="1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bg-BG" sz="11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BG05M2OP001-1.002-0023</a:t>
                      </a:r>
                      <a:endParaRPr lang="en-US" sz="1100" b="1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bg-BG" sz="11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Технически Университет- Габрово </a:t>
                      </a:r>
                      <a:endParaRPr lang="en-US" sz="1100" b="1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1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ЦК "</a:t>
                      </a:r>
                      <a:r>
                        <a:rPr lang="bg-BG" sz="1100" b="1" kern="1200" noProof="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Интелигентни </a:t>
                      </a:r>
                      <a:r>
                        <a:rPr lang="bg-BG" sz="1100" b="1" kern="1200" dirty="0" err="1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мехатронни</a:t>
                      </a:r>
                      <a:r>
                        <a:rPr lang="ru-RU" sz="11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eко- и енергоспестяващи системи и технологии"</a:t>
                      </a:r>
                      <a:endParaRPr lang="en-US" sz="1100" b="1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en-US" sz="11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23</a:t>
                      </a:r>
                      <a:r>
                        <a:rPr lang="bg-BG" sz="11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569</a:t>
                      </a:r>
                      <a:r>
                        <a:rPr lang="bg-BG" sz="11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719.17 </a:t>
                      </a:r>
                      <a:endParaRPr lang="en-US" sz="1100" b="1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07847">
                <a:tc gridSpan="5"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4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Компонент 2. “Информатика и информационни и комуникационни технологии”</a:t>
                      </a: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299970423"/>
                  </a:ext>
                </a:extLst>
              </a:tr>
              <a:tr h="29405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 b="1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en-US" sz="110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en-US" sz="11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BG05M2OP001-1.002-0002 </a:t>
                      </a:r>
                      <a:endParaRPr lang="en-US" sz="1100" b="1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bg-BG" sz="11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УНСС</a:t>
                      </a:r>
                      <a:endParaRPr lang="en-US" sz="1100" b="1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1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Дигитализация на икономиката в среда на Големи данни (ДИГД)</a:t>
                      </a:r>
                      <a:endParaRPr lang="en-US" sz="1100" b="1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en-GB" sz="11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</a:t>
                      </a:r>
                      <a:r>
                        <a:rPr lang="bg-BG" sz="11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333</a:t>
                      </a:r>
                      <a:r>
                        <a:rPr lang="bg-BG" sz="11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868.86</a:t>
                      </a:r>
                      <a:endParaRPr lang="en-US" sz="1100" b="1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21651598"/>
                  </a:ext>
                </a:extLst>
              </a:tr>
              <a:tr h="42559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1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1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</a:t>
                      </a:r>
                      <a:endParaRPr lang="en-US" sz="11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en-US" sz="11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BG05M2OP001-1.002-000</a:t>
                      </a:r>
                      <a:r>
                        <a:rPr lang="bg-BG" sz="11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endParaRPr lang="bg-BG" sz="1100" b="1" kern="1200" dirty="0" smtClean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bg-BG" sz="11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Институт по роботика - БАН</a:t>
                      </a: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bg-BG" sz="1100" b="1" kern="1200" noProof="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Изграждане </a:t>
                      </a:r>
                      <a:r>
                        <a:rPr lang="ru-RU" sz="11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 развитие на ЦК </a:t>
                      </a:r>
                      <a:r>
                        <a:rPr lang="en-US" sz="11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“</a:t>
                      </a:r>
                      <a:r>
                        <a:rPr lang="ru-RU" sz="1100" b="1" kern="1200" dirty="0" err="1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Quasar</a:t>
                      </a:r>
                      <a:r>
                        <a:rPr lang="en-US" sz="11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”</a:t>
                      </a:r>
                      <a:endParaRPr lang="en-US" sz="1100" b="1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en-US" sz="11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 </a:t>
                      </a:r>
                      <a:r>
                        <a:rPr lang="bg-BG" sz="11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500 000.00</a:t>
                      </a:r>
                      <a:endParaRPr lang="en-US" sz="1100" b="1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207847">
                <a:tc gridSpan="5"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4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Компонент 3: „Индустрия за здравословен живот и био-технологии“</a:t>
                      </a:r>
                      <a:endParaRPr lang="en-US" sz="1400" b="1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493805699"/>
                  </a:ext>
                </a:extLst>
              </a:tr>
              <a:tr h="36317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bg-BG" sz="1100" b="1" dirty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en-US" sz="1100" b="1" dirty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en-US" sz="11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en-US" sz="11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BG05M2OP001-1.002-0012 </a:t>
                      </a:r>
                      <a:endParaRPr lang="en-US" sz="1100" b="1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1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Институт по органична химия с Център по фитохимия-София </a:t>
                      </a:r>
                      <a:endParaRPr lang="en-US" sz="1100" b="1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1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Устойчиво оползотворяване на био-ресурси и отпадъци от лечебни и ароматични растения за иновативни биоактивни продукти</a:t>
                      </a:r>
                      <a:endParaRPr lang="en-US" sz="1100" b="1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en-US" sz="11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23 791 055.20 </a:t>
                      </a:r>
                      <a:endParaRPr lang="en-US" sz="1100" b="1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252676126"/>
                  </a:ext>
                </a:extLst>
              </a:tr>
              <a:tr h="24994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bg-BG" sz="1100" b="1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</a:t>
                      </a:r>
                      <a:endParaRPr lang="en-US" sz="1100" b="1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en-US" sz="11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BG05M2OP001-1.002-0005 </a:t>
                      </a:r>
                      <a:endParaRPr lang="en-US" sz="1100" b="1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bg-BG" sz="11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Медицински Университет</a:t>
                      </a:r>
                      <a:r>
                        <a:rPr lang="en-US" sz="11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- </a:t>
                      </a:r>
                      <a:r>
                        <a:rPr lang="bg-BG" sz="11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Пловдив</a:t>
                      </a:r>
                      <a:endParaRPr lang="en-US" sz="1100" b="1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1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Център за компетентност „</a:t>
                      </a:r>
                      <a:r>
                        <a:rPr lang="ru-RU" sz="1100" b="1" kern="1200" dirty="0" err="1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Персонализирана</a:t>
                      </a:r>
                      <a:r>
                        <a:rPr lang="ru-RU" sz="11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bg-BG" sz="1100" b="1" kern="1200" noProof="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иновативна</a:t>
                      </a:r>
                      <a:r>
                        <a:rPr lang="ru-RU" sz="11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медицина</a:t>
                      </a:r>
                      <a:r>
                        <a:rPr lang="en-US" sz="11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”</a:t>
                      </a:r>
                      <a:endParaRPr lang="en-US" sz="1100" b="1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en-US" sz="11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23 472 018.71 </a:t>
                      </a:r>
                      <a:endParaRPr lang="en-US" sz="1100" b="1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42559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bg-BG" sz="1100" b="1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</a:t>
                      </a:r>
                      <a:endParaRPr lang="en-US" sz="1100" b="1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en-US" sz="11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BG05M2OP001-1.002-0001</a:t>
                      </a:r>
                      <a:endParaRPr lang="bg-BG" sz="1100" b="1" kern="1200" dirty="0" smtClean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endParaRPr lang="bg-BG" sz="1100" b="1" kern="1200" dirty="0" smtClean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Национален центьр по заразни и паразитни болести </a:t>
                      </a:r>
                      <a:endParaRPr lang="en-US" sz="1100" b="1" kern="1200" dirty="0" smtClean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bg-BG" sz="1100" b="1" dirty="0" smtClean="0">
                          <a:solidFill>
                            <a:srgbClr val="002060"/>
                          </a:solidFill>
                        </a:rPr>
                        <a:t>Основни транслуминални и клинични изследвания на инфекциозни заболявания и имунитет</a:t>
                      </a:r>
                      <a:endParaRPr lang="en-US" sz="1100" b="1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en-US" sz="11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23</a:t>
                      </a:r>
                      <a:r>
                        <a:rPr lang="bg-BG" sz="11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638</a:t>
                      </a:r>
                      <a:r>
                        <a:rPr lang="bg-BG" sz="11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258</a:t>
                      </a:r>
                      <a:r>
                        <a:rPr lang="bg-BG" sz="11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.00</a:t>
                      </a:r>
                      <a:endParaRPr lang="en-US" sz="1100" b="1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088145405"/>
                  </a:ext>
                </a:extLst>
              </a:tr>
              <a:tr h="42559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bg-BG" sz="1100" b="1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4.</a:t>
                      </a:r>
                      <a:endParaRPr lang="en-US" sz="1100" b="1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en-US" sz="11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BG05M2OP001-1.002-001</a:t>
                      </a:r>
                      <a:r>
                        <a:rPr lang="bg-BG" sz="11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endParaRPr lang="bg-BG" sz="1100" b="1" kern="1200" dirty="0" smtClean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1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Медицински Университет</a:t>
                      </a:r>
                      <a:r>
                        <a:rPr lang="en-US" sz="11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- </a:t>
                      </a:r>
                      <a:r>
                        <a:rPr lang="bg-BG" sz="11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Плевен</a:t>
                      </a:r>
                      <a:endParaRPr lang="en-US" sz="1100" b="1" kern="1200" dirty="0" smtClean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bg-BG" sz="1100" b="1" dirty="0" smtClean="0">
                          <a:solidFill>
                            <a:srgbClr val="002060"/>
                          </a:solidFill>
                        </a:rPr>
                        <a:t>Център за компетентност в областта на персонализираната медицина, 3</a:t>
                      </a:r>
                      <a:r>
                        <a:rPr lang="en-GB" sz="1100" b="1" dirty="0" smtClean="0">
                          <a:solidFill>
                            <a:srgbClr val="002060"/>
                          </a:solidFill>
                        </a:rPr>
                        <a:t>D,</a:t>
                      </a:r>
                      <a:r>
                        <a:rPr lang="bg-BG" sz="1100" b="1" dirty="0" smtClean="0">
                          <a:solidFill>
                            <a:srgbClr val="002060"/>
                          </a:solidFill>
                        </a:rPr>
                        <a:t> телемедицина, роботизирана и минимално инвазивна хирургия</a:t>
                      </a:r>
                      <a:endParaRPr lang="en-US" sz="1100" b="1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en-US" sz="11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23</a:t>
                      </a:r>
                      <a:r>
                        <a:rPr lang="bg-BG" sz="11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695</a:t>
                      </a:r>
                      <a:r>
                        <a:rPr lang="bg-BG" sz="11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179.29</a:t>
                      </a:r>
                      <a:endParaRPr lang="en-US" sz="1100" b="1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855917169"/>
                  </a:ext>
                </a:extLst>
              </a:tr>
              <a:tr h="207847">
                <a:tc gridSpan="5"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4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Компонент 4: „Нови технологии в креативните и рекреативните индустрии“</a:t>
                      </a:r>
                      <a:endParaRPr lang="en-US" sz="1400" b="1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228927760"/>
                  </a:ext>
                </a:extLst>
              </a:tr>
              <a:tr h="42559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en-US" sz="11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BG05M2OP001-1.002-0008</a:t>
                      </a:r>
                      <a:endParaRPr lang="bg-BG" sz="1100" b="1" kern="1200" dirty="0" smtClean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bg-BG" sz="1100" b="1" kern="1200" dirty="0" smtClean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bg-BG" sz="11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Висше училище по мениджмънт</a:t>
                      </a:r>
                      <a:endParaRPr lang="en-US" sz="1100" b="1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1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Център за компетентност за интелигентни решения в креативните и рекреативните индустрии (ИНКРЕА)</a:t>
                      </a:r>
                      <a:endParaRPr lang="en-US" sz="1100" b="1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en-GB" sz="11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</a:t>
                      </a:r>
                      <a:r>
                        <a:rPr lang="bg-BG" sz="11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379</a:t>
                      </a:r>
                      <a:r>
                        <a:rPr lang="bg-BG" sz="11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129.35</a:t>
                      </a:r>
                      <a:endParaRPr lang="en-US" sz="1100" b="1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895029867"/>
                  </a:ext>
                </a:extLst>
              </a:tr>
              <a:tr h="252037">
                <a:tc gridSpan="4"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bg-BG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Обща сума на подписаните договори</a:t>
                      </a:r>
                      <a:endParaRPr kumimoji="0" lang="en-US" sz="14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kumimoji="0" lang="bg-BG" sz="16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182 047 154,44/</a:t>
                      </a: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3"/>
                  </a:ext>
                </a:extLst>
              </a:tr>
              <a:tr h="352748">
                <a:tc gridSpan="4"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Обща сума на договорите </a:t>
                      </a:r>
                      <a:r>
                        <a:rPr kumimoji="0" lang="bg-BG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 изпълнение към 29.11.2018</a:t>
                      </a: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kumimoji="0" lang="en-US" sz="16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168 668 025,09</a:t>
                      </a: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5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0" y="1276895"/>
            <a:ext cx="120374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1600" b="1" cap="small" spc="-50" dirty="0">
                <a:solidFill>
                  <a:srgbClr val="A51321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8</a:t>
            </a:r>
            <a:r>
              <a:rPr lang="bg-BG" sz="1600" b="1" cap="small" spc="-50" dirty="0" smtClean="0">
                <a:solidFill>
                  <a:srgbClr val="A51321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. Информация за сключените договори по процедура </a:t>
            </a:r>
            <a:r>
              <a:rPr lang="en-US" sz="1600" b="1" cap="small" spc="-50" dirty="0" smtClean="0">
                <a:solidFill>
                  <a:srgbClr val="A51321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BG05M2OP001-1.002</a:t>
            </a:r>
            <a:r>
              <a:rPr lang="bg-BG" sz="1600" b="1" cap="small" spc="-50" dirty="0" smtClean="0">
                <a:solidFill>
                  <a:srgbClr val="A51321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 Изграждане и развитие на Центрове за компетентност</a:t>
            </a:r>
            <a:endParaRPr lang="en-US" sz="1600" b="1" cap="small" spc="-50" dirty="0">
              <a:solidFill>
                <a:srgbClr val="A51321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4825" y="3460612"/>
            <a:ext cx="1724025" cy="3407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defTabSz="914400">
              <a:lnSpc>
                <a:spcPct val="150000"/>
              </a:lnSpc>
              <a:spcAft>
                <a:spcPts val="800"/>
              </a:spcAft>
              <a:defRPr/>
            </a:pPr>
            <a:r>
              <a:rPr lang="bg-BG" sz="1200" b="1" dirty="0">
                <a:solidFill>
                  <a:srgbClr val="008000"/>
                </a:solidFill>
                <a:latin typeface="Candara" panose="020E05020303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сключен на </a:t>
            </a:r>
            <a:r>
              <a:rPr lang="bg-BG" sz="1200" b="1" dirty="0" smtClean="0">
                <a:solidFill>
                  <a:srgbClr val="008000"/>
                </a:solidFill>
                <a:latin typeface="Candara" panose="020E05020303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01</a:t>
            </a:r>
            <a:r>
              <a:rPr lang="en-US" sz="1200" b="1" dirty="0" smtClean="0">
                <a:solidFill>
                  <a:srgbClr val="008000"/>
                </a:solidFill>
                <a:latin typeface="Candara" panose="020E05020303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.0</a:t>
            </a:r>
            <a:r>
              <a:rPr lang="bg-BG" sz="1200" b="1" dirty="0" smtClean="0">
                <a:solidFill>
                  <a:srgbClr val="008000"/>
                </a:solidFill>
                <a:latin typeface="Candara" panose="020E05020303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r>
              <a:rPr lang="en-US" sz="1200" b="1" dirty="0" smtClean="0">
                <a:solidFill>
                  <a:srgbClr val="008000"/>
                </a:solidFill>
                <a:latin typeface="Candara" panose="020E05020303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.2018</a:t>
            </a:r>
            <a:endParaRPr lang="en-US" sz="1200" b="1" dirty="0">
              <a:solidFill>
                <a:srgbClr val="008000"/>
              </a:solidFill>
              <a:latin typeface="Candara" panose="020E0502030303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04824" y="4726263"/>
            <a:ext cx="1724025" cy="3407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defTabSz="914400">
              <a:lnSpc>
                <a:spcPct val="150000"/>
              </a:lnSpc>
              <a:spcAft>
                <a:spcPts val="800"/>
              </a:spcAft>
              <a:defRPr/>
            </a:pPr>
            <a:r>
              <a:rPr lang="bg-BG" sz="1200" b="1" dirty="0">
                <a:solidFill>
                  <a:srgbClr val="008000"/>
                </a:solidFill>
                <a:latin typeface="Candara" panose="020E05020303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сключен на </a:t>
            </a:r>
            <a:r>
              <a:rPr lang="bg-BG" sz="1200" b="1" dirty="0" smtClean="0">
                <a:solidFill>
                  <a:srgbClr val="008000"/>
                </a:solidFill>
                <a:latin typeface="Candara" panose="020E05020303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10</a:t>
            </a:r>
            <a:r>
              <a:rPr lang="en-US" sz="1200" b="1" dirty="0" smtClean="0">
                <a:solidFill>
                  <a:srgbClr val="008000"/>
                </a:solidFill>
                <a:latin typeface="Candara" panose="020E05020303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.0</a:t>
            </a:r>
            <a:r>
              <a:rPr lang="bg-BG" sz="1200" b="1" dirty="0">
                <a:solidFill>
                  <a:srgbClr val="008000"/>
                </a:solidFill>
                <a:latin typeface="Candara" panose="020E05020303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</a:t>
            </a:r>
            <a:r>
              <a:rPr lang="en-US" sz="1200" b="1" dirty="0" smtClean="0">
                <a:solidFill>
                  <a:srgbClr val="008000"/>
                </a:solidFill>
                <a:latin typeface="Candara" panose="020E05020303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.2018</a:t>
            </a:r>
            <a:endParaRPr lang="en-US" sz="1200" b="1" dirty="0">
              <a:solidFill>
                <a:srgbClr val="008000"/>
              </a:solidFill>
              <a:latin typeface="Candara" panose="020E0502030303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04822" y="5168653"/>
            <a:ext cx="1724025" cy="3407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defTabSz="914400">
              <a:lnSpc>
                <a:spcPct val="150000"/>
              </a:lnSpc>
              <a:spcAft>
                <a:spcPts val="800"/>
              </a:spcAft>
              <a:defRPr/>
            </a:pPr>
            <a:r>
              <a:rPr lang="bg-BG" sz="1200" b="1" dirty="0">
                <a:solidFill>
                  <a:srgbClr val="008000"/>
                </a:solidFill>
                <a:latin typeface="Candara" panose="020E05020303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сключен на </a:t>
            </a:r>
            <a:r>
              <a:rPr lang="bg-BG" sz="1200" b="1" dirty="0" smtClean="0">
                <a:solidFill>
                  <a:srgbClr val="008000"/>
                </a:solidFill>
                <a:latin typeface="Candara" panose="020E05020303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26</a:t>
            </a:r>
            <a:r>
              <a:rPr lang="en-US" sz="1200" b="1" dirty="0" smtClean="0">
                <a:solidFill>
                  <a:srgbClr val="008000"/>
                </a:solidFill>
                <a:latin typeface="Candara" panose="020E05020303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.0</a:t>
            </a:r>
            <a:r>
              <a:rPr lang="bg-BG" sz="1200" b="1" dirty="0" smtClean="0">
                <a:solidFill>
                  <a:srgbClr val="008000"/>
                </a:solidFill>
                <a:latin typeface="Candara" panose="020E05020303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</a:t>
            </a:r>
            <a:r>
              <a:rPr lang="en-US" sz="1200" b="1" dirty="0" smtClean="0">
                <a:solidFill>
                  <a:srgbClr val="008000"/>
                </a:solidFill>
                <a:latin typeface="Candara" panose="020E05020303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.2018</a:t>
            </a:r>
            <a:endParaRPr lang="en-US" sz="1200" b="1" dirty="0">
              <a:solidFill>
                <a:srgbClr val="008000"/>
              </a:solidFill>
              <a:latin typeface="Candara" panose="020E0502030303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04823" y="5889684"/>
            <a:ext cx="172402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defTabSz="914400">
              <a:spcAft>
                <a:spcPts val="800"/>
              </a:spcAft>
              <a:defRPr/>
            </a:pPr>
            <a:r>
              <a:rPr lang="bg-BG" sz="1100" b="1" dirty="0">
                <a:solidFill>
                  <a:srgbClr val="FF0000"/>
                </a:solidFill>
                <a:latin typeface="Candara" panose="020E05020303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прекратен на 02.11.2018 </a:t>
            </a:r>
            <a:endParaRPr lang="en-US" sz="1100" b="1" dirty="0">
              <a:solidFill>
                <a:srgbClr val="FF0000"/>
              </a:solidFill>
              <a:latin typeface="Candara" panose="020E0502030303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9208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6.25E-7 1.85185E-6 L 6.25E-7 -0.07222 " pathEditMode="relative" rAng="0" ptsTypes="AA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6.25E-7 1.11111E-6 L 6.25E-7 -0.07222 " pathEditMode="relative" rAng="0" ptsTypes="AA">
                                      <p:cBhvr>
                                        <p:cTn id="1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1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6.25E-7 -2.22222E-6 L 6.25E-7 -0.07222 " pathEditMode="relative" rAng="0" ptsTypes="AA">
                                      <p:cBhvr>
                                        <p:cTn id="2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2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6.25E-7 2.22222E-6 L 6.25E-7 -0.07222 " pathEditMode="relative" rAng="0" ptsTypes="AA">
                                      <p:cBhvr>
                                        <p:cTn id="3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3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115614" y="1757007"/>
            <a:ext cx="6190124" cy="331267"/>
          </a:xfrm>
        </p:spPr>
        <p:txBody>
          <a:bodyPr vert="horz" lIns="0" tIns="45720" rIns="0" bIns="45720" rtlCol="0">
            <a:noAutofit/>
          </a:bodyPr>
          <a:lstStyle/>
          <a:p>
            <a:pPr algn="ctr"/>
            <a:r>
              <a:rPr lang="bg-BG" sz="1600" dirty="0" smtClean="0">
                <a:solidFill>
                  <a:srgbClr val="002060"/>
                </a:solidFill>
              </a:rPr>
              <a:t>Прогнозен бюджет </a:t>
            </a:r>
            <a:r>
              <a:rPr lang="en-US" sz="1600" dirty="0" smtClean="0">
                <a:solidFill>
                  <a:srgbClr val="002060"/>
                </a:solidFill>
              </a:rPr>
              <a:t> </a:t>
            </a:r>
            <a:r>
              <a:rPr lang="en-US" sz="1600" dirty="0">
                <a:solidFill>
                  <a:srgbClr val="002060"/>
                </a:solidFill>
              </a:rPr>
              <a:t>– </a:t>
            </a:r>
            <a:r>
              <a:rPr lang="en-US" sz="1600" b="1" cap="small" dirty="0">
                <a:solidFill>
                  <a:srgbClr val="002060"/>
                </a:solidFill>
                <a:cs typeface="Arial" panose="020B0604020202020204" pitchFamily="34" charset="0"/>
              </a:rPr>
              <a:t>BG05M2OP001-1.001 – </a:t>
            </a:r>
            <a:r>
              <a:rPr lang="bg-BG" sz="1600" b="1" cap="small" dirty="0">
                <a:solidFill>
                  <a:srgbClr val="002060"/>
                </a:solidFill>
                <a:cs typeface="Arial" panose="020B0604020202020204" pitchFamily="34" charset="0"/>
              </a:rPr>
              <a:t>ЦВП </a:t>
            </a:r>
            <a:r>
              <a:rPr lang="en-US" sz="1600" dirty="0" smtClean="0">
                <a:solidFill>
                  <a:srgbClr val="002060"/>
                </a:solidFill>
              </a:rPr>
              <a:t> </a:t>
            </a:r>
            <a:r>
              <a:rPr lang="en-US" sz="1600" dirty="0">
                <a:solidFill>
                  <a:srgbClr val="002060"/>
                </a:solidFill>
              </a:rPr>
              <a:t>– 200 000 000 </a:t>
            </a:r>
            <a:r>
              <a:rPr lang="bg-BG" sz="1600" dirty="0" smtClean="0">
                <a:solidFill>
                  <a:srgbClr val="002060"/>
                </a:solidFill>
              </a:rPr>
              <a:t>лв.</a:t>
            </a:r>
            <a:endParaRPr lang="bg-BG" sz="1600" dirty="0">
              <a:solidFill>
                <a:srgbClr val="002060"/>
              </a:solidFill>
            </a:endParaRPr>
          </a:p>
          <a:p>
            <a:pPr algn="ctr"/>
            <a:endParaRPr lang="bg-BG" sz="1600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6305738" y="1747482"/>
            <a:ext cx="5770648" cy="404840"/>
          </a:xfrm>
        </p:spPr>
        <p:txBody>
          <a:bodyPr>
            <a:noAutofit/>
          </a:bodyPr>
          <a:lstStyle/>
          <a:p>
            <a:r>
              <a:rPr lang="bg-BG" sz="1600" dirty="0" smtClean="0">
                <a:solidFill>
                  <a:srgbClr val="002060"/>
                </a:solidFill>
              </a:rPr>
              <a:t>Прогнозен бюджет</a:t>
            </a:r>
            <a:r>
              <a:rPr lang="en-US" sz="1600" dirty="0" smtClean="0">
                <a:solidFill>
                  <a:srgbClr val="002060"/>
                </a:solidFill>
              </a:rPr>
              <a:t> – </a:t>
            </a:r>
            <a:r>
              <a:rPr lang="en-US" sz="1600" b="1" cap="small" dirty="0">
                <a:solidFill>
                  <a:srgbClr val="002060"/>
                </a:solidFill>
                <a:cs typeface="Arial" panose="020B0604020202020204" pitchFamily="34" charset="0"/>
              </a:rPr>
              <a:t>BG05M2OP001-1.002 - </a:t>
            </a:r>
            <a:r>
              <a:rPr lang="bg-BG" sz="1600" b="1" cap="small" dirty="0" smtClean="0">
                <a:solidFill>
                  <a:srgbClr val="002060"/>
                </a:solidFill>
                <a:cs typeface="Arial" panose="020B0604020202020204" pitchFamily="34" charset="0"/>
              </a:rPr>
              <a:t>ЦК</a:t>
            </a:r>
            <a:r>
              <a:rPr lang="en-US" sz="1600" dirty="0" smtClean="0">
                <a:solidFill>
                  <a:srgbClr val="002060"/>
                </a:solidFill>
              </a:rPr>
              <a:t> – 150 000 000 </a:t>
            </a:r>
            <a:r>
              <a:rPr lang="bg-BG" sz="1600" dirty="0" smtClean="0">
                <a:solidFill>
                  <a:srgbClr val="002060"/>
                </a:solidFill>
              </a:rPr>
              <a:t>лв.</a:t>
            </a:r>
            <a:endParaRPr lang="bg-BG" sz="1600" dirty="0">
              <a:solidFill>
                <a:srgbClr val="002060"/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31228" y="1423333"/>
            <a:ext cx="11814367" cy="342919"/>
          </a:xfrm>
        </p:spPr>
        <p:txBody>
          <a:bodyPr>
            <a:noAutofit/>
          </a:bodyPr>
          <a:lstStyle/>
          <a:p>
            <a:r>
              <a:rPr lang="bg-BG" sz="22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8</a:t>
            </a:r>
            <a:r>
              <a:rPr lang="bg-BG" sz="22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. Информация за наличния финансов ресурс по процедури за изграждане на ЦВП и ЦК в ос 1</a:t>
            </a:r>
            <a:endParaRPr lang="bg-BG" sz="2200" b="1" cap="small" dirty="0">
              <a:solidFill>
                <a:srgbClr val="A51321"/>
              </a:solidFill>
              <a:ea typeface="+mn-ea"/>
              <a:cs typeface="Arial" panose="020B0604020202020204" pitchFamily="34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3094549"/>
              </p:ext>
            </p:extLst>
          </p:nvPr>
        </p:nvGraphicFramePr>
        <p:xfrm>
          <a:off x="399499" y="2142797"/>
          <a:ext cx="5737064" cy="36893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7338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75491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208773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501631">
                <a:tc>
                  <a:txBody>
                    <a:bodyPr/>
                    <a:lstStyle/>
                    <a:p>
                      <a:pPr algn="ctr"/>
                      <a:r>
                        <a:rPr lang="bg-BG" sz="1400" b="1" dirty="0" smtClean="0">
                          <a:latin typeface="Candara" panose="020E0502030303020204" pitchFamily="34" charset="0"/>
                        </a:rPr>
                        <a:t>Първоначален</a:t>
                      </a:r>
                      <a:r>
                        <a:rPr lang="bg-BG" sz="1400" b="1" baseline="0" dirty="0" smtClean="0">
                          <a:latin typeface="Candara" panose="020E0502030303020204" pitchFamily="34" charset="0"/>
                        </a:rPr>
                        <a:t> б</a:t>
                      </a:r>
                      <a:r>
                        <a:rPr lang="bg-BG" sz="1400" b="1" dirty="0" smtClean="0">
                          <a:latin typeface="Candara" panose="020E0502030303020204" pitchFamily="34" charset="0"/>
                        </a:rPr>
                        <a:t>юджет</a:t>
                      </a:r>
                      <a:endParaRPr lang="bg-BG" sz="1400" b="1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sz="1400" b="1" dirty="0" smtClean="0">
                          <a:latin typeface="Candara" panose="020E0502030303020204" pitchFamily="34" charset="0"/>
                        </a:rPr>
                        <a:t>Договорени</a:t>
                      </a:r>
                      <a:r>
                        <a:rPr lang="bg-BG" sz="1400" b="1" baseline="0" dirty="0" smtClean="0">
                          <a:latin typeface="Candara" panose="020E0502030303020204" pitchFamily="34" charset="0"/>
                        </a:rPr>
                        <a:t> средства в лева</a:t>
                      </a:r>
                      <a:endParaRPr lang="bg-BG" sz="1400" b="1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sz="1400" b="1" dirty="0" smtClean="0">
                          <a:latin typeface="Candara" panose="020E0502030303020204" pitchFamily="34" charset="0"/>
                        </a:rPr>
                        <a:t>Недоговорен финансов</a:t>
                      </a:r>
                      <a:r>
                        <a:rPr lang="bg-BG" sz="1400" b="1" baseline="0" dirty="0" smtClean="0">
                          <a:latin typeface="Candara" panose="020E0502030303020204" pitchFamily="34" charset="0"/>
                        </a:rPr>
                        <a:t> ресурс в лева</a:t>
                      </a:r>
                      <a:endParaRPr lang="bg-BG" sz="1400" b="1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619661"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Компонент</a:t>
                      </a:r>
                      <a:r>
                        <a:rPr lang="en-US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 1</a:t>
                      </a:r>
                    </a:p>
                    <a:p>
                      <a:pPr algn="ctr"/>
                      <a:r>
                        <a:rPr lang="en-US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70 000 000</a:t>
                      </a:r>
                      <a:endParaRPr lang="bg-BG" dirty="0">
                        <a:solidFill>
                          <a:srgbClr val="002060"/>
                        </a:solidFill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69</a:t>
                      </a:r>
                      <a:r>
                        <a:rPr lang="en-US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bg-BG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184</a:t>
                      </a:r>
                      <a:r>
                        <a:rPr lang="en-US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bg-BG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529,81</a:t>
                      </a:r>
                      <a:endParaRPr lang="bg-BG" dirty="0">
                        <a:solidFill>
                          <a:srgbClr val="002060"/>
                        </a:solidFill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00B050"/>
                          </a:solidFill>
                          <a:latin typeface="Candara" panose="020E0502030303020204" pitchFamily="34" charset="0"/>
                        </a:rPr>
                        <a:t>815 470,19</a:t>
                      </a:r>
                      <a:endParaRPr lang="en-GB" b="1" dirty="0" smtClean="0">
                        <a:solidFill>
                          <a:srgbClr val="00B050"/>
                        </a:solidFill>
                        <a:latin typeface="Candara" panose="020E0502030303020204" pitchFamily="34" charset="0"/>
                      </a:endParaRPr>
                    </a:p>
                    <a:p>
                      <a:pPr algn="ctr"/>
                      <a:endParaRPr lang="bg-BG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885230"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Компонент</a:t>
                      </a:r>
                      <a:r>
                        <a:rPr lang="en-US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 2</a:t>
                      </a:r>
                    </a:p>
                    <a:p>
                      <a:pPr algn="ctr"/>
                      <a:r>
                        <a:rPr lang="en-US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30</a:t>
                      </a:r>
                      <a:r>
                        <a:rPr lang="en-US" baseline="0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 000 000</a:t>
                      </a:r>
                      <a:endParaRPr lang="bg-BG" dirty="0">
                        <a:solidFill>
                          <a:srgbClr val="002060"/>
                        </a:solidFill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29 781 882,42</a:t>
                      </a:r>
                      <a:endParaRPr lang="bg-BG" dirty="0" smtClean="0">
                        <a:solidFill>
                          <a:srgbClr val="002060"/>
                        </a:solidFill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00B050"/>
                          </a:solidFill>
                          <a:latin typeface="Candara" panose="020E0502030303020204" pitchFamily="34" charset="0"/>
                        </a:rPr>
                        <a:t>218 117,58</a:t>
                      </a:r>
                    </a:p>
                    <a:p>
                      <a:pPr algn="ctr"/>
                      <a:endParaRPr lang="bg-BG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619661"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Компонент</a:t>
                      </a:r>
                      <a:r>
                        <a:rPr lang="en-US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 3</a:t>
                      </a:r>
                      <a:endParaRPr lang="bg-BG" dirty="0" smtClean="0">
                        <a:solidFill>
                          <a:srgbClr val="002060"/>
                        </a:solidFill>
                        <a:latin typeface="Candara" panose="020E0502030303020204" pitchFamily="34" charset="0"/>
                      </a:endParaRPr>
                    </a:p>
                    <a:p>
                      <a:pPr algn="ctr"/>
                      <a:r>
                        <a:rPr lang="bg-BG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- 70 000 000</a:t>
                      </a:r>
                      <a:endParaRPr lang="en-US" dirty="0" smtClean="0">
                        <a:solidFill>
                          <a:srgbClr val="002060"/>
                        </a:solidFill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0,00</a:t>
                      </a:r>
                      <a:endParaRPr lang="bg-BG" dirty="0">
                        <a:solidFill>
                          <a:srgbClr val="002060"/>
                        </a:solidFill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b="1" dirty="0" smtClean="0">
                          <a:solidFill>
                            <a:srgbClr val="00B050"/>
                          </a:solidFill>
                          <a:latin typeface="Candara" panose="020E0502030303020204" pitchFamily="34" charset="0"/>
                        </a:rPr>
                        <a:t>70 000 000,00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bg-BG" dirty="0" smtClean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619661"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Компонент</a:t>
                      </a:r>
                      <a:r>
                        <a:rPr lang="en-US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 4</a:t>
                      </a:r>
                    </a:p>
                    <a:p>
                      <a:pPr algn="ctr"/>
                      <a:r>
                        <a:rPr lang="en-US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30 000 000</a:t>
                      </a:r>
                      <a:endParaRPr lang="bg-BG" dirty="0">
                        <a:solidFill>
                          <a:srgbClr val="002060"/>
                        </a:solidFill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800" b="0" i="0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29 785 549</a:t>
                      </a:r>
                      <a:r>
                        <a:rPr lang="en-US" sz="1800" b="0" i="0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,49</a:t>
                      </a:r>
                      <a:endParaRPr lang="bg-BG" dirty="0" smtClean="0">
                        <a:solidFill>
                          <a:srgbClr val="002060"/>
                        </a:solidFill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00B050"/>
                          </a:solidFill>
                          <a:latin typeface="Candara" panose="020E0502030303020204" pitchFamily="34" charset="0"/>
                        </a:rPr>
                        <a:t>214 450,51</a:t>
                      </a:r>
                      <a:endParaRPr lang="bg-BG" b="1" dirty="0" smtClean="0">
                        <a:solidFill>
                          <a:srgbClr val="00B050"/>
                        </a:solidFill>
                        <a:latin typeface="Candara" panose="020E0502030303020204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bg-BG" dirty="0" smtClean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54092">
                <a:tc>
                  <a:txBody>
                    <a:bodyPr/>
                    <a:lstStyle/>
                    <a:p>
                      <a:pPr algn="ctr"/>
                      <a:r>
                        <a:rPr lang="bg-BG" sz="1800" b="1" kern="1200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Общо</a:t>
                      </a:r>
                      <a:endParaRPr lang="bg-BG" sz="1800" b="1" kern="1200" dirty="0">
                        <a:solidFill>
                          <a:srgbClr val="002060"/>
                        </a:solidFill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128 751 961,72</a:t>
                      </a:r>
                      <a:endParaRPr lang="bg-BG" b="1" dirty="0">
                        <a:solidFill>
                          <a:srgbClr val="002060"/>
                        </a:solidFill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b="1" dirty="0" smtClean="0">
                          <a:solidFill>
                            <a:srgbClr val="00B050"/>
                          </a:solidFill>
                          <a:latin typeface="Candara" panose="020E0502030303020204" pitchFamily="34" charset="0"/>
                        </a:rPr>
                        <a:t>71 248 038,28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119891"/>
              </p:ext>
            </p:extLst>
          </p:nvPr>
        </p:nvGraphicFramePr>
        <p:xfrm>
          <a:off x="6400328" y="2133272"/>
          <a:ext cx="5645267" cy="3723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7338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86367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008216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bg-BG" sz="1400" dirty="0" smtClean="0">
                          <a:latin typeface="Candara" panose="020E0502030303020204" pitchFamily="34" charset="0"/>
                        </a:rPr>
                        <a:t>Първоначален бюджет</a:t>
                      </a:r>
                      <a:endParaRPr lang="bg-BG" sz="1400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sz="1400" baseline="0" dirty="0" smtClean="0">
                          <a:latin typeface="Candara" panose="020E0502030303020204" pitchFamily="34" charset="0"/>
                        </a:rPr>
                        <a:t>Договорени средства в лева</a:t>
                      </a:r>
                      <a:endParaRPr lang="bg-BG" sz="1400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sz="1400" b="1" dirty="0" smtClean="0">
                          <a:latin typeface="Candara" panose="020E0502030303020204" pitchFamily="34" charset="0"/>
                        </a:rPr>
                        <a:t>Наличен финансов</a:t>
                      </a:r>
                      <a:r>
                        <a:rPr lang="bg-BG" sz="1400" b="1" baseline="0" dirty="0" smtClean="0">
                          <a:latin typeface="Candara" panose="020E0502030303020204" pitchFamily="34" charset="0"/>
                        </a:rPr>
                        <a:t> ресурс в лева</a:t>
                      </a:r>
                      <a:endParaRPr lang="bg-BG" sz="1400" b="1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bg-BG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Компонент</a:t>
                      </a:r>
                      <a:r>
                        <a:rPr lang="en-US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 1</a:t>
                      </a:r>
                    </a:p>
                    <a:p>
                      <a:r>
                        <a:rPr lang="en-US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48 000 000</a:t>
                      </a:r>
                      <a:endParaRPr lang="bg-BG" dirty="0">
                        <a:solidFill>
                          <a:srgbClr val="002060"/>
                        </a:solidFill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47 237 645</a:t>
                      </a:r>
                      <a:r>
                        <a:rPr lang="bg-BG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,</a:t>
                      </a:r>
                      <a:r>
                        <a:rPr lang="en-US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03</a:t>
                      </a:r>
                      <a:endParaRPr lang="bg-BG" dirty="0">
                        <a:solidFill>
                          <a:srgbClr val="002060"/>
                        </a:solidFill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00B050"/>
                          </a:solidFill>
                          <a:latin typeface="Candara" panose="020E0502030303020204" pitchFamily="34" charset="0"/>
                        </a:rPr>
                        <a:t>762 354,97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bg-BG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Компонент</a:t>
                      </a:r>
                      <a:r>
                        <a:rPr lang="en-US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 2</a:t>
                      </a:r>
                    </a:p>
                    <a:p>
                      <a:r>
                        <a:rPr lang="en-US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27 000 000</a:t>
                      </a:r>
                      <a:endParaRPr lang="bg-BG" dirty="0">
                        <a:solidFill>
                          <a:srgbClr val="002060"/>
                        </a:solidFill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26 833 868,86</a:t>
                      </a:r>
                      <a:endParaRPr lang="bg-BG" dirty="0">
                        <a:solidFill>
                          <a:srgbClr val="002060"/>
                        </a:solidFill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00B050"/>
                          </a:solidFill>
                          <a:latin typeface="Candara" panose="020E0502030303020204" pitchFamily="34" charset="0"/>
                        </a:rPr>
                        <a:t>166 131,14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bg-BG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Компонент</a:t>
                      </a:r>
                      <a:r>
                        <a:rPr lang="en-US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 3</a:t>
                      </a:r>
                    </a:p>
                    <a:p>
                      <a:r>
                        <a:rPr lang="en-US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48 000 000</a:t>
                      </a:r>
                      <a:endParaRPr lang="bg-BG" dirty="0">
                        <a:solidFill>
                          <a:srgbClr val="002060"/>
                        </a:solidFill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47 263 073,91</a:t>
                      </a:r>
                      <a:r>
                        <a:rPr lang="en-US" b="1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 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00B050"/>
                          </a:solidFill>
                          <a:latin typeface="Candara" panose="020E0502030303020204" pitchFamily="34" charset="0"/>
                        </a:rPr>
                        <a:t>736 926,09</a:t>
                      </a:r>
                      <a:endParaRPr lang="bg-BG" dirty="0" smtClean="0">
                        <a:latin typeface="Candara" panose="020E0502030303020204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bg-BG" dirty="0" smtClean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bg-BG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     </a:t>
                      </a:r>
                      <a:endParaRPr lang="en-US" sz="800" dirty="0" smtClean="0">
                        <a:solidFill>
                          <a:srgbClr val="002060"/>
                        </a:solidFill>
                        <a:latin typeface="Candara" panose="020E0502030303020204" pitchFamily="34" charset="0"/>
                      </a:endParaRPr>
                    </a:p>
                    <a:p>
                      <a:r>
                        <a:rPr lang="bg-BG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Компонент</a:t>
                      </a:r>
                      <a:r>
                        <a:rPr lang="en-US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 4</a:t>
                      </a:r>
                    </a:p>
                    <a:p>
                      <a:r>
                        <a:rPr lang="en-US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27 000 000</a:t>
                      </a:r>
                      <a:endParaRPr lang="bg-BG" dirty="0">
                        <a:solidFill>
                          <a:srgbClr val="002060"/>
                        </a:solidFill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i="0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13</a:t>
                      </a:r>
                      <a:r>
                        <a:rPr lang="bg-BG" sz="1800" b="0" i="0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379</a:t>
                      </a:r>
                      <a:r>
                        <a:rPr lang="bg-BG" sz="1800" b="0" i="0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12</a:t>
                      </a:r>
                      <a:r>
                        <a:rPr lang="bg-BG" sz="1800" b="0" i="0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9</a:t>
                      </a:r>
                      <a:r>
                        <a:rPr lang="en-US" sz="1800" b="0" i="0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,35*</a:t>
                      </a:r>
                      <a:endParaRPr lang="bg-BG" dirty="0" smtClean="0">
                        <a:solidFill>
                          <a:srgbClr val="002060"/>
                        </a:solidFill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00B050"/>
                          </a:solidFill>
                          <a:latin typeface="Candara" panose="020E0502030303020204" pitchFamily="34" charset="0"/>
                        </a:rPr>
                        <a:t>13 620 870,65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bg-BG" b="1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О</a:t>
                      </a:r>
                      <a:r>
                        <a:rPr lang="bg-BG" b="1" baseline="0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бщо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134 713 717,15*</a:t>
                      </a:r>
                      <a:endParaRPr lang="bg-BG" b="1" dirty="0">
                        <a:solidFill>
                          <a:srgbClr val="002060"/>
                        </a:solidFill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 smtClean="0">
                          <a:solidFill>
                            <a:srgbClr val="00B050"/>
                          </a:solidFill>
                        </a:rPr>
                        <a:t>15 286 282,85</a:t>
                      </a:r>
                      <a:endParaRPr lang="en-US" b="1" dirty="0" smtClean="0">
                        <a:solidFill>
                          <a:srgbClr val="00B050"/>
                        </a:solidFill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8" name="Rectangle 7"/>
          <p:cNvSpPr/>
          <p:nvPr/>
        </p:nvSpPr>
        <p:spPr>
          <a:xfrm>
            <a:off x="6965307" y="6475556"/>
            <a:ext cx="507382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914400">
              <a:spcAft>
                <a:spcPts val="800"/>
              </a:spcAft>
              <a:defRPr/>
            </a:pPr>
            <a:r>
              <a:rPr lang="en-US" sz="1400" b="1" dirty="0">
                <a:solidFill>
                  <a:srgbClr val="002060"/>
                </a:solidFill>
              </a:rPr>
              <a:t>* </a:t>
            </a:r>
            <a:r>
              <a:rPr lang="bg-BG" sz="1400" b="1" dirty="0" smtClean="0">
                <a:solidFill>
                  <a:srgbClr val="002060"/>
                </a:solidFill>
                <a:latin typeface="Candara" panose="020E05020303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Договор </a:t>
            </a:r>
            <a:r>
              <a:rPr lang="en-US" sz="1400" b="1" dirty="0" smtClean="0">
                <a:solidFill>
                  <a:srgbClr val="002060"/>
                </a:solidFill>
                <a:latin typeface="Candara" panose="020E05020303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BG05M2OP001-1.002-0008</a:t>
            </a:r>
            <a:r>
              <a:rPr lang="bg-BG" sz="1400" b="1" dirty="0" smtClean="0">
                <a:solidFill>
                  <a:srgbClr val="002060"/>
                </a:solidFill>
                <a:latin typeface="Candara" panose="020E05020303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е прекратен на 2.11.2018 г.</a:t>
            </a:r>
            <a:endParaRPr lang="bg-BG" sz="1400" b="1" dirty="0">
              <a:solidFill>
                <a:srgbClr val="002060"/>
              </a:solidFill>
              <a:latin typeface="Candara" panose="020E0502030303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194061" y="4434959"/>
            <a:ext cx="16321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b="1" dirty="0" smtClean="0">
                <a:solidFill>
                  <a:srgbClr val="C00000"/>
                </a:solidFill>
                <a:latin typeface="Candara" panose="020E0502030303020204" pitchFamily="34" charset="0"/>
              </a:rPr>
              <a:t>-(</a:t>
            </a:r>
            <a:r>
              <a:rPr lang="bg-BG" b="1" dirty="0">
                <a:solidFill>
                  <a:srgbClr val="C00000"/>
                </a:solidFill>
                <a:latin typeface="Candara" panose="020E0502030303020204" pitchFamily="34" charset="0"/>
              </a:rPr>
              <a:t>29 355 861,12</a:t>
            </a:r>
            <a:r>
              <a:rPr lang="en-GB" b="1" dirty="0">
                <a:solidFill>
                  <a:srgbClr val="C00000"/>
                </a:solidFill>
                <a:latin typeface="Candara" panose="020E0502030303020204" pitchFamily="34" charset="0"/>
              </a:rPr>
              <a:t>)</a:t>
            </a:r>
            <a:endParaRPr lang="bg-BG" b="1" dirty="0">
              <a:solidFill>
                <a:srgbClr val="C00000"/>
              </a:solidFill>
              <a:latin typeface="Candara" panose="020E0502030303020204" pitchFamily="34" charset="0"/>
            </a:endParaRPr>
          </a:p>
        </p:txBody>
      </p:sp>
      <p:grpSp>
        <p:nvGrpSpPr>
          <p:cNvPr id="9" name="Group 8"/>
          <p:cNvGrpSpPr/>
          <p:nvPr/>
        </p:nvGrpSpPr>
        <p:grpSpPr>
          <a:xfrm rot="1301223">
            <a:off x="2564509" y="3963448"/>
            <a:ext cx="1745882" cy="508121"/>
            <a:chOff x="8455231" y="7457704"/>
            <a:chExt cx="1816743" cy="508121"/>
          </a:xfrm>
        </p:grpSpPr>
        <p:sp>
          <p:nvSpPr>
            <p:cNvPr id="10" name="Left Arrow 9"/>
            <p:cNvSpPr/>
            <p:nvPr/>
          </p:nvSpPr>
          <p:spPr>
            <a:xfrm>
              <a:off x="8455231" y="7457704"/>
              <a:ext cx="1816742" cy="508121"/>
            </a:xfrm>
            <a:prstGeom prst="leftArrow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8704613" y="7557875"/>
              <a:ext cx="156736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b="1" dirty="0">
                  <a:solidFill>
                    <a:schemeClr val="bg1"/>
                  </a:solidFill>
                </a:rPr>
                <a:t>29 355 </a:t>
              </a:r>
              <a:r>
                <a:rPr lang="en-US" sz="1400" b="1" dirty="0" smtClean="0">
                  <a:solidFill>
                    <a:schemeClr val="bg1"/>
                  </a:solidFill>
                </a:rPr>
                <a:t>861,12 </a:t>
              </a:r>
              <a:r>
                <a:rPr lang="bg-BG" sz="1400" b="1" dirty="0" smtClean="0">
                  <a:solidFill>
                    <a:schemeClr val="bg1"/>
                  </a:solidFill>
                </a:rPr>
                <a:t>лв.</a:t>
              </a:r>
              <a:endParaRPr lang="bg-BG" sz="1400" b="1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53607502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9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115614" y="1757007"/>
            <a:ext cx="6190124" cy="331267"/>
          </a:xfrm>
        </p:spPr>
        <p:txBody>
          <a:bodyPr vert="horz" lIns="0" tIns="45720" rIns="0" bIns="45720" rtlCol="0">
            <a:noAutofit/>
          </a:bodyPr>
          <a:lstStyle/>
          <a:p>
            <a:pPr algn="ctr"/>
            <a:r>
              <a:rPr lang="bg-BG" sz="1600" dirty="0" smtClean="0">
                <a:solidFill>
                  <a:srgbClr val="002060"/>
                </a:solidFill>
              </a:rPr>
              <a:t>Прогнозен бюджет </a:t>
            </a:r>
            <a:r>
              <a:rPr lang="en-US" sz="1600" dirty="0" smtClean="0">
                <a:solidFill>
                  <a:srgbClr val="002060"/>
                </a:solidFill>
              </a:rPr>
              <a:t> </a:t>
            </a:r>
            <a:r>
              <a:rPr lang="en-US" sz="1600" dirty="0">
                <a:solidFill>
                  <a:srgbClr val="002060"/>
                </a:solidFill>
              </a:rPr>
              <a:t>– </a:t>
            </a:r>
            <a:r>
              <a:rPr lang="en-US" sz="1600" b="1" cap="small" dirty="0">
                <a:solidFill>
                  <a:srgbClr val="002060"/>
                </a:solidFill>
                <a:cs typeface="Arial" panose="020B0604020202020204" pitchFamily="34" charset="0"/>
              </a:rPr>
              <a:t>BG05M2OP001-1.001 – </a:t>
            </a:r>
            <a:r>
              <a:rPr lang="bg-BG" sz="1600" b="1" cap="small" dirty="0">
                <a:solidFill>
                  <a:srgbClr val="002060"/>
                </a:solidFill>
                <a:cs typeface="Arial" panose="020B0604020202020204" pitchFamily="34" charset="0"/>
              </a:rPr>
              <a:t>ЦВП </a:t>
            </a:r>
            <a:r>
              <a:rPr lang="en-US" sz="1600" dirty="0" smtClean="0">
                <a:solidFill>
                  <a:srgbClr val="002060"/>
                </a:solidFill>
              </a:rPr>
              <a:t> </a:t>
            </a:r>
            <a:r>
              <a:rPr lang="en-US" sz="1600" dirty="0">
                <a:solidFill>
                  <a:srgbClr val="002060"/>
                </a:solidFill>
              </a:rPr>
              <a:t>– 200 000 000 </a:t>
            </a:r>
            <a:r>
              <a:rPr lang="bg-BG" sz="1600" dirty="0" smtClean="0">
                <a:solidFill>
                  <a:srgbClr val="002060"/>
                </a:solidFill>
              </a:rPr>
              <a:t>лв.</a:t>
            </a:r>
            <a:endParaRPr lang="bg-BG" sz="1600" dirty="0">
              <a:solidFill>
                <a:srgbClr val="002060"/>
              </a:solidFill>
            </a:endParaRPr>
          </a:p>
          <a:p>
            <a:pPr algn="ctr"/>
            <a:endParaRPr lang="bg-BG" sz="1600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6305738" y="1747482"/>
            <a:ext cx="5770648" cy="404840"/>
          </a:xfrm>
        </p:spPr>
        <p:txBody>
          <a:bodyPr>
            <a:noAutofit/>
          </a:bodyPr>
          <a:lstStyle/>
          <a:p>
            <a:r>
              <a:rPr lang="bg-BG" sz="1600" dirty="0" smtClean="0">
                <a:solidFill>
                  <a:srgbClr val="002060"/>
                </a:solidFill>
              </a:rPr>
              <a:t>Прогнозен бюджет</a:t>
            </a:r>
            <a:r>
              <a:rPr lang="en-US" sz="1600" dirty="0" smtClean="0">
                <a:solidFill>
                  <a:srgbClr val="002060"/>
                </a:solidFill>
              </a:rPr>
              <a:t> – </a:t>
            </a:r>
            <a:r>
              <a:rPr lang="en-US" sz="1600" b="1" cap="small" dirty="0">
                <a:solidFill>
                  <a:srgbClr val="002060"/>
                </a:solidFill>
                <a:cs typeface="Arial" panose="020B0604020202020204" pitchFamily="34" charset="0"/>
              </a:rPr>
              <a:t>BG05M2OP001-1.002 - </a:t>
            </a:r>
            <a:r>
              <a:rPr lang="bg-BG" sz="1600" b="1" cap="small" dirty="0" smtClean="0">
                <a:solidFill>
                  <a:srgbClr val="002060"/>
                </a:solidFill>
                <a:cs typeface="Arial" panose="020B0604020202020204" pitchFamily="34" charset="0"/>
              </a:rPr>
              <a:t>ЦК</a:t>
            </a:r>
            <a:r>
              <a:rPr lang="en-US" sz="1600" dirty="0" smtClean="0">
                <a:solidFill>
                  <a:srgbClr val="002060"/>
                </a:solidFill>
              </a:rPr>
              <a:t> – 150 000 000 </a:t>
            </a:r>
            <a:r>
              <a:rPr lang="bg-BG" sz="1600" dirty="0" smtClean="0">
                <a:solidFill>
                  <a:srgbClr val="002060"/>
                </a:solidFill>
              </a:rPr>
              <a:t>лв.</a:t>
            </a:r>
            <a:endParaRPr lang="bg-BG" sz="1600" dirty="0">
              <a:solidFill>
                <a:srgbClr val="002060"/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31228" y="1423333"/>
            <a:ext cx="11814367" cy="342919"/>
          </a:xfrm>
        </p:spPr>
        <p:txBody>
          <a:bodyPr>
            <a:noAutofit/>
          </a:bodyPr>
          <a:lstStyle/>
          <a:p>
            <a:r>
              <a:rPr lang="bg-BG" sz="22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8</a:t>
            </a:r>
            <a:r>
              <a:rPr lang="bg-BG" sz="22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. Информация за наличния финансов ресурс по процедури за изграждане на ЦВП и ЦК в ос 1</a:t>
            </a:r>
            <a:endParaRPr lang="bg-BG" sz="2200" b="1" cap="small" dirty="0">
              <a:solidFill>
                <a:srgbClr val="A51321"/>
              </a:solidFill>
              <a:ea typeface="+mn-ea"/>
              <a:cs typeface="Arial" panose="020B0604020202020204" pitchFamily="34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6517590"/>
              </p:ext>
            </p:extLst>
          </p:nvPr>
        </p:nvGraphicFramePr>
        <p:xfrm>
          <a:off x="399499" y="2142797"/>
          <a:ext cx="5737064" cy="3718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7338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75491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208773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501631">
                <a:tc>
                  <a:txBody>
                    <a:bodyPr/>
                    <a:lstStyle/>
                    <a:p>
                      <a:pPr algn="ctr"/>
                      <a:r>
                        <a:rPr lang="bg-BG" sz="1400" b="1" dirty="0" smtClean="0">
                          <a:latin typeface="Candara" panose="020E0502030303020204" pitchFamily="34" charset="0"/>
                        </a:rPr>
                        <a:t>Първоначален</a:t>
                      </a:r>
                      <a:r>
                        <a:rPr lang="bg-BG" sz="1400" b="1" baseline="0" dirty="0" smtClean="0">
                          <a:latin typeface="Candara" panose="020E0502030303020204" pitchFamily="34" charset="0"/>
                        </a:rPr>
                        <a:t> б</a:t>
                      </a:r>
                      <a:r>
                        <a:rPr lang="bg-BG" sz="1400" b="1" dirty="0" smtClean="0">
                          <a:latin typeface="Candara" panose="020E0502030303020204" pitchFamily="34" charset="0"/>
                        </a:rPr>
                        <a:t>юджет</a:t>
                      </a:r>
                      <a:endParaRPr lang="bg-BG" sz="1400" b="1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sz="1400" b="1" dirty="0" smtClean="0">
                          <a:latin typeface="Candara" panose="020E0502030303020204" pitchFamily="34" charset="0"/>
                        </a:rPr>
                        <a:t>Договорени</a:t>
                      </a:r>
                      <a:r>
                        <a:rPr lang="bg-BG" sz="1400" b="1" baseline="0" dirty="0" smtClean="0">
                          <a:latin typeface="Candara" panose="020E0502030303020204" pitchFamily="34" charset="0"/>
                        </a:rPr>
                        <a:t> средства в лева</a:t>
                      </a:r>
                      <a:endParaRPr lang="bg-BG" sz="1400" b="1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sz="1400" b="1" dirty="0" smtClean="0">
                          <a:latin typeface="Candara" panose="020E0502030303020204" pitchFamily="34" charset="0"/>
                        </a:rPr>
                        <a:t>Недоговорен финансов</a:t>
                      </a:r>
                      <a:r>
                        <a:rPr lang="bg-BG" sz="1400" b="1" baseline="0" dirty="0" smtClean="0">
                          <a:latin typeface="Candara" panose="020E0502030303020204" pitchFamily="34" charset="0"/>
                        </a:rPr>
                        <a:t> ресурс в лева</a:t>
                      </a:r>
                      <a:endParaRPr lang="bg-BG" sz="1400" b="1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619661"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Компонент</a:t>
                      </a:r>
                      <a:r>
                        <a:rPr lang="en-US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 1</a:t>
                      </a:r>
                    </a:p>
                    <a:p>
                      <a:pPr algn="ctr"/>
                      <a:r>
                        <a:rPr lang="en-US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70 000 000</a:t>
                      </a:r>
                      <a:endParaRPr lang="bg-BG" dirty="0">
                        <a:solidFill>
                          <a:srgbClr val="002060"/>
                        </a:solidFill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69</a:t>
                      </a:r>
                      <a:r>
                        <a:rPr lang="en-US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bg-BG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184</a:t>
                      </a:r>
                      <a:r>
                        <a:rPr lang="en-US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bg-BG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529,81</a:t>
                      </a:r>
                      <a:endParaRPr lang="bg-BG" dirty="0">
                        <a:solidFill>
                          <a:srgbClr val="002060"/>
                        </a:solidFill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00B050"/>
                          </a:solidFill>
                          <a:latin typeface="Candara" panose="020E0502030303020204" pitchFamily="34" charset="0"/>
                        </a:rPr>
                        <a:t>815 470,19</a:t>
                      </a:r>
                      <a:endParaRPr lang="en-GB" b="1" dirty="0" smtClean="0">
                        <a:solidFill>
                          <a:srgbClr val="00B050"/>
                        </a:solidFill>
                        <a:latin typeface="Candara" panose="020E0502030303020204" pitchFamily="34" charset="0"/>
                      </a:endParaRPr>
                    </a:p>
                    <a:p>
                      <a:pPr algn="ctr"/>
                      <a:endParaRPr lang="bg-BG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885230"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Компонент</a:t>
                      </a:r>
                      <a:r>
                        <a:rPr lang="en-US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 2</a:t>
                      </a:r>
                    </a:p>
                    <a:p>
                      <a:pPr algn="ctr"/>
                      <a:r>
                        <a:rPr lang="en-US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30</a:t>
                      </a:r>
                      <a:r>
                        <a:rPr lang="en-US" baseline="0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 000 000</a:t>
                      </a:r>
                      <a:endParaRPr lang="bg-BG" dirty="0">
                        <a:solidFill>
                          <a:srgbClr val="002060"/>
                        </a:solidFill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29 781 882,42</a:t>
                      </a:r>
                      <a:endParaRPr lang="bg-BG" dirty="0" smtClean="0">
                        <a:solidFill>
                          <a:srgbClr val="002060"/>
                        </a:solidFill>
                        <a:latin typeface="Candara" panose="020E0502030303020204" pitchFamily="34" charset="0"/>
                      </a:endParaRPr>
                    </a:p>
                    <a:p>
                      <a:pPr algn="ctr"/>
                      <a:r>
                        <a:rPr lang="en-GB" b="1" dirty="0" smtClean="0">
                          <a:solidFill>
                            <a:srgbClr val="00B050"/>
                          </a:solidFill>
                          <a:latin typeface="Candara" panose="020E0502030303020204" pitchFamily="34" charset="0"/>
                        </a:rPr>
                        <a:t>+(</a:t>
                      </a:r>
                      <a:r>
                        <a:rPr lang="bg-BG" b="1" dirty="0" smtClean="0">
                          <a:solidFill>
                            <a:srgbClr val="00B050"/>
                          </a:solidFill>
                          <a:latin typeface="Candara" panose="020E0502030303020204" pitchFamily="34" charset="0"/>
                        </a:rPr>
                        <a:t>29 355 861,12</a:t>
                      </a:r>
                      <a:r>
                        <a:rPr lang="en-GB" b="1" dirty="0" smtClean="0">
                          <a:solidFill>
                            <a:srgbClr val="00B050"/>
                          </a:solidFill>
                          <a:latin typeface="Candara" panose="020E0502030303020204" pitchFamily="34" charset="0"/>
                        </a:rPr>
                        <a:t>)</a:t>
                      </a:r>
                      <a:endParaRPr lang="bg-BG" b="1" dirty="0" smtClean="0">
                        <a:solidFill>
                          <a:srgbClr val="00B050"/>
                        </a:solidFill>
                        <a:latin typeface="Candara" panose="020E0502030303020204" pitchFamily="34" charset="0"/>
                      </a:endParaRPr>
                    </a:p>
                    <a:p>
                      <a:pPr algn="ctr"/>
                      <a:endParaRPr lang="bg-BG" dirty="0">
                        <a:solidFill>
                          <a:srgbClr val="002060"/>
                        </a:solidFill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00B050"/>
                          </a:solidFill>
                          <a:latin typeface="Candara" panose="020E0502030303020204" pitchFamily="34" charset="0"/>
                        </a:rPr>
                        <a:t>218 117,58</a:t>
                      </a:r>
                    </a:p>
                    <a:p>
                      <a:pPr algn="ctr"/>
                      <a:endParaRPr lang="bg-BG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619661"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Компонент</a:t>
                      </a:r>
                      <a:r>
                        <a:rPr lang="en-US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 3</a:t>
                      </a:r>
                      <a:endParaRPr lang="bg-BG" dirty="0" smtClean="0">
                        <a:solidFill>
                          <a:srgbClr val="002060"/>
                        </a:solidFill>
                        <a:latin typeface="Candara" panose="020E0502030303020204" pitchFamily="34" charset="0"/>
                      </a:endParaRPr>
                    </a:p>
                    <a:p>
                      <a:pPr algn="ctr"/>
                      <a:r>
                        <a:rPr lang="bg-BG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- 70 000 000</a:t>
                      </a:r>
                      <a:endParaRPr lang="en-US" dirty="0" smtClean="0">
                        <a:solidFill>
                          <a:srgbClr val="002060"/>
                        </a:solidFill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0,00</a:t>
                      </a:r>
                      <a:endParaRPr lang="bg-BG" dirty="0">
                        <a:solidFill>
                          <a:srgbClr val="002060"/>
                        </a:solidFill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b="1" dirty="0" smtClean="0">
                          <a:solidFill>
                            <a:srgbClr val="00B050"/>
                          </a:solidFill>
                          <a:latin typeface="Candara" panose="020E0502030303020204" pitchFamily="34" charset="0"/>
                        </a:rPr>
                        <a:t>40 644 138,88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bg-BG" dirty="0" smtClean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619661"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Компонент</a:t>
                      </a:r>
                      <a:r>
                        <a:rPr lang="en-US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 4</a:t>
                      </a:r>
                    </a:p>
                    <a:p>
                      <a:pPr algn="ctr"/>
                      <a:r>
                        <a:rPr lang="en-US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30 000 000</a:t>
                      </a:r>
                      <a:endParaRPr lang="bg-BG" dirty="0">
                        <a:solidFill>
                          <a:srgbClr val="002060"/>
                        </a:solidFill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800" b="0" i="0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29 785 549</a:t>
                      </a:r>
                      <a:r>
                        <a:rPr lang="en-US" sz="1800" b="0" i="0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,49</a:t>
                      </a:r>
                      <a:endParaRPr lang="bg-BG" dirty="0" smtClean="0">
                        <a:solidFill>
                          <a:srgbClr val="002060"/>
                        </a:solidFill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00B050"/>
                          </a:solidFill>
                          <a:latin typeface="Candara" panose="020E0502030303020204" pitchFamily="34" charset="0"/>
                        </a:rPr>
                        <a:t>214 450,51</a:t>
                      </a:r>
                      <a:endParaRPr lang="bg-BG" b="1" dirty="0" smtClean="0">
                        <a:solidFill>
                          <a:srgbClr val="00B050"/>
                        </a:solidFill>
                        <a:latin typeface="Candara" panose="020E0502030303020204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bg-BG" dirty="0" smtClean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54092">
                <a:tc>
                  <a:txBody>
                    <a:bodyPr/>
                    <a:lstStyle/>
                    <a:p>
                      <a:pPr algn="ctr"/>
                      <a:r>
                        <a:rPr lang="bg-BG" sz="1800" b="1" kern="1200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Общо</a:t>
                      </a:r>
                      <a:endParaRPr lang="bg-BG" sz="1800" b="1" kern="1200" dirty="0">
                        <a:solidFill>
                          <a:srgbClr val="002060"/>
                        </a:solidFill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158 107 822,84</a:t>
                      </a:r>
                      <a:endParaRPr lang="bg-BG" b="1" dirty="0">
                        <a:solidFill>
                          <a:srgbClr val="002060"/>
                        </a:solidFill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00B050"/>
                          </a:solidFill>
                          <a:latin typeface="Candara" panose="020E0502030303020204" pitchFamily="34" charset="0"/>
                        </a:rPr>
                        <a:t>41 892 177,16</a:t>
                      </a:r>
                      <a:endParaRPr lang="bg-BG" b="1" dirty="0">
                        <a:solidFill>
                          <a:srgbClr val="00B050"/>
                        </a:solidFill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840171"/>
              </p:ext>
            </p:extLst>
          </p:nvPr>
        </p:nvGraphicFramePr>
        <p:xfrm>
          <a:off x="6400328" y="2133272"/>
          <a:ext cx="5645267" cy="3723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7338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86367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008216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bg-BG" sz="1400" dirty="0" smtClean="0">
                          <a:latin typeface="Candara" panose="020E0502030303020204" pitchFamily="34" charset="0"/>
                        </a:rPr>
                        <a:t>Първоначален бюджет</a:t>
                      </a:r>
                      <a:endParaRPr lang="bg-BG" sz="1400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sz="1400" baseline="0" dirty="0" smtClean="0">
                          <a:latin typeface="Candara" panose="020E0502030303020204" pitchFamily="34" charset="0"/>
                        </a:rPr>
                        <a:t>Договорени средства в лева</a:t>
                      </a:r>
                      <a:endParaRPr lang="bg-BG" sz="1400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sz="1400" b="1" dirty="0" smtClean="0">
                          <a:latin typeface="Candara" panose="020E0502030303020204" pitchFamily="34" charset="0"/>
                        </a:rPr>
                        <a:t>Наличен финансов</a:t>
                      </a:r>
                      <a:r>
                        <a:rPr lang="bg-BG" sz="1400" b="1" baseline="0" dirty="0" smtClean="0">
                          <a:latin typeface="Candara" panose="020E0502030303020204" pitchFamily="34" charset="0"/>
                        </a:rPr>
                        <a:t> ресурс в лева</a:t>
                      </a:r>
                      <a:endParaRPr lang="bg-BG" sz="1400" b="1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bg-BG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Компонент</a:t>
                      </a:r>
                      <a:r>
                        <a:rPr lang="en-US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 1</a:t>
                      </a:r>
                    </a:p>
                    <a:p>
                      <a:r>
                        <a:rPr lang="en-US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48 000 000</a:t>
                      </a:r>
                      <a:endParaRPr lang="bg-BG" dirty="0">
                        <a:solidFill>
                          <a:srgbClr val="002060"/>
                        </a:solidFill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47 237 645</a:t>
                      </a:r>
                      <a:r>
                        <a:rPr lang="bg-BG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,</a:t>
                      </a:r>
                      <a:r>
                        <a:rPr lang="en-US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03</a:t>
                      </a:r>
                      <a:endParaRPr lang="bg-BG" dirty="0">
                        <a:solidFill>
                          <a:srgbClr val="002060"/>
                        </a:solidFill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00B050"/>
                          </a:solidFill>
                          <a:latin typeface="Candara" panose="020E0502030303020204" pitchFamily="34" charset="0"/>
                        </a:rPr>
                        <a:t>762 354,97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bg-BG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Компонент</a:t>
                      </a:r>
                      <a:r>
                        <a:rPr lang="en-US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 2</a:t>
                      </a:r>
                    </a:p>
                    <a:p>
                      <a:r>
                        <a:rPr lang="en-US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27 000 000</a:t>
                      </a:r>
                      <a:endParaRPr lang="bg-BG" dirty="0">
                        <a:solidFill>
                          <a:srgbClr val="002060"/>
                        </a:solidFill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26 833 868,86</a:t>
                      </a:r>
                      <a:endParaRPr lang="bg-BG" dirty="0">
                        <a:solidFill>
                          <a:srgbClr val="002060"/>
                        </a:solidFill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00B050"/>
                          </a:solidFill>
                          <a:latin typeface="Candara" panose="020E0502030303020204" pitchFamily="34" charset="0"/>
                        </a:rPr>
                        <a:t>166 131,14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bg-BG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Компонент</a:t>
                      </a:r>
                      <a:r>
                        <a:rPr lang="en-US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 3</a:t>
                      </a:r>
                    </a:p>
                    <a:p>
                      <a:r>
                        <a:rPr lang="en-US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48 000 000</a:t>
                      </a:r>
                      <a:endParaRPr lang="bg-BG" dirty="0">
                        <a:solidFill>
                          <a:srgbClr val="002060"/>
                        </a:solidFill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47 263 073,91</a:t>
                      </a:r>
                      <a:r>
                        <a:rPr lang="en-US" b="1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 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00B050"/>
                          </a:solidFill>
                          <a:latin typeface="Candara" panose="020E0502030303020204" pitchFamily="34" charset="0"/>
                        </a:rPr>
                        <a:t>736 926,09</a:t>
                      </a:r>
                      <a:endParaRPr lang="bg-BG" dirty="0" smtClean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bg-BG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     </a:t>
                      </a:r>
                      <a:endParaRPr lang="en-US" sz="800" dirty="0" smtClean="0">
                        <a:solidFill>
                          <a:srgbClr val="002060"/>
                        </a:solidFill>
                        <a:latin typeface="Candara" panose="020E0502030303020204" pitchFamily="34" charset="0"/>
                      </a:endParaRPr>
                    </a:p>
                    <a:p>
                      <a:r>
                        <a:rPr lang="bg-BG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Компонент</a:t>
                      </a:r>
                      <a:r>
                        <a:rPr lang="en-US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 4</a:t>
                      </a:r>
                    </a:p>
                    <a:p>
                      <a:r>
                        <a:rPr lang="en-US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27 000 000</a:t>
                      </a:r>
                      <a:endParaRPr lang="bg-BG" dirty="0">
                        <a:solidFill>
                          <a:srgbClr val="002060"/>
                        </a:solidFill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i="0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13</a:t>
                      </a:r>
                      <a:r>
                        <a:rPr lang="bg-BG" sz="1800" b="0" i="0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379</a:t>
                      </a:r>
                      <a:r>
                        <a:rPr lang="bg-BG" sz="1800" b="0" i="0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12</a:t>
                      </a:r>
                      <a:r>
                        <a:rPr lang="bg-BG" sz="1800" b="0" i="0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9</a:t>
                      </a:r>
                      <a:r>
                        <a:rPr lang="en-US" sz="1800" b="0" i="0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,35*</a:t>
                      </a:r>
                      <a:endParaRPr lang="bg-BG" dirty="0" smtClean="0">
                        <a:solidFill>
                          <a:srgbClr val="002060"/>
                        </a:solidFill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00B050"/>
                          </a:solidFill>
                          <a:latin typeface="Candara" panose="020E0502030303020204" pitchFamily="34" charset="0"/>
                        </a:rPr>
                        <a:t>13 620 870,65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bg-BG" b="1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О</a:t>
                      </a:r>
                      <a:r>
                        <a:rPr lang="bg-BG" b="1" baseline="0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бщо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134 713 717,15*</a:t>
                      </a:r>
                      <a:endParaRPr lang="bg-BG" b="1" dirty="0">
                        <a:solidFill>
                          <a:srgbClr val="002060"/>
                        </a:solidFill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 smtClean="0">
                          <a:solidFill>
                            <a:srgbClr val="00B050"/>
                          </a:solidFill>
                        </a:rPr>
                        <a:t>15 286 282,85</a:t>
                      </a:r>
                      <a:endParaRPr lang="en-US" b="1" dirty="0" smtClean="0">
                        <a:solidFill>
                          <a:srgbClr val="00B050"/>
                        </a:solidFill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8" name="Rectangle 7"/>
          <p:cNvSpPr/>
          <p:nvPr/>
        </p:nvSpPr>
        <p:spPr>
          <a:xfrm>
            <a:off x="6965307" y="6475556"/>
            <a:ext cx="507382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914400">
              <a:spcAft>
                <a:spcPts val="800"/>
              </a:spcAft>
              <a:defRPr/>
            </a:pPr>
            <a:r>
              <a:rPr lang="en-US" sz="1400" b="1" dirty="0">
                <a:solidFill>
                  <a:srgbClr val="002060"/>
                </a:solidFill>
              </a:rPr>
              <a:t>* </a:t>
            </a:r>
            <a:r>
              <a:rPr lang="bg-BG" sz="1400" b="1" dirty="0" smtClean="0">
                <a:solidFill>
                  <a:srgbClr val="002060"/>
                </a:solidFill>
                <a:latin typeface="Candara" panose="020E05020303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Договор </a:t>
            </a:r>
            <a:r>
              <a:rPr lang="en-US" sz="1400" b="1" dirty="0" smtClean="0">
                <a:solidFill>
                  <a:srgbClr val="002060"/>
                </a:solidFill>
                <a:latin typeface="Candara" panose="020E05020303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BG05M2OP001-1.002-0008</a:t>
            </a:r>
            <a:r>
              <a:rPr lang="bg-BG" sz="1400" b="1" dirty="0" smtClean="0">
                <a:solidFill>
                  <a:srgbClr val="002060"/>
                </a:solidFill>
                <a:latin typeface="Candara" panose="020E05020303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е прекратен на 2.11.2018 г.</a:t>
            </a:r>
            <a:endParaRPr lang="bg-BG" sz="1400" b="1" dirty="0">
              <a:solidFill>
                <a:srgbClr val="002060"/>
              </a:solidFill>
              <a:latin typeface="Candara" panose="020E0502030303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7036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115614" y="1757007"/>
            <a:ext cx="6190124" cy="331267"/>
          </a:xfrm>
        </p:spPr>
        <p:txBody>
          <a:bodyPr vert="horz" lIns="0" tIns="45720" rIns="0" bIns="45720" rtlCol="0">
            <a:noAutofit/>
          </a:bodyPr>
          <a:lstStyle/>
          <a:p>
            <a:pPr algn="ctr"/>
            <a:r>
              <a:rPr lang="bg-BG" sz="1600" dirty="0" smtClean="0">
                <a:solidFill>
                  <a:srgbClr val="002060"/>
                </a:solidFill>
              </a:rPr>
              <a:t>Прогнозен бюджет </a:t>
            </a:r>
            <a:r>
              <a:rPr lang="en-US" sz="1600" dirty="0" smtClean="0">
                <a:solidFill>
                  <a:srgbClr val="002060"/>
                </a:solidFill>
              </a:rPr>
              <a:t> </a:t>
            </a:r>
            <a:r>
              <a:rPr lang="en-US" sz="1600" dirty="0">
                <a:solidFill>
                  <a:srgbClr val="002060"/>
                </a:solidFill>
              </a:rPr>
              <a:t>– </a:t>
            </a:r>
            <a:r>
              <a:rPr lang="en-US" sz="1600" b="1" cap="small" dirty="0">
                <a:solidFill>
                  <a:srgbClr val="002060"/>
                </a:solidFill>
                <a:cs typeface="Arial" panose="020B0604020202020204" pitchFamily="34" charset="0"/>
              </a:rPr>
              <a:t>BG05M2OP001-1.001 – </a:t>
            </a:r>
            <a:r>
              <a:rPr lang="bg-BG" sz="1600" b="1" cap="small" dirty="0">
                <a:solidFill>
                  <a:srgbClr val="002060"/>
                </a:solidFill>
                <a:cs typeface="Arial" panose="020B0604020202020204" pitchFamily="34" charset="0"/>
              </a:rPr>
              <a:t>ЦВП </a:t>
            </a:r>
            <a:r>
              <a:rPr lang="en-US" sz="1600" dirty="0" smtClean="0">
                <a:solidFill>
                  <a:srgbClr val="002060"/>
                </a:solidFill>
              </a:rPr>
              <a:t> </a:t>
            </a:r>
            <a:r>
              <a:rPr lang="en-US" sz="1600" dirty="0">
                <a:solidFill>
                  <a:srgbClr val="002060"/>
                </a:solidFill>
              </a:rPr>
              <a:t>– 200 000 000 </a:t>
            </a:r>
            <a:r>
              <a:rPr lang="bg-BG" sz="1600" dirty="0" smtClean="0">
                <a:solidFill>
                  <a:srgbClr val="002060"/>
                </a:solidFill>
              </a:rPr>
              <a:t>лв.</a:t>
            </a:r>
            <a:endParaRPr lang="bg-BG" sz="1600" dirty="0">
              <a:solidFill>
                <a:srgbClr val="002060"/>
              </a:solidFill>
            </a:endParaRPr>
          </a:p>
          <a:p>
            <a:pPr algn="ctr"/>
            <a:endParaRPr lang="bg-BG" sz="1600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6305738" y="1747482"/>
            <a:ext cx="5770648" cy="404840"/>
          </a:xfrm>
        </p:spPr>
        <p:txBody>
          <a:bodyPr>
            <a:noAutofit/>
          </a:bodyPr>
          <a:lstStyle/>
          <a:p>
            <a:r>
              <a:rPr lang="bg-BG" sz="1600" dirty="0" smtClean="0">
                <a:solidFill>
                  <a:srgbClr val="002060"/>
                </a:solidFill>
              </a:rPr>
              <a:t>Прогнозен бюджет</a:t>
            </a:r>
            <a:r>
              <a:rPr lang="en-US" sz="1600" dirty="0" smtClean="0">
                <a:solidFill>
                  <a:srgbClr val="002060"/>
                </a:solidFill>
              </a:rPr>
              <a:t> – </a:t>
            </a:r>
            <a:r>
              <a:rPr lang="en-US" sz="1600" b="1" cap="small" dirty="0">
                <a:solidFill>
                  <a:srgbClr val="002060"/>
                </a:solidFill>
                <a:cs typeface="Arial" panose="020B0604020202020204" pitchFamily="34" charset="0"/>
              </a:rPr>
              <a:t>BG05M2OP001-1.002 - </a:t>
            </a:r>
            <a:r>
              <a:rPr lang="bg-BG" sz="1600" b="1" cap="small" dirty="0" smtClean="0">
                <a:solidFill>
                  <a:srgbClr val="002060"/>
                </a:solidFill>
                <a:cs typeface="Arial" panose="020B0604020202020204" pitchFamily="34" charset="0"/>
              </a:rPr>
              <a:t>ЦК</a:t>
            </a:r>
            <a:r>
              <a:rPr lang="en-US" sz="1600" dirty="0" smtClean="0">
                <a:solidFill>
                  <a:srgbClr val="002060"/>
                </a:solidFill>
              </a:rPr>
              <a:t> – 150 000 000 </a:t>
            </a:r>
            <a:r>
              <a:rPr lang="bg-BG" sz="1600" dirty="0" smtClean="0">
                <a:solidFill>
                  <a:srgbClr val="002060"/>
                </a:solidFill>
              </a:rPr>
              <a:t>лв.</a:t>
            </a:r>
            <a:endParaRPr lang="bg-BG" sz="1600" dirty="0">
              <a:solidFill>
                <a:srgbClr val="002060"/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31228" y="1423333"/>
            <a:ext cx="11814367" cy="342919"/>
          </a:xfrm>
        </p:spPr>
        <p:txBody>
          <a:bodyPr>
            <a:noAutofit/>
          </a:bodyPr>
          <a:lstStyle/>
          <a:p>
            <a:r>
              <a:rPr lang="bg-BG" sz="22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8</a:t>
            </a:r>
            <a:r>
              <a:rPr lang="bg-BG" sz="22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. Информация за наличния финансов ресурс по процедури за изграждане на ЦВП и ЦК в ос 1</a:t>
            </a:r>
            <a:endParaRPr lang="bg-BG" sz="2200" b="1" cap="small" dirty="0">
              <a:solidFill>
                <a:srgbClr val="A51321"/>
              </a:solidFill>
              <a:ea typeface="+mn-ea"/>
              <a:cs typeface="Arial" panose="020B0604020202020204" pitchFamily="34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0403185"/>
              </p:ext>
            </p:extLst>
          </p:nvPr>
        </p:nvGraphicFramePr>
        <p:xfrm>
          <a:off x="399499" y="2142797"/>
          <a:ext cx="5737064" cy="3718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7338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75491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208773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501631">
                <a:tc>
                  <a:txBody>
                    <a:bodyPr/>
                    <a:lstStyle/>
                    <a:p>
                      <a:pPr algn="ctr"/>
                      <a:r>
                        <a:rPr lang="bg-BG" sz="1400" b="1" dirty="0" smtClean="0">
                          <a:latin typeface="Candara" panose="020E0502030303020204" pitchFamily="34" charset="0"/>
                        </a:rPr>
                        <a:t>Първоначален</a:t>
                      </a:r>
                      <a:r>
                        <a:rPr lang="bg-BG" sz="1400" b="1" baseline="0" dirty="0" smtClean="0">
                          <a:latin typeface="Candara" panose="020E0502030303020204" pitchFamily="34" charset="0"/>
                        </a:rPr>
                        <a:t> б</a:t>
                      </a:r>
                      <a:r>
                        <a:rPr lang="bg-BG" sz="1400" b="1" dirty="0" smtClean="0">
                          <a:latin typeface="Candara" panose="020E0502030303020204" pitchFamily="34" charset="0"/>
                        </a:rPr>
                        <a:t>юджет</a:t>
                      </a:r>
                      <a:endParaRPr lang="bg-BG" sz="1400" b="1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sz="1400" b="1" dirty="0" smtClean="0">
                          <a:latin typeface="Candara" panose="020E0502030303020204" pitchFamily="34" charset="0"/>
                        </a:rPr>
                        <a:t>Договорени</a:t>
                      </a:r>
                      <a:r>
                        <a:rPr lang="bg-BG" sz="1400" b="1" baseline="0" dirty="0" smtClean="0">
                          <a:latin typeface="Candara" panose="020E0502030303020204" pitchFamily="34" charset="0"/>
                        </a:rPr>
                        <a:t> средства в лева</a:t>
                      </a:r>
                      <a:endParaRPr lang="bg-BG" sz="1400" b="1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sz="1400" b="1" dirty="0" smtClean="0">
                          <a:latin typeface="Candara" panose="020E0502030303020204" pitchFamily="34" charset="0"/>
                        </a:rPr>
                        <a:t>Недоговорен финансов</a:t>
                      </a:r>
                      <a:r>
                        <a:rPr lang="bg-BG" sz="1400" b="1" baseline="0" dirty="0" smtClean="0">
                          <a:latin typeface="Candara" panose="020E0502030303020204" pitchFamily="34" charset="0"/>
                        </a:rPr>
                        <a:t> ресурс в лева</a:t>
                      </a:r>
                      <a:endParaRPr lang="bg-BG" sz="1400" b="1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619661"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Компонент</a:t>
                      </a:r>
                      <a:r>
                        <a:rPr lang="en-US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 1</a:t>
                      </a:r>
                    </a:p>
                    <a:p>
                      <a:pPr algn="ctr"/>
                      <a:r>
                        <a:rPr lang="en-US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70 000 000</a:t>
                      </a:r>
                      <a:endParaRPr lang="bg-BG" dirty="0">
                        <a:solidFill>
                          <a:srgbClr val="002060"/>
                        </a:solidFill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69</a:t>
                      </a:r>
                      <a:r>
                        <a:rPr lang="en-US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bg-BG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184</a:t>
                      </a:r>
                      <a:r>
                        <a:rPr lang="en-US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bg-BG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529,81</a:t>
                      </a:r>
                      <a:endParaRPr lang="bg-BG" dirty="0">
                        <a:solidFill>
                          <a:srgbClr val="002060"/>
                        </a:solidFill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00B050"/>
                          </a:solidFill>
                          <a:latin typeface="Candara" panose="020E0502030303020204" pitchFamily="34" charset="0"/>
                        </a:rPr>
                        <a:t>815 470,19</a:t>
                      </a:r>
                      <a:endParaRPr lang="en-GB" b="1" dirty="0" smtClean="0">
                        <a:solidFill>
                          <a:srgbClr val="00B050"/>
                        </a:solidFill>
                        <a:latin typeface="Candara" panose="020E0502030303020204" pitchFamily="34" charset="0"/>
                      </a:endParaRPr>
                    </a:p>
                    <a:p>
                      <a:pPr algn="ctr"/>
                      <a:endParaRPr lang="bg-BG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885230"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Компонент</a:t>
                      </a:r>
                      <a:r>
                        <a:rPr lang="en-US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 2</a:t>
                      </a:r>
                    </a:p>
                    <a:p>
                      <a:pPr algn="ctr"/>
                      <a:r>
                        <a:rPr lang="en-US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30</a:t>
                      </a:r>
                      <a:r>
                        <a:rPr lang="en-US" baseline="0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 000 000</a:t>
                      </a:r>
                      <a:endParaRPr lang="bg-BG" dirty="0">
                        <a:solidFill>
                          <a:srgbClr val="002060"/>
                        </a:solidFill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29 781 882,42</a:t>
                      </a:r>
                      <a:endParaRPr lang="bg-BG" dirty="0" smtClean="0">
                        <a:solidFill>
                          <a:srgbClr val="002060"/>
                        </a:solidFill>
                        <a:latin typeface="Candara" panose="020E0502030303020204" pitchFamily="34" charset="0"/>
                      </a:endParaRPr>
                    </a:p>
                    <a:p>
                      <a:pPr algn="ctr"/>
                      <a:r>
                        <a:rPr lang="en-GB" b="1" dirty="0" smtClean="0">
                          <a:solidFill>
                            <a:srgbClr val="00B050"/>
                          </a:solidFill>
                          <a:latin typeface="Candara" panose="020E0502030303020204" pitchFamily="34" charset="0"/>
                        </a:rPr>
                        <a:t>+(</a:t>
                      </a:r>
                      <a:r>
                        <a:rPr lang="bg-BG" b="1" dirty="0" smtClean="0">
                          <a:solidFill>
                            <a:srgbClr val="00B050"/>
                          </a:solidFill>
                          <a:latin typeface="Candara" panose="020E0502030303020204" pitchFamily="34" charset="0"/>
                        </a:rPr>
                        <a:t>29 355 861,12</a:t>
                      </a:r>
                      <a:r>
                        <a:rPr lang="en-GB" b="1" dirty="0" smtClean="0">
                          <a:solidFill>
                            <a:srgbClr val="00B050"/>
                          </a:solidFill>
                          <a:latin typeface="Candara" panose="020E0502030303020204" pitchFamily="34" charset="0"/>
                        </a:rPr>
                        <a:t>)</a:t>
                      </a:r>
                      <a:endParaRPr lang="bg-BG" b="1" dirty="0" smtClean="0">
                        <a:solidFill>
                          <a:srgbClr val="00B050"/>
                        </a:solidFill>
                        <a:latin typeface="Candara" panose="020E0502030303020204" pitchFamily="34" charset="0"/>
                      </a:endParaRPr>
                    </a:p>
                    <a:p>
                      <a:pPr algn="ctr"/>
                      <a:endParaRPr lang="bg-BG" dirty="0">
                        <a:solidFill>
                          <a:srgbClr val="002060"/>
                        </a:solidFill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00B050"/>
                          </a:solidFill>
                          <a:latin typeface="Candara" panose="020E0502030303020204" pitchFamily="34" charset="0"/>
                        </a:rPr>
                        <a:t>218 117,58</a:t>
                      </a:r>
                    </a:p>
                    <a:p>
                      <a:pPr algn="ctr"/>
                      <a:endParaRPr lang="bg-BG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619661"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Компонент</a:t>
                      </a:r>
                      <a:r>
                        <a:rPr lang="en-US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 3</a:t>
                      </a:r>
                      <a:endParaRPr lang="bg-BG" dirty="0" smtClean="0">
                        <a:solidFill>
                          <a:srgbClr val="002060"/>
                        </a:solidFill>
                        <a:latin typeface="Candara" panose="020E0502030303020204" pitchFamily="34" charset="0"/>
                      </a:endParaRPr>
                    </a:p>
                    <a:p>
                      <a:pPr algn="ctr"/>
                      <a:r>
                        <a:rPr lang="bg-BG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- 70 000 000</a:t>
                      </a:r>
                      <a:endParaRPr lang="en-US" dirty="0" smtClean="0">
                        <a:solidFill>
                          <a:srgbClr val="002060"/>
                        </a:solidFill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0,00</a:t>
                      </a:r>
                      <a:endParaRPr lang="bg-BG" dirty="0">
                        <a:solidFill>
                          <a:srgbClr val="002060"/>
                        </a:solidFill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b="1" dirty="0" smtClean="0">
                          <a:solidFill>
                            <a:srgbClr val="00B050"/>
                          </a:solidFill>
                          <a:latin typeface="Candara" panose="020E0502030303020204" pitchFamily="34" charset="0"/>
                        </a:rPr>
                        <a:t>40 644 138,88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bg-BG" dirty="0" smtClean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619661"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Компонент</a:t>
                      </a:r>
                      <a:r>
                        <a:rPr lang="en-US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 4</a:t>
                      </a:r>
                    </a:p>
                    <a:p>
                      <a:pPr algn="ctr"/>
                      <a:r>
                        <a:rPr lang="en-US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30 000 000</a:t>
                      </a:r>
                      <a:endParaRPr lang="bg-BG" dirty="0">
                        <a:solidFill>
                          <a:srgbClr val="002060"/>
                        </a:solidFill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800" b="0" i="0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29 785 549</a:t>
                      </a:r>
                      <a:r>
                        <a:rPr lang="en-US" sz="1800" b="0" i="0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,49</a:t>
                      </a:r>
                      <a:endParaRPr lang="bg-BG" dirty="0" smtClean="0">
                        <a:solidFill>
                          <a:srgbClr val="002060"/>
                        </a:solidFill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00B050"/>
                          </a:solidFill>
                          <a:latin typeface="Candara" panose="020E0502030303020204" pitchFamily="34" charset="0"/>
                        </a:rPr>
                        <a:t>214 450,51</a:t>
                      </a:r>
                      <a:endParaRPr lang="bg-BG" b="1" dirty="0" smtClean="0">
                        <a:solidFill>
                          <a:srgbClr val="00B050"/>
                        </a:solidFill>
                        <a:latin typeface="Candara" panose="020E0502030303020204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bg-BG" dirty="0" smtClean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54092">
                <a:tc>
                  <a:txBody>
                    <a:bodyPr/>
                    <a:lstStyle/>
                    <a:p>
                      <a:pPr algn="ctr"/>
                      <a:r>
                        <a:rPr lang="bg-BG" sz="1800" b="1" kern="1200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Общо</a:t>
                      </a:r>
                      <a:endParaRPr lang="bg-BG" sz="1800" b="1" kern="1200" dirty="0">
                        <a:solidFill>
                          <a:srgbClr val="002060"/>
                        </a:solidFill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158 107 822,84</a:t>
                      </a:r>
                      <a:endParaRPr lang="bg-BG" b="1" dirty="0">
                        <a:solidFill>
                          <a:srgbClr val="002060"/>
                        </a:solidFill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b="1" dirty="0" smtClean="0">
                          <a:solidFill>
                            <a:srgbClr val="00B050"/>
                          </a:solidFill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en-US" b="1" dirty="0" smtClean="0">
                          <a:solidFill>
                            <a:srgbClr val="00B050"/>
                          </a:solidFill>
                          <a:latin typeface="Candara" panose="020E0502030303020204" pitchFamily="34" charset="0"/>
                        </a:rPr>
                        <a:t>41 892 177,16</a:t>
                      </a:r>
                      <a:endParaRPr lang="bg-BG" b="1" dirty="0">
                        <a:solidFill>
                          <a:srgbClr val="00B050"/>
                        </a:solidFill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9838632"/>
              </p:ext>
            </p:extLst>
          </p:nvPr>
        </p:nvGraphicFramePr>
        <p:xfrm>
          <a:off x="6400328" y="2133272"/>
          <a:ext cx="5645267" cy="3997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7338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86367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008216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bg-BG" sz="1400" dirty="0" smtClean="0">
                          <a:latin typeface="Candara" panose="020E0502030303020204" pitchFamily="34" charset="0"/>
                        </a:rPr>
                        <a:t>Първоначален бюджет</a:t>
                      </a:r>
                      <a:endParaRPr lang="bg-BG" sz="1400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sz="1400" baseline="0" dirty="0" smtClean="0">
                          <a:latin typeface="Candara" panose="020E0502030303020204" pitchFamily="34" charset="0"/>
                        </a:rPr>
                        <a:t>Договорени средства в лева</a:t>
                      </a:r>
                      <a:endParaRPr lang="bg-BG" sz="1400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sz="1400" b="1" dirty="0" smtClean="0">
                          <a:latin typeface="Candara" panose="020E0502030303020204" pitchFamily="34" charset="0"/>
                        </a:rPr>
                        <a:t>Наличен финансов</a:t>
                      </a:r>
                      <a:r>
                        <a:rPr lang="bg-BG" sz="1400" b="1" baseline="0" dirty="0" smtClean="0">
                          <a:latin typeface="Candara" panose="020E0502030303020204" pitchFamily="34" charset="0"/>
                        </a:rPr>
                        <a:t> ресурс в лева</a:t>
                      </a:r>
                      <a:endParaRPr lang="bg-BG" sz="1400" b="1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bg-BG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Компонент</a:t>
                      </a:r>
                      <a:r>
                        <a:rPr lang="en-US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 1</a:t>
                      </a:r>
                    </a:p>
                    <a:p>
                      <a:r>
                        <a:rPr lang="en-US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48 000 000</a:t>
                      </a:r>
                      <a:endParaRPr lang="bg-BG" dirty="0">
                        <a:solidFill>
                          <a:srgbClr val="002060"/>
                        </a:solidFill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47 237 645</a:t>
                      </a:r>
                      <a:r>
                        <a:rPr lang="bg-BG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,</a:t>
                      </a:r>
                      <a:r>
                        <a:rPr lang="en-US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03</a:t>
                      </a:r>
                      <a:endParaRPr lang="bg-BG" dirty="0">
                        <a:solidFill>
                          <a:srgbClr val="002060"/>
                        </a:solidFill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00B050"/>
                          </a:solidFill>
                          <a:latin typeface="Candara" panose="020E0502030303020204" pitchFamily="34" charset="0"/>
                        </a:rPr>
                        <a:t>762 354,97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bg-BG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Компонент</a:t>
                      </a:r>
                      <a:r>
                        <a:rPr lang="en-US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 2</a:t>
                      </a:r>
                    </a:p>
                    <a:p>
                      <a:r>
                        <a:rPr lang="en-US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27 000 000</a:t>
                      </a:r>
                      <a:endParaRPr lang="bg-BG" dirty="0">
                        <a:solidFill>
                          <a:srgbClr val="002060"/>
                        </a:solidFill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26 833 868,86</a:t>
                      </a:r>
                      <a:endParaRPr lang="bg-BG" dirty="0">
                        <a:solidFill>
                          <a:srgbClr val="002060"/>
                        </a:solidFill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00B050"/>
                          </a:solidFill>
                          <a:latin typeface="Candara" panose="020E0502030303020204" pitchFamily="34" charset="0"/>
                        </a:rPr>
                        <a:t>166 131,14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bg-BG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Компонент</a:t>
                      </a:r>
                      <a:r>
                        <a:rPr lang="en-US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 3</a:t>
                      </a:r>
                    </a:p>
                    <a:p>
                      <a:r>
                        <a:rPr lang="en-US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48 000 000</a:t>
                      </a:r>
                      <a:endParaRPr lang="bg-BG" dirty="0">
                        <a:solidFill>
                          <a:srgbClr val="002060"/>
                        </a:solidFill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47 263 073,91</a:t>
                      </a:r>
                      <a:r>
                        <a:rPr lang="en-US" b="1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  </a:t>
                      </a:r>
                    </a:p>
                    <a:p>
                      <a:pPr algn="ctr"/>
                      <a:endParaRPr lang="bg-BG" sz="1800" kern="1200" dirty="0" smtClean="0">
                        <a:solidFill>
                          <a:srgbClr val="002060"/>
                        </a:solidFill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  <a:p>
                      <a:pPr algn="ctr"/>
                      <a:endParaRPr lang="bg-BG" sz="1800" kern="1200" dirty="0">
                        <a:solidFill>
                          <a:srgbClr val="002060"/>
                        </a:solidFill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00B050"/>
                          </a:solidFill>
                          <a:latin typeface="Candara" panose="020E0502030303020204" pitchFamily="34" charset="0"/>
                        </a:rPr>
                        <a:t>736 926,09</a:t>
                      </a:r>
                      <a:endParaRPr lang="bg-BG" dirty="0" smtClean="0">
                        <a:latin typeface="Candara" panose="020E0502030303020204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bg-BG" dirty="0" smtClean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bg-BG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     </a:t>
                      </a:r>
                      <a:endParaRPr lang="en-US" sz="800" dirty="0" smtClean="0">
                        <a:solidFill>
                          <a:srgbClr val="002060"/>
                        </a:solidFill>
                        <a:latin typeface="Candara" panose="020E0502030303020204" pitchFamily="34" charset="0"/>
                      </a:endParaRPr>
                    </a:p>
                    <a:p>
                      <a:r>
                        <a:rPr lang="bg-BG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Компонент</a:t>
                      </a:r>
                      <a:r>
                        <a:rPr lang="en-US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 4</a:t>
                      </a:r>
                    </a:p>
                    <a:p>
                      <a:r>
                        <a:rPr lang="en-US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27 000 000</a:t>
                      </a:r>
                      <a:endParaRPr lang="bg-BG" dirty="0">
                        <a:solidFill>
                          <a:srgbClr val="002060"/>
                        </a:solidFill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bg-BG" dirty="0" smtClean="0">
                        <a:solidFill>
                          <a:srgbClr val="002060"/>
                        </a:solidFill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00B050"/>
                          </a:solidFill>
                          <a:latin typeface="Candara" panose="020E0502030303020204" pitchFamily="34" charset="0"/>
                        </a:rPr>
                        <a:t>13 620 870,65</a:t>
                      </a:r>
                    </a:p>
                    <a:p>
                      <a:pPr algn="ctr"/>
                      <a:r>
                        <a:rPr lang="en-US" b="1" dirty="0" smtClean="0">
                          <a:solidFill>
                            <a:srgbClr val="00B050"/>
                          </a:solidFill>
                          <a:latin typeface="Candara" panose="020E0502030303020204" pitchFamily="34" charset="0"/>
                        </a:rPr>
                        <a:t>+(13 379 129,35)</a:t>
                      </a:r>
                      <a:r>
                        <a:rPr lang="bg-BG" b="1" dirty="0" smtClean="0">
                          <a:solidFill>
                            <a:srgbClr val="00B050"/>
                          </a:solidFill>
                          <a:latin typeface="Candara" panose="020E0502030303020204" pitchFamily="34" charset="0"/>
                        </a:rPr>
                        <a:t>*</a:t>
                      </a:r>
                    </a:p>
                    <a:p>
                      <a:pPr algn="ctr"/>
                      <a:endParaRPr lang="en-US" b="1" dirty="0" smtClean="0">
                        <a:solidFill>
                          <a:srgbClr val="00B050"/>
                        </a:solidFill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bg-BG" b="1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О</a:t>
                      </a:r>
                      <a:r>
                        <a:rPr lang="bg-BG" b="1" baseline="0" dirty="0" smtClean="0">
                          <a:solidFill>
                            <a:srgbClr val="002060"/>
                          </a:solidFill>
                          <a:latin typeface="Candara" panose="020E0502030303020204" pitchFamily="34" charset="0"/>
                        </a:rPr>
                        <a:t>бщо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bg-BG" b="1" dirty="0">
                        <a:solidFill>
                          <a:srgbClr val="002060"/>
                        </a:solidFill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b="1" dirty="0" smtClean="0">
                        <a:solidFill>
                          <a:srgbClr val="00B050"/>
                        </a:solidFill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4" name="Up Arrow 13"/>
          <p:cNvSpPr/>
          <p:nvPr/>
        </p:nvSpPr>
        <p:spPr>
          <a:xfrm rot="4048855">
            <a:off x="6737584" y="3755710"/>
            <a:ext cx="550443" cy="2447129"/>
          </a:xfrm>
          <a:prstGeom prst="upArrow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vert="vert270" anchor="ctr"/>
          <a:lstStyle/>
          <a:p>
            <a:r>
              <a:rPr lang="bg-BG" sz="1400" b="1" dirty="0" smtClean="0">
                <a:solidFill>
                  <a:schemeClr val="bg1"/>
                </a:solidFill>
              </a:rPr>
              <a:t>           41 892 177,16 лв.</a:t>
            </a:r>
            <a:endParaRPr lang="en-US" sz="14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65307" y="6475556"/>
            <a:ext cx="507382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914400">
              <a:spcAft>
                <a:spcPts val="800"/>
              </a:spcAft>
              <a:defRPr/>
            </a:pPr>
            <a:r>
              <a:rPr lang="en-US" sz="1400" b="1" dirty="0">
                <a:solidFill>
                  <a:srgbClr val="002060"/>
                </a:solidFill>
              </a:rPr>
              <a:t>* </a:t>
            </a:r>
            <a:r>
              <a:rPr lang="bg-BG" sz="1400" b="1" dirty="0" smtClean="0">
                <a:solidFill>
                  <a:srgbClr val="002060"/>
                </a:solidFill>
                <a:latin typeface="Candara" panose="020E05020303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Договор </a:t>
            </a:r>
            <a:r>
              <a:rPr lang="en-US" sz="1400" b="1" dirty="0" smtClean="0">
                <a:solidFill>
                  <a:srgbClr val="002060"/>
                </a:solidFill>
                <a:latin typeface="Candara" panose="020E05020303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BG05M2OP001-1.002-0008</a:t>
            </a:r>
            <a:r>
              <a:rPr lang="bg-BG" sz="1400" b="1" dirty="0" smtClean="0">
                <a:solidFill>
                  <a:srgbClr val="002060"/>
                </a:solidFill>
                <a:latin typeface="Candara" panose="020E05020303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е прекратен на 2.11.2018 г.</a:t>
            </a:r>
            <a:endParaRPr lang="bg-BG" sz="1400" b="1" dirty="0">
              <a:solidFill>
                <a:srgbClr val="002060"/>
              </a:solidFill>
              <a:latin typeface="Candara" panose="020E0502030303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261798" y="5408820"/>
            <a:ext cx="15376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b="1" dirty="0" smtClean="0">
                <a:solidFill>
                  <a:srgbClr val="C00000"/>
                </a:solidFill>
                <a:latin typeface="Candara" panose="020E0502030303020204" pitchFamily="34" charset="0"/>
              </a:rPr>
              <a:t>-(</a:t>
            </a:r>
            <a:r>
              <a:rPr lang="bg-BG" b="1" dirty="0">
                <a:solidFill>
                  <a:srgbClr val="C00000"/>
                </a:solidFill>
                <a:latin typeface="Candara" panose="020E0502030303020204" pitchFamily="34" charset="0"/>
              </a:rPr>
              <a:t>5 441 260,13</a:t>
            </a:r>
            <a:r>
              <a:rPr lang="en-GB" b="1" dirty="0" smtClean="0">
                <a:solidFill>
                  <a:srgbClr val="C00000"/>
                </a:solidFill>
                <a:latin typeface="Candara" panose="020E0502030303020204" pitchFamily="34" charset="0"/>
              </a:rPr>
              <a:t>)</a:t>
            </a:r>
            <a:endParaRPr lang="bg-BG" b="1" dirty="0">
              <a:solidFill>
                <a:srgbClr val="C00000"/>
              </a:solidFill>
              <a:latin typeface="Candara" panose="020E0502030303020204" pitchFamily="34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 rot="1301223">
            <a:off x="8475459" y="5032964"/>
            <a:ext cx="1745882" cy="508121"/>
            <a:chOff x="8455231" y="7457704"/>
            <a:chExt cx="1816743" cy="508121"/>
          </a:xfrm>
        </p:grpSpPr>
        <p:sp>
          <p:nvSpPr>
            <p:cNvPr id="15" name="Left Arrow 14"/>
            <p:cNvSpPr/>
            <p:nvPr/>
          </p:nvSpPr>
          <p:spPr>
            <a:xfrm>
              <a:off x="8455231" y="7457704"/>
              <a:ext cx="1816742" cy="508121"/>
            </a:xfrm>
            <a:prstGeom prst="leftArrow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8704613" y="7557875"/>
              <a:ext cx="156736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b="1" dirty="0" smtClean="0">
                  <a:solidFill>
                    <a:schemeClr val="bg1"/>
                  </a:solidFill>
                </a:rPr>
                <a:t>-5 441 2</a:t>
              </a:r>
              <a:r>
                <a:rPr lang="bg-BG" sz="1400" b="1" dirty="0" smtClean="0">
                  <a:solidFill>
                    <a:schemeClr val="bg1"/>
                  </a:solidFill>
                </a:rPr>
                <a:t>60,13</a:t>
              </a:r>
              <a:r>
                <a:rPr lang="en-US" sz="1400" b="1" dirty="0" smtClean="0">
                  <a:solidFill>
                    <a:schemeClr val="bg1"/>
                  </a:solidFill>
                </a:rPr>
                <a:t> </a:t>
              </a:r>
              <a:r>
                <a:rPr lang="bg-BG" sz="1400" b="1" dirty="0" smtClean="0">
                  <a:solidFill>
                    <a:schemeClr val="bg1"/>
                  </a:solidFill>
                </a:rPr>
                <a:t>лв.</a:t>
              </a:r>
              <a:endParaRPr lang="bg-BG" sz="14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8177641" y="4206936"/>
            <a:ext cx="18671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00B050"/>
                </a:solidFill>
                <a:latin typeface="Candara" panose="020E0502030303020204" pitchFamily="34" charset="0"/>
              </a:rPr>
              <a:t>+(23 695 179</a:t>
            </a:r>
            <a:r>
              <a:rPr lang="bg-BG" b="1" dirty="0">
                <a:solidFill>
                  <a:srgbClr val="00B050"/>
                </a:solidFill>
                <a:latin typeface="Candara" panose="020E0502030303020204" pitchFamily="34" charset="0"/>
              </a:rPr>
              <a:t>,</a:t>
            </a:r>
            <a:r>
              <a:rPr lang="en-US" b="1" dirty="0">
                <a:solidFill>
                  <a:srgbClr val="00B050"/>
                </a:solidFill>
                <a:latin typeface="Candara" panose="020E0502030303020204" pitchFamily="34" charset="0"/>
              </a:rPr>
              <a:t>29)</a:t>
            </a:r>
          </a:p>
          <a:p>
            <a:pPr algn="ctr"/>
            <a:r>
              <a:rPr lang="en-US" b="1" dirty="0">
                <a:solidFill>
                  <a:srgbClr val="00B050"/>
                </a:solidFill>
                <a:latin typeface="Candara" panose="020E0502030303020204" pitchFamily="34" charset="0"/>
              </a:rPr>
              <a:t>+(23</a:t>
            </a:r>
            <a:r>
              <a:rPr lang="bg-BG" b="1" dirty="0">
                <a:solidFill>
                  <a:srgbClr val="00B050"/>
                </a:solidFill>
                <a:latin typeface="Candara" panose="020E0502030303020204" pitchFamily="34" charset="0"/>
              </a:rPr>
              <a:t> </a:t>
            </a:r>
            <a:r>
              <a:rPr lang="en-US" b="1" dirty="0">
                <a:solidFill>
                  <a:srgbClr val="00B050"/>
                </a:solidFill>
                <a:latin typeface="Candara" panose="020E0502030303020204" pitchFamily="34" charset="0"/>
              </a:rPr>
              <a:t>638</a:t>
            </a:r>
            <a:r>
              <a:rPr lang="bg-BG" b="1" dirty="0">
                <a:solidFill>
                  <a:srgbClr val="00B050"/>
                </a:solidFill>
                <a:latin typeface="Candara" panose="020E0502030303020204" pitchFamily="34" charset="0"/>
              </a:rPr>
              <a:t> </a:t>
            </a:r>
            <a:r>
              <a:rPr lang="en-US" b="1" dirty="0">
                <a:solidFill>
                  <a:srgbClr val="00B050"/>
                </a:solidFill>
                <a:latin typeface="Candara" panose="020E0502030303020204" pitchFamily="34" charset="0"/>
              </a:rPr>
              <a:t>258</a:t>
            </a:r>
            <a:r>
              <a:rPr lang="bg-BG" b="1" dirty="0">
                <a:solidFill>
                  <a:srgbClr val="00B050"/>
                </a:solidFill>
                <a:latin typeface="Candara" panose="020E0502030303020204" pitchFamily="34" charset="0"/>
              </a:rPr>
              <a:t>,00</a:t>
            </a:r>
            <a:r>
              <a:rPr lang="en-GB" b="1" dirty="0" smtClean="0">
                <a:solidFill>
                  <a:srgbClr val="00B050"/>
                </a:solidFill>
                <a:latin typeface="Candara" panose="020E0502030303020204" pitchFamily="34" charset="0"/>
              </a:rPr>
              <a:t>)</a:t>
            </a:r>
            <a:endParaRPr lang="bg-BG" dirty="0"/>
          </a:p>
        </p:txBody>
      </p:sp>
      <p:sp>
        <p:nvSpPr>
          <p:cNvPr id="20" name="TextBox 19"/>
          <p:cNvSpPr txBox="1"/>
          <p:nvPr/>
        </p:nvSpPr>
        <p:spPr>
          <a:xfrm>
            <a:off x="8324825" y="5720007"/>
            <a:ext cx="1796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  <a:latin typeface="Candara" panose="020E0502030303020204" pitchFamily="34" charset="0"/>
              </a:rPr>
              <a:t>182 047 154,44</a:t>
            </a:r>
            <a:r>
              <a:rPr lang="en-US" b="1" dirty="0" smtClean="0">
                <a:solidFill>
                  <a:srgbClr val="002060"/>
                </a:solidFill>
                <a:latin typeface="Candara" panose="020E0502030303020204" pitchFamily="34" charset="0"/>
              </a:rPr>
              <a:t>*</a:t>
            </a:r>
            <a:endParaRPr lang="bg-BG" dirty="0"/>
          </a:p>
        </p:txBody>
      </p:sp>
      <p:sp>
        <p:nvSpPr>
          <p:cNvPr id="21" name="TextBox 20"/>
          <p:cNvSpPr txBox="1"/>
          <p:nvPr/>
        </p:nvSpPr>
        <p:spPr>
          <a:xfrm>
            <a:off x="10261798" y="5761900"/>
            <a:ext cx="1537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0B050"/>
                </a:solidFill>
              </a:rPr>
              <a:t>23 224 152,07 </a:t>
            </a:r>
            <a:endParaRPr lang="bg-BG" dirty="0"/>
          </a:p>
        </p:txBody>
      </p:sp>
      <p:sp>
        <p:nvSpPr>
          <p:cNvPr id="18" name="TextBox 1"/>
          <p:cNvSpPr txBox="1"/>
          <p:nvPr/>
        </p:nvSpPr>
        <p:spPr>
          <a:xfrm>
            <a:off x="8645826" y="5224154"/>
            <a:ext cx="4987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rgbClr val="002060"/>
                </a:solidFill>
                <a:latin typeface="Candara" panose="020E0502030303020204" pitchFamily="34" charset="0"/>
              </a:rPr>
              <a:t>0</a:t>
            </a:r>
            <a:r>
              <a:rPr lang="en-US" dirty="0" smtClean="0">
                <a:solidFill>
                  <a:srgbClr val="002060"/>
                </a:solidFill>
                <a:latin typeface="Candara" panose="020E0502030303020204" pitchFamily="34" charset="0"/>
              </a:rPr>
              <a:t>*</a:t>
            </a: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2220589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2" grpId="0"/>
      <p:bldP spid="19" grpId="0"/>
      <p:bldP spid="20" grpId="0"/>
      <p:bldP spid="21" grpId="0"/>
      <p:bldP spid="1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89186" y="1314778"/>
            <a:ext cx="11750566" cy="325821"/>
          </a:xfrm>
        </p:spPr>
        <p:txBody>
          <a:bodyPr>
            <a:normAutofit/>
          </a:bodyPr>
          <a:lstStyle/>
          <a:p>
            <a:r>
              <a:rPr lang="bg-BG" sz="16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8</a:t>
            </a:r>
            <a:r>
              <a:rPr lang="bg-BG" sz="16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. Информация за договорите в Приоритетна ос 1 – изпълнение на индикатори</a:t>
            </a:r>
            <a:endParaRPr lang="en-US" sz="1600" b="1" cap="small" dirty="0">
              <a:solidFill>
                <a:srgbClr val="A51321"/>
              </a:solidFill>
              <a:cs typeface="Arial" panose="020B0604020202020204" pitchFamily="34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061837"/>
              </p:ext>
            </p:extLst>
          </p:nvPr>
        </p:nvGraphicFramePr>
        <p:xfrm>
          <a:off x="0" y="1677973"/>
          <a:ext cx="12192000" cy="4725480"/>
        </p:xfrm>
        <a:graphic>
          <a:graphicData uri="http://schemas.openxmlformats.org/drawingml/2006/table">
            <a:tbl>
              <a:tblPr/>
              <a:tblGrid>
                <a:gridCol w="186194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861944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900939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2482594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2134899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949680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</a:tblGrid>
              <a:tr h="97299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1200" b="0" i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Брой нови изследователи в подпомогнатите субекти</a:t>
                      </a:r>
                      <a:endParaRPr lang="en-US" sz="1200" b="0" i="0" u="none" strike="noStrike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1200" b="0" i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Брой изследователи , работещи в подобрени инфраструктурни обекти за научни изследвания</a:t>
                      </a:r>
                      <a:endParaRPr lang="en-US" sz="1200" b="0" i="0" u="none" strike="noStrike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1200" b="0" i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Новопостроени инфраструктурни комплекси в ЦВП и ЦК</a:t>
                      </a:r>
                      <a:endParaRPr lang="en-US" sz="1200" b="0" i="0" u="none" strike="noStrike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1200" b="0" i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Съвместни научноизследователски проекти, разработени между центровете ЦВП и ЦК и бизнеса</a:t>
                      </a:r>
                      <a:endParaRPr lang="en-US" sz="1200" b="0" i="0" u="none" strike="noStrike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b="0" i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Научни публикации сред първите 10 % от най-цитирани по приоритетните области на ИСИС</a:t>
                      </a:r>
                      <a:endParaRPr lang="en-US" sz="1200" b="0" i="0" u="none" strike="noStrike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20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200" b="0" i="0" u="none" strike="noStrike" kern="1200" dirty="0" err="1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Пуб</a:t>
                      </a:r>
                      <a:r>
                        <a:rPr lang="ru-RU" sz="1200" b="0" i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1200" b="0" i="0" u="none" strike="noStrike" kern="1200" dirty="0" err="1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разходи</a:t>
                      </a:r>
                      <a:r>
                        <a:rPr lang="ru-RU" sz="1200" b="0" i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за </a:t>
                      </a:r>
                      <a:r>
                        <a:rPr lang="ru-RU" sz="1200" b="0" i="0" u="none" strike="noStrike" kern="1200" dirty="0" err="1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научноизслед</a:t>
                      </a:r>
                      <a:r>
                        <a:rPr lang="ru-RU" sz="1200" b="0" i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. и </a:t>
                      </a:r>
                      <a:r>
                        <a:rPr lang="ru-RU" sz="1200" b="0" i="0" u="none" strike="noStrike" kern="1200" dirty="0" err="1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развойна</a:t>
                      </a:r>
                      <a:r>
                        <a:rPr lang="ru-RU" sz="1200" b="0" i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200" b="0" i="0" u="none" strike="noStrike" kern="1200" dirty="0" err="1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дейн</a:t>
                      </a:r>
                      <a:r>
                        <a:rPr lang="ru-RU" sz="1200" b="0" i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. (GOVERD плюс HERD) фин. от </a:t>
                      </a:r>
                      <a:r>
                        <a:rPr lang="ru-RU" sz="1200" b="0" i="0" u="none" strike="noStrike" kern="1200" dirty="0" err="1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предпр</a:t>
                      </a:r>
                      <a:r>
                        <a:rPr lang="ru-RU" sz="1200" b="0" i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. % от БВП</a:t>
                      </a:r>
                      <a:endParaRPr lang="en-US" sz="1200" b="0" i="0" u="none" strike="noStrike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50841">
                <a:tc gridSpan="6"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BG05M2OP001-1.001 "</a:t>
                      </a:r>
                      <a:r>
                        <a:rPr lang="ru-RU" sz="1200" b="0" i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ИЗГРАЖДАНЕ И РАЗВИТИЕ НА ЦЕНТРОВЕ ЗА ВЪРХОВИ ПОСТИЖЕНИЯ</a:t>
                      </a:r>
                      <a:r>
                        <a:rPr lang="en-US" sz="1200" b="0" i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“/</a:t>
                      </a:r>
                      <a:r>
                        <a:rPr lang="bg-BG" sz="1200" b="0" i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Общо предвидени  индикатори по процедурата</a:t>
                      </a:r>
                      <a:endParaRPr lang="en-US" sz="1200" b="0" i="0" u="none" strike="noStrike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5084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1200" b="0" i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70</a:t>
                      </a:r>
                      <a:endParaRPr lang="bg-BG" sz="1200" b="0" i="0" u="none" strike="noStrike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1200" b="0" i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100</a:t>
                      </a:r>
                      <a:endParaRPr lang="bg-BG" sz="1200" b="0" i="0" u="none" strike="noStrike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1200" b="0" i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4</a:t>
                      </a:r>
                      <a:endParaRPr lang="bg-BG" sz="1200" b="0" i="0" u="none" strike="noStrike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1200" b="0" i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40</a:t>
                      </a:r>
                      <a:endParaRPr lang="bg-BG" sz="1200" b="0" i="0" u="none" strike="noStrike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1200" b="0" i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4,00</a:t>
                      </a:r>
                      <a:endParaRPr lang="bg-BG" sz="1200" b="0" i="0" u="none" strike="noStrike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1200" b="0" i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0,03</a:t>
                      </a:r>
                      <a:endParaRPr lang="bg-BG" sz="1200" b="0" i="0" u="none" strike="noStrike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50841">
                <a:tc gridSpan="6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1200" b="0" i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Предвидени индикатори по сключените договора по процедура </a:t>
                      </a:r>
                      <a:r>
                        <a:rPr lang="en-US" sz="1200" b="0" i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BG05M2OP001-1.001</a:t>
                      </a:r>
                      <a:endParaRPr lang="en-US" sz="1200" b="0" i="0" u="none" strike="noStrike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5084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GB" sz="1200" b="0" i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93</a:t>
                      </a:r>
                      <a:endParaRPr lang="bg-BG" sz="1200" b="0" i="0" u="none" strike="noStrike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GB" sz="1200" b="0" i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2</a:t>
                      </a:r>
                      <a:r>
                        <a:rPr lang="bg-BG" sz="1200" b="0" i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10</a:t>
                      </a:r>
                      <a:endParaRPr lang="bg-BG" sz="1200" b="0" i="0" u="none" strike="noStrike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1200" b="0" i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4</a:t>
                      </a:r>
                      <a:endParaRPr lang="bg-BG" sz="1200" b="0" i="0" u="none" strike="noStrike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200" b="0" i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30</a:t>
                      </a:r>
                      <a:endParaRPr lang="bg-BG" sz="1200" b="0" i="0" u="none" strike="noStrike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200" b="0" i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4,00</a:t>
                      </a:r>
                      <a:endParaRPr lang="bg-BG" sz="1200" b="0" i="0" u="none" strike="noStrike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120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0,03</a:t>
                      </a: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50841"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200" b="0" i="0" u="none" strike="noStrike" kern="1200" noProof="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Общо индикатори, които не са обхванати по процедура </a:t>
                      </a:r>
                      <a:r>
                        <a:rPr lang="en-US" sz="1200" b="0" i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BG05M2OP001-1.001 </a:t>
                      </a:r>
                      <a:endParaRPr lang="en-US" sz="1200" b="0" i="0" u="none" strike="noStrike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25084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GB" sz="1200" b="0" i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+</a:t>
                      </a:r>
                      <a:r>
                        <a:rPr lang="en-GB" sz="1200" b="0" i="0" u="none" strike="noStrike" kern="1200" baseline="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200" b="0" i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23</a:t>
                      </a:r>
                      <a:endParaRPr lang="bg-BG" sz="1200" b="0" i="0" u="none" strike="noStrike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200" b="0" i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+ 110</a:t>
                      </a:r>
                      <a:endParaRPr lang="bg-BG" sz="1200" b="0" i="0" u="none" strike="noStrike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1200" b="0" i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0</a:t>
                      </a:r>
                      <a:endParaRPr lang="bg-BG" sz="1200" b="0" i="0" u="none" strike="noStrike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ctr" defTabSz="914400" rtl="0" eaLnBrk="1" fontAlgn="ctr" latinLnBrk="0" hangingPunct="1">
                        <a:buFontTx/>
                        <a:buChar char="-"/>
                      </a:pPr>
                      <a:r>
                        <a:rPr lang="bg-BG" sz="1200" b="1" i="0" u="none" strike="noStrike" kern="1200" dirty="0" smtClean="0">
                          <a:solidFill>
                            <a:srgbClr val="FF000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1</a:t>
                      </a:r>
                      <a:r>
                        <a:rPr lang="en-US" sz="1200" b="1" i="0" u="none" strike="noStrike" kern="1200" dirty="0" smtClean="0">
                          <a:solidFill>
                            <a:srgbClr val="FF000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0</a:t>
                      </a:r>
                      <a:endParaRPr lang="bg-BG" sz="1200" b="1" i="0" u="none" strike="noStrike" kern="1200" dirty="0">
                        <a:solidFill>
                          <a:srgbClr val="FF0000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250841">
                <a:tc gridSpan="6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20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BG05M2OP001-1.002 </a:t>
                      </a:r>
                      <a:r>
                        <a:rPr lang="en-US" sz="1200" b="0" i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“</a:t>
                      </a:r>
                      <a:r>
                        <a:rPr lang="ru-RU" sz="1200" b="0" i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Изграждане и развитие на центрове за компетентност</a:t>
                      </a:r>
                      <a:r>
                        <a:rPr lang="en-US" sz="1200" b="0" i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”/</a:t>
                      </a:r>
                      <a:r>
                        <a:rPr lang="bg-BG" sz="1200" b="0" i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Общо предвидени индикатори по процедурата</a:t>
                      </a:r>
                      <a:endParaRPr lang="en-US" sz="1200" b="0" i="0" u="none" strike="noStrike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25084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1200" b="0" i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180</a:t>
                      </a:r>
                      <a:endParaRPr lang="bg-BG" sz="1200" b="0" i="0" u="none" strike="noStrike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1200" b="0" i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250</a:t>
                      </a:r>
                      <a:endParaRPr lang="bg-BG" sz="1200" b="0" i="0" u="none" strike="noStrike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1200" b="0" i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8</a:t>
                      </a:r>
                      <a:endParaRPr lang="bg-BG" sz="1200" b="0" i="0" u="none" strike="noStrike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1200" b="0" i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110</a:t>
                      </a:r>
                      <a:endParaRPr lang="bg-BG" sz="1200" b="0" i="0" u="none" strike="noStrike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200" b="0" i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Не е включен</a:t>
                      </a:r>
                      <a:endParaRPr lang="en-US" sz="1200" b="0" i="0" u="none" strike="noStrike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200" b="0" i="0" u="none" strike="noStrike" kern="120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0,03</a:t>
                      </a: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250841">
                <a:tc gridSpan="6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1200" b="0" i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Предвидени индикатори по сключените договори</a:t>
                      </a:r>
                      <a:r>
                        <a:rPr lang="en-US" sz="1200" b="0" i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bg-BG" sz="1200" b="0" i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процедура</a:t>
                      </a:r>
                      <a:r>
                        <a:rPr lang="en-US" sz="1200" b="0" i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BG05M2OP001-1.002</a:t>
                      </a:r>
                      <a:endParaRPr lang="en-US" sz="1200" b="0" i="0" u="none" strike="noStrike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25084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1200" b="0" i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201</a:t>
                      </a:r>
                      <a:endParaRPr lang="bg-BG" sz="1200" b="0" i="0" u="none" strike="noStrike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200" b="0" i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3</a:t>
                      </a:r>
                      <a:r>
                        <a:rPr lang="bg-BG" sz="1200" b="0" i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26</a:t>
                      </a:r>
                      <a:r>
                        <a:rPr lang="en-US" sz="1200" b="0" i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,25 </a:t>
                      </a:r>
                      <a:endParaRPr lang="bg-BG" sz="1200" b="0" i="0" u="none" strike="noStrike" kern="1200" dirty="0">
                        <a:solidFill>
                          <a:srgbClr val="FF0000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1200" b="0" i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8</a:t>
                      </a:r>
                      <a:r>
                        <a:rPr lang="en-US" sz="1200" b="0" i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</a:t>
                      </a:r>
                      <a:endParaRPr lang="bg-BG" sz="1200" b="0" i="0" u="none" strike="noStrike" kern="1200" dirty="0">
                        <a:solidFill>
                          <a:srgbClr val="FF0000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1200" b="0" i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186  </a:t>
                      </a:r>
                      <a:r>
                        <a:rPr lang="en-US" sz="1200" b="0" i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bg-BG" sz="1200" b="0" i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 </a:t>
                      </a:r>
                      <a:endParaRPr lang="bg-BG" sz="1200" b="0" i="0" u="none" strike="noStrike" kern="1200" dirty="0">
                        <a:solidFill>
                          <a:srgbClr val="FF0000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200" b="0" i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Не е включен</a:t>
                      </a:r>
                      <a:endParaRPr lang="en-US" sz="1200" b="0" i="0" u="none" strike="noStrike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20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0,03</a:t>
                      </a: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250841">
                <a:tc gridSpan="6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1200" b="0" i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Общо индикатори, които не са обхванати по процедура </a:t>
                      </a:r>
                      <a:r>
                        <a:rPr lang="en-US" sz="1200" b="0" i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BG05M2OP001-1.002</a:t>
                      </a:r>
                      <a:endParaRPr lang="en-US" sz="1200" b="0" i="0" u="none" strike="noStrike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25084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+</a:t>
                      </a:r>
                      <a:r>
                        <a:rPr lang="bg-BG" sz="1200" b="0" i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21</a:t>
                      </a:r>
                      <a:endParaRPr lang="bg-BG" sz="1200" b="0" i="0" u="none" strike="noStrike" kern="1200" dirty="0">
                        <a:solidFill>
                          <a:srgbClr val="FF0000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</a:rPr>
                        <a:t>+ </a:t>
                      </a:r>
                      <a:r>
                        <a:rPr lang="bg-BG" sz="12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</a:rPr>
                        <a:t>76</a:t>
                      </a:r>
                      <a:r>
                        <a:rPr lang="en-US" sz="12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</a:rPr>
                        <a:t>,25</a:t>
                      </a:r>
                      <a:endParaRPr lang="bg-BG" sz="1200" b="0" i="0" u="none" strike="noStrike" dirty="0">
                        <a:solidFill>
                          <a:srgbClr val="FF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2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</a:rPr>
                        <a:t>0</a:t>
                      </a:r>
                      <a:endParaRPr lang="bg-BG" sz="1200" b="0" i="0" u="none" strike="noStrike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</a:rPr>
                        <a:t>+</a:t>
                      </a:r>
                      <a:r>
                        <a:rPr lang="bg-BG" sz="12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</a:rPr>
                        <a:t>76</a:t>
                      </a:r>
                      <a:endParaRPr lang="bg-BG" sz="1200" b="0" i="0" u="none" strike="noStrike" dirty="0">
                        <a:solidFill>
                          <a:srgbClr val="FF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200" b="0" i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Не е включен</a:t>
                      </a:r>
                      <a:endParaRPr lang="en-US" sz="1200" b="0" i="0" u="none" strike="noStrike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200" b="0" i="0" u="none" strike="noStrike" kern="1200" dirty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0,03</a:t>
                      </a: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  <a:tr h="491557">
                <a:tc gridSpan="6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1200" b="0" i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ОП НОИР </a:t>
                      </a:r>
                      <a:r>
                        <a:rPr lang="en-US" sz="1200" b="0" i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bg-BG" sz="1200" b="0" i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ИП</a:t>
                      </a:r>
                      <a:r>
                        <a:rPr lang="en-US" sz="1200" b="0" i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: 1a</a:t>
                      </a:r>
                      <a:r>
                        <a:rPr lang="bg-BG" sz="1200" b="0" i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Укрепване на </a:t>
                      </a:r>
                      <a:r>
                        <a:rPr lang="bg-BG" sz="1200" b="0" i="0" u="none" strike="noStrike" kern="1200" dirty="0" err="1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инфр</a:t>
                      </a:r>
                      <a:r>
                        <a:rPr lang="bg-BG" sz="1200" b="0" i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., необходима за научноизследователска и иновационна дейност, подобряване на капацитета за реализиране на достижения в областта на </a:t>
                      </a:r>
                      <a:r>
                        <a:rPr lang="bg-BG" sz="1200" b="0" i="0" u="none" strike="noStrike" kern="1200" dirty="0" err="1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научноизслед</a:t>
                      </a:r>
                      <a:r>
                        <a:rPr lang="bg-BG" sz="1200" b="0" i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. и </a:t>
                      </a:r>
                      <a:r>
                        <a:rPr lang="bg-BG" sz="1200" b="0" i="0" u="none" strike="noStrike" kern="1200" dirty="0" err="1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инов</a:t>
                      </a:r>
                      <a:r>
                        <a:rPr lang="bg-BG" sz="1200" b="0" i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. дейност и насърчаване на ЦК, по-специално на центрове, които са от интерес за Европа</a:t>
                      </a:r>
                      <a:r>
                        <a:rPr lang="en-US" sz="1200" b="0" i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. </a:t>
                      </a:r>
                      <a:r>
                        <a:rPr lang="bg-BG" sz="1200" b="0" i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СЦ </a:t>
                      </a:r>
                      <a:r>
                        <a:rPr lang="en-US" sz="1200" b="0" i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1:</a:t>
                      </a:r>
                      <a:r>
                        <a:rPr lang="bg-BG" sz="1200" b="0" i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200" b="0" i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Развитие на върхови и </a:t>
                      </a:r>
                      <a:r>
                        <a:rPr lang="ru-RU" sz="1200" b="0" i="0" u="none" strike="noStrike" kern="1200" dirty="0" err="1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пазарно-ориентирани</a:t>
                      </a:r>
                      <a:r>
                        <a:rPr lang="ru-RU" sz="1200" b="0" i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науч. </a:t>
                      </a:r>
                      <a:r>
                        <a:rPr lang="ru-RU" sz="1200" b="0" i="0" u="none" strike="noStrike" kern="1200" dirty="0" err="1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изслед</a:t>
                      </a:r>
                      <a:r>
                        <a:rPr lang="ru-RU" sz="1200" b="0" i="0" u="none" strike="noStrike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.</a:t>
                      </a:r>
                      <a:endParaRPr lang="en-US" sz="1200" b="0" i="0" u="none" strike="noStrike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13"/>
                  </a:ext>
                </a:extLst>
              </a:tr>
              <a:tr h="250841"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2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</a:rPr>
                        <a:t>294 </a:t>
                      </a:r>
                      <a:r>
                        <a:rPr lang="bg-BG" sz="1200" b="0" i="0" u="none" strike="noStrike" baseline="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</a:rPr>
                        <a:t>  </a:t>
                      </a:r>
                      <a:endParaRPr lang="bg-BG" sz="1200" b="0" i="0" u="none" strike="noStrike" dirty="0">
                        <a:solidFill>
                          <a:srgbClr val="FF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2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</a:rPr>
                        <a:t>536</a:t>
                      </a:r>
                      <a:r>
                        <a:rPr lang="en-US" sz="12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</a:rPr>
                        <a:t>,25</a:t>
                      </a:r>
                      <a:r>
                        <a:rPr lang="bg-BG" sz="12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</a:rPr>
                        <a:t> </a:t>
                      </a:r>
                      <a:endParaRPr lang="bg-BG" sz="1200" b="0" i="0" u="none" strike="noStrike" dirty="0">
                        <a:solidFill>
                          <a:srgbClr val="FF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2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</a:rPr>
                        <a:t>12</a:t>
                      </a:r>
                      <a:endParaRPr lang="bg-BG" sz="1200" b="0" i="0" u="none" strike="noStrike" dirty="0" smtClean="0">
                        <a:solidFill>
                          <a:srgbClr val="FF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</a:rPr>
                        <a:t>2</a:t>
                      </a:r>
                      <a:r>
                        <a:rPr lang="bg-BG" sz="12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</a:rPr>
                        <a:t>16 </a:t>
                      </a:r>
                      <a:endParaRPr lang="bg-BG" sz="1200" b="0" i="0" u="none" strike="noStrike" dirty="0">
                        <a:solidFill>
                          <a:srgbClr val="FF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</a:rPr>
                        <a:t>4,00</a:t>
                      </a: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200" b="0" i="0" u="none" strike="noStrike" dirty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</a:rPr>
                        <a:t>0,03</a:t>
                      </a: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99309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593" y="1423334"/>
            <a:ext cx="12013323" cy="384445"/>
          </a:xfrm>
        </p:spPr>
        <p:txBody>
          <a:bodyPr>
            <a:noAutofit/>
          </a:bodyPr>
          <a:lstStyle/>
          <a:p>
            <a:r>
              <a:rPr lang="bg-BG" sz="18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8</a:t>
            </a:r>
            <a:r>
              <a:rPr lang="bg-BG" sz="18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. Информация за резервните проекти по </a:t>
            </a:r>
            <a:r>
              <a:rPr lang="bg-BG" sz="18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процедура </a:t>
            </a:r>
            <a:r>
              <a:rPr lang="en-US" sz="18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BG05M2OP001-1.002</a:t>
            </a:r>
            <a:r>
              <a:rPr lang="bg-BG" sz="18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 Изграждане и развитие на Центрове за </a:t>
            </a:r>
            <a:r>
              <a:rPr lang="bg-BG" sz="18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компетентност</a:t>
            </a:r>
            <a:endParaRPr lang="en-US" sz="18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305986" y="1968761"/>
          <a:ext cx="11719931" cy="3911850"/>
        </p:xfrm>
        <a:graphic>
          <a:graphicData uri="http://schemas.openxmlformats.org/drawingml/2006/table">
            <a:tbl>
              <a:tblPr/>
              <a:tblGrid>
                <a:gridCol w="421917">
                  <a:extLst>
                    <a:ext uri="{9D8B030D-6E8A-4147-A177-3AD203B41FA5}">
                      <a16:colId xmlns="" xmlns:a16="http://schemas.microsoft.com/office/drawing/2014/main" val="1027510343"/>
                    </a:ext>
                  </a:extLst>
                </a:gridCol>
                <a:gridCol w="2215322">
                  <a:extLst>
                    <a:ext uri="{9D8B030D-6E8A-4147-A177-3AD203B41FA5}">
                      <a16:colId xmlns="" xmlns:a16="http://schemas.microsoft.com/office/drawing/2014/main" val="1528690227"/>
                    </a:ext>
                  </a:extLst>
                </a:gridCol>
                <a:gridCol w="523875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20015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2643792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447674"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400" b="1" dirty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№</a:t>
                      </a:r>
                      <a:endParaRPr lang="en-US" sz="14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400" b="1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Идентификационен</a:t>
                      </a:r>
                      <a:r>
                        <a:rPr lang="bg-BG" sz="1400" b="1" baseline="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номер</a:t>
                      </a:r>
                      <a:endParaRPr lang="en-US" sz="14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400" b="1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Кандидат</a:t>
                      </a:r>
                      <a:endParaRPr lang="en-US" sz="14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400" b="1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lang="en-US" sz="14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400" b="1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Общ</a:t>
                      </a:r>
                      <a:r>
                        <a:rPr lang="bg-BG" sz="1400" b="1" baseline="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бюджет в лева</a:t>
                      </a:r>
                      <a:endParaRPr lang="en-US" sz="1400" b="1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24958276"/>
                  </a:ext>
                </a:extLst>
              </a:tr>
              <a:tr h="285750">
                <a:tc gridSpan="5">
                  <a:txBody>
                    <a:bodyPr/>
                    <a:lstStyle/>
                    <a:p>
                      <a:pPr indent="44958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Компонент 1. „Мехатроника и чисти технологии"</a:t>
                      </a: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82484191"/>
                  </a:ext>
                </a:extLst>
              </a:tr>
              <a:tr h="33431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en-US" sz="14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endParaRPr lang="en-US" sz="1400" b="1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endParaRPr lang="en-US" sz="1400" b="1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endParaRPr lang="en-US" sz="1400" b="1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endParaRPr lang="en-US" sz="1400" b="1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403573907"/>
                  </a:ext>
                </a:extLst>
              </a:tr>
              <a:tr h="33431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</a:t>
                      </a:r>
                      <a:endParaRPr lang="en-US" sz="1400" b="1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4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BG05M2OP001-1.002-0011 </a:t>
                      </a:r>
                      <a:endParaRPr lang="en-US" sz="1400" b="1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4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Институт по Механика - БАН </a:t>
                      </a:r>
                      <a:endParaRPr lang="en-US" sz="1400" b="1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4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82,20</a:t>
                      </a:r>
                      <a:endParaRPr lang="en-US" sz="1400" b="1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4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23 776 237.78 </a:t>
                      </a:r>
                      <a:endParaRPr lang="en-US" sz="1400" b="1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74347">
                <a:tc gridSpan="5">
                  <a:txBody>
                    <a:bodyPr/>
                    <a:lstStyle/>
                    <a:p>
                      <a:pPr marL="0" indent="449580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Компонент 2: "Информатика и информационни и комуникационни технологии"</a:t>
                      </a:r>
                      <a:endParaRPr lang="en-US" sz="1400" b="1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23537511"/>
                  </a:ext>
                </a:extLst>
              </a:tr>
              <a:tr h="314325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en-US" sz="1400" b="1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BG05M2OP001-1.002-0024 </a:t>
                      </a:r>
                      <a:endParaRPr lang="en-US" sz="1400" b="1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Институт за български език „Проф. Любомир Андрейчин“ </a:t>
                      </a:r>
                      <a:endParaRPr lang="en-US" sz="1400" b="1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81,44</a:t>
                      </a:r>
                      <a:endParaRPr lang="en-US" sz="1400" b="1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13 500 000.00 </a:t>
                      </a:r>
                      <a:endParaRPr lang="en-US" sz="1400" b="1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276225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en-US" sz="1400" b="1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BG05M2OP001-1.002-0004 </a:t>
                      </a:r>
                      <a:endParaRPr lang="en-US" sz="1400" b="1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bg-BG" sz="14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Югозападен университет "Неофит Рилски" </a:t>
                      </a:r>
                      <a:endParaRPr lang="en-US" sz="1400" b="1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75,18</a:t>
                      </a:r>
                      <a:endParaRPr lang="en-US" sz="1400" b="1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13 133 043.61 </a:t>
                      </a:r>
                      <a:endParaRPr lang="en-US" sz="1400" b="1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285750">
                <a:tc gridSpan="5">
                  <a:txBody>
                    <a:bodyPr/>
                    <a:lstStyle/>
                    <a:p>
                      <a:pPr marL="0" indent="449580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Компонент 3: "Индустрия за здравословен живот и био-технологии"</a:t>
                      </a:r>
                      <a:endParaRPr lang="en-US" sz="1400" b="1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4109243"/>
                  </a:ext>
                </a:extLst>
              </a:tr>
              <a:tr h="33431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lang="en-US" sz="1400" b="1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4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BG05M2OP001-1.002-0015 </a:t>
                      </a:r>
                      <a:endParaRPr lang="en-US" sz="1400" b="1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4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bg-BG" sz="14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Софийски университет "Св. Климент Охридски" </a:t>
                      </a:r>
                      <a:endParaRPr lang="en-US" sz="1400" b="1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4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70,04</a:t>
                      </a:r>
                      <a:endParaRPr lang="en-US" sz="1400" b="1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4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23 785 043.18 </a:t>
                      </a:r>
                      <a:endParaRPr lang="en-US" sz="1400" b="1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334314">
                <a:tc gridSpan="5">
                  <a:txBody>
                    <a:bodyPr/>
                    <a:lstStyle/>
                    <a:p>
                      <a:pPr marL="0" indent="449580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kern="120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Компонент 4: "Нови технологии в креативните и рекреативните индустрии"</a:t>
                      </a:r>
                      <a:endParaRPr lang="en-US" sz="1400" b="1" kern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472525565"/>
                  </a:ext>
                </a:extLst>
              </a:tr>
              <a:tr h="33431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en-US" sz="1200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НП</a:t>
                      </a:r>
                      <a:endParaRPr lang="en-US" sz="1200" b="1" dirty="0" smtClean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Няма</a:t>
                      </a:r>
                      <a:r>
                        <a:rPr lang="bg-BG" sz="1200" b="1" baseline="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резервни проектни предложения</a:t>
                      </a:r>
                      <a:endParaRPr lang="en-US" sz="1200" b="1" dirty="0" smtClean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НП</a:t>
                      </a:r>
                      <a:endParaRPr lang="en-US" sz="1200" b="1" dirty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r>
                        <a:rPr lang="bg-BG" sz="1200" b="1" baseline="0" dirty="0" smtClean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яма резервни ПП</a:t>
                      </a:r>
                      <a:endParaRPr lang="bg-BG" sz="1200" b="1" dirty="0" smtClean="0"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733320349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657225" y="2821306"/>
            <a:ext cx="2371725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00" fontAlgn="t">
              <a:lnSpc>
                <a:spcPct val="150000"/>
              </a:lnSpc>
              <a:spcAft>
                <a:spcPts val="800"/>
              </a:spcAft>
            </a:pPr>
            <a:r>
              <a:rPr lang="en-US" sz="1400" b="1" dirty="0">
                <a:solidFill>
                  <a:srgbClr val="002060"/>
                </a:solidFill>
                <a:latin typeface="Candara" panose="020E05020303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BG05M2OP001-1.002-0014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095625" y="2962275"/>
            <a:ext cx="505777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1400" b="1" dirty="0">
                <a:solidFill>
                  <a:srgbClr val="002060"/>
                </a:solidFill>
                <a:latin typeface="Candara" panose="020E05020303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Институт по електрохимия и енергийни системи </a:t>
            </a:r>
            <a:endParaRPr lang="en-US" sz="1400" b="1" dirty="0">
              <a:solidFill>
                <a:srgbClr val="002060"/>
              </a:solidFill>
              <a:latin typeface="Candara" panose="020E0502030303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34400" y="2952750"/>
            <a:ext cx="609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rgbClr val="002060"/>
                </a:solidFill>
                <a:latin typeface="Candara" panose="020E05020303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82,32</a:t>
            </a:r>
            <a:endParaRPr lang="en-US" sz="1400" b="1" dirty="0">
              <a:solidFill>
                <a:srgbClr val="002060"/>
              </a:solidFill>
              <a:latin typeface="Candara" panose="020E0502030303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667875" y="2843281"/>
            <a:ext cx="200025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00">
              <a:lnSpc>
                <a:spcPct val="150000"/>
              </a:lnSpc>
              <a:spcAft>
                <a:spcPts val="800"/>
              </a:spcAft>
            </a:pPr>
            <a:r>
              <a:rPr lang="en-US" sz="1400" b="1" dirty="0">
                <a:solidFill>
                  <a:srgbClr val="002060"/>
                </a:solidFill>
                <a:latin typeface="Candara" panose="020E0502030303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22 624 143.07</a:t>
            </a:r>
          </a:p>
        </p:txBody>
      </p:sp>
    </p:spTree>
    <p:extLst>
      <p:ext uri="{BB962C8B-B14F-4D97-AF65-F5344CB8AC3E}">
        <p14:creationId xmlns:p14="http://schemas.microsoft.com/office/powerpoint/2010/main" val="2277472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236" y="1318559"/>
            <a:ext cx="11750566" cy="509970"/>
          </a:xfrm>
        </p:spPr>
        <p:txBody>
          <a:bodyPr>
            <a:noAutofit/>
          </a:bodyPr>
          <a:lstStyle/>
          <a:p>
            <a:r>
              <a:rPr lang="bg-BG" sz="28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9</a:t>
            </a:r>
            <a:r>
              <a:rPr lang="en-GB" sz="28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. </a:t>
            </a:r>
            <a:r>
              <a:rPr lang="bg-BG" sz="28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Информация за одити по ОП НОИР и съдебни дела по Приоритетна ос 1</a:t>
            </a:r>
            <a:endParaRPr lang="bg-BG" sz="2800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/>
          </p:nvPr>
        </p:nvGraphicFramePr>
        <p:xfrm>
          <a:off x="19953" y="1790158"/>
          <a:ext cx="12172046" cy="590554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676629">
                  <a:extLst>
                    <a:ext uri="{9D8B030D-6E8A-4147-A177-3AD203B41FA5}">
                      <a16:colId xmlns="" xmlns:a16="http://schemas.microsoft.com/office/drawing/2014/main" val="2871152165"/>
                    </a:ext>
                  </a:extLst>
                </a:gridCol>
                <a:gridCol w="2801108">
                  <a:extLst>
                    <a:ext uri="{9D8B030D-6E8A-4147-A177-3AD203B41FA5}">
                      <a16:colId xmlns="" xmlns:a16="http://schemas.microsoft.com/office/drawing/2014/main" val="2230403395"/>
                    </a:ext>
                  </a:extLst>
                </a:gridCol>
                <a:gridCol w="2366250">
                  <a:extLst>
                    <a:ext uri="{9D8B030D-6E8A-4147-A177-3AD203B41FA5}">
                      <a16:colId xmlns="" xmlns:a16="http://schemas.microsoft.com/office/drawing/2014/main" val="2881210478"/>
                    </a:ext>
                  </a:extLst>
                </a:gridCol>
                <a:gridCol w="4328059">
                  <a:extLst>
                    <a:ext uri="{9D8B030D-6E8A-4147-A177-3AD203B41FA5}">
                      <a16:colId xmlns="" xmlns:a16="http://schemas.microsoft.com/office/drawing/2014/main" val="3103476291"/>
                    </a:ext>
                  </a:extLst>
                </a:gridCol>
              </a:tblGrid>
              <a:tr h="309439">
                <a:tc grid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800" dirty="0" smtClean="0">
                          <a:effectLst/>
                          <a:latin typeface="Candara" panose="020E0502030303020204" pitchFamily="34" charset="0"/>
                        </a:rPr>
                        <a:t>9.1. ОДИТИ </a:t>
                      </a:r>
                      <a:r>
                        <a:rPr lang="bg-BG" sz="1800" dirty="0">
                          <a:effectLst/>
                          <a:latin typeface="Candara" panose="020E0502030303020204" pitchFamily="34" charset="0"/>
                        </a:rPr>
                        <a:t>ПО ОП НОИР В ПЕРИОДА </a:t>
                      </a:r>
                      <a:r>
                        <a:rPr lang="bg-BG" sz="1800" dirty="0" smtClean="0">
                          <a:effectLst/>
                          <a:latin typeface="Candara" panose="020E0502030303020204" pitchFamily="34" charset="0"/>
                        </a:rPr>
                        <a:t>18.05.2018 </a:t>
                      </a:r>
                      <a:r>
                        <a:rPr lang="bg-BG" sz="1800" dirty="0">
                          <a:effectLst/>
                          <a:latin typeface="Candara" panose="020E0502030303020204" pitchFamily="34" charset="0"/>
                        </a:rPr>
                        <a:t>Г. ДО 29.11.2018 Г.</a:t>
                      </a:r>
                      <a:endParaRPr lang="bg-BG" sz="18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 anchor="ctr"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699392099"/>
                  </a:ext>
                </a:extLst>
              </a:tr>
              <a:tr h="52113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800" b="0" dirty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Вид на одита</a:t>
                      </a:r>
                      <a:endParaRPr lang="bg-BG" sz="1800" b="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 anchor="ctr">
                    <a:solidFill>
                      <a:srgbClr val="D0D3E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800" dirty="0">
                          <a:effectLst/>
                          <a:latin typeface="Candara" panose="020E0502030303020204" pitchFamily="34" charset="0"/>
                        </a:rPr>
                        <a:t>Одитна институция</a:t>
                      </a:r>
                      <a:endParaRPr lang="bg-BG" sz="18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800" dirty="0" smtClean="0">
                          <a:effectLst/>
                          <a:latin typeface="Candara" panose="020E0502030303020204" pitchFamily="34" charset="0"/>
                        </a:rPr>
                        <a:t>Период</a:t>
                      </a:r>
                      <a:endParaRPr lang="bg-BG" sz="18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800" dirty="0">
                          <a:effectLst/>
                          <a:latin typeface="Candara" panose="020E0502030303020204" pitchFamily="34" charset="0"/>
                        </a:rPr>
                        <a:t>Статус</a:t>
                      </a:r>
                      <a:endParaRPr lang="bg-BG" sz="18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 anchor="ctr"/>
                </a:tc>
                <a:extLst>
                  <a:ext uri="{0D108BD9-81ED-4DB2-BD59-A6C34878D82A}">
                    <a16:rowId xmlns="" xmlns:a16="http://schemas.microsoft.com/office/drawing/2014/main" val="2979323781"/>
                  </a:ext>
                </a:extLst>
              </a:tr>
              <a:tr h="63929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600" b="0" kern="1200" dirty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Одит на операциите по ОП НОИР</a:t>
                      </a:r>
                      <a:endParaRPr lang="bg-BG" sz="1600" b="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>
                    <a:solidFill>
                      <a:srgbClr val="E9EA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600" kern="1200" dirty="0">
                          <a:effectLst/>
                          <a:latin typeface="Candara" panose="020E0502030303020204" pitchFamily="34" charset="0"/>
                        </a:rPr>
                        <a:t>ИА ОСЕС – Одитен орган</a:t>
                      </a:r>
                      <a:endParaRPr lang="bg-BG" sz="16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600" kern="1200" dirty="0">
                          <a:effectLst/>
                          <a:latin typeface="Candara" panose="020E0502030303020204" pitchFamily="34" charset="0"/>
                        </a:rPr>
                        <a:t>5.07.2018 -  31.10.2018 </a:t>
                      </a:r>
                      <a:r>
                        <a:rPr lang="bg-BG" sz="1600" kern="1200" dirty="0" smtClean="0">
                          <a:effectLst/>
                          <a:latin typeface="Candara" panose="020E0502030303020204" pitchFamily="34" charset="0"/>
                        </a:rPr>
                        <a:t>г.</a:t>
                      </a:r>
                      <a:endParaRPr lang="bg-BG" sz="16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600" kern="1200" dirty="0" smtClean="0">
                          <a:effectLst/>
                          <a:latin typeface="Candara" panose="020E0502030303020204" pitchFamily="34" charset="0"/>
                        </a:rPr>
                        <a:t>Представени предварителни доклади на 16.11.2018</a:t>
                      </a:r>
                      <a:r>
                        <a:rPr lang="bg-BG" sz="1600" kern="1200" baseline="0" dirty="0" smtClean="0">
                          <a:effectLst/>
                          <a:latin typeface="Candara" panose="020E0502030303020204" pitchFamily="34" charset="0"/>
                        </a:rPr>
                        <a:t> г. и </a:t>
                      </a:r>
                      <a:r>
                        <a:rPr lang="en-US" sz="1600" kern="1200" baseline="0" dirty="0" smtClean="0">
                          <a:effectLst/>
                          <a:latin typeface="Candara" panose="020E0502030303020204" pitchFamily="34" charset="0"/>
                        </a:rPr>
                        <a:t>19</a:t>
                      </a:r>
                      <a:r>
                        <a:rPr lang="bg-BG" sz="1600" kern="1200" baseline="0" dirty="0" smtClean="0">
                          <a:effectLst/>
                          <a:latin typeface="Candara" panose="020E0502030303020204" pitchFamily="34" charset="0"/>
                        </a:rPr>
                        <a:t>.11.2018 г.</a:t>
                      </a:r>
                      <a:endParaRPr lang="bg-BG" sz="16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/>
                </a:tc>
                <a:extLst>
                  <a:ext uri="{0D108BD9-81ED-4DB2-BD59-A6C34878D82A}">
                    <a16:rowId xmlns="" xmlns:a16="http://schemas.microsoft.com/office/drawing/2014/main" val="21788862"/>
                  </a:ext>
                </a:extLst>
              </a:tr>
              <a:tr h="129939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600" b="0" kern="1200" dirty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Одитна задача: „Ефективност на управлението и контрола на ОП НОИР за периода от 01.01.2014 г. до 30.06.2017 г.</a:t>
                      </a:r>
                      <a:endParaRPr lang="bg-BG" sz="1600" b="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>
                    <a:solidFill>
                      <a:srgbClr val="D0D3E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600" kern="1200" dirty="0">
                          <a:effectLst/>
                          <a:latin typeface="Candara" panose="020E0502030303020204" pitchFamily="34" charset="0"/>
                        </a:rPr>
                        <a:t>Сметна палата на РБ</a:t>
                      </a:r>
                      <a:endParaRPr lang="bg-BG" sz="16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600" kern="1200" dirty="0">
                          <a:effectLst/>
                          <a:latin typeface="Candara" panose="020E0502030303020204" pitchFamily="34" charset="0"/>
                        </a:rPr>
                        <a:t>Февруари – октомври </a:t>
                      </a:r>
                      <a:r>
                        <a:rPr lang="bg-BG" sz="1600" kern="1200" dirty="0" smtClean="0">
                          <a:effectLst/>
                          <a:latin typeface="Candara" panose="020E0502030303020204" pitchFamily="34" charset="0"/>
                        </a:rPr>
                        <a:t>2017 г. </a:t>
                      </a:r>
                      <a:endParaRPr lang="bg-BG" sz="16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600" kern="1200" dirty="0">
                          <a:effectLst/>
                          <a:latin typeface="Candara" panose="020E0502030303020204" pitchFamily="34" charset="0"/>
                        </a:rPr>
                        <a:t>Представен предварителен доклад на 26.07.2018 г. Изпратени коментари от УО на ОП НОИР.</a:t>
                      </a:r>
                      <a:endParaRPr lang="bg-BG" sz="1600" dirty="0">
                        <a:effectLst/>
                        <a:latin typeface="Candara" panose="020E0502030303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600" kern="1200" dirty="0">
                          <a:effectLst/>
                          <a:latin typeface="Candara" panose="020E0502030303020204" pitchFamily="34" charset="0"/>
                        </a:rPr>
                        <a:t>Предстои представяне на окончателен </a:t>
                      </a:r>
                      <a:r>
                        <a:rPr lang="bg-BG" sz="1600" kern="1200" dirty="0" smtClean="0">
                          <a:effectLst/>
                          <a:latin typeface="Candara" panose="020E0502030303020204" pitchFamily="34" charset="0"/>
                        </a:rPr>
                        <a:t>доклад.</a:t>
                      </a:r>
                      <a:endParaRPr lang="bg-BG" sz="16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/>
                </a:tc>
                <a:extLst>
                  <a:ext uri="{0D108BD9-81ED-4DB2-BD59-A6C34878D82A}">
                    <a16:rowId xmlns="" xmlns:a16="http://schemas.microsoft.com/office/drawing/2014/main" val="374451993"/>
                  </a:ext>
                </a:extLst>
              </a:tr>
              <a:tr h="14984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600" b="0" kern="1200" dirty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Ранен превантивен одит на системите по ОП НОИР </a:t>
                      </a:r>
                      <a:endParaRPr lang="bg-BG" sz="1600" b="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>
                    <a:solidFill>
                      <a:srgbClr val="E9EA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600" kern="1200" dirty="0">
                          <a:effectLst/>
                          <a:latin typeface="Candara" panose="020E0502030303020204" pitchFamily="34" charset="0"/>
                        </a:rPr>
                        <a:t>ГД Регионална и урбанистична политика и ГД Заетост, социални въпроси и приобщаване на ЕК</a:t>
                      </a:r>
                      <a:endParaRPr lang="bg-BG" sz="16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600" kern="1200" dirty="0" smtClean="0">
                          <a:effectLst/>
                          <a:latin typeface="Candara" panose="020E0502030303020204" pitchFamily="34" charset="0"/>
                        </a:rPr>
                        <a:t>24.10.2016 </a:t>
                      </a:r>
                      <a:r>
                        <a:rPr lang="bg-BG" sz="1600" kern="1200" dirty="0">
                          <a:effectLst/>
                          <a:latin typeface="Candara" panose="020E0502030303020204" pitchFamily="34" charset="0"/>
                        </a:rPr>
                        <a:t>– </a:t>
                      </a:r>
                      <a:r>
                        <a:rPr lang="bg-BG" sz="1600" kern="1200" dirty="0" smtClean="0">
                          <a:effectLst/>
                          <a:latin typeface="Candara" panose="020E0502030303020204" pitchFamily="34" charset="0"/>
                        </a:rPr>
                        <a:t>28.10.2016 г.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600" kern="1200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20.03.2018 – 23.03.2018 г.</a:t>
                      </a:r>
                      <a:endParaRPr lang="bg-BG" sz="16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600" kern="1200" dirty="0">
                          <a:effectLst/>
                          <a:latin typeface="Candara" panose="020E0502030303020204" pitchFamily="34" charset="0"/>
                        </a:rPr>
                        <a:t>Представен окончателен доклад на 03.08.2018г. Одитно заключение: Изпълнени са всички препоръки, одитът е закрит. Оценка за функциониране на СУК в УО на ОПНОИР- ниво две от </a:t>
                      </a:r>
                      <a:r>
                        <a:rPr lang="bg-BG" sz="1600" kern="1200" dirty="0" smtClean="0">
                          <a:effectLst/>
                          <a:latin typeface="Candara" panose="020E0502030303020204" pitchFamily="34" charset="0"/>
                        </a:rPr>
                        <a:t>четиристепенната </a:t>
                      </a:r>
                      <a:r>
                        <a:rPr lang="bg-BG" sz="1600" kern="1200" dirty="0">
                          <a:effectLst/>
                          <a:latin typeface="Candara" panose="020E0502030303020204" pitchFamily="34" charset="0"/>
                        </a:rPr>
                        <a:t>скала: „Функционира. Необходимо е известно подобрение.” </a:t>
                      </a:r>
                      <a:endParaRPr lang="bg-BG" sz="16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/>
                </a:tc>
                <a:extLst>
                  <a:ext uri="{0D108BD9-81ED-4DB2-BD59-A6C34878D82A}">
                    <a16:rowId xmlns="" xmlns:a16="http://schemas.microsoft.com/office/drawing/2014/main" val="649803572"/>
                  </a:ext>
                </a:extLst>
              </a:tr>
              <a:tr h="42813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600" b="0" kern="1200" dirty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Одит на системите на ОП НОИР</a:t>
                      </a:r>
                      <a:endParaRPr lang="bg-BG" sz="1600" b="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>
                    <a:solidFill>
                      <a:srgbClr val="D0D3E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600" kern="1200" dirty="0">
                          <a:effectLst/>
                          <a:latin typeface="Candara" panose="020E0502030303020204" pitchFamily="34" charset="0"/>
                        </a:rPr>
                        <a:t>ИА ОСЕС – </a:t>
                      </a:r>
                      <a:r>
                        <a:rPr lang="bg-BG" sz="1600" kern="1200" dirty="0" err="1">
                          <a:effectLst/>
                          <a:latin typeface="Candara" panose="020E0502030303020204" pitchFamily="34" charset="0"/>
                        </a:rPr>
                        <a:t>Одитен</a:t>
                      </a:r>
                      <a:r>
                        <a:rPr lang="bg-BG" sz="1600" kern="1200" dirty="0">
                          <a:effectLst/>
                          <a:latin typeface="Candara" panose="020E0502030303020204" pitchFamily="34" charset="0"/>
                        </a:rPr>
                        <a:t> орган</a:t>
                      </a:r>
                      <a:endParaRPr lang="bg-BG" sz="16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600" kern="1200" dirty="0" smtClean="0">
                          <a:effectLst/>
                          <a:latin typeface="Candara" panose="020E0502030303020204" pitchFamily="34" charset="0"/>
                        </a:rPr>
                        <a:t>стартирал </a:t>
                      </a:r>
                      <a:r>
                        <a:rPr lang="bg-BG" sz="1600" kern="1200" dirty="0">
                          <a:effectLst/>
                          <a:latin typeface="Candara" panose="020E0502030303020204" pitchFamily="34" charset="0"/>
                        </a:rPr>
                        <a:t>на 15.11.2018 г.</a:t>
                      </a:r>
                      <a:endParaRPr lang="bg-BG" sz="16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600" dirty="0">
                          <a:effectLst/>
                          <a:latin typeface="Candara" panose="020E0502030303020204" pitchFamily="34" charset="0"/>
                        </a:rPr>
                        <a:t> </a:t>
                      </a:r>
                      <a:r>
                        <a:rPr lang="bg-BG" sz="1600" dirty="0" smtClean="0">
                          <a:effectLst/>
                          <a:latin typeface="Candara" panose="020E0502030303020204" pitchFamily="34" charset="0"/>
                        </a:rPr>
                        <a:t>Резултатите ще бъдат</a:t>
                      </a:r>
                      <a:r>
                        <a:rPr lang="bg-BG" sz="1600" baseline="0" dirty="0" smtClean="0">
                          <a:effectLst/>
                          <a:latin typeface="Candara" panose="020E0502030303020204" pitchFamily="34" charset="0"/>
                        </a:rPr>
                        <a:t> представени на УО на ОП НОИР и докладвани на ЕК.</a:t>
                      </a:r>
                      <a:endParaRPr lang="bg-BG" sz="16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/>
                </a:tc>
                <a:extLst>
                  <a:ext uri="{0D108BD9-81ED-4DB2-BD59-A6C34878D82A}">
                    <a16:rowId xmlns="" xmlns:a16="http://schemas.microsoft.com/office/drawing/2014/main" val="3786122074"/>
                  </a:ext>
                </a:extLst>
              </a:tr>
              <a:tr h="85724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600" b="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Одит на информационните системи, използвани</a:t>
                      </a:r>
                      <a:r>
                        <a:rPr lang="bg-BG" sz="1600" b="0" baseline="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за управление, наблюдение и счетоводство на ОП</a:t>
                      </a:r>
                      <a:endParaRPr lang="bg-BG" sz="1600" b="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600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ИА ОСЕС – </a:t>
                      </a:r>
                      <a:r>
                        <a:rPr lang="bg-BG" sz="1600" dirty="0" err="1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Одитен</a:t>
                      </a:r>
                      <a:r>
                        <a:rPr lang="bg-BG" sz="1600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орган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bg-BG" sz="16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600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стартирал на 19.11.2018 г.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bg-BG" sz="16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600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Резултатите ще бъдат представени на всички УО на ОП и докладвани</a:t>
                      </a:r>
                      <a:r>
                        <a:rPr lang="bg-BG" sz="1600" baseline="0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на ЕК. Одитът ще се извърши в ЦКЗ и д-я „Информационни системи“ в МФ.</a:t>
                      </a:r>
                      <a:endParaRPr lang="bg-BG" sz="16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900556" y="2071226"/>
            <a:ext cx="17031252" cy="530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9845985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900556" y="2071226"/>
            <a:ext cx="17031252" cy="530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bg-BG"/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2593975" y="1828529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bg-BG"/>
          </a:p>
        </p:txBody>
      </p:sp>
      <p:graphicFrame>
        <p:nvGraphicFramePr>
          <p:cNvPr id="18" name="Table 17"/>
          <p:cNvGraphicFramePr>
            <a:graphicFrameLocks noGrp="1"/>
          </p:cNvGraphicFramePr>
          <p:nvPr>
            <p:extLst/>
          </p:nvPr>
        </p:nvGraphicFramePr>
        <p:xfrm>
          <a:off x="8164" y="1379350"/>
          <a:ext cx="12183836" cy="493578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340678">
                  <a:extLst>
                    <a:ext uri="{9D8B030D-6E8A-4147-A177-3AD203B41FA5}">
                      <a16:colId xmlns="" xmlns:a16="http://schemas.microsoft.com/office/drawing/2014/main" val="869013923"/>
                    </a:ext>
                  </a:extLst>
                </a:gridCol>
                <a:gridCol w="3783107">
                  <a:extLst>
                    <a:ext uri="{9D8B030D-6E8A-4147-A177-3AD203B41FA5}">
                      <a16:colId xmlns="" xmlns:a16="http://schemas.microsoft.com/office/drawing/2014/main" val="1577121814"/>
                    </a:ext>
                  </a:extLst>
                </a:gridCol>
                <a:gridCol w="5060051">
                  <a:extLst>
                    <a:ext uri="{9D8B030D-6E8A-4147-A177-3AD203B41FA5}">
                      <a16:colId xmlns="" xmlns:a16="http://schemas.microsoft.com/office/drawing/2014/main" val="4227456017"/>
                    </a:ext>
                  </a:extLst>
                </a:gridCol>
              </a:tblGrid>
              <a:tr h="247649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bg-BG" sz="1400" kern="1200" spc="-50" dirty="0" smtClean="0">
                          <a:effectLst/>
                        </a:rPr>
                        <a:t>9.2. Информация за съдебни дела по Приоритетна ос 1</a:t>
                      </a:r>
                      <a:endParaRPr lang="bg-BG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57" marR="39157" marT="0" marB="0"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941177024"/>
                  </a:ext>
                </a:extLst>
              </a:tr>
              <a:tr h="80286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tabLst>
                          <a:tab pos="457200" algn="l"/>
                        </a:tabLst>
                      </a:pPr>
                      <a:r>
                        <a:rPr lang="bg-BG" sz="1300" kern="1200" spc="-50" dirty="0">
                          <a:effectLst/>
                          <a:latin typeface="Candara" panose="020E0502030303020204" pitchFamily="34" charset="0"/>
                        </a:rPr>
                        <a:t>Проектни предложения, отхвърлени на етап оценка на административното съответствие и допустимост</a:t>
                      </a:r>
                      <a:endParaRPr lang="bg-BG" sz="13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57" marR="39157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tabLst>
                          <a:tab pos="457200" algn="l"/>
                        </a:tabLst>
                      </a:pPr>
                      <a:r>
                        <a:rPr lang="bg-BG" sz="1300" b="1" kern="1200" spc="-50" dirty="0"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Проектни предложения с издаден отказ от предоставяне на БФП в резултат на техническата и финансова оценка по процедура за ЦВП</a:t>
                      </a:r>
                      <a:endParaRPr lang="bg-BG" sz="1300" b="1" dirty="0"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57" marR="39157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tabLst>
                          <a:tab pos="457200" algn="l"/>
                        </a:tabLst>
                      </a:pPr>
                      <a:r>
                        <a:rPr lang="bg-BG" sz="1300" b="1" kern="1200" spc="-50" dirty="0"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Заведени дела по жалби срещу отказ от предоставяне на БФП или включване в списъка с резерви по процедура за ЦК</a:t>
                      </a:r>
                      <a:endParaRPr lang="bg-BG" sz="1300" b="1" dirty="0"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57" marR="39157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74150102"/>
                  </a:ext>
                </a:extLst>
              </a:tr>
              <a:tr h="909333">
                <a:tc>
                  <a:txBody>
                    <a:bodyPr/>
                    <a:lstStyle/>
                    <a:p>
                      <a:pPr>
                        <a:lnSpc>
                          <a:spcPts val="144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bg-BG" sz="1200" b="1" kern="1200" spc="-5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BG05M2OP001-1.001-0010</a:t>
                      </a:r>
                    </a:p>
                    <a:p>
                      <a:pPr>
                        <a:lnSpc>
                          <a:spcPts val="144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bg-BG" sz="1200" b="0" kern="1200" spc="-5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жалбоподател </a:t>
                      </a:r>
                      <a:r>
                        <a:rPr lang="bg-BG" sz="1200" b="0" kern="1200" spc="-50" dirty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Медицински университет София</a:t>
                      </a:r>
                      <a:endParaRPr lang="bg-BG" sz="1200" b="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bg-BG" sz="1200" b="0" dirty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  <a:endParaRPr lang="bg-BG" sz="1200" b="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57" marR="39157" marT="0" marB="0">
                    <a:solidFill>
                      <a:srgbClr val="E9EA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bg-BG" sz="1200" b="1" kern="1200" spc="-50" dirty="0">
                          <a:effectLst/>
                          <a:latin typeface="Candara" panose="020E0502030303020204" pitchFamily="34" charset="0"/>
                        </a:rPr>
                        <a:t>BG05M2OP001-1.001-0005 </a:t>
                      </a:r>
                      <a:endParaRPr lang="bg-BG" sz="1200" b="1" kern="1200" spc="-50" dirty="0" smtClean="0">
                        <a:effectLst/>
                        <a:latin typeface="Candara" panose="020E0502030303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bg-BG" sz="1200" kern="1200" spc="-50" dirty="0" smtClean="0">
                          <a:effectLst/>
                          <a:latin typeface="Candara" panose="020E0502030303020204" pitchFamily="34" charset="0"/>
                        </a:rPr>
                        <a:t>жалбоподатели </a:t>
                      </a:r>
                      <a:r>
                        <a:rPr lang="bg-BG" sz="1200" kern="1200" spc="-50" dirty="0">
                          <a:effectLst/>
                          <a:latin typeface="Candara" panose="020E0502030303020204" pitchFamily="34" charset="0"/>
                        </a:rPr>
                        <a:t>Софийски университет „Св. Климент Охридски“, Университетска болница „Лозенец“, Медицински университет София</a:t>
                      </a:r>
                      <a:endParaRPr lang="bg-BG" sz="12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57" marR="39157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4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457200" algn="l"/>
                        </a:tabLst>
                        <a:defRPr/>
                      </a:pPr>
                      <a:r>
                        <a:rPr lang="bg-BG" sz="1200" b="1" kern="1200" spc="-50" dirty="0" smtClean="0">
                          <a:effectLst/>
                          <a:latin typeface="Candara" panose="020E0502030303020204" pitchFamily="34" charset="0"/>
                        </a:rPr>
                        <a:t>BG05M2OP001-1.002-0014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ts val="14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457200" algn="l"/>
                        </a:tabLst>
                        <a:defRPr/>
                      </a:pPr>
                      <a:r>
                        <a:rPr lang="bg-BG" sz="1200" kern="1200" spc="-50" dirty="0" smtClean="0">
                          <a:effectLst/>
                          <a:latin typeface="Candara" panose="020E0502030303020204" pitchFamily="34" charset="0"/>
                        </a:rPr>
                        <a:t>жалбоподател Институт по електрохимия и енергийни системи „Акад. Евгени </a:t>
                      </a:r>
                      <a:r>
                        <a:rPr lang="bg-BG" sz="1200" kern="1200" spc="-50" dirty="0" err="1" smtClean="0">
                          <a:effectLst/>
                          <a:latin typeface="Candara" panose="020E0502030303020204" pitchFamily="34" charset="0"/>
                        </a:rPr>
                        <a:t>Будевски</a:t>
                      </a:r>
                      <a:r>
                        <a:rPr lang="bg-BG" sz="1200" kern="1200" spc="-50" dirty="0" smtClean="0">
                          <a:effectLst/>
                          <a:latin typeface="Candara" panose="020E0502030303020204" pitchFamily="34" charset="0"/>
                        </a:rPr>
                        <a:t>“ – БАН</a:t>
                      </a:r>
                      <a:endParaRPr lang="bg-BG" sz="1200" dirty="0" smtClean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tabLst>
                          <a:tab pos="457200" algn="l"/>
                        </a:tabLst>
                      </a:pPr>
                      <a:endParaRPr lang="bg-BG" sz="12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57" marR="39157" marT="0" marB="0"/>
                </a:tc>
                <a:extLst>
                  <a:ext uri="{0D108BD9-81ED-4DB2-BD59-A6C34878D82A}">
                    <a16:rowId xmlns="" xmlns:a16="http://schemas.microsoft.com/office/drawing/2014/main" val="376684534"/>
                  </a:ext>
                </a:extLst>
              </a:tr>
              <a:tr h="691219">
                <a:tc>
                  <a:txBody>
                    <a:bodyPr/>
                    <a:lstStyle/>
                    <a:p>
                      <a:pPr>
                        <a:lnSpc>
                          <a:spcPts val="144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bg-BG" sz="1200" b="1" kern="1200" spc="-5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BG05M2OP001-1.002-0025</a:t>
                      </a:r>
                    </a:p>
                    <a:p>
                      <a:pPr>
                        <a:lnSpc>
                          <a:spcPts val="144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bg-BG" sz="1200" b="0" kern="1200" spc="-5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 жалбоподател </a:t>
                      </a:r>
                      <a:r>
                        <a:rPr lang="bg-BG" sz="1200" b="0" kern="1200" spc="-50" dirty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Тракийски университет</a:t>
                      </a:r>
                      <a:endParaRPr lang="bg-BG" sz="1200" b="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57" marR="39157" marT="0" marB="0">
                    <a:solidFill>
                      <a:srgbClr val="D0D3E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44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bg-BG" sz="1200" b="1" kern="1200" spc="-50" dirty="0" smtClean="0">
                          <a:effectLst/>
                          <a:latin typeface="Candara" panose="020E0502030303020204" pitchFamily="34" charset="0"/>
                        </a:rPr>
                        <a:t>BG05M2OP001-1.001-0006</a:t>
                      </a:r>
                    </a:p>
                    <a:p>
                      <a:pPr>
                        <a:lnSpc>
                          <a:spcPts val="144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bg-BG" sz="1200" kern="1200" spc="-50" dirty="0" smtClean="0">
                          <a:effectLst/>
                          <a:latin typeface="Candara" panose="020E0502030303020204" pitchFamily="34" charset="0"/>
                        </a:rPr>
                        <a:t> жалбоподател </a:t>
                      </a:r>
                      <a:r>
                        <a:rPr lang="bg-BG" sz="1200" kern="1200" spc="-50" dirty="0">
                          <a:effectLst/>
                          <a:latin typeface="Candara" panose="020E0502030303020204" pitchFamily="34" charset="0"/>
                        </a:rPr>
                        <a:t>Институт по електроника</a:t>
                      </a:r>
                      <a:endParaRPr lang="bg-BG" sz="12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57" marR="3915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44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bg-BG" sz="1200" b="1" kern="1200" spc="-50" dirty="0" smtClean="0">
                          <a:effectLst/>
                          <a:latin typeface="Candara" panose="020E0502030303020204" pitchFamily="34" charset="0"/>
                        </a:rPr>
                        <a:t>BG05M2OP001-1.002-0015</a:t>
                      </a:r>
                    </a:p>
                    <a:p>
                      <a:pPr>
                        <a:lnSpc>
                          <a:spcPts val="144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bg-BG" sz="1200" kern="1200" spc="-50" dirty="0" smtClean="0">
                          <a:effectLst/>
                          <a:latin typeface="Candara" panose="020E0502030303020204" pitchFamily="34" charset="0"/>
                        </a:rPr>
                        <a:t> жалбоподател Софийски университет „Св. Климент Охридски“ и университетска болница „Лозенец“</a:t>
                      </a:r>
                      <a:endParaRPr lang="bg-BG" sz="12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57" marR="39157" marT="0" marB="0"/>
                </a:tc>
                <a:extLst>
                  <a:ext uri="{0D108BD9-81ED-4DB2-BD59-A6C34878D82A}">
                    <a16:rowId xmlns="" xmlns:a16="http://schemas.microsoft.com/office/drawing/2014/main" val="2783024225"/>
                  </a:ext>
                </a:extLst>
              </a:tr>
              <a:tr h="602146">
                <a:tc rowSpan="4">
                  <a:txBody>
                    <a:bodyPr/>
                    <a:lstStyle/>
                    <a:p>
                      <a:pPr>
                        <a:lnSpc>
                          <a:spcPts val="144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bg-BG" sz="1200" b="1" kern="1200" spc="-50" dirty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BG05M2OP001-1.002-0029 </a:t>
                      </a:r>
                      <a:endParaRPr lang="bg-BG" sz="1200" b="1" kern="1200" spc="-50" dirty="0" smtClean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  <a:p>
                      <a:pPr>
                        <a:lnSpc>
                          <a:spcPts val="144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bg-BG" sz="1200" b="0" kern="1200" spc="-5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жалбоподател Сдружение </a:t>
                      </a:r>
                      <a:r>
                        <a:rPr lang="bg-BG" sz="1200" b="0" kern="1200" spc="-50" dirty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„Център за компетентност по био и </a:t>
                      </a:r>
                      <a:r>
                        <a:rPr lang="bg-BG" sz="1200" b="0" kern="1200" spc="-50" dirty="0" err="1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нано</a:t>
                      </a:r>
                      <a:r>
                        <a:rPr lang="bg-BG" sz="1200" b="0" kern="1200" spc="-50" dirty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bg-BG" sz="1200" b="0" kern="1200" spc="-50" dirty="0" err="1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фотоника</a:t>
                      </a:r>
                      <a:r>
                        <a:rPr lang="bg-BG" sz="1200" b="0" kern="1200" spc="-50" dirty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 Джон Атанасов“</a:t>
                      </a:r>
                      <a:endParaRPr lang="bg-BG" sz="1200" b="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57" marR="39157" marT="0" marB="0">
                    <a:solidFill>
                      <a:srgbClr val="E9EAF1"/>
                    </a:solidFill>
                  </a:tcPr>
                </a:tc>
                <a:tc rowSpan="4">
                  <a:txBody>
                    <a:bodyPr/>
                    <a:lstStyle/>
                    <a:p>
                      <a:pPr>
                        <a:lnSpc>
                          <a:spcPts val="144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bg-BG" sz="1200" b="1" kern="1200" spc="-50" dirty="0">
                          <a:effectLst/>
                          <a:latin typeface="Candara" panose="020E0502030303020204" pitchFamily="34" charset="0"/>
                        </a:rPr>
                        <a:t>BG05M2OP001-1.001-0009 </a:t>
                      </a:r>
                      <a:endParaRPr lang="bg-BG" sz="1200" b="1" kern="1200" spc="-50" dirty="0" smtClean="0">
                        <a:effectLst/>
                        <a:latin typeface="Candara" panose="020E0502030303020204" pitchFamily="34" charset="0"/>
                      </a:endParaRPr>
                    </a:p>
                    <a:p>
                      <a:pPr>
                        <a:lnSpc>
                          <a:spcPts val="144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bg-BG" sz="1200" kern="1200" spc="-50" dirty="0" smtClean="0">
                          <a:effectLst/>
                          <a:latin typeface="Candara" panose="020E0502030303020204" pitchFamily="34" charset="0"/>
                        </a:rPr>
                        <a:t>жалбоподател </a:t>
                      </a:r>
                      <a:r>
                        <a:rPr lang="bg-BG" sz="1200" kern="1200" spc="-50" dirty="0">
                          <a:effectLst/>
                          <a:latin typeface="Candara" panose="020E0502030303020204" pitchFamily="34" charset="0"/>
                        </a:rPr>
                        <a:t>Медицински университет „Проф. д-р Параскев Стоянов“ гр. Варна</a:t>
                      </a:r>
                      <a:endParaRPr lang="bg-BG" sz="12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57" marR="3915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44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bg-BG" sz="1200" b="1" kern="1200" spc="-50" dirty="0" smtClean="0">
                          <a:effectLst/>
                          <a:latin typeface="Candara" panose="020E0502030303020204" pitchFamily="34" charset="0"/>
                        </a:rPr>
                        <a:t>BG05M2OP001-1.002-0009</a:t>
                      </a:r>
                    </a:p>
                    <a:p>
                      <a:pPr>
                        <a:lnSpc>
                          <a:spcPts val="144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bg-BG" sz="1200" kern="1200" spc="-50" dirty="0" smtClean="0">
                          <a:effectLst/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bg-BG" sz="1200" kern="1200" spc="-50" dirty="0">
                          <a:effectLst/>
                          <a:latin typeface="Candara" panose="020E0502030303020204" pitchFamily="34" charset="0"/>
                        </a:rPr>
                        <a:t>жалбоподател Университет по Архитектура, строителство и геодезия, гр. София.</a:t>
                      </a:r>
                      <a:endParaRPr lang="bg-BG" sz="12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57" marR="39157" marT="0" marB="0"/>
                </a:tc>
                <a:extLst>
                  <a:ext uri="{0D108BD9-81ED-4DB2-BD59-A6C34878D82A}">
                    <a16:rowId xmlns="" xmlns:a16="http://schemas.microsoft.com/office/drawing/2014/main" val="1355739896"/>
                  </a:ext>
                </a:extLst>
              </a:tr>
              <a:tr h="478285">
                <a:tc v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ts val="144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bg-BG" sz="1200" b="1" kern="1200" spc="-50" dirty="0">
                          <a:effectLst/>
                          <a:latin typeface="Candara" panose="020E0502030303020204" pitchFamily="34" charset="0"/>
                        </a:rPr>
                        <a:t>BG05M2OP001-1.002-0013 </a:t>
                      </a:r>
                      <a:endParaRPr lang="bg-BG" sz="1200" b="1" kern="1200" spc="-50" dirty="0" smtClean="0">
                        <a:effectLst/>
                        <a:latin typeface="Candara" panose="020E0502030303020204" pitchFamily="34" charset="0"/>
                      </a:endParaRPr>
                    </a:p>
                    <a:p>
                      <a:pPr>
                        <a:lnSpc>
                          <a:spcPts val="144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bg-BG" sz="1200" kern="1200" spc="-50" dirty="0" smtClean="0">
                          <a:effectLst/>
                          <a:latin typeface="Candara" panose="020E0502030303020204" pitchFamily="34" charset="0"/>
                        </a:rPr>
                        <a:t>жалбоподател </a:t>
                      </a:r>
                      <a:r>
                        <a:rPr lang="bg-BG" sz="1200" kern="1200" spc="-50" dirty="0">
                          <a:effectLst/>
                          <a:latin typeface="Candara" panose="020E0502030303020204" pitchFamily="34" charset="0"/>
                        </a:rPr>
                        <a:t>Обединение Национален център по музеология и туризъм.</a:t>
                      </a:r>
                      <a:endParaRPr lang="bg-BG" sz="12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57" marR="39157" marT="0" marB="0"/>
                </a:tc>
                <a:extLst>
                  <a:ext uri="{0D108BD9-81ED-4DB2-BD59-A6C34878D82A}">
                    <a16:rowId xmlns="" xmlns:a16="http://schemas.microsoft.com/office/drawing/2014/main" val="3384324545"/>
                  </a:ext>
                </a:extLst>
              </a:tr>
              <a:tr h="602146">
                <a:tc v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ts val="144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bg-BG" sz="1200" b="1" kern="1200" spc="-50" dirty="0">
                          <a:effectLst/>
                          <a:latin typeface="Candara" panose="020E0502030303020204" pitchFamily="34" charset="0"/>
                        </a:rPr>
                        <a:t>BG05M2OP001-1.002-0016 </a:t>
                      </a:r>
                      <a:endParaRPr lang="bg-BG" sz="1200" b="1" kern="1200" spc="-50" dirty="0" smtClean="0">
                        <a:effectLst/>
                        <a:latin typeface="Candara" panose="020E0502030303020204" pitchFamily="34" charset="0"/>
                      </a:endParaRPr>
                    </a:p>
                    <a:p>
                      <a:pPr>
                        <a:lnSpc>
                          <a:spcPts val="144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bg-BG" sz="1200" kern="1200" spc="-50" dirty="0" smtClean="0">
                          <a:effectLst/>
                          <a:latin typeface="Candara" panose="020E0502030303020204" pitchFamily="34" charset="0"/>
                        </a:rPr>
                        <a:t>жалбоподател </a:t>
                      </a:r>
                      <a:r>
                        <a:rPr lang="bg-BG" sz="1200" kern="1200" spc="-50" dirty="0">
                          <a:effectLst/>
                          <a:latin typeface="Candara" panose="020E0502030303020204" pitchFamily="34" charset="0"/>
                        </a:rPr>
                        <a:t>Университет по архитектура, строителство и геодезия</a:t>
                      </a:r>
                      <a:endParaRPr lang="bg-BG" sz="12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57" marR="39157" marT="0" marB="0"/>
                </a:tc>
                <a:extLst>
                  <a:ext uri="{0D108BD9-81ED-4DB2-BD59-A6C34878D82A}">
                    <a16:rowId xmlns="" xmlns:a16="http://schemas.microsoft.com/office/drawing/2014/main" val="3570598021"/>
                  </a:ext>
                </a:extLst>
              </a:tr>
              <a:tr h="602146">
                <a:tc v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ts val="144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bg-BG" sz="1200" b="1" kern="1200" spc="-50" dirty="0">
                          <a:effectLst/>
                          <a:latin typeface="Candara" panose="020E0502030303020204" pitchFamily="34" charset="0"/>
                        </a:rPr>
                        <a:t>BG05M2OP001-1.002-0029 </a:t>
                      </a:r>
                      <a:endParaRPr lang="bg-BG" sz="1200" b="1" kern="1200" spc="-50" dirty="0" smtClean="0">
                        <a:effectLst/>
                        <a:latin typeface="Candara" panose="020E0502030303020204" pitchFamily="34" charset="0"/>
                      </a:endParaRPr>
                    </a:p>
                    <a:p>
                      <a:pPr>
                        <a:lnSpc>
                          <a:spcPts val="144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bg-BG" sz="1200" kern="1200" spc="-50" dirty="0" smtClean="0">
                          <a:effectLst/>
                          <a:latin typeface="Candara" panose="020E0502030303020204" pitchFamily="34" charset="0"/>
                        </a:rPr>
                        <a:t>Жалбоподател Сдружение  „Център </a:t>
                      </a:r>
                      <a:r>
                        <a:rPr lang="bg-BG" sz="1200" kern="1200" spc="-50" dirty="0">
                          <a:effectLst/>
                          <a:latin typeface="Candara" panose="020E0502030303020204" pitchFamily="34" charset="0"/>
                        </a:rPr>
                        <a:t>за компетентност по био и </a:t>
                      </a:r>
                      <a:r>
                        <a:rPr lang="bg-BG" sz="1200" kern="1200" spc="-50" dirty="0" err="1">
                          <a:effectLst/>
                          <a:latin typeface="Candara" panose="020E0502030303020204" pitchFamily="34" charset="0"/>
                        </a:rPr>
                        <a:t>нано</a:t>
                      </a:r>
                      <a:r>
                        <a:rPr lang="bg-BG" sz="1200" kern="1200" spc="-50" dirty="0">
                          <a:effectLst/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bg-BG" sz="1200" kern="1200" spc="-50" dirty="0" err="1">
                          <a:effectLst/>
                          <a:latin typeface="Candara" panose="020E0502030303020204" pitchFamily="34" charset="0"/>
                        </a:rPr>
                        <a:t>фотоника</a:t>
                      </a:r>
                      <a:r>
                        <a:rPr lang="bg-BG" sz="1200" kern="1200" spc="-50" dirty="0">
                          <a:effectLst/>
                          <a:latin typeface="Candara" panose="020E0502030303020204" pitchFamily="34" charset="0"/>
                        </a:rPr>
                        <a:t> Джон </a:t>
                      </a:r>
                      <a:r>
                        <a:rPr lang="bg-BG" sz="1200" kern="1200" spc="-50" dirty="0" smtClean="0">
                          <a:effectLst/>
                          <a:latin typeface="Candara" panose="020E0502030303020204" pitchFamily="34" charset="0"/>
                        </a:rPr>
                        <a:t>Атанасов“</a:t>
                      </a:r>
                      <a:endParaRPr lang="bg-BG" sz="12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157" marR="39157" marT="0" marB="0"/>
                </a:tc>
                <a:extLst>
                  <a:ext uri="{0D108BD9-81ED-4DB2-BD59-A6C34878D82A}">
                    <a16:rowId xmlns="" xmlns:a16="http://schemas.microsoft.com/office/drawing/2014/main" val="909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25812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2593975" y="1828529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bg-BG"/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/>
          </p:nvPr>
        </p:nvGraphicFramePr>
        <p:xfrm>
          <a:off x="480758" y="2517058"/>
          <a:ext cx="11014556" cy="251104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397527">
                  <a:extLst>
                    <a:ext uri="{9D8B030D-6E8A-4147-A177-3AD203B41FA5}">
                      <a16:colId xmlns="" xmlns:a16="http://schemas.microsoft.com/office/drawing/2014/main" val="4138177058"/>
                    </a:ext>
                  </a:extLst>
                </a:gridCol>
                <a:gridCol w="5617029">
                  <a:extLst>
                    <a:ext uri="{9D8B030D-6E8A-4147-A177-3AD203B41FA5}">
                      <a16:colId xmlns="" xmlns:a16="http://schemas.microsoft.com/office/drawing/2014/main" val="68680775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  <a:tabLst>
                          <a:tab pos="457200" algn="l"/>
                        </a:tabLst>
                      </a:pPr>
                      <a:r>
                        <a:rPr lang="bg-BG" sz="2000" kern="1200" spc="-50" dirty="0">
                          <a:effectLst/>
                          <a:latin typeface="Candara" panose="020E0502030303020204" pitchFamily="34" charset="0"/>
                        </a:rPr>
                        <a:t>Заведени дела по жалби срещу отказ от предоставяне на БФП в резултат на проведено договаряне</a:t>
                      </a:r>
                      <a:endParaRPr lang="bg-BG" sz="20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  <a:tabLst>
                          <a:tab pos="457200" algn="l"/>
                        </a:tabLst>
                      </a:pPr>
                      <a:r>
                        <a:rPr lang="bg-BG" sz="2000" kern="1200" spc="-50" dirty="0">
                          <a:effectLst/>
                          <a:latin typeface="Candara" panose="020E0502030303020204" pitchFamily="34" charset="0"/>
                        </a:rPr>
                        <a:t>Заведени дела по жалби срещу актове на РУО, издадени в процеса на изпълнение на сключените административни договори</a:t>
                      </a:r>
                      <a:endParaRPr lang="bg-BG" sz="20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657824229"/>
                  </a:ext>
                </a:extLst>
              </a:tr>
              <a:tr h="1430128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92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endParaRPr lang="bg-BG" sz="1600" b="1" kern="1200" spc="-50" dirty="0" smtClean="0">
                        <a:solidFill>
                          <a:schemeClr val="dk1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  <a:p>
                      <a:pPr marL="0" algn="l" defTabSz="914400" rtl="0" eaLnBrk="1" latinLnBrk="0" hangingPunct="1">
                        <a:lnSpc>
                          <a:spcPts val="192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bg-BG" sz="1600" b="1" kern="1200" spc="-50" dirty="0" smtClean="0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BG05M2OP001-1.002-0007 </a:t>
                      </a:r>
                    </a:p>
                    <a:p>
                      <a:pPr marL="0" algn="l" defTabSz="914400" rtl="0" eaLnBrk="1" latinLnBrk="0" hangingPunct="1">
                        <a:lnSpc>
                          <a:spcPts val="192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bg-BG" sz="1600" b="0" kern="1200" spc="-50" smtClean="0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жалбоподател Сдружение </a:t>
                      </a:r>
                      <a:r>
                        <a:rPr lang="bg-BG" sz="1600" b="0" kern="1200" spc="-50" dirty="0" smtClean="0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„Център за компетентност ИКТ сигурност“, гр. София </a:t>
                      </a:r>
                      <a:endParaRPr lang="bg-BG" sz="1600" b="0" kern="1200" spc="-50" dirty="0">
                        <a:solidFill>
                          <a:schemeClr val="dk1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92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endParaRPr lang="bg-BG" sz="1600" kern="1200" spc="-50" dirty="0" smtClean="0">
                        <a:effectLst/>
                        <a:latin typeface="Candara" panose="020E0502030303020204" pitchFamily="34" charset="0"/>
                      </a:endParaRPr>
                    </a:p>
                    <a:p>
                      <a:pPr>
                        <a:lnSpc>
                          <a:spcPts val="192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bg-BG" sz="1600" kern="1200" spc="-50" dirty="0" smtClean="0">
                          <a:effectLst/>
                          <a:latin typeface="Candara" panose="020E0502030303020204" pitchFamily="34" charset="0"/>
                        </a:rPr>
                        <a:t>Административен </a:t>
                      </a:r>
                      <a:r>
                        <a:rPr lang="bg-BG" sz="1600" kern="1200" spc="-50" dirty="0">
                          <a:effectLst/>
                          <a:latin typeface="Candara" panose="020E0502030303020204" pitchFamily="34" charset="0"/>
                        </a:rPr>
                        <a:t>договор за предоставяне на безвъзмездна финансова </a:t>
                      </a:r>
                      <a:r>
                        <a:rPr lang="bg-BG" sz="1600" kern="1200" spc="-50" dirty="0" smtClean="0">
                          <a:effectLst/>
                          <a:latin typeface="Candara" panose="020E0502030303020204" pitchFamily="34" charset="0"/>
                        </a:rPr>
                        <a:t>помощ</a:t>
                      </a:r>
                    </a:p>
                    <a:p>
                      <a:pPr>
                        <a:lnSpc>
                          <a:spcPts val="192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bg-BG" sz="1600" kern="1200" spc="-50" dirty="0" smtClean="0">
                          <a:effectLst/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bg-BG" sz="1600" b="1" kern="1200" spc="-50" dirty="0">
                          <a:effectLst/>
                          <a:latin typeface="Candara" panose="020E0502030303020204" pitchFamily="34" charset="0"/>
                        </a:rPr>
                        <a:t>№ </a:t>
                      </a:r>
                      <a:r>
                        <a:rPr lang="bg-BG" sz="1600" b="1" kern="1200" spc="-50" dirty="0" smtClean="0">
                          <a:effectLst/>
                          <a:latin typeface="Candara" panose="020E0502030303020204" pitchFamily="34" charset="0"/>
                        </a:rPr>
                        <a:t>BG05M2OP001-1.002-0008-С02 </a:t>
                      </a:r>
                    </a:p>
                    <a:p>
                      <a:pPr>
                        <a:lnSpc>
                          <a:spcPts val="192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bg-BG" sz="1600" kern="1200" spc="-50" dirty="0" smtClean="0">
                          <a:effectLst/>
                          <a:latin typeface="Candara" panose="020E0502030303020204" pitchFamily="34" charset="0"/>
                        </a:rPr>
                        <a:t>жалбоподател </a:t>
                      </a:r>
                      <a:r>
                        <a:rPr lang="bg-BG" sz="1600" kern="1200" spc="-50" dirty="0">
                          <a:effectLst/>
                          <a:latin typeface="Candara" panose="020E0502030303020204" pitchFamily="34" charset="0"/>
                        </a:rPr>
                        <a:t>Висше училище по мениджмънт </a:t>
                      </a:r>
                      <a:endParaRPr lang="bg-BG" sz="1600" dirty="0">
                        <a:effectLst/>
                        <a:latin typeface="Candara" panose="020E0502030303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2000" dirty="0">
                          <a:effectLst/>
                          <a:latin typeface="Candara" panose="020E0502030303020204" pitchFamily="34" charset="0"/>
                        </a:rPr>
                        <a:t> </a:t>
                      </a:r>
                      <a:endParaRPr lang="bg-BG" sz="20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557592130"/>
                  </a:ext>
                </a:extLst>
              </a:tr>
            </a:tbl>
          </a:graphicData>
        </a:graphic>
      </p:graphicFrame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217459" y="1709679"/>
            <a:ext cx="9866272" cy="509970"/>
          </a:xfrm>
        </p:spPr>
        <p:txBody>
          <a:bodyPr>
            <a:noAutofit/>
          </a:bodyPr>
          <a:lstStyle/>
          <a:p>
            <a:r>
              <a:rPr lang="ru-RU" sz="28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9.2. Информация за </a:t>
            </a:r>
            <a:r>
              <a:rPr lang="bg-BG" sz="28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съдебни</a:t>
            </a:r>
            <a:r>
              <a:rPr lang="ru-RU" sz="28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 </a:t>
            </a:r>
            <a:r>
              <a:rPr lang="ru-RU" sz="28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дела по Приоритетна ос 1</a:t>
            </a:r>
          </a:p>
        </p:txBody>
      </p:sp>
    </p:spTree>
    <p:extLst>
      <p:ext uri="{BB962C8B-B14F-4D97-AF65-F5344CB8AC3E}">
        <p14:creationId xmlns:p14="http://schemas.microsoft.com/office/powerpoint/2010/main" val="1521341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2575" y="1283996"/>
            <a:ext cx="11691257" cy="676883"/>
          </a:xfrm>
        </p:spPr>
        <p:txBody>
          <a:bodyPr>
            <a:normAutofit/>
          </a:bodyPr>
          <a:lstStyle/>
          <a:p>
            <a:r>
              <a:rPr lang="en-US" sz="26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10</a:t>
            </a:r>
            <a:r>
              <a:rPr lang="bg-BG" sz="26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. Предприети действия в изпълнение на Приоритетна ос 1</a:t>
            </a:r>
            <a:endParaRPr lang="en-US" sz="2600" b="1" cap="small" dirty="0">
              <a:solidFill>
                <a:srgbClr val="A51321"/>
              </a:solidFill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2575" y="2027664"/>
            <a:ext cx="11691257" cy="453166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bg-BG" sz="100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ru-RU" sz="22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bg-BG" sz="2200" dirty="0" smtClean="0">
                <a:solidFill>
                  <a:schemeClr val="accent1">
                    <a:lumMod val="75000"/>
                  </a:schemeClr>
                </a:solidFill>
              </a:rPr>
              <a:t>Опростяване </a:t>
            </a:r>
            <a:r>
              <a:rPr lang="bg-BG" sz="2200" dirty="0">
                <a:solidFill>
                  <a:schemeClr val="accent1">
                    <a:lumMod val="75000"/>
                  </a:schemeClr>
                </a:solidFill>
              </a:rPr>
              <a:t>на административните процедури за </a:t>
            </a:r>
            <a:r>
              <a:rPr lang="bg-BG" sz="2200" dirty="0" smtClean="0">
                <a:solidFill>
                  <a:schemeClr val="accent1">
                    <a:lumMod val="75000"/>
                  </a:schemeClr>
                </a:solidFill>
              </a:rPr>
              <a:t>бенефициентите и </a:t>
            </a:r>
            <a:r>
              <a:rPr lang="bg-BG" sz="2200" b="1" dirty="0" smtClean="0">
                <a:solidFill>
                  <a:schemeClr val="accent1">
                    <a:lumMod val="75000"/>
                  </a:schemeClr>
                </a:solidFill>
              </a:rPr>
              <a:t>въвеждане на нов подход на работа</a:t>
            </a:r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</a:rPr>
              <a:t>:</a:t>
            </a:r>
            <a:endParaRPr lang="bg-BG" sz="22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bg-BG" dirty="0" smtClean="0">
                <a:solidFill>
                  <a:schemeClr val="accent1">
                    <a:lumMod val="75000"/>
                  </a:schemeClr>
                </a:solidFill>
              </a:rPr>
              <a:t>Увеличени аванси от 1% преди общ. поръчка за СМР до 20% след изменение на Наредба Н-3/2018 г. от МФ;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bg-BG" dirty="0" smtClean="0">
                <a:solidFill>
                  <a:schemeClr val="accent1">
                    <a:lumMod val="75000"/>
                  </a:schemeClr>
                </a:solidFill>
              </a:rPr>
              <a:t>Провеждане на </a:t>
            </a:r>
            <a:r>
              <a:rPr lang="bg-BG" b="1" dirty="0" smtClean="0">
                <a:solidFill>
                  <a:schemeClr val="accent1">
                    <a:lumMod val="75000"/>
                  </a:schemeClr>
                </a:solidFill>
              </a:rPr>
              <a:t>регулярни месечни срещи между УО и бенефициентите </a:t>
            </a:r>
            <a:r>
              <a:rPr lang="bg-BG" dirty="0" smtClean="0">
                <a:solidFill>
                  <a:schemeClr val="accent1">
                    <a:lumMod val="75000"/>
                  </a:schemeClr>
                </a:solidFill>
              </a:rPr>
              <a:t>по ПО1 за обсъждане на напредъка по проектите, възникнали проблеми и въпроси по изпълнението им;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bg-BG" b="1" dirty="0" smtClean="0">
                <a:solidFill>
                  <a:schemeClr val="accent1">
                    <a:lumMod val="75000"/>
                  </a:schemeClr>
                </a:solidFill>
              </a:rPr>
              <a:t>Определяне на екипи от УО, отговорни за изпълнението на проекти по ПО1</a:t>
            </a:r>
            <a:r>
              <a:rPr lang="bg-BG" dirty="0" smtClean="0">
                <a:solidFill>
                  <a:schemeClr val="accent1">
                    <a:lumMod val="75000"/>
                  </a:schemeClr>
                </a:solidFill>
              </a:rPr>
              <a:t> с цел осигуряване на доброто управление и изпълнение на сключените договори и осъществяване на посещения на място при водещите партньори в месеца след месечната среща;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bg-BG" b="1" dirty="0" smtClean="0">
                <a:solidFill>
                  <a:schemeClr val="accent1">
                    <a:lumMod val="75000"/>
                  </a:schemeClr>
                </a:solidFill>
              </a:rPr>
              <a:t>Индивидуални срещи </a:t>
            </a:r>
            <a:r>
              <a:rPr lang="bg-BG" dirty="0" smtClean="0">
                <a:solidFill>
                  <a:schemeClr val="accent1">
                    <a:lumMod val="75000"/>
                  </a:schemeClr>
                </a:solidFill>
              </a:rPr>
              <a:t>по конкретни проекти за проследяване и обсъждане на специфични казуси;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bg-BG" b="1" dirty="0" smtClean="0">
                <a:solidFill>
                  <a:schemeClr val="accent1">
                    <a:lumMod val="75000"/>
                  </a:schemeClr>
                </a:solidFill>
              </a:rPr>
              <a:t>Работна група за оценка на риска на ниво проект и на ниво оперативна програма</a:t>
            </a:r>
            <a:r>
              <a:rPr lang="bg-BG" dirty="0" smtClean="0">
                <a:solidFill>
                  <a:schemeClr val="accent1">
                    <a:lumMod val="75000"/>
                  </a:schemeClr>
                </a:solidFill>
              </a:rPr>
              <a:t>;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bg-BG" b="1" dirty="0" smtClean="0">
                <a:solidFill>
                  <a:schemeClr val="accent1">
                    <a:lumMod val="75000"/>
                  </a:schemeClr>
                </a:solidFill>
              </a:rPr>
              <a:t>Подготовка на таргетирана техническа помощ на база нуждите на бенефициентите</a:t>
            </a:r>
            <a:r>
              <a:rPr lang="bg-BG" dirty="0" smtClean="0">
                <a:solidFill>
                  <a:schemeClr val="accent1">
                    <a:lumMod val="75000"/>
                  </a:schemeClr>
                </a:solidFill>
              </a:rPr>
              <a:t>;</a:t>
            </a:r>
            <a:endParaRPr lang="bg-BG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bg-BG" sz="2200" dirty="0" smtClean="0">
                <a:solidFill>
                  <a:schemeClr val="accent1">
                    <a:lumMod val="75000"/>
                  </a:schemeClr>
                </a:solidFill>
              </a:rPr>
              <a:t>Регулярно </a:t>
            </a:r>
            <a:r>
              <a:rPr lang="bg-BG" sz="2200" b="1" dirty="0" smtClean="0">
                <a:solidFill>
                  <a:schemeClr val="accent1">
                    <a:lumMod val="75000"/>
                  </a:schemeClr>
                </a:solidFill>
              </a:rPr>
              <a:t>идентифициране на проблемни области и организиране на тематични обучения</a:t>
            </a:r>
            <a:r>
              <a:rPr lang="bg-BG" sz="2200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</a:p>
          <a:p>
            <a:pPr marL="91440" lvl="1" indent="-91440">
              <a:spcBef>
                <a:spcPts val="1200"/>
              </a:spcBef>
              <a:spcAft>
                <a:spcPts val="200"/>
              </a:spcAft>
              <a:buSzPct val="100000"/>
              <a:buFont typeface="Wingdings" panose="05000000000000000000" pitchFamily="2" charset="2"/>
              <a:buChar char="v"/>
            </a:pPr>
            <a:r>
              <a:rPr lang="en-US" sz="22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bg-BG" sz="2200" b="1" dirty="0" smtClean="0">
                <a:solidFill>
                  <a:schemeClr val="accent1">
                    <a:lumMod val="75000"/>
                  </a:schemeClr>
                </a:solidFill>
              </a:rPr>
              <a:t>Използване </a:t>
            </a:r>
            <a:r>
              <a:rPr lang="bg-BG" sz="2200" b="1" dirty="0">
                <a:solidFill>
                  <a:schemeClr val="accent1">
                    <a:lumMod val="75000"/>
                  </a:schemeClr>
                </a:solidFill>
              </a:rPr>
              <a:t>на инструментите за подкрепа на УО по Interreg Europe, JRC, JASPERS и TAIEX-REGIO Peer2Peer;</a:t>
            </a:r>
          </a:p>
          <a:p>
            <a:pPr>
              <a:buFont typeface="Wingdings" panose="05000000000000000000" pitchFamily="2" charset="2"/>
              <a:buChar char="v"/>
            </a:pPr>
            <a:endParaRPr lang="bg-BG" sz="2200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86197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2474" y="1242940"/>
            <a:ext cx="10058400" cy="676883"/>
          </a:xfrm>
        </p:spPr>
        <p:txBody>
          <a:bodyPr>
            <a:normAutofit/>
          </a:bodyPr>
          <a:lstStyle/>
          <a:p>
            <a:r>
              <a:rPr lang="en-US" sz="24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10</a:t>
            </a:r>
            <a:r>
              <a:rPr lang="bg-BG" sz="24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. Предприети действия в подкрепа на изпълнението на Приоритетна ос 1</a:t>
            </a:r>
            <a:endParaRPr lang="en-US" sz="2400" b="1" cap="small" dirty="0">
              <a:solidFill>
                <a:srgbClr val="A51321"/>
              </a:solidFill>
              <a:cs typeface="Arial" panose="020B0604020202020204" pitchFamily="34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6179976" y="1961214"/>
            <a:ext cx="5361992" cy="3553767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Candara" panose="020E0502030303020204" pitchFamily="34" charset="0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Candara" panose="020E0502030303020204" pitchFamily="34" charset="0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Candara" panose="020E0502030303020204" pitchFamily="34" charset="0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Candara" panose="020E0502030303020204" pitchFamily="34" charset="0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Candara" panose="020E0502030303020204" pitchFamily="34" charset="0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bg-BG" dirty="0"/>
          </a:p>
        </p:txBody>
      </p:sp>
      <p:sp>
        <p:nvSpPr>
          <p:cNvPr id="5" name="AutoShape 2" descr="Резултат с изображение за interreg europe"/>
          <p:cNvSpPr>
            <a:spLocks noChangeAspect="1" noChangeArrowheads="1"/>
          </p:cNvSpPr>
          <p:nvPr/>
        </p:nvSpPr>
        <p:spPr bwMode="auto">
          <a:xfrm>
            <a:off x="230220" y="1919823"/>
            <a:ext cx="3940564" cy="3940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bg-BG"/>
          </a:p>
        </p:txBody>
      </p:sp>
      <p:pic>
        <p:nvPicPr>
          <p:cNvPr id="6" name="Picture 5" descr="Резултат с изображение за interreg europe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470" y="2072224"/>
            <a:ext cx="1520652" cy="988217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Резултат с изображение за joint research centre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0016" y="1961214"/>
            <a:ext cx="1101018" cy="1099227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 descr="https://ec.europa.eu/regional_policy/images/news/p2p.pn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8872" y="1906489"/>
            <a:ext cx="1369385" cy="1153952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Rounded Rectangle 8"/>
          <p:cNvSpPr/>
          <p:nvPr/>
        </p:nvSpPr>
        <p:spPr>
          <a:xfrm>
            <a:off x="274384" y="3212842"/>
            <a:ext cx="5012282" cy="340398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r>
              <a:rPr lang="bg-BG" sz="1600" spc="-50" dirty="0" smtClean="0">
                <a:solidFill>
                  <a:schemeClr val="bg1"/>
                </a:solidFill>
              </a:rPr>
              <a:t>Независим партньорски анализ</a:t>
            </a:r>
            <a:r>
              <a:rPr lang="en-GB" sz="1600" spc="-50" dirty="0" smtClean="0">
                <a:solidFill>
                  <a:schemeClr val="bg1"/>
                </a:solidFill>
              </a:rPr>
              <a:t> (peer review) </a:t>
            </a:r>
            <a:r>
              <a:rPr lang="bg-BG" sz="1600" spc="-50" dirty="0" smtClean="0">
                <a:solidFill>
                  <a:schemeClr val="bg1"/>
                </a:solidFill>
              </a:rPr>
              <a:t>на всички ЦВП и ЦК и разработване на индивидуални доклади със специфични препоръки по отношение на</a:t>
            </a:r>
            <a:r>
              <a:rPr lang="en-GB" sz="1600" spc="-50" dirty="0" smtClean="0">
                <a:solidFill>
                  <a:schemeClr val="bg1"/>
                </a:solidFill>
              </a:rPr>
              <a:t>:</a:t>
            </a:r>
          </a:p>
          <a:p>
            <a:pPr marL="285750" lvl="0" indent="-285750" algn="just">
              <a:buFontTx/>
              <a:buChar char="-"/>
            </a:pPr>
            <a:r>
              <a:rPr lang="ru-RU" sz="1600" b="1" spc="-50" dirty="0" smtClean="0">
                <a:solidFill>
                  <a:schemeClr val="bg1"/>
                </a:solidFill>
              </a:rPr>
              <a:t>бъдеща </a:t>
            </a:r>
            <a:r>
              <a:rPr lang="ru-RU" sz="1600" b="1" spc="-50" dirty="0">
                <a:solidFill>
                  <a:schemeClr val="bg1"/>
                </a:solidFill>
              </a:rPr>
              <a:t>правна рамка и институционално изграждане </a:t>
            </a:r>
            <a:r>
              <a:rPr lang="ru-RU" sz="1600" spc="-50" dirty="0">
                <a:solidFill>
                  <a:schemeClr val="bg1"/>
                </a:solidFill>
              </a:rPr>
              <a:t>на създадения ЦВП/ЦК</a:t>
            </a:r>
            <a:r>
              <a:rPr lang="en-GB" sz="1600" spc="-50" dirty="0">
                <a:solidFill>
                  <a:schemeClr val="bg1"/>
                </a:solidFill>
              </a:rPr>
              <a:t>;</a:t>
            </a:r>
          </a:p>
          <a:p>
            <a:pPr marL="285750" indent="-285750">
              <a:buFontTx/>
              <a:buChar char="-"/>
            </a:pPr>
            <a:r>
              <a:rPr lang="ru-RU" sz="1600" spc="-50" dirty="0">
                <a:solidFill>
                  <a:schemeClr val="bg1"/>
                </a:solidFill>
              </a:rPr>
              <a:t>бъдещ </a:t>
            </a:r>
            <a:r>
              <a:rPr lang="ru-RU" sz="1600" b="1" spc="-50" dirty="0">
                <a:solidFill>
                  <a:schemeClr val="bg1"/>
                </a:solidFill>
              </a:rPr>
              <a:t>управленски модел на структурата </a:t>
            </a:r>
            <a:r>
              <a:rPr lang="ru-RU" sz="1600" spc="-50" dirty="0">
                <a:solidFill>
                  <a:schemeClr val="bg1"/>
                </a:solidFill>
              </a:rPr>
              <a:t>на собствеността, координационен орган, механизмите за вземане на решения</a:t>
            </a:r>
            <a:r>
              <a:rPr lang="en-GB" sz="1600" spc="-50" dirty="0">
                <a:solidFill>
                  <a:schemeClr val="bg1"/>
                </a:solidFill>
              </a:rPr>
              <a:t>;</a:t>
            </a:r>
          </a:p>
          <a:p>
            <a:pPr marL="285750" indent="-285750">
              <a:buFontTx/>
              <a:buChar char="-"/>
            </a:pPr>
            <a:r>
              <a:rPr lang="ru-RU" sz="1600" spc="-50" dirty="0">
                <a:solidFill>
                  <a:schemeClr val="bg1"/>
                </a:solidFill>
              </a:rPr>
              <a:t>препоръки за подобряване на </a:t>
            </a:r>
            <a:r>
              <a:rPr lang="ru-RU" sz="1600" b="1" spc="-50" dirty="0">
                <a:solidFill>
                  <a:schemeClr val="bg1"/>
                </a:solidFill>
              </a:rPr>
              <a:t>индивидуалните планове за използване на научната инфраструктура</a:t>
            </a:r>
            <a:r>
              <a:rPr lang="ru-RU" sz="1600" spc="-50" dirty="0">
                <a:solidFill>
                  <a:schemeClr val="bg1"/>
                </a:solidFill>
              </a:rPr>
              <a:t> и участие на представители на бизнеса, както и за включване на бизнеса </a:t>
            </a:r>
            <a:endParaRPr lang="en-GB" sz="1600" spc="-50" dirty="0">
              <a:solidFill>
                <a:schemeClr val="bg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7109926" y="3200400"/>
            <a:ext cx="4814597" cy="340398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10000"/>
              </a:lnSpc>
            </a:pPr>
            <a:endParaRPr lang="en-GB" spc="-50" dirty="0" smtClean="0">
              <a:solidFill>
                <a:schemeClr val="bg1"/>
              </a:solidFill>
            </a:endParaRPr>
          </a:p>
          <a:p>
            <a:pPr algn="just">
              <a:lnSpc>
                <a:spcPct val="110000"/>
              </a:lnSpc>
            </a:pPr>
            <a:r>
              <a:rPr lang="bg-BG" sz="1600" spc="-50" dirty="0" smtClean="0">
                <a:solidFill>
                  <a:schemeClr val="bg1"/>
                </a:solidFill>
              </a:rPr>
              <a:t>Подкрепа по отношение на</a:t>
            </a:r>
            <a:r>
              <a:rPr lang="en-GB" sz="1600" spc="-50" dirty="0" smtClean="0">
                <a:solidFill>
                  <a:schemeClr val="bg1"/>
                </a:solidFill>
              </a:rPr>
              <a:t>:</a:t>
            </a:r>
          </a:p>
          <a:p>
            <a:pPr marL="285750" indent="-285750" algn="just">
              <a:lnSpc>
                <a:spcPct val="110000"/>
              </a:lnSpc>
              <a:buFontTx/>
              <a:buChar char="-"/>
            </a:pPr>
            <a:r>
              <a:rPr lang="ru-RU" sz="1600" b="1" spc="-50" dirty="0" smtClean="0">
                <a:solidFill>
                  <a:schemeClr val="bg1"/>
                </a:solidFill>
              </a:rPr>
              <a:t>бъдещото </a:t>
            </a:r>
            <a:r>
              <a:rPr lang="ru-RU" sz="1600" b="1" spc="-50" dirty="0">
                <a:solidFill>
                  <a:schemeClr val="bg1"/>
                </a:solidFill>
              </a:rPr>
              <a:t>развитие</a:t>
            </a:r>
            <a:r>
              <a:rPr lang="ru-RU" sz="1600" spc="-50" dirty="0">
                <a:solidFill>
                  <a:schemeClr val="bg1"/>
                </a:solidFill>
              </a:rPr>
              <a:t>/възможности </a:t>
            </a:r>
            <a:r>
              <a:rPr lang="ru-RU" sz="1600" spc="-50" dirty="0" smtClean="0">
                <a:solidFill>
                  <a:schemeClr val="bg1"/>
                </a:solidFill>
              </a:rPr>
              <a:t>за </a:t>
            </a:r>
            <a:r>
              <a:rPr lang="ru-RU" sz="1600" spc="-50" dirty="0">
                <a:solidFill>
                  <a:schemeClr val="bg1"/>
                </a:solidFill>
              </a:rPr>
              <a:t>функциониране на ЦВП/ЦК в </a:t>
            </a:r>
            <a:r>
              <a:rPr lang="ru-RU" sz="1600" spc="-50" dirty="0" smtClean="0">
                <a:solidFill>
                  <a:schemeClr val="bg1"/>
                </a:solidFill>
              </a:rPr>
              <a:t>програмен </a:t>
            </a:r>
            <a:r>
              <a:rPr lang="ru-RU" sz="1600" spc="-50" dirty="0">
                <a:solidFill>
                  <a:schemeClr val="bg1"/>
                </a:solidFill>
              </a:rPr>
              <a:t>период 2021-2027 г. и възможна финансова подкрепа от новата ОП 2021-2027; взаимодействие с други фондове и финансови инструменти</a:t>
            </a:r>
            <a:r>
              <a:rPr lang="en-GB" sz="1600" spc="-50" dirty="0" smtClean="0">
                <a:solidFill>
                  <a:schemeClr val="bg1"/>
                </a:solidFill>
              </a:rPr>
              <a:t>;</a:t>
            </a:r>
            <a:endParaRPr lang="bg-BG" sz="1600" spc="-50" dirty="0" smtClean="0">
              <a:solidFill>
                <a:schemeClr val="bg1"/>
              </a:solidFill>
            </a:endParaRPr>
          </a:p>
          <a:p>
            <a:pPr marL="285750" indent="-285750" algn="just">
              <a:lnSpc>
                <a:spcPct val="110000"/>
              </a:lnSpc>
              <a:buFontTx/>
              <a:buChar char="-"/>
            </a:pPr>
            <a:r>
              <a:rPr lang="ru-RU" sz="1600" spc="-50" dirty="0" smtClean="0">
                <a:solidFill>
                  <a:schemeClr val="bg1"/>
                </a:solidFill>
              </a:rPr>
              <a:t>изготвяне </a:t>
            </a:r>
            <a:r>
              <a:rPr lang="ru-RU" sz="1600" spc="-50" dirty="0">
                <a:solidFill>
                  <a:schemeClr val="bg1"/>
                </a:solidFill>
              </a:rPr>
              <a:t>на </a:t>
            </a:r>
            <a:r>
              <a:rPr lang="ru-RU" sz="1600" b="1" spc="-50" dirty="0">
                <a:solidFill>
                  <a:schemeClr val="bg1"/>
                </a:solidFill>
              </a:rPr>
              <a:t>индивидуални анализи на разходите и ползите</a:t>
            </a:r>
            <a:r>
              <a:rPr lang="ru-RU" sz="1600" spc="-50" dirty="0">
                <a:solidFill>
                  <a:schemeClr val="bg1"/>
                </a:solidFill>
              </a:rPr>
              <a:t>; </a:t>
            </a:r>
            <a:endParaRPr lang="bg-BG" sz="1600" spc="-50" dirty="0">
              <a:solidFill>
                <a:schemeClr val="bg1"/>
              </a:solidFill>
            </a:endParaRPr>
          </a:p>
          <a:p>
            <a:pPr marL="285750" lvl="0" indent="-285750" algn="just">
              <a:lnSpc>
                <a:spcPct val="110000"/>
              </a:lnSpc>
              <a:buFontTx/>
              <a:buChar char="-"/>
            </a:pPr>
            <a:r>
              <a:rPr lang="ru-RU" sz="1600" spc="-50" dirty="0" smtClean="0">
                <a:solidFill>
                  <a:schemeClr val="bg1"/>
                </a:solidFill>
              </a:rPr>
              <a:t>разработване </a:t>
            </a:r>
            <a:r>
              <a:rPr lang="ru-RU" sz="1600" spc="-50" dirty="0">
                <a:solidFill>
                  <a:schemeClr val="bg1"/>
                </a:solidFill>
              </a:rPr>
              <a:t>на </a:t>
            </a:r>
            <a:r>
              <a:rPr lang="ru-RU" sz="1600" b="1" spc="-50" dirty="0">
                <a:solidFill>
                  <a:schemeClr val="bg1"/>
                </a:solidFill>
              </a:rPr>
              <a:t>процедура за мониторинг и механизъм за възстановяване на държавните помощи</a:t>
            </a:r>
            <a:r>
              <a:rPr lang="ru-RU" sz="1600" spc="-50" dirty="0">
                <a:solidFill>
                  <a:schemeClr val="bg1"/>
                </a:solidFill>
              </a:rPr>
              <a:t>;</a:t>
            </a:r>
          </a:p>
          <a:p>
            <a:pPr lvl="0" algn="just">
              <a:lnSpc>
                <a:spcPct val="110000"/>
              </a:lnSpc>
            </a:pPr>
            <a:endParaRPr lang="en-GB" spc="-50" dirty="0">
              <a:solidFill>
                <a:schemeClr val="bg1"/>
              </a:solidFill>
            </a:endParaRPr>
          </a:p>
        </p:txBody>
      </p:sp>
      <p:pic>
        <p:nvPicPr>
          <p:cNvPr id="11" name="Picture 10" descr="Return to the Jaspers homepage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2817" y="2115521"/>
            <a:ext cx="1808889" cy="86094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0" name="Picture 6" descr="Резултат с изображение за support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2969" y="3738097"/>
            <a:ext cx="1666491" cy="1664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0998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0549" y="1325011"/>
            <a:ext cx="11750566" cy="509970"/>
          </a:xfrm>
        </p:spPr>
        <p:txBody>
          <a:bodyPr>
            <a:noAutofit/>
          </a:bodyPr>
          <a:lstStyle/>
          <a:p>
            <a:r>
              <a:rPr lang="en-US" sz="26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11</a:t>
            </a:r>
            <a:r>
              <a:rPr lang="en-GB" sz="26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. </a:t>
            </a:r>
            <a:r>
              <a:rPr lang="bg-BG" sz="26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Предизвикателства, проблеми </a:t>
            </a:r>
            <a:r>
              <a:rPr lang="bg-BG" sz="26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и ограничения </a:t>
            </a:r>
            <a:endParaRPr lang="bg-BG" sz="2600" b="1" cap="small" dirty="0" smtClean="0">
              <a:solidFill>
                <a:srgbClr val="A51321"/>
              </a:solidFill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8154" y="1913639"/>
            <a:ext cx="11995355" cy="4831289"/>
          </a:xfrm>
        </p:spPr>
        <p:txBody>
          <a:bodyPr>
            <a:normAutofit lnSpcReduction="10000"/>
          </a:bodyPr>
          <a:lstStyle/>
          <a:p>
            <a:pPr algn="just">
              <a:buFont typeface="Wingdings" panose="05000000000000000000" pitchFamily="2" charset="2"/>
              <a:buChar char="v"/>
            </a:pPr>
            <a:r>
              <a:rPr lang="bg-BG" sz="2100" b="1" dirty="0" smtClean="0">
                <a:solidFill>
                  <a:schemeClr val="accent1">
                    <a:lumMod val="75000"/>
                  </a:schemeClr>
                </a:solidFill>
              </a:rPr>
              <a:t> Сключени </a:t>
            </a:r>
            <a:r>
              <a:rPr lang="bg-BG" sz="2100" b="1" dirty="0">
                <a:solidFill>
                  <a:schemeClr val="accent1">
                    <a:lumMod val="75000"/>
                  </a:schemeClr>
                </a:solidFill>
              </a:rPr>
              <a:t>анекси към АДБФП за въвеждане на </a:t>
            </a:r>
            <a:r>
              <a:rPr lang="bg-BG" sz="2100" b="1" dirty="0" err="1">
                <a:solidFill>
                  <a:schemeClr val="accent1">
                    <a:lumMod val="75000"/>
                  </a:schemeClr>
                </a:solidFill>
              </a:rPr>
              <a:t>десетразрядни</a:t>
            </a:r>
            <a:r>
              <a:rPr lang="bg-BG" sz="2100" b="1" dirty="0">
                <a:solidFill>
                  <a:schemeClr val="accent1">
                    <a:lumMod val="75000"/>
                  </a:schemeClr>
                </a:solidFill>
              </a:rPr>
              <a:t> кодове в СЕБРА (средствата по кодовете се управляват от водещата организация);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bg-BG" sz="2100" b="1" dirty="0" smtClean="0">
                <a:solidFill>
                  <a:schemeClr val="accent1">
                    <a:lumMod val="75000"/>
                  </a:schemeClr>
                </a:solidFill>
              </a:rPr>
              <a:t> Едни </a:t>
            </a:r>
            <a:r>
              <a:rPr lang="bg-BG" sz="2100" b="1" dirty="0">
                <a:solidFill>
                  <a:schemeClr val="accent1">
                    <a:lumMod val="75000"/>
                  </a:schemeClr>
                </a:solidFill>
              </a:rPr>
              <a:t>и същи научни организации участват в повече от </a:t>
            </a:r>
            <a:r>
              <a:rPr lang="bg-BG" sz="2100" b="1" dirty="0" smtClean="0">
                <a:solidFill>
                  <a:schemeClr val="accent1">
                    <a:lumMod val="75000"/>
                  </a:schemeClr>
                </a:solidFill>
              </a:rPr>
              <a:t>един</a:t>
            </a:r>
            <a:r>
              <a:rPr lang="en-US" sz="21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bg-BG" sz="2100" b="1" dirty="0" smtClean="0">
                <a:solidFill>
                  <a:schemeClr val="accent1">
                    <a:lumMod val="75000"/>
                  </a:schemeClr>
                </a:solidFill>
              </a:rPr>
              <a:t>проект, </a:t>
            </a:r>
            <a:r>
              <a:rPr lang="bg-BG" sz="2100" b="1" dirty="0">
                <a:solidFill>
                  <a:schemeClr val="accent1">
                    <a:lumMod val="75000"/>
                  </a:schemeClr>
                </a:solidFill>
              </a:rPr>
              <a:t>вкл. едни и същи техни служители, което наложи изменения в екипите за управление и преразпределение на бюджетите;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bg-BG" sz="2100" b="1" dirty="0" smtClean="0">
                <a:solidFill>
                  <a:schemeClr val="accent1">
                    <a:lumMod val="75000"/>
                  </a:schemeClr>
                </a:solidFill>
              </a:rPr>
              <a:t> Договорите </a:t>
            </a:r>
            <a:r>
              <a:rPr lang="bg-BG" sz="2100" b="1" dirty="0">
                <a:solidFill>
                  <a:schemeClr val="accent1">
                    <a:lumMod val="75000"/>
                  </a:schemeClr>
                </a:solidFill>
              </a:rPr>
              <a:t>се изпълняват в партньорство между няколко организации </a:t>
            </a:r>
            <a:r>
              <a:rPr lang="bg-BG" sz="2100" b="1" dirty="0" smtClean="0">
                <a:solidFill>
                  <a:schemeClr val="accent1">
                    <a:lumMod val="75000"/>
                  </a:schemeClr>
                </a:solidFill>
              </a:rPr>
              <a:t>(от 3 до 17), </a:t>
            </a:r>
            <a:r>
              <a:rPr lang="bg-BG" sz="2100" b="1" dirty="0">
                <a:solidFill>
                  <a:schemeClr val="accent1">
                    <a:lumMod val="75000"/>
                  </a:schemeClr>
                </a:solidFill>
              </a:rPr>
              <a:t>което прави по-тромав процесът на взимане на решения в рамките на проектите;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bg-BG" sz="2100" b="1" dirty="0" smtClean="0">
                <a:solidFill>
                  <a:schemeClr val="accent1">
                    <a:lumMod val="75000"/>
                  </a:schemeClr>
                </a:solidFill>
              </a:rPr>
              <a:t> Подготовката </a:t>
            </a:r>
            <a:r>
              <a:rPr lang="bg-BG" sz="2100" b="1" dirty="0">
                <a:solidFill>
                  <a:schemeClr val="accent1">
                    <a:lumMod val="75000"/>
                  </a:schemeClr>
                </a:solidFill>
              </a:rPr>
              <a:t>на процедурите за възлагане на обществени поръчки затруднява някои </a:t>
            </a:r>
            <a:r>
              <a:rPr lang="bg-BG" sz="2100" b="1" dirty="0" smtClean="0">
                <a:solidFill>
                  <a:schemeClr val="accent1">
                    <a:lumMod val="75000"/>
                  </a:schemeClr>
                </a:solidFill>
              </a:rPr>
              <a:t>бенефициенти</a:t>
            </a:r>
            <a:r>
              <a:rPr lang="en-GB" sz="2100" b="1" dirty="0" smtClean="0">
                <a:solidFill>
                  <a:schemeClr val="accent1">
                    <a:lumMod val="75000"/>
                  </a:schemeClr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bg-BG" sz="2100" b="1" dirty="0" smtClean="0">
                <a:solidFill>
                  <a:schemeClr val="accent1">
                    <a:lumMod val="75000"/>
                  </a:schemeClr>
                </a:solidFill>
              </a:rPr>
              <a:t> Риск от неизпълнение на етапната цел за 2018 г. относно индикатора „Брой нови изследователи в подпомогнатите субекти“;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bg-BG" sz="2100" b="1" dirty="0" smtClean="0">
                <a:solidFill>
                  <a:schemeClr val="accent1">
                    <a:lumMod val="75000"/>
                  </a:schemeClr>
                </a:solidFill>
              </a:rPr>
              <a:t> Забавяния на назначенията на членовете на екипите за организация и управление и на научните екипи</a:t>
            </a:r>
            <a:r>
              <a:rPr lang="en-GB" sz="2100" b="1" dirty="0" smtClean="0">
                <a:solidFill>
                  <a:schemeClr val="accent1">
                    <a:lumMod val="75000"/>
                  </a:schemeClr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bg-BG" sz="2100" b="1" dirty="0" smtClean="0">
                <a:solidFill>
                  <a:schemeClr val="accent1">
                    <a:lumMod val="75000"/>
                  </a:schemeClr>
                </a:solidFill>
              </a:rPr>
              <a:t> Укрепване на капацитета на УО на ОПНОИР </a:t>
            </a:r>
            <a:r>
              <a:rPr lang="en-GB" sz="2100" b="1" dirty="0" smtClean="0">
                <a:solidFill>
                  <a:schemeClr val="accent1">
                    <a:lumMod val="75000"/>
                  </a:schemeClr>
                </a:solidFill>
              </a:rPr>
              <a:t>(</a:t>
            </a:r>
            <a:r>
              <a:rPr lang="bg-BG" sz="2100" b="1" dirty="0" smtClean="0">
                <a:solidFill>
                  <a:schemeClr val="accent1">
                    <a:lumMod val="75000"/>
                  </a:schemeClr>
                </a:solidFill>
              </a:rPr>
              <a:t>приключило обществено обсъждане на УП</a:t>
            </a:r>
            <a:r>
              <a:rPr lang="en-GB" sz="2100" b="1" dirty="0" smtClean="0">
                <a:solidFill>
                  <a:schemeClr val="accent1">
                    <a:lumMod val="75000"/>
                  </a:schemeClr>
                </a:solidFill>
              </a:rPr>
              <a:t>)</a:t>
            </a:r>
            <a:r>
              <a:rPr lang="bg-BG" sz="2100" b="1" dirty="0" smtClean="0">
                <a:solidFill>
                  <a:schemeClr val="accent1">
                    <a:lumMod val="75000"/>
                  </a:schemeClr>
                </a:solidFill>
              </a:rPr>
              <a:t>, укрепване на капацитета на бенефициентите, вкл. </a:t>
            </a:r>
            <a:r>
              <a:rPr lang="bg-BG" sz="2100" b="1" dirty="0">
                <a:solidFill>
                  <a:schemeClr val="accent1">
                    <a:lumMod val="75000"/>
                  </a:schemeClr>
                </a:solidFill>
              </a:rPr>
              <a:t>н</a:t>
            </a:r>
            <a:r>
              <a:rPr lang="bg-BG" sz="2100" b="1" dirty="0" smtClean="0">
                <a:solidFill>
                  <a:schemeClr val="accent1">
                    <a:lumMod val="75000"/>
                  </a:schemeClr>
                </a:solidFill>
              </a:rPr>
              <a:t>а конкретните бенефициенти.</a:t>
            </a: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2537796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465614"/>
            <a:ext cx="11821886" cy="3802954"/>
          </a:xfrm>
        </p:spPr>
        <p:txBody>
          <a:bodyPr>
            <a:normAutofit/>
          </a:bodyPr>
          <a:lstStyle/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bg-BG" u="sng" dirty="0" smtClean="0">
              <a:solidFill>
                <a:srgbClr val="002060"/>
              </a:solidFill>
            </a:endParaRPr>
          </a:p>
          <a:p>
            <a:pPr marL="0" indent="0" algn="ctr">
              <a:spcBef>
                <a:spcPts val="600"/>
              </a:spcBef>
              <a:buNone/>
            </a:pPr>
            <a:r>
              <a:rPr lang="bg-BG" sz="2800" b="1" u="sng" dirty="0" smtClean="0">
                <a:solidFill>
                  <a:srgbClr val="002060"/>
                </a:solidFill>
              </a:rPr>
              <a:t>Координати за контакт:</a:t>
            </a:r>
          </a:p>
          <a:p>
            <a:pPr marL="0" indent="0" algn="ctr">
              <a:spcBef>
                <a:spcPts val="600"/>
              </a:spcBef>
              <a:buNone/>
            </a:pPr>
            <a:endParaRPr lang="bg-BG" sz="2800" dirty="0" smtClean="0">
              <a:solidFill>
                <a:srgbClr val="002060"/>
              </a:solidFill>
            </a:endParaRPr>
          </a:p>
          <a:p>
            <a:pPr marL="0" indent="0" algn="ctr">
              <a:spcBef>
                <a:spcPts val="600"/>
              </a:spcBef>
              <a:buNone/>
            </a:pPr>
            <a:r>
              <a:rPr lang="bg-BG" sz="2800" dirty="0" smtClean="0">
                <a:solidFill>
                  <a:srgbClr val="002060"/>
                </a:solidFill>
              </a:rPr>
              <a:t>гр.София, 1113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bg-BG" sz="2800" dirty="0" smtClean="0">
                <a:solidFill>
                  <a:srgbClr val="002060"/>
                </a:solidFill>
              </a:rPr>
              <a:t>Бул.Цариградско шосе №125, блок 5, ет.1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bg-BG" sz="2800" dirty="0" smtClean="0">
                <a:solidFill>
                  <a:srgbClr val="002060"/>
                </a:solidFill>
              </a:rPr>
              <a:t>Тел: </a:t>
            </a:r>
            <a:r>
              <a:rPr lang="en-GB" sz="2800" dirty="0" smtClean="0">
                <a:solidFill>
                  <a:srgbClr val="002060"/>
                </a:solidFill>
              </a:rPr>
              <a:t>+359 2 46 76 10</a:t>
            </a:r>
            <a:r>
              <a:rPr lang="bg-BG" sz="2800" dirty="0" smtClean="0">
                <a:solidFill>
                  <a:srgbClr val="002060"/>
                </a:solidFill>
              </a:rPr>
              <a:t>1</a:t>
            </a:r>
            <a:endParaRPr lang="en-GB" sz="2800" dirty="0" smtClean="0">
              <a:solidFill>
                <a:srgbClr val="002060"/>
              </a:solidFill>
            </a:endParaRPr>
          </a:p>
          <a:p>
            <a:pPr marL="0" indent="0" algn="ctr">
              <a:spcBef>
                <a:spcPts val="600"/>
              </a:spcBef>
              <a:buNone/>
            </a:pPr>
            <a:r>
              <a:rPr lang="en-US" sz="2800" dirty="0" smtClean="0">
                <a:solidFill>
                  <a:srgbClr val="002060"/>
                </a:solidFill>
              </a:rPr>
              <a:t>http</a:t>
            </a:r>
            <a:r>
              <a:rPr lang="en-US" sz="2800" dirty="0">
                <a:solidFill>
                  <a:srgbClr val="002060"/>
                </a:solidFill>
              </a:rPr>
              <a:t>://opnoir.bg/</a:t>
            </a:r>
            <a:endParaRPr lang="bg-BG" sz="2800" dirty="0">
              <a:solidFill>
                <a:srgbClr val="002060"/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bg-BG" sz="30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Благодаря </a:t>
            </a:r>
            <a:r>
              <a:rPr lang="bg-BG" sz="30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Ви за </a:t>
            </a:r>
            <a:r>
              <a:rPr lang="bg-BG" sz="30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вниманието!</a:t>
            </a:r>
            <a:endParaRPr lang="en-US" sz="3000" b="1" cap="small" dirty="0">
              <a:solidFill>
                <a:srgbClr val="A5132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15668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6960</TotalTime>
  <Words>5080</Words>
  <Application>Microsoft Office PowerPoint</Application>
  <PresentationFormat>Widescreen</PresentationFormat>
  <Paragraphs>836</Paragraphs>
  <Slides>32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41" baseType="lpstr">
      <vt:lpstr>Arial</vt:lpstr>
      <vt:lpstr>Calibri</vt:lpstr>
      <vt:lpstr>Candara</vt:lpstr>
      <vt:lpstr>Courier New</vt:lpstr>
      <vt:lpstr>DejaVu Sans</vt:lpstr>
      <vt:lpstr>inherit</vt:lpstr>
      <vt:lpstr>Times New Roman</vt:lpstr>
      <vt:lpstr>Wingdings</vt:lpstr>
      <vt:lpstr>Retrospect</vt:lpstr>
      <vt:lpstr>Напредък в изпълнението на ОП НОИР 2014-2020 10-то редовно заседание на Комитета за наблюдение   гр. София, 29 ноември 2018 г.</vt:lpstr>
      <vt:lpstr>Съдържание</vt:lpstr>
      <vt:lpstr>1. Финансово планиране и изпълнение на ОП НОИР</vt:lpstr>
      <vt:lpstr>1. Финансово планиране и изпълнение на одобрения бюджет на ОП НОИР  (в млн. лв. ) </vt:lpstr>
      <vt:lpstr>1. Финансово планиране и изпълнение - Размер на договорените средства  </vt:lpstr>
      <vt:lpstr>1. Финансово планиране и изпълнение - Размер на изплатените средства </vt:lpstr>
      <vt:lpstr>1. Финансово планиране и изпълнение - Размер на верифицираните средства</vt:lpstr>
      <vt:lpstr>1. Финансово планиране и изпълнение - Размер на сертифицираните средства </vt:lpstr>
      <vt:lpstr>1. Финансово планиране и изпълнение на одобрения бюджет на ОП НОИР - сравнение</vt:lpstr>
      <vt:lpstr>1. Финансово планиране и изпълнение на одобрения бюджет на ОП НОИР - сравнение</vt:lpstr>
      <vt:lpstr>2. Изменение на ОП НОИР</vt:lpstr>
      <vt:lpstr>3. Информация за проведени писмени процедури </vt:lpstr>
      <vt:lpstr>4. Предстоящи процедури до края на 2018 г.</vt:lpstr>
      <vt:lpstr>5. Интегрирани процедури </vt:lpstr>
      <vt:lpstr>6. Напредък по рамката за изпълнение на ОП НОИР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8. Информация за наличния финансов ресурс по процедури за изграждане на ЦВП и ЦК в ос 1</vt:lpstr>
      <vt:lpstr>8. Информация за наличния финансов ресурс по процедури за изграждане на ЦВП и ЦК в ос 1</vt:lpstr>
      <vt:lpstr>8. Информация за наличния финансов ресурс по процедури за изграждане на ЦВП и ЦК в ос 1</vt:lpstr>
      <vt:lpstr>8. Информация за договорите в Приоритетна ос 1 – изпълнение на индикатори</vt:lpstr>
      <vt:lpstr>8. Информация за резервните проекти по процедура BG05M2OP001-1.002 Изграждане и развитие на Центрове за компетентност</vt:lpstr>
      <vt:lpstr>9. Информация за одити по ОП НОИР и съдебни дела по Приоритетна ос 1</vt:lpstr>
      <vt:lpstr>PowerPoint Presentation</vt:lpstr>
      <vt:lpstr>9.2. Информация за съдебни дела по Приоритетна ос 1</vt:lpstr>
      <vt:lpstr>10. Предприети действия в изпълнение на Приоритетна ос 1</vt:lpstr>
      <vt:lpstr>10. Предприети действия в подкрепа на изпълнението на Приоритетна ос 1</vt:lpstr>
      <vt:lpstr>11. Предизвикателства, проблеми и ограничения </vt:lpstr>
      <vt:lpstr>Благодаря Ви за вниманието!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РАБОТНА СРЕЩА на УО на ОП НОИР</dc:title>
  <dc:creator>KG</dc:creator>
  <cp:lastModifiedBy>Ivan Popov</cp:lastModifiedBy>
  <cp:revision>579</cp:revision>
  <cp:lastPrinted>2018-09-18T09:54:03Z</cp:lastPrinted>
  <dcterms:created xsi:type="dcterms:W3CDTF">2016-05-13T12:08:51Z</dcterms:created>
  <dcterms:modified xsi:type="dcterms:W3CDTF">2018-11-28T15:21:41Z</dcterms:modified>
</cp:coreProperties>
</file>