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300" r:id="rId4"/>
    <p:sldId id="297" r:id="rId5"/>
    <p:sldId id="298" r:id="rId6"/>
    <p:sldId id="305" r:id="rId7"/>
    <p:sldId id="303" r:id="rId8"/>
    <p:sldId id="260" r:id="rId9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1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99B5"/>
    <a:srgbClr val="009846"/>
    <a:srgbClr val="FF3300"/>
    <a:srgbClr val="E31E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66" d="100"/>
          <a:sy n="66" d="100"/>
        </p:scale>
        <p:origin x="48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24.11.2021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3796" y="1081355"/>
            <a:ext cx="6373019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Вътрешна оценка на проектите, изпълнявани по ПО 1 „Научни изследвания и технологично развитие“ на ОПНОИР</a:t>
            </a: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403796" y="4192621"/>
            <a:ext cx="10058400" cy="23628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r>
              <a:rPr lang="bg-BG" sz="33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</a:t>
            </a:r>
            <a:r>
              <a:rPr lang="en-US" sz="33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5</a:t>
            </a:r>
            <a:r>
              <a:rPr lang="bg-BG" sz="33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-то редовно заседание </a:t>
            </a:r>
            <a:br>
              <a:rPr lang="bg-BG" sz="33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3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r>
              <a:rPr lang="en-US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en-US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23 </a:t>
            </a:r>
            <a: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ноември 2021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платформа</a:t>
            </a:r>
            <a:r>
              <a:rPr lang="en-US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ZOOM</a:t>
            </a:r>
            <a:endParaRPr lang="en-GB" sz="2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7D3AB7C-6293-4B75-999B-93A8D3BC6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91AB827-5E7D-44E2-8C07-9E5CA2ECC1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553" y="904604"/>
            <a:ext cx="10993549" cy="55209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</a:rPr>
              <a:t>Обосновка за извършване на оценката</a:t>
            </a: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>
            <a:off x="853033" y="2407759"/>
            <a:ext cx="2089305" cy="113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marL="0" indent="0" algn="ctr">
              <a:buNone/>
            </a:pPr>
            <a:r>
              <a:rPr lang="bg-BG" altLang="en-US" sz="180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Писмо на ЕК </a:t>
            </a:r>
            <a:r>
              <a:rPr lang="en-US" altLang="en-US" sz="18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Ares(2020)4863960 – 17/09/2020 </a:t>
            </a: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796429" y="4907082"/>
            <a:ext cx="2130967" cy="1001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marL="0" indent="0" algn="ctr">
              <a:buNone/>
            </a:pPr>
            <a:r>
              <a:rPr lang="bg-BG" altLang="en-US" sz="180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Писмо на ЕК </a:t>
            </a:r>
            <a:r>
              <a:rPr lang="en-US" altLang="en-US" sz="18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Ares(2021)4514460 – 12/07/2021</a:t>
            </a:r>
          </a:p>
        </p:txBody>
      </p:sp>
      <p:sp>
        <p:nvSpPr>
          <p:cNvPr id="3" name="Rectangle 2"/>
          <p:cNvSpPr/>
          <p:nvPr/>
        </p:nvSpPr>
        <p:spPr>
          <a:xfrm>
            <a:off x="6549484" y="2464716"/>
            <a:ext cx="422259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solidFill>
                  <a:schemeClr val="tx2">
                    <a:lumMod val="75000"/>
                  </a:schemeClr>
                </a:solidFill>
              </a:rPr>
              <a:t>Препоръки на Европейската комисия (ЕК) за предвиждане на алтернативни начини за провеждане на оценки на дейностите по ОПНОИР и за провеждане на вътрешни оценки на проектите, изпълнявани по Приоритетна ос 1 на ОПНОИР</a:t>
            </a:r>
            <a:endParaRPr lang="bg-BG" sz="2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2" name="Freeform 502"/>
          <p:cNvSpPr>
            <a:spLocks noEditPoints="1"/>
          </p:cNvSpPr>
          <p:nvPr/>
        </p:nvSpPr>
        <p:spPr bwMode="auto">
          <a:xfrm>
            <a:off x="5423267" y="1457784"/>
            <a:ext cx="6240882" cy="4544506"/>
          </a:xfrm>
          <a:custGeom>
            <a:avLst/>
            <a:gdLst>
              <a:gd name="T0" fmla="*/ 685 w 1319"/>
              <a:gd name="T1" fmla="*/ 39 h 237"/>
              <a:gd name="T2" fmla="*/ 684 w 1319"/>
              <a:gd name="T3" fmla="*/ 48 h 237"/>
              <a:gd name="T4" fmla="*/ 686 w 1319"/>
              <a:gd name="T5" fmla="*/ 40 h 237"/>
              <a:gd name="T6" fmla="*/ 689 w 1319"/>
              <a:gd name="T7" fmla="*/ 38 h 237"/>
              <a:gd name="T8" fmla="*/ 1030 w 1319"/>
              <a:gd name="T9" fmla="*/ 43 h 237"/>
              <a:gd name="T10" fmla="*/ 1319 w 1319"/>
              <a:gd name="T11" fmla="*/ 126 h 237"/>
              <a:gd name="T12" fmla="*/ 1278 w 1319"/>
              <a:gd name="T13" fmla="*/ 85 h 237"/>
              <a:gd name="T14" fmla="*/ 1098 w 1319"/>
              <a:gd name="T15" fmla="*/ 53 h 237"/>
              <a:gd name="T16" fmla="*/ 927 w 1319"/>
              <a:gd name="T17" fmla="*/ 38 h 237"/>
              <a:gd name="T18" fmla="*/ 835 w 1319"/>
              <a:gd name="T19" fmla="*/ 36 h 237"/>
              <a:gd name="T20" fmla="*/ 809 w 1319"/>
              <a:gd name="T21" fmla="*/ 36 h 237"/>
              <a:gd name="T22" fmla="*/ 927 w 1319"/>
              <a:gd name="T23" fmla="*/ 39 h 237"/>
              <a:gd name="T24" fmla="*/ 906 w 1319"/>
              <a:gd name="T25" fmla="*/ 40 h 237"/>
              <a:gd name="T26" fmla="*/ 954 w 1319"/>
              <a:gd name="T27" fmla="*/ 43 h 237"/>
              <a:gd name="T28" fmla="*/ 718 w 1319"/>
              <a:gd name="T29" fmla="*/ 40 h 237"/>
              <a:gd name="T30" fmla="*/ 1084 w 1319"/>
              <a:gd name="T31" fmla="*/ 57 h 237"/>
              <a:gd name="T32" fmla="*/ 954 w 1319"/>
              <a:gd name="T33" fmla="*/ 48 h 237"/>
              <a:gd name="T34" fmla="*/ 688 w 1319"/>
              <a:gd name="T35" fmla="*/ 45 h 237"/>
              <a:gd name="T36" fmla="*/ 692 w 1319"/>
              <a:gd name="T37" fmla="*/ 45 h 237"/>
              <a:gd name="T38" fmla="*/ 941 w 1319"/>
              <a:gd name="T39" fmla="*/ 49 h 237"/>
              <a:gd name="T40" fmla="*/ 1142 w 1319"/>
              <a:gd name="T41" fmla="*/ 69 h 237"/>
              <a:gd name="T42" fmla="*/ 1291 w 1319"/>
              <a:gd name="T43" fmla="*/ 105 h 237"/>
              <a:gd name="T44" fmla="*/ 1300 w 1319"/>
              <a:gd name="T45" fmla="*/ 134 h 237"/>
              <a:gd name="T46" fmla="*/ 1171 w 1319"/>
              <a:gd name="T47" fmla="*/ 185 h 237"/>
              <a:gd name="T48" fmla="*/ 765 w 1319"/>
              <a:gd name="T49" fmla="*/ 221 h 237"/>
              <a:gd name="T50" fmla="*/ 244 w 1319"/>
              <a:gd name="T51" fmla="*/ 206 h 237"/>
              <a:gd name="T52" fmla="*/ 14 w 1319"/>
              <a:gd name="T53" fmla="*/ 149 h 237"/>
              <a:gd name="T54" fmla="*/ 350 w 1319"/>
              <a:gd name="T55" fmla="*/ 42 h 237"/>
              <a:gd name="T56" fmla="*/ 774 w 1319"/>
              <a:gd name="T57" fmla="*/ 16 h 237"/>
              <a:gd name="T58" fmla="*/ 1123 w 1319"/>
              <a:gd name="T59" fmla="*/ 36 h 237"/>
              <a:gd name="T60" fmla="*/ 1130 w 1319"/>
              <a:gd name="T61" fmla="*/ 38 h 237"/>
              <a:gd name="T62" fmla="*/ 1137 w 1319"/>
              <a:gd name="T63" fmla="*/ 38 h 237"/>
              <a:gd name="T64" fmla="*/ 1144 w 1319"/>
              <a:gd name="T65" fmla="*/ 33 h 237"/>
              <a:gd name="T66" fmla="*/ 1143 w 1319"/>
              <a:gd name="T67" fmla="*/ 25 h 237"/>
              <a:gd name="T68" fmla="*/ 1137 w 1319"/>
              <a:gd name="T69" fmla="*/ 20 h 237"/>
              <a:gd name="T70" fmla="*/ 1131 w 1319"/>
              <a:gd name="T71" fmla="*/ 19 h 237"/>
              <a:gd name="T72" fmla="*/ 1122 w 1319"/>
              <a:gd name="T73" fmla="*/ 19 h 237"/>
              <a:gd name="T74" fmla="*/ 920 w 1319"/>
              <a:gd name="T75" fmla="*/ 2 h 237"/>
              <a:gd name="T76" fmla="*/ 750 w 1319"/>
              <a:gd name="T77" fmla="*/ 1 h 237"/>
              <a:gd name="T78" fmla="*/ 385 w 1319"/>
              <a:gd name="T79" fmla="*/ 23 h 237"/>
              <a:gd name="T80" fmla="*/ 65 w 1319"/>
              <a:gd name="T81" fmla="*/ 94 h 237"/>
              <a:gd name="T82" fmla="*/ 7 w 1319"/>
              <a:gd name="T83" fmla="*/ 168 h 237"/>
              <a:gd name="T84" fmla="*/ 158 w 1319"/>
              <a:gd name="T85" fmla="*/ 212 h 237"/>
              <a:gd name="T86" fmla="*/ 992 w 1319"/>
              <a:gd name="T87" fmla="*/ 223 h 237"/>
              <a:gd name="T88" fmla="*/ 1284 w 1319"/>
              <a:gd name="T89" fmla="*/ 161 h 237"/>
              <a:gd name="T90" fmla="*/ 1319 w 1319"/>
              <a:gd name="T91" fmla="*/ 126 h 237"/>
              <a:gd name="T92" fmla="*/ 985 w 1319"/>
              <a:gd name="T93" fmla="*/ 52 h 237"/>
              <a:gd name="T94" fmla="*/ 688 w 1319"/>
              <a:gd name="T95" fmla="*/ 44 h 237"/>
              <a:gd name="T96" fmla="*/ 1041 w 1319"/>
              <a:gd name="T97" fmla="*/ 46 h 237"/>
              <a:gd name="T98" fmla="*/ 688 w 1319"/>
              <a:gd name="T99" fmla="*/ 45 h 237"/>
              <a:gd name="T100" fmla="*/ 1270 w 1319"/>
              <a:gd name="T101" fmla="*/ 96 h 237"/>
              <a:gd name="T102" fmla="*/ 688 w 1319"/>
              <a:gd name="T103" fmla="*/ 46 h 237"/>
              <a:gd name="T104" fmla="*/ 769 w 1319"/>
              <a:gd name="T105" fmla="*/ 37 h 237"/>
              <a:gd name="T106" fmla="*/ 926 w 1319"/>
              <a:gd name="T107" fmla="*/ 46 h 237"/>
              <a:gd name="T108" fmla="*/ 986 w 1319"/>
              <a:gd name="T109" fmla="*/ 52 h 237"/>
              <a:gd name="T110" fmla="*/ 687 w 1319"/>
              <a:gd name="T111" fmla="*/ 41 h 237"/>
              <a:gd name="T112" fmla="*/ 689 w 1319"/>
              <a:gd name="T113" fmla="*/ 38 h 237"/>
              <a:gd name="T114" fmla="*/ 689 w 1319"/>
              <a:gd name="T115" fmla="*/ 45 h 237"/>
              <a:gd name="T116" fmla="*/ 688 w 1319"/>
              <a:gd name="T117" fmla="*/ 41 h 237"/>
              <a:gd name="T118" fmla="*/ 689 w 1319"/>
              <a:gd name="T119" fmla="*/ 41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19" h="237">
                <a:moveTo>
                  <a:pt x="686" y="40"/>
                </a:moveTo>
                <a:cubicBezTo>
                  <a:pt x="686" y="40"/>
                  <a:pt x="686" y="40"/>
                  <a:pt x="686" y="40"/>
                </a:cubicBezTo>
                <a:cubicBezTo>
                  <a:pt x="686" y="40"/>
                  <a:pt x="685" y="40"/>
                  <a:pt x="684" y="40"/>
                </a:cubicBezTo>
                <a:cubicBezTo>
                  <a:pt x="684" y="40"/>
                  <a:pt x="684" y="40"/>
                  <a:pt x="684" y="40"/>
                </a:cubicBezTo>
                <a:cubicBezTo>
                  <a:pt x="684" y="40"/>
                  <a:pt x="684" y="40"/>
                  <a:pt x="683" y="40"/>
                </a:cubicBezTo>
                <a:cubicBezTo>
                  <a:pt x="684" y="39"/>
                  <a:pt x="685" y="40"/>
                  <a:pt x="685" y="39"/>
                </a:cubicBezTo>
                <a:cubicBezTo>
                  <a:pt x="685" y="39"/>
                  <a:pt x="685" y="39"/>
                  <a:pt x="685" y="39"/>
                </a:cubicBezTo>
                <a:cubicBezTo>
                  <a:pt x="686" y="39"/>
                  <a:pt x="687" y="39"/>
                  <a:pt x="688" y="39"/>
                </a:cubicBezTo>
                <a:cubicBezTo>
                  <a:pt x="687" y="40"/>
                  <a:pt x="686" y="39"/>
                  <a:pt x="686" y="40"/>
                </a:cubicBezTo>
                <a:close/>
                <a:moveTo>
                  <a:pt x="684" y="48"/>
                </a:moveTo>
                <a:cubicBezTo>
                  <a:pt x="685" y="48"/>
                  <a:pt x="685" y="48"/>
                  <a:pt x="685" y="48"/>
                </a:cubicBezTo>
                <a:cubicBezTo>
                  <a:pt x="685" y="48"/>
                  <a:pt x="684" y="48"/>
                  <a:pt x="684" y="48"/>
                </a:cubicBezTo>
                <a:close/>
                <a:moveTo>
                  <a:pt x="685" y="46"/>
                </a:moveTo>
                <a:cubicBezTo>
                  <a:pt x="685" y="46"/>
                  <a:pt x="685" y="46"/>
                  <a:pt x="685" y="46"/>
                </a:cubicBezTo>
                <a:cubicBezTo>
                  <a:pt x="685" y="46"/>
                  <a:pt x="685" y="46"/>
                  <a:pt x="685" y="46"/>
                </a:cubicBezTo>
                <a:close/>
                <a:moveTo>
                  <a:pt x="686" y="40"/>
                </a:moveTo>
                <a:cubicBezTo>
                  <a:pt x="686" y="40"/>
                  <a:pt x="687" y="40"/>
                  <a:pt x="687" y="40"/>
                </a:cubicBezTo>
                <a:cubicBezTo>
                  <a:pt x="686" y="40"/>
                  <a:pt x="686" y="40"/>
                  <a:pt x="686" y="40"/>
                </a:cubicBezTo>
                <a:cubicBezTo>
                  <a:pt x="686" y="40"/>
                  <a:pt x="686" y="40"/>
                  <a:pt x="686" y="40"/>
                </a:cubicBezTo>
                <a:close/>
                <a:moveTo>
                  <a:pt x="686" y="43"/>
                </a:moveTo>
                <a:cubicBezTo>
                  <a:pt x="686" y="44"/>
                  <a:pt x="686" y="43"/>
                  <a:pt x="686" y="43"/>
                </a:cubicBezTo>
                <a:close/>
                <a:moveTo>
                  <a:pt x="689" y="38"/>
                </a:moveTo>
                <a:cubicBezTo>
                  <a:pt x="688" y="38"/>
                  <a:pt x="688" y="38"/>
                  <a:pt x="688" y="39"/>
                </a:cubicBezTo>
                <a:cubicBezTo>
                  <a:pt x="688" y="39"/>
                  <a:pt x="689" y="39"/>
                  <a:pt x="689" y="38"/>
                </a:cubicBezTo>
                <a:close/>
                <a:moveTo>
                  <a:pt x="685" y="46"/>
                </a:moveTo>
                <a:cubicBezTo>
                  <a:pt x="685" y="46"/>
                  <a:pt x="685" y="46"/>
                  <a:pt x="685" y="46"/>
                </a:cubicBezTo>
                <a:close/>
                <a:moveTo>
                  <a:pt x="685" y="45"/>
                </a:moveTo>
                <a:cubicBezTo>
                  <a:pt x="685" y="45"/>
                  <a:pt x="685" y="45"/>
                  <a:pt x="685" y="45"/>
                </a:cubicBezTo>
                <a:cubicBezTo>
                  <a:pt x="685" y="45"/>
                  <a:pt x="685" y="45"/>
                  <a:pt x="685" y="45"/>
                </a:cubicBezTo>
                <a:close/>
                <a:moveTo>
                  <a:pt x="1030" y="43"/>
                </a:moveTo>
                <a:cubicBezTo>
                  <a:pt x="1023" y="42"/>
                  <a:pt x="1012" y="41"/>
                  <a:pt x="1009" y="41"/>
                </a:cubicBezTo>
                <a:cubicBezTo>
                  <a:pt x="1019" y="42"/>
                  <a:pt x="1026" y="43"/>
                  <a:pt x="1030" y="43"/>
                </a:cubicBezTo>
                <a:close/>
                <a:moveTo>
                  <a:pt x="1122" y="54"/>
                </a:moveTo>
                <a:cubicBezTo>
                  <a:pt x="1109" y="53"/>
                  <a:pt x="1109" y="53"/>
                  <a:pt x="1109" y="53"/>
                </a:cubicBezTo>
                <a:cubicBezTo>
                  <a:pt x="1108" y="53"/>
                  <a:pt x="1118" y="54"/>
                  <a:pt x="1122" y="54"/>
                </a:cubicBezTo>
                <a:close/>
                <a:moveTo>
                  <a:pt x="1319" y="126"/>
                </a:moveTo>
                <a:cubicBezTo>
                  <a:pt x="1319" y="125"/>
                  <a:pt x="1319" y="125"/>
                  <a:pt x="1319" y="125"/>
                </a:cubicBezTo>
                <a:cubicBezTo>
                  <a:pt x="1319" y="124"/>
                  <a:pt x="1319" y="124"/>
                  <a:pt x="1319" y="124"/>
                </a:cubicBezTo>
                <a:cubicBezTo>
                  <a:pt x="1319" y="118"/>
                  <a:pt x="1316" y="112"/>
                  <a:pt x="1313" y="108"/>
                </a:cubicBezTo>
                <a:cubicBezTo>
                  <a:pt x="1309" y="103"/>
                  <a:pt x="1305" y="100"/>
                  <a:pt x="1301" y="97"/>
                </a:cubicBezTo>
                <a:cubicBezTo>
                  <a:pt x="1293" y="91"/>
                  <a:pt x="1285" y="88"/>
                  <a:pt x="1279" y="86"/>
                </a:cubicBezTo>
                <a:cubicBezTo>
                  <a:pt x="1280" y="86"/>
                  <a:pt x="1280" y="86"/>
                  <a:pt x="1278" y="85"/>
                </a:cubicBezTo>
                <a:cubicBezTo>
                  <a:pt x="1272" y="83"/>
                  <a:pt x="1269" y="82"/>
                  <a:pt x="1262" y="80"/>
                </a:cubicBezTo>
                <a:cubicBezTo>
                  <a:pt x="1239" y="73"/>
                  <a:pt x="1219" y="70"/>
                  <a:pt x="1199" y="67"/>
                </a:cubicBezTo>
                <a:cubicBezTo>
                  <a:pt x="1180" y="64"/>
                  <a:pt x="1162" y="61"/>
                  <a:pt x="1142" y="58"/>
                </a:cubicBezTo>
                <a:cubicBezTo>
                  <a:pt x="1137" y="58"/>
                  <a:pt x="1123" y="55"/>
                  <a:pt x="1119" y="55"/>
                </a:cubicBezTo>
                <a:cubicBezTo>
                  <a:pt x="1126" y="56"/>
                  <a:pt x="1135" y="57"/>
                  <a:pt x="1134" y="57"/>
                </a:cubicBezTo>
                <a:cubicBezTo>
                  <a:pt x="1122" y="56"/>
                  <a:pt x="1106" y="54"/>
                  <a:pt x="1098" y="53"/>
                </a:cubicBezTo>
                <a:cubicBezTo>
                  <a:pt x="1083" y="51"/>
                  <a:pt x="1076" y="50"/>
                  <a:pt x="1062" y="49"/>
                </a:cubicBezTo>
                <a:cubicBezTo>
                  <a:pt x="1059" y="48"/>
                  <a:pt x="1065" y="49"/>
                  <a:pt x="1058" y="48"/>
                </a:cubicBezTo>
                <a:cubicBezTo>
                  <a:pt x="1037" y="46"/>
                  <a:pt x="1027" y="45"/>
                  <a:pt x="1008" y="43"/>
                </a:cubicBezTo>
                <a:cubicBezTo>
                  <a:pt x="1003" y="43"/>
                  <a:pt x="980" y="41"/>
                  <a:pt x="974" y="41"/>
                </a:cubicBezTo>
                <a:cubicBezTo>
                  <a:pt x="968" y="40"/>
                  <a:pt x="980" y="41"/>
                  <a:pt x="975" y="41"/>
                </a:cubicBezTo>
                <a:cubicBezTo>
                  <a:pt x="927" y="38"/>
                  <a:pt x="927" y="38"/>
                  <a:pt x="927" y="38"/>
                </a:cubicBezTo>
                <a:cubicBezTo>
                  <a:pt x="923" y="38"/>
                  <a:pt x="920" y="38"/>
                  <a:pt x="914" y="38"/>
                </a:cubicBezTo>
                <a:cubicBezTo>
                  <a:pt x="909" y="37"/>
                  <a:pt x="915" y="37"/>
                  <a:pt x="908" y="37"/>
                </a:cubicBezTo>
                <a:cubicBezTo>
                  <a:pt x="902" y="37"/>
                  <a:pt x="913" y="38"/>
                  <a:pt x="912" y="38"/>
                </a:cubicBezTo>
                <a:cubicBezTo>
                  <a:pt x="903" y="37"/>
                  <a:pt x="905" y="38"/>
                  <a:pt x="900" y="38"/>
                </a:cubicBezTo>
                <a:cubicBezTo>
                  <a:pt x="888" y="37"/>
                  <a:pt x="880" y="37"/>
                  <a:pt x="869" y="37"/>
                </a:cubicBezTo>
                <a:cubicBezTo>
                  <a:pt x="835" y="36"/>
                  <a:pt x="835" y="36"/>
                  <a:pt x="835" y="36"/>
                </a:cubicBezTo>
                <a:cubicBezTo>
                  <a:pt x="811" y="36"/>
                  <a:pt x="811" y="36"/>
                  <a:pt x="811" y="36"/>
                </a:cubicBezTo>
                <a:cubicBezTo>
                  <a:pt x="786" y="36"/>
                  <a:pt x="786" y="36"/>
                  <a:pt x="786" y="36"/>
                </a:cubicBezTo>
                <a:cubicBezTo>
                  <a:pt x="781" y="36"/>
                  <a:pt x="790" y="36"/>
                  <a:pt x="782" y="36"/>
                </a:cubicBezTo>
                <a:cubicBezTo>
                  <a:pt x="749" y="36"/>
                  <a:pt x="716" y="37"/>
                  <a:pt x="692" y="38"/>
                </a:cubicBezTo>
                <a:cubicBezTo>
                  <a:pt x="729" y="36"/>
                  <a:pt x="757" y="36"/>
                  <a:pt x="790" y="36"/>
                </a:cubicBezTo>
                <a:cubicBezTo>
                  <a:pt x="795" y="36"/>
                  <a:pt x="804" y="36"/>
                  <a:pt x="809" y="36"/>
                </a:cubicBezTo>
                <a:cubicBezTo>
                  <a:pt x="811" y="36"/>
                  <a:pt x="804" y="36"/>
                  <a:pt x="811" y="36"/>
                </a:cubicBezTo>
                <a:cubicBezTo>
                  <a:pt x="818" y="36"/>
                  <a:pt x="818" y="36"/>
                  <a:pt x="818" y="36"/>
                </a:cubicBezTo>
                <a:cubicBezTo>
                  <a:pt x="814" y="36"/>
                  <a:pt x="821" y="36"/>
                  <a:pt x="823" y="37"/>
                </a:cubicBezTo>
                <a:cubicBezTo>
                  <a:pt x="851" y="37"/>
                  <a:pt x="873" y="37"/>
                  <a:pt x="898" y="38"/>
                </a:cubicBezTo>
                <a:cubicBezTo>
                  <a:pt x="902" y="38"/>
                  <a:pt x="894" y="38"/>
                  <a:pt x="900" y="38"/>
                </a:cubicBezTo>
                <a:cubicBezTo>
                  <a:pt x="927" y="39"/>
                  <a:pt x="927" y="39"/>
                  <a:pt x="927" y="39"/>
                </a:cubicBezTo>
                <a:cubicBezTo>
                  <a:pt x="930" y="40"/>
                  <a:pt x="937" y="40"/>
                  <a:pt x="933" y="40"/>
                </a:cubicBezTo>
                <a:cubicBezTo>
                  <a:pt x="901" y="38"/>
                  <a:pt x="856" y="37"/>
                  <a:pt x="817" y="37"/>
                </a:cubicBezTo>
                <a:cubicBezTo>
                  <a:pt x="806" y="37"/>
                  <a:pt x="793" y="37"/>
                  <a:pt x="787" y="37"/>
                </a:cubicBezTo>
                <a:cubicBezTo>
                  <a:pt x="804" y="37"/>
                  <a:pt x="818" y="37"/>
                  <a:pt x="833" y="38"/>
                </a:cubicBezTo>
                <a:cubicBezTo>
                  <a:pt x="853" y="38"/>
                  <a:pt x="874" y="38"/>
                  <a:pt x="893" y="39"/>
                </a:cubicBezTo>
                <a:cubicBezTo>
                  <a:pt x="906" y="40"/>
                  <a:pt x="906" y="40"/>
                  <a:pt x="906" y="40"/>
                </a:cubicBezTo>
                <a:cubicBezTo>
                  <a:pt x="920" y="40"/>
                  <a:pt x="920" y="40"/>
                  <a:pt x="920" y="40"/>
                </a:cubicBezTo>
                <a:cubicBezTo>
                  <a:pt x="929" y="41"/>
                  <a:pt x="929" y="41"/>
                  <a:pt x="929" y="41"/>
                </a:cubicBezTo>
                <a:cubicBezTo>
                  <a:pt x="937" y="41"/>
                  <a:pt x="944" y="41"/>
                  <a:pt x="953" y="42"/>
                </a:cubicBezTo>
                <a:cubicBezTo>
                  <a:pt x="968" y="43"/>
                  <a:pt x="983" y="44"/>
                  <a:pt x="999" y="46"/>
                </a:cubicBezTo>
                <a:cubicBezTo>
                  <a:pt x="1002" y="46"/>
                  <a:pt x="1001" y="46"/>
                  <a:pt x="997" y="46"/>
                </a:cubicBezTo>
                <a:cubicBezTo>
                  <a:pt x="977" y="44"/>
                  <a:pt x="974" y="44"/>
                  <a:pt x="954" y="43"/>
                </a:cubicBezTo>
                <a:cubicBezTo>
                  <a:pt x="956" y="43"/>
                  <a:pt x="958" y="43"/>
                  <a:pt x="957" y="43"/>
                </a:cubicBezTo>
                <a:cubicBezTo>
                  <a:pt x="951" y="43"/>
                  <a:pt x="949" y="42"/>
                  <a:pt x="945" y="42"/>
                </a:cubicBezTo>
                <a:cubicBezTo>
                  <a:pt x="960" y="43"/>
                  <a:pt x="958" y="43"/>
                  <a:pt x="953" y="43"/>
                </a:cubicBezTo>
                <a:cubicBezTo>
                  <a:pt x="916" y="41"/>
                  <a:pt x="870" y="39"/>
                  <a:pt x="840" y="39"/>
                </a:cubicBezTo>
                <a:cubicBezTo>
                  <a:pt x="836" y="39"/>
                  <a:pt x="834" y="39"/>
                  <a:pt x="829" y="39"/>
                </a:cubicBezTo>
                <a:cubicBezTo>
                  <a:pt x="794" y="38"/>
                  <a:pt x="755" y="38"/>
                  <a:pt x="718" y="40"/>
                </a:cubicBezTo>
                <a:cubicBezTo>
                  <a:pt x="761" y="39"/>
                  <a:pt x="805" y="38"/>
                  <a:pt x="854" y="39"/>
                </a:cubicBezTo>
                <a:cubicBezTo>
                  <a:pt x="856" y="39"/>
                  <a:pt x="854" y="39"/>
                  <a:pt x="859" y="40"/>
                </a:cubicBezTo>
                <a:cubicBezTo>
                  <a:pt x="880" y="40"/>
                  <a:pt x="904" y="41"/>
                  <a:pt x="920" y="42"/>
                </a:cubicBezTo>
                <a:cubicBezTo>
                  <a:pt x="941" y="44"/>
                  <a:pt x="941" y="44"/>
                  <a:pt x="941" y="44"/>
                </a:cubicBezTo>
                <a:cubicBezTo>
                  <a:pt x="993" y="47"/>
                  <a:pt x="1030" y="51"/>
                  <a:pt x="1079" y="57"/>
                </a:cubicBezTo>
                <a:cubicBezTo>
                  <a:pt x="1079" y="57"/>
                  <a:pt x="1082" y="57"/>
                  <a:pt x="1084" y="57"/>
                </a:cubicBezTo>
                <a:cubicBezTo>
                  <a:pt x="1073" y="57"/>
                  <a:pt x="1073" y="57"/>
                  <a:pt x="1073" y="57"/>
                </a:cubicBezTo>
                <a:cubicBezTo>
                  <a:pt x="1049" y="54"/>
                  <a:pt x="1049" y="54"/>
                  <a:pt x="1049" y="54"/>
                </a:cubicBezTo>
                <a:cubicBezTo>
                  <a:pt x="1008" y="50"/>
                  <a:pt x="950" y="45"/>
                  <a:pt x="898" y="43"/>
                </a:cubicBezTo>
                <a:cubicBezTo>
                  <a:pt x="892" y="43"/>
                  <a:pt x="897" y="43"/>
                  <a:pt x="901" y="44"/>
                </a:cubicBezTo>
                <a:cubicBezTo>
                  <a:pt x="926" y="45"/>
                  <a:pt x="948" y="46"/>
                  <a:pt x="975" y="48"/>
                </a:cubicBezTo>
                <a:cubicBezTo>
                  <a:pt x="984" y="50"/>
                  <a:pt x="974" y="49"/>
                  <a:pt x="954" y="48"/>
                </a:cubicBezTo>
                <a:cubicBezTo>
                  <a:pt x="937" y="47"/>
                  <a:pt x="914" y="45"/>
                  <a:pt x="893" y="45"/>
                </a:cubicBezTo>
                <a:cubicBezTo>
                  <a:pt x="871" y="44"/>
                  <a:pt x="851" y="43"/>
                  <a:pt x="841" y="43"/>
                </a:cubicBezTo>
                <a:cubicBezTo>
                  <a:pt x="791" y="42"/>
                  <a:pt x="742" y="43"/>
                  <a:pt x="693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8" y="45"/>
                  <a:pt x="688" y="45"/>
                  <a:pt x="688" y="45"/>
                </a:cubicBezTo>
                <a:cubicBezTo>
                  <a:pt x="686" y="45"/>
                  <a:pt x="686" y="45"/>
                  <a:pt x="686" y="45"/>
                </a:cubicBezTo>
                <a:cubicBezTo>
                  <a:pt x="686" y="45"/>
                  <a:pt x="687" y="45"/>
                  <a:pt x="688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ubicBezTo>
                  <a:pt x="692" y="45"/>
                  <a:pt x="692" y="45"/>
                  <a:pt x="692" y="45"/>
                </a:cubicBezTo>
                <a:cubicBezTo>
                  <a:pt x="701" y="45"/>
                  <a:pt x="701" y="45"/>
                  <a:pt x="701" y="45"/>
                </a:cubicBezTo>
                <a:cubicBezTo>
                  <a:pt x="701" y="45"/>
                  <a:pt x="703" y="44"/>
                  <a:pt x="707" y="44"/>
                </a:cubicBezTo>
                <a:cubicBezTo>
                  <a:pt x="756" y="43"/>
                  <a:pt x="811" y="43"/>
                  <a:pt x="855" y="43"/>
                </a:cubicBezTo>
                <a:cubicBezTo>
                  <a:pt x="873" y="44"/>
                  <a:pt x="908" y="45"/>
                  <a:pt x="926" y="47"/>
                </a:cubicBezTo>
                <a:cubicBezTo>
                  <a:pt x="922" y="47"/>
                  <a:pt x="907" y="46"/>
                  <a:pt x="888" y="46"/>
                </a:cubicBezTo>
                <a:cubicBezTo>
                  <a:pt x="907" y="46"/>
                  <a:pt x="925" y="48"/>
                  <a:pt x="941" y="49"/>
                </a:cubicBezTo>
                <a:cubicBezTo>
                  <a:pt x="955" y="49"/>
                  <a:pt x="978" y="51"/>
                  <a:pt x="985" y="52"/>
                </a:cubicBezTo>
                <a:cubicBezTo>
                  <a:pt x="986" y="52"/>
                  <a:pt x="984" y="52"/>
                  <a:pt x="985" y="52"/>
                </a:cubicBezTo>
                <a:cubicBezTo>
                  <a:pt x="986" y="52"/>
                  <a:pt x="996" y="53"/>
                  <a:pt x="997" y="53"/>
                </a:cubicBezTo>
                <a:cubicBezTo>
                  <a:pt x="1004" y="53"/>
                  <a:pt x="1003" y="53"/>
                  <a:pt x="1011" y="54"/>
                </a:cubicBezTo>
                <a:cubicBezTo>
                  <a:pt x="1022" y="55"/>
                  <a:pt x="1022" y="55"/>
                  <a:pt x="1029" y="56"/>
                </a:cubicBezTo>
                <a:cubicBezTo>
                  <a:pt x="1067" y="59"/>
                  <a:pt x="1104" y="64"/>
                  <a:pt x="1142" y="69"/>
                </a:cubicBezTo>
                <a:cubicBezTo>
                  <a:pt x="1154" y="71"/>
                  <a:pt x="1154" y="71"/>
                  <a:pt x="1154" y="71"/>
                </a:cubicBezTo>
                <a:cubicBezTo>
                  <a:pt x="1158" y="72"/>
                  <a:pt x="1155" y="72"/>
                  <a:pt x="1159" y="72"/>
                </a:cubicBezTo>
                <a:cubicBezTo>
                  <a:pt x="1162" y="73"/>
                  <a:pt x="1161" y="72"/>
                  <a:pt x="1165" y="73"/>
                </a:cubicBezTo>
                <a:cubicBezTo>
                  <a:pt x="1179" y="75"/>
                  <a:pt x="1196" y="78"/>
                  <a:pt x="1211" y="81"/>
                </a:cubicBezTo>
                <a:cubicBezTo>
                  <a:pt x="1229" y="84"/>
                  <a:pt x="1249" y="88"/>
                  <a:pt x="1267" y="94"/>
                </a:cubicBezTo>
                <a:cubicBezTo>
                  <a:pt x="1275" y="97"/>
                  <a:pt x="1284" y="101"/>
                  <a:pt x="1291" y="105"/>
                </a:cubicBezTo>
                <a:cubicBezTo>
                  <a:pt x="1298" y="109"/>
                  <a:pt x="1303" y="114"/>
                  <a:pt x="1305" y="119"/>
                </a:cubicBezTo>
                <a:cubicBezTo>
                  <a:pt x="1306" y="122"/>
                  <a:pt x="1306" y="121"/>
                  <a:pt x="1306" y="121"/>
                </a:cubicBezTo>
                <a:cubicBezTo>
                  <a:pt x="1306" y="121"/>
                  <a:pt x="1306" y="121"/>
                  <a:pt x="1307" y="124"/>
                </a:cubicBezTo>
                <a:cubicBezTo>
                  <a:pt x="1307" y="125"/>
                  <a:pt x="1307" y="126"/>
                  <a:pt x="1307" y="126"/>
                </a:cubicBezTo>
                <a:cubicBezTo>
                  <a:pt x="1307" y="127"/>
                  <a:pt x="1306" y="127"/>
                  <a:pt x="1306" y="128"/>
                </a:cubicBezTo>
                <a:cubicBezTo>
                  <a:pt x="1304" y="130"/>
                  <a:pt x="1302" y="132"/>
                  <a:pt x="1300" y="134"/>
                </a:cubicBezTo>
                <a:cubicBezTo>
                  <a:pt x="1296" y="138"/>
                  <a:pt x="1291" y="142"/>
                  <a:pt x="1285" y="145"/>
                </a:cubicBezTo>
                <a:cubicBezTo>
                  <a:pt x="1274" y="152"/>
                  <a:pt x="1262" y="158"/>
                  <a:pt x="1250" y="163"/>
                </a:cubicBezTo>
                <a:cubicBezTo>
                  <a:pt x="1247" y="164"/>
                  <a:pt x="1244" y="165"/>
                  <a:pt x="1241" y="166"/>
                </a:cubicBezTo>
                <a:cubicBezTo>
                  <a:pt x="1231" y="169"/>
                  <a:pt x="1231" y="169"/>
                  <a:pt x="1231" y="169"/>
                </a:cubicBezTo>
                <a:cubicBezTo>
                  <a:pt x="1224" y="171"/>
                  <a:pt x="1218" y="173"/>
                  <a:pt x="1211" y="175"/>
                </a:cubicBezTo>
                <a:cubicBezTo>
                  <a:pt x="1198" y="178"/>
                  <a:pt x="1184" y="182"/>
                  <a:pt x="1171" y="185"/>
                </a:cubicBezTo>
                <a:cubicBezTo>
                  <a:pt x="1167" y="186"/>
                  <a:pt x="1170" y="185"/>
                  <a:pt x="1164" y="186"/>
                </a:cubicBezTo>
                <a:cubicBezTo>
                  <a:pt x="1156" y="188"/>
                  <a:pt x="1158" y="188"/>
                  <a:pt x="1152" y="189"/>
                </a:cubicBezTo>
                <a:cubicBezTo>
                  <a:pt x="1147" y="190"/>
                  <a:pt x="1144" y="191"/>
                  <a:pt x="1141" y="191"/>
                </a:cubicBezTo>
                <a:cubicBezTo>
                  <a:pt x="1110" y="197"/>
                  <a:pt x="1078" y="201"/>
                  <a:pt x="1045" y="205"/>
                </a:cubicBezTo>
                <a:cubicBezTo>
                  <a:pt x="1013" y="208"/>
                  <a:pt x="980" y="210"/>
                  <a:pt x="947" y="213"/>
                </a:cubicBezTo>
                <a:cubicBezTo>
                  <a:pt x="885" y="217"/>
                  <a:pt x="823" y="220"/>
                  <a:pt x="765" y="221"/>
                </a:cubicBezTo>
                <a:cubicBezTo>
                  <a:pt x="719" y="222"/>
                  <a:pt x="675" y="223"/>
                  <a:pt x="633" y="222"/>
                </a:cubicBezTo>
                <a:cubicBezTo>
                  <a:pt x="578" y="222"/>
                  <a:pt x="530" y="221"/>
                  <a:pt x="478" y="219"/>
                </a:cubicBezTo>
                <a:cubicBezTo>
                  <a:pt x="441" y="218"/>
                  <a:pt x="400" y="216"/>
                  <a:pt x="368" y="214"/>
                </a:cubicBezTo>
                <a:cubicBezTo>
                  <a:pt x="350" y="214"/>
                  <a:pt x="350" y="214"/>
                  <a:pt x="350" y="214"/>
                </a:cubicBezTo>
                <a:cubicBezTo>
                  <a:pt x="321" y="212"/>
                  <a:pt x="321" y="212"/>
                  <a:pt x="321" y="212"/>
                </a:cubicBezTo>
                <a:cubicBezTo>
                  <a:pt x="296" y="210"/>
                  <a:pt x="270" y="209"/>
                  <a:pt x="244" y="206"/>
                </a:cubicBezTo>
                <a:cubicBezTo>
                  <a:pt x="215" y="204"/>
                  <a:pt x="188" y="201"/>
                  <a:pt x="160" y="198"/>
                </a:cubicBezTo>
                <a:cubicBezTo>
                  <a:pt x="144" y="196"/>
                  <a:pt x="129" y="194"/>
                  <a:pt x="114" y="191"/>
                </a:cubicBezTo>
                <a:cubicBezTo>
                  <a:pt x="103" y="189"/>
                  <a:pt x="93" y="187"/>
                  <a:pt x="82" y="185"/>
                </a:cubicBezTo>
                <a:cubicBezTo>
                  <a:pt x="68" y="182"/>
                  <a:pt x="53" y="178"/>
                  <a:pt x="40" y="172"/>
                </a:cubicBezTo>
                <a:cubicBezTo>
                  <a:pt x="33" y="170"/>
                  <a:pt x="26" y="166"/>
                  <a:pt x="22" y="163"/>
                </a:cubicBezTo>
                <a:cubicBezTo>
                  <a:pt x="17" y="159"/>
                  <a:pt x="14" y="154"/>
                  <a:pt x="14" y="149"/>
                </a:cubicBezTo>
                <a:cubicBezTo>
                  <a:pt x="14" y="144"/>
                  <a:pt x="19" y="137"/>
                  <a:pt x="26" y="131"/>
                </a:cubicBezTo>
                <a:cubicBezTo>
                  <a:pt x="33" y="126"/>
                  <a:pt x="41" y="121"/>
                  <a:pt x="50" y="117"/>
                </a:cubicBezTo>
                <a:cubicBezTo>
                  <a:pt x="67" y="108"/>
                  <a:pt x="85" y="101"/>
                  <a:pt x="103" y="95"/>
                </a:cubicBezTo>
                <a:cubicBezTo>
                  <a:pt x="144" y="82"/>
                  <a:pt x="195" y="70"/>
                  <a:pt x="235" y="61"/>
                </a:cubicBezTo>
                <a:cubicBezTo>
                  <a:pt x="268" y="55"/>
                  <a:pt x="302" y="49"/>
                  <a:pt x="340" y="44"/>
                </a:cubicBezTo>
                <a:cubicBezTo>
                  <a:pt x="350" y="42"/>
                  <a:pt x="350" y="42"/>
                  <a:pt x="350" y="42"/>
                </a:cubicBezTo>
                <a:cubicBezTo>
                  <a:pt x="407" y="35"/>
                  <a:pt x="471" y="28"/>
                  <a:pt x="517" y="25"/>
                </a:cubicBezTo>
                <a:cubicBezTo>
                  <a:pt x="534" y="24"/>
                  <a:pt x="549" y="23"/>
                  <a:pt x="565" y="22"/>
                </a:cubicBezTo>
                <a:cubicBezTo>
                  <a:pt x="583" y="21"/>
                  <a:pt x="599" y="20"/>
                  <a:pt x="616" y="19"/>
                </a:cubicBezTo>
                <a:cubicBezTo>
                  <a:pt x="632" y="19"/>
                  <a:pt x="632" y="19"/>
                  <a:pt x="632" y="19"/>
                </a:cubicBezTo>
                <a:cubicBezTo>
                  <a:pt x="649" y="18"/>
                  <a:pt x="666" y="17"/>
                  <a:pt x="684" y="17"/>
                </a:cubicBezTo>
                <a:cubicBezTo>
                  <a:pt x="712" y="16"/>
                  <a:pt x="742" y="16"/>
                  <a:pt x="774" y="16"/>
                </a:cubicBezTo>
                <a:cubicBezTo>
                  <a:pt x="799" y="16"/>
                  <a:pt x="836" y="16"/>
                  <a:pt x="864" y="16"/>
                </a:cubicBezTo>
                <a:cubicBezTo>
                  <a:pt x="912" y="18"/>
                  <a:pt x="961" y="19"/>
                  <a:pt x="1010" y="23"/>
                </a:cubicBezTo>
                <a:cubicBezTo>
                  <a:pt x="1026" y="24"/>
                  <a:pt x="1041" y="26"/>
                  <a:pt x="1058" y="27"/>
                </a:cubicBezTo>
                <a:cubicBezTo>
                  <a:pt x="1075" y="29"/>
                  <a:pt x="1096" y="31"/>
                  <a:pt x="1117" y="35"/>
                </a:cubicBezTo>
                <a:cubicBezTo>
                  <a:pt x="1123" y="36"/>
                  <a:pt x="1123" y="36"/>
                  <a:pt x="1123" y="36"/>
                </a:cubicBezTo>
                <a:cubicBezTo>
                  <a:pt x="1123" y="36"/>
                  <a:pt x="1123" y="36"/>
                  <a:pt x="1123" y="36"/>
                </a:cubicBezTo>
                <a:cubicBezTo>
                  <a:pt x="1124" y="36"/>
                  <a:pt x="1124" y="36"/>
                  <a:pt x="1124" y="36"/>
                </a:cubicBezTo>
                <a:cubicBezTo>
                  <a:pt x="1125" y="36"/>
                  <a:pt x="1125" y="36"/>
                  <a:pt x="1125" y="36"/>
                </a:cubicBezTo>
                <a:cubicBezTo>
                  <a:pt x="1125" y="36"/>
                  <a:pt x="1127" y="36"/>
                  <a:pt x="1127" y="37"/>
                </a:cubicBezTo>
                <a:cubicBezTo>
                  <a:pt x="1127" y="38"/>
                  <a:pt x="1128" y="36"/>
                  <a:pt x="1129" y="37"/>
                </a:cubicBezTo>
                <a:cubicBezTo>
                  <a:pt x="1129" y="37"/>
                  <a:pt x="1129" y="37"/>
                  <a:pt x="1129" y="38"/>
                </a:cubicBezTo>
                <a:cubicBezTo>
                  <a:pt x="1129" y="38"/>
                  <a:pt x="1129" y="38"/>
                  <a:pt x="1130" y="38"/>
                </a:cubicBezTo>
                <a:cubicBezTo>
                  <a:pt x="1130" y="38"/>
                  <a:pt x="1130" y="39"/>
                  <a:pt x="1131" y="39"/>
                </a:cubicBezTo>
                <a:cubicBezTo>
                  <a:pt x="1131" y="39"/>
                  <a:pt x="1131" y="39"/>
                  <a:pt x="1131" y="39"/>
                </a:cubicBezTo>
                <a:cubicBezTo>
                  <a:pt x="1132" y="39"/>
                  <a:pt x="1132" y="39"/>
                  <a:pt x="1133" y="39"/>
                </a:cubicBezTo>
                <a:cubicBezTo>
                  <a:pt x="1133" y="39"/>
                  <a:pt x="1134" y="39"/>
                  <a:pt x="1134" y="39"/>
                </a:cubicBezTo>
                <a:cubicBezTo>
                  <a:pt x="1135" y="39"/>
                  <a:pt x="1135" y="39"/>
                  <a:pt x="1135" y="39"/>
                </a:cubicBezTo>
                <a:cubicBezTo>
                  <a:pt x="1136" y="39"/>
                  <a:pt x="1136" y="39"/>
                  <a:pt x="1137" y="38"/>
                </a:cubicBezTo>
                <a:cubicBezTo>
                  <a:pt x="1137" y="38"/>
                  <a:pt x="1138" y="38"/>
                  <a:pt x="1138" y="38"/>
                </a:cubicBezTo>
                <a:cubicBezTo>
                  <a:pt x="1138" y="38"/>
                  <a:pt x="1139" y="38"/>
                  <a:pt x="1139" y="38"/>
                </a:cubicBezTo>
                <a:cubicBezTo>
                  <a:pt x="1140" y="37"/>
                  <a:pt x="1141" y="36"/>
                  <a:pt x="1142" y="36"/>
                </a:cubicBezTo>
                <a:cubicBezTo>
                  <a:pt x="1142" y="36"/>
                  <a:pt x="1142" y="35"/>
                  <a:pt x="1143" y="35"/>
                </a:cubicBezTo>
                <a:cubicBezTo>
                  <a:pt x="1143" y="35"/>
                  <a:pt x="1143" y="35"/>
                  <a:pt x="1143" y="35"/>
                </a:cubicBezTo>
                <a:cubicBezTo>
                  <a:pt x="1143" y="34"/>
                  <a:pt x="1143" y="33"/>
                  <a:pt x="1144" y="33"/>
                </a:cubicBezTo>
                <a:cubicBezTo>
                  <a:pt x="1144" y="33"/>
                  <a:pt x="1144" y="33"/>
                  <a:pt x="1144" y="33"/>
                </a:cubicBezTo>
                <a:cubicBezTo>
                  <a:pt x="1144" y="32"/>
                  <a:pt x="1144" y="31"/>
                  <a:pt x="1144" y="30"/>
                </a:cubicBezTo>
                <a:cubicBezTo>
                  <a:pt x="1144" y="29"/>
                  <a:pt x="1144" y="28"/>
                  <a:pt x="1144" y="28"/>
                </a:cubicBezTo>
                <a:cubicBezTo>
                  <a:pt x="1144" y="28"/>
                  <a:pt x="1144" y="27"/>
                  <a:pt x="1144" y="27"/>
                </a:cubicBezTo>
                <a:cubicBezTo>
                  <a:pt x="1144" y="26"/>
                  <a:pt x="1143" y="26"/>
                  <a:pt x="1143" y="26"/>
                </a:cubicBezTo>
                <a:cubicBezTo>
                  <a:pt x="1143" y="25"/>
                  <a:pt x="1143" y="25"/>
                  <a:pt x="1143" y="25"/>
                </a:cubicBezTo>
                <a:cubicBezTo>
                  <a:pt x="1143" y="25"/>
                  <a:pt x="1142" y="24"/>
                  <a:pt x="1142" y="24"/>
                </a:cubicBezTo>
                <a:cubicBezTo>
                  <a:pt x="1142" y="24"/>
                  <a:pt x="1142" y="24"/>
                  <a:pt x="1142" y="24"/>
                </a:cubicBezTo>
                <a:cubicBezTo>
                  <a:pt x="1141" y="23"/>
                  <a:pt x="1141" y="22"/>
                  <a:pt x="1140" y="22"/>
                </a:cubicBezTo>
                <a:cubicBezTo>
                  <a:pt x="1140" y="22"/>
                  <a:pt x="1139" y="21"/>
                  <a:pt x="1139" y="21"/>
                </a:cubicBezTo>
                <a:cubicBezTo>
                  <a:pt x="1138" y="21"/>
                  <a:pt x="1137" y="21"/>
                  <a:pt x="1137" y="20"/>
                </a:cubicBezTo>
                <a:cubicBezTo>
                  <a:pt x="1137" y="20"/>
                  <a:pt x="1137" y="20"/>
                  <a:pt x="1137" y="20"/>
                </a:cubicBezTo>
                <a:cubicBezTo>
                  <a:pt x="1137" y="20"/>
                  <a:pt x="1136" y="20"/>
                  <a:pt x="1136" y="20"/>
                </a:cubicBezTo>
                <a:cubicBezTo>
                  <a:pt x="1136" y="20"/>
                  <a:pt x="1135" y="20"/>
                  <a:pt x="1135" y="20"/>
                </a:cubicBezTo>
                <a:cubicBezTo>
                  <a:pt x="1135" y="20"/>
                  <a:pt x="1134" y="19"/>
                  <a:pt x="1134" y="19"/>
                </a:cubicBezTo>
                <a:cubicBezTo>
                  <a:pt x="1134" y="19"/>
                  <a:pt x="1134" y="20"/>
                  <a:pt x="1133" y="20"/>
                </a:cubicBezTo>
                <a:cubicBezTo>
                  <a:pt x="1133" y="20"/>
                  <a:pt x="1132" y="19"/>
                  <a:pt x="1132" y="19"/>
                </a:cubicBezTo>
                <a:cubicBezTo>
                  <a:pt x="1131" y="19"/>
                  <a:pt x="1131" y="19"/>
                  <a:pt x="1131" y="19"/>
                </a:cubicBezTo>
                <a:cubicBezTo>
                  <a:pt x="1131" y="19"/>
                  <a:pt x="1130" y="19"/>
                  <a:pt x="1130" y="20"/>
                </a:cubicBezTo>
                <a:cubicBezTo>
                  <a:pt x="1130" y="20"/>
                  <a:pt x="1128" y="19"/>
                  <a:pt x="1127" y="20"/>
                </a:cubicBezTo>
                <a:cubicBezTo>
                  <a:pt x="1127" y="19"/>
                  <a:pt x="1127" y="19"/>
                  <a:pt x="1126" y="19"/>
                </a:cubicBezTo>
                <a:cubicBezTo>
                  <a:pt x="1126" y="19"/>
                  <a:pt x="1126" y="19"/>
                  <a:pt x="1126" y="19"/>
                </a:cubicBezTo>
                <a:cubicBezTo>
                  <a:pt x="1126" y="19"/>
                  <a:pt x="1126" y="19"/>
                  <a:pt x="1126" y="19"/>
                </a:cubicBezTo>
                <a:cubicBezTo>
                  <a:pt x="1122" y="19"/>
                  <a:pt x="1122" y="19"/>
                  <a:pt x="1122" y="19"/>
                </a:cubicBezTo>
                <a:cubicBezTo>
                  <a:pt x="1103" y="16"/>
                  <a:pt x="1103" y="16"/>
                  <a:pt x="1103" y="16"/>
                </a:cubicBezTo>
                <a:cubicBezTo>
                  <a:pt x="1098" y="15"/>
                  <a:pt x="1092" y="15"/>
                  <a:pt x="1087" y="14"/>
                </a:cubicBezTo>
                <a:cubicBezTo>
                  <a:pt x="1078" y="13"/>
                  <a:pt x="1067" y="12"/>
                  <a:pt x="1056" y="11"/>
                </a:cubicBezTo>
                <a:cubicBezTo>
                  <a:pt x="1037" y="9"/>
                  <a:pt x="1021" y="8"/>
                  <a:pt x="1005" y="7"/>
                </a:cubicBezTo>
                <a:cubicBezTo>
                  <a:pt x="981" y="5"/>
                  <a:pt x="964" y="4"/>
                  <a:pt x="944" y="3"/>
                </a:cubicBezTo>
                <a:cubicBezTo>
                  <a:pt x="920" y="2"/>
                  <a:pt x="920" y="2"/>
                  <a:pt x="920" y="2"/>
                </a:cubicBezTo>
                <a:cubicBezTo>
                  <a:pt x="898" y="2"/>
                  <a:pt x="898" y="2"/>
                  <a:pt x="898" y="2"/>
                </a:cubicBezTo>
                <a:cubicBezTo>
                  <a:pt x="875" y="1"/>
                  <a:pt x="875" y="1"/>
                  <a:pt x="875" y="1"/>
                </a:cubicBezTo>
                <a:cubicBezTo>
                  <a:pt x="860" y="1"/>
                  <a:pt x="860" y="1"/>
                  <a:pt x="860" y="1"/>
                </a:cubicBezTo>
                <a:cubicBezTo>
                  <a:pt x="844" y="0"/>
                  <a:pt x="844" y="0"/>
                  <a:pt x="844" y="0"/>
                </a:cubicBezTo>
                <a:cubicBezTo>
                  <a:pt x="824" y="0"/>
                  <a:pt x="824" y="0"/>
                  <a:pt x="824" y="0"/>
                </a:cubicBezTo>
                <a:cubicBezTo>
                  <a:pt x="800" y="0"/>
                  <a:pt x="773" y="0"/>
                  <a:pt x="750" y="1"/>
                </a:cubicBezTo>
                <a:cubicBezTo>
                  <a:pt x="708" y="1"/>
                  <a:pt x="671" y="2"/>
                  <a:pt x="622" y="4"/>
                </a:cubicBezTo>
                <a:cubicBezTo>
                  <a:pt x="587" y="6"/>
                  <a:pt x="587" y="6"/>
                  <a:pt x="587" y="6"/>
                </a:cubicBezTo>
                <a:cubicBezTo>
                  <a:pt x="584" y="6"/>
                  <a:pt x="584" y="6"/>
                  <a:pt x="580" y="6"/>
                </a:cubicBezTo>
                <a:cubicBezTo>
                  <a:pt x="554" y="7"/>
                  <a:pt x="527" y="10"/>
                  <a:pt x="500" y="11"/>
                </a:cubicBezTo>
                <a:cubicBezTo>
                  <a:pt x="497" y="12"/>
                  <a:pt x="497" y="12"/>
                  <a:pt x="497" y="12"/>
                </a:cubicBezTo>
                <a:cubicBezTo>
                  <a:pt x="460" y="14"/>
                  <a:pt x="414" y="19"/>
                  <a:pt x="385" y="23"/>
                </a:cubicBezTo>
                <a:cubicBezTo>
                  <a:pt x="363" y="25"/>
                  <a:pt x="337" y="29"/>
                  <a:pt x="309" y="33"/>
                </a:cubicBezTo>
                <a:cubicBezTo>
                  <a:pt x="297" y="35"/>
                  <a:pt x="284" y="37"/>
                  <a:pt x="272" y="39"/>
                </a:cubicBezTo>
                <a:cubicBezTo>
                  <a:pt x="249" y="44"/>
                  <a:pt x="218" y="50"/>
                  <a:pt x="196" y="55"/>
                </a:cubicBezTo>
                <a:cubicBezTo>
                  <a:pt x="176" y="60"/>
                  <a:pt x="176" y="60"/>
                  <a:pt x="176" y="60"/>
                </a:cubicBezTo>
                <a:cubicBezTo>
                  <a:pt x="164" y="63"/>
                  <a:pt x="152" y="66"/>
                  <a:pt x="139" y="69"/>
                </a:cubicBezTo>
                <a:cubicBezTo>
                  <a:pt x="115" y="76"/>
                  <a:pt x="89" y="84"/>
                  <a:pt x="65" y="94"/>
                </a:cubicBezTo>
                <a:cubicBezTo>
                  <a:pt x="53" y="99"/>
                  <a:pt x="41" y="104"/>
                  <a:pt x="30" y="111"/>
                </a:cubicBezTo>
                <a:cubicBezTo>
                  <a:pt x="25" y="114"/>
                  <a:pt x="19" y="118"/>
                  <a:pt x="15" y="122"/>
                </a:cubicBezTo>
                <a:cubicBezTo>
                  <a:pt x="10" y="127"/>
                  <a:pt x="5" y="131"/>
                  <a:pt x="2" y="138"/>
                </a:cubicBezTo>
                <a:cubicBezTo>
                  <a:pt x="1" y="142"/>
                  <a:pt x="0" y="146"/>
                  <a:pt x="0" y="151"/>
                </a:cubicBezTo>
                <a:cubicBezTo>
                  <a:pt x="0" y="155"/>
                  <a:pt x="1" y="159"/>
                  <a:pt x="3" y="163"/>
                </a:cubicBezTo>
                <a:cubicBezTo>
                  <a:pt x="4" y="165"/>
                  <a:pt x="6" y="166"/>
                  <a:pt x="7" y="168"/>
                </a:cubicBezTo>
                <a:cubicBezTo>
                  <a:pt x="8" y="169"/>
                  <a:pt x="10" y="171"/>
                  <a:pt x="11" y="172"/>
                </a:cubicBezTo>
                <a:cubicBezTo>
                  <a:pt x="14" y="175"/>
                  <a:pt x="17" y="177"/>
                  <a:pt x="21" y="179"/>
                </a:cubicBezTo>
                <a:cubicBezTo>
                  <a:pt x="33" y="186"/>
                  <a:pt x="45" y="190"/>
                  <a:pt x="58" y="193"/>
                </a:cubicBezTo>
                <a:cubicBezTo>
                  <a:pt x="70" y="197"/>
                  <a:pt x="83" y="200"/>
                  <a:pt x="95" y="202"/>
                </a:cubicBezTo>
                <a:cubicBezTo>
                  <a:pt x="101" y="203"/>
                  <a:pt x="108" y="204"/>
                  <a:pt x="113" y="205"/>
                </a:cubicBezTo>
                <a:cubicBezTo>
                  <a:pt x="128" y="208"/>
                  <a:pt x="142" y="210"/>
                  <a:pt x="158" y="212"/>
                </a:cubicBezTo>
                <a:cubicBezTo>
                  <a:pt x="197" y="217"/>
                  <a:pt x="236" y="220"/>
                  <a:pt x="272" y="223"/>
                </a:cubicBezTo>
                <a:cubicBezTo>
                  <a:pt x="318" y="226"/>
                  <a:pt x="386" y="230"/>
                  <a:pt x="440" y="232"/>
                </a:cubicBezTo>
                <a:cubicBezTo>
                  <a:pt x="452" y="232"/>
                  <a:pt x="464" y="233"/>
                  <a:pt x="476" y="233"/>
                </a:cubicBezTo>
                <a:cubicBezTo>
                  <a:pt x="515" y="234"/>
                  <a:pt x="564" y="235"/>
                  <a:pt x="605" y="236"/>
                </a:cubicBezTo>
                <a:cubicBezTo>
                  <a:pt x="690" y="237"/>
                  <a:pt x="777" y="235"/>
                  <a:pt x="863" y="231"/>
                </a:cubicBezTo>
                <a:cubicBezTo>
                  <a:pt x="906" y="229"/>
                  <a:pt x="950" y="227"/>
                  <a:pt x="992" y="223"/>
                </a:cubicBezTo>
                <a:cubicBezTo>
                  <a:pt x="1035" y="220"/>
                  <a:pt x="1078" y="216"/>
                  <a:pt x="1120" y="209"/>
                </a:cubicBezTo>
                <a:cubicBezTo>
                  <a:pt x="1133" y="207"/>
                  <a:pt x="1153" y="203"/>
                  <a:pt x="1164" y="200"/>
                </a:cubicBezTo>
                <a:cubicBezTo>
                  <a:pt x="1167" y="200"/>
                  <a:pt x="1174" y="198"/>
                  <a:pt x="1180" y="197"/>
                </a:cubicBezTo>
                <a:cubicBezTo>
                  <a:pt x="1201" y="191"/>
                  <a:pt x="1226" y="184"/>
                  <a:pt x="1252" y="176"/>
                </a:cubicBezTo>
                <a:cubicBezTo>
                  <a:pt x="1259" y="174"/>
                  <a:pt x="1274" y="167"/>
                  <a:pt x="1282" y="162"/>
                </a:cubicBezTo>
                <a:cubicBezTo>
                  <a:pt x="1286" y="160"/>
                  <a:pt x="1277" y="165"/>
                  <a:pt x="1284" y="161"/>
                </a:cubicBezTo>
                <a:cubicBezTo>
                  <a:pt x="1288" y="159"/>
                  <a:pt x="1294" y="155"/>
                  <a:pt x="1301" y="150"/>
                </a:cubicBezTo>
                <a:cubicBezTo>
                  <a:pt x="1304" y="148"/>
                  <a:pt x="1308" y="145"/>
                  <a:pt x="1311" y="141"/>
                </a:cubicBezTo>
                <a:cubicBezTo>
                  <a:pt x="1313" y="139"/>
                  <a:pt x="1315" y="137"/>
                  <a:pt x="1317" y="134"/>
                </a:cubicBezTo>
                <a:cubicBezTo>
                  <a:pt x="1317" y="133"/>
                  <a:pt x="1318" y="132"/>
                  <a:pt x="1319" y="130"/>
                </a:cubicBezTo>
                <a:cubicBezTo>
                  <a:pt x="1319" y="129"/>
                  <a:pt x="1319" y="128"/>
                  <a:pt x="1319" y="127"/>
                </a:cubicBezTo>
                <a:cubicBezTo>
                  <a:pt x="1319" y="126"/>
                  <a:pt x="1319" y="126"/>
                  <a:pt x="1319" y="126"/>
                </a:cubicBezTo>
                <a:close/>
                <a:moveTo>
                  <a:pt x="1104" y="52"/>
                </a:moveTo>
                <a:cubicBezTo>
                  <a:pt x="1102" y="51"/>
                  <a:pt x="1092" y="50"/>
                  <a:pt x="1091" y="50"/>
                </a:cubicBezTo>
                <a:cubicBezTo>
                  <a:pt x="1095" y="50"/>
                  <a:pt x="1103" y="52"/>
                  <a:pt x="1104" y="52"/>
                </a:cubicBezTo>
                <a:close/>
                <a:moveTo>
                  <a:pt x="985" y="52"/>
                </a:moveTo>
                <a:cubicBezTo>
                  <a:pt x="985" y="52"/>
                  <a:pt x="985" y="52"/>
                  <a:pt x="985" y="52"/>
                </a:cubicBezTo>
                <a:cubicBezTo>
                  <a:pt x="985" y="52"/>
                  <a:pt x="985" y="52"/>
                  <a:pt x="985" y="52"/>
                </a:cubicBezTo>
                <a:close/>
                <a:moveTo>
                  <a:pt x="689" y="44"/>
                </a:moveTo>
                <a:cubicBezTo>
                  <a:pt x="689" y="43"/>
                  <a:pt x="688" y="44"/>
                  <a:pt x="688" y="43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9" y="43"/>
                  <a:pt x="687" y="43"/>
                  <a:pt x="687" y="43"/>
                </a:cubicBezTo>
                <a:cubicBezTo>
                  <a:pt x="687" y="43"/>
                  <a:pt x="688" y="44"/>
                  <a:pt x="688" y="43"/>
                </a:cubicBezTo>
                <a:cubicBezTo>
                  <a:pt x="688" y="43"/>
                  <a:pt x="688" y="43"/>
                  <a:pt x="688" y="44"/>
                </a:cubicBezTo>
                <a:cubicBezTo>
                  <a:pt x="688" y="44"/>
                  <a:pt x="688" y="43"/>
                  <a:pt x="688" y="43"/>
                </a:cubicBezTo>
                <a:cubicBezTo>
                  <a:pt x="688" y="44"/>
                  <a:pt x="688" y="44"/>
                  <a:pt x="688" y="44"/>
                </a:cubicBezTo>
                <a:cubicBezTo>
                  <a:pt x="689" y="44"/>
                  <a:pt x="689" y="44"/>
                  <a:pt x="689" y="44"/>
                </a:cubicBezTo>
                <a:close/>
                <a:moveTo>
                  <a:pt x="1041" y="46"/>
                </a:moveTo>
                <a:cubicBezTo>
                  <a:pt x="1044" y="47"/>
                  <a:pt x="1051" y="47"/>
                  <a:pt x="1053" y="48"/>
                </a:cubicBezTo>
                <a:cubicBezTo>
                  <a:pt x="1049" y="47"/>
                  <a:pt x="1042" y="46"/>
                  <a:pt x="1041" y="46"/>
                </a:cubicBezTo>
                <a:close/>
                <a:moveTo>
                  <a:pt x="689" y="39"/>
                </a:moveTo>
                <a:cubicBezTo>
                  <a:pt x="689" y="39"/>
                  <a:pt x="688" y="39"/>
                  <a:pt x="688" y="39"/>
                </a:cubicBezTo>
                <a:cubicBezTo>
                  <a:pt x="689" y="39"/>
                  <a:pt x="689" y="39"/>
                  <a:pt x="689" y="39"/>
                </a:cubicBezTo>
                <a:close/>
                <a:moveTo>
                  <a:pt x="688" y="45"/>
                </a:moveTo>
                <a:cubicBezTo>
                  <a:pt x="688" y="45"/>
                  <a:pt x="688" y="45"/>
                  <a:pt x="687" y="45"/>
                </a:cubicBezTo>
                <a:cubicBezTo>
                  <a:pt x="688" y="45"/>
                  <a:pt x="688" y="45"/>
                  <a:pt x="688" y="45"/>
                </a:cubicBezTo>
                <a:close/>
                <a:moveTo>
                  <a:pt x="863" y="47"/>
                </a:moveTo>
                <a:cubicBezTo>
                  <a:pt x="849" y="46"/>
                  <a:pt x="839" y="46"/>
                  <a:pt x="830" y="46"/>
                </a:cubicBezTo>
                <a:cubicBezTo>
                  <a:pt x="838" y="46"/>
                  <a:pt x="848" y="46"/>
                  <a:pt x="853" y="47"/>
                </a:cubicBezTo>
                <a:cubicBezTo>
                  <a:pt x="855" y="46"/>
                  <a:pt x="860" y="47"/>
                  <a:pt x="863" y="47"/>
                </a:cubicBezTo>
                <a:close/>
                <a:moveTo>
                  <a:pt x="1279" y="100"/>
                </a:moveTo>
                <a:cubicBezTo>
                  <a:pt x="1276" y="98"/>
                  <a:pt x="1271" y="96"/>
                  <a:pt x="1270" y="96"/>
                </a:cubicBezTo>
                <a:cubicBezTo>
                  <a:pt x="1274" y="98"/>
                  <a:pt x="1277" y="99"/>
                  <a:pt x="1279" y="100"/>
                </a:cubicBezTo>
                <a:close/>
                <a:moveTo>
                  <a:pt x="688" y="39"/>
                </a:moveTo>
                <a:cubicBezTo>
                  <a:pt x="688" y="39"/>
                  <a:pt x="688" y="39"/>
                  <a:pt x="688" y="39"/>
                </a:cubicBezTo>
                <a:cubicBezTo>
                  <a:pt x="688" y="39"/>
                  <a:pt x="688" y="39"/>
                  <a:pt x="688" y="39"/>
                </a:cubicBezTo>
                <a:cubicBezTo>
                  <a:pt x="688" y="39"/>
                  <a:pt x="688" y="39"/>
                  <a:pt x="688" y="39"/>
                </a:cubicBezTo>
                <a:close/>
                <a:moveTo>
                  <a:pt x="688" y="46"/>
                </a:moveTo>
                <a:cubicBezTo>
                  <a:pt x="688" y="46"/>
                  <a:pt x="689" y="46"/>
                  <a:pt x="689" y="46"/>
                </a:cubicBezTo>
                <a:cubicBezTo>
                  <a:pt x="688" y="46"/>
                  <a:pt x="688" y="46"/>
                  <a:pt x="688" y="46"/>
                </a:cubicBezTo>
                <a:close/>
                <a:moveTo>
                  <a:pt x="769" y="37"/>
                </a:moveTo>
                <a:cubicBezTo>
                  <a:pt x="762" y="37"/>
                  <a:pt x="762" y="37"/>
                  <a:pt x="762" y="37"/>
                </a:cubicBezTo>
                <a:cubicBezTo>
                  <a:pt x="761" y="37"/>
                  <a:pt x="762" y="37"/>
                  <a:pt x="763" y="37"/>
                </a:cubicBezTo>
                <a:cubicBezTo>
                  <a:pt x="768" y="37"/>
                  <a:pt x="769" y="37"/>
                  <a:pt x="769" y="37"/>
                </a:cubicBezTo>
                <a:close/>
                <a:moveTo>
                  <a:pt x="923" y="41"/>
                </a:moveTo>
                <a:cubicBezTo>
                  <a:pt x="912" y="40"/>
                  <a:pt x="912" y="40"/>
                  <a:pt x="912" y="40"/>
                </a:cubicBezTo>
                <a:cubicBezTo>
                  <a:pt x="907" y="40"/>
                  <a:pt x="879" y="39"/>
                  <a:pt x="882" y="39"/>
                </a:cubicBezTo>
                <a:cubicBezTo>
                  <a:pt x="899" y="40"/>
                  <a:pt x="924" y="41"/>
                  <a:pt x="938" y="42"/>
                </a:cubicBezTo>
                <a:cubicBezTo>
                  <a:pt x="933" y="41"/>
                  <a:pt x="928" y="41"/>
                  <a:pt x="923" y="41"/>
                </a:cubicBezTo>
                <a:close/>
                <a:moveTo>
                  <a:pt x="926" y="46"/>
                </a:moveTo>
                <a:cubicBezTo>
                  <a:pt x="967" y="48"/>
                  <a:pt x="967" y="48"/>
                  <a:pt x="967" y="48"/>
                </a:cubicBezTo>
                <a:cubicBezTo>
                  <a:pt x="954" y="47"/>
                  <a:pt x="939" y="46"/>
                  <a:pt x="926" y="46"/>
                </a:cubicBezTo>
                <a:close/>
                <a:moveTo>
                  <a:pt x="683" y="48"/>
                </a:moveTo>
                <a:cubicBezTo>
                  <a:pt x="683" y="48"/>
                  <a:pt x="683" y="48"/>
                  <a:pt x="683" y="48"/>
                </a:cubicBezTo>
                <a:close/>
                <a:moveTo>
                  <a:pt x="985" y="52"/>
                </a:moveTo>
                <a:cubicBezTo>
                  <a:pt x="985" y="52"/>
                  <a:pt x="986" y="52"/>
                  <a:pt x="986" y="52"/>
                </a:cubicBezTo>
                <a:cubicBezTo>
                  <a:pt x="986" y="52"/>
                  <a:pt x="985" y="52"/>
                  <a:pt x="985" y="52"/>
                </a:cubicBezTo>
                <a:close/>
                <a:moveTo>
                  <a:pt x="687" y="40"/>
                </a:moveTo>
                <a:cubicBezTo>
                  <a:pt x="687" y="40"/>
                  <a:pt x="687" y="40"/>
                  <a:pt x="687" y="40"/>
                </a:cubicBezTo>
                <a:cubicBezTo>
                  <a:pt x="687" y="40"/>
                  <a:pt x="687" y="40"/>
                  <a:pt x="687" y="40"/>
                </a:cubicBezTo>
                <a:close/>
                <a:moveTo>
                  <a:pt x="687" y="41"/>
                </a:moveTo>
                <a:cubicBezTo>
                  <a:pt x="687" y="41"/>
                  <a:pt x="687" y="41"/>
                  <a:pt x="687" y="41"/>
                </a:cubicBezTo>
                <a:cubicBezTo>
                  <a:pt x="687" y="41"/>
                  <a:pt x="687" y="41"/>
                  <a:pt x="687" y="41"/>
                </a:cubicBezTo>
                <a:close/>
                <a:moveTo>
                  <a:pt x="689" y="38"/>
                </a:move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89" y="38"/>
                  <a:pt x="689" y="38"/>
                </a:cubicBezTo>
                <a:cubicBezTo>
                  <a:pt x="689" y="38"/>
                  <a:pt x="690" y="38"/>
                  <a:pt x="690" y="38"/>
                </a:cubicBezTo>
                <a:cubicBezTo>
                  <a:pt x="689" y="38"/>
                  <a:pt x="689" y="38"/>
                  <a:pt x="689" y="38"/>
                </a:cubicBezTo>
                <a:close/>
                <a:moveTo>
                  <a:pt x="689" y="45"/>
                </a:moveTo>
                <a:cubicBezTo>
                  <a:pt x="689" y="44"/>
                  <a:pt x="689" y="45"/>
                  <a:pt x="689" y="45"/>
                </a:cubicBezTo>
                <a:cubicBezTo>
                  <a:pt x="689" y="45"/>
                  <a:pt x="689" y="45"/>
                  <a:pt x="689" y="45"/>
                </a:cubicBezTo>
                <a:close/>
                <a:moveTo>
                  <a:pt x="688" y="39"/>
                </a:moveTo>
                <a:cubicBezTo>
                  <a:pt x="688" y="39"/>
                  <a:pt x="687" y="38"/>
                  <a:pt x="687" y="39"/>
                </a:cubicBezTo>
                <a:cubicBezTo>
                  <a:pt x="687" y="39"/>
                  <a:pt x="688" y="39"/>
                  <a:pt x="688" y="39"/>
                </a:cubicBezTo>
                <a:close/>
                <a:moveTo>
                  <a:pt x="688" y="41"/>
                </a:moveTo>
                <a:cubicBezTo>
                  <a:pt x="688" y="41"/>
                  <a:pt x="688" y="41"/>
                  <a:pt x="688" y="41"/>
                </a:cubicBezTo>
                <a:cubicBezTo>
                  <a:pt x="688" y="41"/>
                  <a:pt x="688" y="41"/>
                  <a:pt x="688" y="41"/>
                </a:cubicBezTo>
                <a:cubicBezTo>
                  <a:pt x="687" y="41"/>
                  <a:pt x="688" y="41"/>
                  <a:pt x="688" y="41"/>
                </a:cubicBezTo>
                <a:close/>
                <a:moveTo>
                  <a:pt x="699" y="40"/>
                </a:moveTo>
                <a:cubicBezTo>
                  <a:pt x="689" y="41"/>
                  <a:pt x="689" y="41"/>
                  <a:pt x="689" y="41"/>
                </a:cubicBezTo>
                <a:cubicBezTo>
                  <a:pt x="689" y="41"/>
                  <a:pt x="688" y="41"/>
                  <a:pt x="688" y="41"/>
                </a:cubicBezTo>
                <a:cubicBezTo>
                  <a:pt x="688" y="41"/>
                  <a:pt x="689" y="41"/>
                  <a:pt x="689" y="41"/>
                </a:cubicBezTo>
                <a:cubicBezTo>
                  <a:pt x="689" y="41"/>
                  <a:pt x="689" y="41"/>
                  <a:pt x="689" y="41"/>
                </a:cubicBezTo>
                <a:lnTo>
                  <a:pt x="699" y="40"/>
                </a:lnTo>
                <a:close/>
                <a:moveTo>
                  <a:pt x="688" y="41"/>
                </a:moveTo>
                <a:cubicBezTo>
                  <a:pt x="688" y="41"/>
                  <a:pt x="688" y="41"/>
                  <a:pt x="688" y="41"/>
                </a:cubicBezTo>
                <a:cubicBezTo>
                  <a:pt x="688" y="41"/>
                  <a:pt x="688" y="41"/>
                  <a:pt x="688" y="41"/>
                </a:cubicBezTo>
                <a:cubicBezTo>
                  <a:pt x="688" y="41"/>
                  <a:pt x="688" y="41"/>
                  <a:pt x="688" y="41"/>
                </a:cubicBezTo>
                <a:close/>
              </a:path>
            </a:pathLst>
          </a:custGeom>
          <a:solidFill>
            <a:srgbClr val="F79646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3" name="Freeform 505"/>
          <p:cNvSpPr>
            <a:spLocks noEditPoints="1"/>
          </p:cNvSpPr>
          <p:nvPr/>
        </p:nvSpPr>
        <p:spPr bwMode="auto">
          <a:xfrm>
            <a:off x="658986" y="1851457"/>
            <a:ext cx="2398955" cy="1832043"/>
          </a:xfrm>
          <a:custGeom>
            <a:avLst/>
            <a:gdLst>
              <a:gd name="T0" fmla="*/ 123 w 452"/>
              <a:gd name="T1" fmla="*/ 17 h 285"/>
              <a:gd name="T2" fmla="*/ 335 w 452"/>
              <a:gd name="T3" fmla="*/ 260 h 285"/>
              <a:gd name="T4" fmla="*/ 115 w 452"/>
              <a:gd name="T5" fmla="*/ 281 h 285"/>
              <a:gd name="T6" fmla="*/ 2 w 452"/>
              <a:gd name="T7" fmla="*/ 219 h 285"/>
              <a:gd name="T8" fmla="*/ 82 w 452"/>
              <a:gd name="T9" fmla="*/ 78 h 285"/>
              <a:gd name="T10" fmla="*/ 215 w 452"/>
              <a:gd name="T11" fmla="*/ 18 h 285"/>
              <a:gd name="T12" fmla="*/ 192 w 452"/>
              <a:gd name="T13" fmla="*/ 18 h 285"/>
              <a:gd name="T14" fmla="*/ 146 w 452"/>
              <a:gd name="T15" fmla="*/ 20 h 285"/>
              <a:gd name="T16" fmla="*/ 127 w 452"/>
              <a:gd name="T17" fmla="*/ 24 h 285"/>
              <a:gd name="T18" fmla="*/ 133 w 452"/>
              <a:gd name="T19" fmla="*/ 22 h 285"/>
              <a:gd name="T20" fmla="*/ 216 w 452"/>
              <a:gd name="T21" fmla="*/ 13 h 285"/>
              <a:gd name="T22" fmla="*/ 131 w 452"/>
              <a:gd name="T23" fmla="*/ 18 h 285"/>
              <a:gd name="T24" fmla="*/ 130 w 452"/>
              <a:gd name="T25" fmla="*/ 17 h 285"/>
              <a:gd name="T26" fmla="*/ 174 w 452"/>
              <a:gd name="T27" fmla="*/ 11 h 285"/>
              <a:gd name="T28" fmla="*/ 158 w 452"/>
              <a:gd name="T29" fmla="*/ 12 h 285"/>
              <a:gd name="T30" fmla="*/ 130 w 452"/>
              <a:gd name="T31" fmla="*/ 16 h 285"/>
              <a:gd name="T32" fmla="*/ 130 w 452"/>
              <a:gd name="T33" fmla="*/ 16 h 285"/>
              <a:gd name="T34" fmla="*/ 160 w 452"/>
              <a:gd name="T35" fmla="*/ 10 h 285"/>
              <a:gd name="T36" fmla="*/ 129 w 452"/>
              <a:gd name="T37" fmla="*/ 15 h 285"/>
              <a:gd name="T38" fmla="*/ 125 w 452"/>
              <a:gd name="T39" fmla="*/ 16 h 285"/>
              <a:gd name="T40" fmla="*/ 135 w 452"/>
              <a:gd name="T41" fmla="*/ 13 h 285"/>
              <a:gd name="T42" fmla="*/ 182 w 452"/>
              <a:gd name="T43" fmla="*/ 7 h 285"/>
              <a:gd name="T44" fmla="*/ 254 w 452"/>
              <a:gd name="T45" fmla="*/ 7 h 285"/>
              <a:gd name="T46" fmla="*/ 271 w 452"/>
              <a:gd name="T47" fmla="*/ 8 h 285"/>
              <a:gd name="T48" fmla="*/ 354 w 452"/>
              <a:gd name="T49" fmla="*/ 2 h 285"/>
              <a:gd name="T50" fmla="*/ 360 w 452"/>
              <a:gd name="T51" fmla="*/ 0 h 285"/>
              <a:gd name="T52" fmla="*/ 367 w 452"/>
              <a:gd name="T53" fmla="*/ 1 h 285"/>
              <a:gd name="T54" fmla="*/ 376 w 452"/>
              <a:gd name="T55" fmla="*/ 6 h 285"/>
              <a:gd name="T56" fmla="*/ 377 w 452"/>
              <a:gd name="T57" fmla="*/ 17 h 285"/>
              <a:gd name="T58" fmla="*/ 368 w 452"/>
              <a:gd name="T59" fmla="*/ 23 h 285"/>
              <a:gd name="T60" fmla="*/ 361 w 452"/>
              <a:gd name="T61" fmla="*/ 23 h 285"/>
              <a:gd name="T62" fmla="*/ 354 w 452"/>
              <a:gd name="T63" fmla="*/ 21 h 285"/>
              <a:gd name="T64" fmla="*/ 342 w 452"/>
              <a:gd name="T65" fmla="*/ 29 h 285"/>
              <a:gd name="T66" fmla="*/ 422 w 452"/>
              <a:gd name="T67" fmla="*/ 87 h 285"/>
              <a:gd name="T68" fmla="*/ 156 w 452"/>
              <a:gd name="T69" fmla="*/ 10 h 285"/>
              <a:gd name="T70" fmla="*/ 180 w 452"/>
              <a:gd name="T71" fmla="*/ 8 h 285"/>
              <a:gd name="T72" fmla="*/ 218 w 452"/>
              <a:gd name="T73" fmla="*/ 17 h 285"/>
              <a:gd name="T74" fmla="*/ 335 w 452"/>
              <a:gd name="T75" fmla="*/ 43 h 285"/>
              <a:gd name="T76" fmla="*/ 282 w 452"/>
              <a:gd name="T77" fmla="*/ 25 h 285"/>
              <a:gd name="T78" fmla="*/ 137 w 452"/>
              <a:gd name="T79" fmla="*/ 65 h 285"/>
              <a:gd name="T80" fmla="*/ 17 w 452"/>
              <a:gd name="T81" fmla="*/ 205 h 285"/>
              <a:gd name="T82" fmla="*/ 136 w 452"/>
              <a:gd name="T83" fmla="*/ 266 h 285"/>
              <a:gd name="T84" fmla="*/ 341 w 452"/>
              <a:gd name="T85" fmla="*/ 240 h 285"/>
              <a:gd name="T86" fmla="*/ 123 w 452"/>
              <a:gd name="T87" fmla="*/ 16 h 285"/>
              <a:gd name="T88" fmla="*/ 123 w 452"/>
              <a:gd name="T89" fmla="*/ 19 h 285"/>
              <a:gd name="T90" fmla="*/ 124 w 452"/>
              <a:gd name="T91" fmla="*/ 19 h 285"/>
              <a:gd name="T92" fmla="*/ 124 w 452"/>
              <a:gd name="T93" fmla="*/ 17 h 285"/>
              <a:gd name="T94" fmla="*/ 248 w 452"/>
              <a:gd name="T95" fmla="*/ 5 h 285"/>
              <a:gd name="T96" fmla="*/ 124 w 452"/>
              <a:gd name="T97" fmla="*/ 22 h 285"/>
              <a:gd name="T98" fmla="*/ 123 w 452"/>
              <a:gd name="T99" fmla="*/ 22 h 285"/>
              <a:gd name="T100" fmla="*/ 124 w 452"/>
              <a:gd name="T101" fmla="*/ 16 h 285"/>
              <a:gd name="T102" fmla="*/ 125 w 452"/>
              <a:gd name="T103" fmla="*/ 19 h 285"/>
              <a:gd name="T104" fmla="*/ 161 w 452"/>
              <a:gd name="T105" fmla="*/ 18 h 285"/>
              <a:gd name="T106" fmla="*/ 187 w 452"/>
              <a:gd name="T107" fmla="*/ 18 h 285"/>
              <a:gd name="T108" fmla="*/ 125 w 452"/>
              <a:gd name="T109" fmla="*/ 25 h 285"/>
              <a:gd name="T110" fmla="*/ 123 w 452"/>
              <a:gd name="T111" fmla="*/ 17 h 285"/>
              <a:gd name="T112" fmla="*/ 312 w 452"/>
              <a:gd name="T113" fmla="*/ 35 h 285"/>
              <a:gd name="T114" fmla="*/ 131 w 452"/>
              <a:gd name="T115" fmla="*/ 26 h 285"/>
              <a:gd name="T116" fmla="*/ 121 w 452"/>
              <a:gd name="T117" fmla="*/ 25 h 285"/>
              <a:gd name="T118" fmla="*/ 121 w 452"/>
              <a:gd name="T119" fmla="*/ 23 h 285"/>
              <a:gd name="T120" fmla="*/ 121 w 452"/>
              <a:gd name="T121" fmla="*/ 1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52" h="285">
                <a:moveTo>
                  <a:pt x="126" y="23"/>
                </a:moveTo>
                <a:cubicBezTo>
                  <a:pt x="126" y="24"/>
                  <a:pt x="125" y="23"/>
                  <a:pt x="125" y="24"/>
                </a:cubicBezTo>
                <a:cubicBezTo>
                  <a:pt x="125" y="23"/>
                  <a:pt x="125" y="23"/>
                  <a:pt x="126" y="23"/>
                </a:cubicBezTo>
                <a:close/>
                <a:moveTo>
                  <a:pt x="123" y="17"/>
                </a:moveTo>
                <a:cubicBezTo>
                  <a:pt x="123" y="17"/>
                  <a:pt x="123" y="17"/>
                  <a:pt x="123" y="17"/>
                </a:cubicBezTo>
                <a:cubicBezTo>
                  <a:pt x="123" y="17"/>
                  <a:pt x="123" y="17"/>
                  <a:pt x="123" y="17"/>
                </a:cubicBezTo>
                <a:cubicBezTo>
                  <a:pt x="124" y="17"/>
                  <a:pt x="123" y="17"/>
                  <a:pt x="123" y="17"/>
                </a:cubicBezTo>
                <a:close/>
                <a:moveTo>
                  <a:pt x="449" y="171"/>
                </a:moveTo>
                <a:cubicBezTo>
                  <a:pt x="446" y="182"/>
                  <a:pt x="441" y="191"/>
                  <a:pt x="435" y="199"/>
                </a:cubicBezTo>
                <a:cubicBezTo>
                  <a:pt x="423" y="216"/>
                  <a:pt x="407" y="229"/>
                  <a:pt x="389" y="238"/>
                </a:cubicBezTo>
                <a:cubicBezTo>
                  <a:pt x="380" y="243"/>
                  <a:pt x="370" y="246"/>
                  <a:pt x="361" y="250"/>
                </a:cubicBezTo>
                <a:cubicBezTo>
                  <a:pt x="353" y="253"/>
                  <a:pt x="344" y="257"/>
                  <a:pt x="335" y="260"/>
                </a:cubicBezTo>
                <a:cubicBezTo>
                  <a:pt x="317" y="266"/>
                  <a:pt x="296" y="272"/>
                  <a:pt x="278" y="276"/>
                </a:cubicBezTo>
                <a:cubicBezTo>
                  <a:pt x="273" y="277"/>
                  <a:pt x="268" y="278"/>
                  <a:pt x="262" y="279"/>
                </a:cubicBezTo>
                <a:cubicBezTo>
                  <a:pt x="250" y="281"/>
                  <a:pt x="236" y="283"/>
                  <a:pt x="223" y="284"/>
                </a:cubicBezTo>
                <a:cubicBezTo>
                  <a:pt x="210" y="285"/>
                  <a:pt x="197" y="285"/>
                  <a:pt x="186" y="285"/>
                </a:cubicBezTo>
                <a:cubicBezTo>
                  <a:pt x="170" y="285"/>
                  <a:pt x="152" y="285"/>
                  <a:pt x="135" y="283"/>
                </a:cubicBezTo>
                <a:cubicBezTo>
                  <a:pt x="128" y="283"/>
                  <a:pt x="121" y="282"/>
                  <a:pt x="115" y="281"/>
                </a:cubicBezTo>
                <a:cubicBezTo>
                  <a:pt x="112" y="281"/>
                  <a:pt x="109" y="281"/>
                  <a:pt x="106" y="281"/>
                </a:cubicBezTo>
                <a:cubicBezTo>
                  <a:pt x="95" y="279"/>
                  <a:pt x="83" y="277"/>
                  <a:pt x="72" y="274"/>
                </a:cubicBezTo>
                <a:cubicBezTo>
                  <a:pt x="65" y="272"/>
                  <a:pt x="60" y="271"/>
                  <a:pt x="54" y="269"/>
                </a:cubicBezTo>
                <a:cubicBezTo>
                  <a:pt x="45" y="265"/>
                  <a:pt x="34" y="260"/>
                  <a:pt x="23" y="252"/>
                </a:cubicBezTo>
                <a:cubicBezTo>
                  <a:pt x="18" y="248"/>
                  <a:pt x="14" y="243"/>
                  <a:pt x="10" y="238"/>
                </a:cubicBezTo>
                <a:cubicBezTo>
                  <a:pt x="6" y="232"/>
                  <a:pt x="3" y="226"/>
                  <a:pt x="2" y="219"/>
                </a:cubicBezTo>
                <a:cubicBezTo>
                  <a:pt x="0" y="213"/>
                  <a:pt x="0" y="206"/>
                  <a:pt x="0" y="200"/>
                </a:cubicBezTo>
                <a:cubicBezTo>
                  <a:pt x="0" y="197"/>
                  <a:pt x="0" y="194"/>
                  <a:pt x="1" y="190"/>
                </a:cubicBezTo>
                <a:cubicBezTo>
                  <a:pt x="2" y="179"/>
                  <a:pt x="7" y="165"/>
                  <a:pt x="13" y="155"/>
                </a:cubicBezTo>
                <a:cubicBezTo>
                  <a:pt x="15" y="150"/>
                  <a:pt x="18" y="145"/>
                  <a:pt x="22" y="140"/>
                </a:cubicBezTo>
                <a:cubicBezTo>
                  <a:pt x="29" y="129"/>
                  <a:pt x="37" y="119"/>
                  <a:pt x="44" y="112"/>
                </a:cubicBezTo>
                <a:cubicBezTo>
                  <a:pt x="53" y="102"/>
                  <a:pt x="69" y="88"/>
                  <a:pt x="82" y="78"/>
                </a:cubicBezTo>
                <a:cubicBezTo>
                  <a:pt x="83" y="77"/>
                  <a:pt x="83" y="77"/>
                  <a:pt x="84" y="77"/>
                </a:cubicBezTo>
                <a:cubicBezTo>
                  <a:pt x="94" y="70"/>
                  <a:pt x="104" y="62"/>
                  <a:pt x="114" y="57"/>
                </a:cubicBezTo>
                <a:cubicBezTo>
                  <a:pt x="116" y="56"/>
                  <a:pt x="116" y="56"/>
                  <a:pt x="117" y="55"/>
                </a:cubicBezTo>
                <a:cubicBezTo>
                  <a:pt x="131" y="47"/>
                  <a:pt x="131" y="47"/>
                  <a:pt x="131" y="47"/>
                </a:cubicBezTo>
                <a:cubicBezTo>
                  <a:pt x="152" y="38"/>
                  <a:pt x="167" y="32"/>
                  <a:pt x="186" y="26"/>
                </a:cubicBezTo>
                <a:cubicBezTo>
                  <a:pt x="195" y="23"/>
                  <a:pt x="205" y="20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12" y="18"/>
                  <a:pt x="210" y="18"/>
                  <a:pt x="207" y="18"/>
                </a:cubicBezTo>
                <a:cubicBezTo>
                  <a:pt x="204" y="18"/>
                  <a:pt x="204" y="18"/>
                  <a:pt x="199" y="18"/>
                </a:cubicBezTo>
                <a:cubicBezTo>
                  <a:pt x="195" y="18"/>
                  <a:pt x="196" y="18"/>
                  <a:pt x="192" y="18"/>
                </a:cubicBezTo>
                <a:cubicBezTo>
                  <a:pt x="192" y="18"/>
                  <a:pt x="188" y="18"/>
                  <a:pt x="187" y="18"/>
                </a:cubicBezTo>
                <a:cubicBezTo>
                  <a:pt x="187" y="18"/>
                  <a:pt x="188" y="18"/>
                  <a:pt x="187" y="18"/>
                </a:cubicBezTo>
                <a:cubicBezTo>
                  <a:pt x="184" y="18"/>
                  <a:pt x="174" y="19"/>
                  <a:pt x="168" y="19"/>
                </a:cubicBezTo>
                <a:cubicBezTo>
                  <a:pt x="161" y="20"/>
                  <a:pt x="153" y="21"/>
                  <a:pt x="145" y="22"/>
                </a:cubicBezTo>
                <a:cubicBezTo>
                  <a:pt x="153" y="20"/>
                  <a:pt x="159" y="19"/>
                  <a:pt x="161" y="19"/>
                </a:cubicBezTo>
                <a:cubicBezTo>
                  <a:pt x="157" y="19"/>
                  <a:pt x="151" y="20"/>
                  <a:pt x="146" y="20"/>
                </a:cubicBezTo>
                <a:cubicBezTo>
                  <a:pt x="137" y="22"/>
                  <a:pt x="137" y="22"/>
                  <a:pt x="137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2" y="23"/>
                  <a:pt x="132" y="23"/>
                  <a:pt x="13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0" y="23"/>
                  <a:pt x="128" y="23"/>
                  <a:pt x="127" y="24"/>
                </a:cubicBezTo>
                <a:cubicBezTo>
                  <a:pt x="127" y="24"/>
                  <a:pt x="127" y="24"/>
                  <a:pt x="127" y="24"/>
                </a:cubicBezTo>
                <a:cubicBezTo>
                  <a:pt x="125" y="24"/>
                  <a:pt x="123" y="25"/>
                  <a:pt x="122" y="25"/>
                </a:cubicBezTo>
                <a:cubicBezTo>
                  <a:pt x="125" y="24"/>
                  <a:pt x="128" y="23"/>
                  <a:pt x="131" y="22"/>
                </a:cubicBezTo>
                <a:cubicBezTo>
                  <a:pt x="131" y="22"/>
                  <a:pt x="131" y="22"/>
                  <a:pt x="131" y="22"/>
                </a:cubicBezTo>
                <a:cubicBezTo>
                  <a:pt x="131" y="22"/>
                  <a:pt x="131" y="22"/>
                  <a:pt x="131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7" y="21"/>
                  <a:pt x="142" y="21"/>
                  <a:pt x="147" y="20"/>
                </a:cubicBezTo>
                <a:cubicBezTo>
                  <a:pt x="156" y="19"/>
                  <a:pt x="166" y="18"/>
                  <a:pt x="173" y="17"/>
                </a:cubicBezTo>
                <a:cubicBezTo>
                  <a:pt x="182" y="16"/>
                  <a:pt x="187" y="16"/>
                  <a:pt x="182" y="15"/>
                </a:cubicBezTo>
                <a:cubicBezTo>
                  <a:pt x="171" y="16"/>
                  <a:pt x="161" y="17"/>
                  <a:pt x="150" y="18"/>
                </a:cubicBezTo>
                <a:cubicBezTo>
                  <a:pt x="148" y="18"/>
                  <a:pt x="146" y="18"/>
                  <a:pt x="149" y="18"/>
                </a:cubicBezTo>
                <a:cubicBezTo>
                  <a:pt x="171" y="14"/>
                  <a:pt x="197" y="13"/>
                  <a:pt x="216" y="13"/>
                </a:cubicBezTo>
                <a:cubicBezTo>
                  <a:pt x="226" y="14"/>
                  <a:pt x="226" y="14"/>
                  <a:pt x="226" y="14"/>
                </a:cubicBezTo>
                <a:cubicBezTo>
                  <a:pt x="231" y="13"/>
                  <a:pt x="231" y="13"/>
                  <a:pt x="231" y="13"/>
                </a:cubicBezTo>
                <a:cubicBezTo>
                  <a:pt x="230" y="13"/>
                  <a:pt x="229" y="13"/>
                  <a:pt x="229" y="13"/>
                </a:cubicBezTo>
                <a:cubicBezTo>
                  <a:pt x="207" y="12"/>
                  <a:pt x="190" y="11"/>
                  <a:pt x="167" y="13"/>
                </a:cubicBezTo>
                <a:cubicBezTo>
                  <a:pt x="164" y="13"/>
                  <a:pt x="161" y="13"/>
                  <a:pt x="158" y="14"/>
                </a:cubicBezTo>
                <a:cubicBezTo>
                  <a:pt x="151" y="14"/>
                  <a:pt x="140" y="16"/>
                  <a:pt x="131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29" y="18"/>
                  <a:pt x="127" y="19"/>
                  <a:pt x="126" y="19"/>
                </a:cubicBezTo>
                <a:cubicBezTo>
                  <a:pt x="127" y="18"/>
                  <a:pt x="128" y="18"/>
                  <a:pt x="129" y="18"/>
                </a:cubicBezTo>
                <a:cubicBezTo>
                  <a:pt x="130" y="18"/>
                  <a:pt x="130" y="17"/>
                  <a:pt x="130" y="17"/>
                </a:cubicBezTo>
                <a:cubicBezTo>
                  <a:pt x="130" y="17"/>
                  <a:pt x="130" y="17"/>
                  <a:pt x="130" y="17"/>
                </a:cubicBezTo>
                <a:cubicBezTo>
                  <a:pt x="134" y="17"/>
                  <a:pt x="134" y="17"/>
                  <a:pt x="134" y="17"/>
                </a:cubicBezTo>
                <a:cubicBezTo>
                  <a:pt x="138" y="16"/>
                  <a:pt x="142" y="15"/>
                  <a:pt x="146" y="15"/>
                </a:cubicBezTo>
                <a:cubicBezTo>
                  <a:pt x="155" y="13"/>
                  <a:pt x="164" y="12"/>
                  <a:pt x="172" y="12"/>
                </a:cubicBezTo>
                <a:cubicBezTo>
                  <a:pt x="175" y="11"/>
                  <a:pt x="175" y="11"/>
                  <a:pt x="169" y="11"/>
                </a:cubicBezTo>
                <a:cubicBezTo>
                  <a:pt x="171" y="11"/>
                  <a:pt x="172" y="11"/>
                  <a:pt x="174" y="11"/>
                </a:cubicBezTo>
                <a:cubicBezTo>
                  <a:pt x="174" y="11"/>
                  <a:pt x="174" y="11"/>
                  <a:pt x="173" y="11"/>
                </a:cubicBezTo>
                <a:cubicBezTo>
                  <a:pt x="182" y="10"/>
                  <a:pt x="183" y="10"/>
                  <a:pt x="192" y="10"/>
                </a:cubicBezTo>
                <a:cubicBezTo>
                  <a:pt x="194" y="10"/>
                  <a:pt x="194" y="9"/>
                  <a:pt x="193" y="9"/>
                </a:cubicBezTo>
                <a:cubicBezTo>
                  <a:pt x="186" y="10"/>
                  <a:pt x="179" y="10"/>
                  <a:pt x="172" y="10"/>
                </a:cubicBezTo>
                <a:cubicBezTo>
                  <a:pt x="168" y="11"/>
                  <a:pt x="165" y="11"/>
                  <a:pt x="162" y="12"/>
                </a:cubicBezTo>
                <a:cubicBezTo>
                  <a:pt x="160" y="12"/>
                  <a:pt x="160" y="12"/>
                  <a:pt x="158" y="12"/>
                </a:cubicBezTo>
                <a:cubicBezTo>
                  <a:pt x="156" y="12"/>
                  <a:pt x="153" y="13"/>
                  <a:pt x="151" y="13"/>
                </a:cubicBezTo>
                <a:cubicBezTo>
                  <a:pt x="146" y="13"/>
                  <a:pt x="146" y="13"/>
                  <a:pt x="146" y="13"/>
                </a:cubicBezTo>
                <a:cubicBezTo>
                  <a:pt x="141" y="14"/>
                  <a:pt x="137" y="15"/>
                  <a:pt x="133" y="16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29" y="16"/>
                  <a:pt x="129" y="16"/>
                </a:cubicBezTo>
                <a:cubicBezTo>
                  <a:pt x="129" y="16"/>
                  <a:pt x="128" y="16"/>
                  <a:pt x="128" y="16"/>
                </a:cubicBezTo>
                <a:cubicBezTo>
                  <a:pt x="128" y="16"/>
                  <a:pt x="128" y="16"/>
                  <a:pt x="129" y="16"/>
                </a:cubicBezTo>
                <a:cubicBezTo>
                  <a:pt x="129" y="16"/>
                  <a:pt x="129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0" y="16"/>
                  <a:pt x="130" y="16"/>
                  <a:pt x="130" y="16"/>
                </a:cubicBezTo>
                <a:cubicBezTo>
                  <a:pt x="132" y="15"/>
                  <a:pt x="132" y="15"/>
                  <a:pt x="132" y="15"/>
                </a:cubicBezTo>
                <a:cubicBezTo>
                  <a:pt x="139" y="14"/>
                  <a:pt x="139" y="14"/>
                  <a:pt x="139" y="14"/>
                </a:cubicBezTo>
                <a:cubicBezTo>
                  <a:pt x="148" y="12"/>
                  <a:pt x="156" y="11"/>
                  <a:pt x="163" y="11"/>
                </a:cubicBezTo>
                <a:cubicBezTo>
                  <a:pt x="165" y="10"/>
                  <a:pt x="162" y="10"/>
                  <a:pt x="160" y="10"/>
                </a:cubicBezTo>
                <a:cubicBezTo>
                  <a:pt x="156" y="11"/>
                  <a:pt x="152" y="11"/>
                  <a:pt x="148" y="12"/>
                </a:cubicBezTo>
                <a:cubicBezTo>
                  <a:pt x="146" y="12"/>
                  <a:pt x="149" y="12"/>
                  <a:pt x="147" y="12"/>
                </a:cubicBezTo>
                <a:cubicBezTo>
                  <a:pt x="142" y="13"/>
                  <a:pt x="137" y="14"/>
                  <a:pt x="132" y="15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5"/>
                  <a:pt x="128" y="15"/>
                  <a:pt x="129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7" y="16"/>
                  <a:pt x="126" y="15"/>
                  <a:pt x="125" y="16"/>
                </a:cubicBezTo>
                <a:cubicBezTo>
                  <a:pt x="125" y="15"/>
                  <a:pt x="126" y="15"/>
                  <a:pt x="127" y="15"/>
                </a:cubicBezTo>
                <a:cubicBezTo>
                  <a:pt x="128" y="15"/>
                  <a:pt x="127" y="15"/>
                  <a:pt x="127" y="15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129" y="15"/>
                  <a:pt x="129" y="14"/>
                  <a:pt x="129" y="14"/>
                </a:cubicBezTo>
                <a:cubicBezTo>
                  <a:pt x="129" y="14"/>
                  <a:pt x="129" y="14"/>
                  <a:pt x="130" y="14"/>
                </a:cubicBezTo>
                <a:cubicBezTo>
                  <a:pt x="135" y="13"/>
                  <a:pt x="135" y="13"/>
                  <a:pt x="135" y="13"/>
                </a:cubicBezTo>
                <a:cubicBezTo>
                  <a:pt x="140" y="12"/>
                  <a:pt x="143" y="11"/>
                  <a:pt x="149" y="11"/>
                </a:cubicBezTo>
                <a:cubicBezTo>
                  <a:pt x="150" y="10"/>
                  <a:pt x="150" y="10"/>
                  <a:pt x="153" y="10"/>
                </a:cubicBezTo>
                <a:cubicBezTo>
                  <a:pt x="154" y="9"/>
                  <a:pt x="149" y="10"/>
                  <a:pt x="152" y="9"/>
                </a:cubicBezTo>
                <a:cubicBezTo>
                  <a:pt x="155" y="9"/>
                  <a:pt x="152" y="10"/>
                  <a:pt x="154" y="9"/>
                </a:cubicBezTo>
                <a:cubicBezTo>
                  <a:pt x="157" y="9"/>
                  <a:pt x="158" y="9"/>
                  <a:pt x="160" y="8"/>
                </a:cubicBezTo>
                <a:cubicBezTo>
                  <a:pt x="167" y="8"/>
                  <a:pt x="174" y="7"/>
                  <a:pt x="182" y="7"/>
                </a:cubicBezTo>
                <a:cubicBezTo>
                  <a:pt x="184" y="6"/>
                  <a:pt x="178" y="7"/>
                  <a:pt x="181" y="6"/>
                </a:cubicBezTo>
                <a:cubicBezTo>
                  <a:pt x="184" y="6"/>
                  <a:pt x="194" y="6"/>
                  <a:pt x="197" y="5"/>
                </a:cubicBezTo>
                <a:cubicBezTo>
                  <a:pt x="205" y="5"/>
                  <a:pt x="210" y="5"/>
                  <a:pt x="219" y="6"/>
                </a:cubicBezTo>
                <a:cubicBezTo>
                  <a:pt x="223" y="6"/>
                  <a:pt x="220" y="5"/>
                  <a:pt x="221" y="5"/>
                </a:cubicBezTo>
                <a:cubicBezTo>
                  <a:pt x="227" y="5"/>
                  <a:pt x="231" y="6"/>
                  <a:pt x="237" y="6"/>
                </a:cubicBezTo>
                <a:cubicBezTo>
                  <a:pt x="241" y="6"/>
                  <a:pt x="248" y="7"/>
                  <a:pt x="254" y="7"/>
                </a:cubicBezTo>
                <a:cubicBezTo>
                  <a:pt x="254" y="7"/>
                  <a:pt x="250" y="7"/>
                  <a:pt x="247" y="6"/>
                </a:cubicBezTo>
                <a:cubicBezTo>
                  <a:pt x="249" y="6"/>
                  <a:pt x="255" y="7"/>
                  <a:pt x="257" y="8"/>
                </a:cubicBezTo>
                <a:cubicBezTo>
                  <a:pt x="259" y="8"/>
                  <a:pt x="262" y="8"/>
                  <a:pt x="264" y="9"/>
                </a:cubicBezTo>
                <a:cubicBezTo>
                  <a:pt x="264" y="9"/>
                  <a:pt x="264" y="9"/>
                  <a:pt x="264" y="9"/>
                </a:cubicBezTo>
                <a:cubicBezTo>
                  <a:pt x="264" y="9"/>
                  <a:pt x="264" y="9"/>
                  <a:pt x="264" y="9"/>
                </a:cubicBezTo>
                <a:cubicBezTo>
                  <a:pt x="266" y="8"/>
                  <a:pt x="269" y="8"/>
                  <a:pt x="271" y="8"/>
                </a:cubicBezTo>
                <a:cubicBezTo>
                  <a:pt x="280" y="6"/>
                  <a:pt x="288" y="5"/>
                  <a:pt x="299" y="5"/>
                </a:cubicBezTo>
                <a:cubicBezTo>
                  <a:pt x="306" y="4"/>
                  <a:pt x="313" y="3"/>
                  <a:pt x="322" y="3"/>
                </a:cubicBezTo>
                <a:cubicBezTo>
                  <a:pt x="327" y="2"/>
                  <a:pt x="332" y="2"/>
                  <a:pt x="336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52" y="2"/>
                  <a:pt x="352" y="2"/>
                  <a:pt x="352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4" y="2"/>
                  <a:pt x="354" y="2"/>
                  <a:pt x="354" y="2"/>
                </a:cubicBezTo>
                <a:cubicBezTo>
                  <a:pt x="355" y="1"/>
                  <a:pt x="355" y="1"/>
                  <a:pt x="355" y="2"/>
                </a:cubicBezTo>
                <a:cubicBezTo>
                  <a:pt x="356" y="1"/>
                  <a:pt x="358" y="2"/>
                  <a:pt x="359" y="1"/>
                </a:cubicBezTo>
                <a:cubicBezTo>
                  <a:pt x="359" y="1"/>
                  <a:pt x="359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1" y="1"/>
                  <a:pt x="362" y="1"/>
                  <a:pt x="363" y="1"/>
                </a:cubicBezTo>
                <a:cubicBezTo>
                  <a:pt x="363" y="0"/>
                  <a:pt x="363" y="0"/>
                  <a:pt x="363" y="0"/>
                </a:cubicBezTo>
                <a:cubicBezTo>
                  <a:pt x="364" y="0"/>
                  <a:pt x="364" y="1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7" y="1"/>
                  <a:pt x="367" y="1"/>
                </a:cubicBezTo>
                <a:cubicBezTo>
                  <a:pt x="367" y="1"/>
                  <a:pt x="367" y="1"/>
                  <a:pt x="367" y="1"/>
                </a:cubicBezTo>
                <a:cubicBezTo>
                  <a:pt x="367" y="1"/>
                  <a:pt x="369" y="2"/>
                  <a:pt x="370" y="2"/>
                </a:cubicBezTo>
                <a:cubicBezTo>
                  <a:pt x="370" y="2"/>
                  <a:pt x="370" y="2"/>
                  <a:pt x="371" y="2"/>
                </a:cubicBezTo>
                <a:cubicBezTo>
                  <a:pt x="372" y="2"/>
                  <a:pt x="373" y="3"/>
                  <a:pt x="374" y="4"/>
                </a:cubicBezTo>
                <a:cubicBezTo>
                  <a:pt x="374" y="4"/>
                  <a:pt x="374" y="4"/>
                  <a:pt x="374" y="4"/>
                </a:cubicBezTo>
                <a:cubicBezTo>
                  <a:pt x="374" y="4"/>
                  <a:pt x="375" y="5"/>
                  <a:pt x="375" y="5"/>
                </a:cubicBezTo>
                <a:cubicBezTo>
                  <a:pt x="375" y="5"/>
                  <a:pt x="376" y="5"/>
                  <a:pt x="376" y="6"/>
                </a:cubicBezTo>
                <a:cubicBezTo>
                  <a:pt x="376" y="6"/>
                  <a:pt x="376" y="7"/>
                  <a:pt x="376" y="7"/>
                </a:cubicBezTo>
                <a:cubicBezTo>
                  <a:pt x="377" y="7"/>
                  <a:pt x="377" y="8"/>
                  <a:pt x="377" y="8"/>
                </a:cubicBezTo>
                <a:cubicBezTo>
                  <a:pt x="377" y="9"/>
                  <a:pt x="377" y="10"/>
                  <a:pt x="378" y="10"/>
                </a:cubicBezTo>
                <a:cubicBezTo>
                  <a:pt x="378" y="11"/>
                  <a:pt x="378" y="13"/>
                  <a:pt x="378" y="14"/>
                </a:cubicBezTo>
                <a:cubicBezTo>
                  <a:pt x="378" y="14"/>
                  <a:pt x="378" y="14"/>
                  <a:pt x="378" y="14"/>
                </a:cubicBezTo>
                <a:cubicBezTo>
                  <a:pt x="377" y="15"/>
                  <a:pt x="377" y="16"/>
                  <a:pt x="377" y="17"/>
                </a:cubicBezTo>
                <a:cubicBezTo>
                  <a:pt x="377" y="17"/>
                  <a:pt x="377" y="17"/>
                  <a:pt x="377" y="17"/>
                </a:cubicBezTo>
                <a:cubicBezTo>
                  <a:pt x="376" y="17"/>
                  <a:pt x="376" y="18"/>
                  <a:pt x="376" y="18"/>
                </a:cubicBezTo>
                <a:cubicBezTo>
                  <a:pt x="374" y="19"/>
                  <a:pt x="374" y="20"/>
                  <a:pt x="372" y="21"/>
                </a:cubicBezTo>
                <a:cubicBezTo>
                  <a:pt x="372" y="21"/>
                  <a:pt x="372" y="21"/>
                  <a:pt x="372" y="21"/>
                </a:cubicBezTo>
                <a:cubicBezTo>
                  <a:pt x="371" y="22"/>
                  <a:pt x="371" y="22"/>
                  <a:pt x="370" y="22"/>
                </a:cubicBezTo>
                <a:cubicBezTo>
                  <a:pt x="370" y="23"/>
                  <a:pt x="369" y="23"/>
                  <a:pt x="368" y="23"/>
                </a:cubicBezTo>
                <a:cubicBezTo>
                  <a:pt x="368" y="23"/>
                  <a:pt x="368" y="23"/>
                  <a:pt x="367" y="23"/>
                </a:cubicBezTo>
                <a:cubicBezTo>
                  <a:pt x="367" y="23"/>
                  <a:pt x="366" y="23"/>
                  <a:pt x="366" y="24"/>
                </a:cubicBezTo>
                <a:cubicBezTo>
                  <a:pt x="365" y="24"/>
                  <a:pt x="365" y="23"/>
                  <a:pt x="364" y="23"/>
                </a:cubicBezTo>
                <a:cubicBezTo>
                  <a:pt x="364" y="23"/>
                  <a:pt x="363" y="24"/>
                  <a:pt x="363" y="24"/>
                </a:cubicBezTo>
                <a:cubicBezTo>
                  <a:pt x="363" y="24"/>
                  <a:pt x="362" y="23"/>
                  <a:pt x="362" y="23"/>
                </a:cubicBezTo>
                <a:cubicBezTo>
                  <a:pt x="361" y="23"/>
                  <a:pt x="361" y="23"/>
                  <a:pt x="361" y="23"/>
                </a:cubicBezTo>
                <a:cubicBezTo>
                  <a:pt x="361" y="22"/>
                  <a:pt x="361" y="22"/>
                  <a:pt x="360" y="22"/>
                </a:cubicBezTo>
                <a:cubicBezTo>
                  <a:pt x="359" y="21"/>
                  <a:pt x="359" y="23"/>
                  <a:pt x="358" y="22"/>
                </a:cubicBezTo>
                <a:cubicBezTo>
                  <a:pt x="358" y="21"/>
                  <a:pt x="356" y="22"/>
                  <a:pt x="356" y="22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4" y="21"/>
                  <a:pt x="354" y="21"/>
                  <a:pt x="354" y="21"/>
                </a:cubicBezTo>
                <a:cubicBezTo>
                  <a:pt x="351" y="21"/>
                  <a:pt x="351" y="21"/>
                  <a:pt x="351" y="21"/>
                </a:cubicBezTo>
                <a:cubicBezTo>
                  <a:pt x="341" y="21"/>
                  <a:pt x="332" y="22"/>
                  <a:pt x="325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4" y="22"/>
                  <a:pt x="324" y="22"/>
                  <a:pt x="324" y="22"/>
                </a:cubicBezTo>
                <a:cubicBezTo>
                  <a:pt x="329" y="24"/>
                  <a:pt x="335" y="26"/>
                  <a:pt x="342" y="29"/>
                </a:cubicBezTo>
                <a:cubicBezTo>
                  <a:pt x="350" y="33"/>
                  <a:pt x="358" y="37"/>
                  <a:pt x="361" y="38"/>
                </a:cubicBezTo>
                <a:cubicBezTo>
                  <a:pt x="364" y="40"/>
                  <a:pt x="360" y="38"/>
                  <a:pt x="362" y="39"/>
                </a:cubicBezTo>
                <a:cubicBezTo>
                  <a:pt x="366" y="41"/>
                  <a:pt x="372" y="45"/>
                  <a:pt x="375" y="46"/>
                </a:cubicBezTo>
                <a:cubicBezTo>
                  <a:pt x="385" y="53"/>
                  <a:pt x="395" y="61"/>
                  <a:pt x="402" y="67"/>
                </a:cubicBezTo>
                <a:cubicBezTo>
                  <a:pt x="404" y="69"/>
                  <a:pt x="407" y="71"/>
                  <a:pt x="408" y="72"/>
                </a:cubicBezTo>
                <a:cubicBezTo>
                  <a:pt x="412" y="75"/>
                  <a:pt x="418" y="82"/>
                  <a:pt x="422" y="87"/>
                </a:cubicBezTo>
                <a:cubicBezTo>
                  <a:pt x="428" y="94"/>
                  <a:pt x="434" y="102"/>
                  <a:pt x="439" y="111"/>
                </a:cubicBezTo>
                <a:cubicBezTo>
                  <a:pt x="444" y="120"/>
                  <a:pt x="448" y="129"/>
                  <a:pt x="450" y="140"/>
                </a:cubicBezTo>
                <a:cubicBezTo>
                  <a:pt x="452" y="150"/>
                  <a:pt x="452" y="161"/>
                  <a:pt x="449" y="171"/>
                </a:cubicBezTo>
                <a:close/>
                <a:moveTo>
                  <a:pt x="178" y="8"/>
                </a:moveTo>
                <a:cubicBezTo>
                  <a:pt x="173" y="8"/>
                  <a:pt x="171" y="8"/>
                  <a:pt x="163" y="9"/>
                </a:cubicBezTo>
                <a:cubicBezTo>
                  <a:pt x="161" y="9"/>
                  <a:pt x="160" y="9"/>
                  <a:pt x="156" y="10"/>
                </a:cubicBezTo>
                <a:cubicBezTo>
                  <a:pt x="155" y="10"/>
                  <a:pt x="146" y="11"/>
                  <a:pt x="146" y="12"/>
                </a:cubicBezTo>
                <a:cubicBezTo>
                  <a:pt x="151" y="11"/>
                  <a:pt x="154" y="11"/>
                  <a:pt x="157" y="10"/>
                </a:cubicBezTo>
                <a:cubicBezTo>
                  <a:pt x="159" y="10"/>
                  <a:pt x="157" y="10"/>
                  <a:pt x="158" y="10"/>
                </a:cubicBezTo>
                <a:cubicBezTo>
                  <a:pt x="163" y="10"/>
                  <a:pt x="172" y="8"/>
                  <a:pt x="179" y="8"/>
                </a:cubicBezTo>
                <a:cubicBezTo>
                  <a:pt x="180" y="8"/>
                  <a:pt x="177" y="8"/>
                  <a:pt x="178" y="8"/>
                </a:cubicBezTo>
                <a:close/>
                <a:moveTo>
                  <a:pt x="180" y="8"/>
                </a:moveTo>
                <a:cubicBezTo>
                  <a:pt x="181" y="8"/>
                  <a:pt x="181" y="8"/>
                  <a:pt x="181" y="8"/>
                </a:cubicBezTo>
                <a:cubicBezTo>
                  <a:pt x="186" y="8"/>
                  <a:pt x="182" y="7"/>
                  <a:pt x="180" y="8"/>
                </a:cubicBezTo>
                <a:close/>
                <a:moveTo>
                  <a:pt x="218" y="17"/>
                </a:moveTo>
                <a:cubicBezTo>
                  <a:pt x="221" y="16"/>
                  <a:pt x="226" y="15"/>
                  <a:pt x="232" y="14"/>
                </a:cubicBezTo>
                <a:cubicBezTo>
                  <a:pt x="230" y="14"/>
                  <a:pt x="229" y="14"/>
                  <a:pt x="227" y="15"/>
                </a:cubicBezTo>
                <a:cubicBezTo>
                  <a:pt x="224" y="16"/>
                  <a:pt x="221" y="16"/>
                  <a:pt x="218" y="17"/>
                </a:cubicBezTo>
                <a:close/>
                <a:moveTo>
                  <a:pt x="427" y="122"/>
                </a:moveTo>
                <a:cubicBezTo>
                  <a:pt x="421" y="111"/>
                  <a:pt x="412" y="100"/>
                  <a:pt x="403" y="90"/>
                </a:cubicBezTo>
                <a:cubicBezTo>
                  <a:pt x="402" y="89"/>
                  <a:pt x="401" y="88"/>
                  <a:pt x="400" y="86"/>
                </a:cubicBezTo>
                <a:cubicBezTo>
                  <a:pt x="398" y="84"/>
                  <a:pt x="398" y="85"/>
                  <a:pt x="396" y="83"/>
                </a:cubicBezTo>
                <a:cubicBezTo>
                  <a:pt x="394" y="81"/>
                  <a:pt x="395" y="82"/>
                  <a:pt x="394" y="81"/>
                </a:cubicBezTo>
                <a:cubicBezTo>
                  <a:pt x="376" y="64"/>
                  <a:pt x="355" y="52"/>
                  <a:pt x="335" y="43"/>
                </a:cubicBezTo>
                <a:cubicBezTo>
                  <a:pt x="331" y="41"/>
                  <a:pt x="335" y="42"/>
                  <a:pt x="332" y="41"/>
                </a:cubicBezTo>
                <a:cubicBezTo>
                  <a:pt x="320" y="36"/>
                  <a:pt x="302" y="30"/>
                  <a:pt x="286" y="26"/>
                </a:cubicBezTo>
                <a:cubicBezTo>
                  <a:pt x="285" y="26"/>
                  <a:pt x="283" y="26"/>
                  <a:pt x="282" y="25"/>
                </a:cubicBezTo>
                <a:cubicBezTo>
                  <a:pt x="282" y="25"/>
                  <a:pt x="283" y="25"/>
                  <a:pt x="283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82" y="25"/>
                  <a:pt x="282" y="25"/>
                  <a:pt x="282" y="25"/>
                </a:cubicBezTo>
                <a:cubicBezTo>
                  <a:pt x="268" y="27"/>
                  <a:pt x="253" y="29"/>
                  <a:pt x="240" y="32"/>
                </a:cubicBezTo>
                <a:cubicBezTo>
                  <a:pt x="227" y="34"/>
                  <a:pt x="212" y="38"/>
                  <a:pt x="201" y="41"/>
                </a:cubicBezTo>
                <a:cubicBezTo>
                  <a:pt x="188" y="45"/>
                  <a:pt x="175" y="48"/>
                  <a:pt x="164" y="53"/>
                </a:cubicBezTo>
                <a:cubicBezTo>
                  <a:pt x="156" y="56"/>
                  <a:pt x="150" y="59"/>
                  <a:pt x="143" y="62"/>
                </a:cubicBezTo>
                <a:cubicBezTo>
                  <a:pt x="141" y="63"/>
                  <a:pt x="139" y="64"/>
                  <a:pt x="137" y="65"/>
                </a:cubicBezTo>
                <a:cubicBezTo>
                  <a:pt x="130" y="68"/>
                  <a:pt x="124" y="72"/>
                  <a:pt x="117" y="76"/>
                </a:cubicBezTo>
                <a:cubicBezTo>
                  <a:pt x="111" y="79"/>
                  <a:pt x="106" y="83"/>
                  <a:pt x="100" y="87"/>
                </a:cubicBezTo>
                <a:cubicBezTo>
                  <a:pt x="83" y="99"/>
                  <a:pt x="62" y="117"/>
                  <a:pt x="47" y="136"/>
                </a:cubicBezTo>
                <a:cubicBezTo>
                  <a:pt x="45" y="137"/>
                  <a:pt x="45" y="138"/>
                  <a:pt x="44" y="140"/>
                </a:cubicBezTo>
                <a:cubicBezTo>
                  <a:pt x="34" y="152"/>
                  <a:pt x="26" y="165"/>
                  <a:pt x="22" y="178"/>
                </a:cubicBezTo>
                <a:cubicBezTo>
                  <a:pt x="19" y="186"/>
                  <a:pt x="17" y="195"/>
                  <a:pt x="17" y="205"/>
                </a:cubicBezTo>
                <a:cubicBezTo>
                  <a:pt x="18" y="209"/>
                  <a:pt x="18" y="214"/>
                  <a:pt x="19" y="218"/>
                </a:cubicBezTo>
                <a:cubicBezTo>
                  <a:pt x="21" y="222"/>
                  <a:pt x="22" y="226"/>
                  <a:pt x="25" y="229"/>
                </a:cubicBezTo>
                <a:cubicBezTo>
                  <a:pt x="33" y="241"/>
                  <a:pt x="48" y="249"/>
                  <a:pt x="64" y="254"/>
                </a:cubicBezTo>
                <a:cubicBezTo>
                  <a:pt x="75" y="258"/>
                  <a:pt x="88" y="261"/>
                  <a:pt x="102" y="263"/>
                </a:cubicBezTo>
                <a:cubicBezTo>
                  <a:pt x="106" y="263"/>
                  <a:pt x="111" y="264"/>
                  <a:pt x="116" y="265"/>
                </a:cubicBezTo>
                <a:cubicBezTo>
                  <a:pt x="122" y="265"/>
                  <a:pt x="129" y="266"/>
                  <a:pt x="136" y="266"/>
                </a:cubicBezTo>
                <a:cubicBezTo>
                  <a:pt x="149" y="267"/>
                  <a:pt x="161" y="268"/>
                  <a:pt x="173" y="268"/>
                </a:cubicBezTo>
                <a:cubicBezTo>
                  <a:pt x="185" y="268"/>
                  <a:pt x="196" y="268"/>
                  <a:pt x="208" y="268"/>
                </a:cubicBezTo>
                <a:cubicBezTo>
                  <a:pt x="212" y="267"/>
                  <a:pt x="216" y="267"/>
                  <a:pt x="220" y="267"/>
                </a:cubicBezTo>
                <a:cubicBezTo>
                  <a:pt x="223" y="267"/>
                  <a:pt x="226" y="266"/>
                  <a:pt x="228" y="266"/>
                </a:cubicBezTo>
                <a:cubicBezTo>
                  <a:pt x="242" y="265"/>
                  <a:pt x="260" y="262"/>
                  <a:pt x="276" y="259"/>
                </a:cubicBezTo>
                <a:cubicBezTo>
                  <a:pt x="298" y="254"/>
                  <a:pt x="318" y="249"/>
                  <a:pt x="341" y="240"/>
                </a:cubicBezTo>
                <a:cubicBezTo>
                  <a:pt x="358" y="233"/>
                  <a:pt x="377" y="227"/>
                  <a:pt x="393" y="217"/>
                </a:cubicBezTo>
                <a:cubicBezTo>
                  <a:pt x="403" y="210"/>
                  <a:pt x="412" y="202"/>
                  <a:pt x="420" y="192"/>
                </a:cubicBezTo>
                <a:cubicBezTo>
                  <a:pt x="428" y="182"/>
                  <a:pt x="433" y="171"/>
                  <a:pt x="435" y="160"/>
                </a:cubicBezTo>
                <a:cubicBezTo>
                  <a:pt x="436" y="147"/>
                  <a:pt x="433" y="134"/>
                  <a:pt x="427" y="122"/>
                </a:cubicBezTo>
                <a:close/>
                <a:moveTo>
                  <a:pt x="122" y="17"/>
                </a:moveTo>
                <a:cubicBezTo>
                  <a:pt x="122" y="17"/>
                  <a:pt x="123" y="17"/>
                  <a:pt x="123" y="16"/>
                </a:cubicBezTo>
                <a:cubicBezTo>
                  <a:pt x="123" y="17"/>
                  <a:pt x="122" y="16"/>
                  <a:pt x="122" y="17"/>
                </a:cubicBezTo>
                <a:close/>
                <a:moveTo>
                  <a:pt x="123" y="16"/>
                </a:moveTo>
                <a:cubicBezTo>
                  <a:pt x="124" y="16"/>
                  <a:pt x="124" y="16"/>
                  <a:pt x="124" y="16"/>
                </a:cubicBezTo>
                <a:cubicBezTo>
                  <a:pt x="124" y="16"/>
                  <a:pt x="123" y="16"/>
                  <a:pt x="123" y="16"/>
                </a:cubicBezTo>
                <a:close/>
                <a:moveTo>
                  <a:pt x="123" y="20"/>
                </a:moveTo>
                <a:cubicBezTo>
                  <a:pt x="123" y="19"/>
                  <a:pt x="123" y="19"/>
                  <a:pt x="123" y="19"/>
                </a:cubicBezTo>
                <a:cubicBezTo>
                  <a:pt x="123" y="19"/>
                  <a:pt x="122" y="19"/>
                  <a:pt x="123" y="20"/>
                </a:cubicBezTo>
                <a:close/>
                <a:moveTo>
                  <a:pt x="124" y="19"/>
                </a:move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3" y="19"/>
                </a:cubicBezTo>
                <a:cubicBezTo>
                  <a:pt x="123" y="19"/>
                  <a:pt x="123" y="19"/>
                  <a:pt x="124" y="19"/>
                </a:cubicBezTo>
                <a:close/>
                <a:moveTo>
                  <a:pt x="124" y="19"/>
                </a:move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4" y="19"/>
                </a:cubicBezTo>
                <a:cubicBezTo>
                  <a:pt x="124" y="19"/>
                  <a:pt x="124" y="19"/>
                  <a:pt x="124" y="19"/>
                </a:cubicBezTo>
                <a:close/>
                <a:moveTo>
                  <a:pt x="124" y="17"/>
                </a:moveTo>
                <a:cubicBezTo>
                  <a:pt x="124" y="17"/>
                  <a:pt x="124" y="17"/>
                  <a:pt x="124" y="17"/>
                </a:cubicBezTo>
                <a:cubicBezTo>
                  <a:pt x="124" y="17"/>
                  <a:pt x="124" y="17"/>
                  <a:pt x="124" y="17"/>
                </a:cubicBezTo>
                <a:close/>
                <a:moveTo>
                  <a:pt x="240" y="4"/>
                </a:moveTo>
                <a:cubicBezTo>
                  <a:pt x="239" y="4"/>
                  <a:pt x="235" y="3"/>
                  <a:pt x="234" y="4"/>
                </a:cubicBezTo>
                <a:cubicBezTo>
                  <a:pt x="236" y="4"/>
                  <a:pt x="240" y="4"/>
                  <a:pt x="240" y="4"/>
                </a:cubicBezTo>
                <a:close/>
                <a:moveTo>
                  <a:pt x="248" y="5"/>
                </a:moveTo>
                <a:cubicBezTo>
                  <a:pt x="246" y="5"/>
                  <a:pt x="245" y="5"/>
                  <a:pt x="242" y="5"/>
                </a:cubicBezTo>
                <a:cubicBezTo>
                  <a:pt x="242" y="5"/>
                  <a:pt x="247" y="5"/>
                  <a:pt x="248" y="5"/>
                </a:cubicBezTo>
                <a:close/>
                <a:moveTo>
                  <a:pt x="217" y="5"/>
                </a:moveTo>
                <a:cubicBezTo>
                  <a:pt x="215" y="5"/>
                  <a:pt x="212" y="5"/>
                  <a:pt x="211" y="5"/>
                </a:cubicBezTo>
                <a:cubicBezTo>
                  <a:pt x="213" y="5"/>
                  <a:pt x="216" y="5"/>
                  <a:pt x="217" y="5"/>
                </a:cubicBezTo>
                <a:close/>
                <a:moveTo>
                  <a:pt x="123" y="22"/>
                </a:moveTo>
                <a:cubicBezTo>
                  <a:pt x="123" y="22"/>
                  <a:pt x="124" y="23"/>
                  <a:pt x="124" y="22"/>
                </a:cubicBezTo>
                <a:cubicBezTo>
                  <a:pt x="124" y="22"/>
                  <a:pt x="124" y="22"/>
                  <a:pt x="124" y="22"/>
                </a:cubicBezTo>
                <a:cubicBezTo>
                  <a:pt x="124" y="22"/>
                  <a:pt x="124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5" y="22"/>
                  <a:pt x="125" y="22"/>
                </a:cubicBezTo>
                <a:cubicBezTo>
                  <a:pt x="125" y="22"/>
                  <a:pt x="123" y="22"/>
                  <a:pt x="123" y="22"/>
                </a:cubicBezTo>
                <a:close/>
                <a:moveTo>
                  <a:pt x="125" y="24"/>
                </a:moveTo>
                <a:cubicBezTo>
                  <a:pt x="124" y="24"/>
                  <a:pt x="124" y="24"/>
                  <a:pt x="124" y="24"/>
                </a:cubicBezTo>
                <a:cubicBezTo>
                  <a:pt x="124" y="24"/>
                  <a:pt x="125" y="24"/>
                  <a:pt x="125" y="24"/>
                </a:cubicBezTo>
                <a:close/>
                <a:moveTo>
                  <a:pt x="124" y="16"/>
                </a:moveTo>
                <a:cubicBezTo>
                  <a:pt x="124" y="16"/>
                  <a:pt x="125" y="16"/>
                  <a:pt x="125" y="16"/>
                </a:cubicBezTo>
                <a:cubicBezTo>
                  <a:pt x="125" y="16"/>
                  <a:pt x="124" y="16"/>
                  <a:pt x="124" y="16"/>
                </a:cubicBezTo>
                <a:close/>
                <a:moveTo>
                  <a:pt x="197" y="3"/>
                </a:moveTo>
                <a:cubicBezTo>
                  <a:pt x="201" y="3"/>
                  <a:pt x="205" y="3"/>
                  <a:pt x="207" y="3"/>
                </a:cubicBezTo>
                <a:cubicBezTo>
                  <a:pt x="203" y="3"/>
                  <a:pt x="198" y="3"/>
                  <a:pt x="197" y="3"/>
                </a:cubicBezTo>
                <a:close/>
                <a:moveTo>
                  <a:pt x="125" y="19"/>
                </a:moveTo>
                <a:cubicBezTo>
                  <a:pt x="125" y="19"/>
                  <a:pt x="124" y="19"/>
                  <a:pt x="124" y="19"/>
                </a:cubicBezTo>
                <a:cubicBezTo>
                  <a:pt x="124" y="19"/>
                  <a:pt x="125" y="19"/>
                  <a:pt x="125" y="19"/>
                </a:cubicBezTo>
                <a:close/>
                <a:moveTo>
                  <a:pt x="159" y="12"/>
                </a:moveTo>
                <a:cubicBezTo>
                  <a:pt x="158" y="12"/>
                  <a:pt x="156" y="13"/>
                  <a:pt x="154" y="13"/>
                </a:cubicBezTo>
                <a:cubicBezTo>
                  <a:pt x="152" y="13"/>
                  <a:pt x="140" y="15"/>
                  <a:pt x="141" y="15"/>
                </a:cubicBezTo>
                <a:cubicBezTo>
                  <a:pt x="148" y="13"/>
                  <a:pt x="159" y="13"/>
                  <a:pt x="165" y="12"/>
                </a:cubicBezTo>
                <a:cubicBezTo>
                  <a:pt x="163" y="12"/>
                  <a:pt x="161" y="12"/>
                  <a:pt x="159" y="12"/>
                </a:cubicBezTo>
                <a:close/>
                <a:moveTo>
                  <a:pt x="161" y="18"/>
                </a:moveTo>
                <a:cubicBezTo>
                  <a:pt x="164" y="17"/>
                  <a:pt x="174" y="16"/>
                  <a:pt x="179" y="16"/>
                </a:cubicBezTo>
                <a:cubicBezTo>
                  <a:pt x="173" y="16"/>
                  <a:pt x="167" y="17"/>
                  <a:pt x="161" y="18"/>
                </a:cubicBezTo>
                <a:close/>
                <a:moveTo>
                  <a:pt x="120" y="28"/>
                </a:moveTo>
                <a:cubicBezTo>
                  <a:pt x="119" y="29"/>
                  <a:pt x="119" y="29"/>
                  <a:pt x="120" y="28"/>
                </a:cubicBezTo>
                <a:close/>
                <a:moveTo>
                  <a:pt x="188" y="18"/>
                </a:moveTo>
                <a:cubicBezTo>
                  <a:pt x="188" y="18"/>
                  <a:pt x="187" y="18"/>
                  <a:pt x="187" y="18"/>
                </a:cubicBezTo>
                <a:cubicBezTo>
                  <a:pt x="187" y="18"/>
                  <a:pt x="187" y="18"/>
                  <a:pt x="188" y="18"/>
                </a:cubicBezTo>
                <a:close/>
                <a:moveTo>
                  <a:pt x="127" y="16"/>
                </a:moveTo>
                <a:cubicBezTo>
                  <a:pt x="127" y="16"/>
                  <a:pt x="127" y="17"/>
                  <a:pt x="127" y="17"/>
                </a:cubicBezTo>
                <a:cubicBezTo>
                  <a:pt x="127" y="17"/>
                  <a:pt x="127" y="16"/>
                  <a:pt x="127" y="16"/>
                </a:cubicBezTo>
                <a:close/>
                <a:moveTo>
                  <a:pt x="125" y="25"/>
                </a:moveTo>
                <a:cubicBezTo>
                  <a:pt x="125" y="25"/>
                  <a:pt x="125" y="25"/>
                  <a:pt x="125" y="25"/>
                </a:cubicBezTo>
                <a:cubicBezTo>
                  <a:pt x="125" y="25"/>
                  <a:pt x="125" y="25"/>
                  <a:pt x="125" y="25"/>
                </a:cubicBezTo>
                <a:close/>
                <a:moveTo>
                  <a:pt x="119" y="19"/>
                </a:moveTo>
                <a:cubicBezTo>
                  <a:pt x="119" y="19"/>
                  <a:pt x="119" y="19"/>
                  <a:pt x="119" y="19"/>
                </a:cubicBezTo>
                <a:cubicBezTo>
                  <a:pt x="120" y="18"/>
                  <a:pt x="121" y="18"/>
                  <a:pt x="121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17"/>
                  <a:pt x="123" y="18"/>
                  <a:pt x="123" y="17"/>
                </a:cubicBezTo>
                <a:cubicBezTo>
                  <a:pt x="122" y="18"/>
                  <a:pt x="121" y="18"/>
                  <a:pt x="120" y="18"/>
                </a:cubicBezTo>
                <a:cubicBezTo>
                  <a:pt x="120" y="18"/>
                  <a:pt x="120" y="18"/>
                  <a:pt x="120" y="18"/>
                </a:cubicBezTo>
                <a:cubicBezTo>
                  <a:pt x="119" y="19"/>
                  <a:pt x="118" y="18"/>
                  <a:pt x="118" y="19"/>
                </a:cubicBezTo>
                <a:cubicBezTo>
                  <a:pt x="118" y="19"/>
                  <a:pt x="119" y="19"/>
                  <a:pt x="119" y="19"/>
                </a:cubicBezTo>
                <a:close/>
                <a:moveTo>
                  <a:pt x="316" y="36"/>
                </a:moveTo>
                <a:cubicBezTo>
                  <a:pt x="315" y="35"/>
                  <a:pt x="312" y="35"/>
                  <a:pt x="312" y="35"/>
                </a:cubicBezTo>
                <a:cubicBezTo>
                  <a:pt x="314" y="35"/>
                  <a:pt x="315" y="36"/>
                  <a:pt x="316" y="36"/>
                </a:cubicBezTo>
                <a:close/>
                <a:moveTo>
                  <a:pt x="132" y="26"/>
                </a:moveTo>
                <a:cubicBezTo>
                  <a:pt x="134" y="26"/>
                  <a:pt x="134" y="26"/>
                  <a:pt x="134" y="26"/>
                </a:cubicBezTo>
                <a:cubicBezTo>
                  <a:pt x="132" y="26"/>
                  <a:pt x="132" y="26"/>
                  <a:pt x="132" y="26"/>
                </a:cubicBezTo>
                <a:cubicBezTo>
                  <a:pt x="132" y="26"/>
                  <a:pt x="132" y="26"/>
                  <a:pt x="132" y="26"/>
                </a:cubicBezTo>
                <a:cubicBezTo>
                  <a:pt x="131" y="26"/>
                  <a:pt x="131" y="26"/>
                  <a:pt x="131" y="26"/>
                </a:cubicBezTo>
                <a:cubicBezTo>
                  <a:pt x="131" y="26"/>
                  <a:pt x="132" y="26"/>
                  <a:pt x="132" y="26"/>
                </a:cubicBezTo>
                <a:cubicBezTo>
                  <a:pt x="132" y="26"/>
                  <a:pt x="132" y="26"/>
                  <a:pt x="132" y="26"/>
                </a:cubicBezTo>
                <a:close/>
                <a:moveTo>
                  <a:pt x="121" y="25"/>
                </a:moveTo>
                <a:cubicBezTo>
                  <a:pt x="121" y="25"/>
                  <a:pt x="121" y="25"/>
                  <a:pt x="121" y="25"/>
                </a:cubicBezTo>
                <a:cubicBezTo>
                  <a:pt x="121" y="26"/>
                  <a:pt x="121" y="25"/>
                  <a:pt x="121" y="25"/>
                </a:cubicBezTo>
                <a:close/>
                <a:moveTo>
                  <a:pt x="121" y="25"/>
                </a:moveTo>
                <a:cubicBezTo>
                  <a:pt x="121" y="25"/>
                  <a:pt x="121" y="25"/>
                  <a:pt x="121" y="25"/>
                </a:cubicBezTo>
                <a:cubicBezTo>
                  <a:pt x="121" y="25"/>
                  <a:pt x="121" y="25"/>
                  <a:pt x="121" y="25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1" y="23"/>
                </a:moveTo>
                <a:cubicBezTo>
                  <a:pt x="122" y="23"/>
                  <a:pt x="122" y="22"/>
                  <a:pt x="121" y="23"/>
                </a:cubicBezTo>
                <a:close/>
                <a:moveTo>
                  <a:pt x="121" y="26"/>
                </a:moveTo>
                <a:cubicBezTo>
                  <a:pt x="121" y="26"/>
                  <a:pt x="121" y="26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lose/>
                <a:moveTo>
                  <a:pt x="122" y="18"/>
                </a:moveTo>
                <a:cubicBezTo>
                  <a:pt x="122" y="18"/>
                  <a:pt x="122" y="18"/>
                  <a:pt x="121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18"/>
                  <a:pt x="122" y="18"/>
                  <a:pt x="122" y="18"/>
                </a:cubicBezTo>
                <a:close/>
                <a:moveTo>
                  <a:pt x="121" y="29"/>
                </a:moveTo>
                <a:cubicBezTo>
                  <a:pt x="121" y="29"/>
                  <a:pt x="121" y="29"/>
                  <a:pt x="121" y="28"/>
                </a:cubicBezTo>
                <a:cubicBezTo>
                  <a:pt x="121" y="28"/>
                  <a:pt x="121" y="28"/>
                  <a:pt x="121" y="29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501"/>
          <p:cNvSpPr>
            <a:spLocks noEditPoints="1"/>
          </p:cNvSpPr>
          <p:nvPr/>
        </p:nvSpPr>
        <p:spPr bwMode="auto">
          <a:xfrm>
            <a:off x="554825" y="4322252"/>
            <a:ext cx="2503116" cy="1832043"/>
          </a:xfrm>
          <a:custGeom>
            <a:avLst/>
            <a:gdLst>
              <a:gd name="T0" fmla="*/ 450 w 500"/>
              <a:gd name="T1" fmla="*/ 71 h 305"/>
              <a:gd name="T2" fmla="*/ 422 w 500"/>
              <a:gd name="T3" fmla="*/ 60 h 305"/>
              <a:gd name="T4" fmla="*/ 366 w 500"/>
              <a:gd name="T5" fmla="*/ 54 h 305"/>
              <a:gd name="T6" fmla="*/ 299 w 500"/>
              <a:gd name="T7" fmla="*/ 46 h 305"/>
              <a:gd name="T8" fmla="*/ 265 w 500"/>
              <a:gd name="T9" fmla="*/ 53 h 305"/>
              <a:gd name="T10" fmla="*/ 264 w 500"/>
              <a:gd name="T11" fmla="*/ 53 h 305"/>
              <a:gd name="T12" fmla="*/ 265 w 500"/>
              <a:gd name="T13" fmla="*/ 51 h 305"/>
              <a:gd name="T14" fmla="*/ 265 w 500"/>
              <a:gd name="T15" fmla="*/ 51 h 305"/>
              <a:gd name="T16" fmla="*/ 264 w 500"/>
              <a:gd name="T17" fmla="*/ 51 h 305"/>
              <a:gd name="T18" fmla="*/ 265 w 500"/>
              <a:gd name="T19" fmla="*/ 58 h 305"/>
              <a:gd name="T20" fmla="*/ 263 w 500"/>
              <a:gd name="T21" fmla="*/ 51 h 305"/>
              <a:gd name="T22" fmla="*/ 262 w 500"/>
              <a:gd name="T23" fmla="*/ 53 h 305"/>
              <a:gd name="T24" fmla="*/ 262 w 500"/>
              <a:gd name="T25" fmla="*/ 56 h 305"/>
              <a:gd name="T26" fmla="*/ 262 w 500"/>
              <a:gd name="T27" fmla="*/ 58 h 305"/>
              <a:gd name="T28" fmla="*/ 339 w 500"/>
              <a:gd name="T29" fmla="*/ 54 h 305"/>
              <a:gd name="T30" fmla="*/ 264 w 500"/>
              <a:gd name="T31" fmla="*/ 56 h 305"/>
              <a:gd name="T32" fmla="*/ 263 w 500"/>
              <a:gd name="T33" fmla="*/ 56 h 305"/>
              <a:gd name="T34" fmla="*/ 260 w 500"/>
              <a:gd name="T35" fmla="*/ 52 h 305"/>
              <a:gd name="T36" fmla="*/ 263 w 500"/>
              <a:gd name="T37" fmla="*/ 52 h 305"/>
              <a:gd name="T38" fmla="*/ 494 w 500"/>
              <a:gd name="T39" fmla="*/ 169 h 305"/>
              <a:gd name="T40" fmla="*/ 465 w 500"/>
              <a:gd name="T41" fmla="*/ 217 h 305"/>
              <a:gd name="T42" fmla="*/ 167 w 500"/>
              <a:gd name="T43" fmla="*/ 304 h 305"/>
              <a:gd name="T44" fmla="*/ 2 w 500"/>
              <a:gd name="T45" fmla="*/ 232 h 305"/>
              <a:gd name="T46" fmla="*/ 61 w 500"/>
              <a:gd name="T47" fmla="*/ 102 h 305"/>
              <a:gd name="T48" fmla="*/ 180 w 500"/>
              <a:gd name="T49" fmla="*/ 28 h 305"/>
              <a:gd name="T50" fmla="*/ 304 w 500"/>
              <a:gd name="T51" fmla="*/ 1 h 305"/>
              <a:gd name="T52" fmla="*/ 398 w 500"/>
              <a:gd name="T53" fmla="*/ 6 h 305"/>
              <a:gd name="T54" fmla="*/ 416 w 500"/>
              <a:gd name="T55" fmla="*/ 12 h 305"/>
              <a:gd name="T56" fmla="*/ 424 w 500"/>
              <a:gd name="T57" fmla="*/ 14 h 305"/>
              <a:gd name="T58" fmla="*/ 431 w 500"/>
              <a:gd name="T59" fmla="*/ 19 h 305"/>
              <a:gd name="T60" fmla="*/ 431 w 500"/>
              <a:gd name="T61" fmla="*/ 26 h 305"/>
              <a:gd name="T62" fmla="*/ 423 w 500"/>
              <a:gd name="T63" fmla="*/ 32 h 305"/>
              <a:gd name="T64" fmla="*/ 416 w 500"/>
              <a:gd name="T65" fmla="*/ 31 h 305"/>
              <a:gd name="T66" fmla="*/ 411 w 500"/>
              <a:gd name="T67" fmla="*/ 27 h 305"/>
              <a:gd name="T68" fmla="*/ 383 w 500"/>
              <a:gd name="T69" fmla="*/ 20 h 305"/>
              <a:gd name="T70" fmla="*/ 196 w 500"/>
              <a:gd name="T71" fmla="*/ 38 h 305"/>
              <a:gd name="T72" fmla="*/ 59 w 500"/>
              <a:gd name="T73" fmla="*/ 125 h 305"/>
              <a:gd name="T74" fmla="*/ 51 w 500"/>
              <a:gd name="T75" fmla="*/ 267 h 305"/>
              <a:gd name="T76" fmla="*/ 251 w 500"/>
              <a:gd name="T77" fmla="*/ 289 h 305"/>
              <a:gd name="T78" fmla="*/ 456 w 500"/>
              <a:gd name="T79" fmla="*/ 207 h 305"/>
              <a:gd name="T80" fmla="*/ 487 w 500"/>
              <a:gd name="T81" fmla="*/ 146 h 305"/>
              <a:gd name="T82" fmla="*/ 462 w 500"/>
              <a:gd name="T83" fmla="*/ 91 h 305"/>
              <a:gd name="T84" fmla="*/ 402 w 500"/>
              <a:gd name="T85" fmla="*/ 64 h 305"/>
              <a:gd name="T86" fmla="*/ 367 w 500"/>
              <a:gd name="T87" fmla="*/ 55 h 305"/>
              <a:gd name="T88" fmla="*/ 262 w 500"/>
              <a:gd name="T89" fmla="*/ 58 h 305"/>
              <a:gd name="T90" fmla="*/ 330 w 500"/>
              <a:gd name="T91" fmla="*/ 51 h 305"/>
              <a:gd name="T92" fmla="*/ 418 w 500"/>
              <a:gd name="T93" fmla="*/ 66 h 305"/>
              <a:gd name="T94" fmla="*/ 338 w 500"/>
              <a:gd name="T95" fmla="*/ 47 h 305"/>
              <a:gd name="T96" fmla="*/ 375 w 500"/>
              <a:gd name="T97" fmla="*/ 51 h 305"/>
              <a:gd name="T98" fmla="*/ 369 w 500"/>
              <a:gd name="T99" fmla="*/ 49 h 305"/>
              <a:gd name="T100" fmla="*/ 320 w 500"/>
              <a:gd name="T101" fmla="*/ 45 h 305"/>
              <a:gd name="T102" fmla="*/ 321 w 500"/>
              <a:gd name="T103" fmla="*/ 44 h 305"/>
              <a:gd name="T104" fmla="*/ 307 w 500"/>
              <a:gd name="T105" fmla="*/ 44 h 305"/>
              <a:gd name="T106" fmla="*/ 360 w 500"/>
              <a:gd name="T107" fmla="*/ 45 h 305"/>
              <a:gd name="T108" fmla="*/ 424 w 500"/>
              <a:gd name="T109" fmla="*/ 61 h 305"/>
              <a:gd name="T110" fmla="*/ 480 w 500"/>
              <a:gd name="T111" fmla="*/ 91 h 305"/>
              <a:gd name="T112" fmla="*/ 500 w 500"/>
              <a:gd name="T113" fmla="*/ 148 h 305"/>
              <a:gd name="T114" fmla="*/ 366 w 500"/>
              <a:gd name="T115" fmla="*/ 47 h 305"/>
              <a:gd name="T116" fmla="*/ 391 w 500"/>
              <a:gd name="T117" fmla="*/ 6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00" h="305">
                <a:moveTo>
                  <a:pt x="484" y="124"/>
                </a:moveTo>
                <a:cubicBezTo>
                  <a:pt x="485" y="125"/>
                  <a:pt x="485" y="127"/>
                  <a:pt x="485" y="128"/>
                </a:cubicBezTo>
                <a:lnTo>
                  <a:pt x="484" y="124"/>
                </a:lnTo>
                <a:close/>
                <a:moveTo>
                  <a:pt x="450" y="71"/>
                </a:moveTo>
                <a:cubicBezTo>
                  <a:pt x="449" y="70"/>
                  <a:pt x="448" y="69"/>
                  <a:pt x="445" y="68"/>
                </a:cubicBezTo>
                <a:cubicBezTo>
                  <a:pt x="445" y="68"/>
                  <a:pt x="449" y="70"/>
                  <a:pt x="450" y="71"/>
                </a:cubicBezTo>
                <a:close/>
                <a:moveTo>
                  <a:pt x="438" y="65"/>
                </a:moveTo>
                <a:cubicBezTo>
                  <a:pt x="440" y="66"/>
                  <a:pt x="443" y="67"/>
                  <a:pt x="443" y="67"/>
                </a:cubicBezTo>
                <a:cubicBezTo>
                  <a:pt x="442" y="67"/>
                  <a:pt x="438" y="65"/>
                  <a:pt x="438" y="65"/>
                </a:cubicBezTo>
                <a:close/>
                <a:moveTo>
                  <a:pt x="422" y="60"/>
                </a:moveTo>
                <a:cubicBezTo>
                  <a:pt x="420" y="60"/>
                  <a:pt x="417" y="58"/>
                  <a:pt x="417" y="58"/>
                </a:cubicBezTo>
                <a:cubicBezTo>
                  <a:pt x="418" y="59"/>
                  <a:pt x="421" y="60"/>
                  <a:pt x="422" y="60"/>
                </a:cubicBezTo>
                <a:close/>
                <a:moveTo>
                  <a:pt x="413" y="55"/>
                </a:moveTo>
                <a:cubicBezTo>
                  <a:pt x="410" y="54"/>
                  <a:pt x="405" y="52"/>
                  <a:pt x="404" y="52"/>
                </a:cubicBezTo>
                <a:cubicBezTo>
                  <a:pt x="408" y="53"/>
                  <a:pt x="411" y="54"/>
                  <a:pt x="413" y="55"/>
                </a:cubicBezTo>
                <a:close/>
                <a:moveTo>
                  <a:pt x="366" y="54"/>
                </a:moveTo>
                <a:cubicBezTo>
                  <a:pt x="370" y="55"/>
                  <a:pt x="379" y="56"/>
                  <a:pt x="384" y="57"/>
                </a:cubicBezTo>
                <a:cubicBezTo>
                  <a:pt x="379" y="56"/>
                  <a:pt x="372" y="55"/>
                  <a:pt x="366" y="54"/>
                </a:cubicBezTo>
                <a:close/>
                <a:moveTo>
                  <a:pt x="366" y="49"/>
                </a:moveTo>
                <a:cubicBezTo>
                  <a:pt x="361" y="48"/>
                  <a:pt x="361" y="48"/>
                  <a:pt x="361" y="48"/>
                </a:cubicBezTo>
                <a:cubicBezTo>
                  <a:pt x="359" y="48"/>
                  <a:pt x="347" y="47"/>
                  <a:pt x="348" y="47"/>
                </a:cubicBezTo>
                <a:cubicBezTo>
                  <a:pt x="356" y="47"/>
                  <a:pt x="366" y="49"/>
                  <a:pt x="372" y="50"/>
                </a:cubicBezTo>
                <a:cubicBezTo>
                  <a:pt x="370" y="50"/>
                  <a:pt x="368" y="50"/>
                  <a:pt x="366" y="49"/>
                </a:cubicBezTo>
                <a:close/>
                <a:moveTo>
                  <a:pt x="299" y="46"/>
                </a:moveTo>
                <a:cubicBezTo>
                  <a:pt x="296" y="46"/>
                  <a:pt x="296" y="46"/>
                  <a:pt x="296" y="46"/>
                </a:cubicBezTo>
                <a:cubicBezTo>
                  <a:pt x="296" y="47"/>
                  <a:pt x="296" y="47"/>
                  <a:pt x="297" y="47"/>
                </a:cubicBezTo>
                <a:cubicBezTo>
                  <a:pt x="299" y="46"/>
                  <a:pt x="299" y="46"/>
                  <a:pt x="299" y="46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5" y="53"/>
                  <a:pt x="265" y="53"/>
                </a:cubicBezTo>
                <a:cubicBezTo>
                  <a:pt x="265" y="53"/>
                  <a:pt x="265" y="53"/>
                  <a:pt x="265" y="53"/>
                </a:cubicBezTo>
                <a:cubicBezTo>
                  <a:pt x="269" y="52"/>
                  <a:pt x="269" y="52"/>
                  <a:pt x="269" y="52"/>
                </a:cubicBezTo>
                <a:lnTo>
                  <a:pt x="264" y="53"/>
                </a:ln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3" y="53"/>
                  <a:pt x="264" y="53"/>
                  <a:pt x="264" y="53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lose/>
                <a:moveTo>
                  <a:pt x="265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5" y="51"/>
                </a:cubicBezTo>
                <a:cubicBezTo>
                  <a:pt x="265" y="51"/>
                  <a:pt x="265" y="51"/>
                  <a:pt x="265" y="51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5" y="51"/>
                  <a:pt x="265" y="51"/>
                </a:cubicBezTo>
                <a:close/>
                <a:moveTo>
                  <a:pt x="265" y="57"/>
                </a:moveTo>
                <a:cubicBezTo>
                  <a:pt x="265" y="57"/>
                  <a:pt x="265" y="57"/>
                  <a:pt x="265" y="57"/>
                </a:cubicBezTo>
                <a:cubicBezTo>
                  <a:pt x="265" y="57"/>
                  <a:pt x="265" y="57"/>
                  <a:pt x="265" y="57"/>
                </a:cubicBezTo>
                <a:close/>
                <a:moveTo>
                  <a:pt x="264" y="51"/>
                </a:moveTo>
                <a:cubicBezTo>
                  <a:pt x="264" y="51"/>
                  <a:pt x="264" y="52"/>
                  <a:pt x="264" y="52"/>
                </a:cubicBezTo>
                <a:cubicBezTo>
                  <a:pt x="264" y="52"/>
                  <a:pt x="264" y="52"/>
                  <a:pt x="264" y="51"/>
                </a:cubicBezTo>
                <a:close/>
                <a:moveTo>
                  <a:pt x="264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lose/>
                <a:moveTo>
                  <a:pt x="265" y="58"/>
                </a:moveTo>
                <a:cubicBezTo>
                  <a:pt x="265" y="58"/>
                  <a:pt x="265" y="58"/>
                  <a:pt x="265" y="58"/>
                </a:cubicBezTo>
                <a:cubicBezTo>
                  <a:pt x="265" y="58"/>
                  <a:pt x="265" y="58"/>
                  <a:pt x="265" y="58"/>
                </a:cubicBezTo>
                <a:close/>
                <a:moveTo>
                  <a:pt x="265" y="57"/>
                </a:moveTo>
                <a:cubicBezTo>
                  <a:pt x="264" y="57"/>
                  <a:pt x="264" y="57"/>
                  <a:pt x="264" y="57"/>
                </a:cubicBezTo>
                <a:cubicBezTo>
                  <a:pt x="264" y="57"/>
                  <a:pt x="265" y="57"/>
                  <a:pt x="265" y="57"/>
                </a:cubicBezTo>
                <a:close/>
                <a:moveTo>
                  <a:pt x="263" y="51"/>
                </a:moveTo>
                <a:cubicBezTo>
                  <a:pt x="263" y="51"/>
                  <a:pt x="263" y="51"/>
                  <a:pt x="263" y="51"/>
                </a:cubicBezTo>
                <a:cubicBezTo>
                  <a:pt x="263" y="51"/>
                  <a:pt x="263" y="51"/>
                  <a:pt x="263" y="51"/>
                </a:cubicBezTo>
                <a:close/>
                <a:moveTo>
                  <a:pt x="263" y="54"/>
                </a:moveTo>
                <a:cubicBezTo>
                  <a:pt x="263" y="54"/>
                  <a:pt x="263" y="53"/>
                  <a:pt x="263" y="53"/>
                </a:cubicBezTo>
                <a:cubicBezTo>
                  <a:pt x="263" y="53"/>
                  <a:pt x="263" y="53"/>
                  <a:pt x="263" y="54"/>
                </a:cubicBezTo>
                <a:close/>
                <a:moveTo>
                  <a:pt x="262" y="53"/>
                </a:moveTo>
                <a:cubicBezTo>
                  <a:pt x="263" y="53"/>
                  <a:pt x="263" y="53"/>
                  <a:pt x="263" y="53"/>
                </a:cubicBezTo>
                <a:cubicBezTo>
                  <a:pt x="263" y="53"/>
                  <a:pt x="262" y="53"/>
                  <a:pt x="262" y="53"/>
                </a:cubicBezTo>
                <a:close/>
                <a:moveTo>
                  <a:pt x="262" y="53"/>
                </a:moveTo>
                <a:cubicBezTo>
                  <a:pt x="262" y="52"/>
                  <a:pt x="262" y="53"/>
                  <a:pt x="262" y="53"/>
                </a:cubicBezTo>
                <a:cubicBezTo>
                  <a:pt x="262" y="53"/>
                  <a:pt x="262" y="52"/>
                  <a:pt x="262" y="52"/>
                </a:cubicBezTo>
                <a:cubicBezTo>
                  <a:pt x="262" y="53"/>
                  <a:pt x="262" y="53"/>
                  <a:pt x="262" y="53"/>
                </a:cubicBezTo>
                <a:close/>
                <a:moveTo>
                  <a:pt x="262" y="56"/>
                </a:moveTo>
                <a:cubicBezTo>
                  <a:pt x="263" y="56"/>
                  <a:pt x="262" y="56"/>
                  <a:pt x="262" y="56"/>
                </a:cubicBezTo>
                <a:close/>
                <a:moveTo>
                  <a:pt x="261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8"/>
                  <a:pt x="261" y="58"/>
                  <a:pt x="261" y="58"/>
                </a:cubicBezTo>
                <a:close/>
                <a:moveTo>
                  <a:pt x="262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9"/>
                  <a:pt x="262" y="59"/>
                  <a:pt x="262" y="58"/>
                </a:cubicBezTo>
                <a:close/>
                <a:moveTo>
                  <a:pt x="262" y="61"/>
                </a:moveTo>
                <a:cubicBezTo>
                  <a:pt x="262" y="61"/>
                  <a:pt x="262" y="61"/>
                  <a:pt x="262" y="61"/>
                </a:cubicBezTo>
                <a:cubicBezTo>
                  <a:pt x="262" y="61"/>
                  <a:pt x="262" y="61"/>
                  <a:pt x="262" y="61"/>
                </a:cubicBezTo>
                <a:close/>
                <a:moveTo>
                  <a:pt x="261" y="61"/>
                </a:moveTo>
                <a:cubicBezTo>
                  <a:pt x="260" y="61"/>
                  <a:pt x="260" y="61"/>
                  <a:pt x="261" y="61"/>
                </a:cubicBezTo>
                <a:close/>
                <a:moveTo>
                  <a:pt x="339" y="54"/>
                </a:moveTo>
                <a:cubicBezTo>
                  <a:pt x="334" y="54"/>
                  <a:pt x="330" y="54"/>
                  <a:pt x="326" y="54"/>
                </a:cubicBezTo>
                <a:cubicBezTo>
                  <a:pt x="329" y="54"/>
                  <a:pt x="333" y="54"/>
                  <a:pt x="336" y="54"/>
                </a:cubicBezTo>
                <a:cubicBezTo>
                  <a:pt x="336" y="54"/>
                  <a:pt x="338" y="54"/>
                  <a:pt x="339" y="54"/>
                </a:cubicBezTo>
                <a:close/>
                <a:moveTo>
                  <a:pt x="263" y="56"/>
                </a:move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5"/>
                </a:cubicBezTo>
                <a:cubicBezTo>
                  <a:pt x="265" y="56"/>
                  <a:pt x="264" y="56"/>
                  <a:pt x="263" y="56"/>
                </a:cubicBezTo>
                <a:close/>
                <a:moveTo>
                  <a:pt x="264" y="52"/>
                </a:moveTo>
                <a:cubicBezTo>
                  <a:pt x="264" y="52"/>
                  <a:pt x="264" y="52"/>
                  <a:pt x="264" y="52"/>
                </a:cubicBezTo>
                <a:cubicBezTo>
                  <a:pt x="264" y="52"/>
                  <a:pt x="263" y="52"/>
                  <a:pt x="263" y="52"/>
                </a:cubicBezTo>
                <a:cubicBezTo>
                  <a:pt x="263" y="52"/>
                  <a:pt x="264" y="52"/>
                  <a:pt x="264" y="52"/>
                </a:cubicBezTo>
                <a:close/>
                <a:moveTo>
                  <a:pt x="261" y="53"/>
                </a:moveTo>
                <a:cubicBezTo>
                  <a:pt x="261" y="52"/>
                  <a:pt x="261" y="52"/>
                  <a:pt x="260" y="52"/>
                </a:cubicBezTo>
                <a:cubicBezTo>
                  <a:pt x="260" y="53"/>
                  <a:pt x="259" y="53"/>
                  <a:pt x="259" y="53"/>
                </a:cubicBezTo>
                <a:cubicBezTo>
                  <a:pt x="259" y="53"/>
                  <a:pt x="260" y="53"/>
                  <a:pt x="260" y="53"/>
                </a:cubicBezTo>
                <a:cubicBezTo>
                  <a:pt x="260" y="53"/>
                  <a:pt x="260" y="53"/>
                  <a:pt x="260" y="53"/>
                </a:cubicBezTo>
                <a:cubicBezTo>
                  <a:pt x="261" y="53"/>
                  <a:pt x="261" y="53"/>
                  <a:pt x="262" y="52"/>
                </a:cubicBezTo>
                <a:cubicBezTo>
                  <a:pt x="262" y="52"/>
                  <a:pt x="262" y="52"/>
                  <a:pt x="262" y="52"/>
                </a:cubicBezTo>
                <a:cubicBezTo>
                  <a:pt x="262" y="52"/>
                  <a:pt x="263" y="52"/>
                  <a:pt x="263" y="52"/>
                </a:cubicBezTo>
                <a:cubicBezTo>
                  <a:pt x="262" y="52"/>
                  <a:pt x="262" y="52"/>
                  <a:pt x="261" y="53"/>
                </a:cubicBezTo>
                <a:close/>
                <a:moveTo>
                  <a:pt x="262" y="59"/>
                </a:moveTo>
                <a:cubicBezTo>
                  <a:pt x="262" y="59"/>
                  <a:pt x="262" y="59"/>
                  <a:pt x="262" y="59"/>
                </a:cubicBezTo>
                <a:cubicBezTo>
                  <a:pt x="262" y="59"/>
                  <a:pt x="262" y="59"/>
                  <a:pt x="262" y="59"/>
                </a:cubicBezTo>
                <a:close/>
                <a:moveTo>
                  <a:pt x="500" y="148"/>
                </a:moveTo>
                <a:cubicBezTo>
                  <a:pt x="498" y="158"/>
                  <a:pt x="496" y="166"/>
                  <a:pt x="494" y="169"/>
                </a:cubicBezTo>
                <a:cubicBezTo>
                  <a:pt x="493" y="172"/>
                  <a:pt x="495" y="168"/>
                  <a:pt x="494" y="170"/>
                </a:cubicBezTo>
                <a:cubicBezTo>
                  <a:pt x="493" y="174"/>
                  <a:pt x="490" y="181"/>
                  <a:pt x="488" y="184"/>
                </a:cubicBezTo>
                <a:cubicBezTo>
                  <a:pt x="486" y="189"/>
                  <a:pt x="483" y="194"/>
                  <a:pt x="480" y="199"/>
                </a:cubicBezTo>
                <a:cubicBezTo>
                  <a:pt x="478" y="202"/>
                  <a:pt x="477" y="204"/>
                  <a:pt x="475" y="206"/>
                </a:cubicBezTo>
                <a:cubicBezTo>
                  <a:pt x="470" y="212"/>
                  <a:pt x="470" y="212"/>
                  <a:pt x="470" y="212"/>
                </a:cubicBezTo>
                <a:cubicBezTo>
                  <a:pt x="469" y="214"/>
                  <a:pt x="466" y="216"/>
                  <a:pt x="465" y="217"/>
                </a:cubicBezTo>
                <a:cubicBezTo>
                  <a:pt x="462" y="221"/>
                  <a:pt x="456" y="228"/>
                  <a:pt x="452" y="232"/>
                </a:cubicBezTo>
                <a:cubicBezTo>
                  <a:pt x="438" y="245"/>
                  <a:pt x="422" y="256"/>
                  <a:pt x="405" y="264"/>
                </a:cubicBezTo>
                <a:cubicBezTo>
                  <a:pt x="387" y="272"/>
                  <a:pt x="369" y="278"/>
                  <a:pt x="351" y="284"/>
                </a:cubicBezTo>
                <a:cubicBezTo>
                  <a:pt x="314" y="295"/>
                  <a:pt x="277" y="301"/>
                  <a:pt x="239" y="304"/>
                </a:cubicBezTo>
                <a:cubicBezTo>
                  <a:pt x="221" y="305"/>
                  <a:pt x="200" y="305"/>
                  <a:pt x="183" y="305"/>
                </a:cubicBezTo>
                <a:cubicBezTo>
                  <a:pt x="177" y="304"/>
                  <a:pt x="172" y="304"/>
                  <a:pt x="167" y="304"/>
                </a:cubicBezTo>
                <a:cubicBezTo>
                  <a:pt x="155" y="303"/>
                  <a:pt x="142" y="302"/>
                  <a:pt x="129" y="301"/>
                </a:cubicBezTo>
                <a:cubicBezTo>
                  <a:pt x="116" y="299"/>
                  <a:pt x="103" y="298"/>
                  <a:pt x="93" y="296"/>
                </a:cubicBezTo>
                <a:cubicBezTo>
                  <a:pt x="77" y="292"/>
                  <a:pt x="61" y="288"/>
                  <a:pt x="45" y="280"/>
                </a:cubicBezTo>
                <a:cubicBezTo>
                  <a:pt x="38" y="277"/>
                  <a:pt x="32" y="273"/>
                  <a:pt x="27" y="269"/>
                </a:cubicBezTo>
                <a:cubicBezTo>
                  <a:pt x="24" y="268"/>
                  <a:pt x="22" y="266"/>
                  <a:pt x="20" y="264"/>
                </a:cubicBezTo>
                <a:cubicBezTo>
                  <a:pt x="11" y="256"/>
                  <a:pt x="4" y="244"/>
                  <a:pt x="2" y="232"/>
                </a:cubicBezTo>
                <a:cubicBezTo>
                  <a:pt x="1" y="225"/>
                  <a:pt x="0" y="219"/>
                  <a:pt x="0" y="213"/>
                </a:cubicBezTo>
                <a:cubicBezTo>
                  <a:pt x="0" y="203"/>
                  <a:pt x="2" y="191"/>
                  <a:pt x="6" y="180"/>
                </a:cubicBezTo>
                <a:cubicBezTo>
                  <a:pt x="10" y="169"/>
                  <a:pt x="16" y="158"/>
                  <a:pt x="22" y="148"/>
                </a:cubicBezTo>
                <a:cubicBezTo>
                  <a:pt x="25" y="143"/>
                  <a:pt x="29" y="139"/>
                  <a:pt x="32" y="134"/>
                </a:cubicBezTo>
                <a:cubicBezTo>
                  <a:pt x="34" y="132"/>
                  <a:pt x="36" y="130"/>
                  <a:pt x="38" y="127"/>
                </a:cubicBezTo>
                <a:cubicBezTo>
                  <a:pt x="44" y="119"/>
                  <a:pt x="54" y="109"/>
                  <a:pt x="61" y="102"/>
                </a:cubicBezTo>
                <a:cubicBezTo>
                  <a:pt x="65" y="98"/>
                  <a:pt x="69" y="95"/>
                  <a:pt x="74" y="91"/>
                </a:cubicBezTo>
                <a:cubicBezTo>
                  <a:pt x="83" y="83"/>
                  <a:pt x="92" y="76"/>
                  <a:pt x="100" y="70"/>
                </a:cubicBezTo>
                <a:cubicBezTo>
                  <a:pt x="111" y="62"/>
                  <a:pt x="128" y="52"/>
                  <a:pt x="143" y="45"/>
                </a:cubicBezTo>
                <a:cubicBezTo>
                  <a:pt x="144" y="44"/>
                  <a:pt x="144" y="44"/>
                  <a:pt x="144" y="44"/>
                </a:cubicBezTo>
                <a:cubicBezTo>
                  <a:pt x="155" y="39"/>
                  <a:pt x="166" y="33"/>
                  <a:pt x="177" y="29"/>
                </a:cubicBezTo>
                <a:cubicBezTo>
                  <a:pt x="179" y="29"/>
                  <a:pt x="179" y="29"/>
                  <a:pt x="180" y="28"/>
                </a:cubicBezTo>
                <a:cubicBezTo>
                  <a:pt x="194" y="23"/>
                  <a:pt x="194" y="23"/>
                  <a:pt x="194" y="23"/>
                </a:cubicBezTo>
                <a:cubicBezTo>
                  <a:pt x="215" y="16"/>
                  <a:pt x="231" y="12"/>
                  <a:pt x="249" y="9"/>
                </a:cubicBezTo>
                <a:cubicBezTo>
                  <a:pt x="259" y="6"/>
                  <a:pt x="271" y="5"/>
                  <a:pt x="281" y="3"/>
                </a:cubicBezTo>
                <a:cubicBezTo>
                  <a:pt x="284" y="3"/>
                  <a:pt x="287" y="2"/>
                  <a:pt x="290" y="2"/>
                </a:cubicBezTo>
                <a:cubicBezTo>
                  <a:pt x="293" y="2"/>
                  <a:pt x="295" y="2"/>
                  <a:pt x="297" y="1"/>
                </a:cubicBezTo>
                <a:cubicBezTo>
                  <a:pt x="304" y="1"/>
                  <a:pt x="304" y="1"/>
                  <a:pt x="304" y="1"/>
                </a:cubicBezTo>
                <a:cubicBezTo>
                  <a:pt x="307" y="1"/>
                  <a:pt x="311" y="0"/>
                  <a:pt x="314" y="0"/>
                </a:cubicBezTo>
                <a:cubicBezTo>
                  <a:pt x="318" y="0"/>
                  <a:pt x="321" y="0"/>
                  <a:pt x="324" y="0"/>
                </a:cubicBezTo>
                <a:cubicBezTo>
                  <a:pt x="327" y="0"/>
                  <a:pt x="331" y="0"/>
                  <a:pt x="334" y="0"/>
                </a:cubicBezTo>
                <a:cubicBezTo>
                  <a:pt x="343" y="0"/>
                  <a:pt x="351" y="0"/>
                  <a:pt x="361" y="1"/>
                </a:cubicBezTo>
                <a:cubicBezTo>
                  <a:pt x="368" y="2"/>
                  <a:pt x="376" y="2"/>
                  <a:pt x="384" y="4"/>
                </a:cubicBezTo>
                <a:cubicBezTo>
                  <a:pt x="389" y="4"/>
                  <a:pt x="394" y="5"/>
                  <a:pt x="398" y="6"/>
                </a:cubicBezTo>
                <a:cubicBezTo>
                  <a:pt x="400" y="7"/>
                  <a:pt x="403" y="8"/>
                  <a:pt x="405" y="8"/>
                </a:cubicBezTo>
                <a:cubicBezTo>
                  <a:pt x="408" y="9"/>
                  <a:pt x="410" y="10"/>
                  <a:pt x="413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6" y="11"/>
                  <a:pt x="416" y="11"/>
                  <a:pt x="416" y="12"/>
                </a:cubicBezTo>
                <a:cubicBezTo>
                  <a:pt x="417" y="12"/>
                  <a:pt x="419" y="13"/>
                  <a:pt x="420" y="12"/>
                </a:cubicBezTo>
                <a:cubicBezTo>
                  <a:pt x="420" y="12"/>
                  <a:pt x="420" y="12"/>
                  <a:pt x="420" y="12"/>
                </a:cubicBezTo>
                <a:cubicBezTo>
                  <a:pt x="421" y="12"/>
                  <a:pt x="421" y="12"/>
                  <a:pt x="421" y="12"/>
                </a:cubicBezTo>
                <a:cubicBezTo>
                  <a:pt x="421" y="13"/>
                  <a:pt x="422" y="13"/>
                  <a:pt x="423" y="13"/>
                </a:cubicBezTo>
                <a:cubicBezTo>
                  <a:pt x="423" y="13"/>
                  <a:pt x="423" y="13"/>
                  <a:pt x="423" y="13"/>
                </a:cubicBezTo>
                <a:cubicBezTo>
                  <a:pt x="424" y="13"/>
                  <a:pt x="424" y="14"/>
                  <a:pt x="424" y="14"/>
                </a:cubicBezTo>
                <a:cubicBezTo>
                  <a:pt x="425" y="14"/>
                  <a:pt x="425" y="14"/>
                  <a:pt x="425" y="14"/>
                </a:cubicBezTo>
                <a:cubicBezTo>
                  <a:pt x="426" y="14"/>
                  <a:pt x="426" y="14"/>
                  <a:pt x="426" y="15"/>
                </a:cubicBezTo>
                <a:cubicBezTo>
                  <a:pt x="426" y="15"/>
                  <a:pt x="426" y="15"/>
                  <a:pt x="426" y="15"/>
                </a:cubicBezTo>
                <a:cubicBezTo>
                  <a:pt x="426" y="15"/>
                  <a:pt x="427" y="16"/>
                  <a:pt x="428" y="16"/>
                </a:cubicBezTo>
                <a:cubicBezTo>
                  <a:pt x="428" y="17"/>
                  <a:pt x="429" y="17"/>
                  <a:pt x="429" y="17"/>
                </a:cubicBezTo>
                <a:cubicBezTo>
                  <a:pt x="430" y="17"/>
                  <a:pt x="430" y="19"/>
                  <a:pt x="431" y="19"/>
                </a:cubicBezTo>
                <a:cubicBezTo>
                  <a:pt x="430" y="20"/>
                  <a:pt x="431" y="20"/>
                  <a:pt x="431" y="20"/>
                </a:cubicBezTo>
                <a:cubicBezTo>
                  <a:pt x="431" y="20"/>
                  <a:pt x="431" y="21"/>
                  <a:pt x="431" y="21"/>
                </a:cubicBezTo>
                <a:cubicBezTo>
                  <a:pt x="431" y="21"/>
                  <a:pt x="431" y="22"/>
                  <a:pt x="431" y="22"/>
                </a:cubicBezTo>
                <a:cubicBezTo>
                  <a:pt x="431" y="22"/>
                  <a:pt x="431" y="23"/>
                  <a:pt x="431" y="23"/>
                </a:cubicBezTo>
                <a:cubicBezTo>
                  <a:pt x="431" y="23"/>
                  <a:pt x="432" y="24"/>
                  <a:pt x="432" y="24"/>
                </a:cubicBezTo>
                <a:cubicBezTo>
                  <a:pt x="432" y="25"/>
                  <a:pt x="431" y="25"/>
                  <a:pt x="431" y="26"/>
                </a:cubicBezTo>
                <a:cubicBezTo>
                  <a:pt x="431" y="27"/>
                  <a:pt x="430" y="28"/>
                  <a:pt x="430" y="29"/>
                </a:cubicBezTo>
                <a:cubicBezTo>
                  <a:pt x="430" y="29"/>
                  <a:pt x="430" y="29"/>
                  <a:pt x="430" y="29"/>
                </a:cubicBezTo>
                <a:cubicBezTo>
                  <a:pt x="429" y="29"/>
                  <a:pt x="429" y="30"/>
                  <a:pt x="428" y="30"/>
                </a:cubicBezTo>
                <a:cubicBezTo>
                  <a:pt x="428" y="30"/>
                  <a:pt x="428" y="30"/>
                  <a:pt x="428" y="31"/>
                </a:cubicBezTo>
                <a:cubicBezTo>
                  <a:pt x="427" y="31"/>
                  <a:pt x="427" y="31"/>
                  <a:pt x="427" y="31"/>
                </a:cubicBezTo>
                <a:cubicBezTo>
                  <a:pt x="426" y="31"/>
                  <a:pt x="424" y="32"/>
                  <a:pt x="423" y="32"/>
                </a:cubicBezTo>
                <a:cubicBezTo>
                  <a:pt x="423" y="32"/>
                  <a:pt x="423" y="32"/>
                  <a:pt x="423" y="32"/>
                </a:cubicBezTo>
                <a:cubicBezTo>
                  <a:pt x="422" y="32"/>
                  <a:pt x="422" y="32"/>
                  <a:pt x="421" y="32"/>
                </a:cubicBezTo>
                <a:cubicBezTo>
                  <a:pt x="421" y="33"/>
                  <a:pt x="420" y="32"/>
                  <a:pt x="420" y="32"/>
                </a:cubicBezTo>
                <a:cubicBezTo>
                  <a:pt x="420" y="32"/>
                  <a:pt x="419" y="32"/>
                  <a:pt x="419" y="32"/>
                </a:cubicBezTo>
                <a:cubicBezTo>
                  <a:pt x="419" y="32"/>
                  <a:pt x="418" y="32"/>
                  <a:pt x="418" y="32"/>
                </a:cubicBezTo>
                <a:cubicBezTo>
                  <a:pt x="417" y="32"/>
                  <a:pt x="417" y="31"/>
                  <a:pt x="416" y="31"/>
                </a:cubicBezTo>
                <a:cubicBezTo>
                  <a:pt x="416" y="31"/>
                  <a:pt x="416" y="31"/>
                  <a:pt x="416" y="31"/>
                </a:cubicBezTo>
                <a:cubicBezTo>
                  <a:pt x="415" y="31"/>
                  <a:pt x="415" y="30"/>
                  <a:pt x="415" y="30"/>
                </a:cubicBezTo>
                <a:cubicBezTo>
                  <a:pt x="415" y="30"/>
                  <a:pt x="415" y="30"/>
                  <a:pt x="414" y="30"/>
                </a:cubicBezTo>
                <a:cubicBezTo>
                  <a:pt x="414" y="29"/>
                  <a:pt x="415" y="29"/>
                  <a:pt x="414" y="29"/>
                </a:cubicBezTo>
                <a:cubicBezTo>
                  <a:pt x="414" y="28"/>
                  <a:pt x="413" y="30"/>
                  <a:pt x="413" y="29"/>
                </a:cubicBezTo>
                <a:cubicBezTo>
                  <a:pt x="413" y="28"/>
                  <a:pt x="412" y="28"/>
                  <a:pt x="411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08" y="26"/>
                  <a:pt x="408" y="26"/>
                  <a:pt x="408" y="26"/>
                </a:cubicBezTo>
                <a:cubicBezTo>
                  <a:pt x="407" y="26"/>
                  <a:pt x="407" y="26"/>
                  <a:pt x="407" y="26"/>
                </a:cubicBezTo>
                <a:cubicBezTo>
                  <a:pt x="399" y="23"/>
                  <a:pt x="390" y="21"/>
                  <a:pt x="383" y="20"/>
                </a:cubicBezTo>
                <a:cubicBezTo>
                  <a:pt x="376" y="19"/>
                  <a:pt x="370" y="18"/>
                  <a:pt x="363" y="17"/>
                </a:cubicBezTo>
                <a:cubicBezTo>
                  <a:pt x="342" y="15"/>
                  <a:pt x="321" y="16"/>
                  <a:pt x="300" y="17"/>
                </a:cubicBezTo>
                <a:cubicBezTo>
                  <a:pt x="288" y="18"/>
                  <a:pt x="273" y="20"/>
                  <a:pt x="262" y="22"/>
                </a:cubicBezTo>
                <a:cubicBezTo>
                  <a:pt x="249" y="24"/>
                  <a:pt x="236" y="27"/>
                  <a:pt x="224" y="30"/>
                </a:cubicBezTo>
                <a:cubicBezTo>
                  <a:pt x="217" y="32"/>
                  <a:pt x="210" y="34"/>
                  <a:pt x="203" y="36"/>
                </a:cubicBezTo>
                <a:cubicBezTo>
                  <a:pt x="196" y="38"/>
                  <a:pt x="196" y="38"/>
                  <a:pt x="196" y="38"/>
                </a:cubicBezTo>
                <a:cubicBezTo>
                  <a:pt x="190" y="41"/>
                  <a:pt x="183" y="43"/>
                  <a:pt x="176" y="46"/>
                </a:cubicBezTo>
                <a:cubicBezTo>
                  <a:pt x="170" y="49"/>
                  <a:pt x="164" y="51"/>
                  <a:pt x="157" y="54"/>
                </a:cubicBezTo>
                <a:cubicBezTo>
                  <a:pt x="148" y="58"/>
                  <a:pt x="138" y="64"/>
                  <a:pt x="127" y="70"/>
                </a:cubicBezTo>
                <a:cubicBezTo>
                  <a:pt x="117" y="77"/>
                  <a:pt x="106" y="84"/>
                  <a:pt x="96" y="92"/>
                </a:cubicBezTo>
                <a:cubicBezTo>
                  <a:pt x="93" y="94"/>
                  <a:pt x="93" y="94"/>
                  <a:pt x="93" y="94"/>
                </a:cubicBezTo>
                <a:cubicBezTo>
                  <a:pt x="80" y="104"/>
                  <a:pt x="69" y="115"/>
                  <a:pt x="59" y="125"/>
                </a:cubicBezTo>
                <a:cubicBezTo>
                  <a:pt x="47" y="138"/>
                  <a:pt x="34" y="155"/>
                  <a:pt x="26" y="171"/>
                </a:cubicBezTo>
                <a:cubicBezTo>
                  <a:pt x="19" y="186"/>
                  <a:pt x="14" y="201"/>
                  <a:pt x="14" y="217"/>
                </a:cubicBezTo>
                <a:cubicBezTo>
                  <a:pt x="15" y="222"/>
                  <a:pt x="15" y="229"/>
                  <a:pt x="17" y="234"/>
                </a:cubicBezTo>
                <a:cubicBezTo>
                  <a:pt x="19" y="239"/>
                  <a:pt x="22" y="244"/>
                  <a:pt x="26" y="249"/>
                </a:cubicBezTo>
                <a:cubicBezTo>
                  <a:pt x="28" y="252"/>
                  <a:pt x="31" y="255"/>
                  <a:pt x="35" y="258"/>
                </a:cubicBezTo>
                <a:cubicBezTo>
                  <a:pt x="40" y="261"/>
                  <a:pt x="45" y="264"/>
                  <a:pt x="51" y="267"/>
                </a:cubicBezTo>
                <a:cubicBezTo>
                  <a:pt x="61" y="272"/>
                  <a:pt x="72" y="276"/>
                  <a:pt x="84" y="279"/>
                </a:cubicBezTo>
                <a:cubicBezTo>
                  <a:pt x="95" y="282"/>
                  <a:pt x="106" y="284"/>
                  <a:pt x="117" y="285"/>
                </a:cubicBezTo>
                <a:cubicBezTo>
                  <a:pt x="121" y="286"/>
                  <a:pt x="125" y="286"/>
                  <a:pt x="129" y="287"/>
                </a:cubicBezTo>
                <a:cubicBezTo>
                  <a:pt x="131" y="287"/>
                  <a:pt x="134" y="287"/>
                  <a:pt x="137" y="287"/>
                </a:cubicBezTo>
                <a:cubicBezTo>
                  <a:pt x="150" y="289"/>
                  <a:pt x="168" y="290"/>
                  <a:pt x="184" y="291"/>
                </a:cubicBezTo>
                <a:cubicBezTo>
                  <a:pt x="206" y="291"/>
                  <a:pt x="227" y="291"/>
                  <a:pt x="251" y="289"/>
                </a:cubicBezTo>
                <a:cubicBezTo>
                  <a:pt x="268" y="287"/>
                  <a:pt x="287" y="285"/>
                  <a:pt x="306" y="281"/>
                </a:cubicBezTo>
                <a:cubicBezTo>
                  <a:pt x="331" y="276"/>
                  <a:pt x="357" y="268"/>
                  <a:pt x="381" y="259"/>
                </a:cubicBezTo>
                <a:cubicBezTo>
                  <a:pt x="395" y="254"/>
                  <a:pt x="407" y="248"/>
                  <a:pt x="419" y="241"/>
                </a:cubicBezTo>
                <a:cubicBezTo>
                  <a:pt x="430" y="233"/>
                  <a:pt x="440" y="224"/>
                  <a:pt x="449" y="215"/>
                </a:cubicBezTo>
                <a:cubicBezTo>
                  <a:pt x="450" y="214"/>
                  <a:pt x="451" y="213"/>
                  <a:pt x="453" y="211"/>
                </a:cubicBezTo>
                <a:cubicBezTo>
                  <a:pt x="455" y="209"/>
                  <a:pt x="454" y="210"/>
                  <a:pt x="456" y="207"/>
                </a:cubicBezTo>
                <a:cubicBezTo>
                  <a:pt x="458" y="205"/>
                  <a:pt x="457" y="207"/>
                  <a:pt x="458" y="205"/>
                </a:cubicBezTo>
                <a:cubicBezTo>
                  <a:pt x="464" y="198"/>
                  <a:pt x="464" y="198"/>
                  <a:pt x="464" y="198"/>
                </a:cubicBezTo>
                <a:cubicBezTo>
                  <a:pt x="465" y="197"/>
                  <a:pt x="466" y="196"/>
                  <a:pt x="467" y="195"/>
                </a:cubicBezTo>
                <a:cubicBezTo>
                  <a:pt x="467" y="194"/>
                  <a:pt x="468" y="193"/>
                  <a:pt x="469" y="192"/>
                </a:cubicBezTo>
                <a:cubicBezTo>
                  <a:pt x="472" y="187"/>
                  <a:pt x="475" y="182"/>
                  <a:pt x="477" y="177"/>
                </a:cubicBezTo>
                <a:cubicBezTo>
                  <a:pt x="482" y="167"/>
                  <a:pt x="486" y="156"/>
                  <a:pt x="487" y="146"/>
                </a:cubicBezTo>
                <a:cubicBezTo>
                  <a:pt x="487" y="143"/>
                  <a:pt x="487" y="146"/>
                  <a:pt x="488" y="144"/>
                </a:cubicBezTo>
                <a:cubicBezTo>
                  <a:pt x="488" y="142"/>
                  <a:pt x="488" y="141"/>
                  <a:pt x="487" y="139"/>
                </a:cubicBezTo>
                <a:cubicBezTo>
                  <a:pt x="487" y="137"/>
                  <a:pt x="487" y="136"/>
                  <a:pt x="487" y="134"/>
                </a:cubicBezTo>
                <a:cubicBezTo>
                  <a:pt x="487" y="130"/>
                  <a:pt x="486" y="126"/>
                  <a:pt x="485" y="123"/>
                </a:cubicBezTo>
                <a:cubicBezTo>
                  <a:pt x="483" y="115"/>
                  <a:pt x="480" y="108"/>
                  <a:pt x="475" y="103"/>
                </a:cubicBezTo>
                <a:cubicBezTo>
                  <a:pt x="472" y="98"/>
                  <a:pt x="467" y="94"/>
                  <a:pt x="462" y="91"/>
                </a:cubicBezTo>
                <a:cubicBezTo>
                  <a:pt x="460" y="90"/>
                  <a:pt x="461" y="90"/>
                  <a:pt x="460" y="90"/>
                </a:cubicBezTo>
                <a:cubicBezTo>
                  <a:pt x="458" y="89"/>
                  <a:pt x="459" y="89"/>
                  <a:pt x="458" y="88"/>
                </a:cubicBezTo>
                <a:cubicBezTo>
                  <a:pt x="456" y="87"/>
                  <a:pt x="456" y="87"/>
                  <a:pt x="456" y="87"/>
                </a:cubicBezTo>
                <a:cubicBezTo>
                  <a:pt x="453" y="86"/>
                  <a:pt x="453" y="86"/>
                  <a:pt x="453" y="86"/>
                </a:cubicBezTo>
                <a:cubicBezTo>
                  <a:pt x="439" y="78"/>
                  <a:pt x="424" y="72"/>
                  <a:pt x="409" y="67"/>
                </a:cubicBezTo>
                <a:cubicBezTo>
                  <a:pt x="406" y="66"/>
                  <a:pt x="406" y="66"/>
                  <a:pt x="402" y="64"/>
                </a:cubicBezTo>
                <a:cubicBezTo>
                  <a:pt x="398" y="63"/>
                  <a:pt x="399" y="63"/>
                  <a:pt x="396" y="63"/>
                </a:cubicBezTo>
                <a:cubicBezTo>
                  <a:pt x="395" y="63"/>
                  <a:pt x="392" y="61"/>
                  <a:pt x="391" y="61"/>
                </a:cubicBezTo>
                <a:cubicBezTo>
                  <a:pt x="390" y="61"/>
                  <a:pt x="391" y="61"/>
                  <a:pt x="391" y="61"/>
                </a:cubicBezTo>
                <a:cubicBezTo>
                  <a:pt x="388" y="60"/>
                  <a:pt x="378" y="58"/>
                  <a:pt x="373" y="57"/>
                </a:cubicBezTo>
                <a:cubicBezTo>
                  <a:pt x="366" y="56"/>
                  <a:pt x="358" y="54"/>
                  <a:pt x="350" y="53"/>
                </a:cubicBezTo>
                <a:cubicBezTo>
                  <a:pt x="358" y="54"/>
                  <a:pt x="365" y="55"/>
                  <a:pt x="367" y="55"/>
                </a:cubicBezTo>
                <a:cubicBezTo>
                  <a:pt x="359" y="53"/>
                  <a:pt x="344" y="52"/>
                  <a:pt x="336" y="51"/>
                </a:cubicBezTo>
                <a:cubicBezTo>
                  <a:pt x="318" y="50"/>
                  <a:pt x="294" y="52"/>
                  <a:pt x="273" y="56"/>
                </a:cubicBezTo>
                <a:cubicBezTo>
                  <a:pt x="272" y="56"/>
                  <a:pt x="271" y="56"/>
                  <a:pt x="271" y="56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4" y="58"/>
                  <a:pt x="263" y="58"/>
                  <a:pt x="262" y="58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7" y="57"/>
                  <a:pt x="267" y="57"/>
                  <a:pt x="267" y="57"/>
                </a:cubicBezTo>
                <a:cubicBezTo>
                  <a:pt x="288" y="53"/>
                  <a:pt x="309" y="50"/>
                  <a:pt x="330" y="51"/>
                </a:cubicBezTo>
                <a:cubicBezTo>
                  <a:pt x="335" y="51"/>
                  <a:pt x="343" y="51"/>
                  <a:pt x="352" y="52"/>
                </a:cubicBezTo>
                <a:cubicBezTo>
                  <a:pt x="362" y="53"/>
                  <a:pt x="371" y="55"/>
                  <a:pt x="378" y="57"/>
                </a:cubicBezTo>
                <a:cubicBezTo>
                  <a:pt x="387" y="58"/>
                  <a:pt x="391" y="59"/>
                  <a:pt x="387" y="58"/>
                </a:cubicBezTo>
                <a:cubicBezTo>
                  <a:pt x="376" y="55"/>
                  <a:pt x="367" y="53"/>
                  <a:pt x="356" y="52"/>
                </a:cubicBezTo>
                <a:cubicBezTo>
                  <a:pt x="354" y="51"/>
                  <a:pt x="352" y="51"/>
                  <a:pt x="355" y="51"/>
                </a:cubicBezTo>
                <a:cubicBezTo>
                  <a:pt x="377" y="53"/>
                  <a:pt x="401" y="60"/>
                  <a:pt x="418" y="66"/>
                </a:cubicBezTo>
                <a:cubicBezTo>
                  <a:pt x="428" y="70"/>
                  <a:pt x="428" y="70"/>
                  <a:pt x="428" y="70"/>
                </a:cubicBezTo>
                <a:cubicBezTo>
                  <a:pt x="430" y="70"/>
                  <a:pt x="431" y="71"/>
                  <a:pt x="432" y="71"/>
                </a:cubicBezTo>
                <a:cubicBezTo>
                  <a:pt x="432" y="71"/>
                  <a:pt x="430" y="70"/>
                  <a:pt x="430" y="70"/>
                </a:cubicBezTo>
                <a:cubicBezTo>
                  <a:pt x="411" y="62"/>
                  <a:pt x="395" y="56"/>
                  <a:pt x="374" y="52"/>
                </a:cubicBezTo>
                <a:cubicBezTo>
                  <a:pt x="371" y="51"/>
                  <a:pt x="368" y="51"/>
                  <a:pt x="365" y="50"/>
                </a:cubicBezTo>
                <a:cubicBezTo>
                  <a:pt x="358" y="49"/>
                  <a:pt x="347" y="48"/>
                  <a:pt x="338" y="47"/>
                </a:cubicBezTo>
                <a:cubicBezTo>
                  <a:pt x="336" y="47"/>
                  <a:pt x="337" y="47"/>
                  <a:pt x="336" y="47"/>
                </a:cubicBezTo>
                <a:cubicBezTo>
                  <a:pt x="315" y="46"/>
                  <a:pt x="296" y="48"/>
                  <a:pt x="277" y="51"/>
                </a:cubicBezTo>
                <a:cubicBezTo>
                  <a:pt x="293" y="48"/>
                  <a:pt x="310" y="47"/>
                  <a:pt x="325" y="47"/>
                </a:cubicBezTo>
                <a:cubicBezTo>
                  <a:pt x="327" y="47"/>
                  <a:pt x="328" y="46"/>
                  <a:pt x="330" y="46"/>
                </a:cubicBezTo>
                <a:cubicBezTo>
                  <a:pt x="343" y="47"/>
                  <a:pt x="363" y="49"/>
                  <a:pt x="379" y="52"/>
                </a:cubicBezTo>
                <a:cubicBezTo>
                  <a:pt x="381" y="52"/>
                  <a:pt x="382" y="52"/>
                  <a:pt x="375" y="51"/>
                </a:cubicBezTo>
                <a:cubicBezTo>
                  <a:pt x="377" y="51"/>
                  <a:pt x="378" y="51"/>
                  <a:pt x="381" y="52"/>
                </a:cubicBezTo>
                <a:cubicBezTo>
                  <a:pt x="381" y="52"/>
                  <a:pt x="380" y="52"/>
                  <a:pt x="379" y="52"/>
                </a:cubicBezTo>
                <a:cubicBezTo>
                  <a:pt x="388" y="53"/>
                  <a:pt x="389" y="54"/>
                  <a:pt x="398" y="56"/>
                </a:cubicBezTo>
                <a:cubicBezTo>
                  <a:pt x="399" y="56"/>
                  <a:pt x="400" y="56"/>
                  <a:pt x="399" y="56"/>
                </a:cubicBezTo>
                <a:cubicBezTo>
                  <a:pt x="392" y="54"/>
                  <a:pt x="385" y="52"/>
                  <a:pt x="379" y="51"/>
                </a:cubicBezTo>
                <a:cubicBezTo>
                  <a:pt x="375" y="50"/>
                  <a:pt x="372" y="50"/>
                  <a:pt x="369" y="49"/>
                </a:cubicBezTo>
                <a:cubicBezTo>
                  <a:pt x="367" y="49"/>
                  <a:pt x="367" y="49"/>
                  <a:pt x="365" y="48"/>
                </a:cubicBezTo>
                <a:cubicBezTo>
                  <a:pt x="363" y="48"/>
                  <a:pt x="360" y="48"/>
                  <a:pt x="358" y="48"/>
                </a:cubicBezTo>
                <a:cubicBezTo>
                  <a:pt x="353" y="47"/>
                  <a:pt x="353" y="47"/>
                  <a:pt x="353" y="47"/>
                </a:cubicBezTo>
                <a:cubicBezTo>
                  <a:pt x="345" y="46"/>
                  <a:pt x="336" y="46"/>
                  <a:pt x="327" y="45"/>
                </a:cubicBezTo>
                <a:cubicBezTo>
                  <a:pt x="321" y="45"/>
                  <a:pt x="314" y="45"/>
                  <a:pt x="307" y="46"/>
                </a:cubicBezTo>
                <a:cubicBezTo>
                  <a:pt x="310" y="45"/>
                  <a:pt x="315" y="45"/>
                  <a:pt x="320" y="45"/>
                </a:cubicBezTo>
                <a:cubicBezTo>
                  <a:pt x="337" y="45"/>
                  <a:pt x="357" y="46"/>
                  <a:pt x="371" y="49"/>
                </a:cubicBezTo>
                <a:cubicBezTo>
                  <a:pt x="372" y="49"/>
                  <a:pt x="369" y="48"/>
                  <a:pt x="368" y="48"/>
                </a:cubicBezTo>
                <a:cubicBezTo>
                  <a:pt x="363" y="47"/>
                  <a:pt x="360" y="47"/>
                  <a:pt x="356" y="46"/>
                </a:cubicBezTo>
                <a:cubicBezTo>
                  <a:pt x="354" y="46"/>
                  <a:pt x="357" y="46"/>
                  <a:pt x="355" y="46"/>
                </a:cubicBezTo>
                <a:cubicBezTo>
                  <a:pt x="345" y="45"/>
                  <a:pt x="335" y="45"/>
                  <a:pt x="323" y="45"/>
                </a:cubicBezTo>
                <a:cubicBezTo>
                  <a:pt x="322" y="44"/>
                  <a:pt x="319" y="44"/>
                  <a:pt x="321" y="44"/>
                </a:cubicBezTo>
                <a:cubicBezTo>
                  <a:pt x="319" y="44"/>
                  <a:pt x="319" y="44"/>
                  <a:pt x="317" y="44"/>
                </a:cubicBezTo>
                <a:cubicBezTo>
                  <a:pt x="314" y="44"/>
                  <a:pt x="318" y="44"/>
                  <a:pt x="317" y="44"/>
                </a:cubicBezTo>
                <a:cubicBezTo>
                  <a:pt x="314" y="44"/>
                  <a:pt x="310" y="45"/>
                  <a:pt x="308" y="45"/>
                </a:cubicBezTo>
                <a:cubicBezTo>
                  <a:pt x="294" y="46"/>
                  <a:pt x="282" y="47"/>
                  <a:pt x="266" y="50"/>
                </a:cubicBezTo>
                <a:cubicBezTo>
                  <a:pt x="276" y="48"/>
                  <a:pt x="290" y="46"/>
                  <a:pt x="305" y="45"/>
                </a:cubicBezTo>
                <a:cubicBezTo>
                  <a:pt x="308" y="44"/>
                  <a:pt x="304" y="45"/>
                  <a:pt x="307" y="44"/>
                </a:cubicBezTo>
                <a:cubicBezTo>
                  <a:pt x="311" y="44"/>
                  <a:pt x="314" y="44"/>
                  <a:pt x="318" y="44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333" y="44"/>
                  <a:pt x="338" y="44"/>
                  <a:pt x="343" y="44"/>
                </a:cubicBezTo>
                <a:cubicBezTo>
                  <a:pt x="348" y="45"/>
                  <a:pt x="351" y="45"/>
                  <a:pt x="356" y="45"/>
                </a:cubicBezTo>
                <a:cubicBezTo>
                  <a:pt x="358" y="46"/>
                  <a:pt x="358" y="45"/>
                  <a:pt x="361" y="46"/>
                </a:cubicBezTo>
                <a:cubicBezTo>
                  <a:pt x="362" y="46"/>
                  <a:pt x="357" y="45"/>
                  <a:pt x="360" y="45"/>
                </a:cubicBezTo>
                <a:cubicBezTo>
                  <a:pt x="363" y="46"/>
                  <a:pt x="360" y="45"/>
                  <a:pt x="362" y="46"/>
                </a:cubicBezTo>
                <a:cubicBezTo>
                  <a:pt x="365" y="46"/>
                  <a:pt x="366" y="46"/>
                  <a:pt x="368" y="46"/>
                </a:cubicBezTo>
                <a:cubicBezTo>
                  <a:pt x="375" y="48"/>
                  <a:pt x="382" y="49"/>
                  <a:pt x="389" y="51"/>
                </a:cubicBezTo>
                <a:cubicBezTo>
                  <a:pt x="391" y="51"/>
                  <a:pt x="386" y="50"/>
                  <a:pt x="388" y="50"/>
                </a:cubicBezTo>
                <a:cubicBezTo>
                  <a:pt x="391" y="51"/>
                  <a:pt x="401" y="54"/>
                  <a:pt x="403" y="54"/>
                </a:cubicBezTo>
                <a:cubicBezTo>
                  <a:pt x="411" y="57"/>
                  <a:pt x="415" y="58"/>
                  <a:pt x="424" y="61"/>
                </a:cubicBezTo>
                <a:cubicBezTo>
                  <a:pt x="427" y="63"/>
                  <a:pt x="424" y="61"/>
                  <a:pt x="426" y="62"/>
                </a:cubicBezTo>
                <a:cubicBezTo>
                  <a:pt x="431" y="64"/>
                  <a:pt x="434" y="65"/>
                  <a:pt x="440" y="68"/>
                </a:cubicBezTo>
                <a:cubicBezTo>
                  <a:pt x="444" y="69"/>
                  <a:pt x="450" y="72"/>
                  <a:pt x="455" y="75"/>
                </a:cubicBezTo>
                <a:cubicBezTo>
                  <a:pt x="455" y="74"/>
                  <a:pt x="452" y="73"/>
                  <a:pt x="449" y="71"/>
                </a:cubicBezTo>
                <a:cubicBezTo>
                  <a:pt x="451" y="72"/>
                  <a:pt x="456" y="75"/>
                  <a:pt x="458" y="76"/>
                </a:cubicBezTo>
                <a:cubicBezTo>
                  <a:pt x="466" y="80"/>
                  <a:pt x="473" y="84"/>
                  <a:pt x="480" y="91"/>
                </a:cubicBezTo>
                <a:cubicBezTo>
                  <a:pt x="486" y="97"/>
                  <a:pt x="492" y="105"/>
                  <a:pt x="495" y="116"/>
                </a:cubicBezTo>
                <a:cubicBezTo>
                  <a:pt x="496" y="119"/>
                  <a:pt x="497" y="120"/>
                  <a:pt x="498" y="123"/>
                </a:cubicBezTo>
                <a:cubicBezTo>
                  <a:pt x="498" y="124"/>
                  <a:pt x="498" y="124"/>
                  <a:pt x="498" y="123"/>
                </a:cubicBezTo>
                <a:cubicBezTo>
                  <a:pt x="498" y="126"/>
                  <a:pt x="499" y="130"/>
                  <a:pt x="499" y="134"/>
                </a:cubicBezTo>
                <a:cubicBezTo>
                  <a:pt x="500" y="136"/>
                  <a:pt x="500" y="139"/>
                  <a:pt x="500" y="141"/>
                </a:cubicBezTo>
                <a:cubicBezTo>
                  <a:pt x="500" y="143"/>
                  <a:pt x="500" y="146"/>
                  <a:pt x="500" y="148"/>
                </a:cubicBezTo>
                <a:close/>
                <a:moveTo>
                  <a:pt x="385" y="50"/>
                </a:moveTo>
                <a:cubicBezTo>
                  <a:pt x="380" y="49"/>
                  <a:pt x="378" y="49"/>
                  <a:pt x="371" y="47"/>
                </a:cubicBezTo>
                <a:cubicBezTo>
                  <a:pt x="369" y="47"/>
                  <a:pt x="367" y="47"/>
                  <a:pt x="364" y="46"/>
                </a:cubicBezTo>
                <a:cubicBezTo>
                  <a:pt x="363" y="47"/>
                  <a:pt x="354" y="45"/>
                  <a:pt x="354" y="46"/>
                </a:cubicBezTo>
                <a:cubicBezTo>
                  <a:pt x="359" y="46"/>
                  <a:pt x="362" y="47"/>
                  <a:pt x="365" y="47"/>
                </a:cubicBezTo>
                <a:cubicBezTo>
                  <a:pt x="367" y="47"/>
                  <a:pt x="364" y="47"/>
                  <a:pt x="366" y="47"/>
                </a:cubicBezTo>
                <a:cubicBezTo>
                  <a:pt x="370" y="48"/>
                  <a:pt x="380" y="49"/>
                  <a:pt x="386" y="51"/>
                </a:cubicBezTo>
                <a:cubicBezTo>
                  <a:pt x="386" y="51"/>
                  <a:pt x="384" y="50"/>
                  <a:pt x="385" y="50"/>
                </a:cubicBezTo>
                <a:close/>
                <a:moveTo>
                  <a:pt x="387" y="51"/>
                </a:moveTo>
                <a:cubicBezTo>
                  <a:pt x="387" y="51"/>
                  <a:pt x="388" y="51"/>
                  <a:pt x="388" y="51"/>
                </a:cubicBezTo>
                <a:cubicBezTo>
                  <a:pt x="392" y="52"/>
                  <a:pt x="389" y="51"/>
                  <a:pt x="387" y="51"/>
                </a:cubicBezTo>
                <a:close/>
                <a:moveTo>
                  <a:pt x="391" y="61"/>
                </a:moveTo>
                <a:cubicBezTo>
                  <a:pt x="391" y="61"/>
                  <a:pt x="391" y="61"/>
                  <a:pt x="391" y="61"/>
                </a:cubicBezTo>
                <a:cubicBezTo>
                  <a:pt x="391" y="61"/>
                  <a:pt x="391" y="61"/>
                  <a:pt x="391" y="6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3254863" y="2277358"/>
            <a:ext cx="1562464" cy="6021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5" name="Right Arrow 44"/>
          <p:cNvSpPr/>
          <p:nvPr/>
        </p:nvSpPr>
        <p:spPr>
          <a:xfrm>
            <a:off x="3254863" y="4805711"/>
            <a:ext cx="1562464" cy="602166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10737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69910E-A512-471D-8D9D-ACEE71DABC02}"/>
              </a:ext>
            </a:extLst>
          </p:cNvPr>
          <p:cNvSpPr txBox="1"/>
          <p:nvPr/>
        </p:nvSpPr>
        <p:spPr>
          <a:xfrm>
            <a:off x="3627605" y="930748"/>
            <a:ext cx="528330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</a:rPr>
              <a:t>Цел и специфични цели на оценката</a:t>
            </a:r>
            <a:endParaRPr lang="bg-BG" sz="25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504144" y="3495166"/>
            <a:ext cx="1294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>
                <a:solidFill>
                  <a:schemeClr val="bg1"/>
                </a:solidFill>
              </a:rPr>
              <a:t>Goal</a:t>
            </a:r>
          </a:p>
        </p:txBody>
      </p:sp>
      <p:grpSp>
        <p:nvGrpSpPr>
          <p:cNvPr id="155" name="Group 154"/>
          <p:cNvGrpSpPr/>
          <p:nvPr/>
        </p:nvGrpSpPr>
        <p:grpSpPr>
          <a:xfrm>
            <a:off x="728323" y="850709"/>
            <a:ext cx="10582580" cy="5824728"/>
            <a:chOff x="591710" y="714255"/>
            <a:chExt cx="10913817" cy="6461676"/>
          </a:xfrm>
        </p:grpSpPr>
        <p:grpSp>
          <p:nvGrpSpPr>
            <p:cNvPr id="7" name="Group 6"/>
            <p:cNvGrpSpPr/>
            <p:nvPr/>
          </p:nvGrpSpPr>
          <p:grpSpPr>
            <a:xfrm>
              <a:off x="591710" y="714255"/>
              <a:ext cx="10821078" cy="6461676"/>
              <a:chOff x="1907873" y="1861043"/>
              <a:chExt cx="5424137" cy="3602205"/>
            </a:xfrm>
          </p:grpSpPr>
          <p:grpSp>
            <p:nvGrpSpPr>
              <p:cNvPr id="144" name="Group 143"/>
              <p:cNvGrpSpPr/>
              <p:nvPr/>
            </p:nvGrpSpPr>
            <p:grpSpPr>
              <a:xfrm rot="5400000">
                <a:off x="2935137" y="1007885"/>
                <a:ext cx="3352800" cy="5407328"/>
                <a:chOff x="1828800" y="1016408"/>
                <a:chExt cx="3352800" cy="5407328"/>
              </a:xfrm>
            </p:grpSpPr>
            <p:sp>
              <p:nvSpPr>
                <p:cNvPr id="145" name="Trapezoid 144"/>
                <p:cNvSpPr/>
                <p:nvPr/>
              </p:nvSpPr>
              <p:spPr>
                <a:xfrm rot="10800000">
                  <a:off x="1828800" y="1016408"/>
                  <a:ext cx="3352800" cy="914400"/>
                </a:xfrm>
                <a:prstGeom prst="trapezoid">
                  <a:avLst/>
                </a:prstGeom>
                <a:solidFill>
                  <a:schemeClr val="bg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6" name="Trapezoid 145"/>
                <p:cNvSpPr/>
                <p:nvPr/>
              </p:nvSpPr>
              <p:spPr>
                <a:xfrm rot="10800000">
                  <a:off x="1951322" y="2057400"/>
                  <a:ext cx="3015869" cy="1033476"/>
                </a:xfrm>
                <a:prstGeom prst="trapezoid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1" dirty="0"/>
                </a:p>
              </p:txBody>
            </p:sp>
            <p:sp>
              <p:nvSpPr>
                <p:cNvPr id="147" name="Trapezoid 146"/>
                <p:cNvSpPr/>
                <p:nvPr/>
              </p:nvSpPr>
              <p:spPr>
                <a:xfrm rot="10800000">
                  <a:off x="2249622" y="3150179"/>
                  <a:ext cx="2402166" cy="918853"/>
                </a:xfrm>
                <a:prstGeom prst="trapezoid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8" name="Trapezoid 147"/>
                <p:cNvSpPr/>
                <p:nvPr/>
              </p:nvSpPr>
              <p:spPr>
                <a:xfrm rot="10800000">
                  <a:off x="2515684" y="4137048"/>
                  <a:ext cx="1880229" cy="995765"/>
                </a:xfrm>
                <a:prstGeom prst="trapezoid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9" name="Oval 148"/>
                <p:cNvSpPr/>
                <p:nvPr/>
              </p:nvSpPr>
              <p:spPr>
                <a:xfrm>
                  <a:off x="2640809" y="4884641"/>
                  <a:ext cx="1629978" cy="1539095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2"/>
                    </a:gs>
                    <a:gs pos="50000">
                      <a:schemeClr val="accent4"/>
                    </a:gs>
                    <a:gs pos="100000">
                      <a:srgbClr val="FFFF00"/>
                    </a:gs>
                  </a:gsLst>
                  <a:lin ang="2700000" scaled="1"/>
                  <a:tileRect/>
                </a:gra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51" name="Trapezoid 150"/>
              <p:cNvSpPr/>
              <p:nvPr/>
            </p:nvSpPr>
            <p:spPr>
              <a:xfrm rot="16200000">
                <a:off x="5031658" y="3162897"/>
                <a:ext cx="3602205" cy="998498"/>
              </a:xfrm>
              <a:prstGeom prst="trapezoid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/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1190377" y="2715126"/>
              <a:ext cx="1912984" cy="2431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C00000"/>
                  </a:solidFill>
                </a:rPr>
                <a:t>Оценка на изпълнението на </a:t>
              </a:r>
              <a:r>
                <a:rPr lang="bg-BG" dirty="0">
                  <a:solidFill>
                    <a:srgbClr val="C00000"/>
                  </a:solidFill>
                </a:rPr>
                <a:t>ПО </a:t>
              </a:r>
              <a:r>
                <a:rPr lang="ru-RU" dirty="0">
                  <a:solidFill>
                    <a:srgbClr val="C00000"/>
                  </a:solidFill>
                </a:rPr>
                <a:t>1 „Научни изследвания и технологично развитие“ ОПНОИР 2014 – 2020 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662185" y="2544218"/>
              <a:ext cx="1625675" cy="27143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700" dirty="0"/>
                <a:t>да се анализира изпълнението и да се оценят постигнатите резултати на проектите в процес на изпълнение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>
              <a:off x="5405553" y="2143437"/>
              <a:ext cx="1755006" cy="35850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700" dirty="0"/>
                <a:t>да се оцени актуалността и адекватността на индикаторите за изпълнение и резултат, както и методологията за изчисление на планираните крайни цели</a:t>
              </a:r>
            </a:p>
          </p:txBody>
        </p:sp>
        <p:sp>
          <p:nvSpPr>
            <p:cNvPr id="153" name="Rectangle 152"/>
            <p:cNvSpPr/>
            <p:nvPr/>
          </p:nvSpPr>
          <p:spPr>
            <a:xfrm>
              <a:off x="7480345" y="1781442"/>
              <a:ext cx="1893165" cy="30046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700" dirty="0"/>
                <a:t>да се оцени актуалността на външната съгласуваност на ПО 1 спрямо нуждите и стратегическата рамка в сектор наука и образование</a:t>
              </a:r>
            </a:p>
          </p:txBody>
        </p:sp>
        <p:sp>
          <p:nvSpPr>
            <p:cNvPr id="154" name="Rectangle 153"/>
            <p:cNvSpPr/>
            <p:nvPr/>
          </p:nvSpPr>
          <p:spPr>
            <a:xfrm>
              <a:off x="9428763" y="1305904"/>
              <a:ext cx="2076764" cy="4506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700" dirty="0"/>
                <a:t>да се предложат препоръки за подобряване на изпълнението на проектите по ПО 1 и за осигуряване на устойчивост на Центровете за върхови постижения (ЦВП) и Центровете за компетентност (ЦК) след приключване на подкрепата по ОПНОИР</a:t>
              </a:r>
            </a:p>
          </p:txBody>
        </p:sp>
      </p:grpSp>
      <p:sp>
        <p:nvSpPr>
          <p:cNvPr id="19" name="Rectangle 18"/>
          <p:cNvSpPr/>
          <p:nvPr/>
        </p:nvSpPr>
        <p:spPr>
          <a:xfrm>
            <a:off x="916063" y="5167250"/>
            <a:ext cx="2840099" cy="365760"/>
          </a:xfrm>
          <a:prstGeom prst="rect">
            <a:avLst/>
          </a:prstGeom>
          <a:gradFill flip="none" rotWithShape="1">
            <a:gsLst>
              <a:gs pos="54000">
                <a:schemeClr val="accent2"/>
              </a:gs>
              <a:gs pos="100000">
                <a:schemeClr val="accent2">
                  <a:lumMod val="20000"/>
                  <a:lumOff val="80000"/>
                </a:schemeClr>
              </a:gs>
              <a:gs pos="0">
                <a:schemeClr val="accent2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bg-BG" dirty="0">
                <a:solidFill>
                  <a:schemeClr val="tx1"/>
                </a:solidFill>
              </a:rPr>
              <a:t>Консултативен комитет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47157" y="5555282"/>
            <a:ext cx="2858451" cy="1005840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0" tIns="45720" rIns="0" bIns="0" rtlCol="0" anchor="t"/>
          <a:lstStyle/>
          <a:p>
            <a:pPr marL="176213" lvl="0" indent="-176213" algn="just">
              <a:buFont typeface="Arial" pitchFamily="34" charset="0"/>
              <a:buChar char="•"/>
              <a:defRPr/>
            </a:pPr>
            <a:r>
              <a:rPr lang="ru-RU" sz="1400" kern="0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Arial" pitchFamily="34" charset="0"/>
                <a:cs typeface="Arial" pitchFamily="34" charset="0"/>
              </a:rPr>
              <a:t>независимо външно мнение относно текущото изпълнение и резултати на оценката</a:t>
            </a:r>
            <a:r>
              <a:rPr kumimoji="0" lang="en-US" sz="1400" b="0" i="0" u="none" strike="noStrike" kern="0" cap="none" spc="0" normalizeH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</a:p>
          <a:p>
            <a:pPr marL="176213" marR="0" lvl="0" indent="-1762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bg-BG" sz="1400" b="0" i="0" u="none" strike="noStrike" kern="0" cap="none" spc="0" normalizeH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МОН, ДАНИИ, ЦКЗ, МИ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927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69910E-A512-471D-8D9D-ACEE71DABC02}"/>
              </a:ext>
            </a:extLst>
          </p:cNvPr>
          <p:cNvSpPr txBox="1"/>
          <p:nvPr/>
        </p:nvSpPr>
        <p:spPr>
          <a:xfrm>
            <a:off x="3971110" y="930748"/>
            <a:ext cx="45963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</a:rPr>
              <a:t>Обща информация за оценката</a:t>
            </a:r>
            <a:endParaRPr lang="bg-BG" sz="25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9" name="Group 78"/>
          <p:cNvGrpSpPr/>
          <p:nvPr/>
        </p:nvGrpSpPr>
        <p:grpSpPr>
          <a:xfrm>
            <a:off x="87650" y="1407803"/>
            <a:ext cx="7217923" cy="5450197"/>
            <a:chOff x="553526" y="1143000"/>
            <a:chExt cx="5592205" cy="5715000"/>
          </a:xfrm>
        </p:grpSpPr>
        <p:sp>
          <p:nvSpPr>
            <p:cNvPr id="82" name="Rounded Rectangle 4"/>
            <p:cNvSpPr/>
            <p:nvPr/>
          </p:nvSpPr>
          <p:spPr>
            <a:xfrm>
              <a:off x="3398521" y="2971800"/>
              <a:ext cx="2747210" cy="3512259"/>
            </a:xfrm>
            <a:custGeom>
              <a:avLst/>
              <a:gdLst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41347 w 4426023"/>
                <a:gd name="connsiteY0" fmla="*/ 0 h 3240050"/>
                <a:gd name="connsiteX1" fmla="*/ 3891099 w 4426023"/>
                <a:gd name="connsiteY1" fmla="*/ 0 h 3240050"/>
                <a:gd name="connsiteX2" fmla="*/ 4426023 w 4426023"/>
                <a:gd name="connsiteY2" fmla="*/ 534924 h 3240050"/>
                <a:gd name="connsiteX3" fmla="*/ 4426023 w 4426023"/>
                <a:gd name="connsiteY3" fmla="*/ 1446276 h 3240050"/>
                <a:gd name="connsiteX4" fmla="*/ 3891099 w 4426023"/>
                <a:gd name="connsiteY4" fmla="*/ 1981200 h 3240050"/>
                <a:gd name="connsiteX5" fmla="*/ 2242893 w 4426023"/>
                <a:gd name="connsiteY5" fmla="*/ 1981200 h 3240050"/>
                <a:gd name="connsiteX6" fmla="*/ 0 w 4426023"/>
                <a:gd name="connsiteY6" fmla="*/ 3240050 h 3240050"/>
                <a:gd name="connsiteX7" fmla="*/ 6422 w 4426023"/>
                <a:gd name="connsiteY7" fmla="*/ 1080448 h 3240050"/>
                <a:gd name="connsiteX8" fmla="*/ 6423 w 4426023"/>
                <a:gd name="connsiteY8" fmla="*/ 1080448 h 3240050"/>
                <a:gd name="connsiteX9" fmla="*/ 6423 w 4426023"/>
                <a:gd name="connsiteY9" fmla="*/ 534924 h 3240050"/>
                <a:gd name="connsiteX10" fmla="*/ 541347 w 4426023"/>
                <a:gd name="connsiteY10" fmla="*/ 0 h 3240050"/>
                <a:gd name="connsiteX0" fmla="*/ 534925 w 4419601"/>
                <a:gd name="connsiteY0" fmla="*/ 0 h 3246474"/>
                <a:gd name="connsiteX1" fmla="*/ 3884677 w 4419601"/>
                <a:gd name="connsiteY1" fmla="*/ 0 h 3246474"/>
                <a:gd name="connsiteX2" fmla="*/ 4419601 w 4419601"/>
                <a:gd name="connsiteY2" fmla="*/ 534924 h 3246474"/>
                <a:gd name="connsiteX3" fmla="*/ 4419601 w 4419601"/>
                <a:gd name="connsiteY3" fmla="*/ 1446276 h 3246474"/>
                <a:gd name="connsiteX4" fmla="*/ 3884677 w 4419601"/>
                <a:gd name="connsiteY4" fmla="*/ 1981200 h 3246474"/>
                <a:gd name="connsiteX5" fmla="*/ 2236471 w 4419601"/>
                <a:gd name="connsiteY5" fmla="*/ 1981200 h 3246474"/>
                <a:gd name="connsiteX6" fmla="*/ 2 w 4419601"/>
                <a:gd name="connsiteY6" fmla="*/ 3246474 h 3246474"/>
                <a:gd name="connsiteX7" fmla="*/ 0 w 4419601"/>
                <a:gd name="connsiteY7" fmla="*/ 1080448 h 3246474"/>
                <a:gd name="connsiteX8" fmla="*/ 1 w 4419601"/>
                <a:gd name="connsiteY8" fmla="*/ 1080448 h 3246474"/>
                <a:gd name="connsiteX9" fmla="*/ 1 w 4419601"/>
                <a:gd name="connsiteY9" fmla="*/ 534924 h 3246474"/>
                <a:gd name="connsiteX10" fmla="*/ 534925 w 4419601"/>
                <a:gd name="connsiteY10" fmla="*/ 0 h 324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19601" h="3246474">
                  <a:moveTo>
                    <a:pt x="534925" y="0"/>
                  </a:moveTo>
                  <a:lnTo>
                    <a:pt x="3884677" y="0"/>
                  </a:lnTo>
                  <a:cubicBezTo>
                    <a:pt x="4180107" y="0"/>
                    <a:pt x="4419601" y="239494"/>
                    <a:pt x="4419601" y="534924"/>
                  </a:cubicBezTo>
                  <a:lnTo>
                    <a:pt x="4419601" y="1446276"/>
                  </a:lnTo>
                  <a:cubicBezTo>
                    <a:pt x="4419601" y="1741706"/>
                    <a:pt x="4180107" y="1981200"/>
                    <a:pt x="3884677" y="1981200"/>
                  </a:cubicBezTo>
                  <a:lnTo>
                    <a:pt x="2236471" y="1981200"/>
                  </a:lnTo>
                  <a:cubicBezTo>
                    <a:pt x="1001303" y="1981200"/>
                    <a:pt x="299722" y="2361264"/>
                    <a:pt x="2" y="3246474"/>
                  </a:cubicBezTo>
                  <a:cubicBezTo>
                    <a:pt x="2" y="2387423"/>
                    <a:pt x="0" y="1939499"/>
                    <a:pt x="0" y="1080448"/>
                  </a:cubicBezTo>
                  <a:lnTo>
                    <a:pt x="1" y="1080448"/>
                  </a:lnTo>
                  <a:lnTo>
                    <a:pt x="1" y="534924"/>
                  </a:lnTo>
                  <a:cubicBezTo>
                    <a:pt x="1" y="239494"/>
                    <a:pt x="239495" y="0"/>
                    <a:pt x="534925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127000" dist="38100" dir="5400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Pentagon 82"/>
            <p:cNvSpPr/>
            <p:nvPr/>
          </p:nvSpPr>
          <p:spPr>
            <a:xfrm rot="16200000">
              <a:off x="449581" y="3909060"/>
              <a:ext cx="5715000" cy="182880"/>
            </a:xfrm>
            <a:prstGeom prst="homePlate">
              <a:avLst/>
            </a:prstGeom>
            <a:gradFill flip="none" rotWithShape="1">
              <a:gsLst>
                <a:gs pos="5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Rounded Rectangle 4"/>
            <p:cNvSpPr/>
            <p:nvPr/>
          </p:nvSpPr>
          <p:spPr>
            <a:xfrm>
              <a:off x="3398521" y="1447800"/>
              <a:ext cx="2621279" cy="1925494"/>
            </a:xfrm>
            <a:custGeom>
              <a:avLst/>
              <a:gdLst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41347 w 4426023"/>
                <a:gd name="connsiteY0" fmla="*/ 0 h 3240050"/>
                <a:gd name="connsiteX1" fmla="*/ 3891099 w 4426023"/>
                <a:gd name="connsiteY1" fmla="*/ 0 h 3240050"/>
                <a:gd name="connsiteX2" fmla="*/ 4426023 w 4426023"/>
                <a:gd name="connsiteY2" fmla="*/ 534924 h 3240050"/>
                <a:gd name="connsiteX3" fmla="*/ 4426023 w 4426023"/>
                <a:gd name="connsiteY3" fmla="*/ 1446276 h 3240050"/>
                <a:gd name="connsiteX4" fmla="*/ 3891099 w 4426023"/>
                <a:gd name="connsiteY4" fmla="*/ 1981200 h 3240050"/>
                <a:gd name="connsiteX5" fmla="*/ 2242893 w 4426023"/>
                <a:gd name="connsiteY5" fmla="*/ 1981200 h 3240050"/>
                <a:gd name="connsiteX6" fmla="*/ 0 w 4426023"/>
                <a:gd name="connsiteY6" fmla="*/ 3240050 h 3240050"/>
                <a:gd name="connsiteX7" fmla="*/ 6422 w 4426023"/>
                <a:gd name="connsiteY7" fmla="*/ 1080448 h 3240050"/>
                <a:gd name="connsiteX8" fmla="*/ 6423 w 4426023"/>
                <a:gd name="connsiteY8" fmla="*/ 1080448 h 3240050"/>
                <a:gd name="connsiteX9" fmla="*/ 6423 w 4426023"/>
                <a:gd name="connsiteY9" fmla="*/ 534924 h 3240050"/>
                <a:gd name="connsiteX10" fmla="*/ 541347 w 4426023"/>
                <a:gd name="connsiteY10" fmla="*/ 0 h 3240050"/>
                <a:gd name="connsiteX0" fmla="*/ 534925 w 4419601"/>
                <a:gd name="connsiteY0" fmla="*/ 0 h 3246474"/>
                <a:gd name="connsiteX1" fmla="*/ 3884677 w 4419601"/>
                <a:gd name="connsiteY1" fmla="*/ 0 h 3246474"/>
                <a:gd name="connsiteX2" fmla="*/ 4419601 w 4419601"/>
                <a:gd name="connsiteY2" fmla="*/ 534924 h 3246474"/>
                <a:gd name="connsiteX3" fmla="*/ 4419601 w 4419601"/>
                <a:gd name="connsiteY3" fmla="*/ 1446276 h 3246474"/>
                <a:gd name="connsiteX4" fmla="*/ 3884677 w 4419601"/>
                <a:gd name="connsiteY4" fmla="*/ 1981200 h 3246474"/>
                <a:gd name="connsiteX5" fmla="*/ 2236471 w 4419601"/>
                <a:gd name="connsiteY5" fmla="*/ 1981200 h 3246474"/>
                <a:gd name="connsiteX6" fmla="*/ 2 w 4419601"/>
                <a:gd name="connsiteY6" fmla="*/ 3246474 h 3246474"/>
                <a:gd name="connsiteX7" fmla="*/ 0 w 4419601"/>
                <a:gd name="connsiteY7" fmla="*/ 1080448 h 3246474"/>
                <a:gd name="connsiteX8" fmla="*/ 1 w 4419601"/>
                <a:gd name="connsiteY8" fmla="*/ 1080448 h 3246474"/>
                <a:gd name="connsiteX9" fmla="*/ 1 w 4419601"/>
                <a:gd name="connsiteY9" fmla="*/ 534924 h 3246474"/>
                <a:gd name="connsiteX10" fmla="*/ 534925 w 4419601"/>
                <a:gd name="connsiteY10" fmla="*/ 0 h 324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19601" h="3246474">
                  <a:moveTo>
                    <a:pt x="534925" y="0"/>
                  </a:moveTo>
                  <a:lnTo>
                    <a:pt x="3884677" y="0"/>
                  </a:lnTo>
                  <a:cubicBezTo>
                    <a:pt x="4180107" y="0"/>
                    <a:pt x="4419601" y="239494"/>
                    <a:pt x="4419601" y="534924"/>
                  </a:cubicBezTo>
                  <a:lnTo>
                    <a:pt x="4419601" y="1446276"/>
                  </a:lnTo>
                  <a:cubicBezTo>
                    <a:pt x="4419601" y="1741706"/>
                    <a:pt x="4180107" y="1981200"/>
                    <a:pt x="3884677" y="1981200"/>
                  </a:cubicBezTo>
                  <a:lnTo>
                    <a:pt x="2236471" y="1981200"/>
                  </a:lnTo>
                  <a:cubicBezTo>
                    <a:pt x="1001303" y="1981200"/>
                    <a:pt x="299722" y="2361264"/>
                    <a:pt x="2" y="3246474"/>
                  </a:cubicBezTo>
                  <a:cubicBezTo>
                    <a:pt x="2" y="2387423"/>
                    <a:pt x="0" y="1939499"/>
                    <a:pt x="0" y="1080448"/>
                  </a:cubicBezTo>
                  <a:lnTo>
                    <a:pt x="1" y="1080448"/>
                  </a:lnTo>
                  <a:lnTo>
                    <a:pt x="1" y="534924"/>
                  </a:lnTo>
                  <a:cubicBezTo>
                    <a:pt x="1" y="239494"/>
                    <a:pt x="239495" y="0"/>
                    <a:pt x="534925" y="0"/>
                  </a:cubicBezTo>
                  <a:close/>
                </a:path>
              </a:pathLst>
            </a:custGeom>
            <a:gradFill flip="none" rotWithShape="1">
              <a:gsLst>
                <a:gs pos="83000">
                  <a:srgbClr val="5A930E"/>
                </a:gs>
                <a:gs pos="0">
                  <a:srgbClr val="9BED17"/>
                </a:gs>
                <a:gs pos="100000">
                  <a:srgbClr val="30580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27000" dist="38100" dir="5400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ounded Rectangle 4"/>
            <p:cNvSpPr/>
            <p:nvPr/>
          </p:nvSpPr>
          <p:spPr>
            <a:xfrm flipH="1">
              <a:off x="594362" y="2399718"/>
              <a:ext cx="2621279" cy="1925494"/>
            </a:xfrm>
            <a:custGeom>
              <a:avLst/>
              <a:gdLst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41347 w 4426023"/>
                <a:gd name="connsiteY0" fmla="*/ 0 h 3240050"/>
                <a:gd name="connsiteX1" fmla="*/ 3891099 w 4426023"/>
                <a:gd name="connsiteY1" fmla="*/ 0 h 3240050"/>
                <a:gd name="connsiteX2" fmla="*/ 4426023 w 4426023"/>
                <a:gd name="connsiteY2" fmla="*/ 534924 h 3240050"/>
                <a:gd name="connsiteX3" fmla="*/ 4426023 w 4426023"/>
                <a:gd name="connsiteY3" fmla="*/ 1446276 h 3240050"/>
                <a:gd name="connsiteX4" fmla="*/ 3891099 w 4426023"/>
                <a:gd name="connsiteY4" fmla="*/ 1981200 h 3240050"/>
                <a:gd name="connsiteX5" fmla="*/ 2242893 w 4426023"/>
                <a:gd name="connsiteY5" fmla="*/ 1981200 h 3240050"/>
                <a:gd name="connsiteX6" fmla="*/ 0 w 4426023"/>
                <a:gd name="connsiteY6" fmla="*/ 3240050 h 3240050"/>
                <a:gd name="connsiteX7" fmla="*/ 6422 w 4426023"/>
                <a:gd name="connsiteY7" fmla="*/ 1080448 h 3240050"/>
                <a:gd name="connsiteX8" fmla="*/ 6423 w 4426023"/>
                <a:gd name="connsiteY8" fmla="*/ 1080448 h 3240050"/>
                <a:gd name="connsiteX9" fmla="*/ 6423 w 4426023"/>
                <a:gd name="connsiteY9" fmla="*/ 534924 h 3240050"/>
                <a:gd name="connsiteX10" fmla="*/ 541347 w 4426023"/>
                <a:gd name="connsiteY10" fmla="*/ 0 h 3240050"/>
                <a:gd name="connsiteX0" fmla="*/ 534925 w 4419601"/>
                <a:gd name="connsiteY0" fmla="*/ 0 h 3246474"/>
                <a:gd name="connsiteX1" fmla="*/ 3884677 w 4419601"/>
                <a:gd name="connsiteY1" fmla="*/ 0 h 3246474"/>
                <a:gd name="connsiteX2" fmla="*/ 4419601 w 4419601"/>
                <a:gd name="connsiteY2" fmla="*/ 534924 h 3246474"/>
                <a:gd name="connsiteX3" fmla="*/ 4419601 w 4419601"/>
                <a:gd name="connsiteY3" fmla="*/ 1446276 h 3246474"/>
                <a:gd name="connsiteX4" fmla="*/ 3884677 w 4419601"/>
                <a:gd name="connsiteY4" fmla="*/ 1981200 h 3246474"/>
                <a:gd name="connsiteX5" fmla="*/ 2236471 w 4419601"/>
                <a:gd name="connsiteY5" fmla="*/ 1981200 h 3246474"/>
                <a:gd name="connsiteX6" fmla="*/ 2 w 4419601"/>
                <a:gd name="connsiteY6" fmla="*/ 3246474 h 3246474"/>
                <a:gd name="connsiteX7" fmla="*/ 0 w 4419601"/>
                <a:gd name="connsiteY7" fmla="*/ 1080448 h 3246474"/>
                <a:gd name="connsiteX8" fmla="*/ 1 w 4419601"/>
                <a:gd name="connsiteY8" fmla="*/ 1080448 h 3246474"/>
                <a:gd name="connsiteX9" fmla="*/ 1 w 4419601"/>
                <a:gd name="connsiteY9" fmla="*/ 534924 h 3246474"/>
                <a:gd name="connsiteX10" fmla="*/ 534925 w 4419601"/>
                <a:gd name="connsiteY10" fmla="*/ 0 h 324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19601" h="3246474">
                  <a:moveTo>
                    <a:pt x="534925" y="0"/>
                  </a:moveTo>
                  <a:lnTo>
                    <a:pt x="3884677" y="0"/>
                  </a:lnTo>
                  <a:cubicBezTo>
                    <a:pt x="4180107" y="0"/>
                    <a:pt x="4419601" y="239494"/>
                    <a:pt x="4419601" y="534924"/>
                  </a:cubicBezTo>
                  <a:lnTo>
                    <a:pt x="4419601" y="1446276"/>
                  </a:lnTo>
                  <a:cubicBezTo>
                    <a:pt x="4419601" y="1741706"/>
                    <a:pt x="4180107" y="1981200"/>
                    <a:pt x="3884677" y="1981200"/>
                  </a:cubicBezTo>
                  <a:lnTo>
                    <a:pt x="2236471" y="1981200"/>
                  </a:lnTo>
                  <a:cubicBezTo>
                    <a:pt x="1001303" y="1981200"/>
                    <a:pt x="299722" y="2361264"/>
                    <a:pt x="2" y="3246474"/>
                  </a:cubicBezTo>
                  <a:cubicBezTo>
                    <a:pt x="2" y="2387423"/>
                    <a:pt x="0" y="1939499"/>
                    <a:pt x="0" y="1080448"/>
                  </a:cubicBezTo>
                  <a:lnTo>
                    <a:pt x="1" y="1080448"/>
                  </a:lnTo>
                  <a:lnTo>
                    <a:pt x="1" y="534924"/>
                  </a:lnTo>
                  <a:cubicBezTo>
                    <a:pt x="1" y="239494"/>
                    <a:pt x="239495" y="0"/>
                    <a:pt x="534925" y="0"/>
                  </a:cubicBezTo>
                  <a:close/>
                </a:path>
              </a:pathLst>
            </a:cu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27000" dist="38100" dir="5400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679179" y="1494236"/>
              <a:ext cx="1502266" cy="3872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b="1" dirty="0"/>
                <a:t>Встъпителен етап</a:t>
              </a:r>
              <a:endParaRPr lang="en-US" b="1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3805600" y="1835037"/>
              <a:ext cx="1600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g-BG" dirty="0"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Преглед на литература</a:t>
              </a:r>
              <a:endParaRPr lang="en-US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353484" y="1894048"/>
              <a:ext cx="400854" cy="54864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gency FB" pitchFamily="34" charset="0"/>
                </a:rPr>
                <a:t>01</a:t>
              </a:r>
              <a:endPara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3619138" y="3007166"/>
              <a:ext cx="1640123" cy="3872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b="1" dirty="0"/>
                <a:t>Заключителен етап</a:t>
              </a:r>
              <a:endParaRPr lang="en-US" b="1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3719682" y="3268768"/>
              <a:ext cx="2363084" cy="1839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Оценка на функционирането на центровете; Оценка на изпълнението и представянето на Центровете; Ефекти от COVID -19 кризата</a:t>
              </a:r>
              <a:endParaRPr lang="en-US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3336491" y="3346928"/>
              <a:ext cx="565292" cy="54864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gency FB" pitchFamily="34" charset="0"/>
                </a:rPr>
                <a:t>03</a:t>
              </a:r>
              <a:endPara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767837" y="2429574"/>
              <a:ext cx="1390640" cy="3872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b="1" dirty="0"/>
                <a:t>Междинен етап</a:t>
              </a:r>
              <a:endParaRPr lang="en-US" b="1" dirty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916505" y="2716134"/>
              <a:ext cx="177697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Събиране на данни и анализ</a:t>
              </a:r>
              <a:endParaRPr lang="en-US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553526" y="2674043"/>
              <a:ext cx="464506" cy="54864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gency FB" pitchFamily="34" charset="0"/>
                </a:rPr>
                <a:t>02</a:t>
              </a:r>
              <a:endPara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endParaRPr>
            </a:p>
          </p:txBody>
        </p:sp>
      </p:grpSp>
      <p:sp>
        <p:nvSpPr>
          <p:cNvPr id="6" name="Rounded Rectangle 5"/>
          <p:cNvSpPr/>
          <p:nvPr/>
        </p:nvSpPr>
        <p:spPr>
          <a:xfrm>
            <a:off x="7541619" y="1690504"/>
            <a:ext cx="4411251" cy="507031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u="sng" dirty="0">
                <a:solidFill>
                  <a:schemeClr val="accent5">
                    <a:lumMod val="50000"/>
                  </a:schemeClr>
                </a:solidFill>
              </a:rPr>
              <a:t>ОБХВАТ НА ОЦЕНКАТА:</a:t>
            </a:r>
          </a:p>
          <a:p>
            <a:pPr algn="just"/>
            <a:r>
              <a:rPr lang="bg-BG" b="1" dirty="0">
                <a:solidFill>
                  <a:schemeClr val="accent5">
                    <a:lumMod val="50000"/>
                  </a:schemeClr>
                </a:solidFill>
              </a:rPr>
              <a:t>Всички проекти в процес на изпълнение по всички процедури в ПО </a:t>
            </a:r>
            <a:r>
              <a:rPr lang="bg-BG" b="1">
                <a:solidFill>
                  <a:schemeClr val="accent5">
                    <a:lumMod val="50000"/>
                  </a:schemeClr>
                </a:solidFill>
              </a:rPr>
              <a:t>1 „Научни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</a:rPr>
              <a:t>изследвания и </a:t>
            </a:r>
            <a:r>
              <a:rPr lang="bg-BG" b="1">
                <a:solidFill>
                  <a:schemeClr val="accent5">
                    <a:lumMod val="50000"/>
                  </a:schemeClr>
                </a:solidFill>
              </a:rPr>
              <a:t>технологично развитие“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</a:rPr>
              <a:t>на ОПНОИР:</a:t>
            </a:r>
            <a:endParaRPr lang="bg-BG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BG05M2ОP001-1.001 „Изграждане и развитие на центрове за върхови постижения“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BG05M2ОP001-1.002 „Изграждане и развитие на центрове за компетентност“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BG05M2OP001-1.003 „Допълваща подкрепа за научни организации с одобрени проекти по рамкова програма Хоризонт 2020, конкурс 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W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idespread-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eaming, Фаза 2“</a:t>
            </a:r>
          </a:p>
        </p:txBody>
      </p:sp>
      <p:sp>
        <p:nvSpPr>
          <p:cNvPr id="24" name="Rounded Rectangle 4"/>
          <p:cNvSpPr/>
          <p:nvPr/>
        </p:nvSpPr>
        <p:spPr>
          <a:xfrm flipH="1">
            <a:off x="939146" y="4960979"/>
            <a:ext cx="2621279" cy="1925494"/>
          </a:xfrm>
          <a:custGeom>
            <a:avLst/>
            <a:gdLst>
              <a:gd name="connsiteX0" fmla="*/ 534925 w 4419601"/>
              <a:gd name="connsiteY0" fmla="*/ 0 h 3657600"/>
              <a:gd name="connsiteX1" fmla="*/ 3884677 w 4419601"/>
              <a:gd name="connsiteY1" fmla="*/ 0 h 3657600"/>
              <a:gd name="connsiteX2" fmla="*/ 4419601 w 4419601"/>
              <a:gd name="connsiteY2" fmla="*/ 534924 h 3657600"/>
              <a:gd name="connsiteX3" fmla="*/ 4419601 w 4419601"/>
              <a:gd name="connsiteY3" fmla="*/ 1446276 h 3657600"/>
              <a:gd name="connsiteX4" fmla="*/ 3884677 w 4419601"/>
              <a:gd name="connsiteY4" fmla="*/ 1981200 h 3657600"/>
              <a:gd name="connsiteX5" fmla="*/ 2236471 w 4419601"/>
              <a:gd name="connsiteY5" fmla="*/ 1981200 h 3657600"/>
              <a:gd name="connsiteX6" fmla="*/ 1 w 4419601"/>
              <a:gd name="connsiteY6" fmla="*/ 3657600 h 3657600"/>
              <a:gd name="connsiteX7" fmla="*/ 0 w 4419601"/>
              <a:gd name="connsiteY7" fmla="*/ 1080448 h 3657600"/>
              <a:gd name="connsiteX8" fmla="*/ 1 w 4419601"/>
              <a:gd name="connsiteY8" fmla="*/ 1080448 h 3657600"/>
              <a:gd name="connsiteX9" fmla="*/ 1 w 4419601"/>
              <a:gd name="connsiteY9" fmla="*/ 534924 h 3657600"/>
              <a:gd name="connsiteX10" fmla="*/ 534925 w 4419601"/>
              <a:gd name="connsiteY10" fmla="*/ 0 h 3657600"/>
              <a:gd name="connsiteX0" fmla="*/ 534925 w 4419601"/>
              <a:gd name="connsiteY0" fmla="*/ 0 h 3657600"/>
              <a:gd name="connsiteX1" fmla="*/ 3884677 w 4419601"/>
              <a:gd name="connsiteY1" fmla="*/ 0 h 3657600"/>
              <a:gd name="connsiteX2" fmla="*/ 4419601 w 4419601"/>
              <a:gd name="connsiteY2" fmla="*/ 534924 h 3657600"/>
              <a:gd name="connsiteX3" fmla="*/ 4419601 w 4419601"/>
              <a:gd name="connsiteY3" fmla="*/ 1446276 h 3657600"/>
              <a:gd name="connsiteX4" fmla="*/ 3884677 w 4419601"/>
              <a:gd name="connsiteY4" fmla="*/ 1981200 h 3657600"/>
              <a:gd name="connsiteX5" fmla="*/ 2236471 w 4419601"/>
              <a:gd name="connsiteY5" fmla="*/ 1981200 h 3657600"/>
              <a:gd name="connsiteX6" fmla="*/ 1 w 4419601"/>
              <a:gd name="connsiteY6" fmla="*/ 3657600 h 3657600"/>
              <a:gd name="connsiteX7" fmla="*/ 0 w 4419601"/>
              <a:gd name="connsiteY7" fmla="*/ 1080448 h 3657600"/>
              <a:gd name="connsiteX8" fmla="*/ 1 w 4419601"/>
              <a:gd name="connsiteY8" fmla="*/ 1080448 h 3657600"/>
              <a:gd name="connsiteX9" fmla="*/ 1 w 4419601"/>
              <a:gd name="connsiteY9" fmla="*/ 534924 h 3657600"/>
              <a:gd name="connsiteX10" fmla="*/ 534925 w 4419601"/>
              <a:gd name="connsiteY10" fmla="*/ 0 h 3657600"/>
              <a:gd name="connsiteX0" fmla="*/ 534925 w 4419601"/>
              <a:gd name="connsiteY0" fmla="*/ 0 h 3657600"/>
              <a:gd name="connsiteX1" fmla="*/ 3884677 w 4419601"/>
              <a:gd name="connsiteY1" fmla="*/ 0 h 3657600"/>
              <a:gd name="connsiteX2" fmla="*/ 4419601 w 4419601"/>
              <a:gd name="connsiteY2" fmla="*/ 534924 h 3657600"/>
              <a:gd name="connsiteX3" fmla="*/ 4419601 w 4419601"/>
              <a:gd name="connsiteY3" fmla="*/ 1446276 h 3657600"/>
              <a:gd name="connsiteX4" fmla="*/ 3884677 w 4419601"/>
              <a:gd name="connsiteY4" fmla="*/ 1981200 h 3657600"/>
              <a:gd name="connsiteX5" fmla="*/ 2236471 w 4419601"/>
              <a:gd name="connsiteY5" fmla="*/ 1981200 h 3657600"/>
              <a:gd name="connsiteX6" fmla="*/ 1 w 4419601"/>
              <a:gd name="connsiteY6" fmla="*/ 3657600 h 3657600"/>
              <a:gd name="connsiteX7" fmla="*/ 0 w 4419601"/>
              <a:gd name="connsiteY7" fmla="*/ 1080448 h 3657600"/>
              <a:gd name="connsiteX8" fmla="*/ 1 w 4419601"/>
              <a:gd name="connsiteY8" fmla="*/ 1080448 h 3657600"/>
              <a:gd name="connsiteX9" fmla="*/ 1 w 4419601"/>
              <a:gd name="connsiteY9" fmla="*/ 534924 h 3657600"/>
              <a:gd name="connsiteX10" fmla="*/ 534925 w 4419601"/>
              <a:gd name="connsiteY10" fmla="*/ 0 h 3657600"/>
              <a:gd name="connsiteX0" fmla="*/ 541347 w 4426023"/>
              <a:gd name="connsiteY0" fmla="*/ 0 h 3240050"/>
              <a:gd name="connsiteX1" fmla="*/ 3891099 w 4426023"/>
              <a:gd name="connsiteY1" fmla="*/ 0 h 3240050"/>
              <a:gd name="connsiteX2" fmla="*/ 4426023 w 4426023"/>
              <a:gd name="connsiteY2" fmla="*/ 534924 h 3240050"/>
              <a:gd name="connsiteX3" fmla="*/ 4426023 w 4426023"/>
              <a:gd name="connsiteY3" fmla="*/ 1446276 h 3240050"/>
              <a:gd name="connsiteX4" fmla="*/ 3891099 w 4426023"/>
              <a:gd name="connsiteY4" fmla="*/ 1981200 h 3240050"/>
              <a:gd name="connsiteX5" fmla="*/ 2242893 w 4426023"/>
              <a:gd name="connsiteY5" fmla="*/ 1981200 h 3240050"/>
              <a:gd name="connsiteX6" fmla="*/ 0 w 4426023"/>
              <a:gd name="connsiteY6" fmla="*/ 3240050 h 3240050"/>
              <a:gd name="connsiteX7" fmla="*/ 6422 w 4426023"/>
              <a:gd name="connsiteY7" fmla="*/ 1080448 h 3240050"/>
              <a:gd name="connsiteX8" fmla="*/ 6423 w 4426023"/>
              <a:gd name="connsiteY8" fmla="*/ 1080448 h 3240050"/>
              <a:gd name="connsiteX9" fmla="*/ 6423 w 4426023"/>
              <a:gd name="connsiteY9" fmla="*/ 534924 h 3240050"/>
              <a:gd name="connsiteX10" fmla="*/ 541347 w 4426023"/>
              <a:gd name="connsiteY10" fmla="*/ 0 h 3240050"/>
              <a:gd name="connsiteX0" fmla="*/ 534925 w 4419601"/>
              <a:gd name="connsiteY0" fmla="*/ 0 h 3246474"/>
              <a:gd name="connsiteX1" fmla="*/ 3884677 w 4419601"/>
              <a:gd name="connsiteY1" fmla="*/ 0 h 3246474"/>
              <a:gd name="connsiteX2" fmla="*/ 4419601 w 4419601"/>
              <a:gd name="connsiteY2" fmla="*/ 534924 h 3246474"/>
              <a:gd name="connsiteX3" fmla="*/ 4419601 w 4419601"/>
              <a:gd name="connsiteY3" fmla="*/ 1446276 h 3246474"/>
              <a:gd name="connsiteX4" fmla="*/ 3884677 w 4419601"/>
              <a:gd name="connsiteY4" fmla="*/ 1981200 h 3246474"/>
              <a:gd name="connsiteX5" fmla="*/ 2236471 w 4419601"/>
              <a:gd name="connsiteY5" fmla="*/ 1981200 h 3246474"/>
              <a:gd name="connsiteX6" fmla="*/ 2 w 4419601"/>
              <a:gd name="connsiteY6" fmla="*/ 3246474 h 3246474"/>
              <a:gd name="connsiteX7" fmla="*/ 0 w 4419601"/>
              <a:gd name="connsiteY7" fmla="*/ 1080448 h 3246474"/>
              <a:gd name="connsiteX8" fmla="*/ 1 w 4419601"/>
              <a:gd name="connsiteY8" fmla="*/ 1080448 h 3246474"/>
              <a:gd name="connsiteX9" fmla="*/ 1 w 4419601"/>
              <a:gd name="connsiteY9" fmla="*/ 534924 h 3246474"/>
              <a:gd name="connsiteX10" fmla="*/ 534925 w 4419601"/>
              <a:gd name="connsiteY10" fmla="*/ 0 h 324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419601" h="3246474">
                <a:moveTo>
                  <a:pt x="534925" y="0"/>
                </a:moveTo>
                <a:lnTo>
                  <a:pt x="3884677" y="0"/>
                </a:lnTo>
                <a:cubicBezTo>
                  <a:pt x="4180107" y="0"/>
                  <a:pt x="4419601" y="239494"/>
                  <a:pt x="4419601" y="534924"/>
                </a:cubicBezTo>
                <a:lnTo>
                  <a:pt x="4419601" y="1446276"/>
                </a:lnTo>
                <a:cubicBezTo>
                  <a:pt x="4419601" y="1741706"/>
                  <a:pt x="4180107" y="1981200"/>
                  <a:pt x="3884677" y="1981200"/>
                </a:cubicBezTo>
                <a:lnTo>
                  <a:pt x="2236471" y="1981200"/>
                </a:lnTo>
                <a:cubicBezTo>
                  <a:pt x="1001303" y="1981200"/>
                  <a:pt x="299722" y="2361264"/>
                  <a:pt x="2" y="3246474"/>
                </a:cubicBezTo>
                <a:cubicBezTo>
                  <a:pt x="2" y="2387423"/>
                  <a:pt x="0" y="1939499"/>
                  <a:pt x="0" y="1080448"/>
                </a:cubicBezTo>
                <a:lnTo>
                  <a:pt x="1" y="1080448"/>
                </a:lnTo>
                <a:lnTo>
                  <a:pt x="1" y="534924"/>
                </a:lnTo>
                <a:cubicBezTo>
                  <a:pt x="1" y="239494"/>
                  <a:pt x="239495" y="0"/>
                  <a:pt x="534925" y="0"/>
                </a:cubicBezTo>
                <a:close/>
              </a:path>
            </a:pathLst>
          </a:custGeom>
          <a:gradFill flip="none" rotWithShape="1">
            <a:gsLst>
              <a:gs pos="78000">
                <a:schemeClr val="accent4"/>
              </a:gs>
              <a:gs pos="0">
                <a:srgbClr val="FFE101"/>
              </a:gs>
              <a:gs pos="100000">
                <a:srgbClr val="FFFF00"/>
              </a:gs>
            </a:gsLst>
            <a:lin ang="10800000" scaled="1"/>
            <a:tileRect/>
          </a:gradFill>
          <a:ln>
            <a:noFill/>
          </a:ln>
          <a:effectLst>
            <a:outerShdw blurRad="127000" dist="38100" dir="5400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900479" y="5179391"/>
            <a:ext cx="24472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bg-BG" kern="0" dirty="0">
                <a:solidFill>
                  <a:srgbClr val="C00000"/>
                </a:solidFill>
                <a:ea typeface="Kozuka Gothic Pr6N B" pitchFamily="34" charset="-128"/>
              </a:rPr>
              <a:t>Срок за извършване</a:t>
            </a:r>
          </a:p>
          <a:p>
            <a:pPr lvl="0" algn="ctr"/>
            <a:r>
              <a:rPr lang="bg-BG" kern="0" dirty="0">
                <a:solidFill>
                  <a:srgbClr val="C00000"/>
                </a:solidFill>
                <a:ea typeface="Kozuka Gothic Pr6N B" pitchFamily="34" charset="-128"/>
              </a:rPr>
              <a:t> на оценката</a:t>
            </a:r>
          </a:p>
          <a:p>
            <a:pPr lvl="0" algn="ctr"/>
            <a:r>
              <a:rPr lang="ru-RU" b="1" kern="0" dirty="0">
                <a:solidFill>
                  <a:srgbClr val="C00000"/>
                </a:solidFill>
                <a:ea typeface="Kozuka Gothic Pr6N B" pitchFamily="34" charset="-128"/>
              </a:rPr>
              <a:t> 9 месеца</a:t>
            </a:r>
            <a:endParaRPr lang="en-US" b="1" kern="0" dirty="0">
              <a:solidFill>
                <a:srgbClr val="C00000"/>
              </a:solidFill>
              <a:ea typeface="Kozuka Gothic Pr6N B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8274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922" y="973913"/>
            <a:ext cx="12192000" cy="70739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Задачи на оценката</a:t>
            </a:r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-31992" y="1489573"/>
            <a:ext cx="12108763" cy="4489498"/>
            <a:chOff x="134342" y="1489573"/>
            <a:chExt cx="5856474" cy="3057402"/>
          </a:xfrm>
        </p:grpSpPr>
        <p:sp>
          <p:nvSpPr>
            <p:cNvPr id="80" name="Chevron 79"/>
            <p:cNvSpPr/>
            <p:nvPr/>
          </p:nvSpPr>
          <p:spPr>
            <a:xfrm>
              <a:off x="203749" y="1489573"/>
              <a:ext cx="1110813" cy="371637"/>
            </a:xfrm>
            <a:prstGeom prst="chevron">
              <a:avLst/>
            </a:prstGeom>
            <a:gradFill>
              <a:gsLst>
                <a:gs pos="100000">
                  <a:srgbClr val="00B050"/>
                </a:gs>
                <a:gs pos="0">
                  <a:srgbClr val="92D050"/>
                </a:gs>
              </a:gsLst>
              <a:lin ang="5400000" scaled="0"/>
            </a:gradFill>
            <a:ln w="1270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1" name="Chevron 80"/>
            <p:cNvSpPr/>
            <p:nvPr/>
          </p:nvSpPr>
          <p:spPr>
            <a:xfrm>
              <a:off x="1179945" y="1489573"/>
              <a:ext cx="1520926" cy="371637"/>
            </a:xfrm>
            <a:prstGeom prst="chevron">
              <a:avLst/>
            </a:prstGeom>
            <a:gradFill>
              <a:gsLst>
                <a:gs pos="100000">
                  <a:srgbClr val="C00000"/>
                </a:gs>
                <a:gs pos="0">
                  <a:schemeClr val="accent2">
                    <a:lumMod val="20000"/>
                    <a:lumOff val="80000"/>
                  </a:schemeClr>
                </a:gs>
              </a:gsLst>
              <a:lin ang="5400000" scaled="0"/>
            </a:gradFill>
            <a:ln w="1270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Chevron 81"/>
            <p:cNvSpPr/>
            <p:nvPr/>
          </p:nvSpPr>
          <p:spPr>
            <a:xfrm>
              <a:off x="2560643" y="1489573"/>
              <a:ext cx="3430173" cy="371637"/>
            </a:xfrm>
            <a:prstGeom prst="chevron">
              <a:avLst/>
            </a:prstGeom>
            <a:gradFill>
              <a:gsLst>
                <a:gs pos="100000">
                  <a:srgbClr val="0070C0">
                    <a:lumMod val="80000"/>
                  </a:srgbClr>
                </a:gs>
                <a:gs pos="0">
                  <a:srgbClr val="00B0F0"/>
                </a:gs>
              </a:gsLst>
              <a:lin ang="5400000" scaled="0"/>
            </a:gradFill>
            <a:ln w="1270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66853" y="1549631"/>
              <a:ext cx="997595" cy="24979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bg-BG" b="1" dirty="0">
                  <a:solidFill>
                    <a:schemeClr val="accent1">
                      <a:lumMod val="50000"/>
                    </a:schemeClr>
                  </a:solidFill>
                </a:rPr>
                <a:t>Встъпителен етап</a:t>
              </a:r>
              <a:endParaRPr lang="en-US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969345" y="1544019"/>
              <a:ext cx="1682020" cy="25151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bg-BG" b="1" dirty="0">
                  <a:solidFill>
                    <a:schemeClr val="accent1">
                      <a:lumMod val="50000"/>
                    </a:schemeClr>
                  </a:solidFill>
                </a:rPr>
                <a:t>Междинен етап</a:t>
              </a:r>
              <a:endParaRPr lang="en-US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3345517" y="1532394"/>
              <a:ext cx="1682020" cy="25151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bg-BG" b="1" dirty="0">
                  <a:solidFill>
                    <a:schemeClr val="accent1">
                      <a:lumMod val="50000"/>
                    </a:schemeClr>
                  </a:solidFill>
                </a:rPr>
                <a:t>Заключителен етап</a:t>
              </a:r>
              <a:endParaRPr lang="en-US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34342" y="1931262"/>
              <a:ext cx="1045604" cy="124711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1. Оценка на съответствието на </a:t>
              </a:r>
              <a:r>
                <a:rPr lang="bg-BG" sz="1600" dirty="0">
                  <a:solidFill>
                    <a:schemeClr val="tx2">
                      <a:lumMod val="75000"/>
                    </a:schemeClr>
                  </a:solidFill>
                </a:rPr>
                <a:t>Ц</a:t>
              </a:r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ентровете със стратегическата рамка в областта на научните изследвания и иновациите</a:t>
              </a:r>
              <a:endParaRPr lang="en-US" sz="16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214496" y="1946569"/>
              <a:ext cx="1306486" cy="24208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2. Агрегиране на информация и систематизиране на данни (Data collection and analysis)</a:t>
              </a:r>
            </a:p>
            <a:p>
              <a:pPr algn="r"/>
              <a:endParaRPr lang="ru-RU" sz="16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algn="r"/>
              <a:r>
                <a:rPr lang="bg-BG" sz="1600" dirty="0">
                  <a:solidFill>
                    <a:schemeClr val="tx2">
                      <a:lumMod val="75000"/>
                    </a:schemeClr>
                  </a:solidFill>
                </a:rPr>
                <a:t>3. Оценка за напредъка в изпълнението на индикаторите и адекватността на системата от индикатори, включени в ОПНОИР и постижимост  и релевантност на заложените целеви стойности </a:t>
              </a:r>
            </a:p>
            <a:p>
              <a:pPr algn="r"/>
              <a:endParaRPr lang="en-US" sz="17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579246" y="1931262"/>
              <a:ext cx="3244376" cy="25780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4. Оценка на партньорството по проектите</a:t>
              </a:r>
            </a:p>
            <a:p>
              <a:pPr algn="r"/>
              <a:endParaRPr lang="ru-RU" sz="16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5. Оценка на актуалността и приложимостта на приложените към проектите финансови анализи</a:t>
              </a:r>
            </a:p>
            <a:p>
              <a:pPr algn="r"/>
              <a:endParaRPr lang="ru-RU" sz="16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6. Оценка на създадената нова научноизследователска инфраструктура</a:t>
              </a:r>
            </a:p>
            <a:p>
              <a:pPr algn="r"/>
              <a:endParaRPr lang="ru-RU" sz="16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7. Оценка на изпълнението на научните програми на Центровете</a:t>
              </a:r>
            </a:p>
            <a:p>
              <a:pPr algn="r"/>
              <a:endParaRPr lang="ru-RU" sz="16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8. Оценка на сътрудничество с индустрията и бизнеса</a:t>
              </a:r>
            </a:p>
            <a:p>
              <a:pPr algn="r"/>
              <a:endParaRPr lang="ru-RU" sz="16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9. Интернационализация на ЦК и ЦВП</a:t>
              </a:r>
            </a:p>
            <a:p>
              <a:pPr algn="r"/>
              <a:endParaRPr lang="ru-RU" sz="16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algn="r"/>
              <a:r>
                <a:rPr lang="ru-RU" sz="1600" dirty="0">
                  <a:solidFill>
                    <a:schemeClr val="tx2">
                      <a:lumMod val="75000"/>
                    </a:schemeClr>
                  </a:solidFill>
                </a:rPr>
                <a:t>10. Оценка на въздействието на COVID-19 кризата върху изпълнението на проектите и предприети действия за преодоляването им</a:t>
              </a:r>
            </a:p>
          </p:txBody>
        </p:sp>
        <p:cxnSp>
          <p:nvCxnSpPr>
            <p:cNvPr id="92" name="Straight Connector 91"/>
            <p:cNvCxnSpPr/>
            <p:nvPr/>
          </p:nvCxnSpPr>
          <p:spPr>
            <a:xfrm>
              <a:off x="1203659" y="2042150"/>
              <a:ext cx="0" cy="2504825"/>
            </a:xfrm>
            <a:prstGeom prst="line">
              <a:avLst/>
            </a:prstGeom>
            <a:ln w="19050">
              <a:gradFill>
                <a:gsLst>
                  <a:gs pos="50000">
                    <a:schemeClr val="bg1">
                      <a:lumMod val="75000"/>
                      <a:lumOff val="25000"/>
                    </a:schemeClr>
                  </a:gs>
                  <a:gs pos="0">
                    <a:schemeClr val="tx1">
                      <a:alpha val="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2560643" y="1984421"/>
              <a:ext cx="0" cy="2504825"/>
            </a:xfrm>
            <a:prstGeom prst="line">
              <a:avLst/>
            </a:prstGeom>
            <a:ln w="19050">
              <a:gradFill>
                <a:gsLst>
                  <a:gs pos="50000">
                    <a:schemeClr val="bg1">
                      <a:lumMod val="75000"/>
                      <a:lumOff val="25000"/>
                    </a:schemeClr>
                  </a:gs>
                  <a:gs pos="0">
                    <a:schemeClr val="tx1">
                      <a:alpha val="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5865925" y="1915486"/>
              <a:ext cx="0" cy="2504825"/>
            </a:xfrm>
            <a:prstGeom prst="line">
              <a:avLst/>
            </a:prstGeom>
            <a:ln w="19050">
              <a:gradFill>
                <a:gsLst>
                  <a:gs pos="50000">
                    <a:schemeClr val="bg1">
                      <a:lumMod val="75000"/>
                      <a:lumOff val="25000"/>
                    </a:schemeClr>
                  </a:gs>
                  <a:gs pos="0">
                    <a:schemeClr val="tx1">
                      <a:alpha val="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ectangle 19"/>
          <p:cNvSpPr/>
          <p:nvPr/>
        </p:nvSpPr>
        <p:spPr>
          <a:xfrm rot="21540000">
            <a:off x="651363" y="4602464"/>
            <a:ext cx="1543261" cy="780743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Краен</a:t>
            </a:r>
            <a:r>
              <a:rPr kumimoji="0" lang="bg-BG" sz="14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срок   </a:t>
            </a:r>
            <a:r>
              <a:rPr lang="bg-BG" sz="14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20.12</a:t>
            </a:r>
            <a:r>
              <a:rPr kumimoji="0" lang="bg-BG" sz="14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.2021 г.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8" name="Rectangle 19"/>
          <p:cNvSpPr/>
          <p:nvPr/>
        </p:nvSpPr>
        <p:spPr>
          <a:xfrm rot="21540000">
            <a:off x="3412868" y="5503929"/>
            <a:ext cx="1543261" cy="780743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Краен</a:t>
            </a:r>
            <a:r>
              <a:rPr kumimoji="0" lang="bg-BG" sz="14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срок   </a:t>
            </a:r>
            <a:r>
              <a:rPr lang="bg-BG" sz="14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20.03</a:t>
            </a:r>
            <a:r>
              <a:rPr kumimoji="0" lang="bg-BG" sz="14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.2022 г.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9" name="Rectangle 19"/>
          <p:cNvSpPr/>
          <p:nvPr/>
        </p:nvSpPr>
        <p:spPr>
          <a:xfrm rot="21540000">
            <a:off x="10268592" y="5947893"/>
            <a:ext cx="1543261" cy="780743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Краен</a:t>
            </a:r>
            <a:r>
              <a:rPr kumimoji="0" lang="bg-BG" sz="14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срок   </a:t>
            </a:r>
            <a:r>
              <a:rPr lang="bg-BG" sz="14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20.06</a:t>
            </a:r>
            <a:r>
              <a:rPr kumimoji="0" lang="bg-BG" sz="14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.2022 г.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954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922" y="973913"/>
            <a:ext cx="12192000" cy="70739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Методология</a:t>
            </a:r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ound Same Side Corner Rectangle 4"/>
          <p:cNvSpPr/>
          <p:nvPr/>
        </p:nvSpPr>
        <p:spPr>
          <a:xfrm rot="5400000">
            <a:off x="7372972" y="1971312"/>
            <a:ext cx="605132" cy="1815701"/>
          </a:xfrm>
          <a:prstGeom prst="round2Same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Round Same Side Corner Rectangle 5"/>
          <p:cNvSpPr/>
          <p:nvPr/>
        </p:nvSpPr>
        <p:spPr>
          <a:xfrm rot="5400000">
            <a:off x="7376564" y="1213864"/>
            <a:ext cx="605132" cy="1822884"/>
          </a:xfrm>
          <a:prstGeom prst="round2Same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Round Same Side Corner Rectangle 6"/>
          <p:cNvSpPr/>
          <p:nvPr/>
        </p:nvSpPr>
        <p:spPr>
          <a:xfrm rot="5400000">
            <a:off x="3042208" y="-375736"/>
            <a:ext cx="746790" cy="6216391"/>
          </a:xfrm>
          <a:prstGeom prst="round2SameRect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Round Same Side Corner Rectangle 7"/>
          <p:cNvSpPr/>
          <p:nvPr/>
        </p:nvSpPr>
        <p:spPr>
          <a:xfrm rot="5400000">
            <a:off x="3014741" y="-1293609"/>
            <a:ext cx="792207" cy="6225576"/>
          </a:xfrm>
          <a:prstGeom prst="round2SameRect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Round Same Side Corner Rectangle 6"/>
          <p:cNvSpPr txBox="1"/>
          <p:nvPr/>
        </p:nvSpPr>
        <p:spPr>
          <a:xfrm>
            <a:off x="175963" y="1334406"/>
            <a:ext cx="6225071" cy="95841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Преглед/анализ на релевантните източници на информация и свързаните документи, включително официални статистически данни на национално и на европейско ниво</a:t>
            </a:r>
          </a:p>
        </p:txBody>
      </p:sp>
      <p:sp>
        <p:nvSpPr>
          <p:cNvPr id="10" name="Round Same Side Corner Rectangle 6"/>
          <p:cNvSpPr txBox="1"/>
          <p:nvPr/>
        </p:nvSpPr>
        <p:spPr>
          <a:xfrm>
            <a:off x="226193" y="2353130"/>
            <a:ext cx="6174841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Събиране посредством въпросници на данни и информация, които не могат да бъде предоставени от ИСУН2020</a:t>
            </a:r>
          </a:p>
        </p:txBody>
      </p:sp>
      <p:sp>
        <p:nvSpPr>
          <p:cNvPr id="11" name="Round Same Side Corner Rectangle 6"/>
          <p:cNvSpPr txBox="1"/>
          <p:nvPr/>
        </p:nvSpPr>
        <p:spPr>
          <a:xfrm>
            <a:off x="6675036" y="1768097"/>
            <a:ext cx="1908351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Анализ на данни и документи</a:t>
            </a:r>
          </a:p>
        </p:txBody>
      </p:sp>
      <p:sp>
        <p:nvSpPr>
          <p:cNvPr id="12" name="Round Same Side Corner Rectangle 6"/>
          <p:cNvSpPr txBox="1"/>
          <p:nvPr/>
        </p:nvSpPr>
        <p:spPr>
          <a:xfrm>
            <a:off x="6682937" y="2545052"/>
            <a:ext cx="1803565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Метод на триангулацията</a:t>
            </a:r>
          </a:p>
        </p:txBody>
      </p:sp>
      <p:sp>
        <p:nvSpPr>
          <p:cNvPr id="15" name="Round Same Side Corner Rectangle 14"/>
          <p:cNvSpPr/>
          <p:nvPr/>
        </p:nvSpPr>
        <p:spPr>
          <a:xfrm rot="5400000">
            <a:off x="3079714" y="525387"/>
            <a:ext cx="693800" cy="6195138"/>
          </a:xfrm>
          <a:prstGeom prst="round2Same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Round Same Side Corner Rectangle 6"/>
          <p:cNvSpPr txBox="1"/>
          <p:nvPr/>
        </p:nvSpPr>
        <p:spPr>
          <a:xfrm>
            <a:off x="257177" y="3276056"/>
            <a:ext cx="6104190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Оценка на процесите и изпълнението (process evaluation) </a:t>
            </a:r>
          </a:p>
        </p:txBody>
      </p:sp>
      <p:sp>
        <p:nvSpPr>
          <p:cNvPr id="17" name="Round Same Side Corner Rectangle 16"/>
          <p:cNvSpPr/>
          <p:nvPr/>
        </p:nvSpPr>
        <p:spPr>
          <a:xfrm rot="5400000">
            <a:off x="3059581" y="1413330"/>
            <a:ext cx="743577" cy="6185957"/>
          </a:xfrm>
          <a:prstGeom prst="round2Same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Round Same Side Corner Rectangle 6"/>
          <p:cNvSpPr txBox="1"/>
          <p:nvPr/>
        </p:nvSpPr>
        <p:spPr>
          <a:xfrm>
            <a:off x="266524" y="4090184"/>
            <a:ext cx="6135225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Оценка, базирана на теорията (theory-based evaluation)</a:t>
            </a:r>
          </a:p>
        </p:txBody>
      </p:sp>
      <p:sp>
        <p:nvSpPr>
          <p:cNvPr id="19" name="Round Same Side Corner Rectangle 18"/>
          <p:cNvSpPr/>
          <p:nvPr/>
        </p:nvSpPr>
        <p:spPr>
          <a:xfrm rot="5400000">
            <a:off x="7380155" y="2723275"/>
            <a:ext cx="605132" cy="1815701"/>
          </a:xfrm>
          <a:prstGeom prst="round2SameRect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Round Same Side Corner Rectangle 6"/>
          <p:cNvSpPr txBox="1"/>
          <p:nvPr/>
        </p:nvSpPr>
        <p:spPr>
          <a:xfrm>
            <a:off x="6703004" y="3328559"/>
            <a:ext cx="1692032" cy="60513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dirty="0">
                <a:solidFill>
                  <a:schemeClr val="tx2"/>
                </a:solidFill>
              </a:rPr>
              <a:t>Оценка на резултатите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1" name="Round Same Side Corner Rectangle 20"/>
          <p:cNvSpPr/>
          <p:nvPr/>
        </p:nvSpPr>
        <p:spPr>
          <a:xfrm rot="5400000">
            <a:off x="3084470" y="2312016"/>
            <a:ext cx="693800" cy="6185957"/>
          </a:xfrm>
          <a:prstGeom prst="round2Same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Round Same Side Corner Rectangle 6"/>
          <p:cNvSpPr txBox="1"/>
          <p:nvPr/>
        </p:nvSpPr>
        <p:spPr>
          <a:xfrm>
            <a:off x="266524" y="5058095"/>
            <a:ext cx="6135225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Извеждане на примери (case studies) </a:t>
            </a:r>
          </a:p>
        </p:txBody>
      </p:sp>
      <p:sp>
        <p:nvSpPr>
          <p:cNvPr id="23" name="Round Same Side Corner Rectangle 22"/>
          <p:cNvSpPr/>
          <p:nvPr/>
        </p:nvSpPr>
        <p:spPr>
          <a:xfrm rot="5400000">
            <a:off x="7387101" y="3500230"/>
            <a:ext cx="605132" cy="1815701"/>
          </a:xfrm>
          <a:prstGeom prst="round2Same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Round Same Side Corner Rectangle 6"/>
          <p:cNvSpPr txBox="1"/>
          <p:nvPr/>
        </p:nvSpPr>
        <p:spPr>
          <a:xfrm>
            <a:off x="6709950" y="4016848"/>
            <a:ext cx="1803565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dirty="0">
                <a:solidFill>
                  <a:schemeClr val="tx2"/>
                </a:solidFill>
              </a:rPr>
              <a:t>Изследване с въпросници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5" name="Round Same Side Corner Rectangle 24"/>
          <p:cNvSpPr/>
          <p:nvPr/>
        </p:nvSpPr>
        <p:spPr>
          <a:xfrm rot="5400000">
            <a:off x="7380155" y="4230763"/>
            <a:ext cx="605132" cy="1815701"/>
          </a:xfrm>
          <a:prstGeom prst="round2SameRect">
            <a:avLst/>
          </a:prstGeom>
          <a:ln>
            <a:solidFill>
              <a:srgbClr val="7D99B5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Round Same Side Corner Rectangle 6"/>
          <p:cNvSpPr txBox="1"/>
          <p:nvPr/>
        </p:nvSpPr>
        <p:spPr>
          <a:xfrm>
            <a:off x="6703004" y="4747381"/>
            <a:ext cx="1803565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dirty="0">
                <a:solidFill>
                  <a:schemeClr val="tx2"/>
                </a:solidFill>
              </a:rPr>
              <a:t>Интервюта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7" name="Round Same Side Corner Rectangle 26"/>
          <p:cNvSpPr/>
          <p:nvPr/>
        </p:nvSpPr>
        <p:spPr>
          <a:xfrm rot="5400000">
            <a:off x="3050695" y="3181226"/>
            <a:ext cx="751838" cy="6195138"/>
          </a:xfrm>
          <a:prstGeom prst="round2SameRect">
            <a:avLst/>
          </a:prstGeom>
          <a:ln>
            <a:solidFill>
              <a:srgbClr val="009846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Round Same Side Corner Rectangle 6"/>
          <p:cNvSpPr txBox="1"/>
          <p:nvPr/>
        </p:nvSpPr>
        <p:spPr>
          <a:xfrm>
            <a:off x="307407" y="5931895"/>
            <a:ext cx="6054851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dirty="0">
                <a:solidFill>
                  <a:schemeClr val="tx2"/>
                </a:solidFill>
              </a:rPr>
              <a:t>Фокус групи – с представители на бенефициентите и з</a:t>
            </a:r>
            <a:r>
              <a:rPr lang="en-US" dirty="0">
                <a:solidFill>
                  <a:schemeClr val="tx2"/>
                </a:solidFill>
              </a:rPr>
              <a:t>a</a:t>
            </a:r>
            <a:r>
              <a:rPr lang="ru-RU" dirty="0">
                <a:solidFill>
                  <a:schemeClr val="tx2"/>
                </a:solidFill>
              </a:rPr>
              <a:t>интересованите страни</a:t>
            </a:r>
          </a:p>
        </p:txBody>
      </p:sp>
      <p:sp>
        <p:nvSpPr>
          <p:cNvPr id="33" name="Round Same Side Corner Rectangle 32"/>
          <p:cNvSpPr/>
          <p:nvPr/>
        </p:nvSpPr>
        <p:spPr>
          <a:xfrm rot="5400000">
            <a:off x="7371609" y="5027840"/>
            <a:ext cx="605132" cy="1815701"/>
          </a:xfrm>
          <a:prstGeom prst="round2SameRect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Round Same Side Corner Rectangle 6"/>
          <p:cNvSpPr txBox="1"/>
          <p:nvPr/>
        </p:nvSpPr>
        <p:spPr>
          <a:xfrm>
            <a:off x="6720096" y="5578640"/>
            <a:ext cx="1803565" cy="6938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0" tIns="15875" rIns="15875" bIns="15875" numCol="1" spcCol="1270" anchor="ctr" anchorCtr="0">
            <a:noAutofit/>
          </a:bodyPr>
          <a:lstStyle/>
          <a:p>
            <a:pPr marL="0" lvl="1" algn="just"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dirty="0">
                <a:solidFill>
                  <a:schemeClr val="tx2"/>
                </a:solidFill>
              </a:rPr>
              <a:t>Анализ на ефикасността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8815798" y="1424596"/>
            <a:ext cx="3144553" cy="5266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22984" y="1580622"/>
            <a:ext cx="3275243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u="sng" dirty="0">
                <a:solidFill>
                  <a:schemeClr val="accent5">
                    <a:lumMod val="50000"/>
                  </a:schemeClr>
                </a:solidFill>
              </a:rPr>
              <a:t>Източници на информация:</a:t>
            </a:r>
            <a:endParaRPr lang="bg-BG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Официални статистически данни от НСИ, Евростат, др.;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European Innovation Scoreboard;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Ръководство за извършване на оценки EVALSED Sourcebook: Method and Techniques; 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Ръководство за наблюдение и оценка за Европейския фонд за регионално развитие;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Оценка на иновационните дейности. Насоки относно методите и практиките, ЕК;</a:t>
            </a:r>
          </a:p>
        </p:txBody>
      </p:sp>
    </p:spTree>
    <p:extLst>
      <p:ext uri="{BB962C8B-B14F-4D97-AF65-F5344CB8AC3E}">
        <p14:creationId xmlns:p14="http://schemas.microsoft.com/office/powerpoint/2010/main" val="3746514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922" y="973913"/>
            <a:ext cx="12192000" cy="70739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Напредък в работата на РГ</a:t>
            </a:r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" name="Right Arrow 4"/>
          <p:cNvSpPr/>
          <p:nvPr/>
        </p:nvSpPr>
        <p:spPr>
          <a:xfrm>
            <a:off x="250598" y="626448"/>
            <a:ext cx="12172287" cy="5976077"/>
          </a:xfrm>
          <a:custGeom>
            <a:avLst/>
            <a:gdLst>
              <a:gd name="connsiteX0" fmla="*/ 0 w 5562600"/>
              <a:gd name="connsiteY0" fmla="*/ 533400 h 2133600"/>
              <a:gd name="connsiteX1" fmla="*/ 4495800 w 5562600"/>
              <a:gd name="connsiteY1" fmla="*/ 533400 h 2133600"/>
              <a:gd name="connsiteX2" fmla="*/ 4495800 w 5562600"/>
              <a:gd name="connsiteY2" fmla="*/ 0 h 2133600"/>
              <a:gd name="connsiteX3" fmla="*/ 5562600 w 5562600"/>
              <a:gd name="connsiteY3" fmla="*/ 1066800 h 2133600"/>
              <a:gd name="connsiteX4" fmla="*/ 4495800 w 5562600"/>
              <a:gd name="connsiteY4" fmla="*/ 2133600 h 2133600"/>
              <a:gd name="connsiteX5" fmla="*/ 4495800 w 5562600"/>
              <a:gd name="connsiteY5" fmla="*/ 1600200 h 2133600"/>
              <a:gd name="connsiteX6" fmla="*/ 0 w 5562600"/>
              <a:gd name="connsiteY6" fmla="*/ 1600200 h 2133600"/>
              <a:gd name="connsiteX7" fmla="*/ 0 w 5562600"/>
              <a:gd name="connsiteY7" fmla="*/ 533400 h 2133600"/>
              <a:gd name="connsiteX0" fmla="*/ 0 w 5562600"/>
              <a:gd name="connsiteY0" fmla="*/ 1600200 h 2133600"/>
              <a:gd name="connsiteX1" fmla="*/ 4495800 w 5562600"/>
              <a:gd name="connsiteY1" fmla="*/ 533400 h 2133600"/>
              <a:gd name="connsiteX2" fmla="*/ 4495800 w 5562600"/>
              <a:gd name="connsiteY2" fmla="*/ 0 h 2133600"/>
              <a:gd name="connsiteX3" fmla="*/ 5562600 w 5562600"/>
              <a:gd name="connsiteY3" fmla="*/ 1066800 h 2133600"/>
              <a:gd name="connsiteX4" fmla="*/ 4495800 w 5562600"/>
              <a:gd name="connsiteY4" fmla="*/ 2133600 h 2133600"/>
              <a:gd name="connsiteX5" fmla="*/ 4495800 w 5562600"/>
              <a:gd name="connsiteY5" fmla="*/ 1600200 h 2133600"/>
              <a:gd name="connsiteX6" fmla="*/ 0 w 5562600"/>
              <a:gd name="connsiteY6" fmla="*/ 1600200 h 2133600"/>
              <a:gd name="connsiteX0" fmla="*/ 0 w 5535304"/>
              <a:gd name="connsiteY0" fmla="*/ 1040641 h 2133600"/>
              <a:gd name="connsiteX1" fmla="*/ 4468504 w 5535304"/>
              <a:gd name="connsiteY1" fmla="*/ 533400 h 2133600"/>
              <a:gd name="connsiteX2" fmla="*/ 4468504 w 5535304"/>
              <a:gd name="connsiteY2" fmla="*/ 0 h 2133600"/>
              <a:gd name="connsiteX3" fmla="*/ 5535304 w 5535304"/>
              <a:gd name="connsiteY3" fmla="*/ 1066800 h 2133600"/>
              <a:gd name="connsiteX4" fmla="*/ 4468504 w 5535304"/>
              <a:gd name="connsiteY4" fmla="*/ 2133600 h 2133600"/>
              <a:gd name="connsiteX5" fmla="*/ 4468504 w 5535304"/>
              <a:gd name="connsiteY5" fmla="*/ 1600200 h 2133600"/>
              <a:gd name="connsiteX6" fmla="*/ 0 w 5535304"/>
              <a:gd name="connsiteY6" fmla="*/ 1040641 h 2133600"/>
              <a:gd name="connsiteX0" fmla="*/ 0 w 5577312"/>
              <a:gd name="connsiteY0" fmla="*/ 767421 h 2133600"/>
              <a:gd name="connsiteX1" fmla="*/ 4510512 w 5577312"/>
              <a:gd name="connsiteY1" fmla="*/ 533400 h 2133600"/>
              <a:gd name="connsiteX2" fmla="*/ 4510512 w 5577312"/>
              <a:gd name="connsiteY2" fmla="*/ 0 h 2133600"/>
              <a:gd name="connsiteX3" fmla="*/ 5577312 w 5577312"/>
              <a:gd name="connsiteY3" fmla="*/ 1066800 h 2133600"/>
              <a:gd name="connsiteX4" fmla="*/ 4510512 w 5577312"/>
              <a:gd name="connsiteY4" fmla="*/ 2133600 h 2133600"/>
              <a:gd name="connsiteX5" fmla="*/ 4510512 w 5577312"/>
              <a:gd name="connsiteY5" fmla="*/ 1600200 h 2133600"/>
              <a:gd name="connsiteX6" fmla="*/ 0 w 5577312"/>
              <a:gd name="connsiteY6" fmla="*/ 767421 h 2133600"/>
              <a:gd name="connsiteX0" fmla="*/ 0 w 5602517"/>
              <a:gd name="connsiteY0" fmla="*/ 702842 h 2133600"/>
              <a:gd name="connsiteX1" fmla="*/ 4535717 w 5602517"/>
              <a:gd name="connsiteY1" fmla="*/ 533400 h 2133600"/>
              <a:gd name="connsiteX2" fmla="*/ 4535717 w 5602517"/>
              <a:gd name="connsiteY2" fmla="*/ 0 h 2133600"/>
              <a:gd name="connsiteX3" fmla="*/ 5602517 w 5602517"/>
              <a:gd name="connsiteY3" fmla="*/ 1066800 h 2133600"/>
              <a:gd name="connsiteX4" fmla="*/ 4535717 w 5602517"/>
              <a:gd name="connsiteY4" fmla="*/ 2133600 h 2133600"/>
              <a:gd name="connsiteX5" fmla="*/ 4535717 w 5602517"/>
              <a:gd name="connsiteY5" fmla="*/ 1600200 h 2133600"/>
              <a:gd name="connsiteX6" fmla="*/ 0 w 5602517"/>
              <a:gd name="connsiteY6" fmla="*/ 702842 h 2133600"/>
              <a:gd name="connsiteX0" fmla="*/ 0 w 5804157"/>
              <a:gd name="connsiteY0" fmla="*/ 673036 h 2133600"/>
              <a:gd name="connsiteX1" fmla="*/ 4737357 w 5804157"/>
              <a:gd name="connsiteY1" fmla="*/ 533400 h 2133600"/>
              <a:gd name="connsiteX2" fmla="*/ 4737357 w 5804157"/>
              <a:gd name="connsiteY2" fmla="*/ 0 h 2133600"/>
              <a:gd name="connsiteX3" fmla="*/ 5804157 w 5804157"/>
              <a:gd name="connsiteY3" fmla="*/ 1066800 h 2133600"/>
              <a:gd name="connsiteX4" fmla="*/ 4737357 w 5804157"/>
              <a:gd name="connsiteY4" fmla="*/ 2133600 h 2133600"/>
              <a:gd name="connsiteX5" fmla="*/ 4737357 w 5804157"/>
              <a:gd name="connsiteY5" fmla="*/ 1600200 h 2133600"/>
              <a:gd name="connsiteX6" fmla="*/ 0 w 5804157"/>
              <a:gd name="connsiteY6" fmla="*/ 673036 h 2133600"/>
              <a:gd name="connsiteX0" fmla="*/ 10766 w 5814923"/>
              <a:gd name="connsiteY0" fmla="*/ 673036 h 2133600"/>
              <a:gd name="connsiteX1" fmla="*/ 4748123 w 5814923"/>
              <a:gd name="connsiteY1" fmla="*/ 533400 h 2133600"/>
              <a:gd name="connsiteX2" fmla="*/ 4748123 w 5814923"/>
              <a:gd name="connsiteY2" fmla="*/ 0 h 2133600"/>
              <a:gd name="connsiteX3" fmla="*/ 5814923 w 5814923"/>
              <a:gd name="connsiteY3" fmla="*/ 1066800 h 2133600"/>
              <a:gd name="connsiteX4" fmla="*/ 4748123 w 5814923"/>
              <a:gd name="connsiteY4" fmla="*/ 2133600 h 2133600"/>
              <a:gd name="connsiteX5" fmla="*/ 4748123 w 5814923"/>
              <a:gd name="connsiteY5" fmla="*/ 1600200 h 2133600"/>
              <a:gd name="connsiteX6" fmla="*/ 0 w 5814923"/>
              <a:gd name="connsiteY6" fmla="*/ 989491 h 2133600"/>
              <a:gd name="connsiteX7" fmla="*/ 10766 w 5814923"/>
              <a:gd name="connsiteY7" fmla="*/ 673036 h 2133600"/>
              <a:gd name="connsiteX0" fmla="*/ 10766 w 5814923"/>
              <a:gd name="connsiteY0" fmla="*/ 673036 h 2133600"/>
              <a:gd name="connsiteX1" fmla="*/ 4748123 w 5814923"/>
              <a:gd name="connsiteY1" fmla="*/ 533400 h 2133600"/>
              <a:gd name="connsiteX2" fmla="*/ 4748123 w 5814923"/>
              <a:gd name="connsiteY2" fmla="*/ 0 h 2133600"/>
              <a:gd name="connsiteX3" fmla="*/ 5814923 w 5814923"/>
              <a:gd name="connsiteY3" fmla="*/ 1066800 h 2133600"/>
              <a:gd name="connsiteX4" fmla="*/ 4748123 w 5814923"/>
              <a:gd name="connsiteY4" fmla="*/ 2133600 h 2133600"/>
              <a:gd name="connsiteX5" fmla="*/ 4748123 w 5814923"/>
              <a:gd name="connsiteY5" fmla="*/ 1600200 h 2133600"/>
              <a:gd name="connsiteX6" fmla="*/ 0 w 5814923"/>
              <a:gd name="connsiteY6" fmla="*/ 989491 h 2133600"/>
              <a:gd name="connsiteX7" fmla="*/ 10766 w 5814923"/>
              <a:gd name="connsiteY7" fmla="*/ 673036 h 2133600"/>
              <a:gd name="connsiteX0" fmla="*/ 10766 w 5814923"/>
              <a:gd name="connsiteY0" fmla="*/ 673036 h 2133600"/>
              <a:gd name="connsiteX1" fmla="*/ 4748123 w 5814923"/>
              <a:gd name="connsiteY1" fmla="*/ 533400 h 2133600"/>
              <a:gd name="connsiteX2" fmla="*/ 4748123 w 5814923"/>
              <a:gd name="connsiteY2" fmla="*/ 0 h 2133600"/>
              <a:gd name="connsiteX3" fmla="*/ 5814923 w 5814923"/>
              <a:gd name="connsiteY3" fmla="*/ 1066800 h 2133600"/>
              <a:gd name="connsiteX4" fmla="*/ 4748123 w 5814923"/>
              <a:gd name="connsiteY4" fmla="*/ 2133600 h 2133600"/>
              <a:gd name="connsiteX5" fmla="*/ 4748123 w 5814923"/>
              <a:gd name="connsiteY5" fmla="*/ 1600200 h 2133600"/>
              <a:gd name="connsiteX6" fmla="*/ 0 w 5814923"/>
              <a:gd name="connsiteY6" fmla="*/ 989491 h 2133600"/>
              <a:gd name="connsiteX7" fmla="*/ 10766 w 5814923"/>
              <a:gd name="connsiteY7" fmla="*/ 673036 h 2133600"/>
              <a:gd name="connsiteX0" fmla="*/ 10766 w 5814923"/>
              <a:gd name="connsiteY0" fmla="*/ 673036 h 2133600"/>
              <a:gd name="connsiteX1" fmla="*/ 4748123 w 5814923"/>
              <a:gd name="connsiteY1" fmla="*/ 533400 h 2133600"/>
              <a:gd name="connsiteX2" fmla="*/ 4748123 w 5814923"/>
              <a:gd name="connsiteY2" fmla="*/ 0 h 2133600"/>
              <a:gd name="connsiteX3" fmla="*/ 5814923 w 5814923"/>
              <a:gd name="connsiteY3" fmla="*/ 1066800 h 2133600"/>
              <a:gd name="connsiteX4" fmla="*/ 4748123 w 5814923"/>
              <a:gd name="connsiteY4" fmla="*/ 2133600 h 2133600"/>
              <a:gd name="connsiteX5" fmla="*/ 4748123 w 5814923"/>
              <a:gd name="connsiteY5" fmla="*/ 1600200 h 2133600"/>
              <a:gd name="connsiteX6" fmla="*/ 0 w 5814923"/>
              <a:gd name="connsiteY6" fmla="*/ 989491 h 2133600"/>
              <a:gd name="connsiteX7" fmla="*/ 10766 w 5814923"/>
              <a:gd name="connsiteY7" fmla="*/ 673036 h 2133600"/>
              <a:gd name="connsiteX0" fmla="*/ 10766 w 5814923"/>
              <a:gd name="connsiteY0" fmla="*/ 673036 h 2133600"/>
              <a:gd name="connsiteX1" fmla="*/ 4748123 w 5814923"/>
              <a:gd name="connsiteY1" fmla="*/ 533400 h 2133600"/>
              <a:gd name="connsiteX2" fmla="*/ 4748123 w 5814923"/>
              <a:gd name="connsiteY2" fmla="*/ 0 h 2133600"/>
              <a:gd name="connsiteX3" fmla="*/ 5814923 w 5814923"/>
              <a:gd name="connsiteY3" fmla="*/ 1066800 h 2133600"/>
              <a:gd name="connsiteX4" fmla="*/ 4748123 w 5814923"/>
              <a:gd name="connsiteY4" fmla="*/ 2133600 h 2133600"/>
              <a:gd name="connsiteX5" fmla="*/ 4748123 w 5814923"/>
              <a:gd name="connsiteY5" fmla="*/ 1600200 h 2133600"/>
              <a:gd name="connsiteX6" fmla="*/ 0 w 5814923"/>
              <a:gd name="connsiteY6" fmla="*/ 989491 h 2133600"/>
              <a:gd name="connsiteX7" fmla="*/ 10766 w 5814923"/>
              <a:gd name="connsiteY7" fmla="*/ 673036 h 2133600"/>
              <a:gd name="connsiteX0" fmla="*/ 10766 w 5814923"/>
              <a:gd name="connsiteY0" fmla="*/ 673036 h 2133600"/>
              <a:gd name="connsiteX1" fmla="*/ 4748123 w 5814923"/>
              <a:gd name="connsiteY1" fmla="*/ 533400 h 2133600"/>
              <a:gd name="connsiteX2" fmla="*/ 4748123 w 5814923"/>
              <a:gd name="connsiteY2" fmla="*/ 0 h 2133600"/>
              <a:gd name="connsiteX3" fmla="*/ 5814923 w 5814923"/>
              <a:gd name="connsiteY3" fmla="*/ 1066800 h 2133600"/>
              <a:gd name="connsiteX4" fmla="*/ 4748123 w 5814923"/>
              <a:gd name="connsiteY4" fmla="*/ 2133600 h 2133600"/>
              <a:gd name="connsiteX5" fmla="*/ 4748123 w 5814923"/>
              <a:gd name="connsiteY5" fmla="*/ 1600200 h 2133600"/>
              <a:gd name="connsiteX6" fmla="*/ 0 w 5814923"/>
              <a:gd name="connsiteY6" fmla="*/ 989491 h 2133600"/>
              <a:gd name="connsiteX7" fmla="*/ 10766 w 5814923"/>
              <a:gd name="connsiteY7" fmla="*/ 673036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14923" h="2133600">
                <a:moveTo>
                  <a:pt x="10766" y="673036"/>
                </a:moveTo>
                <a:lnTo>
                  <a:pt x="4748123" y="533400"/>
                </a:lnTo>
                <a:lnTo>
                  <a:pt x="4748123" y="0"/>
                </a:lnTo>
                <a:lnTo>
                  <a:pt x="5814923" y="1066800"/>
                </a:lnTo>
                <a:lnTo>
                  <a:pt x="4748123" y="2133600"/>
                </a:lnTo>
                <a:lnTo>
                  <a:pt x="4748123" y="1600200"/>
                </a:lnTo>
                <a:cubicBezTo>
                  <a:pt x="3118506" y="1372362"/>
                  <a:pt x="1603230" y="1201727"/>
                  <a:pt x="0" y="989491"/>
                </a:cubicBezTo>
                <a:cubicBezTo>
                  <a:pt x="3589" y="686387"/>
                  <a:pt x="7177" y="929336"/>
                  <a:pt x="10766" y="673036"/>
                </a:cubicBezTo>
                <a:close/>
              </a:path>
            </a:pathLst>
          </a:custGeom>
          <a:gradFill flip="none" rotWithShape="1">
            <a:gsLst>
              <a:gs pos="63000">
                <a:schemeClr val="accent6">
                  <a:lumMod val="75000"/>
                </a:schemeClr>
              </a:gs>
              <a:gs pos="0">
                <a:srgbClr val="FFC000"/>
              </a:gs>
            </a:gsLst>
            <a:lin ang="10800000" scaled="1"/>
            <a:tileRect/>
          </a:gradFill>
          <a:ln>
            <a:noFill/>
          </a:ln>
          <a:scene3d>
            <a:camera prst="orthographicFront">
              <a:rot lat="17222692" lon="18162154" rev="4074046"/>
            </a:camera>
            <a:lightRig rig="threePt" dir="t"/>
          </a:scene3d>
          <a:sp3d extrusionH="254000">
            <a:bevelT w="19050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4581828" y="1571371"/>
            <a:ext cx="1754913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Техническа спецификация за вътрешна оценка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40" name="Group 39"/>
          <p:cNvGrpSpPr>
            <a:grpSpLocks noChangeAspect="1"/>
          </p:cNvGrpSpPr>
          <p:nvPr/>
        </p:nvGrpSpPr>
        <p:grpSpPr>
          <a:xfrm>
            <a:off x="227857" y="3614486"/>
            <a:ext cx="1123834" cy="1167949"/>
            <a:chOff x="6453494" y="2317132"/>
            <a:chExt cx="1969724" cy="2047043"/>
          </a:xfrm>
        </p:grpSpPr>
        <p:sp>
          <p:nvSpPr>
            <p:cNvPr id="41" name="Oval 40"/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/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6766205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51174" y="3955857"/>
            <a:ext cx="1207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>
                <a:solidFill>
                  <a:schemeClr val="accent1">
                    <a:lumMod val="50000"/>
                  </a:schemeClr>
                </a:solidFill>
              </a:rPr>
              <a:t>20.09.2021 г.</a:t>
            </a:r>
          </a:p>
        </p:txBody>
      </p:sp>
      <p:sp>
        <p:nvSpPr>
          <p:cNvPr id="60" name="Oval 59"/>
          <p:cNvSpPr/>
          <p:nvPr/>
        </p:nvSpPr>
        <p:spPr>
          <a:xfrm>
            <a:off x="2277635" y="4000328"/>
            <a:ext cx="1389754" cy="488632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0"/>
                </a:schemeClr>
              </a:gs>
              <a:gs pos="100000">
                <a:schemeClr val="bg1">
                  <a:alpha val="0"/>
                  <a:lumMod val="0"/>
                  <a:lumOff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/>
          <p:nvPr/>
        </p:nvSpPr>
        <p:spPr>
          <a:xfrm>
            <a:off x="2400297" y="3106457"/>
            <a:ext cx="1228880" cy="1228881"/>
          </a:xfrm>
          <a:prstGeom prst="ellipse">
            <a:avLst/>
          </a:prstGeom>
          <a:gradFill>
            <a:gsLst>
              <a:gs pos="13000">
                <a:srgbClr val="0070C0"/>
              </a:gs>
              <a:gs pos="71000">
                <a:srgbClr val="00B0F0"/>
              </a:gs>
            </a:gsLst>
            <a:lin ang="5400000" scaled="1"/>
          </a:gradFill>
          <a:ln w="12700" cap="flat" cmpd="sng" algn="ctr">
            <a:solidFill>
              <a:srgbClr val="00206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2537854" y="3143765"/>
            <a:ext cx="967744" cy="850907"/>
          </a:xfrm>
          <a:prstGeom prst="ellipse">
            <a:avLst/>
          </a:prstGeom>
          <a:gradFill>
            <a:gsLst>
              <a:gs pos="0">
                <a:sysClr val="window" lastClr="FFFFFF">
                  <a:lumMod val="100000"/>
                  <a:alpha val="80000"/>
                </a:sysClr>
              </a:gs>
              <a:gs pos="100000">
                <a:sysClr val="window" lastClr="FFFFFF">
                  <a:alpha val="0"/>
                </a:sysClr>
              </a:gs>
            </a:gsLst>
            <a:lin ang="5400000" scaled="1"/>
          </a:gra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9810" y="2963021"/>
            <a:ext cx="1584813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Сформиране на РГ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411065" y="3550864"/>
            <a:ext cx="1207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>
                <a:solidFill>
                  <a:schemeClr val="accent1">
                    <a:lumMod val="50000"/>
                  </a:schemeClr>
                </a:solidFill>
              </a:rPr>
              <a:t>20.10.2021 г.</a:t>
            </a:r>
          </a:p>
        </p:txBody>
      </p:sp>
      <p:sp>
        <p:nvSpPr>
          <p:cNvPr id="65" name="Oval 64"/>
          <p:cNvSpPr/>
          <p:nvPr/>
        </p:nvSpPr>
        <p:spPr>
          <a:xfrm>
            <a:off x="4779260" y="3511696"/>
            <a:ext cx="1389754" cy="488632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0"/>
                </a:schemeClr>
              </a:gs>
              <a:gs pos="100000">
                <a:schemeClr val="bg1">
                  <a:alpha val="0"/>
                  <a:lumMod val="0"/>
                  <a:lumOff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/>
          <p:cNvSpPr/>
          <p:nvPr/>
        </p:nvSpPr>
        <p:spPr>
          <a:xfrm>
            <a:off x="4866362" y="2642868"/>
            <a:ext cx="1228880" cy="1228881"/>
          </a:xfrm>
          <a:prstGeom prst="ellipse">
            <a:avLst/>
          </a:prstGeom>
          <a:gradFill>
            <a:gsLst>
              <a:gs pos="13000">
                <a:srgbClr val="0070C0"/>
              </a:gs>
              <a:gs pos="71000">
                <a:srgbClr val="00B0F0"/>
              </a:gs>
            </a:gsLst>
            <a:lin ang="5400000" scaled="1"/>
          </a:gradFill>
          <a:ln w="12700" cap="flat" cmpd="sng" algn="ctr">
            <a:solidFill>
              <a:srgbClr val="00206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989098" y="2708611"/>
            <a:ext cx="967744" cy="850907"/>
          </a:xfrm>
          <a:prstGeom prst="ellipse">
            <a:avLst/>
          </a:prstGeom>
          <a:gradFill>
            <a:gsLst>
              <a:gs pos="0">
                <a:sysClr val="window" lastClr="FFFFFF">
                  <a:lumMod val="100000"/>
                  <a:alpha val="80000"/>
                </a:sysClr>
              </a:gs>
              <a:gs pos="100000">
                <a:sysClr val="window" lastClr="FFFFFF">
                  <a:alpha val="0"/>
                </a:sysClr>
              </a:gs>
            </a:gsLst>
            <a:lin ang="5400000" scaled="1"/>
          </a:gra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922800" y="2941356"/>
            <a:ext cx="1207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</a:rPr>
              <a:t>Октомври/</a:t>
            </a:r>
          </a:p>
          <a:p>
            <a:pPr algn="ctr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</a:rPr>
              <a:t>ноември</a:t>
            </a:r>
          </a:p>
        </p:txBody>
      </p:sp>
      <p:sp>
        <p:nvSpPr>
          <p:cNvPr id="72" name="Rectangle 71"/>
          <p:cNvSpPr/>
          <p:nvPr/>
        </p:nvSpPr>
        <p:spPr>
          <a:xfrm>
            <a:off x="162178" y="5214380"/>
            <a:ext cx="18098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4472C4">
                    <a:lumMod val="50000"/>
                  </a:srgbClr>
                </a:solidFill>
              </a:rPr>
              <a:t>Стартиране работата на РГ със Заповед на РУО</a:t>
            </a:r>
          </a:p>
        </p:txBody>
      </p:sp>
      <p:cxnSp>
        <p:nvCxnSpPr>
          <p:cNvPr id="73" name="Straight Connector 72"/>
          <p:cNvCxnSpPr/>
          <p:nvPr/>
        </p:nvCxnSpPr>
        <p:spPr>
          <a:xfrm>
            <a:off x="4369947" y="4711110"/>
            <a:ext cx="16625" cy="2060989"/>
          </a:xfrm>
          <a:prstGeom prst="line">
            <a:avLst/>
          </a:prstGeom>
          <a:ln w="19050">
            <a:gradFill>
              <a:gsLst>
                <a:gs pos="50000">
                  <a:schemeClr val="bg1">
                    <a:lumMod val="75000"/>
                    <a:lumOff val="25000"/>
                  </a:schemeClr>
                </a:gs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988232" y="4153966"/>
            <a:ext cx="32460" cy="2493018"/>
          </a:xfrm>
          <a:prstGeom prst="line">
            <a:avLst/>
          </a:prstGeom>
          <a:ln w="19050">
            <a:gradFill>
              <a:gsLst>
                <a:gs pos="50000">
                  <a:schemeClr val="bg1">
                    <a:lumMod val="75000"/>
                    <a:lumOff val="25000"/>
                  </a:schemeClr>
                </a:gs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2222330" y="1286326"/>
            <a:ext cx="1584813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Проект на насоки за Програми за развитие с подготовка на бизнес планове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4386573" y="4409168"/>
            <a:ext cx="255304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4472C4">
                    <a:lumMod val="50000"/>
                  </a:srgbClr>
                </a:solidFill>
              </a:rPr>
              <a:t>Изготвена Техническа спецификация (ТС)</a:t>
            </a:r>
            <a:r>
              <a:rPr lang="en-US" sz="1400" dirty="0">
                <a:solidFill>
                  <a:srgbClr val="4472C4">
                    <a:lumMod val="50000"/>
                  </a:srgbClr>
                </a:solidFill>
              </a:rPr>
              <a:t> </a:t>
            </a:r>
            <a:r>
              <a:rPr lang="bg-BG" sz="1400" dirty="0">
                <a:solidFill>
                  <a:srgbClr val="4472C4">
                    <a:lumMod val="50000"/>
                  </a:srgbClr>
                </a:solidFill>
              </a:rPr>
              <a:t>за извършване на вътрешната оценка; обсъждане на ТС на среща на 14.10.2021 г. с  Помощното бюро за оценка на ЕК (</a:t>
            </a:r>
            <a:r>
              <a:rPr lang="en-US" sz="1400" dirty="0">
                <a:solidFill>
                  <a:srgbClr val="4472C4">
                    <a:lumMod val="50000"/>
                  </a:srgbClr>
                </a:solidFill>
              </a:rPr>
              <a:t>Evaluation Helpdesk); </a:t>
            </a:r>
            <a:r>
              <a:rPr lang="bg-BG" sz="1400" dirty="0">
                <a:solidFill>
                  <a:srgbClr val="4472C4">
                    <a:lumMod val="50000"/>
                  </a:srgbClr>
                </a:solidFill>
              </a:rPr>
              <a:t>отразяване на коментари и допълване на ТС</a:t>
            </a:r>
            <a:endParaRPr lang="ru-RU" sz="14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6962359" y="3910891"/>
            <a:ext cx="234936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4472C4">
                    <a:lumMod val="50000"/>
                  </a:srgbClr>
                </a:solidFill>
              </a:rPr>
              <a:t>Изготвени насоки и изисквания за индивидуални планове за действие за изготвяне от страна на ЦВП и ЦК, на база индивидуалните препоръки на JRC за всеки център</a:t>
            </a:r>
            <a:endParaRPr lang="bg-BG" sz="14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81" name="Oval 80"/>
          <p:cNvSpPr/>
          <p:nvPr/>
        </p:nvSpPr>
        <p:spPr>
          <a:xfrm>
            <a:off x="7220763" y="3158615"/>
            <a:ext cx="1389754" cy="488632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0"/>
                </a:schemeClr>
              </a:gs>
              <a:gs pos="100000">
                <a:schemeClr val="bg1">
                  <a:alpha val="0"/>
                  <a:lumMod val="0"/>
                  <a:lumOff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/>
          <p:cNvSpPr/>
          <p:nvPr/>
        </p:nvSpPr>
        <p:spPr>
          <a:xfrm>
            <a:off x="7333632" y="2210498"/>
            <a:ext cx="1228880" cy="1228881"/>
          </a:xfrm>
          <a:prstGeom prst="ellipse">
            <a:avLst/>
          </a:prstGeom>
          <a:gradFill>
            <a:gsLst>
              <a:gs pos="13000">
                <a:srgbClr val="0070C0"/>
              </a:gs>
              <a:gs pos="71000">
                <a:srgbClr val="00B0F0"/>
              </a:gs>
            </a:gsLst>
            <a:lin ang="5400000" scaled="1"/>
          </a:gradFill>
          <a:ln w="12700" cap="flat" cmpd="sng" algn="ctr">
            <a:solidFill>
              <a:srgbClr val="00206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83" name="Oval 82"/>
          <p:cNvSpPr/>
          <p:nvPr/>
        </p:nvSpPr>
        <p:spPr>
          <a:xfrm>
            <a:off x="7483563" y="2255301"/>
            <a:ext cx="967744" cy="850907"/>
          </a:xfrm>
          <a:prstGeom prst="ellipse">
            <a:avLst/>
          </a:prstGeom>
          <a:gradFill>
            <a:gsLst>
              <a:gs pos="0">
                <a:sysClr val="window" lastClr="FFFFFF">
                  <a:lumMod val="100000"/>
                  <a:alpha val="80000"/>
                </a:sysClr>
              </a:gs>
              <a:gs pos="100000">
                <a:sysClr val="window" lastClr="FFFFFF">
                  <a:alpha val="0"/>
                </a:sysClr>
              </a:gs>
            </a:gsLst>
            <a:lin ang="5400000" scaled="1"/>
          </a:gra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390070" y="2668965"/>
            <a:ext cx="1207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</a:rPr>
              <a:t>10.11.2021 г.</a:t>
            </a:r>
          </a:p>
        </p:txBody>
      </p:sp>
      <p:sp>
        <p:nvSpPr>
          <p:cNvPr id="85" name="Rectangle 84"/>
          <p:cNvSpPr/>
          <p:nvPr/>
        </p:nvSpPr>
        <p:spPr>
          <a:xfrm>
            <a:off x="1939169" y="4839050"/>
            <a:ext cx="2438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4472C4">
                    <a:lumMod val="50000"/>
                  </a:srgbClr>
                </a:solidFill>
              </a:rPr>
              <a:t>Изготвен проект на Насоки за подготовка на Програми за развитие и устойчивост с бизнес планове от страна на ЦВП и ЦК в съответствие с препоръките на Съвместния изследователски център (JRC) към ЕК</a:t>
            </a:r>
          </a:p>
        </p:txBody>
      </p:sp>
      <p:cxnSp>
        <p:nvCxnSpPr>
          <p:cNvPr id="88" name="Straight Connector 87"/>
          <p:cNvCxnSpPr/>
          <p:nvPr/>
        </p:nvCxnSpPr>
        <p:spPr>
          <a:xfrm>
            <a:off x="1937506" y="4919616"/>
            <a:ext cx="9284" cy="1643978"/>
          </a:xfrm>
          <a:prstGeom prst="line">
            <a:avLst/>
          </a:prstGeom>
          <a:ln w="19050">
            <a:gradFill>
              <a:gsLst>
                <a:gs pos="50000">
                  <a:schemeClr val="bg1">
                    <a:lumMod val="75000"/>
                    <a:lumOff val="25000"/>
                  </a:schemeClr>
                </a:gs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9430628" y="3845195"/>
            <a:ext cx="32460" cy="2493018"/>
          </a:xfrm>
          <a:prstGeom prst="line">
            <a:avLst/>
          </a:prstGeom>
          <a:ln w="19050">
            <a:gradFill>
              <a:gsLst>
                <a:gs pos="50000">
                  <a:schemeClr val="bg1">
                    <a:lumMod val="75000"/>
                    <a:lumOff val="25000"/>
                  </a:schemeClr>
                </a:gs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7038184" y="1413632"/>
            <a:ext cx="17549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Индивидуални планове за действие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039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4479</TotalTime>
  <Words>799</Words>
  <Application>Microsoft Office PowerPoint</Application>
  <PresentationFormat>Widescreen</PresentationFormat>
  <Paragraphs>97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Agency FB</vt:lpstr>
      <vt:lpstr>Arial</vt:lpstr>
      <vt:lpstr>Calibri</vt:lpstr>
      <vt:lpstr>Calibri Light</vt:lpstr>
      <vt:lpstr>Courier New</vt:lpstr>
      <vt:lpstr>Kozuka Gothic Pr6N B</vt:lpstr>
      <vt:lpstr>Wingdings</vt:lpstr>
      <vt:lpstr>Office Theme</vt:lpstr>
      <vt:lpstr>PowerPoint Presentation</vt:lpstr>
      <vt:lpstr>Обосновка за извършване на оценката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Yoana Bozhilova</cp:lastModifiedBy>
  <cp:revision>212</cp:revision>
  <dcterms:created xsi:type="dcterms:W3CDTF">2021-08-17T08:00:04Z</dcterms:created>
  <dcterms:modified xsi:type="dcterms:W3CDTF">2021-11-24T08:23:43Z</dcterms:modified>
</cp:coreProperties>
</file>