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6"/>
  </p:notesMasterIdLst>
  <p:handoutMasterIdLst>
    <p:handoutMasterId r:id="rId7"/>
  </p:handoutMasterIdLst>
  <p:sldIdLst>
    <p:sldId id="257" r:id="rId2"/>
    <p:sldId id="291" r:id="rId3"/>
    <p:sldId id="383" r:id="rId4"/>
    <p:sldId id="290" r:id="rId5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van Popov" initials="IP" lastIdx="1" clrIdx="0">
    <p:extLst>
      <p:ext uri="{19B8F6BF-5375-455C-9EA6-DF929625EA0E}">
        <p15:presenceInfo xmlns:p15="http://schemas.microsoft.com/office/powerpoint/2012/main" userId="S-1-5-21-3470032345-2211321583-660534131-1153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99"/>
    <a:srgbClr val="006600"/>
    <a:srgbClr val="A51321"/>
    <a:srgbClr val="FFFFFF"/>
    <a:srgbClr val="008000"/>
    <a:srgbClr val="669900"/>
    <a:srgbClr val="FF66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6433" autoAdjust="0"/>
  </p:normalViewPr>
  <p:slideViewPr>
    <p:cSldViewPr snapToGrid="0">
      <p:cViewPr varScale="1">
        <p:scale>
          <a:sx n="113" d="100"/>
          <a:sy n="113" d="100"/>
        </p:scale>
        <p:origin x="25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15ACC4-AF21-4037-AAD9-8C568252654D}" type="doc">
      <dgm:prSet loTypeId="urn:microsoft.com/office/officeart/2005/8/layout/cycle3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AF941D64-C7A2-4DB5-A76D-60AB1E6EA10E}">
      <dgm:prSet phldrT="[Text]"/>
      <dgm:spPr/>
      <dgm:t>
        <a:bodyPr/>
        <a:lstStyle/>
        <a:p>
          <a:r>
            <a:rPr lang="bg-BG" dirty="0" smtClean="0"/>
            <a:t>ИП 1а  Инфраструктура и подобряване на капацитета за научноизследователска дейност</a:t>
          </a:r>
          <a:endParaRPr lang="bg-BG" dirty="0"/>
        </a:p>
      </dgm:t>
    </dgm:pt>
    <dgm:pt modelId="{621ADB0A-C9E4-4263-9387-000010194165}" type="parTrans" cxnId="{F06D10DF-2080-4D03-89B6-DECE7FCA3CF5}">
      <dgm:prSet/>
      <dgm:spPr/>
      <dgm:t>
        <a:bodyPr/>
        <a:lstStyle/>
        <a:p>
          <a:endParaRPr lang="bg-BG"/>
        </a:p>
      </dgm:t>
    </dgm:pt>
    <dgm:pt modelId="{35451836-F84B-4DA0-8A72-7914E46C5931}" type="sibTrans" cxnId="{F06D10DF-2080-4D03-89B6-DECE7FCA3CF5}">
      <dgm:prSet/>
      <dgm:spPr/>
      <dgm:t>
        <a:bodyPr/>
        <a:lstStyle/>
        <a:p>
          <a:endParaRPr lang="bg-BG"/>
        </a:p>
      </dgm:t>
    </dgm:pt>
    <dgm:pt modelId="{876C7ADA-BBFD-4A07-B33E-47433E7406F0}">
      <dgm:prSet phldrT="[Text]"/>
      <dgm:spPr/>
      <dgm:t>
        <a:bodyPr/>
        <a:lstStyle/>
        <a:p>
          <a:r>
            <a:rPr lang="bg-BG" dirty="0" smtClean="0"/>
            <a:t>ТЦ 10 Приоритетна ос 2 Образование и учене през целия живот</a:t>
          </a:r>
          <a:endParaRPr lang="bg-BG" dirty="0"/>
        </a:p>
      </dgm:t>
    </dgm:pt>
    <dgm:pt modelId="{9F3C5268-173F-4EB5-A4EC-1EC0D8E9609A}" type="parTrans" cxnId="{A608E4F6-AC82-41D9-B1D3-D87D3AFA0F9F}">
      <dgm:prSet/>
      <dgm:spPr/>
      <dgm:t>
        <a:bodyPr/>
        <a:lstStyle/>
        <a:p>
          <a:endParaRPr lang="bg-BG"/>
        </a:p>
      </dgm:t>
    </dgm:pt>
    <dgm:pt modelId="{63D8719B-2D4C-4600-BE1E-BE9DA0247748}" type="sibTrans" cxnId="{A608E4F6-AC82-41D9-B1D3-D87D3AFA0F9F}">
      <dgm:prSet/>
      <dgm:spPr/>
      <dgm:t>
        <a:bodyPr/>
        <a:lstStyle/>
        <a:p>
          <a:endParaRPr lang="bg-BG"/>
        </a:p>
      </dgm:t>
    </dgm:pt>
    <dgm:pt modelId="{4BA2075C-16F8-48B9-B0DA-D7059C038498}">
      <dgm:prSet phldrT="[Text]"/>
      <dgm:spPr/>
      <dgm:t>
        <a:bodyPr/>
        <a:lstStyle/>
        <a:p>
          <a:r>
            <a:rPr lang="bg-BG" dirty="0" smtClean="0"/>
            <a:t>ИП 10</a:t>
          </a:r>
          <a:r>
            <a:rPr lang="en-US" dirty="0" smtClean="0"/>
            <a:t>ii </a:t>
          </a:r>
          <a:r>
            <a:rPr lang="bg-BG" dirty="0" smtClean="0"/>
            <a:t>Подобряване качеството на висшето образование</a:t>
          </a:r>
          <a:endParaRPr lang="bg-BG" dirty="0"/>
        </a:p>
      </dgm:t>
    </dgm:pt>
    <dgm:pt modelId="{05F6BE9E-C5E5-4A69-9C8C-D2EBF19EFCBE}" type="parTrans" cxnId="{591B66B1-078B-4A1A-A5CD-EEC226DB9145}">
      <dgm:prSet/>
      <dgm:spPr/>
      <dgm:t>
        <a:bodyPr/>
        <a:lstStyle/>
        <a:p>
          <a:endParaRPr lang="bg-BG"/>
        </a:p>
      </dgm:t>
    </dgm:pt>
    <dgm:pt modelId="{067EAD9D-ABF3-42EE-A83E-94633CCB5FCF}" type="sibTrans" cxnId="{591B66B1-078B-4A1A-A5CD-EEC226DB9145}">
      <dgm:prSet/>
      <dgm:spPr/>
      <dgm:t>
        <a:bodyPr/>
        <a:lstStyle/>
        <a:p>
          <a:endParaRPr lang="bg-BG"/>
        </a:p>
      </dgm:t>
    </dgm:pt>
    <dgm:pt modelId="{9FDB9E28-60B2-45A4-9C4E-B78F60EC0E49}">
      <dgm:prSet phldrT="[Text]"/>
      <dgm:spPr/>
      <dgm:t>
        <a:bodyPr/>
        <a:lstStyle/>
        <a:p>
          <a:r>
            <a:rPr lang="bg-BG" dirty="0" smtClean="0"/>
            <a:t>Нова процедура </a:t>
          </a:r>
        </a:p>
        <a:p>
          <a:r>
            <a:rPr lang="bg-BG" dirty="0" smtClean="0"/>
            <a:t>Усъвършенстване на системата на висшето образование</a:t>
          </a:r>
          <a:endParaRPr lang="bg-BG" dirty="0"/>
        </a:p>
      </dgm:t>
    </dgm:pt>
    <dgm:pt modelId="{60EF100F-1104-483B-967A-BFBF54164C7D}" type="parTrans" cxnId="{8936BB5E-00E0-4C38-83CB-D72BA337AC53}">
      <dgm:prSet/>
      <dgm:spPr/>
      <dgm:t>
        <a:bodyPr/>
        <a:lstStyle/>
        <a:p>
          <a:endParaRPr lang="bg-BG"/>
        </a:p>
      </dgm:t>
    </dgm:pt>
    <dgm:pt modelId="{AEAB810E-8755-4726-86AF-496FFA68D8C6}" type="sibTrans" cxnId="{8936BB5E-00E0-4C38-83CB-D72BA337AC53}">
      <dgm:prSet/>
      <dgm:spPr/>
      <dgm:t>
        <a:bodyPr/>
        <a:lstStyle/>
        <a:p>
          <a:endParaRPr lang="bg-BG"/>
        </a:p>
      </dgm:t>
    </dgm:pt>
    <dgm:pt modelId="{9C907DC8-5BE2-4763-B14E-2CEC81CBEA64}">
      <dgm:prSet phldrT="[Text]"/>
      <dgm:spPr/>
      <dgm:t>
        <a:bodyPr/>
        <a:lstStyle/>
        <a:p>
          <a:r>
            <a:rPr lang="bg-BG" dirty="0" smtClean="0"/>
            <a:t>ТЦ 1 Приоритетна ос 1</a:t>
          </a:r>
          <a:endParaRPr lang="en-US" dirty="0" smtClean="0"/>
        </a:p>
        <a:p>
          <a:r>
            <a:rPr lang="bg-BG" dirty="0" smtClean="0"/>
            <a:t>Научни изследвания и технологично развитие</a:t>
          </a:r>
          <a:endParaRPr lang="bg-BG" dirty="0"/>
        </a:p>
      </dgm:t>
    </dgm:pt>
    <dgm:pt modelId="{67B0A0CF-DE6A-4242-B144-AD1D8A35040E}" type="parTrans" cxnId="{E2B63DAE-5898-404E-BCF5-8C7931473096}">
      <dgm:prSet/>
      <dgm:spPr/>
      <dgm:t>
        <a:bodyPr/>
        <a:lstStyle/>
        <a:p>
          <a:endParaRPr lang="bg-BG"/>
        </a:p>
      </dgm:t>
    </dgm:pt>
    <dgm:pt modelId="{7CA0A8A1-5970-4A98-B2B5-54930FC8C765}" type="sibTrans" cxnId="{E2B63DAE-5898-404E-BCF5-8C7931473096}">
      <dgm:prSet/>
      <dgm:spPr/>
      <dgm:t>
        <a:bodyPr/>
        <a:lstStyle/>
        <a:p>
          <a:endParaRPr lang="bg-BG"/>
        </a:p>
      </dgm:t>
    </dgm:pt>
    <dgm:pt modelId="{BFBB490C-089F-4E31-B71D-017E188EF75D}" type="pres">
      <dgm:prSet presAssocID="{0115ACC4-AF21-4037-AAD9-8C568252654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bg-BG"/>
        </a:p>
      </dgm:t>
    </dgm:pt>
    <dgm:pt modelId="{3E347651-CB57-4EC2-B8D2-3C427D8536EC}" type="pres">
      <dgm:prSet presAssocID="{0115ACC4-AF21-4037-AAD9-8C568252654D}" presName="cycle" presStyleCnt="0"/>
      <dgm:spPr/>
    </dgm:pt>
    <dgm:pt modelId="{BB97576C-1DF8-4755-8B80-3089E339C5A0}" type="pres">
      <dgm:prSet presAssocID="{AF941D64-C7A2-4DB5-A76D-60AB1E6EA10E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2D01F02C-A455-47DB-AC22-A5D54704682E}" type="pres">
      <dgm:prSet presAssocID="{35451836-F84B-4DA0-8A72-7914E46C5931}" presName="sibTransFirstNode" presStyleLbl="bgShp" presStyleIdx="0" presStyleCnt="1"/>
      <dgm:spPr/>
      <dgm:t>
        <a:bodyPr/>
        <a:lstStyle/>
        <a:p>
          <a:endParaRPr lang="bg-BG"/>
        </a:p>
      </dgm:t>
    </dgm:pt>
    <dgm:pt modelId="{BF43B417-7DAA-4A08-8620-A0C861032704}" type="pres">
      <dgm:prSet presAssocID="{876C7ADA-BBFD-4A07-B33E-47433E7406F0}" presName="nodeFollowingNodes" presStyleLbl="node1" presStyleIdx="1" presStyleCnt="5" custRadScaleRad="100222" custRadScaleInc="1790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5AFD820D-78F4-4B93-888D-162A8A80BFDC}" type="pres">
      <dgm:prSet presAssocID="{4BA2075C-16F8-48B9-B0DA-D7059C038498}" presName="nodeFollowingNodes" presStyleLbl="node1" presStyleIdx="2" presStyleCnt="5" custRadScaleRad="103390" custRadScaleInc="-21724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3B8DDA54-9986-4FCA-8A7D-0FD433C54B91}" type="pres">
      <dgm:prSet presAssocID="{9FDB9E28-60B2-45A4-9C4E-B78F60EC0E49}" presName="nodeFollowingNodes" presStyleLbl="node1" presStyleIdx="3" presStyleCnt="5" custRadScaleRad="96085" custRadScaleInc="17891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5775CABA-B701-4C8F-9231-8FCF28445EA2}" type="pres">
      <dgm:prSet presAssocID="{9C907DC8-5BE2-4763-B14E-2CEC81CBEA64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8936BB5E-00E0-4C38-83CB-D72BA337AC53}" srcId="{0115ACC4-AF21-4037-AAD9-8C568252654D}" destId="{9FDB9E28-60B2-45A4-9C4E-B78F60EC0E49}" srcOrd="3" destOrd="0" parTransId="{60EF100F-1104-483B-967A-BFBF54164C7D}" sibTransId="{AEAB810E-8755-4726-86AF-496FFA68D8C6}"/>
    <dgm:cxn modelId="{E2B63DAE-5898-404E-BCF5-8C7931473096}" srcId="{0115ACC4-AF21-4037-AAD9-8C568252654D}" destId="{9C907DC8-5BE2-4763-B14E-2CEC81CBEA64}" srcOrd="4" destOrd="0" parTransId="{67B0A0CF-DE6A-4242-B144-AD1D8A35040E}" sibTransId="{7CA0A8A1-5970-4A98-B2B5-54930FC8C765}"/>
    <dgm:cxn modelId="{CEDB7872-8685-45E0-809B-47044CC79A78}" type="presOf" srcId="{876C7ADA-BBFD-4A07-B33E-47433E7406F0}" destId="{BF43B417-7DAA-4A08-8620-A0C861032704}" srcOrd="0" destOrd="0" presId="urn:microsoft.com/office/officeart/2005/8/layout/cycle3"/>
    <dgm:cxn modelId="{6BA84EB2-C8A1-424B-8C6B-8D49B2AE3697}" type="presOf" srcId="{0115ACC4-AF21-4037-AAD9-8C568252654D}" destId="{BFBB490C-089F-4E31-B71D-017E188EF75D}" srcOrd="0" destOrd="0" presId="urn:microsoft.com/office/officeart/2005/8/layout/cycle3"/>
    <dgm:cxn modelId="{591B66B1-078B-4A1A-A5CD-EEC226DB9145}" srcId="{0115ACC4-AF21-4037-AAD9-8C568252654D}" destId="{4BA2075C-16F8-48B9-B0DA-D7059C038498}" srcOrd="2" destOrd="0" parTransId="{05F6BE9E-C5E5-4A69-9C8C-D2EBF19EFCBE}" sibTransId="{067EAD9D-ABF3-42EE-A83E-94633CCB5FCF}"/>
    <dgm:cxn modelId="{F31EEB73-C091-4AA5-A6EA-2831AFA2E35A}" type="presOf" srcId="{9C907DC8-5BE2-4763-B14E-2CEC81CBEA64}" destId="{5775CABA-B701-4C8F-9231-8FCF28445EA2}" srcOrd="0" destOrd="0" presId="urn:microsoft.com/office/officeart/2005/8/layout/cycle3"/>
    <dgm:cxn modelId="{528C9094-226F-4CFF-AE08-C1BCCEC8321E}" type="presOf" srcId="{35451836-F84B-4DA0-8A72-7914E46C5931}" destId="{2D01F02C-A455-47DB-AC22-A5D54704682E}" srcOrd="0" destOrd="0" presId="urn:microsoft.com/office/officeart/2005/8/layout/cycle3"/>
    <dgm:cxn modelId="{33398783-F18A-4D30-9A9B-47E8871E17C6}" type="presOf" srcId="{4BA2075C-16F8-48B9-B0DA-D7059C038498}" destId="{5AFD820D-78F4-4B93-888D-162A8A80BFDC}" srcOrd="0" destOrd="0" presId="urn:microsoft.com/office/officeart/2005/8/layout/cycle3"/>
    <dgm:cxn modelId="{22867C60-C6BE-48D3-8318-170B53D83A87}" type="presOf" srcId="{9FDB9E28-60B2-45A4-9C4E-B78F60EC0E49}" destId="{3B8DDA54-9986-4FCA-8A7D-0FD433C54B91}" srcOrd="0" destOrd="0" presId="urn:microsoft.com/office/officeart/2005/8/layout/cycle3"/>
    <dgm:cxn modelId="{29972AE0-1477-4905-8112-1C377E343169}" type="presOf" srcId="{AF941D64-C7A2-4DB5-A76D-60AB1E6EA10E}" destId="{BB97576C-1DF8-4755-8B80-3089E339C5A0}" srcOrd="0" destOrd="0" presId="urn:microsoft.com/office/officeart/2005/8/layout/cycle3"/>
    <dgm:cxn modelId="{F06D10DF-2080-4D03-89B6-DECE7FCA3CF5}" srcId="{0115ACC4-AF21-4037-AAD9-8C568252654D}" destId="{AF941D64-C7A2-4DB5-A76D-60AB1E6EA10E}" srcOrd="0" destOrd="0" parTransId="{621ADB0A-C9E4-4263-9387-000010194165}" sibTransId="{35451836-F84B-4DA0-8A72-7914E46C5931}"/>
    <dgm:cxn modelId="{A608E4F6-AC82-41D9-B1D3-D87D3AFA0F9F}" srcId="{0115ACC4-AF21-4037-AAD9-8C568252654D}" destId="{876C7ADA-BBFD-4A07-B33E-47433E7406F0}" srcOrd="1" destOrd="0" parTransId="{9F3C5268-173F-4EB5-A4EC-1EC0D8E9609A}" sibTransId="{63D8719B-2D4C-4600-BE1E-BE9DA0247748}"/>
    <dgm:cxn modelId="{5E502DAC-829E-4C8C-8799-707B64586D7B}" type="presParOf" srcId="{BFBB490C-089F-4E31-B71D-017E188EF75D}" destId="{3E347651-CB57-4EC2-B8D2-3C427D8536EC}" srcOrd="0" destOrd="0" presId="urn:microsoft.com/office/officeart/2005/8/layout/cycle3"/>
    <dgm:cxn modelId="{63D8C78F-EB92-4609-A731-66F4058F48F6}" type="presParOf" srcId="{3E347651-CB57-4EC2-B8D2-3C427D8536EC}" destId="{BB97576C-1DF8-4755-8B80-3089E339C5A0}" srcOrd="0" destOrd="0" presId="urn:microsoft.com/office/officeart/2005/8/layout/cycle3"/>
    <dgm:cxn modelId="{75F1D3B7-30BD-4E76-9FC3-0094607EDEFA}" type="presParOf" srcId="{3E347651-CB57-4EC2-B8D2-3C427D8536EC}" destId="{2D01F02C-A455-47DB-AC22-A5D54704682E}" srcOrd="1" destOrd="0" presId="urn:microsoft.com/office/officeart/2005/8/layout/cycle3"/>
    <dgm:cxn modelId="{0E06BA4E-CB4D-4AB6-817B-FD5CA1E1C9C8}" type="presParOf" srcId="{3E347651-CB57-4EC2-B8D2-3C427D8536EC}" destId="{BF43B417-7DAA-4A08-8620-A0C861032704}" srcOrd="2" destOrd="0" presId="urn:microsoft.com/office/officeart/2005/8/layout/cycle3"/>
    <dgm:cxn modelId="{895A1D6E-E881-41E7-968D-B6B9373E2326}" type="presParOf" srcId="{3E347651-CB57-4EC2-B8D2-3C427D8536EC}" destId="{5AFD820D-78F4-4B93-888D-162A8A80BFDC}" srcOrd="3" destOrd="0" presId="urn:microsoft.com/office/officeart/2005/8/layout/cycle3"/>
    <dgm:cxn modelId="{1452FAA9-738D-4CB7-8755-C5552A8EAD5F}" type="presParOf" srcId="{3E347651-CB57-4EC2-B8D2-3C427D8536EC}" destId="{3B8DDA54-9986-4FCA-8A7D-0FD433C54B91}" srcOrd="4" destOrd="0" presId="urn:microsoft.com/office/officeart/2005/8/layout/cycle3"/>
    <dgm:cxn modelId="{B0DB7CC3-AAFA-4687-87F9-21594BCB0B44}" type="presParOf" srcId="{3E347651-CB57-4EC2-B8D2-3C427D8536EC}" destId="{5775CABA-B701-4C8F-9231-8FCF28445EA2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01F02C-A455-47DB-AC22-A5D54704682E}">
      <dsp:nvSpPr>
        <dsp:cNvPr id="0" name=""/>
        <dsp:cNvSpPr/>
      </dsp:nvSpPr>
      <dsp:spPr>
        <a:xfrm>
          <a:off x="3419161" y="-36278"/>
          <a:ext cx="5292716" cy="5292716"/>
        </a:xfrm>
        <a:prstGeom prst="circularArrow">
          <a:avLst>
            <a:gd name="adj1" fmla="val 5544"/>
            <a:gd name="adj2" fmla="val 330680"/>
            <a:gd name="adj3" fmla="val 13722559"/>
            <a:gd name="adj4" fmla="val 17418529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97576C-1DF8-4755-8B80-3089E339C5A0}">
      <dsp:nvSpPr>
        <dsp:cNvPr id="0" name=""/>
        <dsp:cNvSpPr/>
      </dsp:nvSpPr>
      <dsp:spPr>
        <a:xfrm>
          <a:off x="4797921" y="672"/>
          <a:ext cx="2535197" cy="1267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 smtClean="0"/>
            <a:t>ИП 1а  Инфраструктура и подобряване на капацитета за научноизследователска дейност</a:t>
          </a:r>
          <a:endParaRPr lang="bg-BG" sz="1500" kern="1200" dirty="0"/>
        </a:p>
      </dsp:txBody>
      <dsp:txXfrm>
        <a:off x="4859800" y="62551"/>
        <a:ext cx="2411439" cy="1143840"/>
      </dsp:txXfrm>
    </dsp:sp>
    <dsp:sp modelId="{BF43B417-7DAA-4A08-8620-A0C861032704}">
      <dsp:nvSpPr>
        <dsp:cNvPr id="0" name=""/>
        <dsp:cNvSpPr/>
      </dsp:nvSpPr>
      <dsp:spPr>
        <a:xfrm>
          <a:off x="6961966" y="1599135"/>
          <a:ext cx="2535197" cy="1267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 smtClean="0"/>
            <a:t>ТЦ 10 Приоритетна ос 2 Образование и учене през целия живот</a:t>
          </a:r>
          <a:endParaRPr lang="bg-BG" sz="1500" kern="1200" dirty="0"/>
        </a:p>
      </dsp:txBody>
      <dsp:txXfrm>
        <a:off x="7023845" y="1661014"/>
        <a:ext cx="2411439" cy="1143840"/>
      </dsp:txXfrm>
    </dsp:sp>
    <dsp:sp modelId="{5AFD820D-78F4-4B93-888D-162A8A80BFDC}">
      <dsp:nvSpPr>
        <dsp:cNvPr id="0" name=""/>
        <dsp:cNvSpPr/>
      </dsp:nvSpPr>
      <dsp:spPr>
        <a:xfrm>
          <a:off x="6559981" y="3787574"/>
          <a:ext cx="2535197" cy="1267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 smtClean="0"/>
            <a:t>ИП 10</a:t>
          </a:r>
          <a:r>
            <a:rPr lang="en-US" sz="1500" kern="1200" dirty="0" smtClean="0"/>
            <a:t>ii </a:t>
          </a:r>
          <a:r>
            <a:rPr lang="bg-BG" sz="1500" kern="1200" dirty="0" smtClean="0"/>
            <a:t>Подобряване качеството на висшето образование</a:t>
          </a:r>
          <a:endParaRPr lang="bg-BG" sz="1500" kern="1200" dirty="0"/>
        </a:p>
      </dsp:txBody>
      <dsp:txXfrm>
        <a:off x="6621860" y="3849453"/>
        <a:ext cx="2411439" cy="1143840"/>
      </dsp:txXfrm>
    </dsp:sp>
    <dsp:sp modelId="{3B8DDA54-9986-4FCA-8A7D-0FD433C54B91}">
      <dsp:nvSpPr>
        <dsp:cNvPr id="0" name=""/>
        <dsp:cNvSpPr/>
      </dsp:nvSpPr>
      <dsp:spPr>
        <a:xfrm>
          <a:off x="3218731" y="3744048"/>
          <a:ext cx="2535197" cy="1267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 smtClean="0"/>
            <a:t>Нова процедура 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 smtClean="0"/>
            <a:t>Усъвършенстване на системата на висшето образование</a:t>
          </a:r>
          <a:endParaRPr lang="bg-BG" sz="1500" kern="1200" dirty="0"/>
        </a:p>
      </dsp:txBody>
      <dsp:txXfrm>
        <a:off x="3280610" y="3805927"/>
        <a:ext cx="2411439" cy="1143840"/>
      </dsp:txXfrm>
    </dsp:sp>
    <dsp:sp modelId="{5775CABA-B701-4C8F-9231-8FCF28445EA2}">
      <dsp:nvSpPr>
        <dsp:cNvPr id="0" name=""/>
        <dsp:cNvSpPr/>
      </dsp:nvSpPr>
      <dsp:spPr>
        <a:xfrm>
          <a:off x="2651365" y="1560236"/>
          <a:ext cx="2535197" cy="1267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 smtClean="0"/>
            <a:t>ТЦ 1 Приоритетна ос 1</a:t>
          </a:r>
          <a:endParaRPr lang="en-US" sz="1500" kern="1200" dirty="0" smtClean="0"/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 smtClean="0"/>
            <a:t>Научни изследвания и технологично развитие</a:t>
          </a:r>
          <a:endParaRPr lang="bg-BG" sz="1500" kern="1200" dirty="0"/>
        </a:p>
      </dsp:txBody>
      <dsp:txXfrm>
        <a:off x="2713244" y="1622115"/>
        <a:ext cx="2411439" cy="11438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13.5.2019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13.5.2019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xmlns="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6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789471"/>
            <a:ext cx="10925402" cy="4347963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Точка 5: </a:t>
            </a:r>
            <a:r>
              <a:rPr lang="bg-BG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Представяне, обсъждане и вземане на принципно решение по предложение за прехвърляне на резерва за изпълнение на приоритетна ос 1 в приоритетна ос 2 и изменение на Оперативна програма „Наука и образование за интелигентен растеж“ 2014-2020  г.</a:t>
            </a:r>
            <a:r>
              <a:rPr lang="en-US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en-US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800" b="1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2800" b="1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11-то заседание на Комитета за наблюдение</a:t>
            </a:r>
            <a:r>
              <a:rPr lang="bg-BG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/>
            </a:r>
            <a:br>
              <a:rPr lang="bg-BG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r>
              <a:rPr lang="ru-RU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гр. София</a:t>
            </a:r>
            <a:r>
              <a:rPr lang="en-GB" sz="22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, </a:t>
            </a:r>
            <a:r>
              <a:rPr lang="bg-BG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29</a:t>
            </a:r>
            <a:r>
              <a:rPr lang="en-GB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 </a:t>
            </a:r>
            <a:r>
              <a:rPr lang="bg-BG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март </a:t>
            </a:r>
            <a:r>
              <a:rPr lang="ru-RU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2019 </a:t>
            </a:r>
            <a:r>
              <a:rPr lang="ru-RU" sz="22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г.</a:t>
            </a:r>
            <a:br>
              <a:rPr lang="ru-RU" sz="22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endParaRPr lang="ru-RU" sz="2200" b="1" dirty="0">
              <a:ln/>
              <a:solidFill>
                <a:schemeClr val="accent1"/>
              </a:solidFill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661946"/>
              </p:ext>
            </p:extLst>
          </p:nvPr>
        </p:nvGraphicFramePr>
        <p:xfrm>
          <a:off x="0" y="1423333"/>
          <a:ext cx="12131040" cy="5351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5892" y="1552963"/>
            <a:ext cx="2636108" cy="22055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707" y="4821614"/>
            <a:ext cx="2489293" cy="19536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10" y="1470683"/>
            <a:ext cx="2507598" cy="20315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19005"/>
            <a:ext cx="2510549" cy="233899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171708" y="3002827"/>
            <a:ext cx="18485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b="1" dirty="0" smtClean="0">
                <a:latin typeface="Candara" panose="020E0502030303020204" pitchFamily="34" charset="0"/>
              </a:rPr>
              <a:t>    </a:t>
            </a:r>
            <a:r>
              <a:rPr lang="bg-BG" sz="24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Резерв </a:t>
            </a:r>
          </a:p>
          <a:p>
            <a:r>
              <a:rPr lang="bg-BG" sz="24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27,6 млн. лв</a:t>
            </a:r>
            <a:r>
              <a:rPr lang="bg-BG" sz="2400" dirty="0" smtClean="0"/>
              <a:t>.</a:t>
            </a:r>
            <a:endParaRPr lang="bg-BG" sz="2400" dirty="0"/>
          </a:p>
        </p:txBody>
      </p:sp>
      <p:sp>
        <p:nvSpPr>
          <p:cNvPr id="3" name="Right Arrow 2"/>
          <p:cNvSpPr/>
          <p:nvPr/>
        </p:nvSpPr>
        <p:spPr>
          <a:xfrm>
            <a:off x="5333153" y="3964551"/>
            <a:ext cx="1464734" cy="269499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01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340206"/>
            <a:ext cx="10058400" cy="381716"/>
          </a:xfrm>
        </p:spPr>
        <p:txBody>
          <a:bodyPr/>
          <a:lstStyle/>
          <a:p>
            <a:pPr algn="ctr"/>
            <a:r>
              <a:rPr lang="bg-BG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Проект на </a:t>
            </a:r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решение: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756" y="2260600"/>
            <a:ext cx="11673444" cy="4597399"/>
          </a:xfrm>
        </p:spPr>
        <p:txBody>
          <a:bodyPr>
            <a:noAutofit/>
          </a:bodyPr>
          <a:lstStyle/>
          <a:p>
            <a:r>
              <a:rPr lang="bg-BG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bg-BG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Комитетът за наблюдение на ОПНОИР взема принципно решение да бъде прехвърлен резервът за изпълнение на Приоритетна ос 1 „Научни изследвания и технологично развитие“, в размер на 14 112 094 евро в Приоритетна ос 2 „Образование и учене през целия живот</a:t>
            </a:r>
            <a:r>
              <a:rPr lang="bg-BG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“.</a:t>
            </a:r>
          </a:p>
          <a:p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bg-BG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2. Комитетът за наблюдение на ОПНОИР дава мандат на Управляващия орган да предприеме необходимите действия за изменение на оперативната програма и последващото му съгласуване с КН.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852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chemeClr val="accent1">
                    <a:lumMod val="75000"/>
                  </a:schemeClr>
                </a:solidFill>
              </a:rPr>
              <a:t>Координати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гр.София,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Бул.Цариградско шосе №125, блок 5, ет.1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Тел: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+359 2 46 76 10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http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://opnoir.bg/</a:t>
            </a:r>
            <a:endParaRPr lang="bg-BG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Ви за </a:t>
            </a:r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8889</TotalTime>
  <Words>166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Candara</vt:lpstr>
      <vt:lpstr>Courier New</vt:lpstr>
      <vt:lpstr>Times New Roman</vt:lpstr>
      <vt:lpstr>Retrospect</vt:lpstr>
      <vt:lpstr>Точка 5: Представяне, обсъждане и вземане на принципно решение по предложение за прехвърляне на резерва за изпълнение на приоритетна ос 1 в приоритетна ос 2 и изменение на Оперативна програма „Наука и образование за интелигентен растеж“ 2014-2020  г.   11-то заседание на Комитета за наблюдение гр. София, 29 март 2019 г. </vt:lpstr>
      <vt:lpstr>PowerPoint Presentation</vt:lpstr>
      <vt:lpstr>Проект на решение:</vt:lpstr>
      <vt:lpstr>Благодаря Ви за вниманието!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Ivan Popov</cp:lastModifiedBy>
  <cp:revision>624</cp:revision>
  <cp:lastPrinted>2018-11-21T12:44:03Z</cp:lastPrinted>
  <dcterms:created xsi:type="dcterms:W3CDTF">2016-05-13T12:08:51Z</dcterms:created>
  <dcterms:modified xsi:type="dcterms:W3CDTF">2019-05-13T06:45:37Z</dcterms:modified>
</cp:coreProperties>
</file>