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314" r:id="rId4"/>
    <p:sldId id="315" r:id="rId5"/>
    <p:sldId id="316" r:id="rId6"/>
    <p:sldId id="317" r:id="rId7"/>
    <p:sldId id="318" r:id="rId8"/>
    <p:sldId id="319" r:id="rId9"/>
    <p:sldId id="306" r:id="rId10"/>
    <p:sldId id="322" r:id="rId11"/>
    <p:sldId id="323" r:id="rId12"/>
    <p:sldId id="324" r:id="rId13"/>
    <p:sldId id="321" r:id="rId14"/>
    <p:sldId id="325" r:id="rId15"/>
    <p:sldId id="326" r:id="rId16"/>
    <p:sldId id="338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27" r:id="rId25"/>
    <p:sldId id="313" r:id="rId26"/>
    <p:sldId id="328" r:id="rId27"/>
    <p:sldId id="329" r:id="rId28"/>
    <p:sldId id="330" r:id="rId29"/>
    <p:sldId id="299" r:id="rId30"/>
    <p:sldId id="304" r:id="rId31"/>
    <p:sldId id="290" r:id="rId32"/>
    <p:sldId id="301" r:id="rId33"/>
    <p:sldId id="260" r:id="rId34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E24"/>
    <a:srgbClr val="009846"/>
    <a:srgbClr val="7D9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>
        <p:scale>
          <a:sx n="40" d="100"/>
          <a:sy n="40" d="100"/>
        </p:scale>
        <p:origin x="1496" y="6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F84906-E831-453B-8427-11FB1D652929}" type="doc">
      <dgm:prSet loTypeId="urn:microsoft.com/office/officeart/2005/8/layout/target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44E6B4-1DBE-4993-8A81-A34AFE554447}">
      <dgm:prSet phldrT="[Text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bg-BG" sz="2000" b="1" dirty="0">
              <a:solidFill>
                <a:schemeClr val="accent5">
                  <a:lumMod val="50000"/>
                </a:schemeClr>
              </a:solidFill>
            </a:rPr>
            <a:t>Работна група за изготвяне на вътрешна оценка на проектите, изпълнявани по Приоритетна ос 1 „Научни изследвания и технологично развитие“ на ОПНОИР </a:t>
          </a:r>
        </a:p>
        <a:p>
          <a:r>
            <a:rPr lang="bg-BG" sz="1800" b="0" dirty="0">
              <a:solidFill>
                <a:schemeClr val="accent5">
                  <a:lumMod val="50000"/>
                </a:schemeClr>
              </a:solidFill>
            </a:rPr>
            <a:t>Сформирана на 20.09.2021 г. Срок на работа 01.02.2024 г.</a:t>
          </a:r>
          <a:endParaRPr lang="en-US" sz="1800" b="0" dirty="0">
            <a:solidFill>
              <a:schemeClr val="accent5">
                <a:lumMod val="50000"/>
              </a:schemeClr>
            </a:solidFill>
          </a:endParaRPr>
        </a:p>
      </dgm:t>
    </dgm:pt>
    <dgm:pt modelId="{2927CE43-D1D1-40A1-AECA-8AEEB1694F55}" type="parTrans" cxnId="{E2F274C7-1EFB-4D5A-BB53-875BD6929D45}">
      <dgm:prSet/>
      <dgm:spPr/>
      <dgm:t>
        <a:bodyPr/>
        <a:lstStyle/>
        <a:p>
          <a:endParaRPr lang="en-US"/>
        </a:p>
      </dgm:t>
    </dgm:pt>
    <dgm:pt modelId="{EE636691-082B-49E9-AD95-A4F87C4CE191}" type="sibTrans" cxnId="{E2F274C7-1EFB-4D5A-BB53-875BD6929D45}">
      <dgm:prSet/>
      <dgm:spPr/>
      <dgm:t>
        <a:bodyPr/>
        <a:lstStyle/>
        <a:p>
          <a:endParaRPr lang="en-US"/>
        </a:p>
      </dgm:t>
    </dgm:pt>
    <dgm:pt modelId="{DD4C37CB-005D-4F0B-9E05-AC1E8193AD06}">
      <dgm:prSet phldrT="[Text]" custT="1"/>
      <dgm:spPr>
        <a:ln>
          <a:solidFill>
            <a:schemeClr val="accent2">
              <a:lumMod val="75000"/>
            </a:schemeClr>
          </a:solidFill>
        </a:ln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bg-BG" sz="1500" b="1" dirty="0">
              <a:solidFill>
                <a:schemeClr val="accent5">
                  <a:lumMod val="50000"/>
                </a:schemeClr>
              </a:solidFill>
            </a:rPr>
            <a:t>Вътрешна оценка на ПО 1 съгласно техническа спецификация </a:t>
          </a:r>
        </a:p>
        <a:p>
          <a:pPr algn="ctr"/>
          <a:r>
            <a:rPr lang="bg-BG" sz="1500" b="1" dirty="0">
              <a:solidFill>
                <a:srgbClr val="C00000"/>
              </a:solidFill>
            </a:rPr>
            <a:t>(20.0</a:t>
          </a:r>
          <a:r>
            <a:rPr lang="en-US" sz="1500" b="1" dirty="0">
              <a:solidFill>
                <a:srgbClr val="C00000"/>
              </a:solidFill>
            </a:rPr>
            <a:t>6</a:t>
          </a:r>
          <a:r>
            <a:rPr lang="bg-BG" sz="1500" b="1" dirty="0">
              <a:solidFill>
                <a:srgbClr val="C00000"/>
              </a:solidFill>
            </a:rPr>
            <a:t>.2022 г.)</a:t>
          </a:r>
          <a:endParaRPr lang="en-US" sz="1500" b="1" dirty="0">
            <a:solidFill>
              <a:srgbClr val="C00000"/>
            </a:solidFill>
          </a:endParaRPr>
        </a:p>
      </dgm:t>
    </dgm:pt>
    <dgm:pt modelId="{CF01051C-4040-4513-B986-C7817F11F265}" type="parTrans" cxnId="{D9E6A938-4CAC-4A81-BDDD-0215530698EE}">
      <dgm:prSet/>
      <dgm:spPr/>
      <dgm:t>
        <a:bodyPr/>
        <a:lstStyle/>
        <a:p>
          <a:endParaRPr lang="en-US"/>
        </a:p>
      </dgm:t>
    </dgm:pt>
    <dgm:pt modelId="{4406B86B-DD58-48C1-A5A4-C15CCDF98B1E}" type="sibTrans" cxnId="{D9E6A938-4CAC-4A81-BDDD-0215530698EE}">
      <dgm:prSet/>
      <dgm:spPr/>
      <dgm:t>
        <a:bodyPr/>
        <a:lstStyle/>
        <a:p>
          <a:endParaRPr lang="en-US"/>
        </a:p>
      </dgm:t>
    </dgm:pt>
    <dgm:pt modelId="{9D841FBA-0043-424B-B848-6B8612B400C3}">
      <dgm:prSet phldrT="[Text]" custT="1"/>
      <dgm:spPr>
        <a:ln>
          <a:solidFill>
            <a:schemeClr val="accent2">
              <a:lumMod val="75000"/>
            </a:schemeClr>
          </a:solidFill>
        </a:ln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Насоки за индивидуални планове за действие от ЦВП и ЦК по препоръките на СИЦ към ЕК</a:t>
          </a:r>
          <a:endParaRPr lang="en-US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C1383565-3F3A-4768-8EB8-868F6053FB1E}" type="parTrans" cxnId="{2C0F6BC2-F2E2-4A7C-8CF5-1CDE01C78D7F}">
      <dgm:prSet/>
      <dgm:spPr/>
      <dgm:t>
        <a:bodyPr/>
        <a:lstStyle/>
        <a:p>
          <a:endParaRPr lang="en-US"/>
        </a:p>
      </dgm:t>
    </dgm:pt>
    <dgm:pt modelId="{57DD9ADD-BD89-4EA2-81F5-CF925FA815AA}" type="sibTrans" cxnId="{2C0F6BC2-F2E2-4A7C-8CF5-1CDE01C78D7F}">
      <dgm:prSet/>
      <dgm:spPr/>
      <dgm:t>
        <a:bodyPr/>
        <a:lstStyle/>
        <a:p>
          <a:endParaRPr lang="en-US"/>
        </a:p>
      </dgm:t>
    </dgm:pt>
    <dgm:pt modelId="{91408B51-2A5E-4D54-9DC0-77786D86CCE9}">
      <dgm:prSet phldrT="[Text]" custT="1"/>
      <dgm:spPr>
        <a:solidFill>
          <a:schemeClr val="accent6">
            <a:lumMod val="40000"/>
            <a:lumOff val="60000"/>
          </a:schemeClr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bg-BG" sz="2300" dirty="0">
              <a:solidFill>
                <a:schemeClr val="accent5">
                  <a:lumMod val="50000"/>
                </a:schemeClr>
              </a:solidFill>
            </a:rPr>
            <a:t>Екипи по отделните проекти на ЦВП и ЦК – резултати до края на 2021 г.</a:t>
          </a:r>
          <a:endParaRPr lang="en-US" sz="2300" dirty="0">
            <a:solidFill>
              <a:schemeClr val="accent5">
                <a:lumMod val="50000"/>
              </a:schemeClr>
            </a:solidFill>
          </a:endParaRPr>
        </a:p>
      </dgm:t>
    </dgm:pt>
    <dgm:pt modelId="{B4AE3D28-27D2-4162-9F3A-59EE611136FE}" type="parTrans" cxnId="{BE31523E-7181-459D-9CAA-77928D20FE71}">
      <dgm:prSet/>
      <dgm:spPr/>
      <dgm:t>
        <a:bodyPr/>
        <a:lstStyle/>
        <a:p>
          <a:endParaRPr lang="en-US"/>
        </a:p>
      </dgm:t>
    </dgm:pt>
    <dgm:pt modelId="{E0D6105E-02F1-47DD-9151-9D65E5B2F93F}" type="sibTrans" cxnId="{BE31523E-7181-459D-9CAA-77928D20FE71}">
      <dgm:prSet/>
      <dgm:spPr/>
      <dgm:t>
        <a:bodyPr/>
        <a:lstStyle/>
        <a:p>
          <a:endParaRPr lang="en-US"/>
        </a:p>
      </dgm:t>
    </dgm:pt>
    <dgm:pt modelId="{44DAC855-E157-4979-84C9-461546B89EC6}">
      <dgm:prSet phldrT="[Text]" custT="1"/>
      <dgm:spPr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Изготвени насоки и изисквания за индивидуалните планове за действие</a:t>
          </a:r>
          <a:endParaRPr lang="en-US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3C821AD6-4C0C-4B9E-9DC1-65A282D887EB}" type="parTrans" cxnId="{35F17939-1EA3-4782-8D71-B87921FAF3BF}">
      <dgm:prSet/>
      <dgm:spPr/>
      <dgm:t>
        <a:bodyPr/>
        <a:lstStyle/>
        <a:p>
          <a:endParaRPr lang="en-US"/>
        </a:p>
      </dgm:t>
    </dgm:pt>
    <dgm:pt modelId="{EBFB6CE4-1D89-47C0-B0FB-B723A5F395A3}" type="sibTrans" cxnId="{35F17939-1EA3-4782-8D71-B87921FAF3BF}">
      <dgm:prSet/>
      <dgm:spPr/>
      <dgm:t>
        <a:bodyPr/>
        <a:lstStyle/>
        <a:p>
          <a:endParaRPr lang="en-US"/>
        </a:p>
      </dgm:t>
    </dgm:pt>
    <dgm:pt modelId="{FF6EFB05-35FA-4A10-8F25-75257D98A59E}">
      <dgm:prSet phldrT="[Text]" custT="1"/>
      <dgm:spPr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Срок</a:t>
          </a:r>
        </a:p>
        <a:p>
          <a:r>
            <a:rPr lang="bg-BG" sz="1400" b="1" dirty="0">
              <a:solidFill>
                <a:srgbClr val="C00000"/>
              </a:solidFill>
            </a:rPr>
            <a:t>10.11.2021 г.</a:t>
          </a:r>
          <a:endParaRPr lang="en-US" sz="1400" b="1" dirty="0">
            <a:solidFill>
              <a:srgbClr val="C00000"/>
            </a:solidFill>
          </a:endParaRPr>
        </a:p>
      </dgm:t>
    </dgm:pt>
    <dgm:pt modelId="{D3CAB368-74F9-499F-AB11-39F4BB615501}" type="parTrans" cxnId="{8EE56CE9-AD04-4994-9E7B-9DAF89D3C226}">
      <dgm:prSet/>
      <dgm:spPr/>
      <dgm:t>
        <a:bodyPr/>
        <a:lstStyle/>
        <a:p>
          <a:endParaRPr lang="en-US"/>
        </a:p>
      </dgm:t>
    </dgm:pt>
    <dgm:pt modelId="{1B639E2F-4A5D-44F8-95E6-34819D9AC77C}" type="sibTrans" cxnId="{8EE56CE9-AD04-4994-9E7B-9DAF89D3C226}">
      <dgm:prSet/>
      <dgm:spPr/>
      <dgm:t>
        <a:bodyPr/>
        <a:lstStyle/>
        <a:p>
          <a:endParaRPr lang="en-US"/>
        </a:p>
      </dgm:t>
    </dgm:pt>
    <dgm:pt modelId="{2BA10977-08D4-4CB9-8306-1DAD5C54E420}">
      <dgm:prSet phldrT="[Text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bg-BG" sz="1800" dirty="0">
              <a:solidFill>
                <a:schemeClr val="accent5">
                  <a:lumMod val="50000"/>
                </a:schemeClr>
              </a:solidFill>
            </a:rPr>
            <a:t>Екип за изготвяне на проект на Насоки за подготовка на програми за развитие и устойчивост с бизнес планове от страна на ЦВП и ЦК</a:t>
          </a:r>
          <a:endParaRPr lang="en-US" sz="1800" dirty="0">
            <a:solidFill>
              <a:schemeClr val="accent5">
                <a:lumMod val="50000"/>
              </a:schemeClr>
            </a:solidFill>
          </a:endParaRPr>
        </a:p>
      </dgm:t>
    </dgm:pt>
    <dgm:pt modelId="{0AE13251-881A-4B9F-9E6D-ABC7F4E32676}" type="parTrans" cxnId="{2269DAD9-B887-4604-BA47-DC07EE0B3403}">
      <dgm:prSet/>
      <dgm:spPr/>
      <dgm:t>
        <a:bodyPr/>
        <a:lstStyle/>
        <a:p>
          <a:endParaRPr lang="en-US"/>
        </a:p>
      </dgm:t>
    </dgm:pt>
    <dgm:pt modelId="{65C8E0E8-0517-4A5B-9766-83D8FA47C215}" type="sibTrans" cxnId="{2269DAD9-B887-4604-BA47-DC07EE0B3403}">
      <dgm:prSet/>
      <dgm:spPr/>
      <dgm:t>
        <a:bodyPr/>
        <a:lstStyle/>
        <a:p>
          <a:endParaRPr lang="en-US"/>
        </a:p>
      </dgm:t>
    </dgm:pt>
    <dgm:pt modelId="{BD35E9D7-C667-4A85-A8CC-708CD5E0FCB5}">
      <dgm:prSet phldrT="[Text]" custT="1"/>
      <dgm:spPr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Изготвен проект на Насоки за подготовка на програми за развитие и устойчивост с бизнес планове от страна на ЦВП и ЦК  </a:t>
          </a:r>
        </a:p>
        <a:p>
          <a:r>
            <a:rPr lang="bg-BG" sz="1400" b="1" dirty="0">
              <a:solidFill>
                <a:srgbClr val="C00000"/>
              </a:solidFill>
            </a:rPr>
            <a:t>(20.10.2021 г.)</a:t>
          </a:r>
          <a:endParaRPr lang="en-US" sz="1400" b="1" dirty="0">
            <a:solidFill>
              <a:schemeClr val="accent5">
                <a:lumMod val="50000"/>
              </a:schemeClr>
            </a:solidFill>
          </a:endParaRPr>
        </a:p>
      </dgm:t>
    </dgm:pt>
    <dgm:pt modelId="{401D4937-079E-46BC-96C8-FC0164792B40}" type="parTrans" cxnId="{14B5A7D2-9B8C-44F2-B03B-20DBA8824EAD}">
      <dgm:prSet/>
      <dgm:spPr/>
      <dgm:t>
        <a:bodyPr/>
        <a:lstStyle/>
        <a:p>
          <a:endParaRPr lang="en-US"/>
        </a:p>
      </dgm:t>
    </dgm:pt>
    <dgm:pt modelId="{C048BA5A-1ACD-4FFF-A68B-37F73ADCE59C}" type="sibTrans" cxnId="{14B5A7D2-9B8C-44F2-B03B-20DBA8824EAD}">
      <dgm:prSet/>
      <dgm:spPr/>
      <dgm:t>
        <a:bodyPr/>
        <a:lstStyle/>
        <a:p>
          <a:endParaRPr lang="en-US"/>
        </a:p>
      </dgm:t>
    </dgm:pt>
    <dgm:pt modelId="{2F84D2C1-2DF8-4B11-A342-75BD8E5C78D4}">
      <dgm:prSet custT="1"/>
      <dgm:spPr>
        <a:ln>
          <a:solidFill>
            <a:schemeClr val="accent2">
              <a:lumMod val="75000"/>
            </a:schemeClr>
          </a:solidFill>
        </a:ln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/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Проект на Насоки за подготовка на програми за развитие с бизнес планове от страна на ЦВП и ЦК</a:t>
          </a:r>
          <a:r>
            <a:rPr lang="en-US" sz="1400" b="1" dirty="0">
              <a:solidFill>
                <a:schemeClr val="accent5">
                  <a:lumMod val="50000"/>
                </a:schemeClr>
              </a:solidFill>
            </a:rPr>
            <a:t> </a:t>
          </a:r>
        </a:p>
      </dgm:t>
    </dgm:pt>
    <dgm:pt modelId="{BDD08928-F514-4539-AE86-AD3A795E25E7}" type="parTrans" cxnId="{2B7C2963-31A5-4F68-A9E1-4FEB8FF02B2B}">
      <dgm:prSet/>
      <dgm:spPr/>
      <dgm:t>
        <a:bodyPr/>
        <a:lstStyle/>
        <a:p>
          <a:endParaRPr lang="en-US"/>
        </a:p>
      </dgm:t>
    </dgm:pt>
    <dgm:pt modelId="{B2FC65EC-70B9-4D79-A598-C5FBFCEDBBFB}" type="sibTrans" cxnId="{2B7C2963-31A5-4F68-A9E1-4FEB8FF02B2B}">
      <dgm:prSet/>
      <dgm:spPr/>
      <dgm:t>
        <a:bodyPr/>
        <a:lstStyle/>
        <a:p>
          <a:endParaRPr lang="en-US"/>
        </a:p>
      </dgm:t>
    </dgm:pt>
    <dgm:pt modelId="{B15D8B7D-6862-4216-B9E9-1C58F2834F80}">
      <dgm:prSet custT="1"/>
      <dgm:spPr>
        <a:ln>
          <a:solidFill>
            <a:schemeClr val="accent2">
              <a:lumMod val="75000"/>
            </a:schemeClr>
          </a:solidFill>
        </a:ln>
        <a:effectLst>
          <a:glow rad="101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pPr algn="ctr">
            <a:spcBef>
              <a:spcPts val="600"/>
            </a:spcBef>
          </a:pPr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Преглед на постъпилите в УО Програми за развитие и устойчивост на ЦВП и ЦК</a:t>
          </a:r>
        </a:p>
        <a:p>
          <a:pPr algn="ctr">
            <a:spcBef>
              <a:spcPct val="0"/>
            </a:spcBef>
          </a:pPr>
          <a:r>
            <a:rPr lang="bg-BG" sz="1400" b="1" dirty="0">
              <a:solidFill>
                <a:srgbClr val="C00000"/>
              </a:solidFill>
            </a:rPr>
            <a:t>(01.02.2024 г.)</a:t>
          </a:r>
          <a:endParaRPr lang="en-US" sz="1400" b="1" dirty="0">
            <a:solidFill>
              <a:srgbClr val="C00000"/>
            </a:solidFill>
          </a:endParaRPr>
        </a:p>
      </dgm:t>
    </dgm:pt>
    <dgm:pt modelId="{1D81EA59-F6D0-443E-8D71-9BE984BB1E06}" type="parTrans" cxnId="{4092414B-B410-4FFD-A028-71CADDBC08FA}">
      <dgm:prSet/>
      <dgm:spPr/>
      <dgm:t>
        <a:bodyPr/>
        <a:lstStyle/>
        <a:p>
          <a:endParaRPr lang="en-US"/>
        </a:p>
      </dgm:t>
    </dgm:pt>
    <dgm:pt modelId="{E0AD7049-73A2-41F3-BAAC-EE8BA598C113}" type="sibTrans" cxnId="{4092414B-B410-4FFD-A028-71CADDBC08FA}">
      <dgm:prSet/>
      <dgm:spPr/>
      <dgm:t>
        <a:bodyPr/>
        <a:lstStyle/>
        <a:p>
          <a:endParaRPr lang="en-US"/>
        </a:p>
      </dgm:t>
    </dgm:pt>
    <dgm:pt modelId="{042406B7-41A3-4E43-A2FE-B8508E9E4914}">
      <dgm:prSet custT="1"/>
      <dgm:spPr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r>
            <a:rPr lang="bg-BG" sz="1400" b="1" dirty="0"/>
            <a:t>   </a:t>
          </a:r>
        </a:p>
        <a:p>
          <a:endParaRPr lang="bg-BG" sz="1400" b="1" dirty="0"/>
        </a:p>
        <a:p>
          <a:r>
            <a:rPr lang="bg-BG" sz="1400" b="1" dirty="0">
              <a:solidFill>
                <a:schemeClr val="accent5">
                  <a:lumMod val="50000"/>
                </a:schemeClr>
              </a:solidFill>
            </a:rPr>
            <a:t>Съгласуване на проекта на Насоки със заинтересованите страни: Държавна агенция за научни изследвания и иновации, МОН, ЦВП и ЦК</a:t>
          </a:r>
        </a:p>
        <a:p>
          <a:endParaRPr lang="bg-BG" sz="1400" dirty="0"/>
        </a:p>
        <a:p>
          <a:endParaRPr lang="en-US" sz="1400" dirty="0"/>
        </a:p>
      </dgm:t>
    </dgm:pt>
    <dgm:pt modelId="{E848EDBF-1E7C-45A1-A5C8-A3920054AFC7}" type="parTrans" cxnId="{11154CC2-F434-4917-B405-338095FA2A5E}">
      <dgm:prSet/>
      <dgm:spPr/>
      <dgm:t>
        <a:bodyPr/>
        <a:lstStyle/>
        <a:p>
          <a:endParaRPr lang="en-US"/>
        </a:p>
      </dgm:t>
    </dgm:pt>
    <dgm:pt modelId="{50F6B10A-F13D-4D08-9CBC-84C0BC38B4B1}" type="sibTrans" cxnId="{11154CC2-F434-4917-B405-338095FA2A5E}">
      <dgm:prSet/>
      <dgm:spPr/>
      <dgm:t>
        <a:bodyPr/>
        <a:lstStyle/>
        <a:p>
          <a:endParaRPr lang="en-US"/>
        </a:p>
      </dgm:t>
    </dgm:pt>
    <dgm:pt modelId="{2392709E-5025-4231-A723-09BA6DE98C56}" type="pres">
      <dgm:prSet presAssocID="{46F84906-E831-453B-8427-11FB1D652929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93C9646-5EC1-4E9B-80C1-C4032CBA35B0}" type="pres">
      <dgm:prSet presAssocID="{46F84906-E831-453B-8427-11FB1D652929}" presName="outerBox" presStyleCnt="0"/>
      <dgm:spPr/>
    </dgm:pt>
    <dgm:pt modelId="{DAF74428-8967-4739-AABB-E49B52303F17}" type="pres">
      <dgm:prSet presAssocID="{46F84906-E831-453B-8427-11FB1D652929}" presName="outerBoxParent" presStyleLbl="node1" presStyleIdx="0" presStyleCnt="3" custLinFactNeighborY="-2849"/>
      <dgm:spPr/>
      <dgm:t>
        <a:bodyPr/>
        <a:lstStyle/>
        <a:p>
          <a:endParaRPr lang="en-US"/>
        </a:p>
      </dgm:t>
    </dgm:pt>
    <dgm:pt modelId="{CFD85E57-EC39-475F-BCC3-CCED58690D53}" type="pres">
      <dgm:prSet presAssocID="{46F84906-E831-453B-8427-11FB1D652929}" presName="outerBoxChildren" presStyleCnt="0"/>
      <dgm:spPr/>
    </dgm:pt>
    <dgm:pt modelId="{2FC559AF-CECA-45AD-BDDE-C9AA3D967F53}" type="pres">
      <dgm:prSet presAssocID="{DD4C37CB-005D-4F0B-9E05-AC1E8193AD06}" presName="oChild" presStyleLbl="fgAcc1" presStyleIdx="0" presStyleCnt="8" custScaleX="196547" custScaleY="100959" custLinFactY="200000" custLinFactNeighborX="38214" custLinFactNeighborY="2897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CAD507-5CDE-4BA4-98EB-5CDC06095975}" type="pres">
      <dgm:prSet presAssocID="{4406B86B-DD58-48C1-A5A4-C15CCDF98B1E}" presName="outerSibTrans" presStyleCnt="0"/>
      <dgm:spPr/>
    </dgm:pt>
    <dgm:pt modelId="{CF47E01F-A9CA-4BD4-904F-E153C61B4A68}" type="pres">
      <dgm:prSet presAssocID="{9D841FBA-0043-424B-B848-6B8612B400C3}" presName="oChild" presStyleLbl="fgAcc1" presStyleIdx="1" presStyleCnt="8" custScaleX="196471" custLinFactNeighborX="36889" custLinFactNeighborY="-60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785899-62F7-4946-99DB-4A50FC7AB9B4}" type="pres">
      <dgm:prSet presAssocID="{57DD9ADD-BD89-4EA2-81F5-CF925FA815AA}" presName="outerSibTrans" presStyleCnt="0"/>
      <dgm:spPr/>
    </dgm:pt>
    <dgm:pt modelId="{9E65F828-B3FF-4717-964F-AAC0FEBF3A27}" type="pres">
      <dgm:prSet presAssocID="{2F84D2C1-2DF8-4B11-A342-75BD8E5C78D4}" presName="oChild" presStyleLbl="fgAcc1" presStyleIdx="2" presStyleCnt="8" custScaleX="191713" custScaleY="98538" custLinFactY="-207403" custLinFactNeighborX="38493" custLinFactNeighborY="-3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B090D9-9287-4C5F-A0AA-AF88C3B99CB9}" type="pres">
      <dgm:prSet presAssocID="{B2FC65EC-70B9-4D79-A598-C5FBFCEDBBFB}" presName="outerSibTrans" presStyleCnt="0"/>
      <dgm:spPr/>
    </dgm:pt>
    <dgm:pt modelId="{25B3A11D-9772-4EB5-87CE-DE6E19AF951F}" type="pres">
      <dgm:prSet presAssocID="{B15D8B7D-6862-4216-B9E9-1C58F2834F80}" presName="oChild" presStyleLbl="fgAcc1" presStyleIdx="3" presStyleCnt="8" custScaleX="191683" custLinFactY="6520" custLinFactNeighborX="37438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DAD7A-049E-4C7D-9F8F-44789D038E5F}" type="pres">
      <dgm:prSet presAssocID="{46F84906-E831-453B-8427-11FB1D652929}" presName="middleBox" presStyleCnt="0"/>
      <dgm:spPr/>
    </dgm:pt>
    <dgm:pt modelId="{B2F70E85-A355-4F77-9D40-BA20C9CB9CB3}" type="pres">
      <dgm:prSet presAssocID="{46F84906-E831-453B-8427-11FB1D652929}" presName="middleBoxParent" presStyleLbl="node1" presStyleIdx="1" presStyleCnt="3" custScaleX="86378" custScaleY="104859" custLinFactNeighborX="8795" custLinFactNeighborY="0"/>
      <dgm:spPr/>
      <dgm:t>
        <a:bodyPr/>
        <a:lstStyle/>
        <a:p>
          <a:endParaRPr lang="en-US"/>
        </a:p>
      </dgm:t>
    </dgm:pt>
    <dgm:pt modelId="{680FD536-7CE8-4949-B7EF-C9C01EE32458}" type="pres">
      <dgm:prSet presAssocID="{46F84906-E831-453B-8427-11FB1D652929}" presName="middleBoxChildren" presStyleCnt="0"/>
      <dgm:spPr/>
    </dgm:pt>
    <dgm:pt modelId="{9A502AA5-FD29-452E-90EC-30F46287B67A}" type="pres">
      <dgm:prSet presAssocID="{44DAC855-E157-4979-84C9-461546B89EC6}" presName="mChild" presStyleLbl="fgAcc1" presStyleIdx="4" presStyleCnt="8" custScaleY="114927" custLinFactX="196097" custLinFactY="-29437" custLinFactNeighborX="2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D3C4F5-2325-4514-BB8A-B79BCB145A2D}" type="pres">
      <dgm:prSet presAssocID="{EBFB6CE4-1D89-47C0-B0FB-B723A5F395A3}" presName="middleSibTrans" presStyleCnt="0"/>
      <dgm:spPr/>
    </dgm:pt>
    <dgm:pt modelId="{73B4253E-1E72-44C5-B8A0-100FCED9E3EC}" type="pres">
      <dgm:prSet presAssocID="{FF6EFB05-35FA-4A10-8F25-75257D98A59E}" presName="mChild" presStyleLbl="fgAcc1" presStyleIdx="5" presStyleCnt="8" custScaleX="96930" custScaleY="64132" custLinFactX="197164" custLinFactY="-30785" custLinFactNeighborX="2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814BF4-C241-4694-BA68-1CBDCE4269DA}" type="pres">
      <dgm:prSet presAssocID="{46F84906-E831-453B-8427-11FB1D652929}" presName="centerBox" presStyleCnt="0"/>
      <dgm:spPr/>
    </dgm:pt>
    <dgm:pt modelId="{2EEAE692-7A83-494C-AFBA-FBDF6B32DECA}" type="pres">
      <dgm:prSet presAssocID="{46F84906-E831-453B-8427-11FB1D652929}" presName="centerBoxParent" presStyleLbl="node1" presStyleIdx="2" presStyleCnt="3" custScaleX="89629" custScaleY="126655" custLinFactNeighborX="-17116" custLinFactNeighborY="-6665"/>
      <dgm:spPr/>
      <dgm:t>
        <a:bodyPr/>
        <a:lstStyle/>
        <a:p>
          <a:endParaRPr lang="en-US"/>
        </a:p>
      </dgm:t>
    </dgm:pt>
    <dgm:pt modelId="{806B97E2-79C1-4CED-8848-58DECE55F3CC}" type="pres">
      <dgm:prSet presAssocID="{46F84906-E831-453B-8427-11FB1D652929}" presName="centerBoxChildren" presStyleCnt="0"/>
      <dgm:spPr/>
    </dgm:pt>
    <dgm:pt modelId="{C9253010-63EB-4A71-A317-03A027BAF11A}" type="pres">
      <dgm:prSet presAssocID="{BD35E9D7-C667-4A85-A8CC-708CD5E0FCB5}" presName="cChild" presStyleLbl="fgAcc1" presStyleIdx="6" presStyleCnt="8" custScaleX="45372" custScaleY="159547" custLinFactX="-11868" custLinFactNeighborX="-100000" custLinFactNeighborY="7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7BB556-FA5E-4FBC-BAB0-6249DF0E4710}" type="pres">
      <dgm:prSet presAssocID="{C048BA5A-1ACD-4FFF-A68B-37F73ADCE59C}" presName="centerSibTrans" presStyleCnt="0"/>
      <dgm:spPr/>
    </dgm:pt>
    <dgm:pt modelId="{AF1737EF-E5DF-468C-AB95-85A6A485101F}" type="pres">
      <dgm:prSet presAssocID="{042406B7-41A3-4E43-A2FE-B8508E9E4914}" presName="cChild" presStyleLbl="fgAcc1" presStyleIdx="7" presStyleCnt="8" custScaleX="45246" custScaleY="159528" custLinFactX="-12830" custLinFactNeighborX="-100000" custLinFactNeighborY="68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3D9499-A7C0-4785-9EA4-ABC845B88D08}" type="presOf" srcId="{FF6EFB05-35FA-4A10-8F25-75257D98A59E}" destId="{73B4253E-1E72-44C5-B8A0-100FCED9E3EC}" srcOrd="0" destOrd="0" presId="urn:microsoft.com/office/officeart/2005/8/layout/target2"/>
    <dgm:cxn modelId="{14B5A7D2-9B8C-44F2-B03B-20DBA8824EAD}" srcId="{2BA10977-08D4-4CB9-8306-1DAD5C54E420}" destId="{BD35E9D7-C667-4A85-A8CC-708CD5E0FCB5}" srcOrd="0" destOrd="0" parTransId="{401D4937-079E-46BC-96C8-FC0164792B40}" sibTransId="{C048BA5A-1ACD-4FFF-A68B-37F73ADCE59C}"/>
    <dgm:cxn modelId="{544C08AC-FDE0-4EDA-9C2B-35AFAE5488B8}" type="presOf" srcId="{042406B7-41A3-4E43-A2FE-B8508E9E4914}" destId="{AF1737EF-E5DF-468C-AB95-85A6A485101F}" srcOrd="0" destOrd="0" presId="urn:microsoft.com/office/officeart/2005/8/layout/target2"/>
    <dgm:cxn modelId="{2C0F6BC2-F2E2-4A7C-8CF5-1CDE01C78D7F}" srcId="{1044E6B4-1DBE-4993-8A81-A34AFE554447}" destId="{9D841FBA-0043-424B-B848-6B8612B400C3}" srcOrd="1" destOrd="0" parTransId="{C1383565-3F3A-4768-8EB8-868F6053FB1E}" sibTransId="{57DD9ADD-BD89-4EA2-81F5-CF925FA815AA}"/>
    <dgm:cxn modelId="{D9E6A938-4CAC-4A81-BDDD-0215530698EE}" srcId="{1044E6B4-1DBE-4993-8A81-A34AFE554447}" destId="{DD4C37CB-005D-4F0B-9E05-AC1E8193AD06}" srcOrd="0" destOrd="0" parTransId="{CF01051C-4040-4513-B986-C7817F11F265}" sibTransId="{4406B86B-DD58-48C1-A5A4-C15CCDF98B1E}"/>
    <dgm:cxn modelId="{321AC0D0-D88C-43E2-9D4B-C9A61BDA4368}" type="presOf" srcId="{2BA10977-08D4-4CB9-8306-1DAD5C54E420}" destId="{2EEAE692-7A83-494C-AFBA-FBDF6B32DECA}" srcOrd="0" destOrd="0" presId="urn:microsoft.com/office/officeart/2005/8/layout/target2"/>
    <dgm:cxn modelId="{D518E25C-1BD7-4C3B-BAB3-283F3BAA2A17}" type="presOf" srcId="{44DAC855-E157-4979-84C9-461546B89EC6}" destId="{9A502AA5-FD29-452E-90EC-30F46287B67A}" srcOrd="0" destOrd="0" presId="urn:microsoft.com/office/officeart/2005/8/layout/target2"/>
    <dgm:cxn modelId="{2269DAD9-B887-4604-BA47-DC07EE0B3403}" srcId="{46F84906-E831-453B-8427-11FB1D652929}" destId="{2BA10977-08D4-4CB9-8306-1DAD5C54E420}" srcOrd="2" destOrd="0" parTransId="{0AE13251-881A-4B9F-9E6D-ABC7F4E32676}" sibTransId="{65C8E0E8-0517-4A5B-9766-83D8FA47C215}"/>
    <dgm:cxn modelId="{8EE56CE9-AD04-4994-9E7B-9DAF89D3C226}" srcId="{91408B51-2A5E-4D54-9DC0-77786D86CCE9}" destId="{FF6EFB05-35FA-4A10-8F25-75257D98A59E}" srcOrd="1" destOrd="0" parTransId="{D3CAB368-74F9-499F-AB11-39F4BB615501}" sibTransId="{1B639E2F-4A5D-44F8-95E6-34819D9AC77C}"/>
    <dgm:cxn modelId="{0E00B6C0-3E89-4F04-8A52-5EE585EABCC0}" type="presOf" srcId="{1044E6B4-1DBE-4993-8A81-A34AFE554447}" destId="{DAF74428-8967-4739-AABB-E49B52303F17}" srcOrd="0" destOrd="0" presId="urn:microsoft.com/office/officeart/2005/8/layout/target2"/>
    <dgm:cxn modelId="{CB70FC0E-37F0-42DA-A580-5B579D415D98}" type="presOf" srcId="{46F84906-E831-453B-8427-11FB1D652929}" destId="{2392709E-5025-4231-A723-09BA6DE98C56}" srcOrd="0" destOrd="0" presId="urn:microsoft.com/office/officeart/2005/8/layout/target2"/>
    <dgm:cxn modelId="{832A0077-1C04-4066-8A05-56CBF80EFF02}" type="presOf" srcId="{BD35E9D7-C667-4A85-A8CC-708CD5E0FCB5}" destId="{C9253010-63EB-4A71-A317-03A027BAF11A}" srcOrd="0" destOrd="0" presId="urn:microsoft.com/office/officeart/2005/8/layout/target2"/>
    <dgm:cxn modelId="{11154CC2-F434-4917-B405-338095FA2A5E}" srcId="{2BA10977-08D4-4CB9-8306-1DAD5C54E420}" destId="{042406B7-41A3-4E43-A2FE-B8508E9E4914}" srcOrd="1" destOrd="0" parTransId="{E848EDBF-1E7C-45A1-A5C8-A3920054AFC7}" sibTransId="{50F6B10A-F13D-4D08-9CBC-84C0BC38B4B1}"/>
    <dgm:cxn modelId="{35F17939-1EA3-4782-8D71-B87921FAF3BF}" srcId="{91408B51-2A5E-4D54-9DC0-77786D86CCE9}" destId="{44DAC855-E157-4979-84C9-461546B89EC6}" srcOrd="0" destOrd="0" parTransId="{3C821AD6-4C0C-4B9E-9DC1-65A282D887EB}" sibTransId="{EBFB6CE4-1D89-47C0-B0FB-B723A5F395A3}"/>
    <dgm:cxn modelId="{2B7C2963-31A5-4F68-A9E1-4FEB8FF02B2B}" srcId="{1044E6B4-1DBE-4993-8A81-A34AFE554447}" destId="{2F84D2C1-2DF8-4B11-A342-75BD8E5C78D4}" srcOrd="2" destOrd="0" parTransId="{BDD08928-F514-4539-AE86-AD3A795E25E7}" sibTransId="{B2FC65EC-70B9-4D79-A598-C5FBFCEDBBFB}"/>
    <dgm:cxn modelId="{41471C6F-2362-4B6E-AF1D-90467A6AE58F}" type="presOf" srcId="{9D841FBA-0043-424B-B848-6B8612B400C3}" destId="{CF47E01F-A9CA-4BD4-904F-E153C61B4A68}" srcOrd="0" destOrd="0" presId="urn:microsoft.com/office/officeart/2005/8/layout/target2"/>
    <dgm:cxn modelId="{F6D32E02-A4C6-408B-95D5-E954FACEED0E}" type="presOf" srcId="{2F84D2C1-2DF8-4B11-A342-75BD8E5C78D4}" destId="{9E65F828-B3FF-4717-964F-AAC0FEBF3A27}" srcOrd="0" destOrd="0" presId="urn:microsoft.com/office/officeart/2005/8/layout/target2"/>
    <dgm:cxn modelId="{BE31523E-7181-459D-9CAA-77928D20FE71}" srcId="{46F84906-E831-453B-8427-11FB1D652929}" destId="{91408B51-2A5E-4D54-9DC0-77786D86CCE9}" srcOrd="1" destOrd="0" parTransId="{B4AE3D28-27D2-4162-9F3A-59EE611136FE}" sibTransId="{E0D6105E-02F1-47DD-9151-9D65E5B2F93F}"/>
    <dgm:cxn modelId="{CB060F2F-30E7-4F1D-84F7-3CCB7FD90A30}" type="presOf" srcId="{DD4C37CB-005D-4F0B-9E05-AC1E8193AD06}" destId="{2FC559AF-CECA-45AD-BDDE-C9AA3D967F53}" srcOrd="0" destOrd="0" presId="urn:microsoft.com/office/officeart/2005/8/layout/target2"/>
    <dgm:cxn modelId="{D53FE25E-1EDB-4860-B17E-BE08D1E648F6}" type="presOf" srcId="{B15D8B7D-6862-4216-B9E9-1C58F2834F80}" destId="{25B3A11D-9772-4EB5-87CE-DE6E19AF951F}" srcOrd="0" destOrd="0" presId="urn:microsoft.com/office/officeart/2005/8/layout/target2"/>
    <dgm:cxn modelId="{4092414B-B410-4FFD-A028-71CADDBC08FA}" srcId="{1044E6B4-1DBE-4993-8A81-A34AFE554447}" destId="{B15D8B7D-6862-4216-B9E9-1C58F2834F80}" srcOrd="3" destOrd="0" parTransId="{1D81EA59-F6D0-443E-8D71-9BE984BB1E06}" sibTransId="{E0AD7049-73A2-41F3-BAAC-EE8BA598C113}"/>
    <dgm:cxn modelId="{E2F274C7-1EFB-4D5A-BB53-875BD6929D45}" srcId="{46F84906-E831-453B-8427-11FB1D652929}" destId="{1044E6B4-1DBE-4993-8A81-A34AFE554447}" srcOrd="0" destOrd="0" parTransId="{2927CE43-D1D1-40A1-AECA-8AEEB1694F55}" sibTransId="{EE636691-082B-49E9-AD95-A4F87C4CE191}"/>
    <dgm:cxn modelId="{4E6CABDD-EBAE-46EC-B831-EBC5B6C8909B}" type="presOf" srcId="{91408B51-2A5E-4D54-9DC0-77786D86CCE9}" destId="{B2F70E85-A355-4F77-9D40-BA20C9CB9CB3}" srcOrd="0" destOrd="0" presId="urn:microsoft.com/office/officeart/2005/8/layout/target2"/>
    <dgm:cxn modelId="{D98B3726-3D3D-4829-A7CE-E062722B6120}" type="presParOf" srcId="{2392709E-5025-4231-A723-09BA6DE98C56}" destId="{993C9646-5EC1-4E9B-80C1-C4032CBA35B0}" srcOrd="0" destOrd="0" presId="urn:microsoft.com/office/officeart/2005/8/layout/target2"/>
    <dgm:cxn modelId="{DF7EA8F6-B4F1-44C5-BCE6-82B84B886B79}" type="presParOf" srcId="{993C9646-5EC1-4E9B-80C1-C4032CBA35B0}" destId="{DAF74428-8967-4739-AABB-E49B52303F17}" srcOrd="0" destOrd="0" presId="urn:microsoft.com/office/officeart/2005/8/layout/target2"/>
    <dgm:cxn modelId="{F44BB371-9EC9-4B34-9580-0149E1B16132}" type="presParOf" srcId="{993C9646-5EC1-4E9B-80C1-C4032CBA35B0}" destId="{CFD85E57-EC39-475F-BCC3-CCED58690D53}" srcOrd="1" destOrd="0" presId="urn:microsoft.com/office/officeart/2005/8/layout/target2"/>
    <dgm:cxn modelId="{5D0F6C2B-88AD-48A6-93EF-9B01BD5226ED}" type="presParOf" srcId="{CFD85E57-EC39-475F-BCC3-CCED58690D53}" destId="{2FC559AF-CECA-45AD-BDDE-C9AA3D967F53}" srcOrd="0" destOrd="0" presId="urn:microsoft.com/office/officeart/2005/8/layout/target2"/>
    <dgm:cxn modelId="{F0D4652A-89A8-4D72-8AD3-B96FBF9CE607}" type="presParOf" srcId="{CFD85E57-EC39-475F-BCC3-CCED58690D53}" destId="{E4CAD507-5CDE-4BA4-98EB-5CDC06095975}" srcOrd="1" destOrd="0" presId="urn:microsoft.com/office/officeart/2005/8/layout/target2"/>
    <dgm:cxn modelId="{937AA639-89E2-4A49-BA39-016A2403B1BB}" type="presParOf" srcId="{CFD85E57-EC39-475F-BCC3-CCED58690D53}" destId="{CF47E01F-A9CA-4BD4-904F-E153C61B4A68}" srcOrd="2" destOrd="0" presId="urn:microsoft.com/office/officeart/2005/8/layout/target2"/>
    <dgm:cxn modelId="{B101572E-1718-4FAB-BF77-BF83172903E3}" type="presParOf" srcId="{CFD85E57-EC39-475F-BCC3-CCED58690D53}" destId="{CB785899-62F7-4946-99DB-4A50FC7AB9B4}" srcOrd="3" destOrd="0" presId="urn:microsoft.com/office/officeart/2005/8/layout/target2"/>
    <dgm:cxn modelId="{16003DC4-0D93-40EC-AA1C-F3FE5F9D1D49}" type="presParOf" srcId="{CFD85E57-EC39-475F-BCC3-CCED58690D53}" destId="{9E65F828-B3FF-4717-964F-AAC0FEBF3A27}" srcOrd="4" destOrd="0" presId="urn:microsoft.com/office/officeart/2005/8/layout/target2"/>
    <dgm:cxn modelId="{77E021C0-DB7F-4C5B-80F7-F33036E4A859}" type="presParOf" srcId="{CFD85E57-EC39-475F-BCC3-CCED58690D53}" destId="{36B090D9-9287-4C5F-A0AA-AF88C3B99CB9}" srcOrd="5" destOrd="0" presId="urn:microsoft.com/office/officeart/2005/8/layout/target2"/>
    <dgm:cxn modelId="{BFAEF3FD-2931-4C04-8AD0-37220B293A91}" type="presParOf" srcId="{CFD85E57-EC39-475F-BCC3-CCED58690D53}" destId="{25B3A11D-9772-4EB5-87CE-DE6E19AF951F}" srcOrd="6" destOrd="0" presId="urn:microsoft.com/office/officeart/2005/8/layout/target2"/>
    <dgm:cxn modelId="{E238C818-E794-4CA6-BCEF-4F97002699E8}" type="presParOf" srcId="{2392709E-5025-4231-A723-09BA6DE98C56}" destId="{EB0DAD7A-049E-4C7D-9F8F-44789D038E5F}" srcOrd="1" destOrd="0" presId="urn:microsoft.com/office/officeart/2005/8/layout/target2"/>
    <dgm:cxn modelId="{E179B736-E11A-4B68-82FB-C8997BD44AF3}" type="presParOf" srcId="{EB0DAD7A-049E-4C7D-9F8F-44789D038E5F}" destId="{B2F70E85-A355-4F77-9D40-BA20C9CB9CB3}" srcOrd="0" destOrd="0" presId="urn:microsoft.com/office/officeart/2005/8/layout/target2"/>
    <dgm:cxn modelId="{7D70D54E-8904-47DE-BA85-E12F4AD4BEEC}" type="presParOf" srcId="{EB0DAD7A-049E-4C7D-9F8F-44789D038E5F}" destId="{680FD536-7CE8-4949-B7EF-C9C01EE32458}" srcOrd="1" destOrd="0" presId="urn:microsoft.com/office/officeart/2005/8/layout/target2"/>
    <dgm:cxn modelId="{BEA9F25D-137B-4FB5-825C-A41B4B19B506}" type="presParOf" srcId="{680FD536-7CE8-4949-B7EF-C9C01EE32458}" destId="{9A502AA5-FD29-452E-90EC-30F46287B67A}" srcOrd="0" destOrd="0" presId="urn:microsoft.com/office/officeart/2005/8/layout/target2"/>
    <dgm:cxn modelId="{D7DC7D4F-A1A0-4F33-BB89-5F515EF5B2AD}" type="presParOf" srcId="{680FD536-7CE8-4949-B7EF-C9C01EE32458}" destId="{A0D3C4F5-2325-4514-BB8A-B79BCB145A2D}" srcOrd="1" destOrd="0" presId="urn:microsoft.com/office/officeart/2005/8/layout/target2"/>
    <dgm:cxn modelId="{80A1742A-3A0A-47B9-B6A6-B0862272081C}" type="presParOf" srcId="{680FD536-7CE8-4949-B7EF-C9C01EE32458}" destId="{73B4253E-1E72-44C5-B8A0-100FCED9E3EC}" srcOrd="2" destOrd="0" presId="urn:microsoft.com/office/officeart/2005/8/layout/target2"/>
    <dgm:cxn modelId="{69B88017-9420-432C-9FE0-AD85FA60A47E}" type="presParOf" srcId="{2392709E-5025-4231-A723-09BA6DE98C56}" destId="{5F814BF4-C241-4694-BA68-1CBDCE4269DA}" srcOrd="2" destOrd="0" presId="urn:microsoft.com/office/officeart/2005/8/layout/target2"/>
    <dgm:cxn modelId="{C442CCDF-AB11-4F66-9A51-02D6924470AF}" type="presParOf" srcId="{5F814BF4-C241-4694-BA68-1CBDCE4269DA}" destId="{2EEAE692-7A83-494C-AFBA-FBDF6B32DECA}" srcOrd="0" destOrd="0" presId="urn:microsoft.com/office/officeart/2005/8/layout/target2"/>
    <dgm:cxn modelId="{AFFC6875-781D-4A56-8A82-0C8766BEF48A}" type="presParOf" srcId="{5F814BF4-C241-4694-BA68-1CBDCE4269DA}" destId="{806B97E2-79C1-4CED-8848-58DECE55F3CC}" srcOrd="1" destOrd="0" presId="urn:microsoft.com/office/officeart/2005/8/layout/target2"/>
    <dgm:cxn modelId="{CFA9ECEB-518F-40A1-9F44-BB535529A025}" type="presParOf" srcId="{806B97E2-79C1-4CED-8848-58DECE55F3CC}" destId="{C9253010-63EB-4A71-A317-03A027BAF11A}" srcOrd="0" destOrd="0" presId="urn:microsoft.com/office/officeart/2005/8/layout/target2"/>
    <dgm:cxn modelId="{8BEC8A12-8710-4764-B615-592B01377F47}" type="presParOf" srcId="{806B97E2-79C1-4CED-8848-58DECE55F3CC}" destId="{3E7BB556-FA5E-4FBC-BAB0-6249DF0E4710}" srcOrd="1" destOrd="0" presId="urn:microsoft.com/office/officeart/2005/8/layout/target2"/>
    <dgm:cxn modelId="{691A516E-7E38-48DE-972D-25DB295101A5}" type="presParOf" srcId="{806B97E2-79C1-4CED-8848-58DECE55F3CC}" destId="{AF1737EF-E5DF-468C-AB95-85A6A485101F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F74428-8967-4739-AABB-E49B52303F17}">
      <dsp:nvSpPr>
        <dsp:cNvPr id="0" name=""/>
        <dsp:cNvSpPr/>
      </dsp:nvSpPr>
      <dsp:spPr>
        <a:xfrm>
          <a:off x="0" y="0"/>
          <a:ext cx="10656606" cy="5391619"/>
        </a:xfrm>
        <a:prstGeom prst="roundRect">
          <a:avLst>
            <a:gd name="adj" fmla="val 85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4184495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>
              <a:solidFill>
                <a:schemeClr val="accent5">
                  <a:lumMod val="50000"/>
                </a:schemeClr>
              </a:solidFill>
            </a:rPr>
            <a:t>Работна група за изготвяне на вътрешна оценка на проектите, изпълнявани по Приоритетна ос 1 „Научни изследвания и технологично развитие“ на ОПНОИР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0" kern="1200" dirty="0">
              <a:solidFill>
                <a:schemeClr val="accent5">
                  <a:lumMod val="50000"/>
                </a:schemeClr>
              </a:solidFill>
            </a:rPr>
            <a:t>Сформирана на 20.09.2021 г. Срок на работа 01.02.2024 г.</a:t>
          </a:r>
          <a:endParaRPr lang="en-US" sz="1800" b="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134228" y="134228"/>
        <a:ext cx="10388150" cy="5123163"/>
      </dsp:txXfrm>
    </dsp:sp>
    <dsp:sp modelId="{2FC559AF-CECA-45AD-BDDE-C9AA3D967F53}">
      <dsp:nvSpPr>
        <dsp:cNvPr id="0" name=""/>
        <dsp:cNvSpPr/>
      </dsp:nvSpPr>
      <dsp:spPr>
        <a:xfrm>
          <a:off x="105614" y="3290129"/>
          <a:ext cx="3141785" cy="923743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1" kern="1200" dirty="0">
              <a:solidFill>
                <a:schemeClr val="accent5">
                  <a:lumMod val="50000"/>
                </a:schemeClr>
              </a:solidFill>
            </a:rPr>
            <a:t>Вътрешна оценка на ПО 1 съгласно техническа спецификация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b="1" kern="1200" dirty="0">
              <a:solidFill>
                <a:srgbClr val="C00000"/>
              </a:solidFill>
            </a:rPr>
            <a:t>(20.0</a:t>
          </a:r>
          <a:r>
            <a:rPr lang="en-US" sz="1500" b="1" kern="1200" dirty="0">
              <a:solidFill>
                <a:srgbClr val="C00000"/>
              </a:solidFill>
            </a:rPr>
            <a:t>6</a:t>
          </a:r>
          <a:r>
            <a:rPr lang="bg-BG" sz="1500" b="1" kern="1200" dirty="0">
              <a:solidFill>
                <a:srgbClr val="C00000"/>
              </a:solidFill>
            </a:rPr>
            <a:t>.2022 г.)</a:t>
          </a:r>
          <a:endParaRPr lang="en-US" sz="1500" b="1" kern="1200" dirty="0">
            <a:solidFill>
              <a:srgbClr val="C00000"/>
            </a:solidFill>
          </a:endParaRPr>
        </a:p>
      </dsp:txBody>
      <dsp:txXfrm>
        <a:off x="134022" y="3318537"/>
        <a:ext cx="3084969" cy="866927"/>
      </dsp:txXfrm>
    </dsp:sp>
    <dsp:sp modelId="{CF47E01F-A9CA-4BD4-904F-E153C61B4A68}">
      <dsp:nvSpPr>
        <dsp:cNvPr id="0" name=""/>
        <dsp:cNvSpPr/>
      </dsp:nvSpPr>
      <dsp:spPr>
        <a:xfrm>
          <a:off x="85042" y="2286790"/>
          <a:ext cx="3140571" cy="91496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Насоки за индивидуални планове за действие от ЦВП и ЦК по препоръките на СИЦ към ЕК</a:t>
          </a:r>
          <a:endParaRPr lang="en-US" sz="14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113180" y="2314928"/>
        <a:ext cx="3084295" cy="858693"/>
      </dsp:txXfrm>
    </dsp:sp>
    <dsp:sp modelId="{9E65F828-B3FF-4717-964F-AAC0FEBF3A27}">
      <dsp:nvSpPr>
        <dsp:cNvPr id="0" name=""/>
        <dsp:cNvSpPr/>
      </dsp:nvSpPr>
      <dsp:spPr>
        <a:xfrm>
          <a:off x="148710" y="1250191"/>
          <a:ext cx="3064514" cy="901592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Проект на Насоки за подготовка на програми за развитие с бизнес планове от страна на ЦВП и ЦК</a:t>
          </a:r>
          <a:r>
            <a:rPr lang="en-US" sz="1400" b="1" kern="1200" dirty="0">
              <a:solidFill>
                <a:schemeClr val="accent5">
                  <a:lumMod val="50000"/>
                </a:schemeClr>
              </a:solidFill>
            </a:rPr>
            <a:t> </a:t>
          </a:r>
        </a:p>
      </dsp:txBody>
      <dsp:txXfrm>
        <a:off x="176437" y="1277918"/>
        <a:ext cx="3009060" cy="846138"/>
      </dsp:txXfrm>
    </dsp:sp>
    <dsp:sp modelId="{25B3A11D-9772-4EB5-87CE-DE6E19AF951F}">
      <dsp:nvSpPr>
        <dsp:cNvPr id="0" name=""/>
        <dsp:cNvSpPr/>
      </dsp:nvSpPr>
      <dsp:spPr>
        <a:xfrm>
          <a:off x="132085" y="4302876"/>
          <a:ext cx="3064035" cy="91496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lumMod val="75000"/>
            </a:schemeClr>
          </a:solidFill>
          <a:prstDash val="solid"/>
          <a:miter lim="800000"/>
        </a:ln>
        <a:effectLst>
          <a:glow rad="101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Преглед на постъпилите в УО Програми за развитие и устойчивост на ЦВП и ЦК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rgbClr val="C00000"/>
              </a:solidFill>
            </a:rPr>
            <a:t>(01.02.2024 г.)</a:t>
          </a:r>
          <a:endParaRPr lang="en-US" sz="1400" b="1" kern="1200" dirty="0">
            <a:solidFill>
              <a:srgbClr val="C00000"/>
            </a:solidFill>
          </a:endParaRPr>
        </a:p>
      </dsp:txBody>
      <dsp:txXfrm>
        <a:off x="160223" y="4331014"/>
        <a:ext cx="3007759" cy="858693"/>
      </dsp:txXfrm>
    </dsp:sp>
    <dsp:sp modelId="{B2F70E85-A355-4F77-9D40-BA20C9CB9CB3}">
      <dsp:nvSpPr>
        <dsp:cNvPr id="0" name=""/>
        <dsp:cNvSpPr/>
      </dsp:nvSpPr>
      <dsp:spPr>
        <a:xfrm>
          <a:off x="3420200" y="1256212"/>
          <a:ext cx="7133846" cy="3957518"/>
        </a:xfrm>
        <a:prstGeom prst="roundRect">
          <a:avLst>
            <a:gd name="adj" fmla="val 10500"/>
          </a:avLst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2396575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300" kern="1200" dirty="0">
              <a:solidFill>
                <a:schemeClr val="accent5">
                  <a:lumMod val="50000"/>
                </a:schemeClr>
              </a:solidFill>
            </a:rPr>
            <a:t>Екипи по отделните проекти на ЦВП и ЦК – резултати до края на 2021 г.</a:t>
          </a:r>
          <a:endParaRPr lang="en-US" sz="23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541907" y="1377919"/>
        <a:ext cx="6890432" cy="3714104"/>
      </dsp:txXfrm>
    </dsp:sp>
    <dsp:sp modelId="{9A502AA5-FD29-452E-90EC-30F46287B67A}">
      <dsp:nvSpPr>
        <dsp:cNvPr id="0" name=""/>
        <dsp:cNvSpPr/>
      </dsp:nvSpPr>
      <dsp:spPr>
        <a:xfrm>
          <a:off x="8880419" y="2240658"/>
          <a:ext cx="1651773" cy="1337148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Изготвени насоки и изисквания за индивидуалните планове за действие</a:t>
          </a:r>
          <a:endParaRPr lang="en-US" sz="14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8921541" y="2281780"/>
        <a:ext cx="1569529" cy="1254904"/>
      </dsp:txXfrm>
    </dsp:sp>
    <dsp:sp modelId="{73B4253E-1E72-44C5-B8A0-100FCED9E3EC}">
      <dsp:nvSpPr>
        <dsp:cNvPr id="0" name=""/>
        <dsp:cNvSpPr/>
      </dsp:nvSpPr>
      <dsp:spPr>
        <a:xfrm>
          <a:off x="8923399" y="3647823"/>
          <a:ext cx="1601064" cy="746160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Срок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rgbClr val="C00000"/>
              </a:solidFill>
            </a:rPr>
            <a:t>10.11.2021 г.</a:t>
          </a:r>
          <a:endParaRPr lang="en-US" sz="1400" b="1" kern="1200" dirty="0">
            <a:solidFill>
              <a:srgbClr val="C00000"/>
            </a:solidFill>
          </a:endParaRPr>
        </a:p>
      </dsp:txBody>
      <dsp:txXfrm>
        <a:off x="8946346" y="3670770"/>
        <a:ext cx="1555170" cy="700266"/>
      </dsp:txXfrm>
    </dsp:sp>
    <dsp:sp modelId="{2EEAE692-7A83-494C-AFBA-FBDF6B32DECA}">
      <dsp:nvSpPr>
        <dsp:cNvPr id="0" name=""/>
        <dsp:cNvSpPr/>
      </dsp:nvSpPr>
      <dsp:spPr>
        <a:xfrm>
          <a:off x="3503739" y="2264641"/>
          <a:ext cx="5301032" cy="2731502"/>
        </a:xfrm>
        <a:prstGeom prst="roundRect">
          <a:avLst>
            <a:gd name="adj" fmla="val 105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1217308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>
              <a:solidFill>
                <a:schemeClr val="accent5">
                  <a:lumMod val="50000"/>
                </a:schemeClr>
              </a:solidFill>
            </a:rPr>
            <a:t>Екип за изготвяне на проект на Насоки за подготовка на програми за развитие и устойчивост с бизнес планове от страна на ЦВП и ЦК</a:t>
          </a:r>
          <a:endParaRPr lang="en-US" sz="18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587742" y="2348644"/>
        <a:ext cx="5133026" cy="2563496"/>
      </dsp:txXfrm>
    </dsp:sp>
    <dsp:sp modelId="{C9253010-63EB-4A71-A317-03A027BAF11A}">
      <dsp:nvSpPr>
        <dsp:cNvPr id="0" name=""/>
        <dsp:cNvSpPr/>
      </dsp:nvSpPr>
      <dsp:spPr>
        <a:xfrm>
          <a:off x="3530543" y="3452506"/>
          <a:ext cx="2549314" cy="154838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Изготвен проект на Насоки за подготовка на програми за развитие и устойчивост с бизнес планове от страна на ЦВП и ЦК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rgbClr val="C00000"/>
              </a:solidFill>
            </a:rPr>
            <a:t>(20.10.2021 г.)</a:t>
          </a:r>
          <a:endParaRPr lang="en-US" sz="14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578161" y="3500124"/>
        <a:ext cx="2454078" cy="1453153"/>
      </dsp:txXfrm>
    </dsp:sp>
    <dsp:sp modelId="{AF1737EF-E5DF-468C-AB95-85A6A485101F}">
      <dsp:nvSpPr>
        <dsp:cNvPr id="0" name=""/>
        <dsp:cNvSpPr/>
      </dsp:nvSpPr>
      <dsp:spPr>
        <a:xfrm>
          <a:off x="6185655" y="3443951"/>
          <a:ext cx="2542234" cy="154820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/>
            <a:t> 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b="1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accent5">
                  <a:lumMod val="50000"/>
                </a:schemeClr>
              </a:solidFill>
            </a:rPr>
            <a:t>Съгласуване на проекта на Насоки със заинтересованите страни: Държавна агенция за научни изследвания и иновации, МОН, ЦВП и ЦК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6233268" y="3491564"/>
        <a:ext cx="2447008" cy="14529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19.11.2021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19/11/2021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367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1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1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hyperlink" Target="https://nauka.bg/r-martin-ravucov-ck-ustoichivo-opolzotvoryavane-bio-resursi/" TargetMode="External"/><Relationship Id="rId4" Type="http://schemas.openxmlformats.org/officeDocument/2006/relationships/hyperlink" Target="https://nauka.bg/as-r-janina-petkova-ck-ustoichivo-opolzotvoryavane-bio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emf"/><Relationship Id="rId7" Type="http://schemas.openxmlformats.org/officeDocument/2006/relationships/image" Target="../media/image47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jpg"/><Relationship Id="rId10" Type="http://schemas.openxmlformats.org/officeDocument/2006/relationships/image" Target="../media/image50.png"/><Relationship Id="rId4" Type="http://schemas.openxmlformats.org/officeDocument/2006/relationships/image" Target="../media/image44.jpg"/><Relationship Id="rId9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3795" y="1889877"/>
            <a:ext cx="637301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</a:t>
            </a:r>
            <a:r>
              <a:rPr lang="en-US" sz="33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5</a:t>
            </a: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-то редовно заседание </a:t>
            </a:r>
            <a:b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23</a:t>
            </a:r>
            <a:r>
              <a:rPr lang="en-US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ноември 2021</a:t>
            </a:r>
            <a:r>
              <a:rPr lang="ru-RU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ZOOM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66A569-2A64-41E2-89AD-CC2D965E5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96145" y="1155940"/>
            <a:ext cx="4344221" cy="552090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87725" y="1708030"/>
            <a:ext cx="8767370" cy="3718549"/>
          </a:xfrm>
        </p:spPr>
        <p:txBody>
          <a:bodyPr>
            <a:no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Финансово изпълнение на ОП НОИР, </a:t>
            </a:r>
            <a:r>
              <a:rPr lang="en-US" sz="2000" dirty="0">
                <a:solidFill>
                  <a:schemeClr val="tx2"/>
                </a:solidFill>
              </a:rPr>
              <a:t>N+3</a:t>
            </a:r>
            <a:endParaRPr lang="bg-BG" sz="2000" dirty="0">
              <a:solidFill>
                <a:schemeClr val="tx2"/>
              </a:solidFill>
            </a:endParaRPr>
          </a:p>
          <a:p>
            <a:pPr marL="514350" indent="-514350" algn="just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Напредък в изпълнението на операции/проекти, вкл. представяне на напредъка в подхода ВОМР </a:t>
            </a:r>
            <a:endParaRPr lang="en-US" sz="2000" dirty="0">
              <a:solidFill>
                <a:schemeClr val="tx2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Информация за съдебните дела по ОП НОИР</a:t>
            </a:r>
            <a:endParaRPr lang="en-US" sz="2000" dirty="0">
              <a:solidFill>
                <a:schemeClr val="tx2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000" dirty="0">
                <a:solidFill>
                  <a:schemeClr val="tx2"/>
                </a:solidFill>
              </a:rPr>
              <a:t>Информация </a:t>
            </a:r>
            <a:r>
              <a:rPr lang="bg-BG" sz="2000" dirty="0">
                <a:solidFill>
                  <a:schemeClr val="tx2"/>
                </a:solidFill>
              </a:rPr>
              <a:t>за извършени одити по ОП НОИР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schemeClr val="tx2"/>
                </a:solidFill>
              </a:rPr>
              <a:t>Информация </a:t>
            </a:r>
            <a:r>
              <a:rPr lang="ru-RU" sz="2000" dirty="0">
                <a:solidFill>
                  <a:schemeClr val="tx2"/>
                </a:solidFill>
              </a:rPr>
              <a:t>за </a:t>
            </a:r>
            <a:r>
              <a:rPr lang="bg-BG" sz="2000" dirty="0">
                <a:solidFill>
                  <a:schemeClr val="tx2"/>
                </a:solidFill>
              </a:rPr>
              <a:t>вътрешни</a:t>
            </a:r>
            <a:r>
              <a:rPr lang="ru-RU" sz="2000" dirty="0">
                <a:solidFill>
                  <a:schemeClr val="tx2"/>
                </a:solidFill>
              </a:rPr>
              <a:t> оценки на ОП НОИР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 smtClean="0">
                <a:solidFill>
                  <a:schemeClr val="tx2"/>
                </a:solidFill>
              </a:rPr>
              <a:t>Информация </a:t>
            </a:r>
            <a:r>
              <a:rPr lang="bg-BG" sz="2000" dirty="0">
                <a:solidFill>
                  <a:schemeClr val="tx2"/>
                </a:solidFill>
              </a:rPr>
              <a:t>за проведени писмени процедури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Изпълнение на </a:t>
            </a:r>
            <a:r>
              <a:rPr lang="bg-BG" sz="2000" dirty="0" smtClean="0">
                <a:solidFill>
                  <a:schemeClr val="tx2"/>
                </a:solidFill>
              </a:rPr>
              <a:t>ИГРП</a:t>
            </a:r>
            <a:endParaRPr lang="bg-BG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520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F84F7B-1032-49BC-9C3F-FFD4AE7E6C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9C5FD12-5983-47D6-A467-C11D96BE4CC3}"/>
              </a:ext>
            </a:extLst>
          </p:cNvPr>
          <p:cNvSpPr txBox="1">
            <a:spLocks/>
          </p:cNvSpPr>
          <p:nvPr/>
        </p:nvSpPr>
        <p:spPr>
          <a:xfrm>
            <a:off x="224422" y="5406339"/>
            <a:ext cx="3634513" cy="1153851"/>
          </a:xfrm>
          <a:prstGeom prst="rect">
            <a:avLst/>
          </a:prstGeom>
          <a:effectLst/>
        </p:spPr>
        <p:txBody>
          <a:bodyPr anchor="b">
            <a:noAutofit/>
          </a:bodyPr>
          <a:lstStyle>
            <a:defPPr>
              <a:defRPr lang="bg-BG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500" b="1">
                <a:solidFill>
                  <a:srgbClr val="002060"/>
                </a:solidFill>
                <a:ea typeface="+mj-ea"/>
                <a:cs typeface="+mj-cs"/>
              </a:defRPr>
            </a:lvl1pPr>
          </a:lstStyle>
          <a:p>
            <a:r>
              <a:rPr lang="bg-BG" dirty="0"/>
              <a:t>Финансово изпълнение </a:t>
            </a:r>
          </a:p>
          <a:p>
            <a:r>
              <a:rPr lang="bg-BG" dirty="0"/>
              <a:t>на одобрения бюджет на ОП НОИР</a:t>
            </a: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8CC01E-7045-472C-8B4D-5A29ACC6890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644" y="1129749"/>
            <a:ext cx="6344993" cy="538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08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C6FED5-24DC-4B33-917B-2F1D11CD8C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2A39BA1-F80D-48BD-9A4D-02F83BB243CE}"/>
              </a:ext>
            </a:extLst>
          </p:cNvPr>
          <p:cNvGrpSpPr/>
          <p:nvPr/>
        </p:nvGrpSpPr>
        <p:grpSpPr>
          <a:xfrm>
            <a:off x="0" y="1173790"/>
            <a:ext cx="12192000" cy="5186392"/>
            <a:chOff x="0" y="1156373"/>
            <a:chExt cx="12192000" cy="5186392"/>
          </a:xfrm>
        </p:grpSpPr>
        <p:graphicFrame>
          <p:nvGraphicFramePr>
            <p:cNvPr id="5" name="Group 361">
              <a:extLst>
                <a:ext uri="{FF2B5EF4-FFF2-40B4-BE49-F238E27FC236}">
                  <a16:creationId xmlns:a16="http://schemas.microsoft.com/office/drawing/2014/main" id="{8E07A695-C00E-4491-A41F-DD5627F83216}"/>
                </a:ext>
              </a:extLst>
            </p:cNvPr>
            <p:cNvGraphicFramePr>
              <a:graphicFrameLocks/>
            </p:cNvGraphicFramePr>
            <p:nvPr>
              <p:extLst/>
            </p:nvPr>
          </p:nvGraphicFramePr>
          <p:xfrm>
            <a:off x="411063" y="2259886"/>
            <a:ext cx="11283190" cy="4082879"/>
          </p:xfrm>
          <a:graphic>
            <a:graphicData uri="http://schemas.openxmlformats.org/drawingml/2006/table">
              <a:tbl>
                <a:tblPr>
                  <a:tableStyleId>{69CF1AB2-1976-4502-BF36-3FF5EA218861}</a:tableStyleId>
                </a:tblPr>
                <a:tblGrid>
                  <a:gridCol w="2024823">
                    <a:extLst>
                      <a:ext uri="{9D8B030D-6E8A-4147-A177-3AD203B41FA5}">
                        <a16:colId xmlns:a16="http://schemas.microsoft.com/office/drawing/2014/main" val="20000"/>
                      </a:ext>
                    </a:extLst>
                  </a:gridCol>
                  <a:gridCol w="1473384">
                    <a:extLst>
                      <a:ext uri="{9D8B030D-6E8A-4147-A177-3AD203B41FA5}">
                        <a16:colId xmlns:a16="http://schemas.microsoft.com/office/drawing/2014/main" val="20001"/>
                      </a:ext>
                    </a:extLst>
                  </a:gridCol>
                  <a:gridCol w="1442906">
                    <a:extLst>
                      <a:ext uri="{9D8B030D-6E8A-4147-A177-3AD203B41FA5}">
                        <a16:colId xmlns:a16="http://schemas.microsoft.com/office/drawing/2014/main" val="20002"/>
                      </a:ext>
                    </a:extLst>
                  </a:gridCol>
                  <a:gridCol w="755010">
                    <a:extLst>
                      <a:ext uri="{9D8B030D-6E8A-4147-A177-3AD203B41FA5}">
                        <a16:colId xmlns:a16="http://schemas.microsoft.com/office/drawing/2014/main" val="20003"/>
                      </a:ext>
                    </a:extLst>
                  </a:gridCol>
                  <a:gridCol w="1266737">
                    <a:extLst>
                      <a:ext uri="{9D8B030D-6E8A-4147-A177-3AD203B41FA5}">
                        <a16:colId xmlns:a16="http://schemas.microsoft.com/office/drawing/2014/main" val="20004"/>
                      </a:ext>
                    </a:extLst>
                  </a:gridCol>
                  <a:gridCol w="503340">
                    <a:extLst>
                      <a:ext uri="{9D8B030D-6E8A-4147-A177-3AD203B41FA5}">
                        <a16:colId xmlns:a16="http://schemas.microsoft.com/office/drawing/2014/main" val="20005"/>
                      </a:ext>
                    </a:extLst>
                  </a:gridCol>
                  <a:gridCol w="1214302">
                    <a:extLst>
                      <a:ext uri="{9D8B030D-6E8A-4147-A177-3AD203B41FA5}">
                        <a16:colId xmlns:a16="http://schemas.microsoft.com/office/drawing/2014/main" val="20006"/>
                      </a:ext>
                    </a:extLst>
                  </a:gridCol>
                  <a:gridCol w="535916">
                    <a:extLst>
                      <a:ext uri="{9D8B030D-6E8A-4147-A177-3AD203B41FA5}">
                        <a16:colId xmlns:a16="http://schemas.microsoft.com/office/drawing/2014/main" val="20007"/>
                      </a:ext>
                    </a:extLst>
                  </a:gridCol>
                  <a:gridCol w="1547961">
                    <a:extLst>
                      <a:ext uri="{9D8B030D-6E8A-4147-A177-3AD203B41FA5}">
                        <a16:colId xmlns:a16="http://schemas.microsoft.com/office/drawing/2014/main" val="20008"/>
                      </a:ext>
                    </a:extLst>
                  </a:gridCol>
                  <a:gridCol w="518811">
                    <a:extLst>
                      <a:ext uri="{9D8B030D-6E8A-4147-A177-3AD203B41FA5}">
                        <a16:colId xmlns:a16="http://schemas.microsoft.com/office/drawing/2014/main" val="20009"/>
                      </a:ext>
                    </a:extLst>
                  </a:gridCol>
                </a:tblGrid>
                <a:tr h="261044">
                  <a:tc row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Приоритетна ос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row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Бюджет</a:t>
                        </a:r>
                        <a:endParaRPr kumimoji="0" lang="en-GB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(в лева)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Договорени </a:t>
                        </a:r>
                        <a:endParaRPr kumimoji="0" lang="en-US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средства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bg-BG"/>
                      </a:p>
                    </a:txBody>
                    <a:tcPr/>
                  </a:tc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Изплатени </a:t>
                        </a:r>
                        <a:endParaRPr kumimoji="0" lang="en-US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средства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</a:tcPr>
                  </a:tc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Верифицирани </a:t>
                        </a:r>
                        <a:endParaRPr kumimoji="0" lang="en-US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средства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</a:tcPr>
                  </a:tc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Сертифицирани средства</a:t>
                        </a: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0"/>
                    </a:ext>
                  </a:extLst>
                </a:tr>
                <a:tr h="218684">
                  <a:tc vMerge="1">
                    <a:txBody>
                      <a:bodyPr/>
                      <a:lstStyle/>
                      <a:p>
                        <a:endParaRPr lang="bg-BG"/>
                      </a:p>
                    </a:txBody>
                    <a:tcPr/>
                  </a:tc>
                  <a:tc vMerge="1">
                    <a:txBody>
                      <a:bodyPr/>
                      <a:lstStyle/>
                      <a:p>
                        <a:endParaRPr lang="bg-BG"/>
                      </a:p>
                    </a:txBody>
                    <a:tcPr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(в лева)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%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(в лева)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%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(в лева)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%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(в лева)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</a:rPr>
                          <a:t>%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1"/>
                    </a:ext>
                  </a:extLst>
                </a:tr>
                <a:tr h="68963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1. Научни изследвания и технологично развитие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43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0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257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776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,61 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430 257 776,35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100,00</a:t>
                        </a:r>
                        <a:endPara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221 060 356,53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51,38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154 919 184,49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36,01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147 400 157,31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34,26</a:t>
                        </a:r>
                      </a:p>
                    </a:txBody>
                    <a:tcPr marL="9525" marR="9525" marT="9525" marB="0" anchor="ctr"/>
                  </a:tc>
                  <a:extLst>
                    <a:ext uri="{0D108BD9-81ED-4DB2-BD59-A6C34878D82A}">
                      <a16:rowId xmlns:a16="http://schemas.microsoft.com/office/drawing/2014/main" val="10002"/>
                    </a:ext>
                  </a:extLst>
                </a:tr>
                <a:tr h="45292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2. Образование и учене през целия живот</a:t>
                        </a:r>
                      </a:p>
                    </a:txBody>
                    <a:tcPr marL="89992" marR="89992" marT="46806" marB="46806" anchor="ctr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532 229 204,12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566 </a:t>
                        </a:r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901</a:t>
                        </a:r>
                        <a:r>
                          <a:rPr kumimoji="0" lang="en-US" sz="1400" b="0" u="none" strike="noStrike" kern="1200" cap="none" normalizeH="0" baseline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</a:t>
                        </a:r>
                        <a:r>
                          <a:rPr kumimoji="0" lang="bg-BG" sz="1400" b="0" u="none" strike="noStrike" kern="1200" cap="none" normalizeH="0" baseline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497,58</a:t>
                        </a:r>
                        <a:endParaRPr kumimoji="0" lang="bg-BG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106,5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424 172 875,11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79,70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361 437 863,01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67,91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343 486 434,62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64,54</a:t>
                        </a:r>
                      </a:p>
                    </a:txBody>
                    <a:tcPr marL="9525" marR="9525" marT="9525" marB="0" anchor="ctr"/>
                  </a:tc>
                  <a:extLst>
                    <a:ext uri="{0D108BD9-81ED-4DB2-BD59-A6C34878D82A}">
                      <a16:rowId xmlns:a16="http://schemas.microsoft.com/office/drawing/2014/main" val="10003"/>
                    </a:ext>
                  </a:extLst>
                </a:tr>
                <a:tr h="658931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3. Образователна </a:t>
                        </a: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среда за активно социално приобщаване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29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5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</a:t>
                        </a:r>
                        <a:r>
                          <a:rPr kumimoji="0" lang="bg-BG" sz="1400" b="1" u="none" strike="noStrike" kern="1200" cap="none" normalizeH="0" baseline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6,54</a:t>
                        </a:r>
                        <a:endPara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208 436 261,23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90,93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122 509 168,10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53,44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98 024 706,60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42,76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94 040 625,95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41,02</a:t>
                        </a:r>
                      </a:p>
                    </a:txBody>
                    <a:tcPr marL="9525" marR="9525" marT="9525" marB="0" anchor="ctr"/>
                  </a:tc>
                  <a:extLst>
                    <a:ext uri="{0D108BD9-81ED-4DB2-BD59-A6C34878D82A}">
                      <a16:rowId xmlns:a16="http://schemas.microsoft.com/office/drawing/2014/main" val="10004"/>
                    </a:ext>
                  </a:extLst>
                </a:tr>
                <a:tr h="34300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4. Техническа помощ</a:t>
                        </a:r>
                        <a:endParaRPr kumimoji="0" lang="bg-BG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endParaRPr>
                      </a:p>
                    </a:txBody>
                    <a:tcPr marL="89992" marR="89992" marT="46806" marB="46806" anchor="ctr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 48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710 873,21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32 537 568,44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66,80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en-US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 </a:t>
                        </a:r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30 159 684,27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61,92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25 309 913,15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51,96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24 371 577,49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50,03</a:t>
                        </a:r>
                      </a:p>
                    </a:txBody>
                    <a:tcPr marL="9525" marR="9525" marT="9525" marB="0" anchor="ctr"/>
                  </a:tc>
                  <a:extLst>
                    <a:ext uri="{0D108BD9-81ED-4DB2-BD59-A6C34878D82A}">
                      <a16:rowId xmlns:a16="http://schemas.microsoft.com/office/drawing/2014/main" val="10005"/>
                    </a:ext>
                  </a:extLst>
                </a:tr>
                <a:tr h="34300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i="0" u="none" strike="noStrike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</a:rPr>
                          <a:t>5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. 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tx2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Равен достъп до училищно образование в условията на кризи</a:t>
                        </a:r>
                        <a:endPara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kumimoji="0" lang="ru-RU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109 562 555,00</a:t>
                        </a:r>
                        <a:endParaRPr kumimoji="0" lang="bg-BG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  <a:defRPr/>
                        </a:pPr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109 562 541,93</a:t>
                        </a: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99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,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99</a:t>
                        </a:r>
                        <a:endPara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75 866 549,94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69,2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algn="ctr" fontAlgn="b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76 219 575,89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69,57</a:t>
                        </a: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algn="ctr" defTabSz="914400" rtl="0" eaLnBrk="1" fontAlgn="b" latinLnBrk="0" hangingPunct="1"/>
                        <a:r>
                          <a:rPr kumimoji="0" lang="bg-BG" sz="1400" b="0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53 955 585,24</a:t>
                        </a:r>
                        <a:endParaRPr kumimoji="0" lang="en-US" sz="1400" b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/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49,25</a:t>
                        </a:r>
                      </a:p>
                    </a:txBody>
                    <a:tcPr marL="9525" marR="9525" marT="9525" marB="0" anchor="ctr"/>
                  </a:tc>
                  <a:extLst>
                    <a:ext uri="{0D108BD9-81ED-4DB2-BD59-A6C34878D82A}">
                      <a16:rowId xmlns:a16="http://schemas.microsoft.com/office/drawing/2014/main" val="4097618049"/>
                    </a:ext>
                  </a:extLst>
                </a:tr>
                <a:tr h="427253"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Общо:</a:t>
                        </a: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1 3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</a:t>
                        </a: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 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999 955,48</a:t>
                        </a: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1 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347 695 645,53</a:t>
                        </a: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en-US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99,</a:t>
                        </a: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83</a:t>
                        </a:r>
                        <a:endPara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89992" marR="89992" marT="46806" marB="46806" anchor="ctr" anchorCtr="1" horzOverflow="overflow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873 768 633,95</a:t>
                        </a:r>
                        <a:endPara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64,72</a:t>
                        </a: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715 911 243,14</a:t>
                        </a: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53,03</a:t>
                        </a: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663 254 380,61</a:t>
                        </a:r>
                        <a:endParaRPr kumimoji="0" lang="en-US" sz="1400" b="1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endParaRP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90000"/>
                          </a:lnSpc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</a:pPr>
                        <a:r>
                          <a:rPr kumimoji="0" lang="bg-BG" sz="1400" b="1" u="none" strike="noStrike" kern="1200" cap="none" normalizeH="0" baseline="0" dirty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49,13</a:t>
                        </a:r>
                      </a:p>
                    </a:txBody>
                    <a:tcPr marL="9525" marR="9525" marT="9525" marB="0" anchor="ctr">
                      <a:solidFill>
                        <a:schemeClr val="accent2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6"/>
                    </a:ext>
                  </a:extLst>
                </a:tr>
              </a:tbl>
            </a:graphicData>
          </a:graphic>
        </p:graphicFrame>
        <p:sp>
          <p:nvSpPr>
            <p:cNvPr id="6" name="Title 1">
              <a:extLst>
                <a:ext uri="{FF2B5EF4-FFF2-40B4-BE49-F238E27FC236}">
                  <a16:creationId xmlns:a16="http://schemas.microsoft.com/office/drawing/2014/main" id="{55EFE926-9AF2-4A9C-B06C-9F59DB8812E7}"/>
                </a:ext>
              </a:extLst>
            </p:cNvPr>
            <p:cNvSpPr txBox="1">
              <a:spLocks/>
            </p:cNvSpPr>
            <p:nvPr/>
          </p:nvSpPr>
          <p:spPr>
            <a:xfrm>
              <a:off x="0" y="1156373"/>
              <a:ext cx="12192000" cy="430823"/>
            </a:xfrm>
            <a:prstGeom prst="rect">
              <a:avLst/>
            </a:prstGeom>
            <a:effectLst/>
          </p:spPr>
          <p:txBody>
            <a:bodyPr vert="horz" lIns="91440" tIns="45720" rIns="91440" bIns="45720" rtlCol="0" anchor="b">
              <a:normAutofit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00" kern="1200">
                  <a:solidFill>
                    <a:srgbClr val="002060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bg-BG" sz="2500" b="1" dirty="0">
                  <a:latin typeface="+mn-lt"/>
                </a:rPr>
                <a:t>Финансово изпълнение на одобрения бюджет на ОП НОИР</a:t>
              </a:r>
              <a:r>
                <a:rPr lang="en-US" sz="2500" b="1" dirty="0">
                  <a:latin typeface="+mn-lt"/>
                </a:rPr>
                <a:t> </a:t>
              </a:r>
              <a:r>
                <a:rPr lang="bg-BG" sz="2500" b="1" dirty="0">
                  <a:latin typeface="+mn-lt"/>
                </a:rPr>
                <a:t>към 3</a:t>
              </a:r>
              <a:r>
                <a:rPr lang="en-US" sz="2500" b="1" dirty="0">
                  <a:latin typeface="+mn-lt"/>
                </a:rPr>
                <a:t>1</a:t>
              </a:r>
              <a:r>
                <a:rPr lang="bg-BG" sz="2500" b="1" dirty="0">
                  <a:latin typeface="+mn-lt"/>
                </a:rPr>
                <a:t>.10.20</a:t>
              </a:r>
              <a:r>
                <a:rPr lang="en-US" sz="2500" b="1" dirty="0">
                  <a:latin typeface="+mn-lt"/>
                </a:rPr>
                <a:t>2</a:t>
              </a:r>
              <a:r>
                <a:rPr lang="bg-BG" sz="2500" b="1" dirty="0">
                  <a:latin typeface="+mn-lt"/>
                </a:rPr>
                <a:t>1 г.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9913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BED20D-6490-464B-BD80-B6A6E49C75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6DDF337-3693-4B92-A551-8CF7DB7C349D}"/>
              </a:ext>
            </a:extLst>
          </p:cNvPr>
          <p:cNvSpPr txBox="1">
            <a:spLocks/>
          </p:cNvSpPr>
          <p:nvPr/>
        </p:nvSpPr>
        <p:spPr>
          <a:xfrm>
            <a:off x="426870" y="1526796"/>
            <a:ext cx="3062950" cy="2810312"/>
          </a:xfrm>
          <a:prstGeom prst="rect">
            <a:avLst/>
          </a:prstGeom>
          <a:effectLst/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g-BG" sz="2500" b="1" dirty="0">
                <a:latin typeface="+mn-lt"/>
              </a:rPr>
              <a:t>Финансово изпълнение </a:t>
            </a:r>
            <a:r>
              <a:rPr lang="en-US" sz="2500" b="1" dirty="0">
                <a:latin typeface="+mn-lt"/>
              </a:rPr>
              <a:t/>
            </a:r>
            <a:br>
              <a:rPr lang="en-US" sz="2500" b="1" dirty="0">
                <a:latin typeface="+mn-lt"/>
              </a:rPr>
            </a:br>
            <a:r>
              <a:rPr lang="bg-BG" sz="2500" b="1" dirty="0">
                <a:latin typeface="+mn-lt"/>
              </a:rPr>
              <a:t>на одобрения бюджет по </a:t>
            </a:r>
            <a:r>
              <a:rPr lang="bg-BG" sz="2500" b="1" dirty="0" err="1">
                <a:latin typeface="+mn-lt"/>
              </a:rPr>
              <a:t>ПО</a:t>
            </a:r>
            <a:r>
              <a:rPr lang="bg-BG" sz="2500" b="1" dirty="0">
                <a:latin typeface="+mn-lt"/>
              </a:rPr>
              <a:t> 1 </a:t>
            </a:r>
            <a:r>
              <a:rPr lang="en-US" sz="2500" b="1" dirty="0">
                <a:latin typeface="+mn-lt"/>
              </a:rPr>
              <a:t>(</a:t>
            </a:r>
            <a:r>
              <a:rPr lang="bg-BG" sz="2500" b="1" dirty="0">
                <a:latin typeface="+mn-lt"/>
              </a:rPr>
              <a:t>на ниво проект</a:t>
            </a:r>
            <a:r>
              <a:rPr lang="en-US" sz="2500" b="1">
                <a:latin typeface="+mn-lt"/>
              </a:rPr>
              <a:t>)</a:t>
            </a:r>
            <a:r>
              <a:rPr lang="bg-BG" sz="2500" b="1">
                <a:latin typeface="+mn-lt"/>
              </a:rPr>
              <a:t> </a:t>
            </a:r>
            <a:r>
              <a:rPr lang="bg-BG" sz="2500" b="1" dirty="0">
                <a:latin typeface="+mn-lt"/>
              </a:rPr>
              <a:t>на</a:t>
            </a:r>
          </a:p>
          <a:p>
            <a:r>
              <a:rPr lang="bg-BG" sz="2500" b="1" dirty="0">
                <a:latin typeface="+mn-lt"/>
              </a:rPr>
              <a:t>ОП НОИР</a:t>
            </a:r>
            <a:r>
              <a:rPr lang="en-US" sz="2500" b="1" dirty="0">
                <a:latin typeface="+mn-lt"/>
              </a:rPr>
              <a:t> </a:t>
            </a:r>
            <a:r>
              <a:rPr lang="bg-BG" sz="2500" b="1" dirty="0">
                <a:latin typeface="+mn-lt"/>
              </a:rPr>
              <a:t>към 3</a:t>
            </a:r>
            <a:r>
              <a:rPr lang="en-US" sz="2500" b="1" dirty="0">
                <a:latin typeface="+mn-lt"/>
              </a:rPr>
              <a:t>1</a:t>
            </a:r>
            <a:r>
              <a:rPr lang="bg-BG" sz="2500" b="1" dirty="0">
                <a:latin typeface="+mn-lt"/>
              </a:rPr>
              <a:t>.</a:t>
            </a:r>
            <a:r>
              <a:rPr lang="en-US" sz="2500" b="1" dirty="0">
                <a:latin typeface="+mn-lt"/>
              </a:rPr>
              <a:t>1</a:t>
            </a:r>
            <a:r>
              <a:rPr lang="bg-BG" sz="2500" b="1" dirty="0">
                <a:latin typeface="+mn-lt"/>
              </a:rPr>
              <a:t>0.20</a:t>
            </a:r>
            <a:r>
              <a:rPr lang="en-US" sz="2500" b="1" dirty="0">
                <a:latin typeface="+mn-lt"/>
              </a:rPr>
              <a:t>2</a:t>
            </a:r>
            <a:r>
              <a:rPr lang="bg-BG" sz="2500" b="1" dirty="0">
                <a:latin typeface="+mn-lt"/>
              </a:rPr>
              <a:t>1 г. </a:t>
            </a:r>
          </a:p>
          <a:p>
            <a:r>
              <a:rPr lang="en-US" sz="2500" b="1" dirty="0">
                <a:latin typeface="+mn-lt"/>
              </a:rPr>
              <a:t>(</a:t>
            </a:r>
            <a:r>
              <a:rPr lang="bg-BG" sz="2500" b="1" dirty="0">
                <a:latin typeface="+mn-lt"/>
              </a:rPr>
              <a:t>в лв.</a:t>
            </a:r>
            <a:r>
              <a:rPr lang="en-US" sz="2500" b="1" dirty="0">
                <a:latin typeface="+mn-lt"/>
              </a:rPr>
              <a:t>)</a:t>
            </a:r>
            <a:r>
              <a:rPr lang="bg-BG" sz="2500" b="1" dirty="0">
                <a:latin typeface="+mn-lt"/>
              </a:rPr>
              <a:t> </a:t>
            </a:r>
            <a:endParaRPr lang="en-US" sz="2500" b="1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7FD87C-5EF3-48E1-9691-EDBAB4C7F52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258" y="897722"/>
            <a:ext cx="7797684" cy="589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37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7E581A-E434-45D5-B2E5-5549C9745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F7F06A8-706E-4C86-B6B4-01BFBEC09159}"/>
              </a:ext>
            </a:extLst>
          </p:cNvPr>
          <p:cNvSpPr txBox="1">
            <a:spLocks/>
          </p:cNvSpPr>
          <p:nvPr/>
        </p:nvSpPr>
        <p:spPr>
          <a:xfrm>
            <a:off x="410091" y="1577130"/>
            <a:ext cx="3272675" cy="2810312"/>
          </a:xfrm>
          <a:prstGeom prst="rect">
            <a:avLst/>
          </a:prstGeom>
          <a:effectLst/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g-BG" sz="2500" b="1" dirty="0">
                <a:latin typeface="+mn-lt"/>
              </a:rPr>
              <a:t>Финансово изпълнение </a:t>
            </a:r>
            <a:r>
              <a:rPr lang="en-US" sz="2500" b="1" dirty="0">
                <a:latin typeface="+mn-lt"/>
              </a:rPr>
              <a:t/>
            </a:r>
            <a:br>
              <a:rPr lang="en-US" sz="2500" b="1" dirty="0">
                <a:latin typeface="+mn-lt"/>
              </a:rPr>
            </a:br>
            <a:r>
              <a:rPr lang="bg-BG" sz="2500" b="1" dirty="0">
                <a:latin typeface="+mn-lt"/>
              </a:rPr>
              <a:t>на одобрения бюджет по </a:t>
            </a:r>
            <a:r>
              <a:rPr lang="bg-BG" sz="2500" b="1" dirty="0" err="1">
                <a:latin typeface="+mn-lt"/>
              </a:rPr>
              <a:t>ПО</a:t>
            </a:r>
            <a:r>
              <a:rPr lang="bg-BG" sz="2500" b="1" dirty="0">
                <a:latin typeface="+mn-lt"/>
              </a:rPr>
              <a:t> 2, 3 и 5 </a:t>
            </a:r>
            <a:r>
              <a:rPr lang="en-US" sz="2500" b="1" dirty="0">
                <a:latin typeface="+mn-lt"/>
              </a:rPr>
              <a:t>(</a:t>
            </a:r>
            <a:r>
              <a:rPr lang="bg-BG" sz="2500" b="1" dirty="0">
                <a:latin typeface="+mn-lt"/>
              </a:rPr>
              <a:t>на ниво проект</a:t>
            </a:r>
            <a:r>
              <a:rPr lang="en-US" sz="2500" b="1" dirty="0">
                <a:latin typeface="+mn-lt"/>
              </a:rPr>
              <a:t>)</a:t>
            </a:r>
            <a:r>
              <a:rPr lang="bg-BG" sz="2500" b="1" dirty="0">
                <a:latin typeface="+mn-lt"/>
              </a:rPr>
              <a:t> на</a:t>
            </a:r>
          </a:p>
          <a:p>
            <a:r>
              <a:rPr lang="bg-BG" sz="2500" b="1" dirty="0">
                <a:latin typeface="+mn-lt"/>
              </a:rPr>
              <a:t>ОП НОИР</a:t>
            </a:r>
            <a:r>
              <a:rPr lang="en-US" sz="2500" b="1" dirty="0">
                <a:latin typeface="+mn-lt"/>
              </a:rPr>
              <a:t> </a:t>
            </a:r>
            <a:r>
              <a:rPr lang="bg-BG" sz="2500" b="1" dirty="0">
                <a:latin typeface="+mn-lt"/>
              </a:rPr>
              <a:t>към 3</a:t>
            </a:r>
            <a:r>
              <a:rPr lang="en-US" sz="2500" b="1" dirty="0">
                <a:latin typeface="+mn-lt"/>
              </a:rPr>
              <a:t>1</a:t>
            </a:r>
            <a:r>
              <a:rPr lang="bg-BG" sz="2500" b="1" dirty="0">
                <a:latin typeface="+mn-lt"/>
              </a:rPr>
              <a:t>.</a:t>
            </a:r>
            <a:r>
              <a:rPr lang="en-US" sz="2500" b="1" dirty="0">
                <a:latin typeface="+mn-lt"/>
              </a:rPr>
              <a:t>1</a:t>
            </a:r>
            <a:r>
              <a:rPr lang="bg-BG" sz="2500" b="1" dirty="0">
                <a:latin typeface="+mn-lt"/>
              </a:rPr>
              <a:t>0.20</a:t>
            </a:r>
            <a:r>
              <a:rPr lang="en-US" sz="2500" b="1" dirty="0">
                <a:latin typeface="+mn-lt"/>
              </a:rPr>
              <a:t>2</a:t>
            </a:r>
            <a:r>
              <a:rPr lang="bg-BG" sz="2500" b="1" dirty="0">
                <a:latin typeface="+mn-lt"/>
              </a:rPr>
              <a:t>1 г. </a:t>
            </a:r>
          </a:p>
          <a:p>
            <a:r>
              <a:rPr lang="en-US" sz="2500" b="1" dirty="0">
                <a:latin typeface="+mn-lt"/>
              </a:rPr>
              <a:t>(</a:t>
            </a:r>
            <a:r>
              <a:rPr lang="bg-BG" sz="2500" b="1" dirty="0">
                <a:latin typeface="+mn-lt"/>
              </a:rPr>
              <a:t>в лв.</a:t>
            </a:r>
            <a:r>
              <a:rPr lang="en-US" sz="2500" b="1" dirty="0">
                <a:latin typeface="+mn-lt"/>
              </a:rPr>
              <a:t>)</a:t>
            </a:r>
            <a:r>
              <a:rPr lang="bg-BG" sz="2500" b="1" dirty="0">
                <a:latin typeface="+mn-lt"/>
              </a:rPr>
              <a:t> </a:t>
            </a:r>
            <a:endParaRPr lang="en-US" sz="2500" b="1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F61ADA-BD9E-4A95-A514-6DBC03071A4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726" y="846169"/>
            <a:ext cx="7680353" cy="601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184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B14CCC-7A07-49AA-96E2-9ACFF0D20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F92CA4E-4696-49FD-A0A0-68919AE2CA4C}"/>
              </a:ext>
            </a:extLst>
          </p:cNvPr>
          <p:cNvSpPr txBox="1">
            <a:spLocks/>
          </p:cNvSpPr>
          <p:nvPr/>
        </p:nvSpPr>
        <p:spPr>
          <a:xfrm>
            <a:off x="1344392" y="954224"/>
            <a:ext cx="6738042" cy="430823"/>
          </a:xfrm>
          <a:prstGeom prst="rect">
            <a:avLst/>
          </a:prstGeom>
          <a:effectLst/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latin typeface="+mn-lt"/>
              </a:rPr>
              <a:t>Финансово изпълнение на ОП НОИР/</a:t>
            </a:r>
            <a:r>
              <a:rPr lang="en-US" sz="2500" b="1" dirty="0">
                <a:latin typeface="+mn-lt"/>
              </a:rPr>
              <a:t>N+3</a:t>
            </a:r>
            <a:endParaRPr lang="bg-BG" sz="2500" b="1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33D490-385E-4C01-80CF-C4048D151D3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41" y="1351873"/>
            <a:ext cx="9697674" cy="538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6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400" y="1149531"/>
            <a:ext cx="10710333" cy="153270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Операции/проекти в процес на изпълнение – актуално състояние, влиянието на </a:t>
            </a:r>
            <a: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COVID</a:t>
            </a:r>
            <a: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-19, трудности, постигнати резултати (индикатори) </a:t>
            </a:r>
            <a: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/>
            </a:r>
            <a:b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600" b="1" dirty="0">
                <a:solidFill>
                  <a:schemeClr val="tx2"/>
                </a:solidFill>
                <a:latin typeface="+mn-lt"/>
              </a:rPr>
              <a:t>Рамка за изпълнение и други индикатори за изпълнение по ПО1</a:t>
            </a:r>
            <a:endParaRPr lang="en-US" sz="2600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159" y="2924382"/>
            <a:ext cx="11194779" cy="361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8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3922" y="973913"/>
            <a:ext cx="12192000" cy="70739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93731" y="1005880"/>
            <a:ext cx="7335551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C00000"/>
                </a:solidFill>
              </a:rPr>
              <a:t>Основни моменти към 31 октомври 2021 г.</a:t>
            </a:r>
            <a:endParaRPr lang="bg-BG" sz="24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750013" y="1689885"/>
            <a:ext cx="10746769" cy="491094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Напредък в строителството – все още е трудност;</a:t>
            </a:r>
            <a:endParaRPr lang="en-US" sz="2000" dirty="0">
              <a:solidFill>
                <a:schemeClr val="tx2"/>
              </a:solidFill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Оборудвани лаборатории в почти всички центрове, назначени изследователи във всички центрове, вкл. млади учени;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Научни публикации сред първите </a:t>
            </a:r>
            <a:r>
              <a:rPr lang="ru-RU" sz="2000" dirty="0">
                <a:solidFill>
                  <a:schemeClr val="tx2"/>
                </a:solidFill>
              </a:rPr>
              <a:t>10 % от </a:t>
            </a:r>
            <a:r>
              <a:rPr lang="bg-BG" sz="2000" dirty="0">
                <a:solidFill>
                  <a:schemeClr val="tx2"/>
                </a:solidFill>
              </a:rPr>
              <a:t>най-цитирани по приоритетните </a:t>
            </a:r>
            <a:r>
              <a:rPr lang="ru-RU" sz="2000" dirty="0">
                <a:solidFill>
                  <a:schemeClr val="tx2"/>
                </a:solidFill>
              </a:rPr>
              <a:t>области на ИСИС ;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Предварителни проучвания за патенти и полезни модели;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2"/>
                </a:solidFill>
              </a:rPr>
              <a:t>Информация </a:t>
            </a:r>
            <a:r>
              <a:rPr lang="bg-BG" sz="2000" dirty="0">
                <a:solidFill>
                  <a:schemeClr val="tx2"/>
                </a:solidFill>
              </a:rPr>
              <a:t>(въпроси и отговори) относно отчитането на индикаторите за изпълнение, стопанската дейност и прилагането на правилата за държавна помощ по отношение на проектите, финансирани </a:t>
            </a:r>
            <a:r>
              <a:rPr lang="ru-RU" sz="2000" dirty="0">
                <a:solidFill>
                  <a:schemeClr val="tx2"/>
                </a:solidFill>
              </a:rPr>
              <a:t>от ПО 1;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Подготовка на насоки за изготвяне на планове за действие в съответствие с препоръките на </a:t>
            </a:r>
            <a:r>
              <a:rPr lang="en-US" sz="2000" dirty="0">
                <a:solidFill>
                  <a:schemeClr val="tx2"/>
                </a:solidFill>
              </a:rPr>
              <a:t>JRC</a:t>
            </a:r>
            <a:r>
              <a:rPr lang="bg-BG" sz="2000" dirty="0">
                <a:solidFill>
                  <a:schemeClr val="tx2"/>
                </a:solidFill>
              </a:rPr>
              <a:t> за устойчиво функциониране на центровете</a:t>
            </a:r>
          </a:p>
        </p:txBody>
      </p:sp>
    </p:spTree>
    <p:extLst>
      <p:ext uri="{BB962C8B-B14F-4D97-AF65-F5344CB8AC3E}">
        <p14:creationId xmlns:p14="http://schemas.microsoft.com/office/powerpoint/2010/main" val="256401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249" y="1036178"/>
            <a:ext cx="11029616" cy="524400"/>
          </a:xfrm>
        </p:spPr>
        <p:txBody>
          <a:bodyPr/>
          <a:lstStyle/>
          <a:p>
            <a:pPr algn="ctr"/>
            <a:r>
              <a:rPr lang="bg-BG" sz="2800" b="1" dirty="0"/>
              <a:t>Изграждане и оборудване на ЦК</a:t>
            </a:r>
            <a:r>
              <a:rPr lang="bg-BG" sz="3600" b="1" dirty="0"/>
              <a:t/>
            </a:r>
            <a:br>
              <a:rPr lang="bg-BG" sz="3600" b="1" dirty="0"/>
            </a:br>
            <a:endParaRPr lang="bg-BG" sz="36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493818" y="1560579"/>
            <a:ext cx="7672647" cy="458722"/>
          </a:xfrm>
        </p:spPr>
        <p:txBody>
          <a:bodyPr/>
          <a:lstStyle/>
          <a:p>
            <a:pPr algn="ctr"/>
            <a:r>
              <a:rPr lang="bg-BG" b="1" dirty="0">
                <a:solidFill>
                  <a:srgbClr val="C00000"/>
                </a:solidFill>
              </a:rPr>
              <a:t>Биологически факултет – СУ „Св. Климент Охридски“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88" y="2329721"/>
            <a:ext cx="5043163" cy="3782372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9425" y="2407661"/>
            <a:ext cx="6581380" cy="3704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4218" y="1082537"/>
            <a:ext cx="1062261" cy="6010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249" y="1036178"/>
            <a:ext cx="834386" cy="73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42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63590" y="983837"/>
            <a:ext cx="7323908" cy="594208"/>
          </a:xfrm>
        </p:spPr>
        <p:txBody>
          <a:bodyPr/>
          <a:lstStyle/>
          <a:p>
            <a:pPr algn="ctr"/>
            <a:r>
              <a:rPr lang="bg-BG" sz="2800" b="1" dirty="0"/>
              <a:t>Изграждане и оборудване на ЦК</a:t>
            </a:r>
            <a:r>
              <a:rPr lang="bg-BG" sz="3600" b="1" dirty="0"/>
              <a:t/>
            </a:r>
            <a:br>
              <a:rPr lang="bg-BG" sz="3600" b="1" dirty="0"/>
            </a:br>
            <a:endParaRPr lang="bg-BG" sz="36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434347" y="1673173"/>
            <a:ext cx="4451367" cy="770769"/>
          </a:xfrm>
        </p:spPr>
        <p:txBody>
          <a:bodyPr/>
          <a:lstStyle/>
          <a:p>
            <a:pPr algn="ctr"/>
            <a:r>
              <a:rPr lang="bg-BG" b="1" dirty="0">
                <a:solidFill>
                  <a:srgbClr val="C00000"/>
                </a:solidFill>
              </a:rPr>
              <a:t>Биологически факултет – СУ „Св. Климент Охридски“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74" y="3448887"/>
            <a:ext cx="4453354" cy="3340016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74" y="910396"/>
            <a:ext cx="4381312" cy="24660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492" y="3139457"/>
            <a:ext cx="6282104" cy="35359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160" y="1758056"/>
            <a:ext cx="943509" cy="5338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2117" y="2169503"/>
            <a:ext cx="834386" cy="73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363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249" y="940383"/>
            <a:ext cx="11029616" cy="339776"/>
          </a:xfrm>
        </p:spPr>
        <p:txBody>
          <a:bodyPr/>
          <a:lstStyle/>
          <a:p>
            <a:pPr algn="ctr"/>
            <a:r>
              <a:rPr lang="bg-BG" sz="2800" b="1" dirty="0"/>
              <a:t>Изграждане и оборудване на ЦК</a:t>
            </a:r>
            <a:r>
              <a:rPr lang="bg-BG" sz="3600" b="1" dirty="0"/>
              <a:t/>
            </a:r>
            <a:br>
              <a:rPr lang="bg-BG" sz="3600" b="1" dirty="0"/>
            </a:br>
            <a:endParaRPr lang="bg-BG" sz="3600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36130" y="1364812"/>
            <a:ext cx="11029615" cy="458722"/>
          </a:xfrm>
        </p:spPr>
        <p:txBody>
          <a:bodyPr/>
          <a:lstStyle/>
          <a:p>
            <a:pPr algn="ctr"/>
            <a:r>
              <a:rPr lang="bg-BG" b="1" dirty="0">
                <a:solidFill>
                  <a:srgbClr val="C00000"/>
                </a:solidFill>
              </a:rPr>
              <a:t>ИОХЦФ - </a:t>
            </a:r>
            <a:r>
              <a:rPr lang="ru-RU" b="1" dirty="0">
                <a:solidFill>
                  <a:srgbClr val="C00000"/>
                </a:solidFill>
              </a:rPr>
              <a:t>Департамент „Биоактивни </a:t>
            </a:r>
            <a:r>
              <a:rPr lang="bg-BG" b="1" dirty="0">
                <a:solidFill>
                  <a:srgbClr val="C00000"/>
                </a:solidFill>
              </a:rPr>
              <a:t>природни и синтетични съединения</a:t>
            </a:r>
            <a:r>
              <a:rPr lang="ru-RU" b="1" dirty="0">
                <a:solidFill>
                  <a:srgbClr val="C00000"/>
                </a:solidFill>
              </a:rPr>
              <a:t>“</a:t>
            </a:r>
            <a:endParaRPr lang="bg-BG" b="1" dirty="0">
              <a:solidFill>
                <a:srgbClr val="C0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63" y="4319450"/>
            <a:ext cx="3550886" cy="2367257"/>
          </a:xfrm>
          <a:prstGeom prst="rect">
            <a:avLst/>
          </a:prstGeo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3206" y="4319450"/>
            <a:ext cx="3644727" cy="24298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00" y="1884495"/>
            <a:ext cx="3507649" cy="2338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8809" y="2955117"/>
            <a:ext cx="2464502" cy="3696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3206" y="1823534"/>
            <a:ext cx="3566193" cy="23774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924" y="913435"/>
            <a:ext cx="834386" cy="73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3911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9248" y="1125415"/>
            <a:ext cx="11029616" cy="747347"/>
          </a:xfrm>
        </p:spPr>
        <p:txBody>
          <a:bodyPr/>
          <a:lstStyle/>
          <a:p>
            <a:pPr algn="ctr"/>
            <a:r>
              <a:rPr lang="bg-BG" sz="3600" b="1" dirty="0"/>
              <a:t>Млади учени в ЦК</a:t>
            </a:r>
          </a:p>
        </p:txBody>
      </p:sp>
      <p:pic>
        <p:nvPicPr>
          <p:cNvPr id="1026" name="Picture 2" descr="https://nauka.bg/wp-content/uploads/2021/08/%D0%9C%D0%B0%D1%80%D1%82%D0%B8%D0%BD-%D0%A0%D0%B0%D0%B2%D1%83%D1%86%D0%BE%D0%B2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4056" y="1964827"/>
            <a:ext cx="5443390" cy="28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nauka.bg/wp-content/uploads/2021/08/%D0%B6%D0%B0%D0%BD%D0%B8%D0%BD%D0%B0-%D0%BF%D0%B5%D1%82%D0%BA%D0%BE%D0%B2%D0%B0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518" y="1965208"/>
            <a:ext cx="5443389" cy="28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376327" y="5258053"/>
            <a:ext cx="3571420" cy="637286"/>
          </a:xfrm>
        </p:spPr>
        <p:txBody>
          <a:bodyPr/>
          <a:lstStyle/>
          <a:p>
            <a:pPr algn="ctr"/>
            <a:r>
              <a:rPr lang="en-GB" sz="1600" dirty="0">
                <a:hlinkClick r:id="rId4"/>
              </a:rPr>
              <a:t>https://nauka.bg/as-r-janina-petkova-ck-ustoichivo-opolzotvoryavane-bio/</a:t>
            </a:r>
            <a:r>
              <a:rPr lang="bg-BG" sz="1600" dirty="0"/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58100" y="5310564"/>
            <a:ext cx="3839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hlinkClick r:id="rId5"/>
              </a:rPr>
              <a:t>https://nauka.bg/r-martin-ravucov-ck-ustoichivo-opolzotvoryavane-bio-resursi/</a:t>
            </a:r>
            <a:r>
              <a:rPr lang="bg-BG" sz="1600" dirty="0"/>
              <a:t> </a:t>
            </a:r>
          </a:p>
        </p:txBody>
      </p:sp>
      <p:pic>
        <p:nvPicPr>
          <p:cNvPr id="6" name="Picture 2" descr="https://nauka.bg/wp-content/uploads/2021/08/BG-Science-%D0%A6%D0%B5%D0%BD%D1%82%D1%80%D0%BE%D0%B2%D0%B5-avgust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5391" y="4301733"/>
            <a:ext cx="1869709" cy="251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65" y="997668"/>
            <a:ext cx="834386" cy="731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25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8" name="Picture 2" descr="http://op.cpsbb.eu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8" y="987597"/>
            <a:ext cx="698360" cy="56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31" y="987597"/>
            <a:ext cx="5560048" cy="25649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6" y="4132553"/>
            <a:ext cx="5302750" cy="24462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431" y="3677657"/>
            <a:ext cx="5560048" cy="3127528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904816" y="874844"/>
            <a:ext cx="51065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dirty="0">
                <a:solidFill>
                  <a:srgbClr val="002060"/>
                </a:solidFill>
              </a:rPr>
              <a:t>Център по растителна системна биология и биотехнология в УПИ </a:t>
            </a:r>
            <a:r>
              <a:rPr lang="en-US" sz="2400" dirty="0">
                <a:solidFill>
                  <a:srgbClr val="002060"/>
                </a:solidFill>
              </a:rPr>
              <a:t>II</a:t>
            </a:r>
            <a:r>
              <a:rPr lang="bg-BG" sz="2400" dirty="0">
                <a:solidFill>
                  <a:srgbClr val="002060"/>
                </a:solidFill>
              </a:rPr>
              <a:t>-540.1208 от кв. 27-нов, по плана на ЖР „Тракия“, гр. Пловдив</a:t>
            </a:r>
          </a:p>
          <a:p>
            <a:endParaRPr lang="bg-BG" sz="2400" dirty="0">
              <a:solidFill>
                <a:srgbClr val="002060"/>
              </a:solidFill>
            </a:endParaRPr>
          </a:p>
          <a:p>
            <a:r>
              <a:rPr lang="bg-BG" sz="2400" dirty="0">
                <a:solidFill>
                  <a:srgbClr val="002060"/>
                </a:solidFill>
              </a:rPr>
              <a:t>Състояние на терена преди стартиране на Дейност 1.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577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8" name="Picture 2" descr="http://op.cpsbb.eu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41" y="873530"/>
            <a:ext cx="840817" cy="67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959658" y="873530"/>
            <a:ext cx="110545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2400" dirty="0">
                <a:solidFill>
                  <a:srgbClr val="002060"/>
                </a:solidFill>
              </a:rPr>
              <a:t>Център по растителна системна биология и биотехнология в УПИ </a:t>
            </a:r>
            <a:r>
              <a:rPr lang="en-US" sz="2400" dirty="0">
                <a:solidFill>
                  <a:srgbClr val="002060"/>
                </a:solidFill>
              </a:rPr>
              <a:t>II</a:t>
            </a:r>
            <a:r>
              <a:rPr lang="bg-BG" sz="2400" dirty="0">
                <a:solidFill>
                  <a:srgbClr val="002060"/>
                </a:solidFill>
              </a:rPr>
              <a:t>-540.1208 от кв. 27-нов, по плана на ЖР „Тракия“, гр. Пловдив – 16 юли 2020 г.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9" y="1704527"/>
            <a:ext cx="4560972" cy="25672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33" y="1704527"/>
            <a:ext cx="4318000" cy="24304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776" y="5047287"/>
            <a:ext cx="2550969" cy="17006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9" y="4486504"/>
            <a:ext cx="4017708" cy="226142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08" y="4834392"/>
            <a:ext cx="3399641" cy="19135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38" y="2296682"/>
            <a:ext cx="2709257" cy="152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8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7" y="992938"/>
            <a:ext cx="2822669" cy="20057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3805" y="1207735"/>
            <a:ext cx="3345719" cy="2541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409" y="1004297"/>
            <a:ext cx="3746186" cy="19433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53" y="4025930"/>
            <a:ext cx="4587204" cy="25818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3855" y="4666958"/>
            <a:ext cx="2911260" cy="194084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798" y="3736222"/>
            <a:ext cx="2914201" cy="291420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049099" y="3062123"/>
            <a:ext cx="2765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център за върхови </a:t>
            </a:r>
            <a:r>
              <a:rPr lang="bg-BG" sz="1200" b="1" cap="all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постижения „Големи данни в полза на интелигентно общество“</a:t>
            </a:r>
            <a:endParaRPr lang="bg-BG" sz="1200" b="1" cap="all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59" y="3137291"/>
            <a:ext cx="824805" cy="3959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675723" y="3861889"/>
            <a:ext cx="37622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bg-BG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ЦЕНТЪР ЗА </a:t>
            </a:r>
            <a:r>
              <a:rPr lang="bg-BG" sz="1200" b="1" cap="all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КОМПЕТЕНТНОСТ </a:t>
            </a:r>
            <a:r>
              <a:rPr lang="ru-RU" sz="1200" b="1" cap="all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</a:t>
            </a:r>
            <a:r>
              <a:rPr lang="ru-RU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Чисти технологии за </a:t>
            </a:r>
            <a:r>
              <a:rPr lang="bg-BG" sz="1200" b="1" cap="all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устойчива околна среда – води, отпадъци, енергия за кръгова икономика“ </a:t>
            </a:r>
            <a:endParaRPr lang="bg-BG" sz="1200" b="1" cap="all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3981" y="4302595"/>
            <a:ext cx="1077407" cy="305591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8810798" y="3039727"/>
            <a:ext cx="33812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център за върхови постижения </a:t>
            </a:r>
            <a:r>
              <a:rPr lang="ru-RU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„Университете за </a:t>
            </a:r>
            <a:r>
              <a:rPr lang="bg-BG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Наука</a:t>
            </a:r>
            <a:r>
              <a:rPr lang="ru-RU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Информатика и Технологии в е-</a:t>
            </a:r>
            <a:r>
              <a:rPr lang="bg-BG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обществото</a:t>
            </a:r>
            <a:r>
              <a:rPr lang="ru-RU" sz="12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“ </a:t>
            </a:r>
            <a:endParaRPr lang="en-US" sz="1200" b="1" cap="all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818" y="3006915"/>
            <a:ext cx="779345" cy="72930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3625259" y="841477"/>
            <a:ext cx="429851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g-BG" sz="2000" b="1" cap="all" dirty="0" err="1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Кампус</a:t>
            </a:r>
            <a:r>
              <a:rPr lang="bg-BG" sz="20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bg-BG" sz="2000" b="1" cap="all" dirty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„Лозенец“</a:t>
            </a:r>
            <a:endParaRPr lang="en-US" sz="2000" b="1" cap="all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47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1371601"/>
            <a:ext cx="10684933" cy="10244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>2. </a:t>
            </a:r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Операции/проекти в процес на изпълнение – актуално състояние, влиянието на </a:t>
            </a:r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>COVID</a:t>
            </a:r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-19, трудности, постигнати резултати (индикатори). </a:t>
            </a:r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800" b="1" spc="0" dirty="0">
                <a:solidFill>
                  <a:srgbClr val="A51321"/>
                </a:solidFill>
                <a:latin typeface="+mn-lt"/>
              </a:rPr>
            </a:br>
            <a:r>
              <a:rPr lang="bg-BG" sz="2800" b="1" spc="0" dirty="0" smtClean="0">
                <a:solidFill>
                  <a:schemeClr val="tx2"/>
                </a:solidFill>
                <a:latin typeface="+mn-lt"/>
              </a:rPr>
              <a:t>Рамка </a:t>
            </a:r>
            <a:r>
              <a:rPr lang="bg-BG" sz="2800" b="1" spc="0" dirty="0">
                <a:solidFill>
                  <a:schemeClr val="tx2"/>
                </a:solidFill>
                <a:latin typeface="+mn-lt"/>
              </a:rPr>
              <a:t>за изпълнение за индикатори по ПО2 и ПО3</a:t>
            </a:r>
            <a:endParaRPr lang="en-US" sz="2800" b="1" spc="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605" y="2384312"/>
            <a:ext cx="10992922" cy="445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66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09006" y="2799491"/>
            <a:ext cx="5181599" cy="3693384"/>
          </a:xfrm>
        </p:spPr>
        <p:txBody>
          <a:bodyPr/>
          <a:lstStyle/>
          <a:p>
            <a:r>
              <a:rPr lang="bg-BG" sz="1800" dirty="0"/>
              <a:t>2.010 Квалификация за кариерно развитие </a:t>
            </a:r>
            <a:r>
              <a:rPr lang="bg-BG" sz="1800" dirty="0" smtClean="0"/>
              <a:t>на </a:t>
            </a:r>
            <a:r>
              <a:rPr lang="bg-BG" sz="1800" dirty="0"/>
              <a:t>педагогическите специалисти</a:t>
            </a:r>
          </a:p>
          <a:p>
            <a:r>
              <a:rPr lang="bg-BG" sz="1800" dirty="0"/>
              <a:t>2.011 Подкрепа за успех</a:t>
            </a:r>
          </a:p>
          <a:p>
            <a:r>
              <a:rPr lang="bg-BG" sz="1800" dirty="0"/>
              <a:t>2.012 Образование за утрешния ден</a:t>
            </a:r>
          </a:p>
          <a:p>
            <a:r>
              <a:rPr lang="bg-BG" sz="1800" dirty="0"/>
              <a:t>2.013 Студентски практики – фаза 2</a:t>
            </a:r>
          </a:p>
          <a:p>
            <a:r>
              <a:rPr lang="bg-BG" sz="1800" dirty="0"/>
              <a:t>2.014 Подкрепа за дуалната система на образование</a:t>
            </a:r>
          </a:p>
          <a:p>
            <a:r>
              <a:rPr lang="bg-BG" sz="1800" b="1" dirty="0">
                <a:solidFill>
                  <a:srgbClr val="C00000"/>
                </a:solidFill>
              </a:rPr>
              <a:t>2.015 Ученически практики – 2</a:t>
            </a:r>
          </a:p>
          <a:p>
            <a:r>
              <a:rPr lang="bg-BG" sz="1800" b="1" dirty="0">
                <a:solidFill>
                  <a:srgbClr val="C00000"/>
                </a:solidFill>
              </a:rPr>
              <a:t>2.016 Модернизация на висшите училища</a:t>
            </a:r>
          </a:p>
        </p:txBody>
      </p:sp>
      <p:sp>
        <p:nvSpPr>
          <p:cNvPr id="3" name="Rectangle 2"/>
          <p:cNvSpPr/>
          <p:nvPr/>
        </p:nvSpPr>
        <p:spPr>
          <a:xfrm>
            <a:off x="209006" y="981448"/>
            <a:ext cx="68188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</a:rPr>
              <a:t>Приоритетна ос 2 </a:t>
            </a:r>
          </a:p>
          <a:p>
            <a:pPr algn="ctr"/>
            <a:r>
              <a:rPr lang="bg-BG" sz="2400" b="1" dirty="0">
                <a:solidFill>
                  <a:srgbClr val="A51321"/>
                </a:solidFill>
              </a:rPr>
              <a:t>„Образование и учене през целия живот“ (ЕСФ)</a:t>
            </a:r>
            <a:endParaRPr lang="bg-BG" sz="2400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Няма налично описание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817" y="4408002"/>
            <a:ext cx="4817019" cy="234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яма налично описание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618" y="977928"/>
            <a:ext cx="3347369" cy="30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07726" y="4408002"/>
            <a:ext cx="1820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/>
              <a:t>НУ „Св. Св. Кирил и Методий“, </a:t>
            </a:r>
          </a:p>
          <a:p>
            <a:r>
              <a:rPr lang="bg-BG" sz="1600" dirty="0"/>
              <a:t>гр. Долни Дъбник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70469" y="2290354"/>
            <a:ext cx="1863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/>
              <a:t>ПГТБ „Гоце Делчев“, Пловдив</a:t>
            </a:r>
          </a:p>
        </p:txBody>
      </p:sp>
    </p:spTree>
    <p:extLst>
      <p:ext uri="{BB962C8B-B14F-4D97-AF65-F5344CB8AC3E}">
        <p14:creationId xmlns:p14="http://schemas.microsoft.com/office/powerpoint/2010/main" val="108938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4294967295"/>
          </p:nvPr>
        </p:nvSpPr>
        <p:spPr>
          <a:xfrm>
            <a:off x="554804" y="1176412"/>
            <a:ext cx="5480236" cy="863029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pPr lvl="0" algn="ctr"/>
            <a:r>
              <a:rPr lang="bg-BG" b="1" dirty="0">
                <a:solidFill>
                  <a:srgbClr val="A51321"/>
                </a:solidFill>
                <a:latin typeface="+mn-lt"/>
              </a:rPr>
              <a:t>Квалификация за кариерно развитие на педагогическите специалисти </a:t>
            </a:r>
            <a:endParaRPr lang="en-US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554804" y="2220919"/>
            <a:ext cx="5480236" cy="427195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Постигнати индикатори:</a:t>
            </a:r>
          </a:p>
          <a:p>
            <a:pPr lvl="1" algn="just">
              <a:spcBef>
                <a:spcPts val="1200"/>
              </a:spcBef>
            </a:pPr>
            <a:r>
              <a:rPr lang="bg-BG" sz="2000" dirty="0">
                <a:solidFill>
                  <a:schemeClr val="tx2"/>
                </a:solidFill>
              </a:rPr>
              <a:t>Под 34 г. – </a:t>
            </a:r>
            <a:r>
              <a:rPr lang="bg-BG" sz="2000" b="1" dirty="0">
                <a:solidFill>
                  <a:srgbClr val="C00000"/>
                </a:solidFill>
              </a:rPr>
              <a:t>7 769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dirty="0">
                <a:solidFill>
                  <a:schemeClr val="tx2"/>
                </a:solidFill>
              </a:rPr>
              <a:t>(1</a:t>
            </a:r>
            <a:r>
              <a:rPr lang="bg-BG" sz="2000" dirty="0">
                <a:solidFill>
                  <a:schemeClr val="tx2"/>
                </a:solidFill>
              </a:rPr>
              <a:t>94</a:t>
            </a:r>
            <a:r>
              <a:rPr lang="en-US" sz="2000" dirty="0">
                <a:solidFill>
                  <a:schemeClr val="tx2"/>
                </a:solidFill>
              </a:rPr>
              <a:t> % </a:t>
            </a:r>
            <a:r>
              <a:rPr lang="bg-BG" sz="2000" dirty="0">
                <a:solidFill>
                  <a:schemeClr val="tx2"/>
                </a:solidFill>
              </a:rPr>
              <a:t>изпълнение)</a:t>
            </a:r>
          </a:p>
          <a:p>
            <a:pPr lvl="1" algn="just">
              <a:spcBef>
                <a:spcPts val="1200"/>
              </a:spcBef>
            </a:pPr>
            <a:r>
              <a:rPr lang="bg-BG" sz="2000" dirty="0">
                <a:solidFill>
                  <a:schemeClr val="tx2"/>
                </a:solidFill>
              </a:rPr>
              <a:t>Обучени за прилагане на нови методи на оценяване – </a:t>
            </a:r>
            <a:r>
              <a:rPr lang="bg-BG" sz="2000" b="1" dirty="0">
                <a:solidFill>
                  <a:srgbClr val="C00000"/>
                </a:solidFill>
              </a:rPr>
              <a:t>5 658</a:t>
            </a:r>
            <a:r>
              <a:rPr lang="bg-BG" sz="2000" dirty="0">
                <a:solidFill>
                  <a:schemeClr val="tx2"/>
                </a:solidFill>
              </a:rPr>
              <a:t> </a:t>
            </a:r>
            <a:r>
              <a:rPr lang="en-US" sz="2000" dirty="0">
                <a:solidFill>
                  <a:schemeClr val="tx2"/>
                </a:solidFill>
              </a:rPr>
              <a:t>(1</a:t>
            </a:r>
            <a:r>
              <a:rPr lang="bg-BG" sz="2000" dirty="0">
                <a:solidFill>
                  <a:schemeClr val="tx2"/>
                </a:solidFill>
              </a:rPr>
              <a:t>13</a:t>
            </a:r>
            <a:r>
              <a:rPr lang="en-US" sz="2000" dirty="0">
                <a:solidFill>
                  <a:schemeClr val="tx2"/>
                </a:solidFill>
              </a:rPr>
              <a:t> % </a:t>
            </a:r>
            <a:r>
              <a:rPr lang="bg-BG" sz="2000" dirty="0">
                <a:solidFill>
                  <a:schemeClr val="tx2"/>
                </a:solidFill>
              </a:rPr>
              <a:t>изпълнение)</a:t>
            </a:r>
          </a:p>
          <a:p>
            <a:pPr lvl="1" algn="just">
              <a:spcBef>
                <a:spcPts val="1200"/>
              </a:spcBef>
            </a:pPr>
            <a:r>
              <a:rPr lang="bg-BG" sz="2000" dirty="0">
                <a:solidFill>
                  <a:schemeClr val="tx2"/>
                </a:solidFill>
              </a:rPr>
              <a:t>Общ брой участници – </a:t>
            </a:r>
            <a:r>
              <a:rPr lang="bg-BG" sz="2000" b="1" dirty="0">
                <a:solidFill>
                  <a:srgbClr val="C00000"/>
                </a:solidFill>
              </a:rPr>
              <a:t>46 471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Удължен срок до </a:t>
            </a:r>
            <a:r>
              <a:rPr lang="en-US" sz="2000" b="1" dirty="0">
                <a:solidFill>
                  <a:srgbClr val="C00000"/>
                </a:solidFill>
              </a:rPr>
              <a:t>04.08.2022 </a:t>
            </a:r>
            <a:r>
              <a:rPr lang="bg-BG" sz="2000" b="1" dirty="0">
                <a:solidFill>
                  <a:srgbClr val="C00000"/>
                </a:solidFill>
              </a:rPr>
              <a:t>г</a:t>
            </a:r>
            <a:r>
              <a:rPr lang="en-US" sz="2000" b="1" dirty="0">
                <a:solidFill>
                  <a:srgbClr val="C00000"/>
                </a:solidFill>
              </a:rPr>
              <a:t>.</a:t>
            </a:r>
          </a:p>
          <a:p>
            <a:pPr lvl="1" algn="just">
              <a:spcBef>
                <a:spcPts val="1200"/>
              </a:spcBef>
            </a:pPr>
            <a:r>
              <a:rPr lang="bg-BG" sz="2000" dirty="0">
                <a:solidFill>
                  <a:schemeClr val="tx2"/>
                </a:solidFill>
              </a:rPr>
              <a:t>Дейност 3. Информационна система на ПС – изпълнена </a:t>
            </a:r>
          </a:p>
          <a:p>
            <a:pPr lvl="1" algn="just"/>
            <a:r>
              <a:rPr lang="bg-BG" sz="2000" dirty="0">
                <a:solidFill>
                  <a:schemeClr val="tx2"/>
                </a:solidFill>
              </a:rPr>
              <a:t>Дейност 4. Оценка на качеството на изпълнените дейности – забавяне 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Дейности, свързани с квалификация – в други проекти (по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конкретни теми)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6217920" y="1239785"/>
            <a:ext cx="5525442" cy="61801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Подкрепа за успех</a:t>
            </a: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6788989" y="2220919"/>
            <a:ext cx="4954372" cy="4271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bg-BG" sz="2000" dirty="0" err="1">
                <a:solidFill>
                  <a:schemeClr val="tx2"/>
                </a:solidFill>
              </a:rPr>
              <a:t>Ковид</a:t>
            </a:r>
            <a:r>
              <a:rPr lang="en-US" sz="2000" dirty="0">
                <a:solidFill>
                  <a:schemeClr val="tx2"/>
                </a:solidFill>
              </a:rPr>
              <a:t>-</a:t>
            </a:r>
            <a:r>
              <a:rPr lang="bg-BG" sz="2000" dirty="0">
                <a:solidFill>
                  <a:schemeClr val="tx2"/>
                </a:solidFill>
              </a:rPr>
              <a:t>19 – наложи разширяване на обхвата на училища и ученици, увеличаване на бюджета, добавяне на нови дейности и индикатори:</a:t>
            </a:r>
          </a:p>
          <a:p>
            <a:pPr marL="228600" lvl="1" algn="just">
              <a:lnSpc>
                <a:spcPct val="110000"/>
              </a:lnSpc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Ученици – </a:t>
            </a:r>
            <a:r>
              <a:rPr lang="bg-BG" sz="2000" b="1" dirty="0">
                <a:solidFill>
                  <a:srgbClr val="C00000"/>
                </a:solidFill>
              </a:rPr>
              <a:t>165 744 </a:t>
            </a:r>
            <a:r>
              <a:rPr lang="bg-BG" sz="2000" dirty="0">
                <a:solidFill>
                  <a:schemeClr val="tx2"/>
                </a:solidFill>
              </a:rPr>
              <a:t>(138 %)</a:t>
            </a:r>
          </a:p>
          <a:p>
            <a:pPr marL="228600" lvl="1" algn="just">
              <a:lnSpc>
                <a:spcPct val="110000"/>
              </a:lnSpc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Училища – </a:t>
            </a:r>
            <a:r>
              <a:rPr lang="bg-BG" sz="2000" b="1" dirty="0">
                <a:solidFill>
                  <a:srgbClr val="C00000"/>
                </a:solidFill>
              </a:rPr>
              <a:t>1 868</a:t>
            </a:r>
            <a:r>
              <a:rPr lang="bg-BG" sz="2000" dirty="0">
                <a:solidFill>
                  <a:schemeClr val="tx2"/>
                </a:solidFill>
              </a:rPr>
              <a:t> (124 %)</a:t>
            </a:r>
          </a:p>
          <a:p>
            <a:pPr marL="228600" lvl="1" algn="just">
              <a:lnSpc>
                <a:spcPct val="110000"/>
              </a:lnSpc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 err="1">
                <a:solidFill>
                  <a:schemeClr val="tx2"/>
                </a:solidFill>
              </a:rPr>
              <a:t>Медиатори</a:t>
            </a:r>
            <a:r>
              <a:rPr lang="bg-BG" sz="2000" dirty="0">
                <a:solidFill>
                  <a:schemeClr val="tx2"/>
                </a:solidFill>
              </a:rPr>
              <a:t> – </a:t>
            </a:r>
            <a:r>
              <a:rPr lang="bg-BG" sz="2000" b="1" dirty="0">
                <a:solidFill>
                  <a:srgbClr val="C00000"/>
                </a:solidFill>
              </a:rPr>
              <a:t>887</a:t>
            </a:r>
            <a:r>
              <a:rPr lang="bg-BG" sz="2000" dirty="0">
                <a:solidFill>
                  <a:schemeClr val="tx2"/>
                </a:solidFill>
              </a:rPr>
              <a:t> </a:t>
            </a:r>
            <a:r>
              <a:rPr lang="bg-BG" sz="1600" dirty="0">
                <a:solidFill>
                  <a:schemeClr val="tx2"/>
                </a:solidFill>
              </a:rPr>
              <a:t>и </a:t>
            </a:r>
            <a:r>
              <a:rPr lang="bg-BG" sz="2000" b="1" dirty="0">
                <a:solidFill>
                  <a:srgbClr val="C00000"/>
                </a:solidFill>
              </a:rPr>
              <a:t>103</a:t>
            </a:r>
            <a:r>
              <a:rPr lang="bg-BG" sz="2000" dirty="0">
                <a:solidFill>
                  <a:schemeClr val="tx2"/>
                </a:solidFill>
              </a:rPr>
              <a:t> социални </a:t>
            </a:r>
            <a:r>
              <a:rPr lang="bg-BG" sz="2200" dirty="0">
                <a:solidFill>
                  <a:schemeClr val="tx2"/>
                </a:solidFill>
              </a:rPr>
              <a:t>работници</a:t>
            </a:r>
          </a:p>
          <a:p>
            <a:pPr algn="just">
              <a:lnSpc>
                <a:spcPct val="110000"/>
              </a:lnSpc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Удължен срок на изпълнение – </a:t>
            </a:r>
            <a:r>
              <a:rPr lang="bg-BG" sz="2000" b="1" dirty="0">
                <a:solidFill>
                  <a:srgbClr val="C00000"/>
                </a:solidFill>
              </a:rPr>
              <a:t>до 31 юли 2022 г.</a:t>
            </a:r>
            <a:r>
              <a:rPr lang="bg-BG" sz="2000" dirty="0">
                <a:solidFill>
                  <a:schemeClr val="tx2"/>
                </a:solidFill>
              </a:rPr>
              <a:t>; индивидуален подход за ученици и родители от </a:t>
            </a:r>
            <a:r>
              <a:rPr lang="bg-BG" sz="2000" dirty="0" err="1">
                <a:solidFill>
                  <a:schemeClr val="tx2"/>
                </a:solidFill>
              </a:rPr>
              <a:t>маргинализирани</a:t>
            </a:r>
            <a:r>
              <a:rPr lang="bg-BG" sz="2000" dirty="0">
                <a:solidFill>
                  <a:schemeClr val="tx2"/>
                </a:solidFill>
              </a:rPr>
              <a:t> групи като ромите  </a:t>
            </a:r>
          </a:p>
          <a:p>
            <a:endParaRPr lang="bg-B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1152567"/>
            <a:ext cx="1676400" cy="94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91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Title 6"/>
          <p:cNvSpPr txBox="1">
            <a:spLocks/>
          </p:cNvSpPr>
          <p:nvPr/>
        </p:nvSpPr>
        <p:spPr>
          <a:xfrm>
            <a:off x="1171575" y="1135283"/>
            <a:ext cx="4349095" cy="5082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Образование за утрешния ден</a:t>
            </a: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457200" y="2040366"/>
            <a:ext cx="5273020" cy="442816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</a:t>
            </a:r>
            <a:r>
              <a:rPr lang="bg-BG" sz="1800" dirty="0">
                <a:solidFill>
                  <a:schemeClr val="tx2"/>
                </a:solidFill>
              </a:rPr>
              <a:t>Два технически центъра на МОН, които следва да предоставят ИТ услуги от тип облачен </a:t>
            </a:r>
            <a:r>
              <a:rPr lang="bg-BG" sz="1800" dirty="0" err="1">
                <a:solidFill>
                  <a:schemeClr val="tx2"/>
                </a:solidFill>
              </a:rPr>
              <a:t>компютинг</a:t>
            </a:r>
            <a:r>
              <a:rPr lang="bg-BG" sz="1800" dirty="0">
                <a:solidFill>
                  <a:schemeClr val="tx2"/>
                </a:solidFill>
              </a:rPr>
              <a:t> като инфраструктура</a:t>
            </a:r>
            <a:endParaRPr lang="ru-RU" sz="1800" dirty="0">
              <a:solidFill>
                <a:schemeClr val="tx2"/>
              </a:solidFill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sz="1800" dirty="0">
                <a:solidFill>
                  <a:schemeClr val="tx2"/>
                </a:solidFill>
              </a:rPr>
              <a:t>Обучения</a:t>
            </a:r>
          </a:p>
          <a:p>
            <a:pPr lvl="1"/>
            <a:r>
              <a:rPr lang="bg-BG" sz="1600" b="1" dirty="0" smtClean="0">
                <a:solidFill>
                  <a:srgbClr val="C00000"/>
                </a:solidFill>
              </a:rPr>
              <a:t>694 Учители </a:t>
            </a:r>
            <a:r>
              <a:rPr lang="bg-BG" sz="1600" b="1" dirty="0">
                <a:solidFill>
                  <a:srgbClr val="C00000"/>
                </a:solidFill>
              </a:rPr>
              <a:t>– </a:t>
            </a:r>
            <a:r>
              <a:rPr lang="bg-BG" sz="1600" dirty="0" smtClean="0">
                <a:solidFill>
                  <a:schemeClr val="tx2"/>
                </a:solidFill>
              </a:rPr>
              <a:t>обучения </a:t>
            </a:r>
            <a:r>
              <a:rPr lang="ru-RU" sz="1600" dirty="0">
                <a:solidFill>
                  <a:schemeClr val="tx2"/>
                </a:solidFill>
              </a:rPr>
              <a:t>за </a:t>
            </a:r>
            <a:r>
              <a:rPr lang="bg-BG" sz="1600" dirty="0">
                <a:solidFill>
                  <a:schemeClr val="tx2"/>
                </a:solidFill>
              </a:rPr>
              <a:t>преподаване</a:t>
            </a:r>
            <a:r>
              <a:rPr lang="ru-RU" sz="1600" dirty="0">
                <a:solidFill>
                  <a:schemeClr val="tx2"/>
                </a:solidFill>
              </a:rPr>
              <a:t> на знания и умения по </a:t>
            </a:r>
            <a:r>
              <a:rPr lang="bg-BG" sz="1600" dirty="0">
                <a:solidFill>
                  <a:schemeClr val="tx2"/>
                </a:solidFill>
              </a:rPr>
              <a:t>дигитална </a:t>
            </a:r>
            <a:r>
              <a:rPr lang="bg-BG" sz="1600" dirty="0" smtClean="0">
                <a:solidFill>
                  <a:schemeClr val="tx2"/>
                </a:solidFill>
              </a:rPr>
              <a:t>грамотност</a:t>
            </a:r>
            <a:endParaRPr lang="bg-BG" sz="1600" dirty="0">
              <a:solidFill>
                <a:schemeClr val="tx2"/>
              </a:solidFill>
            </a:endParaRPr>
          </a:p>
          <a:p>
            <a:pPr lvl="1"/>
            <a:r>
              <a:rPr lang="bg-BG" sz="1600" b="1" dirty="0">
                <a:solidFill>
                  <a:srgbClr val="C00000"/>
                </a:solidFill>
              </a:rPr>
              <a:t>57 171 ученици </a:t>
            </a:r>
            <a:r>
              <a:rPr lang="bg-BG" sz="1600" dirty="0" smtClean="0">
                <a:solidFill>
                  <a:schemeClr val="tx2"/>
                </a:solidFill>
              </a:rPr>
              <a:t>– обучения </a:t>
            </a:r>
            <a:r>
              <a:rPr lang="bg-BG" sz="1600" dirty="0">
                <a:solidFill>
                  <a:schemeClr val="tx2"/>
                </a:solidFill>
              </a:rPr>
              <a:t>за ключови дигитални </a:t>
            </a:r>
            <a:r>
              <a:rPr lang="ru-RU" sz="1600" dirty="0">
                <a:solidFill>
                  <a:schemeClr val="tx2"/>
                </a:solidFill>
              </a:rPr>
              <a:t>умения – </a:t>
            </a:r>
            <a:r>
              <a:rPr lang="bg-BG" sz="1600" dirty="0">
                <a:solidFill>
                  <a:schemeClr val="tx2"/>
                </a:solidFill>
              </a:rPr>
              <a:t>базови и за напреднали, включително и компютърно </a:t>
            </a:r>
            <a:r>
              <a:rPr lang="bg-BG" sz="1600" dirty="0" smtClean="0">
                <a:solidFill>
                  <a:schemeClr val="tx2"/>
                </a:solidFill>
              </a:rPr>
              <a:t>моделиране/кодиране</a:t>
            </a:r>
            <a:endParaRPr lang="ru-RU" sz="16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</a:t>
            </a:r>
            <a:r>
              <a:rPr lang="bg-BG" sz="1800" dirty="0">
                <a:solidFill>
                  <a:schemeClr val="tx2"/>
                </a:solidFill>
              </a:rPr>
              <a:t>Закупени устройства за учители и ученици за подпомагане на дистанционното обучение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Подготвяне на обществена поръчка за доставка и внедряване на единна електронна платформа за образователни услуги и съдържание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5" y="1135282"/>
            <a:ext cx="993435" cy="624445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4294967295"/>
          </p:nvPr>
        </p:nvSpPr>
        <p:spPr>
          <a:xfrm>
            <a:off x="6165869" y="1199940"/>
            <a:ext cx="5572125" cy="49512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bg-BG" sz="2400" b="1" dirty="0">
                <a:solidFill>
                  <a:srgbClr val="A51321"/>
                </a:solidFill>
                <a:latin typeface="+mn-lt"/>
              </a:rPr>
              <a:t>Ученически практики</a:t>
            </a: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6165868" y="2416605"/>
            <a:ext cx="5572126" cy="425883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Одобрени за участие – </a:t>
            </a:r>
            <a:r>
              <a:rPr lang="bg-BG" sz="2000" b="1" dirty="0">
                <a:solidFill>
                  <a:srgbClr val="C00000"/>
                </a:solidFill>
              </a:rPr>
              <a:t>212 училища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</a:rPr>
              <a:t>подбор на обучителни организации, 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</a:rPr>
              <a:t>подбор на участници в практическото обучение в реална работна среда и др.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1800" dirty="0">
                <a:solidFill>
                  <a:schemeClr val="tx2"/>
                </a:solidFill>
              </a:rPr>
              <a:t>Планира се участие на поне </a:t>
            </a:r>
            <a:r>
              <a:rPr lang="bg-BG" sz="1800" b="1" dirty="0">
                <a:solidFill>
                  <a:srgbClr val="C00000"/>
                </a:solidFill>
              </a:rPr>
              <a:t>11 649 ученици</a:t>
            </a:r>
            <a:r>
              <a:rPr lang="bg-BG" sz="1800" dirty="0">
                <a:solidFill>
                  <a:schemeClr val="tx2"/>
                </a:solidFill>
              </a:rPr>
              <a:t> от училища с паралелки за професионална подготовка по професии, включени в Списъка на защитените от държавата специалности от професии и в Списъка със специалности от професии, по които е налице очакван недостиг от специалисти на пазара на труда</a:t>
            </a:r>
            <a:endParaRPr lang="en-US" sz="1800" dirty="0">
              <a:solidFill>
                <a:schemeClr val="tx2"/>
              </a:solidFill>
            </a:endParaRP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Очаква се да бъдат създадени </a:t>
            </a:r>
            <a:r>
              <a:rPr lang="bg-BG" sz="1800" b="1" dirty="0">
                <a:solidFill>
                  <a:srgbClr val="C00000"/>
                </a:solidFill>
              </a:rPr>
              <a:t>344 учебно-тренировъчни </a:t>
            </a:r>
            <a:r>
              <a:rPr lang="bg-BG" sz="1800" b="1" dirty="0" smtClean="0">
                <a:solidFill>
                  <a:srgbClr val="C00000"/>
                </a:solidFill>
              </a:rPr>
              <a:t>фирми</a:t>
            </a:r>
            <a:endParaRPr lang="bg-BG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251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4294967295"/>
          </p:nvPr>
        </p:nvSpPr>
        <p:spPr>
          <a:xfrm>
            <a:off x="854015" y="1070195"/>
            <a:ext cx="3700357" cy="49512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Студентски практики</a:t>
            </a: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380999" y="1515649"/>
            <a:ext cx="6267451" cy="315610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Студенти, преминали практики – </a:t>
            </a:r>
            <a:r>
              <a:rPr lang="bg-BG" sz="2000" b="1" dirty="0">
                <a:solidFill>
                  <a:srgbClr val="C00000"/>
                </a:solidFill>
              </a:rPr>
              <a:t>20 684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</a:rPr>
              <a:t>Педагогически науки – </a:t>
            </a:r>
            <a:r>
              <a:rPr lang="bg-BG" sz="1800" b="1" dirty="0">
                <a:solidFill>
                  <a:srgbClr val="C00000"/>
                </a:solidFill>
              </a:rPr>
              <a:t>2 958</a:t>
            </a:r>
            <a:endParaRPr lang="en-US" sz="1800" b="1" dirty="0">
              <a:solidFill>
                <a:srgbClr val="C00000"/>
              </a:solidFill>
            </a:endParaRP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</a:rPr>
              <a:t>Технически специалности – </a:t>
            </a:r>
            <a:r>
              <a:rPr lang="bg-BG" sz="1800" b="1" dirty="0">
                <a:solidFill>
                  <a:srgbClr val="C00000"/>
                </a:solidFill>
              </a:rPr>
              <a:t>3 310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</a:rPr>
              <a:t>Природни науки, математика и информатика – </a:t>
            </a:r>
            <a:r>
              <a:rPr lang="bg-BG" sz="1800" b="1" dirty="0">
                <a:solidFill>
                  <a:srgbClr val="C00000"/>
                </a:solidFill>
              </a:rPr>
              <a:t>1 430</a:t>
            </a:r>
            <a:endParaRPr lang="bg-BG" sz="18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Работодатели</a:t>
            </a:r>
            <a:r>
              <a:rPr lang="en-US" sz="2000" dirty="0">
                <a:solidFill>
                  <a:schemeClr val="tx2"/>
                </a:solidFill>
              </a:rPr>
              <a:t> – </a:t>
            </a:r>
            <a:r>
              <a:rPr lang="en-US" sz="2000" b="1" dirty="0">
                <a:solidFill>
                  <a:srgbClr val="C00000"/>
                </a:solidFill>
              </a:rPr>
              <a:t>2754</a:t>
            </a:r>
            <a:endParaRPr lang="en-US" sz="2000" dirty="0">
              <a:solidFill>
                <a:schemeClr val="tx2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Актуализиране на размера на единичния разход за 1 студентска практика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Възможност част от практическото обучение да се провежда дистанционно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6715127" y="1070195"/>
            <a:ext cx="4860610" cy="819542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Подкрепа за </a:t>
            </a:r>
            <a:r>
              <a:rPr lang="bg-BG" sz="2400" b="1" dirty="0" err="1">
                <a:solidFill>
                  <a:srgbClr val="A51321"/>
                </a:solidFill>
                <a:latin typeface="+mn-lt"/>
              </a:rPr>
              <a:t>дуалната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система на обучение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81000" y="4740301"/>
            <a:ext cx="11496675" cy="52387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Text Placeholder 2"/>
          <p:cNvSpPr>
            <a:spLocks noGrp="1"/>
          </p:cNvSpPr>
          <p:nvPr>
            <p:ph type="body" idx="4294967295"/>
          </p:nvPr>
        </p:nvSpPr>
        <p:spPr>
          <a:xfrm>
            <a:off x="762000" y="4797528"/>
            <a:ext cx="10813736" cy="49512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Модернизация на висшите училища</a:t>
            </a:r>
          </a:p>
        </p:txBody>
      </p:sp>
      <p:sp>
        <p:nvSpPr>
          <p:cNvPr id="17" name="Content Placeholder 3"/>
          <p:cNvSpPr txBox="1">
            <a:spLocks/>
          </p:cNvSpPr>
          <p:nvPr/>
        </p:nvSpPr>
        <p:spPr>
          <a:xfrm>
            <a:off x="319087" y="5457416"/>
            <a:ext cx="5810250" cy="93467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Сключени договори – </a:t>
            </a:r>
            <a:r>
              <a:rPr lang="bg-BG" sz="2000" b="1" dirty="0">
                <a:solidFill>
                  <a:srgbClr val="C00000"/>
                </a:solidFill>
              </a:rPr>
              <a:t>17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Бенефициенти – </a:t>
            </a:r>
            <a:r>
              <a:rPr lang="bg-BG" sz="2000" b="1" dirty="0">
                <a:solidFill>
                  <a:srgbClr val="C00000"/>
                </a:solidFill>
              </a:rPr>
              <a:t>17; </a:t>
            </a:r>
            <a:r>
              <a:rPr lang="bg-BG" sz="2000" dirty="0" smtClean="0">
                <a:solidFill>
                  <a:schemeClr val="tx2"/>
                </a:solidFill>
              </a:rPr>
              <a:t>Участници </a:t>
            </a:r>
            <a:r>
              <a:rPr lang="bg-BG" sz="2000" dirty="0">
                <a:solidFill>
                  <a:schemeClr val="tx2"/>
                </a:solidFill>
              </a:rPr>
              <a:t>– </a:t>
            </a:r>
            <a:r>
              <a:rPr lang="bg-BG" sz="2000" b="1" dirty="0" smtClean="0">
                <a:solidFill>
                  <a:srgbClr val="C00000"/>
                </a:solidFill>
              </a:rPr>
              <a:t>41</a:t>
            </a:r>
            <a:endParaRPr lang="bg-BG" sz="2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bg-BG" sz="2000" b="1" dirty="0">
              <a:solidFill>
                <a:srgbClr val="C00000"/>
              </a:solidFill>
            </a:endParaRPr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6715126" y="1910019"/>
            <a:ext cx="5064009" cy="26370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Включени училища – </a:t>
            </a:r>
            <a:r>
              <a:rPr lang="en-US" sz="1800" b="1" dirty="0">
                <a:solidFill>
                  <a:srgbClr val="C00000"/>
                </a:solidFill>
              </a:rPr>
              <a:t>12</a:t>
            </a:r>
            <a:r>
              <a:rPr lang="bg-BG" sz="1800" b="1" dirty="0">
                <a:solidFill>
                  <a:srgbClr val="C00000"/>
                </a:solidFill>
              </a:rPr>
              <a:t>7</a:t>
            </a:r>
          </a:p>
          <a:p>
            <a:pPr algn="l">
              <a:spcBef>
                <a:spcPts val="5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Ученици, включени в обучения – </a:t>
            </a:r>
            <a:r>
              <a:rPr lang="en-US" sz="1800" b="1" dirty="0">
                <a:solidFill>
                  <a:srgbClr val="C00000"/>
                </a:solidFill>
              </a:rPr>
              <a:t>2</a:t>
            </a:r>
            <a:r>
              <a:rPr lang="bg-BG" sz="1800" b="1" dirty="0">
                <a:solidFill>
                  <a:srgbClr val="C00000"/>
                </a:solidFill>
              </a:rPr>
              <a:t> </a:t>
            </a:r>
            <a:r>
              <a:rPr lang="en-US" sz="1800" b="1" dirty="0">
                <a:solidFill>
                  <a:srgbClr val="C00000"/>
                </a:solidFill>
              </a:rPr>
              <a:t>180</a:t>
            </a:r>
          </a:p>
          <a:p>
            <a:pPr algn="l">
              <a:spcBef>
                <a:spcPts val="5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Ученици, преминали пробно стажуване – </a:t>
            </a:r>
            <a:r>
              <a:rPr lang="en-US" sz="1800" b="1" dirty="0">
                <a:solidFill>
                  <a:srgbClr val="C00000"/>
                </a:solidFill>
              </a:rPr>
              <a:t>4 554</a:t>
            </a:r>
            <a:endParaRPr lang="bg-BG" sz="1800" b="1" dirty="0">
              <a:solidFill>
                <a:srgbClr val="C00000"/>
              </a:solidFill>
            </a:endParaRPr>
          </a:p>
          <a:p>
            <a:pPr algn="l">
              <a:spcBef>
                <a:spcPts val="5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Училища</a:t>
            </a:r>
            <a:r>
              <a:rPr lang="ru-RU" sz="1800" dirty="0">
                <a:solidFill>
                  <a:schemeClr val="tx2"/>
                </a:solidFill>
              </a:rPr>
              <a:t>, </a:t>
            </a:r>
            <a:r>
              <a:rPr lang="bg-BG" sz="1800" dirty="0">
                <a:solidFill>
                  <a:schemeClr val="tx2"/>
                </a:solidFill>
              </a:rPr>
              <a:t>закупили оборудване – </a:t>
            </a:r>
            <a:r>
              <a:rPr lang="bg-BG" sz="1800" b="1" dirty="0">
                <a:solidFill>
                  <a:srgbClr val="C00000"/>
                </a:solidFill>
              </a:rPr>
              <a:t>127</a:t>
            </a:r>
            <a:r>
              <a:rPr lang="bg-BG" sz="1800" b="1" dirty="0">
                <a:solidFill>
                  <a:srgbClr val="FF0000"/>
                </a:solidFill>
              </a:rPr>
              <a:t> </a:t>
            </a:r>
          </a:p>
          <a:p>
            <a:pPr algn="l"/>
            <a:r>
              <a:rPr lang="bg-BG" sz="1800" dirty="0">
                <a:solidFill>
                  <a:schemeClr val="tx2"/>
                </a:solidFill>
              </a:rPr>
              <a:t>(обща стойност  2 913 712,50 лв.)</a:t>
            </a:r>
          </a:p>
          <a:p>
            <a:pPr algn="l">
              <a:spcBef>
                <a:spcPts val="5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Училища, закупили работно облекло – </a:t>
            </a:r>
            <a:r>
              <a:rPr lang="bg-BG" sz="1800" b="1" dirty="0">
                <a:solidFill>
                  <a:srgbClr val="C00000"/>
                </a:solidFill>
              </a:rPr>
              <a:t>117 </a:t>
            </a:r>
          </a:p>
          <a:p>
            <a:pPr algn="l"/>
            <a:r>
              <a:rPr lang="bg-BG" sz="1800" dirty="0">
                <a:solidFill>
                  <a:schemeClr val="tx2"/>
                </a:solidFill>
              </a:rPr>
              <a:t>(обща стойност 1 025 056,95 лв.) </a:t>
            </a:r>
          </a:p>
          <a:p>
            <a:pPr algn="l">
              <a:spcBef>
                <a:spcPts val="500"/>
              </a:spcBef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Училища, закупили учебни помагала – </a:t>
            </a:r>
            <a:r>
              <a:rPr lang="bg-BG" sz="1800" b="1" dirty="0">
                <a:solidFill>
                  <a:srgbClr val="C00000"/>
                </a:solidFill>
              </a:rPr>
              <a:t>96</a:t>
            </a:r>
            <a:r>
              <a:rPr lang="bg-BG" sz="1800" b="1" dirty="0">
                <a:solidFill>
                  <a:srgbClr val="FF0000"/>
                </a:solidFill>
              </a:rPr>
              <a:t> </a:t>
            </a:r>
          </a:p>
          <a:p>
            <a:pPr algn="l"/>
            <a:r>
              <a:rPr lang="bg-BG" sz="1800" dirty="0">
                <a:solidFill>
                  <a:schemeClr val="tx2"/>
                </a:solidFill>
              </a:rPr>
              <a:t>(обща стойност  559 470,64 лв.)</a:t>
            </a:r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6129337" y="5485895"/>
            <a:ext cx="5810250" cy="13129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Общ размер на БФП – </a:t>
            </a:r>
            <a:r>
              <a:rPr lang="en-US" sz="2000" b="1" dirty="0">
                <a:solidFill>
                  <a:srgbClr val="C00000"/>
                </a:solidFill>
              </a:rPr>
              <a:t>52 498 786 </a:t>
            </a:r>
            <a:r>
              <a:rPr lang="bg-BG" sz="2000" b="1" dirty="0">
                <a:solidFill>
                  <a:srgbClr val="C00000"/>
                </a:solidFill>
              </a:rPr>
              <a:t>лв.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Включени професионални направления </a:t>
            </a:r>
            <a:r>
              <a:rPr lang="bg-BG" sz="2000" dirty="0" smtClean="0">
                <a:solidFill>
                  <a:schemeClr val="tx2"/>
                </a:solidFill>
              </a:rPr>
              <a:t>– </a:t>
            </a:r>
            <a:r>
              <a:rPr lang="bg-BG" sz="2000" b="1" dirty="0" smtClean="0">
                <a:solidFill>
                  <a:srgbClr val="C00000"/>
                </a:solidFill>
              </a:rPr>
              <a:t>47</a:t>
            </a:r>
            <a:endParaRPr lang="bg-BG" sz="2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bg-BG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1726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Title 6"/>
          <p:cNvSpPr txBox="1">
            <a:spLocks/>
          </p:cNvSpPr>
          <p:nvPr/>
        </p:nvSpPr>
        <p:spPr>
          <a:xfrm>
            <a:off x="1463040" y="1089874"/>
            <a:ext cx="10058400" cy="7491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Напредък в изпълнението на Приоритетна ос 3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„Образователна среда за активно социално приобщаване “ (ЕСФ)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idx="4294967295"/>
          </p:nvPr>
        </p:nvSpPr>
        <p:spPr>
          <a:xfrm>
            <a:off x="902070" y="2073562"/>
            <a:ext cx="5060579" cy="568097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bg-BG" b="1" dirty="0">
                <a:solidFill>
                  <a:schemeClr val="tx2"/>
                </a:solidFill>
                <a:latin typeface="+mn-lt"/>
              </a:rPr>
              <a:t>Проекти с бенефициент </a:t>
            </a:r>
            <a:r>
              <a:rPr lang="bg-BG" dirty="0">
                <a:solidFill>
                  <a:schemeClr val="tx2"/>
                </a:solidFill>
              </a:rPr>
              <a:t>МОН</a:t>
            </a:r>
            <a:endParaRPr lang="bg-BG" b="1" dirty="0">
              <a:solidFill>
                <a:schemeClr val="tx2"/>
              </a:solidFill>
            </a:endParaRPr>
          </a:p>
        </p:txBody>
      </p:sp>
      <p:sp>
        <p:nvSpPr>
          <p:cNvPr id="6" name="Content Placeholder 11"/>
          <p:cNvSpPr txBox="1">
            <a:spLocks/>
          </p:cNvSpPr>
          <p:nvPr/>
        </p:nvSpPr>
        <p:spPr>
          <a:xfrm>
            <a:off x="885455" y="2746491"/>
            <a:ext cx="5467637" cy="370085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 </a:t>
            </a:r>
            <a:r>
              <a:rPr lang="bg-BG" sz="2200" b="1" dirty="0">
                <a:solidFill>
                  <a:srgbClr val="C00000"/>
                </a:solidFill>
              </a:rPr>
              <a:t>Активно приобщаване в системата на предучилищното образование:</a:t>
            </a:r>
          </a:p>
          <a:p>
            <a:pPr lvl="1"/>
            <a:r>
              <a:rPr lang="bg-BG" sz="2200" dirty="0">
                <a:solidFill>
                  <a:schemeClr val="tx2"/>
                </a:solidFill>
              </a:rPr>
              <a:t>Детски градини – </a:t>
            </a:r>
            <a:r>
              <a:rPr lang="bg-BG" sz="2200" b="1" dirty="0" smtClean="0">
                <a:solidFill>
                  <a:srgbClr val="006600"/>
                </a:solidFill>
              </a:rPr>
              <a:t>1822</a:t>
            </a:r>
            <a:r>
              <a:rPr lang="bg-BG" sz="2200" dirty="0" smtClean="0">
                <a:solidFill>
                  <a:srgbClr val="006600"/>
                </a:solidFill>
              </a:rPr>
              <a:t>.</a:t>
            </a:r>
            <a:endParaRPr lang="bg-BG" sz="2200" dirty="0">
              <a:solidFill>
                <a:srgbClr val="006600"/>
              </a:solidFill>
            </a:endParaRPr>
          </a:p>
          <a:p>
            <a:pPr lvl="1"/>
            <a:r>
              <a:rPr lang="bg-BG" sz="2200" dirty="0">
                <a:solidFill>
                  <a:schemeClr val="tx2"/>
                </a:solidFill>
              </a:rPr>
              <a:t>Деца, участващи в дейности за АПСПО </a:t>
            </a:r>
            <a:r>
              <a:rPr lang="ru-RU" sz="2200" dirty="0">
                <a:solidFill>
                  <a:schemeClr val="tx2"/>
                </a:solidFill>
              </a:rPr>
              <a:t>- </a:t>
            </a:r>
            <a:r>
              <a:rPr lang="ru-RU" sz="2200" b="1" dirty="0">
                <a:solidFill>
                  <a:srgbClr val="006600"/>
                </a:solidFill>
              </a:rPr>
              <a:t>64 171</a:t>
            </a:r>
            <a:endParaRPr lang="bg-BG" sz="2200" dirty="0"/>
          </a:p>
          <a:p>
            <a:pPr lvl="1"/>
            <a:r>
              <a:rPr lang="ru-RU" sz="2200" dirty="0">
                <a:solidFill>
                  <a:schemeClr val="tx2"/>
                </a:solidFill>
              </a:rPr>
              <a:t>Назначен персонал: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ru-RU" sz="2200" dirty="0">
                <a:solidFill>
                  <a:schemeClr val="tx2"/>
                </a:solidFill>
              </a:rPr>
              <a:t>педагогически </a:t>
            </a:r>
            <a:r>
              <a:rPr lang="bg-BG" sz="2200" dirty="0">
                <a:solidFill>
                  <a:schemeClr val="tx2"/>
                </a:solidFill>
              </a:rPr>
              <a:t>специалисти</a:t>
            </a:r>
            <a:r>
              <a:rPr lang="ru-RU" sz="2200" dirty="0">
                <a:solidFill>
                  <a:schemeClr val="tx2"/>
                </a:solidFill>
              </a:rPr>
              <a:t> – </a:t>
            </a:r>
            <a:r>
              <a:rPr lang="ru-RU" sz="2200" b="1" dirty="0" smtClean="0">
                <a:solidFill>
                  <a:srgbClr val="006600"/>
                </a:solidFill>
              </a:rPr>
              <a:t>283</a:t>
            </a:r>
            <a:r>
              <a:rPr lang="ru-RU" sz="2200" dirty="0" smtClean="0">
                <a:solidFill>
                  <a:srgbClr val="006600"/>
                </a:solidFill>
              </a:rPr>
              <a:t>.</a:t>
            </a:r>
            <a:endParaRPr lang="ru-RU" sz="2200" dirty="0">
              <a:solidFill>
                <a:srgbClr val="006600"/>
              </a:solidFill>
            </a:endParaRPr>
          </a:p>
          <a:p>
            <a:pPr lvl="2">
              <a:buFont typeface="Courier New" panose="02070309020205020404" pitchFamily="49" charset="0"/>
              <a:buChar char="o"/>
            </a:pPr>
            <a:r>
              <a:rPr lang="bg-BG" sz="2200" dirty="0" err="1">
                <a:solidFill>
                  <a:schemeClr val="tx2"/>
                </a:solidFill>
              </a:rPr>
              <a:t>Непедагогическ</a:t>
            </a:r>
            <a:r>
              <a:rPr lang="ru-RU" sz="2200" dirty="0">
                <a:solidFill>
                  <a:schemeClr val="tx2"/>
                </a:solidFill>
              </a:rPr>
              <a:t>и персонал – </a:t>
            </a:r>
            <a:r>
              <a:rPr lang="ru-RU" sz="2200" b="1" dirty="0" smtClean="0">
                <a:solidFill>
                  <a:srgbClr val="006600"/>
                </a:solidFill>
              </a:rPr>
              <a:t>879.</a:t>
            </a:r>
            <a:endParaRPr lang="bg-BG" sz="2200" b="1" dirty="0">
              <a:solidFill>
                <a:srgbClr val="0066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/>
              <a:t> </a:t>
            </a:r>
            <a:r>
              <a:rPr lang="bg-BG" sz="2200" b="1" dirty="0">
                <a:solidFill>
                  <a:srgbClr val="C00000"/>
                </a:solidFill>
              </a:rPr>
              <a:t>Подкрепа за приобщаващо образование:</a:t>
            </a:r>
          </a:p>
          <a:p>
            <a:pPr lvl="1"/>
            <a:r>
              <a:rPr lang="bg-BG" sz="2200" dirty="0">
                <a:solidFill>
                  <a:schemeClr val="tx2"/>
                </a:solidFill>
              </a:rPr>
              <a:t>Подбор на ДГ и училища</a:t>
            </a:r>
          </a:p>
          <a:p>
            <a:pPr lvl="1"/>
            <a:r>
              <a:rPr lang="bg-BG" sz="2200" dirty="0">
                <a:solidFill>
                  <a:schemeClr val="tx2"/>
                </a:solidFill>
              </a:rPr>
              <a:t>Селекция на специалисти</a:t>
            </a:r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7178240" y="2073562"/>
            <a:ext cx="3961250" cy="536291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bg-BG" b="1" dirty="0">
                <a:solidFill>
                  <a:schemeClr val="tx2"/>
                </a:solidFill>
                <a:latin typeface="+mn-lt"/>
              </a:rPr>
              <a:t>Подбор на проекти</a:t>
            </a:r>
          </a:p>
        </p:txBody>
      </p:sp>
      <p:sp>
        <p:nvSpPr>
          <p:cNvPr id="8" name="Content Placeholder 13"/>
          <p:cNvSpPr txBox="1">
            <a:spLocks/>
          </p:cNvSpPr>
          <p:nvPr/>
        </p:nvSpPr>
        <p:spPr>
          <a:xfrm>
            <a:off x="6705004" y="2641659"/>
            <a:ext cx="5198724" cy="374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defPPr>
              <a:defRPr lang="bg-BG"/>
            </a:defPPr>
            <a:lvl1pPr marL="0" algn="r" defTabSz="914400" rtl="0" eaLnBrk="1" latinLnBrk="0" hangingPunct="1">
              <a:defRPr sz="9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</a:t>
            </a:r>
            <a:r>
              <a:rPr lang="bg-BG" sz="2100" b="1" dirty="0">
                <a:solidFill>
                  <a:srgbClr val="C00000"/>
                </a:solidFill>
              </a:rPr>
              <a:t>-2.018 и </a:t>
            </a:r>
            <a:r>
              <a:rPr lang="en-GB" sz="2100" b="1" dirty="0">
                <a:solidFill>
                  <a:srgbClr val="C00000"/>
                </a:solidFill>
              </a:rPr>
              <a:t>BG05M2OP001</a:t>
            </a:r>
            <a:r>
              <a:rPr lang="bg-BG" sz="2100" b="1" dirty="0">
                <a:solidFill>
                  <a:srgbClr val="C00000"/>
                </a:solidFill>
              </a:rPr>
              <a:t>-2.056 </a:t>
            </a:r>
          </a:p>
          <a:p>
            <a:pPr algn="just"/>
            <a:r>
              <a:rPr lang="bg-BG" sz="2000" dirty="0">
                <a:solidFill>
                  <a:schemeClr val="tx2"/>
                </a:solidFill>
              </a:rPr>
              <a:t>Социално-икономическа интеграция на уязвими групи. Интегрирани мерки за подобряване на достъпа </a:t>
            </a:r>
            <a:r>
              <a:rPr lang="ru-RU" sz="2000" dirty="0">
                <a:solidFill>
                  <a:schemeClr val="tx2"/>
                </a:solidFill>
              </a:rPr>
              <a:t>до образование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2"/>
                </a:solidFill>
              </a:rPr>
              <a:t>компонент 1 – 47 </a:t>
            </a:r>
            <a:r>
              <a:rPr lang="bg-BG" sz="2000" dirty="0">
                <a:solidFill>
                  <a:schemeClr val="tx2"/>
                </a:solidFill>
              </a:rPr>
              <a:t>сключени</a:t>
            </a:r>
            <a:r>
              <a:rPr lang="ru-RU" sz="2000" dirty="0">
                <a:solidFill>
                  <a:schemeClr val="tx2"/>
                </a:solidFill>
              </a:rPr>
              <a:t> договора (48 проекта)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2"/>
                </a:solidFill>
              </a:rPr>
              <a:t>компонент 2 – 12 </a:t>
            </a:r>
            <a:r>
              <a:rPr lang="bg-BG" sz="2000" dirty="0">
                <a:solidFill>
                  <a:schemeClr val="tx2"/>
                </a:solidFill>
              </a:rPr>
              <a:t>сключени</a:t>
            </a:r>
            <a:r>
              <a:rPr lang="ru-RU" sz="2000" dirty="0">
                <a:solidFill>
                  <a:schemeClr val="tx2"/>
                </a:solidFill>
              </a:rPr>
              <a:t> договора </a:t>
            </a:r>
            <a:r>
              <a:rPr lang="ru-RU" sz="2000" dirty="0" smtClean="0">
                <a:solidFill>
                  <a:schemeClr val="tx2"/>
                </a:solidFill>
              </a:rPr>
              <a:t>(23 </a:t>
            </a:r>
            <a:r>
              <a:rPr lang="ru-RU" sz="2000" dirty="0">
                <a:solidFill>
                  <a:schemeClr val="tx2"/>
                </a:solidFill>
              </a:rPr>
              <a:t>проекта)</a:t>
            </a:r>
          </a:p>
          <a:p>
            <a:pPr algn="just"/>
            <a:endParaRPr lang="ru-RU" sz="20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BG05M2OP001-</a:t>
            </a:r>
            <a:r>
              <a:rPr lang="bg-BG" sz="2100" b="1" dirty="0">
                <a:solidFill>
                  <a:srgbClr val="C00000"/>
                </a:solidFill>
              </a:rPr>
              <a:t>3.017</a:t>
            </a:r>
            <a:r>
              <a:rPr lang="bg-BG" sz="2100" dirty="0">
                <a:solidFill>
                  <a:srgbClr val="C00000"/>
                </a:solidFill>
              </a:rPr>
              <a:t> </a:t>
            </a:r>
          </a:p>
          <a:p>
            <a:pPr algn="just"/>
            <a:r>
              <a:rPr lang="bg-BG" sz="2000" dirty="0">
                <a:solidFill>
                  <a:schemeClr val="tx2"/>
                </a:solidFill>
              </a:rPr>
              <a:t>Повишаване на капацитета на педагогическите специалисти </a:t>
            </a:r>
            <a:r>
              <a:rPr lang="ru-RU" sz="2000" dirty="0">
                <a:solidFill>
                  <a:schemeClr val="tx2"/>
                </a:solidFill>
              </a:rPr>
              <a:t>за работа в </a:t>
            </a:r>
            <a:r>
              <a:rPr lang="bg-BG" sz="2000" dirty="0">
                <a:solidFill>
                  <a:schemeClr val="tx2"/>
                </a:solidFill>
              </a:rPr>
              <a:t>мултикултурна</a:t>
            </a:r>
            <a:r>
              <a:rPr lang="ru-RU" sz="2000" dirty="0">
                <a:solidFill>
                  <a:schemeClr val="tx2"/>
                </a:solidFill>
              </a:rPr>
              <a:t> среда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endParaRPr lang="bg-BG" sz="2000" dirty="0">
              <a:solidFill>
                <a:schemeClr val="tx2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bg-BG" sz="2000" dirty="0" smtClean="0">
                <a:solidFill>
                  <a:schemeClr val="tx2"/>
                </a:solidFill>
              </a:rPr>
              <a:t>19 договора </a:t>
            </a:r>
            <a:r>
              <a:rPr lang="bg-BG" sz="2000" smtClean="0">
                <a:solidFill>
                  <a:schemeClr val="tx2"/>
                </a:solidFill>
              </a:rPr>
              <a:t>в изпълнение</a:t>
            </a:r>
            <a:endParaRPr lang="bg-BG" sz="2000" dirty="0">
              <a:solidFill>
                <a:schemeClr val="tx2"/>
              </a:solidFill>
            </a:endParaRPr>
          </a:p>
          <a:p>
            <a:pPr algn="just"/>
            <a:endParaRPr lang="bg-BG" sz="20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/>
              <a:t> </a:t>
            </a:r>
            <a:r>
              <a:rPr lang="en-GB" sz="2100" b="1" dirty="0">
                <a:solidFill>
                  <a:srgbClr val="C00000"/>
                </a:solidFill>
              </a:rPr>
              <a:t>BG05M2OP001-</a:t>
            </a:r>
            <a:r>
              <a:rPr lang="bg-BG" sz="2100" b="1" dirty="0">
                <a:solidFill>
                  <a:srgbClr val="C00000"/>
                </a:solidFill>
              </a:rPr>
              <a:t>3.020</a:t>
            </a:r>
            <a:r>
              <a:rPr lang="bg-BG" sz="2100" dirty="0">
                <a:solidFill>
                  <a:srgbClr val="C00000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„Ограмотяване на възрастни – 2“ - 17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сключени договора</a:t>
            </a:r>
          </a:p>
          <a:p>
            <a:pPr algn="just"/>
            <a:endParaRPr lang="en-US" sz="2000" dirty="0">
              <a:solidFill>
                <a:schemeClr val="tx2"/>
              </a:solidFill>
            </a:endParaRPr>
          </a:p>
          <a:p>
            <a:pPr algn="l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Подходът </a:t>
            </a:r>
            <a:r>
              <a:rPr lang="bg-BG" sz="2000" b="1" dirty="0">
                <a:solidFill>
                  <a:srgbClr val="C00000"/>
                </a:solidFill>
              </a:rPr>
              <a:t>ВОМР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19" y="1111026"/>
            <a:ext cx="918435" cy="88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769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31484" y="972908"/>
            <a:ext cx="10515600" cy="11249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rgbClr val="A51321"/>
                </a:solidFill>
                <a:latin typeface="+mn-lt"/>
              </a:rPr>
              <a:t>2.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3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.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Под-мярка 19.2 на мярка 19 „Водено от общностите местно развитие” (ВОМР) от Програмата за развитие на селските райони 2014-2020 г.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46580" y="2466112"/>
            <a:ext cx="4068245" cy="376318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g-BG" sz="1600" b="1" dirty="0">
                <a:solidFill>
                  <a:schemeClr val="tx2"/>
                </a:solidFill>
              </a:rPr>
              <a:t>Процедури: </a:t>
            </a:r>
            <a:r>
              <a:rPr lang="bg-BG" sz="1600" b="1" dirty="0">
                <a:solidFill>
                  <a:srgbClr val="C00000"/>
                </a:solidFill>
              </a:rPr>
              <a:t>16</a:t>
            </a:r>
            <a:r>
              <a:rPr lang="bg-BG" sz="1600" b="1" dirty="0">
                <a:solidFill>
                  <a:schemeClr val="tx2"/>
                </a:solidFill>
              </a:rPr>
              <a:t> 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Договори в изпълнение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48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Бюджет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10 153 634,80 лв. 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Размер на договорената БФП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bg-BG" sz="1600" b="1" dirty="0">
                <a:solidFill>
                  <a:schemeClr val="tx2"/>
                </a:solidFill>
              </a:rPr>
              <a:t>     </a:t>
            </a:r>
            <a:r>
              <a:rPr lang="bg-BG" sz="1600" b="1" dirty="0">
                <a:solidFill>
                  <a:srgbClr val="C00000"/>
                </a:solidFill>
              </a:rPr>
              <a:t>7 280 000 лв. 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Период на изпълнение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2020 – 2023 г.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Бенефициенти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общини, детски градини и училища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Верифицирани разходи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1 252 742,16 </a:t>
            </a:r>
            <a:r>
              <a:rPr lang="bg-BG" sz="1600" b="1" dirty="0" smtClean="0">
                <a:solidFill>
                  <a:srgbClr val="C00000"/>
                </a:solidFill>
              </a:rPr>
              <a:t>лв</a:t>
            </a:r>
            <a:r>
              <a:rPr lang="bg-BG" sz="1600" b="1" dirty="0">
                <a:solidFill>
                  <a:srgbClr val="C00000"/>
                </a:solidFill>
              </a:rPr>
              <a:t>.</a:t>
            </a:r>
          </a:p>
          <a:p>
            <a:r>
              <a:rPr lang="bg-BG" sz="1600" b="1" dirty="0">
                <a:solidFill>
                  <a:schemeClr val="tx2"/>
                </a:solidFill>
              </a:rPr>
              <a:t>Сертифицирани разходи</a:t>
            </a:r>
            <a:r>
              <a:rPr lang="bg-BG" sz="1600" dirty="0">
                <a:solidFill>
                  <a:schemeClr val="tx2"/>
                </a:solidFill>
              </a:rPr>
              <a:t>: </a:t>
            </a:r>
            <a:r>
              <a:rPr lang="bg-BG" sz="1600" b="1" dirty="0">
                <a:solidFill>
                  <a:srgbClr val="C00000"/>
                </a:solidFill>
              </a:rPr>
              <a:t>857 430,92 лв</a:t>
            </a:r>
            <a:r>
              <a:rPr lang="bg-BG" sz="1600" dirty="0">
                <a:solidFill>
                  <a:schemeClr val="tx2"/>
                </a:solidFill>
              </a:rPr>
              <a:t>. </a:t>
            </a:r>
          </a:p>
          <a:p>
            <a:endParaRPr lang="bg-BG" sz="2400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>
            <p:extLst/>
          </p:nvPr>
        </p:nvGraphicFramePr>
        <p:xfrm>
          <a:off x="4319643" y="2704238"/>
          <a:ext cx="7613152" cy="2901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8340">
                  <a:extLst>
                    <a:ext uri="{9D8B030D-6E8A-4147-A177-3AD203B41FA5}">
                      <a16:colId xmlns:a16="http://schemas.microsoft.com/office/drawing/2014/main" val="3671433901"/>
                    </a:ext>
                  </a:extLst>
                </a:gridCol>
                <a:gridCol w="1041400">
                  <a:extLst>
                    <a:ext uri="{9D8B030D-6E8A-4147-A177-3AD203B41FA5}">
                      <a16:colId xmlns:a16="http://schemas.microsoft.com/office/drawing/2014/main" val="4145861350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73514520"/>
                    </a:ext>
                  </a:extLst>
                </a:gridCol>
                <a:gridCol w="1228812">
                  <a:extLst>
                    <a:ext uri="{9D8B030D-6E8A-4147-A177-3AD203B41FA5}">
                      <a16:colId xmlns:a16="http://schemas.microsoft.com/office/drawing/2014/main" val="3363467433"/>
                    </a:ext>
                  </a:extLst>
                </a:gridCol>
              </a:tblGrid>
              <a:tr h="465675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Индикатори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Целева стойност</a:t>
                      </a:r>
                      <a:endParaRPr lang="bg-BG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Верифицирана стойност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Изпълнение %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778062"/>
                  </a:ext>
                </a:extLst>
              </a:tr>
              <a:tr h="1314848">
                <a:tc>
                  <a:txBody>
                    <a:bodyPr/>
                    <a:lstStyle/>
                    <a:p>
                      <a:pPr algn="just"/>
                      <a:r>
                        <a:rPr lang="bg-BG" sz="16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Деца, ученици и младежи от маргинализирани общности (вкл. роми), участващи в мерки за образователна интеграция и реинтеграция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bg-BG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777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1999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52,9 </a:t>
                      </a:r>
                      <a:r>
                        <a:rPr lang="bg-BG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9346867"/>
                  </a:ext>
                </a:extLst>
              </a:tr>
              <a:tr h="1068314">
                <a:tc>
                  <a:txBody>
                    <a:bodyPr/>
                    <a:lstStyle/>
                    <a:p>
                      <a:pPr algn="just"/>
                      <a:r>
                        <a:rPr lang="bg-BG" sz="16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Деца, ученици, младежи от етнически малцинства (вкл. роми), интегрирани в образователната система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3301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bg-BG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</a:t>
                      </a:r>
                      <a:r>
                        <a:rPr lang="bg-BG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4 %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159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3926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66057" y="975360"/>
            <a:ext cx="6966499" cy="5391884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dirty="0"/>
              <a:t>BG05M20P001- 3.011-0001</a:t>
            </a:r>
            <a:r>
              <a:rPr lang="bg-BG" sz="2400" dirty="0"/>
              <a:t> „ЗАЕДНО-За щастливо детство”, Община Кърджали</a:t>
            </a:r>
          </a:p>
          <a:p>
            <a:pPr marL="0" indent="0" algn="ctr">
              <a:buNone/>
            </a:pPr>
            <a:endParaRPr lang="bg-BG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914" y="3410041"/>
            <a:ext cx="4504509" cy="3378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831" y="3705589"/>
            <a:ext cx="4051725" cy="30828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43" y="2359797"/>
            <a:ext cx="3306707" cy="442862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88526" y="1915886"/>
            <a:ext cx="33702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/>
              <a:t>1. Празнуваме заедно</a:t>
            </a:r>
          </a:p>
          <a:p>
            <a:r>
              <a:rPr lang="bg-BG" dirty="0"/>
              <a:t>2. И улицата има правила</a:t>
            </a:r>
          </a:p>
          <a:p>
            <a:r>
              <a:rPr lang="bg-BG" dirty="0"/>
              <a:t>3. Посещение в Етнографски комплекс Златоград</a:t>
            </a:r>
          </a:p>
          <a:p>
            <a:endParaRPr lang="bg-B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365" y="975360"/>
            <a:ext cx="2987040" cy="224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60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451" y="3205969"/>
            <a:ext cx="4724234" cy="3543175"/>
          </a:xfrm>
        </p:spPr>
      </p:pic>
      <p:sp>
        <p:nvSpPr>
          <p:cNvPr id="4" name="Title 3"/>
          <p:cNvSpPr txBox="1">
            <a:spLocks/>
          </p:cNvSpPr>
          <p:nvPr/>
        </p:nvSpPr>
        <p:spPr>
          <a:xfrm>
            <a:off x="261258" y="963620"/>
            <a:ext cx="8682446" cy="10567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2.4. Напредък в изпълнението на Приоритетна ос 5 „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Равен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достъп до училищно образование в условията 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на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кризи“ (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React-EU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)</a:t>
            </a: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05098" y="2352676"/>
            <a:ext cx="6479176" cy="404812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600" dirty="0">
                <a:solidFill>
                  <a:schemeClr val="tx2"/>
                </a:solidFill>
              </a:rPr>
              <a:t> </a:t>
            </a:r>
            <a:r>
              <a:rPr lang="bg-BG" sz="1800" dirty="0">
                <a:solidFill>
                  <a:schemeClr val="tx2"/>
                </a:solidFill>
              </a:rPr>
              <a:t>Доставени лаптопи за ученици – </a:t>
            </a:r>
            <a:r>
              <a:rPr lang="bg-BG" sz="1800" b="1" dirty="0">
                <a:solidFill>
                  <a:srgbClr val="C00000"/>
                </a:solidFill>
              </a:rPr>
              <a:t>64 997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Доставени лаптопи за учители – </a:t>
            </a:r>
            <a:r>
              <a:rPr lang="bg-BG" sz="1800" b="1" dirty="0">
                <a:solidFill>
                  <a:srgbClr val="C00000"/>
                </a:solidFill>
              </a:rPr>
              <a:t>20 692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Доставени универсални шкафове – </a:t>
            </a:r>
            <a:r>
              <a:rPr lang="bg-BG" sz="1800" b="1" dirty="0">
                <a:solidFill>
                  <a:srgbClr val="C00000"/>
                </a:solidFill>
              </a:rPr>
              <a:t>1 403 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Обучения на ученици – </a:t>
            </a:r>
            <a:r>
              <a:rPr lang="bg-BG" sz="1800" b="1" dirty="0">
                <a:solidFill>
                  <a:srgbClr val="C00000"/>
                </a:solidFill>
              </a:rPr>
              <a:t>16 415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Обучения на учители – </a:t>
            </a:r>
            <a:r>
              <a:rPr lang="bg-BG" sz="1800" b="1" dirty="0">
                <a:solidFill>
                  <a:srgbClr val="C00000"/>
                </a:solidFill>
              </a:rPr>
              <a:t>4 669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Обучения на образователни </a:t>
            </a:r>
            <a:r>
              <a:rPr lang="bg-BG" sz="1800" dirty="0" err="1">
                <a:solidFill>
                  <a:schemeClr val="tx2"/>
                </a:solidFill>
              </a:rPr>
              <a:t>медиатори</a:t>
            </a:r>
            <a:r>
              <a:rPr lang="bg-BG" sz="1800" dirty="0">
                <a:solidFill>
                  <a:schemeClr val="tx2"/>
                </a:solidFill>
              </a:rPr>
              <a:t> и родители – </a:t>
            </a:r>
            <a:r>
              <a:rPr lang="bg-BG" sz="1800" b="1" dirty="0">
                <a:solidFill>
                  <a:srgbClr val="C00000"/>
                </a:solidFill>
              </a:rPr>
              <a:t>6 769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 Допълнителни синхронни обучения от разстояние в електронна среда за ученици, които не участват в присъственото обучение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544" y="906907"/>
            <a:ext cx="2920275" cy="219020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84451" y="2274379"/>
            <a:ext cx="1959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/>
              <a:t>37</a:t>
            </a:r>
            <a:r>
              <a:rPr lang="bg-BG" sz="1600" baseline="30000" dirty="0"/>
              <a:t>мо</a:t>
            </a:r>
            <a:r>
              <a:rPr lang="bg-BG" sz="1600" dirty="0"/>
              <a:t> СУ „Райна Княгиня“ - София</a:t>
            </a:r>
          </a:p>
        </p:txBody>
      </p:sp>
    </p:spTree>
    <p:extLst>
      <p:ext uri="{BB962C8B-B14F-4D97-AF65-F5344CB8AC3E}">
        <p14:creationId xmlns:p14="http://schemas.microsoft.com/office/powerpoint/2010/main" val="35814289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26278E-F944-4AF9-8D57-FFCDD37EC1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CA27A96-AC2F-4D4E-BDA3-E7EDCE7FA6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179432"/>
              </p:ext>
            </p:extLst>
          </p:nvPr>
        </p:nvGraphicFramePr>
        <p:xfrm>
          <a:off x="486278" y="1651647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2114309087"/>
                    </a:ext>
                  </a:extLst>
                </a:gridCol>
                <a:gridCol w="903149">
                  <a:extLst>
                    <a:ext uri="{9D8B030D-6E8A-4147-A177-3AD203B41FA5}">
                      <a16:colId xmlns:a16="http://schemas.microsoft.com/office/drawing/2014/main" val="1170463168"/>
                    </a:ext>
                  </a:extLst>
                </a:gridCol>
                <a:gridCol w="1896894">
                  <a:extLst>
                    <a:ext uri="{9D8B030D-6E8A-4147-A177-3AD203B41FA5}">
                      <a16:colId xmlns:a16="http://schemas.microsoft.com/office/drawing/2014/main" val="2344195560"/>
                    </a:ext>
                  </a:extLst>
                </a:gridCol>
                <a:gridCol w="992216">
                  <a:extLst>
                    <a:ext uri="{9D8B030D-6E8A-4147-A177-3AD203B41FA5}">
                      <a16:colId xmlns:a16="http://schemas.microsoft.com/office/drawing/2014/main" val="3916030470"/>
                    </a:ext>
                  </a:extLst>
                </a:gridCol>
                <a:gridCol w="1274324">
                  <a:extLst>
                    <a:ext uri="{9D8B030D-6E8A-4147-A177-3AD203B41FA5}">
                      <a16:colId xmlns:a16="http://schemas.microsoft.com/office/drawing/2014/main" val="1656435086"/>
                    </a:ext>
                  </a:extLst>
                </a:gridCol>
                <a:gridCol w="1322962">
                  <a:extLst>
                    <a:ext uri="{9D8B030D-6E8A-4147-A177-3AD203B41FA5}">
                      <a16:colId xmlns:a16="http://schemas.microsoft.com/office/drawing/2014/main" val="899375002"/>
                    </a:ext>
                  </a:extLst>
                </a:gridCol>
                <a:gridCol w="1001948">
                  <a:extLst>
                    <a:ext uri="{9D8B030D-6E8A-4147-A177-3AD203B41FA5}">
                      <a16:colId xmlns:a16="http://schemas.microsoft.com/office/drawing/2014/main" val="2907769694"/>
                    </a:ext>
                  </a:extLst>
                </a:gridCol>
                <a:gridCol w="963039">
                  <a:extLst>
                    <a:ext uri="{9D8B030D-6E8A-4147-A177-3AD203B41FA5}">
                      <a16:colId xmlns:a16="http://schemas.microsoft.com/office/drawing/2014/main" val="1839991977"/>
                    </a:ext>
                  </a:extLst>
                </a:gridCol>
                <a:gridCol w="1094134">
                  <a:extLst>
                    <a:ext uri="{9D8B030D-6E8A-4147-A177-3AD203B41FA5}">
                      <a16:colId xmlns:a16="http://schemas.microsoft.com/office/drawing/2014/main" val="4190785082"/>
                    </a:ext>
                  </a:extLst>
                </a:gridCol>
              </a:tblGrid>
              <a:tr h="189192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bg-BG" sz="1300" b="1" i="0" u="none" strike="noStrike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Съдебни дела по финансови корекции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610243"/>
                  </a:ext>
                </a:extLst>
              </a:tr>
              <a:tr h="479249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оспорени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актове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 РУО за ФК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</a:t>
                      </a: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дела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 първа инстанция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ЕСФ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НФ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392297"/>
                  </a:ext>
                </a:extLst>
              </a:tr>
              <a:tr h="1364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Брой</a:t>
                      </a:r>
                      <a:endParaRPr lang="en-US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117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4</a:t>
                      </a:r>
                      <a:r>
                        <a:rPr lang="en-US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8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18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18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913633"/>
                  </a:ext>
                </a:extLst>
              </a:tr>
              <a:tr h="241930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Стойност на финансовите корекция </a:t>
                      </a: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15 242 263,74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4 666 435,22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3 954 253,96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2 258 359,16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824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408,97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2 538 806,43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7 564 055,61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7 678 208,13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27210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CE2A0D5-3DEE-4A17-B491-381F611E68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282826"/>
              </p:ext>
            </p:extLst>
          </p:nvPr>
        </p:nvGraphicFramePr>
        <p:xfrm>
          <a:off x="476550" y="3007440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1917465822"/>
                    </a:ext>
                  </a:extLst>
                </a:gridCol>
                <a:gridCol w="922605">
                  <a:extLst>
                    <a:ext uri="{9D8B030D-6E8A-4147-A177-3AD203B41FA5}">
                      <a16:colId xmlns:a16="http://schemas.microsoft.com/office/drawing/2014/main" val="1388375121"/>
                    </a:ext>
                  </a:extLst>
                </a:gridCol>
                <a:gridCol w="1877438">
                  <a:extLst>
                    <a:ext uri="{9D8B030D-6E8A-4147-A177-3AD203B41FA5}">
                      <a16:colId xmlns:a16="http://schemas.microsoft.com/office/drawing/2014/main" val="759202324"/>
                    </a:ext>
                  </a:extLst>
                </a:gridCol>
                <a:gridCol w="1001945">
                  <a:extLst>
                    <a:ext uri="{9D8B030D-6E8A-4147-A177-3AD203B41FA5}">
                      <a16:colId xmlns:a16="http://schemas.microsoft.com/office/drawing/2014/main" val="2149635254"/>
                    </a:ext>
                  </a:extLst>
                </a:gridCol>
                <a:gridCol w="1274323">
                  <a:extLst>
                    <a:ext uri="{9D8B030D-6E8A-4147-A177-3AD203B41FA5}">
                      <a16:colId xmlns:a16="http://schemas.microsoft.com/office/drawing/2014/main" val="4199594042"/>
                    </a:ext>
                  </a:extLst>
                </a:gridCol>
                <a:gridCol w="1303507">
                  <a:extLst>
                    <a:ext uri="{9D8B030D-6E8A-4147-A177-3AD203B41FA5}">
                      <a16:colId xmlns:a16="http://schemas.microsoft.com/office/drawing/2014/main" val="1691125539"/>
                    </a:ext>
                  </a:extLst>
                </a:gridCol>
                <a:gridCol w="1011676">
                  <a:extLst>
                    <a:ext uri="{9D8B030D-6E8A-4147-A177-3AD203B41FA5}">
                      <a16:colId xmlns:a16="http://schemas.microsoft.com/office/drawing/2014/main" val="1669253504"/>
                    </a:ext>
                  </a:extLst>
                </a:gridCol>
                <a:gridCol w="992222">
                  <a:extLst>
                    <a:ext uri="{9D8B030D-6E8A-4147-A177-3AD203B41FA5}">
                      <a16:colId xmlns:a16="http://schemas.microsoft.com/office/drawing/2014/main" val="3240041413"/>
                    </a:ext>
                  </a:extLst>
                </a:gridCol>
                <a:gridCol w="1064950">
                  <a:extLst>
                    <a:ext uri="{9D8B030D-6E8A-4147-A177-3AD203B41FA5}">
                      <a16:colId xmlns:a16="http://schemas.microsoft.com/office/drawing/2014/main" val="3426262723"/>
                    </a:ext>
                  </a:extLst>
                </a:gridCol>
              </a:tblGrid>
              <a:tr h="159680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 по откази за верификация на </a:t>
                      </a:r>
                      <a:r>
                        <a:rPr lang="bg-BG" sz="1300" b="1" i="0" u="none" strike="noStrike" kern="1200" noProof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разходи </a:t>
                      </a:r>
                      <a:endParaRPr lang="bg-BG" sz="1300" b="1" i="0" u="none" strike="noStrike" kern="1200" noProof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003"/>
                  </a:ext>
                </a:extLst>
              </a:tr>
              <a:tr h="393734">
                <a:tc>
                  <a:txBody>
                    <a:bodyPr/>
                    <a:lstStyle/>
                    <a:p>
                      <a:pPr algn="ctr" fontAlgn="ctr"/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бщ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оспорени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актове</a:t>
                      </a:r>
                      <a:r>
                        <a:rPr lang="ru-RU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 РУО</a:t>
                      </a:r>
                      <a:endParaRPr lang="bg-BG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</a:t>
                      </a:r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дела</a:t>
                      </a:r>
                      <a:r>
                        <a:rPr lang="en-US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 първа инстанция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(ЕСФ+НФ)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3419561"/>
                  </a:ext>
                </a:extLst>
              </a:tr>
              <a:tr h="13382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</a:t>
                      </a:r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0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092720"/>
                  </a:ext>
                </a:extLst>
              </a:tr>
              <a:tr h="3536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неверифициранте 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разходи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1 108 065,62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541 100,2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208 414,44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37 228,69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4 605,5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316 716,79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433 835,53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674 230,09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658018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8B32807-0027-4AB9-83DF-D2DB2C95D2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057978"/>
              </p:ext>
            </p:extLst>
          </p:nvPr>
        </p:nvGraphicFramePr>
        <p:xfrm>
          <a:off x="486278" y="4332752"/>
          <a:ext cx="10909443" cy="1344367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3897">
                  <a:extLst>
                    <a:ext uri="{9D8B030D-6E8A-4147-A177-3AD203B41FA5}">
                      <a16:colId xmlns:a16="http://schemas.microsoft.com/office/drawing/2014/main" val="2308226574"/>
                    </a:ext>
                  </a:extLst>
                </a:gridCol>
                <a:gridCol w="895018">
                  <a:extLst>
                    <a:ext uri="{9D8B030D-6E8A-4147-A177-3AD203B41FA5}">
                      <a16:colId xmlns:a16="http://schemas.microsoft.com/office/drawing/2014/main" val="1091429311"/>
                    </a:ext>
                  </a:extLst>
                </a:gridCol>
                <a:gridCol w="1880792">
                  <a:extLst>
                    <a:ext uri="{9D8B030D-6E8A-4147-A177-3AD203B41FA5}">
                      <a16:colId xmlns:a16="http://schemas.microsoft.com/office/drawing/2014/main" val="3559132321"/>
                    </a:ext>
                  </a:extLst>
                </a:gridCol>
                <a:gridCol w="1013479">
                  <a:extLst>
                    <a:ext uri="{9D8B030D-6E8A-4147-A177-3AD203B41FA5}">
                      <a16:colId xmlns:a16="http://schemas.microsoft.com/office/drawing/2014/main" val="2547344213"/>
                    </a:ext>
                  </a:extLst>
                </a:gridCol>
                <a:gridCol w="1276600">
                  <a:extLst>
                    <a:ext uri="{9D8B030D-6E8A-4147-A177-3AD203B41FA5}">
                      <a16:colId xmlns:a16="http://schemas.microsoft.com/office/drawing/2014/main" val="42928595"/>
                    </a:ext>
                  </a:extLst>
                </a:gridCol>
                <a:gridCol w="1286346">
                  <a:extLst>
                    <a:ext uri="{9D8B030D-6E8A-4147-A177-3AD203B41FA5}">
                      <a16:colId xmlns:a16="http://schemas.microsoft.com/office/drawing/2014/main" val="4066146048"/>
                    </a:ext>
                  </a:extLst>
                </a:gridCol>
                <a:gridCol w="1023229">
                  <a:extLst>
                    <a:ext uri="{9D8B030D-6E8A-4147-A177-3AD203B41FA5}">
                      <a16:colId xmlns:a16="http://schemas.microsoft.com/office/drawing/2014/main" val="1817664658"/>
                    </a:ext>
                  </a:extLst>
                </a:gridCol>
                <a:gridCol w="984248">
                  <a:extLst>
                    <a:ext uri="{9D8B030D-6E8A-4147-A177-3AD203B41FA5}">
                      <a16:colId xmlns:a16="http://schemas.microsoft.com/office/drawing/2014/main" val="2889988546"/>
                    </a:ext>
                  </a:extLst>
                </a:gridCol>
                <a:gridCol w="1105834">
                  <a:extLst>
                    <a:ext uri="{9D8B030D-6E8A-4147-A177-3AD203B41FA5}">
                      <a16:colId xmlns:a16="http://schemas.microsoft.com/office/drawing/2014/main" val="1682629648"/>
                    </a:ext>
                  </a:extLst>
                </a:gridCol>
              </a:tblGrid>
              <a:tr h="184813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дела, свързани с оценка на проектни предложения и прекратяване и изменение на вече сключени договори за предоставяне на БФП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705458"/>
                  </a:ext>
                </a:extLst>
              </a:tr>
              <a:tr h="6786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r>
                        <a:rPr kumimoji="0" lang="ru-RU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бщ</a:t>
                      </a: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оспорени</a:t>
                      </a: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актове</a:t>
                      </a: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на РУО</a:t>
                      </a:r>
                      <a:endParaRPr kumimoji="0" lang="bg-BG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546A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в полза на </a:t>
                      </a:r>
                      <a:r>
                        <a:rPr lang="ru-RU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 </a:t>
                      </a:r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дела</a:t>
                      </a:r>
                      <a:r>
                        <a:rPr lang="en-US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kumimoji="0" lang="bg-BG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 първа инстанция</a:t>
                      </a:r>
                      <a:endParaRPr lang="bg-BG" sz="900" b="1" i="0" u="none" strike="noStrike" noProof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(ЕСФ+НФ</a:t>
                      </a:r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)</a:t>
                      </a:r>
                      <a:b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(ЕФРР+НФ)</a:t>
                      </a: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962885"/>
                  </a:ext>
                </a:extLst>
              </a:tr>
              <a:tr h="15488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15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0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292065"/>
                  </a:ext>
                </a:extLst>
              </a:tr>
              <a:tr h="3045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отказана 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БФП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462 846 915,3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410</a:t>
                      </a:r>
                      <a:r>
                        <a:rPr lang="bg-BG" sz="1000" b="1" i="0" u="none" strike="noStrike" baseline="0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 225 663,19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0</a:t>
                      </a: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*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37 361 420,35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1 888 527,96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9 920 024,71</a:t>
                      </a:r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452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926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890,54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j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88862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8EAAE90E-1170-43BD-847E-BE15E2B1A103}"/>
              </a:ext>
            </a:extLst>
          </p:cNvPr>
          <p:cNvSpPr/>
          <p:nvPr/>
        </p:nvSpPr>
        <p:spPr>
          <a:xfrm>
            <a:off x="2961564" y="1173707"/>
            <a:ext cx="5575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A51321"/>
                </a:solidFill>
              </a:rPr>
              <a:t>3</a:t>
            </a:r>
            <a:r>
              <a:rPr lang="bg-BG" b="1" dirty="0" smtClean="0">
                <a:solidFill>
                  <a:srgbClr val="A51321"/>
                </a:solidFill>
              </a:rPr>
              <a:t>. </a:t>
            </a:r>
            <a:r>
              <a:rPr lang="bg-BG" b="1" dirty="0">
                <a:solidFill>
                  <a:srgbClr val="A51321"/>
                </a:solidFill>
              </a:rPr>
              <a:t>Информация за съдебните дела по ОПНОИР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FB398E-BC6C-4A21-A7AE-92DC570EAC96}"/>
              </a:ext>
            </a:extLst>
          </p:cNvPr>
          <p:cNvSpPr/>
          <p:nvPr/>
        </p:nvSpPr>
        <p:spPr>
          <a:xfrm>
            <a:off x="5122505" y="5840963"/>
            <a:ext cx="553305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fontAlgn="ctr"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*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Преписките са върнати на УО за произнасяне. Новите административни актове на РУО </a:t>
            </a:r>
            <a:r>
              <a:rPr lang="ru-RU" sz="1200" dirty="0" smtClean="0">
                <a:solidFill>
                  <a:srgbClr val="002060"/>
                </a:solidFill>
              </a:rPr>
              <a:t> </a:t>
            </a:r>
            <a:r>
              <a:rPr lang="ru-RU" sz="1200" dirty="0" err="1" smtClean="0">
                <a:solidFill>
                  <a:srgbClr val="002060"/>
                </a:solidFill>
              </a:rPr>
              <a:t>към</a:t>
            </a:r>
            <a:r>
              <a:rPr lang="ru-RU" sz="1200" dirty="0" smtClean="0">
                <a:solidFill>
                  <a:srgbClr val="002060"/>
                </a:solidFill>
              </a:rPr>
              <a:t> </a:t>
            </a:r>
            <a:r>
              <a:rPr lang="ru-RU" sz="1200" dirty="0" err="1" smtClean="0">
                <a:solidFill>
                  <a:srgbClr val="002060"/>
                </a:solidFill>
              </a:rPr>
              <a:t>настоящия</a:t>
            </a:r>
            <a:r>
              <a:rPr lang="ru-RU" sz="1200" dirty="0" smtClean="0">
                <a:solidFill>
                  <a:srgbClr val="002060"/>
                </a:solidFill>
              </a:rPr>
              <a:t> момент повторно </a:t>
            </a:r>
            <a:r>
              <a:rPr lang="ru-RU" sz="1200" dirty="0" err="1" smtClean="0">
                <a:solidFill>
                  <a:srgbClr val="002060"/>
                </a:solidFill>
              </a:rPr>
              <a:t>са</a:t>
            </a:r>
            <a:r>
              <a:rPr lang="ru-RU" sz="1200" dirty="0" smtClean="0">
                <a:solidFill>
                  <a:srgbClr val="002060"/>
                </a:solidFill>
              </a:rPr>
              <a:t> предмет на </a:t>
            </a:r>
            <a:r>
              <a:rPr lang="ru-RU" sz="1200" dirty="0" err="1" smtClean="0">
                <a:solidFill>
                  <a:srgbClr val="002060"/>
                </a:solidFill>
              </a:rPr>
              <a:t>съдебен</a:t>
            </a:r>
            <a:r>
              <a:rPr lang="ru-RU" sz="1200" dirty="0" smtClean="0">
                <a:solidFill>
                  <a:srgbClr val="002060"/>
                </a:solidFill>
              </a:rPr>
              <a:t> спор или не </a:t>
            </a:r>
            <a:r>
              <a:rPr kumimoji="0" lang="bg-BG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са оспорени пред съда</a:t>
            </a:r>
            <a:r>
              <a:rPr lang="ru-RU" sz="1200" noProof="0" dirty="0">
                <a:solidFill>
                  <a:srgbClr val="002060"/>
                </a:solidFill>
                <a:latin typeface="Calibri"/>
              </a:rPr>
              <a:t>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2272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0971850" y="6109698"/>
            <a:ext cx="105251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27407" y="1185114"/>
            <a:ext cx="84535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A51321"/>
                </a:solidFill>
                <a:cs typeface="Arial" panose="020B0604020202020204" pitchFamily="34" charset="0"/>
              </a:rPr>
              <a:t>4</a:t>
            </a:r>
            <a:r>
              <a:rPr lang="bg-BG" sz="20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Информация за извършени одити по ОП НОИР</a:t>
            </a:r>
            <a:endParaRPr lang="bg-BG" sz="20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2353054"/>
              </p:ext>
            </p:extLst>
          </p:nvPr>
        </p:nvGraphicFramePr>
        <p:xfrm>
          <a:off x="246184" y="1857926"/>
          <a:ext cx="11778176" cy="4271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2776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481666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542449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4621285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770375"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одит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Одитираща институция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Статус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9904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„Ефективност на ОП НОИР за изграждане и модернизиране на научноизследователската </a:t>
                      </a:r>
                      <a:r>
                        <a:rPr lang="ru-RU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инфраструктура</a:t>
                      </a:r>
                      <a:r>
                        <a:rPr lang="en-US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ru-RU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периода 01.07.2015 г. - 31.12.2019 г.</a:t>
                      </a:r>
                      <a:endParaRPr lang="bg-BG" sz="1400" b="0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септември 2019 г.- юни 2020 г.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bg-BG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Окончателен одитен доклад, представен на 30 юли</a:t>
                      </a:r>
                      <a:r>
                        <a:rPr lang="en-US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2021.</a:t>
                      </a:r>
                      <a:r>
                        <a:rPr lang="bg-BG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Изготвен </a:t>
                      </a:r>
                      <a:r>
                        <a:rPr lang="en-US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e </a:t>
                      </a:r>
                      <a:r>
                        <a:rPr lang="bg-BG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План за изпълнение на препоръките</a:t>
                      </a:r>
                      <a:r>
                        <a:rPr lang="en-US" sz="14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bg-BG" sz="1400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bg-BG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447427234"/>
                  </a:ext>
                </a:extLst>
              </a:tr>
              <a:tr h="8454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 и оценка на подхода ВОМР за периода </a:t>
                      </a:r>
                      <a:r>
                        <a:rPr lang="en-US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01.01.2015 – 31.12.2019</a:t>
                      </a: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г.</a:t>
                      </a:r>
                      <a:endParaRPr lang="en-US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Сметна палата</a:t>
                      </a:r>
                      <a:endParaRPr lang="en-US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Септември </a:t>
                      </a:r>
                      <a:r>
                        <a:rPr lang="en-US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г. </a:t>
                      </a:r>
                      <a:r>
                        <a:rPr lang="en-US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юли 2</a:t>
                      </a:r>
                      <a:r>
                        <a:rPr lang="en-US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020</a:t>
                      </a:r>
                      <a:r>
                        <a:rPr lang="bg-BG" sz="14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г. </a:t>
                      </a:r>
                      <a:endParaRPr lang="bg-BG" sz="1400" b="0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kern="1200" noProof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Окончателен одитен доклад, представен на 21 юни</a:t>
                      </a:r>
                      <a:r>
                        <a:rPr lang="en-US" sz="1400" kern="1200" noProof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 2021. </a:t>
                      </a:r>
                      <a:r>
                        <a:rPr lang="bg-BG" sz="1400" kern="1200" noProof="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Отправени препоръки към Министерство на земеделието, храните и горите и Държавен фонд „Земеделие“.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400" b="0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3067839670"/>
                  </a:ext>
                </a:extLst>
              </a:tr>
              <a:tr h="11910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Хоризонтален одит „Администриране на нередности“ за периода 01.01.2017 г.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- 31.12.2020 г.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се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извършва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 Министерство на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вътрешните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работи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Дирекция „Защита на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финансовите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интереси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ЕС“ (АФКОС) 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Управляващи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органи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оперативни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програми</a:t>
                      </a: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546A"/>
                        </a:solidFill>
                        <a:effectLst/>
                        <a:uLnTx/>
                        <a:uFillTx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  <a:endParaRPr lang="en-US" sz="14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декември 2020 г.- октомври 2021 г.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4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 е в процес на изпълнение. 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bg-BG" sz="14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784835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1747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10138" y="946060"/>
            <a:ext cx="8453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извършени одити по ОП НОИР</a:t>
            </a:r>
            <a:endParaRPr lang="bg-BG" sz="28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5607894"/>
              </p:ext>
            </p:extLst>
          </p:nvPr>
        </p:nvGraphicFramePr>
        <p:xfrm>
          <a:off x="261258" y="985314"/>
          <a:ext cx="11749873" cy="5461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73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481666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4690534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667859"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одит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Одитираща институция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Статус</a:t>
                      </a:r>
                      <a:endParaRPr lang="bg-BG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13928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 на операциите, в обхвата на който попадат сертифицираните разходи по ОПНОИР за периода 01.07.2020 г. - 30.06.2021 г., седма счетоводна година, като одиторският екип работи на предварителна извадка на исканията за плащане, по които са сертифицирани разходи с най-висока стойност.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ИА ОСЕС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400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Стартира на 3 юни 2021 г.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 е в процес на изпълнение.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bg-BG" sz="1400" b="1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447427234"/>
                  </a:ext>
                </a:extLst>
              </a:tr>
              <a:tr h="16267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 </a:t>
                      </a: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на операции, финансирани по ПО1 на ОПНОИР</a:t>
                      </a: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Одитът се извършва в контекста на Декларацията за достоверност за финансовата 2021 година и се отнася до отчетите, които Европейската комисия е приела на 27 май 2021 г.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Одитната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дейност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ще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се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съсредоточи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върху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ОПНОИР,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обхваната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годишния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контролен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доклад,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представен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от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националния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одитен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орган на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Програмата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(ИА ОСЕС) на 11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февруари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2021 г. ЕСП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ще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извърши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също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допълнителна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одитна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дейност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ниво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бенефициент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две операции, </a:t>
                      </a: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финансирани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по ПО1 на ОПНОИР.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400" b="0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Европейска Сметна Палата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546A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Стартира на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546A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.0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.2021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 е в процес на изпълнение.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bg-BG" sz="1400" b="0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3067839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3187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12695832"/>
              </p:ext>
            </p:extLst>
          </p:nvPr>
        </p:nvGraphicFramePr>
        <p:xfrm>
          <a:off x="743484" y="1341689"/>
          <a:ext cx="10656606" cy="5391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3413616" y="876708"/>
            <a:ext cx="5926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A51321"/>
                </a:solidFill>
              </a:rPr>
              <a:t>5</a:t>
            </a:r>
            <a:r>
              <a:rPr lang="ru-RU" sz="2000" b="1" dirty="0" smtClean="0">
                <a:solidFill>
                  <a:srgbClr val="A51321"/>
                </a:solidFill>
              </a:rPr>
              <a:t>. </a:t>
            </a:r>
            <a:r>
              <a:rPr lang="ru-RU" sz="2000" b="1" dirty="0">
                <a:solidFill>
                  <a:srgbClr val="A51321"/>
                </a:solidFill>
              </a:rPr>
              <a:t>Информация</a:t>
            </a:r>
            <a:r>
              <a:rPr lang="ru-RU" dirty="0">
                <a:solidFill>
                  <a:schemeClr val="tx2"/>
                </a:solidFill>
              </a:rPr>
              <a:t> </a:t>
            </a:r>
            <a:r>
              <a:rPr lang="ru-RU" sz="2000" b="1" dirty="0">
                <a:solidFill>
                  <a:srgbClr val="A51321"/>
                </a:solidFill>
              </a:rPr>
              <a:t>за </a:t>
            </a:r>
            <a:r>
              <a:rPr lang="bg-BG" sz="2000" b="1" dirty="0">
                <a:solidFill>
                  <a:srgbClr val="A51321"/>
                </a:solidFill>
              </a:rPr>
              <a:t>вътрешни</a:t>
            </a:r>
            <a:r>
              <a:rPr lang="ru-RU" sz="2000" b="1" dirty="0">
                <a:solidFill>
                  <a:srgbClr val="A51321"/>
                </a:solidFill>
              </a:rPr>
              <a:t> оценки</a:t>
            </a:r>
            <a:r>
              <a:rPr lang="bg-BG" sz="2000" b="1" dirty="0">
                <a:solidFill>
                  <a:srgbClr val="A51321"/>
                </a:solidFill>
              </a:rPr>
              <a:t> на ОПНОИР (1)</a:t>
            </a:r>
            <a:endParaRPr lang="ru-RU" sz="2000" b="1" dirty="0">
              <a:solidFill>
                <a:srgbClr val="A51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9032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907158" y="1359456"/>
            <a:ext cx="10515600" cy="68537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0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Работна група за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 изготвяне на вътрешна оценка на системните проекти с </a:t>
            </a:r>
          </a:p>
          <a:p>
            <a:pPr algn="ctr"/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конкретен бенефициент МОН, изпълнявани по ОПНОИР 2014-2020</a:t>
            </a:r>
            <a:endParaRPr lang="bg-BG" sz="20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  <a:p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3475250" y="911795"/>
            <a:ext cx="5926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rgbClr val="A51321"/>
                </a:solidFill>
              </a:rPr>
              <a:t>5</a:t>
            </a:r>
            <a:r>
              <a:rPr lang="ru-RU" sz="2000" b="1" dirty="0" smtClean="0">
                <a:solidFill>
                  <a:srgbClr val="A51321"/>
                </a:solidFill>
              </a:rPr>
              <a:t>. </a:t>
            </a:r>
            <a:r>
              <a:rPr lang="ru-RU" sz="2000" b="1" dirty="0">
                <a:solidFill>
                  <a:srgbClr val="A51321"/>
                </a:solidFill>
              </a:rPr>
              <a:t>Информация</a:t>
            </a:r>
            <a:r>
              <a:rPr lang="ru-RU" dirty="0">
                <a:solidFill>
                  <a:schemeClr val="tx2"/>
                </a:solidFill>
              </a:rPr>
              <a:t> </a:t>
            </a:r>
            <a:r>
              <a:rPr lang="ru-RU" sz="2000" b="1" dirty="0">
                <a:solidFill>
                  <a:srgbClr val="A51321"/>
                </a:solidFill>
              </a:rPr>
              <a:t>за </a:t>
            </a:r>
            <a:r>
              <a:rPr lang="bg-BG" sz="2000" b="1" dirty="0">
                <a:solidFill>
                  <a:srgbClr val="A51321"/>
                </a:solidFill>
              </a:rPr>
              <a:t>вътрешни</a:t>
            </a:r>
            <a:r>
              <a:rPr lang="ru-RU" sz="2000" b="1" dirty="0">
                <a:solidFill>
                  <a:srgbClr val="A51321"/>
                </a:solidFill>
              </a:rPr>
              <a:t> оценки</a:t>
            </a:r>
            <a:r>
              <a:rPr lang="bg-BG" sz="2000" b="1" dirty="0">
                <a:solidFill>
                  <a:srgbClr val="A51321"/>
                </a:solidFill>
              </a:rPr>
              <a:t> на ОПНОИР (2)</a:t>
            </a:r>
            <a:endParaRPr lang="ru-RU" sz="2000" b="1" dirty="0">
              <a:solidFill>
                <a:srgbClr val="A51321"/>
              </a:solidFill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9422809" y="3003869"/>
            <a:ext cx="0" cy="2607075"/>
          </a:xfrm>
          <a:prstGeom prst="line">
            <a:avLst/>
          </a:prstGeom>
          <a:ln w="19050">
            <a:gradFill>
              <a:gsLst>
                <a:gs pos="50000">
                  <a:schemeClr val="bg1">
                    <a:lumMod val="75000"/>
                    <a:lumOff val="25000"/>
                  </a:schemeClr>
                </a:gs>
                <a:gs pos="0">
                  <a:schemeClr val="tx1">
                    <a:alpha val="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/>
          <p:cNvGrpSpPr/>
          <p:nvPr/>
        </p:nvGrpSpPr>
        <p:grpSpPr>
          <a:xfrm>
            <a:off x="-240307" y="2013197"/>
            <a:ext cx="12117217" cy="4374908"/>
            <a:chOff x="-240307" y="2013197"/>
            <a:chExt cx="12117217" cy="4374908"/>
          </a:xfrm>
        </p:grpSpPr>
        <p:grpSp>
          <p:nvGrpSpPr>
            <p:cNvPr id="13" name="Group 12"/>
            <p:cNvGrpSpPr/>
            <p:nvPr/>
          </p:nvGrpSpPr>
          <p:grpSpPr>
            <a:xfrm>
              <a:off x="-240307" y="2013197"/>
              <a:ext cx="12117217" cy="4374908"/>
              <a:chOff x="-240307" y="2013197"/>
              <a:chExt cx="12117217" cy="4374908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-240307" y="2013197"/>
                <a:ext cx="12072677" cy="4374908"/>
                <a:chOff x="1482480" y="2518316"/>
                <a:chExt cx="7984196" cy="4203324"/>
              </a:xfrm>
            </p:grpSpPr>
            <p:sp>
              <p:nvSpPr>
                <p:cNvPr id="5" name="Chevron 4"/>
                <p:cNvSpPr/>
                <p:nvPr/>
              </p:nvSpPr>
              <p:spPr>
                <a:xfrm>
                  <a:off x="1739404" y="2548709"/>
                  <a:ext cx="1759676" cy="757494"/>
                </a:xfrm>
                <a:prstGeom prst="chevron">
                  <a:avLst/>
                </a:prstGeom>
                <a:gradFill>
                  <a:gsLst>
                    <a:gs pos="1920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ln w="12700">
                  <a:solidFill>
                    <a:srgbClr val="002060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" name="Chevron 5"/>
                <p:cNvSpPr/>
                <p:nvPr/>
              </p:nvSpPr>
              <p:spPr>
                <a:xfrm>
                  <a:off x="3248771" y="2548709"/>
                  <a:ext cx="1702710" cy="768012"/>
                </a:xfrm>
                <a:prstGeom prst="chevron">
                  <a:avLst/>
                </a:prstGeom>
                <a:gradFill>
                  <a:gsLst>
                    <a:gs pos="1920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ln w="12700">
                  <a:solidFill>
                    <a:srgbClr val="002060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" name="Chevron 6"/>
                <p:cNvSpPr/>
                <p:nvPr/>
              </p:nvSpPr>
              <p:spPr>
                <a:xfrm>
                  <a:off x="4683170" y="2548710"/>
                  <a:ext cx="1954932" cy="755866"/>
                </a:xfrm>
                <a:prstGeom prst="chevron">
                  <a:avLst/>
                </a:prstGeom>
                <a:gradFill>
                  <a:gsLst>
                    <a:gs pos="1920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ln w="12700">
                  <a:solidFill>
                    <a:srgbClr val="002060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" name="Chevron 7"/>
                <p:cNvSpPr/>
                <p:nvPr/>
              </p:nvSpPr>
              <p:spPr>
                <a:xfrm>
                  <a:off x="6366370" y="2546811"/>
                  <a:ext cx="1778108" cy="755867"/>
                </a:xfrm>
                <a:prstGeom prst="chevron">
                  <a:avLst/>
                </a:prstGeom>
                <a:gradFill>
                  <a:gsLst>
                    <a:gs pos="19200">
                      <a:schemeClr val="accent1">
                        <a:lumMod val="60000"/>
                        <a:lumOff val="40000"/>
                      </a:schemeClr>
                    </a:gs>
                    <a:gs pos="1000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lumMod val="20000"/>
                        <a:lumOff val="80000"/>
                      </a:schemeClr>
                    </a:gs>
                  </a:gsLst>
                  <a:lin ang="5400000" scaled="0"/>
                </a:gradFill>
                <a:ln w="12700">
                  <a:solidFill>
                    <a:srgbClr val="002060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1924526" y="2745253"/>
                  <a:ext cx="1395908" cy="332401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bg-BG" sz="1600" b="1" dirty="0">
                      <a:solidFill>
                        <a:schemeClr val="bg1"/>
                      </a:solidFill>
                    </a:rPr>
                    <a:t>Сформиране на РГ</a:t>
                  </a:r>
                  <a:endParaRPr lang="en-US" sz="16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0" name="TextBox 9"/>
                <p:cNvSpPr txBox="1"/>
                <p:nvPr/>
              </p:nvSpPr>
              <p:spPr>
                <a:xfrm>
                  <a:off x="3352050" y="2634992"/>
                  <a:ext cx="1490821" cy="561840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>
                  <a:defPPr>
                    <a:defRPr lang="bg-BG"/>
                  </a:defPPr>
                  <a:lvl1pPr algn="ctr">
                    <a:defRPr sz="1600" b="1"/>
                  </a:lvl1pPr>
                </a:lstStyle>
                <a:p>
                  <a:r>
                    <a:rPr lang="bg-BG" dirty="0">
                      <a:solidFill>
                        <a:schemeClr val="bg1"/>
                      </a:solidFill>
                    </a:rPr>
                    <a:t>Изготвяне на Проект на доклад</a:t>
                  </a:r>
                  <a:endParaRPr 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" name="TextBox 10"/>
                <p:cNvSpPr txBox="1"/>
                <p:nvPr/>
              </p:nvSpPr>
              <p:spPr>
                <a:xfrm>
                  <a:off x="4913969" y="2518316"/>
                  <a:ext cx="1372537" cy="798405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>
                  <a:defPPr>
                    <a:defRPr lang="bg-BG"/>
                  </a:defPPr>
                  <a:lvl1pPr algn="ctr">
                    <a:defRPr sz="1600" b="1"/>
                  </a:lvl1pPr>
                </a:lstStyle>
                <a:p>
                  <a:r>
                    <a:rPr lang="bg-BG" dirty="0">
                      <a:solidFill>
                        <a:schemeClr val="bg1"/>
                      </a:solidFill>
                    </a:rPr>
                    <a:t>Изпращане на Проекта на доклад към МОН</a:t>
                  </a:r>
                  <a:endParaRPr 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>
                  <a:off x="1934024" y="3151162"/>
                  <a:ext cx="324966" cy="306828"/>
                </a:xfrm>
                <a:prstGeom prst="ellipse">
                  <a:avLst/>
                </a:prstGeom>
                <a:gradFill>
                  <a:gsLst>
                    <a:gs pos="0">
                      <a:srgbClr val="FFC000"/>
                    </a:gs>
                    <a:gs pos="98000">
                      <a:schemeClr val="accent6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/>
                    <a:t>1</a:t>
                  </a:r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6565161" y="2744905"/>
                  <a:ext cx="1410530" cy="325276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algn="ctr"/>
                  <a:r>
                    <a:rPr lang="ru-RU" sz="1600" b="1" dirty="0">
                      <a:solidFill>
                        <a:schemeClr val="bg1"/>
                      </a:solidFill>
                    </a:rPr>
                    <a:t>Въпросници </a:t>
                  </a:r>
                  <a:endParaRPr lang="en-US" sz="16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1482480" y="3531498"/>
                  <a:ext cx="1682020" cy="887117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r"/>
                  <a:r>
                    <a:rPr lang="bg-BG" sz="1400" dirty="0"/>
                    <a:t> </a:t>
                  </a:r>
                  <a:r>
                    <a:rPr lang="bg-BG" b="1" dirty="0">
                      <a:solidFill>
                        <a:schemeClr val="tx2"/>
                      </a:solidFill>
                    </a:rPr>
                    <a:t>Заповед</a:t>
                  </a:r>
                  <a:r>
                    <a:rPr lang="bg-BG" dirty="0"/>
                    <a:t> </a:t>
                  </a:r>
                  <a:r>
                    <a:rPr lang="bg-BG" b="1" dirty="0">
                      <a:solidFill>
                        <a:schemeClr val="tx2"/>
                      </a:solidFill>
                    </a:rPr>
                    <a:t>№ РД09-219/29.12.2020 г. на РУО на ОПНОИР</a:t>
                  </a:r>
                  <a:endParaRPr lang="en-US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3221151" y="3531498"/>
                  <a:ext cx="1560195" cy="1951656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r"/>
                  <a:r>
                    <a:rPr lang="ru-RU" b="1" dirty="0">
                      <a:solidFill>
                        <a:schemeClr val="tx2"/>
                      </a:solidFill>
                    </a:rPr>
                    <a:t>Предварителен проект на вътрешна оценка на системните проекти, изпълнявани по ОПНОИР, с данни към 30.04.2021 г.</a:t>
                  </a:r>
                  <a:endParaRPr lang="en-US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4817291" y="3439308"/>
                  <a:ext cx="1497318" cy="3282332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r"/>
                  <a:r>
                    <a:rPr lang="bg-BG" b="1" dirty="0">
                      <a:solidFill>
                        <a:schemeClr val="tx2"/>
                      </a:solidFill>
                    </a:rPr>
                    <a:t>Проектът</a:t>
                  </a:r>
                  <a:r>
                    <a:rPr lang="ru-RU" b="1" dirty="0">
                      <a:solidFill>
                        <a:schemeClr val="tx2"/>
                      </a:solidFill>
                    </a:rPr>
                    <a:t> на вътрешна оценка е изпратен до политикоправещите дирекции и ръководители на проектите в рамките на МОН за допълване и актуализиране на </a:t>
                  </a:r>
                  <a:r>
                    <a:rPr lang="bg-BG" b="1" dirty="0">
                      <a:solidFill>
                        <a:schemeClr val="tx2"/>
                      </a:solidFill>
                    </a:rPr>
                    <a:t>данните</a:t>
                  </a:r>
                  <a:r>
                    <a:rPr lang="en-US" b="1" dirty="0">
                      <a:solidFill>
                        <a:schemeClr val="tx2"/>
                      </a:solidFill>
                    </a:rPr>
                    <a:t> </a:t>
                  </a:r>
                  <a:r>
                    <a:rPr lang="bg-BG" b="1" dirty="0">
                      <a:solidFill>
                        <a:schemeClr val="tx2"/>
                      </a:solidFill>
                    </a:rPr>
                    <a:t>към 30.09.2021 г.</a:t>
                  </a:r>
                  <a:endParaRPr lang="en-US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7755527" y="3445107"/>
                  <a:ext cx="1711149" cy="887117"/>
                </a:xfrm>
                <a:prstGeom prst="rect">
                  <a:avLst/>
                </a:prstGeom>
                <a:noFill/>
              </p:spPr>
              <p:txBody>
                <a:bodyPr wrap="square" rtlCol="0" anchor="t">
                  <a:spAutoFit/>
                </a:bodyPr>
                <a:lstStyle/>
                <a:p>
                  <a:pPr algn="r"/>
                  <a:r>
                    <a:rPr lang="bg-BG" b="1" dirty="0">
                      <a:solidFill>
                        <a:schemeClr val="tx2"/>
                      </a:solidFill>
                    </a:rPr>
                    <a:t>Изготвяне на Финален доклад с данни към 30.09.2021 г.</a:t>
                  </a:r>
                  <a:endParaRPr lang="en-US" b="1" dirty="0">
                    <a:solidFill>
                      <a:schemeClr val="tx2"/>
                    </a:solidFill>
                  </a:endParaRPr>
                </a:p>
              </p:txBody>
            </p:sp>
            <p:sp>
              <p:nvSpPr>
                <p:cNvPr id="21" name="Rectangle 19"/>
                <p:cNvSpPr/>
                <p:nvPr/>
              </p:nvSpPr>
              <p:spPr>
                <a:xfrm rot="21540000">
                  <a:off x="3648068" y="5479177"/>
                  <a:ext cx="1068002" cy="737788"/>
                </a:xfrm>
                <a:custGeom>
                  <a:avLst/>
                  <a:gdLst>
                    <a:gd name="connsiteX0" fmla="*/ 0 w 1339596"/>
                    <a:gd name="connsiteY0" fmla="*/ 0 h 1219200"/>
                    <a:gd name="connsiteX1" fmla="*/ 1339596 w 1339596"/>
                    <a:gd name="connsiteY1" fmla="*/ 0 h 1219200"/>
                    <a:gd name="connsiteX2" fmla="*/ 1339596 w 1339596"/>
                    <a:gd name="connsiteY2" fmla="*/ 1219200 h 1219200"/>
                    <a:gd name="connsiteX3" fmla="*/ 0 w 1339596"/>
                    <a:gd name="connsiteY3" fmla="*/ 1219200 h 1219200"/>
                    <a:gd name="connsiteX4" fmla="*/ 0 w 1339596"/>
                    <a:gd name="connsiteY4" fmla="*/ 0 h 1219200"/>
                    <a:gd name="connsiteX0" fmla="*/ 0 w 1339596"/>
                    <a:gd name="connsiteY0" fmla="*/ 11733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0 w 1339596"/>
                    <a:gd name="connsiteY4" fmla="*/ 11733 h 1230933"/>
                    <a:gd name="connsiteX0" fmla="*/ 55747 w 1339596"/>
                    <a:gd name="connsiteY0" fmla="*/ 12706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55747 w 1339596"/>
                    <a:gd name="connsiteY4" fmla="*/ 12706 h 1230933"/>
                    <a:gd name="connsiteX0" fmla="*/ 28195 w 1339596"/>
                    <a:gd name="connsiteY0" fmla="*/ 12225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28195 w 1339596"/>
                    <a:gd name="connsiteY4" fmla="*/ 12225 h 1230933"/>
                    <a:gd name="connsiteX0" fmla="*/ 28195 w 1353846"/>
                    <a:gd name="connsiteY0" fmla="*/ 6385 h 1225093"/>
                    <a:gd name="connsiteX1" fmla="*/ 1353846 w 1353846"/>
                    <a:gd name="connsiteY1" fmla="*/ 0 h 1225093"/>
                    <a:gd name="connsiteX2" fmla="*/ 1339596 w 1353846"/>
                    <a:gd name="connsiteY2" fmla="*/ 1225093 h 1225093"/>
                    <a:gd name="connsiteX3" fmla="*/ 0 w 1353846"/>
                    <a:gd name="connsiteY3" fmla="*/ 1225093 h 1225093"/>
                    <a:gd name="connsiteX4" fmla="*/ 28195 w 1353846"/>
                    <a:gd name="connsiteY4" fmla="*/ 6385 h 1225093"/>
                    <a:gd name="connsiteX0" fmla="*/ 20681 w 1353846"/>
                    <a:gd name="connsiteY0" fmla="*/ 6253 h 1225093"/>
                    <a:gd name="connsiteX1" fmla="*/ 1353846 w 1353846"/>
                    <a:gd name="connsiteY1" fmla="*/ 0 h 1225093"/>
                    <a:gd name="connsiteX2" fmla="*/ 1339596 w 1353846"/>
                    <a:gd name="connsiteY2" fmla="*/ 1225093 h 1225093"/>
                    <a:gd name="connsiteX3" fmla="*/ 0 w 1353846"/>
                    <a:gd name="connsiteY3" fmla="*/ 1225093 h 1225093"/>
                    <a:gd name="connsiteX4" fmla="*/ 20681 w 1353846"/>
                    <a:gd name="connsiteY4" fmla="*/ 6253 h 1225093"/>
                    <a:gd name="connsiteX0" fmla="*/ 20681 w 1339596"/>
                    <a:gd name="connsiteY0" fmla="*/ 6603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20681 w 1339596"/>
                    <a:gd name="connsiteY4" fmla="*/ 6603 h 1225443"/>
                    <a:gd name="connsiteX0" fmla="*/ 33205 w 1339596"/>
                    <a:gd name="connsiteY0" fmla="*/ 6822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33205 w 1339596"/>
                    <a:gd name="connsiteY4" fmla="*/ 6822 h 1225443"/>
                    <a:gd name="connsiteX0" fmla="*/ 13167 w 1339596"/>
                    <a:gd name="connsiteY0" fmla="*/ 6472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13167 w 1339596"/>
                    <a:gd name="connsiteY4" fmla="*/ 6472 h 1225443"/>
                    <a:gd name="connsiteX0" fmla="*/ 13167 w 1333884"/>
                    <a:gd name="connsiteY0" fmla="*/ 6472 h 1225443"/>
                    <a:gd name="connsiteX1" fmla="*/ 1333808 w 1333884"/>
                    <a:gd name="connsiteY1" fmla="*/ 0 h 1225443"/>
                    <a:gd name="connsiteX2" fmla="*/ 1302330 w 1333884"/>
                    <a:gd name="connsiteY2" fmla="*/ 1207253 h 1225443"/>
                    <a:gd name="connsiteX3" fmla="*/ 0 w 1333884"/>
                    <a:gd name="connsiteY3" fmla="*/ 1225443 h 1225443"/>
                    <a:gd name="connsiteX4" fmla="*/ 13167 w 1333884"/>
                    <a:gd name="connsiteY4" fmla="*/ 6472 h 1225443"/>
                    <a:gd name="connsiteX0" fmla="*/ 13167 w 1334211"/>
                    <a:gd name="connsiteY0" fmla="*/ 6472 h 1232826"/>
                    <a:gd name="connsiteX1" fmla="*/ 1333808 w 1334211"/>
                    <a:gd name="connsiteY1" fmla="*/ 0 h 1232826"/>
                    <a:gd name="connsiteX2" fmla="*/ 1331950 w 1334211"/>
                    <a:gd name="connsiteY2" fmla="*/ 1232826 h 1232826"/>
                    <a:gd name="connsiteX3" fmla="*/ 0 w 1334211"/>
                    <a:gd name="connsiteY3" fmla="*/ 1225443 h 1232826"/>
                    <a:gd name="connsiteX4" fmla="*/ 13167 w 1334211"/>
                    <a:gd name="connsiteY4" fmla="*/ 6472 h 1232826"/>
                    <a:gd name="connsiteX0" fmla="*/ 13167 w 1333952"/>
                    <a:gd name="connsiteY0" fmla="*/ 6472 h 1225443"/>
                    <a:gd name="connsiteX1" fmla="*/ 1333808 w 1333952"/>
                    <a:gd name="connsiteY1" fmla="*/ 0 h 1225443"/>
                    <a:gd name="connsiteX2" fmla="*/ 1319601 w 1333952"/>
                    <a:gd name="connsiteY2" fmla="*/ 1222588 h 1225443"/>
                    <a:gd name="connsiteX3" fmla="*/ 0 w 1333952"/>
                    <a:gd name="connsiteY3" fmla="*/ 1225443 h 1225443"/>
                    <a:gd name="connsiteX4" fmla="*/ 13167 w 1333952"/>
                    <a:gd name="connsiteY4" fmla="*/ 6472 h 1225443"/>
                    <a:gd name="connsiteX0" fmla="*/ 30785 w 1333952"/>
                    <a:gd name="connsiteY0" fmla="*/ 0 h 1235984"/>
                    <a:gd name="connsiteX1" fmla="*/ 1333808 w 1333952"/>
                    <a:gd name="connsiteY1" fmla="*/ 10541 h 1235984"/>
                    <a:gd name="connsiteX2" fmla="*/ 1319601 w 1333952"/>
                    <a:gd name="connsiteY2" fmla="*/ 1233129 h 1235984"/>
                    <a:gd name="connsiteX3" fmla="*/ 0 w 1333952"/>
                    <a:gd name="connsiteY3" fmla="*/ 1235984 h 1235984"/>
                    <a:gd name="connsiteX4" fmla="*/ 30785 w 1333952"/>
                    <a:gd name="connsiteY4" fmla="*/ 0 h 1235984"/>
                    <a:gd name="connsiteX0" fmla="*/ 30785 w 1319601"/>
                    <a:gd name="connsiteY0" fmla="*/ 0 h 1235984"/>
                    <a:gd name="connsiteX1" fmla="*/ 1312848 w 1319601"/>
                    <a:gd name="connsiteY1" fmla="*/ 20567 h 1235984"/>
                    <a:gd name="connsiteX2" fmla="*/ 1319601 w 1319601"/>
                    <a:gd name="connsiteY2" fmla="*/ 1233129 h 1235984"/>
                    <a:gd name="connsiteX3" fmla="*/ 0 w 1319601"/>
                    <a:gd name="connsiteY3" fmla="*/ 1235984 h 1235984"/>
                    <a:gd name="connsiteX4" fmla="*/ 30785 w 1319601"/>
                    <a:gd name="connsiteY4" fmla="*/ 0 h 1235984"/>
                    <a:gd name="connsiteX0" fmla="*/ 0 w 1288816"/>
                    <a:gd name="connsiteY0" fmla="*/ 0 h 1249069"/>
                    <a:gd name="connsiteX1" fmla="*/ 1282063 w 1288816"/>
                    <a:gd name="connsiteY1" fmla="*/ 20567 h 1249069"/>
                    <a:gd name="connsiteX2" fmla="*/ 1288816 w 1288816"/>
                    <a:gd name="connsiteY2" fmla="*/ 1233129 h 1249069"/>
                    <a:gd name="connsiteX3" fmla="*/ 37200 w 1288816"/>
                    <a:gd name="connsiteY3" fmla="*/ 1249069 h 1249069"/>
                    <a:gd name="connsiteX4" fmla="*/ 0 w 1288816"/>
                    <a:gd name="connsiteY4" fmla="*/ 0 h 1249069"/>
                    <a:gd name="connsiteX0" fmla="*/ 26493 w 1315309"/>
                    <a:gd name="connsiteY0" fmla="*/ 0 h 1249069"/>
                    <a:gd name="connsiteX1" fmla="*/ 1308556 w 1315309"/>
                    <a:gd name="connsiteY1" fmla="*/ 20567 h 1249069"/>
                    <a:gd name="connsiteX2" fmla="*/ 1315309 w 1315309"/>
                    <a:gd name="connsiteY2" fmla="*/ 1233129 h 1249069"/>
                    <a:gd name="connsiteX3" fmla="*/ 63693 w 1315309"/>
                    <a:gd name="connsiteY3" fmla="*/ 1249069 h 1249069"/>
                    <a:gd name="connsiteX4" fmla="*/ 26493 w 1315309"/>
                    <a:gd name="connsiteY4" fmla="*/ 0 h 1249069"/>
                    <a:gd name="connsiteX0" fmla="*/ 26493 w 1308775"/>
                    <a:gd name="connsiteY0" fmla="*/ 0 h 1269024"/>
                    <a:gd name="connsiteX1" fmla="*/ 1308556 w 1308775"/>
                    <a:gd name="connsiteY1" fmla="*/ 20567 h 1269024"/>
                    <a:gd name="connsiteX2" fmla="*/ 1300949 w 1308775"/>
                    <a:gd name="connsiteY2" fmla="*/ 1269024 h 1269024"/>
                    <a:gd name="connsiteX3" fmla="*/ 63693 w 1308775"/>
                    <a:gd name="connsiteY3" fmla="*/ 1249069 h 1269024"/>
                    <a:gd name="connsiteX4" fmla="*/ 26493 w 1308775"/>
                    <a:gd name="connsiteY4" fmla="*/ 0 h 1269024"/>
                    <a:gd name="connsiteX0" fmla="*/ 26493 w 1308578"/>
                    <a:gd name="connsiteY0" fmla="*/ 0 h 1269024"/>
                    <a:gd name="connsiteX1" fmla="*/ 1308556 w 1308578"/>
                    <a:gd name="connsiteY1" fmla="*/ 20567 h 1269024"/>
                    <a:gd name="connsiteX2" fmla="*/ 1300949 w 1308578"/>
                    <a:gd name="connsiteY2" fmla="*/ 1269024 h 1269024"/>
                    <a:gd name="connsiteX3" fmla="*/ 63693 w 1308578"/>
                    <a:gd name="connsiteY3" fmla="*/ 1249069 h 1269024"/>
                    <a:gd name="connsiteX4" fmla="*/ 26493 w 1308578"/>
                    <a:gd name="connsiteY4" fmla="*/ 0 h 1269024"/>
                    <a:gd name="connsiteX0" fmla="*/ 26493 w 1343313"/>
                    <a:gd name="connsiteY0" fmla="*/ 0 h 1249069"/>
                    <a:gd name="connsiteX1" fmla="*/ 1308556 w 1343313"/>
                    <a:gd name="connsiteY1" fmla="*/ 20567 h 1249069"/>
                    <a:gd name="connsiteX2" fmla="*/ 1343313 w 1343313"/>
                    <a:gd name="connsiteY2" fmla="*/ 1197445 h 1249069"/>
                    <a:gd name="connsiteX3" fmla="*/ 63693 w 1343313"/>
                    <a:gd name="connsiteY3" fmla="*/ 1249069 h 1249069"/>
                    <a:gd name="connsiteX4" fmla="*/ 26493 w 1343313"/>
                    <a:gd name="connsiteY4" fmla="*/ 0 h 1249069"/>
                    <a:gd name="connsiteX0" fmla="*/ 26493 w 1343313"/>
                    <a:gd name="connsiteY0" fmla="*/ 0 h 1249069"/>
                    <a:gd name="connsiteX1" fmla="*/ 1213044 w 1343313"/>
                    <a:gd name="connsiteY1" fmla="*/ 19097 h 1249069"/>
                    <a:gd name="connsiteX2" fmla="*/ 1343313 w 1343313"/>
                    <a:gd name="connsiteY2" fmla="*/ 1197445 h 1249069"/>
                    <a:gd name="connsiteX3" fmla="*/ 63693 w 1343313"/>
                    <a:gd name="connsiteY3" fmla="*/ 1249069 h 1249069"/>
                    <a:gd name="connsiteX4" fmla="*/ 26493 w 1343313"/>
                    <a:gd name="connsiteY4" fmla="*/ 0 h 1249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43313" h="1249069">
                      <a:moveTo>
                        <a:pt x="26493" y="0"/>
                      </a:moveTo>
                      <a:lnTo>
                        <a:pt x="1213044" y="19097"/>
                      </a:lnTo>
                      <a:cubicBezTo>
                        <a:pt x="1214973" y="427578"/>
                        <a:pt x="1229844" y="907631"/>
                        <a:pt x="1343313" y="1197445"/>
                      </a:cubicBezTo>
                      <a:lnTo>
                        <a:pt x="63693" y="1249069"/>
                      </a:lnTo>
                      <a:cubicBezTo>
                        <a:pt x="-61675" y="1023591"/>
                        <a:pt x="38893" y="416356"/>
                        <a:pt x="26493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1000">
                      <a:srgbClr val="FEF99C"/>
                    </a:gs>
                    <a:gs pos="0">
                      <a:srgbClr val="F6E7A6"/>
                    </a:gs>
                    <a:gs pos="100000">
                      <a:srgbClr val="FFC000">
                        <a:lumMod val="85000"/>
                        <a:lumOff val="15000"/>
                      </a:srgbClr>
                    </a:gs>
                  </a:gsLst>
                  <a:lin ang="5400000" scaled="1"/>
                  <a:tileRect/>
                </a:gradFill>
                <a:ln w="25400" cap="flat" cmpd="sng" algn="ctr">
                  <a:noFill/>
                  <a:prstDash val="solid"/>
                </a:ln>
                <a:effectLst>
                  <a:outerShdw blurRad="152400" dist="63500" dir="8100000" algn="tl" rotWithShape="0">
                    <a:prstClr val="black">
                      <a:alpha val="50000"/>
                    </a:prstClr>
                  </a:outerShdw>
                </a:effectLst>
              </p:spPr>
              <p:txBody>
                <a:bodyPr lIns="91440" tIns="91440" rIns="182880" bIns="45720" rtlCol="0" anchor="t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bg-BG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   23.07.2021 г.</a:t>
                  </a:r>
                  <a:endPara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3356355" y="3163306"/>
                  <a:ext cx="324966" cy="306828"/>
                </a:xfrm>
                <a:prstGeom prst="ellipse">
                  <a:avLst/>
                </a:prstGeom>
                <a:gradFill>
                  <a:gsLst>
                    <a:gs pos="0">
                      <a:srgbClr val="FFC000"/>
                    </a:gs>
                    <a:gs pos="98000">
                      <a:schemeClr val="accent6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 dirty="0"/>
                    <a:t>2</a:t>
                  </a:r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4855403" y="3151162"/>
                  <a:ext cx="324966" cy="306828"/>
                </a:xfrm>
                <a:prstGeom prst="ellipse">
                  <a:avLst/>
                </a:prstGeom>
                <a:gradFill>
                  <a:gsLst>
                    <a:gs pos="0">
                      <a:srgbClr val="FFC000"/>
                    </a:gs>
                    <a:gs pos="98000">
                      <a:schemeClr val="accent6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 dirty="0"/>
                    <a:t>3</a:t>
                  </a:r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>
                  <a:off x="6522220" y="3149263"/>
                  <a:ext cx="272514" cy="306828"/>
                </a:xfrm>
                <a:prstGeom prst="ellipse">
                  <a:avLst/>
                </a:prstGeom>
                <a:gradFill>
                  <a:gsLst>
                    <a:gs pos="0">
                      <a:srgbClr val="FFC000"/>
                    </a:gs>
                    <a:gs pos="98000">
                      <a:schemeClr val="accent6">
                        <a:lumMod val="75000"/>
                      </a:schemeClr>
                    </a:gs>
                  </a:gsLst>
                  <a:path path="circle">
                    <a:fillToRect l="50000" t="50000" r="50000" b="50000"/>
                  </a:path>
                </a:gradFill>
                <a:ln>
                  <a:noFill/>
                </a:ln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2000" b="1"/>
                    <a:t>4</a:t>
                  </a:r>
                  <a:endParaRPr lang="en-US" sz="2000" b="1" dirty="0"/>
                </a:p>
              </p:txBody>
            </p:sp>
            <p:sp>
              <p:nvSpPr>
                <p:cNvPr id="26" name="Rectangle 19"/>
                <p:cNvSpPr/>
                <p:nvPr/>
              </p:nvSpPr>
              <p:spPr>
                <a:xfrm rot="21540000">
                  <a:off x="8378974" y="4551009"/>
                  <a:ext cx="1020627" cy="737788"/>
                </a:xfrm>
                <a:custGeom>
                  <a:avLst/>
                  <a:gdLst>
                    <a:gd name="connsiteX0" fmla="*/ 0 w 1339596"/>
                    <a:gd name="connsiteY0" fmla="*/ 0 h 1219200"/>
                    <a:gd name="connsiteX1" fmla="*/ 1339596 w 1339596"/>
                    <a:gd name="connsiteY1" fmla="*/ 0 h 1219200"/>
                    <a:gd name="connsiteX2" fmla="*/ 1339596 w 1339596"/>
                    <a:gd name="connsiteY2" fmla="*/ 1219200 h 1219200"/>
                    <a:gd name="connsiteX3" fmla="*/ 0 w 1339596"/>
                    <a:gd name="connsiteY3" fmla="*/ 1219200 h 1219200"/>
                    <a:gd name="connsiteX4" fmla="*/ 0 w 1339596"/>
                    <a:gd name="connsiteY4" fmla="*/ 0 h 1219200"/>
                    <a:gd name="connsiteX0" fmla="*/ 0 w 1339596"/>
                    <a:gd name="connsiteY0" fmla="*/ 11733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0 w 1339596"/>
                    <a:gd name="connsiteY4" fmla="*/ 11733 h 1230933"/>
                    <a:gd name="connsiteX0" fmla="*/ 55747 w 1339596"/>
                    <a:gd name="connsiteY0" fmla="*/ 12706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55747 w 1339596"/>
                    <a:gd name="connsiteY4" fmla="*/ 12706 h 1230933"/>
                    <a:gd name="connsiteX0" fmla="*/ 28195 w 1339596"/>
                    <a:gd name="connsiteY0" fmla="*/ 12225 h 1230933"/>
                    <a:gd name="connsiteX1" fmla="*/ 1306342 w 1339596"/>
                    <a:gd name="connsiteY1" fmla="*/ 0 h 1230933"/>
                    <a:gd name="connsiteX2" fmla="*/ 1339596 w 1339596"/>
                    <a:gd name="connsiteY2" fmla="*/ 1230933 h 1230933"/>
                    <a:gd name="connsiteX3" fmla="*/ 0 w 1339596"/>
                    <a:gd name="connsiteY3" fmla="*/ 1230933 h 1230933"/>
                    <a:gd name="connsiteX4" fmla="*/ 28195 w 1339596"/>
                    <a:gd name="connsiteY4" fmla="*/ 12225 h 1230933"/>
                    <a:gd name="connsiteX0" fmla="*/ 28195 w 1353846"/>
                    <a:gd name="connsiteY0" fmla="*/ 6385 h 1225093"/>
                    <a:gd name="connsiteX1" fmla="*/ 1353846 w 1353846"/>
                    <a:gd name="connsiteY1" fmla="*/ 0 h 1225093"/>
                    <a:gd name="connsiteX2" fmla="*/ 1339596 w 1353846"/>
                    <a:gd name="connsiteY2" fmla="*/ 1225093 h 1225093"/>
                    <a:gd name="connsiteX3" fmla="*/ 0 w 1353846"/>
                    <a:gd name="connsiteY3" fmla="*/ 1225093 h 1225093"/>
                    <a:gd name="connsiteX4" fmla="*/ 28195 w 1353846"/>
                    <a:gd name="connsiteY4" fmla="*/ 6385 h 1225093"/>
                    <a:gd name="connsiteX0" fmla="*/ 20681 w 1353846"/>
                    <a:gd name="connsiteY0" fmla="*/ 6253 h 1225093"/>
                    <a:gd name="connsiteX1" fmla="*/ 1353846 w 1353846"/>
                    <a:gd name="connsiteY1" fmla="*/ 0 h 1225093"/>
                    <a:gd name="connsiteX2" fmla="*/ 1339596 w 1353846"/>
                    <a:gd name="connsiteY2" fmla="*/ 1225093 h 1225093"/>
                    <a:gd name="connsiteX3" fmla="*/ 0 w 1353846"/>
                    <a:gd name="connsiteY3" fmla="*/ 1225093 h 1225093"/>
                    <a:gd name="connsiteX4" fmla="*/ 20681 w 1353846"/>
                    <a:gd name="connsiteY4" fmla="*/ 6253 h 1225093"/>
                    <a:gd name="connsiteX0" fmla="*/ 20681 w 1339596"/>
                    <a:gd name="connsiteY0" fmla="*/ 6603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20681 w 1339596"/>
                    <a:gd name="connsiteY4" fmla="*/ 6603 h 1225443"/>
                    <a:gd name="connsiteX0" fmla="*/ 33205 w 1339596"/>
                    <a:gd name="connsiteY0" fmla="*/ 6822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33205 w 1339596"/>
                    <a:gd name="connsiteY4" fmla="*/ 6822 h 1225443"/>
                    <a:gd name="connsiteX0" fmla="*/ 13167 w 1339596"/>
                    <a:gd name="connsiteY0" fmla="*/ 6472 h 1225443"/>
                    <a:gd name="connsiteX1" fmla="*/ 1333808 w 1339596"/>
                    <a:gd name="connsiteY1" fmla="*/ 0 h 1225443"/>
                    <a:gd name="connsiteX2" fmla="*/ 1339596 w 1339596"/>
                    <a:gd name="connsiteY2" fmla="*/ 1225443 h 1225443"/>
                    <a:gd name="connsiteX3" fmla="*/ 0 w 1339596"/>
                    <a:gd name="connsiteY3" fmla="*/ 1225443 h 1225443"/>
                    <a:gd name="connsiteX4" fmla="*/ 13167 w 1339596"/>
                    <a:gd name="connsiteY4" fmla="*/ 6472 h 1225443"/>
                    <a:gd name="connsiteX0" fmla="*/ 13167 w 1333884"/>
                    <a:gd name="connsiteY0" fmla="*/ 6472 h 1225443"/>
                    <a:gd name="connsiteX1" fmla="*/ 1333808 w 1333884"/>
                    <a:gd name="connsiteY1" fmla="*/ 0 h 1225443"/>
                    <a:gd name="connsiteX2" fmla="*/ 1302330 w 1333884"/>
                    <a:gd name="connsiteY2" fmla="*/ 1207253 h 1225443"/>
                    <a:gd name="connsiteX3" fmla="*/ 0 w 1333884"/>
                    <a:gd name="connsiteY3" fmla="*/ 1225443 h 1225443"/>
                    <a:gd name="connsiteX4" fmla="*/ 13167 w 1333884"/>
                    <a:gd name="connsiteY4" fmla="*/ 6472 h 1225443"/>
                    <a:gd name="connsiteX0" fmla="*/ 13167 w 1334211"/>
                    <a:gd name="connsiteY0" fmla="*/ 6472 h 1232826"/>
                    <a:gd name="connsiteX1" fmla="*/ 1333808 w 1334211"/>
                    <a:gd name="connsiteY1" fmla="*/ 0 h 1232826"/>
                    <a:gd name="connsiteX2" fmla="*/ 1331950 w 1334211"/>
                    <a:gd name="connsiteY2" fmla="*/ 1232826 h 1232826"/>
                    <a:gd name="connsiteX3" fmla="*/ 0 w 1334211"/>
                    <a:gd name="connsiteY3" fmla="*/ 1225443 h 1232826"/>
                    <a:gd name="connsiteX4" fmla="*/ 13167 w 1334211"/>
                    <a:gd name="connsiteY4" fmla="*/ 6472 h 1232826"/>
                    <a:gd name="connsiteX0" fmla="*/ 13167 w 1333952"/>
                    <a:gd name="connsiteY0" fmla="*/ 6472 h 1225443"/>
                    <a:gd name="connsiteX1" fmla="*/ 1333808 w 1333952"/>
                    <a:gd name="connsiteY1" fmla="*/ 0 h 1225443"/>
                    <a:gd name="connsiteX2" fmla="*/ 1319601 w 1333952"/>
                    <a:gd name="connsiteY2" fmla="*/ 1222588 h 1225443"/>
                    <a:gd name="connsiteX3" fmla="*/ 0 w 1333952"/>
                    <a:gd name="connsiteY3" fmla="*/ 1225443 h 1225443"/>
                    <a:gd name="connsiteX4" fmla="*/ 13167 w 1333952"/>
                    <a:gd name="connsiteY4" fmla="*/ 6472 h 1225443"/>
                    <a:gd name="connsiteX0" fmla="*/ 30785 w 1333952"/>
                    <a:gd name="connsiteY0" fmla="*/ 0 h 1235984"/>
                    <a:gd name="connsiteX1" fmla="*/ 1333808 w 1333952"/>
                    <a:gd name="connsiteY1" fmla="*/ 10541 h 1235984"/>
                    <a:gd name="connsiteX2" fmla="*/ 1319601 w 1333952"/>
                    <a:gd name="connsiteY2" fmla="*/ 1233129 h 1235984"/>
                    <a:gd name="connsiteX3" fmla="*/ 0 w 1333952"/>
                    <a:gd name="connsiteY3" fmla="*/ 1235984 h 1235984"/>
                    <a:gd name="connsiteX4" fmla="*/ 30785 w 1333952"/>
                    <a:gd name="connsiteY4" fmla="*/ 0 h 1235984"/>
                    <a:gd name="connsiteX0" fmla="*/ 30785 w 1319601"/>
                    <a:gd name="connsiteY0" fmla="*/ 0 h 1235984"/>
                    <a:gd name="connsiteX1" fmla="*/ 1312848 w 1319601"/>
                    <a:gd name="connsiteY1" fmla="*/ 20567 h 1235984"/>
                    <a:gd name="connsiteX2" fmla="*/ 1319601 w 1319601"/>
                    <a:gd name="connsiteY2" fmla="*/ 1233129 h 1235984"/>
                    <a:gd name="connsiteX3" fmla="*/ 0 w 1319601"/>
                    <a:gd name="connsiteY3" fmla="*/ 1235984 h 1235984"/>
                    <a:gd name="connsiteX4" fmla="*/ 30785 w 1319601"/>
                    <a:gd name="connsiteY4" fmla="*/ 0 h 1235984"/>
                    <a:gd name="connsiteX0" fmla="*/ 0 w 1288816"/>
                    <a:gd name="connsiteY0" fmla="*/ 0 h 1249069"/>
                    <a:gd name="connsiteX1" fmla="*/ 1282063 w 1288816"/>
                    <a:gd name="connsiteY1" fmla="*/ 20567 h 1249069"/>
                    <a:gd name="connsiteX2" fmla="*/ 1288816 w 1288816"/>
                    <a:gd name="connsiteY2" fmla="*/ 1233129 h 1249069"/>
                    <a:gd name="connsiteX3" fmla="*/ 37200 w 1288816"/>
                    <a:gd name="connsiteY3" fmla="*/ 1249069 h 1249069"/>
                    <a:gd name="connsiteX4" fmla="*/ 0 w 1288816"/>
                    <a:gd name="connsiteY4" fmla="*/ 0 h 1249069"/>
                    <a:gd name="connsiteX0" fmla="*/ 26493 w 1315309"/>
                    <a:gd name="connsiteY0" fmla="*/ 0 h 1249069"/>
                    <a:gd name="connsiteX1" fmla="*/ 1308556 w 1315309"/>
                    <a:gd name="connsiteY1" fmla="*/ 20567 h 1249069"/>
                    <a:gd name="connsiteX2" fmla="*/ 1315309 w 1315309"/>
                    <a:gd name="connsiteY2" fmla="*/ 1233129 h 1249069"/>
                    <a:gd name="connsiteX3" fmla="*/ 63693 w 1315309"/>
                    <a:gd name="connsiteY3" fmla="*/ 1249069 h 1249069"/>
                    <a:gd name="connsiteX4" fmla="*/ 26493 w 1315309"/>
                    <a:gd name="connsiteY4" fmla="*/ 0 h 1249069"/>
                    <a:gd name="connsiteX0" fmla="*/ 26493 w 1308775"/>
                    <a:gd name="connsiteY0" fmla="*/ 0 h 1269024"/>
                    <a:gd name="connsiteX1" fmla="*/ 1308556 w 1308775"/>
                    <a:gd name="connsiteY1" fmla="*/ 20567 h 1269024"/>
                    <a:gd name="connsiteX2" fmla="*/ 1300949 w 1308775"/>
                    <a:gd name="connsiteY2" fmla="*/ 1269024 h 1269024"/>
                    <a:gd name="connsiteX3" fmla="*/ 63693 w 1308775"/>
                    <a:gd name="connsiteY3" fmla="*/ 1249069 h 1269024"/>
                    <a:gd name="connsiteX4" fmla="*/ 26493 w 1308775"/>
                    <a:gd name="connsiteY4" fmla="*/ 0 h 1269024"/>
                    <a:gd name="connsiteX0" fmla="*/ 26493 w 1308578"/>
                    <a:gd name="connsiteY0" fmla="*/ 0 h 1269024"/>
                    <a:gd name="connsiteX1" fmla="*/ 1308556 w 1308578"/>
                    <a:gd name="connsiteY1" fmla="*/ 20567 h 1269024"/>
                    <a:gd name="connsiteX2" fmla="*/ 1300949 w 1308578"/>
                    <a:gd name="connsiteY2" fmla="*/ 1269024 h 1269024"/>
                    <a:gd name="connsiteX3" fmla="*/ 63693 w 1308578"/>
                    <a:gd name="connsiteY3" fmla="*/ 1249069 h 1269024"/>
                    <a:gd name="connsiteX4" fmla="*/ 26493 w 1308578"/>
                    <a:gd name="connsiteY4" fmla="*/ 0 h 1269024"/>
                    <a:gd name="connsiteX0" fmla="*/ 26493 w 1343313"/>
                    <a:gd name="connsiteY0" fmla="*/ 0 h 1249069"/>
                    <a:gd name="connsiteX1" fmla="*/ 1308556 w 1343313"/>
                    <a:gd name="connsiteY1" fmla="*/ 20567 h 1249069"/>
                    <a:gd name="connsiteX2" fmla="*/ 1343313 w 1343313"/>
                    <a:gd name="connsiteY2" fmla="*/ 1197445 h 1249069"/>
                    <a:gd name="connsiteX3" fmla="*/ 63693 w 1343313"/>
                    <a:gd name="connsiteY3" fmla="*/ 1249069 h 1249069"/>
                    <a:gd name="connsiteX4" fmla="*/ 26493 w 1343313"/>
                    <a:gd name="connsiteY4" fmla="*/ 0 h 1249069"/>
                    <a:gd name="connsiteX0" fmla="*/ 26493 w 1343313"/>
                    <a:gd name="connsiteY0" fmla="*/ 0 h 1249069"/>
                    <a:gd name="connsiteX1" fmla="*/ 1213044 w 1343313"/>
                    <a:gd name="connsiteY1" fmla="*/ 19097 h 1249069"/>
                    <a:gd name="connsiteX2" fmla="*/ 1343313 w 1343313"/>
                    <a:gd name="connsiteY2" fmla="*/ 1197445 h 1249069"/>
                    <a:gd name="connsiteX3" fmla="*/ 63693 w 1343313"/>
                    <a:gd name="connsiteY3" fmla="*/ 1249069 h 1249069"/>
                    <a:gd name="connsiteX4" fmla="*/ 26493 w 1343313"/>
                    <a:gd name="connsiteY4" fmla="*/ 0 h 1249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43313" h="1249069">
                      <a:moveTo>
                        <a:pt x="26493" y="0"/>
                      </a:moveTo>
                      <a:lnTo>
                        <a:pt x="1213044" y="19097"/>
                      </a:lnTo>
                      <a:cubicBezTo>
                        <a:pt x="1214973" y="427578"/>
                        <a:pt x="1229844" y="907631"/>
                        <a:pt x="1343313" y="1197445"/>
                      </a:cubicBezTo>
                      <a:lnTo>
                        <a:pt x="63693" y="1249069"/>
                      </a:lnTo>
                      <a:cubicBezTo>
                        <a:pt x="-61675" y="1023591"/>
                        <a:pt x="38893" y="416356"/>
                        <a:pt x="26493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1000">
                      <a:srgbClr val="FEF99C"/>
                    </a:gs>
                    <a:gs pos="0">
                      <a:srgbClr val="F6E7A6"/>
                    </a:gs>
                    <a:gs pos="100000">
                      <a:srgbClr val="FFC000">
                        <a:lumMod val="85000"/>
                        <a:lumOff val="15000"/>
                      </a:srgbClr>
                    </a:gs>
                  </a:gsLst>
                  <a:lin ang="5400000" scaled="1"/>
                  <a:tileRect/>
                </a:gradFill>
                <a:ln w="25400" cap="flat" cmpd="sng" algn="ctr">
                  <a:noFill/>
                  <a:prstDash val="solid"/>
                </a:ln>
                <a:effectLst>
                  <a:outerShdw blurRad="152400" dist="63500" dir="8100000" algn="tl" rotWithShape="0">
                    <a:prstClr val="black">
                      <a:alpha val="50000"/>
                    </a:prstClr>
                  </a:outerShdw>
                </a:effectLst>
              </p:spPr>
              <p:txBody>
                <a:bodyPr lIns="91440" tIns="91440" rIns="182880" bIns="45720" rtlCol="0" anchor="t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bg-BG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 Индикативен</a:t>
                  </a:r>
                  <a:r>
                    <a:rPr kumimoji="0" lang="bg-BG" sz="14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 к</a:t>
                  </a:r>
                  <a:r>
                    <a:rPr kumimoji="0" lang="bg-BG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раен</a:t>
                  </a:r>
                  <a:r>
                    <a:rPr kumimoji="0" lang="bg-BG" sz="14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 срок   март 2022</a:t>
                  </a:r>
                  <a:r>
                    <a:rPr kumimoji="0" lang="en-US" sz="14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 </a:t>
                  </a:r>
                  <a:r>
                    <a:rPr kumimoji="0" lang="bg-BG" sz="1400" b="1" i="0" u="none" strike="noStrike" kern="0" cap="none" spc="0" normalizeH="0" noProof="0" dirty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  <a:latin typeface="Arial" pitchFamily="34" charset="0"/>
                      <a:ea typeface="+mn-ea"/>
                      <a:cs typeface="Arial" pitchFamily="34" charset="0"/>
                    </a:rPr>
                    <a:t>г.</a:t>
                  </a:r>
                  <a:endPara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</p:txBody>
            </p:sp>
            <p:cxnSp>
              <p:nvCxnSpPr>
                <p:cNvPr id="27" name="Straight Connector 26"/>
                <p:cNvCxnSpPr/>
                <p:nvPr/>
              </p:nvCxnSpPr>
              <p:spPr>
                <a:xfrm>
                  <a:off x="3248770" y="3470134"/>
                  <a:ext cx="0" cy="2504825"/>
                </a:xfrm>
                <a:prstGeom prst="line">
                  <a:avLst/>
                </a:prstGeom>
                <a:ln w="19050">
                  <a:gradFill>
                    <a:gsLst>
                      <a:gs pos="50000">
                        <a:schemeClr val="bg1">
                          <a:lumMod val="75000"/>
                          <a:lumOff val="25000"/>
                        </a:schemeClr>
                      </a:gs>
                      <a:gs pos="0">
                        <a:schemeClr val="tx1">
                          <a:alpha val="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</a:gra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/>
                <p:cNvCxnSpPr/>
                <p:nvPr/>
              </p:nvCxnSpPr>
              <p:spPr>
                <a:xfrm>
                  <a:off x="4886012" y="3470134"/>
                  <a:ext cx="0" cy="2504825"/>
                </a:xfrm>
                <a:prstGeom prst="line">
                  <a:avLst/>
                </a:prstGeom>
                <a:ln w="19050">
                  <a:gradFill>
                    <a:gsLst>
                      <a:gs pos="50000">
                        <a:schemeClr val="bg1">
                          <a:lumMod val="75000"/>
                          <a:lumOff val="25000"/>
                        </a:schemeClr>
                      </a:gs>
                      <a:gs pos="0">
                        <a:schemeClr val="tx1">
                          <a:alpha val="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</a:gra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Connector 28"/>
                <p:cNvCxnSpPr/>
                <p:nvPr/>
              </p:nvCxnSpPr>
              <p:spPr>
                <a:xfrm>
                  <a:off x="6322365" y="3470134"/>
                  <a:ext cx="0" cy="2504825"/>
                </a:xfrm>
                <a:prstGeom prst="line">
                  <a:avLst/>
                </a:prstGeom>
                <a:ln w="19050">
                  <a:gradFill>
                    <a:gsLst>
                      <a:gs pos="50000">
                        <a:schemeClr val="bg1">
                          <a:lumMod val="75000"/>
                          <a:lumOff val="25000"/>
                        </a:schemeClr>
                      </a:gs>
                      <a:gs pos="0">
                        <a:schemeClr val="tx1">
                          <a:alpha val="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</a:gra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Straight Connector 29"/>
                <p:cNvCxnSpPr/>
                <p:nvPr/>
              </p:nvCxnSpPr>
              <p:spPr>
                <a:xfrm>
                  <a:off x="9454348" y="3583373"/>
                  <a:ext cx="0" cy="2504825"/>
                </a:xfrm>
                <a:prstGeom prst="line">
                  <a:avLst/>
                </a:prstGeom>
                <a:ln w="19050">
                  <a:gradFill>
                    <a:gsLst>
                      <a:gs pos="50000">
                        <a:schemeClr val="bg1">
                          <a:lumMod val="75000"/>
                          <a:lumOff val="25000"/>
                        </a:schemeClr>
                      </a:gs>
                      <a:gs pos="0">
                        <a:schemeClr val="tx1">
                          <a:alpha val="0"/>
                        </a:schemeClr>
                      </a:gs>
                      <a:gs pos="100000">
                        <a:schemeClr val="tx1">
                          <a:alpha val="0"/>
                        </a:schemeClr>
                      </a:gs>
                    </a:gsLst>
                    <a:lin ang="5400000" scaled="0"/>
                  </a:gra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2" name="Chevron 31"/>
              <p:cNvSpPr/>
              <p:nvPr/>
            </p:nvSpPr>
            <p:spPr>
              <a:xfrm>
                <a:off x="9422809" y="2041095"/>
                <a:ext cx="2454101" cy="786722"/>
              </a:xfrm>
              <a:prstGeom prst="chevron">
                <a:avLst/>
              </a:prstGeom>
              <a:gradFill>
                <a:gsLst>
                  <a:gs pos="192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>
                      <a:lumMod val="75000"/>
                    </a:schemeClr>
                  </a:gs>
                  <a:gs pos="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  <a:ln w="12700">
                <a:solidFill>
                  <a:srgbClr val="002060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9723396" y="2124166"/>
                <a:ext cx="1946779" cy="584775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ru-RU" sz="1600" b="1" dirty="0">
                    <a:solidFill>
                      <a:srgbClr val="FFC000"/>
                    </a:solidFill>
                  </a:rPr>
                  <a:t>Финализиране на вътрешната оценка</a:t>
                </a:r>
                <a:endParaRPr lang="en-US" sz="1600" b="1" dirty="0">
                  <a:solidFill>
                    <a:srgbClr val="FFC000"/>
                  </a:solidFill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7038810" y="2957168"/>
              <a:ext cx="2339540" cy="20313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r"/>
              <a:r>
                <a:rPr lang="bg-BG" b="1" dirty="0">
                  <a:solidFill>
                    <a:schemeClr val="tx2"/>
                  </a:solidFill>
                </a:rPr>
                <a:t>Изготвяне и изпращане на въпросници до МОН за оценка на ефектите от изпълнението на системните проекти.</a:t>
              </a:r>
            </a:p>
          </p:txBody>
        </p:sp>
      </p:grpSp>
      <p:sp>
        <p:nvSpPr>
          <p:cNvPr id="34" name="Oval 33"/>
          <p:cNvSpPr/>
          <p:nvPr/>
        </p:nvSpPr>
        <p:spPr>
          <a:xfrm>
            <a:off x="9658467" y="2668140"/>
            <a:ext cx="376117" cy="319353"/>
          </a:xfrm>
          <a:prstGeom prst="ellipse">
            <a:avLst/>
          </a:prstGeom>
          <a:gradFill>
            <a:gsLst>
              <a:gs pos="0">
                <a:srgbClr val="FFC000"/>
              </a:gs>
              <a:gs pos="9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000" b="1" dirty="0"/>
              <a:t>5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6221937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991402"/>
            <a:ext cx="12192000" cy="47805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6.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Информация за проведени писмени процедури </a:t>
            </a: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818514" y="1727264"/>
            <a:ext cx="10678161" cy="3604438"/>
          </a:xfrm>
          <a:prstGeom prst="rect">
            <a:avLst/>
          </a:prstGeom>
        </p:spPr>
        <p:txBody>
          <a:bodyPr tIns="0" bIns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endParaRPr lang="bg-BG" sz="1800" dirty="0">
              <a:solidFill>
                <a:srgbClr val="C00000"/>
              </a:solidFill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ru-RU" sz="1800" dirty="0">
              <a:solidFill>
                <a:srgbClr val="002060"/>
              </a:solidFill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ru-RU" sz="1800" dirty="0">
              <a:solidFill>
                <a:srgbClr val="002060"/>
              </a:solidFill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ru-RU" sz="1800" dirty="0">
              <a:solidFill>
                <a:srgbClr val="002060"/>
              </a:solidFill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ru-RU" sz="1800" dirty="0">
              <a:solidFill>
                <a:srgbClr val="002060"/>
              </a:solidFill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buFont typeface="Wingdings" panose="05000000000000000000" pitchFamily="2" charset="2"/>
              <a:buChar char="v"/>
              <a:tabLst>
                <a:tab pos="457200" algn="l"/>
              </a:tabLst>
            </a:pPr>
            <a:endParaRPr lang="ru-RU" sz="1800" dirty="0">
              <a:solidFill>
                <a:srgbClr val="002060"/>
              </a:solidFill>
            </a:endParaRP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buNone/>
            </a:pPr>
            <a:endParaRPr lang="ru-RU" sz="1800" dirty="0">
              <a:solidFill>
                <a:srgbClr val="002060"/>
              </a:solidFill>
            </a:endParaRPr>
          </a:p>
        </p:txBody>
      </p:sp>
      <p:sp>
        <p:nvSpPr>
          <p:cNvPr id="6" name="Horizontal Scroll 5"/>
          <p:cNvSpPr/>
          <p:nvPr/>
        </p:nvSpPr>
        <p:spPr>
          <a:xfrm>
            <a:off x="818514" y="1436793"/>
            <a:ext cx="4674131" cy="117035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b="1" dirty="0">
                <a:solidFill>
                  <a:schemeClr val="tx2">
                    <a:lumMod val="50000"/>
                  </a:schemeClr>
                </a:solidFill>
              </a:rPr>
              <a:t>Писмена процедура – м. Август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2">
                    <a:lumMod val="50000"/>
                  </a:schemeClr>
                </a:solidFill>
              </a:rPr>
              <a:t> 2021 г. проведена в периода </a:t>
            </a:r>
          </a:p>
          <a:p>
            <a:pPr algn="ctr"/>
            <a:r>
              <a:rPr lang="bg-BG" b="1" dirty="0">
                <a:solidFill>
                  <a:schemeClr val="tx2">
                    <a:lumMod val="50000"/>
                  </a:schemeClr>
                </a:solidFill>
              </a:rPr>
              <a:t>27.08. 2021 г. - 13.10.2021 г.</a:t>
            </a:r>
          </a:p>
        </p:txBody>
      </p:sp>
      <p:sp>
        <p:nvSpPr>
          <p:cNvPr id="7" name="Pentagon 6"/>
          <p:cNvSpPr/>
          <p:nvPr/>
        </p:nvSpPr>
        <p:spPr>
          <a:xfrm>
            <a:off x="2734655" y="2607149"/>
            <a:ext cx="4415738" cy="1151842"/>
          </a:xfrm>
          <a:prstGeom prst="homePlate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Изменени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Методология и критерии за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подбор на операция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„</a:t>
            </a:r>
            <a:r>
              <a:rPr lang="bg-BG" b="1" dirty="0">
                <a:solidFill>
                  <a:srgbClr val="002060"/>
                </a:solidFill>
              </a:rPr>
              <a:t>Подкрепа за успех“</a:t>
            </a:r>
          </a:p>
        </p:txBody>
      </p:sp>
      <p:sp>
        <p:nvSpPr>
          <p:cNvPr id="8" name="Flowchart: Process 7"/>
          <p:cNvSpPr/>
          <p:nvPr/>
        </p:nvSpPr>
        <p:spPr>
          <a:xfrm>
            <a:off x="7297006" y="2333001"/>
            <a:ext cx="4199669" cy="1862983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Увеличаване на бюджета от 130 000 000 лв. на 140 923 698 лв. (чрез освободен ресурс по Приоритетна ос 3) за финансиране на допълнителни дейности за ученици и родители от </a:t>
            </a:r>
            <a:r>
              <a:rPr lang="bg-BG" dirty="0" err="1">
                <a:solidFill>
                  <a:srgbClr val="002060"/>
                </a:solidFill>
              </a:rPr>
              <a:t>маргинализирани</a:t>
            </a:r>
            <a:r>
              <a:rPr lang="bg-BG" dirty="0">
                <a:solidFill>
                  <a:srgbClr val="002060"/>
                </a:solidFill>
              </a:rPr>
              <a:t> групи като ромите.</a:t>
            </a:r>
          </a:p>
        </p:txBody>
      </p:sp>
      <p:sp>
        <p:nvSpPr>
          <p:cNvPr id="10" name="Horizontal Scroll 9"/>
          <p:cNvSpPr/>
          <p:nvPr/>
        </p:nvSpPr>
        <p:spPr>
          <a:xfrm>
            <a:off x="754323" y="3862247"/>
            <a:ext cx="4652864" cy="1366199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b="1" dirty="0">
                <a:solidFill>
                  <a:schemeClr val="tx2">
                    <a:lumMod val="50000"/>
                  </a:schemeClr>
                </a:solidFill>
              </a:rPr>
              <a:t>Писмена процедура – м. Ноември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bg-BG" b="1" dirty="0">
                <a:solidFill>
                  <a:schemeClr val="tx2">
                    <a:lumMod val="50000"/>
                  </a:schemeClr>
                </a:solidFill>
              </a:rPr>
              <a:t> 2021 г. </a:t>
            </a:r>
            <a:r>
              <a:rPr lang="bg-BG" sz="1400" b="1" dirty="0">
                <a:solidFill>
                  <a:schemeClr val="tx2">
                    <a:lumMod val="50000"/>
                  </a:schemeClr>
                </a:solidFill>
              </a:rPr>
              <a:t>стартирана на 05.11.2021 г.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297005" y="4982198"/>
            <a:ext cx="4199669" cy="1592897"/>
          </a:xfrm>
          <a:prstGeom prst="rect">
            <a:avLst/>
          </a:prstGeom>
          <a:solidFill>
            <a:schemeClr val="bg1">
              <a:lumMod val="85000"/>
            </a:schemeClr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Основна цел: Социална интеграция на уязвими групи чрез създаване на условия за прехода им от средно към висше образование</a:t>
            </a:r>
          </a:p>
          <a:p>
            <a:pPr algn="ctr"/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(Срок за становища от КН на </a:t>
            </a:r>
            <a:r>
              <a:rPr lang="bg-BG" sz="1400" dirty="0">
                <a:solidFill>
                  <a:schemeClr val="accent1">
                    <a:lumMod val="50000"/>
                  </a:schemeClr>
                </a:solidFill>
              </a:rPr>
              <a:t>Етап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 1: 19.11.2021 г.)</a:t>
            </a:r>
            <a:endParaRPr lang="bg-BG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Pentagon 12"/>
          <p:cNvSpPr/>
          <p:nvPr/>
        </p:nvSpPr>
        <p:spPr>
          <a:xfrm>
            <a:off x="2734655" y="5228446"/>
            <a:ext cx="4415738" cy="1231968"/>
          </a:xfrm>
          <a:prstGeom prst="homePlate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rgbClr val="002060"/>
                </a:solidFill>
              </a:rPr>
              <a:t>Одобряване на Методология и критерии за подбор на операция </a:t>
            </a:r>
          </a:p>
          <a:p>
            <a:pPr algn="ctr"/>
            <a:r>
              <a:rPr lang="bg-BG" b="1" dirty="0">
                <a:solidFill>
                  <a:srgbClr val="002060"/>
                </a:solidFill>
              </a:rPr>
              <a:t>„Подкрепа на уязвими групи за достъп до висше образование“</a:t>
            </a:r>
          </a:p>
        </p:txBody>
      </p:sp>
    </p:spTree>
    <p:extLst>
      <p:ext uri="{BB962C8B-B14F-4D97-AF65-F5344CB8AC3E}">
        <p14:creationId xmlns:p14="http://schemas.microsoft.com/office/powerpoint/2010/main" val="18664243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022419"/>
            <a:ext cx="12192000" cy="575450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7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.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Изпълнение на ИГРП </a:t>
            </a:r>
            <a:br>
              <a:rPr lang="bg-BG" sz="2400" b="1" dirty="0">
                <a:solidFill>
                  <a:srgbClr val="A51321"/>
                </a:solidFill>
                <a:latin typeface="+mn-lt"/>
              </a:rPr>
            </a:b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584185" y="1579419"/>
            <a:ext cx="7120135" cy="2277420"/>
            <a:chOff x="3572060" y="-232212"/>
            <a:chExt cx="6978442" cy="1934879"/>
          </a:xfrm>
        </p:grpSpPr>
        <p:sp>
          <p:nvSpPr>
            <p:cNvPr id="6" name="Right Arrow 5"/>
            <p:cNvSpPr/>
            <p:nvPr/>
          </p:nvSpPr>
          <p:spPr>
            <a:xfrm>
              <a:off x="3572060" y="-232212"/>
              <a:ext cx="6978442" cy="1934879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accent1">
                <a:lumMod val="20000"/>
                <a:lumOff val="80000"/>
                <a:alpha val="90000"/>
              </a:schemeClr>
            </a:solidFill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ight Arrow 4"/>
            <p:cNvSpPr txBox="1"/>
            <p:nvPr/>
          </p:nvSpPr>
          <p:spPr>
            <a:xfrm>
              <a:off x="3572060" y="-232212"/>
              <a:ext cx="6470175" cy="17945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12700" rIns="12700" bIns="12700" numCol="1" spcCol="1270" anchor="t" anchorCtr="0">
              <a:noAutofit/>
            </a:bodyPr>
            <a:lstStyle/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000" b="1" kern="1200" dirty="0">
                <a:solidFill>
                  <a:schemeClr val="accent3">
                    <a:lumMod val="50000"/>
                  </a:schemeClr>
                </a:solidFill>
              </a:endParaRP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kern="1200" dirty="0">
                  <a:solidFill>
                    <a:schemeClr val="accent1">
                      <a:lumMod val="75000"/>
                    </a:schemeClr>
                  </a:solidFill>
                </a:rPr>
                <a:t>„</a:t>
              </a:r>
              <a:r>
                <a:rPr lang="bg-BG" sz="2000" dirty="0">
                  <a:solidFill>
                    <a:schemeClr val="accent1">
                      <a:lumMod val="75000"/>
                    </a:schemeClr>
                  </a:solidFill>
                </a:rPr>
                <a:t>У</a:t>
              </a:r>
              <a:r>
                <a:rPr lang="bg-BG" sz="2000" kern="1200" dirty="0">
                  <a:solidFill>
                    <a:schemeClr val="accent1">
                      <a:lumMod val="75000"/>
                    </a:schemeClr>
                  </a:solidFill>
                </a:rPr>
                <a:t>ченически практики – 2“- договор </a:t>
              </a:r>
              <a:r>
                <a:rPr lang="bg-BG" sz="2000" dirty="0">
                  <a:solidFill>
                    <a:schemeClr val="accent1">
                      <a:lumMod val="75000"/>
                    </a:schemeClr>
                  </a:solidFill>
                </a:rPr>
                <a:t>за 10 553 013</a:t>
              </a:r>
              <a:r>
                <a:rPr lang="en-US" sz="200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r>
                <a:rPr lang="bg-BG" sz="2000" dirty="0">
                  <a:solidFill>
                    <a:schemeClr val="accent1">
                      <a:lumMod val="75000"/>
                    </a:schemeClr>
                  </a:solidFill>
                </a:rPr>
                <a:t>лв. с конкретен бенефициент МОН</a:t>
              </a:r>
              <a:r>
                <a:rPr lang="en-US" sz="2000" dirty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endParaRPr lang="bg-BG" sz="2000" dirty="0">
                <a:solidFill>
                  <a:schemeClr val="accent1">
                    <a:lumMod val="75000"/>
                  </a:schemeClr>
                </a:solidFill>
              </a:endParaRPr>
            </a:p>
            <a:p>
              <a:pPr marL="228600" lvl="1" indent="-228600" defTabSz="889000">
                <a:lnSpc>
                  <a:spcPct val="90000"/>
                </a:lnSpc>
                <a:spcBef>
                  <a:spcPts val="1200"/>
                </a:spcBef>
                <a:spcAft>
                  <a:spcPct val="15000"/>
                </a:spcAft>
                <a:buChar char="••"/>
              </a:pPr>
              <a:r>
                <a:rPr lang="bg-BG" sz="2000" kern="1200" dirty="0">
                  <a:solidFill>
                    <a:schemeClr val="accent1">
                      <a:lumMod val="75000"/>
                    </a:schemeClr>
                  </a:solidFill>
                </a:rPr>
                <a:t>„Подкрепа за успех“ – увеличен бюджет на 140 млн. лв., фокус на подкрепата за най-уязвимите ученици чрез успешна практика на образователните медиатори</a:t>
              </a:r>
              <a:endParaRPr lang="en-US" sz="2000" kern="12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48488" y="3856839"/>
            <a:ext cx="7174734" cy="2673127"/>
            <a:chOff x="3651830" y="2242892"/>
            <a:chExt cx="7174734" cy="2267905"/>
          </a:xfrm>
        </p:grpSpPr>
        <p:sp>
          <p:nvSpPr>
            <p:cNvPr id="9" name="Right Arrow 8"/>
            <p:cNvSpPr/>
            <p:nvPr/>
          </p:nvSpPr>
          <p:spPr>
            <a:xfrm>
              <a:off x="3651830" y="2242892"/>
              <a:ext cx="7174734" cy="226790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2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ight Arrow 4"/>
            <p:cNvSpPr txBox="1"/>
            <p:nvPr/>
          </p:nvSpPr>
          <p:spPr>
            <a:xfrm>
              <a:off x="3651830" y="2557417"/>
              <a:ext cx="6391001" cy="17571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00" tIns="12700" rIns="12700" bIns="12700" numCol="1" spcCol="1270" anchor="t" anchorCtr="0">
              <a:noAutofit/>
            </a:bodyPr>
            <a:lstStyle/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kern="1200" dirty="0">
                  <a:solidFill>
                    <a:schemeClr val="accent6">
                      <a:lumMod val="75000"/>
                    </a:schemeClr>
                  </a:solidFill>
                </a:rPr>
                <a:t>Подбор на проекти с бюджет от 7 млн. лв.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dirty="0">
                  <a:solidFill>
                    <a:schemeClr val="accent6">
                      <a:lumMod val="75000"/>
                    </a:schemeClr>
                  </a:solidFill>
                </a:rPr>
                <a:t>Целеви групи – уязвими групи (социално слаби)</a:t>
              </a:r>
              <a:endParaRPr lang="bg-BG" sz="2000" kern="1200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dirty="0">
                  <a:solidFill>
                    <a:schemeClr val="accent6">
                      <a:lumMod val="75000"/>
                    </a:schemeClr>
                  </a:solidFill>
                </a:rPr>
                <a:t>Бенефициенти – училища, ЮЛНЦ, ВУ </a:t>
              </a:r>
              <a:endParaRPr lang="en-US" sz="2000" kern="1200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kern="1200" dirty="0">
                  <a:solidFill>
                    <a:schemeClr val="accent6">
                      <a:lumMod val="75000"/>
                    </a:schemeClr>
                  </a:solidFill>
                </a:rPr>
                <a:t>Обществено обсъждане на проект на критерии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dirty="0">
                  <a:solidFill>
                    <a:schemeClr val="accent6">
                      <a:lumMod val="75000"/>
                    </a:schemeClr>
                  </a:solidFill>
                </a:rPr>
                <a:t>Писмена процедура на КН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2000" dirty="0">
                  <a:solidFill>
                    <a:schemeClr val="accent6">
                      <a:lumMod val="75000"/>
                    </a:schemeClr>
                  </a:solidFill>
                </a:rPr>
                <a:t>Обявяване до края на 2021 г.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58807" y="1579418"/>
            <a:ext cx="3509860" cy="2078182"/>
            <a:chOff x="56979" y="65110"/>
            <a:chExt cx="3509860" cy="1990145"/>
          </a:xfrm>
        </p:grpSpPr>
        <p:sp>
          <p:nvSpPr>
            <p:cNvPr id="12" name="Rounded Rectangle 11"/>
            <p:cNvSpPr/>
            <p:nvPr/>
          </p:nvSpPr>
          <p:spPr>
            <a:xfrm>
              <a:off x="56979" y="65110"/>
              <a:ext cx="3509860" cy="1990145"/>
            </a:xfrm>
            <a:prstGeom prst="roundRect">
              <a:avLst/>
            </a:prstGeom>
            <a:solidFill>
              <a:schemeClr val="accent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154130" y="162261"/>
              <a:ext cx="3315558" cy="17958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5730" tIns="62865" rIns="125730" bIns="62865" numCol="1" spcCol="1270" anchor="ctr" anchorCtr="0">
              <a:noAutofit/>
            </a:bodyPr>
            <a:lstStyle/>
            <a:p>
              <a:pPr lvl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3000" kern="1200" dirty="0"/>
                <a:t>ПО 2 </a:t>
              </a:r>
            </a:p>
            <a:p>
              <a:pPr lvl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3000" kern="1200" dirty="0"/>
                <a:t>Образование и учене през целия живот</a:t>
              </a:r>
              <a:endParaRPr lang="en-US" sz="300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14648" y="3856840"/>
            <a:ext cx="3654020" cy="2636036"/>
            <a:chOff x="43140" y="2401822"/>
            <a:chExt cx="3433969" cy="2101227"/>
          </a:xfrm>
        </p:grpSpPr>
        <p:sp>
          <p:nvSpPr>
            <p:cNvPr id="15" name="Rounded Rectangle 14"/>
            <p:cNvSpPr/>
            <p:nvPr/>
          </p:nvSpPr>
          <p:spPr>
            <a:xfrm>
              <a:off x="43140" y="2401822"/>
              <a:ext cx="3433969" cy="2101227"/>
            </a:xfrm>
            <a:prstGeom prst="roundRect">
              <a:avLst/>
            </a:prstGeom>
            <a:solidFill>
              <a:schemeClr val="accent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ounded Rectangle 4"/>
            <p:cNvSpPr txBox="1"/>
            <p:nvPr/>
          </p:nvSpPr>
          <p:spPr>
            <a:xfrm>
              <a:off x="145713" y="2504395"/>
              <a:ext cx="3228823" cy="18960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5730" tIns="62865" rIns="125730" bIns="62865" numCol="1" spcCol="1270" anchor="ctr" anchorCtr="0">
              <a:noAutofit/>
            </a:bodyPr>
            <a:lstStyle/>
            <a:p>
              <a:pPr lvl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3000" kern="1200" dirty="0"/>
                <a:t>ПО 3</a:t>
              </a:r>
            </a:p>
            <a:p>
              <a:pPr lvl="0" algn="ctr"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3000" dirty="0"/>
                <a:t>Образователна среда за активно социално приобщаване</a:t>
              </a:r>
              <a:endParaRPr lang="en-US" sz="3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479572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3210</TotalTime>
  <Words>2978</Words>
  <Application>Microsoft Office PowerPoint</Application>
  <PresentationFormat>Widescreen</PresentationFormat>
  <Paragraphs>467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Arial Narrow</vt:lpstr>
      <vt:lpstr>Calibri</vt:lpstr>
      <vt:lpstr>Calibri Light</vt:lpstr>
      <vt:lpstr>Courier New</vt:lpstr>
      <vt:lpstr>Times New Roman</vt:lpstr>
      <vt:lpstr>Wingdings</vt:lpstr>
      <vt:lpstr>Office Theme</vt:lpstr>
      <vt:lpstr>15-то редовно заседание  на Комитета за наблюдение   23 ноември 2021 г., платформа ZOOM</vt:lpstr>
      <vt:lpstr>С ъ д ъ р ж а н и 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Операции/проекти в процес на изпълнение – актуално състояние, влиянието на COVID-19, трудности, постигнати резултати (индикатори)   Рамка за изпълнение и други индикатори за изпълнение по ПО1</vt:lpstr>
      <vt:lpstr>PowerPoint Presentation</vt:lpstr>
      <vt:lpstr>Изграждане и оборудване на ЦК </vt:lpstr>
      <vt:lpstr>Изграждане и оборудване на ЦК </vt:lpstr>
      <vt:lpstr>Изграждане и оборудване на ЦК </vt:lpstr>
      <vt:lpstr>Млади учени в ЦК</vt:lpstr>
      <vt:lpstr>PowerPoint Presentation</vt:lpstr>
      <vt:lpstr>PowerPoint Presentation</vt:lpstr>
      <vt:lpstr>PowerPoint Presentation</vt:lpstr>
      <vt:lpstr>2. Операции/проекти в процес на изпълнение – актуално състояние, влиянието на COVID-19, трудности, постигнати резултати (индикатори).  Рамка за изпълнение за индикатори по ПО2 и ПО3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Yoana Bozhilova</cp:lastModifiedBy>
  <cp:revision>174</cp:revision>
  <dcterms:created xsi:type="dcterms:W3CDTF">2021-08-17T08:00:04Z</dcterms:created>
  <dcterms:modified xsi:type="dcterms:W3CDTF">2021-11-19T12:50:14Z</dcterms:modified>
</cp:coreProperties>
</file>