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61" r:id="rId4"/>
    <p:sldId id="265" r:id="rId5"/>
    <p:sldId id="260" r:id="rId6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1E24"/>
    <a:srgbClr val="009846"/>
    <a:srgbClr val="7D99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2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15.11.2021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xmlns="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10.png"/><Relationship Id="rId7" Type="http://schemas.openxmlformats.org/officeDocument/2006/relationships/image" Target="../media/image12.emf"/><Relationship Id="rId2" Type="http://schemas.openxmlformats.org/officeDocument/2006/relationships/hyperlink" Target="https://www.eufunds.bg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acebook.com/sf.mon.bg" TargetMode="External"/><Relationship Id="rId5" Type="http://schemas.openxmlformats.org/officeDocument/2006/relationships/hyperlink" Target="http://opnoir.bg/" TargetMode="External"/><Relationship Id="rId4" Type="http://schemas.openxmlformats.org/officeDocument/2006/relationships/image" Target="../media/image11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EA8AC-A20E-4622-AA53-5E2A90DAC9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9184" y="2081871"/>
            <a:ext cx="7237028" cy="3050064"/>
          </a:xfrm>
          <a:prstGeom prst="rect">
            <a:avLst/>
          </a:prstGeom>
        </p:spPr>
        <p:txBody>
          <a:bodyPr/>
          <a:lstStyle/>
          <a:p>
            <a:r>
              <a:rPr lang="ru-RU" sz="3200" b="1" dirty="0" err="1" smtClean="0"/>
              <a:t>Годишен</a:t>
            </a:r>
            <a:r>
              <a:rPr lang="ru-RU" sz="3200" b="1" dirty="0" smtClean="0"/>
              <a:t> </a:t>
            </a:r>
            <a:r>
              <a:rPr lang="ru-RU" sz="3200" b="1" dirty="0"/>
              <a:t>план за действие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на </a:t>
            </a:r>
            <a:r>
              <a:rPr lang="ru-RU" sz="3200" b="1" dirty="0"/>
              <a:t>ОПНОИР </a:t>
            </a:r>
            <a:r>
              <a:rPr lang="ru-RU" sz="3200" b="1" dirty="0" smtClean="0"/>
              <a:t>за 2022 </a:t>
            </a:r>
            <a:r>
              <a:rPr lang="ru-RU" sz="3200" b="1" dirty="0"/>
              <a:t>г.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в </a:t>
            </a:r>
            <a:r>
              <a:rPr lang="bg-BG" sz="3200" b="1" dirty="0"/>
              <a:t>и</a:t>
            </a:r>
            <a:r>
              <a:rPr lang="ru-RU" sz="3200" b="1" dirty="0" err="1" smtClean="0"/>
              <a:t>зпълнение</a:t>
            </a:r>
            <a:r>
              <a:rPr lang="ru-RU" sz="3200" b="1" dirty="0" smtClean="0"/>
              <a:t> </a:t>
            </a:r>
            <a:r>
              <a:rPr lang="ru-RU" sz="3200" b="1" dirty="0"/>
              <a:t>на </a:t>
            </a:r>
            <a:r>
              <a:rPr lang="ru-RU" sz="3200" b="1" dirty="0" err="1"/>
              <a:t>Националната</a:t>
            </a:r>
            <a:r>
              <a:rPr lang="ru-RU" sz="3200" b="1" dirty="0"/>
              <a:t> </a:t>
            </a:r>
            <a:r>
              <a:rPr lang="ru-RU" sz="3200" b="1" dirty="0" err="1" smtClean="0"/>
              <a:t>комуникационна</a:t>
            </a:r>
            <a:r>
              <a:rPr lang="ru-RU" sz="3200" b="1" dirty="0" smtClean="0"/>
              <a:t> </a:t>
            </a:r>
            <a:r>
              <a:rPr lang="ru-RU" sz="3200" b="1" dirty="0"/>
              <a:t>стратегия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2014 </a:t>
            </a:r>
            <a:r>
              <a:rPr lang="ru-RU" sz="3200" b="1" dirty="0"/>
              <a:t>– 2020 г.</a:t>
            </a:r>
            <a:endParaRPr lang="bg-BG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29184" y="4974694"/>
            <a:ext cx="617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ea typeface="+mj-ea"/>
                <a:cs typeface="+mj-cs"/>
              </a:rPr>
              <a:t>15-то заседание на Комитета за </a:t>
            </a:r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наблюдение</a:t>
            </a:r>
          </a:p>
          <a:p>
            <a:r>
              <a:rPr lang="ru-RU" sz="2400" b="1" dirty="0">
                <a:solidFill>
                  <a:srgbClr val="002060"/>
                </a:solidFill>
                <a:ea typeface="+mj-ea"/>
                <a:cs typeface="+mj-cs"/>
              </a:rPr>
              <a:t>23</a:t>
            </a:r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ea typeface="+mj-ea"/>
                <a:cs typeface="+mj-cs"/>
              </a:rPr>
              <a:t>ноември</a:t>
            </a:r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 2021 г.</a:t>
            </a:r>
            <a:endParaRPr lang="bg-BG" sz="2400" b="1" dirty="0">
              <a:solidFill>
                <a:srgbClr val="002060"/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F66A569-2A64-41E2-89AD-CC2D965E51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C64660A-F74D-4CDD-8971-1293EFBEA3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98370" y="2058430"/>
            <a:ext cx="7024046" cy="1247799"/>
          </a:xfrm>
        </p:spPr>
        <p:txBody>
          <a:bodyPr>
            <a:normAutofit/>
          </a:bodyPr>
          <a:lstStyle/>
          <a:p>
            <a:pPr algn="just"/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Публикации, </a:t>
            </a:r>
            <a:r>
              <a:rPr lang="ru-RU" sz="2400" dirty="0" err="1">
                <a:solidFill>
                  <a:srgbClr val="002060"/>
                </a:solidFill>
                <a:ea typeface="+mj-ea"/>
                <a:cs typeface="+mj-cs"/>
              </a:rPr>
              <a:t>свързани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 с </a:t>
            </a:r>
            <a:r>
              <a:rPr lang="ru-RU" sz="2400" dirty="0" smtClean="0">
                <a:solidFill>
                  <a:srgbClr val="002060"/>
                </a:solidFill>
                <a:ea typeface="+mj-ea"/>
                <a:cs typeface="+mj-cs"/>
              </a:rPr>
              <a:t>ОПНОИР, 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в </a:t>
            </a:r>
            <a:r>
              <a:rPr lang="ru-RU" sz="2400" dirty="0" err="1">
                <a:solidFill>
                  <a:srgbClr val="002060"/>
                </a:solidFill>
                <a:ea typeface="+mj-ea"/>
                <a:cs typeface="+mj-cs"/>
              </a:rPr>
              <a:t>Единния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 </a:t>
            </a:r>
            <a:r>
              <a:rPr lang="ru-RU" sz="2400" dirty="0" err="1">
                <a:solidFill>
                  <a:srgbClr val="002060"/>
                </a:solidFill>
                <a:ea typeface="+mj-ea"/>
                <a:cs typeface="+mj-cs"/>
              </a:rPr>
              <a:t>информационен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ea typeface="+mj-ea"/>
                <a:cs typeface="+mj-cs"/>
              </a:rPr>
              <a:t>портал на ЕСИФ </a:t>
            </a:r>
            <a:r>
              <a:rPr lang="en-US" sz="2400" dirty="0">
                <a:solidFill>
                  <a:srgbClr val="002060"/>
                </a:solidFill>
                <a:ea typeface="+mj-ea"/>
                <a:cs typeface="+mj-cs"/>
                <a:hlinkClick r:id="rId2"/>
              </a:rPr>
              <a:t>https://</a:t>
            </a:r>
            <a:r>
              <a:rPr lang="en-US" sz="2400" dirty="0" smtClean="0">
                <a:solidFill>
                  <a:srgbClr val="002060"/>
                </a:solidFill>
                <a:ea typeface="+mj-ea"/>
                <a:cs typeface="+mj-cs"/>
                <a:hlinkClick r:id="rId2"/>
              </a:rPr>
              <a:t>www.eufunds.bg</a:t>
            </a:r>
            <a:endParaRPr lang="bg-BG" sz="2400" dirty="0" smtClean="0">
              <a:solidFill>
                <a:srgbClr val="002060"/>
              </a:solidFill>
              <a:ea typeface="+mj-ea"/>
              <a:cs typeface="+mj-cs"/>
            </a:endParaRPr>
          </a:p>
          <a:p>
            <a:pPr marL="0" indent="0" algn="just">
              <a:buNone/>
            </a:pPr>
            <a:endParaRPr lang="en-US" sz="2400" dirty="0" smtClean="0">
              <a:solidFill>
                <a:srgbClr val="002060"/>
              </a:solidFill>
              <a:ea typeface="+mj-ea"/>
              <a:cs typeface="+mj-cs"/>
            </a:endParaRPr>
          </a:p>
          <a:p>
            <a:pPr marL="0" indent="0" algn="just">
              <a:buNone/>
            </a:pPr>
            <a:endParaRPr lang="en-US" sz="2400" dirty="0" smtClean="0">
              <a:solidFill>
                <a:srgbClr val="002060"/>
              </a:solidFill>
              <a:ea typeface="+mj-ea"/>
              <a:cs typeface="+mj-cs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530" y="1003101"/>
            <a:ext cx="694963" cy="69496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694328" y="1219200"/>
            <a:ext cx="4380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i="1" u="sng" dirty="0" smtClean="0">
                <a:solidFill>
                  <a:srgbClr val="002060"/>
                </a:solidFill>
                <a:ea typeface="+mj-ea"/>
                <a:cs typeface="+mj-cs"/>
              </a:rPr>
              <a:t>Присъствие в интернет</a:t>
            </a:r>
            <a:endParaRPr lang="bg-BG" sz="2800" i="1" u="sng" dirty="0">
              <a:solidFill>
                <a:srgbClr val="002060"/>
              </a:solidFill>
              <a:ea typeface="+mj-ea"/>
              <a:cs typeface="+mj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8493" y="2058430"/>
            <a:ext cx="2701881" cy="113809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03530" y="3457634"/>
            <a:ext cx="742745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rgbClr val="002060"/>
                </a:solidFill>
                <a:ea typeface="+mj-ea"/>
                <a:cs typeface="+mj-cs"/>
              </a:rPr>
              <a:t>Обновяване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, </a:t>
            </a:r>
            <a:r>
              <a:rPr lang="ru-RU" sz="2400" dirty="0" err="1">
                <a:solidFill>
                  <a:srgbClr val="002060"/>
                </a:solidFill>
                <a:ea typeface="+mj-ea"/>
                <a:cs typeface="+mj-cs"/>
              </a:rPr>
              <a:t>поддръжка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 и регулярна актуализация на интернет </a:t>
            </a:r>
            <a:r>
              <a:rPr lang="ru-RU" sz="2400" dirty="0" err="1">
                <a:solidFill>
                  <a:srgbClr val="002060"/>
                </a:solidFill>
                <a:ea typeface="+mj-ea"/>
                <a:cs typeface="+mj-cs"/>
              </a:rPr>
              <a:t>страницата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 на УО 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  <a:hlinkClick r:id="rId5"/>
              </a:rPr>
              <a:t>http://opnoir.bg</a:t>
            </a:r>
            <a:endParaRPr lang="ru-RU" sz="2400" dirty="0">
              <a:solidFill>
                <a:srgbClr val="002060"/>
              </a:solidFill>
              <a:ea typeface="+mj-ea"/>
              <a:cs typeface="+mj-cs"/>
            </a:endParaRPr>
          </a:p>
          <a:p>
            <a:endParaRPr lang="bg-BG" dirty="0"/>
          </a:p>
        </p:txBody>
      </p:sp>
      <p:sp>
        <p:nvSpPr>
          <p:cNvPr id="15" name="TextBox 14"/>
          <p:cNvSpPr txBox="1"/>
          <p:nvPr/>
        </p:nvSpPr>
        <p:spPr>
          <a:xfrm>
            <a:off x="4698370" y="5046011"/>
            <a:ext cx="7024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bg-BG" sz="2400" dirty="0">
                <a:solidFill>
                  <a:srgbClr val="002060"/>
                </a:solidFill>
                <a:ea typeface="+mj-ea"/>
                <a:cs typeface="+mj-cs"/>
              </a:rPr>
              <a:t>Публикации на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 </a:t>
            </a:r>
            <a:r>
              <a:rPr lang="ru-RU" sz="2400" dirty="0" err="1">
                <a:solidFill>
                  <a:srgbClr val="002060"/>
                </a:solidFill>
                <a:ea typeface="+mj-ea"/>
                <a:cs typeface="+mj-cs"/>
              </a:rPr>
              <a:t>страницата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 в </a:t>
            </a:r>
            <a:r>
              <a:rPr lang="ru-RU" sz="2400" dirty="0" err="1">
                <a:solidFill>
                  <a:srgbClr val="002060"/>
                </a:solidFill>
                <a:ea typeface="+mj-ea"/>
                <a:cs typeface="+mj-cs"/>
              </a:rPr>
              <a:t>социалната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 мрежа </a:t>
            </a:r>
            <a:r>
              <a:rPr lang="en-US" sz="2400" dirty="0">
                <a:solidFill>
                  <a:srgbClr val="002060"/>
                </a:solidFill>
                <a:ea typeface="+mj-ea"/>
                <a:cs typeface="+mj-cs"/>
              </a:rPr>
              <a:t>F</a:t>
            </a:r>
            <a:r>
              <a:rPr lang="ru-RU" sz="2400" dirty="0" err="1">
                <a:solidFill>
                  <a:srgbClr val="002060"/>
                </a:solidFill>
                <a:ea typeface="+mj-ea"/>
                <a:cs typeface="+mj-cs"/>
              </a:rPr>
              <a:t>acebook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</a:rPr>
              <a:t> </a:t>
            </a:r>
            <a:r>
              <a:rPr lang="ru-RU" sz="2400" dirty="0">
                <a:solidFill>
                  <a:srgbClr val="002060"/>
                </a:solidFill>
                <a:ea typeface="+mj-ea"/>
                <a:cs typeface="+mj-cs"/>
                <a:hlinkClick r:id="rId6"/>
              </a:rPr>
              <a:t>https://www.facebook.com/sf.mon.bg</a:t>
            </a:r>
            <a:endParaRPr lang="ru-RU" sz="2400" dirty="0">
              <a:solidFill>
                <a:srgbClr val="002060"/>
              </a:solidFill>
              <a:ea typeface="+mj-ea"/>
              <a:cs typeface="+mj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98493" y="4600972"/>
            <a:ext cx="2701881" cy="119291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33148" y="3306229"/>
            <a:ext cx="2993432" cy="120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52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8883" y="2108498"/>
            <a:ext cx="1016841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Arial" panose="020B0604020202020204" pitchFamily="34" charset="0"/>
              <a:buChar char="•"/>
              <a:defRPr/>
            </a:pPr>
            <a:r>
              <a:rPr lang="bg-BG" sz="2400" dirty="0" smtClean="0">
                <a:solidFill>
                  <a:srgbClr val="002060"/>
                </a:solidFill>
              </a:rPr>
              <a:t>Информационна </a:t>
            </a:r>
            <a:r>
              <a:rPr lang="bg-BG" sz="2400" dirty="0">
                <a:solidFill>
                  <a:srgbClr val="002060"/>
                </a:solidFill>
              </a:rPr>
              <a:t>кампания тип </a:t>
            </a:r>
            <a:r>
              <a:rPr lang="bg-BG" sz="2400" b="1" dirty="0">
                <a:solidFill>
                  <a:srgbClr val="002060"/>
                </a:solidFill>
              </a:rPr>
              <a:t>„Инфо дни“ за популяризиране на </a:t>
            </a:r>
            <a:r>
              <a:rPr lang="bg-BG" sz="2400" b="1" dirty="0" smtClean="0">
                <a:solidFill>
                  <a:srgbClr val="002060"/>
                </a:solidFill>
              </a:rPr>
              <a:t>нова процедура </a:t>
            </a:r>
            <a:r>
              <a:rPr lang="bg-BG" sz="2400" dirty="0">
                <a:solidFill>
                  <a:srgbClr val="002060"/>
                </a:solidFill>
              </a:rPr>
              <a:t>за предоставяне на безвъзмездна финансова </a:t>
            </a:r>
            <a:r>
              <a:rPr lang="bg-BG" sz="2400" dirty="0" smtClean="0">
                <a:solidFill>
                  <a:srgbClr val="002060"/>
                </a:solidFill>
              </a:rPr>
              <a:t>помощ;</a:t>
            </a:r>
            <a:endParaRPr lang="en-US" sz="2400" dirty="0">
              <a:solidFill>
                <a:srgbClr val="002060"/>
              </a:solidFill>
            </a:endParaRPr>
          </a:p>
          <a:p>
            <a:pPr lvl="0" algn="just"/>
            <a:endParaRPr lang="ru-RU" sz="2400" dirty="0" smtClean="0">
              <a:solidFill>
                <a:srgbClr val="002060"/>
              </a:solidFill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2060"/>
                </a:solidFill>
              </a:rPr>
              <a:t>Обучение на </a:t>
            </a:r>
            <a:r>
              <a:rPr lang="ru-RU" sz="2400" b="1" dirty="0" err="1" smtClean="0">
                <a:solidFill>
                  <a:srgbClr val="002060"/>
                </a:solidFill>
              </a:rPr>
              <a:t>бенефициенти</a:t>
            </a:r>
            <a:r>
              <a:rPr lang="ru-RU" sz="2400" dirty="0" smtClean="0">
                <a:solidFill>
                  <a:srgbClr val="002060"/>
                </a:solidFill>
              </a:rPr>
              <a:t>, </a:t>
            </a:r>
            <a:r>
              <a:rPr lang="ru-RU" sz="2400" dirty="0" err="1" smtClean="0">
                <a:solidFill>
                  <a:srgbClr val="002060"/>
                </a:solidFill>
              </a:rPr>
              <a:t>сключили</a:t>
            </a:r>
            <a:r>
              <a:rPr lang="ru-RU" sz="2400" dirty="0" smtClean="0">
                <a:solidFill>
                  <a:srgbClr val="002060"/>
                </a:solidFill>
              </a:rPr>
              <a:t> договори за </a:t>
            </a:r>
            <a:r>
              <a:rPr lang="ru-RU" sz="2400" dirty="0" err="1" smtClean="0">
                <a:solidFill>
                  <a:srgbClr val="002060"/>
                </a:solidFill>
              </a:rPr>
              <a:t>предоставяне</a:t>
            </a:r>
            <a:r>
              <a:rPr lang="ru-RU" sz="2400" dirty="0" smtClean="0">
                <a:solidFill>
                  <a:srgbClr val="002060"/>
                </a:solidFill>
              </a:rPr>
              <a:t> на </a:t>
            </a:r>
            <a:r>
              <a:rPr lang="ru-RU" sz="2400" dirty="0" err="1" smtClean="0">
                <a:solidFill>
                  <a:srgbClr val="002060"/>
                </a:solidFill>
              </a:rPr>
              <a:t>безвъзмездна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</a:rPr>
              <a:t>финансова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</a:rPr>
              <a:t>помощ</a:t>
            </a:r>
            <a:r>
              <a:rPr lang="ru-RU" sz="2400" dirty="0" smtClean="0">
                <a:solidFill>
                  <a:srgbClr val="002060"/>
                </a:solidFill>
              </a:rPr>
              <a:t>;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endParaRPr lang="ru-RU" sz="2400" dirty="0" smtClean="0">
              <a:solidFill>
                <a:srgbClr val="002060"/>
              </a:solidFill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2060"/>
                </a:solidFill>
              </a:rPr>
              <a:t>Работни </a:t>
            </a:r>
            <a:r>
              <a:rPr lang="ru-RU" sz="2400" b="1" dirty="0" err="1" smtClean="0">
                <a:solidFill>
                  <a:srgbClr val="002060"/>
                </a:solidFill>
              </a:rPr>
              <a:t>срещи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>
                <a:solidFill>
                  <a:srgbClr val="002060"/>
                </a:solidFill>
              </a:rPr>
              <a:t>на </a:t>
            </a:r>
            <a:r>
              <a:rPr lang="ru-RU" sz="2400" b="1" dirty="0" err="1">
                <a:solidFill>
                  <a:srgbClr val="002060"/>
                </a:solidFill>
              </a:rPr>
              <a:t>мрежата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dirty="0">
                <a:solidFill>
                  <a:srgbClr val="002060"/>
                </a:solidFill>
              </a:rPr>
              <a:t>от </a:t>
            </a:r>
            <a:r>
              <a:rPr lang="ru-RU" sz="2400" dirty="0" err="1">
                <a:solidFill>
                  <a:srgbClr val="002060"/>
                </a:solidFill>
              </a:rPr>
              <a:t>експерти</a:t>
            </a:r>
            <a:r>
              <a:rPr lang="ru-RU" sz="2400" dirty="0">
                <a:solidFill>
                  <a:srgbClr val="002060"/>
                </a:solidFill>
              </a:rPr>
              <a:t> по информация и </a:t>
            </a:r>
            <a:r>
              <a:rPr lang="ru-RU" sz="2400" dirty="0" err="1" smtClean="0">
                <a:solidFill>
                  <a:srgbClr val="002060"/>
                </a:solidFill>
              </a:rPr>
              <a:t>комуникация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bg-BG" sz="2400" dirty="0">
                <a:solidFill>
                  <a:srgbClr val="002060"/>
                </a:solidFill>
              </a:rPr>
              <a:t>на бенефициентите на инвестиционни проекти и на проекти на стойност над 5 млн. лв., финансирани по </a:t>
            </a:r>
            <a:r>
              <a:rPr lang="bg-BG" sz="2400" dirty="0" smtClean="0">
                <a:solidFill>
                  <a:srgbClr val="002060"/>
                </a:solidFill>
              </a:rPr>
              <a:t>ОПНОИР.</a:t>
            </a:r>
            <a:endParaRPr lang="ru-RU" sz="2400" dirty="0">
              <a:solidFill>
                <a:srgbClr val="002060"/>
              </a:solidFill>
            </a:endParaRPr>
          </a:p>
          <a:p>
            <a:pPr marL="447675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800" dirty="0">
              <a:solidFill>
                <a:srgbClr val="002060"/>
              </a:solidFill>
              <a:latin typeface="Calibri" panose="020F0502020204030204"/>
            </a:endParaRPr>
          </a:p>
          <a:p>
            <a:pPr marL="447675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2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484" y="1006327"/>
            <a:ext cx="695004" cy="69500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21488" y="1239666"/>
            <a:ext cx="9986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bg-BG" sz="2400" i="1" u="sng" dirty="0" smtClean="0">
                <a:solidFill>
                  <a:srgbClr val="002060"/>
                </a:solidFill>
              </a:rPr>
              <a:t>Дейности, насочени към потенциалните кандидати и бенефициентите</a:t>
            </a:r>
            <a:endParaRPr lang="bg-BG" sz="2400" i="1" u="sng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75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E9C0CA-BC14-417D-B084-4640650E9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6813" y="2153321"/>
            <a:ext cx="751485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Arial" panose="020B0604020202020204" pitchFamily="34" charset="0"/>
              <a:buChar char="•"/>
              <a:defRPr/>
            </a:pPr>
            <a:r>
              <a:rPr lang="bg-BG" sz="2400" dirty="0" smtClean="0">
                <a:solidFill>
                  <a:srgbClr val="002060"/>
                </a:solidFill>
              </a:rPr>
              <a:t>Организиране на </a:t>
            </a:r>
            <a:r>
              <a:rPr lang="bg-BG" sz="2400" b="1" dirty="0" smtClean="0">
                <a:solidFill>
                  <a:srgbClr val="002060"/>
                </a:solidFill>
              </a:rPr>
              <a:t>голямо публично събитие </a:t>
            </a:r>
            <a:r>
              <a:rPr lang="bg-BG" sz="2400" dirty="0" smtClean="0">
                <a:solidFill>
                  <a:srgbClr val="002060"/>
                </a:solidFill>
              </a:rPr>
              <a:t>в периода септември-декември 2022 г.;</a:t>
            </a:r>
          </a:p>
          <a:p>
            <a:pPr lvl="0" algn="just">
              <a:defRPr/>
            </a:pPr>
            <a:endParaRPr kumimoji="0" lang="bg-BG" sz="2400" b="1" i="0" u="none" strike="noStrike" kern="1200" cap="none" spc="0" normalizeH="0" baseline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bg-BG" sz="2400" dirty="0" smtClean="0">
                <a:solidFill>
                  <a:srgbClr val="002060"/>
                </a:solidFill>
              </a:rPr>
              <a:t>Провеждане на </a:t>
            </a:r>
            <a:r>
              <a:rPr lang="bg-BG" sz="2400" b="1" dirty="0" smtClean="0">
                <a:solidFill>
                  <a:srgbClr val="002060"/>
                </a:solidFill>
              </a:rPr>
              <a:t>информационно публично събитие/семинар за популяризиране на ОПНОИР;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endParaRPr kumimoji="0" lang="bg-BG" sz="2400" b="0" i="0" u="none" strike="noStrike" kern="1200" cap="none" spc="0" normalizeH="0" baseline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bg-BG" sz="2400" dirty="0" smtClean="0">
                <a:solidFill>
                  <a:srgbClr val="002060"/>
                </a:solidFill>
              </a:rPr>
              <a:t>Информационна кампания в </a:t>
            </a:r>
            <a:r>
              <a:rPr lang="bg-BG" sz="2400" b="1" dirty="0" smtClean="0">
                <a:solidFill>
                  <a:srgbClr val="002060"/>
                </a:solidFill>
              </a:rPr>
              <a:t>медиите. </a:t>
            </a:r>
            <a:endParaRPr kumimoji="0" lang="bg-BG" sz="2800" b="0" i="0" u="none" strike="noStrike" kern="1200" cap="none" spc="0" normalizeH="0" baseline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</a:endParaRPr>
          </a:p>
          <a:p>
            <a:pPr marL="447675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484" y="1006327"/>
            <a:ext cx="695004" cy="69500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21488" y="1239666"/>
            <a:ext cx="9986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400" b="0" i="1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Дейности, насочени към </a:t>
            </a:r>
            <a:r>
              <a:rPr lang="bg-BG" sz="2400" i="1" u="sng" noProof="0" dirty="0" smtClean="0">
                <a:solidFill>
                  <a:srgbClr val="002060"/>
                </a:solidFill>
                <a:latin typeface="Calibri" panose="020F0502020204030204"/>
              </a:rPr>
              <a:t>широката общественост</a:t>
            </a:r>
            <a:endParaRPr kumimoji="0" lang="bg-BG" sz="2400" b="0" i="1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1533" y="2813242"/>
            <a:ext cx="2252428" cy="3033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89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81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2822</TotalTime>
  <Words>163</Words>
  <Application>Microsoft Office PowerPoint</Application>
  <PresentationFormat>Widescreen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Wingdings</vt:lpstr>
      <vt:lpstr>Office Theme</vt:lpstr>
      <vt:lpstr>Годишен план за действие  на ОПНОИР за 2022 г.  в изпълнение на Националната комуникационна стратегия  2014 – 2020 г.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Ivan Popov</cp:lastModifiedBy>
  <cp:revision>70</cp:revision>
  <dcterms:created xsi:type="dcterms:W3CDTF">2021-08-17T08:00:04Z</dcterms:created>
  <dcterms:modified xsi:type="dcterms:W3CDTF">2021-11-15T08:26:55Z</dcterms:modified>
</cp:coreProperties>
</file>