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9"/>
  </p:notesMasterIdLst>
  <p:handoutMasterIdLst>
    <p:handoutMasterId r:id="rId10"/>
  </p:handoutMasterIdLst>
  <p:sldIdLst>
    <p:sldId id="257" r:id="rId2"/>
    <p:sldId id="290" r:id="rId3"/>
    <p:sldId id="296" r:id="rId4"/>
    <p:sldId id="297" r:id="rId5"/>
    <p:sldId id="298" r:id="rId6"/>
    <p:sldId id="294" r:id="rId7"/>
    <p:sldId id="299" r:id="rId8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1321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019" autoAdjust="0"/>
  </p:normalViewPr>
  <p:slideViewPr>
    <p:cSldViewPr snapToGrid="0">
      <p:cViewPr varScale="1">
        <p:scale>
          <a:sx n="92" d="100"/>
          <a:sy n="92" d="100"/>
        </p:scale>
        <p:origin x="119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17.5.2018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17.5.2018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2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374827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233338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4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1900439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5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5381888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marL="0">
              <a:defRPr sz="36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36022" y="1299754"/>
            <a:ext cx="10058400" cy="733153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022" y="2155371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4248" y="2138016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78814" y="3184072"/>
            <a:ext cx="8444900" cy="1120502"/>
          </a:xfrm>
        </p:spPr>
        <p:txBody>
          <a:bodyPr>
            <a:noAutofit/>
          </a:bodyPr>
          <a:lstStyle>
            <a:lvl1pPr algn="ctr"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Благодаря за вниманието!</a:t>
            </a:r>
            <a:br>
              <a:rPr lang="ru-RU" dirty="0" smtClean="0">
                <a:solidFill>
                  <a:srgbClr val="146194">
                    <a:lumMod val="50000"/>
                  </a:srgbClr>
                </a:solidFill>
              </a:rPr>
            </a:br>
            <a:endParaRPr lang="en-US" dirty="0"/>
          </a:p>
        </p:txBody>
      </p:sp>
      <p:sp>
        <p:nvSpPr>
          <p:cNvPr id="6" name="Footer Placeholder 4"/>
          <p:cNvSpPr txBox="1">
            <a:spLocks/>
          </p:cNvSpPr>
          <p:nvPr userDrawn="1"/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800" b="1" kern="1200" cap="all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24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</a:t>
            </a:r>
            <a:r>
              <a:rPr lang="en-US" dirty="0" smtClean="0"/>
              <a:t>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8264" y="2277866"/>
            <a:ext cx="10397948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Edit Master </a:t>
            </a:r>
            <a:r>
              <a:rPr lang="en-US" dirty="0" smtClean="0"/>
              <a:t>text </a:t>
            </a:r>
            <a:r>
              <a:rPr lang="en-US" dirty="0"/>
              <a:t>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</a:t>
            </a:r>
            <a:r>
              <a:rPr lang="en-US" dirty="0" smtClean="0"/>
              <a:t>level</a:t>
            </a:r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8E78BCB4-C98F-4B83-9DE4-0E5AA089C697}"/>
              </a:ext>
            </a:extLst>
          </p:cNvPr>
          <p:cNvGrpSpPr/>
          <p:nvPr userDrawn="1"/>
        </p:nvGrpSpPr>
        <p:grpSpPr>
          <a:xfrm>
            <a:off x="0" y="0"/>
            <a:ext cx="12192000" cy="1358153"/>
            <a:chOff x="0" y="0"/>
            <a:chExt cx="12192000" cy="1358153"/>
          </a:xfrm>
        </p:grpSpPr>
        <p:sp>
          <p:nvSpPr>
            <p:cNvPr id="12" name="Rectangle 11">
              <a:extLst>
                <a:ext uri="{FF2B5EF4-FFF2-40B4-BE49-F238E27FC236}">
                  <a16:creationId xmlns="" xmlns:a16="http://schemas.microsoft.com/office/drawing/2014/main" id="{60D4C31A-B54F-422E-8621-A0F475D7D195}"/>
                </a:ext>
              </a:extLst>
            </p:cNvPr>
            <p:cNvSpPr/>
            <p:nvPr userDrawn="1"/>
          </p:nvSpPr>
          <p:spPr>
            <a:xfrm>
              <a:off x="0" y="0"/>
              <a:ext cx="12188825" cy="13581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" name="Picture 12" descr="http://sf.mon.bg/img/logo_eu_r_dva_fonda.png">
              <a:extLst>
                <a:ext uri="{FF2B5EF4-FFF2-40B4-BE49-F238E27FC236}">
                  <a16:creationId xmlns="" xmlns:a16="http://schemas.microsoft.com/office/drawing/2014/main" id="{12F0A08F-CCB6-4D25-8AC0-0F7B8FAA1D73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696" y="272870"/>
              <a:ext cx="2547937" cy="820737"/>
            </a:xfrm>
            <a:prstGeom prst="rect">
              <a:avLst/>
            </a:prstGeom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6" name="Straight Connector 15">
              <a:extLst>
                <a:ext uri="{FF2B5EF4-FFF2-40B4-BE49-F238E27FC236}">
                  <a16:creationId xmlns="" xmlns:a16="http://schemas.microsoft.com/office/drawing/2014/main" id="{E3B81ACA-7A29-4F22-915C-0A3E969FE784}"/>
                </a:ext>
              </a:extLst>
            </p:cNvPr>
            <p:cNvCxnSpPr/>
            <p:nvPr userDrawn="1"/>
          </p:nvCxnSpPr>
          <p:spPr>
            <a:xfrm>
              <a:off x="0" y="1248229"/>
              <a:ext cx="12192000" cy="0"/>
            </a:xfrm>
            <a:prstGeom prst="line">
              <a:avLst/>
            </a:prstGeom>
            <a:ln w="476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8" r:id="rId2"/>
    <p:sldLayoutId id="2147483720" r:id="rId3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b="1" kern="1200" spc="-50" baseline="0">
          <a:solidFill>
            <a:srgbClr val="002060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400" kern="1200">
          <a:solidFill>
            <a:srgbClr val="002060"/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2000" kern="1200">
          <a:solidFill>
            <a:srgbClr val="002060"/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rgbClr val="002060"/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73702" y="2480441"/>
            <a:ext cx="10866848" cy="1828800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bg-BG" sz="25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КРИТЕРИИ ЗА ПОДБОР НА ОПЕРАЦИЯ</a:t>
            </a:r>
            <a:br>
              <a:rPr lang="bg-BG" sz="2500" dirty="0" smtClean="0">
                <a:latin typeface="Times New Roman" panose="02020603050405020304" pitchFamily="18" charset="0"/>
                <a:ea typeface="SimSun" panose="02010600030101010101" pitchFamily="2" charset="-122"/>
              </a:rPr>
            </a:br>
            <a:r>
              <a:rPr lang="bg-BG" sz="25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 „</a:t>
            </a:r>
            <a:r>
              <a:rPr lang="ru-RU" sz="25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АКТИВНО ПРИОБЩАВАНЕ В СИСТЕМАТА НА ПРЕДУЧИЛИЩНОТО ОБРАЗОВАНИЕ </a:t>
            </a:r>
            <a:r>
              <a:rPr lang="bg-BG" sz="25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“</a:t>
            </a:r>
            <a:endParaRPr lang="ru-RU" sz="2500" b="1" cap="none" dirty="0">
              <a:ln/>
              <a:solidFill>
                <a:schemeClr val="bg2">
                  <a:lumMod val="50000"/>
                </a:schemeClr>
              </a:solidFill>
              <a:latin typeface="+mn-lt"/>
              <a:cs typeface="Courier New" panose="02070309020205020404" pitchFamily="49" charset="0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96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416818"/>
            <a:ext cx="11180618" cy="5074416"/>
          </a:xfrm>
        </p:spPr>
        <p:txBody>
          <a:bodyPr>
            <a:normAutofit lnSpcReduction="10000"/>
          </a:bodyPr>
          <a:lstStyle/>
          <a:p>
            <a:pPr marL="201168" lvl="1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-BG" sz="1800" b="1" dirty="0">
                <a:latin typeface="Times New Roman" panose="02020603050405020304" pitchFamily="18" charset="0"/>
                <a:ea typeface="SimSun" panose="02010600030101010101" pitchFamily="2" charset="-122"/>
              </a:rPr>
              <a:t>ПРИОРИТЕТНА ОС 3. </a:t>
            </a:r>
            <a:r>
              <a:rPr lang="bg-BG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Образователна среда за активно социално приобщаване</a:t>
            </a:r>
            <a:endParaRPr lang="en-US" dirty="0" smtClean="0"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201168" lvl="1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-BG" sz="1800" b="1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ИНВЕСТИЦИОННИ ПРИОРИТЕТИ:</a:t>
            </a:r>
          </a:p>
          <a:p>
            <a:pPr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bg-BG" b="1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SimSun" panose="02010600030101010101" pitchFamily="2" charset="-122"/>
              </a:rPr>
              <a:t>9i. </a:t>
            </a:r>
            <a:r>
              <a:rPr lang="bg-BG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Активно приобщаване, включително с оглед на насърчаване на равните възможности и активното участие, и по-добрата пригодност за заетост;</a:t>
            </a:r>
          </a:p>
          <a:p>
            <a:pPr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bg-BG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9ii. Социално-икономическо интегриране на маргинализираните</a:t>
            </a:r>
            <a:r>
              <a:rPr lang="ru-RU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SimSun" panose="02010600030101010101" pitchFamily="2" charset="-122"/>
              </a:rPr>
              <a:t>общности, </a:t>
            </a:r>
            <a:r>
              <a:rPr lang="bg-BG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като</a:t>
            </a:r>
            <a:r>
              <a:rPr lang="ru-RU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SimSun" panose="02010600030101010101" pitchFamily="2" charset="-122"/>
              </a:rPr>
              <a:t>например </a:t>
            </a:r>
            <a:r>
              <a:rPr lang="ru-RU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ромите. </a:t>
            </a:r>
            <a:endParaRPr lang="ru-RU" dirty="0"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201168" lvl="1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-BG" sz="1800" b="1" dirty="0">
                <a:latin typeface="Times New Roman" panose="02020603050405020304" pitchFamily="18" charset="0"/>
                <a:ea typeface="SimSun" panose="02010600030101010101" pitchFamily="2" charset="-122"/>
              </a:rPr>
              <a:t>ОСНОВНА ЦЕЛ НА </a:t>
            </a:r>
            <a:r>
              <a:rPr lang="bg-BG" sz="1800" b="1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ОПЕРАЦИЯТА</a:t>
            </a:r>
            <a:r>
              <a:rPr lang="bg-BG" b="1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:</a:t>
            </a:r>
            <a:r>
              <a:rPr lang="bg-BG" b="1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endParaRPr lang="bg-BG" b="1" dirty="0" smtClean="0"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bg-BG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да </a:t>
            </a:r>
            <a:r>
              <a:rPr lang="bg-BG" dirty="0">
                <a:latin typeface="Times New Roman" panose="02020603050405020304" pitchFamily="18" charset="0"/>
                <a:ea typeface="SimSun" panose="02010600030101010101" pitchFamily="2" charset="-122"/>
              </a:rPr>
              <a:t>подпомогне ранното обхващане и образователното приобщаване на деца от уязвими групи в предучилищното </a:t>
            </a:r>
            <a:r>
              <a:rPr lang="bg-BG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образование</a:t>
            </a:r>
            <a:r>
              <a:rPr lang="bg-BG" dirty="0">
                <a:latin typeface="Times New Roman" panose="02020603050405020304" pitchFamily="18" charset="0"/>
                <a:ea typeface="SimSun" panose="02010600030101010101" pitchFamily="2" charset="-122"/>
              </a:rPr>
              <a:t>;</a:t>
            </a:r>
            <a:endParaRPr lang="bg-BG" dirty="0" smtClean="0"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bg-BG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да </a:t>
            </a:r>
            <a:r>
              <a:rPr lang="bg-BG" dirty="0">
                <a:latin typeface="Times New Roman" panose="02020603050405020304" pitchFamily="18" charset="0"/>
                <a:ea typeface="SimSun" panose="02010600030101010101" pitchFamily="2" charset="-122"/>
              </a:rPr>
              <a:t>подкрепи достъпа им до качествено </a:t>
            </a:r>
            <a:r>
              <a:rPr lang="bg-BG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образование</a:t>
            </a:r>
            <a:r>
              <a:rPr lang="bg-BG" dirty="0">
                <a:latin typeface="Times New Roman" panose="02020603050405020304" pitchFamily="18" charset="0"/>
                <a:ea typeface="SimSun" panose="02010600030101010101" pitchFamily="2" charset="-122"/>
              </a:rPr>
              <a:t>;</a:t>
            </a:r>
            <a:endParaRPr lang="bg-BG" dirty="0" smtClean="0"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bg-BG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да </a:t>
            </a:r>
            <a:r>
              <a:rPr lang="bg-BG" dirty="0">
                <a:latin typeface="Times New Roman" panose="02020603050405020304" pitchFamily="18" charset="0"/>
                <a:ea typeface="SimSun" panose="02010600030101010101" pitchFamily="2" charset="-122"/>
              </a:rPr>
              <a:t>укрепи социалното им приемане и сближаване за изграждането им като пълноценни граждани и за успешна професионална, социална и личностна  реализация.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1691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30621" y="1858944"/>
            <a:ext cx="10909737" cy="39188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БЮДЖЕТ:  </a:t>
            </a:r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82 500 000 лв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bg-BG" sz="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ПРОДЪЛЖИТЕЛНОСТ НА ОПЕРАЦИЯТА: 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 месеца,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по-късно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31.12.2022 г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sz="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КОНКРЕТЕН БЕНЕФИЦИЕНТ: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образованието и науката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ПАРТНЬОР: 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Център за образователна интеграция на децата и учениците от етническите малцинства</a:t>
            </a:r>
          </a:p>
          <a:p>
            <a:pPr marL="0" indent="0">
              <a:buNone/>
            </a:pPr>
            <a:endParaRPr lang="ru-RU" sz="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ЦЕЛЕВИ ГРУПИ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bg-BG" sz="20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деца </a:t>
            </a:r>
            <a:r>
              <a:rPr lang="bg-BG" sz="2000" dirty="0">
                <a:latin typeface="Times New Roman" panose="02020603050405020304" pitchFamily="18" charset="0"/>
                <a:ea typeface="SimSun" panose="02010600030101010101" pitchFamily="2" charset="-122"/>
              </a:rPr>
              <a:t>от уязвими групи, родители, учители и други педагогически и непедагогически </a:t>
            </a:r>
            <a:r>
              <a:rPr lang="bg-BG" sz="20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специалисти</a:t>
            </a:r>
            <a:endParaRPr lang="en-GB" sz="20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9120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8821" y="1808704"/>
            <a:ext cx="11172047" cy="4865366"/>
          </a:xfrm>
        </p:spPr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bg-BG" dirty="0" smtClean="0"/>
              <a:t> </a:t>
            </a:r>
            <a:r>
              <a:rPr lang="ru-RU" dirty="0" smtClean="0"/>
              <a:t> </a:t>
            </a:r>
            <a:r>
              <a:rPr lang="bg-BG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Допълнително обучение по български език за деца от уязвими групи, включително разработване на специализирани методики (основани на играта); учебни помагала, пособия, материали, софтуерни програми за обучение по български език и </a:t>
            </a:r>
            <a:r>
              <a:rPr lang="bg-BG" sz="1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.;</a:t>
            </a: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bg-BG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Дейности за педагогическа, психологическа и социална подкрепа на деца от уязвими групи, вкл. обезпечаване на средствата за такси на детски градини с повишена концентрация на деца от уязвими групи, осигуряване на допълнителен персонал, учебни материали, пособия, помагала и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др.;</a:t>
            </a: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Обучения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педагогически и </a:t>
            </a:r>
            <a:r>
              <a:rPr lang="bg-BG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непедагогически специалисти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bg-BG" sz="19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прилагане </a:t>
            </a:r>
            <a:r>
              <a:rPr lang="bg-BG" sz="1900" dirty="0">
                <a:latin typeface="Times New Roman" panose="02020603050405020304" pitchFamily="18" charset="0"/>
                <a:ea typeface="SimSun" panose="02010600030101010101" pitchFamily="2" charset="-122"/>
              </a:rPr>
              <a:t>на специализирани методики (основани на играта) за обучение по български </a:t>
            </a:r>
            <a:r>
              <a:rPr lang="bg-BG" sz="19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език,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скрининг тест за </a:t>
            </a:r>
            <a:r>
              <a:rPr lang="bg-BG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ранно оценяване на потребностите на децата и др.;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bg-BG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Дейности за педагогическа, психологическа и социална подкрепа за родители на деца от уязвими групи и за формиране у тях на мотивация за активно приобщаване на децата им, включително чрез дейността на образователни медиатори, и на социални работници, ромски лидери или представители на ромската общност;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bg-BG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Провеждане на дейности за изграждане на положителни обществени нагласи към предучилищното образование и за недопускане на дискриминация;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bg-BG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Непреки дейности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dirty="0"/>
          </a:p>
          <a:p>
            <a:pPr>
              <a:buFont typeface="Wingdings" panose="05000000000000000000" pitchFamily="2" charset="2"/>
              <a:buChar char="Ø"/>
            </a:pPr>
            <a:endParaRPr lang="bg-BG" dirty="0" smtClean="0"/>
          </a:p>
          <a:p>
            <a:pPr>
              <a:buFont typeface="Wingdings" panose="05000000000000000000" pitchFamily="2" charset="2"/>
              <a:buChar char="Ø"/>
            </a:pPr>
            <a:endParaRPr lang="en-GB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6022" y="1299755"/>
            <a:ext cx="10058400" cy="381900"/>
          </a:xfrm>
        </p:spPr>
        <p:txBody>
          <a:bodyPr>
            <a:normAutofit/>
          </a:bodyPr>
          <a:lstStyle/>
          <a:p>
            <a:pPr algn="ctr"/>
            <a:r>
              <a:rPr lang="bg-BG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ДОПУСТИМИ ДЕЙНОСТИ</a:t>
            </a:r>
            <a:endParaRPr lang="en-GB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3751" y="281621"/>
            <a:ext cx="5822185" cy="76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0099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949" y="1292773"/>
            <a:ext cx="10832124" cy="367862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ИНДИКАТОРИ</a:t>
            </a:r>
            <a:endParaRPr lang="en-GB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2949" y="1660634"/>
            <a:ext cx="11033092" cy="4971278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buNone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bg-BG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изпълнение: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bg-BG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 градини, подкрепени по ОП за осигуряване на среда за активно приобщаване в системата на предучилищното образование (включително за ранна превенция на обучителни затруднения) – минимум 1500;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bg-BG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Деца, участващи в дейности за активно приобщаване в системата на предучилищното образование (сред тях деца от маргинализирани общности, включително роми, участващи в мерки за образователна интеграция и реинтеграция) – 50 000;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bg-BG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Брой национални кампании за мотивация на родителите от целевата група – 6;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bg-BG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Брой национални кампании за преодоляване на негативни обществени нагласи и недискриминация </a:t>
            </a:r>
            <a:r>
              <a:rPr lang="ru-RU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6.</a:t>
            </a:r>
          </a:p>
          <a:p>
            <a:pPr marL="0" indent="0" algn="just">
              <a:buNone/>
            </a:pP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bg-BG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резултат: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bg-BG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Деца, приобщени в системата на предучилищното образование (сред тях деца от маргинализирани общности, включително роми, интегрирани в образователната система) – 40  000;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bg-BG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Относителен дял на децата от уязвимите групи с напредък по български език от участието им в операцията (измерено съгласно методика в Наредба№ 5/03.06.2016 г. и очакваното изменение от 2018 г.) – 85%;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bg-BG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Групов нетен коефициент на записване в детските градини – повишение с 2% за периода на операцията</a:t>
            </a:r>
            <a:r>
              <a:rPr lang="ru-RU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3215" y="251476"/>
            <a:ext cx="5822185" cy="76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1855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070" y="1664917"/>
            <a:ext cx="10397948" cy="4023360"/>
          </a:xfrm>
        </p:spPr>
        <p:txBody>
          <a:bodyPr/>
          <a:lstStyle/>
          <a:p>
            <a:pPr algn="ctr"/>
            <a:endParaRPr lang="bg-BG" dirty="0" smtClean="0"/>
          </a:p>
          <a:p>
            <a:pPr algn="just"/>
            <a:endParaRPr lang="en-GB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bg-BG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ЗА ВНИМАНИЕТО!</a:t>
            </a:r>
            <a:endParaRPr lang="en-US" sz="3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http://sf.mon.bg/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138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022" y="2155371"/>
            <a:ext cx="10940646" cy="4595466"/>
          </a:xfrm>
        </p:spPr>
        <p:txBody>
          <a:bodyPr>
            <a:normAutofit fontScale="92500" lnSpcReduction="10000"/>
          </a:bodyPr>
          <a:lstStyle/>
          <a:p>
            <a:r>
              <a:rPr lang="bg-BG" b="1" dirty="0"/>
              <a:t>Решение 4: </a:t>
            </a:r>
            <a:endParaRPr lang="en-US" dirty="0"/>
          </a:p>
          <a:p>
            <a:r>
              <a:rPr lang="bg-BG" b="1" dirty="0"/>
              <a:t>Комитетът за наблюдение приема предложените методология и критерии за подбор на операция „Активно приобщаване в системата на предучилищното образование“ по приоритетна ос 3 „Образователна среда за приобщаващо образование“ на ОПНОИР, в които са отразени получените бележки от Тематична работна група „Предучилищно и училищно образование“ и Тематична работна група „Социално приобщаване чрез образование“ и членовете на Комитета за наблюдение. </a:t>
            </a:r>
            <a:endParaRPr lang="en-US" dirty="0"/>
          </a:p>
          <a:p>
            <a:r>
              <a:rPr lang="bg-BG" b="1" dirty="0"/>
              <a:t>Комитетът за наблюдение дава мандат на Управляващия орган на ОП НОИР да измени с писмена процедура методологията и критериите за подбор на операция „Осигуряване на достъп до качествено образование в малките населени места и в труднодостъпните райони“, с цел освобождаване на средства, за които няма сключени споразумения за изпълнение на стратегии за изпълнение на ВОМР и обезпечаване на необходимия ресурс за операция „Активно приобщаване в системата на предучилищното образование“.</a:t>
            </a:r>
            <a:endParaRPr lang="en-US"/>
          </a:p>
          <a:p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063393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3961</TotalTime>
  <Words>762</Words>
  <Application>Microsoft Office PowerPoint</Application>
  <PresentationFormat>Widescreen</PresentationFormat>
  <Paragraphs>59</Paragraphs>
  <Slides>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SimSun</vt:lpstr>
      <vt:lpstr>Calibri</vt:lpstr>
      <vt:lpstr>Calibri Light</vt:lpstr>
      <vt:lpstr>Courier New</vt:lpstr>
      <vt:lpstr>Times New Roman</vt:lpstr>
      <vt:lpstr>Wingdings</vt:lpstr>
      <vt:lpstr>Retrospect</vt:lpstr>
      <vt:lpstr>КРИТЕРИИ ЗА ПОДБОР НА ОПЕРАЦИЯ  „АКТИВНО ПРИОБЩАВАНЕ В СИСТЕМАТА НА ПРЕДУЧИЛИЩНОТО ОБРАЗОВАНИЕ “</vt:lpstr>
      <vt:lpstr>PowerPoint Presentation</vt:lpstr>
      <vt:lpstr>PowerPoint Presentation</vt:lpstr>
      <vt:lpstr>ДОПУСТИМИ ДЕЙНОСТИ</vt:lpstr>
      <vt:lpstr>ИНДИКАТОРИ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ИНФОРМАЦИЯ  ЗА ИЗПЪЛНЕНИЕТО НА ОПЕРАТИВНА ПРОГРАМА  „НАУКА И ОБРАЗОВАНИЕ ЗА ИНТЕЛИГЕНТЕН РАСТЕЖ“ 2014-2020 Г.</dc:title>
  <dc:creator>Svetomira G Kaloyanova</dc:creator>
  <cp:lastModifiedBy>Ivan Popov</cp:lastModifiedBy>
  <cp:revision>301</cp:revision>
  <cp:lastPrinted>2017-07-22T14:43:57Z</cp:lastPrinted>
  <dcterms:created xsi:type="dcterms:W3CDTF">2016-05-13T12:08:51Z</dcterms:created>
  <dcterms:modified xsi:type="dcterms:W3CDTF">2018-05-17T17:00:17Z</dcterms:modified>
</cp:coreProperties>
</file>