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1"/>
  </p:sldMasterIdLst>
  <p:notesMasterIdLst>
    <p:notesMasterId r:id="rId13"/>
  </p:notesMasterIdLst>
  <p:sldIdLst>
    <p:sldId id="256" r:id="rId2"/>
    <p:sldId id="309" r:id="rId3"/>
    <p:sldId id="322" r:id="rId4"/>
    <p:sldId id="308" r:id="rId5"/>
    <p:sldId id="321" r:id="rId6"/>
    <p:sldId id="317" r:id="rId7"/>
    <p:sldId id="316" r:id="rId8"/>
    <p:sldId id="312" r:id="rId9"/>
    <p:sldId id="315" r:id="rId10"/>
    <p:sldId id="314" r:id="rId11"/>
    <p:sldId id="260" r:id="rId12"/>
  </p:sldIdLst>
  <p:sldSz cx="12192000" cy="6858000"/>
  <p:notesSz cx="6797675" cy="9926638"/>
  <p:defaultTextStyle>
    <a:defPPr>
      <a:defRPr lang="bg-B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Yoana Bozhilova" initials="YB" lastIdx="2" clrIdx="0">
    <p:extLst>
      <p:ext uri="{19B8F6BF-5375-455C-9EA6-DF929625EA0E}">
        <p15:presenceInfo xmlns:p15="http://schemas.microsoft.com/office/powerpoint/2012/main" userId="S-1-5-21-3470032345-2211321583-660534131-4752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0BC00"/>
    <a:srgbClr val="F3F9ED"/>
    <a:srgbClr val="FDFEFC"/>
    <a:srgbClr val="FF93BF"/>
    <a:srgbClr val="D6A300"/>
    <a:srgbClr val="E5CBB1"/>
    <a:srgbClr val="FF0066"/>
    <a:srgbClr val="D7E7F5"/>
    <a:srgbClr val="1C07B9"/>
    <a:srgbClr val="4277C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0505E3EF-67EA-436B-97B2-0124C06EBD24}" styleName="Medium Style 4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196" autoAdjust="0"/>
    <p:restoredTop sz="91834" autoAdjust="0"/>
  </p:normalViewPr>
  <p:slideViewPr>
    <p:cSldViewPr snapToGrid="0">
      <p:cViewPr varScale="1">
        <p:scale>
          <a:sx n="75" d="100"/>
          <a:sy n="75" d="100"/>
        </p:scale>
        <p:origin x="845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commentAuthors" Target="commentAuthor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64F53F1-72E0-4B2C-9828-EE428D1366D6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bg-BG"/>
        </a:p>
      </dgm:t>
    </dgm:pt>
    <dgm:pt modelId="{0F720447-4D55-4ED6-81D2-D7DEC21D7C12}">
      <dgm:prSet/>
      <dgm:spPr/>
      <dgm:t>
        <a:bodyPr/>
        <a:lstStyle/>
        <a:p>
          <a:r>
            <a:rPr lang="ru-RU" b="0" i="0" baseline="0" dirty="0"/>
            <a:t>Операцията обхваща следните групи дейности от Приоритет 3 на ПО</a:t>
          </a:r>
          <a:endParaRPr lang="bg-BG" dirty="0"/>
        </a:p>
      </dgm:t>
    </dgm:pt>
    <dgm:pt modelId="{E43184A9-C9FE-44F4-8A9C-AEB96A0B4377}" type="parTrans" cxnId="{7D48C9AE-4A81-46C2-88A0-58D4F0AF0FFF}">
      <dgm:prSet/>
      <dgm:spPr/>
      <dgm:t>
        <a:bodyPr/>
        <a:lstStyle/>
        <a:p>
          <a:endParaRPr lang="bg-BG"/>
        </a:p>
      </dgm:t>
    </dgm:pt>
    <dgm:pt modelId="{66E24EA6-B97F-42F4-963F-1255B9A27601}" type="sibTrans" cxnId="{7D48C9AE-4A81-46C2-88A0-58D4F0AF0FFF}">
      <dgm:prSet/>
      <dgm:spPr/>
      <dgm:t>
        <a:bodyPr/>
        <a:lstStyle/>
        <a:p>
          <a:endParaRPr lang="bg-BG"/>
        </a:p>
      </dgm:t>
    </dgm:pt>
    <dgm:pt modelId="{BC5E587F-0253-4F54-89FE-A6A951F2ABDE}">
      <dgm:prSet/>
      <dgm:spPr/>
      <dgm:t>
        <a:bodyPr/>
        <a:lstStyle/>
        <a:p>
          <a:r>
            <a:rPr lang="ru-RU" b="0" i="0" baseline="0" dirty="0"/>
            <a:t>2. Подкрепа за развитие на умения за професиите на настоящето и бъдещето.</a:t>
          </a:r>
          <a:endParaRPr lang="bg-BG" dirty="0"/>
        </a:p>
      </dgm:t>
    </dgm:pt>
    <dgm:pt modelId="{83D2E1CD-27C3-4A52-AB31-A94140DF1377}" type="parTrans" cxnId="{5E67B197-85D4-4EEF-8DF9-05A626A505F9}">
      <dgm:prSet/>
      <dgm:spPr/>
      <dgm:t>
        <a:bodyPr/>
        <a:lstStyle/>
        <a:p>
          <a:endParaRPr lang="bg-BG"/>
        </a:p>
      </dgm:t>
    </dgm:pt>
    <dgm:pt modelId="{788950B7-3141-46A2-B5B5-E33DD45BB045}" type="sibTrans" cxnId="{5E67B197-85D4-4EEF-8DF9-05A626A505F9}">
      <dgm:prSet/>
      <dgm:spPr/>
      <dgm:t>
        <a:bodyPr/>
        <a:lstStyle/>
        <a:p>
          <a:endParaRPr lang="bg-BG"/>
        </a:p>
      </dgm:t>
    </dgm:pt>
    <dgm:pt modelId="{A3B77762-2449-4BCE-8458-CB6A2E406C3E}">
      <dgm:prSet/>
      <dgm:spPr/>
      <dgm:t>
        <a:bodyPr/>
        <a:lstStyle/>
        <a:p>
          <a:r>
            <a:rPr lang="ru-RU" b="0" i="0" baseline="0"/>
            <a:t>1</a:t>
          </a:r>
          <a:r>
            <a:rPr lang="ru-RU" b="0" i="0" baseline="0" dirty="0"/>
            <a:t>. Адаптиране на ПОО спрямо динамиката на пазара на труда.</a:t>
          </a:r>
          <a:endParaRPr lang="bg-BG" dirty="0"/>
        </a:p>
      </dgm:t>
    </dgm:pt>
    <dgm:pt modelId="{C627C5D4-1C0C-4717-89CA-54B5CC7B15B4}" type="parTrans" cxnId="{937AE891-B107-492E-8BCF-B27D35877D9C}">
      <dgm:prSet/>
      <dgm:spPr/>
      <dgm:t>
        <a:bodyPr/>
        <a:lstStyle/>
        <a:p>
          <a:endParaRPr lang="bg-BG"/>
        </a:p>
      </dgm:t>
    </dgm:pt>
    <dgm:pt modelId="{E012BBEE-02F0-43D0-AFA7-F3A62C3D9C57}" type="sibTrans" cxnId="{937AE891-B107-492E-8BCF-B27D35877D9C}">
      <dgm:prSet/>
      <dgm:spPr/>
      <dgm:t>
        <a:bodyPr/>
        <a:lstStyle/>
        <a:p>
          <a:endParaRPr lang="bg-BG"/>
        </a:p>
      </dgm:t>
    </dgm:pt>
    <dgm:pt modelId="{C5B477B1-9B91-4D63-8BBD-C639A011A202}" type="pres">
      <dgm:prSet presAssocID="{C64F53F1-72E0-4B2C-9828-EE428D1366D6}" presName="Name0" presStyleCnt="0">
        <dgm:presLayoutVars>
          <dgm:dir/>
          <dgm:resizeHandles val="exact"/>
        </dgm:presLayoutVars>
      </dgm:prSet>
      <dgm:spPr/>
    </dgm:pt>
    <dgm:pt modelId="{431B99B3-CC55-4D45-A398-01FD8799165F}" type="pres">
      <dgm:prSet presAssocID="{0F720447-4D55-4ED6-81D2-D7DEC21D7C12}" presName="node" presStyleLbl="node1" presStyleIdx="0" presStyleCnt="3">
        <dgm:presLayoutVars>
          <dgm:bulletEnabled val="1"/>
        </dgm:presLayoutVars>
      </dgm:prSet>
      <dgm:spPr/>
    </dgm:pt>
    <dgm:pt modelId="{18A0FF11-C724-4539-9840-4377C7608EFE}" type="pres">
      <dgm:prSet presAssocID="{66E24EA6-B97F-42F4-963F-1255B9A27601}" presName="sibTrans" presStyleLbl="sibTrans2D1" presStyleIdx="0" presStyleCnt="2"/>
      <dgm:spPr/>
    </dgm:pt>
    <dgm:pt modelId="{2EE24451-35B7-4C5C-A7BE-58BBC2EC9BA0}" type="pres">
      <dgm:prSet presAssocID="{66E24EA6-B97F-42F4-963F-1255B9A27601}" presName="connectorText" presStyleLbl="sibTrans2D1" presStyleIdx="0" presStyleCnt="2"/>
      <dgm:spPr/>
    </dgm:pt>
    <dgm:pt modelId="{542029F1-F97E-494B-A314-E0F4068A3C4E}" type="pres">
      <dgm:prSet presAssocID="{A3B77762-2449-4BCE-8458-CB6A2E406C3E}" presName="node" presStyleLbl="node1" presStyleIdx="1" presStyleCnt="3">
        <dgm:presLayoutVars>
          <dgm:bulletEnabled val="1"/>
        </dgm:presLayoutVars>
      </dgm:prSet>
      <dgm:spPr/>
    </dgm:pt>
    <dgm:pt modelId="{8B56BF1E-417C-4E7B-B4E5-F52DC93396EB}" type="pres">
      <dgm:prSet presAssocID="{E012BBEE-02F0-43D0-AFA7-F3A62C3D9C57}" presName="sibTrans" presStyleLbl="sibTrans2D1" presStyleIdx="1" presStyleCnt="2"/>
      <dgm:spPr/>
    </dgm:pt>
    <dgm:pt modelId="{C8655658-66FD-4FD1-BB2E-75BB2B52BA7E}" type="pres">
      <dgm:prSet presAssocID="{E012BBEE-02F0-43D0-AFA7-F3A62C3D9C57}" presName="connectorText" presStyleLbl="sibTrans2D1" presStyleIdx="1" presStyleCnt="2"/>
      <dgm:spPr/>
    </dgm:pt>
    <dgm:pt modelId="{F8166F4F-7187-4EFB-AB75-3C16C2B46039}" type="pres">
      <dgm:prSet presAssocID="{BC5E587F-0253-4F54-89FE-A6A951F2ABDE}" presName="node" presStyleLbl="node1" presStyleIdx="2" presStyleCnt="3">
        <dgm:presLayoutVars>
          <dgm:bulletEnabled val="1"/>
        </dgm:presLayoutVars>
      </dgm:prSet>
      <dgm:spPr/>
    </dgm:pt>
  </dgm:ptLst>
  <dgm:cxnLst>
    <dgm:cxn modelId="{A10DEE21-0A98-4048-82A2-3928C8D51459}" type="presOf" srcId="{66E24EA6-B97F-42F4-963F-1255B9A27601}" destId="{18A0FF11-C724-4539-9840-4377C7608EFE}" srcOrd="0" destOrd="0" presId="urn:microsoft.com/office/officeart/2005/8/layout/process1"/>
    <dgm:cxn modelId="{7E111145-2C91-44BC-9AEB-E6B29DCD45A6}" type="presOf" srcId="{E012BBEE-02F0-43D0-AFA7-F3A62C3D9C57}" destId="{C8655658-66FD-4FD1-BB2E-75BB2B52BA7E}" srcOrd="1" destOrd="0" presId="urn:microsoft.com/office/officeart/2005/8/layout/process1"/>
    <dgm:cxn modelId="{952D4C4A-8549-4611-89A2-E597D62EE666}" type="presOf" srcId="{A3B77762-2449-4BCE-8458-CB6A2E406C3E}" destId="{542029F1-F97E-494B-A314-E0F4068A3C4E}" srcOrd="0" destOrd="0" presId="urn:microsoft.com/office/officeart/2005/8/layout/process1"/>
    <dgm:cxn modelId="{F07A4C76-2017-4CDD-B4C1-051E13237E3C}" type="presOf" srcId="{E012BBEE-02F0-43D0-AFA7-F3A62C3D9C57}" destId="{8B56BF1E-417C-4E7B-B4E5-F52DC93396EB}" srcOrd="0" destOrd="0" presId="urn:microsoft.com/office/officeart/2005/8/layout/process1"/>
    <dgm:cxn modelId="{937AE891-B107-492E-8BCF-B27D35877D9C}" srcId="{C64F53F1-72E0-4B2C-9828-EE428D1366D6}" destId="{A3B77762-2449-4BCE-8458-CB6A2E406C3E}" srcOrd="1" destOrd="0" parTransId="{C627C5D4-1C0C-4717-89CA-54B5CC7B15B4}" sibTransId="{E012BBEE-02F0-43D0-AFA7-F3A62C3D9C57}"/>
    <dgm:cxn modelId="{5E67B197-85D4-4EEF-8DF9-05A626A505F9}" srcId="{C64F53F1-72E0-4B2C-9828-EE428D1366D6}" destId="{BC5E587F-0253-4F54-89FE-A6A951F2ABDE}" srcOrd="2" destOrd="0" parTransId="{83D2E1CD-27C3-4A52-AB31-A94140DF1377}" sibTransId="{788950B7-3141-46A2-B5B5-E33DD45BB045}"/>
    <dgm:cxn modelId="{A2797499-AD00-4B74-A449-A72663352B6B}" type="presOf" srcId="{BC5E587F-0253-4F54-89FE-A6A951F2ABDE}" destId="{F8166F4F-7187-4EFB-AB75-3C16C2B46039}" srcOrd="0" destOrd="0" presId="urn:microsoft.com/office/officeart/2005/8/layout/process1"/>
    <dgm:cxn modelId="{7D48C9AE-4A81-46C2-88A0-58D4F0AF0FFF}" srcId="{C64F53F1-72E0-4B2C-9828-EE428D1366D6}" destId="{0F720447-4D55-4ED6-81D2-D7DEC21D7C12}" srcOrd="0" destOrd="0" parTransId="{E43184A9-C9FE-44F4-8A9C-AEB96A0B4377}" sibTransId="{66E24EA6-B97F-42F4-963F-1255B9A27601}"/>
    <dgm:cxn modelId="{8837D2B0-C86E-4387-B598-982E036395F2}" type="presOf" srcId="{C64F53F1-72E0-4B2C-9828-EE428D1366D6}" destId="{C5B477B1-9B91-4D63-8BBD-C639A011A202}" srcOrd="0" destOrd="0" presId="urn:microsoft.com/office/officeart/2005/8/layout/process1"/>
    <dgm:cxn modelId="{8EBB09BF-D188-49DB-8E9E-C3546BBE97D0}" type="presOf" srcId="{66E24EA6-B97F-42F4-963F-1255B9A27601}" destId="{2EE24451-35B7-4C5C-A7BE-58BBC2EC9BA0}" srcOrd="1" destOrd="0" presId="urn:microsoft.com/office/officeart/2005/8/layout/process1"/>
    <dgm:cxn modelId="{32D6D7E4-644F-4FDC-A3BE-7393F005E809}" type="presOf" srcId="{0F720447-4D55-4ED6-81D2-D7DEC21D7C12}" destId="{431B99B3-CC55-4D45-A398-01FD8799165F}" srcOrd="0" destOrd="0" presId="urn:microsoft.com/office/officeart/2005/8/layout/process1"/>
    <dgm:cxn modelId="{318ED266-09FD-474D-9874-72F6F7CEDF52}" type="presParOf" srcId="{C5B477B1-9B91-4D63-8BBD-C639A011A202}" destId="{431B99B3-CC55-4D45-A398-01FD8799165F}" srcOrd="0" destOrd="0" presId="urn:microsoft.com/office/officeart/2005/8/layout/process1"/>
    <dgm:cxn modelId="{1673BD5D-838E-4922-B5BC-C666A8568EDB}" type="presParOf" srcId="{C5B477B1-9B91-4D63-8BBD-C639A011A202}" destId="{18A0FF11-C724-4539-9840-4377C7608EFE}" srcOrd="1" destOrd="0" presId="urn:microsoft.com/office/officeart/2005/8/layout/process1"/>
    <dgm:cxn modelId="{FAA3D276-EB93-467A-8EC6-A05BAA622F8D}" type="presParOf" srcId="{18A0FF11-C724-4539-9840-4377C7608EFE}" destId="{2EE24451-35B7-4C5C-A7BE-58BBC2EC9BA0}" srcOrd="0" destOrd="0" presId="urn:microsoft.com/office/officeart/2005/8/layout/process1"/>
    <dgm:cxn modelId="{1F0DB58F-6024-45F0-A33A-B203A0AA6E9C}" type="presParOf" srcId="{C5B477B1-9B91-4D63-8BBD-C639A011A202}" destId="{542029F1-F97E-494B-A314-E0F4068A3C4E}" srcOrd="2" destOrd="0" presId="urn:microsoft.com/office/officeart/2005/8/layout/process1"/>
    <dgm:cxn modelId="{26616359-BFF0-4C1B-BB28-D92DC41E0655}" type="presParOf" srcId="{C5B477B1-9B91-4D63-8BBD-C639A011A202}" destId="{8B56BF1E-417C-4E7B-B4E5-F52DC93396EB}" srcOrd="3" destOrd="0" presId="urn:microsoft.com/office/officeart/2005/8/layout/process1"/>
    <dgm:cxn modelId="{1752A46D-46E2-4A17-B2BE-7D0EA13096D5}" type="presParOf" srcId="{8B56BF1E-417C-4E7B-B4E5-F52DC93396EB}" destId="{C8655658-66FD-4FD1-BB2E-75BB2B52BA7E}" srcOrd="0" destOrd="0" presId="urn:microsoft.com/office/officeart/2005/8/layout/process1"/>
    <dgm:cxn modelId="{759F029D-1561-40FA-AD51-736D8CB8D857}" type="presParOf" srcId="{C5B477B1-9B91-4D63-8BBD-C639A011A202}" destId="{F8166F4F-7187-4EFB-AB75-3C16C2B46039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31B99B3-CC55-4D45-A398-01FD8799165F}">
      <dsp:nvSpPr>
        <dsp:cNvPr id="0" name=""/>
        <dsp:cNvSpPr/>
      </dsp:nvSpPr>
      <dsp:spPr>
        <a:xfrm>
          <a:off x="10006" y="0"/>
          <a:ext cx="2990888" cy="133950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900" b="0" i="0" kern="1200" baseline="0" dirty="0"/>
            <a:t>Операцията обхваща следните групи дейности от Приоритет 3 на ПО</a:t>
          </a:r>
          <a:endParaRPr lang="bg-BG" sz="1900" kern="1200" dirty="0"/>
        </a:p>
      </dsp:txBody>
      <dsp:txXfrm>
        <a:off x="49239" y="39233"/>
        <a:ext cx="2912422" cy="1261040"/>
      </dsp:txXfrm>
    </dsp:sp>
    <dsp:sp modelId="{18A0FF11-C724-4539-9840-4377C7608EFE}">
      <dsp:nvSpPr>
        <dsp:cNvPr id="0" name=""/>
        <dsp:cNvSpPr/>
      </dsp:nvSpPr>
      <dsp:spPr>
        <a:xfrm>
          <a:off x="3299984" y="298883"/>
          <a:ext cx="634068" cy="741740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bg-BG" sz="1500" kern="1200"/>
        </a:p>
      </dsp:txBody>
      <dsp:txXfrm>
        <a:off x="3299984" y="447231"/>
        <a:ext cx="443848" cy="445044"/>
      </dsp:txXfrm>
    </dsp:sp>
    <dsp:sp modelId="{542029F1-F97E-494B-A314-E0F4068A3C4E}">
      <dsp:nvSpPr>
        <dsp:cNvPr id="0" name=""/>
        <dsp:cNvSpPr/>
      </dsp:nvSpPr>
      <dsp:spPr>
        <a:xfrm>
          <a:off x="4197250" y="0"/>
          <a:ext cx="2990888" cy="133950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900" b="0" i="0" kern="1200" baseline="0"/>
            <a:t>1</a:t>
          </a:r>
          <a:r>
            <a:rPr lang="ru-RU" sz="1900" b="0" i="0" kern="1200" baseline="0" dirty="0"/>
            <a:t>. Адаптиране на ПОО спрямо динамиката на пазара на труда.</a:t>
          </a:r>
          <a:endParaRPr lang="bg-BG" sz="1900" kern="1200" dirty="0"/>
        </a:p>
      </dsp:txBody>
      <dsp:txXfrm>
        <a:off x="4236483" y="39233"/>
        <a:ext cx="2912422" cy="1261040"/>
      </dsp:txXfrm>
    </dsp:sp>
    <dsp:sp modelId="{8B56BF1E-417C-4E7B-B4E5-F52DC93396EB}">
      <dsp:nvSpPr>
        <dsp:cNvPr id="0" name=""/>
        <dsp:cNvSpPr/>
      </dsp:nvSpPr>
      <dsp:spPr>
        <a:xfrm>
          <a:off x="7487228" y="298883"/>
          <a:ext cx="634068" cy="741740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bg-BG" sz="1500" kern="1200"/>
        </a:p>
      </dsp:txBody>
      <dsp:txXfrm>
        <a:off x="7487228" y="447231"/>
        <a:ext cx="443848" cy="445044"/>
      </dsp:txXfrm>
    </dsp:sp>
    <dsp:sp modelId="{F8166F4F-7187-4EFB-AB75-3C16C2B46039}">
      <dsp:nvSpPr>
        <dsp:cNvPr id="0" name=""/>
        <dsp:cNvSpPr/>
      </dsp:nvSpPr>
      <dsp:spPr>
        <a:xfrm>
          <a:off x="8384494" y="0"/>
          <a:ext cx="2990888" cy="133950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900" b="0" i="0" kern="1200" baseline="0" dirty="0"/>
            <a:t>2. Подкрепа за развитие на умения за професиите на настоящето и бъдещето.</a:t>
          </a:r>
          <a:endParaRPr lang="bg-BG" sz="1900" kern="1200" dirty="0"/>
        </a:p>
      </dsp:txBody>
      <dsp:txXfrm>
        <a:off x="8423727" y="39233"/>
        <a:ext cx="2912422" cy="126104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C38F812-7761-4084-8A01-A7297743C1A1}" type="datetimeFigureOut">
              <a:rPr lang="bg-BG" smtClean="0"/>
              <a:t>9.6.2022 г.</a:t>
            </a:fld>
            <a:endParaRPr lang="bg-BG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bg-BG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6FE4BE-0A7D-41F3-A0EB-44B74E793C5F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4906980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46FE4BE-0A7D-41F3-A0EB-44B74E793C5F}" type="slidenum">
              <a:rPr lang="bg-BG" smtClean="0"/>
              <a:t>2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6128069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46FE4BE-0A7D-41F3-A0EB-44B74E793C5F}" type="slidenum">
              <a:rPr lang="bg-BG" smtClean="0"/>
              <a:t>3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2624149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5.png"/><Relationship Id="rId7" Type="http://schemas.openxmlformats.org/officeDocument/2006/relationships/hyperlink" Target="http://opnoir.bg/" TargetMode="External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hyperlink" Target="https://www.facebook.com/sf.mon.bg/" TargetMode="External"/><Relationship Id="rId9" Type="http://schemas.openxmlformats.org/officeDocument/2006/relationships/image" Target="../media/image9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B1B32A4-A50B-4503-9059-630EF024FA3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975" y="9840"/>
            <a:ext cx="11016025" cy="6855097"/>
          </a:xfrm>
          <a:prstGeom prst="rect">
            <a:avLst/>
          </a:prstGeom>
        </p:spPr>
      </p:pic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DD6EC2DE-BA73-40DF-8B43-888A18B9A8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47AA97F-F399-4241-AA4C-23042115F73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209926" y="845110"/>
            <a:ext cx="8982076" cy="5972575"/>
          </a:xfrm>
          <a:prstGeom prst="rect">
            <a:avLst/>
          </a:prstGeom>
        </p:spPr>
      </p:pic>
      <p:sp>
        <p:nvSpPr>
          <p:cNvPr id="12" name="Title 1">
            <a:extLst>
              <a:ext uri="{FF2B5EF4-FFF2-40B4-BE49-F238E27FC236}">
                <a16:creationId xmlns:a16="http://schemas.microsoft.com/office/drawing/2014/main" id="{544C183F-D231-4536-BD0B-D093547646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3014" y="2531632"/>
            <a:ext cx="5765859" cy="1466209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2060"/>
                </a:solidFill>
                <a:effectLst/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24FCE362-A721-4BD0-9468-AF8FC4C487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03014" y="4584494"/>
            <a:ext cx="5087075" cy="536005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229354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B1B32A4-A50B-4503-9059-630EF024FA3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975" y="9840"/>
            <a:ext cx="11016025" cy="6855097"/>
          </a:xfrm>
          <a:prstGeom prst="rect">
            <a:avLst/>
          </a:prstGeom>
        </p:spPr>
      </p:pic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DD6EC2DE-BA73-40DF-8B43-888A18B9A8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  <a:latin typeface="+mn-lt"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68A311E9-CF05-4A7F-813F-615D44E3D0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248" y="1585335"/>
            <a:ext cx="11029616" cy="988332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2060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C5C2E732-DCE1-42FD-A8FB-3457C519B8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5274" y="3106569"/>
            <a:ext cx="5087075" cy="536005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3">
            <a:extLst>
              <a:ext uri="{FF2B5EF4-FFF2-40B4-BE49-F238E27FC236}">
                <a16:creationId xmlns:a16="http://schemas.microsoft.com/office/drawing/2014/main" id="{BCE95C65-D323-47A3-A802-B797212B32F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39249" y="3781729"/>
            <a:ext cx="5393100" cy="2934999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buClr>
                <a:schemeClr val="accent2"/>
              </a:buClr>
              <a:defRPr>
                <a:latin typeface="+mn-lt"/>
              </a:defRPr>
            </a:lvl1pPr>
            <a:lvl2pPr>
              <a:buClr>
                <a:schemeClr val="accent2"/>
              </a:buClr>
              <a:defRPr>
                <a:latin typeface="+mn-lt"/>
              </a:defRPr>
            </a:lvl2pPr>
            <a:lvl3pPr>
              <a:buClr>
                <a:schemeClr val="accent2"/>
              </a:buClr>
              <a:defRPr>
                <a:latin typeface="+mn-lt"/>
              </a:defRPr>
            </a:lvl3pPr>
            <a:lvl4pPr>
              <a:buClr>
                <a:schemeClr val="accent2"/>
              </a:buClr>
              <a:defRPr>
                <a:latin typeface="+mn-lt"/>
              </a:defRPr>
            </a:lvl4pPr>
            <a:lvl5pPr>
              <a:buClr>
                <a:schemeClr val="accent2"/>
              </a:buClr>
              <a:defRPr>
                <a:latin typeface="+mn-lt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Text Placeholder 4">
            <a:extLst>
              <a:ext uri="{FF2B5EF4-FFF2-40B4-BE49-F238E27FC236}">
                <a16:creationId xmlns:a16="http://schemas.microsoft.com/office/drawing/2014/main" id="{A305F444-8172-4164-A0C0-071F610D2B1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481790" y="3106569"/>
            <a:ext cx="5087073" cy="553373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rgbClr val="0070C0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Content Placeholder 5">
            <a:extLst>
              <a:ext uri="{FF2B5EF4-FFF2-40B4-BE49-F238E27FC236}">
                <a16:creationId xmlns:a16="http://schemas.microsoft.com/office/drawing/2014/main" id="{4873C26B-667D-4BD2-BD8A-52892BE4B28B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6175764" y="3781729"/>
            <a:ext cx="5393100" cy="2934999"/>
          </a:xfrm>
          <a:prstGeom prst="rect">
            <a:avLst/>
          </a:prstGeom>
        </p:spPr>
        <p:txBody>
          <a:bodyPr anchor="t">
            <a:normAutofit/>
          </a:bodyPr>
          <a:lstStyle>
            <a:lvl1pPr marL="2286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1pPr>
            <a:lvl2pPr marL="6858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2pPr>
            <a:lvl3pPr marL="11430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3pPr>
            <a:lvl4pPr marL="16002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4pPr>
            <a:lvl5pPr marL="20574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62185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B1B32A4-A50B-4503-9059-630EF024FA3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975" y="9840"/>
            <a:ext cx="11016025" cy="6855097"/>
          </a:xfrm>
          <a:prstGeom prst="rect">
            <a:avLst/>
          </a:prstGeom>
        </p:spPr>
      </p:pic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DD6EC2DE-BA73-40DF-8B43-888A18B9A8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B4AEF81C-1873-4230-A423-C28B584BF0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47635" y="1515382"/>
            <a:ext cx="10993549" cy="1475013"/>
          </a:xfrm>
          <a:prstGeom prst="rect">
            <a:avLst/>
          </a:prstGeo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rgbClr val="002060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7603EFF1-063F-414D-8FB0-5DF7E0A803A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47638" y="2990396"/>
            <a:ext cx="10993546" cy="590321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rgbClr val="002060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1221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B1B32A4-A50B-4503-9059-630EF024FA3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975" y="9840"/>
            <a:ext cx="11016025" cy="6855097"/>
          </a:xfrm>
          <a:prstGeom prst="rect">
            <a:avLst/>
          </a:prstGeom>
        </p:spPr>
      </p:pic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DD6EC2DE-BA73-40DF-8B43-888A18B9A8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B22845-0908-4F9E-AB02-335C2F22B7A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931484" y="2097816"/>
            <a:ext cx="10376876" cy="4269428"/>
          </a:xfrm>
          <a:prstGeom prst="rect">
            <a:avLst/>
          </a:prstGeom>
        </p:spPr>
        <p:txBody>
          <a:bodyPr/>
          <a:lstStyle>
            <a:lvl1pPr>
              <a:buClr>
                <a:schemeClr val="accent2"/>
              </a:buClr>
              <a:defRPr sz="3200">
                <a:solidFill>
                  <a:srgbClr val="002060"/>
                </a:solidFill>
              </a:defRPr>
            </a:lvl1pPr>
            <a:lvl2pPr>
              <a:buClr>
                <a:schemeClr val="accent2"/>
              </a:buClr>
              <a:defRPr sz="2800">
                <a:solidFill>
                  <a:srgbClr val="002060"/>
                </a:solidFill>
              </a:defRPr>
            </a:lvl2pPr>
            <a:lvl3pPr>
              <a:buClr>
                <a:schemeClr val="accent2"/>
              </a:buClr>
              <a:defRPr sz="2400">
                <a:solidFill>
                  <a:srgbClr val="002060"/>
                </a:solidFill>
              </a:defRPr>
            </a:lvl3pPr>
            <a:lvl4pPr>
              <a:buClr>
                <a:schemeClr val="accent2"/>
              </a:buClr>
              <a:defRPr sz="2000">
                <a:solidFill>
                  <a:srgbClr val="002060"/>
                </a:solidFill>
              </a:defRPr>
            </a:lvl4pPr>
            <a:lvl5pPr>
              <a:buClr>
                <a:schemeClr val="accent2"/>
              </a:buClr>
              <a:defRPr sz="2000">
                <a:solidFill>
                  <a:srgbClr val="002060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42527358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D9325385-BAC0-4A7B-9D9A-5287018285E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3600" y="590535"/>
            <a:ext cx="10058400" cy="627601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DECCB46-D02E-45CA-9376-F2EC0AF22CA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 flipV="1">
            <a:off x="0" y="0"/>
            <a:ext cx="11013013" cy="685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4805915-20FD-4D4E-9803-4E42C873C4B3}"/>
              </a:ext>
            </a:extLst>
          </p:cNvPr>
          <p:cNvSpPr txBox="1"/>
          <p:nvPr userDrawn="1"/>
        </p:nvSpPr>
        <p:spPr>
          <a:xfrm>
            <a:off x="2694397" y="1899174"/>
            <a:ext cx="633808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bg-BG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БЛАГОДАРЯ ЗА ВНИМАНИЕТО!</a:t>
            </a:r>
            <a:endParaRPr lang="en-GB" sz="3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441B75B-D69A-441A-897A-72790177B063}"/>
              </a:ext>
            </a:extLst>
          </p:cNvPr>
          <p:cNvSpPr/>
          <p:nvPr userDrawn="1"/>
        </p:nvSpPr>
        <p:spPr>
          <a:xfrm>
            <a:off x="3435237" y="3197166"/>
            <a:ext cx="485640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bg-BG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За контакт:</a:t>
            </a:r>
            <a:endParaRPr lang="bg-BG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algn="ctr">
              <a:spcAft>
                <a:spcPts val="0"/>
              </a:spcAft>
            </a:pPr>
            <a:r>
              <a:rPr lang="bg-BG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гр. София, 1113</a:t>
            </a:r>
          </a:p>
          <a:p>
            <a:pPr algn="ctr">
              <a:spcAft>
                <a:spcPts val="0"/>
              </a:spcAft>
            </a:pPr>
            <a:r>
              <a:rPr lang="bg-BG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бул. „Цариградско шосе“ </a:t>
            </a:r>
            <a:endParaRPr lang="en-US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algn="ctr">
              <a:spcAft>
                <a:spcPts val="0"/>
              </a:spcAft>
            </a:pPr>
            <a:r>
              <a:rPr lang="bg-BG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№ 125, блок 5, ет. 1</a:t>
            </a:r>
          </a:p>
          <a:p>
            <a:pPr algn="ctr">
              <a:spcAft>
                <a:spcPts val="0"/>
              </a:spcAft>
            </a:pPr>
            <a:r>
              <a:rPr lang="bg-BG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Тел: </a:t>
            </a:r>
            <a:r>
              <a:rPr lang="en-GB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+359 2 46 76 10</a:t>
            </a:r>
            <a:r>
              <a:rPr lang="bg-BG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1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9143B3D4-9034-492E-8FD0-5182AF2DD30A}"/>
              </a:ext>
            </a:extLst>
          </p:cNvPr>
          <p:cNvGrpSpPr/>
          <p:nvPr userDrawn="1"/>
        </p:nvGrpSpPr>
        <p:grpSpPr>
          <a:xfrm>
            <a:off x="3540747" y="4988217"/>
            <a:ext cx="4645382" cy="1172392"/>
            <a:chOff x="3333750" y="4988217"/>
            <a:chExt cx="4645382" cy="1172392"/>
          </a:xfrm>
        </p:grpSpPr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816ABE3C-904B-4911-A03E-8978FC63DDDC}"/>
                </a:ext>
              </a:extLst>
            </p:cNvPr>
            <p:cNvSpPr/>
            <p:nvPr userDrawn="1"/>
          </p:nvSpPr>
          <p:spPr>
            <a:xfrm>
              <a:off x="6278465" y="5874783"/>
              <a:ext cx="1700667" cy="28582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spcAft>
                  <a:spcPts val="0"/>
                </a:spcAft>
              </a:pPr>
              <a:r>
                <a:rPr lang="en-US" sz="1800" u="sng" dirty="0" err="1">
                  <a:solidFill>
                    <a:srgbClr val="00206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hlinkClick r:id="rId4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facebook</a:t>
              </a:r>
              <a:r>
                <a:rPr lang="bg-BG" sz="1800" u="sng" dirty="0">
                  <a:solidFill>
                    <a:srgbClr val="00206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hlinkClick r:id="rId4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/sf.mon.bg/</a:t>
              </a:r>
              <a:r>
                <a:rPr lang="bg-BG" sz="1800" dirty="0">
                  <a:solidFill>
                    <a:srgbClr val="00206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</a:rPr>
                <a:t> </a:t>
              </a:r>
            </a:p>
          </p:txBody>
        </p:sp>
        <p:grpSp>
          <p:nvGrpSpPr>
            <p:cNvPr id="20" name="Group 19">
              <a:extLst>
                <a:ext uri="{FF2B5EF4-FFF2-40B4-BE49-F238E27FC236}">
                  <a16:creationId xmlns:a16="http://schemas.microsoft.com/office/drawing/2014/main" id="{A5D1E9E0-A4D3-4B0E-BFE9-7ACC99A488FE}"/>
                </a:ext>
              </a:extLst>
            </p:cNvPr>
            <p:cNvGrpSpPr/>
            <p:nvPr userDrawn="1"/>
          </p:nvGrpSpPr>
          <p:grpSpPr>
            <a:xfrm>
              <a:off x="6488631" y="5015778"/>
              <a:ext cx="1227408" cy="869682"/>
              <a:chOff x="1414483" y="4482483"/>
              <a:chExt cx="1586001" cy="1123764"/>
            </a:xfrm>
          </p:grpSpPr>
          <p:pic>
            <p:nvPicPr>
              <p:cNvPr id="4" name="Picture 3">
                <a:extLst>
                  <a:ext uri="{FF2B5EF4-FFF2-40B4-BE49-F238E27FC236}">
                    <a16:creationId xmlns:a16="http://schemas.microsoft.com/office/drawing/2014/main" id="{C26FD03C-0829-4229-9A87-D38008ED95B6}"/>
                  </a:ext>
                </a:extLst>
              </p:cNvPr>
              <p:cNvPicPr>
                <a:picLocks noChangeAspect="1"/>
              </p:cNvPicPr>
              <p:nvPr userDrawn="1"/>
            </p:nvPicPr>
            <p:blipFill>
              <a:blip r:embed="rId5" cstate="hq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76720" y="4482483"/>
                <a:ext cx="1123764" cy="1123764"/>
              </a:xfrm>
              <a:prstGeom prst="rect">
                <a:avLst/>
              </a:prstGeom>
            </p:spPr>
          </p:pic>
          <p:pic>
            <p:nvPicPr>
              <p:cNvPr id="9" name="Picture 8">
                <a:extLst>
                  <a:ext uri="{FF2B5EF4-FFF2-40B4-BE49-F238E27FC236}">
                    <a16:creationId xmlns:a16="http://schemas.microsoft.com/office/drawing/2014/main" id="{935A6B10-8FF2-4BB0-B6A6-4144B209D5ED}"/>
                  </a:ext>
                </a:extLst>
              </p:cNvPr>
              <p:cNvPicPr>
                <a:picLocks noChangeAspect="1"/>
              </p:cNvPicPr>
              <p:nvPr userDrawn="1"/>
            </p:nvPicPr>
            <p:blipFill>
              <a:blip r:embed="rId6" cstate="hq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14483" y="4991902"/>
                <a:ext cx="411836" cy="412812"/>
              </a:xfrm>
              <a:prstGeom prst="rect">
                <a:avLst/>
              </a:prstGeom>
            </p:spPr>
          </p:pic>
        </p:grpSp>
        <p:grpSp>
          <p:nvGrpSpPr>
            <p:cNvPr id="19" name="Group 18">
              <a:extLst>
                <a:ext uri="{FF2B5EF4-FFF2-40B4-BE49-F238E27FC236}">
                  <a16:creationId xmlns:a16="http://schemas.microsoft.com/office/drawing/2014/main" id="{F026D05B-52B9-461A-AAFC-786419B60F8C}"/>
                </a:ext>
              </a:extLst>
            </p:cNvPr>
            <p:cNvGrpSpPr/>
            <p:nvPr userDrawn="1"/>
          </p:nvGrpSpPr>
          <p:grpSpPr>
            <a:xfrm>
              <a:off x="3333750" y="4988217"/>
              <a:ext cx="2340370" cy="1125517"/>
              <a:chOff x="5822995" y="4930831"/>
              <a:chExt cx="3024121" cy="1454342"/>
            </a:xfrm>
          </p:grpSpPr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0E2C00DA-9F6A-4BFB-9A34-91C664EBA61A}"/>
                  </a:ext>
                </a:extLst>
              </p:cNvPr>
              <p:cNvSpPr txBox="1"/>
              <p:nvPr userDrawn="1"/>
            </p:nvSpPr>
            <p:spPr>
              <a:xfrm>
                <a:off x="5822995" y="6015841"/>
                <a:ext cx="298882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en-GB" sz="1800" u="sng" dirty="0">
                    <a:solidFill>
                      <a:srgbClr val="002060"/>
                    </a:solidFill>
                    <a:latin typeface="Calibri" panose="020F0502020204030204" pitchFamily="34" charset="0"/>
                    <a:ea typeface="Calibri" panose="020F0502020204030204" pitchFamily="34" charset="0"/>
                    <a:hlinkClick r:id="rId7">
                      <a:extLst>
                        <a:ext uri="{A12FA001-AC4F-418D-AE19-62706E023703}">
                          <ahyp:hlinkClr xmlns:ahyp="http://schemas.microsoft.com/office/drawing/2018/hyperlinkcolor" val="tx"/>
                        </a:ext>
                      </a:extLst>
                    </a:hlinkClick>
                  </a:rPr>
                  <a:t>http://opnoir.bg/</a:t>
                </a:r>
                <a:endParaRPr lang="bg-BG" sz="1800" dirty="0">
                  <a:solidFill>
                    <a:srgbClr val="002060"/>
                  </a:solidFill>
                  <a:latin typeface="Calibri" panose="020F0502020204030204" pitchFamily="34" charset="0"/>
                  <a:ea typeface="Calibri" panose="020F0502020204030204" pitchFamily="34" charset="0"/>
                </a:endParaRPr>
              </a:p>
            </p:txBody>
          </p:sp>
          <p:grpSp>
            <p:nvGrpSpPr>
              <p:cNvPr id="18" name="Group 17">
                <a:extLst>
                  <a:ext uri="{FF2B5EF4-FFF2-40B4-BE49-F238E27FC236}">
                    <a16:creationId xmlns:a16="http://schemas.microsoft.com/office/drawing/2014/main" id="{EF857496-E3F2-46C0-9D62-F3336507FDF8}"/>
                  </a:ext>
                </a:extLst>
              </p:cNvPr>
              <p:cNvGrpSpPr/>
              <p:nvPr userDrawn="1"/>
            </p:nvGrpSpPr>
            <p:grpSpPr>
              <a:xfrm>
                <a:off x="6799754" y="4930831"/>
                <a:ext cx="2047362" cy="1110343"/>
                <a:chOff x="7287984" y="4930831"/>
                <a:chExt cx="2047362" cy="1110343"/>
              </a:xfrm>
            </p:grpSpPr>
            <p:pic>
              <p:nvPicPr>
                <p:cNvPr id="15" name="Picture 14">
                  <a:extLst>
                    <a:ext uri="{FF2B5EF4-FFF2-40B4-BE49-F238E27FC236}">
                      <a16:creationId xmlns:a16="http://schemas.microsoft.com/office/drawing/2014/main" id="{C8ED090F-C454-4CFD-B576-C5EB02E972CF}"/>
                    </a:ext>
                  </a:extLst>
                </p:cNvPr>
                <p:cNvPicPr>
                  <a:picLocks noChangeAspect="1"/>
                </p:cNvPicPr>
                <p:nvPr userDrawn="1"/>
              </p:nvPicPr>
              <p:blipFill>
                <a:blip r:embed="rId8" cstate="hq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7287984" y="4930831"/>
                  <a:ext cx="1110343" cy="1110343"/>
                </a:xfrm>
                <a:prstGeom prst="rect">
                  <a:avLst/>
                </a:prstGeom>
              </p:spPr>
            </p:pic>
            <p:pic>
              <p:nvPicPr>
                <p:cNvPr id="17" name="Picture 16">
                  <a:extLst>
                    <a:ext uri="{FF2B5EF4-FFF2-40B4-BE49-F238E27FC236}">
                      <a16:creationId xmlns:a16="http://schemas.microsoft.com/office/drawing/2014/main" id="{613D9287-A0D1-417D-B460-09CCD5B25B29}"/>
                    </a:ext>
                  </a:extLst>
                </p:cNvPr>
                <p:cNvPicPr>
                  <a:picLocks noChangeAspect="1"/>
                </p:cNvPicPr>
                <p:nvPr userDrawn="1"/>
              </p:nvPicPr>
              <p:blipFill>
                <a:blip r:embed="rId9" cstate="hq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8464826" y="5486400"/>
                  <a:ext cx="870520" cy="554774"/>
                </a:xfrm>
                <a:prstGeom prst="rect">
                  <a:avLst/>
                </a:prstGeom>
              </p:spPr>
            </p:pic>
          </p:grpSp>
        </p:grpSp>
      </p:grpSp>
    </p:spTree>
    <p:extLst>
      <p:ext uri="{BB962C8B-B14F-4D97-AF65-F5344CB8AC3E}">
        <p14:creationId xmlns:p14="http://schemas.microsoft.com/office/powerpoint/2010/main" val="1812812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CB8DAC7F-6FF4-4394-AE00-58999EA6506C}"/>
              </a:ext>
            </a:extLst>
          </p:cNvPr>
          <p:cNvSpPr/>
          <p:nvPr userDrawn="1"/>
        </p:nvSpPr>
        <p:spPr>
          <a:xfrm>
            <a:off x="0" y="804862"/>
            <a:ext cx="3746500" cy="45719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EB3CD49-EAC1-42A5-BE97-99FAF6921FBE}"/>
              </a:ext>
            </a:extLst>
          </p:cNvPr>
          <p:cNvSpPr/>
          <p:nvPr userDrawn="1"/>
        </p:nvSpPr>
        <p:spPr>
          <a:xfrm>
            <a:off x="7816850" y="804862"/>
            <a:ext cx="4375149" cy="45719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6C4DC30-24CC-4449-8DD3-69898C1C2A18}"/>
              </a:ext>
            </a:extLst>
          </p:cNvPr>
          <p:cNvSpPr/>
          <p:nvPr userDrawn="1"/>
        </p:nvSpPr>
        <p:spPr>
          <a:xfrm>
            <a:off x="3832546" y="804491"/>
            <a:ext cx="3898259" cy="46461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A35142-E829-4FA0-A1B0-829FF82F6943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512" y="68325"/>
            <a:ext cx="11867915" cy="665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94875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5" r:id="rId2"/>
    <p:sldLayoutId id="2147483664" r:id="rId3"/>
    <p:sldLayoutId id="2147483663" r:id="rId4"/>
    <p:sldLayoutId id="2147483650" r:id="rId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bg-B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sf.mon.bg/?h=downloadFile&amp;fileId=2765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4" Type="http://schemas.openxmlformats.org/officeDocument/2006/relationships/hyperlink" Target="https://www.oecd.org/publications/oecd-reviews-of-evaluation-and-assessment-in-education-bulgaria-57f2fb43-en.htm" TargetMode="Externa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0" y="2916799"/>
            <a:ext cx="6096000" cy="2918565"/>
          </a:xfrm>
        </p:spPr>
        <p:txBody>
          <a:bodyPr>
            <a:noAutofit/>
          </a:bodyPr>
          <a:lstStyle/>
          <a:p>
            <a:pPr algn="ctr">
              <a:spcBef>
                <a:spcPts val="1200"/>
              </a:spcBef>
              <a:spcAft>
                <a:spcPts val="1200"/>
              </a:spcAft>
            </a:pPr>
            <a:br>
              <a:rPr lang="en-GB" sz="280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ru-RU" sz="280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„</a:t>
            </a:r>
            <a:r>
              <a:rPr lang="bg-BG" sz="280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Модернизиране на професионалното образование и обучение</a:t>
            </a:r>
            <a:r>
              <a:rPr lang="ru-RU" sz="280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”</a:t>
            </a:r>
            <a:br>
              <a:rPr lang="en-GB" sz="280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br>
              <a:rPr lang="ru-RU" sz="280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ru-RU" sz="280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Програма „Образование“ 2021-2027 г.</a:t>
            </a:r>
            <a:br>
              <a:rPr lang="bg-BG" sz="280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n-US" sz="2800" dirty="0">
              <a:solidFill>
                <a:srgbClr val="A5132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14130" y="1254658"/>
            <a:ext cx="546773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+mj-cs"/>
              </a:rPr>
              <a:t>Шес</a:t>
            </a:r>
            <a:r>
              <a:rPr lang="bg-BG" sz="20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+mj-cs"/>
              </a:rPr>
              <a:t>т</a:t>
            </a:r>
            <a:r>
              <a:rPr lang="ru-RU" sz="20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+mj-cs"/>
              </a:rPr>
              <a:t>надесето заседание на </a:t>
            </a:r>
          </a:p>
          <a:p>
            <a:pPr algn="ctr"/>
            <a:r>
              <a:rPr lang="ru-RU" sz="20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+mj-cs"/>
              </a:rPr>
              <a:t>Комитета за наблюдение на</a:t>
            </a:r>
          </a:p>
          <a:p>
            <a:pPr algn="ctr"/>
            <a:r>
              <a:rPr lang="ru-RU" sz="20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+mj-cs"/>
              </a:rPr>
              <a:t>Оперативна програма „Наука и </a:t>
            </a:r>
            <a:r>
              <a:rPr lang="ru-RU" sz="2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+mj-cs"/>
              </a:rPr>
              <a:t>образование</a:t>
            </a:r>
            <a:r>
              <a:rPr lang="ru-RU" sz="20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+mj-cs"/>
              </a:rPr>
              <a:t> за интелигентен растеж“ 2014 – 2020 г.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-121920" y="5878627"/>
            <a:ext cx="5981075" cy="698269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rgbClr val="002060"/>
                </a:solidFill>
                <a:effectLst/>
                <a:latin typeface="+mn-lt"/>
                <a:ea typeface="+mj-ea"/>
                <a:cs typeface="+mj-cs"/>
              </a:defRPr>
            </a:lvl1pPr>
          </a:lstStyle>
          <a:p>
            <a:pPr algn="ctr"/>
            <a:r>
              <a:rPr lang="bg-BG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Изпълнителна агенция „Програма за образование“</a:t>
            </a:r>
          </a:p>
          <a:p>
            <a:pPr algn="ctr"/>
            <a:r>
              <a:rPr lang="ru-RU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23 юни 2022 г. гр. Пловдив</a:t>
            </a:r>
          </a:p>
          <a:p>
            <a:pPr algn="ctr"/>
            <a:br>
              <a:rPr lang="bg-BG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n-U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329112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EFF0A178-48F8-4961-AC3D-D87FAD9DB9E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</a:t>
            </a:fld>
            <a:endParaRPr lang="en-US" dirty="0"/>
          </a:p>
        </p:txBody>
      </p:sp>
      <p:graphicFrame>
        <p:nvGraphicFramePr>
          <p:cNvPr id="16" name="Diagram 15">
            <a:extLst>
              <a:ext uri="{FF2B5EF4-FFF2-40B4-BE49-F238E27FC236}">
                <a16:creationId xmlns:a16="http://schemas.microsoft.com/office/drawing/2014/main" id="{4F96A519-4EBD-4407-B183-A645CD23E50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153258037"/>
              </p:ext>
            </p:extLst>
          </p:nvPr>
        </p:nvGraphicFramePr>
        <p:xfrm>
          <a:off x="403305" y="5335930"/>
          <a:ext cx="11385390" cy="13395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8" name="TextBox 17">
            <a:extLst>
              <a:ext uri="{FF2B5EF4-FFF2-40B4-BE49-F238E27FC236}">
                <a16:creationId xmlns:a16="http://schemas.microsoft.com/office/drawing/2014/main" id="{92BB77FF-134C-43DA-AE3C-8D328637DBD8}"/>
              </a:ext>
            </a:extLst>
          </p:cNvPr>
          <p:cNvSpPr txBox="1"/>
          <p:nvPr/>
        </p:nvSpPr>
        <p:spPr>
          <a:xfrm>
            <a:off x="899025" y="1040964"/>
            <a:ext cx="1039395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Операция „</a:t>
            </a:r>
            <a:r>
              <a:rPr lang="bg-BG" sz="2400" b="1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Модернизиране на професионалното образование и обучение</a:t>
            </a:r>
            <a:r>
              <a:rPr lang="ru-RU" sz="2400" b="1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”</a:t>
            </a:r>
            <a:endParaRPr lang="bg-BG" sz="2400" b="1" dirty="0"/>
          </a:p>
        </p:txBody>
      </p:sp>
      <p:graphicFrame>
        <p:nvGraphicFramePr>
          <p:cNvPr id="19" name="Table 18">
            <a:extLst>
              <a:ext uri="{FF2B5EF4-FFF2-40B4-BE49-F238E27FC236}">
                <a16:creationId xmlns:a16="http://schemas.microsoft.com/office/drawing/2014/main" id="{178EAD0F-E8F4-42E3-BCBB-3241BD26754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400407"/>
              </p:ext>
            </p:extLst>
          </p:nvPr>
        </p:nvGraphicFramePr>
        <p:xfrm>
          <a:off x="644695" y="1589447"/>
          <a:ext cx="10902609" cy="3679106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{69012ECD-51FC-41F1-AA8D-1B2483CD663E}</a:tableStyleId>
              </a:tblPr>
              <a:tblGrid>
                <a:gridCol w="10902609">
                  <a:extLst>
                    <a:ext uri="{9D8B030D-6E8A-4147-A177-3AD203B41FA5}">
                      <a16:colId xmlns:a16="http://schemas.microsoft.com/office/drawing/2014/main" val="3361938790"/>
                    </a:ext>
                  </a:extLst>
                </a:gridCol>
              </a:tblGrid>
              <a:tr h="347289">
                <a:tc>
                  <a:txBody>
                    <a:bodyPr/>
                    <a:lstStyle/>
                    <a:p>
                      <a:pPr algn="ctr"/>
                      <a:endParaRPr lang="bg-BG" sz="1600" b="0" dirty="0">
                        <a:solidFill>
                          <a:schemeClr val="tx2"/>
                        </a:solidFill>
                        <a:effectLst/>
                      </a:endParaRPr>
                    </a:p>
                    <a:p>
                      <a:pPr algn="ctr"/>
                      <a:r>
                        <a:rPr lang="bg-BG" sz="2400" b="1" dirty="0">
                          <a:solidFill>
                            <a:schemeClr val="bg1"/>
                          </a:solidFill>
                          <a:effectLst/>
                        </a:rPr>
                        <a:t>ПРИОРИТЕТ 3 -  ВРЪЗКА НА ОБРАЗОВАНИЕТО С ПАЗАРА НА ТРУДА </a:t>
                      </a:r>
                    </a:p>
                    <a:p>
                      <a:pPr algn="just"/>
                      <a:endParaRPr lang="bg-BG" sz="1600" b="0" dirty="0">
                        <a:solidFill>
                          <a:schemeClr val="tx2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94939150"/>
                  </a:ext>
                </a:extLst>
              </a:tr>
              <a:tr h="1464091">
                <a:tc>
                  <a:txBody>
                    <a:bodyPr/>
                    <a:lstStyle/>
                    <a:p>
                      <a:pPr algn="ctr"/>
                      <a:r>
                        <a:rPr lang="bg-BG" sz="1800" b="1" dirty="0">
                          <a:solidFill>
                            <a:schemeClr val="tx2"/>
                          </a:solidFill>
                          <a:effectLst/>
                        </a:rPr>
                        <a:t>Специфична цел по чл. 4, </a:t>
                      </a:r>
                      <a:r>
                        <a:rPr lang="bg-BG" sz="1800" b="1" dirty="0" err="1">
                          <a:solidFill>
                            <a:schemeClr val="tx2"/>
                          </a:solidFill>
                          <a:effectLst/>
                        </a:rPr>
                        <a:t>пар</a:t>
                      </a:r>
                      <a:r>
                        <a:rPr lang="bg-BG" sz="1800" b="1" dirty="0">
                          <a:solidFill>
                            <a:schemeClr val="tx2"/>
                          </a:solidFill>
                          <a:effectLst/>
                        </a:rPr>
                        <a:t>. 1, буква д)  от Регламент (ЕС) 2021/1057 </a:t>
                      </a:r>
                    </a:p>
                    <a:p>
                      <a:pPr algn="just">
                        <a:spcAft>
                          <a:spcPts val="1200"/>
                        </a:spcAft>
                      </a:pPr>
                      <a:r>
                        <a:rPr lang="bg-BG" sz="1600" b="0" dirty="0">
                          <a:solidFill>
                            <a:schemeClr val="tx2"/>
                          </a:solidFill>
                          <a:effectLst/>
                        </a:rPr>
                        <a:t>Подобряване на качеството, приобщаващия характер, ефективността и съответствието на системите за образование и обучение с нуждите на пазара на труда, включително чрез валидиране на неформалното и </a:t>
                      </a:r>
                      <a:r>
                        <a:rPr lang="bg-BG" sz="1600" b="0" dirty="0" err="1">
                          <a:solidFill>
                            <a:schemeClr val="tx2"/>
                          </a:solidFill>
                          <a:effectLst/>
                        </a:rPr>
                        <a:t>информалното</a:t>
                      </a:r>
                      <a:r>
                        <a:rPr lang="bg-BG" sz="1600" b="0" dirty="0">
                          <a:solidFill>
                            <a:schemeClr val="tx2"/>
                          </a:solidFill>
                          <a:effectLst/>
                        </a:rPr>
                        <a:t> учене, така че да допринасят за придобиването на ключови компетентности, включително предприемачески и цифрови умения, също и чрез насърчаване на въвеждането на </a:t>
                      </a:r>
                      <a:r>
                        <a:rPr lang="bg-BG" sz="1600" b="0" dirty="0" err="1">
                          <a:solidFill>
                            <a:schemeClr val="tx2"/>
                          </a:solidFill>
                          <a:effectLst/>
                        </a:rPr>
                        <a:t>дуални</a:t>
                      </a:r>
                      <a:r>
                        <a:rPr lang="bg-BG" sz="1600" b="0" dirty="0">
                          <a:solidFill>
                            <a:schemeClr val="tx2"/>
                          </a:solidFill>
                          <a:effectLst/>
                        </a:rPr>
                        <a:t> системи на обучение и чиракуване.</a:t>
                      </a:r>
                      <a:endParaRPr lang="bg-BG" sz="1800" b="0" dirty="0">
                        <a:solidFill>
                          <a:schemeClr val="tx2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144000" marR="180000" marT="0" marB="0"/>
                </a:tc>
                <a:extLst>
                  <a:ext uri="{0D108BD9-81ED-4DB2-BD59-A6C34878D82A}">
                    <a16:rowId xmlns:a16="http://schemas.microsoft.com/office/drawing/2014/main" val="1901499285"/>
                  </a:ext>
                </a:extLst>
              </a:tr>
              <a:tr h="136157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1800"/>
                        </a:spcBef>
                        <a:spcAft>
                          <a:spcPts val="0"/>
                        </a:spcAft>
                        <a:buClr>
                          <a:srgbClr val="ED7D31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br>
                        <a:rPr kumimoji="0" lang="ru-RU" sz="1800" b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uLnTx/>
                          <a:uFillTx/>
                        </a:rPr>
                      </a:br>
                      <a:r>
                        <a:rPr kumimoji="0" lang="ru-RU" sz="1800" b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uLnTx/>
                          <a:uFillTx/>
                        </a:rPr>
                        <a:t>Операция от стратегическо значение по смисъла на чл. 2, т. 5 от Регламент (ЕС) 2021/1060)</a:t>
                      </a:r>
                    </a:p>
                    <a:p>
                      <a:pPr algn="just"/>
                      <a:r>
                        <a:rPr lang="ru-RU" sz="1600" b="0" dirty="0">
                          <a:solidFill>
                            <a:schemeClr val="tx2"/>
                          </a:solidFill>
                          <a:effectLst/>
                        </a:rPr>
                        <a:t>Конкретният бенефициент - МОН следва да осъществява мониторинг на резултатите от дейностите по проекта и регулярно да представя информация за напредъка и постигнатите резултати пред Отрасловия съвет към МОН и Консултативния съвет за ПОО, като своевременно предоставя информация и кани за участие представител/и на УО. </a:t>
                      </a:r>
                      <a:endParaRPr lang="bg-BG" sz="1600" b="0" dirty="0">
                        <a:solidFill>
                          <a:schemeClr val="tx2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144000" marR="180000" marT="0" marB="0"/>
                </a:tc>
                <a:extLst>
                  <a:ext uri="{0D108BD9-81ED-4DB2-BD59-A6C34878D82A}">
                    <a16:rowId xmlns:a16="http://schemas.microsoft.com/office/drawing/2014/main" val="160753063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702797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8B954399-FF6B-4752-BB52-60890F267507}"/>
              </a:ext>
            </a:extLst>
          </p:cNvPr>
          <p:cNvSpPr/>
          <p:nvPr/>
        </p:nvSpPr>
        <p:spPr>
          <a:xfrm>
            <a:off x="2392320" y="1452043"/>
            <a:ext cx="6619600" cy="1728000"/>
          </a:xfrm>
          <a:prstGeom prst="rect">
            <a:avLst/>
          </a:prstGeom>
          <a:solidFill>
            <a:srgbClr val="00B0F0">
              <a:alpha val="20000"/>
            </a:srgb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288925" marR="0" lvl="0" indent="-288925" algn="just" defTabSz="1218987" fontAlgn="auto">
              <a:lnSpc>
                <a:spcPct val="70000"/>
              </a:lnSpc>
              <a:spcBef>
                <a:spcPct val="20000"/>
              </a:spcBef>
              <a:spcAft>
                <a:spcPts val="0"/>
              </a:spcAft>
              <a:buClr>
                <a:srgbClr val="019ADD"/>
              </a:buClr>
              <a:buSzPct val="100000"/>
              <a:buFont typeface="Arial" panose="020B0604020202020204" pitchFamily="34" charset="0"/>
              <a:buChar char="●"/>
              <a:tabLst/>
              <a:defRPr/>
            </a:pPr>
            <a:r>
              <a:rPr lang="ru-RU" sz="2000" dirty="0">
                <a:solidFill>
                  <a:prstClr val="black">
                    <a:lumMod val="75000"/>
                    <a:lumOff val="25000"/>
                  </a:prstClr>
                </a:solidFill>
                <a:cs typeface="Arial" pitchFamily="34" charset="0"/>
              </a:rPr>
              <a:t>Списъкът на професиите за ПОО в България се нуждае от рационализация и актуализиране. </a:t>
            </a:r>
          </a:p>
          <a:p>
            <a:pPr marL="288925" marR="0" lvl="0" indent="-288925" algn="just" defTabSz="1218987" fontAlgn="auto">
              <a:lnSpc>
                <a:spcPct val="70000"/>
              </a:lnSpc>
              <a:spcBef>
                <a:spcPct val="20000"/>
              </a:spcBef>
              <a:spcAft>
                <a:spcPts val="0"/>
              </a:spcAft>
              <a:buClr>
                <a:srgbClr val="019ADD"/>
              </a:buClr>
              <a:buSzPct val="100000"/>
              <a:buFont typeface="Arial" panose="020B0604020202020204" pitchFamily="34" charset="0"/>
              <a:buChar char="●"/>
              <a:tabLst/>
              <a:defRPr/>
            </a:pPr>
            <a:r>
              <a:rPr lang="ru-RU" sz="2000" dirty="0">
                <a:solidFill>
                  <a:prstClr val="black">
                    <a:lumMod val="75000"/>
                    <a:lumOff val="25000"/>
                  </a:prstClr>
                </a:solidFill>
                <a:cs typeface="Arial" pitchFamily="34" charset="0"/>
              </a:rPr>
              <a:t>Осигуряване на достатъчно учители по специалните предмети в отделните населени места. </a:t>
            </a:r>
          </a:p>
          <a:p>
            <a:pPr marL="288925" marR="0" lvl="0" indent="-288925" algn="just" defTabSz="1218987" fontAlgn="auto">
              <a:lnSpc>
                <a:spcPct val="70000"/>
              </a:lnSpc>
              <a:spcBef>
                <a:spcPct val="20000"/>
              </a:spcBef>
              <a:spcAft>
                <a:spcPts val="0"/>
              </a:spcAft>
              <a:buClr>
                <a:srgbClr val="019ADD"/>
              </a:buClr>
              <a:buSzPct val="100000"/>
              <a:buFont typeface="Arial" panose="020B0604020202020204" pitchFamily="34" charset="0"/>
              <a:buChar char="●"/>
              <a:tabLst/>
              <a:defRPr/>
            </a:pPr>
            <a:r>
              <a:rPr lang="ru-RU" sz="2000" dirty="0">
                <a:solidFill>
                  <a:prstClr val="black">
                    <a:lumMod val="75000"/>
                    <a:lumOff val="25000"/>
                  </a:prstClr>
                </a:solidFill>
                <a:cs typeface="Arial" pitchFamily="34" charset="0"/>
              </a:rPr>
              <a:t>Висок коефициент на отпадане на учениците – 21% при 8,5% в общото образование.</a:t>
            </a:r>
          </a:p>
          <a:p>
            <a:pPr marR="0" lvl="0" algn="just" defTabSz="1218987" fontAlgn="auto">
              <a:lnSpc>
                <a:spcPct val="50000"/>
              </a:lnSpc>
              <a:spcBef>
                <a:spcPct val="20000"/>
              </a:spcBef>
              <a:spcAft>
                <a:spcPts val="0"/>
              </a:spcAft>
              <a:buClr>
                <a:srgbClr val="019ADD"/>
              </a:buClr>
              <a:buSzPct val="100000"/>
              <a:tabLst/>
              <a:defRPr/>
            </a:pPr>
            <a:r>
              <a:rPr kumimoji="0" lang="en-GB" sz="1400" b="0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Cambria" panose="02040503050406030204" pitchFamily="18" charset="0"/>
                <a:cs typeface="Times New Roman" panose="02020603050405020304" pitchFamily="18" charset="0"/>
                <a:hlinkClick r:id="rId3"/>
              </a:rPr>
              <a:t>http://sf.mon.bg/?h=downloadFile&amp;fileId=2765</a:t>
            </a:r>
            <a:endParaRPr lang="ru-RU" sz="2000" dirty="0">
              <a:solidFill>
                <a:prstClr val="black">
                  <a:lumMod val="75000"/>
                  <a:lumOff val="25000"/>
                </a:prstClr>
              </a:solidFill>
              <a:cs typeface="Arial" pitchFamily="34" charset="0"/>
            </a:endParaRP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AFDC9E0D-7E6D-4E61-AAC7-95989340B54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CEA92B9-575D-47DA-B26B-311FEDEB74D8}"/>
              </a:ext>
            </a:extLst>
          </p:cNvPr>
          <p:cNvSpPr/>
          <p:nvPr/>
        </p:nvSpPr>
        <p:spPr>
          <a:xfrm>
            <a:off x="2392319" y="3263893"/>
            <a:ext cx="6619599" cy="1728000"/>
          </a:xfrm>
          <a:prstGeom prst="rect">
            <a:avLst/>
          </a:prstGeom>
          <a:solidFill>
            <a:srgbClr val="FFFF00">
              <a:alpha val="20000"/>
            </a:srgb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288925" indent="-288925" algn="just" defTabSz="1218987">
              <a:lnSpc>
                <a:spcPct val="70000"/>
              </a:lnSpc>
              <a:buClr>
                <a:srgbClr val="019ADD"/>
              </a:buClr>
              <a:buSzPct val="100000"/>
              <a:buFont typeface="Arial" panose="020B0604020202020204" pitchFamily="34" charset="0"/>
              <a:buChar char="●"/>
              <a:defRPr/>
            </a:pPr>
            <a:r>
              <a:rPr lang="ru-RU" sz="2000" dirty="0">
                <a:solidFill>
                  <a:prstClr val="black">
                    <a:lumMod val="75000"/>
                    <a:lumOff val="25000"/>
                  </a:prstClr>
                </a:solidFill>
                <a:cs typeface="Arial" pitchFamily="34" charset="0"/>
              </a:rPr>
              <a:t>Подобряване на съответствието на ПОО с потребностите на пазара на труда.</a:t>
            </a:r>
            <a:endParaRPr lang="en-GB" sz="2000" dirty="0">
              <a:solidFill>
                <a:prstClr val="black">
                  <a:lumMod val="75000"/>
                  <a:lumOff val="25000"/>
                </a:prstClr>
              </a:solidFill>
              <a:cs typeface="Arial" pitchFamily="34" charset="0"/>
            </a:endParaRPr>
          </a:p>
          <a:p>
            <a:pPr marL="288925" indent="-288925" algn="just" defTabSz="1218987">
              <a:lnSpc>
                <a:spcPct val="70000"/>
              </a:lnSpc>
              <a:spcBef>
                <a:spcPts val="600"/>
              </a:spcBef>
              <a:buClr>
                <a:srgbClr val="019ADD"/>
              </a:buClr>
              <a:buSzPct val="100000"/>
              <a:buFont typeface="Arial" panose="020B0604020202020204" pitchFamily="34" charset="0"/>
              <a:buChar char="●"/>
              <a:defRPr/>
            </a:pPr>
            <a:r>
              <a:rPr lang="ru-RU" sz="2000" dirty="0">
                <a:solidFill>
                  <a:prstClr val="black">
                    <a:lumMod val="75000"/>
                    <a:lumOff val="25000"/>
                  </a:prstClr>
                </a:solidFill>
                <a:cs typeface="Arial" pitchFamily="34" charset="0"/>
              </a:rPr>
              <a:t>Подобряване (ускоряване) на процеса по разработване на актуализирани учебни програми.</a:t>
            </a:r>
          </a:p>
          <a:p>
            <a:pPr marL="288925" indent="-288925" algn="just" defTabSz="1218987">
              <a:lnSpc>
                <a:spcPct val="70000"/>
              </a:lnSpc>
              <a:spcBef>
                <a:spcPts val="600"/>
              </a:spcBef>
              <a:buClr>
                <a:srgbClr val="019ADD"/>
              </a:buClr>
              <a:buSzPct val="100000"/>
              <a:buFont typeface="Arial" panose="020B0604020202020204" pitchFamily="34" charset="0"/>
              <a:buChar char="●"/>
              <a:defRPr/>
            </a:pPr>
            <a:r>
              <a:rPr lang="ru-RU" sz="2000" dirty="0">
                <a:solidFill>
                  <a:prstClr val="black">
                    <a:lumMod val="75000"/>
                    <a:lumOff val="25000"/>
                  </a:prstClr>
                </a:solidFill>
                <a:cs typeface="Arial" pitchFamily="34" charset="0"/>
              </a:rPr>
              <a:t>Подобряване на планирането и управлението на ПОО с фокус върху и възможностите за подобрения</a:t>
            </a:r>
            <a:r>
              <a:rPr lang="ru-RU" sz="2000" dirty="0">
                <a:solidFill>
                  <a:schemeClr val="tx1"/>
                </a:solidFill>
              </a:rPr>
              <a:t>. </a:t>
            </a:r>
            <a:endParaRPr lang="en-US" sz="2000" dirty="0">
              <a:solidFill>
                <a:schemeClr val="tx1"/>
              </a:solidFill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4ACA874-3050-450A-9E21-BE7E8B103D8F}"/>
              </a:ext>
            </a:extLst>
          </p:cNvPr>
          <p:cNvSpPr/>
          <p:nvPr/>
        </p:nvSpPr>
        <p:spPr>
          <a:xfrm>
            <a:off x="2402953" y="5085576"/>
            <a:ext cx="6608965" cy="1728000"/>
          </a:xfrm>
          <a:prstGeom prst="rect">
            <a:avLst/>
          </a:prstGeom>
          <a:solidFill>
            <a:schemeClr val="accent6">
              <a:alpha val="2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288925" indent="-288925" algn="just" defTabSz="1218987">
              <a:lnSpc>
                <a:spcPct val="70000"/>
              </a:lnSpc>
              <a:spcBef>
                <a:spcPts val="600"/>
              </a:spcBef>
              <a:buClr>
                <a:srgbClr val="019ADD"/>
              </a:buClr>
              <a:buSzPct val="100000"/>
              <a:buFont typeface="Arial" panose="020B0604020202020204" pitchFamily="34" charset="0"/>
              <a:buChar char="●"/>
              <a:defRPr/>
            </a:pPr>
            <a:r>
              <a:rPr lang="bg-BG" sz="2000" dirty="0">
                <a:solidFill>
                  <a:prstClr val="black">
                    <a:lumMod val="75000"/>
                    <a:lumOff val="25000"/>
                  </a:prstClr>
                </a:solidFill>
                <a:cs typeface="Arial" pitchFamily="34" charset="0"/>
              </a:rPr>
              <a:t>П</a:t>
            </a:r>
            <a:r>
              <a:rPr lang="ru-RU" sz="2000" dirty="0">
                <a:solidFill>
                  <a:prstClr val="black">
                    <a:lumMod val="75000"/>
                    <a:lumOff val="25000"/>
                  </a:prstClr>
                </a:solidFill>
                <a:cs typeface="Arial" pitchFamily="34" charset="0"/>
              </a:rPr>
              <a:t>репоръка 3.1.1. Преразглеждане на професионалния профил на учителите.</a:t>
            </a:r>
          </a:p>
          <a:p>
            <a:pPr marL="288925" indent="-288925" algn="just" defTabSz="1218987">
              <a:lnSpc>
                <a:spcPct val="70000"/>
              </a:lnSpc>
              <a:spcBef>
                <a:spcPts val="600"/>
              </a:spcBef>
              <a:buClr>
                <a:srgbClr val="019ADD"/>
              </a:buClr>
              <a:buSzPct val="100000"/>
              <a:buFont typeface="Arial" panose="020B0604020202020204" pitchFamily="34" charset="0"/>
              <a:buChar char="●"/>
              <a:defRPr/>
            </a:pPr>
            <a:r>
              <a:rPr kumimoji="0" lang="ru-RU" sz="200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ea typeface="+mn-ea"/>
                <a:cs typeface="Arial" pitchFamily="34" charset="0"/>
              </a:rPr>
              <a:t>Препоръка 3.2.1 Първоначалното обучение на учителите трябва да ги подготвя  по-добре за работата в класната стая</a:t>
            </a:r>
            <a:r>
              <a:rPr kumimoji="0" lang="ru-RU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ea typeface="+mn-ea"/>
                <a:cs typeface="Arial" pitchFamily="34" charset="0"/>
              </a:rPr>
              <a:t>.</a:t>
            </a:r>
            <a:r>
              <a:rPr lang="bg-BG" u="sng" dirty="0">
                <a:solidFill>
                  <a:srgbClr val="0563C1"/>
                </a:solidFill>
                <a:ea typeface="Times New Roman" panose="02020603050405020304" pitchFamily="18" charset="0"/>
                <a:hlinkClick r:id="rId4"/>
              </a:rPr>
              <a:t> </a:t>
            </a:r>
          </a:p>
          <a:p>
            <a:pPr algn="just" defTabSz="1218987">
              <a:lnSpc>
                <a:spcPct val="80000"/>
              </a:lnSpc>
              <a:spcBef>
                <a:spcPts val="600"/>
              </a:spcBef>
              <a:buClr>
                <a:srgbClr val="019ADD"/>
              </a:buClr>
              <a:buSzPct val="100000"/>
              <a:defRPr/>
            </a:pPr>
            <a:r>
              <a:rPr lang="bg-BG" sz="1400" u="sng" dirty="0">
                <a:solidFill>
                  <a:srgbClr val="0563C1"/>
                </a:solidFill>
                <a:ea typeface="Times New Roman" panose="02020603050405020304" pitchFamily="18" charset="0"/>
                <a:hlinkClick r:id="rId4"/>
              </a:rPr>
              <a:t>https://www.oecd.org/publications/oecd-reviews-of-evaluation-and-assessment-in-education-bulgaria-57f2fb43-en.htm</a:t>
            </a:r>
            <a:r>
              <a:rPr lang="bg-BG" sz="1400" dirty="0">
                <a:ea typeface="Times New Roman" panose="02020603050405020304" pitchFamily="18" charset="0"/>
              </a:rPr>
              <a:t> </a:t>
            </a:r>
            <a:endParaRPr kumimoji="0" lang="ru-RU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ea typeface="+mn-ea"/>
              <a:cs typeface="Arial" pitchFamily="34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D70BBCEA-04E5-4578-9601-B2CD4E0920A0}"/>
              </a:ext>
            </a:extLst>
          </p:cNvPr>
          <p:cNvSpPr/>
          <p:nvPr/>
        </p:nvSpPr>
        <p:spPr>
          <a:xfrm>
            <a:off x="228597" y="1452042"/>
            <a:ext cx="2163725" cy="1728000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bg-BG" sz="2000" b="1" dirty="0"/>
              <a:t>Доклад на Световна банка за ПОО</a:t>
            </a:r>
          </a:p>
          <a:p>
            <a:pPr algn="ctr"/>
            <a:r>
              <a:rPr lang="bg-BG" sz="2000" b="1" dirty="0"/>
              <a:t>Ситуационен анализ</a:t>
            </a:r>
            <a:endParaRPr lang="en-US" sz="2000" b="1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E2871F6-A1C3-4DDD-9AC8-67E1EA6B6F4B}"/>
              </a:ext>
            </a:extLst>
          </p:cNvPr>
          <p:cNvSpPr/>
          <p:nvPr/>
        </p:nvSpPr>
        <p:spPr>
          <a:xfrm>
            <a:off x="228597" y="3263893"/>
            <a:ext cx="2163724" cy="1728000"/>
          </a:xfrm>
          <a:prstGeom prst="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bg-BG" sz="2000" b="1" dirty="0"/>
              <a:t>Предложения на Световна банка  на концепции програми за ПОО</a:t>
            </a:r>
            <a:endParaRPr lang="en-US" sz="2000" b="1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79BEDCE8-C43D-4926-843F-2F8ADFB993C0}"/>
              </a:ext>
            </a:extLst>
          </p:cNvPr>
          <p:cNvSpPr/>
          <p:nvPr/>
        </p:nvSpPr>
        <p:spPr>
          <a:xfrm>
            <a:off x="208752" y="5075743"/>
            <a:ext cx="2163723" cy="1728000"/>
          </a:xfrm>
          <a:prstGeom prst="rect">
            <a:avLst/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ea typeface="+mn-ea"/>
                <a:cs typeface="Arial" pitchFamily="34" charset="0"/>
              </a:rPr>
              <a:t>Прегледи на ОИСР за оценка в областта на образованието</a:t>
            </a:r>
            <a:endParaRPr lang="en-US" sz="2000" b="1" dirty="0"/>
          </a:p>
        </p:txBody>
      </p:sp>
      <p:sp>
        <p:nvSpPr>
          <p:cNvPr id="94" name="Title 1">
            <a:extLst>
              <a:ext uri="{FF2B5EF4-FFF2-40B4-BE49-F238E27FC236}">
                <a16:creationId xmlns:a16="http://schemas.microsoft.com/office/drawing/2014/main" id="{05BBB636-D498-48AC-9DA6-CE330B2C63EA}"/>
              </a:ext>
            </a:extLst>
          </p:cNvPr>
          <p:cNvSpPr txBox="1">
            <a:spLocks/>
          </p:cNvSpPr>
          <p:nvPr/>
        </p:nvSpPr>
        <p:spPr>
          <a:xfrm>
            <a:off x="290400" y="895066"/>
            <a:ext cx="11451365" cy="365125"/>
          </a:xfr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bg-BG" sz="2400" b="1" dirty="0">
                <a:solidFill>
                  <a:srgbClr val="A51321"/>
                </a:solidFill>
                <a:latin typeface="+mn-lt"/>
              </a:rPr>
              <a:t>Препоръки и предизвикателства пред ПОО</a:t>
            </a:r>
            <a:endParaRPr lang="en-US" sz="2400" b="1" u="sng" dirty="0">
              <a:solidFill>
                <a:srgbClr val="A51321"/>
              </a:solidFill>
              <a:latin typeface="+mn-lt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DB2C88B-B409-477B-A745-688B34CA2BE3}"/>
              </a:ext>
            </a:extLst>
          </p:cNvPr>
          <p:cNvSpPr/>
          <p:nvPr/>
        </p:nvSpPr>
        <p:spPr>
          <a:xfrm>
            <a:off x="9154160" y="1446533"/>
            <a:ext cx="2936239" cy="1728000"/>
          </a:xfrm>
          <a:prstGeom prst="rect">
            <a:avLst/>
          </a:prstGeom>
          <a:solidFill>
            <a:schemeClr val="accent2">
              <a:lumMod val="75000"/>
            </a:schemeClr>
          </a:solidFill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121898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ea typeface="+mn-ea"/>
                <a:cs typeface="Arial" pitchFamily="34" charset="0"/>
              </a:rPr>
              <a:t>Вътрешна оценка на системни проекти с </a:t>
            </a:r>
            <a:b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ea typeface="+mn-ea"/>
                <a:cs typeface="Arial" pitchFamily="34" charset="0"/>
              </a:rPr>
            </a:b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ea typeface="+mn-ea"/>
                <a:cs typeface="Arial" pitchFamily="34" charset="0"/>
              </a:rPr>
              <a:t>КБ-МОН по ОПНОИР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ea typeface="+mn-ea"/>
              <a:cs typeface="Arial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3353171-5F28-44DC-B12F-9BC37DFD160E}"/>
              </a:ext>
            </a:extLst>
          </p:cNvPr>
          <p:cNvSpPr/>
          <p:nvPr/>
        </p:nvSpPr>
        <p:spPr>
          <a:xfrm rot="5400000">
            <a:off x="8802354" y="3515702"/>
            <a:ext cx="3629213" cy="2946875"/>
          </a:xfrm>
          <a:prstGeom prst="rect">
            <a:avLst/>
          </a:prstGeom>
          <a:solidFill>
            <a:schemeClr val="accent2">
              <a:lumMod val="40000"/>
              <a:lumOff val="60000"/>
              <a:alpha val="2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vert270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288925" indent="-288925" defTabSz="1218987">
              <a:lnSpc>
                <a:spcPct val="80000"/>
              </a:lnSpc>
              <a:spcBef>
                <a:spcPts val="1800"/>
              </a:spcBef>
              <a:spcAft>
                <a:spcPts val="600"/>
              </a:spcAft>
              <a:buClr>
                <a:srgbClr val="019ADD"/>
              </a:buClr>
              <a:buSzPct val="100000"/>
              <a:buFont typeface="Arial" panose="020B0604020202020204" pitchFamily="34" charset="0"/>
              <a:buChar char="●"/>
              <a:defRPr/>
            </a:pPr>
            <a:r>
              <a:rPr lang="ru-RU" sz="1900" dirty="0">
                <a:solidFill>
                  <a:prstClr val="black">
                    <a:lumMod val="75000"/>
                    <a:lumOff val="25000"/>
                  </a:prstClr>
                </a:solidFill>
                <a:cs typeface="Arial" pitchFamily="34" charset="0"/>
              </a:rPr>
              <a:t>Системните проекти са ключов инструмент за подкрепа на провежданите политики и реформи в областта на образованието и обучението</a:t>
            </a:r>
          </a:p>
          <a:p>
            <a:pPr marL="288925" indent="-288925" defTabSz="1218987">
              <a:lnSpc>
                <a:spcPct val="80000"/>
              </a:lnSpc>
              <a:spcBef>
                <a:spcPts val="1200"/>
              </a:spcBef>
              <a:buClr>
                <a:srgbClr val="019ADD"/>
              </a:buClr>
              <a:buSzPct val="100000"/>
              <a:buFont typeface="Arial" panose="020B0604020202020204" pitchFamily="34" charset="0"/>
              <a:buChar char="●"/>
              <a:defRPr/>
            </a:pPr>
            <a:r>
              <a:rPr lang="ru-RU" sz="1900" dirty="0">
                <a:solidFill>
                  <a:prstClr val="black">
                    <a:lumMod val="75000"/>
                    <a:lumOff val="25000"/>
                  </a:prstClr>
                </a:solidFill>
                <a:cs typeface="Arial" pitchFamily="34" charset="0"/>
              </a:rPr>
              <a:t>Конкретна насоченост </a:t>
            </a:r>
            <a:r>
              <a:rPr lang="bg-BG" sz="1900" dirty="0">
                <a:solidFill>
                  <a:prstClr val="black">
                    <a:lumMod val="75000"/>
                    <a:lumOff val="25000"/>
                  </a:prstClr>
                </a:solidFill>
                <a:cs typeface="Arial" pitchFamily="34" charset="0"/>
              </a:rPr>
              <a:t>на обученията на педагогическите специалисти към</a:t>
            </a:r>
            <a:r>
              <a:rPr lang="ru-RU" sz="1900" dirty="0">
                <a:solidFill>
                  <a:prstClr val="black">
                    <a:lumMod val="75000"/>
                    <a:lumOff val="25000"/>
                  </a:prstClr>
                </a:solidFill>
                <a:cs typeface="Arial" pitchFamily="34" charset="0"/>
              </a:rPr>
              <a:t> дигитализация, компетентностен модел и т.н</a:t>
            </a:r>
            <a:r>
              <a:rPr lang="ru-RU" dirty="0">
                <a:solidFill>
                  <a:prstClr val="black">
                    <a:lumMod val="75000"/>
                    <a:lumOff val="25000"/>
                  </a:prstClr>
                </a:solidFill>
                <a:cs typeface="Arial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3523202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529847F-24B0-4E60-8032-63C255B7D07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4</a:t>
            </a:fld>
            <a:endParaRPr lang="en-US" dirty="0"/>
          </a:p>
        </p:txBody>
      </p:sp>
      <p:sp>
        <p:nvSpPr>
          <p:cNvPr id="4" name="Google Shape;473;p22">
            <a:extLst>
              <a:ext uri="{FF2B5EF4-FFF2-40B4-BE49-F238E27FC236}">
                <a16:creationId xmlns:a16="http://schemas.microsoft.com/office/drawing/2014/main" id="{567AE5C3-265E-4BF2-94B7-E94C726CF965}"/>
              </a:ext>
            </a:extLst>
          </p:cNvPr>
          <p:cNvSpPr/>
          <p:nvPr/>
        </p:nvSpPr>
        <p:spPr>
          <a:xfrm>
            <a:off x="3911073" y="2527783"/>
            <a:ext cx="3249169" cy="4683968"/>
          </a:xfrm>
          <a:custGeom>
            <a:avLst/>
            <a:gdLst/>
            <a:ahLst/>
            <a:cxnLst/>
            <a:rect l="l" t="t" r="r" b="b"/>
            <a:pathLst>
              <a:path w="98382" h="123361" extrusionOk="0">
                <a:moveTo>
                  <a:pt x="45804" y="0"/>
                </a:moveTo>
                <a:cubicBezTo>
                  <a:pt x="10180" y="16252"/>
                  <a:pt x="60198" y="14526"/>
                  <a:pt x="54102" y="27301"/>
                </a:cubicBezTo>
                <a:cubicBezTo>
                  <a:pt x="48602" y="38827"/>
                  <a:pt x="31314" y="43541"/>
                  <a:pt x="30790" y="57436"/>
                </a:cubicBezTo>
                <a:cubicBezTo>
                  <a:pt x="30349" y="68949"/>
                  <a:pt x="42839" y="80748"/>
                  <a:pt x="17431" y="104847"/>
                </a:cubicBezTo>
                <a:cubicBezTo>
                  <a:pt x="4513" y="117098"/>
                  <a:pt x="0" y="121551"/>
                  <a:pt x="0" y="121551"/>
                </a:cubicBezTo>
                <a:lnTo>
                  <a:pt x="58555" y="121622"/>
                </a:lnTo>
                <a:cubicBezTo>
                  <a:pt x="72450" y="120360"/>
                  <a:pt x="98382" y="123361"/>
                  <a:pt x="98382" y="104847"/>
                </a:cubicBezTo>
                <a:cubicBezTo>
                  <a:pt x="98382" y="83106"/>
                  <a:pt x="53293" y="70759"/>
                  <a:pt x="53055" y="57960"/>
                </a:cubicBezTo>
                <a:cubicBezTo>
                  <a:pt x="52793" y="43887"/>
                  <a:pt x="76546" y="32433"/>
                  <a:pt x="69033" y="19705"/>
                </a:cubicBezTo>
                <a:cubicBezTo>
                  <a:pt x="63413" y="10180"/>
                  <a:pt x="23456" y="15740"/>
                  <a:pt x="48078" y="846"/>
                </a:cubicBezTo>
                <a:cubicBezTo>
                  <a:pt x="47006" y="834"/>
                  <a:pt x="46101" y="0"/>
                  <a:pt x="45804" y="0"/>
                </a:cubicBezTo>
                <a:close/>
              </a:path>
            </a:pathLst>
          </a:custGeom>
          <a:gradFill>
            <a:gsLst>
              <a:gs pos="0">
                <a:srgbClr val="CCCCCC"/>
              </a:gs>
              <a:gs pos="100000">
                <a:schemeClr val="lt2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" name="Google Shape;475;p22">
            <a:extLst>
              <a:ext uri="{FF2B5EF4-FFF2-40B4-BE49-F238E27FC236}">
                <a16:creationId xmlns:a16="http://schemas.microsoft.com/office/drawing/2014/main" id="{89727830-FF3D-48C8-918A-3CB1391C2EE9}"/>
              </a:ext>
            </a:extLst>
          </p:cNvPr>
          <p:cNvSpPr/>
          <p:nvPr/>
        </p:nvSpPr>
        <p:spPr>
          <a:xfrm>
            <a:off x="3133726" y="2159638"/>
            <a:ext cx="2406906" cy="818761"/>
          </a:xfrm>
          <a:custGeom>
            <a:avLst/>
            <a:gdLst/>
            <a:ahLst/>
            <a:cxnLst/>
            <a:rect l="l" t="t" r="r" b="b"/>
            <a:pathLst>
              <a:path w="55579" h="11752" extrusionOk="0">
                <a:moveTo>
                  <a:pt x="4311" y="1"/>
                </a:moveTo>
                <a:lnTo>
                  <a:pt x="4311" y="1929"/>
                </a:lnTo>
                <a:lnTo>
                  <a:pt x="2525" y="1929"/>
                </a:lnTo>
                <a:lnTo>
                  <a:pt x="2525" y="3275"/>
                </a:lnTo>
                <a:lnTo>
                  <a:pt x="1" y="3275"/>
                </a:lnTo>
                <a:lnTo>
                  <a:pt x="1156" y="6061"/>
                </a:lnTo>
                <a:lnTo>
                  <a:pt x="1" y="8775"/>
                </a:lnTo>
                <a:lnTo>
                  <a:pt x="2525" y="8775"/>
                </a:lnTo>
                <a:lnTo>
                  <a:pt x="2525" y="9966"/>
                </a:lnTo>
                <a:lnTo>
                  <a:pt x="4311" y="9966"/>
                </a:lnTo>
                <a:lnTo>
                  <a:pt x="4311" y="11752"/>
                </a:lnTo>
                <a:lnTo>
                  <a:pt x="30647" y="11752"/>
                </a:lnTo>
                <a:lnTo>
                  <a:pt x="30647" y="9966"/>
                </a:lnTo>
                <a:lnTo>
                  <a:pt x="32433" y="9966"/>
                </a:lnTo>
                <a:lnTo>
                  <a:pt x="32433" y="8775"/>
                </a:lnTo>
                <a:lnTo>
                  <a:pt x="34910" y="8775"/>
                </a:lnTo>
                <a:lnTo>
                  <a:pt x="34041" y="6394"/>
                </a:lnTo>
                <a:lnTo>
                  <a:pt x="50721" y="6394"/>
                </a:lnTo>
                <a:cubicBezTo>
                  <a:pt x="50888" y="7585"/>
                  <a:pt x="51912" y="8525"/>
                  <a:pt x="53138" y="8525"/>
                </a:cubicBezTo>
                <a:cubicBezTo>
                  <a:pt x="54484" y="8525"/>
                  <a:pt x="55579" y="7430"/>
                  <a:pt x="55579" y="6085"/>
                </a:cubicBezTo>
                <a:cubicBezTo>
                  <a:pt x="55579" y="4727"/>
                  <a:pt x="54484" y="3644"/>
                  <a:pt x="53138" y="3644"/>
                </a:cubicBezTo>
                <a:cubicBezTo>
                  <a:pt x="51983" y="3644"/>
                  <a:pt x="51007" y="4465"/>
                  <a:pt x="50757" y="5501"/>
                </a:cubicBezTo>
                <a:lnTo>
                  <a:pt x="34029" y="5501"/>
                </a:lnTo>
                <a:lnTo>
                  <a:pt x="34910" y="3275"/>
                </a:lnTo>
                <a:lnTo>
                  <a:pt x="32433" y="3275"/>
                </a:lnTo>
                <a:lnTo>
                  <a:pt x="32433" y="1929"/>
                </a:lnTo>
                <a:lnTo>
                  <a:pt x="30647" y="1929"/>
                </a:lnTo>
                <a:lnTo>
                  <a:pt x="30647" y="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000"/>
          </a:p>
        </p:txBody>
      </p:sp>
      <p:sp>
        <p:nvSpPr>
          <p:cNvPr id="8" name="Google Shape;477;p22">
            <a:extLst>
              <a:ext uri="{FF2B5EF4-FFF2-40B4-BE49-F238E27FC236}">
                <a16:creationId xmlns:a16="http://schemas.microsoft.com/office/drawing/2014/main" id="{0E32A96F-6EA8-4E41-96BE-ACD1D1F74115}"/>
              </a:ext>
            </a:extLst>
          </p:cNvPr>
          <p:cNvSpPr txBox="1"/>
          <p:nvPr/>
        </p:nvSpPr>
        <p:spPr>
          <a:xfrm>
            <a:off x="3294771" y="2367106"/>
            <a:ext cx="1104855" cy="3487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bg-BG" sz="2000" b="1" dirty="0">
                <a:solidFill>
                  <a:srgbClr val="FFFFFF"/>
                </a:solidFill>
                <a:ea typeface="Fira Sans Extra Condensed Medium"/>
                <a:cs typeface="Fira Sans Extra Condensed Medium"/>
                <a:sym typeface="Fira Sans Extra Condensed Medium"/>
              </a:rPr>
              <a:t>Обща</a:t>
            </a:r>
            <a:r>
              <a:rPr lang="bg-BG" sz="1600" b="1" dirty="0">
                <a:solidFill>
                  <a:srgbClr val="FFFFFF"/>
                </a:solidFill>
                <a:ea typeface="Fira Sans Extra Condensed Medium"/>
                <a:cs typeface="Fira Sans Extra Condensed Medium"/>
                <a:sym typeface="Fira Sans Extra Condensed Medium"/>
              </a:rPr>
              <a:t> </a:t>
            </a:r>
            <a:r>
              <a:rPr lang="bg-BG" sz="2000" b="1" dirty="0">
                <a:solidFill>
                  <a:srgbClr val="FFFFFF"/>
                </a:solidFill>
                <a:ea typeface="Fira Sans Extra Condensed Medium"/>
                <a:cs typeface="Fira Sans Extra Condensed Medium"/>
                <a:sym typeface="Fira Sans Extra Condensed Medium"/>
              </a:rPr>
              <a:t>цел</a:t>
            </a:r>
            <a:endParaRPr sz="2000" b="1" dirty="0">
              <a:solidFill>
                <a:srgbClr val="FFFFFF"/>
              </a:solidFill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sp>
        <p:nvSpPr>
          <p:cNvPr id="9" name="Google Shape;478;p22">
            <a:extLst>
              <a:ext uri="{FF2B5EF4-FFF2-40B4-BE49-F238E27FC236}">
                <a16:creationId xmlns:a16="http://schemas.microsoft.com/office/drawing/2014/main" id="{0EE121AF-DBAB-407F-A6CD-97162F1E52A3}"/>
              </a:ext>
            </a:extLst>
          </p:cNvPr>
          <p:cNvSpPr txBox="1"/>
          <p:nvPr/>
        </p:nvSpPr>
        <p:spPr>
          <a:xfrm>
            <a:off x="456141" y="1352700"/>
            <a:ext cx="11119882" cy="95210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000" b="1" dirty="0">
                <a:solidFill>
                  <a:srgbClr val="434343"/>
                </a:solidFill>
                <a:ea typeface="Roboto"/>
                <a:cs typeface="Roboto"/>
                <a:sym typeface="Roboto"/>
              </a:rPr>
              <a:t>Адаптиране на професионалното образование и обучение, спрямо динамиката на пазара на труда и подкрепа за развитието на уменията за професиите на настоящето и бъдещето.</a:t>
            </a:r>
            <a:endParaRPr sz="2000" b="1" dirty="0">
              <a:solidFill>
                <a:srgbClr val="434343"/>
              </a:solidFill>
              <a:ea typeface="Roboto"/>
              <a:cs typeface="Roboto"/>
              <a:sym typeface="Roboto"/>
            </a:endParaRPr>
          </a:p>
        </p:txBody>
      </p:sp>
      <p:sp>
        <p:nvSpPr>
          <p:cNvPr id="11" name="Google Shape;480;p22">
            <a:extLst>
              <a:ext uri="{FF2B5EF4-FFF2-40B4-BE49-F238E27FC236}">
                <a16:creationId xmlns:a16="http://schemas.microsoft.com/office/drawing/2014/main" id="{5B2AE1B7-3B7D-4600-BD09-33F279030CE0}"/>
              </a:ext>
            </a:extLst>
          </p:cNvPr>
          <p:cNvSpPr/>
          <p:nvPr/>
        </p:nvSpPr>
        <p:spPr>
          <a:xfrm>
            <a:off x="3708182" y="4467225"/>
            <a:ext cx="1835555" cy="634897"/>
          </a:xfrm>
          <a:custGeom>
            <a:avLst/>
            <a:gdLst/>
            <a:ahLst/>
            <a:cxnLst/>
            <a:rect l="l" t="t" r="r" b="b"/>
            <a:pathLst>
              <a:path w="55579" h="11752" extrusionOk="0">
                <a:moveTo>
                  <a:pt x="4311" y="1"/>
                </a:moveTo>
                <a:lnTo>
                  <a:pt x="4311" y="1929"/>
                </a:lnTo>
                <a:lnTo>
                  <a:pt x="2525" y="1929"/>
                </a:lnTo>
                <a:lnTo>
                  <a:pt x="2525" y="3275"/>
                </a:lnTo>
                <a:lnTo>
                  <a:pt x="1" y="3275"/>
                </a:lnTo>
                <a:lnTo>
                  <a:pt x="1156" y="6061"/>
                </a:lnTo>
                <a:lnTo>
                  <a:pt x="1" y="8775"/>
                </a:lnTo>
                <a:lnTo>
                  <a:pt x="2525" y="8775"/>
                </a:lnTo>
                <a:lnTo>
                  <a:pt x="2525" y="9966"/>
                </a:lnTo>
                <a:lnTo>
                  <a:pt x="4311" y="9966"/>
                </a:lnTo>
                <a:lnTo>
                  <a:pt x="4311" y="11752"/>
                </a:lnTo>
                <a:lnTo>
                  <a:pt x="30647" y="11752"/>
                </a:lnTo>
                <a:lnTo>
                  <a:pt x="30647" y="9966"/>
                </a:lnTo>
                <a:lnTo>
                  <a:pt x="32433" y="9966"/>
                </a:lnTo>
                <a:lnTo>
                  <a:pt x="32433" y="8775"/>
                </a:lnTo>
                <a:lnTo>
                  <a:pt x="34910" y="8775"/>
                </a:lnTo>
                <a:lnTo>
                  <a:pt x="34041" y="6394"/>
                </a:lnTo>
                <a:lnTo>
                  <a:pt x="50721" y="6394"/>
                </a:lnTo>
                <a:cubicBezTo>
                  <a:pt x="50888" y="7585"/>
                  <a:pt x="51912" y="8525"/>
                  <a:pt x="53138" y="8525"/>
                </a:cubicBezTo>
                <a:cubicBezTo>
                  <a:pt x="54484" y="8525"/>
                  <a:pt x="55579" y="7430"/>
                  <a:pt x="55579" y="6085"/>
                </a:cubicBezTo>
                <a:cubicBezTo>
                  <a:pt x="55579" y="4727"/>
                  <a:pt x="54484" y="3644"/>
                  <a:pt x="53138" y="3644"/>
                </a:cubicBezTo>
                <a:cubicBezTo>
                  <a:pt x="51983" y="3644"/>
                  <a:pt x="51007" y="4465"/>
                  <a:pt x="50757" y="5501"/>
                </a:cubicBezTo>
                <a:lnTo>
                  <a:pt x="34029" y="5501"/>
                </a:lnTo>
                <a:lnTo>
                  <a:pt x="34910" y="3275"/>
                </a:lnTo>
                <a:lnTo>
                  <a:pt x="32433" y="3275"/>
                </a:lnTo>
                <a:lnTo>
                  <a:pt x="32433" y="1929"/>
                </a:lnTo>
                <a:lnTo>
                  <a:pt x="30647" y="1929"/>
                </a:lnTo>
                <a:lnTo>
                  <a:pt x="30647" y="1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000"/>
          </a:p>
        </p:txBody>
      </p:sp>
      <p:sp>
        <p:nvSpPr>
          <p:cNvPr id="13" name="Google Shape;482;p22">
            <a:extLst>
              <a:ext uri="{FF2B5EF4-FFF2-40B4-BE49-F238E27FC236}">
                <a16:creationId xmlns:a16="http://schemas.microsoft.com/office/drawing/2014/main" id="{04FEA39E-71EC-4641-A8BA-BFF2A66791B1}"/>
              </a:ext>
            </a:extLst>
          </p:cNvPr>
          <p:cNvSpPr txBox="1"/>
          <p:nvPr/>
        </p:nvSpPr>
        <p:spPr>
          <a:xfrm>
            <a:off x="3911073" y="4569109"/>
            <a:ext cx="827296" cy="3487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bg-BG" sz="2000" b="1" dirty="0">
                <a:solidFill>
                  <a:srgbClr val="FFFFFF"/>
                </a:solidFill>
                <a:ea typeface="Fira Sans Extra Condensed Medium"/>
                <a:cs typeface="Fira Sans Extra Condensed Medium"/>
                <a:sym typeface="Fira Sans Extra Condensed Medium"/>
              </a:rPr>
              <a:t>СЦ 2</a:t>
            </a:r>
            <a:endParaRPr sz="2000" b="1" dirty="0">
              <a:solidFill>
                <a:srgbClr val="FFFFFF"/>
              </a:solidFill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sp>
        <p:nvSpPr>
          <p:cNvPr id="14" name="Google Shape;483;p22">
            <a:extLst>
              <a:ext uri="{FF2B5EF4-FFF2-40B4-BE49-F238E27FC236}">
                <a16:creationId xmlns:a16="http://schemas.microsoft.com/office/drawing/2014/main" id="{4C0B3C6B-028D-45CE-B4FA-65E8D7879C45}"/>
              </a:ext>
            </a:extLst>
          </p:cNvPr>
          <p:cNvSpPr txBox="1"/>
          <p:nvPr/>
        </p:nvSpPr>
        <p:spPr>
          <a:xfrm>
            <a:off x="305589" y="3775417"/>
            <a:ext cx="3301148" cy="20648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000" dirty="0">
                <a:solidFill>
                  <a:srgbClr val="434343"/>
                </a:solidFill>
                <a:ea typeface="Roboto"/>
                <a:cs typeface="Roboto"/>
                <a:sym typeface="Roboto"/>
              </a:rPr>
              <a:t>2. Повишаване на уменията и компетентностите на педагогическите специалисти по професионална подготовка и на учениците в системата на ПОО в партньорство с бизнеса;</a:t>
            </a:r>
            <a:endParaRPr sz="2000" dirty="0">
              <a:solidFill>
                <a:srgbClr val="434343"/>
              </a:solidFill>
              <a:ea typeface="Roboto"/>
              <a:cs typeface="Roboto"/>
              <a:sym typeface="Roboto"/>
            </a:endParaRPr>
          </a:p>
        </p:txBody>
      </p:sp>
      <p:sp>
        <p:nvSpPr>
          <p:cNvPr id="16" name="Google Shape;485;p22">
            <a:extLst>
              <a:ext uri="{FF2B5EF4-FFF2-40B4-BE49-F238E27FC236}">
                <a16:creationId xmlns:a16="http://schemas.microsoft.com/office/drawing/2014/main" id="{387561C0-9E7C-4378-A19C-44FF9305B1C0}"/>
              </a:ext>
            </a:extLst>
          </p:cNvPr>
          <p:cNvSpPr/>
          <p:nvPr/>
        </p:nvSpPr>
        <p:spPr>
          <a:xfrm flipH="1">
            <a:off x="5622711" y="3429000"/>
            <a:ext cx="1835555" cy="676698"/>
          </a:xfrm>
          <a:custGeom>
            <a:avLst/>
            <a:gdLst/>
            <a:ahLst/>
            <a:cxnLst/>
            <a:rect l="l" t="t" r="r" b="b"/>
            <a:pathLst>
              <a:path w="55579" h="11752" extrusionOk="0">
                <a:moveTo>
                  <a:pt x="4311" y="1"/>
                </a:moveTo>
                <a:lnTo>
                  <a:pt x="4311" y="1929"/>
                </a:lnTo>
                <a:lnTo>
                  <a:pt x="2525" y="1929"/>
                </a:lnTo>
                <a:lnTo>
                  <a:pt x="2525" y="3275"/>
                </a:lnTo>
                <a:lnTo>
                  <a:pt x="1" y="3275"/>
                </a:lnTo>
                <a:lnTo>
                  <a:pt x="1156" y="6061"/>
                </a:lnTo>
                <a:lnTo>
                  <a:pt x="1" y="8775"/>
                </a:lnTo>
                <a:lnTo>
                  <a:pt x="2525" y="8775"/>
                </a:lnTo>
                <a:lnTo>
                  <a:pt x="2525" y="9966"/>
                </a:lnTo>
                <a:lnTo>
                  <a:pt x="4311" y="9966"/>
                </a:lnTo>
                <a:lnTo>
                  <a:pt x="4311" y="11752"/>
                </a:lnTo>
                <a:lnTo>
                  <a:pt x="30647" y="11752"/>
                </a:lnTo>
                <a:lnTo>
                  <a:pt x="30647" y="9966"/>
                </a:lnTo>
                <a:lnTo>
                  <a:pt x="32433" y="9966"/>
                </a:lnTo>
                <a:lnTo>
                  <a:pt x="32433" y="8775"/>
                </a:lnTo>
                <a:lnTo>
                  <a:pt x="34910" y="8775"/>
                </a:lnTo>
                <a:lnTo>
                  <a:pt x="34041" y="6394"/>
                </a:lnTo>
                <a:lnTo>
                  <a:pt x="50721" y="6394"/>
                </a:lnTo>
                <a:cubicBezTo>
                  <a:pt x="50888" y="7585"/>
                  <a:pt x="51912" y="8525"/>
                  <a:pt x="53138" y="8525"/>
                </a:cubicBezTo>
                <a:cubicBezTo>
                  <a:pt x="54484" y="8525"/>
                  <a:pt x="55579" y="7430"/>
                  <a:pt x="55579" y="6085"/>
                </a:cubicBezTo>
                <a:cubicBezTo>
                  <a:pt x="55579" y="4727"/>
                  <a:pt x="54484" y="3644"/>
                  <a:pt x="53138" y="3644"/>
                </a:cubicBezTo>
                <a:cubicBezTo>
                  <a:pt x="51983" y="3644"/>
                  <a:pt x="51007" y="4465"/>
                  <a:pt x="50757" y="5501"/>
                </a:cubicBezTo>
                <a:lnTo>
                  <a:pt x="34029" y="5501"/>
                </a:lnTo>
                <a:lnTo>
                  <a:pt x="34910" y="3275"/>
                </a:lnTo>
                <a:lnTo>
                  <a:pt x="32433" y="3275"/>
                </a:lnTo>
                <a:lnTo>
                  <a:pt x="32433" y="1929"/>
                </a:lnTo>
                <a:lnTo>
                  <a:pt x="30647" y="1929"/>
                </a:lnTo>
                <a:lnTo>
                  <a:pt x="30647" y="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000"/>
          </a:p>
        </p:txBody>
      </p:sp>
      <p:sp>
        <p:nvSpPr>
          <p:cNvPr id="18" name="Google Shape;487;p22">
            <a:extLst>
              <a:ext uri="{FF2B5EF4-FFF2-40B4-BE49-F238E27FC236}">
                <a16:creationId xmlns:a16="http://schemas.microsoft.com/office/drawing/2014/main" id="{41BABF5D-6B13-424B-A621-07BF7161BA43}"/>
              </a:ext>
            </a:extLst>
          </p:cNvPr>
          <p:cNvSpPr txBox="1"/>
          <p:nvPr/>
        </p:nvSpPr>
        <p:spPr>
          <a:xfrm>
            <a:off x="7698630" y="2978400"/>
            <a:ext cx="3965221" cy="12680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000" dirty="0">
                <a:solidFill>
                  <a:srgbClr val="434343"/>
                </a:solidFill>
                <a:ea typeface="Roboto"/>
                <a:cs typeface="Roboto"/>
                <a:sym typeface="Roboto"/>
              </a:rPr>
              <a:t>1. Модернизиране на ПОО спрямо динамиката на пазара на труда  чрез съвместна работа между училища и други доставчици на ПОО, бизнеса и други институции;</a:t>
            </a:r>
            <a:endParaRPr sz="2000" dirty="0">
              <a:solidFill>
                <a:srgbClr val="434343"/>
              </a:solidFill>
              <a:ea typeface="Roboto"/>
              <a:cs typeface="Roboto"/>
              <a:sym typeface="Roboto"/>
            </a:endParaRPr>
          </a:p>
        </p:txBody>
      </p:sp>
      <p:sp>
        <p:nvSpPr>
          <p:cNvPr id="19" name="Google Shape;488;p22">
            <a:extLst>
              <a:ext uri="{FF2B5EF4-FFF2-40B4-BE49-F238E27FC236}">
                <a16:creationId xmlns:a16="http://schemas.microsoft.com/office/drawing/2014/main" id="{8C5CCE92-229E-4992-930B-DB0D9F701F46}"/>
              </a:ext>
            </a:extLst>
          </p:cNvPr>
          <p:cNvSpPr txBox="1"/>
          <p:nvPr/>
        </p:nvSpPr>
        <p:spPr>
          <a:xfrm>
            <a:off x="6462104" y="3626924"/>
            <a:ext cx="827296" cy="3487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bg-BG" sz="2000" b="1" dirty="0">
                <a:solidFill>
                  <a:srgbClr val="FFFFFF"/>
                </a:solidFill>
                <a:ea typeface="Fira Sans Extra Condensed Medium"/>
                <a:cs typeface="Fira Sans Extra Condensed Medium"/>
                <a:sym typeface="Fira Sans Extra Condensed Medium"/>
              </a:rPr>
              <a:t>СЦ</a:t>
            </a:r>
            <a:r>
              <a:rPr lang="bg-BG" sz="1600" b="1" dirty="0">
                <a:solidFill>
                  <a:srgbClr val="FFFFFF"/>
                </a:solidFill>
                <a:ea typeface="Fira Sans Extra Condensed Medium"/>
                <a:cs typeface="Fira Sans Extra Condensed Medium"/>
                <a:sym typeface="Fira Sans Extra Condensed Medium"/>
              </a:rPr>
              <a:t> 1</a:t>
            </a:r>
            <a:endParaRPr sz="1600" b="1" dirty="0">
              <a:solidFill>
                <a:srgbClr val="FFFFFF"/>
              </a:solidFill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sp>
        <p:nvSpPr>
          <p:cNvPr id="21" name="Google Shape;490;p22">
            <a:extLst>
              <a:ext uri="{FF2B5EF4-FFF2-40B4-BE49-F238E27FC236}">
                <a16:creationId xmlns:a16="http://schemas.microsoft.com/office/drawing/2014/main" id="{EFE49BFE-A58F-4344-AA95-C2D397862249}"/>
              </a:ext>
            </a:extLst>
          </p:cNvPr>
          <p:cNvSpPr/>
          <p:nvPr/>
        </p:nvSpPr>
        <p:spPr>
          <a:xfrm flipH="1">
            <a:off x="5622711" y="5462473"/>
            <a:ext cx="1835555" cy="754095"/>
          </a:xfrm>
          <a:custGeom>
            <a:avLst/>
            <a:gdLst/>
            <a:ahLst/>
            <a:cxnLst/>
            <a:rect l="l" t="t" r="r" b="b"/>
            <a:pathLst>
              <a:path w="55579" h="11752" extrusionOk="0">
                <a:moveTo>
                  <a:pt x="4311" y="1"/>
                </a:moveTo>
                <a:lnTo>
                  <a:pt x="4311" y="1929"/>
                </a:lnTo>
                <a:lnTo>
                  <a:pt x="2525" y="1929"/>
                </a:lnTo>
                <a:lnTo>
                  <a:pt x="2525" y="3275"/>
                </a:lnTo>
                <a:lnTo>
                  <a:pt x="1" y="3275"/>
                </a:lnTo>
                <a:lnTo>
                  <a:pt x="1156" y="6061"/>
                </a:lnTo>
                <a:lnTo>
                  <a:pt x="1" y="8775"/>
                </a:lnTo>
                <a:lnTo>
                  <a:pt x="2525" y="8775"/>
                </a:lnTo>
                <a:lnTo>
                  <a:pt x="2525" y="9966"/>
                </a:lnTo>
                <a:lnTo>
                  <a:pt x="4311" y="9966"/>
                </a:lnTo>
                <a:lnTo>
                  <a:pt x="4311" y="11752"/>
                </a:lnTo>
                <a:lnTo>
                  <a:pt x="30647" y="11752"/>
                </a:lnTo>
                <a:lnTo>
                  <a:pt x="30647" y="9966"/>
                </a:lnTo>
                <a:lnTo>
                  <a:pt x="32433" y="9966"/>
                </a:lnTo>
                <a:lnTo>
                  <a:pt x="32433" y="8775"/>
                </a:lnTo>
                <a:lnTo>
                  <a:pt x="34910" y="8775"/>
                </a:lnTo>
                <a:lnTo>
                  <a:pt x="34041" y="6394"/>
                </a:lnTo>
                <a:lnTo>
                  <a:pt x="50721" y="6394"/>
                </a:lnTo>
                <a:cubicBezTo>
                  <a:pt x="50888" y="7585"/>
                  <a:pt x="51912" y="8525"/>
                  <a:pt x="53138" y="8525"/>
                </a:cubicBezTo>
                <a:cubicBezTo>
                  <a:pt x="54484" y="8525"/>
                  <a:pt x="55579" y="7430"/>
                  <a:pt x="55579" y="6085"/>
                </a:cubicBezTo>
                <a:cubicBezTo>
                  <a:pt x="55579" y="4727"/>
                  <a:pt x="54484" y="3644"/>
                  <a:pt x="53138" y="3644"/>
                </a:cubicBezTo>
                <a:cubicBezTo>
                  <a:pt x="51983" y="3644"/>
                  <a:pt x="51007" y="4465"/>
                  <a:pt x="50757" y="5501"/>
                </a:cubicBezTo>
                <a:lnTo>
                  <a:pt x="34029" y="5501"/>
                </a:lnTo>
                <a:lnTo>
                  <a:pt x="34910" y="3275"/>
                </a:lnTo>
                <a:lnTo>
                  <a:pt x="32433" y="3275"/>
                </a:lnTo>
                <a:lnTo>
                  <a:pt x="32433" y="1929"/>
                </a:lnTo>
                <a:lnTo>
                  <a:pt x="30647" y="1929"/>
                </a:lnTo>
                <a:lnTo>
                  <a:pt x="30647" y="1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000"/>
          </a:p>
        </p:txBody>
      </p:sp>
      <p:sp>
        <p:nvSpPr>
          <p:cNvPr id="23" name="Google Shape;492;p22">
            <a:extLst>
              <a:ext uri="{FF2B5EF4-FFF2-40B4-BE49-F238E27FC236}">
                <a16:creationId xmlns:a16="http://schemas.microsoft.com/office/drawing/2014/main" id="{984E05AC-F75B-405F-BF56-91697F16E6C0}"/>
              </a:ext>
            </a:extLst>
          </p:cNvPr>
          <p:cNvSpPr txBox="1"/>
          <p:nvPr/>
        </p:nvSpPr>
        <p:spPr>
          <a:xfrm>
            <a:off x="7776544" y="5462473"/>
            <a:ext cx="3965221" cy="7006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000" dirty="0">
                <a:solidFill>
                  <a:srgbClr val="434343"/>
                </a:solidFill>
                <a:ea typeface="Roboto"/>
                <a:cs typeface="Roboto"/>
                <a:sym typeface="Roboto"/>
              </a:rPr>
              <a:t>3. Повишаване привлекателността на ПОО.</a:t>
            </a:r>
            <a:endParaRPr sz="2000" dirty="0">
              <a:solidFill>
                <a:srgbClr val="434343"/>
              </a:solidFill>
              <a:ea typeface="Roboto"/>
              <a:cs typeface="Roboto"/>
              <a:sym typeface="Roboto"/>
            </a:endParaRPr>
          </a:p>
        </p:txBody>
      </p:sp>
      <p:sp>
        <p:nvSpPr>
          <p:cNvPr id="24" name="Google Shape;493;p22">
            <a:extLst>
              <a:ext uri="{FF2B5EF4-FFF2-40B4-BE49-F238E27FC236}">
                <a16:creationId xmlns:a16="http://schemas.microsoft.com/office/drawing/2014/main" id="{70FCC0E3-97E5-4200-B08C-9C77DEC4EDBF}"/>
              </a:ext>
            </a:extLst>
          </p:cNvPr>
          <p:cNvSpPr txBox="1"/>
          <p:nvPr/>
        </p:nvSpPr>
        <p:spPr>
          <a:xfrm>
            <a:off x="6492085" y="5665154"/>
            <a:ext cx="827296" cy="3487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bg-BG" sz="2000" b="1" dirty="0">
                <a:solidFill>
                  <a:srgbClr val="FFFFFF"/>
                </a:solidFill>
                <a:ea typeface="Fira Sans Extra Condensed Medium"/>
                <a:cs typeface="Fira Sans Extra Condensed Medium"/>
                <a:sym typeface="Fira Sans Extra Condensed Medium"/>
              </a:rPr>
              <a:t>СЦ</a:t>
            </a:r>
            <a:r>
              <a:rPr lang="bg-BG" sz="1600" b="1" dirty="0">
                <a:solidFill>
                  <a:srgbClr val="FFFFFF"/>
                </a:solidFill>
                <a:ea typeface="Fira Sans Extra Condensed Medium"/>
                <a:cs typeface="Fira Sans Extra Condensed Medium"/>
                <a:sym typeface="Fira Sans Extra Condensed Medium"/>
              </a:rPr>
              <a:t> 3</a:t>
            </a:r>
            <a:endParaRPr sz="1600" b="1" dirty="0">
              <a:solidFill>
                <a:srgbClr val="FFFFFF"/>
              </a:solidFill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sp>
        <p:nvSpPr>
          <p:cNvPr id="33" name="Title 1">
            <a:extLst>
              <a:ext uri="{FF2B5EF4-FFF2-40B4-BE49-F238E27FC236}">
                <a16:creationId xmlns:a16="http://schemas.microsoft.com/office/drawing/2014/main" id="{A8F3B2A7-5C34-47DD-88C1-EE7781021C03}"/>
              </a:ext>
            </a:extLst>
          </p:cNvPr>
          <p:cNvSpPr txBox="1">
            <a:spLocks/>
          </p:cNvSpPr>
          <p:nvPr/>
        </p:nvSpPr>
        <p:spPr>
          <a:xfrm>
            <a:off x="290400" y="895066"/>
            <a:ext cx="11451365" cy="365125"/>
          </a:xfr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bg-BG" sz="2400" b="1" dirty="0">
                <a:solidFill>
                  <a:srgbClr val="A51321"/>
                </a:solidFill>
                <a:latin typeface="+mn-lt"/>
              </a:rPr>
              <a:t>Обща и специфични цели </a:t>
            </a:r>
            <a:endParaRPr lang="en-US" sz="2400" b="1" u="sng" dirty="0">
              <a:solidFill>
                <a:srgbClr val="A5132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9251057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id="{6CEA0A65-0EC9-4653-BBB5-BC4F2C6A020F}"/>
              </a:ext>
            </a:extLst>
          </p:cNvPr>
          <p:cNvGrpSpPr/>
          <p:nvPr/>
        </p:nvGrpSpPr>
        <p:grpSpPr>
          <a:xfrm>
            <a:off x="376169" y="3928416"/>
            <a:ext cx="3158566" cy="1608978"/>
            <a:chOff x="180697" y="4679022"/>
            <a:chExt cx="3158566" cy="1608978"/>
          </a:xfrm>
        </p:grpSpPr>
        <p:sp>
          <p:nvSpPr>
            <p:cNvPr id="135" name="TextBox 134">
              <a:extLst>
                <a:ext uri="{FF2B5EF4-FFF2-40B4-BE49-F238E27FC236}">
                  <a16:creationId xmlns:a16="http://schemas.microsoft.com/office/drawing/2014/main" id="{E86A7BC9-C81F-42AF-A1A7-F85E215467F0}"/>
                </a:ext>
              </a:extLst>
            </p:cNvPr>
            <p:cNvSpPr txBox="1"/>
            <p:nvPr/>
          </p:nvSpPr>
          <p:spPr>
            <a:xfrm>
              <a:off x="180697" y="4718340"/>
              <a:ext cx="3082652" cy="1569660"/>
            </a:xfrm>
            <a:prstGeom prst="rect">
              <a:avLst/>
            </a:prstGeom>
            <a:solidFill>
              <a:srgbClr val="FF93BF"/>
            </a:solidFill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algn="ctr"/>
              <a:r>
                <a:rPr lang="bg-BG" sz="2400" dirty="0">
                  <a:effectLst/>
                  <a:ea typeface="Times New Roman" panose="02020603050405020304" pitchFamily="18" charset="0"/>
                </a:rPr>
                <a:t>Дейностите се изпълняват на територията на </a:t>
              </a:r>
            </a:p>
            <a:p>
              <a:pPr algn="ctr"/>
              <a:r>
                <a:rPr lang="bg-BG" sz="2400" dirty="0">
                  <a:effectLst/>
                  <a:ea typeface="Times New Roman" panose="02020603050405020304" pitchFamily="18" charset="0"/>
                </a:rPr>
                <a:t>Р. България</a:t>
              </a:r>
              <a:endParaRPr lang="bg-BG" sz="3600" dirty="0"/>
            </a:p>
          </p:txBody>
        </p:sp>
        <p:pic>
          <p:nvPicPr>
            <p:cNvPr id="136" name="Picture 2" descr="Шаблон - карта на България... - Мама - моят най-добър приятел | Facebook">
              <a:extLst>
                <a:ext uri="{FF2B5EF4-FFF2-40B4-BE49-F238E27FC236}">
                  <a16:creationId xmlns:a16="http://schemas.microsoft.com/office/drawing/2014/main" id="{2D3A098F-031B-4CAE-8810-BCF553650D0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alphaModFix amt="3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0697" y="4679022"/>
              <a:ext cx="3158566" cy="159633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5530B1A-6BFD-4321-B534-898A7D82A35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D57041D6-F558-43CA-9172-20CBDD54D200}"/>
              </a:ext>
            </a:extLst>
          </p:cNvPr>
          <p:cNvSpPr txBox="1"/>
          <p:nvPr/>
        </p:nvSpPr>
        <p:spPr>
          <a:xfrm>
            <a:off x="848253" y="890897"/>
            <a:ext cx="1039395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Условия</a:t>
            </a:r>
            <a:endParaRPr lang="bg-BG" sz="2800" b="1" dirty="0"/>
          </a:p>
        </p:txBody>
      </p:sp>
      <p:sp>
        <p:nvSpPr>
          <p:cNvPr id="133" name="TextBox 132">
            <a:extLst>
              <a:ext uri="{FF2B5EF4-FFF2-40B4-BE49-F238E27FC236}">
                <a16:creationId xmlns:a16="http://schemas.microsoft.com/office/drawing/2014/main" id="{E82C24CE-EE8B-485C-89B6-E4CFE7C6D528}"/>
              </a:ext>
            </a:extLst>
          </p:cNvPr>
          <p:cNvSpPr txBox="1"/>
          <p:nvPr/>
        </p:nvSpPr>
        <p:spPr>
          <a:xfrm>
            <a:off x="8583093" y="4339079"/>
            <a:ext cx="3082652" cy="954107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bg-BG" sz="2800" b="1" dirty="0">
                <a:effectLst/>
                <a:latin typeface="+mj-lt"/>
                <a:ea typeface="Times New Roman" panose="02020603050405020304" pitchFamily="18" charset="0"/>
              </a:rPr>
              <a:t>Продължителност: 2022 – 2027 г.</a:t>
            </a:r>
            <a:endParaRPr lang="bg-BG" sz="2800" dirty="0">
              <a:latin typeface="+mj-lt"/>
            </a:endParaRPr>
          </a:p>
        </p:txBody>
      </p:sp>
      <p:sp>
        <p:nvSpPr>
          <p:cNvPr id="137" name="TextBox 136">
            <a:extLst>
              <a:ext uri="{FF2B5EF4-FFF2-40B4-BE49-F238E27FC236}">
                <a16:creationId xmlns:a16="http://schemas.microsoft.com/office/drawing/2014/main" id="{545DA992-3141-4269-A9AC-170E2851BC1B}"/>
              </a:ext>
            </a:extLst>
          </p:cNvPr>
          <p:cNvSpPr txBox="1"/>
          <p:nvPr/>
        </p:nvSpPr>
        <p:spPr>
          <a:xfrm>
            <a:off x="8445923" y="1460443"/>
            <a:ext cx="3100528" cy="138499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bg-BG" sz="2400" b="1" dirty="0">
                <a:effectLst/>
                <a:ea typeface="Times New Roman" panose="02020603050405020304" pitchFamily="18" charset="0"/>
              </a:rPr>
              <a:t>Бюджет 70 млн. лв.</a:t>
            </a:r>
          </a:p>
          <a:p>
            <a:pPr algn="ctr"/>
            <a:r>
              <a:rPr lang="bg-BG" sz="2000" i="1" dirty="0">
                <a:effectLst/>
                <a:ea typeface="Times New Roman" panose="02020603050405020304" pitchFamily="18" charset="0"/>
              </a:rPr>
              <a:t>Максимум </a:t>
            </a:r>
            <a:r>
              <a:rPr lang="bg-BG" sz="1400" i="1" dirty="0">
                <a:effectLst/>
                <a:ea typeface="Times New Roman" panose="02020603050405020304" pitchFamily="18" charset="0"/>
              </a:rPr>
              <a:t> </a:t>
            </a:r>
            <a:r>
              <a:rPr lang="bg-BG" sz="2000" i="1" dirty="0">
                <a:effectLst/>
                <a:ea typeface="Times New Roman" panose="02020603050405020304" pitchFamily="18" charset="0"/>
              </a:rPr>
              <a:t>12 352 941 лв. към Регион в преход (Югозападен район)</a:t>
            </a:r>
            <a:endParaRPr lang="bg-BG" sz="3200" i="1" dirty="0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53377C4F-734B-480F-9B15-D1138ED12C88}"/>
              </a:ext>
            </a:extLst>
          </p:cNvPr>
          <p:cNvGrpSpPr/>
          <p:nvPr/>
        </p:nvGrpSpPr>
        <p:grpSpPr>
          <a:xfrm>
            <a:off x="3103572" y="1896643"/>
            <a:ext cx="5984856" cy="3120408"/>
            <a:chOff x="3103572" y="2231923"/>
            <a:chExt cx="5984856" cy="3120408"/>
          </a:xfrm>
        </p:grpSpPr>
        <p:sp>
          <p:nvSpPr>
            <p:cNvPr id="85" name="Freeform 61">
              <a:extLst>
                <a:ext uri="{FF2B5EF4-FFF2-40B4-BE49-F238E27FC236}">
                  <a16:creationId xmlns:a16="http://schemas.microsoft.com/office/drawing/2014/main" id="{C3FBF0F9-FE87-47F1-9CF3-F080699EEB91}"/>
                </a:ext>
              </a:extLst>
            </p:cNvPr>
            <p:cNvSpPr>
              <a:spLocks/>
            </p:cNvSpPr>
            <p:nvPr/>
          </p:nvSpPr>
          <p:spPr bwMode="auto">
            <a:xfrm>
              <a:off x="3103572" y="3055599"/>
              <a:ext cx="2905934" cy="757040"/>
            </a:xfrm>
            <a:custGeom>
              <a:avLst/>
              <a:gdLst>
                <a:gd name="T0" fmla="*/ 1526 w 2799"/>
                <a:gd name="T1" fmla="*/ 168 h 739"/>
                <a:gd name="T2" fmla="*/ 0 w 2799"/>
                <a:gd name="T3" fmla="*/ 689 h 739"/>
                <a:gd name="T4" fmla="*/ 1 w 2799"/>
                <a:gd name="T5" fmla="*/ 739 h 739"/>
                <a:gd name="T6" fmla="*/ 1014 w 2799"/>
                <a:gd name="T7" fmla="*/ 655 h 739"/>
                <a:gd name="T8" fmla="*/ 2210 w 2799"/>
                <a:gd name="T9" fmla="*/ 492 h 739"/>
                <a:gd name="T10" fmla="*/ 2799 w 2799"/>
                <a:gd name="T11" fmla="*/ 247 h 739"/>
                <a:gd name="T12" fmla="*/ 2170 w 2799"/>
                <a:gd name="T13" fmla="*/ 0 h 739"/>
                <a:gd name="T14" fmla="*/ 1526 w 2799"/>
                <a:gd name="T15" fmla="*/ 168 h 7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799" h="739">
                  <a:moveTo>
                    <a:pt x="1526" y="168"/>
                  </a:moveTo>
                  <a:cubicBezTo>
                    <a:pt x="0" y="689"/>
                    <a:pt x="0" y="689"/>
                    <a:pt x="0" y="689"/>
                  </a:cubicBezTo>
                  <a:cubicBezTo>
                    <a:pt x="1" y="739"/>
                    <a:pt x="1" y="739"/>
                    <a:pt x="1" y="739"/>
                  </a:cubicBezTo>
                  <a:cubicBezTo>
                    <a:pt x="19" y="739"/>
                    <a:pt x="485" y="711"/>
                    <a:pt x="1014" y="655"/>
                  </a:cubicBezTo>
                  <a:cubicBezTo>
                    <a:pt x="1467" y="608"/>
                    <a:pt x="2079" y="519"/>
                    <a:pt x="2210" y="492"/>
                  </a:cubicBezTo>
                  <a:cubicBezTo>
                    <a:pt x="2591" y="412"/>
                    <a:pt x="2799" y="247"/>
                    <a:pt x="2799" y="247"/>
                  </a:cubicBezTo>
                  <a:cubicBezTo>
                    <a:pt x="2170" y="0"/>
                    <a:pt x="2170" y="0"/>
                    <a:pt x="2170" y="0"/>
                  </a:cubicBezTo>
                  <a:lnTo>
                    <a:pt x="1526" y="168"/>
                  </a:lnTo>
                  <a:close/>
                </a:path>
              </a:pathLst>
            </a:custGeom>
            <a:solidFill>
              <a:srgbClr val="9B8578">
                <a:lumMod val="5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0949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21898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82848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43797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04746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65696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26645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87594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121898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86" name="Rectangle 85">
              <a:extLst>
                <a:ext uri="{FF2B5EF4-FFF2-40B4-BE49-F238E27FC236}">
                  <a16:creationId xmlns:a16="http://schemas.microsoft.com/office/drawing/2014/main" id="{A2ECD969-9476-4CF9-AC1F-C4A267AE23B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17982" y="2231923"/>
              <a:ext cx="1091524" cy="1077115"/>
            </a:xfrm>
            <a:prstGeom prst="rect">
              <a:avLst/>
            </a:prstGeom>
            <a:solidFill>
              <a:srgbClr val="9B8578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0949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21898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82848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43797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04746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65696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26645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87594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121898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87" name="Freeform 63">
              <a:extLst>
                <a:ext uri="{FF2B5EF4-FFF2-40B4-BE49-F238E27FC236}">
                  <a16:creationId xmlns:a16="http://schemas.microsoft.com/office/drawing/2014/main" id="{1B999598-A3EB-498A-9313-CE9CBAF06F5A}"/>
                </a:ext>
              </a:extLst>
            </p:cNvPr>
            <p:cNvSpPr>
              <a:spLocks/>
            </p:cNvSpPr>
            <p:nvPr/>
          </p:nvSpPr>
          <p:spPr bwMode="auto">
            <a:xfrm>
              <a:off x="3103572" y="2233015"/>
              <a:ext cx="1815516" cy="1550128"/>
            </a:xfrm>
            <a:custGeom>
              <a:avLst/>
              <a:gdLst>
                <a:gd name="T0" fmla="*/ 0 w 1749"/>
                <a:gd name="T1" fmla="*/ 1100 h 1513"/>
                <a:gd name="T2" fmla="*/ 0 w 1749"/>
                <a:gd name="T3" fmla="*/ 1492 h 1513"/>
                <a:gd name="T4" fmla="*/ 1749 w 1749"/>
                <a:gd name="T5" fmla="*/ 1050 h 1513"/>
                <a:gd name="T6" fmla="*/ 1749 w 1749"/>
                <a:gd name="T7" fmla="*/ 0 h 1513"/>
                <a:gd name="T8" fmla="*/ 0 w 1749"/>
                <a:gd name="T9" fmla="*/ 1100 h 15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49" h="1513">
                  <a:moveTo>
                    <a:pt x="0" y="1100"/>
                  </a:moveTo>
                  <a:cubicBezTo>
                    <a:pt x="0" y="1492"/>
                    <a:pt x="0" y="1492"/>
                    <a:pt x="0" y="1492"/>
                  </a:cubicBezTo>
                  <a:cubicBezTo>
                    <a:pt x="0" y="1492"/>
                    <a:pt x="1140" y="1513"/>
                    <a:pt x="1749" y="1050"/>
                  </a:cubicBezTo>
                  <a:cubicBezTo>
                    <a:pt x="1749" y="0"/>
                    <a:pt x="1749" y="0"/>
                    <a:pt x="1749" y="0"/>
                  </a:cubicBezTo>
                  <a:cubicBezTo>
                    <a:pt x="1473" y="1034"/>
                    <a:pt x="0" y="1100"/>
                    <a:pt x="0" y="1100"/>
                  </a:cubicBezTo>
                </a:path>
              </a:pathLst>
            </a:custGeom>
            <a:solidFill>
              <a:srgbClr val="9B8578">
                <a:lumMod val="75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0949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21898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82848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43797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04746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65696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26645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87594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121898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88" name="Freeform 64">
              <a:extLst>
                <a:ext uri="{FF2B5EF4-FFF2-40B4-BE49-F238E27FC236}">
                  <a16:creationId xmlns:a16="http://schemas.microsoft.com/office/drawing/2014/main" id="{2A601464-6DD4-41C8-91B0-EED39E87055D}"/>
                </a:ext>
              </a:extLst>
            </p:cNvPr>
            <p:cNvSpPr>
              <a:spLocks/>
            </p:cNvSpPr>
            <p:nvPr/>
          </p:nvSpPr>
          <p:spPr bwMode="auto">
            <a:xfrm>
              <a:off x="3103572" y="3771615"/>
              <a:ext cx="2905934" cy="757040"/>
            </a:xfrm>
            <a:custGeom>
              <a:avLst/>
              <a:gdLst>
                <a:gd name="T0" fmla="*/ 0 w 2799"/>
                <a:gd name="T1" fmla="*/ 50 h 739"/>
                <a:gd name="T2" fmla="*/ 1526 w 2799"/>
                <a:gd name="T3" fmla="*/ 572 h 739"/>
                <a:gd name="T4" fmla="*/ 2170 w 2799"/>
                <a:gd name="T5" fmla="*/ 739 h 739"/>
                <a:gd name="T6" fmla="*/ 2799 w 2799"/>
                <a:gd name="T7" fmla="*/ 493 h 739"/>
                <a:gd name="T8" fmla="*/ 2210 w 2799"/>
                <a:gd name="T9" fmla="*/ 248 h 739"/>
                <a:gd name="T10" fmla="*/ 1014 w 2799"/>
                <a:gd name="T11" fmla="*/ 84 h 739"/>
                <a:gd name="T12" fmla="*/ 1 w 2799"/>
                <a:gd name="T13" fmla="*/ 0 h 739"/>
                <a:gd name="T14" fmla="*/ 0 w 2799"/>
                <a:gd name="T15" fmla="*/ 50 h 7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799" h="739">
                  <a:moveTo>
                    <a:pt x="0" y="50"/>
                  </a:moveTo>
                  <a:cubicBezTo>
                    <a:pt x="1526" y="572"/>
                    <a:pt x="1526" y="572"/>
                    <a:pt x="1526" y="572"/>
                  </a:cubicBezTo>
                  <a:cubicBezTo>
                    <a:pt x="2170" y="739"/>
                    <a:pt x="2170" y="739"/>
                    <a:pt x="2170" y="739"/>
                  </a:cubicBezTo>
                  <a:cubicBezTo>
                    <a:pt x="2799" y="493"/>
                    <a:pt x="2799" y="493"/>
                    <a:pt x="2799" y="493"/>
                  </a:cubicBezTo>
                  <a:cubicBezTo>
                    <a:pt x="2799" y="493"/>
                    <a:pt x="2591" y="327"/>
                    <a:pt x="2210" y="248"/>
                  </a:cubicBezTo>
                  <a:cubicBezTo>
                    <a:pt x="2079" y="220"/>
                    <a:pt x="1467" y="132"/>
                    <a:pt x="1014" y="84"/>
                  </a:cubicBezTo>
                  <a:cubicBezTo>
                    <a:pt x="485" y="28"/>
                    <a:pt x="19" y="0"/>
                    <a:pt x="1" y="0"/>
                  </a:cubicBezTo>
                  <a:lnTo>
                    <a:pt x="0" y="50"/>
                  </a:lnTo>
                  <a:close/>
                </a:path>
              </a:pathLst>
            </a:custGeom>
            <a:solidFill>
              <a:srgbClr val="ED2E7B">
                <a:lumMod val="5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0949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21898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82848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43797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04746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65696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26645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87594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121898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89" name="Rectangle 88">
              <a:extLst>
                <a:ext uri="{FF2B5EF4-FFF2-40B4-BE49-F238E27FC236}">
                  <a16:creationId xmlns:a16="http://schemas.microsoft.com/office/drawing/2014/main" id="{EAE078ED-B1E0-4CF4-B3DB-7800F1EFDA8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17982" y="4276308"/>
              <a:ext cx="1091524" cy="1076023"/>
            </a:xfrm>
            <a:prstGeom prst="rect">
              <a:avLst/>
            </a:prstGeom>
            <a:solidFill>
              <a:srgbClr val="ED2E7B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0949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21898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82848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43797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04746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65696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26645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87594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121898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90" name="Freeform 66">
              <a:extLst>
                <a:ext uri="{FF2B5EF4-FFF2-40B4-BE49-F238E27FC236}">
                  <a16:creationId xmlns:a16="http://schemas.microsoft.com/office/drawing/2014/main" id="{F945D22F-8E4A-437B-993F-6F913F05D4E4}"/>
                </a:ext>
              </a:extLst>
            </p:cNvPr>
            <p:cNvSpPr>
              <a:spLocks/>
            </p:cNvSpPr>
            <p:nvPr/>
          </p:nvSpPr>
          <p:spPr bwMode="auto">
            <a:xfrm>
              <a:off x="3103572" y="3821866"/>
              <a:ext cx="1815516" cy="1530465"/>
            </a:xfrm>
            <a:custGeom>
              <a:avLst/>
              <a:gdLst>
                <a:gd name="T0" fmla="*/ 0 w 1749"/>
                <a:gd name="T1" fmla="*/ 0 h 1493"/>
                <a:gd name="T2" fmla="*/ 0 w 1749"/>
                <a:gd name="T3" fmla="*/ 393 h 1493"/>
                <a:gd name="T4" fmla="*/ 1749 w 1749"/>
                <a:gd name="T5" fmla="*/ 1493 h 1493"/>
                <a:gd name="T6" fmla="*/ 1749 w 1749"/>
                <a:gd name="T7" fmla="*/ 443 h 1493"/>
                <a:gd name="T8" fmla="*/ 22 w 1749"/>
                <a:gd name="T9" fmla="*/ 0 h 1493"/>
                <a:gd name="T10" fmla="*/ 0 w 1749"/>
                <a:gd name="T11" fmla="*/ 0 h 14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49" h="1493">
                  <a:moveTo>
                    <a:pt x="0" y="0"/>
                  </a:moveTo>
                  <a:cubicBezTo>
                    <a:pt x="0" y="393"/>
                    <a:pt x="0" y="393"/>
                    <a:pt x="0" y="393"/>
                  </a:cubicBezTo>
                  <a:cubicBezTo>
                    <a:pt x="0" y="393"/>
                    <a:pt x="1473" y="458"/>
                    <a:pt x="1749" y="1493"/>
                  </a:cubicBezTo>
                  <a:cubicBezTo>
                    <a:pt x="1749" y="443"/>
                    <a:pt x="1749" y="443"/>
                    <a:pt x="1749" y="443"/>
                  </a:cubicBezTo>
                  <a:cubicBezTo>
                    <a:pt x="1191" y="17"/>
                    <a:pt x="184" y="0"/>
                    <a:pt x="22" y="0"/>
                  </a:cubicBezTo>
                  <a:cubicBezTo>
                    <a:pt x="8" y="0"/>
                    <a:pt x="0" y="0"/>
                    <a:pt x="0" y="0"/>
                  </a:cubicBezTo>
                </a:path>
              </a:pathLst>
            </a:custGeom>
            <a:solidFill>
              <a:srgbClr val="ED2E7B">
                <a:lumMod val="75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0949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21898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82848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43797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04746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65696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26645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87594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121898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93" name="Oval 92">
              <a:extLst>
                <a:ext uri="{FF2B5EF4-FFF2-40B4-BE49-F238E27FC236}">
                  <a16:creationId xmlns:a16="http://schemas.microsoft.com/office/drawing/2014/main" id="{029FA331-158B-48E1-88EB-AB1F969BE03E}"/>
                </a:ext>
              </a:extLst>
            </p:cNvPr>
            <p:cNvSpPr/>
            <p:nvPr/>
          </p:nvSpPr>
          <p:spPr>
            <a:xfrm>
              <a:off x="3425162" y="3056668"/>
              <a:ext cx="397974" cy="1596337"/>
            </a:xfrm>
            <a:prstGeom prst="ellipse">
              <a:avLst/>
            </a:prstGeom>
            <a:solidFill>
              <a:srgbClr val="000000">
                <a:alpha val="64000"/>
              </a:srgbClr>
            </a:solidFill>
            <a:ln w="25400" cap="flat" cmpd="sng" algn="ctr">
              <a:noFill/>
              <a:prstDash val="solid"/>
            </a:ln>
            <a:effectLst>
              <a:softEdge rad="139700"/>
            </a:effectLst>
          </p:spPr>
          <p:txBody>
            <a:bodyPr rtlCol="0" anchor="ctr"/>
            <a:lstStyle>
              <a:defPPr>
                <a:defRPr lang="en-US"/>
              </a:defPPr>
              <a:lvl1pPr marL="0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609493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1218987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828480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2437973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3047467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3656960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4266453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4875947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121898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97" name="Freeform 53">
              <a:extLst>
                <a:ext uri="{FF2B5EF4-FFF2-40B4-BE49-F238E27FC236}">
                  <a16:creationId xmlns:a16="http://schemas.microsoft.com/office/drawing/2014/main" id="{1ADBDD6A-000A-4D71-B10C-CCA5DD4B05E0}"/>
                </a:ext>
              </a:extLst>
            </p:cNvPr>
            <p:cNvSpPr>
              <a:spLocks/>
            </p:cNvSpPr>
            <p:nvPr/>
          </p:nvSpPr>
          <p:spPr bwMode="auto">
            <a:xfrm>
              <a:off x="6182493" y="3055599"/>
              <a:ext cx="2905935" cy="757040"/>
            </a:xfrm>
            <a:custGeom>
              <a:avLst/>
              <a:gdLst>
                <a:gd name="T0" fmla="*/ 0 w 2799"/>
                <a:gd name="T1" fmla="*/ 247 h 739"/>
                <a:gd name="T2" fmla="*/ 589 w 2799"/>
                <a:gd name="T3" fmla="*/ 492 h 739"/>
                <a:gd name="T4" fmla="*/ 1784 w 2799"/>
                <a:gd name="T5" fmla="*/ 655 h 739"/>
                <a:gd name="T6" fmla="*/ 2797 w 2799"/>
                <a:gd name="T7" fmla="*/ 739 h 739"/>
                <a:gd name="T8" fmla="*/ 2799 w 2799"/>
                <a:gd name="T9" fmla="*/ 689 h 739"/>
                <a:gd name="T10" fmla="*/ 1273 w 2799"/>
                <a:gd name="T11" fmla="*/ 168 h 739"/>
                <a:gd name="T12" fmla="*/ 629 w 2799"/>
                <a:gd name="T13" fmla="*/ 0 h 739"/>
                <a:gd name="T14" fmla="*/ 0 w 2799"/>
                <a:gd name="T15" fmla="*/ 247 h 7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799" h="739">
                  <a:moveTo>
                    <a:pt x="0" y="247"/>
                  </a:moveTo>
                  <a:cubicBezTo>
                    <a:pt x="0" y="247"/>
                    <a:pt x="208" y="412"/>
                    <a:pt x="589" y="492"/>
                  </a:cubicBezTo>
                  <a:cubicBezTo>
                    <a:pt x="720" y="519"/>
                    <a:pt x="1332" y="608"/>
                    <a:pt x="1784" y="655"/>
                  </a:cubicBezTo>
                  <a:cubicBezTo>
                    <a:pt x="2314" y="711"/>
                    <a:pt x="2780" y="739"/>
                    <a:pt x="2797" y="739"/>
                  </a:cubicBezTo>
                  <a:cubicBezTo>
                    <a:pt x="2799" y="689"/>
                    <a:pt x="2799" y="689"/>
                    <a:pt x="2799" y="689"/>
                  </a:cubicBezTo>
                  <a:cubicBezTo>
                    <a:pt x="1273" y="168"/>
                    <a:pt x="1273" y="168"/>
                    <a:pt x="1273" y="168"/>
                  </a:cubicBezTo>
                  <a:cubicBezTo>
                    <a:pt x="629" y="0"/>
                    <a:pt x="629" y="0"/>
                    <a:pt x="629" y="0"/>
                  </a:cubicBezTo>
                  <a:lnTo>
                    <a:pt x="0" y="247"/>
                  </a:lnTo>
                  <a:close/>
                </a:path>
              </a:pathLst>
            </a:custGeom>
            <a:solidFill>
              <a:srgbClr val="BFD73A">
                <a:lumMod val="5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0949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21898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82848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43797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04746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65696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26645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87594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121898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98" name="Rectangle 97">
              <a:extLst>
                <a:ext uri="{FF2B5EF4-FFF2-40B4-BE49-F238E27FC236}">
                  <a16:creationId xmlns:a16="http://schemas.microsoft.com/office/drawing/2014/main" id="{F6013515-4A46-4333-8F61-3EDF657A629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182493" y="2231923"/>
              <a:ext cx="1090418" cy="1077115"/>
            </a:xfrm>
            <a:prstGeom prst="rect">
              <a:avLst/>
            </a:prstGeom>
            <a:solidFill>
              <a:srgbClr val="BFD73A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0949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21898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82848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43797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04746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65696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26645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87594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121898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99" name="Freeform 55">
              <a:extLst>
                <a:ext uri="{FF2B5EF4-FFF2-40B4-BE49-F238E27FC236}">
                  <a16:creationId xmlns:a16="http://schemas.microsoft.com/office/drawing/2014/main" id="{2F0E3D31-E417-450B-9AAF-FA262487FDCB}"/>
                </a:ext>
              </a:extLst>
            </p:cNvPr>
            <p:cNvSpPr>
              <a:spLocks/>
            </p:cNvSpPr>
            <p:nvPr/>
          </p:nvSpPr>
          <p:spPr bwMode="auto">
            <a:xfrm>
              <a:off x="7272911" y="2233015"/>
              <a:ext cx="1815517" cy="1550128"/>
            </a:xfrm>
            <a:custGeom>
              <a:avLst/>
              <a:gdLst>
                <a:gd name="T0" fmla="*/ 0 w 1749"/>
                <a:gd name="T1" fmla="*/ 1050 h 1513"/>
                <a:gd name="T2" fmla="*/ 1749 w 1749"/>
                <a:gd name="T3" fmla="*/ 1492 h 1513"/>
                <a:gd name="T4" fmla="*/ 1749 w 1749"/>
                <a:gd name="T5" fmla="*/ 1100 h 1513"/>
                <a:gd name="T6" fmla="*/ 0 w 1749"/>
                <a:gd name="T7" fmla="*/ 0 h 1513"/>
                <a:gd name="T8" fmla="*/ 0 w 1749"/>
                <a:gd name="T9" fmla="*/ 1050 h 15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49" h="1513">
                  <a:moveTo>
                    <a:pt x="0" y="1050"/>
                  </a:moveTo>
                  <a:cubicBezTo>
                    <a:pt x="608" y="1513"/>
                    <a:pt x="1749" y="1492"/>
                    <a:pt x="1749" y="1492"/>
                  </a:cubicBezTo>
                  <a:cubicBezTo>
                    <a:pt x="1749" y="1100"/>
                    <a:pt x="1749" y="1100"/>
                    <a:pt x="1749" y="1100"/>
                  </a:cubicBezTo>
                  <a:cubicBezTo>
                    <a:pt x="1749" y="1100"/>
                    <a:pt x="275" y="1034"/>
                    <a:pt x="0" y="0"/>
                  </a:cubicBezTo>
                  <a:lnTo>
                    <a:pt x="0" y="1050"/>
                  </a:lnTo>
                  <a:close/>
                </a:path>
              </a:pathLst>
            </a:custGeom>
            <a:solidFill>
              <a:srgbClr val="BFD73A">
                <a:lumMod val="75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0949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21898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82848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43797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04746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65696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26645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87594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121898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00" name="Freeform 56">
              <a:extLst>
                <a:ext uri="{FF2B5EF4-FFF2-40B4-BE49-F238E27FC236}">
                  <a16:creationId xmlns:a16="http://schemas.microsoft.com/office/drawing/2014/main" id="{67D8CCD6-D880-419B-93A5-FC9539D7F369}"/>
                </a:ext>
              </a:extLst>
            </p:cNvPr>
            <p:cNvSpPr>
              <a:spLocks/>
            </p:cNvSpPr>
            <p:nvPr/>
          </p:nvSpPr>
          <p:spPr bwMode="auto">
            <a:xfrm>
              <a:off x="6182493" y="3771615"/>
              <a:ext cx="2905935" cy="757040"/>
            </a:xfrm>
            <a:custGeom>
              <a:avLst/>
              <a:gdLst>
                <a:gd name="T0" fmla="*/ 1784 w 2799"/>
                <a:gd name="T1" fmla="*/ 84 h 739"/>
                <a:gd name="T2" fmla="*/ 589 w 2799"/>
                <a:gd name="T3" fmla="*/ 248 h 739"/>
                <a:gd name="T4" fmla="*/ 0 w 2799"/>
                <a:gd name="T5" fmla="*/ 493 h 739"/>
                <a:gd name="T6" fmla="*/ 629 w 2799"/>
                <a:gd name="T7" fmla="*/ 739 h 739"/>
                <a:gd name="T8" fmla="*/ 1273 w 2799"/>
                <a:gd name="T9" fmla="*/ 572 h 739"/>
                <a:gd name="T10" fmla="*/ 2799 w 2799"/>
                <a:gd name="T11" fmla="*/ 50 h 739"/>
                <a:gd name="T12" fmla="*/ 2797 w 2799"/>
                <a:gd name="T13" fmla="*/ 0 h 739"/>
                <a:gd name="T14" fmla="*/ 1784 w 2799"/>
                <a:gd name="T15" fmla="*/ 84 h 7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799" h="739">
                  <a:moveTo>
                    <a:pt x="1784" y="84"/>
                  </a:moveTo>
                  <a:cubicBezTo>
                    <a:pt x="1332" y="132"/>
                    <a:pt x="720" y="220"/>
                    <a:pt x="589" y="248"/>
                  </a:cubicBezTo>
                  <a:cubicBezTo>
                    <a:pt x="208" y="327"/>
                    <a:pt x="0" y="493"/>
                    <a:pt x="0" y="493"/>
                  </a:cubicBezTo>
                  <a:cubicBezTo>
                    <a:pt x="629" y="739"/>
                    <a:pt x="629" y="739"/>
                    <a:pt x="629" y="739"/>
                  </a:cubicBezTo>
                  <a:cubicBezTo>
                    <a:pt x="1273" y="572"/>
                    <a:pt x="1273" y="572"/>
                    <a:pt x="1273" y="572"/>
                  </a:cubicBezTo>
                  <a:cubicBezTo>
                    <a:pt x="2799" y="50"/>
                    <a:pt x="2799" y="50"/>
                    <a:pt x="2799" y="50"/>
                  </a:cubicBezTo>
                  <a:cubicBezTo>
                    <a:pt x="2797" y="0"/>
                    <a:pt x="2797" y="0"/>
                    <a:pt x="2797" y="0"/>
                  </a:cubicBezTo>
                  <a:cubicBezTo>
                    <a:pt x="2780" y="0"/>
                    <a:pt x="2314" y="28"/>
                    <a:pt x="1784" y="84"/>
                  </a:cubicBezTo>
                </a:path>
              </a:pathLst>
            </a:custGeom>
            <a:solidFill>
              <a:srgbClr val="FC9B00">
                <a:lumMod val="5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0949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21898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82848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43797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04746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65696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26645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87594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121898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01" name="Rectangle 100">
              <a:extLst>
                <a:ext uri="{FF2B5EF4-FFF2-40B4-BE49-F238E27FC236}">
                  <a16:creationId xmlns:a16="http://schemas.microsoft.com/office/drawing/2014/main" id="{59EB11E0-6B5B-4357-A2FE-83282B1F60E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182493" y="4276308"/>
              <a:ext cx="1090418" cy="1076023"/>
            </a:xfrm>
            <a:prstGeom prst="rect">
              <a:avLst/>
            </a:prstGeom>
            <a:solidFill>
              <a:srgbClr val="FC9B00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0949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21898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82848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43797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04746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65696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26645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87594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121898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02" name="Freeform 58">
              <a:extLst>
                <a:ext uri="{FF2B5EF4-FFF2-40B4-BE49-F238E27FC236}">
                  <a16:creationId xmlns:a16="http://schemas.microsoft.com/office/drawing/2014/main" id="{C19D5D8D-13FC-461D-A10F-69331F13C9F4}"/>
                </a:ext>
              </a:extLst>
            </p:cNvPr>
            <p:cNvSpPr>
              <a:spLocks/>
            </p:cNvSpPr>
            <p:nvPr/>
          </p:nvSpPr>
          <p:spPr bwMode="auto">
            <a:xfrm>
              <a:off x="7272911" y="3821866"/>
              <a:ext cx="1815517" cy="1530465"/>
            </a:xfrm>
            <a:custGeom>
              <a:avLst/>
              <a:gdLst>
                <a:gd name="T0" fmla="*/ 0 w 1749"/>
                <a:gd name="T1" fmla="*/ 443 h 1493"/>
                <a:gd name="T2" fmla="*/ 0 w 1749"/>
                <a:gd name="T3" fmla="*/ 1493 h 1493"/>
                <a:gd name="T4" fmla="*/ 1749 w 1749"/>
                <a:gd name="T5" fmla="*/ 393 h 1493"/>
                <a:gd name="T6" fmla="*/ 1749 w 1749"/>
                <a:gd name="T7" fmla="*/ 0 h 1493"/>
                <a:gd name="T8" fmla="*/ 1727 w 1749"/>
                <a:gd name="T9" fmla="*/ 0 h 1493"/>
                <a:gd name="T10" fmla="*/ 0 w 1749"/>
                <a:gd name="T11" fmla="*/ 443 h 14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49" h="1493">
                  <a:moveTo>
                    <a:pt x="0" y="443"/>
                  </a:moveTo>
                  <a:cubicBezTo>
                    <a:pt x="0" y="1493"/>
                    <a:pt x="0" y="1493"/>
                    <a:pt x="0" y="1493"/>
                  </a:cubicBezTo>
                  <a:cubicBezTo>
                    <a:pt x="275" y="458"/>
                    <a:pt x="1749" y="393"/>
                    <a:pt x="1749" y="393"/>
                  </a:cubicBezTo>
                  <a:cubicBezTo>
                    <a:pt x="1749" y="0"/>
                    <a:pt x="1749" y="0"/>
                    <a:pt x="1749" y="0"/>
                  </a:cubicBezTo>
                  <a:cubicBezTo>
                    <a:pt x="1749" y="0"/>
                    <a:pt x="1741" y="0"/>
                    <a:pt x="1727" y="0"/>
                  </a:cubicBezTo>
                  <a:cubicBezTo>
                    <a:pt x="1565" y="0"/>
                    <a:pt x="558" y="17"/>
                    <a:pt x="0" y="443"/>
                  </a:cubicBezTo>
                </a:path>
              </a:pathLst>
            </a:custGeom>
            <a:solidFill>
              <a:srgbClr val="FC9B00">
                <a:lumMod val="75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0949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21898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82848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43797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04746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65696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26645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87594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121898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05" name="Oval 104">
              <a:extLst>
                <a:ext uri="{FF2B5EF4-FFF2-40B4-BE49-F238E27FC236}">
                  <a16:creationId xmlns:a16="http://schemas.microsoft.com/office/drawing/2014/main" id="{90021F53-7EB9-45C4-8590-AF4B2FACEC65}"/>
                </a:ext>
              </a:extLst>
            </p:cNvPr>
            <p:cNvSpPr/>
            <p:nvPr/>
          </p:nvSpPr>
          <p:spPr>
            <a:xfrm>
              <a:off x="8373291" y="3015391"/>
              <a:ext cx="397975" cy="1596337"/>
            </a:xfrm>
            <a:prstGeom prst="ellipse">
              <a:avLst/>
            </a:prstGeom>
            <a:solidFill>
              <a:srgbClr val="000000">
                <a:alpha val="64000"/>
              </a:srgbClr>
            </a:solidFill>
            <a:ln w="25400" cap="flat" cmpd="sng" algn="ctr">
              <a:noFill/>
              <a:prstDash val="solid"/>
            </a:ln>
            <a:effectLst>
              <a:softEdge rad="139700"/>
            </a:effectLst>
          </p:spPr>
          <p:txBody>
            <a:bodyPr rtlCol="0" anchor="ctr"/>
            <a:lstStyle>
              <a:defPPr>
                <a:defRPr lang="en-US"/>
              </a:defPPr>
              <a:lvl1pPr marL="0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609493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1218987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828480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2437973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3047467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3656960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4266453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4875947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121898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grpSp>
          <p:nvGrpSpPr>
            <p:cNvPr id="138" name="Google Shape;9616;p66">
              <a:extLst>
                <a:ext uri="{FF2B5EF4-FFF2-40B4-BE49-F238E27FC236}">
                  <a16:creationId xmlns:a16="http://schemas.microsoft.com/office/drawing/2014/main" id="{B00FD162-7213-4F5D-ADC5-75CE9D6744FA}"/>
                </a:ext>
              </a:extLst>
            </p:cNvPr>
            <p:cNvGrpSpPr/>
            <p:nvPr/>
          </p:nvGrpSpPr>
          <p:grpSpPr>
            <a:xfrm>
              <a:off x="5161935" y="2389237"/>
              <a:ext cx="646705" cy="638608"/>
              <a:chOff x="2623237" y="2431047"/>
              <a:chExt cx="355024" cy="332630"/>
            </a:xfrm>
            <a:solidFill>
              <a:schemeClr val="bg1"/>
            </a:solidFill>
          </p:grpSpPr>
          <p:sp>
            <p:nvSpPr>
              <p:cNvPr id="139" name="Google Shape;9617;p66">
                <a:extLst>
                  <a:ext uri="{FF2B5EF4-FFF2-40B4-BE49-F238E27FC236}">
                    <a16:creationId xmlns:a16="http://schemas.microsoft.com/office/drawing/2014/main" id="{A72F8741-9585-441A-9C39-5C8F46074583}"/>
                  </a:ext>
                </a:extLst>
              </p:cNvPr>
              <p:cNvSpPr/>
              <p:nvPr/>
            </p:nvSpPr>
            <p:spPr>
              <a:xfrm>
                <a:off x="2655856" y="2604370"/>
                <a:ext cx="48579" cy="64506"/>
              </a:xfrm>
              <a:custGeom>
                <a:avLst/>
                <a:gdLst/>
                <a:ahLst/>
                <a:cxnLst/>
                <a:rect l="l" t="t" r="r" b="b"/>
                <a:pathLst>
                  <a:path w="1525" h="2025" extrusionOk="0">
                    <a:moveTo>
                      <a:pt x="762" y="346"/>
                    </a:moveTo>
                    <a:cubicBezTo>
                      <a:pt x="1000" y="346"/>
                      <a:pt x="1191" y="536"/>
                      <a:pt x="1191" y="774"/>
                    </a:cubicBezTo>
                    <a:lnTo>
                      <a:pt x="1191" y="1715"/>
                    </a:lnTo>
                    <a:lnTo>
                      <a:pt x="345" y="1715"/>
                    </a:lnTo>
                    <a:lnTo>
                      <a:pt x="345" y="774"/>
                    </a:lnTo>
                    <a:lnTo>
                      <a:pt x="334" y="774"/>
                    </a:lnTo>
                    <a:cubicBezTo>
                      <a:pt x="334" y="536"/>
                      <a:pt x="524" y="346"/>
                      <a:pt x="762" y="346"/>
                    </a:cubicBezTo>
                    <a:close/>
                    <a:moveTo>
                      <a:pt x="762" y="0"/>
                    </a:moveTo>
                    <a:cubicBezTo>
                      <a:pt x="345" y="0"/>
                      <a:pt x="0" y="346"/>
                      <a:pt x="0" y="762"/>
                    </a:cubicBezTo>
                    <a:lnTo>
                      <a:pt x="0" y="1858"/>
                    </a:lnTo>
                    <a:cubicBezTo>
                      <a:pt x="0" y="1953"/>
                      <a:pt x="72" y="2024"/>
                      <a:pt x="167" y="2024"/>
                    </a:cubicBezTo>
                    <a:lnTo>
                      <a:pt x="1357" y="2024"/>
                    </a:lnTo>
                    <a:cubicBezTo>
                      <a:pt x="1441" y="2024"/>
                      <a:pt x="1524" y="1953"/>
                      <a:pt x="1524" y="1858"/>
                    </a:cubicBezTo>
                    <a:lnTo>
                      <a:pt x="1524" y="762"/>
                    </a:lnTo>
                    <a:cubicBezTo>
                      <a:pt x="1524" y="346"/>
                      <a:pt x="1179" y="0"/>
                      <a:pt x="762" y="0"/>
                    </a:cubicBezTo>
                    <a:close/>
                  </a:path>
                </a:pathLst>
              </a:custGeom>
              <a:grpFill/>
              <a:ln>
                <a:solidFill>
                  <a:schemeClr val="bg1"/>
                </a:solidFill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0" name="Google Shape;9618;p66">
                <a:extLst>
                  <a:ext uri="{FF2B5EF4-FFF2-40B4-BE49-F238E27FC236}">
                    <a16:creationId xmlns:a16="http://schemas.microsoft.com/office/drawing/2014/main" id="{5DB80681-B357-48E0-A1EC-031FB5A830B0}"/>
                  </a:ext>
                </a:extLst>
              </p:cNvPr>
              <p:cNvSpPr/>
              <p:nvPr/>
            </p:nvSpPr>
            <p:spPr>
              <a:xfrm>
                <a:off x="2623237" y="2431047"/>
                <a:ext cx="355024" cy="332630"/>
              </a:xfrm>
              <a:custGeom>
                <a:avLst/>
                <a:gdLst/>
                <a:ahLst/>
                <a:cxnLst/>
                <a:rect l="l" t="t" r="r" b="b"/>
                <a:pathLst>
                  <a:path w="11145" h="10442" extrusionOk="0">
                    <a:moveTo>
                      <a:pt x="8692" y="2608"/>
                    </a:moveTo>
                    <a:cubicBezTo>
                      <a:pt x="8716" y="2608"/>
                      <a:pt x="8751" y="2643"/>
                      <a:pt x="8751" y="2667"/>
                    </a:cubicBezTo>
                    <a:lnTo>
                      <a:pt x="8751" y="3024"/>
                    </a:lnTo>
                    <a:cubicBezTo>
                      <a:pt x="8751" y="3060"/>
                      <a:pt x="8716" y="3084"/>
                      <a:pt x="8692" y="3084"/>
                    </a:cubicBezTo>
                    <a:lnTo>
                      <a:pt x="2453" y="3084"/>
                    </a:lnTo>
                    <a:cubicBezTo>
                      <a:pt x="2441" y="3084"/>
                      <a:pt x="2405" y="3060"/>
                      <a:pt x="2405" y="3024"/>
                    </a:cubicBezTo>
                    <a:lnTo>
                      <a:pt x="2405" y="2667"/>
                    </a:lnTo>
                    <a:cubicBezTo>
                      <a:pt x="2405" y="2643"/>
                      <a:pt x="2441" y="2608"/>
                      <a:pt x="2465" y="2608"/>
                    </a:cubicBezTo>
                    <a:close/>
                    <a:moveTo>
                      <a:pt x="8096" y="3405"/>
                    </a:moveTo>
                    <a:lnTo>
                      <a:pt x="8096" y="3834"/>
                    </a:lnTo>
                    <a:lnTo>
                      <a:pt x="7977" y="3953"/>
                    </a:lnTo>
                    <a:lnTo>
                      <a:pt x="7227" y="3953"/>
                    </a:lnTo>
                    <a:lnTo>
                      <a:pt x="7108" y="3834"/>
                    </a:lnTo>
                    <a:lnTo>
                      <a:pt x="7108" y="3405"/>
                    </a:lnTo>
                    <a:close/>
                    <a:moveTo>
                      <a:pt x="4048" y="3417"/>
                    </a:moveTo>
                    <a:lnTo>
                      <a:pt x="4048" y="3846"/>
                    </a:lnTo>
                    <a:lnTo>
                      <a:pt x="3929" y="3965"/>
                    </a:lnTo>
                    <a:lnTo>
                      <a:pt x="3179" y="3965"/>
                    </a:lnTo>
                    <a:lnTo>
                      <a:pt x="3060" y="3846"/>
                    </a:lnTo>
                    <a:lnTo>
                      <a:pt x="3060" y="3417"/>
                    </a:lnTo>
                    <a:close/>
                    <a:moveTo>
                      <a:pt x="2739" y="3417"/>
                    </a:moveTo>
                    <a:lnTo>
                      <a:pt x="2739" y="3905"/>
                    </a:lnTo>
                    <a:cubicBezTo>
                      <a:pt x="2739" y="3953"/>
                      <a:pt x="2751" y="4001"/>
                      <a:pt x="2774" y="4025"/>
                    </a:cubicBezTo>
                    <a:lnTo>
                      <a:pt x="2941" y="4191"/>
                    </a:lnTo>
                    <a:lnTo>
                      <a:pt x="2941" y="4667"/>
                    </a:lnTo>
                    <a:lnTo>
                      <a:pt x="357" y="4667"/>
                    </a:lnTo>
                    <a:lnTo>
                      <a:pt x="476" y="3453"/>
                    </a:lnTo>
                    <a:cubicBezTo>
                      <a:pt x="476" y="3429"/>
                      <a:pt x="500" y="3417"/>
                      <a:pt x="536" y="3417"/>
                    </a:cubicBezTo>
                    <a:close/>
                    <a:moveTo>
                      <a:pt x="10621" y="3417"/>
                    </a:moveTo>
                    <a:cubicBezTo>
                      <a:pt x="10656" y="3417"/>
                      <a:pt x="10668" y="3429"/>
                      <a:pt x="10680" y="3453"/>
                    </a:cubicBezTo>
                    <a:lnTo>
                      <a:pt x="10799" y="4667"/>
                    </a:lnTo>
                    <a:lnTo>
                      <a:pt x="8204" y="4667"/>
                    </a:lnTo>
                    <a:lnTo>
                      <a:pt x="8204" y="4191"/>
                    </a:lnTo>
                    <a:lnTo>
                      <a:pt x="8382" y="4025"/>
                    </a:lnTo>
                    <a:cubicBezTo>
                      <a:pt x="8406" y="4001"/>
                      <a:pt x="8418" y="3953"/>
                      <a:pt x="8418" y="3905"/>
                    </a:cubicBezTo>
                    <a:lnTo>
                      <a:pt x="8418" y="3417"/>
                    </a:lnTo>
                    <a:close/>
                    <a:moveTo>
                      <a:pt x="3834" y="4298"/>
                    </a:moveTo>
                    <a:lnTo>
                      <a:pt x="3834" y="7644"/>
                    </a:lnTo>
                    <a:lnTo>
                      <a:pt x="3286" y="7644"/>
                    </a:lnTo>
                    <a:lnTo>
                      <a:pt x="3286" y="4298"/>
                    </a:lnTo>
                    <a:close/>
                    <a:moveTo>
                      <a:pt x="7870" y="4298"/>
                    </a:moveTo>
                    <a:lnTo>
                      <a:pt x="7870" y="7644"/>
                    </a:lnTo>
                    <a:lnTo>
                      <a:pt x="7323" y="7644"/>
                    </a:lnTo>
                    <a:lnTo>
                      <a:pt x="7323" y="4298"/>
                    </a:lnTo>
                    <a:close/>
                    <a:moveTo>
                      <a:pt x="5563" y="6230"/>
                    </a:moveTo>
                    <a:cubicBezTo>
                      <a:pt x="5617" y="6230"/>
                      <a:pt x="5674" y="6245"/>
                      <a:pt x="5727" y="6275"/>
                    </a:cubicBezTo>
                    <a:lnTo>
                      <a:pt x="6013" y="6465"/>
                    </a:lnTo>
                    <a:cubicBezTo>
                      <a:pt x="6084" y="6513"/>
                      <a:pt x="6132" y="6596"/>
                      <a:pt x="6132" y="6692"/>
                    </a:cubicBezTo>
                    <a:lnTo>
                      <a:pt x="6132" y="8525"/>
                    </a:lnTo>
                    <a:lnTo>
                      <a:pt x="5013" y="8525"/>
                    </a:lnTo>
                    <a:lnTo>
                      <a:pt x="5013" y="6692"/>
                    </a:lnTo>
                    <a:cubicBezTo>
                      <a:pt x="5013" y="6596"/>
                      <a:pt x="5060" y="6513"/>
                      <a:pt x="5132" y="6465"/>
                    </a:cubicBezTo>
                    <a:lnTo>
                      <a:pt x="5418" y="6275"/>
                    </a:lnTo>
                    <a:cubicBezTo>
                      <a:pt x="5459" y="6245"/>
                      <a:pt x="5510" y="6230"/>
                      <a:pt x="5563" y="6230"/>
                    </a:cubicBezTo>
                    <a:close/>
                    <a:moveTo>
                      <a:pt x="3929" y="7989"/>
                    </a:moveTo>
                    <a:lnTo>
                      <a:pt x="4048" y="8108"/>
                    </a:lnTo>
                    <a:lnTo>
                      <a:pt x="4048" y="8537"/>
                    </a:lnTo>
                    <a:lnTo>
                      <a:pt x="3060" y="8537"/>
                    </a:lnTo>
                    <a:lnTo>
                      <a:pt x="3060" y="8108"/>
                    </a:lnTo>
                    <a:lnTo>
                      <a:pt x="3179" y="7989"/>
                    </a:lnTo>
                    <a:close/>
                    <a:moveTo>
                      <a:pt x="7954" y="7989"/>
                    </a:moveTo>
                    <a:lnTo>
                      <a:pt x="8073" y="8108"/>
                    </a:lnTo>
                    <a:lnTo>
                      <a:pt x="8073" y="8537"/>
                    </a:lnTo>
                    <a:lnTo>
                      <a:pt x="7096" y="8537"/>
                    </a:lnTo>
                    <a:lnTo>
                      <a:pt x="7096" y="8525"/>
                    </a:lnTo>
                    <a:lnTo>
                      <a:pt x="7096" y="8108"/>
                    </a:lnTo>
                    <a:lnTo>
                      <a:pt x="7215" y="7989"/>
                    </a:lnTo>
                    <a:close/>
                    <a:moveTo>
                      <a:pt x="6787" y="3429"/>
                    </a:moveTo>
                    <a:lnTo>
                      <a:pt x="6787" y="3917"/>
                    </a:lnTo>
                    <a:cubicBezTo>
                      <a:pt x="6787" y="3965"/>
                      <a:pt x="6799" y="4013"/>
                      <a:pt x="6834" y="4036"/>
                    </a:cubicBezTo>
                    <a:lnTo>
                      <a:pt x="7013" y="4215"/>
                    </a:lnTo>
                    <a:lnTo>
                      <a:pt x="7013" y="7763"/>
                    </a:lnTo>
                    <a:lnTo>
                      <a:pt x="6834" y="7942"/>
                    </a:lnTo>
                    <a:cubicBezTo>
                      <a:pt x="6799" y="7966"/>
                      <a:pt x="6787" y="8013"/>
                      <a:pt x="6787" y="8061"/>
                    </a:cubicBezTo>
                    <a:lnTo>
                      <a:pt x="6787" y="8549"/>
                    </a:lnTo>
                    <a:lnTo>
                      <a:pt x="6477" y="8525"/>
                    </a:lnTo>
                    <a:lnTo>
                      <a:pt x="6477" y="6692"/>
                    </a:lnTo>
                    <a:cubicBezTo>
                      <a:pt x="6477" y="6501"/>
                      <a:pt x="6370" y="6299"/>
                      <a:pt x="6203" y="6180"/>
                    </a:cubicBezTo>
                    <a:lnTo>
                      <a:pt x="5918" y="5989"/>
                    </a:lnTo>
                    <a:cubicBezTo>
                      <a:pt x="5816" y="5924"/>
                      <a:pt x="5703" y="5891"/>
                      <a:pt x="5589" y="5891"/>
                    </a:cubicBezTo>
                    <a:cubicBezTo>
                      <a:pt x="5474" y="5891"/>
                      <a:pt x="5358" y="5924"/>
                      <a:pt x="5251" y="5989"/>
                    </a:cubicBezTo>
                    <a:lnTo>
                      <a:pt x="4965" y="6180"/>
                    </a:lnTo>
                    <a:cubicBezTo>
                      <a:pt x="4810" y="6299"/>
                      <a:pt x="4703" y="6477"/>
                      <a:pt x="4703" y="6692"/>
                    </a:cubicBezTo>
                    <a:lnTo>
                      <a:pt x="4703" y="8525"/>
                    </a:lnTo>
                    <a:lnTo>
                      <a:pt x="4394" y="8525"/>
                    </a:lnTo>
                    <a:lnTo>
                      <a:pt x="4394" y="8025"/>
                    </a:lnTo>
                    <a:cubicBezTo>
                      <a:pt x="4394" y="7989"/>
                      <a:pt x="4370" y="7942"/>
                      <a:pt x="4346" y="7906"/>
                    </a:cubicBezTo>
                    <a:lnTo>
                      <a:pt x="4167" y="7751"/>
                    </a:lnTo>
                    <a:lnTo>
                      <a:pt x="4167" y="4203"/>
                    </a:lnTo>
                    <a:lnTo>
                      <a:pt x="4346" y="4036"/>
                    </a:lnTo>
                    <a:cubicBezTo>
                      <a:pt x="4370" y="4013"/>
                      <a:pt x="4394" y="3965"/>
                      <a:pt x="4394" y="3917"/>
                    </a:cubicBezTo>
                    <a:lnTo>
                      <a:pt x="4394" y="3429"/>
                    </a:lnTo>
                    <a:close/>
                    <a:moveTo>
                      <a:pt x="8525" y="8847"/>
                    </a:moveTo>
                    <a:lnTo>
                      <a:pt x="8525" y="9311"/>
                    </a:lnTo>
                    <a:lnTo>
                      <a:pt x="2631" y="9311"/>
                    </a:lnTo>
                    <a:lnTo>
                      <a:pt x="2631" y="8847"/>
                    </a:lnTo>
                    <a:close/>
                    <a:moveTo>
                      <a:pt x="1858" y="9632"/>
                    </a:moveTo>
                    <a:lnTo>
                      <a:pt x="1858" y="10097"/>
                    </a:lnTo>
                    <a:lnTo>
                      <a:pt x="607" y="10097"/>
                    </a:lnTo>
                    <a:lnTo>
                      <a:pt x="607" y="9632"/>
                    </a:lnTo>
                    <a:close/>
                    <a:moveTo>
                      <a:pt x="8978" y="9632"/>
                    </a:moveTo>
                    <a:lnTo>
                      <a:pt x="8978" y="10097"/>
                    </a:lnTo>
                    <a:lnTo>
                      <a:pt x="2203" y="10097"/>
                    </a:lnTo>
                    <a:lnTo>
                      <a:pt x="2203" y="9632"/>
                    </a:lnTo>
                    <a:close/>
                    <a:moveTo>
                      <a:pt x="10549" y="9632"/>
                    </a:moveTo>
                    <a:lnTo>
                      <a:pt x="10549" y="10097"/>
                    </a:lnTo>
                    <a:lnTo>
                      <a:pt x="9299" y="10097"/>
                    </a:lnTo>
                    <a:lnTo>
                      <a:pt x="9299" y="9632"/>
                    </a:lnTo>
                    <a:close/>
                    <a:moveTo>
                      <a:pt x="5566" y="0"/>
                    </a:moveTo>
                    <a:cubicBezTo>
                      <a:pt x="5531" y="0"/>
                      <a:pt x="5495" y="12"/>
                      <a:pt x="5465" y="36"/>
                    </a:cubicBezTo>
                    <a:lnTo>
                      <a:pt x="4417" y="857"/>
                    </a:lnTo>
                    <a:cubicBezTo>
                      <a:pt x="4346" y="917"/>
                      <a:pt x="4334" y="1024"/>
                      <a:pt x="4394" y="1096"/>
                    </a:cubicBezTo>
                    <a:cubicBezTo>
                      <a:pt x="4427" y="1136"/>
                      <a:pt x="4473" y="1158"/>
                      <a:pt x="4521" y="1158"/>
                    </a:cubicBezTo>
                    <a:cubicBezTo>
                      <a:pt x="4557" y="1158"/>
                      <a:pt x="4596" y="1145"/>
                      <a:pt x="4632" y="1119"/>
                    </a:cubicBezTo>
                    <a:lnTo>
                      <a:pt x="5560" y="393"/>
                    </a:lnTo>
                    <a:lnTo>
                      <a:pt x="8025" y="2298"/>
                    </a:lnTo>
                    <a:lnTo>
                      <a:pt x="3143" y="2298"/>
                    </a:lnTo>
                    <a:lnTo>
                      <a:pt x="4036" y="1596"/>
                    </a:lnTo>
                    <a:cubicBezTo>
                      <a:pt x="4108" y="1536"/>
                      <a:pt x="4120" y="1441"/>
                      <a:pt x="4060" y="1358"/>
                    </a:cubicBezTo>
                    <a:cubicBezTo>
                      <a:pt x="4026" y="1317"/>
                      <a:pt x="3977" y="1296"/>
                      <a:pt x="3928" y="1296"/>
                    </a:cubicBezTo>
                    <a:cubicBezTo>
                      <a:pt x="3891" y="1296"/>
                      <a:pt x="3853" y="1308"/>
                      <a:pt x="3822" y="1334"/>
                    </a:cubicBezTo>
                    <a:lnTo>
                      <a:pt x="2584" y="2298"/>
                    </a:lnTo>
                    <a:lnTo>
                      <a:pt x="2453" y="2298"/>
                    </a:lnTo>
                    <a:cubicBezTo>
                      <a:pt x="2250" y="2298"/>
                      <a:pt x="2072" y="2477"/>
                      <a:pt x="2072" y="2691"/>
                    </a:cubicBezTo>
                    <a:lnTo>
                      <a:pt x="2072" y="3048"/>
                    </a:lnTo>
                    <a:lnTo>
                      <a:pt x="2072" y="3108"/>
                    </a:lnTo>
                    <a:lnTo>
                      <a:pt x="524" y="3108"/>
                    </a:lnTo>
                    <a:cubicBezTo>
                      <a:pt x="322" y="3108"/>
                      <a:pt x="167" y="3251"/>
                      <a:pt x="131" y="3441"/>
                    </a:cubicBezTo>
                    <a:lnTo>
                      <a:pt x="0" y="4834"/>
                    </a:lnTo>
                    <a:cubicBezTo>
                      <a:pt x="0" y="4870"/>
                      <a:pt x="12" y="4918"/>
                      <a:pt x="48" y="4953"/>
                    </a:cubicBezTo>
                    <a:cubicBezTo>
                      <a:pt x="72" y="4977"/>
                      <a:pt x="119" y="5013"/>
                      <a:pt x="167" y="5013"/>
                    </a:cubicBezTo>
                    <a:lnTo>
                      <a:pt x="262" y="5013"/>
                    </a:lnTo>
                    <a:lnTo>
                      <a:pt x="262" y="5822"/>
                    </a:lnTo>
                    <a:cubicBezTo>
                      <a:pt x="262" y="5918"/>
                      <a:pt x="345" y="5989"/>
                      <a:pt x="429" y="5989"/>
                    </a:cubicBezTo>
                    <a:cubicBezTo>
                      <a:pt x="524" y="5989"/>
                      <a:pt x="596" y="5918"/>
                      <a:pt x="596" y="5822"/>
                    </a:cubicBezTo>
                    <a:lnTo>
                      <a:pt x="596" y="5013"/>
                    </a:lnTo>
                    <a:lnTo>
                      <a:pt x="2965" y="5013"/>
                    </a:lnTo>
                    <a:lnTo>
                      <a:pt x="2965" y="7763"/>
                    </a:lnTo>
                    <a:lnTo>
                      <a:pt x="2798" y="7930"/>
                    </a:lnTo>
                    <a:cubicBezTo>
                      <a:pt x="2762" y="7954"/>
                      <a:pt x="2751" y="8001"/>
                      <a:pt x="2751" y="8049"/>
                    </a:cubicBezTo>
                    <a:lnTo>
                      <a:pt x="2751" y="8537"/>
                    </a:lnTo>
                    <a:lnTo>
                      <a:pt x="2489" y="8537"/>
                    </a:lnTo>
                    <a:cubicBezTo>
                      <a:pt x="2393" y="8537"/>
                      <a:pt x="2322" y="8608"/>
                      <a:pt x="2322" y="8704"/>
                    </a:cubicBezTo>
                    <a:lnTo>
                      <a:pt x="2322" y="9323"/>
                    </a:lnTo>
                    <a:lnTo>
                      <a:pt x="643" y="9323"/>
                    </a:lnTo>
                    <a:lnTo>
                      <a:pt x="643" y="6584"/>
                    </a:lnTo>
                    <a:cubicBezTo>
                      <a:pt x="643" y="6501"/>
                      <a:pt x="560" y="6418"/>
                      <a:pt x="476" y="6418"/>
                    </a:cubicBezTo>
                    <a:cubicBezTo>
                      <a:pt x="381" y="6418"/>
                      <a:pt x="310" y="6501"/>
                      <a:pt x="310" y="6584"/>
                    </a:cubicBezTo>
                    <a:lnTo>
                      <a:pt x="310" y="10275"/>
                    </a:lnTo>
                    <a:cubicBezTo>
                      <a:pt x="310" y="10371"/>
                      <a:pt x="381" y="10442"/>
                      <a:pt x="476" y="10442"/>
                    </a:cubicBezTo>
                    <a:lnTo>
                      <a:pt x="10740" y="10442"/>
                    </a:lnTo>
                    <a:cubicBezTo>
                      <a:pt x="10835" y="10442"/>
                      <a:pt x="10906" y="10371"/>
                      <a:pt x="10906" y="10275"/>
                    </a:cubicBezTo>
                    <a:lnTo>
                      <a:pt x="10906" y="8347"/>
                    </a:lnTo>
                    <a:cubicBezTo>
                      <a:pt x="10906" y="8251"/>
                      <a:pt x="10835" y="8180"/>
                      <a:pt x="10740" y="8180"/>
                    </a:cubicBezTo>
                    <a:cubicBezTo>
                      <a:pt x="10656" y="8180"/>
                      <a:pt x="10585" y="8251"/>
                      <a:pt x="10585" y="8347"/>
                    </a:cubicBezTo>
                    <a:lnTo>
                      <a:pt x="10585" y="9323"/>
                    </a:lnTo>
                    <a:lnTo>
                      <a:pt x="8894" y="9323"/>
                    </a:lnTo>
                    <a:lnTo>
                      <a:pt x="8894" y="8704"/>
                    </a:lnTo>
                    <a:cubicBezTo>
                      <a:pt x="8894" y="8608"/>
                      <a:pt x="8823" y="8537"/>
                      <a:pt x="8739" y="8537"/>
                    </a:cubicBezTo>
                    <a:lnTo>
                      <a:pt x="8466" y="8537"/>
                    </a:lnTo>
                    <a:lnTo>
                      <a:pt x="8466" y="8049"/>
                    </a:lnTo>
                    <a:cubicBezTo>
                      <a:pt x="8466" y="8001"/>
                      <a:pt x="8454" y="7954"/>
                      <a:pt x="8418" y="7930"/>
                    </a:cubicBezTo>
                    <a:lnTo>
                      <a:pt x="8239" y="7763"/>
                    </a:lnTo>
                    <a:lnTo>
                      <a:pt x="8239" y="5013"/>
                    </a:lnTo>
                    <a:lnTo>
                      <a:pt x="10549" y="5013"/>
                    </a:lnTo>
                    <a:lnTo>
                      <a:pt x="10549" y="7585"/>
                    </a:lnTo>
                    <a:cubicBezTo>
                      <a:pt x="10549" y="7668"/>
                      <a:pt x="10621" y="7751"/>
                      <a:pt x="10716" y="7751"/>
                    </a:cubicBezTo>
                    <a:cubicBezTo>
                      <a:pt x="10799" y="7751"/>
                      <a:pt x="10883" y="7668"/>
                      <a:pt x="10883" y="7585"/>
                    </a:cubicBezTo>
                    <a:lnTo>
                      <a:pt x="10883" y="5013"/>
                    </a:lnTo>
                    <a:lnTo>
                      <a:pt x="10978" y="5013"/>
                    </a:lnTo>
                    <a:cubicBezTo>
                      <a:pt x="11025" y="5013"/>
                      <a:pt x="11073" y="4989"/>
                      <a:pt x="11097" y="4953"/>
                    </a:cubicBezTo>
                    <a:cubicBezTo>
                      <a:pt x="11133" y="4906"/>
                      <a:pt x="11144" y="4858"/>
                      <a:pt x="11133" y="4810"/>
                    </a:cubicBezTo>
                    <a:lnTo>
                      <a:pt x="11002" y="3429"/>
                    </a:lnTo>
                    <a:cubicBezTo>
                      <a:pt x="10978" y="3239"/>
                      <a:pt x="10811" y="3084"/>
                      <a:pt x="10609" y="3084"/>
                    </a:cubicBezTo>
                    <a:lnTo>
                      <a:pt x="9061" y="3084"/>
                    </a:lnTo>
                    <a:lnTo>
                      <a:pt x="9061" y="3024"/>
                    </a:lnTo>
                    <a:lnTo>
                      <a:pt x="9061" y="2667"/>
                    </a:lnTo>
                    <a:cubicBezTo>
                      <a:pt x="9061" y="2465"/>
                      <a:pt x="8882" y="2286"/>
                      <a:pt x="8680" y="2286"/>
                    </a:cubicBezTo>
                    <a:lnTo>
                      <a:pt x="8537" y="2286"/>
                    </a:lnTo>
                    <a:lnTo>
                      <a:pt x="5668" y="36"/>
                    </a:lnTo>
                    <a:cubicBezTo>
                      <a:pt x="5638" y="12"/>
                      <a:pt x="5602" y="0"/>
                      <a:pt x="5566" y="0"/>
                    </a:cubicBezTo>
                    <a:close/>
                  </a:path>
                </a:pathLst>
              </a:custGeom>
              <a:grpFill/>
              <a:ln>
                <a:solidFill>
                  <a:schemeClr val="bg1"/>
                </a:solidFill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1" name="Google Shape;9619;p66">
                <a:extLst>
                  <a:ext uri="{FF2B5EF4-FFF2-40B4-BE49-F238E27FC236}">
                    <a16:creationId xmlns:a16="http://schemas.microsoft.com/office/drawing/2014/main" id="{A0A30C39-DC27-4F6C-98A2-1143683BCF83}"/>
                  </a:ext>
                </a:extLst>
              </p:cNvPr>
              <p:cNvSpPr/>
              <p:nvPr/>
            </p:nvSpPr>
            <p:spPr>
              <a:xfrm>
                <a:off x="2897827" y="2604753"/>
                <a:ext cx="48197" cy="64506"/>
              </a:xfrm>
              <a:custGeom>
                <a:avLst/>
                <a:gdLst/>
                <a:ahLst/>
                <a:cxnLst/>
                <a:rect l="l" t="t" r="r" b="b"/>
                <a:pathLst>
                  <a:path w="1513" h="2025" extrusionOk="0">
                    <a:moveTo>
                      <a:pt x="762" y="334"/>
                    </a:moveTo>
                    <a:cubicBezTo>
                      <a:pt x="989" y="334"/>
                      <a:pt x="1191" y="524"/>
                      <a:pt x="1191" y="762"/>
                    </a:cubicBezTo>
                    <a:lnTo>
                      <a:pt x="1191" y="1703"/>
                    </a:lnTo>
                    <a:lnTo>
                      <a:pt x="334" y="1703"/>
                    </a:lnTo>
                    <a:lnTo>
                      <a:pt x="334" y="762"/>
                    </a:lnTo>
                    <a:cubicBezTo>
                      <a:pt x="334" y="524"/>
                      <a:pt x="524" y="334"/>
                      <a:pt x="762" y="334"/>
                    </a:cubicBezTo>
                    <a:close/>
                    <a:moveTo>
                      <a:pt x="750" y="0"/>
                    </a:moveTo>
                    <a:cubicBezTo>
                      <a:pt x="334" y="0"/>
                      <a:pt x="0" y="346"/>
                      <a:pt x="0" y="762"/>
                    </a:cubicBezTo>
                    <a:lnTo>
                      <a:pt x="0" y="1858"/>
                    </a:lnTo>
                    <a:cubicBezTo>
                      <a:pt x="0" y="1953"/>
                      <a:pt x="72" y="2024"/>
                      <a:pt x="155" y="2024"/>
                    </a:cubicBezTo>
                    <a:lnTo>
                      <a:pt x="1346" y="2024"/>
                    </a:lnTo>
                    <a:cubicBezTo>
                      <a:pt x="1441" y="2024"/>
                      <a:pt x="1512" y="1953"/>
                      <a:pt x="1512" y="1858"/>
                    </a:cubicBezTo>
                    <a:lnTo>
                      <a:pt x="1512" y="762"/>
                    </a:lnTo>
                    <a:cubicBezTo>
                      <a:pt x="1512" y="346"/>
                      <a:pt x="1167" y="0"/>
                      <a:pt x="750" y="0"/>
                    </a:cubicBezTo>
                    <a:close/>
                  </a:path>
                </a:pathLst>
              </a:custGeom>
              <a:grpFill/>
              <a:ln>
                <a:solidFill>
                  <a:schemeClr val="bg1"/>
                </a:solidFill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2" name="Google Shape;9620;p66">
                <a:extLst>
                  <a:ext uri="{FF2B5EF4-FFF2-40B4-BE49-F238E27FC236}">
                    <a16:creationId xmlns:a16="http://schemas.microsoft.com/office/drawing/2014/main" id="{F1C6113E-D532-4226-B621-343CA3E908A8}"/>
                  </a:ext>
                </a:extLst>
              </p:cNvPr>
              <p:cNvSpPr/>
              <p:nvPr/>
            </p:nvSpPr>
            <p:spPr>
              <a:xfrm>
                <a:off x="2775695" y="2551650"/>
                <a:ext cx="51223" cy="51223"/>
              </a:xfrm>
              <a:custGeom>
                <a:avLst/>
                <a:gdLst/>
                <a:ahLst/>
                <a:cxnLst/>
                <a:rect l="l" t="t" r="r" b="b"/>
                <a:pathLst>
                  <a:path w="1608" h="1608" extrusionOk="0">
                    <a:moveTo>
                      <a:pt x="810" y="310"/>
                    </a:moveTo>
                    <a:cubicBezTo>
                      <a:pt x="1060" y="310"/>
                      <a:pt x="1286" y="524"/>
                      <a:pt x="1286" y="786"/>
                    </a:cubicBezTo>
                    <a:cubicBezTo>
                      <a:pt x="1263" y="1060"/>
                      <a:pt x="1060" y="1262"/>
                      <a:pt x="810" y="1262"/>
                    </a:cubicBezTo>
                    <a:cubicBezTo>
                      <a:pt x="560" y="1262"/>
                      <a:pt x="334" y="1060"/>
                      <a:pt x="334" y="786"/>
                    </a:cubicBezTo>
                    <a:cubicBezTo>
                      <a:pt x="334" y="536"/>
                      <a:pt x="536" y="310"/>
                      <a:pt x="810" y="310"/>
                    </a:cubicBezTo>
                    <a:close/>
                    <a:moveTo>
                      <a:pt x="810" y="0"/>
                    </a:moveTo>
                    <a:cubicBezTo>
                      <a:pt x="358" y="0"/>
                      <a:pt x="1" y="358"/>
                      <a:pt x="1" y="810"/>
                    </a:cubicBezTo>
                    <a:cubicBezTo>
                      <a:pt x="1" y="1251"/>
                      <a:pt x="358" y="1608"/>
                      <a:pt x="810" y="1608"/>
                    </a:cubicBezTo>
                    <a:cubicBezTo>
                      <a:pt x="1251" y="1608"/>
                      <a:pt x="1608" y="1251"/>
                      <a:pt x="1608" y="810"/>
                    </a:cubicBezTo>
                    <a:cubicBezTo>
                      <a:pt x="1596" y="358"/>
                      <a:pt x="1239" y="0"/>
                      <a:pt x="810" y="0"/>
                    </a:cubicBezTo>
                    <a:close/>
                  </a:path>
                </a:pathLst>
              </a:custGeom>
              <a:grpFill/>
              <a:ln>
                <a:solidFill>
                  <a:schemeClr val="bg1"/>
                </a:solidFill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43" name="Google Shape;9225;p66">
              <a:extLst>
                <a:ext uri="{FF2B5EF4-FFF2-40B4-BE49-F238E27FC236}">
                  <a16:creationId xmlns:a16="http://schemas.microsoft.com/office/drawing/2014/main" id="{9A23B012-0677-4EB3-B469-1C18D277CC12}"/>
                </a:ext>
              </a:extLst>
            </p:cNvPr>
            <p:cNvGrpSpPr/>
            <p:nvPr/>
          </p:nvGrpSpPr>
          <p:grpSpPr>
            <a:xfrm>
              <a:off x="6455039" y="4498175"/>
              <a:ext cx="531190" cy="697965"/>
              <a:chOff x="2487439" y="4280740"/>
              <a:chExt cx="198775" cy="348972"/>
            </a:xfrm>
            <a:solidFill>
              <a:schemeClr val="bg1"/>
            </a:solidFill>
          </p:grpSpPr>
          <p:sp>
            <p:nvSpPr>
              <p:cNvPr id="144" name="Google Shape;9226;p66">
                <a:extLst>
                  <a:ext uri="{FF2B5EF4-FFF2-40B4-BE49-F238E27FC236}">
                    <a16:creationId xmlns:a16="http://schemas.microsoft.com/office/drawing/2014/main" id="{DEAE66A5-60DE-4C2C-9593-0B5DB338A93D}"/>
                  </a:ext>
                </a:extLst>
              </p:cNvPr>
              <p:cNvSpPr/>
              <p:nvPr/>
            </p:nvSpPr>
            <p:spPr>
              <a:xfrm>
                <a:off x="2487439" y="4280740"/>
                <a:ext cx="198775" cy="348972"/>
              </a:xfrm>
              <a:custGeom>
                <a:avLst/>
                <a:gdLst/>
                <a:ahLst/>
                <a:cxnLst/>
                <a:rect l="l" t="t" r="r" b="b"/>
                <a:pathLst>
                  <a:path w="6240" h="10955" extrusionOk="0">
                    <a:moveTo>
                      <a:pt x="5644" y="358"/>
                    </a:moveTo>
                    <a:lnTo>
                      <a:pt x="5644" y="2870"/>
                    </a:lnTo>
                    <a:cubicBezTo>
                      <a:pt x="5644" y="4001"/>
                      <a:pt x="4882" y="5013"/>
                      <a:pt x="3787" y="5311"/>
                    </a:cubicBezTo>
                    <a:cubicBezTo>
                      <a:pt x="3716" y="5323"/>
                      <a:pt x="3656" y="5406"/>
                      <a:pt x="3656" y="5478"/>
                    </a:cubicBezTo>
                    <a:cubicBezTo>
                      <a:pt x="3656" y="5549"/>
                      <a:pt x="3716" y="5621"/>
                      <a:pt x="3787" y="5644"/>
                    </a:cubicBezTo>
                    <a:cubicBezTo>
                      <a:pt x="4882" y="5942"/>
                      <a:pt x="5644" y="6954"/>
                      <a:pt x="5644" y="8085"/>
                    </a:cubicBezTo>
                    <a:lnTo>
                      <a:pt x="5644" y="10597"/>
                    </a:lnTo>
                    <a:lnTo>
                      <a:pt x="584" y="10597"/>
                    </a:lnTo>
                    <a:lnTo>
                      <a:pt x="584" y="8085"/>
                    </a:lnTo>
                    <a:cubicBezTo>
                      <a:pt x="584" y="6954"/>
                      <a:pt x="1346" y="5942"/>
                      <a:pt x="2442" y="5644"/>
                    </a:cubicBezTo>
                    <a:cubicBezTo>
                      <a:pt x="2525" y="5621"/>
                      <a:pt x="2573" y="5549"/>
                      <a:pt x="2573" y="5478"/>
                    </a:cubicBezTo>
                    <a:cubicBezTo>
                      <a:pt x="2573" y="5406"/>
                      <a:pt x="2525" y="5323"/>
                      <a:pt x="2442" y="5311"/>
                    </a:cubicBezTo>
                    <a:cubicBezTo>
                      <a:pt x="1346" y="5013"/>
                      <a:pt x="584" y="4001"/>
                      <a:pt x="584" y="2870"/>
                    </a:cubicBezTo>
                    <a:lnTo>
                      <a:pt x="584" y="358"/>
                    </a:lnTo>
                    <a:close/>
                    <a:moveTo>
                      <a:pt x="179" y="1"/>
                    </a:moveTo>
                    <a:cubicBezTo>
                      <a:pt x="84" y="1"/>
                      <a:pt x="1" y="72"/>
                      <a:pt x="1" y="179"/>
                    </a:cubicBezTo>
                    <a:cubicBezTo>
                      <a:pt x="1" y="287"/>
                      <a:pt x="84" y="358"/>
                      <a:pt x="179" y="358"/>
                    </a:cubicBezTo>
                    <a:lnTo>
                      <a:pt x="239" y="358"/>
                    </a:lnTo>
                    <a:lnTo>
                      <a:pt x="239" y="2870"/>
                    </a:lnTo>
                    <a:cubicBezTo>
                      <a:pt x="239" y="4001"/>
                      <a:pt x="894" y="5013"/>
                      <a:pt x="1894" y="5478"/>
                    </a:cubicBezTo>
                    <a:cubicBezTo>
                      <a:pt x="894" y="5942"/>
                      <a:pt x="239" y="6966"/>
                      <a:pt x="239" y="8085"/>
                    </a:cubicBezTo>
                    <a:lnTo>
                      <a:pt x="239" y="10597"/>
                    </a:lnTo>
                    <a:lnTo>
                      <a:pt x="179" y="10597"/>
                    </a:lnTo>
                    <a:cubicBezTo>
                      <a:pt x="84" y="10597"/>
                      <a:pt x="1" y="10669"/>
                      <a:pt x="1" y="10776"/>
                    </a:cubicBezTo>
                    <a:cubicBezTo>
                      <a:pt x="1" y="10883"/>
                      <a:pt x="84" y="10955"/>
                      <a:pt x="179" y="10955"/>
                    </a:cubicBezTo>
                    <a:lnTo>
                      <a:pt x="6061" y="10955"/>
                    </a:lnTo>
                    <a:cubicBezTo>
                      <a:pt x="6168" y="10955"/>
                      <a:pt x="6240" y="10883"/>
                      <a:pt x="6240" y="10776"/>
                    </a:cubicBezTo>
                    <a:cubicBezTo>
                      <a:pt x="6240" y="10669"/>
                      <a:pt x="6144" y="10597"/>
                      <a:pt x="6061" y="10597"/>
                    </a:cubicBezTo>
                    <a:lnTo>
                      <a:pt x="6002" y="10597"/>
                    </a:lnTo>
                    <a:lnTo>
                      <a:pt x="6002" y="8085"/>
                    </a:lnTo>
                    <a:cubicBezTo>
                      <a:pt x="6002" y="6954"/>
                      <a:pt x="5347" y="5942"/>
                      <a:pt x="4347" y="5478"/>
                    </a:cubicBezTo>
                    <a:cubicBezTo>
                      <a:pt x="5347" y="5013"/>
                      <a:pt x="6002" y="3989"/>
                      <a:pt x="6002" y="2870"/>
                    </a:cubicBezTo>
                    <a:lnTo>
                      <a:pt x="6002" y="358"/>
                    </a:lnTo>
                    <a:lnTo>
                      <a:pt x="6061" y="358"/>
                    </a:lnTo>
                    <a:cubicBezTo>
                      <a:pt x="6168" y="358"/>
                      <a:pt x="6240" y="287"/>
                      <a:pt x="6240" y="179"/>
                    </a:cubicBezTo>
                    <a:cubicBezTo>
                      <a:pt x="6240" y="72"/>
                      <a:pt x="6168" y="1"/>
                      <a:pt x="6061" y="1"/>
                    </a:cubicBezTo>
                    <a:close/>
                  </a:path>
                </a:pathLst>
              </a:custGeom>
              <a:grpFill/>
              <a:ln>
                <a:solidFill>
                  <a:schemeClr val="bg1"/>
                </a:solidFill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5" name="Google Shape;9227;p66">
                <a:extLst>
                  <a:ext uri="{FF2B5EF4-FFF2-40B4-BE49-F238E27FC236}">
                    <a16:creationId xmlns:a16="http://schemas.microsoft.com/office/drawing/2014/main" id="{155FBAEB-1C3E-42EF-86FF-4BD6B03362C9}"/>
                  </a:ext>
                </a:extLst>
              </p:cNvPr>
              <p:cNvSpPr/>
              <p:nvPr/>
            </p:nvSpPr>
            <p:spPr>
              <a:xfrm>
                <a:off x="2516267" y="4511784"/>
                <a:ext cx="139620" cy="95565"/>
              </a:xfrm>
              <a:custGeom>
                <a:avLst/>
                <a:gdLst/>
                <a:ahLst/>
                <a:cxnLst/>
                <a:rect l="l" t="t" r="r" b="b"/>
                <a:pathLst>
                  <a:path w="4383" h="3000" extrusionOk="0">
                    <a:moveTo>
                      <a:pt x="1670" y="0"/>
                    </a:moveTo>
                    <a:cubicBezTo>
                      <a:pt x="1650" y="0"/>
                      <a:pt x="1629" y="4"/>
                      <a:pt x="1608" y="11"/>
                    </a:cubicBezTo>
                    <a:cubicBezTo>
                      <a:pt x="679" y="261"/>
                      <a:pt x="1" y="1130"/>
                      <a:pt x="1" y="2106"/>
                    </a:cubicBezTo>
                    <a:lnTo>
                      <a:pt x="1" y="2821"/>
                    </a:lnTo>
                    <a:cubicBezTo>
                      <a:pt x="1" y="2928"/>
                      <a:pt x="84" y="2999"/>
                      <a:pt x="179" y="2999"/>
                    </a:cubicBezTo>
                    <a:lnTo>
                      <a:pt x="4192" y="2999"/>
                    </a:lnTo>
                    <a:cubicBezTo>
                      <a:pt x="4299" y="2999"/>
                      <a:pt x="4370" y="2928"/>
                      <a:pt x="4370" y="2821"/>
                    </a:cubicBezTo>
                    <a:lnTo>
                      <a:pt x="4370" y="2106"/>
                    </a:lnTo>
                    <a:cubicBezTo>
                      <a:pt x="4382" y="1130"/>
                      <a:pt x="3727" y="261"/>
                      <a:pt x="2787" y="11"/>
                    </a:cubicBezTo>
                    <a:cubicBezTo>
                      <a:pt x="2770" y="4"/>
                      <a:pt x="2752" y="0"/>
                      <a:pt x="2735" y="0"/>
                    </a:cubicBezTo>
                    <a:cubicBezTo>
                      <a:pt x="2663" y="0"/>
                      <a:pt x="2589" y="54"/>
                      <a:pt x="2560" y="130"/>
                    </a:cubicBezTo>
                    <a:cubicBezTo>
                      <a:pt x="2537" y="213"/>
                      <a:pt x="2596" y="320"/>
                      <a:pt x="2680" y="356"/>
                    </a:cubicBezTo>
                    <a:cubicBezTo>
                      <a:pt x="3477" y="570"/>
                      <a:pt x="4025" y="1285"/>
                      <a:pt x="4025" y="2106"/>
                    </a:cubicBezTo>
                    <a:lnTo>
                      <a:pt x="4025" y="2642"/>
                    </a:lnTo>
                    <a:lnTo>
                      <a:pt x="382" y="2642"/>
                    </a:lnTo>
                    <a:lnTo>
                      <a:pt x="382" y="2106"/>
                    </a:lnTo>
                    <a:cubicBezTo>
                      <a:pt x="382" y="1285"/>
                      <a:pt x="929" y="558"/>
                      <a:pt x="1715" y="356"/>
                    </a:cubicBezTo>
                    <a:cubicBezTo>
                      <a:pt x="1810" y="320"/>
                      <a:pt x="1870" y="237"/>
                      <a:pt x="1834" y="130"/>
                    </a:cubicBezTo>
                    <a:cubicBezTo>
                      <a:pt x="1815" y="54"/>
                      <a:pt x="1750" y="0"/>
                      <a:pt x="1670" y="0"/>
                    </a:cubicBezTo>
                    <a:close/>
                  </a:path>
                </a:pathLst>
              </a:custGeom>
              <a:grpFill/>
              <a:ln>
                <a:solidFill>
                  <a:schemeClr val="bg1"/>
                </a:solidFill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6" name="Google Shape;9228;p66">
                <a:extLst>
                  <a:ext uri="{FF2B5EF4-FFF2-40B4-BE49-F238E27FC236}">
                    <a16:creationId xmlns:a16="http://schemas.microsoft.com/office/drawing/2014/main" id="{041167E0-263E-4CA4-83B6-FD198B73BD5C}"/>
                  </a:ext>
                </a:extLst>
              </p:cNvPr>
              <p:cNvSpPr/>
              <p:nvPr/>
            </p:nvSpPr>
            <p:spPr>
              <a:xfrm>
                <a:off x="2518911" y="4385065"/>
                <a:ext cx="134683" cy="105090"/>
              </a:xfrm>
              <a:custGeom>
                <a:avLst/>
                <a:gdLst/>
                <a:ahLst/>
                <a:cxnLst/>
                <a:rect l="l" t="t" r="r" b="b"/>
                <a:pathLst>
                  <a:path w="4228" h="3299" extrusionOk="0">
                    <a:moveTo>
                      <a:pt x="191" y="0"/>
                    </a:moveTo>
                    <a:cubicBezTo>
                      <a:pt x="132" y="0"/>
                      <a:pt x="84" y="24"/>
                      <a:pt x="49" y="72"/>
                    </a:cubicBezTo>
                    <a:cubicBezTo>
                      <a:pt x="13" y="119"/>
                      <a:pt x="1" y="179"/>
                      <a:pt x="13" y="238"/>
                    </a:cubicBezTo>
                    <a:cubicBezTo>
                      <a:pt x="239" y="953"/>
                      <a:pt x="799" y="1512"/>
                      <a:pt x="1513" y="1691"/>
                    </a:cubicBezTo>
                    <a:cubicBezTo>
                      <a:pt x="1632" y="1727"/>
                      <a:pt x="1751" y="1750"/>
                      <a:pt x="1918" y="1774"/>
                    </a:cubicBezTo>
                    <a:lnTo>
                      <a:pt x="1954" y="3120"/>
                    </a:lnTo>
                    <a:cubicBezTo>
                      <a:pt x="1954" y="3227"/>
                      <a:pt x="2025" y="3298"/>
                      <a:pt x="2132" y="3298"/>
                    </a:cubicBezTo>
                    <a:cubicBezTo>
                      <a:pt x="2227" y="3298"/>
                      <a:pt x="2311" y="3227"/>
                      <a:pt x="2311" y="3120"/>
                    </a:cubicBezTo>
                    <a:lnTo>
                      <a:pt x="2311" y="1774"/>
                    </a:lnTo>
                    <a:cubicBezTo>
                      <a:pt x="2466" y="1750"/>
                      <a:pt x="2585" y="1727"/>
                      <a:pt x="2704" y="1691"/>
                    </a:cubicBezTo>
                    <a:cubicBezTo>
                      <a:pt x="3418" y="1512"/>
                      <a:pt x="4001" y="953"/>
                      <a:pt x="4216" y="238"/>
                    </a:cubicBezTo>
                    <a:cubicBezTo>
                      <a:pt x="4228" y="179"/>
                      <a:pt x="4216" y="119"/>
                      <a:pt x="4180" y="72"/>
                    </a:cubicBezTo>
                    <a:cubicBezTo>
                      <a:pt x="4156" y="24"/>
                      <a:pt x="4097" y="0"/>
                      <a:pt x="4037" y="0"/>
                    </a:cubicBezTo>
                    <a:lnTo>
                      <a:pt x="2454" y="0"/>
                    </a:lnTo>
                    <a:cubicBezTo>
                      <a:pt x="2347" y="0"/>
                      <a:pt x="2275" y="72"/>
                      <a:pt x="2275" y="179"/>
                    </a:cubicBezTo>
                    <a:cubicBezTo>
                      <a:pt x="2275" y="286"/>
                      <a:pt x="2347" y="357"/>
                      <a:pt x="2454" y="357"/>
                    </a:cubicBezTo>
                    <a:lnTo>
                      <a:pt x="3775" y="357"/>
                    </a:lnTo>
                    <a:cubicBezTo>
                      <a:pt x="3561" y="845"/>
                      <a:pt x="3120" y="1215"/>
                      <a:pt x="2608" y="1357"/>
                    </a:cubicBezTo>
                    <a:cubicBezTo>
                      <a:pt x="2501" y="1381"/>
                      <a:pt x="2335" y="1429"/>
                      <a:pt x="2108" y="1429"/>
                    </a:cubicBezTo>
                    <a:cubicBezTo>
                      <a:pt x="1894" y="1429"/>
                      <a:pt x="1739" y="1381"/>
                      <a:pt x="1620" y="1357"/>
                    </a:cubicBezTo>
                    <a:cubicBezTo>
                      <a:pt x="1096" y="1215"/>
                      <a:pt x="668" y="845"/>
                      <a:pt x="442" y="357"/>
                    </a:cubicBezTo>
                    <a:lnTo>
                      <a:pt x="1775" y="357"/>
                    </a:lnTo>
                    <a:cubicBezTo>
                      <a:pt x="1870" y="357"/>
                      <a:pt x="1954" y="286"/>
                      <a:pt x="1954" y="179"/>
                    </a:cubicBezTo>
                    <a:cubicBezTo>
                      <a:pt x="1954" y="72"/>
                      <a:pt x="1870" y="0"/>
                      <a:pt x="1775" y="0"/>
                    </a:cubicBezTo>
                    <a:close/>
                  </a:path>
                </a:pathLst>
              </a:custGeom>
              <a:grpFill/>
              <a:ln>
                <a:solidFill>
                  <a:schemeClr val="bg1"/>
                </a:solidFill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7" name="Google Shape;9229;p66">
                <a:extLst>
                  <a:ext uri="{FF2B5EF4-FFF2-40B4-BE49-F238E27FC236}">
                    <a16:creationId xmlns:a16="http://schemas.microsoft.com/office/drawing/2014/main" id="{CD6F1F9B-D952-4FFE-B8AE-BE9A82D6A042}"/>
                  </a:ext>
                </a:extLst>
              </p:cNvPr>
              <p:cNvSpPr/>
              <p:nvPr/>
            </p:nvSpPr>
            <p:spPr>
              <a:xfrm>
                <a:off x="2580742" y="4501113"/>
                <a:ext cx="11786" cy="13315"/>
              </a:xfrm>
              <a:custGeom>
                <a:avLst/>
                <a:gdLst/>
                <a:ahLst/>
                <a:cxnLst/>
                <a:rect l="l" t="t" r="r" b="b"/>
                <a:pathLst>
                  <a:path w="370" h="418" extrusionOk="0">
                    <a:moveTo>
                      <a:pt x="191" y="0"/>
                    </a:moveTo>
                    <a:cubicBezTo>
                      <a:pt x="84" y="0"/>
                      <a:pt x="1" y="72"/>
                      <a:pt x="1" y="179"/>
                    </a:cubicBezTo>
                    <a:lnTo>
                      <a:pt x="1" y="239"/>
                    </a:lnTo>
                    <a:cubicBezTo>
                      <a:pt x="1" y="346"/>
                      <a:pt x="84" y="417"/>
                      <a:pt x="191" y="417"/>
                    </a:cubicBezTo>
                    <a:cubicBezTo>
                      <a:pt x="286" y="417"/>
                      <a:pt x="370" y="346"/>
                      <a:pt x="370" y="239"/>
                    </a:cubicBezTo>
                    <a:lnTo>
                      <a:pt x="370" y="179"/>
                    </a:lnTo>
                    <a:cubicBezTo>
                      <a:pt x="370" y="96"/>
                      <a:pt x="286" y="0"/>
                      <a:pt x="191" y="0"/>
                    </a:cubicBezTo>
                    <a:close/>
                  </a:path>
                </a:pathLst>
              </a:custGeom>
              <a:grpFill/>
              <a:ln>
                <a:solidFill>
                  <a:schemeClr val="bg1"/>
                </a:solidFill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53" name="Google Shape;12157;p70">
              <a:extLst>
                <a:ext uri="{FF2B5EF4-FFF2-40B4-BE49-F238E27FC236}">
                  <a16:creationId xmlns:a16="http://schemas.microsoft.com/office/drawing/2014/main" id="{E86D05C9-2A19-4383-A589-61A218609E8B}"/>
                </a:ext>
              </a:extLst>
            </p:cNvPr>
            <p:cNvGrpSpPr/>
            <p:nvPr/>
          </p:nvGrpSpPr>
          <p:grpSpPr>
            <a:xfrm>
              <a:off x="5115777" y="4467695"/>
              <a:ext cx="703833" cy="728466"/>
              <a:chOff x="7158637" y="3353074"/>
              <a:chExt cx="357056" cy="357408"/>
            </a:xfrm>
            <a:solidFill>
              <a:schemeClr val="bg1"/>
            </a:solidFill>
          </p:grpSpPr>
          <p:sp>
            <p:nvSpPr>
              <p:cNvPr id="154" name="Google Shape;12158;p70">
                <a:extLst>
                  <a:ext uri="{FF2B5EF4-FFF2-40B4-BE49-F238E27FC236}">
                    <a16:creationId xmlns:a16="http://schemas.microsoft.com/office/drawing/2014/main" id="{A8C9C902-2BD3-4ED4-B312-A96DA15A96E7}"/>
                  </a:ext>
                </a:extLst>
              </p:cNvPr>
              <p:cNvSpPr/>
              <p:nvPr/>
            </p:nvSpPr>
            <p:spPr>
              <a:xfrm>
                <a:off x="7158637" y="3353074"/>
                <a:ext cx="357056" cy="357408"/>
              </a:xfrm>
              <a:custGeom>
                <a:avLst/>
                <a:gdLst/>
                <a:ahLst/>
                <a:cxnLst/>
                <a:rect l="l" t="t" r="r" b="b"/>
                <a:pathLst>
                  <a:path w="11158" h="11169" extrusionOk="0">
                    <a:moveTo>
                      <a:pt x="7157" y="2489"/>
                    </a:moveTo>
                    <a:cubicBezTo>
                      <a:pt x="7192" y="2489"/>
                      <a:pt x="7204" y="2501"/>
                      <a:pt x="7204" y="2501"/>
                    </a:cubicBezTo>
                    <a:cubicBezTo>
                      <a:pt x="7216" y="2513"/>
                      <a:pt x="7228" y="2537"/>
                      <a:pt x="7228" y="2560"/>
                    </a:cubicBezTo>
                    <a:cubicBezTo>
                      <a:pt x="7228" y="2608"/>
                      <a:pt x="7204" y="2632"/>
                      <a:pt x="7157" y="2656"/>
                    </a:cubicBezTo>
                    <a:lnTo>
                      <a:pt x="6776" y="2691"/>
                    </a:lnTo>
                    <a:lnTo>
                      <a:pt x="6788" y="2656"/>
                    </a:lnTo>
                    <a:cubicBezTo>
                      <a:pt x="6811" y="2596"/>
                      <a:pt x="6859" y="2548"/>
                      <a:pt x="6919" y="2537"/>
                    </a:cubicBezTo>
                    <a:lnTo>
                      <a:pt x="7145" y="2489"/>
                    </a:lnTo>
                    <a:close/>
                    <a:moveTo>
                      <a:pt x="5192" y="2632"/>
                    </a:moveTo>
                    <a:cubicBezTo>
                      <a:pt x="5014" y="3084"/>
                      <a:pt x="5014" y="3108"/>
                      <a:pt x="5014" y="3144"/>
                    </a:cubicBezTo>
                    <a:cubicBezTo>
                      <a:pt x="5002" y="3227"/>
                      <a:pt x="5073" y="3310"/>
                      <a:pt x="5168" y="3310"/>
                    </a:cubicBezTo>
                    <a:cubicBezTo>
                      <a:pt x="5240" y="3310"/>
                      <a:pt x="5311" y="3251"/>
                      <a:pt x="5323" y="3168"/>
                    </a:cubicBezTo>
                    <a:cubicBezTo>
                      <a:pt x="5335" y="3132"/>
                      <a:pt x="5395" y="2989"/>
                      <a:pt x="5466" y="2810"/>
                    </a:cubicBezTo>
                    <a:lnTo>
                      <a:pt x="5549" y="2953"/>
                    </a:lnTo>
                    <a:cubicBezTo>
                      <a:pt x="5641" y="3100"/>
                      <a:pt x="5803" y="3176"/>
                      <a:pt x="5966" y="3176"/>
                    </a:cubicBezTo>
                    <a:cubicBezTo>
                      <a:pt x="6014" y="3176"/>
                      <a:pt x="6062" y="3169"/>
                      <a:pt x="6109" y="3156"/>
                    </a:cubicBezTo>
                    <a:lnTo>
                      <a:pt x="6347" y="3096"/>
                    </a:lnTo>
                    <a:cubicBezTo>
                      <a:pt x="6347" y="3156"/>
                      <a:pt x="6383" y="3215"/>
                      <a:pt x="6442" y="3251"/>
                    </a:cubicBezTo>
                    <a:lnTo>
                      <a:pt x="6811" y="3441"/>
                    </a:lnTo>
                    <a:lnTo>
                      <a:pt x="6788" y="3489"/>
                    </a:lnTo>
                    <a:lnTo>
                      <a:pt x="5264" y="3489"/>
                    </a:lnTo>
                    <a:lnTo>
                      <a:pt x="4049" y="3013"/>
                    </a:lnTo>
                    <a:lnTo>
                      <a:pt x="4299" y="2667"/>
                    </a:lnTo>
                    <a:lnTo>
                      <a:pt x="5192" y="2632"/>
                    </a:lnTo>
                    <a:close/>
                    <a:moveTo>
                      <a:pt x="382" y="6442"/>
                    </a:moveTo>
                    <a:lnTo>
                      <a:pt x="1001" y="7025"/>
                    </a:lnTo>
                    <a:cubicBezTo>
                      <a:pt x="1037" y="7073"/>
                      <a:pt x="1061" y="7132"/>
                      <a:pt x="1061" y="7192"/>
                    </a:cubicBezTo>
                    <a:lnTo>
                      <a:pt x="953" y="8085"/>
                    </a:lnTo>
                    <a:cubicBezTo>
                      <a:pt x="668" y="7573"/>
                      <a:pt x="489" y="7025"/>
                      <a:pt x="382" y="6442"/>
                    </a:cubicBezTo>
                    <a:close/>
                    <a:moveTo>
                      <a:pt x="5537" y="310"/>
                    </a:moveTo>
                    <a:cubicBezTo>
                      <a:pt x="6930" y="310"/>
                      <a:pt x="8228" y="870"/>
                      <a:pt x="9228" y="1846"/>
                    </a:cubicBezTo>
                    <a:cubicBezTo>
                      <a:pt x="10193" y="2810"/>
                      <a:pt x="10729" y="4084"/>
                      <a:pt x="10752" y="5430"/>
                    </a:cubicBezTo>
                    <a:cubicBezTo>
                      <a:pt x="10717" y="5418"/>
                      <a:pt x="10669" y="5394"/>
                      <a:pt x="10657" y="5346"/>
                    </a:cubicBezTo>
                    <a:lnTo>
                      <a:pt x="10419" y="4894"/>
                    </a:lnTo>
                    <a:cubicBezTo>
                      <a:pt x="10386" y="4845"/>
                      <a:pt x="10325" y="4818"/>
                      <a:pt x="10267" y="4818"/>
                    </a:cubicBezTo>
                    <a:cubicBezTo>
                      <a:pt x="10240" y="4818"/>
                      <a:pt x="10215" y="4823"/>
                      <a:pt x="10193" y="4834"/>
                    </a:cubicBezTo>
                    <a:cubicBezTo>
                      <a:pt x="10181" y="4894"/>
                      <a:pt x="10145" y="4989"/>
                      <a:pt x="10193" y="5073"/>
                    </a:cubicBezTo>
                    <a:lnTo>
                      <a:pt x="10431" y="5525"/>
                    </a:lnTo>
                    <a:cubicBezTo>
                      <a:pt x="10490" y="5644"/>
                      <a:pt x="10598" y="5727"/>
                      <a:pt x="10729" y="5763"/>
                    </a:cubicBezTo>
                    <a:lnTo>
                      <a:pt x="10824" y="5787"/>
                    </a:lnTo>
                    <a:cubicBezTo>
                      <a:pt x="10752" y="7120"/>
                      <a:pt x="10228" y="8347"/>
                      <a:pt x="9288" y="9287"/>
                    </a:cubicBezTo>
                    <a:cubicBezTo>
                      <a:pt x="8288" y="10287"/>
                      <a:pt x="6978" y="10823"/>
                      <a:pt x="5561" y="10823"/>
                    </a:cubicBezTo>
                    <a:cubicBezTo>
                      <a:pt x="4168" y="10823"/>
                      <a:pt x="2847" y="10276"/>
                      <a:pt x="1846" y="9287"/>
                    </a:cubicBezTo>
                    <a:cubicBezTo>
                      <a:pt x="1608" y="9049"/>
                      <a:pt x="1394" y="8799"/>
                      <a:pt x="1215" y="8525"/>
                    </a:cubicBezTo>
                    <a:lnTo>
                      <a:pt x="1370" y="7216"/>
                    </a:lnTo>
                    <a:cubicBezTo>
                      <a:pt x="1382" y="7061"/>
                      <a:pt x="1323" y="6906"/>
                      <a:pt x="1215" y="6787"/>
                    </a:cubicBezTo>
                    <a:lnTo>
                      <a:pt x="322" y="5930"/>
                    </a:lnTo>
                    <a:cubicBezTo>
                      <a:pt x="311" y="5811"/>
                      <a:pt x="311" y="5692"/>
                      <a:pt x="311" y="5573"/>
                    </a:cubicBezTo>
                    <a:cubicBezTo>
                      <a:pt x="311" y="4168"/>
                      <a:pt x="858" y="2846"/>
                      <a:pt x="1846" y="1846"/>
                    </a:cubicBezTo>
                    <a:cubicBezTo>
                      <a:pt x="2466" y="1227"/>
                      <a:pt x="3216" y="774"/>
                      <a:pt x="4037" y="536"/>
                    </a:cubicBezTo>
                    <a:lnTo>
                      <a:pt x="4037" y="536"/>
                    </a:lnTo>
                    <a:lnTo>
                      <a:pt x="3930" y="822"/>
                    </a:lnTo>
                    <a:cubicBezTo>
                      <a:pt x="3894" y="905"/>
                      <a:pt x="3942" y="1001"/>
                      <a:pt x="4013" y="1024"/>
                    </a:cubicBezTo>
                    <a:cubicBezTo>
                      <a:pt x="4025" y="1024"/>
                      <a:pt x="4061" y="1048"/>
                      <a:pt x="4073" y="1048"/>
                    </a:cubicBezTo>
                    <a:cubicBezTo>
                      <a:pt x="4132" y="1048"/>
                      <a:pt x="4216" y="1001"/>
                      <a:pt x="4228" y="941"/>
                    </a:cubicBezTo>
                    <a:lnTo>
                      <a:pt x="4418" y="453"/>
                    </a:lnTo>
                    <a:cubicBezTo>
                      <a:pt x="4692" y="393"/>
                      <a:pt x="4966" y="346"/>
                      <a:pt x="5252" y="334"/>
                    </a:cubicBezTo>
                    <a:lnTo>
                      <a:pt x="5252" y="334"/>
                    </a:lnTo>
                    <a:lnTo>
                      <a:pt x="5025" y="1227"/>
                    </a:lnTo>
                    <a:lnTo>
                      <a:pt x="4966" y="1239"/>
                    </a:lnTo>
                    <a:lnTo>
                      <a:pt x="4073" y="1239"/>
                    </a:lnTo>
                    <a:cubicBezTo>
                      <a:pt x="3906" y="1239"/>
                      <a:pt x="3763" y="1358"/>
                      <a:pt x="3728" y="1536"/>
                    </a:cubicBezTo>
                    <a:lnTo>
                      <a:pt x="3656" y="2120"/>
                    </a:lnTo>
                    <a:lnTo>
                      <a:pt x="3251" y="2132"/>
                    </a:lnTo>
                    <a:cubicBezTo>
                      <a:pt x="3073" y="2144"/>
                      <a:pt x="2942" y="2275"/>
                      <a:pt x="2930" y="2453"/>
                    </a:cubicBezTo>
                    <a:lnTo>
                      <a:pt x="2918" y="2918"/>
                    </a:lnTo>
                    <a:cubicBezTo>
                      <a:pt x="2918" y="3025"/>
                      <a:pt x="2942" y="3108"/>
                      <a:pt x="3013" y="3168"/>
                    </a:cubicBezTo>
                    <a:cubicBezTo>
                      <a:pt x="3083" y="3238"/>
                      <a:pt x="3154" y="3266"/>
                      <a:pt x="3238" y="3266"/>
                    </a:cubicBezTo>
                    <a:cubicBezTo>
                      <a:pt x="3254" y="3266"/>
                      <a:pt x="3270" y="3265"/>
                      <a:pt x="3287" y="3263"/>
                    </a:cubicBezTo>
                    <a:lnTo>
                      <a:pt x="3311" y="3263"/>
                    </a:lnTo>
                    <a:lnTo>
                      <a:pt x="2989" y="3572"/>
                    </a:lnTo>
                    <a:cubicBezTo>
                      <a:pt x="2930" y="3632"/>
                      <a:pt x="2918" y="3739"/>
                      <a:pt x="2978" y="3810"/>
                    </a:cubicBezTo>
                    <a:cubicBezTo>
                      <a:pt x="3001" y="3846"/>
                      <a:pt x="3049" y="3870"/>
                      <a:pt x="3097" y="3870"/>
                    </a:cubicBezTo>
                    <a:cubicBezTo>
                      <a:pt x="3132" y="3870"/>
                      <a:pt x="3168" y="3858"/>
                      <a:pt x="3204" y="3822"/>
                    </a:cubicBezTo>
                    <a:lnTo>
                      <a:pt x="3811" y="3263"/>
                    </a:lnTo>
                    <a:lnTo>
                      <a:pt x="5144" y="3799"/>
                    </a:lnTo>
                    <a:cubicBezTo>
                      <a:pt x="5156" y="3810"/>
                      <a:pt x="5192" y="3810"/>
                      <a:pt x="5204" y="3810"/>
                    </a:cubicBezTo>
                    <a:lnTo>
                      <a:pt x="6847" y="3810"/>
                    </a:lnTo>
                    <a:cubicBezTo>
                      <a:pt x="6907" y="3810"/>
                      <a:pt x="6954" y="3787"/>
                      <a:pt x="6978" y="3739"/>
                    </a:cubicBezTo>
                    <a:lnTo>
                      <a:pt x="7157" y="3465"/>
                    </a:lnTo>
                    <a:cubicBezTo>
                      <a:pt x="7192" y="3429"/>
                      <a:pt x="7192" y="3382"/>
                      <a:pt x="7192" y="3334"/>
                    </a:cubicBezTo>
                    <a:cubicBezTo>
                      <a:pt x="7169" y="3287"/>
                      <a:pt x="7145" y="3251"/>
                      <a:pt x="7097" y="3227"/>
                    </a:cubicBezTo>
                    <a:lnTo>
                      <a:pt x="6680" y="3025"/>
                    </a:lnTo>
                    <a:lnTo>
                      <a:pt x="7169" y="2965"/>
                    </a:lnTo>
                    <a:cubicBezTo>
                      <a:pt x="7383" y="2929"/>
                      <a:pt x="7550" y="2751"/>
                      <a:pt x="7526" y="2548"/>
                    </a:cubicBezTo>
                    <a:cubicBezTo>
                      <a:pt x="7526" y="2429"/>
                      <a:pt x="7466" y="2322"/>
                      <a:pt x="7371" y="2251"/>
                    </a:cubicBezTo>
                    <a:cubicBezTo>
                      <a:pt x="7301" y="2198"/>
                      <a:pt x="7219" y="2165"/>
                      <a:pt x="7133" y="2165"/>
                    </a:cubicBezTo>
                    <a:cubicBezTo>
                      <a:pt x="7101" y="2165"/>
                      <a:pt x="7069" y="2170"/>
                      <a:pt x="7038" y="2179"/>
                    </a:cubicBezTo>
                    <a:lnTo>
                      <a:pt x="6811" y="2215"/>
                    </a:lnTo>
                    <a:cubicBezTo>
                      <a:pt x="6633" y="2251"/>
                      <a:pt x="6502" y="2370"/>
                      <a:pt x="6442" y="2548"/>
                    </a:cubicBezTo>
                    <a:lnTo>
                      <a:pt x="6371" y="2751"/>
                    </a:lnTo>
                    <a:lnTo>
                      <a:pt x="6002" y="2858"/>
                    </a:lnTo>
                    <a:cubicBezTo>
                      <a:pt x="5988" y="2860"/>
                      <a:pt x="5974" y="2861"/>
                      <a:pt x="5960" y="2861"/>
                    </a:cubicBezTo>
                    <a:cubicBezTo>
                      <a:pt x="5892" y="2861"/>
                      <a:pt x="5827" y="2836"/>
                      <a:pt x="5787" y="2787"/>
                    </a:cubicBezTo>
                    <a:lnTo>
                      <a:pt x="5525" y="2382"/>
                    </a:lnTo>
                    <a:cubicBezTo>
                      <a:pt x="5490" y="2334"/>
                      <a:pt x="5430" y="2310"/>
                      <a:pt x="5371" y="2310"/>
                    </a:cubicBezTo>
                    <a:lnTo>
                      <a:pt x="4156" y="2358"/>
                    </a:lnTo>
                    <a:cubicBezTo>
                      <a:pt x="4109" y="2358"/>
                      <a:pt x="4049" y="2382"/>
                      <a:pt x="4013" y="2429"/>
                    </a:cubicBezTo>
                    <a:lnTo>
                      <a:pt x="3644" y="2953"/>
                    </a:lnTo>
                    <a:lnTo>
                      <a:pt x="3216" y="2977"/>
                    </a:lnTo>
                    <a:lnTo>
                      <a:pt x="3204" y="2977"/>
                    </a:lnTo>
                    <a:lnTo>
                      <a:pt x="3204" y="2965"/>
                    </a:lnTo>
                    <a:lnTo>
                      <a:pt x="3216" y="2501"/>
                    </a:lnTo>
                    <a:cubicBezTo>
                      <a:pt x="3216" y="2501"/>
                      <a:pt x="3216" y="2489"/>
                      <a:pt x="3228" y="2489"/>
                    </a:cubicBezTo>
                    <a:lnTo>
                      <a:pt x="3763" y="2453"/>
                    </a:lnTo>
                    <a:cubicBezTo>
                      <a:pt x="3835" y="2453"/>
                      <a:pt x="3906" y="2394"/>
                      <a:pt x="3906" y="2310"/>
                    </a:cubicBezTo>
                    <a:lnTo>
                      <a:pt x="4001" y="1584"/>
                    </a:lnTo>
                    <a:cubicBezTo>
                      <a:pt x="4001" y="1584"/>
                      <a:pt x="4001" y="1560"/>
                      <a:pt x="4013" y="1560"/>
                    </a:cubicBezTo>
                    <a:lnTo>
                      <a:pt x="4966" y="1560"/>
                    </a:lnTo>
                    <a:lnTo>
                      <a:pt x="5871" y="1310"/>
                    </a:lnTo>
                    <a:cubicBezTo>
                      <a:pt x="5918" y="1298"/>
                      <a:pt x="5966" y="1263"/>
                      <a:pt x="5978" y="1203"/>
                    </a:cubicBezTo>
                    <a:lnTo>
                      <a:pt x="6097" y="882"/>
                    </a:lnTo>
                    <a:cubicBezTo>
                      <a:pt x="6133" y="786"/>
                      <a:pt x="6085" y="703"/>
                      <a:pt x="5990" y="667"/>
                    </a:cubicBezTo>
                    <a:cubicBezTo>
                      <a:pt x="5975" y="663"/>
                      <a:pt x="5960" y="661"/>
                      <a:pt x="5946" y="661"/>
                    </a:cubicBezTo>
                    <a:cubicBezTo>
                      <a:pt x="5875" y="661"/>
                      <a:pt x="5807" y="706"/>
                      <a:pt x="5787" y="774"/>
                    </a:cubicBezTo>
                    <a:lnTo>
                      <a:pt x="5692" y="1013"/>
                    </a:lnTo>
                    <a:lnTo>
                      <a:pt x="5323" y="1120"/>
                    </a:lnTo>
                    <a:lnTo>
                      <a:pt x="5537" y="310"/>
                    </a:lnTo>
                    <a:close/>
                    <a:moveTo>
                      <a:pt x="5585" y="0"/>
                    </a:moveTo>
                    <a:cubicBezTo>
                      <a:pt x="4097" y="0"/>
                      <a:pt x="2692" y="584"/>
                      <a:pt x="1632" y="1644"/>
                    </a:cubicBezTo>
                    <a:cubicBezTo>
                      <a:pt x="584" y="2691"/>
                      <a:pt x="1" y="4096"/>
                      <a:pt x="1" y="5585"/>
                    </a:cubicBezTo>
                    <a:cubicBezTo>
                      <a:pt x="1" y="7073"/>
                      <a:pt x="584" y="8466"/>
                      <a:pt x="1632" y="9525"/>
                    </a:cubicBezTo>
                    <a:cubicBezTo>
                      <a:pt x="2692" y="10585"/>
                      <a:pt x="4097" y="11169"/>
                      <a:pt x="5585" y="11169"/>
                    </a:cubicBezTo>
                    <a:cubicBezTo>
                      <a:pt x="7073" y="11169"/>
                      <a:pt x="8466" y="10585"/>
                      <a:pt x="9526" y="9525"/>
                    </a:cubicBezTo>
                    <a:cubicBezTo>
                      <a:pt x="10586" y="8466"/>
                      <a:pt x="11157" y="7073"/>
                      <a:pt x="11157" y="5585"/>
                    </a:cubicBezTo>
                    <a:cubicBezTo>
                      <a:pt x="11157" y="4096"/>
                      <a:pt x="10586" y="2691"/>
                      <a:pt x="9526" y="1644"/>
                    </a:cubicBezTo>
                    <a:cubicBezTo>
                      <a:pt x="8466" y="584"/>
                      <a:pt x="7073" y="0"/>
                      <a:pt x="5585" y="0"/>
                    </a:cubicBezTo>
                    <a:close/>
                  </a:path>
                </a:pathLst>
              </a:custGeom>
              <a:grpFill/>
              <a:ln>
                <a:solidFill>
                  <a:schemeClr val="bg1"/>
                </a:solidFill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5" name="Google Shape;12159;p70">
                <a:extLst>
                  <a:ext uri="{FF2B5EF4-FFF2-40B4-BE49-F238E27FC236}">
                    <a16:creationId xmlns:a16="http://schemas.microsoft.com/office/drawing/2014/main" id="{16B48A6E-206E-493E-BF1C-395F3D469301}"/>
                  </a:ext>
                </a:extLst>
              </p:cNvPr>
              <p:cNvSpPr/>
              <p:nvPr/>
            </p:nvSpPr>
            <p:spPr>
              <a:xfrm>
                <a:off x="7406669" y="3594898"/>
                <a:ext cx="26336" cy="27968"/>
              </a:xfrm>
              <a:custGeom>
                <a:avLst/>
                <a:gdLst/>
                <a:ahLst/>
                <a:cxnLst/>
                <a:rect l="l" t="t" r="r" b="b"/>
                <a:pathLst>
                  <a:path w="823" h="874" extrusionOk="0">
                    <a:moveTo>
                      <a:pt x="637" y="1"/>
                    </a:moveTo>
                    <a:cubicBezTo>
                      <a:pt x="592" y="1"/>
                      <a:pt x="551" y="19"/>
                      <a:pt x="525" y="52"/>
                    </a:cubicBezTo>
                    <a:lnTo>
                      <a:pt x="60" y="599"/>
                    </a:lnTo>
                    <a:cubicBezTo>
                      <a:pt x="1" y="671"/>
                      <a:pt x="13" y="778"/>
                      <a:pt x="72" y="825"/>
                    </a:cubicBezTo>
                    <a:cubicBezTo>
                      <a:pt x="108" y="849"/>
                      <a:pt x="156" y="873"/>
                      <a:pt x="180" y="873"/>
                    </a:cubicBezTo>
                    <a:cubicBezTo>
                      <a:pt x="227" y="873"/>
                      <a:pt x="275" y="849"/>
                      <a:pt x="299" y="814"/>
                    </a:cubicBezTo>
                    <a:lnTo>
                      <a:pt x="763" y="254"/>
                    </a:lnTo>
                    <a:cubicBezTo>
                      <a:pt x="822" y="194"/>
                      <a:pt x="822" y="99"/>
                      <a:pt x="751" y="40"/>
                    </a:cubicBezTo>
                    <a:cubicBezTo>
                      <a:pt x="713" y="13"/>
                      <a:pt x="674" y="1"/>
                      <a:pt x="637" y="1"/>
                    </a:cubicBezTo>
                    <a:close/>
                  </a:path>
                </a:pathLst>
              </a:custGeom>
              <a:grpFill/>
              <a:ln>
                <a:solidFill>
                  <a:schemeClr val="bg1"/>
                </a:solidFill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6" name="Google Shape;12160;p70">
                <a:extLst>
                  <a:ext uri="{FF2B5EF4-FFF2-40B4-BE49-F238E27FC236}">
                    <a16:creationId xmlns:a16="http://schemas.microsoft.com/office/drawing/2014/main" id="{58F4C8A0-90CE-45D2-A3AC-FB6892910A23}"/>
                  </a:ext>
                </a:extLst>
              </p:cNvPr>
              <p:cNvSpPr/>
              <p:nvPr/>
            </p:nvSpPr>
            <p:spPr>
              <a:xfrm>
                <a:off x="7229133" y="3469074"/>
                <a:ext cx="254912" cy="180832"/>
              </a:xfrm>
              <a:custGeom>
                <a:avLst/>
                <a:gdLst/>
                <a:ahLst/>
                <a:cxnLst/>
                <a:rect l="l" t="t" r="r" b="b"/>
                <a:pathLst>
                  <a:path w="7966" h="5651" extrusionOk="0">
                    <a:moveTo>
                      <a:pt x="5980" y="1"/>
                    </a:moveTo>
                    <a:cubicBezTo>
                      <a:pt x="5931" y="1"/>
                      <a:pt x="5884" y="21"/>
                      <a:pt x="5859" y="66"/>
                    </a:cubicBezTo>
                    <a:cubicBezTo>
                      <a:pt x="5823" y="138"/>
                      <a:pt x="5835" y="233"/>
                      <a:pt x="5894" y="293"/>
                    </a:cubicBezTo>
                    <a:lnTo>
                      <a:pt x="6442" y="781"/>
                    </a:lnTo>
                    <a:cubicBezTo>
                      <a:pt x="6478" y="817"/>
                      <a:pt x="6513" y="828"/>
                      <a:pt x="6573" y="828"/>
                    </a:cubicBezTo>
                    <a:lnTo>
                      <a:pt x="6859" y="793"/>
                    </a:lnTo>
                    <a:lnTo>
                      <a:pt x="6978" y="959"/>
                    </a:lnTo>
                    <a:lnTo>
                      <a:pt x="5942" y="1662"/>
                    </a:lnTo>
                    <a:cubicBezTo>
                      <a:pt x="5927" y="1667"/>
                      <a:pt x="5910" y="1670"/>
                      <a:pt x="5895" y="1670"/>
                    </a:cubicBezTo>
                    <a:cubicBezTo>
                      <a:pt x="5873" y="1670"/>
                      <a:pt x="5854" y="1664"/>
                      <a:pt x="5847" y="1650"/>
                    </a:cubicBezTo>
                    <a:lnTo>
                      <a:pt x="5168" y="555"/>
                    </a:lnTo>
                    <a:cubicBezTo>
                      <a:pt x="5139" y="511"/>
                      <a:pt x="5088" y="485"/>
                      <a:pt x="5036" y="485"/>
                    </a:cubicBezTo>
                    <a:cubicBezTo>
                      <a:pt x="5003" y="485"/>
                      <a:pt x="4970" y="496"/>
                      <a:pt x="4942" y="519"/>
                    </a:cubicBezTo>
                    <a:cubicBezTo>
                      <a:pt x="4870" y="555"/>
                      <a:pt x="4846" y="662"/>
                      <a:pt x="4894" y="733"/>
                    </a:cubicBezTo>
                    <a:lnTo>
                      <a:pt x="5644" y="1912"/>
                    </a:lnTo>
                    <a:cubicBezTo>
                      <a:pt x="5668" y="1960"/>
                      <a:pt x="5704" y="1983"/>
                      <a:pt x="5763" y="1983"/>
                    </a:cubicBezTo>
                    <a:lnTo>
                      <a:pt x="6132" y="2043"/>
                    </a:lnTo>
                    <a:lnTo>
                      <a:pt x="6144" y="2043"/>
                    </a:lnTo>
                    <a:lnTo>
                      <a:pt x="6144" y="2067"/>
                    </a:lnTo>
                    <a:lnTo>
                      <a:pt x="5299" y="2995"/>
                    </a:lnTo>
                    <a:lnTo>
                      <a:pt x="5251" y="3091"/>
                    </a:lnTo>
                    <a:lnTo>
                      <a:pt x="5132" y="3948"/>
                    </a:lnTo>
                    <a:cubicBezTo>
                      <a:pt x="5120" y="4043"/>
                      <a:pt x="5073" y="4115"/>
                      <a:pt x="5013" y="4162"/>
                    </a:cubicBezTo>
                    <a:lnTo>
                      <a:pt x="3834" y="5234"/>
                    </a:lnTo>
                    <a:cubicBezTo>
                      <a:pt x="3775" y="5293"/>
                      <a:pt x="3692" y="5317"/>
                      <a:pt x="3596" y="5317"/>
                    </a:cubicBezTo>
                    <a:cubicBezTo>
                      <a:pt x="3453" y="5317"/>
                      <a:pt x="3334" y="5234"/>
                      <a:pt x="3275" y="5103"/>
                    </a:cubicBezTo>
                    <a:lnTo>
                      <a:pt x="2846" y="3972"/>
                    </a:lnTo>
                    <a:lnTo>
                      <a:pt x="2739" y="2781"/>
                    </a:lnTo>
                    <a:cubicBezTo>
                      <a:pt x="2703" y="2436"/>
                      <a:pt x="2430" y="2162"/>
                      <a:pt x="2084" y="2150"/>
                    </a:cubicBezTo>
                    <a:lnTo>
                      <a:pt x="763" y="2079"/>
                    </a:lnTo>
                    <a:cubicBezTo>
                      <a:pt x="667" y="2079"/>
                      <a:pt x="608" y="2019"/>
                      <a:pt x="596" y="1948"/>
                    </a:cubicBezTo>
                    <a:lnTo>
                      <a:pt x="358" y="971"/>
                    </a:lnTo>
                    <a:cubicBezTo>
                      <a:pt x="346" y="912"/>
                      <a:pt x="358" y="840"/>
                      <a:pt x="417" y="793"/>
                    </a:cubicBezTo>
                    <a:lnTo>
                      <a:pt x="548" y="674"/>
                    </a:lnTo>
                    <a:cubicBezTo>
                      <a:pt x="608" y="614"/>
                      <a:pt x="620" y="519"/>
                      <a:pt x="560" y="436"/>
                    </a:cubicBezTo>
                    <a:cubicBezTo>
                      <a:pt x="529" y="398"/>
                      <a:pt x="488" y="380"/>
                      <a:pt x="444" y="380"/>
                    </a:cubicBezTo>
                    <a:cubicBezTo>
                      <a:pt x="404" y="380"/>
                      <a:pt x="362" y="395"/>
                      <a:pt x="322" y="424"/>
                    </a:cubicBezTo>
                    <a:lnTo>
                      <a:pt x="191" y="543"/>
                    </a:lnTo>
                    <a:cubicBezTo>
                      <a:pt x="60" y="674"/>
                      <a:pt x="1" y="852"/>
                      <a:pt x="48" y="1043"/>
                    </a:cubicBezTo>
                    <a:lnTo>
                      <a:pt x="286" y="2019"/>
                    </a:lnTo>
                    <a:cubicBezTo>
                      <a:pt x="346" y="2233"/>
                      <a:pt x="525" y="2388"/>
                      <a:pt x="763" y="2400"/>
                    </a:cubicBezTo>
                    <a:lnTo>
                      <a:pt x="2084" y="2471"/>
                    </a:lnTo>
                    <a:cubicBezTo>
                      <a:pt x="2263" y="2495"/>
                      <a:pt x="2406" y="2626"/>
                      <a:pt x="2430" y="2805"/>
                    </a:cubicBezTo>
                    <a:lnTo>
                      <a:pt x="2525" y="4007"/>
                    </a:lnTo>
                    <a:cubicBezTo>
                      <a:pt x="2525" y="4031"/>
                      <a:pt x="2525" y="4043"/>
                      <a:pt x="2549" y="4055"/>
                    </a:cubicBezTo>
                    <a:lnTo>
                      <a:pt x="2989" y="5210"/>
                    </a:lnTo>
                    <a:cubicBezTo>
                      <a:pt x="3096" y="5472"/>
                      <a:pt x="3346" y="5650"/>
                      <a:pt x="3620" y="5650"/>
                    </a:cubicBezTo>
                    <a:cubicBezTo>
                      <a:pt x="3775" y="5650"/>
                      <a:pt x="3942" y="5591"/>
                      <a:pt x="4061" y="5472"/>
                    </a:cubicBezTo>
                    <a:lnTo>
                      <a:pt x="5239" y="4400"/>
                    </a:lnTo>
                    <a:cubicBezTo>
                      <a:pt x="5358" y="4293"/>
                      <a:pt x="5430" y="4138"/>
                      <a:pt x="5466" y="3984"/>
                    </a:cubicBezTo>
                    <a:lnTo>
                      <a:pt x="5585" y="3162"/>
                    </a:lnTo>
                    <a:lnTo>
                      <a:pt x="6394" y="2257"/>
                    </a:lnTo>
                    <a:cubicBezTo>
                      <a:pt x="6490" y="2162"/>
                      <a:pt x="6501" y="2031"/>
                      <a:pt x="6478" y="1912"/>
                    </a:cubicBezTo>
                    <a:cubicBezTo>
                      <a:pt x="6454" y="1852"/>
                      <a:pt x="6418" y="1793"/>
                      <a:pt x="6370" y="1757"/>
                    </a:cubicBezTo>
                    <a:lnTo>
                      <a:pt x="7335" y="1102"/>
                    </a:lnTo>
                    <a:lnTo>
                      <a:pt x="7383" y="1067"/>
                    </a:lnTo>
                    <a:cubicBezTo>
                      <a:pt x="7430" y="1007"/>
                      <a:pt x="7406" y="924"/>
                      <a:pt x="7383" y="888"/>
                    </a:cubicBezTo>
                    <a:lnTo>
                      <a:pt x="7263" y="733"/>
                    </a:lnTo>
                    <a:lnTo>
                      <a:pt x="7466" y="709"/>
                    </a:lnTo>
                    <a:cubicBezTo>
                      <a:pt x="7481" y="705"/>
                      <a:pt x="7496" y="703"/>
                      <a:pt x="7510" y="703"/>
                    </a:cubicBezTo>
                    <a:cubicBezTo>
                      <a:pt x="7573" y="703"/>
                      <a:pt x="7625" y="744"/>
                      <a:pt x="7644" y="793"/>
                    </a:cubicBezTo>
                    <a:cubicBezTo>
                      <a:pt x="7680" y="852"/>
                      <a:pt x="7740" y="888"/>
                      <a:pt x="7799" y="888"/>
                    </a:cubicBezTo>
                    <a:cubicBezTo>
                      <a:pt x="7823" y="888"/>
                      <a:pt x="7859" y="864"/>
                      <a:pt x="7883" y="852"/>
                    </a:cubicBezTo>
                    <a:cubicBezTo>
                      <a:pt x="7942" y="817"/>
                      <a:pt x="7966" y="709"/>
                      <a:pt x="7918" y="650"/>
                    </a:cubicBezTo>
                    <a:cubicBezTo>
                      <a:pt x="7825" y="494"/>
                      <a:pt x="7668" y="393"/>
                      <a:pt x="7488" y="393"/>
                    </a:cubicBezTo>
                    <a:cubicBezTo>
                      <a:pt x="7461" y="393"/>
                      <a:pt x="7434" y="395"/>
                      <a:pt x="7406" y="400"/>
                    </a:cubicBezTo>
                    <a:lnTo>
                      <a:pt x="6609" y="483"/>
                    </a:lnTo>
                    <a:lnTo>
                      <a:pt x="6097" y="43"/>
                    </a:lnTo>
                    <a:cubicBezTo>
                      <a:pt x="6064" y="15"/>
                      <a:pt x="6021" y="1"/>
                      <a:pt x="5980" y="1"/>
                    </a:cubicBezTo>
                    <a:close/>
                  </a:path>
                </a:pathLst>
              </a:custGeom>
              <a:grpFill/>
              <a:ln>
                <a:solidFill>
                  <a:schemeClr val="bg1"/>
                </a:solidFill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7" name="Google Shape;12161;p70">
                <a:extLst>
                  <a:ext uri="{FF2B5EF4-FFF2-40B4-BE49-F238E27FC236}">
                    <a16:creationId xmlns:a16="http://schemas.microsoft.com/office/drawing/2014/main" id="{C41C10C1-CEC1-4609-A54B-26753E7F0BF8}"/>
                  </a:ext>
                </a:extLst>
              </p:cNvPr>
              <p:cNvSpPr/>
              <p:nvPr/>
            </p:nvSpPr>
            <p:spPr>
              <a:xfrm>
                <a:off x="7409741" y="3428370"/>
                <a:ext cx="22880" cy="27616"/>
              </a:xfrm>
              <a:custGeom>
                <a:avLst/>
                <a:gdLst/>
                <a:ahLst/>
                <a:cxnLst/>
                <a:rect l="l" t="t" r="r" b="b"/>
                <a:pathLst>
                  <a:path w="715" h="863" extrusionOk="0">
                    <a:moveTo>
                      <a:pt x="177" y="1"/>
                    </a:moveTo>
                    <a:cubicBezTo>
                      <a:pt x="144" y="1"/>
                      <a:pt x="111" y="10"/>
                      <a:pt x="84" y="29"/>
                    </a:cubicBezTo>
                    <a:cubicBezTo>
                      <a:pt x="12" y="76"/>
                      <a:pt x="0" y="184"/>
                      <a:pt x="36" y="255"/>
                    </a:cubicBezTo>
                    <a:lnTo>
                      <a:pt x="393" y="791"/>
                    </a:lnTo>
                    <a:cubicBezTo>
                      <a:pt x="429" y="838"/>
                      <a:pt x="488" y="862"/>
                      <a:pt x="536" y="862"/>
                    </a:cubicBezTo>
                    <a:cubicBezTo>
                      <a:pt x="560" y="862"/>
                      <a:pt x="596" y="850"/>
                      <a:pt x="619" y="838"/>
                    </a:cubicBezTo>
                    <a:cubicBezTo>
                      <a:pt x="691" y="779"/>
                      <a:pt x="715" y="684"/>
                      <a:pt x="667" y="612"/>
                    </a:cubicBezTo>
                    <a:lnTo>
                      <a:pt x="310" y="76"/>
                    </a:lnTo>
                    <a:cubicBezTo>
                      <a:pt x="280" y="25"/>
                      <a:pt x="229" y="1"/>
                      <a:pt x="177" y="1"/>
                    </a:cubicBezTo>
                    <a:close/>
                  </a:path>
                </a:pathLst>
              </a:custGeom>
              <a:grpFill/>
              <a:ln>
                <a:solidFill>
                  <a:schemeClr val="bg1"/>
                </a:solidFill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58" name="Google Shape;9130;p65">
              <a:extLst>
                <a:ext uri="{FF2B5EF4-FFF2-40B4-BE49-F238E27FC236}">
                  <a16:creationId xmlns:a16="http://schemas.microsoft.com/office/drawing/2014/main" id="{C6C554F9-8654-4153-8ABB-9ADE2661EE85}"/>
                </a:ext>
              </a:extLst>
            </p:cNvPr>
            <p:cNvGrpSpPr/>
            <p:nvPr/>
          </p:nvGrpSpPr>
          <p:grpSpPr>
            <a:xfrm>
              <a:off x="6346558" y="2414306"/>
              <a:ext cx="839102" cy="770854"/>
              <a:chOff x="7390435" y="3680868"/>
              <a:chExt cx="372073" cy="355244"/>
            </a:xfrm>
            <a:solidFill>
              <a:schemeClr val="bg1"/>
            </a:solidFill>
          </p:grpSpPr>
          <p:sp>
            <p:nvSpPr>
              <p:cNvPr id="159" name="Google Shape;9131;p65">
                <a:extLst>
                  <a:ext uri="{FF2B5EF4-FFF2-40B4-BE49-F238E27FC236}">
                    <a16:creationId xmlns:a16="http://schemas.microsoft.com/office/drawing/2014/main" id="{E8735849-76A9-49B7-9DBA-724038660057}"/>
                  </a:ext>
                </a:extLst>
              </p:cNvPr>
              <p:cNvSpPr/>
              <p:nvPr/>
            </p:nvSpPr>
            <p:spPr>
              <a:xfrm>
                <a:off x="7390435" y="3744950"/>
                <a:ext cx="294178" cy="291162"/>
              </a:xfrm>
              <a:custGeom>
                <a:avLst/>
                <a:gdLst/>
                <a:ahLst/>
                <a:cxnLst/>
                <a:rect l="l" t="t" r="r" b="b"/>
                <a:pathLst>
                  <a:path w="9264" h="9169" extrusionOk="0">
                    <a:moveTo>
                      <a:pt x="4668" y="0"/>
                    </a:moveTo>
                    <a:cubicBezTo>
                      <a:pt x="3441" y="0"/>
                      <a:pt x="2287" y="477"/>
                      <a:pt x="1417" y="1334"/>
                    </a:cubicBezTo>
                    <a:cubicBezTo>
                      <a:pt x="1358" y="1393"/>
                      <a:pt x="1358" y="1501"/>
                      <a:pt x="1417" y="1572"/>
                    </a:cubicBezTo>
                    <a:cubicBezTo>
                      <a:pt x="1447" y="1602"/>
                      <a:pt x="1489" y="1617"/>
                      <a:pt x="1532" y="1617"/>
                    </a:cubicBezTo>
                    <a:cubicBezTo>
                      <a:pt x="1575" y="1617"/>
                      <a:pt x="1620" y="1602"/>
                      <a:pt x="1655" y="1572"/>
                    </a:cubicBezTo>
                    <a:cubicBezTo>
                      <a:pt x="2465" y="774"/>
                      <a:pt x="3537" y="322"/>
                      <a:pt x="4668" y="322"/>
                    </a:cubicBezTo>
                    <a:cubicBezTo>
                      <a:pt x="5799" y="322"/>
                      <a:pt x="6870" y="774"/>
                      <a:pt x="7668" y="1572"/>
                    </a:cubicBezTo>
                    <a:cubicBezTo>
                      <a:pt x="8478" y="2382"/>
                      <a:pt x="8918" y="3453"/>
                      <a:pt x="8918" y="4584"/>
                    </a:cubicBezTo>
                    <a:cubicBezTo>
                      <a:pt x="8918" y="5715"/>
                      <a:pt x="8478" y="6787"/>
                      <a:pt x="7668" y="7585"/>
                    </a:cubicBezTo>
                    <a:cubicBezTo>
                      <a:pt x="6841" y="8412"/>
                      <a:pt x="5751" y="8826"/>
                      <a:pt x="4662" y="8826"/>
                    </a:cubicBezTo>
                    <a:cubicBezTo>
                      <a:pt x="3572" y="8826"/>
                      <a:pt x="2483" y="8412"/>
                      <a:pt x="1655" y="7585"/>
                    </a:cubicBezTo>
                    <a:cubicBezTo>
                      <a:pt x="953" y="6882"/>
                      <a:pt x="524" y="5965"/>
                      <a:pt x="441" y="4977"/>
                    </a:cubicBezTo>
                    <a:cubicBezTo>
                      <a:pt x="346" y="4013"/>
                      <a:pt x="596" y="3037"/>
                      <a:pt x="1132" y="2227"/>
                    </a:cubicBezTo>
                    <a:cubicBezTo>
                      <a:pt x="1179" y="2155"/>
                      <a:pt x="1167" y="2048"/>
                      <a:pt x="1096" y="1989"/>
                    </a:cubicBezTo>
                    <a:cubicBezTo>
                      <a:pt x="1066" y="1972"/>
                      <a:pt x="1035" y="1964"/>
                      <a:pt x="1005" y="1964"/>
                    </a:cubicBezTo>
                    <a:cubicBezTo>
                      <a:pt x="950" y="1964"/>
                      <a:pt x="896" y="1990"/>
                      <a:pt x="858" y="2036"/>
                    </a:cubicBezTo>
                    <a:cubicBezTo>
                      <a:pt x="274" y="2894"/>
                      <a:pt x="1" y="3953"/>
                      <a:pt x="108" y="5013"/>
                    </a:cubicBezTo>
                    <a:cubicBezTo>
                      <a:pt x="215" y="6073"/>
                      <a:pt x="679" y="7085"/>
                      <a:pt x="1429" y="7823"/>
                    </a:cubicBezTo>
                    <a:cubicBezTo>
                      <a:pt x="2322" y="8716"/>
                      <a:pt x="3501" y="9168"/>
                      <a:pt x="4680" y="9168"/>
                    </a:cubicBezTo>
                    <a:cubicBezTo>
                      <a:pt x="5858" y="9168"/>
                      <a:pt x="7025" y="8716"/>
                      <a:pt x="7918" y="7823"/>
                    </a:cubicBezTo>
                    <a:cubicBezTo>
                      <a:pt x="8787" y="6966"/>
                      <a:pt x="9264" y="5799"/>
                      <a:pt x="9264" y="4584"/>
                    </a:cubicBezTo>
                    <a:cubicBezTo>
                      <a:pt x="9264" y="3358"/>
                      <a:pt x="8787" y="2203"/>
                      <a:pt x="7906" y="1334"/>
                    </a:cubicBezTo>
                    <a:cubicBezTo>
                      <a:pt x="7049" y="477"/>
                      <a:pt x="5882" y="0"/>
                      <a:pt x="4668" y="0"/>
                    </a:cubicBezTo>
                    <a:close/>
                  </a:path>
                </a:pathLst>
              </a:custGeom>
              <a:grpFill/>
              <a:ln>
                <a:solidFill>
                  <a:schemeClr val="bg1"/>
                </a:solidFill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0" name="Google Shape;9132;p65">
                <a:extLst>
                  <a:ext uri="{FF2B5EF4-FFF2-40B4-BE49-F238E27FC236}">
                    <a16:creationId xmlns:a16="http://schemas.microsoft.com/office/drawing/2014/main" id="{44249449-199D-413B-B163-E466E384CD05}"/>
                  </a:ext>
                </a:extLst>
              </p:cNvPr>
              <p:cNvSpPr/>
              <p:nvPr/>
            </p:nvSpPr>
            <p:spPr>
              <a:xfrm>
                <a:off x="7408948" y="3772259"/>
                <a:ext cx="259407" cy="236257"/>
              </a:xfrm>
              <a:custGeom>
                <a:avLst/>
                <a:gdLst/>
                <a:ahLst/>
                <a:cxnLst/>
                <a:rect l="l" t="t" r="r" b="b"/>
                <a:pathLst>
                  <a:path w="8169" h="7440" extrusionOk="0">
                    <a:moveTo>
                      <a:pt x="4085" y="319"/>
                    </a:moveTo>
                    <a:cubicBezTo>
                      <a:pt x="4942" y="319"/>
                      <a:pt x="5823" y="653"/>
                      <a:pt x="6478" y="1319"/>
                    </a:cubicBezTo>
                    <a:cubicBezTo>
                      <a:pt x="7800" y="2653"/>
                      <a:pt x="7800" y="4796"/>
                      <a:pt x="6478" y="6117"/>
                    </a:cubicBezTo>
                    <a:cubicBezTo>
                      <a:pt x="5817" y="6778"/>
                      <a:pt x="4951" y="7109"/>
                      <a:pt x="4083" y="7109"/>
                    </a:cubicBezTo>
                    <a:cubicBezTo>
                      <a:pt x="3216" y="7109"/>
                      <a:pt x="2346" y="6778"/>
                      <a:pt x="1680" y="6117"/>
                    </a:cubicBezTo>
                    <a:cubicBezTo>
                      <a:pt x="358" y="4796"/>
                      <a:pt x="358" y="2653"/>
                      <a:pt x="1680" y="1319"/>
                    </a:cubicBezTo>
                    <a:cubicBezTo>
                      <a:pt x="2335" y="664"/>
                      <a:pt x="3216" y="319"/>
                      <a:pt x="4085" y="319"/>
                    </a:cubicBezTo>
                    <a:close/>
                    <a:moveTo>
                      <a:pt x="4088" y="1"/>
                    </a:moveTo>
                    <a:cubicBezTo>
                      <a:pt x="3132" y="1"/>
                      <a:pt x="2174" y="361"/>
                      <a:pt x="1442" y="1081"/>
                    </a:cubicBezTo>
                    <a:cubicBezTo>
                      <a:pt x="1" y="2534"/>
                      <a:pt x="1" y="4891"/>
                      <a:pt x="1442" y="6356"/>
                    </a:cubicBezTo>
                    <a:cubicBezTo>
                      <a:pt x="2180" y="7082"/>
                      <a:pt x="3120" y="7439"/>
                      <a:pt x="4085" y="7439"/>
                    </a:cubicBezTo>
                    <a:cubicBezTo>
                      <a:pt x="5037" y="7439"/>
                      <a:pt x="5978" y="7082"/>
                      <a:pt x="6716" y="6356"/>
                    </a:cubicBezTo>
                    <a:cubicBezTo>
                      <a:pt x="8169" y="4891"/>
                      <a:pt x="8169" y="2546"/>
                      <a:pt x="6716" y="1081"/>
                    </a:cubicBezTo>
                    <a:cubicBezTo>
                      <a:pt x="5996" y="361"/>
                      <a:pt x="5043" y="1"/>
                      <a:pt x="4088" y="1"/>
                    </a:cubicBezTo>
                    <a:close/>
                  </a:path>
                </a:pathLst>
              </a:custGeom>
              <a:grpFill/>
              <a:ln>
                <a:solidFill>
                  <a:schemeClr val="bg1"/>
                </a:solidFill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1" name="Google Shape;9133;p65">
                <a:extLst>
                  <a:ext uri="{FF2B5EF4-FFF2-40B4-BE49-F238E27FC236}">
                    <a16:creationId xmlns:a16="http://schemas.microsoft.com/office/drawing/2014/main" id="{F2D38426-1DE4-418B-A7DD-783D310703D7}"/>
                  </a:ext>
                </a:extLst>
              </p:cNvPr>
              <p:cNvSpPr/>
              <p:nvPr/>
            </p:nvSpPr>
            <p:spPr>
              <a:xfrm>
                <a:off x="7487986" y="3680868"/>
                <a:ext cx="274522" cy="259565"/>
              </a:xfrm>
              <a:custGeom>
                <a:avLst/>
                <a:gdLst/>
                <a:ahLst/>
                <a:cxnLst/>
                <a:rect l="l" t="t" r="r" b="b"/>
                <a:pathLst>
                  <a:path w="8645" h="8174" extrusionOk="0">
                    <a:moveTo>
                      <a:pt x="3614" y="0"/>
                    </a:moveTo>
                    <a:cubicBezTo>
                      <a:pt x="2438" y="0"/>
                      <a:pt x="1262" y="447"/>
                      <a:pt x="369" y="1340"/>
                    </a:cubicBezTo>
                    <a:cubicBezTo>
                      <a:pt x="262" y="1447"/>
                      <a:pt x="167" y="1566"/>
                      <a:pt x="60" y="1685"/>
                    </a:cubicBezTo>
                    <a:cubicBezTo>
                      <a:pt x="0" y="1756"/>
                      <a:pt x="12" y="1864"/>
                      <a:pt x="84" y="1923"/>
                    </a:cubicBezTo>
                    <a:cubicBezTo>
                      <a:pt x="118" y="1948"/>
                      <a:pt x="155" y="1960"/>
                      <a:pt x="191" y="1960"/>
                    </a:cubicBezTo>
                    <a:cubicBezTo>
                      <a:pt x="240" y="1960"/>
                      <a:pt x="287" y="1936"/>
                      <a:pt x="322" y="1887"/>
                    </a:cubicBezTo>
                    <a:cubicBezTo>
                      <a:pt x="417" y="1792"/>
                      <a:pt x="500" y="1685"/>
                      <a:pt x="608" y="1578"/>
                    </a:cubicBezTo>
                    <a:cubicBezTo>
                      <a:pt x="1435" y="750"/>
                      <a:pt x="2524" y="337"/>
                      <a:pt x="3614" y="337"/>
                    </a:cubicBezTo>
                    <a:cubicBezTo>
                      <a:pt x="4703" y="337"/>
                      <a:pt x="5793" y="750"/>
                      <a:pt x="6620" y="1578"/>
                    </a:cubicBezTo>
                    <a:cubicBezTo>
                      <a:pt x="8275" y="3233"/>
                      <a:pt x="8275" y="5936"/>
                      <a:pt x="6620" y="7591"/>
                    </a:cubicBezTo>
                    <a:cubicBezTo>
                      <a:pt x="6513" y="7698"/>
                      <a:pt x="6418" y="7781"/>
                      <a:pt x="6311" y="7876"/>
                    </a:cubicBezTo>
                    <a:cubicBezTo>
                      <a:pt x="6239" y="7936"/>
                      <a:pt x="6215" y="8043"/>
                      <a:pt x="6275" y="8114"/>
                    </a:cubicBezTo>
                    <a:cubicBezTo>
                      <a:pt x="6311" y="8162"/>
                      <a:pt x="6358" y="8174"/>
                      <a:pt x="6418" y="8174"/>
                    </a:cubicBezTo>
                    <a:cubicBezTo>
                      <a:pt x="6454" y="8174"/>
                      <a:pt x="6489" y="8162"/>
                      <a:pt x="6513" y="8126"/>
                    </a:cubicBezTo>
                    <a:cubicBezTo>
                      <a:pt x="6632" y="8043"/>
                      <a:pt x="6751" y="7936"/>
                      <a:pt x="6858" y="7817"/>
                    </a:cubicBezTo>
                    <a:cubicBezTo>
                      <a:pt x="8644" y="6031"/>
                      <a:pt x="8644" y="3126"/>
                      <a:pt x="6858" y="1340"/>
                    </a:cubicBezTo>
                    <a:cubicBezTo>
                      <a:pt x="5965" y="447"/>
                      <a:pt x="4790" y="0"/>
                      <a:pt x="3614" y="0"/>
                    </a:cubicBezTo>
                    <a:close/>
                  </a:path>
                </a:pathLst>
              </a:custGeom>
              <a:grpFill/>
              <a:ln>
                <a:solidFill>
                  <a:schemeClr val="bg1"/>
                </a:solidFill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2" name="Google Shape;9134;p65">
                <a:extLst>
                  <a:ext uri="{FF2B5EF4-FFF2-40B4-BE49-F238E27FC236}">
                    <a16:creationId xmlns:a16="http://schemas.microsoft.com/office/drawing/2014/main" id="{C9B19883-8E9F-4DA7-A2ED-72C7BFE48707}"/>
                  </a:ext>
                </a:extLst>
              </p:cNvPr>
              <p:cNvSpPr/>
              <p:nvPr/>
            </p:nvSpPr>
            <p:spPr>
              <a:xfrm>
                <a:off x="7691758" y="3789502"/>
                <a:ext cx="34073" cy="102918"/>
              </a:xfrm>
              <a:custGeom>
                <a:avLst/>
                <a:gdLst/>
                <a:ahLst/>
                <a:cxnLst/>
                <a:rect l="l" t="t" r="r" b="b"/>
                <a:pathLst>
                  <a:path w="1073" h="3241" extrusionOk="0">
                    <a:moveTo>
                      <a:pt x="589" y="1"/>
                    </a:moveTo>
                    <a:cubicBezTo>
                      <a:pt x="580" y="1"/>
                      <a:pt x="570" y="1"/>
                      <a:pt x="560" y="2"/>
                    </a:cubicBezTo>
                    <a:cubicBezTo>
                      <a:pt x="477" y="38"/>
                      <a:pt x="429" y="121"/>
                      <a:pt x="441" y="217"/>
                    </a:cubicBezTo>
                    <a:cubicBezTo>
                      <a:pt x="715" y="1157"/>
                      <a:pt x="560" y="2145"/>
                      <a:pt x="37" y="2967"/>
                    </a:cubicBezTo>
                    <a:cubicBezTo>
                      <a:pt x="1" y="3038"/>
                      <a:pt x="13" y="3146"/>
                      <a:pt x="84" y="3205"/>
                    </a:cubicBezTo>
                    <a:cubicBezTo>
                      <a:pt x="120" y="3217"/>
                      <a:pt x="144" y="3241"/>
                      <a:pt x="167" y="3241"/>
                    </a:cubicBezTo>
                    <a:cubicBezTo>
                      <a:pt x="239" y="3241"/>
                      <a:pt x="275" y="3205"/>
                      <a:pt x="310" y="3158"/>
                    </a:cubicBezTo>
                    <a:cubicBezTo>
                      <a:pt x="906" y="2265"/>
                      <a:pt x="1072" y="1169"/>
                      <a:pt x="775" y="121"/>
                    </a:cubicBezTo>
                    <a:cubicBezTo>
                      <a:pt x="743" y="47"/>
                      <a:pt x="672" y="1"/>
                      <a:pt x="589" y="1"/>
                    </a:cubicBezTo>
                    <a:close/>
                  </a:path>
                </a:pathLst>
              </a:custGeom>
              <a:grpFill/>
              <a:ln>
                <a:solidFill>
                  <a:schemeClr val="bg1"/>
                </a:solidFill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3" name="Google Shape;9135;p65">
                <a:extLst>
                  <a:ext uri="{FF2B5EF4-FFF2-40B4-BE49-F238E27FC236}">
                    <a16:creationId xmlns:a16="http://schemas.microsoft.com/office/drawing/2014/main" id="{3C361668-0D8E-43DB-ADBA-3BFE4BF9B3FA}"/>
                  </a:ext>
                </a:extLst>
              </p:cNvPr>
              <p:cNvSpPr/>
              <p:nvPr/>
            </p:nvSpPr>
            <p:spPr>
              <a:xfrm>
                <a:off x="7536000" y="3708082"/>
                <a:ext cx="173192" cy="72052"/>
              </a:xfrm>
              <a:custGeom>
                <a:avLst/>
                <a:gdLst/>
                <a:ahLst/>
                <a:cxnLst/>
                <a:rect l="l" t="t" r="r" b="b"/>
                <a:pathLst>
                  <a:path w="5454" h="2269" extrusionOk="0">
                    <a:moveTo>
                      <a:pt x="2121" y="0"/>
                    </a:moveTo>
                    <a:cubicBezTo>
                      <a:pt x="1410" y="0"/>
                      <a:pt x="707" y="204"/>
                      <a:pt x="108" y="590"/>
                    </a:cubicBezTo>
                    <a:cubicBezTo>
                      <a:pt x="36" y="638"/>
                      <a:pt x="0" y="733"/>
                      <a:pt x="60" y="828"/>
                    </a:cubicBezTo>
                    <a:cubicBezTo>
                      <a:pt x="91" y="874"/>
                      <a:pt x="147" y="906"/>
                      <a:pt x="205" y="906"/>
                    </a:cubicBezTo>
                    <a:cubicBezTo>
                      <a:pt x="237" y="906"/>
                      <a:pt x="269" y="897"/>
                      <a:pt x="298" y="876"/>
                    </a:cubicBezTo>
                    <a:cubicBezTo>
                      <a:pt x="841" y="534"/>
                      <a:pt x="1478" y="344"/>
                      <a:pt x="2123" y="344"/>
                    </a:cubicBezTo>
                    <a:cubicBezTo>
                      <a:pt x="2241" y="344"/>
                      <a:pt x="2359" y="351"/>
                      <a:pt x="2477" y="364"/>
                    </a:cubicBezTo>
                    <a:cubicBezTo>
                      <a:pt x="3251" y="435"/>
                      <a:pt x="3977" y="792"/>
                      <a:pt x="4513" y="1328"/>
                    </a:cubicBezTo>
                    <a:cubicBezTo>
                      <a:pt x="4763" y="1590"/>
                      <a:pt x="4977" y="1864"/>
                      <a:pt x="5120" y="2185"/>
                    </a:cubicBezTo>
                    <a:cubicBezTo>
                      <a:pt x="5156" y="2245"/>
                      <a:pt x="5215" y="2269"/>
                      <a:pt x="5275" y="2269"/>
                    </a:cubicBezTo>
                    <a:cubicBezTo>
                      <a:pt x="5299" y="2269"/>
                      <a:pt x="5323" y="2269"/>
                      <a:pt x="5346" y="2257"/>
                    </a:cubicBezTo>
                    <a:cubicBezTo>
                      <a:pt x="5418" y="2197"/>
                      <a:pt x="5453" y="2102"/>
                      <a:pt x="5406" y="2019"/>
                    </a:cubicBezTo>
                    <a:cubicBezTo>
                      <a:pt x="5227" y="1673"/>
                      <a:pt x="5001" y="1364"/>
                      <a:pt x="4739" y="1102"/>
                    </a:cubicBezTo>
                    <a:cubicBezTo>
                      <a:pt x="4144" y="507"/>
                      <a:pt x="3334" y="114"/>
                      <a:pt x="2489" y="18"/>
                    </a:cubicBezTo>
                    <a:cubicBezTo>
                      <a:pt x="2366" y="6"/>
                      <a:pt x="2243" y="0"/>
                      <a:pt x="2121" y="0"/>
                    </a:cubicBezTo>
                    <a:close/>
                  </a:path>
                </a:pathLst>
              </a:custGeom>
              <a:grpFill/>
              <a:ln>
                <a:solidFill>
                  <a:schemeClr val="bg1"/>
                </a:solidFill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165" name="TextBox 164">
              <a:extLst>
                <a:ext uri="{FF2B5EF4-FFF2-40B4-BE49-F238E27FC236}">
                  <a16:creationId xmlns:a16="http://schemas.microsoft.com/office/drawing/2014/main" id="{F689D437-7B7B-48E4-B7A3-D4EEC6228B3D}"/>
                </a:ext>
              </a:extLst>
            </p:cNvPr>
            <p:cNvSpPr txBox="1"/>
            <p:nvPr/>
          </p:nvSpPr>
          <p:spPr>
            <a:xfrm>
              <a:off x="6471133" y="2607088"/>
              <a:ext cx="349584" cy="523220"/>
            </a:xfrm>
            <a:prstGeom prst="rect">
              <a:avLst/>
            </a:prstGeom>
            <a:noFill/>
            <a:ln>
              <a:noFill/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algn="ctr"/>
              <a:r>
                <a:rPr lang="bg-BG" sz="28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  <a:ea typeface="Times New Roman" panose="02020603050405020304" pitchFamily="18" charset="0"/>
                </a:rPr>
                <a:t>€</a:t>
              </a:r>
              <a:endParaRPr lang="bg-BG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endParaRPr>
            </a:p>
          </p:txBody>
        </p:sp>
      </p:grpSp>
      <p:sp>
        <p:nvSpPr>
          <p:cNvPr id="168" name="TextBox 167">
            <a:extLst>
              <a:ext uri="{FF2B5EF4-FFF2-40B4-BE49-F238E27FC236}">
                <a16:creationId xmlns:a16="http://schemas.microsoft.com/office/drawing/2014/main" id="{BFC1F879-39E6-4D4B-8AC7-2535004A0F7F}"/>
              </a:ext>
            </a:extLst>
          </p:cNvPr>
          <p:cNvSpPr txBox="1"/>
          <p:nvPr/>
        </p:nvSpPr>
        <p:spPr>
          <a:xfrm>
            <a:off x="458578" y="1449469"/>
            <a:ext cx="3076156" cy="1323439"/>
          </a:xfrm>
          <a:prstGeom prst="rect">
            <a:avLst/>
          </a:prstGeom>
          <a:solidFill>
            <a:srgbClr val="E5CBB1"/>
          </a:solidFill>
          <a:ln>
            <a:solidFill>
              <a:srgbClr val="D6A3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bg-BG" sz="2000" dirty="0">
                <a:effectLst/>
                <a:ea typeface="Times New Roman" panose="02020603050405020304" pitchFamily="18" charset="0"/>
              </a:rPr>
              <a:t>Процедура за директно предоставяне на безвъзмездна финансова помощ </a:t>
            </a:r>
            <a:r>
              <a:rPr lang="bg-BG" sz="2000" dirty="0">
                <a:ea typeface="Times New Roman" panose="02020603050405020304" pitchFamily="18" charset="0"/>
              </a:rPr>
              <a:t>с КБ - МОН</a:t>
            </a:r>
            <a:endParaRPr lang="bg-BG" sz="2000" dirty="0"/>
          </a:p>
        </p:txBody>
      </p:sp>
      <p:sp>
        <p:nvSpPr>
          <p:cNvPr id="48" name="Rounded Rectangle 82">
            <a:extLst>
              <a:ext uri="{FF2B5EF4-FFF2-40B4-BE49-F238E27FC236}">
                <a16:creationId xmlns:a16="http://schemas.microsoft.com/office/drawing/2014/main" id="{F79C40E7-1215-4A92-8694-17EDD711CBD7}"/>
              </a:ext>
            </a:extLst>
          </p:cNvPr>
          <p:cNvSpPr/>
          <p:nvPr/>
        </p:nvSpPr>
        <p:spPr>
          <a:xfrm>
            <a:off x="5221353" y="5448260"/>
            <a:ext cx="6355388" cy="1162089"/>
          </a:xfrm>
          <a:prstGeom prst="roundRect">
            <a:avLst>
              <a:gd name="adj" fmla="val 50000"/>
            </a:avLst>
          </a:prstGeom>
          <a:solidFill>
            <a:srgbClr val="F3F9ED"/>
          </a:solidFill>
          <a:ln w="25400" cap="flat" cmpd="sng" algn="ctr">
            <a:solidFill>
              <a:srgbClr val="80CB35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bg-BG" sz="2400" b="1" dirty="0">
                <a:solidFill>
                  <a:schemeClr val="accent6">
                    <a:lumMod val="50000"/>
                  </a:schemeClr>
                </a:solidFill>
                <a:latin typeface="Calibri" panose="020F0502020204030204"/>
              </a:rPr>
              <a:t>Принос за </a:t>
            </a: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</a:rPr>
              <a:t>прехода към цифрова и зелена икономика, синия растеж, индустрия 5.0 и тематичните области на ИСИС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0" name="Picture 2" descr="person icon">
            <a:extLst>
              <a:ext uri="{FF2B5EF4-FFF2-40B4-BE49-F238E27FC236}">
                <a16:creationId xmlns:a16="http://schemas.microsoft.com/office/drawing/2014/main" id="{308088C7-B7A6-4578-BE36-C12056D0F6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1994" y="5074563"/>
            <a:ext cx="1815516" cy="1815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47216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EDF80912-61F7-467D-9A50-9AC361A8570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6</a:t>
            </a:fld>
            <a:endParaRPr lang="en-US" dirty="0"/>
          </a:p>
        </p:txBody>
      </p:sp>
      <p:sp>
        <p:nvSpPr>
          <p:cNvPr id="163" name="Freeform 12">
            <a:extLst>
              <a:ext uri="{FF2B5EF4-FFF2-40B4-BE49-F238E27FC236}">
                <a16:creationId xmlns:a16="http://schemas.microsoft.com/office/drawing/2014/main" id="{4DE10559-B74D-4A88-8697-242D6725C17D}"/>
              </a:ext>
            </a:extLst>
          </p:cNvPr>
          <p:cNvSpPr>
            <a:spLocks/>
          </p:cNvSpPr>
          <p:nvPr/>
        </p:nvSpPr>
        <p:spPr bwMode="auto">
          <a:xfrm rot="17936706">
            <a:off x="5788584" y="5036629"/>
            <a:ext cx="1811148" cy="1782935"/>
          </a:xfrm>
          <a:custGeom>
            <a:avLst/>
            <a:gdLst>
              <a:gd name="T0" fmla="*/ 562 w 628"/>
              <a:gd name="T1" fmla="*/ 341 h 618"/>
              <a:gd name="T2" fmla="*/ 628 w 628"/>
              <a:gd name="T3" fmla="*/ 368 h 618"/>
              <a:gd name="T4" fmla="*/ 628 w 628"/>
              <a:gd name="T5" fmla="*/ 267 h 618"/>
              <a:gd name="T6" fmla="*/ 303 w 628"/>
              <a:gd name="T7" fmla="*/ 80 h 618"/>
              <a:gd name="T8" fmla="*/ 216 w 628"/>
              <a:gd name="T9" fmla="*/ 131 h 618"/>
              <a:gd name="T10" fmla="*/ 205 w 628"/>
              <a:gd name="T11" fmla="*/ 61 h 618"/>
              <a:gd name="T12" fmla="*/ 74 w 628"/>
              <a:gd name="T13" fmla="*/ 27 h 618"/>
              <a:gd name="T14" fmla="*/ 40 w 628"/>
              <a:gd name="T15" fmla="*/ 158 h 618"/>
              <a:gd name="T16" fmla="*/ 96 w 628"/>
              <a:gd name="T17" fmla="*/ 202 h 618"/>
              <a:gd name="T18" fmla="*/ 0 w 628"/>
              <a:gd name="T19" fmla="*/ 258 h 618"/>
              <a:gd name="T20" fmla="*/ 628 w 628"/>
              <a:gd name="T21" fmla="*/ 618 h 618"/>
              <a:gd name="T22" fmla="*/ 628 w 628"/>
              <a:gd name="T23" fmla="*/ 507 h 618"/>
              <a:gd name="T24" fmla="*/ 562 w 628"/>
              <a:gd name="T25" fmla="*/ 533 h 618"/>
              <a:gd name="T26" fmla="*/ 466 w 628"/>
              <a:gd name="T27" fmla="*/ 437 h 618"/>
              <a:gd name="T28" fmla="*/ 562 w 628"/>
              <a:gd name="T29" fmla="*/ 341 h 6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628" h="618">
                <a:moveTo>
                  <a:pt x="562" y="341"/>
                </a:moveTo>
                <a:cubicBezTo>
                  <a:pt x="588" y="341"/>
                  <a:pt x="611" y="351"/>
                  <a:pt x="628" y="368"/>
                </a:cubicBezTo>
                <a:cubicBezTo>
                  <a:pt x="628" y="267"/>
                  <a:pt x="628" y="267"/>
                  <a:pt x="628" y="267"/>
                </a:cubicBezTo>
                <a:cubicBezTo>
                  <a:pt x="489" y="267"/>
                  <a:pt x="368" y="192"/>
                  <a:pt x="303" y="80"/>
                </a:cubicBezTo>
                <a:cubicBezTo>
                  <a:pt x="216" y="131"/>
                  <a:pt x="216" y="131"/>
                  <a:pt x="216" y="131"/>
                </a:cubicBezTo>
                <a:cubicBezTo>
                  <a:pt x="221" y="108"/>
                  <a:pt x="218" y="83"/>
                  <a:pt x="205" y="61"/>
                </a:cubicBezTo>
                <a:cubicBezTo>
                  <a:pt x="178" y="16"/>
                  <a:pt x="120" y="0"/>
                  <a:pt x="74" y="27"/>
                </a:cubicBezTo>
                <a:cubicBezTo>
                  <a:pt x="28" y="54"/>
                  <a:pt x="13" y="112"/>
                  <a:pt x="40" y="158"/>
                </a:cubicBezTo>
                <a:cubicBezTo>
                  <a:pt x="53" y="180"/>
                  <a:pt x="73" y="195"/>
                  <a:pt x="96" y="202"/>
                </a:cubicBezTo>
                <a:cubicBezTo>
                  <a:pt x="0" y="258"/>
                  <a:pt x="0" y="258"/>
                  <a:pt x="0" y="258"/>
                </a:cubicBezTo>
                <a:cubicBezTo>
                  <a:pt x="126" y="473"/>
                  <a:pt x="360" y="618"/>
                  <a:pt x="628" y="618"/>
                </a:cubicBezTo>
                <a:cubicBezTo>
                  <a:pt x="628" y="507"/>
                  <a:pt x="628" y="507"/>
                  <a:pt x="628" y="507"/>
                </a:cubicBezTo>
                <a:cubicBezTo>
                  <a:pt x="611" y="523"/>
                  <a:pt x="588" y="533"/>
                  <a:pt x="562" y="533"/>
                </a:cubicBezTo>
                <a:cubicBezTo>
                  <a:pt x="509" y="533"/>
                  <a:pt x="466" y="490"/>
                  <a:pt x="466" y="437"/>
                </a:cubicBezTo>
                <a:cubicBezTo>
                  <a:pt x="466" y="384"/>
                  <a:pt x="509" y="341"/>
                  <a:pt x="562" y="341"/>
                </a:cubicBezTo>
                <a:close/>
              </a:path>
            </a:pathLst>
          </a:custGeom>
          <a:solidFill>
            <a:srgbClr val="12A6F8"/>
          </a:solidFill>
          <a:ln w="38100">
            <a:solidFill>
              <a:sysClr val="window" lastClr="FFFFFF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121898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24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164" name="Freeform 13">
            <a:extLst>
              <a:ext uri="{FF2B5EF4-FFF2-40B4-BE49-F238E27FC236}">
                <a16:creationId xmlns:a16="http://schemas.microsoft.com/office/drawing/2014/main" id="{522E4612-BDA7-460E-8F4A-8FD368F364D1}"/>
              </a:ext>
            </a:extLst>
          </p:cNvPr>
          <p:cNvSpPr>
            <a:spLocks/>
          </p:cNvSpPr>
          <p:nvPr/>
        </p:nvSpPr>
        <p:spPr bwMode="auto">
          <a:xfrm rot="17936706">
            <a:off x="4673978" y="4674935"/>
            <a:ext cx="1162199" cy="2316335"/>
          </a:xfrm>
          <a:custGeom>
            <a:avLst/>
            <a:gdLst>
              <a:gd name="T0" fmla="*/ 403 w 403"/>
              <a:gd name="T1" fmla="*/ 625 h 803"/>
              <a:gd name="T2" fmla="*/ 351 w 403"/>
              <a:gd name="T3" fmla="*/ 435 h 803"/>
              <a:gd name="T4" fmla="*/ 399 w 403"/>
              <a:gd name="T5" fmla="*/ 250 h 803"/>
              <a:gd name="T6" fmla="*/ 311 w 403"/>
              <a:gd name="T7" fmla="*/ 201 h 803"/>
              <a:gd name="T8" fmla="*/ 311 w 403"/>
              <a:gd name="T9" fmla="*/ 201 h 803"/>
              <a:gd name="T10" fmla="*/ 367 w 403"/>
              <a:gd name="T11" fmla="*/ 156 h 803"/>
              <a:gd name="T12" fmla="*/ 330 w 403"/>
              <a:gd name="T13" fmla="*/ 26 h 803"/>
              <a:gd name="T14" fmla="*/ 200 w 403"/>
              <a:gd name="T15" fmla="*/ 63 h 803"/>
              <a:gd name="T16" fmla="*/ 190 w 403"/>
              <a:gd name="T17" fmla="*/ 133 h 803"/>
              <a:gd name="T18" fmla="*/ 93 w 403"/>
              <a:gd name="T19" fmla="*/ 79 h 803"/>
              <a:gd name="T20" fmla="*/ 0 w 403"/>
              <a:gd name="T21" fmla="*/ 435 h 803"/>
              <a:gd name="T22" fmla="*/ 100 w 403"/>
              <a:gd name="T23" fmla="*/ 803 h 803"/>
              <a:gd name="T24" fmla="*/ 196 w 403"/>
              <a:gd name="T25" fmla="*/ 747 h 803"/>
              <a:gd name="T26" fmla="*/ 140 w 403"/>
              <a:gd name="T27" fmla="*/ 703 h 803"/>
              <a:gd name="T28" fmla="*/ 174 w 403"/>
              <a:gd name="T29" fmla="*/ 572 h 803"/>
              <a:gd name="T30" fmla="*/ 305 w 403"/>
              <a:gd name="T31" fmla="*/ 606 h 803"/>
              <a:gd name="T32" fmla="*/ 316 w 403"/>
              <a:gd name="T33" fmla="*/ 676 h 803"/>
              <a:gd name="T34" fmla="*/ 403 w 403"/>
              <a:gd name="T35" fmla="*/ 625 h 8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403" h="803">
                <a:moveTo>
                  <a:pt x="403" y="625"/>
                </a:moveTo>
                <a:cubicBezTo>
                  <a:pt x="370" y="570"/>
                  <a:pt x="351" y="504"/>
                  <a:pt x="351" y="435"/>
                </a:cubicBezTo>
                <a:cubicBezTo>
                  <a:pt x="351" y="368"/>
                  <a:pt x="369" y="305"/>
                  <a:pt x="399" y="250"/>
                </a:cubicBezTo>
                <a:cubicBezTo>
                  <a:pt x="311" y="201"/>
                  <a:pt x="311" y="201"/>
                  <a:pt x="311" y="201"/>
                </a:cubicBezTo>
                <a:cubicBezTo>
                  <a:pt x="311" y="201"/>
                  <a:pt x="311" y="201"/>
                  <a:pt x="311" y="201"/>
                </a:cubicBezTo>
                <a:cubicBezTo>
                  <a:pt x="334" y="194"/>
                  <a:pt x="354" y="179"/>
                  <a:pt x="367" y="156"/>
                </a:cubicBezTo>
                <a:cubicBezTo>
                  <a:pt x="392" y="110"/>
                  <a:pt x="376" y="52"/>
                  <a:pt x="330" y="26"/>
                </a:cubicBezTo>
                <a:cubicBezTo>
                  <a:pt x="284" y="0"/>
                  <a:pt x="225" y="17"/>
                  <a:pt x="200" y="63"/>
                </a:cubicBezTo>
                <a:cubicBezTo>
                  <a:pt x="187" y="85"/>
                  <a:pt x="184" y="110"/>
                  <a:pt x="190" y="133"/>
                </a:cubicBezTo>
                <a:cubicBezTo>
                  <a:pt x="93" y="79"/>
                  <a:pt x="93" y="79"/>
                  <a:pt x="93" y="79"/>
                </a:cubicBezTo>
                <a:cubicBezTo>
                  <a:pt x="34" y="184"/>
                  <a:pt x="0" y="305"/>
                  <a:pt x="0" y="435"/>
                </a:cubicBezTo>
                <a:cubicBezTo>
                  <a:pt x="0" y="569"/>
                  <a:pt x="36" y="695"/>
                  <a:pt x="100" y="803"/>
                </a:cubicBezTo>
                <a:cubicBezTo>
                  <a:pt x="196" y="747"/>
                  <a:pt x="196" y="747"/>
                  <a:pt x="196" y="747"/>
                </a:cubicBezTo>
                <a:cubicBezTo>
                  <a:pt x="173" y="740"/>
                  <a:pt x="153" y="725"/>
                  <a:pt x="140" y="703"/>
                </a:cubicBezTo>
                <a:cubicBezTo>
                  <a:pt x="113" y="657"/>
                  <a:pt x="128" y="599"/>
                  <a:pt x="174" y="572"/>
                </a:cubicBezTo>
                <a:cubicBezTo>
                  <a:pt x="220" y="545"/>
                  <a:pt x="278" y="561"/>
                  <a:pt x="305" y="606"/>
                </a:cubicBezTo>
                <a:cubicBezTo>
                  <a:pt x="318" y="628"/>
                  <a:pt x="321" y="653"/>
                  <a:pt x="316" y="676"/>
                </a:cubicBezTo>
                <a:lnTo>
                  <a:pt x="403" y="625"/>
                </a:ln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 w="38100">
            <a:solidFill>
              <a:sysClr val="window" lastClr="FFFFFF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121898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2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DFDD56EE-B42E-40D7-BDC0-F4B03E7E9762}"/>
              </a:ext>
            </a:extLst>
          </p:cNvPr>
          <p:cNvGrpSpPr/>
          <p:nvPr/>
        </p:nvGrpSpPr>
        <p:grpSpPr>
          <a:xfrm>
            <a:off x="4563730" y="2269107"/>
            <a:ext cx="3491570" cy="3999288"/>
            <a:chOff x="4563730" y="2269107"/>
            <a:chExt cx="3491570" cy="3999288"/>
          </a:xfrm>
        </p:grpSpPr>
        <p:sp>
          <p:nvSpPr>
            <p:cNvPr id="156" name="Freeform 5">
              <a:extLst>
                <a:ext uri="{FF2B5EF4-FFF2-40B4-BE49-F238E27FC236}">
                  <a16:creationId xmlns:a16="http://schemas.microsoft.com/office/drawing/2014/main" id="{0048B883-CE38-4A7E-9272-295F409E8A9D}"/>
                </a:ext>
              </a:extLst>
            </p:cNvPr>
            <p:cNvSpPr>
              <a:spLocks/>
            </p:cNvSpPr>
            <p:nvPr/>
          </p:nvSpPr>
          <p:spPr bwMode="auto">
            <a:xfrm rot="17936706">
              <a:off x="6997448" y="3825920"/>
              <a:ext cx="256624" cy="147794"/>
            </a:xfrm>
            <a:custGeom>
              <a:avLst/>
              <a:gdLst>
                <a:gd name="T0" fmla="*/ 89 w 89"/>
                <a:gd name="T1" fmla="*/ 51 h 51"/>
                <a:gd name="T2" fmla="*/ 0 w 89"/>
                <a:gd name="T3" fmla="*/ 0 h 51"/>
                <a:gd name="T4" fmla="*/ 89 w 89"/>
                <a:gd name="T5" fmla="*/ 51 h 51"/>
                <a:gd name="T6" fmla="*/ 89 w 89"/>
                <a:gd name="T7" fmla="*/ 51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9" h="51">
                  <a:moveTo>
                    <a:pt x="89" y="51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89" y="51"/>
                    <a:pt x="89" y="51"/>
                    <a:pt x="89" y="51"/>
                  </a:cubicBezTo>
                  <a:cubicBezTo>
                    <a:pt x="89" y="51"/>
                    <a:pt x="89" y="51"/>
                    <a:pt x="89" y="51"/>
                  </a:cubicBezTo>
                  <a:close/>
                </a:path>
              </a:pathLst>
            </a:custGeom>
            <a:solidFill>
              <a:srgbClr val="BABAB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0949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21898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82848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43797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04746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65696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26645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87594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121898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24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+mn-cs"/>
              </a:endParaRPr>
            </a:p>
          </p:txBody>
        </p:sp>
        <p:sp>
          <p:nvSpPr>
            <p:cNvPr id="157" name="Freeform 6">
              <a:extLst>
                <a:ext uri="{FF2B5EF4-FFF2-40B4-BE49-F238E27FC236}">
                  <a16:creationId xmlns:a16="http://schemas.microsoft.com/office/drawing/2014/main" id="{EA354EFD-B4DD-45C8-A075-88A367CE7956}"/>
                </a:ext>
              </a:extLst>
            </p:cNvPr>
            <p:cNvSpPr>
              <a:spLocks/>
            </p:cNvSpPr>
            <p:nvPr/>
          </p:nvSpPr>
          <p:spPr bwMode="auto">
            <a:xfrm rot="17936706">
              <a:off x="4898849" y="5129096"/>
              <a:ext cx="253938" cy="141077"/>
            </a:xfrm>
            <a:custGeom>
              <a:avLst/>
              <a:gdLst>
                <a:gd name="T0" fmla="*/ 0 w 88"/>
                <a:gd name="T1" fmla="*/ 0 h 49"/>
                <a:gd name="T2" fmla="*/ 88 w 88"/>
                <a:gd name="T3" fmla="*/ 49 h 49"/>
                <a:gd name="T4" fmla="*/ 0 w 88"/>
                <a:gd name="T5" fmla="*/ 0 h 49"/>
                <a:gd name="T6" fmla="*/ 0 w 88"/>
                <a:gd name="T7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8" h="49">
                  <a:moveTo>
                    <a:pt x="0" y="0"/>
                  </a:moveTo>
                  <a:cubicBezTo>
                    <a:pt x="88" y="49"/>
                    <a:pt x="88" y="49"/>
                    <a:pt x="88" y="49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BABAB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0949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21898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82848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43797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04746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65696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26645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87594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121898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24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+mn-cs"/>
              </a:endParaRPr>
            </a:p>
          </p:txBody>
        </p:sp>
        <p:sp>
          <p:nvSpPr>
            <p:cNvPr id="158" name="Freeform 7">
              <a:extLst>
                <a:ext uri="{FF2B5EF4-FFF2-40B4-BE49-F238E27FC236}">
                  <a16:creationId xmlns:a16="http://schemas.microsoft.com/office/drawing/2014/main" id="{867E5D45-7D6A-48AE-8570-9AECCA4ADA5E}"/>
                </a:ext>
              </a:extLst>
            </p:cNvPr>
            <p:cNvSpPr>
              <a:spLocks/>
            </p:cNvSpPr>
            <p:nvPr/>
          </p:nvSpPr>
          <p:spPr bwMode="auto">
            <a:xfrm rot="17936706">
              <a:off x="5978327" y="5708860"/>
              <a:ext cx="251250" cy="146451"/>
            </a:xfrm>
            <a:custGeom>
              <a:avLst/>
              <a:gdLst>
                <a:gd name="T0" fmla="*/ 0 w 187"/>
                <a:gd name="T1" fmla="*/ 109 h 109"/>
                <a:gd name="T2" fmla="*/ 187 w 187"/>
                <a:gd name="T3" fmla="*/ 0 h 109"/>
                <a:gd name="T4" fmla="*/ 0 w 187"/>
                <a:gd name="T5" fmla="*/ 109 h 109"/>
                <a:gd name="T6" fmla="*/ 0 w 187"/>
                <a:gd name="T7" fmla="*/ 109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7" h="109">
                  <a:moveTo>
                    <a:pt x="0" y="109"/>
                  </a:moveTo>
                  <a:lnTo>
                    <a:pt x="187" y="0"/>
                  </a:lnTo>
                  <a:lnTo>
                    <a:pt x="0" y="109"/>
                  </a:lnTo>
                  <a:lnTo>
                    <a:pt x="0" y="109"/>
                  </a:lnTo>
                  <a:close/>
                </a:path>
              </a:pathLst>
            </a:custGeom>
            <a:solidFill>
              <a:srgbClr val="BABAB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0949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21898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82848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43797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04746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65696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26645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87594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121898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24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+mn-cs"/>
              </a:endParaRPr>
            </a:p>
          </p:txBody>
        </p:sp>
        <p:sp>
          <p:nvSpPr>
            <p:cNvPr id="159" name="Freeform 8">
              <a:extLst>
                <a:ext uri="{FF2B5EF4-FFF2-40B4-BE49-F238E27FC236}">
                  <a16:creationId xmlns:a16="http://schemas.microsoft.com/office/drawing/2014/main" id="{1AC6CCFB-F0DA-43E0-87DB-2801AEE1043C}"/>
                </a:ext>
              </a:extLst>
            </p:cNvPr>
            <p:cNvSpPr>
              <a:spLocks/>
            </p:cNvSpPr>
            <p:nvPr/>
          </p:nvSpPr>
          <p:spPr bwMode="auto">
            <a:xfrm rot="17936706">
              <a:off x="5884917" y="2533292"/>
              <a:ext cx="282152" cy="163917"/>
            </a:xfrm>
            <a:custGeom>
              <a:avLst/>
              <a:gdLst>
                <a:gd name="T0" fmla="*/ 0 w 210"/>
                <a:gd name="T1" fmla="*/ 122 h 122"/>
                <a:gd name="T2" fmla="*/ 210 w 210"/>
                <a:gd name="T3" fmla="*/ 0 h 122"/>
                <a:gd name="T4" fmla="*/ 0 w 210"/>
                <a:gd name="T5" fmla="*/ 122 h 122"/>
                <a:gd name="T6" fmla="*/ 0 w 210"/>
                <a:gd name="T7" fmla="*/ 122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0" h="122">
                  <a:moveTo>
                    <a:pt x="0" y="122"/>
                  </a:moveTo>
                  <a:lnTo>
                    <a:pt x="210" y="0"/>
                  </a:lnTo>
                  <a:lnTo>
                    <a:pt x="0" y="122"/>
                  </a:lnTo>
                  <a:lnTo>
                    <a:pt x="0" y="122"/>
                  </a:lnTo>
                  <a:close/>
                </a:path>
              </a:pathLst>
            </a:custGeom>
            <a:solidFill>
              <a:srgbClr val="BABAB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0949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21898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82848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43797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04746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65696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26645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87594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121898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24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+mn-cs"/>
              </a:endParaRPr>
            </a:p>
          </p:txBody>
        </p:sp>
        <p:sp>
          <p:nvSpPr>
            <p:cNvPr id="160" name="Freeform 9">
              <a:extLst>
                <a:ext uri="{FF2B5EF4-FFF2-40B4-BE49-F238E27FC236}">
                  <a16:creationId xmlns:a16="http://schemas.microsoft.com/office/drawing/2014/main" id="{A3BB525D-5112-4F2A-A570-2877ECCB0A18}"/>
                </a:ext>
              </a:extLst>
            </p:cNvPr>
            <p:cNvSpPr>
              <a:spLocks/>
            </p:cNvSpPr>
            <p:nvPr/>
          </p:nvSpPr>
          <p:spPr bwMode="auto">
            <a:xfrm rot="17936706">
              <a:off x="7578351" y="3451396"/>
              <a:ext cx="286183" cy="158543"/>
            </a:xfrm>
            <a:custGeom>
              <a:avLst/>
              <a:gdLst>
                <a:gd name="T0" fmla="*/ 0 w 213"/>
                <a:gd name="T1" fmla="*/ 0 h 118"/>
                <a:gd name="T2" fmla="*/ 213 w 213"/>
                <a:gd name="T3" fmla="*/ 118 h 118"/>
                <a:gd name="T4" fmla="*/ 0 w 213"/>
                <a:gd name="T5" fmla="*/ 0 h 118"/>
                <a:gd name="T6" fmla="*/ 0 w 213"/>
                <a:gd name="T7" fmla="*/ 0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3" h="118">
                  <a:moveTo>
                    <a:pt x="0" y="0"/>
                  </a:moveTo>
                  <a:lnTo>
                    <a:pt x="213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ABAB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0949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21898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82848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43797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04746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65696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26645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87594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121898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24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+mn-cs"/>
              </a:endParaRPr>
            </a:p>
          </p:txBody>
        </p:sp>
        <p:sp>
          <p:nvSpPr>
            <p:cNvPr id="161" name="Freeform 10">
              <a:extLst>
                <a:ext uri="{FF2B5EF4-FFF2-40B4-BE49-F238E27FC236}">
                  <a16:creationId xmlns:a16="http://schemas.microsoft.com/office/drawing/2014/main" id="{C9A8816C-2BD2-405D-A05B-2962ECD2E18F}"/>
                </a:ext>
              </a:extLst>
            </p:cNvPr>
            <p:cNvSpPr>
              <a:spLocks/>
            </p:cNvSpPr>
            <p:nvPr/>
          </p:nvSpPr>
          <p:spPr bwMode="auto">
            <a:xfrm rot="17936706">
              <a:off x="6314689" y="2099354"/>
              <a:ext cx="1162199" cy="2319022"/>
            </a:xfrm>
            <a:custGeom>
              <a:avLst/>
              <a:gdLst>
                <a:gd name="T0" fmla="*/ 403 w 403"/>
                <a:gd name="T1" fmla="*/ 368 h 804"/>
                <a:gd name="T2" fmla="*/ 303 w 403"/>
                <a:gd name="T3" fmla="*/ 0 h 804"/>
                <a:gd name="T4" fmla="*/ 205 w 403"/>
                <a:gd name="T5" fmla="*/ 57 h 804"/>
                <a:gd name="T6" fmla="*/ 264 w 403"/>
                <a:gd name="T7" fmla="*/ 102 h 804"/>
                <a:gd name="T8" fmla="*/ 230 w 403"/>
                <a:gd name="T9" fmla="*/ 233 h 804"/>
                <a:gd name="T10" fmla="*/ 99 w 403"/>
                <a:gd name="T11" fmla="*/ 199 h 804"/>
                <a:gd name="T12" fmla="*/ 89 w 403"/>
                <a:gd name="T13" fmla="*/ 126 h 804"/>
                <a:gd name="T14" fmla="*/ 0 w 403"/>
                <a:gd name="T15" fmla="*/ 178 h 804"/>
                <a:gd name="T16" fmla="*/ 52 w 403"/>
                <a:gd name="T17" fmla="*/ 368 h 804"/>
                <a:gd name="T18" fmla="*/ 4 w 403"/>
                <a:gd name="T19" fmla="*/ 552 h 804"/>
                <a:gd name="T20" fmla="*/ 93 w 403"/>
                <a:gd name="T21" fmla="*/ 603 h 804"/>
                <a:gd name="T22" fmla="*/ 93 w 403"/>
                <a:gd name="T23" fmla="*/ 603 h 804"/>
                <a:gd name="T24" fmla="*/ 35 w 403"/>
                <a:gd name="T25" fmla="*/ 648 h 804"/>
                <a:gd name="T26" fmla="*/ 72 w 403"/>
                <a:gd name="T27" fmla="*/ 779 h 804"/>
                <a:gd name="T28" fmla="*/ 202 w 403"/>
                <a:gd name="T29" fmla="*/ 742 h 804"/>
                <a:gd name="T30" fmla="*/ 211 w 403"/>
                <a:gd name="T31" fmla="*/ 669 h 804"/>
                <a:gd name="T32" fmla="*/ 310 w 403"/>
                <a:gd name="T33" fmla="*/ 724 h 804"/>
                <a:gd name="T34" fmla="*/ 403 w 403"/>
                <a:gd name="T35" fmla="*/ 368 h 8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03" h="804">
                  <a:moveTo>
                    <a:pt x="403" y="368"/>
                  </a:moveTo>
                  <a:cubicBezTo>
                    <a:pt x="403" y="234"/>
                    <a:pt x="367" y="108"/>
                    <a:pt x="303" y="0"/>
                  </a:cubicBezTo>
                  <a:cubicBezTo>
                    <a:pt x="205" y="57"/>
                    <a:pt x="205" y="57"/>
                    <a:pt x="205" y="57"/>
                  </a:cubicBezTo>
                  <a:cubicBezTo>
                    <a:pt x="229" y="64"/>
                    <a:pt x="251" y="79"/>
                    <a:pt x="264" y="102"/>
                  </a:cubicBezTo>
                  <a:cubicBezTo>
                    <a:pt x="291" y="147"/>
                    <a:pt x="276" y="206"/>
                    <a:pt x="230" y="233"/>
                  </a:cubicBezTo>
                  <a:cubicBezTo>
                    <a:pt x="184" y="260"/>
                    <a:pt x="126" y="244"/>
                    <a:pt x="99" y="199"/>
                  </a:cubicBezTo>
                  <a:cubicBezTo>
                    <a:pt x="85" y="176"/>
                    <a:pt x="83" y="149"/>
                    <a:pt x="89" y="126"/>
                  </a:cubicBezTo>
                  <a:cubicBezTo>
                    <a:pt x="0" y="178"/>
                    <a:pt x="0" y="178"/>
                    <a:pt x="0" y="178"/>
                  </a:cubicBezTo>
                  <a:cubicBezTo>
                    <a:pt x="33" y="233"/>
                    <a:pt x="52" y="298"/>
                    <a:pt x="52" y="368"/>
                  </a:cubicBezTo>
                  <a:cubicBezTo>
                    <a:pt x="52" y="435"/>
                    <a:pt x="34" y="498"/>
                    <a:pt x="4" y="552"/>
                  </a:cubicBezTo>
                  <a:cubicBezTo>
                    <a:pt x="93" y="603"/>
                    <a:pt x="93" y="603"/>
                    <a:pt x="93" y="603"/>
                  </a:cubicBezTo>
                  <a:cubicBezTo>
                    <a:pt x="93" y="603"/>
                    <a:pt x="93" y="603"/>
                    <a:pt x="93" y="603"/>
                  </a:cubicBezTo>
                  <a:cubicBezTo>
                    <a:pt x="70" y="609"/>
                    <a:pt x="48" y="625"/>
                    <a:pt x="35" y="648"/>
                  </a:cubicBezTo>
                  <a:cubicBezTo>
                    <a:pt x="9" y="694"/>
                    <a:pt x="26" y="753"/>
                    <a:pt x="72" y="779"/>
                  </a:cubicBezTo>
                  <a:cubicBezTo>
                    <a:pt x="118" y="804"/>
                    <a:pt x="176" y="788"/>
                    <a:pt x="202" y="742"/>
                  </a:cubicBezTo>
                  <a:cubicBezTo>
                    <a:pt x="215" y="719"/>
                    <a:pt x="218" y="692"/>
                    <a:pt x="211" y="669"/>
                  </a:cubicBezTo>
                  <a:cubicBezTo>
                    <a:pt x="310" y="724"/>
                    <a:pt x="310" y="724"/>
                    <a:pt x="310" y="724"/>
                  </a:cubicBezTo>
                  <a:cubicBezTo>
                    <a:pt x="369" y="619"/>
                    <a:pt x="403" y="497"/>
                    <a:pt x="403" y="368"/>
                  </a:cubicBezTo>
                  <a:close/>
                </a:path>
              </a:pathLst>
            </a:custGeom>
            <a:solidFill>
              <a:srgbClr val="ECB448"/>
            </a:solidFill>
            <a:ln w="38100">
              <a:solidFill>
                <a:sysClr val="window" lastClr="FFFFFF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0949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21898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82848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43797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04746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65696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26645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87594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121898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24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+mn-cs"/>
              </a:endParaRPr>
            </a:p>
          </p:txBody>
        </p:sp>
        <p:sp>
          <p:nvSpPr>
            <p:cNvPr id="162" name="Freeform 11">
              <a:extLst>
                <a:ext uri="{FF2B5EF4-FFF2-40B4-BE49-F238E27FC236}">
                  <a16:creationId xmlns:a16="http://schemas.microsoft.com/office/drawing/2014/main" id="{02ADD1E1-5365-4A20-BDEB-C5BF38AD46D8}"/>
                </a:ext>
              </a:extLst>
            </p:cNvPr>
            <p:cNvSpPr>
              <a:spLocks/>
            </p:cNvSpPr>
            <p:nvPr/>
          </p:nvSpPr>
          <p:spPr bwMode="auto">
            <a:xfrm rot="17936706">
              <a:off x="4552310" y="2280527"/>
              <a:ext cx="1811148" cy="1788308"/>
            </a:xfrm>
            <a:custGeom>
              <a:avLst/>
              <a:gdLst>
                <a:gd name="T0" fmla="*/ 530 w 628"/>
                <a:gd name="T1" fmla="*/ 417 h 620"/>
                <a:gd name="T2" fmla="*/ 628 w 628"/>
                <a:gd name="T3" fmla="*/ 360 h 620"/>
                <a:gd name="T4" fmla="*/ 0 w 628"/>
                <a:gd name="T5" fmla="*/ 0 h 620"/>
                <a:gd name="T6" fmla="*/ 0 w 628"/>
                <a:gd name="T7" fmla="*/ 113 h 620"/>
                <a:gd name="T8" fmla="*/ 68 w 628"/>
                <a:gd name="T9" fmla="*/ 85 h 620"/>
                <a:gd name="T10" fmla="*/ 164 w 628"/>
                <a:gd name="T11" fmla="*/ 181 h 620"/>
                <a:gd name="T12" fmla="*/ 68 w 628"/>
                <a:gd name="T13" fmla="*/ 277 h 620"/>
                <a:gd name="T14" fmla="*/ 0 w 628"/>
                <a:gd name="T15" fmla="*/ 248 h 620"/>
                <a:gd name="T16" fmla="*/ 0 w 628"/>
                <a:gd name="T17" fmla="*/ 351 h 620"/>
                <a:gd name="T18" fmla="*/ 325 w 628"/>
                <a:gd name="T19" fmla="*/ 538 h 620"/>
                <a:gd name="T20" fmla="*/ 414 w 628"/>
                <a:gd name="T21" fmla="*/ 486 h 620"/>
                <a:gd name="T22" fmla="*/ 424 w 628"/>
                <a:gd name="T23" fmla="*/ 559 h 620"/>
                <a:gd name="T24" fmla="*/ 555 w 628"/>
                <a:gd name="T25" fmla="*/ 593 h 620"/>
                <a:gd name="T26" fmla="*/ 589 w 628"/>
                <a:gd name="T27" fmla="*/ 462 h 620"/>
                <a:gd name="T28" fmla="*/ 530 w 628"/>
                <a:gd name="T29" fmla="*/ 417 h 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28" h="620">
                  <a:moveTo>
                    <a:pt x="530" y="417"/>
                  </a:moveTo>
                  <a:cubicBezTo>
                    <a:pt x="628" y="360"/>
                    <a:pt x="628" y="360"/>
                    <a:pt x="628" y="360"/>
                  </a:cubicBezTo>
                  <a:cubicBezTo>
                    <a:pt x="502" y="145"/>
                    <a:pt x="268" y="0"/>
                    <a:pt x="0" y="0"/>
                  </a:cubicBezTo>
                  <a:cubicBezTo>
                    <a:pt x="0" y="113"/>
                    <a:pt x="0" y="113"/>
                    <a:pt x="0" y="113"/>
                  </a:cubicBezTo>
                  <a:cubicBezTo>
                    <a:pt x="17" y="96"/>
                    <a:pt x="41" y="85"/>
                    <a:pt x="68" y="85"/>
                  </a:cubicBezTo>
                  <a:cubicBezTo>
                    <a:pt x="121" y="85"/>
                    <a:pt x="164" y="128"/>
                    <a:pt x="164" y="181"/>
                  </a:cubicBezTo>
                  <a:cubicBezTo>
                    <a:pt x="164" y="234"/>
                    <a:pt x="121" y="277"/>
                    <a:pt x="68" y="277"/>
                  </a:cubicBezTo>
                  <a:cubicBezTo>
                    <a:pt x="41" y="277"/>
                    <a:pt x="17" y="266"/>
                    <a:pt x="0" y="248"/>
                  </a:cubicBezTo>
                  <a:cubicBezTo>
                    <a:pt x="0" y="351"/>
                    <a:pt x="0" y="351"/>
                    <a:pt x="0" y="351"/>
                  </a:cubicBezTo>
                  <a:cubicBezTo>
                    <a:pt x="139" y="351"/>
                    <a:pt x="260" y="426"/>
                    <a:pt x="325" y="538"/>
                  </a:cubicBezTo>
                  <a:cubicBezTo>
                    <a:pt x="414" y="486"/>
                    <a:pt x="414" y="486"/>
                    <a:pt x="414" y="486"/>
                  </a:cubicBezTo>
                  <a:cubicBezTo>
                    <a:pt x="408" y="509"/>
                    <a:pt x="410" y="536"/>
                    <a:pt x="424" y="559"/>
                  </a:cubicBezTo>
                  <a:cubicBezTo>
                    <a:pt x="451" y="604"/>
                    <a:pt x="509" y="620"/>
                    <a:pt x="555" y="593"/>
                  </a:cubicBezTo>
                  <a:cubicBezTo>
                    <a:pt x="601" y="566"/>
                    <a:pt x="616" y="507"/>
                    <a:pt x="589" y="462"/>
                  </a:cubicBezTo>
                  <a:cubicBezTo>
                    <a:pt x="576" y="439"/>
                    <a:pt x="554" y="424"/>
                    <a:pt x="530" y="417"/>
                  </a:cubicBezTo>
                  <a:close/>
                </a:path>
              </a:pathLst>
            </a:custGeom>
            <a:solidFill>
              <a:srgbClr val="8BB74C"/>
            </a:solidFill>
            <a:ln w="38100">
              <a:solidFill>
                <a:sysClr val="window" lastClr="FFFFFF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0949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21898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82848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43797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04746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65696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26645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87594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121898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24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+mn-cs"/>
              </a:endParaRPr>
            </a:p>
          </p:txBody>
        </p:sp>
        <p:sp>
          <p:nvSpPr>
            <p:cNvPr id="166" name="TextBox 28">
              <a:extLst>
                <a:ext uri="{FF2B5EF4-FFF2-40B4-BE49-F238E27FC236}">
                  <a16:creationId xmlns:a16="http://schemas.microsoft.com/office/drawing/2014/main" id="{6A4F7AF7-B617-4DC3-83DD-65A9565BD67C}"/>
                </a:ext>
              </a:extLst>
            </p:cNvPr>
            <p:cNvSpPr txBox="1"/>
            <p:nvPr/>
          </p:nvSpPr>
          <p:spPr>
            <a:xfrm>
              <a:off x="5225064" y="2852195"/>
              <a:ext cx="393056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0949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21898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82848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43797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04746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65696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26645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87594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121898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3200" b="1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ea typeface="Open Sans" panose="020B0606030504020204" pitchFamily="34" charset="0"/>
                  <a:cs typeface="Open Sans" panose="020B0606030504020204" pitchFamily="34" charset="0"/>
                </a:rPr>
                <a:t>1</a:t>
              </a:r>
              <a:endParaRPr kumimoji="0" lang="en-IN" sz="32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167" name="TextBox 63">
              <a:extLst>
                <a:ext uri="{FF2B5EF4-FFF2-40B4-BE49-F238E27FC236}">
                  <a16:creationId xmlns:a16="http://schemas.microsoft.com/office/drawing/2014/main" id="{820CB898-1B1D-4E58-8201-5AC368C74521}"/>
                </a:ext>
              </a:extLst>
            </p:cNvPr>
            <p:cNvSpPr txBox="1"/>
            <p:nvPr/>
          </p:nvSpPr>
          <p:spPr>
            <a:xfrm>
              <a:off x="6760304" y="2848565"/>
              <a:ext cx="393056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0949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21898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82848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43797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04746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65696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26645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87594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121898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3200" b="1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ea typeface="Open Sans" panose="020B0606030504020204" pitchFamily="34" charset="0"/>
                  <a:cs typeface="Open Sans" panose="020B0606030504020204" pitchFamily="34" charset="0"/>
                </a:rPr>
                <a:t>2</a:t>
              </a:r>
              <a:endParaRPr kumimoji="0" lang="en-IN" sz="32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168" name="TextBox 71">
              <a:extLst>
                <a:ext uri="{FF2B5EF4-FFF2-40B4-BE49-F238E27FC236}">
                  <a16:creationId xmlns:a16="http://schemas.microsoft.com/office/drawing/2014/main" id="{14847AA4-7498-493F-828E-A9EB3282F5DD}"/>
                </a:ext>
              </a:extLst>
            </p:cNvPr>
            <p:cNvSpPr txBox="1"/>
            <p:nvPr/>
          </p:nvSpPr>
          <p:spPr>
            <a:xfrm>
              <a:off x="6486127" y="5683620"/>
              <a:ext cx="393056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0949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21898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82848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43797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04746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65696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26645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87594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121898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3200" b="1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ea typeface="Open Sans" panose="020B0606030504020204" pitchFamily="34" charset="0"/>
                  <a:cs typeface="Open Sans" panose="020B0606030504020204" pitchFamily="34" charset="0"/>
                </a:rPr>
                <a:t>3</a:t>
              </a:r>
              <a:endParaRPr kumimoji="0" lang="en-IN" sz="32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169" name="TextBox 72">
              <a:extLst>
                <a:ext uri="{FF2B5EF4-FFF2-40B4-BE49-F238E27FC236}">
                  <a16:creationId xmlns:a16="http://schemas.microsoft.com/office/drawing/2014/main" id="{32241B68-4044-4A62-B205-CF62BC471E19}"/>
                </a:ext>
              </a:extLst>
            </p:cNvPr>
            <p:cNvSpPr txBox="1"/>
            <p:nvPr/>
          </p:nvSpPr>
          <p:spPr>
            <a:xfrm>
              <a:off x="4950886" y="5636450"/>
              <a:ext cx="393056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0949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21898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82848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43797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04746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65696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26645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87594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121898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3200" b="1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ea typeface="Open Sans" panose="020B0606030504020204" pitchFamily="34" charset="0"/>
                  <a:cs typeface="Open Sans" panose="020B0606030504020204" pitchFamily="34" charset="0"/>
                </a:rPr>
                <a:t>4</a:t>
              </a:r>
              <a:endParaRPr kumimoji="0" lang="en-IN" sz="32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grpSp>
        <p:nvGrpSpPr>
          <p:cNvPr id="170" name="Group 169">
            <a:extLst>
              <a:ext uri="{FF2B5EF4-FFF2-40B4-BE49-F238E27FC236}">
                <a16:creationId xmlns:a16="http://schemas.microsoft.com/office/drawing/2014/main" id="{CCB56034-E2EA-45E1-8DB0-DB65E5F5EE59}"/>
              </a:ext>
            </a:extLst>
          </p:cNvPr>
          <p:cNvGrpSpPr/>
          <p:nvPr/>
        </p:nvGrpSpPr>
        <p:grpSpPr>
          <a:xfrm>
            <a:off x="409521" y="1949482"/>
            <a:ext cx="3313784" cy="1406970"/>
            <a:chOff x="8537693" y="979387"/>
            <a:chExt cx="2965471" cy="1406970"/>
          </a:xfrm>
        </p:grpSpPr>
        <p:sp>
          <p:nvSpPr>
            <p:cNvPr id="180" name="TextBox 35">
              <a:extLst>
                <a:ext uri="{FF2B5EF4-FFF2-40B4-BE49-F238E27FC236}">
                  <a16:creationId xmlns:a16="http://schemas.microsoft.com/office/drawing/2014/main" id="{4D61A110-8863-40AA-B8CB-1A11738D00A7}"/>
                </a:ext>
              </a:extLst>
            </p:cNvPr>
            <p:cNvSpPr txBox="1"/>
            <p:nvPr/>
          </p:nvSpPr>
          <p:spPr>
            <a:xfrm>
              <a:off x="8537693" y="1678471"/>
              <a:ext cx="2965471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0949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21898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82848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43797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04746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65696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26645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87594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121898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bg-BG" sz="2000" b="1" i="0" u="none" strike="noStrike" kern="120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50000"/>
                    </a:sysClr>
                  </a:solidFill>
                  <a:effectLst/>
                  <a:uLnTx/>
                  <a:uFillTx/>
                  <a:ea typeface="+mn-ea"/>
                  <a:cs typeface="+mn-cs"/>
                </a:rPr>
                <a:t>Министерство на образованието и науката</a:t>
              </a:r>
              <a:endPara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>
                    <a:lumMod val="50000"/>
                  </a:sysClr>
                </a:solidFill>
                <a:effectLst/>
                <a:uLnTx/>
                <a:uFillTx/>
                <a:ea typeface="+mn-ea"/>
                <a:cs typeface="+mn-cs"/>
              </a:endParaRPr>
            </a:p>
          </p:txBody>
        </p:sp>
        <p:sp>
          <p:nvSpPr>
            <p:cNvPr id="181" name="Rectangle 180">
              <a:extLst>
                <a:ext uri="{FF2B5EF4-FFF2-40B4-BE49-F238E27FC236}">
                  <a16:creationId xmlns:a16="http://schemas.microsoft.com/office/drawing/2014/main" id="{2B84AB3A-3476-433B-B3B3-E960168592DE}"/>
                </a:ext>
              </a:extLst>
            </p:cNvPr>
            <p:cNvSpPr/>
            <p:nvPr/>
          </p:nvSpPr>
          <p:spPr>
            <a:xfrm>
              <a:off x="8537693" y="979387"/>
              <a:ext cx="2965471" cy="477531"/>
            </a:xfrm>
            <a:prstGeom prst="rect">
              <a:avLst/>
            </a:prstGeom>
            <a:solidFill>
              <a:srgbClr val="8BB74C"/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rtlCol="0" anchor="ctr"/>
            <a:lstStyle>
              <a:defPPr>
                <a:defRPr lang="en-US"/>
              </a:defPPr>
              <a:lvl1pPr marL="0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609493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1218987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828480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2437973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3047467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3656960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4266453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4875947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121898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bg-BG" sz="20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ea typeface="Open Sans" panose="020B0606030504020204" pitchFamily="34" charset="0"/>
                  <a:cs typeface="Open Sans" panose="020B0606030504020204" pitchFamily="34" charset="0"/>
                </a:rPr>
                <a:t>Конкретен</a:t>
              </a:r>
              <a:r>
                <a:rPr kumimoji="0" lang="bg-BG" sz="20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kumimoji="0" lang="bg-BG" sz="20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ea typeface="Open Sans" panose="020B0606030504020204" pitchFamily="34" charset="0"/>
                  <a:cs typeface="Open Sans" panose="020B0606030504020204" pitchFamily="34" charset="0"/>
                </a:rPr>
                <a:t>бенефициент</a:t>
              </a:r>
              <a:endParaRPr kumimoji="0" lang="en-IN" sz="2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grpSp>
        <p:nvGrpSpPr>
          <p:cNvPr id="171" name="Group 170">
            <a:extLst>
              <a:ext uri="{FF2B5EF4-FFF2-40B4-BE49-F238E27FC236}">
                <a16:creationId xmlns:a16="http://schemas.microsoft.com/office/drawing/2014/main" id="{F645E8BE-9223-4FE2-9485-387E0099BA6A}"/>
              </a:ext>
            </a:extLst>
          </p:cNvPr>
          <p:cNvGrpSpPr/>
          <p:nvPr/>
        </p:nvGrpSpPr>
        <p:grpSpPr>
          <a:xfrm>
            <a:off x="8371780" y="1949482"/>
            <a:ext cx="3390008" cy="1572646"/>
            <a:chOff x="8537693" y="1121488"/>
            <a:chExt cx="2965471" cy="1572646"/>
          </a:xfrm>
          <a:effectLst/>
        </p:grpSpPr>
        <p:sp>
          <p:nvSpPr>
            <p:cNvPr id="178" name="TextBox 87">
              <a:extLst>
                <a:ext uri="{FF2B5EF4-FFF2-40B4-BE49-F238E27FC236}">
                  <a16:creationId xmlns:a16="http://schemas.microsoft.com/office/drawing/2014/main" id="{17597991-BC11-4E16-B33D-4548B8AC7CDF}"/>
                </a:ext>
              </a:extLst>
            </p:cNvPr>
            <p:cNvSpPr txBox="1"/>
            <p:nvPr/>
          </p:nvSpPr>
          <p:spPr>
            <a:xfrm>
              <a:off x="8537693" y="1678471"/>
              <a:ext cx="2965471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0949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21898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82848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43797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04746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65696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26645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87594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121898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2000" b="1" i="0" u="none" strike="noStrike" kern="120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50000"/>
                    </a:sysClr>
                  </a:solidFill>
                  <a:effectLst/>
                  <a:uLnTx/>
                  <a:uFillTx/>
                  <a:ea typeface="+mn-ea"/>
                  <a:cs typeface="+mn-cs"/>
                </a:rPr>
                <a:t>Национална агенция за професионално образование и обучение</a:t>
              </a:r>
              <a:endPara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>
                    <a:lumMod val="50000"/>
                  </a:sysClr>
                </a:solidFill>
                <a:effectLst/>
                <a:uLnTx/>
                <a:uFillTx/>
                <a:ea typeface="+mn-ea"/>
                <a:cs typeface="+mn-cs"/>
              </a:endParaRPr>
            </a:p>
          </p:txBody>
        </p:sp>
        <p:sp>
          <p:nvSpPr>
            <p:cNvPr id="179" name="Rectangle 178">
              <a:extLst>
                <a:ext uri="{FF2B5EF4-FFF2-40B4-BE49-F238E27FC236}">
                  <a16:creationId xmlns:a16="http://schemas.microsoft.com/office/drawing/2014/main" id="{DDC0BC08-2DA9-4F66-A6CD-FF9D63679790}"/>
                </a:ext>
              </a:extLst>
            </p:cNvPr>
            <p:cNvSpPr/>
            <p:nvPr/>
          </p:nvSpPr>
          <p:spPr>
            <a:xfrm>
              <a:off x="8537693" y="1121488"/>
              <a:ext cx="2965471" cy="500998"/>
            </a:xfrm>
            <a:prstGeom prst="rect">
              <a:avLst/>
            </a:prstGeom>
            <a:solidFill>
              <a:srgbClr val="ECB448"/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rtlCol="0" anchor="ctr"/>
            <a:lstStyle>
              <a:defPPr>
                <a:defRPr lang="en-US"/>
              </a:defPPr>
              <a:lvl1pPr marL="0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609493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1218987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828480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2437973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3047467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3656960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4266453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4875947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121898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bg-BG" sz="20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ea typeface="Open Sans" panose="020B0606030504020204" pitchFamily="34" charset="0"/>
                  <a:cs typeface="Open Sans" panose="020B0606030504020204" pitchFamily="34" charset="0"/>
                </a:rPr>
                <a:t>Партньор</a:t>
              </a:r>
              <a:endParaRPr kumimoji="0" lang="en-IN" sz="2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88B5E0CA-3711-434F-94FF-44778D30F54F}"/>
              </a:ext>
            </a:extLst>
          </p:cNvPr>
          <p:cNvGrpSpPr/>
          <p:nvPr/>
        </p:nvGrpSpPr>
        <p:grpSpPr>
          <a:xfrm>
            <a:off x="409521" y="4328546"/>
            <a:ext cx="3242661" cy="2153480"/>
            <a:chOff x="388311" y="4619241"/>
            <a:chExt cx="3242661" cy="2153480"/>
          </a:xfrm>
        </p:grpSpPr>
        <p:sp>
          <p:nvSpPr>
            <p:cNvPr id="176" name="TextBox 91">
              <a:extLst>
                <a:ext uri="{FF2B5EF4-FFF2-40B4-BE49-F238E27FC236}">
                  <a16:creationId xmlns:a16="http://schemas.microsoft.com/office/drawing/2014/main" id="{6B084E2E-A5B4-4ED7-BEA2-E3780880CB1B}"/>
                </a:ext>
              </a:extLst>
            </p:cNvPr>
            <p:cNvSpPr txBox="1"/>
            <p:nvPr/>
          </p:nvSpPr>
          <p:spPr>
            <a:xfrm>
              <a:off x="410744" y="5449282"/>
              <a:ext cx="3138486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0949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21898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82848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43797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04746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65696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26645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87594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r>
                <a:rPr kumimoji="0" lang="bg-BG" sz="2000" b="1" i="0" u="none" strike="noStrike" kern="120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50000"/>
                    </a:sysClr>
                  </a:solidFill>
                  <a:effectLst/>
                  <a:uLnTx/>
                  <a:uFillTx/>
                  <a:ea typeface="+mn-ea"/>
                  <a:cs typeface="+mn-cs"/>
                </a:rPr>
                <a:t>Работодателите </a:t>
              </a:r>
              <a:r>
                <a:rPr kumimoji="0" lang="ru-RU" sz="2000" b="1" i="0" u="none" strike="noStrike" kern="120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50000"/>
                    </a:sysClr>
                  </a:solidFill>
                  <a:effectLst/>
                  <a:uLnTx/>
                  <a:uFillTx/>
                  <a:ea typeface="+mn-ea"/>
                  <a:cs typeface="+mn-cs"/>
                </a:rPr>
                <a:t>и други организации, които подпомагат създаването на учебни предприятия. </a:t>
              </a:r>
              <a:endPara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>
                    <a:lumMod val="50000"/>
                  </a:sysClr>
                </a:solidFill>
                <a:effectLst/>
                <a:uLnTx/>
                <a:uFillTx/>
                <a:ea typeface="+mn-ea"/>
                <a:cs typeface="+mn-cs"/>
              </a:endParaRPr>
            </a:p>
          </p:txBody>
        </p:sp>
        <p:sp>
          <p:nvSpPr>
            <p:cNvPr id="177" name="Rectangle 176">
              <a:extLst>
                <a:ext uri="{FF2B5EF4-FFF2-40B4-BE49-F238E27FC236}">
                  <a16:creationId xmlns:a16="http://schemas.microsoft.com/office/drawing/2014/main" id="{6B51477C-6263-4A0B-8EC3-28F695BADF5F}"/>
                </a:ext>
              </a:extLst>
            </p:cNvPr>
            <p:cNvSpPr/>
            <p:nvPr/>
          </p:nvSpPr>
          <p:spPr>
            <a:xfrm>
              <a:off x="388311" y="4619241"/>
              <a:ext cx="3242661" cy="725641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rtlCol="0" anchor="ctr"/>
            <a:lstStyle>
              <a:defPPr>
                <a:defRPr lang="en-US"/>
              </a:defPPr>
              <a:lvl1pPr marL="0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609493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1218987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828480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2437973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3047467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3656960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4266453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4875947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1218987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bg-BG" sz="20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alibri" panose="020F0502020204030204"/>
                  <a:ea typeface="Open Sans" panose="020B0606030504020204" pitchFamily="34" charset="0"/>
                  <a:cs typeface="Open Sans" panose="020B0606030504020204" pitchFamily="34" charset="0"/>
                </a:rPr>
                <a:t>Задължителни асоциирани партньори в етапа на изпълнение</a:t>
              </a:r>
              <a:endParaRPr kumimoji="0" lang="en-IN" sz="2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grpSp>
        <p:nvGrpSpPr>
          <p:cNvPr id="173" name="Group 172">
            <a:extLst>
              <a:ext uri="{FF2B5EF4-FFF2-40B4-BE49-F238E27FC236}">
                <a16:creationId xmlns:a16="http://schemas.microsoft.com/office/drawing/2014/main" id="{AE457430-AE7F-4D81-82D5-00B1B9A88716}"/>
              </a:ext>
            </a:extLst>
          </p:cNvPr>
          <p:cNvGrpSpPr/>
          <p:nvPr/>
        </p:nvGrpSpPr>
        <p:grpSpPr>
          <a:xfrm>
            <a:off x="8287358" y="4328546"/>
            <a:ext cx="3474430" cy="1767067"/>
            <a:chOff x="8537693" y="965412"/>
            <a:chExt cx="3234685" cy="1124282"/>
          </a:xfrm>
        </p:grpSpPr>
        <p:sp>
          <p:nvSpPr>
            <p:cNvPr id="174" name="TextBox 100">
              <a:extLst>
                <a:ext uri="{FF2B5EF4-FFF2-40B4-BE49-F238E27FC236}">
                  <a16:creationId xmlns:a16="http://schemas.microsoft.com/office/drawing/2014/main" id="{F33F85B5-BE54-4340-979D-E5C0B8370DBC}"/>
                </a:ext>
              </a:extLst>
            </p:cNvPr>
            <p:cNvSpPr txBox="1"/>
            <p:nvPr/>
          </p:nvSpPr>
          <p:spPr>
            <a:xfrm>
              <a:off x="8537693" y="1678471"/>
              <a:ext cx="3234685" cy="4112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0949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21898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82848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43797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04746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65696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26645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87594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121898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bg-BG" sz="1800" b="1" i="0" u="none" strike="noStrike" kern="120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50000"/>
                    </a:sysClr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Център за учебно-тренировъчни фирми</a:t>
              </a:r>
              <a:endPara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>
                    <a:lumMod val="50000"/>
                  </a:sys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75" name="Rectangle 174">
              <a:extLst>
                <a:ext uri="{FF2B5EF4-FFF2-40B4-BE49-F238E27FC236}">
                  <a16:creationId xmlns:a16="http://schemas.microsoft.com/office/drawing/2014/main" id="{700D97D7-818E-4231-8475-63EA124E7997}"/>
                </a:ext>
              </a:extLst>
            </p:cNvPr>
            <p:cNvSpPr/>
            <p:nvPr/>
          </p:nvSpPr>
          <p:spPr>
            <a:xfrm>
              <a:off x="8633892" y="965412"/>
              <a:ext cx="3138486" cy="488048"/>
            </a:xfrm>
            <a:prstGeom prst="rect">
              <a:avLst/>
            </a:prstGeom>
            <a:solidFill>
              <a:srgbClr val="12A6F8"/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rtlCol="0" anchor="ctr"/>
            <a:lstStyle>
              <a:defPPr>
                <a:defRPr lang="en-US"/>
              </a:defPPr>
              <a:lvl1pPr marL="0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609493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1218987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828480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2437973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3047467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3656960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4266453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4875947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121898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bg-BG" sz="20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alibri" panose="020F0502020204030204"/>
                  <a:ea typeface="Open Sans" panose="020B0606030504020204" pitchFamily="34" charset="0"/>
                  <a:cs typeface="Open Sans" panose="020B0606030504020204" pitchFamily="34" charset="0"/>
                </a:rPr>
                <a:t>Асоцииран партньор на етап кандидатстване</a:t>
              </a:r>
              <a:endParaRPr kumimoji="0" lang="en-IN" sz="1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sp>
        <p:nvSpPr>
          <p:cNvPr id="183" name="Freeform 27">
            <a:extLst>
              <a:ext uri="{FF2B5EF4-FFF2-40B4-BE49-F238E27FC236}">
                <a16:creationId xmlns:a16="http://schemas.microsoft.com/office/drawing/2014/main" id="{42A8A445-A41B-4E06-A2C7-24D56E1353A8}"/>
              </a:ext>
            </a:extLst>
          </p:cNvPr>
          <p:cNvSpPr>
            <a:spLocks noEditPoints="1"/>
          </p:cNvSpPr>
          <p:nvPr/>
        </p:nvSpPr>
        <p:spPr bwMode="auto">
          <a:xfrm>
            <a:off x="5343942" y="3899935"/>
            <a:ext cx="1389647" cy="1189627"/>
          </a:xfrm>
          <a:custGeom>
            <a:avLst/>
            <a:gdLst>
              <a:gd name="T0" fmla="*/ 1582 w 3628"/>
              <a:gd name="T1" fmla="*/ 2173 h 3641"/>
              <a:gd name="T2" fmla="*/ 1539 w 3628"/>
              <a:gd name="T3" fmla="*/ 2454 h 3641"/>
              <a:gd name="T4" fmla="*/ 1257 w 3628"/>
              <a:gd name="T5" fmla="*/ 2497 h 3641"/>
              <a:gd name="T6" fmla="*/ 1129 w 3628"/>
              <a:gd name="T7" fmla="*/ 2245 h 3641"/>
              <a:gd name="T8" fmla="*/ 1329 w 3628"/>
              <a:gd name="T9" fmla="*/ 2048 h 3641"/>
              <a:gd name="T10" fmla="*/ 1011 w 3628"/>
              <a:gd name="T11" fmla="*/ 1760 h 3641"/>
              <a:gd name="T12" fmla="*/ 743 w 3628"/>
              <a:gd name="T13" fmla="*/ 2156 h 3641"/>
              <a:gd name="T14" fmla="*/ 839 w 3628"/>
              <a:gd name="T15" fmla="*/ 2638 h 3641"/>
              <a:gd name="T16" fmla="*/ 1240 w 3628"/>
              <a:gd name="T17" fmla="*/ 2904 h 3641"/>
              <a:gd name="T18" fmla="*/ 1724 w 3628"/>
              <a:gd name="T19" fmla="*/ 2809 h 3641"/>
              <a:gd name="T20" fmla="*/ 1992 w 3628"/>
              <a:gd name="T21" fmla="*/ 2411 h 3641"/>
              <a:gd name="T22" fmla="*/ 1896 w 3628"/>
              <a:gd name="T23" fmla="*/ 1931 h 3641"/>
              <a:gd name="T24" fmla="*/ 1496 w 3628"/>
              <a:gd name="T25" fmla="*/ 1665 h 3641"/>
              <a:gd name="T26" fmla="*/ 1561 w 3628"/>
              <a:gd name="T27" fmla="*/ 968 h 3641"/>
              <a:gd name="T28" fmla="*/ 2018 w 3628"/>
              <a:gd name="T29" fmla="*/ 1340 h 3641"/>
              <a:gd name="T30" fmla="*/ 2426 w 3628"/>
              <a:gd name="T31" fmla="*/ 1422 h 3641"/>
              <a:gd name="T32" fmla="*/ 2356 w 3628"/>
              <a:gd name="T33" fmla="*/ 1693 h 3641"/>
              <a:gd name="T34" fmla="*/ 2711 w 3628"/>
              <a:gd name="T35" fmla="*/ 2093 h 3641"/>
              <a:gd name="T36" fmla="*/ 2694 w 3628"/>
              <a:gd name="T37" fmla="*/ 2484 h 3641"/>
              <a:gd name="T38" fmla="*/ 2322 w 3628"/>
              <a:gd name="T39" fmla="*/ 2953 h 3641"/>
              <a:gd name="T40" fmla="*/ 2228 w 3628"/>
              <a:gd name="T41" fmla="*/ 3347 h 3641"/>
              <a:gd name="T42" fmla="*/ 1963 w 3628"/>
              <a:gd name="T43" fmla="*/ 3288 h 3641"/>
              <a:gd name="T44" fmla="*/ 1552 w 3628"/>
              <a:gd name="T45" fmla="*/ 3617 h 3641"/>
              <a:gd name="T46" fmla="*/ 1160 w 3628"/>
              <a:gd name="T47" fmla="*/ 3601 h 3641"/>
              <a:gd name="T48" fmla="*/ 681 w 3628"/>
              <a:gd name="T49" fmla="*/ 3239 h 3641"/>
              <a:gd name="T50" fmla="*/ 289 w 3628"/>
              <a:gd name="T51" fmla="*/ 3141 h 3641"/>
              <a:gd name="T52" fmla="*/ 350 w 3628"/>
              <a:gd name="T53" fmla="*/ 2878 h 3641"/>
              <a:gd name="T54" fmla="*/ 25 w 3628"/>
              <a:gd name="T55" fmla="*/ 2475 h 3641"/>
              <a:gd name="T56" fmla="*/ 41 w 3628"/>
              <a:gd name="T57" fmla="*/ 2085 h 3641"/>
              <a:gd name="T58" fmla="*/ 409 w 3628"/>
              <a:gd name="T59" fmla="*/ 1626 h 3641"/>
              <a:gd name="T60" fmla="*/ 498 w 3628"/>
              <a:gd name="T61" fmla="*/ 1227 h 3641"/>
              <a:gd name="T62" fmla="*/ 842 w 3628"/>
              <a:gd name="T63" fmla="*/ 1258 h 3641"/>
              <a:gd name="T64" fmla="*/ 1181 w 3628"/>
              <a:gd name="T65" fmla="*/ 939 h 3641"/>
              <a:gd name="T66" fmla="*/ 2984 w 3628"/>
              <a:gd name="T67" fmla="*/ 676 h 3641"/>
              <a:gd name="T68" fmla="*/ 2945 w 3628"/>
              <a:gd name="T69" fmla="*/ 865 h 3641"/>
              <a:gd name="T70" fmla="*/ 2753 w 3628"/>
              <a:gd name="T71" fmla="*/ 826 h 3641"/>
              <a:gd name="T72" fmla="*/ 2793 w 3628"/>
              <a:gd name="T73" fmla="*/ 636 h 3641"/>
              <a:gd name="T74" fmla="*/ 2693 w 3628"/>
              <a:gd name="T75" fmla="*/ 435 h 3641"/>
              <a:gd name="T76" fmla="*/ 2507 w 3628"/>
              <a:gd name="T77" fmla="*/ 711 h 3641"/>
              <a:gd name="T78" fmla="*/ 2633 w 3628"/>
              <a:gd name="T79" fmla="*/ 1026 h 3641"/>
              <a:gd name="T80" fmla="*/ 2960 w 3628"/>
              <a:gd name="T81" fmla="*/ 1101 h 3641"/>
              <a:gd name="T82" fmla="*/ 3211 w 3628"/>
              <a:gd name="T83" fmla="*/ 874 h 3641"/>
              <a:gd name="T84" fmla="*/ 3164 w 3628"/>
              <a:gd name="T85" fmla="*/ 539 h 3641"/>
              <a:gd name="T86" fmla="*/ 2865 w 3628"/>
              <a:gd name="T87" fmla="*/ 389 h 3641"/>
              <a:gd name="T88" fmla="*/ 2943 w 3628"/>
              <a:gd name="T89" fmla="*/ 102 h 3641"/>
              <a:gd name="T90" fmla="*/ 3258 w 3628"/>
              <a:gd name="T91" fmla="*/ 79 h 3641"/>
              <a:gd name="T92" fmla="*/ 3397 w 3628"/>
              <a:gd name="T93" fmla="*/ 357 h 3641"/>
              <a:gd name="T94" fmla="*/ 3628 w 3628"/>
              <a:gd name="T95" fmla="*/ 554 h 3641"/>
              <a:gd name="T96" fmla="*/ 3528 w 3628"/>
              <a:gd name="T97" fmla="*/ 848 h 3641"/>
              <a:gd name="T98" fmla="*/ 3544 w 3628"/>
              <a:gd name="T99" fmla="*/ 1146 h 3641"/>
              <a:gd name="T100" fmla="*/ 3267 w 3628"/>
              <a:gd name="T101" fmla="*/ 1289 h 3641"/>
              <a:gd name="T102" fmla="*/ 3064 w 3628"/>
              <a:gd name="T103" fmla="*/ 1505 h 3641"/>
              <a:gd name="T104" fmla="*/ 2766 w 3628"/>
              <a:gd name="T105" fmla="*/ 1413 h 3641"/>
              <a:gd name="T106" fmla="*/ 2467 w 3628"/>
              <a:gd name="T107" fmla="*/ 1424 h 3641"/>
              <a:gd name="T108" fmla="*/ 2329 w 3628"/>
              <a:gd name="T109" fmla="*/ 1149 h 3641"/>
              <a:gd name="T110" fmla="*/ 2109 w 3628"/>
              <a:gd name="T111" fmla="*/ 948 h 3641"/>
              <a:gd name="T112" fmla="*/ 2208 w 3628"/>
              <a:gd name="T113" fmla="*/ 658 h 3641"/>
              <a:gd name="T114" fmla="*/ 2189 w 3628"/>
              <a:gd name="T115" fmla="*/ 360 h 3641"/>
              <a:gd name="T116" fmla="*/ 2469 w 3628"/>
              <a:gd name="T117" fmla="*/ 227 h 3641"/>
              <a:gd name="T118" fmla="*/ 2665 w 3628"/>
              <a:gd name="T119" fmla="*/ 0 h 36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3628" h="3641">
                <a:moveTo>
                  <a:pt x="1367" y="2044"/>
                </a:moveTo>
                <a:lnTo>
                  <a:pt x="1407" y="2048"/>
                </a:lnTo>
                <a:lnTo>
                  <a:pt x="1444" y="2057"/>
                </a:lnTo>
                <a:lnTo>
                  <a:pt x="1479" y="2072"/>
                </a:lnTo>
                <a:lnTo>
                  <a:pt x="1510" y="2091"/>
                </a:lnTo>
                <a:lnTo>
                  <a:pt x="1539" y="2115"/>
                </a:lnTo>
                <a:lnTo>
                  <a:pt x="1563" y="2143"/>
                </a:lnTo>
                <a:lnTo>
                  <a:pt x="1582" y="2173"/>
                </a:lnTo>
                <a:lnTo>
                  <a:pt x="1597" y="2209"/>
                </a:lnTo>
                <a:lnTo>
                  <a:pt x="1606" y="2245"/>
                </a:lnTo>
                <a:lnTo>
                  <a:pt x="1609" y="2284"/>
                </a:lnTo>
                <a:lnTo>
                  <a:pt x="1606" y="2323"/>
                </a:lnTo>
                <a:lnTo>
                  <a:pt x="1597" y="2360"/>
                </a:lnTo>
                <a:lnTo>
                  <a:pt x="1582" y="2394"/>
                </a:lnTo>
                <a:lnTo>
                  <a:pt x="1563" y="2426"/>
                </a:lnTo>
                <a:lnTo>
                  <a:pt x="1539" y="2454"/>
                </a:lnTo>
                <a:lnTo>
                  <a:pt x="1510" y="2478"/>
                </a:lnTo>
                <a:lnTo>
                  <a:pt x="1479" y="2497"/>
                </a:lnTo>
                <a:lnTo>
                  <a:pt x="1444" y="2512"/>
                </a:lnTo>
                <a:lnTo>
                  <a:pt x="1407" y="2521"/>
                </a:lnTo>
                <a:lnTo>
                  <a:pt x="1367" y="2525"/>
                </a:lnTo>
                <a:lnTo>
                  <a:pt x="1329" y="2521"/>
                </a:lnTo>
                <a:lnTo>
                  <a:pt x="1291" y="2512"/>
                </a:lnTo>
                <a:lnTo>
                  <a:pt x="1257" y="2497"/>
                </a:lnTo>
                <a:lnTo>
                  <a:pt x="1225" y="2478"/>
                </a:lnTo>
                <a:lnTo>
                  <a:pt x="1197" y="2454"/>
                </a:lnTo>
                <a:lnTo>
                  <a:pt x="1172" y="2426"/>
                </a:lnTo>
                <a:lnTo>
                  <a:pt x="1153" y="2394"/>
                </a:lnTo>
                <a:lnTo>
                  <a:pt x="1138" y="2360"/>
                </a:lnTo>
                <a:lnTo>
                  <a:pt x="1129" y="2323"/>
                </a:lnTo>
                <a:lnTo>
                  <a:pt x="1125" y="2284"/>
                </a:lnTo>
                <a:lnTo>
                  <a:pt x="1129" y="2245"/>
                </a:lnTo>
                <a:lnTo>
                  <a:pt x="1138" y="2209"/>
                </a:lnTo>
                <a:lnTo>
                  <a:pt x="1153" y="2173"/>
                </a:lnTo>
                <a:lnTo>
                  <a:pt x="1172" y="2143"/>
                </a:lnTo>
                <a:lnTo>
                  <a:pt x="1197" y="2115"/>
                </a:lnTo>
                <a:lnTo>
                  <a:pt x="1225" y="2091"/>
                </a:lnTo>
                <a:lnTo>
                  <a:pt x="1257" y="2072"/>
                </a:lnTo>
                <a:lnTo>
                  <a:pt x="1291" y="2057"/>
                </a:lnTo>
                <a:lnTo>
                  <a:pt x="1329" y="2048"/>
                </a:lnTo>
                <a:lnTo>
                  <a:pt x="1367" y="2044"/>
                </a:lnTo>
                <a:close/>
                <a:moveTo>
                  <a:pt x="1367" y="1652"/>
                </a:moveTo>
                <a:lnTo>
                  <a:pt x="1302" y="1656"/>
                </a:lnTo>
                <a:lnTo>
                  <a:pt x="1240" y="1665"/>
                </a:lnTo>
                <a:lnTo>
                  <a:pt x="1178" y="1681"/>
                </a:lnTo>
                <a:lnTo>
                  <a:pt x="1120" y="1702"/>
                </a:lnTo>
                <a:lnTo>
                  <a:pt x="1064" y="1728"/>
                </a:lnTo>
                <a:lnTo>
                  <a:pt x="1011" y="1760"/>
                </a:lnTo>
                <a:lnTo>
                  <a:pt x="962" y="1796"/>
                </a:lnTo>
                <a:lnTo>
                  <a:pt x="916" y="1837"/>
                </a:lnTo>
                <a:lnTo>
                  <a:pt x="875" y="1882"/>
                </a:lnTo>
                <a:lnTo>
                  <a:pt x="839" y="1931"/>
                </a:lnTo>
                <a:lnTo>
                  <a:pt x="807" y="1983"/>
                </a:lnTo>
                <a:lnTo>
                  <a:pt x="781" y="2039"/>
                </a:lnTo>
                <a:lnTo>
                  <a:pt x="759" y="2096"/>
                </a:lnTo>
                <a:lnTo>
                  <a:pt x="743" y="2156"/>
                </a:lnTo>
                <a:lnTo>
                  <a:pt x="734" y="2220"/>
                </a:lnTo>
                <a:lnTo>
                  <a:pt x="730" y="2284"/>
                </a:lnTo>
                <a:lnTo>
                  <a:pt x="734" y="2349"/>
                </a:lnTo>
                <a:lnTo>
                  <a:pt x="743" y="2411"/>
                </a:lnTo>
                <a:lnTo>
                  <a:pt x="759" y="2473"/>
                </a:lnTo>
                <a:lnTo>
                  <a:pt x="781" y="2530"/>
                </a:lnTo>
                <a:lnTo>
                  <a:pt x="807" y="2586"/>
                </a:lnTo>
                <a:lnTo>
                  <a:pt x="839" y="2638"/>
                </a:lnTo>
                <a:lnTo>
                  <a:pt x="875" y="2687"/>
                </a:lnTo>
                <a:lnTo>
                  <a:pt x="916" y="2731"/>
                </a:lnTo>
                <a:lnTo>
                  <a:pt x="962" y="2772"/>
                </a:lnTo>
                <a:lnTo>
                  <a:pt x="1011" y="2809"/>
                </a:lnTo>
                <a:lnTo>
                  <a:pt x="1064" y="2841"/>
                </a:lnTo>
                <a:lnTo>
                  <a:pt x="1120" y="2867"/>
                </a:lnTo>
                <a:lnTo>
                  <a:pt x="1178" y="2888"/>
                </a:lnTo>
                <a:lnTo>
                  <a:pt x="1240" y="2904"/>
                </a:lnTo>
                <a:lnTo>
                  <a:pt x="1302" y="2913"/>
                </a:lnTo>
                <a:lnTo>
                  <a:pt x="1367" y="2917"/>
                </a:lnTo>
                <a:lnTo>
                  <a:pt x="1432" y="2913"/>
                </a:lnTo>
                <a:lnTo>
                  <a:pt x="1496" y="2904"/>
                </a:lnTo>
                <a:lnTo>
                  <a:pt x="1557" y="2888"/>
                </a:lnTo>
                <a:lnTo>
                  <a:pt x="1616" y="2867"/>
                </a:lnTo>
                <a:lnTo>
                  <a:pt x="1671" y="2841"/>
                </a:lnTo>
                <a:lnTo>
                  <a:pt x="1724" y="2809"/>
                </a:lnTo>
                <a:lnTo>
                  <a:pt x="1773" y="2772"/>
                </a:lnTo>
                <a:lnTo>
                  <a:pt x="1818" y="2731"/>
                </a:lnTo>
                <a:lnTo>
                  <a:pt x="1859" y="2687"/>
                </a:lnTo>
                <a:lnTo>
                  <a:pt x="1896" y="2638"/>
                </a:lnTo>
                <a:lnTo>
                  <a:pt x="1928" y="2586"/>
                </a:lnTo>
                <a:lnTo>
                  <a:pt x="1955" y="2530"/>
                </a:lnTo>
                <a:lnTo>
                  <a:pt x="1976" y="2473"/>
                </a:lnTo>
                <a:lnTo>
                  <a:pt x="1992" y="2411"/>
                </a:lnTo>
                <a:lnTo>
                  <a:pt x="2002" y="2349"/>
                </a:lnTo>
                <a:lnTo>
                  <a:pt x="2004" y="2284"/>
                </a:lnTo>
                <a:lnTo>
                  <a:pt x="2002" y="2220"/>
                </a:lnTo>
                <a:lnTo>
                  <a:pt x="1992" y="2156"/>
                </a:lnTo>
                <a:lnTo>
                  <a:pt x="1976" y="2096"/>
                </a:lnTo>
                <a:lnTo>
                  <a:pt x="1955" y="2039"/>
                </a:lnTo>
                <a:lnTo>
                  <a:pt x="1928" y="1983"/>
                </a:lnTo>
                <a:lnTo>
                  <a:pt x="1896" y="1931"/>
                </a:lnTo>
                <a:lnTo>
                  <a:pt x="1859" y="1882"/>
                </a:lnTo>
                <a:lnTo>
                  <a:pt x="1818" y="1837"/>
                </a:lnTo>
                <a:lnTo>
                  <a:pt x="1773" y="1796"/>
                </a:lnTo>
                <a:lnTo>
                  <a:pt x="1724" y="1760"/>
                </a:lnTo>
                <a:lnTo>
                  <a:pt x="1671" y="1728"/>
                </a:lnTo>
                <a:lnTo>
                  <a:pt x="1616" y="1702"/>
                </a:lnTo>
                <a:lnTo>
                  <a:pt x="1557" y="1681"/>
                </a:lnTo>
                <a:lnTo>
                  <a:pt x="1496" y="1665"/>
                </a:lnTo>
                <a:lnTo>
                  <a:pt x="1432" y="1656"/>
                </a:lnTo>
                <a:lnTo>
                  <a:pt x="1367" y="1652"/>
                </a:lnTo>
                <a:close/>
                <a:moveTo>
                  <a:pt x="1217" y="927"/>
                </a:moveTo>
                <a:lnTo>
                  <a:pt x="1503" y="927"/>
                </a:lnTo>
                <a:lnTo>
                  <a:pt x="1523" y="931"/>
                </a:lnTo>
                <a:lnTo>
                  <a:pt x="1540" y="939"/>
                </a:lnTo>
                <a:lnTo>
                  <a:pt x="1552" y="952"/>
                </a:lnTo>
                <a:lnTo>
                  <a:pt x="1561" y="968"/>
                </a:lnTo>
                <a:lnTo>
                  <a:pt x="1564" y="988"/>
                </a:lnTo>
                <a:lnTo>
                  <a:pt x="1564" y="1156"/>
                </a:lnTo>
                <a:lnTo>
                  <a:pt x="1645" y="1173"/>
                </a:lnTo>
                <a:lnTo>
                  <a:pt x="1724" y="1196"/>
                </a:lnTo>
                <a:lnTo>
                  <a:pt x="1800" y="1224"/>
                </a:lnTo>
                <a:lnTo>
                  <a:pt x="1875" y="1257"/>
                </a:lnTo>
                <a:lnTo>
                  <a:pt x="1947" y="1297"/>
                </a:lnTo>
                <a:lnTo>
                  <a:pt x="2018" y="1340"/>
                </a:lnTo>
                <a:lnTo>
                  <a:pt x="2137" y="1222"/>
                </a:lnTo>
                <a:lnTo>
                  <a:pt x="2150" y="1212"/>
                </a:lnTo>
                <a:lnTo>
                  <a:pt x="2164" y="1206"/>
                </a:lnTo>
                <a:lnTo>
                  <a:pt x="2180" y="1204"/>
                </a:lnTo>
                <a:lnTo>
                  <a:pt x="2195" y="1206"/>
                </a:lnTo>
                <a:lnTo>
                  <a:pt x="2210" y="1212"/>
                </a:lnTo>
                <a:lnTo>
                  <a:pt x="2222" y="1222"/>
                </a:lnTo>
                <a:lnTo>
                  <a:pt x="2426" y="1422"/>
                </a:lnTo>
                <a:lnTo>
                  <a:pt x="2436" y="1435"/>
                </a:lnTo>
                <a:lnTo>
                  <a:pt x="2442" y="1450"/>
                </a:lnTo>
                <a:lnTo>
                  <a:pt x="2444" y="1466"/>
                </a:lnTo>
                <a:lnTo>
                  <a:pt x="2442" y="1480"/>
                </a:lnTo>
                <a:lnTo>
                  <a:pt x="2436" y="1495"/>
                </a:lnTo>
                <a:lnTo>
                  <a:pt x="2426" y="1507"/>
                </a:lnTo>
                <a:lnTo>
                  <a:pt x="2309" y="1623"/>
                </a:lnTo>
                <a:lnTo>
                  <a:pt x="2356" y="1693"/>
                </a:lnTo>
                <a:lnTo>
                  <a:pt x="2397" y="1766"/>
                </a:lnTo>
                <a:lnTo>
                  <a:pt x="2434" y="1842"/>
                </a:lnTo>
                <a:lnTo>
                  <a:pt x="2463" y="1920"/>
                </a:lnTo>
                <a:lnTo>
                  <a:pt x="2488" y="2000"/>
                </a:lnTo>
                <a:lnTo>
                  <a:pt x="2507" y="2082"/>
                </a:lnTo>
                <a:lnTo>
                  <a:pt x="2674" y="2082"/>
                </a:lnTo>
                <a:lnTo>
                  <a:pt x="2694" y="2085"/>
                </a:lnTo>
                <a:lnTo>
                  <a:pt x="2711" y="2093"/>
                </a:lnTo>
                <a:lnTo>
                  <a:pt x="2724" y="2107"/>
                </a:lnTo>
                <a:lnTo>
                  <a:pt x="2733" y="2123"/>
                </a:lnTo>
                <a:lnTo>
                  <a:pt x="2735" y="2142"/>
                </a:lnTo>
                <a:lnTo>
                  <a:pt x="2735" y="2426"/>
                </a:lnTo>
                <a:lnTo>
                  <a:pt x="2732" y="2445"/>
                </a:lnTo>
                <a:lnTo>
                  <a:pt x="2724" y="2462"/>
                </a:lnTo>
                <a:lnTo>
                  <a:pt x="2710" y="2475"/>
                </a:lnTo>
                <a:lnTo>
                  <a:pt x="2694" y="2484"/>
                </a:lnTo>
                <a:lnTo>
                  <a:pt x="2674" y="2487"/>
                </a:lnTo>
                <a:lnTo>
                  <a:pt x="2512" y="2487"/>
                </a:lnTo>
                <a:lnTo>
                  <a:pt x="2495" y="2569"/>
                </a:lnTo>
                <a:lnTo>
                  <a:pt x="2472" y="2650"/>
                </a:lnTo>
                <a:lnTo>
                  <a:pt x="2443" y="2730"/>
                </a:lnTo>
                <a:lnTo>
                  <a:pt x="2408" y="2807"/>
                </a:lnTo>
                <a:lnTo>
                  <a:pt x="2367" y="2881"/>
                </a:lnTo>
                <a:lnTo>
                  <a:pt x="2322" y="2953"/>
                </a:lnTo>
                <a:lnTo>
                  <a:pt x="2431" y="3060"/>
                </a:lnTo>
                <a:lnTo>
                  <a:pt x="2440" y="3074"/>
                </a:lnTo>
                <a:lnTo>
                  <a:pt x="2447" y="3088"/>
                </a:lnTo>
                <a:lnTo>
                  <a:pt x="2448" y="3103"/>
                </a:lnTo>
                <a:lnTo>
                  <a:pt x="2447" y="3118"/>
                </a:lnTo>
                <a:lnTo>
                  <a:pt x="2440" y="3133"/>
                </a:lnTo>
                <a:lnTo>
                  <a:pt x="2431" y="3145"/>
                </a:lnTo>
                <a:lnTo>
                  <a:pt x="2228" y="3347"/>
                </a:lnTo>
                <a:lnTo>
                  <a:pt x="2216" y="3356"/>
                </a:lnTo>
                <a:lnTo>
                  <a:pt x="2201" y="3362"/>
                </a:lnTo>
                <a:lnTo>
                  <a:pt x="2186" y="3364"/>
                </a:lnTo>
                <a:lnTo>
                  <a:pt x="2170" y="3362"/>
                </a:lnTo>
                <a:lnTo>
                  <a:pt x="2155" y="3356"/>
                </a:lnTo>
                <a:lnTo>
                  <a:pt x="2142" y="3347"/>
                </a:lnTo>
                <a:lnTo>
                  <a:pt x="2036" y="3241"/>
                </a:lnTo>
                <a:lnTo>
                  <a:pt x="1963" y="3288"/>
                </a:lnTo>
                <a:lnTo>
                  <a:pt x="1889" y="3330"/>
                </a:lnTo>
                <a:lnTo>
                  <a:pt x="1810" y="3365"/>
                </a:lnTo>
                <a:lnTo>
                  <a:pt x="1730" y="3396"/>
                </a:lnTo>
                <a:lnTo>
                  <a:pt x="1648" y="3419"/>
                </a:lnTo>
                <a:lnTo>
                  <a:pt x="1564" y="3438"/>
                </a:lnTo>
                <a:lnTo>
                  <a:pt x="1564" y="3581"/>
                </a:lnTo>
                <a:lnTo>
                  <a:pt x="1561" y="3601"/>
                </a:lnTo>
                <a:lnTo>
                  <a:pt x="1552" y="3617"/>
                </a:lnTo>
                <a:lnTo>
                  <a:pt x="1540" y="3629"/>
                </a:lnTo>
                <a:lnTo>
                  <a:pt x="1523" y="3638"/>
                </a:lnTo>
                <a:lnTo>
                  <a:pt x="1503" y="3641"/>
                </a:lnTo>
                <a:lnTo>
                  <a:pt x="1217" y="3641"/>
                </a:lnTo>
                <a:lnTo>
                  <a:pt x="1197" y="3638"/>
                </a:lnTo>
                <a:lnTo>
                  <a:pt x="1181" y="3629"/>
                </a:lnTo>
                <a:lnTo>
                  <a:pt x="1168" y="3617"/>
                </a:lnTo>
                <a:lnTo>
                  <a:pt x="1160" y="3601"/>
                </a:lnTo>
                <a:lnTo>
                  <a:pt x="1156" y="3581"/>
                </a:lnTo>
                <a:lnTo>
                  <a:pt x="1156" y="3438"/>
                </a:lnTo>
                <a:lnTo>
                  <a:pt x="1072" y="3419"/>
                </a:lnTo>
                <a:lnTo>
                  <a:pt x="988" y="3395"/>
                </a:lnTo>
                <a:lnTo>
                  <a:pt x="907" y="3365"/>
                </a:lnTo>
                <a:lnTo>
                  <a:pt x="829" y="3329"/>
                </a:lnTo>
                <a:lnTo>
                  <a:pt x="753" y="3287"/>
                </a:lnTo>
                <a:lnTo>
                  <a:pt x="681" y="3239"/>
                </a:lnTo>
                <a:lnTo>
                  <a:pt x="577" y="3342"/>
                </a:lnTo>
                <a:lnTo>
                  <a:pt x="565" y="3352"/>
                </a:lnTo>
                <a:lnTo>
                  <a:pt x="550" y="3357"/>
                </a:lnTo>
                <a:lnTo>
                  <a:pt x="535" y="3359"/>
                </a:lnTo>
                <a:lnTo>
                  <a:pt x="519" y="3357"/>
                </a:lnTo>
                <a:lnTo>
                  <a:pt x="504" y="3352"/>
                </a:lnTo>
                <a:lnTo>
                  <a:pt x="492" y="3342"/>
                </a:lnTo>
                <a:lnTo>
                  <a:pt x="289" y="3141"/>
                </a:lnTo>
                <a:lnTo>
                  <a:pt x="280" y="3127"/>
                </a:lnTo>
                <a:lnTo>
                  <a:pt x="273" y="3114"/>
                </a:lnTo>
                <a:lnTo>
                  <a:pt x="272" y="3098"/>
                </a:lnTo>
                <a:lnTo>
                  <a:pt x="273" y="3083"/>
                </a:lnTo>
                <a:lnTo>
                  <a:pt x="280" y="3068"/>
                </a:lnTo>
                <a:lnTo>
                  <a:pt x="289" y="3056"/>
                </a:lnTo>
                <a:lnTo>
                  <a:pt x="396" y="2949"/>
                </a:lnTo>
                <a:lnTo>
                  <a:pt x="350" y="2878"/>
                </a:lnTo>
                <a:lnTo>
                  <a:pt x="310" y="2804"/>
                </a:lnTo>
                <a:lnTo>
                  <a:pt x="276" y="2727"/>
                </a:lnTo>
                <a:lnTo>
                  <a:pt x="248" y="2649"/>
                </a:lnTo>
                <a:lnTo>
                  <a:pt x="225" y="2569"/>
                </a:lnTo>
                <a:lnTo>
                  <a:pt x="208" y="2487"/>
                </a:lnTo>
                <a:lnTo>
                  <a:pt x="60" y="2487"/>
                </a:lnTo>
                <a:lnTo>
                  <a:pt x="41" y="2484"/>
                </a:lnTo>
                <a:lnTo>
                  <a:pt x="25" y="2475"/>
                </a:lnTo>
                <a:lnTo>
                  <a:pt x="11" y="2462"/>
                </a:lnTo>
                <a:lnTo>
                  <a:pt x="3" y="2445"/>
                </a:lnTo>
                <a:lnTo>
                  <a:pt x="0" y="2427"/>
                </a:lnTo>
                <a:lnTo>
                  <a:pt x="0" y="2142"/>
                </a:lnTo>
                <a:lnTo>
                  <a:pt x="3" y="2123"/>
                </a:lnTo>
                <a:lnTo>
                  <a:pt x="11" y="2107"/>
                </a:lnTo>
                <a:lnTo>
                  <a:pt x="25" y="2093"/>
                </a:lnTo>
                <a:lnTo>
                  <a:pt x="41" y="2085"/>
                </a:lnTo>
                <a:lnTo>
                  <a:pt x="60" y="2082"/>
                </a:lnTo>
                <a:lnTo>
                  <a:pt x="213" y="2082"/>
                </a:lnTo>
                <a:lnTo>
                  <a:pt x="232" y="2000"/>
                </a:lnTo>
                <a:lnTo>
                  <a:pt x="256" y="1921"/>
                </a:lnTo>
                <a:lnTo>
                  <a:pt x="286" y="1844"/>
                </a:lnTo>
                <a:lnTo>
                  <a:pt x="322" y="1768"/>
                </a:lnTo>
                <a:lnTo>
                  <a:pt x="362" y="1695"/>
                </a:lnTo>
                <a:lnTo>
                  <a:pt x="409" y="1626"/>
                </a:lnTo>
                <a:lnTo>
                  <a:pt x="294" y="1513"/>
                </a:lnTo>
                <a:lnTo>
                  <a:pt x="284" y="1501"/>
                </a:lnTo>
                <a:lnTo>
                  <a:pt x="278" y="1486"/>
                </a:lnTo>
                <a:lnTo>
                  <a:pt x="276" y="1470"/>
                </a:lnTo>
                <a:lnTo>
                  <a:pt x="278" y="1455"/>
                </a:lnTo>
                <a:lnTo>
                  <a:pt x="284" y="1441"/>
                </a:lnTo>
                <a:lnTo>
                  <a:pt x="294" y="1428"/>
                </a:lnTo>
                <a:lnTo>
                  <a:pt x="498" y="1227"/>
                </a:lnTo>
                <a:lnTo>
                  <a:pt x="512" y="1215"/>
                </a:lnTo>
                <a:lnTo>
                  <a:pt x="531" y="1210"/>
                </a:lnTo>
                <a:lnTo>
                  <a:pt x="549" y="1210"/>
                </a:lnTo>
                <a:lnTo>
                  <a:pt x="567" y="1215"/>
                </a:lnTo>
                <a:lnTo>
                  <a:pt x="583" y="1227"/>
                </a:lnTo>
                <a:lnTo>
                  <a:pt x="700" y="1342"/>
                </a:lnTo>
                <a:lnTo>
                  <a:pt x="769" y="1298"/>
                </a:lnTo>
                <a:lnTo>
                  <a:pt x="842" y="1258"/>
                </a:lnTo>
                <a:lnTo>
                  <a:pt x="918" y="1224"/>
                </a:lnTo>
                <a:lnTo>
                  <a:pt x="995" y="1196"/>
                </a:lnTo>
                <a:lnTo>
                  <a:pt x="1075" y="1173"/>
                </a:lnTo>
                <a:lnTo>
                  <a:pt x="1156" y="1156"/>
                </a:lnTo>
                <a:lnTo>
                  <a:pt x="1156" y="988"/>
                </a:lnTo>
                <a:lnTo>
                  <a:pt x="1160" y="968"/>
                </a:lnTo>
                <a:lnTo>
                  <a:pt x="1168" y="952"/>
                </a:lnTo>
                <a:lnTo>
                  <a:pt x="1181" y="939"/>
                </a:lnTo>
                <a:lnTo>
                  <a:pt x="1197" y="931"/>
                </a:lnTo>
                <a:lnTo>
                  <a:pt x="1217" y="927"/>
                </a:lnTo>
                <a:close/>
                <a:moveTo>
                  <a:pt x="2872" y="614"/>
                </a:moveTo>
                <a:lnTo>
                  <a:pt x="2898" y="617"/>
                </a:lnTo>
                <a:lnTo>
                  <a:pt x="2923" y="625"/>
                </a:lnTo>
                <a:lnTo>
                  <a:pt x="2947" y="638"/>
                </a:lnTo>
                <a:lnTo>
                  <a:pt x="2968" y="654"/>
                </a:lnTo>
                <a:lnTo>
                  <a:pt x="2984" y="676"/>
                </a:lnTo>
                <a:lnTo>
                  <a:pt x="2997" y="700"/>
                </a:lnTo>
                <a:lnTo>
                  <a:pt x="3004" y="727"/>
                </a:lnTo>
                <a:lnTo>
                  <a:pt x="3007" y="753"/>
                </a:lnTo>
                <a:lnTo>
                  <a:pt x="3003" y="780"/>
                </a:lnTo>
                <a:lnTo>
                  <a:pt x="2995" y="805"/>
                </a:lnTo>
                <a:lnTo>
                  <a:pt x="2983" y="828"/>
                </a:lnTo>
                <a:lnTo>
                  <a:pt x="2966" y="848"/>
                </a:lnTo>
                <a:lnTo>
                  <a:pt x="2945" y="865"/>
                </a:lnTo>
                <a:lnTo>
                  <a:pt x="2920" y="878"/>
                </a:lnTo>
                <a:lnTo>
                  <a:pt x="2892" y="886"/>
                </a:lnTo>
                <a:lnTo>
                  <a:pt x="2866" y="888"/>
                </a:lnTo>
                <a:lnTo>
                  <a:pt x="2839" y="884"/>
                </a:lnTo>
                <a:lnTo>
                  <a:pt x="2814" y="877"/>
                </a:lnTo>
                <a:lnTo>
                  <a:pt x="2791" y="864"/>
                </a:lnTo>
                <a:lnTo>
                  <a:pt x="2770" y="847"/>
                </a:lnTo>
                <a:lnTo>
                  <a:pt x="2753" y="826"/>
                </a:lnTo>
                <a:lnTo>
                  <a:pt x="2741" y="802"/>
                </a:lnTo>
                <a:lnTo>
                  <a:pt x="2733" y="775"/>
                </a:lnTo>
                <a:lnTo>
                  <a:pt x="2730" y="747"/>
                </a:lnTo>
                <a:lnTo>
                  <a:pt x="2734" y="721"/>
                </a:lnTo>
                <a:lnTo>
                  <a:pt x="2742" y="696"/>
                </a:lnTo>
                <a:lnTo>
                  <a:pt x="2754" y="674"/>
                </a:lnTo>
                <a:lnTo>
                  <a:pt x="2771" y="653"/>
                </a:lnTo>
                <a:lnTo>
                  <a:pt x="2793" y="636"/>
                </a:lnTo>
                <a:lnTo>
                  <a:pt x="2818" y="624"/>
                </a:lnTo>
                <a:lnTo>
                  <a:pt x="2845" y="616"/>
                </a:lnTo>
                <a:lnTo>
                  <a:pt x="2872" y="614"/>
                </a:lnTo>
                <a:close/>
                <a:moveTo>
                  <a:pt x="2865" y="389"/>
                </a:moveTo>
                <a:lnTo>
                  <a:pt x="2822" y="393"/>
                </a:lnTo>
                <a:lnTo>
                  <a:pt x="2777" y="401"/>
                </a:lnTo>
                <a:lnTo>
                  <a:pt x="2734" y="415"/>
                </a:lnTo>
                <a:lnTo>
                  <a:pt x="2693" y="435"/>
                </a:lnTo>
                <a:lnTo>
                  <a:pt x="2655" y="459"/>
                </a:lnTo>
                <a:lnTo>
                  <a:pt x="2621" y="486"/>
                </a:lnTo>
                <a:lnTo>
                  <a:pt x="2591" y="517"/>
                </a:lnTo>
                <a:lnTo>
                  <a:pt x="2565" y="551"/>
                </a:lnTo>
                <a:lnTo>
                  <a:pt x="2543" y="589"/>
                </a:lnTo>
                <a:lnTo>
                  <a:pt x="2526" y="627"/>
                </a:lnTo>
                <a:lnTo>
                  <a:pt x="2515" y="668"/>
                </a:lnTo>
                <a:lnTo>
                  <a:pt x="2507" y="711"/>
                </a:lnTo>
                <a:lnTo>
                  <a:pt x="2504" y="754"/>
                </a:lnTo>
                <a:lnTo>
                  <a:pt x="2508" y="797"/>
                </a:lnTo>
                <a:lnTo>
                  <a:pt x="2516" y="841"/>
                </a:lnTo>
                <a:lnTo>
                  <a:pt x="2531" y="884"/>
                </a:lnTo>
                <a:lnTo>
                  <a:pt x="2550" y="925"/>
                </a:lnTo>
                <a:lnTo>
                  <a:pt x="2574" y="963"/>
                </a:lnTo>
                <a:lnTo>
                  <a:pt x="2601" y="997"/>
                </a:lnTo>
                <a:lnTo>
                  <a:pt x="2633" y="1026"/>
                </a:lnTo>
                <a:lnTo>
                  <a:pt x="2668" y="1052"/>
                </a:lnTo>
                <a:lnTo>
                  <a:pt x="2705" y="1074"/>
                </a:lnTo>
                <a:lnTo>
                  <a:pt x="2744" y="1091"/>
                </a:lnTo>
                <a:lnTo>
                  <a:pt x="2786" y="1103"/>
                </a:lnTo>
                <a:lnTo>
                  <a:pt x="2829" y="1110"/>
                </a:lnTo>
                <a:lnTo>
                  <a:pt x="2872" y="1112"/>
                </a:lnTo>
                <a:lnTo>
                  <a:pt x="2916" y="1109"/>
                </a:lnTo>
                <a:lnTo>
                  <a:pt x="2960" y="1101"/>
                </a:lnTo>
                <a:lnTo>
                  <a:pt x="3003" y="1086"/>
                </a:lnTo>
                <a:lnTo>
                  <a:pt x="3044" y="1067"/>
                </a:lnTo>
                <a:lnTo>
                  <a:pt x="3082" y="1043"/>
                </a:lnTo>
                <a:lnTo>
                  <a:pt x="3116" y="1016"/>
                </a:lnTo>
                <a:lnTo>
                  <a:pt x="3147" y="984"/>
                </a:lnTo>
                <a:lnTo>
                  <a:pt x="3172" y="950"/>
                </a:lnTo>
                <a:lnTo>
                  <a:pt x="3194" y="913"/>
                </a:lnTo>
                <a:lnTo>
                  <a:pt x="3211" y="874"/>
                </a:lnTo>
                <a:lnTo>
                  <a:pt x="3224" y="832"/>
                </a:lnTo>
                <a:lnTo>
                  <a:pt x="3230" y="790"/>
                </a:lnTo>
                <a:lnTo>
                  <a:pt x="3233" y="747"/>
                </a:lnTo>
                <a:lnTo>
                  <a:pt x="3230" y="704"/>
                </a:lnTo>
                <a:lnTo>
                  <a:pt x="3221" y="660"/>
                </a:lnTo>
                <a:lnTo>
                  <a:pt x="3208" y="617"/>
                </a:lnTo>
                <a:lnTo>
                  <a:pt x="3188" y="576"/>
                </a:lnTo>
                <a:lnTo>
                  <a:pt x="3164" y="539"/>
                </a:lnTo>
                <a:lnTo>
                  <a:pt x="3136" y="505"/>
                </a:lnTo>
                <a:lnTo>
                  <a:pt x="3104" y="476"/>
                </a:lnTo>
                <a:lnTo>
                  <a:pt x="3069" y="449"/>
                </a:lnTo>
                <a:lnTo>
                  <a:pt x="3032" y="428"/>
                </a:lnTo>
                <a:lnTo>
                  <a:pt x="2993" y="411"/>
                </a:lnTo>
                <a:lnTo>
                  <a:pt x="2952" y="398"/>
                </a:lnTo>
                <a:lnTo>
                  <a:pt x="2908" y="392"/>
                </a:lnTo>
                <a:lnTo>
                  <a:pt x="2865" y="389"/>
                </a:lnTo>
                <a:close/>
                <a:moveTo>
                  <a:pt x="2665" y="0"/>
                </a:moveTo>
                <a:lnTo>
                  <a:pt x="2679" y="2"/>
                </a:lnTo>
                <a:lnTo>
                  <a:pt x="2689" y="9"/>
                </a:lnTo>
                <a:lnTo>
                  <a:pt x="2697" y="21"/>
                </a:lnTo>
                <a:lnTo>
                  <a:pt x="2733" y="111"/>
                </a:lnTo>
                <a:lnTo>
                  <a:pt x="2802" y="101"/>
                </a:lnTo>
                <a:lnTo>
                  <a:pt x="2873" y="97"/>
                </a:lnTo>
                <a:lnTo>
                  <a:pt x="2943" y="102"/>
                </a:lnTo>
                <a:lnTo>
                  <a:pt x="3013" y="113"/>
                </a:lnTo>
                <a:lnTo>
                  <a:pt x="3051" y="25"/>
                </a:lnTo>
                <a:lnTo>
                  <a:pt x="3059" y="13"/>
                </a:lnTo>
                <a:lnTo>
                  <a:pt x="3071" y="7"/>
                </a:lnTo>
                <a:lnTo>
                  <a:pt x="3083" y="4"/>
                </a:lnTo>
                <a:lnTo>
                  <a:pt x="3097" y="7"/>
                </a:lnTo>
                <a:lnTo>
                  <a:pt x="3247" y="71"/>
                </a:lnTo>
                <a:lnTo>
                  <a:pt x="3258" y="79"/>
                </a:lnTo>
                <a:lnTo>
                  <a:pt x="3266" y="90"/>
                </a:lnTo>
                <a:lnTo>
                  <a:pt x="3268" y="104"/>
                </a:lnTo>
                <a:lnTo>
                  <a:pt x="3266" y="116"/>
                </a:lnTo>
                <a:lnTo>
                  <a:pt x="3228" y="203"/>
                </a:lnTo>
                <a:lnTo>
                  <a:pt x="3275" y="235"/>
                </a:lnTo>
                <a:lnTo>
                  <a:pt x="3319" y="273"/>
                </a:lnTo>
                <a:lnTo>
                  <a:pt x="3360" y="314"/>
                </a:lnTo>
                <a:lnTo>
                  <a:pt x="3397" y="357"/>
                </a:lnTo>
                <a:lnTo>
                  <a:pt x="3431" y="404"/>
                </a:lnTo>
                <a:lnTo>
                  <a:pt x="3519" y="369"/>
                </a:lnTo>
                <a:lnTo>
                  <a:pt x="3533" y="367"/>
                </a:lnTo>
                <a:lnTo>
                  <a:pt x="3547" y="370"/>
                </a:lnTo>
                <a:lnTo>
                  <a:pt x="3557" y="377"/>
                </a:lnTo>
                <a:lnTo>
                  <a:pt x="3565" y="388"/>
                </a:lnTo>
                <a:lnTo>
                  <a:pt x="3625" y="540"/>
                </a:lnTo>
                <a:lnTo>
                  <a:pt x="3628" y="554"/>
                </a:lnTo>
                <a:lnTo>
                  <a:pt x="3624" y="566"/>
                </a:lnTo>
                <a:lnTo>
                  <a:pt x="3617" y="576"/>
                </a:lnTo>
                <a:lnTo>
                  <a:pt x="3606" y="584"/>
                </a:lnTo>
                <a:lnTo>
                  <a:pt x="3519" y="618"/>
                </a:lnTo>
                <a:lnTo>
                  <a:pt x="3529" y="675"/>
                </a:lnTo>
                <a:lnTo>
                  <a:pt x="3534" y="733"/>
                </a:lnTo>
                <a:lnTo>
                  <a:pt x="3534" y="790"/>
                </a:lnTo>
                <a:lnTo>
                  <a:pt x="3528" y="848"/>
                </a:lnTo>
                <a:lnTo>
                  <a:pt x="3518" y="906"/>
                </a:lnTo>
                <a:lnTo>
                  <a:pt x="3599" y="940"/>
                </a:lnTo>
                <a:lnTo>
                  <a:pt x="3610" y="948"/>
                </a:lnTo>
                <a:lnTo>
                  <a:pt x="3617" y="959"/>
                </a:lnTo>
                <a:lnTo>
                  <a:pt x="3620" y="972"/>
                </a:lnTo>
                <a:lnTo>
                  <a:pt x="3616" y="985"/>
                </a:lnTo>
                <a:lnTo>
                  <a:pt x="3552" y="1135"/>
                </a:lnTo>
                <a:lnTo>
                  <a:pt x="3544" y="1146"/>
                </a:lnTo>
                <a:lnTo>
                  <a:pt x="3533" y="1153"/>
                </a:lnTo>
                <a:lnTo>
                  <a:pt x="3519" y="1155"/>
                </a:lnTo>
                <a:lnTo>
                  <a:pt x="3507" y="1153"/>
                </a:lnTo>
                <a:lnTo>
                  <a:pt x="3427" y="1119"/>
                </a:lnTo>
                <a:lnTo>
                  <a:pt x="3392" y="1166"/>
                </a:lnTo>
                <a:lnTo>
                  <a:pt x="3355" y="1211"/>
                </a:lnTo>
                <a:lnTo>
                  <a:pt x="3313" y="1251"/>
                </a:lnTo>
                <a:lnTo>
                  <a:pt x="3267" y="1289"/>
                </a:lnTo>
                <a:lnTo>
                  <a:pt x="3219" y="1322"/>
                </a:lnTo>
                <a:lnTo>
                  <a:pt x="3249" y="1399"/>
                </a:lnTo>
                <a:lnTo>
                  <a:pt x="3252" y="1411"/>
                </a:lnTo>
                <a:lnTo>
                  <a:pt x="3249" y="1425"/>
                </a:lnTo>
                <a:lnTo>
                  <a:pt x="3242" y="1435"/>
                </a:lnTo>
                <a:lnTo>
                  <a:pt x="3229" y="1443"/>
                </a:lnTo>
                <a:lnTo>
                  <a:pt x="3077" y="1503"/>
                </a:lnTo>
                <a:lnTo>
                  <a:pt x="3064" y="1505"/>
                </a:lnTo>
                <a:lnTo>
                  <a:pt x="3051" y="1503"/>
                </a:lnTo>
                <a:lnTo>
                  <a:pt x="3040" y="1495"/>
                </a:lnTo>
                <a:lnTo>
                  <a:pt x="3033" y="1484"/>
                </a:lnTo>
                <a:lnTo>
                  <a:pt x="3002" y="1408"/>
                </a:lnTo>
                <a:lnTo>
                  <a:pt x="2943" y="1417"/>
                </a:lnTo>
                <a:lnTo>
                  <a:pt x="2883" y="1420"/>
                </a:lnTo>
                <a:lnTo>
                  <a:pt x="2825" y="1419"/>
                </a:lnTo>
                <a:lnTo>
                  <a:pt x="2766" y="1413"/>
                </a:lnTo>
                <a:lnTo>
                  <a:pt x="2708" y="1402"/>
                </a:lnTo>
                <a:lnTo>
                  <a:pt x="2674" y="1478"/>
                </a:lnTo>
                <a:lnTo>
                  <a:pt x="2666" y="1489"/>
                </a:lnTo>
                <a:lnTo>
                  <a:pt x="2655" y="1496"/>
                </a:lnTo>
                <a:lnTo>
                  <a:pt x="2642" y="1498"/>
                </a:lnTo>
                <a:lnTo>
                  <a:pt x="2629" y="1496"/>
                </a:lnTo>
                <a:lnTo>
                  <a:pt x="2478" y="1432"/>
                </a:lnTo>
                <a:lnTo>
                  <a:pt x="2467" y="1424"/>
                </a:lnTo>
                <a:lnTo>
                  <a:pt x="2460" y="1412"/>
                </a:lnTo>
                <a:lnTo>
                  <a:pt x="2458" y="1400"/>
                </a:lnTo>
                <a:lnTo>
                  <a:pt x="2460" y="1386"/>
                </a:lnTo>
                <a:lnTo>
                  <a:pt x="2494" y="1308"/>
                </a:lnTo>
                <a:lnTo>
                  <a:pt x="2447" y="1273"/>
                </a:lnTo>
                <a:lnTo>
                  <a:pt x="2404" y="1236"/>
                </a:lnTo>
                <a:lnTo>
                  <a:pt x="2364" y="1194"/>
                </a:lnTo>
                <a:lnTo>
                  <a:pt x="2329" y="1149"/>
                </a:lnTo>
                <a:lnTo>
                  <a:pt x="2297" y="1101"/>
                </a:lnTo>
                <a:lnTo>
                  <a:pt x="2218" y="1133"/>
                </a:lnTo>
                <a:lnTo>
                  <a:pt x="2204" y="1135"/>
                </a:lnTo>
                <a:lnTo>
                  <a:pt x="2192" y="1131"/>
                </a:lnTo>
                <a:lnTo>
                  <a:pt x="2180" y="1125"/>
                </a:lnTo>
                <a:lnTo>
                  <a:pt x="2173" y="1113"/>
                </a:lnTo>
                <a:lnTo>
                  <a:pt x="2113" y="961"/>
                </a:lnTo>
                <a:lnTo>
                  <a:pt x="2109" y="948"/>
                </a:lnTo>
                <a:lnTo>
                  <a:pt x="2113" y="935"/>
                </a:lnTo>
                <a:lnTo>
                  <a:pt x="2120" y="924"/>
                </a:lnTo>
                <a:lnTo>
                  <a:pt x="2131" y="917"/>
                </a:lnTo>
                <a:lnTo>
                  <a:pt x="2212" y="886"/>
                </a:lnTo>
                <a:lnTo>
                  <a:pt x="2204" y="829"/>
                </a:lnTo>
                <a:lnTo>
                  <a:pt x="2201" y="772"/>
                </a:lnTo>
                <a:lnTo>
                  <a:pt x="2202" y="715"/>
                </a:lnTo>
                <a:lnTo>
                  <a:pt x="2208" y="658"/>
                </a:lnTo>
                <a:lnTo>
                  <a:pt x="2219" y="602"/>
                </a:lnTo>
                <a:lnTo>
                  <a:pt x="2134" y="566"/>
                </a:lnTo>
                <a:lnTo>
                  <a:pt x="2123" y="558"/>
                </a:lnTo>
                <a:lnTo>
                  <a:pt x="2116" y="547"/>
                </a:lnTo>
                <a:lnTo>
                  <a:pt x="2114" y="534"/>
                </a:lnTo>
                <a:lnTo>
                  <a:pt x="2116" y="521"/>
                </a:lnTo>
                <a:lnTo>
                  <a:pt x="2181" y="371"/>
                </a:lnTo>
                <a:lnTo>
                  <a:pt x="2189" y="360"/>
                </a:lnTo>
                <a:lnTo>
                  <a:pt x="2201" y="353"/>
                </a:lnTo>
                <a:lnTo>
                  <a:pt x="2213" y="351"/>
                </a:lnTo>
                <a:lnTo>
                  <a:pt x="2227" y="353"/>
                </a:lnTo>
                <a:lnTo>
                  <a:pt x="2314" y="391"/>
                </a:lnTo>
                <a:lnTo>
                  <a:pt x="2347" y="345"/>
                </a:lnTo>
                <a:lnTo>
                  <a:pt x="2384" y="302"/>
                </a:lnTo>
                <a:lnTo>
                  <a:pt x="2426" y="264"/>
                </a:lnTo>
                <a:lnTo>
                  <a:pt x="2469" y="227"/>
                </a:lnTo>
                <a:lnTo>
                  <a:pt x="2516" y="196"/>
                </a:lnTo>
                <a:lnTo>
                  <a:pt x="2480" y="106"/>
                </a:lnTo>
                <a:lnTo>
                  <a:pt x="2478" y="93"/>
                </a:lnTo>
                <a:lnTo>
                  <a:pt x="2480" y="80"/>
                </a:lnTo>
                <a:lnTo>
                  <a:pt x="2488" y="69"/>
                </a:lnTo>
                <a:lnTo>
                  <a:pt x="2500" y="62"/>
                </a:lnTo>
                <a:lnTo>
                  <a:pt x="2652" y="2"/>
                </a:lnTo>
                <a:lnTo>
                  <a:pt x="2665" y="0"/>
                </a:lnTo>
                <a:lnTo>
                  <a:pt x="2665" y="0"/>
                </a:lnTo>
                <a:close/>
              </a:path>
            </a:pathLst>
          </a:custGeom>
          <a:solidFill>
            <a:srgbClr val="00B09B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184" name="TextBox 183">
            <a:extLst>
              <a:ext uri="{FF2B5EF4-FFF2-40B4-BE49-F238E27FC236}">
                <a16:creationId xmlns:a16="http://schemas.microsoft.com/office/drawing/2014/main" id="{3CA46DB4-FED4-4D20-9B11-4460BF08E280}"/>
              </a:ext>
            </a:extLst>
          </p:cNvPr>
          <p:cNvSpPr txBox="1"/>
          <p:nvPr/>
        </p:nvSpPr>
        <p:spPr>
          <a:xfrm>
            <a:off x="848253" y="890897"/>
            <a:ext cx="1039395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Допустими бенефициент, партньори и асоциирани партньори</a:t>
            </a:r>
            <a:endParaRPr lang="bg-BG" sz="2400" b="1" dirty="0"/>
          </a:p>
        </p:txBody>
      </p:sp>
    </p:spTree>
    <p:extLst>
      <p:ext uri="{BB962C8B-B14F-4D97-AF65-F5344CB8AC3E}">
        <p14:creationId xmlns:p14="http://schemas.microsoft.com/office/powerpoint/2010/main" val="7587093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FC9A750F-FE33-43AC-AC54-833EDB62997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812F98-4A5B-4D19-81E5-50A55B425574}"/>
              </a:ext>
            </a:extLst>
          </p:cNvPr>
          <p:cNvSpPr txBox="1"/>
          <p:nvPr/>
        </p:nvSpPr>
        <p:spPr>
          <a:xfrm>
            <a:off x="848253" y="890897"/>
            <a:ext cx="1039395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Допустими целеви групи:</a:t>
            </a:r>
          </a:p>
        </p:txBody>
      </p:sp>
      <p:grpSp>
        <p:nvGrpSpPr>
          <p:cNvPr id="48" name="Group 47">
            <a:extLst>
              <a:ext uri="{FF2B5EF4-FFF2-40B4-BE49-F238E27FC236}">
                <a16:creationId xmlns:a16="http://schemas.microsoft.com/office/drawing/2014/main" id="{304E521E-9B12-4C48-862E-0CDDAA89F53F}"/>
              </a:ext>
            </a:extLst>
          </p:cNvPr>
          <p:cNvGrpSpPr/>
          <p:nvPr/>
        </p:nvGrpSpPr>
        <p:grpSpPr>
          <a:xfrm>
            <a:off x="4305526" y="1708659"/>
            <a:ext cx="7107189" cy="1121796"/>
            <a:chOff x="4113734" y="1462930"/>
            <a:chExt cx="7109040" cy="1122088"/>
          </a:xfrm>
        </p:grpSpPr>
        <p:sp>
          <p:nvSpPr>
            <p:cNvPr id="57" name="Rectangle 56">
              <a:extLst>
                <a:ext uri="{FF2B5EF4-FFF2-40B4-BE49-F238E27FC236}">
                  <a16:creationId xmlns:a16="http://schemas.microsoft.com/office/drawing/2014/main" id="{35837711-A5C9-4307-B85E-565D1878CD78}"/>
                </a:ext>
              </a:extLst>
            </p:cNvPr>
            <p:cNvSpPr/>
            <p:nvPr/>
          </p:nvSpPr>
          <p:spPr>
            <a:xfrm>
              <a:off x="4690885" y="1471730"/>
              <a:ext cx="6465957" cy="1104489"/>
            </a:xfrm>
            <a:prstGeom prst="rect">
              <a:avLst/>
            </a:prstGeom>
            <a:gradFill>
              <a:gsLst>
                <a:gs pos="37000">
                  <a:srgbClr val="FFFFFF">
                    <a:lumMod val="75000"/>
                    <a:alpha val="31000"/>
                  </a:srgbClr>
                </a:gs>
                <a:gs pos="5000">
                  <a:srgbClr val="FFFFFF">
                    <a:lumMod val="75000"/>
                  </a:srgbClr>
                </a:gs>
                <a:gs pos="100000">
                  <a:srgbClr val="FFFFFF">
                    <a:alpha val="0"/>
                  </a:srgbClr>
                </a:gs>
              </a:gsLst>
              <a:lin ang="27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>
              <a:defPPr>
                <a:defRPr lang="en-US"/>
              </a:defPPr>
              <a:lvl1pPr marL="0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609493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1218987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828480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2437973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3047467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3656960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4266453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4875947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121898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399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ea typeface="+mn-ea"/>
                <a:cs typeface="+mn-cs"/>
              </a:endParaRPr>
            </a:p>
          </p:txBody>
        </p:sp>
        <p:sp>
          <p:nvSpPr>
            <p:cNvPr id="58" name="TextBox 12">
              <a:extLst>
                <a:ext uri="{FF2B5EF4-FFF2-40B4-BE49-F238E27FC236}">
                  <a16:creationId xmlns:a16="http://schemas.microsoft.com/office/drawing/2014/main" id="{6AEF3F48-542C-452A-843B-6512BBC2B8A4}"/>
                </a:ext>
              </a:extLst>
            </p:cNvPr>
            <p:cNvSpPr txBox="1"/>
            <p:nvPr/>
          </p:nvSpPr>
          <p:spPr>
            <a:xfrm>
              <a:off x="5486400" y="1532866"/>
              <a:ext cx="5736374" cy="101592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>
              <a:defPPr>
                <a:defRPr lang="en-US"/>
              </a:defPPr>
              <a:lvl1pPr marL="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0949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21898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82848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43797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04746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65696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26645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87594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121898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ru-RU" sz="2000" dirty="0">
                  <a:solidFill>
                    <a:srgbClr val="000000"/>
                  </a:solidFill>
                </a:rPr>
                <a:t>У</a:t>
              </a:r>
              <a:r>
                <a:rPr kumimoji="0" lang="ru-RU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ea typeface="+mn-ea"/>
                  <a:cs typeface="+mn-cs"/>
                </a:rPr>
                <a:t>ченици от професионални гимназии и училища с паралелки за професионална подготовка в системата на професионалното образование.</a:t>
              </a: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+mn-ea"/>
                <a:cs typeface="+mn-cs"/>
              </a:endParaRPr>
            </a:p>
          </p:txBody>
        </p: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D604DE61-C920-4CD5-BFE7-508C105E24D2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113734" y="1462930"/>
              <a:ext cx="1122088" cy="1122088"/>
            </a:xfrm>
            <a:prstGeom prst="ellipse">
              <a:avLst/>
            </a:prstGeom>
            <a:gradFill flip="none" rotWithShape="1">
              <a:gsLst>
                <a:gs pos="0">
                  <a:srgbClr val="0779B7">
                    <a:lumMod val="50000"/>
                  </a:srgbClr>
                </a:gs>
                <a:gs pos="50000">
                  <a:srgbClr val="0779B7">
                    <a:lumMod val="75000"/>
                  </a:srgbClr>
                </a:gs>
                <a:gs pos="100000">
                  <a:srgbClr val="0779B7"/>
                </a:gs>
              </a:gsLst>
              <a:lin ang="18900000" scaled="1"/>
              <a:tileRect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71981" tIns="91416" rIns="71981" bIns="91416" numCol="1" anchor="ctr" anchorCtr="1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0949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21898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82848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43797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04746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65696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26645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87594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121898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4399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ea typeface="+mn-ea"/>
                  <a:cs typeface="Arial" pitchFamily="34" charset="0"/>
                </a:rPr>
                <a:t>1</a:t>
              </a:r>
            </a:p>
          </p:txBody>
        </p:sp>
      </p:grpSp>
      <p:grpSp>
        <p:nvGrpSpPr>
          <p:cNvPr id="49" name="Group 48">
            <a:extLst>
              <a:ext uri="{FF2B5EF4-FFF2-40B4-BE49-F238E27FC236}">
                <a16:creationId xmlns:a16="http://schemas.microsoft.com/office/drawing/2014/main" id="{50F2C7C7-8CAB-424B-890E-FE2C4B30C518}"/>
              </a:ext>
            </a:extLst>
          </p:cNvPr>
          <p:cNvGrpSpPr/>
          <p:nvPr/>
        </p:nvGrpSpPr>
        <p:grpSpPr>
          <a:xfrm>
            <a:off x="5071762" y="3489188"/>
            <a:ext cx="7033000" cy="1129014"/>
            <a:chOff x="4878898" y="3243971"/>
            <a:chExt cx="7033000" cy="1129014"/>
          </a:xfrm>
        </p:grpSpPr>
        <p:sp>
          <p:nvSpPr>
            <p:cNvPr id="54" name="Rectangle 53">
              <a:extLst>
                <a:ext uri="{FF2B5EF4-FFF2-40B4-BE49-F238E27FC236}">
                  <a16:creationId xmlns:a16="http://schemas.microsoft.com/office/drawing/2014/main" id="{D00173A8-D46F-47E8-9726-E54011A03070}"/>
                </a:ext>
              </a:extLst>
            </p:cNvPr>
            <p:cNvSpPr/>
            <p:nvPr/>
          </p:nvSpPr>
          <p:spPr>
            <a:xfrm>
              <a:off x="5447627" y="3268786"/>
              <a:ext cx="6464271" cy="1104199"/>
            </a:xfrm>
            <a:prstGeom prst="rect">
              <a:avLst/>
            </a:prstGeom>
            <a:gradFill>
              <a:gsLst>
                <a:gs pos="37000">
                  <a:srgbClr val="FFFFFF">
                    <a:lumMod val="75000"/>
                    <a:alpha val="31000"/>
                  </a:srgbClr>
                </a:gs>
                <a:gs pos="5000">
                  <a:srgbClr val="FFFFFF">
                    <a:lumMod val="75000"/>
                  </a:srgbClr>
                </a:gs>
                <a:gs pos="100000">
                  <a:srgbClr val="FFFFFF">
                    <a:alpha val="0"/>
                  </a:srgbClr>
                </a:gs>
              </a:gsLst>
              <a:lin ang="27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>
              <a:defPPr>
                <a:defRPr lang="en-US"/>
              </a:defPPr>
              <a:lvl1pPr marL="0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609493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1218987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828480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2437973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3047467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3656960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4266453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4875947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121898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399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ea typeface="+mn-ea"/>
                <a:cs typeface="+mn-cs"/>
              </a:endParaRPr>
            </a:p>
          </p:txBody>
        </p:sp>
        <p:sp>
          <p:nvSpPr>
            <p:cNvPr id="55" name="TextBox 20">
              <a:extLst>
                <a:ext uri="{FF2B5EF4-FFF2-40B4-BE49-F238E27FC236}">
                  <a16:creationId xmlns:a16="http://schemas.microsoft.com/office/drawing/2014/main" id="{5A62494F-CCB3-4448-97D6-89650A8F3130}"/>
                </a:ext>
              </a:extLst>
            </p:cNvPr>
            <p:cNvSpPr txBox="1"/>
            <p:nvPr/>
          </p:nvSpPr>
          <p:spPr>
            <a:xfrm>
              <a:off x="6374398" y="3329906"/>
              <a:ext cx="5216174" cy="1015663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>
              <a:defPPr>
                <a:defRPr lang="en-US"/>
              </a:defPPr>
              <a:lvl1pPr marL="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0949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21898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82848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43797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04746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65696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26645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87594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121898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ea typeface="+mn-ea"/>
                  <a:cs typeface="+mn-cs"/>
                </a:rPr>
                <a:t>Учители и преподаватели по професионална подготовка в системата на средното професионално образование и обучение.</a:t>
              </a: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+mn-ea"/>
                <a:cs typeface="+mn-cs"/>
              </a:endParaRPr>
            </a:p>
          </p:txBody>
        </p: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B8BFD475-4571-4004-8375-0599619DA85E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878898" y="3243971"/>
              <a:ext cx="1121795" cy="1121795"/>
            </a:xfrm>
            <a:prstGeom prst="ellipse">
              <a:avLst/>
            </a:prstGeom>
            <a:gradFill flip="none" rotWithShape="1">
              <a:gsLst>
                <a:gs pos="0">
                  <a:srgbClr val="0779B7">
                    <a:lumMod val="50000"/>
                  </a:srgbClr>
                </a:gs>
                <a:gs pos="50000">
                  <a:srgbClr val="0779B7">
                    <a:lumMod val="75000"/>
                  </a:srgbClr>
                </a:gs>
                <a:gs pos="100000">
                  <a:srgbClr val="0779B7"/>
                </a:gs>
              </a:gsLst>
              <a:lin ang="18900000" scaled="1"/>
              <a:tileRect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71981" tIns="91416" rIns="71981" bIns="91416" numCol="1" anchor="ctr" anchorCtr="1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0949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21898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82848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43797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04746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65696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26645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87594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121898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4399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ea typeface="+mn-ea"/>
                  <a:cs typeface="Arial" pitchFamily="34" charset="0"/>
                </a:rPr>
                <a:t>2</a:t>
              </a:r>
            </a:p>
          </p:txBody>
        </p:sp>
      </p:grpSp>
      <p:grpSp>
        <p:nvGrpSpPr>
          <p:cNvPr id="50" name="Group 49">
            <a:extLst>
              <a:ext uri="{FF2B5EF4-FFF2-40B4-BE49-F238E27FC236}">
                <a16:creationId xmlns:a16="http://schemas.microsoft.com/office/drawing/2014/main" id="{CB3A950F-BDC8-46C6-945F-94AFBD0AA8B5}"/>
              </a:ext>
            </a:extLst>
          </p:cNvPr>
          <p:cNvGrpSpPr/>
          <p:nvPr/>
        </p:nvGrpSpPr>
        <p:grpSpPr>
          <a:xfrm>
            <a:off x="4290209" y="5259410"/>
            <a:ext cx="7032998" cy="1125634"/>
            <a:chOff x="4097345" y="5014193"/>
            <a:chExt cx="7032998" cy="1125634"/>
          </a:xfrm>
        </p:grpSpPr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E78BFBC7-BF75-4291-ABC7-41641F9A2C08}"/>
                </a:ext>
              </a:extLst>
            </p:cNvPr>
            <p:cNvSpPr/>
            <p:nvPr/>
          </p:nvSpPr>
          <p:spPr>
            <a:xfrm>
              <a:off x="4666071" y="5035626"/>
              <a:ext cx="6464272" cy="1104201"/>
            </a:xfrm>
            <a:prstGeom prst="rect">
              <a:avLst/>
            </a:prstGeom>
            <a:gradFill>
              <a:gsLst>
                <a:gs pos="37000">
                  <a:srgbClr val="FFFFFF">
                    <a:lumMod val="75000"/>
                    <a:alpha val="31000"/>
                  </a:srgbClr>
                </a:gs>
                <a:gs pos="5000">
                  <a:srgbClr val="FFFFFF">
                    <a:lumMod val="75000"/>
                  </a:srgbClr>
                </a:gs>
                <a:gs pos="100000">
                  <a:srgbClr val="FFFFFF">
                    <a:alpha val="0"/>
                  </a:srgbClr>
                </a:gs>
              </a:gsLst>
              <a:lin ang="27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>
              <a:defPPr>
                <a:defRPr lang="en-US"/>
              </a:defPPr>
              <a:lvl1pPr marL="0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609493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1218987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828480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2437973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3047467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3656960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4266453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4875947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121898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399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ea typeface="+mn-ea"/>
                <a:cs typeface="+mn-cs"/>
              </a:endParaRPr>
            </a:p>
          </p:txBody>
        </p:sp>
        <p:sp>
          <p:nvSpPr>
            <p:cNvPr id="52" name="TextBox 112">
              <a:extLst>
                <a:ext uri="{FF2B5EF4-FFF2-40B4-BE49-F238E27FC236}">
                  <a16:creationId xmlns:a16="http://schemas.microsoft.com/office/drawing/2014/main" id="{62CC56C5-2DD5-4824-A122-6A38F8146479}"/>
                </a:ext>
              </a:extLst>
            </p:cNvPr>
            <p:cNvSpPr txBox="1"/>
            <p:nvPr/>
          </p:nvSpPr>
          <p:spPr>
            <a:xfrm>
              <a:off x="5592845" y="5250636"/>
              <a:ext cx="5277737" cy="707886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>
              <a:defPPr>
                <a:defRPr lang="en-US"/>
              </a:defPPr>
              <a:lvl1pPr marL="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0949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21898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82848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43797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04746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65696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26645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87594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121898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ru-RU" sz="2000" dirty="0">
                  <a:solidFill>
                    <a:srgbClr val="000000"/>
                  </a:solidFill>
                </a:rPr>
                <a:t>П</a:t>
              </a:r>
              <a:r>
                <a:rPr kumimoji="0" lang="ru-RU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ea typeface="+mn-ea"/>
                  <a:cs typeface="+mn-cs"/>
                </a:rPr>
                <a:t>редставители на бизнеса, науката, публичния и неправителствения сектор.</a:t>
              </a: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+mn-ea"/>
                <a:cs typeface="+mn-cs"/>
              </a:endParaRPr>
            </a:p>
          </p:txBody>
        </p: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9058BE21-DE70-480F-9966-0C11D3FF9F08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097345" y="5014193"/>
              <a:ext cx="1121795" cy="1121795"/>
            </a:xfrm>
            <a:prstGeom prst="ellipse">
              <a:avLst/>
            </a:prstGeom>
            <a:gradFill flip="none" rotWithShape="1">
              <a:gsLst>
                <a:gs pos="0">
                  <a:srgbClr val="0779B7">
                    <a:lumMod val="50000"/>
                  </a:srgbClr>
                </a:gs>
                <a:gs pos="50000">
                  <a:srgbClr val="0779B7">
                    <a:lumMod val="75000"/>
                  </a:srgbClr>
                </a:gs>
                <a:gs pos="100000">
                  <a:srgbClr val="0779B7"/>
                </a:gs>
              </a:gsLst>
              <a:lin ang="18900000" scaled="1"/>
              <a:tileRect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71981" tIns="91416" rIns="71981" bIns="91416" numCol="1" anchor="ctr" anchorCtr="1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0949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21898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82848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43797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04746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65696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26645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87594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121898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4399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ea typeface="+mn-ea"/>
                  <a:cs typeface="Arial" pitchFamily="34" charset="0"/>
                </a:rPr>
                <a:t>3</a:t>
              </a:r>
            </a:p>
          </p:txBody>
        </p:sp>
      </p:grpSp>
      <p:pic>
        <p:nvPicPr>
          <p:cNvPr id="7" name="Picture 6">
            <a:extLst>
              <a:ext uri="{FF2B5EF4-FFF2-40B4-BE49-F238E27FC236}">
                <a16:creationId xmlns:a16="http://schemas.microsoft.com/office/drawing/2014/main" id="{05DA72D2-FA0B-4C1D-804A-A2DA5205ECD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95" t="5616" r="30825" b="8394"/>
          <a:stretch/>
        </p:blipFill>
        <p:spPr>
          <a:xfrm>
            <a:off x="110387" y="1743852"/>
            <a:ext cx="3866417" cy="4602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99426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Flowchart: Process 23"/>
          <p:cNvSpPr/>
          <p:nvPr/>
        </p:nvSpPr>
        <p:spPr>
          <a:xfrm>
            <a:off x="96901" y="1334581"/>
            <a:ext cx="5508000" cy="5508000"/>
          </a:xfrm>
          <a:prstGeom prst="flowChartProcess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20000"/>
                <a:lumOff val="8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bg-BG" sz="2000" b="1" u="sng" dirty="0">
                <a:solidFill>
                  <a:schemeClr val="accent6">
                    <a:lumMod val="75000"/>
                  </a:schemeClr>
                </a:solidFill>
              </a:rPr>
              <a:t>СИСТЕМНИ ДЕЙНОСТИ:</a:t>
            </a:r>
          </a:p>
          <a:p>
            <a:endParaRPr lang="en-GB" sz="300" b="1" dirty="0">
              <a:solidFill>
                <a:srgbClr val="002060"/>
              </a:solidFill>
            </a:endParaRPr>
          </a:p>
          <a:p>
            <a:pPr algn="just">
              <a:spcAft>
                <a:spcPts val="600"/>
              </a:spcAft>
            </a:pPr>
            <a:r>
              <a:rPr lang="ru-RU" sz="2000" b="1" dirty="0">
                <a:solidFill>
                  <a:srgbClr val="002060"/>
                </a:solidFill>
              </a:rPr>
              <a:t>Дейност 1. </a:t>
            </a:r>
            <a:r>
              <a:rPr lang="ru-RU" sz="2000" dirty="0">
                <a:solidFill>
                  <a:srgbClr val="002060"/>
                </a:solidFill>
              </a:rPr>
              <a:t>Разработване и прилагане на нов Списък на професиите за ПОО, Държавни образователни стандарти, учебни планове и програми и др., национални изпитни програми вкл. междусекторни, по определени сектори и др., чрез Секторни съвети на уменията.</a:t>
            </a:r>
          </a:p>
          <a:p>
            <a:pPr algn="just">
              <a:spcAft>
                <a:spcPts val="600"/>
              </a:spcAft>
            </a:pP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b="1" dirty="0">
                <a:solidFill>
                  <a:srgbClr val="002060"/>
                </a:solidFill>
              </a:rPr>
              <a:t>Дейност 2. </a:t>
            </a:r>
            <a:r>
              <a:rPr lang="ru-RU" sz="2000" dirty="0">
                <a:solidFill>
                  <a:srgbClr val="002060"/>
                </a:solidFill>
              </a:rPr>
              <a:t>Въвеждане на компетентностни профили на учители по професионална подготовка.</a:t>
            </a:r>
          </a:p>
          <a:p>
            <a:pPr algn="just">
              <a:spcAft>
                <a:spcPts val="600"/>
              </a:spcAft>
            </a:pPr>
            <a:r>
              <a:rPr lang="ru-RU" sz="2000" b="1" dirty="0">
                <a:solidFill>
                  <a:srgbClr val="002060"/>
                </a:solidFill>
              </a:rPr>
              <a:t>Дейност 3. </a:t>
            </a:r>
            <a:r>
              <a:rPr lang="ru-RU" sz="2000" dirty="0">
                <a:solidFill>
                  <a:srgbClr val="002060"/>
                </a:solidFill>
              </a:rPr>
              <a:t>Въвеждане на гъвкави пътеки, микро-квалификации и кредити в ПОО </a:t>
            </a:r>
          </a:p>
          <a:p>
            <a:pPr algn="just">
              <a:spcAft>
                <a:spcPts val="600"/>
              </a:spcAft>
            </a:pPr>
            <a:r>
              <a:rPr lang="ru-RU" sz="2000" b="1" dirty="0">
                <a:solidFill>
                  <a:srgbClr val="002060"/>
                </a:solidFill>
              </a:rPr>
              <a:t>Дейност 4. </a:t>
            </a:r>
            <a:r>
              <a:rPr lang="ru-RU" sz="2000" dirty="0">
                <a:solidFill>
                  <a:srgbClr val="002060"/>
                </a:solidFill>
              </a:rPr>
              <a:t>Съвместно разработване и въвеждане на образователни материали по професионална подготовка за важни за икономиката на региона и пазара на труда сектори</a:t>
            </a:r>
            <a:r>
              <a:rPr lang="ru-RU" sz="1600" dirty="0">
                <a:solidFill>
                  <a:srgbClr val="002060"/>
                </a:solidFill>
              </a:rPr>
              <a:t>.</a:t>
            </a:r>
            <a:endParaRPr lang="en-US" sz="1600" dirty="0">
              <a:solidFill>
                <a:srgbClr val="002060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B8E7375-46E1-4AF4-8132-9FF103363889}"/>
              </a:ext>
            </a:extLst>
          </p:cNvPr>
          <p:cNvSpPr txBox="1"/>
          <p:nvPr/>
        </p:nvSpPr>
        <p:spPr>
          <a:xfrm>
            <a:off x="848253" y="890897"/>
            <a:ext cx="1039395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Допустими дейности</a:t>
            </a:r>
            <a:endParaRPr lang="bg-BG" sz="2400" b="1" dirty="0"/>
          </a:p>
        </p:txBody>
      </p:sp>
      <p:sp>
        <p:nvSpPr>
          <p:cNvPr id="46" name="Rectangle: Rounded Corners 45">
            <a:extLst>
              <a:ext uri="{FF2B5EF4-FFF2-40B4-BE49-F238E27FC236}">
                <a16:creationId xmlns:a16="http://schemas.microsoft.com/office/drawing/2014/main" id="{7E9DF33B-7451-46F1-9CA4-AD06EAF3F4D2}"/>
              </a:ext>
            </a:extLst>
          </p:cNvPr>
          <p:cNvSpPr/>
          <p:nvPr/>
        </p:nvSpPr>
        <p:spPr>
          <a:xfrm>
            <a:off x="5822323" y="5919151"/>
            <a:ext cx="2520000" cy="900000"/>
          </a:xfrm>
          <a:prstGeom prst="roundRect">
            <a:avLst/>
          </a:prstGeom>
          <a:solidFill>
            <a:sysClr val="window" lastClr="FFFFFF"/>
          </a:solidFill>
          <a:ln w="28575" cap="flat" cmpd="sng" algn="ctr">
            <a:solidFill>
              <a:srgbClr val="D6A300"/>
            </a:solidFill>
            <a:prstDash val="sysDash"/>
            <a:miter lim="800000"/>
          </a:ln>
          <a:effectLst/>
        </p:spPr>
        <p:txBody>
          <a:bodyPr rot="0" spcFirstLastPara="0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80000"/>
              </a:lnSpc>
              <a:defRPr/>
            </a:pPr>
            <a:r>
              <a:rPr lang="ru-RU" sz="1600" dirty="0">
                <a:solidFill>
                  <a:srgbClr val="000000"/>
                </a:solidFill>
                <a:ea typeface="Times New Roman" panose="02020603050405020304" pitchFamily="18" charset="0"/>
              </a:rPr>
              <a:t>Предложения от ССУ за актуализирани учебни планове и учебни програми</a:t>
            </a:r>
            <a:r>
              <a:rPr lang="bg-BG" sz="1600" kern="0" dirty="0">
                <a:solidFill>
                  <a:sysClr val="window" lastClr="FFFFFF"/>
                </a:solidFill>
                <a:ea typeface="Times New Roman" panose="02020603050405020304" pitchFamily="18" charset="0"/>
              </a:rPr>
              <a:t> </a:t>
            </a:r>
            <a:endParaRPr lang="en-GB" sz="1600" kern="0" dirty="0">
              <a:solidFill>
                <a:sysClr val="window" lastClr="FFFFFF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7" name="Rectangle: Rounded Corners 46">
            <a:extLst>
              <a:ext uri="{FF2B5EF4-FFF2-40B4-BE49-F238E27FC236}">
                <a16:creationId xmlns:a16="http://schemas.microsoft.com/office/drawing/2014/main" id="{14FE9B11-0902-4DB7-8875-496BFBA0A3D5}"/>
              </a:ext>
            </a:extLst>
          </p:cNvPr>
          <p:cNvSpPr/>
          <p:nvPr/>
        </p:nvSpPr>
        <p:spPr>
          <a:xfrm>
            <a:off x="5847674" y="3910277"/>
            <a:ext cx="2520000" cy="900000"/>
          </a:xfrm>
          <a:prstGeom prst="roundRect">
            <a:avLst/>
          </a:prstGeom>
          <a:solidFill>
            <a:sysClr val="window" lastClr="FFFFFF"/>
          </a:solidFill>
          <a:ln w="28575" cap="flat" cmpd="sng" algn="ctr">
            <a:solidFill>
              <a:srgbClr val="D6A300"/>
            </a:solidFill>
            <a:prstDash val="sysDash"/>
            <a:miter lim="800000"/>
          </a:ln>
          <a:effectLst/>
        </p:spPr>
        <p:txBody>
          <a:bodyPr rot="0" spcFirstLastPara="0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80000"/>
              </a:lnSpc>
              <a:defRPr/>
            </a:pPr>
            <a:r>
              <a:rPr lang="ru-RU" sz="1600" dirty="0">
                <a:solidFill>
                  <a:srgbClr val="000000"/>
                </a:solidFill>
                <a:ea typeface="Times New Roman" panose="02020603050405020304" pitchFamily="18" charset="0"/>
              </a:rPr>
              <a:t>Предложения/концепция от ССУ за разработване и прилагане на нов СППОО </a:t>
            </a:r>
            <a:endParaRPr lang="en-GB" sz="1600" kern="0" dirty="0">
              <a:solidFill>
                <a:sysClr val="window" lastClr="FFFFFF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9" name="Rounded Rectangle 116">
            <a:extLst>
              <a:ext uri="{FF2B5EF4-FFF2-40B4-BE49-F238E27FC236}">
                <a16:creationId xmlns:a16="http://schemas.microsoft.com/office/drawing/2014/main" id="{D8B10B2C-E84B-481D-822A-521C1F614110}"/>
              </a:ext>
            </a:extLst>
          </p:cNvPr>
          <p:cNvSpPr/>
          <p:nvPr/>
        </p:nvSpPr>
        <p:spPr>
          <a:xfrm>
            <a:off x="6973906" y="2918131"/>
            <a:ext cx="3895725" cy="873307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9525" cap="flat" cmpd="sng" algn="ctr">
            <a:solidFill>
              <a:srgbClr val="4F81BD"/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rot="0" spcFirstLastPara="0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2000" b="1" i="0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Calibri" panose="020F0502020204030204" pitchFamily="34" charset="0"/>
                <a:cs typeface="Times New Roman" panose="02020603050405020304" pitchFamily="18" charset="0"/>
              </a:rPr>
              <a:t>Секторни съвети за уменията</a:t>
            </a:r>
          </a:p>
          <a:p>
            <a:pPr marL="0" marR="0" lvl="0" indent="0" algn="ctr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400" i="0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Calibri" panose="020F0502020204030204" pitchFamily="34" charset="0"/>
                <a:cs typeface="Times New Roman" panose="02020603050405020304" pitchFamily="18" charset="0"/>
              </a:rPr>
              <a:t>включват представители на държавни институции, социални партньори, НПО и др. </a:t>
            </a:r>
            <a:endParaRPr kumimoji="0" lang="en-GB" sz="1400" i="0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50" name="Snip Diagonal Corner Rectangle 122">
            <a:extLst>
              <a:ext uri="{FF2B5EF4-FFF2-40B4-BE49-F238E27FC236}">
                <a16:creationId xmlns:a16="http://schemas.microsoft.com/office/drawing/2014/main" id="{BAEFECEC-ED3F-4413-8878-BA7E56439363}"/>
              </a:ext>
            </a:extLst>
          </p:cNvPr>
          <p:cNvSpPr/>
          <p:nvPr/>
        </p:nvSpPr>
        <p:spPr>
          <a:xfrm>
            <a:off x="7743800" y="1050645"/>
            <a:ext cx="2590826" cy="596296"/>
          </a:xfrm>
          <a:prstGeom prst="snip2DiagRect">
            <a:avLst/>
          </a:prstGeom>
          <a:gradFill rotWithShape="1">
            <a:gsLst>
              <a:gs pos="0">
                <a:srgbClr val="4F81BD">
                  <a:tint val="50000"/>
                  <a:satMod val="300000"/>
                </a:srgbClr>
              </a:gs>
              <a:gs pos="35000">
                <a:srgbClr val="4F81BD">
                  <a:tint val="37000"/>
                  <a:satMod val="300000"/>
                </a:srgbClr>
              </a:gs>
              <a:gs pos="100000">
                <a:srgbClr val="4F81BD">
                  <a:tint val="15000"/>
                  <a:satMod val="350000"/>
                </a:srgbClr>
              </a:gs>
            </a:gsLst>
            <a:lin ang="16200000" scaled="1"/>
          </a:gradFill>
          <a:ln w="9525" cap="flat" cmpd="sng" algn="ctr">
            <a:solidFill>
              <a:srgbClr val="4F81BD">
                <a:shade val="95000"/>
                <a:satMod val="105000"/>
              </a:srgbClr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2400" b="1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Calibri"/>
                <a:ea typeface="Times New Roman" panose="02020603050405020304" pitchFamily="18" charset="0"/>
                <a:cs typeface="+mn-cs"/>
              </a:rPr>
              <a:t>Система на ПОО</a:t>
            </a:r>
          </a:p>
        </p:txBody>
      </p:sp>
      <p:cxnSp>
        <p:nvCxnSpPr>
          <p:cNvPr id="51" name="Straight Arrow Connector 50">
            <a:extLst>
              <a:ext uri="{FF2B5EF4-FFF2-40B4-BE49-F238E27FC236}">
                <a16:creationId xmlns:a16="http://schemas.microsoft.com/office/drawing/2014/main" id="{8FF08E9B-86B9-406A-AC39-F8B41E5BE01D}"/>
              </a:ext>
            </a:extLst>
          </p:cNvPr>
          <p:cNvCxnSpPr>
            <a:cxnSpLocks/>
            <a:stCxn id="110" idx="2"/>
            <a:endCxn id="49" idx="0"/>
          </p:cNvCxnSpPr>
          <p:nvPr/>
        </p:nvCxnSpPr>
        <p:spPr>
          <a:xfrm flipH="1">
            <a:off x="8921769" y="2689804"/>
            <a:ext cx="1372925" cy="228327"/>
          </a:xfrm>
          <a:prstGeom prst="straightConnector1">
            <a:avLst/>
          </a:prstGeom>
          <a:noFill/>
          <a:ln w="19050" cap="flat" cmpd="sng" algn="ctr">
            <a:solidFill>
              <a:srgbClr val="4F81BD"/>
            </a:solidFill>
            <a:prstDash val="solid"/>
            <a:tailEnd type="triangle"/>
          </a:ln>
          <a:effectLst/>
        </p:spPr>
      </p:cxnSp>
      <p:sp>
        <p:nvSpPr>
          <p:cNvPr id="52" name="Rectangle: Rounded Corners 51">
            <a:extLst>
              <a:ext uri="{FF2B5EF4-FFF2-40B4-BE49-F238E27FC236}">
                <a16:creationId xmlns:a16="http://schemas.microsoft.com/office/drawing/2014/main" id="{0888893A-2A9B-40DF-AAA4-AFDA19306791}"/>
              </a:ext>
            </a:extLst>
          </p:cNvPr>
          <p:cNvSpPr/>
          <p:nvPr/>
        </p:nvSpPr>
        <p:spPr>
          <a:xfrm flipH="1">
            <a:off x="5699695" y="4914714"/>
            <a:ext cx="2520000" cy="900000"/>
          </a:xfrm>
          <a:prstGeom prst="roundRect">
            <a:avLst/>
          </a:prstGeom>
          <a:solidFill>
            <a:sysClr val="window" lastClr="FFFFFF"/>
          </a:solidFill>
          <a:ln w="28575" cap="flat" cmpd="sng" algn="ctr">
            <a:solidFill>
              <a:srgbClr val="D6A300"/>
            </a:solidFill>
            <a:prstDash val="sysDash"/>
            <a:miter lim="800000"/>
          </a:ln>
          <a:effectLst/>
        </p:spPr>
        <p:txBody>
          <a:bodyPr rot="0" spcFirstLastPara="0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80000"/>
              </a:lnSpc>
              <a:defRPr/>
            </a:pPr>
            <a:r>
              <a:rPr lang="ru-RU" sz="1600" dirty="0">
                <a:solidFill>
                  <a:srgbClr val="000000"/>
                </a:solidFill>
                <a:ea typeface="Times New Roman" panose="02020603050405020304" pitchFamily="18" charset="0"/>
              </a:rPr>
              <a:t>Предложения от ССУ за актуализиране на ДОС</a:t>
            </a:r>
            <a:r>
              <a:rPr lang="en-GB" sz="1600" kern="0" dirty="0">
                <a:solidFill>
                  <a:sysClr val="window" lastClr="FFFFFF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cxnSp>
        <p:nvCxnSpPr>
          <p:cNvPr id="53" name="Elbow Connector 84">
            <a:extLst>
              <a:ext uri="{FF2B5EF4-FFF2-40B4-BE49-F238E27FC236}">
                <a16:creationId xmlns:a16="http://schemas.microsoft.com/office/drawing/2014/main" id="{A375E48A-1C45-4ACD-B54F-4FBC77467E5D}"/>
              </a:ext>
            </a:extLst>
          </p:cNvPr>
          <p:cNvCxnSpPr>
            <a:cxnSpLocks/>
            <a:stCxn id="108" idx="2"/>
            <a:endCxn id="49" idx="0"/>
          </p:cNvCxnSpPr>
          <p:nvPr/>
        </p:nvCxnSpPr>
        <p:spPr>
          <a:xfrm>
            <a:off x="7666137" y="2689804"/>
            <a:ext cx="1255632" cy="228327"/>
          </a:xfrm>
          <a:prstGeom prst="straightConnector1">
            <a:avLst/>
          </a:prstGeom>
          <a:noFill/>
          <a:ln w="19050" cap="flat" cmpd="sng" algn="ctr">
            <a:solidFill>
              <a:srgbClr val="4F81BD">
                <a:shade val="95000"/>
                <a:satMod val="105000"/>
              </a:srgbClr>
            </a:solidFill>
            <a:prstDash val="solid"/>
            <a:tailEnd type="triangle"/>
          </a:ln>
          <a:effectLst/>
        </p:spPr>
      </p:cxnSp>
      <p:cxnSp>
        <p:nvCxnSpPr>
          <p:cNvPr id="54" name="Straight Connector 53">
            <a:extLst>
              <a:ext uri="{FF2B5EF4-FFF2-40B4-BE49-F238E27FC236}">
                <a16:creationId xmlns:a16="http://schemas.microsoft.com/office/drawing/2014/main" id="{806EA4B7-DC2E-49E5-B086-4CAC77FC5DA3}"/>
              </a:ext>
            </a:extLst>
          </p:cNvPr>
          <p:cNvCxnSpPr>
            <a:cxnSpLocks/>
            <a:stCxn id="47" idx="3"/>
            <a:endCxn id="49" idx="2"/>
          </p:cNvCxnSpPr>
          <p:nvPr/>
        </p:nvCxnSpPr>
        <p:spPr>
          <a:xfrm flipV="1">
            <a:off x="8367674" y="3791438"/>
            <a:ext cx="554095" cy="568839"/>
          </a:xfrm>
          <a:prstGeom prst="line">
            <a:avLst/>
          </a:prstGeom>
          <a:noFill/>
          <a:ln w="28575" cap="flat" cmpd="sng" algn="ctr">
            <a:solidFill>
              <a:srgbClr val="D6A300"/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55" name="Straight Connector 54">
            <a:extLst>
              <a:ext uri="{FF2B5EF4-FFF2-40B4-BE49-F238E27FC236}">
                <a16:creationId xmlns:a16="http://schemas.microsoft.com/office/drawing/2014/main" id="{BE2069BE-F784-43A2-9842-0DF7E5F1273E}"/>
              </a:ext>
            </a:extLst>
          </p:cNvPr>
          <p:cNvCxnSpPr>
            <a:cxnSpLocks/>
            <a:stCxn id="52" idx="1"/>
            <a:endCxn id="49" idx="2"/>
          </p:cNvCxnSpPr>
          <p:nvPr/>
        </p:nvCxnSpPr>
        <p:spPr>
          <a:xfrm flipV="1">
            <a:off x="8219695" y="3791438"/>
            <a:ext cx="702074" cy="1573276"/>
          </a:xfrm>
          <a:prstGeom prst="line">
            <a:avLst/>
          </a:prstGeom>
          <a:noFill/>
          <a:ln w="28575" cap="flat" cmpd="sng" algn="ctr">
            <a:solidFill>
              <a:srgbClr val="D6A300"/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56" name="Straight Connector 55">
            <a:extLst>
              <a:ext uri="{FF2B5EF4-FFF2-40B4-BE49-F238E27FC236}">
                <a16:creationId xmlns:a16="http://schemas.microsoft.com/office/drawing/2014/main" id="{8AA754CA-517E-473F-B18F-DFACBACEE13D}"/>
              </a:ext>
            </a:extLst>
          </p:cNvPr>
          <p:cNvCxnSpPr>
            <a:cxnSpLocks/>
            <a:stCxn id="46" idx="3"/>
            <a:endCxn id="49" idx="2"/>
          </p:cNvCxnSpPr>
          <p:nvPr/>
        </p:nvCxnSpPr>
        <p:spPr>
          <a:xfrm flipV="1">
            <a:off x="8342323" y="3791438"/>
            <a:ext cx="579446" cy="2577713"/>
          </a:xfrm>
          <a:prstGeom prst="line">
            <a:avLst/>
          </a:prstGeom>
          <a:noFill/>
          <a:ln w="28575" cap="flat" cmpd="sng" algn="ctr">
            <a:solidFill>
              <a:srgbClr val="D6A300"/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59" name="Straight Arrow Connector 58">
            <a:extLst>
              <a:ext uri="{FF2B5EF4-FFF2-40B4-BE49-F238E27FC236}">
                <a16:creationId xmlns:a16="http://schemas.microsoft.com/office/drawing/2014/main" id="{BB6A5F23-C3C2-45C5-A099-D2C0DA45D0E1}"/>
              </a:ext>
            </a:extLst>
          </p:cNvPr>
          <p:cNvCxnSpPr>
            <a:cxnSpLocks/>
            <a:stCxn id="108" idx="0"/>
            <a:endCxn id="50" idx="1"/>
          </p:cNvCxnSpPr>
          <p:nvPr/>
        </p:nvCxnSpPr>
        <p:spPr>
          <a:xfrm flipV="1">
            <a:off x="7666137" y="1646941"/>
            <a:ext cx="1373076" cy="174491"/>
          </a:xfrm>
          <a:prstGeom prst="straightConnector1">
            <a:avLst/>
          </a:prstGeom>
          <a:noFill/>
          <a:ln w="19050" cap="flat" cmpd="sng" algn="ctr">
            <a:solidFill>
              <a:srgbClr val="4F81BD">
                <a:shade val="95000"/>
                <a:satMod val="105000"/>
              </a:srgbClr>
            </a:solidFill>
            <a:prstDash val="solid"/>
            <a:tailEnd type="triangle"/>
          </a:ln>
          <a:effectLst/>
        </p:spPr>
      </p:cxnSp>
      <p:cxnSp>
        <p:nvCxnSpPr>
          <p:cNvPr id="60" name="Straight Arrow Connector 59">
            <a:extLst>
              <a:ext uri="{FF2B5EF4-FFF2-40B4-BE49-F238E27FC236}">
                <a16:creationId xmlns:a16="http://schemas.microsoft.com/office/drawing/2014/main" id="{6C540D8D-E0D5-4520-B3D7-0776E302958F}"/>
              </a:ext>
            </a:extLst>
          </p:cNvPr>
          <p:cNvCxnSpPr>
            <a:cxnSpLocks/>
            <a:stCxn id="110" idx="0"/>
            <a:endCxn id="50" idx="1"/>
          </p:cNvCxnSpPr>
          <p:nvPr/>
        </p:nvCxnSpPr>
        <p:spPr>
          <a:xfrm flipH="1" flipV="1">
            <a:off x="9039213" y="1646941"/>
            <a:ext cx="1255481" cy="181877"/>
          </a:xfrm>
          <a:prstGeom prst="straightConnector1">
            <a:avLst/>
          </a:prstGeom>
          <a:noFill/>
          <a:ln w="19050" cap="flat" cmpd="sng" algn="ctr">
            <a:solidFill>
              <a:srgbClr val="4F81BD">
                <a:shade val="95000"/>
                <a:satMod val="105000"/>
              </a:srgbClr>
            </a:solidFill>
            <a:prstDash val="solid"/>
            <a:tailEnd type="triangle"/>
          </a:ln>
          <a:effectLst/>
        </p:spPr>
      </p:cxnSp>
      <p:sp>
        <p:nvSpPr>
          <p:cNvPr id="64" name="Rectangle: Rounded Corners 63">
            <a:extLst>
              <a:ext uri="{FF2B5EF4-FFF2-40B4-BE49-F238E27FC236}">
                <a16:creationId xmlns:a16="http://schemas.microsoft.com/office/drawing/2014/main" id="{B4F5A667-1818-4013-892C-19B21B1B7FCF}"/>
              </a:ext>
            </a:extLst>
          </p:cNvPr>
          <p:cNvSpPr/>
          <p:nvPr/>
        </p:nvSpPr>
        <p:spPr>
          <a:xfrm>
            <a:off x="9637555" y="4942376"/>
            <a:ext cx="2520000" cy="900000"/>
          </a:xfrm>
          <a:prstGeom prst="roundRect">
            <a:avLst/>
          </a:prstGeom>
          <a:solidFill>
            <a:sysClr val="window" lastClr="FFFFFF"/>
          </a:solidFill>
          <a:ln w="28575" cap="flat" cmpd="sng" algn="ctr">
            <a:solidFill>
              <a:srgbClr val="D6A300"/>
            </a:solidFill>
            <a:prstDash val="sysDash"/>
            <a:miter lim="800000"/>
          </a:ln>
          <a:effectLst/>
        </p:spPr>
        <p:txBody>
          <a:bodyPr rot="0" spcFirstLastPara="0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80000"/>
              </a:lnSpc>
              <a:defRPr/>
            </a:pPr>
            <a:r>
              <a:rPr lang="ru-RU" sz="1600" dirty="0">
                <a:solidFill>
                  <a:srgbClr val="000000"/>
                </a:solidFill>
                <a:ea typeface="Times New Roman" panose="02020603050405020304" pitchFamily="18" charset="0"/>
              </a:rPr>
              <a:t>Предложения от ССУ за разработване на компетентностни профили на учителите</a:t>
            </a:r>
            <a:endParaRPr lang="en-GB" sz="1600" kern="0" dirty="0">
              <a:solidFill>
                <a:sysClr val="window" lastClr="FFFFFF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65" name="Rectangle: Rounded Corners 64">
            <a:extLst>
              <a:ext uri="{FF2B5EF4-FFF2-40B4-BE49-F238E27FC236}">
                <a16:creationId xmlns:a16="http://schemas.microsoft.com/office/drawing/2014/main" id="{C88FDC22-C581-4FCF-B14D-722A5D48D5D8}"/>
              </a:ext>
            </a:extLst>
          </p:cNvPr>
          <p:cNvSpPr/>
          <p:nvPr/>
        </p:nvSpPr>
        <p:spPr>
          <a:xfrm>
            <a:off x="9416687" y="3918658"/>
            <a:ext cx="2520000" cy="900000"/>
          </a:xfrm>
          <a:prstGeom prst="roundRect">
            <a:avLst/>
          </a:prstGeom>
          <a:solidFill>
            <a:sysClr val="window" lastClr="FFFFFF"/>
          </a:solidFill>
          <a:ln w="28575" cap="flat" cmpd="sng" algn="ctr">
            <a:solidFill>
              <a:srgbClr val="D6A300"/>
            </a:solidFill>
            <a:prstDash val="sysDash"/>
            <a:miter lim="800000"/>
          </a:ln>
          <a:effectLst/>
        </p:spPr>
        <p:txBody>
          <a:bodyPr rot="0" spcFirstLastPara="0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70000"/>
              </a:lnSpc>
              <a:defRPr/>
            </a:pPr>
            <a:r>
              <a:rPr lang="ru-RU" sz="1600" dirty="0">
                <a:solidFill>
                  <a:srgbClr val="000000"/>
                </a:solidFill>
                <a:ea typeface="Times New Roman" panose="02020603050405020304" pitchFamily="18" charset="0"/>
              </a:rPr>
              <a:t>Предложения от ССУ за  въвеждане на образователни материали по професионална подготовка </a:t>
            </a:r>
            <a:endParaRPr lang="en-GB" sz="1600" kern="0" dirty="0">
              <a:solidFill>
                <a:sysClr val="window" lastClr="FFFFFF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cxnSp>
        <p:nvCxnSpPr>
          <p:cNvPr id="74" name="Straight Connector 73">
            <a:extLst>
              <a:ext uri="{FF2B5EF4-FFF2-40B4-BE49-F238E27FC236}">
                <a16:creationId xmlns:a16="http://schemas.microsoft.com/office/drawing/2014/main" id="{F4456849-038C-408D-89E6-844AC13DA5D5}"/>
              </a:ext>
            </a:extLst>
          </p:cNvPr>
          <p:cNvCxnSpPr>
            <a:cxnSpLocks/>
            <a:stCxn id="64" idx="1"/>
            <a:endCxn id="49" idx="2"/>
          </p:cNvCxnSpPr>
          <p:nvPr/>
        </p:nvCxnSpPr>
        <p:spPr>
          <a:xfrm flipH="1" flipV="1">
            <a:off x="8921769" y="3791438"/>
            <a:ext cx="715786" cy="1600938"/>
          </a:xfrm>
          <a:prstGeom prst="line">
            <a:avLst/>
          </a:prstGeom>
          <a:noFill/>
          <a:ln w="28575" cap="flat" cmpd="sng" algn="ctr">
            <a:solidFill>
              <a:srgbClr val="D6A300"/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78" name="Straight Connector 77">
            <a:extLst>
              <a:ext uri="{FF2B5EF4-FFF2-40B4-BE49-F238E27FC236}">
                <a16:creationId xmlns:a16="http://schemas.microsoft.com/office/drawing/2014/main" id="{B442C465-88FB-477C-A00D-E7B9C03BF1E2}"/>
              </a:ext>
            </a:extLst>
          </p:cNvPr>
          <p:cNvCxnSpPr>
            <a:cxnSpLocks/>
            <a:stCxn id="65" idx="1"/>
            <a:endCxn id="49" idx="2"/>
          </p:cNvCxnSpPr>
          <p:nvPr/>
        </p:nvCxnSpPr>
        <p:spPr>
          <a:xfrm flipH="1" flipV="1">
            <a:off x="8921769" y="3791438"/>
            <a:ext cx="494918" cy="577220"/>
          </a:xfrm>
          <a:prstGeom prst="line">
            <a:avLst/>
          </a:prstGeom>
          <a:noFill/>
          <a:ln w="28575" cap="flat" cmpd="sng" algn="ctr">
            <a:solidFill>
              <a:srgbClr val="D6A300"/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sp>
        <p:nvSpPr>
          <p:cNvPr id="101" name="Rectangle: Rounded Corners 100">
            <a:extLst>
              <a:ext uri="{FF2B5EF4-FFF2-40B4-BE49-F238E27FC236}">
                <a16:creationId xmlns:a16="http://schemas.microsoft.com/office/drawing/2014/main" id="{6B48EEA8-C0A7-4DBB-8320-DFD5BB729C18}"/>
              </a:ext>
            </a:extLst>
          </p:cNvPr>
          <p:cNvSpPr/>
          <p:nvPr/>
        </p:nvSpPr>
        <p:spPr>
          <a:xfrm>
            <a:off x="9416687" y="5951689"/>
            <a:ext cx="2520000" cy="900000"/>
          </a:xfrm>
          <a:prstGeom prst="roundRect">
            <a:avLst/>
          </a:prstGeom>
          <a:solidFill>
            <a:sysClr val="window" lastClr="FFFFFF"/>
          </a:solidFill>
          <a:ln w="28575" cap="flat" cmpd="sng" algn="ctr">
            <a:solidFill>
              <a:srgbClr val="D6A300"/>
            </a:solidFill>
            <a:prstDash val="sysDash"/>
            <a:miter lim="800000"/>
          </a:ln>
          <a:effectLst/>
        </p:spPr>
        <p:txBody>
          <a:bodyPr rot="0" spcFirstLastPara="0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80000"/>
              </a:lnSpc>
              <a:defRPr/>
            </a:pPr>
            <a:r>
              <a:rPr lang="ru-RU" sz="1600" dirty="0">
                <a:solidFill>
                  <a:srgbClr val="000000"/>
                </a:solidFill>
                <a:ea typeface="Times New Roman" panose="02020603050405020304" pitchFamily="18" charset="0"/>
              </a:rPr>
              <a:t>Предложения от ССУ за актуализиране на национални изпитни програми</a:t>
            </a:r>
            <a:endParaRPr lang="en-GB" sz="1600" kern="0" dirty="0">
              <a:solidFill>
                <a:sysClr val="window" lastClr="FFFFFF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cxnSp>
        <p:nvCxnSpPr>
          <p:cNvPr id="102" name="Straight Connector 101">
            <a:extLst>
              <a:ext uri="{FF2B5EF4-FFF2-40B4-BE49-F238E27FC236}">
                <a16:creationId xmlns:a16="http://schemas.microsoft.com/office/drawing/2014/main" id="{6DF18B79-DDE9-4636-8DE6-EBE219BDCD6B}"/>
              </a:ext>
            </a:extLst>
          </p:cNvPr>
          <p:cNvCxnSpPr>
            <a:cxnSpLocks/>
            <a:stCxn id="101" idx="1"/>
            <a:endCxn id="49" idx="2"/>
          </p:cNvCxnSpPr>
          <p:nvPr/>
        </p:nvCxnSpPr>
        <p:spPr>
          <a:xfrm flipH="1" flipV="1">
            <a:off x="8921769" y="3791438"/>
            <a:ext cx="494918" cy="2610251"/>
          </a:xfrm>
          <a:prstGeom prst="line">
            <a:avLst/>
          </a:prstGeom>
          <a:noFill/>
          <a:ln w="28575" cap="flat" cmpd="sng" algn="ctr">
            <a:solidFill>
              <a:srgbClr val="D6A300"/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pic>
        <p:nvPicPr>
          <p:cNvPr id="108" name="Picture 107">
            <a:extLst>
              <a:ext uri="{FF2B5EF4-FFF2-40B4-BE49-F238E27FC236}">
                <a16:creationId xmlns:a16="http://schemas.microsoft.com/office/drawing/2014/main" id="{7264A2E0-7EE0-4803-94DD-15F497FD83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7520" y="1821432"/>
            <a:ext cx="1677233" cy="8683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0" name="Picture 109">
            <a:extLst>
              <a:ext uri="{FF2B5EF4-FFF2-40B4-BE49-F238E27FC236}">
                <a16:creationId xmlns:a16="http://schemas.microsoft.com/office/drawing/2014/main" id="{846F68A8-0931-4C80-8F5A-23D06BABAF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01527" y="1828818"/>
            <a:ext cx="1386333" cy="86098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5" name="Slide Number Placeholder 1">
            <a:extLst>
              <a:ext uri="{FF2B5EF4-FFF2-40B4-BE49-F238E27FC236}">
                <a16:creationId xmlns:a16="http://schemas.microsoft.com/office/drawing/2014/main" id="{21218A6F-6B85-4985-97EF-FAC1D24A2DF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39490" y="6492875"/>
            <a:ext cx="1052510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20023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DF9F602-1C2B-4B9B-975B-0AFD7A97035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33" name="Rounded Rectangle 183">
            <a:extLst>
              <a:ext uri="{FF2B5EF4-FFF2-40B4-BE49-F238E27FC236}">
                <a16:creationId xmlns:a16="http://schemas.microsoft.com/office/drawing/2014/main" id="{F415481B-FA3D-4DB6-8EB4-EDCCD8B2280E}"/>
              </a:ext>
            </a:extLst>
          </p:cNvPr>
          <p:cNvSpPr/>
          <p:nvPr/>
        </p:nvSpPr>
        <p:spPr>
          <a:xfrm>
            <a:off x="10051765" y="4224093"/>
            <a:ext cx="1800000" cy="837568"/>
          </a:xfrm>
          <a:prstGeom prst="roundRect">
            <a:avLst/>
          </a:prstGeom>
          <a:solidFill>
            <a:srgbClr val="4A66AC">
              <a:lumMod val="40000"/>
              <a:lumOff val="60000"/>
            </a:srgbClr>
          </a:solidFill>
          <a:ln w="15875" cap="flat" cmpd="sng" algn="ctr">
            <a:solidFill>
              <a:srgbClr val="4A66AC">
                <a:shade val="50000"/>
              </a:srgbClr>
            </a:solidFill>
            <a:prstDash val="solid"/>
          </a:ln>
          <a:effectLst/>
        </p:spPr>
        <p:txBody>
          <a:bodyPr rot="0" spcFirstLastPara="0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b="0" i="0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Times New Roman" panose="02020603050405020304" pitchFamily="18" charset="0"/>
                <a:cs typeface="Times New Roman" panose="02020603050405020304" pitchFamily="18" charset="0"/>
              </a:rPr>
              <a:t>Министерство на образованието и науката </a:t>
            </a:r>
            <a:endParaRPr kumimoji="0" lang="en-GB" b="0" i="0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34" name="Rounded Rectangle 184">
            <a:extLst>
              <a:ext uri="{FF2B5EF4-FFF2-40B4-BE49-F238E27FC236}">
                <a16:creationId xmlns:a16="http://schemas.microsoft.com/office/drawing/2014/main" id="{4263CFF9-9C74-4055-BE37-6AA749BECE3A}"/>
              </a:ext>
            </a:extLst>
          </p:cNvPr>
          <p:cNvSpPr/>
          <p:nvPr/>
        </p:nvSpPr>
        <p:spPr>
          <a:xfrm>
            <a:off x="7889278" y="4224093"/>
            <a:ext cx="1800000" cy="837568"/>
          </a:xfrm>
          <a:prstGeom prst="roundRect">
            <a:avLst/>
          </a:prstGeom>
          <a:solidFill>
            <a:srgbClr val="4A66AC">
              <a:lumMod val="40000"/>
              <a:lumOff val="60000"/>
            </a:srgbClr>
          </a:solidFill>
          <a:ln w="15875" cap="flat" cmpd="sng" algn="ctr">
            <a:solidFill>
              <a:srgbClr val="4A66AC">
                <a:shade val="50000"/>
              </a:srgbClr>
            </a:solidFill>
            <a:prstDash val="solid"/>
          </a:ln>
          <a:effectLst/>
        </p:spPr>
        <p:txBody>
          <a:bodyPr rot="0" spcFirstLastPara="0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b="0" i="0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Times New Roman" panose="02020603050405020304" pitchFamily="18" charset="0"/>
                <a:cs typeface="Times New Roman" panose="02020603050405020304" pitchFamily="18" charset="0"/>
              </a:rPr>
              <a:t>Регионални управления на образованието</a:t>
            </a:r>
            <a:endParaRPr kumimoji="0" lang="en-GB" b="0" i="0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35" name="Rounded Rectangle 185">
            <a:extLst>
              <a:ext uri="{FF2B5EF4-FFF2-40B4-BE49-F238E27FC236}">
                <a16:creationId xmlns:a16="http://schemas.microsoft.com/office/drawing/2014/main" id="{B1553D99-DD7B-4CFB-A91B-C423CE465D99}"/>
              </a:ext>
            </a:extLst>
          </p:cNvPr>
          <p:cNvSpPr/>
          <p:nvPr/>
        </p:nvSpPr>
        <p:spPr>
          <a:xfrm>
            <a:off x="5749708" y="4218837"/>
            <a:ext cx="1800000" cy="837568"/>
          </a:xfrm>
          <a:prstGeom prst="roundRect">
            <a:avLst/>
          </a:prstGeom>
          <a:solidFill>
            <a:srgbClr val="4A66AC">
              <a:lumMod val="40000"/>
              <a:lumOff val="60000"/>
            </a:srgbClr>
          </a:solidFill>
          <a:ln w="28575" cap="flat" cmpd="sng" algn="ctr">
            <a:solidFill>
              <a:srgbClr val="4A66AC">
                <a:shade val="50000"/>
              </a:srgbClr>
            </a:solidFill>
            <a:prstDash val="solid"/>
          </a:ln>
          <a:effectLst/>
        </p:spPr>
        <p:txBody>
          <a:bodyPr rot="0" spcFirstLastPara="0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b="0" i="0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Times New Roman" panose="02020603050405020304" pitchFamily="18" charset="0"/>
                <a:cs typeface="Times New Roman" panose="02020603050405020304" pitchFamily="18" charset="0"/>
              </a:rPr>
              <a:t>УЧИЛИЩЕ</a:t>
            </a:r>
            <a:endParaRPr kumimoji="0" lang="en-GB" b="0" i="0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ea typeface="Times New Roman" panose="02020603050405020304" pitchFamily="18" charset="0"/>
              <a:cs typeface="+mn-cs"/>
            </a:endParaRPr>
          </a:p>
        </p:txBody>
      </p:sp>
      <p:cxnSp>
        <p:nvCxnSpPr>
          <p:cNvPr id="36" name="Straight Arrow Connector 35">
            <a:extLst>
              <a:ext uri="{FF2B5EF4-FFF2-40B4-BE49-F238E27FC236}">
                <a16:creationId xmlns:a16="http://schemas.microsoft.com/office/drawing/2014/main" id="{05611282-6512-4D24-B1BF-007DBE7E0DAC}"/>
              </a:ext>
            </a:extLst>
          </p:cNvPr>
          <p:cNvCxnSpPr>
            <a:cxnSpLocks/>
            <a:stCxn id="34" idx="1"/>
            <a:endCxn id="35" idx="3"/>
          </p:cNvCxnSpPr>
          <p:nvPr/>
        </p:nvCxnSpPr>
        <p:spPr>
          <a:xfrm flipH="1" flipV="1">
            <a:off x="7549708" y="4637621"/>
            <a:ext cx="339570" cy="5256"/>
          </a:xfrm>
          <a:prstGeom prst="straightConnector1">
            <a:avLst/>
          </a:prstGeom>
          <a:noFill/>
          <a:ln w="19050" cap="flat" cmpd="sng" algn="ctr">
            <a:solidFill>
              <a:srgbClr val="C00000"/>
            </a:solidFill>
            <a:prstDash val="solid"/>
            <a:tailEnd type="triangle"/>
          </a:ln>
          <a:effectLst/>
        </p:spPr>
      </p:cxnSp>
      <p:cxnSp>
        <p:nvCxnSpPr>
          <p:cNvPr id="37" name="Straight Arrow Connector 36">
            <a:extLst>
              <a:ext uri="{FF2B5EF4-FFF2-40B4-BE49-F238E27FC236}">
                <a16:creationId xmlns:a16="http://schemas.microsoft.com/office/drawing/2014/main" id="{C32949E9-F694-49C7-A0B3-4C4DE2A96A35}"/>
              </a:ext>
            </a:extLst>
          </p:cNvPr>
          <p:cNvCxnSpPr>
            <a:cxnSpLocks/>
            <a:stCxn id="33" idx="1"/>
            <a:endCxn id="34" idx="3"/>
          </p:cNvCxnSpPr>
          <p:nvPr/>
        </p:nvCxnSpPr>
        <p:spPr>
          <a:xfrm flipH="1">
            <a:off x="9689278" y="4642877"/>
            <a:ext cx="362487" cy="0"/>
          </a:xfrm>
          <a:prstGeom prst="straightConnector1">
            <a:avLst/>
          </a:prstGeom>
          <a:noFill/>
          <a:ln w="19050" cap="flat" cmpd="sng" algn="ctr">
            <a:solidFill>
              <a:srgbClr val="C00000"/>
            </a:solidFill>
            <a:prstDash val="solid"/>
            <a:tailEnd type="triangle"/>
          </a:ln>
          <a:effectLst/>
        </p:spPr>
      </p:cxnSp>
      <p:sp>
        <p:nvSpPr>
          <p:cNvPr id="43" name="Left Arrow 204">
            <a:extLst>
              <a:ext uri="{FF2B5EF4-FFF2-40B4-BE49-F238E27FC236}">
                <a16:creationId xmlns:a16="http://schemas.microsoft.com/office/drawing/2014/main" id="{6E9EF1F0-ADF1-4C60-BC14-B14D68CDE8B6}"/>
              </a:ext>
            </a:extLst>
          </p:cNvPr>
          <p:cNvSpPr/>
          <p:nvPr/>
        </p:nvSpPr>
        <p:spPr>
          <a:xfrm>
            <a:off x="9191902" y="2724466"/>
            <a:ext cx="2659863" cy="1360644"/>
          </a:xfrm>
          <a:prstGeom prst="rightArrow">
            <a:avLst>
              <a:gd name="adj1" fmla="val 66428"/>
              <a:gd name="adj2" fmla="val 71654"/>
            </a:avLst>
          </a:prstGeom>
          <a:solidFill>
            <a:schemeClr val="bg1"/>
          </a:solidFill>
          <a:ln w="15875" cap="flat" cmpd="sng" algn="ctr">
            <a:solidFill>
              <a:srgbClr val="C00000"/>
            </a:solidFill>
            <a:prstDash val="dash"/>
          </a:ln>
          <a:effectLst/>
        </p:spPr>
        <p:txBody>
          <a:bodyPr rot="0" spcFirstLastPara="0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88900" marR="0" lvl="0" defTabSz="45720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600" b="1" i="0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kumimoji="0" lang="en-US" sz="1600" b="1" i="0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kumimoji="0" lang="en-US" sz="1600" b="0" i="0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bg-BG" sz="1600" b="0" i="0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Times New Roman" panose="02020603050405020304" pitchFamily="18" charset="0"/>
                <a:cs typeface="Times New Roman" panose="02020603050405020304" pitchFamily="18" charset="0"/>
              </a:rPr>
              <a:t>РУО селектират заявленията и ги представят за одобрение от МОН</a:t>
            </a:r>
            <a:endParaRPr kumimoji="0" lang="en-GB" sz="1600" b="0" i="0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ea typeface="Times New Roman" panose="02020603050405020304" pitchFamily="18" charset="0"/>
              <a:cs typeface="+mn-cs"/>
            </a:endParaRPr>
          </a:p>
        </p:txBody>
      </p:sp>
      <p:cxnSp>
        <p:nvCxnSpPr>
          <p:cNvPr id="48" name="Elbow Connector 209">
            <a:extLst>
              <a:ext uri="{FF2B5EF4-FFF2-40B4-BE49-F238E27FC236}">
                <a16:creationId xmlns:a16="http://schemas.microsoft.com/office/drawing/2014/main" id="{C566CB0D-5CB3-4978-8244-801CB5859B51}"/>
              </a:ext>
            </a:extLst>
          </p:cNvPr>
          <p:cNvCxnSpPr>
            <a:cxnSpLocks/>
            <a:stCxn id="70" idx="3"/>
            <a:endCxn id="33" idx="3"/>
          </p:cNvCxnSpPr>
          <p:nvPr/>
        </p:nvCxnSpPr>
        <p:spPr>
          <a:xfrm>
            <a:off x="10209570" y="2242113"/>
            <a:ext cx="1642195" cy="2400764"/>
          </a:xfrm>
          <a:prstGeom prst="bentConnector3">
            <a:avLst>
              <a:gd name="adj1" fmla="val 113920"/>
            </a:avLst>
          </a:prstGeom>
          <a:noFill/>
          <a:ln w="19050" cap="flat" cmpd="sng" algn="ctr">
            <a:solidFill>
              <a:srgbClr val="00B050"/>
            </a:solidFill>
            <a:prstDash val="solid"/>
            <a:tailEnd type="triangle"/>
          </a:ln>
          <a:effectLst/>
        </p:spPr>
      </p:cxnSp>
      <p:sp>
        <p:nvSpPr>
          <p:cNvPr id="70" name="Rectangle 69">
            <a:extLst>
              <a:ext uri="{FF2B5EF4-FFF2-40B4-BE49-F238E27FC236}">
                <a16:creationId xmlns:a16="http://schemas.microsoft.com/office/drawing/2014/main" id="{E1672E80-ED63-460F-AFEE-F216C1F30B37}"/>
              </a:ext>
            </a:extLst>
          </p:cNvPr>
          <p:cNvSpPr/>
          <p:nvPr/>
        </p:nvSpPr>
        <p:spPr>
          <a:xfrm>
            <a:off x="7549708" y="1841947"/>
            <a:ext cx="2659862" cy="800332"/>
          </a:xfrm>
          <a:prstGeom prst="rect">
            <a:avLst/>
          </a:prstGeom>
          <a:gradFill rotWithShape="1">
            <a:gsLst>
              <a:gs pos="0">
                <a:srgbClr val="D01818"/>
              </a:gs>
              <a:gs pos="80000">
                <a:srgbClr val="EC3E3E"/>
              </a:gs>
              <a:gs pos="100000">
                <a:srgbClr val="F57365"/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38100" h="25400"/>
          </a:sp3d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800" b="1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Управляващ орган на ПО 2021-2027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3" name="Flowchart: Process 72">
            <a:extLst>
              <a:ext uri="{FF2B5EF4-FFF2-40B4-BE49-F238E27FC236}">
                <a16:creationId xmlns:a16="http://schemas.microsoft.com/office/drawing/2014/main" id="{4B21B92C-40C3-4DD9-B3FF-43F51F2073E1}"/>
              </a:ext>
            </a:extLst>
          </p:cNvPr>
          <p:cNvSpPr/>
          <p:nvPr/>
        </p:nvSpPr>
        <p:spPr>
          <a:xfrm>
            <a:off x="91441" y="1352928"/>
            <a:ext cx="5506720" cy="5383150"/>
          </a:xfrm>
          <a:prstGeom prst="flowChartProcess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20000"/>
                <a:lumOff val="8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bg-BG" sz="2400" b="1" u="sng" dirty="0">
                <a:solidFill>
                  <a:schemeClr val="accent6">
                    <a:lumMod val="75000"/>
                  </a:schemeClr>
                </a:solidFill>
              </a:rPr>
              <a:t>ДЕЙНОСТИ НА УЧИЛИЩНО НИВО:</a:t>
            </a:r>
            <a:endParaRPr lang="en-US" sz="2400" b="1" u="sng" dirty="0">
              <a:solidFill>
                <a:schemeClr val="accent6">
                  <a:lumMod val="75000"/>
                </a:schemeClr>
              </a:solidFill>
            </a:endParaRP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ru-RU" sz="2000" b="1" dirty="0">
                <a:solidFill>
                  <a:srgbClr val="002060"/>
                </a:solidFill>
              </a:rPr>
              <a:t>Дейност 5.</a:t>
            </a:r>
            <a:r>
              <a:rPr lang="ru-RU" sz="2000" i="1" dirty="0">
                <a:solidFill>
                  <a:srgbClr val="002060"/>
                </a:solidFill>
              </a:rPr>
              <a:t> О</a:t>
            </a:r>
            <a:r>
              <a:rPr lang="ru-RU" sz="2000" dirty="0">
                <a:solidFill>
                  <a:srgbClr val="002060"/>
                </a:solidFill>
              </a:rPr>
              <a:t>бучения на учители по професионална подготовка, включително от бизнеса, науката, публичния и неправителствения сектор.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ru-RU" sz="2000" b="1" dirty="0">
                <a:solidFill>
                  <a:srgbClr val="002060"/>
                </a:solidFill>
              </a:rPr>
              <a:t>Дейност 6. С</a:t>
            </a:r>
            <a:r>
              <a:rPr lang="ru-RU" sz="2000" dirty="0">
                <a:solidFill>
                  <a:srgbClr val="002060"/>
                </a:solidFill>
              </a:rPr>
              <a:t>пециализирани обучения за учители за прехода към цифрова и зелена икономика, синия растеж, индустрия 5.0, ИСИС.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ru-RU" sz="2000" b="1" dirty="0">
                <a:solidFill>
                  <a:srgbClr val="002060"/>
                </a:solidFill>
              </a:rPr>
              <a:t>Дейност 7</a:t>
            </a:r>
            <a:r>
              <a:rPr lang="ru-RU" sz="2000" dirty="0">
                <a:solidFill>
                  <a:srgbClr val="002060"/>
                </a:solidFill>
              </a:rPr>
              <a:t>. Подобряване на трансверсалните и ключовите компетентности на учениците.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ru-RU" sz="2000" b="1" dirty="0">
                <a:solidFill>
                  <a:srgbClr val="002060"/>
                </a:solidFill>
              </a:rPr>
              <a:t>Дейност 8. П</a:t>
            </a:r>
            <a:r>
              <a:rPr lang="ru-RU" sz="2000" dirty="0">
                <a:solidFill>
                  <a:srgbClr val="002060"/>
                </a:solidFill>
              </a:rPr>
              <a:t>одкрепа за учебни предприятия и допълнителни практики в реална работна среда 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ru-RU" sz="2000" b="1" dirty="0">
                <a:solidFill>
                  <a:srgbClr val="002060"/>
                </a:solidFill>
              </a:rPr>
              <a:t>Дейност 9.  </a:t>
            </a:r>
            <a:r>
              <a:rPr lang="ru-RU" sz="2000" dirty="0">
                <a:solidFill>
                  <a:srgbClr val="002060"/>
                </a:solidFill>
              </a:rPr>
              <a:t>Информационни кампании за повишаване привлекателността на ПОО</a:t>
            </a:r>
            <a:r>
              <a:rPr lang="ru-RU" sz="1600" dirty="0">
                <a:solidFill>
                  <a:srgbClr val="002060"/>
                </a:solidFill>
              </a:rPr>
              <a:t>.</a:t>
            </a: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80978A2D-3604-4746-9372-C79B39AFB21E}"/>
              </a:ext>
            </a:extLst>
          </p:cNvPr>
          <p:cNvSpPr txBox="1"/>
          <p:nvPr/>
        </p:nvSpPr>
        <p:spPr>
          <a:xfrm>
            <a:off x="848253" y="890897"/>
            <a:ext cx="1039395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Допустими дейности 2</a:t>
            </a:r>
            <a:endParaRPr lang="bg-BG" sz="2400" b="1" dirty="0"/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D138E616-24FA-4BBB-B9A5-3ED7B318B190}"/>
              </a:ext>
            </a:extLst>
          </p:cNvPr>
          <p:cNvSpPr txBox="1"/>
          <p:nvPr/>
        </p:nvSpPr>
        <p:spPr>
          <a:xfrm>
            <a:off x="5622939" y="1404623"/>
            <a:ext cx="65134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chemeClr val="accent6">
                    <a:lumMod val="75000"/>
                  </a:schemeClr>
                </a:solidFill>
              </a:rPr>
              <a:t>Механизъм за териториално разпределение на средствата</a:t>
            </a:r>
            <a:endParaRPr lang="bg-BG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22" name="Left Arrow 204">
            <a:extLst>
              <a:ext uri="{FF2B5EF4-FFF2-40B4-BE49-F238E27FC236}">
                <a16:creationId xmlns:a16="http://schemas.microsoft.com/office/drawing/2014/main" id="{7645A827-48C2-4F20-B007-66521791F3E5}"/>
              </a:ext>
            </a:extLst>
          </p:cNvPr>
          <p:cNvSpPr/>
          <p:nvPr/>
        </p:nvSpPr>
        <p:spPr>
          <a:xfrm>
            <a:off x="6119193" y="2743703"/>
            <a:ext cx="2659863" cy="1360644"/>
          </a:xfrm>
          <a:prstGeom prst="rightArrow">
            <a:avLst>
              <a:gd name="adj1" fmla="val 66428"/>
              <a:gd name="adj2" fmla="val 71654"/>
            </a:avLst>
          </a:prstGeom>
          <a:solidFill>
            <a:schemeClr val="bg1"/>
          </a:solidFill>
          <a:ln w="15875" cap="flat" cmpd="sng" algn="ctr">
            <a:solidFill>
              <a:srgbClr val="C00000"/>
            </a:solidFill>
            <a:prstDash val="dash"/>
          </a:ln>
          <a:effectLst/>
        </p:spPr>
        <p:txBody>
          <a:bodyPr rot="0" spcFirstLastPara="0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88900" marR="0" lvl="0" defTabSz="45720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600" b="1" i="0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kumimoji="0" lang="en-US" sz="1600" b="1" i="0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bg-BG" sz="1600" kern="0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bg-BG" sz="1600" b="0" i="0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Times New Roman" panose="02020603050405020304" pitchFamily="18" charset="0"/>
                <a:cs typeface="Times New Roman" panose="02020603050405020304" pitchFamily="18" charset="0"/>
              </a:rPr>
              <a:t>Училищата представят заявление за участие в проектните дейности</a:t>
            </a:r>
            <a:endParaRPr kumimoji="0" lang="en-GB" sz="1600" b="0" i="0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23" name="Left Arrow 204">
            <a:extLst>
              <a:ext uri="{FF2B5EF4-FFF2-40B4-BE49-F238E27FC236}">
                <a16:creationId xmlns:a16="http://schemas.microsoft.com/office/drawing/2014/main" id="{7B93DB8D-AD60-4B5D-8835-18A6D5D0F8D7}"/>
              </a:ext>
            </a:extLst>
          </p:cNvPr>
          <p:cNvSpPr/>
          <p:nvPr/>
        </p:nvSpPr>
        <p:spPr>
          <a:xfrm>
            <a:off x="6143285" y="5221695"/>
            <a:ext cx="2659863" cy="1360644"/>
          </a:xfrm>
          <a:prstGeom prst="rightArrow">
            <a:avLst>
              <a:gd name="adj1" fmla="val 66428"/>
              <a:gd name="adj2" fmla="val 71654"/>
            </a:avLst>
          </a:prstGeom>
          <a:solidFill>
            <a:schemeClr val="bg1"/>
          </a:solidFill>
          <a:ln w="15875" cap="flat" cmpd="sng" algn="ctr">
            <a:solidFill>
              <a:schemeClr val="accent6">
                <a:lumMod val="75000"/>
              </a:schemeClr>
            </a:solidFill>
            <a:prstDash val="dash"/>
          </a:ln>
          <a:effectLst/>
        </p:spPr>
        <p:txBody>
          <a:bodyPr rot="0" spcFirstLastPara="0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600" b="1" i="0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kumimoji="0" lang="en-US" sz="1600" b="1" i="0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kumimoji="0" lang="en-US" sz="1600" b="0" i="0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bg-BG" sz="1600" b="0" i="0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Times New Roman" panose="02020603050405020304" pitchFamily="18" charset="0"/>
                <a:cs typeface="Times New Roman" panose="02020603050405020304" pitchFamily="18" charset="0"/>
              </a:rPr>
              <a:t>Извършване на училищните дейности от избраните училища</a:t>
            </a:r>
            <a:endParaRPr kumimoji="0" lang="en-GB" sz="1600" b="0" i="0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24" name="Left Arrow 204">
            <a:extLst>
              <a:ext uri="{FF2B5EF4-FFF2-40B4-BE49-F238E27FC236}">
                <a16:creationId xmlns:a16="http://schemas.microsoft.com/office/drawing/2014/main" id="{8130B1B2-ADDF-4EF0-9789-0A99C952F81C}"/>
              </a:ext>
            </a:extLst>
          </p:cNvPr>
          <p:cNvSpPr/>
          <p:nvPr/>
        </p:nvSpPr>
        <p:spPr>
          <a:xfrm>
            <a:off x="9552548" y="5240795"/>
            <a:ext cx="2659863" cy="1360644"/>
          </a:xfrm>
          <a:prstGeom prst="rightArrow">
            <a:avLst>
              <a:gd name="adj1" fmla="val 66428"/>
              <a:gd name="adj2" fmla="val 71654"/>
            </a:avLst>
          </a:prstGeom>
          <a:solidFill>
            <a:schemeClr val="bg1"/>
          </a:solidFill>
          <a:ln w="15875" cap="flat" cmpd="sng" algn="ctr">
            <a:solidFill>
              <a:schemeClr val="accent6">
                <a:lumMod val="75000"/>
              </a:schemeClr>
            </a:solidFill>
            <a:prstDash val="dash"/>
          </a:ln>
          <a:effectLst/>
        </p:spPr>
        <p:txBody>
          <a:bodyPr rot="0" spcFirstLastPara="0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bg-BG" sz="1600" b="1" kern="0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kumimoji="0" lang="en-US" sz="1600" b="1" i="0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kumimoji="0" lang="en-US" sz="1600" b="0" i="0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bg-BG" sz="1600" b="0" i="0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Times New Roman" panose="02020603050405020304" pitchFamily="18" charset="0"/>
                <a:cs typeface="Times New Roman" panose="02020603050405020304" pitchFamily="18" charset="0"/>
              </a:rPr>
              <a:t>Възстановяване на средствата на училищата от МОН</a:t>
            </a:r>
            <a:endParaRPr kumimoji="0" lang="en-GB" sz="1600" b="0" i="0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ea typeface="Times New Roman" panose="02020603050405020304" pitchFamily="18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179859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id="{1C81DF63-3C40-4484-B6DE-5CF583231D09}"/>
              </a:ext>
            </a:extLst>
          </p:cNvPr>
          <p:cNvCxnSpPr>
            <a:cxnSpLocks/>
          </p:cNvCxnSpPr>
          <p:nvPr/>
        </p:nvCxnSpPr>
        <p:spPr>
          <a:xfrm>
            <a:off x="4468173" y="4096030"/>
            <a:ext cx="0" cy="1044000"/>
          </a:xfrm>
          <a:prstGeom prst="straightConnector1">
            <a:avLst/>
          </a:prstGeom>
          <a:ln w="19050">
            <a:noFill/>
            <a:headEnd w="med" len="med"/>
            <a:tailEnd type="arrow" w="sm" len="sm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</p:cxnSp>
      <p:sp>
        <p:nvSpPr>
          <p:cNvPr id="8" name="Right Arrow 2">
            <a:extLst>
              <a:ext uri="{FF2B5EF4-FFF2-40B4-BE49-F238E27FC236}">
                <a16:creationId xmlns:a16="http://schemas.microsoft.com/office/drawing/2014/main" id="{8C0968B9-89E8-445B-90ED-4A36A81DD39D}"/>
              </a:ext>
            </a:extLst>
          </p:cNvPr>
          <p:cNvSpPr/>
          <p:nvPr/>
        </p:nvSpPr>
        <p:spPr>
          <a:xfrm>
            <a:off x="6143176" y="1130595"/>
            <a:ext cx="673608" cy="304800"/>
          </a:xfrm>
          <a:prstGeom prst="rightArrow">
            <a:avLst>
              <a:gd name="adj1" fmla="val 52180"/>
              <a:gd name="adj2" fmla="val 50000"/>
            </a:avLst>
          </a:prstGeom>
          <a:gradFill flip="none" rotWithShape="1">
            <a:gsLst>
              <a:gs pos="100000">
                <a:schemeClr val="tx1">
                  <a:lumMod val="50000"/>
                  <a:lumOff val="50000"/>
                </a:schemeClr>
              </a:gs>
              <a:gs pos="0">
                <a:sysClr val="window" lastClr="FFFFFF">
                  <a:alpha val="0"/>
                </a:sys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b="1">
              <a:solidFill>
                <a:schemeClr val="tx1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3705537-79A1-4039-863A-CB9760E5BF54}"/>
              </a:ext>
            </a:extLst>
          </p:cNvPr>
          <p:cNvSpPr/>
          <p:nvPr/>
        </p:nvSpPr>
        <p:spPr>
          <a:xfrm>
            <a:off x="2344422" y="937343"/>
            <a:ext cx="3625282" cy="54000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bg-BG" b="1" dirty="0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rPr>
              <a:t>Индикатори за изпълнение</a:t>
            </a:r>
            <a:endParaRPr lang="en-US" b="1" dirty="0"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10" name="Hexagon 9">
            <a:extLst>
              <a:ext uri="{FF2B5EF4-FFF2-40B4-BE49-F238E27FC236}">
                <a16:creationId xmlns:a16="http://schemas.microsoft.com/office/drawing/2014/main" id="{AD7BC6FF-C495-43F5-9DBA-FA88CF2B8611}"/>
              </a:ext>
            </a:extLst>
          </p:cNvPr>
          <p:cNvSpPr/>
          <p:nvPr/>
        </p:nvSpPr>
        <p:spPr>
          <a:xfrm>
            <a:off x="3003269" y="1714022"/>
            <a:ext cx="3240000" cy="1044000"/>
          </a:xfrm>
          <a:prstGeom prst="hexagon">
            <a:avLst>
              <a:gd name="adj" fmla="val 13781"/>
              <a:gd name="vf" fmla="val 115470"/>
            </a:avLst>
          </a:prstGeom>
          <a:ln w="1905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80000"/>
              </a:lnSpc>
            </a:pPr>
            <a:r>
              <a:rPr lang="ru-RU" sz="1600" dirty="0">
                <a:solidFill>
                  <a:schemeClr val="bg2">
                    <a:lumMod val="10000"/>
                  </a:schemeClr>
                </a:solidFill>
              </a:rPr>
              <a:t>SOI 3.1. Брой професионални училища, въвели модернизирани учебни планове и програми по </a:t>
            </a:r>
            <a:r>
              <a:rPr lang="bg-BG" sz="1600" dirty="0">
                <a:solidFill>
                  <a:schemeClr val="bg2">
                    <a:lumMod val="10000"/>
                  </a:schemeClr>
                </a:solidFill>
              </a:rPr>
              <a:t>ПП</a:t>
            </a:r>
            <a:r>
              <a:rPr lang="ru-RU" sz="1600" dirty="0">
                <a:solidFill>
                  <a:schemeClr val="bg2">
                    <a:lumMod val="10000"/>
                  </a:schemeClr>
                </a:solidFill>
              </a:rPr>
              <a:t>– 384</a:t>
            </a:r>
            <a:endParaRPr lang="en-US" sz="16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11" name="Hexagon 10">
            <a:extLst>
              <a:ext uri="{FF2B5EF4-FFF2-40B4-BE49-F238E27FC236}">
                <a16:creationId xmlns:a16="http://schemas.microsoft.com/office/drawing/2014/main" id="{136CE79E-74D1-41CE-9953-A4A2F8BAD82B}"/>
              </a:ext>
            </a:extLst>
          </p:cNvPr>
          <p:cNvSpPr/>
          <p:nvPr/>
        </p:nvSpPr>
        <p:spPr>
          <a:xfrm>
            <a:off x="3017925" y="3157309"/>
            <a:ext cx="3240000" cy="1044000"/>
          </a:xfrm>
          <a:prstGeom prst="hexagon">
            <a:avLst>
              <a:gd name="adj" fmla="val 13990"/>
              <a:gd name="vf" fmla="val 115470"/>
            </a:avLst>
          </a:prstGeom>
          <a:ln w="1905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80000"/>
              </a:lnSpc>
            </a:pPr>
            <a:r>
              <a:rPr lang="ru-RU" sz="1600" dirty="0">
                <a:solidFill>
                  <a:schemeClr val="bg2">
                    <a:lumMod val="10000"/>
                  </a:schemeClr>
                </a:solidFill>
              </a:rPr>
              <a:t>ЕЕСO09 Участници с прогимназиален етап на основното образование или по-ниска степен –</a:t>
            </a:r>
          </a:p>
          <a:p>
            <a:pPr algn="ctr">
              <a:lnSpc>
                <a:spcPct val="80000"/>
              </a:lnSpc>
            </a:pPr>
            <a:r>
              <a:rPr lang="ru-RU" sz="1600" dirty="0">
                <a:solidFill>
                  <a:schemeClr val="bg2">
                    <a:lumMod val="10000"/>
                  </a:schemeClr>
                </a:solidFill>
              </a:rPr>
              <a:t>43 197</a:t>
            </a:r>
            <a:endParaRPr lang="en-US" sz="16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12" name="Hexagon 11">
            <a:extLst>
              <a:ext uri="{FF2B5EF4-FFF2-40B4-BE49-F238E27FC236}">
                <a16:creationId xmlns:a16="http://schemas.microsoft.com/office/drawing/2014/main" id="{F0CE0586-86C7-4ED1-87B6-A497A30ECB2A}"/>
              </a:ext>
            </a:extLst>
          </p:cNvPr>
          <p:cNvSpPr/>
          <p:nvPr/>
        </p:nvSpPr>
        <p:spPr>
          <a:xfrm>
            <a:off x="2990412" y="4509831"/>
            <a:ext cx="3240000" cy="928528"/>
          </a:xfrm>
          <a:prstGeom prst="hexagon">
            <a:avLst>
              <a:gd name="adj" fmla="val 13003"/>
              <a:gd name="vf" fmla="val 115470"/>
            </a:avLst>
          </a:prstGeom>
          <a:ln w="1905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80000"/>
              </a:lnSpc>
            </a:pPr>
            <a:r>
              <a:rPr lang="ru-RU" sz="1600" dirty="0">
                <a:solidFill>
                  <a:schemeClr val="bg2">
                    <a:lumMod val="10000"/>
                  </a:schemeClr>
                </a:solidFill>
              </a:rPr>
              <a:t>EECO15 Малцинства </a:t>
            </a:r>
          </a:p>
          <a:p>
            <a:pPr algn="ctr">
              <a:lnSpc>
                <a:spcPct val="80000"/>
              </a:lnSpc>
            </a:pPr>
            <a:r>
              <a:rPr lang="ru-RU" sz="1600" dirty="0">
                <a:solidFill>
                  <a:schemeClr val="bg2">
                    <a:lumMod val="10000"/>
                  </a:schemeClr>
                </a:solidFill>
              </a:rPr>
              <a:t>(вкл. маргинализирани общности като ромите) –</a:t>
            </a:r>
          </a:p>
          <a:p>
            <a:pPr algn="ctr">
              <a:lnSpc>
                <a:spcPct val="80000"/>
              </a:lnSpc>
            </a:pPr>
            <a:r>
              <a:rPr lang="ru-RU" sz="1600" dirty="0">
                <a:solidFill>
                  <a:schemeClr val="bg2">
                    <a:lumMod val="10000"/>
                  </a:schemeClr>
                </a:solidFill>
              </a:rPr>
              <a:t>3 879</a:t>
            </a:r>
            <a:endParaRPr lang="en-US" sz="16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13" name="Parallelogram 12">
            <a:extLst>
              <a:ext uri="{FF2B5EF4-FFF2-40B4-BE49-F238E27FC236}">
                <a16:creationId xmlns:a16="http://schemas.microsoft.com/office/drawing/2014/main" id="{6C00E97F-56A1-4620-AC5F-6566C1AB0BDF}"/>
              </a:ext>
            </a:extLst>
          </p:cNvPr>
          <p:cNvSpPr/>
          <p:nvPr/>
        </p:nvSpPr>
        <p:spPr>
          <a:xfrm>
            <a:off x="6990256" y="937343"/>
            <a:ext cx="3625282" cy="540000"/>
          </a:xfrm>
          <a:prstGeom prst="parallelogram">
            <a:avLst>
              <a:gd name="adj" fmla="val 13060"/>
            </a:avLst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bg-BG" b="1" dirty="0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rPr>
              <a:t>Индикатори за резултат</a:t>
            </a:r>
            <a:endParaRPr lang="en-US" b="1" dirty="0"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20" name="Right Arrow 35">
            <a:extLst>
              <a:ext uri="{FF2B5EF4-FFF2-40B4-BE49-F238E27FC236}">
                <a16:creationId xmlns:a16="http://schemas.microsoft.com/office/drawing/2014/main" id="{2830F35B-18BC-4443-975F-BD40E50825FE}"/>
              </a:ext>
            </a:extLst>
          </p:cNvPr>
          <p:cNvSpPr/>
          <p:nvPr/>
        </p:nvSpPr>
        <p:spPr>
          <a:xfrm>
            <a:off x="6102589" y="2018822"/>
            <a:ext cx="673608" cy="304800"/>
          </a:xfrm>
          <a:prstGeom prst="rightArrow">
            <a:avLst>
              <a:gd name="adj1" fmla="val 52180"/>
              <a:gd name="adj2" fmla="val 50000"/>
            </a:avLst>
          </a:prstGeom>
          <a:gradFill flip="none" rotWithShape="1">
            <a:gsLst>
              <a:gs pos="100000">
                <a:schemeClr val="tx1">
                  <a:lumMod val="50000"/>
                  <a:lumOff val="50000"/>
                </a:schemeClr>
              </a:gs>
              <a:gs pos="0">
                <a:sysClr val="window" lastClr="FFFFFF">
                  <a:alpha val="0"/>
                </a:sysClr>
              </a:gs>
            </a:gsLst>
            <a:lin ang="0" scaled="1"/>
            <a:tileRect/>
          </a:gra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80000"/>
              </a:lnSpc>
            </a:pPr>
            <a:endParaRPr lang="en-US" sz="1600">
              <a:solidFill>
                <a:schemeClr val="tx1"/>
              </a:solidFill>
            </a:endParaRPr>
          </a:p>
        </p:txBody>
      </p:sp>
      <p:sp>
        <p:nvSpPr>
          <p:cNvPr id="27" name="Right Arrow 42">
            <a:extLst>
              <a:ext uri="{FF2B5EF4-FFF2-40B4-BE49-F238E27FC236}">
                <a16:creationId xmlns:a16="http://schemas.microsoft.com/office/drawing/2014/main" id="{4F48FB03-7995-46A0-A804-208E0D071E62}"/>
              </a:ext>
            </a:extLst>
          </p:cNvPr>
          <p:cNvSpPr/>
          <p:nvPr/>
        </p:nvSpPr>
        <p:spPr>
          <a:xfrm>
            <a:off x="6102589" y="3521254"/>
            <a:ext cx="673608" cy="304800"/>
          </a:xfrm>
          <a:prstGeom prst="rightArrow">
            <a:avLst>
              <a:gd name="adj1" fmla="val 52180"/>
              <a:gd name="adj2" fmla="val 50000"/>
            </a:avLst>
          </a:prstGeom>
          <a:gradFill flip="none" rotWithShape="1">
            <a:gsLst>
              <a:gs pos="100000">
                <a:schemeClr val="tx1">
                  <a:lumMod val="50000"/>
                  <a:lumOff val="50000"/>
                </a:schemeClr>
              </a:gs>
              <a:gs pos="0">
                <a:sysClr val="window" lastClr="FFFFFF">
                  <a:alpha val="0"/>
                </a:sysClr>
              </a:gs>
            </a:gsLst>
            <a:lin ang="0" scaled="1"/>
            <a:tileRect/>
          </a:gra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80000"/>
              </a:lnSpc>
            </a:pPr>
            <a:endParaRPr lang="en-US" sz="1600">
              <a:solidFill>
                <a:schemeClr val="tx1"/>
              </a:solidFill>
            </a:endParaRPr>
          </a:p>
        </p:txBody>
      </p:sp>
      <p:sp>
        <p:nvSpPr>
          <p:cNvPr id="28" name="Folded Corner 43">
            <a:extLst>
              <a:ext uri="{FF2B5EF4-FFF2-40B4-BE49-F238E27FC236}">
                <a16:creationId xmlns:a16="http://schemas.microsoft.com/office/drawing/2014/main" id="{7CC58273-5A98-44BD-A137-8371725B1D7D}"/>
              </a:ext>
            </a:extLst>
          </p:cNvPr>
          <p:cNvSpPr/>
          <p:nvPr/>
        </p:nvSpPr>
        <p:spPr>
          <a:xfrm>
            <a:off x="117857" y="1987889"/>
            <a:ext cx="2628137" cy="1518939"/>
          </a:xfrm>
          <a:prstGeom prst="roundRect">
            <a:avLst/>
          </a:prstGeom>
          <a:ln w="190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tIns="73152" bIns="0"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80000"/>
              </a:lnSpc>
            </a:pPr>
            <a:r>
              <a:rPr lang="ru-RU" sz="1600" dirty="0">
                <a:solidFill>
                  <a:schemeClr val="bg2">
                    <a:lumMod val="10000"/>
                  </a:schemeClr>
                </a:solidFill>
              </a:rPr>
              <a:t>Микроиндикатор</a:t>
            </a:r>
          </a:p>
          <a:p>
            <a:pPr>
              <a:lnSpc>
                <a:spcPct val="80000"/>
              </a:lnSpc>
            </a:pPr>
            <a:r>
              <a:rPr lang="ru-RU" sz="1600" dirty="0">
                <a:solidFill>
                  <a:schemeClr val="bg2">
                    <a:lumMod val="10000"/>
                  </a:schemeClr>
                </a:solidFill>
              </a:rPr>
              <a:t>ИП 3.2. Брой ученици в риск от отпадане, включени в допълнително обучение и/или гъвкави пътеки – 7 243</a:t>
            </a:r>
            <a:endParaRPr lang="en-US" sz="16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32" name="Rectangle 33">
            <a:extLst>
              <a:ext uri="{FF2B5EF4-FFF2-40B4-BE49-F238E27FC236}">
                <a16:creationId xmlns:a16="http://schemas.microsoft.com/office/drawing/2014/main" id="{0918A954-04CF-4018-93BE-782DDEE4C80D}"/>
              </a:ext>
            </a:extLst>
          </p:cNvPr>
          <p:cNvSpPr/>
          <p:nvPr/>
        </p:nvSpPr>
        <p:spPr>
          <a:xfrm>
            <a:off x="6821218" y="2703099"/>
            <a:ext cx="323742" cy="3169660"/>
          </a:xfrm>
          <a:custGeom>
            <a:avLst/>
            <a:gdLst>
              <a:gd name="connsiteX0" fmla="*/ 0 w 914400"/>
              <a:gd name="connsiteY0" fmla="*/ 0 h 1036322"/>
              <a:gd name="connsiteX1" fmla="*/ 914400 w 914400"/>
              <a:gd name="connsiteY1" fmla="*/ 0 h 1036322"/>
              <a:gd name="connsiteX2" fmla="*/ 914400 w 914400"/>
              <a:gd name="connsiteY2" fmla="*/ 1036322 h 1036322"/>
              <a:gd name="connsiteX3" fmla="*/ 0 w 914400"/>
              <a:gd name="connsiteY3" fmla="*/ 1036322 h 1036322"/>
              <a:gd name="connsiteX4" fmla="*/ 0 w 914400"/>
              <a:gd name="connsiteY4" fmla="*/ 0 h 1036322"/>
              <a:gd name="connsiteX0" fmla="*/ 914400 w 1005840"/>
              <a:gd name="connsiteY0" fmla="*/ 1036322 h 1127762"/>
              <a:gd name="connsiteX1" fmla="*/ 0 w 1005840"/>
              <a:gd name="connsiteY1" fmla="*/ 1036322 h 1127762"/>
              <a:gd name="connsiteX2" fmla="*/ 0 w 1005840"/>
              <a:gd name="connsiteY2" fmla="*/ 0 h 1127762"/>
              <a:gd name="connsiteX3" fmla="*/ 914400 w 1005840"/>
              <a:gd name="connsiteY3" fmla="*/ 0 h 1127762"/>
              <a:gd name="connsiteX4" fmla="*/ 1005840 w 1005840"/>
              <a:gd name="connsiteY4" fmla="*/ 1127762 h 1127762"/>
              <a:gd name="connsiteX0" fmla="*/ 914400 w 914400"/>
              <a:gd name="connsiteY0" fmla="*/ 1036322 h 1036322"/>
              <a:gd name="connsiteX1" fmla="*/ 0 w 914400"/>
              <a:gd name="connsiteY1" fmla="*/ 1036322 h 1036322"/>
              <a:gd name="connsiteX2" fmla="*/ 0 w 914400"/>
              <a:gd name="connsiteY2" fmla="*/ 0 h 1036322"/>
              <a:gd name="connsiteX3" fmla="*/ 914400 w 914400"/>
              <a:gd name="connsiteY3" fmla="*/ 0 h 10363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4400" h="1036322">
                <a:moveTo>
                  <a:pt x="914400" y="1036322"/>
                </a:moveTo>
                <a:lnTo>
                  <a:pt x="0" y="1036322"/>
                </a:lnTo>
                <a:lnTo>
                  <a:pt x="0" y="0"/>
                </a:lnTo>
                <a:lnTo>
                  <a:pt x="914400" y="0"/>
                </a:lnTo>
              </a:path>
            </a:pathLst>
          </a:custGeom>
          <a:ln w="19050">
            <a:prstDash val="sysDash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  <p:txBody>
          <a:bodyPr rot="0" spcFirstLastPara="0" vert="horz" wrap="square" lIns="91440" tIns="4572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80000"/>
              </a:lnSpc>
            </a:pPr>
            <a:endParaRPr lang="en-US" sz="16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4" name="Right Arrow 49">
            <a:extLst>
              <a:ext uri="{FF2B5EF4-FFF2-40B4-BE49-F238E27FC236}">
                <a16:creationId xmlns:a16="http://schemas.microsoft.com/office/drawing/2014/main" id="{FDC9D7A6-8FE8-4D8C-9C3F-C52138FCC666}"/>
              </a:ext>
            </a:extLst>
          </p:cNvPr>
          <p:cNvSpPr/>
          <p:nvPr/>
        </p:nvSpPr>
        <p:spPr>
          <a:xfrm>
            <a:off x="6102589" y="4908708"/>
            <a:ext cx="673608" cy="304800"/>
          </a:xfrm>
          <a:prstGeom prst="rightArrow">
            <a:avLst>
              <a:gd name="adj1" fmla="val 52180"/>
              <a:gd name="adj2" fmla="val 50000"/>
            </a:avLst>
          </a:prstGeom>
          <a:gradFill flip="none" rotWithShape="1">
            <a:gsLst>
              <a:gs pos="100000">
                <a:schemeClr val="tx1">
                  <a:lumMod val="50000"/>
                  <a:lumOff val="50000"/>
                </a:schemeClr>
              </a:gs>
              <a:gs pos="0">
                <a:sysClr val="window" lastClr="FFFFFF">
                  <a:alpha val="0"/>
                </a:sysClr>
              </a:gs>
            </a:gsLst>
            <a:lin ang="0" scaled="1"/>
            <a:tileRect/>
          </a:gra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80000"/>
              </a:lnSpc>
            </a:pPr>
            <a:endParaRPr lang="en-US" sz="1600">
              <a:solidFill>
                <a:schemeClr val="tx1"/>
              </a:solidFill>
            </a:endParaRPr>
          </a:p>
        </p:txBody>
      </p:sp>
      <p:sp>
        <p:nvSpPr>
          <p:cNvPr id="41" name="Right Arrow 56">
            <a:extLst>
              <a:ext uri="{FF2B5EF4-FFF2-40B4-BE49-F238E27FC236}">
                <a16:creationId xmlns:a16="http://schemas.microsoft.com/office/drawing/2014/main" id="{E7DD3B24-A96F-4673-B25F-918E76E049BA}"/>
              </a:ext>
            </a:extLst>
          </p:cNvPr>
          <p:cNvSpPr/>
          <p:nvPr/>
        </p:nvSpPr>
        <p:spPr>
          <a:xfrm>
            <a:off x="6102589" y="6210104"/>
            <a:ext cx="673608" cy="304800"/>
          </a:xfrm>
          <a:prstGeom prst="rightArrow">
            <a:avLst>
              <a:gd name="adj1" fmla="val 52180"/>
              <a:gd name="adj2" fmla="val 50000"/>
            </a:avLst>
          </a:prstGeom>
          <a:gradFill flip="none" rotWithShape="1">
            <a:gsLst>
              <a:gs pos="100000">
                <a:schemeClr val="tx1">
                  <a:lumMod val="50000"/>
                  <a:lumOff val="50000"/>
                </a:schemeClr>
              </a:gs>
              <a:gs pos="0">
                <a:sysClr val="window" lastClr="FFFFFF">
                  <a:alpha val="0"/>
                </a:sysClr>
              </a:gs>
            </a:gsLst>
            <a:lin ang="0" scaled="1"/>
            <a:tileRect/>
          </a:gra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80000"/>
              </a:lnSpc>
            </a:pPr>
            <a:endParaRPr lang="en-US" sz="1600">
              <a:solidFill>
                <a:schemeClr val="tx1"/>
              </a:solidFill>
            </a:endParaRPr>
          </a:p>
        </p:txBody>
      </p:sp>
      <p:sp>
        <p:nvSpPr>
          <p:cNvPr id="48" name="Rectangle: Diagonal Corners Rounded 47">
            <a:extLst>
              <a:ext uri="{FF2B5EF4-FFF2-40B4-BE49-F238E27FC236}">
                <a16:creationId xmlns:a16="http://schemas.microsoft.com/office/drawing/2014/main" id="{BEFEDADA-75D1-4CA8-89C9-D0159F00C9D4}"/>
              </a:ext>
            </a:extLst>
          </p:cNvPr>
          <p:cNvSpPr/>
          <p:nvPr/>
        </p:nvSpPr>
        <p:spPr>
          <a:xfrm>
            <a:off x="10332292" y="3157310"/>
            <a:ext cx="1800000" cy="3335566"/>
          </a:xfrm>
          <a:prstGeom prst="round2DiagRect">
            <a:avLst>
              <a:gd name="adj1" fmla="val 30000"/>
              <a:gd name="adj2" fmla="val 0"/>
            </a:avLst>
          </a:prstGeom>
          <a:solidFill>
            <a:schemeClr val="bg1"/>
          </a:solidFill>
          <a:ln w="19050" cap="flat" cmpd="sng" algn="ctr">
            <a:solidFill>
              <a:schemeClr val="accent6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lIns="0" tIns="0" rIns="0" bIns="0"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80000"/>
              </a:lnSpc>
            </a:pPr>
            <a:r>
              <a:rPr lang="ru-RU" sz="1600" dirty="0">
                <a:solidFill>
                  <a:schemeClr val="bg2">
                    <a:lumMod val="10000"/>
                  </a:schemeClr>
                </a:solidFill>
              </a:rPr>
              <a:t>Степен на удовлетвореност на учениците, учителите, привлечените представители от бизнеса и науката, и работодателите от придобитите знания и уменията на участниците, включени в дейности по операцията</a:t>
            </a:r>
          </a:p>
        </p:txBody>
      </p:sp>
      <p:sp>
        <p:nvSpPr>
          <p:cNvPr id="52" name="Hexagon 51">
            <a:extLst>
              <a:ext uri="{FF2B5EF4-FFF2-40B4-BE49-F238E27FC236}">
                <a16:creationId xmlns:a16="http://schemas.microsoft.com/office/drawing/2014/main" id="{F2DF582F-9E35-470D-85DC-CD2F0A634387}"/>
              </a:ext>
            </a:extLst>
          </p:cNvPr>
          <p:cNvSpPr/>
          <p:nvPr/>
        </p:nvSpPr>
        <p:spPr>
          <a:xfrm>
            <a:off x="3003269" y="5872759"/>
            <a:ext cx="3240000" cy="900000"/>
          </a:xfrm>
          <a:prstGeom prst="hexagon">
            <a:avLst>
              <a:gd name="adj" fmla="val 15803"/>
              <a:gd name="vf" fmla="val 115470"/>
            </a:avLst>
          </a:prstGeom>
          <a:ln w="1905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80000"/>
              </a:lnSpc>
            </a:pPr>
            <a:r>
              <a:rPr lang="ru-RU" sz="1600" dirty="0">
                <a:solidFill>
                  <a:schemeClr val="bg2">
                    <a:lumMod val="10000"/>
                  </a:schemeClr>
                </a:solidFill>
              </a:rPr>
              <a:t>EEC005 Заети, включително самостоятелно заети –</a:t>
            </a:r>
          </a:p>
          <a:p>
            <a:pPr algn="ctr">
              <a:lnSpc>
                <a:spcPct val="80000"/>
              </a:lnSpc>
            </a:pPr>
            <a:r>
              <a:rPr lang="ru-RU" sz="1600" dirty="0">
                <a:solidFill>
                  <a:schemeClr val="bg2">
                    <a:lumMod val="10000"/>
                  </a:schemeClr>
                </a:solidFill>
              </a:rPr>
              <a:t>2 942</a:t>
            </a:r>
            <a:endParaRPr lang="en-US" sz="16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57" name="Folded Corner 43">
            <a:extLst>
              <a:ext uri="{FF2B5EF4-FFF2-40B4-BE49-F238E27FC236}">
                <a16:creationId xmlns:a16="http://schemas.microsoft.com/office/drawing/2014/main" id="{74FC5571-B696-4055-9D8E-0AB04F126977}"/>
              </a:ext>
            </a:extLst>
          </p:cNvPr>
          <p:cNvSpPr/>
          <p:nvPr/>
        </p:nvSpPr>
        <p:spPr>
          <a:xfrm>
            <a:off x="92395" y="3842798"/>
            <a:ext cx="2628137" cy="1297232"/>
          </a:xfrm>
          <a:prstGeom prst="roundRect">
            <a:avLst/>
          </a:prstGeom>
          <a:ln w="190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tIns="73152" bIns="0"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80000"/>
              </a:lnSpc>
            </a:pPr>
            <a:r>
              <a:rPr lang="ru-RU" sz="1600" dirty="0">
                <a:solidFill>
                  <a:schemeClr val="bg2">
                    <a:lumMod val="10000"/>
                  </a:schemeClr>
                </a:solidFill>
              </a:rPr>
              <a:t>Микроиндикатор</a:t>
            </a:r>
          </a:p>
          <a:p>
            <a:pPr>
              <a:lnSpc>
                <a:spcPct val="80000"/>
              </a:lnSpc>
            </a:pPr>
            <a:r>
              <a:rPr lang="ru-RU" sz="1600" dirty="0">
                <a:solidFill>
                  <a:schemeClr val="bg2">
                    <a:lumMod val="10000"/>
                  </a:schemeClr>
                </a:solidFill>
              </a:rPr>
              <a:t>ИП 3.4.  Брой ученици преминали допълнителни занимания и ученически практики в реална работна среда  – 35 954</a:t>
            </a:r>
            <a:endParaRPr lang="en-US" sz="16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60" name="Hexagon 59">
            <a:extLst>
              <a:ext uri="{FF2B5EF4-FFF2-40B4-BE49-F238E27FC236}">
                <a16:creationId xmlns:a16="http://schemas.microsoft.com/office/drawing/2014/main" id="{175F795D-CC33-4CD7-B4D0-3A3559C6F278}"/>
              </a:ext>
            </a:extLst>
          </p:cNvPr>
          <p:cNvSpPr/>
          <p:nvPr/>
        </p:nvSpPr>
        <p:spPr>
          <a:xfrm>
            <a:off x="6971651" y="2762733"/>
            <a:ext cx="3240000" cy="936000"/>
          </a:xfrm>
          <a:prstGeom prst="hexagon">
            <a:avLst>
              <a:gd name="adj" fmla="val 11643"/>
              <a:gd name="vf" fmla="val 115470"/>
            </a:avLst>
          </a:prstGeom>
          <a:ln w="1905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lIns="0" tIns="0" rIns="0" bIns="0"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80000"/>
              </a:lnSpc>
            </a:pPr>
            <a:r>
              <a:rPr lang="ru-RU" sz="1600" dirty="0">
                <a:solidFill>
                  <a:schemeClr val="bg2">
                    <a:lumMod val="10000"/>
                  </a:schemeClr>
                </a:solidFill>
              </a:rPr>
              <a:t>EECR02 Участници, които при напускане на операцията са ангажирани с образование или обучение – 7 216</a:t>
            </a:r>
            <a:endParaRPr lang="en-US" sz="16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61" name="Hexagon 60">
            <a:extLst>
              <a:ext uri="{FF2B5EF4-FFF2-40B4-BE49-F238E27FC236}">
                <a16:creationId xmlns:a16="http://schemas.microsoft.com/office/drawing/2014/main" id="{9A975170-E2E5-4C32-9E91-C36F64221D04}"/>
              </a:ext>
            </a:extLst>
          </p:cNvPr>
          <p:cNvSpPr/>
          <p:nvPr/>
        </p:nvSpPr>
        <p:spPr>
          <a:xfrm>
            <a:off x="6971651" y="3806414"/>
            <a:ext cx="3240000" cy="843398"/>
          </a:xfrm>
          <a:prstGeom prst="hexagon">
            <a:avLst>
              <a:gd name="adj" fmla="val 11715"/>
              <a:gd name="vf" fmla="val 115470"/>
            </a:avLst>
          </a:prstGeom>
          <a:ln w="1905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lIns="0" tIns="0" rIns="0" bIns="0"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80000"/>
              </a:lnSpc>
            </a:pPr>
            <a:r>
              <a:rPr lang="ru-RU" sz="1600" dirty="0">
                <a:solidFill>
                  <a:schemeClr val="bg2">
                    <a:lumMod val="10000"/>
                  </a:schemeClr>
                </a:solidFill>
              </a:rPr>
              <a:t>SRI 3.1 Ученици и студенти, започнали да търсят работа–23 758</a:t>
            </a:r>
            <a:endParaRPr lang="en-US" sz="16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66" name="Hexagon 65">
            <a:extLst>
              <a:ext uri="{FF2B5EF4-FFF2-40B4-BE49-F238E27FC236}">
                <a16:creationId xmlns:a16="http://schemas.microsoft.com/office/drawing/2014/main" id="{C6046FF6-7B1D-4573-AFF8-69FC2A294427}"/>
              </a:ext>
            </a:extLst>
          </p:cNvPr>
          <p:cNvSpPr/>
          <p:nvPr/>
        </p:nvSpPr>
        <p:spPr>
          <a:xfrm>
            <a:off x="6971651" y="4766191"/>
            <a:ext cx="3240000" cy="1027499"/>
          </a:xfrm>
          <a:prstGeom prst="hexagon">
            <a:avLst>
              <a:gd name="adj" fmla="val 9493"/>
              <a:gd name="vf" fmla="val 115470"/>
            </a:avLst>
          </a:prstGeom>
          <a:ln w="1905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lIns="0" tIns="0" rIns="0" bIns="0"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80000"/>
              </a:lnSpc>
            </a:pPr>
            <a:r>
              <a:rPr lang="ru-RU" sz="1600" dirty="0">
                <a:solidFill>
                  <a:schemeClr val="bg2">
                    <a:lumMod val="10000"/>
                  </a:schemeClr>
                </a:solidFill>
              </a:rPr>
              <a:t>EECR04 Участници, които при напускане на операцията имат работа, включително като самостоятелно заети лица – 17 279</a:t>
            </a:r>
            <a:endParaRPr lang="en-US" sz="16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69" name="Hexagon 68">
            <a:extLst>
              <a:ext uri="{FF2B5EF4-FFF2-40B4-BE49-F238E27FC236}">
                <a16:creationId xmlns:a16="http://schemas.microsoft.com/office/drawing/2014/main" id="{AD4ACF2C-696C-450B-AECF-34BCFBC7263D}"/>
              </a:ext>
            </a:extLst>
          </p:cNvPr>
          <p:cNvSpPr/>
          <p:nvPr/>
        </p:nvSpPr>
        <p:spPr>
          <a:xfrm>
            <a:off x="6990256" y="5910070"/>
            <a:ext cx="3240000" cy="862689"/>
          </a:xfrm>
          <a:prstGeom prst="hexagon">
            <a:avLst>
              <a:gd name="adj" fmla="val 14081"/>
              <a:gd name="vf" fmla="val 115470"/>
            </a:avLst>
          </a:prstGeom>
          <a:ln w="1905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lIns="0" tIns="0" rIns="0" bIns="0"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80000"/>
              </a:lnSpc>
            </a:pPr>
            <a:r>
              <a:rPr lang="ru-RU" sz="1600" dirty="0">
                <a:solidFill>
                  <a:schemeClr val="bg2">
                    <a:lumMod val="10000"/>
                  </a:schemeClr>
                </a:solidFill>
              </a:rPr>
              <a:t>EECR03 Участници, които при напускане на операцията, получават квалификация – </a:t>
            </a:r>
          </a:p>
          <a:p>
            <a:pPr algn="ctr">
              <a:lnSpc>
                <a:spcPct val="80000"/>
              </a:lnSpc>
            </a:pPr>
            <a:r>
              <a:rPr lang="ru-RU" sz="1600" dirty="0">
                <a:solidFill>
                  <a:schemeClr val="bg2">
                    <a:lumMod val="10000"/>
                  </a:schemeClr>
                </a:solidFill>
              </a:rPr>
              <a:t>2 942</a:t>
            </a:r>
            <a:endParaRPr lang="en-US" sz="16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73" name="Folded Corner 43">
            <a:extLst>
              <a:ext uri="{FF2B5EF4-FFF2-40B4-BE49-F238E27FC236}">
                <a16:creationId xmlns:a16="http://schemas.microsoft.com/office/drawing/2014/main" id="{355129EF-A193-46A9-BA6D-2CEA18476674}"/>
              </a:ext>
            </a:extLst>
          </p:cNvPr>
          <p:cNvSpPr/>
          <p:nvPr/>
        </p:nvSpPr>
        <p:spPr>
          <a:xfrm>
            <a:off x="6971651" y="1595878"/>
            <a:ext cx="5160641" cy="1025344"/>
          </a:xfrm>
          <a:prstGeom prst="roundRect">
            <a:avLst/>
          </a:prstGeom>
          <a:noFill/>
          <a:ln w="19050" cap="flat" cmpd="sng" algn="ctr">
            <a:solidFill>
              <a:schemeClr val="accent6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tIns="73152" bIns="0"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80000"/>
              </a:lnSpc>
            </a:pPr>
            <a:r>
              <a:rPr lang="ru-RU" sz="1600" dirty="0">
                <a:solidFill>
                  <a:schemeClr val="bg2">
                    <a:lumMod val="10000"/>
                  </a:schemeClr>
                </a:solidFill>
              </a:rPr>
              <a:t>Микроиндикатор</a:t>
            </a:r>
          </a:p>
          <a:p>
            <a:pPr algn="ctr">
              <a:lnSpc>
                <a:spcPct val="80000"/>
              </a:lnSpc>
            </a:pPr>
            <a:r>
              <a:rPr lang="ru-RU" sz="1600" dirty="0">
                <a:solidFill>
                  <a:schemeClr val="bg2">
                    <a:lumMod val="10000"/>
                  </a:schemeClr>
                </a:solidFill>
              </a:rPr>
              <a:t>ИР 3.1 Брой професионални училища, които обучават по модернизирани учебни планове и програми за професионално обучение 2 години след въвеждането им – 300</a:t>
            </a:r>
            <a:endParaRPr lang="en-US" sz="16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A173C0C3-B764-4C51-A4F6-A96DCEA8DE8B}"/>
              </a:ext>
            </a:extLst>
          </p:cNvPr>
          <p:cNvSpPr txBox="1"/>
          <p:nvPr/>
        </p:nvSpPr>
        <p:spPr>
          <a:xfrm>
            <a:off x="4729802" y="4220745"/>
            <a:ext cx="945374" cy="294183"/>
          </a:xfrm>
          <a:prstGeom prst="rect">
            <a:avLst/>
          </a:prstGeom>
          <a:noFill/>
          <a:ln w="19050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</a:pPr>
            <a:r>
              <a:rPr lang="bg-BG" sz="1600" i="1" dirty="0">
                <a:ea typeface="Times New Roman" panose="02020603050405020304" pitchFamily="18" charset="0"/>
              </a:rPr>
              <a:t>о</a:t>
            </a:r>
            <a:r>
              <a:rPr lang="bg-BG" sz="1600" i="1" dirty="0">
                <a:effectLst/>
                <a:ea typeface="Times New Roman" panose="02020603050405020304" pitchFamily="18" charset="0"/>
              </a:rPr>
              <a:t>т тях</a:t>
            </a:r>
            <a:endParaRPr lang="bg-BG" sz="1600" dirty="0"/>
          </a:p>
        </p:txBody>
      </p:sp>
      <p:cxnSp>
        <p:nvCxnSpPr>
          <p:cNvPr id="78" name="Straight Arrow Connector 77">
            <a:extLst>
              <a:ext uri="{FF2B5EF4-FFF2-40B4-BE49-F238E27FC236}">
                <a16:creationId xmlns:a16="http://schemas.microsoft.com/office/drawing/2014/main" id="{E576658B-0E91-4921-8070-CC7BE5C230BB}"/>
              </a:ext>
            </a:extLst>
          </p:cNvPr>
          <p:cNvCxnSpPr>
            <a:cxnSpLocks/>
          </p:cNvCxnSpPr>
          <p:nvPr/>
        </p:nvCxnSpPr>
        <p:spPr>
          <a:xfrm>
            <a:off x="4610413" y="4201309"/>
            <a:ext cx="8194" cy="318928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Right Brace 20">
            <a:extLst>
              <a:ext uri="{FF2B5EF4-FFF2-40B4-BE49-F238E27FC236}">
                <a16:creationId xmlns:a16="http://schemas.microsoft.com/office/drawing/2014/main" id="{950DFFFA-4D54-4FE6-8A28-FB282A2C4DE0}"/>
              </a:ext>
            </a:extLst>
          </p:cNvPr>
          <p:cNvSpPr/>
          <p:nvPr/>
        </p:nvSpPr>
        <p:spPr>
          <a:xfrm>
            <a:off x="2745994" y="2731771"/>
            <a:ext cx="268189" cy="1778060"/>
          </a:xfrm>
          <a:prstGeom prst="rightBrace">
            <a:avLst>
              <a:gd name="adj1" fmla="val 37691"/>
              <a:gd name="adj2" fmla="val 52401"/>
            </a:avLst>
          </a:prstGeom>
          <a:ln w="19050"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>
              <a:lnSpc>
                <a:spcPct val="80000"/>
              </a:lnSpc>
            </a:pPr>
            <a:endParaRPr lang="bg-BG" sz="1600" dirty="0"/>
          </a:p>
        </p:txBody>
      </p:sp>
      <p:sp>
        <p:nvSpPr>
          <p:cNvPr id="31" name="Slide Number Placeholder 1">
            <a:extLst>
              <a:ext uri="{FF2B5EF4-FFF2-40B4-BE49-F238E27FC236}">
                <a16:creationId xmlns:a16="http://schemas.microsoft.com/office/drawing/2014/main" id="{4FEF32EF-26B7-4368-B47E-CF32C8C051F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39490" y="6492875"/>
            <a:ext cx="1052510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441947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638159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11039</TotalTime>
  <Words>1315</Words>
  <Application>Microsoft Office PowerPoint</Application>
  <PresentationFormat>Widescreen</PresentationFormat>
  <Paragraphs>139</Paragraphs>
  <Slides>11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Arial</vt:lpstr>
      <vt:lpstr>Calibri</vt:lpstr>
      <vt:lpstr>Calibri Light</vt:lpstr>
      <vt:lpstr>Times New Roman</vt:lpstr>
      <vt:lpstr>Wingdings</vt:lpstr>
      <vt:lpstr>Office Theme</vt:lpstr>
      <vt:lpstr>  „Модернизиране на професионалното образование и обучение”   Програма „Образование“ 2021-2027 г.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Todor J. Hvarchilkov</dc:creator>
  <cp:lastModifiedBy>Hristo Yordanov</cp:lastModifiedBy>
  <cp:revision>505</cp:revision>
  <cp:lastPrinted>2022-03-17T15:48:13Z</cp:lastPrinted>
  <dcterms:created xsi:type="dcterms:W3CDTF">2021-08-17T08:00:04Z</dcterms:created>
  <dcterms:modified xsi:type="dcterms:W3CDTF">2022-06-09T13:53:51Z</dcterms:modified>
</cp:coreProperties>
</file>