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8"/>
  </p:notesMasterIdLst>
  <p:handoutMasterIdLst>
    <p:handoutMasterId r:id="rId9"/>
  </p:handoutMasterIdLst>
  <p:sldIdLst>
    <p:sldId id="257" r:id="rId2"/>
    <p:sldId id="291" r:id="rId3"/>
    <p:sldId id="368" r:id="rId4"/>
    <p:sldId id="366" r:id="rId5"/>
    <p:sldId id="378" r:id="rId6"/>
    <p:sldId id="290" r:id="rId7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  <a:srgbClr val="CCECFF"/>
    <a:srgbClr val="FFFF99"/>
    <a:srgbClr val="FFCC99"/>
    <a:srgbClr val="F2CBA4"/>
    <a:srgbClr val="FF9900"/>
    <a:srgbClr val="FFCC66"/>
    <a:srgbClr val="0099CC"/>
    <a:srgbClr val="66CCFF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7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22E542-39A3-4DBF-B0E5-37D6759E3E6D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en-US"/>
        </a:p>
      </dgm:t>
    </dgm:pt>
    <dgm:pt modelId="{9B66AE42-2FA7-4D3A-B08C-DFB82EF1389E}">
      <dgm:prSet phldrT="[Text]"/>
      <dgm:spPr/>
      <dgm:t>
        <a:bodyPr/>
        <a:lstStyle/>
        <a:p>
          <a:r>
            <a:rPr lang="bg-BG" dirty="0" smtClean="0">
              <a:solidFill>
                <a:schemeClr val="accent4">
                  <a:lumMod val="75000"/>
                </a:schemeClr>
              </a:solidFill>
            </a:rPr>
            <a:t>Приоритетна ос 2, ИП 10</a:t>
          </a:r>
          <a:r>
            <a:rPr lang="en-US" dirty="0" smtClean="0">
              <a:solidFill>
                <a:schemeClr val="accent4">
                  <a:lumMod val="75000"/>
                </a:schemeClr>
              </a:solidFill>
            </a:rPr>
            <a:t>iv</a:t>
          </a:r>
          <a:r>
            <a:rPr lang="bg-BG" dirty="0" smtClean="0">
              <a:solidFill>
                <a:schemeClr val="accent4">
                  <a:lumMod val="75000"/>
                </a:schemeClr>
              </a:solidFill>
            </a:rPr>
            <a:t>, специфична цел 2</a:t>
          </a:r>
          <a:endParaRPr lang="en-US" dirty="0">
            <a:solidFill>
              <a:schemeClr val="accent4">
                <a:lumMod val="75000"/>
              </a:schemeClr>
            </a:solidFill>
          </a:endParaRPr>
        </a:p>
      </dgm:t>
    </dgm:pt>
    <dgm:pt modelId="{BB21CFAA-792F-43A0-AC64-9FCB1CE67D5F}" type="parTrans" cxnId="{86C918FA-C21C-46AC-A0FF-48F1A0C232AE}">
      <dgm:prSet/>
      <dgm:spPr/>
      <dgm:t>
        <a:bodyPr/>
        <a:lstStyle/>
        <a:p>
          <a:endParaRPr lang="en-US"/>
        </a:p>
      </dgm:t>
    </dgm:pt>
    <dgm:pt modelId="{8BB6C55A-B2B9-4EC3-B445-56BE443F50CE}" type="sibTrans" cxnId="{86C918FA-C21C-46AC-A0FF-48F1A0C232AE}">
      <dgm:prSet/>
      <dgm:spPr/>
      <dgm:t>
        <a:bodyPr/>
        <a:lstStyle/>
        <a:p>
          <a:endParaRPr lang="en-US"/>
        </a:p>
      </dgm:t>
    </dgm:pt>
    <dgm:pt modelId="{881BF46F-D4DB-483D-9D51-9BD3624001A1}">
      <dgm:prSet phldrT="[Text]" custT="1"/>
      <dgm:spPr/>
      <dgm:t>
        <a:bodyPr/>
        <a:lstStyle/>
        <a:p>
          <a:r>
            <a:rPr lang="bg-BG" sz="1700" dirty="0" smtClean="0">
              <a:solidFill>
                <a:schemeClr val="accent4">
                  <a:lumMod val="75000"/>
                </a:schemeClr>
              </a:solidFill>
            </a:rPr>
            <a:t>Стратегия за развитие на висшето образование в Р. България 2014-2020</a:t>
          </a:r>
          <a:endParaRPr lang="en-US" sz="1700" dirty="0">
            <a:solidFill>
              <a:schemeClr val="accent4">
                <a:lumMod val="75000"/>
              </a:schemeClr>
            </a:solidFill>
          </a:endParaRPr>
        </a:p>
      </dgm:t>
    </dgm:pt>
    <dgm:pt modelId="{3EBE5E88-5BEE-46FD-950C-FD12304584AB}" type="parTrans" cxnId="{8BDFD797-0FFD-486B-80EF-6A67040E0DC1}">
      <dgm:prSet/>
      <dgm:spPr/>
      <dgm:t>
        <a:bodyPr/>
        <a:lstStyle/>
        <a:p>
          <a:endParaRPr lang="en-US"/>
        </a:p>
      </dgm:t>
    </dgm:pt>
    <dgm:pt modelId="{54A7EEA9-2B8B-490B-A08B-5025F9AB53A6}" type="sibTrans" cxnId="{8BDFD797-0FFD-486B-80EF-6A67040E0DC1}">
      <dgm:prSet/>
      <dgm:spPr/>
      <dgm:t>
        <a:bodyPr/>
        <a:lstStyle/>
        <a:p>
          <a:endParaRPr lang="en-US"/>
        </a:p>
      </dgm:t>
    </dgm:pt>
    <dgm:pt modelId="{A9D7B4BE-739B-4C29-B2C8-DEF62A2806A1}">
      <dgm:prSet phldrT="[Text]" custT="1"/>
      <dgm:spPr/>
      <dgm:t>
        <a:bodyPr/>
        <a:lstStyle/>
        <a:p>
          <a:r>
            <a:rPr lang="bg-BG" sz="1700" dirty="0" smtClean="0">
              <a:solidFill>
                <a:schemeClr val="accent4">
                  <a:lumMod val="75000"/>
                </a:schemeClr>
              </a:solidFill>
            </a:rPr>
            <a:t>Доклад на ЕК за България за 2019 г.</a:t>
          </a:r>
          <a:endParaRPr lang="en-US" sz="1700" dirty="0">
            <a:solidFill>
              <a:schemeClr val="accent4">
                <a:lumMod val="75000"/>
              </a:schemeClr>
            </a:solidFill>
          </a:endParaRPr>
        </a:p>
      </dgm:t>
    </dgm:pt>
    <dgm:pt modelId="{8278E5C8-085B-4116-9705-9BB42A75AD4D}" type="parTrans" cxnId="{F5390299-A95C-4578-85F1-CD894692A609}">
      <dgm:prSet/>
      <dgm:spPr/>
      <dgm:t>
        <a:bodyPr/>
        <a:lstStyle/>
        <a:p>
          <a:endParaRPr lang="en-US"/>
        </a:p>
      </dgm:t>
    </dgm:pt>
    <dgm:pt modelId="{DEAD304A-E01A-43C3-A66C-D4817CBD74B4}" type="sibTrans" cxnId="{F5390299-A95C-4578-85F1-CD894692A609}">
      <dgm:prSet/>
      <dgm:spPr/>
      <dgm:t>
        <a:bodyPr/>
        <a:lstStyle/>
        <a:p>
          <a:endParaRPr lang="en-US"/>
        </a:p>
      </dgm:t>
    </dgm:pt>
    <dgm:pt modelId="{C68491D6-5F0F-46C9-BE9E-54E22B8B8D21}" type="pres">
      <dgm:prSet presAssocID="{EB22E542-39A3-4DBF-B0E5-37D6759E3E6D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BA9E5B7B-8131-4810-A06D-50152BA29E8C}" type="pres">
      <dgm:prSet presAssocID="{9B66AE42-2FA7-4D3A-B08C-DFB82EF1389E}" presName="Accent1" presStyleCnt="0"/>
      <dgm:spPr/>
    </dgm:pt>
    <dgm:pt modelId="{D10D2214-EEAE-433C-B72C-02FF4527CB9F}" type="pres">
      <dgm:prSet presAssocID="{9B66AE42-2FA7-4D3A-B08C-DFB82EF1389E}" presName="Accent" presStyleLbl="node1" presStyleIdx="0" presStyleCnt="3" custScaleX="217125" custLinFactNeighborX="-1345" custLinFactNeighborY="-6053"/>
      <dgm:spPr>
        <a:solidFill>
          <a:srgbClr val="EBA163"/>
        </a:solidFill>
      </dgm:spPr>
      <dgm:t>
        <a:bodyPr/>
        <a:lstStyle/>
        <a:p>
          <a:endParaRPr lang="en-US"/>
        </a:p>
      </dgm:t>
    </dgm:pt>
    <dgm:pt modelId="{9A330ABD-83E9-43B3-98D4-37426CF87F2A}" type="pres">
      <dgm:prSet presAssocID="{9B66AE42-2FA7-4D3A-B08C-DFB82EF1389E}" presName="Parent1" presStyleLbl="revTx" presStyleIdx="0" presStyleCnt="3" custScaleX="299387" custLinFactNeighborY="-4778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F155D1-0630-4EC6-86D4-6A7299C4002C}" type="pres">
      <dgm:prSet presAssocID="{881BF46F-D4DB-483D-9D51-9BD3624001A1}" presName="Accent2" presStyleCnt="0"/>
      <dgm:spPr/>
    </dgm:pt>
    <dgm:pt modelId="{E2DB4EC7-0093-4190-9626-F40D0462F796}" type="pres">
      <dgm:prSet presAssocID="{881BF46F-D4DB-483D-9D51-9BD3624001A1}" presName="Accent" presStyleLbl="node1" presStyleIdx="1" presStyleCnt="3" custScaleX="270762"/>
      <dgm:spPr>
        <a:solidFill>
          <a:srgbClr val="F2CBA4"/>
        </a:solidFill>
      </dgm:spPr>
      <dgm:t>
        <a:bodyPr/>
        <a:lstStyle/>
        <a:p>
          <a:endParaRPr lang="en-US"/>
        </a:p>
      </dgm:t>
    </dgm:pt>
    <dgm:pt modelId="{79CF31BD-E612-4531-9654-FEB042B802C3}" type="pres">
      <dgm:prSet presAssocID="{881BF46F-D4DB-483D-9D51-9BD3624001A1}" presName="Parent2" presStyleLbl="revTx" presStyleIdx="1" presStyleCnt="3" custScaleX="322276" custScaleY="121425" custLinFactNeighborX="-31289" custLinFactNeighborY="-1409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B4345C-C4BD-4B74-B076-E45030B89381}" type="pres">
      <dgm:prSet presAssocID="{A9D7B4BE-739B-4C29-B2C8-DEF62A2806A1}" presName="Accent3" presStyleCnt="0"/>
      <dgm:spPr/>
    </dgm:pt>
    <dgm:pt modelId="{CE66670F-D067-4EB4-8EAF-3B161BB9A0F2}" type="pres">
      <dgm:prSet presAssocID="{A9D7B4BE-739B-4C29-B2C8-DEF62A2806A1}" presName="Accent" presStyleLbl="node1" presStyleIdx="2" presStyleCnt="3" custScaleX="255324"/>
      <dgm:spPr>
        <a:solidFill>
          <a:srgbClr val="FFCC66"/>
        </a:solidFill>
      </dgm:spPr>
      <dgm:t>
        <a:bodyPr/>
        <a:lstStyle/>
        <a:p>
          <a:endParaRPr lang="en-US"/>
        </a:p>
      </dgm:t>
    </dgm:pt>
    <dgm:pt modelId="{8E812EFA-D0D6-498F-AD67-3BF85C0FAF3E}" type="pres">
      <dgm:prSet presAssocID="{A9D7B4BE-739B-4C29-B2C8-DEF62A2806A1}" presName="Parent3" presStyleLbl="revTx" presStyleIdx="2" presStyleCnt="3" custScaleX="343525" custScaleY="109951" custLinFactNeighborX="8499" custLinFactNeighborY="1943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390299-A95C-4578-85F1-CD894692A609}" srcId="{EB22E542-39A3-4DBF-B0E5-37D6759E3E6D}" destId="{A9D7B4BE-739B-4C29-B2C8-DEF62A2806A1}" srcOrd="2" destOrd="0" parTransId="{8278E5C8-085B-4116-9705-9BB42A75AD4D}" sibTransId="{DEAD304A-E01A-43C3-A66C-D4817CBD74B4}"/>
    <dgm:cxn modelId="{09287A9E-F61D-4B32-8A40-48EEBFB62BB1}" type="presOf" srcId="{EB22E542-39A3-4DBF-B0E5-37D6759E3E6D}" destId="{C68491D6-5F0F-46C9-BE9E-54E22B8B8D21}" srcOrd="0" destOrd="0" presId="urn:microsoft.com/office/officeart/2009/layout/CircleArrowProcess"/>
    <dgm:cxn modelId="{86C918FA-C21C-46AC-A0FF-48F1A0C232AE}" srcId="{EB22E542-39A3-4DBF-B0E5-37D6759E3E6D}" destId="{9B66AE42-2FA7-4D3A-B08C-DFB82EF1389E}" srcOrd="0" destOrd="0" parTransId="{BB21CFAA-792F-43A0-AC64-9FCB1CE67D5F}" sibTransId="{8BB6C55A-B2B9-4EC3-B445-56BE443F50CE}"/>
    <dgm:cxn modelId="{8BDFD797-0FFD-486B-80EF-6A67040E0DC1}" srcId="{EB22E542-39A3-4DBF-B0E5-37D6759E3E6D}" destId="{881BF46F-D4DB-483D-9D51-9BD3624001A1}" srcOrd="1" destOrd="0" parTransId="{3EBE5E88-5BEE-46FD-950C-FD12304584AB}" sibTransId="{54A7EEA9-2B8B-490B-A08B-5025F9AB53A6}"/>
    <dgm:cxn modelId="{66E6037C-4707-41AA-9F39-CE5487181C4C}" type="presOf" srcId="{881BF46F-D4DB-483D-9D51-9BD3624001A1}" destId="{79CF31BD-E612-4531-9654-FEB042B802C3}" srcOrd="0" destOrd="0" presId="urn:microsoft.com/office/officeart/2009/layout/CircleArrowProcess"/>
    <dgm:cxn modelId="{6C894B19-F2B3-42B6-83A8-1A26FCA0F6BD}" type="presOf" srcId="{9B66AE42-2FA7-4D3A-B08C-DFB82EF1389E}" destId="{9A330ABD-83E9-43B3-98D4-37426CF87F2A}" srcOrd="0" destOrd="0" presId="urn:microsoft.com/office/officeart/2009/layout/CircleArrowProcess"/>
    <dgm:cxn modelId="{05A5CC9A-75D9-4751-9000-F4B289E39E98}" type="presOf" srcId="{A9D7B4BE-739B-4C29-B2C8-DEF62A2806A1}" destId="{8E812EFA-D0D6-498F-AD67-3BF85C0FAF3E}" srcOrd="0" destOrd="0" presId="urn:microsoft.com/office/officeart/2009/layout/CircleArrowProcess"/>
    <dgm:cxn modelId="{2BA7A42D-803C-48A2-8DCD-AE0910F5E08B}" type="presParOf" srcId="{C68491D6-5F0F-46C9-BE9E-54E22B8B8D21}" destId="{BA9E5B7B-8131-4810-A06D-50152BA29E8C}" srcOrd="0" destOrd="0" presId="urn:microsoft.com/office/officeart/2009/layout/CircleArrowProcess"/>
    <dgm:cxn modelId="{EBBDB675-E640-4806-8E55-F18AD9FA0E09}" type="presParOf" srcId="{BA9E5B7B-8131-4810-A06D-50152BA29E8C}" destId="{D10D2214-EEAE-433C-B72C-02FF4527CB9F}" srcOrd="0" destOrd="0" presId="urn:microsoft.com/office/officeart/2009/layout/CircleArrowProcess"/>
    <dgm:cxn modelId="{500A2E17-C2DA-40BE-9515-F93A488A1569}" type="presParOf" srcId="{C68491D6-5F0F-46C9-BE9E-54E22B8B8D21}" destId="{9A330ABD-83E9-43B3-98D4-37426CF87F2A}" srcOrd="1" destOrd="0" presId="urn:microsoft.com/office/officeart/2009/layout/CircleArrowProcess"/>
    <dgm:cxn modelId="{DEFC3A4F-DA35-46B0-A545-B54B7C19425F}" type="presParOf" srcId="{C68491D6-5F0F-46C9-BE9E-54E22B8B8D21}" destId="{41F155D1-0630-4EC6-86D4-6A7299C4002C}" srcOrd="2" destOrd="0" presId="urn:microsoft.com/office/officeart/2009/layout/CircleArrowProcess"/>
    <dgm:cxn modelId="{3B887028-9293-447F-875C-D0E6313731B5}" type="presParOf" srcId="{41F155D1-0630-4EC6-86D4-6A7299C4002C}" destId="{E2DB4EC7-0093-4190-9626-F40D0462F796}" srcOrd="0" destOrd="0" presId="urn:microsoft.com/office/officeart/2009/layout/CircleArrowProcess"/>
    <dgm:cxn modelId="{33179D53-66B6-4518-B041-A9FA2CF6C6EE}" type="presParOf" srcId="{C68491D6-5F0F-46C9-BE9E-54E22B8B8D21}" destId="{79CF31BD-E612-4531-9654-FEB042B802C3}" srcOrd="3" destOrd="0" presId="urn:microsoft.com/office/officeart/2009/layout/CircleArrowProcess"/>
    <dgm:cxn modelId="{E1A146C4-2F27-46E8-B7F6-CC175C045A1D}" type="presParOf" srcId="{C68491D6-5F0F-46C9-BE9E-54E22B8B8D21}" destId="{D6B4345C-C4BD-4B74-B076-E45030B89381}" srcOrd="4" destOrd="0" presId="urn:microsoft.com/office/officeart/2009/layout/CircleArrowProcess"/>
    <dgm:cxn modelId="{A74A44CD-A37F-43F7-BC3B-7F6C27A3979E}" type="presParOf" srcId="{D6B4345C-C4BD-4B74-B076-E45030B89381}" destId="{CE66670F-D067-4EB4-8EAF-3B161BB9A0F2}" srcOrd="0" destOrd="0" presId="urn:microsoft.com/office/officeart/2009/layout/CircleArrowProcess"/>
    <dgm:cxn modelId="{CEEC5A6F-C500-4A10-A2F7-C1F7FFF70D09}" type="presParOf" srcId="{C68491D6-5F0F-46C9-BE9E-54E22B8B8D21}" destId="{8E812EFA-D0D6-498F-AD67-3BF85C0FAF3E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6259ED1-0B5E-4123-B14C-23A4DEA938E7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en-US"/>
        </a:p>
      </dgm:t>
    </dgm:pt>
    <dgm:pt modelId="{A4CD04DE-1F27-4AD6-BD55-A78D2BEE1353}" type="pres">
      <dgm:prSet presAssocID="{D6259ED1-0B5E-4123-B14C-23A4DEA938E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1F3E83AC-4291-4786-B67B-1A231CA18E83}" type="presOf" srcId="{D6259ED1-0B5E-4123-B14C-23A4DEA938E7}" destId="{A4CD04DE-1F27-4AD6-BD55-A78D2BEE1353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DE7FFC-DA65-425D-9C79-307486A0BEAB}" type="doc">
      <dgm:prSet loTypeId="urn:microsoft.com/office/officeart/2005/8/layout/vProcess5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C468E9-0497-411F-911A-501FC781B9E0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bg-BG" sz="2000" b="1" i="0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Бюджет</a:t>
          </a:r>
          <a:r>
            <a:rPr lang="bg-BG" sz="2200" b="1" i="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  <a:r>
            <a:rPr lang="bg-BG" sz="2000" b="1" i="0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на</a:t>
          </a:r>
          <a:r>
            <a:rPr lang="bg-BG" sz="2200" b="1" i="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  <a:r>
            <a:rPr lang="bg-BG" sz="2000" b="1" i="0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операцията</a:t>
          </a:r>
          <a:r>
            <a:rPr lang="bg-BG" sz="2200" b="1" i="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</a:p>
        <a:p>
          <a:pPr algn="ctr"/>
          <a:r>
            <a:rPr lang="bg-BG" sz="2200" b="0" i="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  <a:r>
            <a:rPr lang="bg-BG" sz="2000" b="0" i="0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46 000 000 лева  </a:t>
          </a:r>
          <a:endParaRPr lang="en-US" sz="2000" b="0" i="0" dirty="0">
            <a:solidFill>
              <a:srgbClr val="0066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B1984310-3D38-4098-A1E3-7778F1983DB3}" type="parTrans" cxnId="{FEBE48CB-5E31-4F67-8ABA-8E788C000C3C}">
      <dgm:prSet/>
      <dgm:spPr/>
      <dgm:t>
        <a:bodyPr/>
        <a:lstStyle/>
        <a:p>
          <a:endParaRPr lang="en-US"/>
        </a:p>
      </dgm:t>
    </dgm:pt>
    <dgm:pt modelId="{4659285C-72F4-4259-BBD5-7CBAC7009532}" type="sibTrans" cxnId="{FEBE48CB-5E31-4F67-8ABA-8E788C000C3C}">
      <dgm:prSet/>
      <dgm:spPr/>
      <dgm:t>
        <a:bodyPr/>
        <a:lstStyle/>
        <a:p>
          <a:endParaRPr lang="en-US"/>
        </a:p>
      </dgm:t>
    </dgm:pt>
    <dgm:pt modelId="{B5A4D412-E2A9-4FAD-939D-120938246DDB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bg-BG" sz="2000" b="1" i="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Индикатори за изпълнение </a:t>
          </a:r>
          <a:r>
            <a:rPr lang="ru-RU" sz="2000" i="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	</a:t>
          </a:r>
          <a:endParaRPr lang="en-US" sz="2000" i="0" dirty="0" smtClean="0">
            <a:solidFill>
              <a:srgbClr val="006699"/>
            </a:solidFill>
            <a:effectLst/>
            <a:latin typeface="Candara" panose="020E0502030303020204" pitchFamily="34" charset="0"/>
          </a:endParaRPr>
        </a:p>
        <a:p>
          <a:pPr algn="l"/>
          <a:r>
            <a:rPr lang="bg-BG" sz="2000" i="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Брой студенти, включени в студентски практики – 44 000, от които:</a:t>
          </a:r>
        </a:p>
        <a:p>
          <a:pPr algn="l"/>
          <a:r>
            <a:rPr lang="bg-BG" sz="2000" i="0" noProof="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 Студенти в област «педагогически науки» - 6 000;</a:t>
          </a:r>
        </a:p>
        <a:p>
          <a:pPr algn="l"/>
          <a:r>
            <a:rPr lang="bg-BG" sz="2000" i="0" noProof="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 Студенти в област „технически науки“ – 7 000;</a:t>
          </a:r>
        </a:p>
        <a:p>
          <a:pPr algn="l"/>
          <a:r>
            <a:rPr lang="bg-BG" sz="2000" i="0" noProof="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Студенти в област „природни науки, математика и информатика“ – 2 700</a:t>
          </a:r>
        </a:p>
      </dgm:t>
    </dgm:pt>
    <dgm:pt modelId="{F6074D07-C42B-4008-90EC-B6AD52A5E3D6}" type="parTrans" cxnId="{4F28E44D-7C99-4C43-9227-258F903BE698}">
      <dgm:prSet/>
      <dgm:spPr/>
      <dgm:t>
        <a:bodyPr/>
        <a:lstStyle/>
        <a:p>
          <a:endParaRPr lang="en-US"/>
        </a:p>
      </dgm:t>
    </dgm:pt>
    <dgm:pt modelId="{89270858-4D86-4A1D-ACBA-C3C3CEC64284}" type="sibTrans" cxnId="{4F28E44D-7C99-4C43-9227-258F903BE698}">
      <dgm:prSet/>
      <dgm:spPr/>
      <dgm:t>
        <a:bodyPr/>
        <a:lstStyle/>
        <a:p>
          <a:endParaRPr lang="en-US"/>
        </a:p>
      </dgm:t>
    </dgm:pt>
    <dgm:pt modelId="{9E095736-E426-419E-A914-989911C09FD4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ctr"/>
          <a:endParaRPr lang="bg-BG" sz="2000" b="1" i="0" u="none" dirty="0" smtClean="0">
            <a:solidFill>
              <a:schemeClr val="bg1"/>
            </a:solidFill>
            <a:effectLst/>
            <a:latin typeface="Candara" panose="020E0502030303020204" pitchFamily="34" charset="0"/>
          </a:endParaRPr>
        </a:p>
        <a:p>
          <a:pPr algn="ctr"/>
          <a:r>
            <a:rPr lang="bg-BG" sz="2000" b="1" i="0" u="none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Индикатори за резултат</a:t>
          </a:r>
        </a:p>
        <a:p>
          <a:pPr algn="l"/>
          <a:r>
            <a:rPr lang="bg-BG" sz="2000" i="0" u="none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Дял на студентите, преминали успешно практическо обучение в реална работна среда, от включените в практическо обучение по ОП – 90%;  </a:t>
          </a:r>
        </a:p>
        <a:p>
          <a:pPr algn="l"/>
          <a:r>
            <a:rPr lang="bg-BG" sz="2000" i="0" u="none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Студенти, обучаващи се в технически науки от включените в дейности по ОП -25%  </a:t>
          </a:r>
          <a:r>
            <a:rPr lang="en-US" sz="2000" i="0" u="none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(</a:t>
          </a:r>
          <a:r>
            <a:rPr lang="bg-BG" sz="2000" i="0" u="none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принос на операцията 5%</a:t>
          </a:r>
          <a:r>
            <a:rPr lang="en-US" sz="2000" i="0" u="none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)</a:t>
          </a:r>
          <a:endParaRPr lang="bg-BG" sz="2000" i="0" u="none" dirty="0" smtClean="0">
            <a:solidFill>
              <a:srgbClr val="006699"/>
            </a:solidFill>
            <a:effectLst/>
            <a:latin typeface="Candara" panose="020E0502030303020204" pitchFamily="34" charset="0"/>
          </a:endParaRPr>
        </a:p>
        <a:p>
          <a:pPr algn="ctr"/>
          <a:endParaRPr lang="en-US" sz="2000" i="0" u="none" dirty="0">
            <a:solidFill>
              <a:schemeClr val="bg1"/>
            </a:solidFill>
            <a:effectLst/>
            <a:latin typeface="Candara" panose="020E0502030303020204" pitchFamily="34" charset="0"/>
          </a:endParaRPr>
        </a:p>
      </dgm:t>
    </dgm:pt>
    <dgm:pt modelId="{E6B75C0B-4F29-4165-BEFB-3886CA35F36B}" type="parTrans" cxnId="{7D664435-F66A-4C09-A00A-8AD67B01DFA2}">
      <dgm:prSet/>
      <dgm:spPr/>
      <dgm:t>
        <a:bodyPr/>
        <a:lstStyle/>
        <a:p>
          <a:endParaRPr lang="en-US"/>
        </a:p>
      </dgm:t>
    </dgm:pt>
    <dgm:pt modelId="{BCBA46CE-E202-4645-A059-712DC3349095}" type="sibTrans" cxnId="{7D664435-F66A-4C09-A00A-8AD67B01DFA2}">
      <dgm:prSet/>
      <dgm:spPr/>
      <dgm:t>
        <a:bodyPr/>
        <a:lstStyle/>
        <a:p>
          <a:endParaRPr lang="en-US"/>
        </a:p>
      </dgm:t>
    </dgm:pt>
    <dgm:pt modelId="{A868C6BB-E957-42EB-9068-1FE7C7B70E2A}" type="pres">
      <dgm:prSet presAssocID="{C5DE7FFC-DA65-425D-9C79-307486A0BEA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85A10D1-59F5-440C-B4E0-BA70EB45A62B}" type="pres">
      <dgm:prSet presAssocID="{C5DE7FFC-DA65-425D-9C79-307486A0BEAB}" presName="dummyMaxCanvas" presStyleCnt="0">
        <dgm:presLayoutVars/>
      </dgm:prSet>
      <dgm:spPr/>
    </dgm:pt>
    <dgm:pt modelId="{1D2776B9-048C-4E8F-9F33-C6B1693F8386}" type="pres">
      <dgm:prSet presAssocID="{C5DE7FFC-DA65-425D-9C79-307486A0BEAB}" presName="ThreeNodes_1" presStyleLbl="node1" presStyleIdx="0" presStyleCnt="3" custScaleX="94112" custScaleY="60494" custLinFactNeighborX="-6785" custLinFactNeighborY="-178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69FB6F-560C-4CD2-B8CB-2C8FE06B85AD}" type="pres">
      <dgm:prSet presAssocID="{C5DE7FFC-DA65-425D-9C79-307486A0BEAB}" presName="ThreeNodes_2" presStyleLbl="node1" presStyleIdx="1" presStyleCnt="3" custScaleX="111129" custScaleY="122141" custLinFactNeighborX="2195" custLinFactNeighborY="-260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13CF30-303E-4007-88F8-3E7DD75611EB}" type="pres">
      <dgm:prSet presAssocID="{C5DE7FFC-DA65-425D-9C79-307486A0BEAB}" presName="ThreeNodes_3" presStyleLbl="node1" presStyleIdx="2" presStyleCnt="3" custScaleX="105232" custScaleY="115533" custLinFactNeighborX="-396" custLinFactNeighborY="-124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F6B93F-EF46-453D-8586-36FF8E5163E3}" type="pres">
      <dgm:prSet presAssocID="{C5DE7FFC-DA65-425D-9C79-307486A0BEAB}" presName="ThreeConn_1-2" presStyleLbl="fgAccFollowNode1" presStyleIdx="0" presStyleCnt="2" custLinFactNeighborX="-7048" custLinFactNeighborY="-402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9B9034-1A1E-4C9B-805F-48B64DC9CA2A}" type="pres">
      <dgm:prSet presAssocID="{C5DE7FFC-DA65-425D-9C79-307486A0BEAB}" presName="ThreeConn_2-3" presStyleLbl="fgAccFollowNode1" presStyleIdx="1" presStyleCnt="2" custLinFactNeighborX="77333" custLinFactNeighborY="-92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A3C6E7-146A-40D7-AE08-E3EF3729C9E0}" type="pres">
      <dgm:prSet presAssocID="{C5DE7FFC-DA65-425D-9C79-307486A0BEAB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4A9400-61BC-4906-9D31-716EB60A01DE}" type="pres">
      <dgm:prSet presAssocID="{C5DE7FFC-DA65-425D-9C79-307486A0BEAB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CBFA05-828A-4678-8F2A-0BCA2C51FE75}" type="pres">
      <dgm:prSet presAssocID="{C5DE7FFC-DA65-425D-9C79-307486A0BEAB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ECF7EDC-B157-46D1-B886-82530C8DB67C}" type="presOf" srcId="{37C468E9-0497-411F-911A-501FC781B9E0}" destId="{FEA3C6E7-146A-40D7-AE08-E3EF3729C9E0}" srcOrd="1" destOrd="0" presId="urn:microsoft.com/office/officeart/2005/8/layout/vProcess5"/>
    <dgm:cxn modelId="{4F28E44D-7C99-4C43-9227-258F903BE698}" srcId="{C5DE7FFC-DA65-425D-9C79-307486A0BEAB}" destId="{B5A4D412-E2A9-4FAD-939D-120938246DDB}" srcOrd="1" destOrd="0" parTransId="{F6074D07-C42B-4008-90EC-B6AD52A5E3D6}" sibTransId="{89270858-4D86-4A1D-ACBA-C3C3CEC64284}"/>
    <dgm:cxn modelId="{6FD5D4A8-5723-407C-9A79-494B38B0605C}" type="presOf" srcId="{9E095736-E426-419E-A914-989911C09FD4}" destId="{0CCBFA05-828A-4678-8F2A-0BCA2C51FE75}" srcOrd="1" destOrd="0" presId="urn:microsoft.com/office/officeart/2005/8/layout/vProcess5"/>
    <dgm:cxn modelId="{7D664435-F66A-4C09-A00A-8AD67B01DFA2}" srcId="{C5DE7FFC-DA65-425D-9C79-307486A0BEAB}" destId="{9E095736-E426-419E-A914-989911C09FD4}" srcOrd="2" destOrd="0" parTransId="{E6B75C0B-4F29-4165-BEFB-3886CA35F36B}" sibTransId="{BCBA46CE-E202-4645-A059-712DC3349095}"/>
    <dgm:cxn modelId="{834747C2-F065-4E1F-8138-EC52C1F49A22}" type="presOf" srcId="{B5A4D412-E2A9-4FAD-939D-120938246DDB}" destId="{5269FB6F-560C-4CD2-B8CB-2C8FE06B85AD}" srcOrd="0" destOrd="0" presId="urn:microsoft.com/office/officeart/2005/8/layout/vProcess5"/>
    <dgm:cxn modelId="{D749D5C5-18AF-4E40-BF8B-33A7F3A7EAE7}" type="presOf" srcId="{4659285C-72F4-4259-BBD5-7CBAC7009532}" destId="{81F6B93F-EF46-453D-8586-36FF8E5163E3}" srcOrd="0" destOrd="0" presId="urn:microsoft.com/office/officeart/2005/8/layout/vProcess5"/>
    <dgm:cxn modelId="{A9EFA009-D652-4AB8-BA3F-DCB720606FD3}" type="presOf" srcId="{89270858-4D86-4A1D-ACBA-C3C3CEC64284}" destId="{E79B9034-1A1E-4C9B-805F-48B64DC9CA2A}" srcOrd="0" destOrd="0" presId="urn:microsoft.com/office/officeart/2005/8/layout/vProcess5"/>
    <dgm:cxn modelId="{9B5E43CD-B1F3-44E3-84E1-44CD7F93DB2A}" type="presOf" srcId="{C5DE7FFC-DA65-425D-9C79-307486A0BEAB}" destId="{A868C6BB-E957-42EB-9068-1FE7C7B70E2A}" srcOrd="0" destOrd="0" presId="urn:microsoft.com/office/officeart/2005/8/layout/vProcess5"/>
    <dgm:cxn modelId="{47C7ADE9-A12C-4E9F-8A64-222BE9E60DE8}" type="presOf" srcId="{B5A4D412-E2A9-4FAD-939D-120938246DDB}" destId="{334A9400-61BC-4906-9D31-716EB60A01DE}" srcOrd="1" destOrd="0" presId="urn:microsoft.com/office/officeart/2005/8/layout/vProcess5"/>
    <dgm:cxn modelId="{197B28A1-A6FB-456A-82FA-0676DAA0D03E}" type="presOf" srcId="{9E095736-E426-419E-A914-989911C09FD4}" destId="{6913CF30-303E-4007-88F8-3E7DD75611EB}" srcOrd="0" destOrd="0" presId="urn:microsoft.com/office/officeart/2005/8/layout/vProcess5"/>
    <dgm:cxn modelId="{FEBE48CB-5E31-4F67-8ABA-8E788C000C3C}" srcId="{C5DE7FFC-DA65-425D-9C79-307486A0BEAB}" destId="{37C468E9-0497-411F-911A-501FC781B9E0}" srcOrd="0" destOrd="0" parTransId="{B1984310-3D38-4098-A1E3-7778F1983DB3}" sibTransId="{4659285C-72F4-4259-BBD5-7CBAC7009532}"/>
    <dgm:cxn modelId="{FC32C386-0BD6-4BA6-9E54-B25478B95647}" type="presOf" srcId="{37C468E9-0497-411F-911A-501FC781B9E0}" destId="{1D2776B9-048C-4E8F-9F33-C6B1693F8386}" srcOrd="0" destOrd="0" presId="urn:microsoft.com/office/officeart/2005/8/layout/vProcess5"/>
    <dgm:cxn modelId="{F95B10E0-88E0-49EA-80C4-940C08123695}" type="presParOf" srcId="{A868C6BB-E957-42EB-9068-1FE7C7B70E2A}" destId="{F85A10D1-59F5-440C-B4E0-BA70EB45A62B}" srcOrd="0" destOrd="0" presId="urn:microsoft.com/office/officeart/2005/8/layout/vProcess5"/>
    <dgm:cxn modelId="{4B8C4AF5-217A-4FDC-8BDF-7F00F154CA96}" type="presParOf" srcId="{A868C6BB-E957-42EB-9068-1FE7C7B70E2A}" destId="{1D2776B9-048C-4E8F-9F33-C6B1693F8386}" srcOrd="1" destOrd="0" presId="urn:microsoft.com/office/officeart/2005/8/layout/vProcess5"/>
    <dgm:cxn modelId="{166F0A46-4DE9-43C9-88B6-A0B2E351FE04}" type="presParOf" srcId="{A868C6BB-E957-42EB-9068-1FE7C7B70E2A}" destId="{5269FB6F-560C-4CD2-B8CB-2C8FE06B85AD}" srcOrd="2" destOrd="0" presId="urn:microsoft.com/office/officeart/2005/8/layout/vProcess5"/>
    <dgm:cxn modelId="{0AAACBB5-9F70-4F0B-A071-D0A363CDAE7D}" type="presParOf" srcId="{A868C6BB-E957-42EB-9068-1FE7C7B70E2A}" destId="{6913CF30-303E-4007-88F8-3E7DD75611EB}" srcOrd="3" destOrd="0" presId="urn:microsoft.com/office/officeart/2005/8/layout/vProcess5"/>
    <dgm:cxn modelId="{88B1F122-4469-4D34-B45B-F61741B679CB}" type="presParOf" srcId="{A868C6BB-E957-42EB-9068-1FE7C7B70E2A}" destId="{81F6B93F-EF46-453D-8586-36FF8E5163E3}" srcOrd="4" destOrd="0" presId="urn:microsoft.com/office/officeart/2005/8/layout/vProcess5"/>
    <dgm:cxn modelId="{F40FAAA8-B6FB-4CAE-A3A5-13ECB34491CA}" type="presParOf" srcId="{A868C6BB-E957-42EB-9068-1FE7C7B70E2A}" destId="{E79B9034-1A1E-4C9B-805F-48B64DC9CA2A}" srcOrd="5" destOrd="0" presId="urn:microsoft.com/office/officeart/2005/8/layout/vProcess5"/>
    <dgm:cxn modelId="{7DC3A108-F214-4E8B-8EE1-26AB8BF2985F}" type="presParOf" srcId="{A868C6BB-E957-42EB-9068-1FE7C7B70E2A}" destId="{FEA3C6E7-146A-40D7-AE08-E3EF3729C9E0}" srcOrd="6" destOrd="0" presId="urn:microsoft.com/office/officeart/2005/8/layout/vProcess5"/>
    <dgm:cxn modelId="{3494F2B4-7793-45B4-B63E-92C7BED5AFE8}" type="presParOf" srcId="{A868C6BB-E957-42EB-9068-1FE7C7B70E2A}" destId="{334A9400-61BC-4906-9D31-716EB60A01DE}" srcOrd="7" destOrd="0" presId="urn:microsoft.com/office/officeart/2005/8/layout/vProcess5"/>
    <dgm:cxn modelId="{5EAE276B-A074-4164-926D-EAA1E72DED05}" type="presParOf" srcId="{A868C6BB-E957-42EB-9068-1FE7C7B70E2A}" destId="{0CCBFA05-828A-4678-8F2A-0BCA2C51FE75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0BEDB61-08BD-4E37-A736-16DA13CE494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F633FDF-F152-4191-B2B3-2EBF3923E161}">
      <dgm:prSet phldrT="[Text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5"/>
        </a:solidFill>
      </dgm:spPr>
      <dgm:t>
        <a:bodyPr/>
        <a:lstStyle/>
        <a:p>
          <a:pPr algn="ctr"/>
          <a:r>
            <a:rPr lang="bg-BG" sz="3200" b="0" cap="none" spc="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ndara" panose="020E0502030303020204" pitchFamily="34" charset="0"/>
            </a:rPr>
            <a:t>Проект на решение</a:t>
          </a:r>
          <a:endParaRPr lang="en-US" sz="3200" b="0" cap="none" spc="0" dirty="0">
            <a:ln w="0"/>
            <a:solidFill>
              <a:schemeClr val="bg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Candara" panose="020E0502030303020204" pitchFamily="34" charset="0"/>
          </a:endParaRPr>
        </a:p>
      </dgm:t>
    </dgm:pt>
    <dgm:pt modelId="{3B5F8469-FE87-42C5-B29C-9F4EBBB42A94}" type="parTrans" cxnId="{0D253FBC-866E-4091-800B-E8A5C6DFA7E9}">
      <dgm:prSet/>
      <dgm:spPr/>
      <dgm:t>
        <a:bodyPr/>
        <a:lstStyle/>
        <a:p>
          <a:endParaRPr lang="en-US"/>
        </a:p>
      </dgm:t>
    </dgm:pt>
    <dgm:pt modelId="{92F5D4EB-87B4-4488-8718-77F6079844FF}" type="sibTrans" cxnId="{0D253FBC-866E-4091-800B-E8A5C6DFA7E9}">
      <dgm:prSet/>
      <dgm:spPr/>
      <dgm:t>
        <a:bodyPr/>
        <a:lstStyle/>
        <a:p>
          <a:endParaRPr lang="en-US"/>
        </a:p>
      </dgm:t>
    </dgm:pt>
    <dgm:pt modelId="{2657939F-9CF7-40F4-B513-3911DEC13753}">
      <dgm:prSet phldrT="[Text]" custT="1"/>
      <dgm:spPr/>
      <dgm:t>
        <a:bodyPr anchor="ctr"/>
        <a:lstStyle/>
        <a:p>
          <a:pPr algn="just"/>
          <a:r>
            <a:rPr lang="ru-RU" sz="3200" dirty="0" err="1" smtClean="0">
              <a:solidFill>
                <a:srgbClr val="006699"/>
              </a:solidFill>
              <a:latin typeface="Candara" panose="020E0502030303020204" pitchFamily="34" charset="0"/>
            </a:rPr>
            <a:t>Комитетът</a:t>
          </a:r>
          <a:r>
            <a:rPr lang="ru-RU" sz="3200" dirty="0" smtClean="0">
              <a:solidFill>
                <a:srgbClr val="006699"/>
              </a:solidFill>
              <a:latin typeface="Candara" panose="020E0502030303020204" pitchFamily="34" charset="0"/>
            </a:rPr>
            <a:t> за наблюдение </a:t>
          </a:r>
          <a:r>
            <a:rPr lang="ru-RU" sz="3200" dirty="0" err="1" smtClean="0">
              <a:solidFill>
                <a:srgbClr val="006699"/>
              </a:solidFill>
              <a:latin typeface="Candara" panose="020E0502030303020204" pitchFamily="34" charset="0"/>
            </a:rPr>
            <a:t>одобрява</a:t>
          </a:r>
          <a:r>
            <a:rPr lang="ru-RU" sz="320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  <a:r>
            <a:rPr lang="ru-RU" sz="3200" dirty="0" err="1" smtClean="0">
              <a:solidFill>
                <a:srgbClr val="006699"/>
              </a:solidFill>
              <a:latin typeface="Candara" panose="020E0502030303020204" pitchFamily="34" charset="0"/>
            </a:rPr>
            <a:t>предложените</a:t>
          </a:r>
          <a:r>
            <a:rPr lang="ru-RU" sz="3200" dirty="0" smtClean="0">
              <a:solidFill>
                <a:srgbClr val="006699"/>
              </a:solidFill>
              <a:latin typeface="Candara" panose="020E0502030303020204" pitchFamily="34" charset="0"/>
            </a:rPr>
            <a:t> от </a:t>
          </a:r>
          <a:r>
            <a:rPr lang="ru-RU" sz="3200" dirty="0" err="1" smtClean="0">
              <a:solidFill>
                <a:srgbClr val="006699"/>
              </a:solidFill>
              <a:latin typeface="Candara" panose="020E0502030303020204" pitchFamily="34" charset="0"/>
            </a:rPr>
            <a:t>Управляващия</a:t>
          </a:r>
          <a:r>
            <a:rPr lang="ru-RU" sz="3200" dirty="0" smtClean="0">
              <a:solidFill>
                <a:srgbClr val="006699"/>
              </a:solidFill>
              <a:latin typeface="Candara" panose="020E0502030303020204" pitchFamily="34" charset="0"/>
            </a:rPr>
            <a:t> орган на Оперативна </a:t>
          </a:r>
          <a:r>
            <a:rPr lang="ru-RU" sz="3200" dirty="0" err="1" smtClean="0">
              <a:solidFill>
                <a:srgbClr val="006699"/>
              </a:solidFill>
              <a:latin typeface="Candara" panose="020E0502030303020204" pitchFamily="34" charset="0"/>
            </a:rPr>
            <a:t>програма</a:t>
          </a:r>
          <a:r>
            <a:rPr lang="ru-RU" sz="3200" dirty="0" smtClean="0">
              <a:solidFill>
                <a:srgbClr val="006699"/>
              </a:solidFill>
              <a:latin typeface="Candara" panose="020E0502030303020204" pitchFamily="34" charset="0"/>
            </a:rPr>
            <a:t> „Наука и образование за </a:t>
          </a:r>
          <a:r>
            <a:rPr lang="ru-RU" sz="3200" dirty="0" err="1" smtClean="0">
              <a:solidFill>
                <a:srgbClr val="006699"/>
              </a:solidFill>
              <a:latin typeface="Candara" panose="020E0502030303020204" pitchFamily="34" charset="0"/>
            </a:rPr>
            <a:t>интелигентен</a:t>
          </a:r>
          <a:r>
            <a:rPr lang="ru-RU" sz="320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  <a:r>
            <a:rPr lang="ru-RU" sz="3200" dirty="0" err="1" smtClean="0">
              <a:solidFill>
                <a:srgbClr val="006699"/>
              </a:solidFill>
              <a:latin typeface="Candara" panose="020E0502030303020204" pitchFamily="34" charset="0"/>
            </a:rPr>
            <a:t>растеж</a:t>
          </a:r>
          <a:r>
            <a:rPr lang="ru-RU" sz="3200" dirty="0" smtClean="0">
              <a:solidFill>
                <a:srgbClr val="006699"/>
              </a:solidFill>
              <a:latin typeface="Candara" panose="020E0502030303020204" pitchFamily="34" charset="0"/>
            </a:rPr>
            <a:t>“ 2014-2020 г. методология и критерии за подбор на операция „</a:t>
          </a:r>
          <a:r>
            <a:rPr lang="ru-RU" sz="3200" dirty="0" err="1" smtClean="0">
              <a:solidFill>
                <a:srgbClr val="006699"/>
              </a:solidFill>
              <a:latin typeface="Candara" panose="020E0502030303020204" pitchFamily="34" charset="0"/>
            </a:rPr>
            <a:t>Студентски</a:t>
          </a:r>
          <a:r>
            <a:rPr lang="ru-RU" sz="3200" dirty="0" smtClean="0">
              <a:solidFill>
                <a:srgbClr val="006699"/>
              </a:solidFill>
              <a:latin typeface="Candara" panose="020E0502030303020204" pitchFamily="34" charset="0"/>
            </a:rPr>
            <a:t> практики 2“.</a:t>
          </a:r>
          <a:endParaRPr lang="en-US" sz="3200" dirty="0">
            <a:solidFill>
              <a:srgbClr val="006699"/>
            </a:solidFill>
            <a:latin typeface="Candara" panose="020E0502030303020204" pitchFamily="34" charset="0"/>
          </a:endParaRPr>
        </a:p>
      </dgm:t>
    </dgm:pt>
    <dgm:pt modelId="{63D6FB51-30C2-4C93-B78D-9389F7F6DF40}" type="parTrans" cxnId="{0A9B15B9-28D2-4DBC-B01B-521530FE7116}">
      <dgm:prSet/>
      <dgm:spPr/>
      <dgm:t>
        <a:bodyPr/>
        <a:lstStyle/>
        <a:p>
          <a:endParaRPr lang="en-US"/>
        </a:p>
      </dgm:t>
    </dgm:pt>
    <dgm:pt modelId="{18CAD5AC-4EBB-4895-A567-BDBFB0432B3B}" type="sibTrans" cxnId="{0A9B15B9-28D2-4DBC-B01B-521530FE7116}">
      <dgm:prSet/>
      <dgm:spPr/>
      <dgm:t>
        <a:bodyPr/>
        <a:lstStyle/>
        <a:p>
          <a:endParaRPr lang="en-US"/>
        </a:p>
      </dgm:t>
    </dgm:pt>
    <dgm:pt modelId="{57492415-D5D5-47C7-BFD3-EE7942221CB9}">
      <dgm:prSet/>
      <dgm:spPr/>
      <dgm:t>
        <a:bodyPr anchor="ctr"/>
        <a:lstStyle/>
        <a:p>
          <a:pPr algn="l"/>
          <a:endParaRPr lang="en-US" sz="3400" dirty="0"/>
        </a:p>
      </dgm:t>
    </dgm:pt>
    <dgm:pt modelId="{0CB4576F-3B8B-466B-8D96-F9EE5E468BD0}" type="parTrans" cxnId="{716BF38D-AE88-4812-A710-FC60042C7619}">
      <dgm:prSet/>
      <dgm:spPr/>
      <dgm:t>
        <a:bodyPr/>
        <a:lstStyle/>
        <a:p>
          <a:endParaRPr lang="en-US"/>
        </a:p>
      </dgm:t>
    </dgm:pt>
    <dgm:pt modelId="{9E7E10B7-2259-405B-9590-24802888B024}" type="sibTrans" cxnId="{716BF38D-AE88-4812-A710-FC60042C7619}">
      <dgm:prSet/>
      <dgm:spPr/>
      <dgm:t>
        <a:bodyPr/>
        <a:lstStyle/>
        <a:p>
          <a:endParaRPr lang="en-US"/>
        </a:p>
      </dgm:t>
    </dgm:pt>
    <dgm:pt modelId="{C1804992-C813-4734-8506-DAB5B0DA1C48}" type="pres">
      <dgm:prSet presAssocID="{50BEDB61-08BD-4E37-A736-16DA13CE49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AAA682F-37BD-45C7-A0E3-046C68949B26}" type="pres">
      <dgm:prSet presAssocID="{6F633FDF-F152-4191-B2B3-2EBF3923E161}" presName="parentText" presStyleLbl="node1" presStyleIdx="0" presStyleCnt="1" custLinFactNeighborX="4248" custLinFactNeighborY="-235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58E8D5-F0AE-48B0-8A00-C282F39985CF}" type="pres">
      <dgm:prSet presAssocID="{6F633FDF-F152-4191-B2B3-2EBF3923E16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A9B15B9-28D2-4DBC-B01B-521530FE7116}" srcId="{6F633FDF-F152-4191-B2B3-2EBF3923E161}" destId="{2657939F-9CF7-40F4-B513-3911DEC13753}" srcOrd="0" destOrd="0" parTransId="{63D6FB51-30C2-4C93-B78D-9389F7F6DF40}" sibTransId="{18CAD5AC-4EBB-4895-A567-BDBFB0432B3B}"/>
    <dgm:cxn modelId="{0D253FBC-866E-4091-800B-E8A5C6DFA7E9}" srcId="{50BEDB61-08BD-4E37-A736-16DA13CE494A}" destId="{6F633FDF-F152-4191-B2B3-2EBF3923E161}" srcOrd="0" destOrd="0" parTransId="{3B5F8469-FE87-42C5-B29C-9F4EBBB42A94}" sibTransId="{92F5D4EB-87B4-4488-8718-77F6079844FF}"/>
    <dgm:cxn modelId="{E2ADB875-E083-4CFF-9A0D-A2B77D81F216}" type="presOf" srcId="{2657939F-9CF7-40F4-B513-3911DEC13753}" destId="{1958E8D5-F0AE-48B0-8A00-C282F39985CF}" srcOrd="0" destOrd="0" presId="urn:microsoft.com/office/officeart/2005/8/layout/vList2"/>
    <dgm:cxn modelId="{79309B70-97B9-4204-B532-18E1D5EF31DA}" type="presOf" srcId="{6F633FDF-F152-4191-B2B3-2EBF3923E161}" destId="{2AAA682F-37BD-45C7-A0E3-046C68949B26}" srcOrd="0" destOrd="0" presId="urn:microsoft.com/office/officeart/2005/8/layout/vList2"/>
    <dgm:cxn modelId="{716BF38D-AE88-4812-A710-FC60042C7619}" srcId="{6F633FDF-F152-4191-B2B3-2EBF3923E161}" destId="{57492415-D5D5-47C7-BFD3-EE7942221CB9}" srcOrd="1" destOrd="0" parTransId="{0CB4576F-3B8B-466B-8D96-F9EE5E468BD0}" sibTransId="{9E7E10B7-2259-405B-9590-24802888B024}"/>
    <dgm:cxn modelId="{46EB7E28-0DDA-4182-AF64-D35316FA63D1}" type="presOf" srcId="{57492415-D5D5-47C7-BFD3-EE7942221CB9}" destId="{1958E8D5-F0AE-48B0-8A00-C282F39985CF}" srcOrd="0" destOrd="1" presId="urn:microsoft.com/office/officeart/2005/8/layout/vList2"/>
    <dgm:cxn modelId="{01092AFD-7733-4AE4-9CE5-FF340C71C667}" type="presOf" srcId="{50BEDB61-08BD-4E37-A736-16DA13CE494A}" destId="{C1804992-C813-4734-8506-DAB5B0DA1C48}" srcOrd="0" destOrd="0" presId="urn:microsoft.com/office/officeart/2005/8/layout/vList2"/>
    <dgm:cxn modelId="{DF5479CC-3BB7-4766-9C0F-0FB075ADDCB3}" type="presParOf" srcId="{C1804992-C813-4734-8506-DAB5B0DA1C48}" destId="{2AAA682F-37BD-45C7-A0E3-046C68949B26}" srcOrd="0" destOrd="0" presId="urn:microsoft.com/office/officeart/2005/8/layout/vList2"/>
    <dgm:cxn modelId="{69CCB995-CF21-41B3-B012-ABC6E311935C}" type="presParOf" srcId="{C1804992-C813-4734-8506-DAB5B0DA1C48}" destId="{1958E8D5-F0AE-48B0-8A00-C282F39985C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D2214-EEAE-433C-B72C-02FF4527CB9F}">
      <dsp:nvSpPr>
        <dsp:cNvPr id="0" name=""/>
        <dsp:cNvSpPr/>
      </dsp:nvSpPr>
      <dsp:spPr>
        <a:xfrm>
          <a:off x="1137243" y="-121373"/>
          <a:ext cx="4353068" cy="2005172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EBA163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330ABD-83E9-43B3-98D4-37426CF87F2A}">
      <dsp:nvSpPr>
        <dsp:cNvPr id="0" name=""/>
        <dsp:cNvSpPr/>
      </dsp:nvSpPr>
      <dsp:spPr>
        <a:xfrm>
          <a:off x="1670799" y="457791"/>
          <a:ext cx="3335369" cy="5568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solidFill>
                <a:schemeClr val="accent4">
                  <a:lumMod val="75000"/>
                </a:schemeClr>
              </a:solidFill>
            </a:rPr>
            <a:t>Приоритетна ос 2, ИП 10</a:t>
          </a:r>
          <a:r>
            <a:rPr lang="en-US" sz="1800" kern="1200" dirty="0" smtClean="0">
              <a:solidFill>
                <a:schemeClr val="accent4">
                  <a:lumMod val="75000"/>
                </a:schemeClr>
              </a:solidFill>
            </a:rPr>
            <a:t>iv</a:t>
          </a:r>
          <a:r>
            <a:rPr lang="bg-BG" sz="1800" kern="1200" dirty="0" smtClean="0">
              <a:solidFill>
                <a:schemeClr val="accent4">
                  <a:lumMod val="75000"/>
                </a:schemeClr>
              </a:solidFill>
            </a:rPr>
            <a:t>, специфична цел 2</a:t>
          </a:r>
          <a:endParaRPr lang="en-US" sz="1800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1670799" y="457791"/>
        <a:ext cx="3335369" cy="556899"/>
      </dsp:txXfrm>
    </dsp:sp>
    <dsp:sp modelId="{E2DB4EC7-0093-4190-9626-F40D0462F796}">
      <dsp:nvSpPr>
        <dsp:cNvPr id="0" name=""/>
        <dsp:cNvSpPr/>
      </dsp:nvSpPr>
      <dsp:spPr>
        <a:xfrm>
          <a:off x="69689" y="1152120"/>
          <a:ext cx="5428419" cy="2005172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F2CBA4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CF31BD-E612-4531-9654-FEB042B802C3}">
      <dsp:nvSpPr>
        <dsp:cNvPr id="0" name=""/>
        <dsp:cNvSpPr/>
      </dsp:nvSpPr>
      <dsp:spPr>
        <a:xfrm>
          <a:off x="640134" y="1744537"/>
          <a:ext cx="3590368" cy="6762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kern="1200" dirty="0" smtClean="0">
              <a:solidFill>
                <a:schemeClr val="accent4">
                  <a:lumMod val="75000"/>
                </a:schemeClr>
              </a:solidFill>
            </a:rPr>
            <a:t>Стратегия за развитие на висшето образование в Р. България 2014-2020</a:t>
          </a:r>
          <a:endParaRPr lang="en-US" sz="1700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640134" y="1744537"/>
        <a:ext cx="3590368" cy="676215"/>
      </dsp:txXfrm>
    </dsp:sp>
    <dsp:sp modelId="{CE66670F-D067-4EB4-8EAF-3B161BB9A0F2}">
      <dsp:nvSpPr>
        <dsp:cNvPr id="0" name=""/>
        <dsp:cNvSpPr/>
      </dsp:nvSpPr>
      <dsp:spPr>
        <a:xfrm>
          <a:off x="1143282" y="2442111"/>
          <a:ext cx="4397934" cy="172318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rgbClr val="FFCC66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812EFA-D0D6-498F-AD67-3BF85C0FAF3E}">
      <dsp:nvSpPr>
        <dsp:cNvPr id="0" name=""/>
        <dsp:cNvSpPr/>
      </dsp:nvSpPr>
      <dsp:spPr>
        <a:xfrm>
          <a:off x="1522256" y="3123660"/>
          <a:ext cx="3827096" cy="6123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kern="1200" dirty="0" smtClean="0">
              <a:solidFill>
                <a:schemeClr val="accent4">
                  <a:lumMod val="75000"/>
                </a:schemeClr>
              </a:solidFill>
            </a:rPr>
            <a:t>Доклад на ЕК за България за 2019 г.</a:t>
          </a:r>
          <a:endParaRPr lang="en-US" sz="1700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1522256" y="3123660"/>
        <a:ext cx="3827096" cy="6123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2776B9-048C-4E8F-9F33-C6B1693F8386}">
      <dsp:nvSpPr>
        <dsp:cNvPr id="0" name=""/>
        <dsp:cNvSpPr/>
      </dsp:nvSpPr>
      <dsp:spPr>
        <a:xfrm>
          <a:off x="0" y="0"/>
          <a:ext cx="9311081" cy="923878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0" kern="1200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Бюджет</a:t>
          </a:r>
          <a:r>
            <a:rPr lang="bg-BG" sz="2200" b="1" i="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  <a:r>
            <a:rPr lang="bg-BG" sz="2000" b="1" i="0" kern="1200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на</a:t>
          </a:r>
          <a:r>
            <a:rPr lang="bg-BG" sz="2200" b="1" i="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  <a:r>
            <a:rPr lang="bg-BG" sz="2000" b="1" i="0" kern="1200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операцията</a:t>
          </a:r>
          <a:r>
            <a:rPr lang="bg-BG" sz="2200" b="1" i="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0" i="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  <a:r>
            <a:rPr lang="bg-BG" sz="2000" b="0" i="0" kern="1200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46 000 000 лева  </a:t>
          </a:r>
          <a:endParaRPr lang="en-US" sz="2000" b="0" i="0" kern="1200" dirty="0">
            <a:solidFill>
              <a:srgbClr val="0066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27059" y="27059"/>
        <a:ext cx="7790197" cy="869760"/>
      </dsp:txXfrm>
    </dsp:sp>
    <dsp:sp modelId="{5269FB6F-560C-4CD2-B8CB-2C8FE06B85AD}">
      <dsp:nvSpPr>
        <dsp:cNvPr id="0" name=""/>
        <dsp:cNvSpPr/>
      </dsp:nvSpPr>
      <dsp:spPr>
        <a:xfrm>
          <a:off x="410192" y="1156198"/>
          <a:ext cx="10994678" cy="1865366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0" kern="120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Индикатори за изпълнение </a:t>
          </a:r>
          <a:r>
            <a:rPr lang="ru-RU" sz="2000" i="0" kern="120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	</a:t>
          </a:r>
          <a:endParaRPr lang="en-US" sz="2000" i="0" kern="1200" dirty="0" smtClean="0">
            <a:solidFill>
              <a:srgbClr val="006699"/>
            </a:solidFill>
            <a:effectLst/>
            <a:latin typeface="Candara" panose="020E0502030303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i="0" kern="120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Брой студенти, включени в студентски практики – 44 000, от които: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i="0" kern="1200" noProof="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 Студенти в област «педагогически науки» - 6 000;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i="0" kern="1200" noProof="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 Студенти в област „технически науки“ – 7 000;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i="0" kern="1200" noProof="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Студенти в област „природни науки, математика и информатика“ – 2 700</a:t>
          </a:r>
        </a:p>
      </dsp:txBody>
      <dsp:txXfrm>
        <a:off x="464827" y="1210833"/>
        <a:ext cx="8812116" cy="1756096"/>
      </dsp:txXfrm>
    </dsp:sp>
    <dsp:sp modelId="{6913CF30-303E-4007-88F8-3E7DD75611EB}">
      <dsp:nvSpPr>
        <dsp:cNvPr id="0" name=""/>
        <dsp:cNvSpPr/>
      </dsp:nvSpPr>
      <dsp:spPr>
        <a:xfrm>
          <a:off x="1318528" y="3195678"/>
          <a:ext cx="10411251" cy="1764447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000" b="1" i="0" u="none" kern="1200" dirty="0" smtClean="0">
            <a:solidFill>
              <a:schemeClr val="bg1"/>
            </a:solidFill>
            <a:effectLst/>
            <a:latin typeface="Candara" panose="020E0502030303020204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0" u="none" kern="120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Индикатори за резултат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i="0" u="none" kern="120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Дял на студентите, преминали успешно практическо обучение в реална работна среда, от включените в практическо обучение по ОП – 90%; 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i="0" u="none" kern="120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Студенти, обучаващи се в технически науки от включените в дейности по ОП -25%  </a:t>
          </a:r>
          <a:r>
            <a:rPr lang="en-US" sz="2000" i="0" u="none" kern="120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(</a:t>
          </a:r>
          <a:r>
            <a:rPr lang="bg-BG" sz="2000" i="0" u="none" kern="120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принос на операцията 5%</a:t>
          </a:r>
          <a:r>
            <a:rPr lang="en-US" sz="2000" i="0" u="none" kern="1200" dirty="0" smtClean="0">
              <a:solidFill>
                <a:srgbClr val="006699"/>
              </a:solidFill>
              <a:effectLst/>
              <a:latin typeface="Candara" panose="020E0502030303020204" pitchFamily="34" charset="0"/>
            </a:rPr>
            <a:t>)</a:t>
          </a:r>
          <a:endParaRPr lang="bg-BG" sz="2000" i="0" u="none" kern="1200" dirty="0" smtClean="0">
            <a:solidFill>
              <a:srgbClr val="006699"/>
            </a:solidFill>
            <a:effectLst/>
            <a:latin typeface="Candara" panose="020E0502030303020204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i="0" u="none" kern="1200" dirty="0">
            <a:solidFill>
              <a:schemeClr val="bg1"/>
            </a:solidFill>
            <a:effectLst/>
            <a:latin typeface="Candara" panose="020E0502030303020204" pitchFamily="34" charset="0"/>
          </a:endParaRPr>
        </a:p>
      </dsp:txBody>
      <dsp:txXfrm>
        <a:off x="1370207" y="3247357"/>
        <a:ext cx="8344620" cy="1661089"/>
      </dsp:txXfrm>
    </dsp:sp>
    <dsp:sp modelId="{81F6B93F-EF46-453D-8586-36FF8E5163E3}">
      <dsp:nvSpPr>
        <dsp:cNvPr id="0" name=""/>
        <dsp:cNvSpPr/>
      </dsp:nvSpPr>
      <dsp:spPr>
        <a:xfrm>
          <a:off x="8701548" y="699388"/>
          <a:ext cx="992695" cy="99269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8924904" y="699388"/>
        <a:ext cx="545983" cy="747003"/>
      </dsp:txXfrm>
    </dsp:sp>
    <dsp:sp modelId="{E79B9034-1A1E-4C9B-805F-48B64DC9CA2A}">
      <dsp:nvSpPr>
        <dsp:cNvPr id="0" name=""/>
        <dsp:cNvSpPr/>
      </dsp:nvSpPr>
      <dsp:spPr>
        <a:xfrm>
          <a:off x="10412160" y="2778375"/>
          <a:ext cx="992695" cy="99269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10635516" y="2778375"/>
        <a:ext cx="545983" cy="7470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AA682F-37BD-45C7-A0E3-046C68949B26}">
      <dsp:nvSpPr>
        <dsp:cNvPr id="0" name=""/>
        <dsp:cNvSpPr/>
      </dsp:nvSpPr>
      <dsp:spPr>
        <a:xfrm>
          <a:off x="0" y="0"/>
          <a:ext cx="9680331" cy="1085760"/>
        </a:xfrm>
        <a:prstGeom prst="roundRect">
          <a:avLst/>
        </a:prstGeom>
        <a:solidFill>
          <a:schemeClr val="accent5"/>
        </a:soli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3200" b="0" kern="1200" cap="none" spc="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ndara" panose="020E0502030303020204" pitchFamily="34" charset="0"/>
            </a:rPr>
            <a:t>Проект на решение</a:t>
          </a:r>
          <a:endParaRPr lang="en-US" sz="3200" b="0" kern="1200" cap="none" spc="0" dirty="0">
            <a:ln w="0"/>
            <a:solidFill>
              <a:schemeClr val="bg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Candara" panose="020E0502030303020204" pitchFamily="34" charset="0"/>
          </a:endParaRPr>
        </a:p>
      </dsp:txBody>
      <dsp:txXfrm>
        <a:off x="53002" y="53002"/>
        <a:ext cx="9574327" cy="979756"/>
      </dsp:txXfrm>
    </dsp:sp>
    <dsp:sp modelId="{1958E8D5-F0AE-48B0-8A00-C282F39985CF}">
      <dsp:nvSpPr>
        <dsp:cNvPr id="0" name=""/>
        <dsp:cNvSpPr/>
      </dsp:nvSpPr>
      <dsp:spPr>
        <a:xfrm>
          <a:off x="0" y="1091315"/>
          <a:ext cx="9680331" cy="3361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7351" tIns="40640" rIns="227584" bIns="40640" numCol="1" spcCol="1270" anchor="ctr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200" kern="1200" dirty="0" err="1" smtClean="0">
              <a:solidFill>
                <a:srgbClr val="006699"/>
              </a:solidFill>
              <a:latin typeface="Candara" panose="020E0502030303020204" pitchFamily="34" charset="0"/>
            </a:rPr>
            <a:t>Комитетът</a:t>
          </a:r>
          <a:r>
            <a:rPr lang="ru-RU" sz="320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за наблюдение </a:t>
          </a:r>
          <a:r>
            <a:rPr lang="ru-RU" sz="3200" kern="1200" dirty="0" err="1" smtClean="0">
              <a:solidFill>
                <a:srgbClr val="006699"/>
              </a:solidFill>
              <a:latin typeface="Candara" panose="020E0502030303020204" pitchFamily="34" charset="0"/>
            </a:rPr>
            <a:t>одобрява</a:t>
          </a:r>
          <a:r>
            <a:rPr lang="ru-RU" sz="320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  <a:r>
            <a:rPr lang="ru-RU" sz="3200" kern="1200" dirty="0" err="1" smtClean="0">
              <a:solidFill>
                <a:srgbClr val="006699"/>
              </a:solidFill>
              <a:latin typeface="Candara" panose="020E0502030303020204" pitchFamily="34" charset="0"/>
            </a:rPr>
            <a:t>предложените</a:t>
          </a:r>
          <a:r>
            <a:rPr lang="ru-RU" sz="320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от </a:t>
          </a:r>
          <a:r>
            <a:rPr lang="ru-RU" sz="3200" kern="1200" dirty="0" err="1" smtClean="0">
              <a:solidFill>
                <a:srgbClr val="006699"/>
              </a:solidFill>
              <a:latin typeface="Candara" panose="020E0502030303020204" pitchFamily="34" charset="0"/>
            </a:rPr>
            <a:t>Управляващия</a:t>
          </a:r>
          <a:r>
            <a:rPr lang="ru-RU" sz="320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орган на Оперативна </a:t>
          </a:r>
          <a:r>
            <a:rPr lang="ru-RU" sz="3200" kern="1200" dirty="0" err="1" smtClean="0">
              <a:solidFill>
                <a:srgbClr val="006699"/>
              </a:solidFill>
              <a:latin typeface="Candara" panose="020E0502030303020204" pitchFamily="34" charset="0"/>
            </a:rPr>
            <a:t>програма</a:t>
          </a:r>
          <a:r>
            <a:rPr lang="ru-RU" sz="320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„Наука и образование за </a:t>
          </a:r>
          <a:r>
            <a:rPr lang="ru-RU" sz="3200" kern="1200" dirty="0" err="1" smtClean="0">
              <a:solidFill>
                <a:srgbClr val="006699"/>
              </a:solidFill>
              <a:latin typeface="Candara" panose="020E0502030303020204" pitchFamily="34" charset="0"/>
            </a:rPr>
            <a:t>интелигентен</a:t>
          </a:r>
          <a:r>
            <a:rPr lang="ru-RU" sz="320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</a:t>
          </a:r>
          <a:r>
            <a:rPr lang="ru-RU" sz="3200" kern="1200" dirty="0" err="1" smtClean="0">
              <a:solidFill>
                <a:srgbClr val="006699"/>
              </a:solidFill>
              <a:latin typeface="Candara" panose="020E0502030303020204" pitchFamily="34" charset="0"/>
            </a:rPr>
            <a:t>растеж</a:t>
          </a:r>
          <a:r>
            <a:rPr lang="ru-RU" sz="3200" kern="1200" dirty="0" smtClean="0">
              <a:solidFill>
                <a:srgbClr val="006699"/>
              </a:solidFill>
              <a:latin typeface="Candara" panose="020E0502030303020204" pitchFamily="34" charset="0"/>
            </a:rPr>
            <a:t>“ 2014-2020 г. методология и критерии за подбор на операция „</a:t>
          </a:r>
          <a:r>
            <a:rPr lang="ru-RU" sz="3200" kern="1200" dirty="0" err="1" smtClean="0">
              <a:solidFill>
                <a:srgbClr val="006699"/>
              </a:solidFill>
              <a:latin typeface="Candara" panose="020E0502030303020204" pitchFamily="34" charset="0"/>
            </a:rPr>
            <a:t>Студентски</a:t>
          </a:r>
          <a:r>
            <a:rPr lang="ru-RU" sz="3200" kern="1200" dirty="0" smtClean="0">
              <a:solidFill>
                <a:srgbClr val="006699"/>
              </a:solidFill>
              <a:latin typeface="Candara" panose="020E0502030303020204" pitchFamily="34" charset="0"/>
            </a:rPr>
            <a:t> практики 2“.</a:t>
          </a:r>
          <a:endParaRPr lang="en-US" sz="3200" kern="1200" dirty="0">
            <a:solidFill>
              <a:srgbClr val="006699"/>
            </a:solidFill>
            <a:latin typeface="Candara" panose="020E0502030303020204" pitchFamily="34" charset="0"/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3400" kern="1200" dirty="0"/>
        </a:p>
      </dsp:txBody>
      <dsp:txXfrm>
        <a:off x="0" y="1091315"/>
        <a:ext cx="9680331" cy="3361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13.5.2019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13.5.2019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10169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4036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=""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2142309"/>
            <a:ext cx="10925402" cy="3984171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bg-BG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Т. </a:t>
            </a:r>
            <a:r>
              <a:rPr lang="bg-BG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bg-BG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Представяне, обсъждане и вземане на решение за одобрение на методология и критерии за подбор на </a:t>
            </a:r>
            <a:r>
              <a:rPr lang="bg-BG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операция</a:t>
            </a:r>
            <a:br>
              <a:rPr lang="bg-BG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bg-BG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„Студентски </a:t>
            </a:r>
            <a:r>
              <a:rPr lang="bg-BG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практики 2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200" b="1" dirty="0" smtClean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>1</a:t>
            </a:r>
            <a:r>
              <a:rPr lang="en-US" sz="2200" b="1" dirty="0" smtClean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>1</a:t>
            </a:r>
            <a:r>
              <a:rPr lang="bg-BG" sz="2200" b="1" dirty="0" smtClean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>-то заседание на Комитета за наблюдение</a:t>
            </a:r>
            <a:r>
              <a:rPr lang="bg-BG" sz="1800" b="1" dirty="0" smtClean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/>
            </a:r>
            <a:br>
              <a:rPr lang="bg-BG" sz="1800" b="1" dirty="0" smtClean="0">
                <a:ln/>
                <a:solidFill>
                  <a:srgbClr val="006699"/>
                </a:solidFill>
                <a:cs typeface="Courier New" panose="02070309020205020404" pitchFamily="49" charset="0"/>
              </a:rPr>
            </a:br>
            <a:r>
              <a:rPr lang="ru-RU" sz="2200" b="1" dirty="0" smtClean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>гр. София</a:t>
            </a:r>
            <a:r>
              <a:rPr lang="en-GB" sz="2200" b="1" dirty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>, </a:t>
            </a:r>
            <a:r>
              <a:rPr lang="bg-BG" sz="2200" b="1" dirty="0" smtClean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>29</a:t>
            </a:r>
            <a:r>
              <a:rPr lang="en-GB" sz="2200" b="1" dirty="0" smtClean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> </a:t>
            </a:r>
            <a:r>
              <a:rPr lang="bg-BG" sz="2200" b="1" dirty="0" smtClean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>май </a:t>
            </a:r>
            <a:r>
              <a:rPr lang="ru-RU" sz="2200" b="1" dirty="0" smtClean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>2019 </a:t>
            </a:r>
            <a:r>
              <a:rPr lang="ru-RU" sz="2200" b="1" dirty="0">
                <a:ln/>
                <a:solidFill>
                  <a:srgbClr val="006699"/>
                </a:solidFill>
                <a:cs typeface="Courier New" panose="02070309020205020404" pitchFamily="49" charset="0"/>
              </a:rPr>
              <a:t>г.</a:t>
            </a:r>
            <a:br>
              <a:rPr lang="ru-RU" sz="2200" b="1" dirty="0">
                <a:ln/>
                <a:solidFill>
                  <a:srgbClr val="006699"/>
                </a:solidFill>
                <a:cs typeface="Courier New" panose="02070309020205020404" pitchFamily="49" charset="0"/>
              </a:rPr>
            </a:br>
            <a:endParaRPr lang="ru-RU" sz="2200" b="1" dirty="0">
              <a:ln/>
              <a:solidFill>
                <a:srgbClr val="006699"/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354015"/>
            <a:ext cx="11404857" cy="383345"/>
          </a:xfrm>
          <a:noFill/>
        </p:spPr>
        <p:txBody>
          <a:bodyPr>
            <a:no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Съответствие и цел на операцията</a:t>
            </a:r>
            <a:endParaRPr lang="bg-BG" sz="2400" b="1" i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3783343"/>
              </p:ext>
            </p:extLst>
          </p:nvPr>
        </p:nvGraphicFramePr>
        <p:xfrm>
          <a:off x="2368373" y="1972493"/>
          <a:ext cx="5610906" cy="41652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Oval 5"/>
          <p:cNvSpPr/>
          <p:nvPr/>
        </p:nvSpPr>
        <p:spPr>
          <a:xfrm>
            <a:off x="315196" y="3127675"/>
            <a:ext cx="2039856" cy="2063931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Студентски практики 2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79279" y="4889299"/>
            <a:ext cx="2737341" cy="1920406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7009146" y="3812824"/>
            <a:ext cx="1563289" cy="484632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Цел</a:t>
            </a:r>
            <a:endParaRPr lang="en-GB" dirty="0"/>
          </a:p>
        </p:txBody>
      </p:sp>
      <p:sp>
        <p:nvSpPr>
          <p:cNvPr id="7" name="Flowchart: Alternate Process 6"/>
          <p:cNvSpPr/>
          <p:nvPr/>
        </p:nvSpPr>
        <p:spPr>
          <a:xfrm>
            <a:off x="8799831" y="3349578"/>
            <a:ext cx="3204935" cy="1384663"/>
          </a:xfrm>
          <a:prstGeom prst="flowChartAlternateProces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bg-BG" dirty="0">
                <a:solidFill>
                  <a:schemeClr val="accent4">
                    <a:lumMod val="75000"/>
                  </a:schemeClr>
                </a:solidFill>
              </a:rPr>
              <a:t>По-успешна реализация на пазара на труда на завършващите висше образование</a:t>
            </a:r>
            <a:endParaRPr lang="en-US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01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382" y="1206323"/>
            <a:ext cx="11404857" cy="454759"/>
          </a:xfrm>
        </p:spPr>
        <p:txBody>
          <a:bodyPr>
            <a:normAutofit/>
          </a:bodyPr>
          <a:lstStyle/>
          <a:p>
            <a:pPr algn="ctr"/>
            <a:r>
              <a:rPr lang="bg-BG" sz="2400" b="1" i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Схема на изпълнение</a:t>
            </a:r>
            <a:endParaRPr lang="bg-BG" sz="2400" b="1" i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2895424"/>
              </p:ext>
            </p:extLst>
          </p:nvPr>
        </p:nvGraphicFramePr>
        <p:xfrm>
          <a:off x="348382" y="1661082"/>
          <a:ext cx="2880000" cy="7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33941" y="1697974"/>
            <a:ext cx="1584000" cy="864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 smtClean="0">
                <a:solidFill>
                  <a:srgbClr val="006699"/>
                </a:solidFill>
              </a:rPr>
              <a:t>МОН</a:t>
            </a:r>
            <a:endParaRPr lang="en-GB" sz="2000" b="1" dirty="0">
              <a:solidFill>
                <a:srgbClr val="006699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586487" y="1697974"/>
            <a:ext cx="1584000" cy="864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 smtClean="0">
                <a:solidFill>
                  <a:srgbClr val="006699"/>
                </a:solidFill>
              </a:rPr>
              <a:t>Висши училища</a:t>
            </a:r>
            <a:endParaRPr lang="en-GB" sz="2000" b="1" dirty="0">
              <a:solidFill>
                <a:srgbClr val="006699"/>
              </a:solidFill>
            </a:endParaRPr>
          </a:p>
        </p:txBody>
      </p:sp>
      <p:cxnSp>
        <p:nvCxnSpPr>
          <p:cNvPr id="11" name="Straight Arrow Connector 10"/>
          <p:cNvCxnSpPr>
            <a:stCxn id="3" idx="3"/>
            <a:endCxn id="8" idx="1"/>
          </p:cNvCxnSpPr>
          <p:nvPr/>
        </p:nvCxnSpPr>
        <p:spPr>
          <a:xfrm>
            <a:off x="1617941" y="2129974"/>
            <a:ext cx="2968546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8" idx="3"/>
            <a:endCxn id="36" idx="1"/>
          </p:cNvCxnSpPr>
          <p:nvPr/>
        </p:nvCxnSpPr>
        <p:spPr>
          <a:xfrm>
            <a:off x="6170487" y="2129974"/>
            <a:ext cx="2345888" cy="53768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ounded Rectangle 35"/>
          <p:cNvSpPr/>
          <p:nvPr/>
        </p:nvSpPr>
        <p:spPr>
          <a:xfrm>
            <a:off x="8516375" y="2307657"/>
            <a:ext cx="2880000" cy="7200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dirty="0" smtClean="0"/>
              <a:t>Студенти в приоритетни професионални направления</a:t>
            </a:r>
            <a:endParaRPr lang="en-GB" dirty="0"/>
          </a:p>
        </p:txBody>
      </p:sp>
      <p:sp>
        <p:nvSpPr>
          <p:cNvPr id="42" name="Rounded Rectangle 41"/>
          <p:cNvSpPr/>
          <p:nvPr/>
        </p:nvSpPr>
        <p:spPr>
          <a:xfrm>
            <a:off x="8516375" y="3459643"/>
            <a:ext cx="2880000" cy="7200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700" dirty="0" smtClean="0"/>
              <a:t>Студенти в защитени специалности</a:t>
            </a:r>
            <a:endParaRPr lang="en-GB" sz="1700" dirty="0"/>
          </a:p>
        </p:txBody>
      </p:sp>
      <p:sp>
        <p:nvSpPr>
          <p:cNvPr id="43" name="Rounded Rectangle 42"/>
          <p:cNvSpPr/>
          <p:nvPr/>
        </p:nvSpPr>
        <p:spPr>
          <a:xfrm>
            <a:off x="8516375" y="4511604"/>
            <a:ext cx="2880000" cy="7200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700" dirty="0" smtClean="0"/>
              <a:t>Студенти в специалности с нисък % на реализация</a:t>
            </a:r>
            <a:endParaRPr lang="en-GB" sz="1700" dirty="0"/>
          </a:p>
        </p:txBody>
      </p:sp>
      <p:sp>
        <p:nvSpPr>
          <p:cNvPr id="44" name="Rounded Rectangle 43"/>
          <p:cNvSpPr/>
          <p:nvPr/>
        </p:nvSpPr>
        <p:spPr>
          <a:xfrm>
            <a:off x="8516651" y="5571187"/>
            <a:ext cx="2880000" cy="7200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dirty="0" smtClean="0"/>
              <a:t>Студенти в специалности с недостиг на специалисти</a:t>
            </a:r>
            <a:endParaRPr lang="en-GB" sz="1600" dirty="0"/>
          </a:p>
        </p:txBody>
      </p:sp>
      <p:cxnSp>
        <p:nvCxnSpPr>
          <p:cNvPr id="46" name="Straight Arrow Connector 45"/>
          <p:cNvCxnSpPr>
            <a:stCxn id="8" idx="3"/>
            <a:endCxn id="42" idx="1"/>
          </p:cNvCxnSpPr>
          <p:nvPr/>
        </p:nvCxnSpPr>
        <p:spPr>
          <a:xfrm>
            <a:off x="6170487" y="2129974"/>
            <a:ext cx="2345888" cy="168966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8" idx="3"/>
            <a:endCxn id="43" idx="1"/>
          </p:cNvCxnSpPr>
          <p:nvPr/>
        </p:nvCxnSpPr>
        <p:spPr>
          <a:xfrm>
            <a:off x="6170487" y="2129974"/>
            <a:ext cx="2345888" cy="274163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stCxn id="8" idx="3"/>
            <a:endCxn id="44" idx="1"/>
          </p:cNvCxnSpPr>
          <p:nvPr/>
        </p:nvCxnSpPr>
        <p:spPr>
          <a:xfrm>
            <a:off x="6170487" y="2129974"/>
            <a:ext cx="2346164" cy="380121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ounded Rectangle 80"/>
          <p:cNvSpPr/>
          <p:nvPr/>
        </p:nvSpPr>
        <p:spPr>
          <a:xfrm>
            <a:off x="1576050" y="5473320"/>
            <a:ext cx="1584000" cy="8640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 smtClean="0">
                <a:solidFill>
                  <a:srgbClr val="006699"/>
                </a:solidFill>
              </a:rPr>
              <a:t>Пазар на труда</a:t>
            </a:r>
            <a:endParaRPr lang="en-GB" sz="2000" b="1" dirty="0">
              <a:solidFill>
                <a:srgbClr val="006699"/>
              </a:solidFill>
            </a:endParaRPr>
          </a:p>
        </p:txBody>
      </p:sp>
      <p:cxnSp>
        <p:nvCxnSpPr>
          <p:cNvPr id="118" name="Straight Connector 117"/>
          <p:cNvCxnSpPr>
            <a:stCxn id="36" idx="2"/>
            <a:endCxn id="42" idx="0"/>
          </p:cNvCxnSpPr>
          <p:nvPr/>
        </p:nvCxnSpPr>
        <p:spPr>
          <a:xfrm>
            <a:off x="9956375" y="3027657"/>
            <a:ext cx="0" cy="4319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>
            <a:stCxn id="42" idx="2"/>
            <a:endCxn id="43" idx="0"/>
          </p:cNvCxnSpPr>
          <p:nvPr/>
        </p:nvCxnSpPr>
        <p:spPr>
          <a:xfrm>
            <a:off x="9956375" y="4179643"/>
            <a:ext cx="0" cy="3319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/>
          <p:cNvCxnSpPr>
            <a:stCxn id="43" idx="2"/>
            <a:endCxn id="44" idx="0"/>
          </p:cNvCxnSpPr>
          <p:nvPr/>
        </p:nvCxnSpPr>
        <p:spPr>
          <a:xfrm>
            <a:off x="9956375" y="5231604"/>
            <a:ext cx="276" cy="3395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Down Arrow 174"/>
          <p:cNvSpPr/>
          <p:nvPr/>
        </p:nvSpPr>
        <p:spPr>
          <a:xfrm rot="16200000">
            <a:off x="4893354" y="2395394"/>
            <a:ext cx="1080000" cy="2160000"/>
          </a:xfrm>
          <a:prstGeom prst="downArrow">
            <a:avLst/>
          </a:prstGeom>
          <a:solidFill>
            <a:srgbClr val="FFCC99"/>
          </a:solidFill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bg-BG" sz="1600" dirty="0" smtClean="0">
                <a:solidFill>
                  <a:schemeClr val="accent3">
                    <a:lumMod val="75000"/>
                  </a:schemeClr>
                </a:solidFill>
              </a:rPr>
              <a:t>наставници</a:t>
            </a:r>
            <a:endParaRPr lang="en-GB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93" name="Right Arrow 192"/>
          <p:cNvSpPr/>
          <p:nvPr/>
        </p:nvSpPr>
        <p:spPr>
          <a:xfrm>
            <a:off x="4353354" y="4727453"/>
            <a:ext cx="2160000" cy="1080000"/>
          </a:xfrm>
          <a:prstGeom prst="rightArrow">
            <a:avLst/>
          </a:prstGeom>
          <a:solidFill>
            <a:srgbClr val="FFCC99"/>
          </a:solidFill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dirty="0" smtClean="0">
                <a:solidFill>
                  <a:schemeClr val="accent3">
                    <a:lumMod val="75000"/>
                  </a:schemeClr>
                </a:solidFill>
              </a:rPr>
              <a:t>ментори</a:t>
            </a:r>
            <a:endParaRPr lang="en-GB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cxnSp>
        <p:nvCxnSpPr>
          <p:cNvPr id="195" name="Straight Arrow Connector 194"/>
          <p:cNvCxnSpPr>
            <a:stCxn id="8" idx="1"/>
            <a:endCxn id="81" idx="0"/>
          </p:cNvCxnSpPr>
          <p:nvPr/>
        </p:nvCxnSpPr>
        <p:spPr>
          <a:xfrm flipH="1">
            <a:off x="2368050" y="2129974"/>
            <a:ext cx="2218437" cy="3343346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>
            <a:stCxn id="3" idx="2"/>
            <a:endCxn id="81" idx="0"/>
          </p:cNvCxnSpPr>
          <p:nvPr/>
        </p:nvCxnSpPr>
        <p:spPr>
          <a:xfrm>
            <a:off x="825941" y="2561974"/>
            <a:ext cx="1542109" cy="2911346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Straight Arrow Connector 214"/>
          <p:cNvCxnSpPr>
            <a:stCxn id="81" idx="3"/>
            <a:endCxn id="44" idx="1"/>
          </p:cNvCxnSpPr>
          <p:nvPr/>
        </p:nvCxnSpPr>
        <p:spPr>
          <a:xfrm>
            <a:off x="3160050" y="5905320"/>
            <a:ext cx="5356601" cy="25867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3" name="Oval 302"/>
          <p:cNvSpPr/>
          <p:nvPr/>
        </p:nvSpPr>
        <p:spPr>
          <a:xfrm>
            <a:off x="3693413" y="6102912"/>
            <a:ext cx="4014912" cy="609439"/>
          </a:xfrm>
          <a:prstGeom prst="ellipse">
            <a:avLst/>
          </a:prstGeom>
          <a:solidFill>
            <a:srgbClr val="FFCC66"/>
          </a:solid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i="1" dirty="0" smtClean="0">
                <a:solidFill>
                  <a:schemeClr val="accent3">
                    <a:lumMod val="75000"/>
                  </a:schemeClr>
                </a:solidFill>
              </a:rPr>
              <a:t>Обучение в реална работна среда</a:t>
            </a:r>
            <a:endParaRPr lang="en-GB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7" name="Up Arrow 26"/>
          <p:cNvSpPr/>
          <p:nvPr/>
        </p:nvSpPr>
        <p:spPr>
          <a:xfrm rot="2042081">
            <a:off x="2349612" y="2097716"/>
            <a:ext cx="432000" cy="2340000"/>
          </a:xfrm>
          <a:prstGeom prst="upArrow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300" b="1" dirty="0" smtClean="0">
                <a:solidFill>
                  <a:srgbClr val="006699"/>
                </a:solidFill>
              </a:rPr>
              <a:t>търсене</a:t>
            </a:r>
            <a:endParaRPr lang="en-GB" sz="1300" b="1" dirty="0">
              <a:solidFill>
                <a:srgbClr val="006699"/>
              </a:solidFill>
            </a:endParaRPr>
          </a:p>
        </p:txBody>
      </p:sp>
      <p:sp>
        <p:nvSpPr>
          <p:cNvPr id="28" name="Down Arrow 27"/>
          <p:cNvSpPr/>
          <p:nvPr/>
        </p:nvSpPr>
        <p:spPr>
          <a:xfrm rot="2082953">
            <a:off x="2633540" y="2343090"/>
            <a:ext cx="432000" cy="2340000"/>
          </a:xfrm>
          <a:prstGeom prst="downArrow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300" b="1" dirty="0">
                <a:solidFill>
                  <a:srgbClr val="006699"/>
                </a:solidFill>
              </a:rPr>
              <a:t>п</a:t>
            </a:r>
            <a:r>
              <a:rPr lang="bg-BG" sz="1300" b="1" dirty="0" smtClean="0">
                <a:solidFill>
                  <a:srgbClr val="006699"/>
                </a:solidFill>
              </a:rPr>
              <a:t>редлагане</a:t>
            </a:r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03335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254034"/>
            <a:ext cx="11404857" cy="680783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7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Бюджет и индикатори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/>
            </a:r>
            <a:b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9526984"/>
              </p:ext>
            </p:extLst>
          </p:nvPr>
        </p:nvGraphicFramePr>
        <p:xfrm>
          <a:off x="315195" y="1767254"/>
          <a:ext cx="11639550" cy="5090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2434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080" y="1606203"/>
            <a:ext cx="11594970" cy="4726950"/>
          </a:xfrm>
        </p:spPr>
        <p:txBody>
          <a:bodyPr>
            <a:noAutofit/>
          </a:bodyPr>
          <a:lstStyle/>
          <a:p>
            <a:endParaRPr lang="bg-BG" sz="2400" b="1" u="sng" dirty="0" smtClean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79008394"/>
              </p:ext>
            </p:extLst>
          </p:nvPr>
        </p:nvGraphicFramePr>
        <p:xfrm>
          <a:off x="1123399" y="1740403"/>
          <a:ext cx="9680331" cy="4458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4236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900" y="2452551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rgbClr val="006699"/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rgbClr val="006699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6699"/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6699"/>
                </a:solidFill>
              </a:rPr>
              <a:t>Бул. „Цариградско шосе“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6699"/>
                </a:solidFill>
              </a:rPr>
              <a:t>Тел: </a:t>
            </a:r>
            <a:r>
              <a:rPr lang="en-GB" sz="2800" dirty="0" smtClean="0">
                <a:solidFill>
                  <a:srgbClr val="006699"/>
                </a:solidFill>
              </a:rPr>
              <a:t>+359 2 46 76 10</a:t>
            </a:r>
            <a:r>
              <a:rPr lang="bg-BG" sz="2800" dirty="0" smtClean="0">
                <a:solidFill>
                  <a:srgbClr val="006699"/>
                </a:solidFill>
              </a:rPr>
              <a:t>1</a:t>
            </a:r>
            <a:endParaRPr lang="en-GB" sz="2800" dirty="0" smtClean="0">
              <a:solidFill>
                <a:srgbClr val="006699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rgbClr val="006699"/>
                </a:solidFill>
              </a:rPr>
              <a:t>http</a:t>
            </a:r>
            <a:r>
              <a:rPr lang="en-US" sz="2800" dirty="0">
                <a:solidFill>
                  <a:srgbClr val="006699"/>
                </a:solidFill>
              </a:rPr>
              <a:t>://opnoir.bg/</a:t>
            </a:r>
            <a:endParaRPr lang="bg-BG" sz="2800" dirty="0">
              <a:solidFill>
                <a:srgbClr val="006699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7157</TotalTime>
  <Words>252</Words>
  <Application>Microsoft Office PowerPoint</Application>
  <PresentationFormat>Widescreen</PresentationFormat>
  <Paragraphs>45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Candara</vt:lpstr>
      <vt:lpstr>Courier New</vt:lpstr>
      <vt:lpstr>Times New Roman</vt:lpstr>
      <vt:lpstr>Retrospect</vt:lpstr>
      <vt:lpstr>Т. 7 Представяне, обсъждане и вземане на решение за одобрение на методология и критерии за подбор на операция „Студентски практики 2”  11-то заседание на Комитета за наблюдение гр. София, 29 май 2019 г. </vt:lpstr>
      <vt:lpstr>Съответствие и цел на операцията</vt:lpstr>
      <vt:lpstr>Схема на изпълнение</vt:lpstr>
      <vt:lpstr>Бюджет и индикатори </vt:lpstr>
      <vt:lpstr>PowerPoint Presentation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Ivan Popov</cp:lastModifiedBy>
  <cp:revision>610</cp:revision>
  <cp:lastPrinted>2018-11-21T12:44:03Z</cp:lastPrinted>
  <dcterms:created xsi:type="dcterms:W3CDTF">2016-05-13T12:08:51Z</dcterms:created>
  <dcterms:modified xsi:type="dcterms:W3CDTF">2019-05-13T07:00:10Z</dcterms:modified>
</cp:coreProperties>
</file>