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84" r:id="rId1"/>
  </p:sldMasterIdLst>
  <p:notesMasterIdLst>
    <p:notesMasterId r:id="rId12"/>
  </p:notesMasterIdLst>
  <p:sldIdLst>
    <p:sldId id="276" r:id="rId2"/>
    <p:sldId id="284" r:id="rId3"/>
    <p:sldId id="285" r:id="rId4"/>
    <p:sldId id="256" r:id="rId5"/>
    <p:sldId id="278" r:id="rId6"/>
    <p:sldId id="277" r:id="rId7"/>
    <p:sldId id="275" r:id="rId8"/>
    <p:sldId id="280" r:id="rId9"/>
    <p:sldId id="286" r:id="rId10"/>
    <p:sldId id="281" r:id="rId11"/>
  </p:sldIdLst>
  <p:sldSz cx="10160000" cy="5715000"/>
  <p:notesSz cx="6858000" cy="9144000"/>
  <p:embeddedFontLst>
    <p:embeddedFont>
      <p:font typeface="Archivo" panose="020B0604020202020204" charset="0"/>
      <p:regular r:id="rId13"/>
      <p:italic r:id="rId14"/>
      <p:boldItalic r:id="rId15"/>
    </p:embeddedFont>
    <p:embeddedFont>
      <p:font typeface="Archivo Black" panose="020B0604020202020204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3399FF"/>
    <a:srgbClr val="002060"/>
    <a:srgbClr val="080808"/>
    <a:srgbClr val="6281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78" autoAdjust="0"/>
    <p:restoredTop sz="93408" autoAdjust="0"/>
  </p:normalViewPr>
  <p:slideViewPr>
    <p:cSldViewPr snapToGrid="0" snapToObjects="1">
      <p:cViewPr varScale="1">
        <p:scale>
          <a:sx n="74" d="100"/>
          <a:sy n="74" d="100"/>
        </p:scale>
        <p:origin x="1168" y="60"/>
      </p:cViewPr>
      <p:guideLst/>
    </p:cSldViewPr>
  </p:slideViewPr>
  <p:outlineViewPr>
    <p:cViewPr>
      <p:scale>
        <a:sx n="33" d="100"/>
        <a:sy n="33" d="100"/>
      </p:scale>
      <p:origin x="0" y="-9859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ID4096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FC8221-5720-452B-BDF9-BF3F3BBEDE47}" type="datetimeFigureOut">
              <a:rPr lang="LID4096" smtClean="0"/>
              <a:t>11/22/2022</a:t>
            </a:fld>
            <a:endParaRPr lang="LID4096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ID4096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ID4096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25536E-6B2F-42BA-B4DC-4AC3471F5AD1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591786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ID4096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25536E-6B2F-42BA-B4DC-4AC3471F5AD1}" type="slidenum">
              <a:rPr lang="LID4096" smtClean="0"/>
              <a:t>5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3684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Why is CLLD needed and important to achieve Roma inclusion 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25536E-6B2F-42BA-B4DC-4AC3471F5AD1}" type="slidenum">
              <a:rPr lang="LID4096" smtClean="0"/>
              <a:t>6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6863901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ID4096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25536E-6B2F-42BA-B4DC-4AC3471F5AD1}" type="slidenum">
              <a:rPr lang="LID4096" smtClean="0"/>
              <a:t>8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855222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000" y="935302"/>
            <a:ext cx="7620000" cy="1989667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0000" y="3001698"/>
            <a:ext cx="7620000" cy="1379802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8500" y="5296959"/>
            <a:ext cx="2286000" cy="304271"/>
          </a:xfrm>
          <a:prstGeom prst="rect">
            <a:avLst/>
          </a:prstGeom>
        </p:spPr>
        <p:txBody>
          <a:bodyPr/>
          <a:lstStyle/>
          <a:p>
            <a:fld id="{A2D950DF-CD20-6846-B942-C3FE0C0FE064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65500" y="5296959"/>
            <a:ext cx="3429000" cy="3042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672CF-3E8F-2847-9E6D-9BC391C82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886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lnSpc>
                <a:spcPct val="100000"/>
              </a:lnSpc>
              <a:defRPr sz="3200">
                <a:solidFill>
                  <a:srgbClr val="002060"/>
                </a:solidFill>
                <a:latin typeface="Archivo" panose="020B0604020202020204" charset="0"/>
                <a:cs typeface="Archivo" panose="020B060402020202020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>
            <a:lvl1pPr marL="226800" indent="-226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2000">
                <a:solidFill>
                  <a:srgbClr val="002060"/>
                </a:solidFill>
                <a:latin typeface="Archivo" panose="020B0604020202020204" charset="0"/>
                <a:cs typeface="Archivo" panose="020B0604020202020204" charset="0"/>
              </a:defRPr>
            </a:lvl1pPr>
            <a:lvl2pPr marL="453600" indent="-226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 sz="2000">
                <a:solidFill>
                  <a:srgbClr val="002060"/>
                </a:solidFill>
                <a:latin typeface="Archivo" panose="020B0604020202020204" charset="0"/>
                <a:cs typeface="Archivo" panose="020B0604020202020204" charset="0"/>
              </a:defRPr>
            </a:lvl2pPr>
            <a:lvl3pPr marL="680400" indent="-2268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ü"/>
              <a:defRPr sz="2000">
                <a:solidFill>
                  <a:srgbClr val="002060"/>
                </a:solidFill>
                <a:latin typeface="Archivo" panose="020B0604020202020204" charset="0"/>
                <a:cs typeface="Archivo" panose="020B0604020202020204" charset="0"/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2400">
                <a:latin typeface="Archivo" panose="020B0604020202020204" charset="0"/>
                <a:cs typeface="Archivo" panose="020B0604020202020204" charset="0"/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2400">
                <a:latin typeface="Archivo" panose="020B0604020202020204" charset="0"/>
                <a:cs typeface="Archivo" panose="020B060402020202020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672CF-3E8F-2847-9E6D-9BC391C82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094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208" y="1424782"/>
            <a:ext cx="8763000" cy="2377281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208" y="3824553"/>
            <a:ext cx="8763000" cy="1250156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8500" y="5296959"/>
            <a:ext cx="2286000" cy="304271"/>
          </a:xfrm>
          <a:prstGeom prst="rect">
            <a:avLst/>
          </a:prstGeom>
        </p:spPr>
        <p:txBody>
          <a:bodyPr/>
          <a:lstStyle/>
          <a:p>
            <a:fld id="{A2D950DF-CD20-6846-B942-C3FE0C0FE064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65500" y="5296959"/>
            <a:ext cx="3429000" cy="3042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672CF-3E8F-2847-9E6D-9BC391C82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435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8500" y="1521354"/>
            <a:ext cx="4318000" cy="362611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1521354"/>
            <a:ext cx="4318000" cy="362611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98500" y="5296959"/>
            <a:ext cx="2286000" cy="304271"/>
          </a:xfrm>
          <a:prstGeom prst="rect">
            <a:avLst/>
          </a:prstGeom>
        </p:spPr>
        <p:txBody>
          <a:bodyPr/>
          <a:lstStyle/>
          <a:p>
            <a:fld id="{A2D950DF-CD20-6846-B942-C3FE0C0FE064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65500" y="5296959"/>
            <a:ext cx="3429000" cy="3042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672CF-3E8F-2847-9E6D-9BC391C82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873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3" y="304271"/>
            <a:ext cx="8763000" cy="110463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824" y="1400969"/>
            <a:ext cx="4298156" cy="686593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9824" y="2087563"/>
            <a:ext cx="4298156" cy="307049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3500" y="1400969"/>
            <a:ext cx="4319323" cy="686593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3500" y="2087563"/>
            <a:ext cx="4319323" cy="307049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98500" y="5296959"/>
            <a:ext cx="2286000" cy="304271"/>
          </a:xfrm>
          <a:prstGeom prst="rect">
            <a:avLst/>
          </a:prstGeom>
        </p:spPr>
        <p:txBody>
          <a:bodyPr/>
          <a:lstStyle/>
          <a:p>
            <a:fld id="{A2D950DF-CD20-6846-B942-C3FE0C0FE064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365500" y="5296959"/>
            <a:ext cx="3429000" cy="3042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672CF-3E8F-2847-9E6D-9BC391C82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389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98500" y="5296959"/>
            <a:ext cx="2286000" cy="304271"/>
          </a:xfrm>
          <a:prstGeom prst="rect">
            <a:avLst/>
          </a:prstGeom>
        </p:spPr>
        <p:txBody>
          <a:bodyPr/>
          <a:lstStyle/>
          <a:p>
            <a:fld id="{A2D950DF-CD20-6846-B942-C3FE0C0FE064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365500" y="5296959"/>
            <a:ext cx="3429000" cy="3042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672CF-3E8F-2847-9E6D-9BC391C82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09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98500" y="5296959"/>
            <a:ext cx="2286000" cy="304271"/>
          </a:xfrm>
          <a:prstGeom prst="rect">
            <a:avLst/>
          </a:prstGeom>
        </p:spPr>
        <p:txBody>
          <a:bodyPr/>
          <a:lstStyle/>
          <a:p>
            <a:fld id="{A2D950DF-CD20-6846-B942-C3FE0C0FE064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65500" y="5296959"/>
            <a:ext cx="3429000" cy="3042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672CF-3E8F-2847-9E6D-9BC391C82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102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381000"/>
            <a:ext cx="3276864" cy="13335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9323" y="822855"/>
            <a:ext cx="5143500" cy="406135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1714500"/>
            <a:ext cx="3276864" cy="317632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98500" y="5296959"/>
            <a:ext cx="2286000" cy="304271"/>
          </a:xfrm>
          <a:prstGeom prst="rect">
            <a:avLst/>
          </a:prstGeom>
        </p:spPr>
        <p:txBody>
          <a:bodyPr/>
          <a:lstStyle/>
          <a:p>
            <a:fld id="{A2D950DF-CD20-6846-B942-C3FE0C0FE064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65500" y="5296959"/>
            <a:ext cx="3429000" cy="3042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672CF-3E8F-2847-9E6D-9BC391C82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984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381000"/>
            <a:ext cx="3276864" cy="13335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319323" y="822855"/>
            <a:ext cx="5143500" cy="4061354"/>
          </a:xfrm>
        </p:spPr>
        <p:txBody>
          <a:bodyPr anchor="t"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1714500"/>
            <a:ext cx="3276864" cy="317632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98500" y="5296959"/>
            <a:ext cx="2286000" cy="304271"/>
          </a:xfrm>
          <a:prstGeom prst="rect">
            <a:avLst/>
          </a:prstGeom>
        </p:spPr>
        <p:txBody>
          <a:bodyPr/>
          <a:lstStyle/>
          <a:p>
            <a:fld id="{A2D950DF-CD20-6846-B942-C3FE0C0FE064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65500" y="5296959"/>
            <a:ext cx="3429000" cy="3042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672CF-3E8F-2847-9E6D-9BC391C82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061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8500" y="5296959"/>
            <a:ext cx="2286000" cy="304271"/>
          </a:xfrm>
          <a:prstGeom prst="rect">
            <a:avLst/>
          </a:prstGeom>
        </p:spPr>
        <p:txBody>
          <a:bodyPr/>
          <a:lstStyle/>
          <a:p>
            <a:fld id="{A2D950DF-CD20-6846-B942-C3FE0C0FE064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65500" y="5296959"/>
            <a:ext cx="3429000" cy="3042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672CF-3E8F-2847-9E6D-9BC391C82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996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70750" y="304271"/>
            <a:ext cx="2190750" cy="48431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8500" y="304271"/>
            <a:ext cx="6445250" cy="484319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8500" y="5296959"/>
            <a:ext cx="2286000" cy="304271"/>
          </a:xfrm>
          <a:prstGeom prst="rect">
            <a:avLst/>
          </a:prstGeom>
        </p:spPr>
        <p:txBody>
          <a:bodyPr/>
          <a:lstStyle/>
          <a:p>
            <a:fld id="{A2D950DF-CD20-6846-B942-C3FE0C0FE064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65500" y="5296959"/>
            <a:ext cx="3429000" cy="3042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672CF-3E8F-2847-9E6D-9BC391C82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857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500" y="304271"/>
            <a:ext cx="8763000" cy="110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500" y="1521354"/>
            <a:ext cx="8763000" cy="36261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75500" y="5296959"/>
            <a:ext cx="22860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9672CF-3E8F-2847-9E6D-9BC391C82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380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61970" rtl="0" eaLnBrk="1" latinLnBrk="0" hangingPunct="1">
        <a:lnSpc>
          <a:spcPct val="100000"/>
        </a:lnSpc>
        <a:spcBef>
          <a:spcPct val="0"/>
        </a:spcBef>
        <a:buNone/>
        <a:defRPr sz="3600" kern="1200">
          <a:solidFill>
            <a:schemeClr val="tx1"/>
          </a:solidFill>
          <a:latin typeface="Archivo" panose="020B0604020202020204" charset="0"/>
          <a:ea typeface="+mj-ea"/>
          <a:cs typeface="Archivo" panose="020B0604020202020204" charset="0"/>
        </a:defRPr>
      </a:lvl1pPr>
    </p:titleStyle>
    <p:bodyStyle>
      <a:lvl1pPr marL="190492" indent="-190492" algn="l" defTabSz="761970" rtl="0" eaLnBrk="1" latinLnBrk="0" hangingPunct="1">
        <a:lnSpc>
          <a:spcPct val="100000"/>
        </a:lnSpc>
        <a:spcBef>
          <a:spcPts val="833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chivo" panose="020B0604020202020204" charset="0"/>
          <a:ea typeface="+mn-ea"/>
          <a:cs typeface="Archivo" panose="020B0604020202020204" charset="0"/>
        </a:defRPr>
      </a:lvl1pPr>
      <a:lvl2pPr marL="571477" indent="-190492" algn="l" defTabSz="761970" rtl="0" eaLnBrk="1" latinLnBrk="0" hangingPunct="1">
        <a:lnSpc>
          <a:spcPct val="100000"/>
        </a:lnSpc>
        <a:spcBef>
          <a:spcPts val="41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chivo" panose="020B0604020202020204" charset="0"/>
          <a:ea typeface="+mn-ea"/>
          <a:cs typeface="Archivo" panose="020B0604020202020204" charset="0"/>
        </a:defRPr>
      </a:lvl2pPr>
      <a:lvl3pPr marL="952462" indent="-190492" algn="l" defTabSz="761970" rtl="0" eaLnBrk="1" latinLnBrk="0" hangingPunct="1">
        <a:lnSpc>
          <a:spcPct val="100000"/>
        </a:lnSpc>
        <a:spcBef>
          <a:spcPts val="41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chivo" panose="020B0604020202020204" charset="0"/>
          <a:ea typeface="+mn-ea"/>
          <a:cs typeface="Archivo" panose="020B0604020202020204" charset="0"/>
        </a:defRPr>
      </a:lvl3pPr>
      <a:lvl4pPr marL="1333447" indent="-190492" algn="l" defTabSz="761970" rtl="0" eaLnBrk="1" latinLnBrk="0" hangingPunct="1">
        <a:lnSpc>
          <a:spcPct val="100000"/>
        </a:lnSpc>
        <a:spcBef>
          <a:spcPts val="41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chivo" panose="020B0604020202020204" charset="0"/>
          <a:ea typeface="+mn-ea"/>
          <a:cs typeface="Archivo" panose="020B0604020202020204" charset="0"/>
        </a:defRPr>
      </a:lvl4pPr>
      <a:lvl5pPr marL="1714431" indent="-190492" algn="l" defTabSz="761970" rtl="0" eaLnBrk="1" latinLnBrk="0" hangingPunct="1">
        <a:lnSpc>
          <a:spcPct val="100000"/>
        </a:lnSpc>
        <a:spcBef>
          <a:spcPts val="41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chivo" panose="020B0604020202020204" charset="0"/>
          <a:ea typeface="+mn-ea"/>
          <a:cs typeface="Archivo" panose="020B0604020202020204" charset="0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6">
            <a:extLst>
              <a:ext uri="{FF2B5EF4-FFF2-40B4-BE49-F238E27FC236}">
                <a16:creationId xmlns:a16="http://schemas.microsoft.com/office/drawing/2014/main" id="{88294908-8B00-4F58-BBBA-20F71A40A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60000" cy="5715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8">
            <a:extLst>
              <a:ext uri="{FF2B5EF4-FFF2-40B4-BE49-F238E27FC236}">
                <a16:creationId xmlns:a16="http://schemas.microsoft.com/office/drawing/2014/main" id="{4364C879-1404-4203-8E9D-CC5DE0A62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8985" y="-1155140"/>
            <a:ext cx="2020728" cy="3009326"/>
          </a:xfrm>
          <a:custGeom>
            <a:avLst/>
            <a:gdLst>
              <a:gd name="connsiteX0" fmla="*/ 0 w 2424873"/>
              <a:gd name="connsiteY0" fmla="*/ 2424874 h 3611191"/>
              <a:gd name="connsiteX1" fmla="*/ 2424873 w 2424873"/>
              <a:gd name="connsiteY1" fmla="*/ 0 h 3611191"/>
              <a:gd name="connsiteX2" fmla="*/ 2424873 w 2424873"/>
              <a:gd name="connsiteY2" fmla="*/ 3611191 h 3611191"/>
              <a:gd name="connsiteX3" fmla="*/ 1186317 w 2424873"/>
              <a:gd name="connsiteY3" fmla="*/ 3611191 h 3611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4873" h="3611191">
                <a:moveTo>
                  <a:pt x="0" y="2424874"/>
                </a:moveTo>
                <a:lnTo>
                  <a:pt x="2424873" y="0"/>
                </a:lnTo>
                <a:lnTo>
                  <a:pt x="2424873" y="3611191"/>
                </a:lnTo>
                <a:lnTo>
                  <a:pt x="1186317" y="361119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Freeform: Shape 10">
            <a:extLst>
              <a:ext uri="{FF2B5EF4-FFF2-40B4-BE49-F238E27FC236}">
                <a16:creationId xmlns:a16="http://schemas.microsoft.com/office/drawing/2014/main" id="{84617302-4B0D-4351-A6BB-6F0930D94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309167" y="-282152"/>
            <a:ext cx="1363296" cy="1363296"/>
          </a:xfrm>
          <a:custGeom>
            <a:avLst/>
            <a:gdLst>
              <a:gd name="connsiteX0" fmla="*/ 0 w 1635955"/>
              <a:gd name="connsiteY0" fmla="*/ 957987 h 1635955"/>
              <a:gd name="connsiteX1" fmla="*/ 957987 w 1635955"/>
              <a:gd name="connsiteY1" fmla="*/ 0 h 1635955"/>
              <a:gd name="connsiteX2" fmla="*/ 1635955 w 1635955"/>
              <a:gd name="connsiteY2" fmla="*/ 0 h 1635955"/>
              <a:gd name="connsiteX3" fmla="*/ 1635955 w 1635955"/>
              <a:gd name="connsiteY3" fmla="*/ 1635955 h 1635955"/>
              <a:gd name="connsiteX4" fmla="*/ 0 w 1635955"/>
              <a:gd name="connsiteY4" fmla="*/ 1635955 h 163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5955" h="1635955">
                <a:moveTo>
                  <a:pt x="0" y="957987"/>
                </a:moveTo>
                <a:lnTo>
                  <a:pt x="957987" y="0"/>
                </a:lnTo>
                <a:lnTo>
                  <a:pt x="1635955" y="0"/>
                </a:lnTo>
                <a:lnTo>
                  <a:pt x="1635955" y="1635955"/>
                </a:lnTo>
                <a:lnTo>
                  <a:pt x="0" y="1635955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Freeform: Shape 12">
            <a:extLst>
              <a:ext uri="{FF2B5EF4-FFF2-40B4-BE49-F238E27FC236}">
                <a16:creationId xmlns:a16="http://schemas.microsoft.com/office/drawing/2014/main" id="{DA2C7802-C2E0-4218-8F89-8DD7CCD2C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023321" y="-5490"/>
            <a:ext cx="3382828" cy="2123425"/>
          </a:xfrm>
          <a:custGeom>
            <a:avLst/>
            <a:gdLst>
              <a:gd name="connsiteX0" fmla="*/ 0 w 4059393"/>
              <a:gd name="connsiteY0" fmla="*/ 1511282 h 2548110"/>
              <a:gd name="connsiteX1" fmla="*/ 1511282 w 4059393"/>
              <a:gd name="connsiteY1" fmla="*/ 0 h 2548110"/>
              <a:gd name="connsiteX2" fmla="*/ 4059393 w 4059393"/>
              <a:gd name="connsiteY2" fmla="*/ 2548110 h 2548110"/>
              <a:gd name="connsiteX3" fmla="*/ 0 w 4059393"/>
              <a:gd name="connsiteY3" fmla="*/ 2548110 h 254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393" h="2548110">
                <a:moveTo>
                  <a:pt x="0" y="1511282"/>
                </a:moveTo>
                <a:lnTo>
                  <a:pt x="1511282" y="0"/>
                </a:lnTo>
                <a:lnTo>
                  <a:pt x="4059393" y="2548110"/>
                </a:lnTo>
                <a:lnTo>
                  <a:pt x="0" y="254811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Rectangle 14">
            <a:extLst>
              <a:ext uri="{FF2B5EF4-FFF2-40B4-BE49-F238E27FC236}">
                <a16:creationId xmlns:a16="http://schemas.microsoft.com/office/drawing/2014/main" id="{A6D7111A-21E5-4EE9-8A78-10E5530F0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552437" y="1221483"/>
            <a:ext cx="988090" cy="98809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3969E80-A77B-49FC-9122-D89AFD5E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24631" y="4332286"/>
            <a:ext cx="2037423" cy="1971763"/>
          </a:xfrm>
          <a:custGeom>
            <a:avLst/>
            <a:gdLst>
              <a:gd name="connsiteX0" fmla="*/ 0 w 2203753"/>
              <a:gd name="connsiteY0" fmla="*/ 0 h 2132734"/>
              <a:gd name="connsiteX1" fmla="*/ 2203753 w 2203753"/>
              <a:gd name="connsiteY1" fmla="*/ 0 h 2132734"/>
              <a:gd name="connsiteX2" fmla="*/ 2203753 w 2203753"/>
              <a:gd name="connsiteY2" fmla="*/ 576461 h 2132734"/>
              <a:gd name="connsiteX3" fmla="*/ 647480 w 2203753"/>
              <a:gd name="connsiteY3" fmla="*/ 2132734 h 2132734"/>
              <a:gd name="connsiteX4" fmla="*/ 0 w 2203753"/>
              <a:gd name="connsiteY4" fmla="*/ 1485255 h 213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3753" h="2132734">
                <a:moveTo>
                  <a:pt x="0" y="0"/>
                </a:moveTo>
                <a:lnTo>
                  <a:pt x="2203753" y="0"/>
                </a:lnTo>
                <a:lnTo>
                  <a:pt x="2203753" y="576461"/>
                </a:lnTo>
                <a:lnTo>
                  <a:pt x="647480" y="2132734"/>
                </a:lnTo>
                <a:lnTo>
                  <a:pt x="0" y="148525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849CA57-76BD-4CF2-80BA-D7A46A01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474823" y="4533244"/>
            <a:ext cx="773723" cy="773723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5E9085E-E730-4768-83D4-6CB7E9897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834426" y="611926"/>
            <a:ext cx="4491149" cy="4491149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973272FE-A474-4CAE-8CA2-BCC8B476C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250236" y="27736"/>
            <a:ext cx="5659529" cy="5659529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6DD73A-512D-3EB2-E4EC-18A1706544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70535" y="1961367"/>
            <a:ext cx="4818930" cy="1792266"/>
          </a:xfrm>
          <a:noFill/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GB" sz="2200" noProof="0" dirty="0">
                <a:solidFill>
                  <a:srgbClr val="080808"/>
                </a:solidFill>
                <a:latin typeface="Archivo Black" panose="020B0604020202020204" charset="0"/>
                <a:ea typeface="Verdana" panose="020B0604030504040204" pitchFamily="34" charset="0"/>
              </a:rPr>
              <a:t>Making </a:t>
            </a:r>
            <a:br>
              <a:rPr lang="en-GB" sz="2200" noProof="0" dirty="0">
                <a:solidFill>
                  <a:srgbClr val="080808"/>
                </a:solidFill>
                <a:latin typeface="Archivo Black" panose="020B0604020202020204" charset="0"/>
                <a:ea typeface="Verdana" panose="020B0604030504040204" pitchFamily="34" charset="0"/>
              </a:rPr>
            </a:br>
            <a:r>
              <a:rPr lang="en-GB" sz="2200" noProof="0" dirty="0">
                <a:solidFill>
                  <a:srgbClr val="FF0000"/>
                </a:solidFill>
                <a:latin typeface="Archivo Black" panose="020B0604020202020204" charset="0"/>
                <a:ea typeface="Verdana" panose="020B0604030504040204" pitchFamily="34" charset="0"/>
              </a:rPr>
              <a:t>CLLD </a:t>
            </a:r>
            <a:r>
              <a:rPr lang="en-GB" sz="2200" noProof="0" dirty="0">
                <a:solidFill>
                  <a:srgbClr val="080808"/>
                </a:solidFill>
                <a:latin typeface="Archivo Black" panose="020B0604020202020204" charset="0"/>
                <a:ea typeface="Verdana" panose="020B0604030504040204" pitchFamily="34" charset="0"/>
              </a:rPr>
              <a:t>&amp;</a:t>
            </a:r>
            <a:r>
              <a:rPr lang="en-GB" sz="2200" noProof="0" dirty="0">
                <a:solidFill>
                  <a:srgbClr val="FF0000"/>
                </a:solidFill>
                <a:latin typeface="Archivo Black" panose="020B0604020202020204" charset="0"/>
                <a:ea typeface="Verdana" panose="020B0604030504040204" pitchFamily="34" charset="0"/>
              </a:rPr>
              <a:t> ITI</a:t>
            </a:r>
            <a:br>
              <a:rPr lang="en-GB" sz="2200" noProof="0" dirty="0">
                <a:solidFill>
                  <a:srgbClr val="080808"/>
                </a:solidFill>
                <a:latin typeface="Archivo Black" panose="020B0604020202020204" charset="0"/>
                <a:ea typeface="Verdana" panose="020B0604030504040204" pitchFamily="34" charset="0"/>
              </a:rPr>
            </a:br>
            <a:r>
              <a:rPr lang="en-GB" sz="2200" noProof="0" dirty="0">
                <a:solidFill>
                  <a:srgbClr val="080808"/>
                </a:solidFill>
                <a:latin typeface="Archivo Black" panose="020B0604020202020204" charset="0"/>
                <a:ea typeface="Verdana" panose="020B0604030504040204" pitchFamily="34" charset="0"/>
              </a:rPr>
              <a:t>a success for </a:t>
            </a:r>
            <a:r>
              <a:rPr lang="en-GB" sz="2200" noProof="0" dirty="0">
                <a:solidFill>
                  <a:srgbClr val="FF0000"/>
                </a:solidFill>
                <a:latin typeface="Archivo Black" panose="020B0604020202020204" charset="0"/>
                <a:ea typeface="Verdana" panose="020B0604030504040204" pitchFamily="34" charset="0"/>
              </a:rPr>
              <a:t>Roma Inclusion</a:t>
            </a:r>
            <a:br>
              <a:rPr lang="en-GB" sz="2200" noProof="0" dirty="0">
                <a:solidFill>
                  <a:srgbClr val="080808"/>
                </a:solidFill>
                <a:latin typeface="Archivo Black" panose="020B0604020202020204" charset="0"/>
                <a:ea typeface="Verdana" panose="020B0604030504040204" pitchFamily="34" charset="0"/>
              </a:rPr>
            </a:br>
            <a:r>
              <a:rPr lang="en-GB" sz="2200" noProof="0" dirty="0">
                <a:solidFill>
                  <a:srgbClr val="080808"/>
                </a:solidFill>
                <a:latin typeface="Archivo Black" panose="020B0604020202020204" charset="0"/>
                <a:ea typeface="Verdana" panose="020B0604030504040204" pitchFamily="34" charset="0"/>
              </a:rPr>
              <a:t>in 2021-2027 Cohesion Programmes</a:t>
            </a: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07981EA-05A6-437C-88D7-B377B92B0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024853" y="4547993"/>
            <a:ext cx="1859828" cy="2140676"/>
          </a:xfrm>
          <a:custGeom>
            <a:avLst/>
            <a:gdLst>
              <a:gd name="connsiteX0" fmla="*/ 0 w 2940086"/>
              <a:gd name="connsiteY0" fmla="*/ 0 h 3384061"/>
              <a:gd name="connsiteX1" fmla="*/ 2496112 w 2940086"/>
              <a:gd name="connsiteY1" fmla="*/ 0 h 3384061"/>
              <a:gd name="connsiteX2" fmla="*/ 2940086 w 2940086"/>
              <a:gd name="connsiteY2" fmla="*/ 443975 h 3384061"/>
              <a:gd name="connsiteX3" fmla="*/ 0 w 2940086"/>
              <a:gd name="connsiteY3" fmla="*/ 3384061 h 338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086" h="3384061">
                <a:moveTo>
                  <a:pt x="0" y="0"/>
                </a:moveTo>
                <a:lnTo>
                  <a:pt x="2496112" y="0"/>
                </a:lnTo>
                <a:lnTo>
                  <a:pt x="2940086" y="443975"/>
                </a:lnTo>
                <a:lnTo>
                  <a:pt x="0" y="338406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5E3C750-986E-4769-B1AE-49289FBE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100049" y="4369621"/>
            <a:ext cx="799988" cy="799988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6368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1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60000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409F37-6F66-AE87-0E8D-9FF70369E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222" y="1234032"/>
            <a:ext cx="2856202" cy="3944743"/>
          </a:xfrm>
        </p:spPr>
        <p:txBody>
          <a:bodyPr anchor="t">
            <a:normAutofit/>
          </a:bodyPr>
          <a:lstStyle/>
          <a:p>
            <a:r>
              <a:rPr lang="en-GB" sz="3000" noProof="0" dirty="0"/>
              <a:t>PA PO 5</a:t>
            </a:r>
            <a:br>
              <a:rPr lang="en-GB" sz="3000" noProof="0" dirty="0"/>
            </a:br>
            <a:r>
              <a:rPr lang="en-GB" sz="3000" noProof="0" dirty="0"/>
              <a:t>sustainable &amp; integrated development of urban, rural &amp; coastal areas &amp; local initiatives</a:t>
            </a:r>
            <a:br>
              <a:rPr lang="en-GB" sz="3000" noProof="0" dirty="0"/>
            </a:br>
            <a:endParaRPr lang="en-GB" sz="3000" i="1" noProof="0" dirty="0"/>
          </a:p>
        </p:txBody>
      </p:sp>
      <p:sp>
        <p:nvSpPr>
          <p:cNvPr id="35" name="Rectangle 23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6196" y="545950"/>
            <a:ext cx="572893" cy="572893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: Shape 25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362797" cy="1234030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Freeform: Shape 27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949439" y="-211392"/>
            <a:ext cx="1523032" cy="1147491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878167" y="351788"/>
            <a:ext cx="537807" cy="53780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A4EAE5-72BE-8F1A-DBCB-725FAE96E0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3552" y="1000979"/>
            <a:ext cx="6350225" cy="4177796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sz="2400" b="1" noProof="0" dirty="0">
                <a:solidFill>
                  <a:srgbClr val="FF0000"/>
                </a:solidFill>
              </a:rPr>
              <a:t>Integrated Territorial Investment</a:t>
            </a:r>
            <a:endParaRPr lang="en-GB" b="1" noProof="0" dirty="0">
              <a:solidFill>
                <a:srgbClr val="FF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GB" noProof="0" dirty="0"/>
              <a:t>regional packages of interconnected &amp; complementary integrated projects</a:t>
            </a:r>
          </a:p>
          <a:p>
            <a:pPr lvl="2">
              <a:lnSpc>
                <a:spcPct val="110000"/>
              </a:lnSpc>
            </a:pPr>
            <a:r>
              <a:rPr lang="en-GB" noProof="0" dirty="0"/>
              <a:t>Municipal Plans for Integrated Development</a:t>
            </a:r>
          </a:p>
          <a:p>
            <a:pPr marL="226800" lvl="1" indent="0">
              <a:lnSpc>
                <a:spcPct val="110000"/>
              </a:lnSpc>
              <a:buNone/>
            </a:pPr>
            <a:r>
              <a:rPr lang="en-GB" noProof="0" dirty="0"/>
              <a:t>&gt; 10% ERDF (lead) &amp; ESF+</a:t>
            </a:r>
            <a:endParaRPr lang="en-GB" b="1" noProof="0" dirty="0">
              <a:solidFill>
                <a:srgbClr val="FF0000"/>
              </a:solidFill>
            </a:endParaRPr>
          </a:p>
          <a:p>
            <a:pPr>
              <a:lnSpc>
                <a:spcPct val="110000"/>
              </a:lnSpc>
            </a:pPr>
            <a:r>
              <a:rPr lang="en-GB" sz="2400" b="1" noProof="0" dirty="0">
                <a:solidFill>
                  <a:srgbClr val="FF0000"/>
                </a:solidFill>
              </a:rPr>
              <a:t>Community-Led Local Development</a:t>
            </a:r>
            <a:endParaRPr lang="en-GB" b="1" noProof="0" dirty="0">
              <a:solidFill>
                <a:srgbClr val="FF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GB" noProof="0" dirty="0"/>
              <a:t>municipalities (10K-150K inhabitants)</a:t>
            </a:r>
          </a:p>
          <a:p>
            <a:pPr lvl="1">
              <a:lnSpc>
                <a:spcPct val="110000"/>
              </a:lnSpc>
            </a:pPr>
            <a:r>
              <a:rPr lang="en-GB" noProof="0" dirty="0"/>
              <a:t>bottom-up implementation, through </a:t>
            </a:r>
            <a:r>
              <a:rPr lang="en-GB" b="1" noProof="0" dirty="0"/>
              <a:t>local initiative groups</a:t>
            </a:r>
            <a:r>
              <a:rPr lang="en-GB" noProof="0" dirty="0"/>
              <a:t>, who identify &amp; approve priorities, strategies &amp; funding for integrated development </a:t>
            </a:r>
          </a:p>
          <a:p>
            <a:pPr lvl="1">
              <a:lnSpc>
                <a:spcPct val="110000"/>
              </a:lnSpc>
            </a:pPr>
            <a:r>
              <a:rPr lang="en-GB" noProof="0" dirty="0"/>
              <a:t>10% EAFRD (lead), 2% ESF+ &amp; ERDF</a:t>
            </a:r>
          </a:p>
        </p:txBody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62852" y="5096250"/>
            <a:ext cx="1245428" cy="618750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39414" y="5377619"/>
            <a:ext cx="679086" cy="337381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647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1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60000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409F37-6F66-AE87-0E8D-9FF70369E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222" y="1234032"/>
            <a:ext cx="3301718" cy="3944743"/>
          </a:xfrm>
        </p:spPr>
        <p:txBody>
          <a:bodyPr anchor="t">
            <a:normAutofit/>
          </a:bodyPr>
          <a:lstStyle/>
          <a:p>
            <a:r>
              <a:rPr lang="en-GB" sz="3000" b="1" noProof="0" dirty="0"/>
              <a:t>CLLD &amp; ITI for Roma Inclusion</a:t>
            </a:r>
            <a:br>
              <a:rPr lang="en-GB" sz="3000" noProof="0" dirty="0"/>
            </a:br>
            <a:endParaRPr lang="en-GB" sz="3000" noProof="0" dirty="0"/>
          </a:p>
        </p:txBody>
      </p:sp>
      <p:sp>
        <p:nvSpPr>
          <p:cNvPr id="35" name="Rectangle 23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6196" y="545950"/>
            <a:ext cx="572893" cy="572893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: Shape 25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362797" cy="1234030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Freeform: Shape 27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949439" y="-211392"/>
            <a:ext cx="1523032" cy="1147491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878167" y="351788"/>
            <a:ext cx="537807" cy="53780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A4EAE5-72BE-8F1A-DBCB-725FAE96E0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8710" y="1234031"/>
            <a:ext cx="6215067" cy="394474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2400" noProof="0" dirty="0"/>
              <a:t>In areas with significant </a:t>
            </a:r>
            <a:r>
              <a:rPr lang="en-GB" sz="2400" b="1" noProof="0" dirty="0">
                <a:solidFill>
                  <a:srgbClr val="FF0000"/>
                </a:solidFill>
              </a:rPr>
              <a:t>marginalized Roma</a:t>
            </a:r>
            <a:r>
              <a:rPr lang="en-GB" sz="2400" b="1" noProof="0" dirty="0"/>
              <a:t> </a:t>
            </a:r>
            <a:r>
              <a:rPr lang="en-GB" sz="2400" noProof="0" dirty="0"/>
              <a:t>communities, </a:t>
            </a:r>
            <a:r>
              <a:rPr lang="en-GB" sz="2400" b="1" noProof="0" dirty="0">
                <a:solidFill>
                  <a:srgbClr val="FF0000"/>
                </a:solidFill>
              </a:rPr>
              <a:t>ITI</a:t>
            </a:r>
            <a:r>
              <a:rPr lang="en-GB" sz="2400" b="1" noProof="0" dirty="0"/>
              <a:t> </a:t>
            </a:r>
            <a:r>
              <a:rPr lang="en-GB" sz="2400" noProof="0" dirty="0"/>
              <a:t>&amp; </a:t>
            </a:r>
            <a:r>
              <a:rPr lang="en-GB" sz="2400" b="1" noProof="0" dirty="0">
                <a:solidFill>
                  <a:srgbClr val="FF0000"/>
                </a:solidFill>
              </a:rPr>
              <a:t>CLLD</a:t>
            </a:r>
            <a:r>
              <a:rPr lang="en-GB" sz="2400" noProof="0" dirty="0"/>
              <a:t> should include actions targeting their needs &amp; development potential</a:t>
            </a:r>
          </a:p>
        </p:txBody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62852" y="5096250"/>
            <a:ext cx="1245428" cy="618750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39414" y="5377619"/>
            <a:ext cx="679086" cy="337381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099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tangle 65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60000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8" name="Freeform: Shape 67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13463" y="-211391"/>
            <a:ext cx="1523031" cy="1147490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743034" y="351788"/>
            <a:ext cx="537806" cy="53780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369568" y="545950"/>
            <a:ext cx="572893" cy="572893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7797202" y="0"/>
            <a:ext cx="2362798" cy="1234030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6" name="Isosceles Triangle 75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46953" y="5096250"/>
            <a:ext cx="1245427" cy="618750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Isosceles Triangle 77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336733" y="5377619"/>
            <a:ext cx="679086" cy="337381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6">
            <a:extLst>
              <a:ext uri="{FF2B5EF4-FFF2-40B4-BE49-F238E27FC236}">
                <a16:creationId xmlns:a16="http://schemas.microsoft.com/office/drawing/2014/main" id="{BC9605C9-7E30-5A23-F5A2-99D289F0DD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7645831"/>
              </p:ext>
            </p:extLst>
          </p:nvPr>
        </p:nvGraphicFramePr>
        <p:xfrm>
          <a:off x="228600" y="1316327"/>
          <a:ext cx="9628631" cy="2514469"/>
        </p:xfrm>
        <a:graphic>
          <a:graphicData uri="http://schemas.openxmlformats.org/drawingml/2006/table">
            <a:tbl>
              <a:tblPr firstRow="1" bandRow="1">
                <a:noFill/>
                <a:tableStyleId>{2D5ABB26-0587-4C30-8999-92F81FD0307C}</a:tableStyleId>
              </a:tblPr>
              <a:tblGrid>
                <a:gridCol w="4470436">
                  <a:extLst>
                    <a:ext uri="{9D8B030D-6E8A-4147-A177-3AD203B41FA5}">
                      <a16:colId xmlns:a16="http://schemas.microsoft.com/office/drawing/2014/main" val="1200289214"/>
                    </a:ext>
                  </a:extLst>
                </a:gridCol>
                <a:gridCol w="1031639">
                  <a:extLst>
                    <a:ext uri="{9D8B030D-6E8A-4147-A177-3AD203B41FA5}">
                      <a16:colId xmlns:a16="http://schemas.microsoft.com/office/drawing/2014/main" val="1918365536"/>
                    </a:ext>
                  </a:extLst>
                </a:gridCol>
                <a:gridCol w="1031639">
                  <a:extLst>
                    <a:ext uri="{9D8B030D-6E8A-4147-A177-3AD203B41FA5}">
                      <a16:colId xmlns:a16="http://schemas.microsoft.com/office/drawing/2014/main" val="3658409319"/>
                    </a:ext>
                  </a:extLst>
                </a:gridCol>
                <a:gridCol w="1031639">
                  <a:extLst>
                    <a:ext uri="{9D8B030D-6E8A-4147-A177-3AD203B41FA5}">
                      <a16:colId xmlns:a16="http://schemas.microsoft.com/office/drawing/2014/main" val="2506744681"/>
                    </a:ext>
                  </a:extLst>
                </a:gridCol>
                <a:gridCol w="1031639">
                  <a:extLst>
                    <a:ext uri="{9D8B030D-6E8A-4147-A177-3AD203B41FA5}">
                      <a16:colId xmlns:a16="http://schemas.microsoft.com/office/drawing/2014/main" val="1194564566"/>
                    </a:ext>
                  </a:extLst>
                </a:gridCol>
                <a:gridCol w="1031639">
                  <a:extLst>
                    <a:ext uri="{9D8B030D-6E8A-4147-A177-3AD203B41FA5}">
                      <a16:colId xmlns:a16="http://schemas.microsoft.com/office/drawing/2014/main" val="2857443851"/>
                    </a:ext>
                  </a:extLst>
                </a:gridCol>
              </a:tblGrid>
              <a:tr h="625462">
                <a:tc rowSpan="2">
                  <a:txBody>
                    <a:bodyPr/>
                    <a:lstStyle/>
                    <a:p>
                      <a:pPr marL="0" indent="0">
                        <a:lnSpc>
                          <a:spcPct val="12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sz="2400" b="1" cap="none" spc="60" dirty="0">
                          <a:solidFill>
                            <a:schemeClr val="bg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ESF+ €105 million for</a:t>
                      </a:r>
                      <a:br>
                        <a:rPr lang="en-US" sz="2400" b="1" cap="none" spc="60" dirty="0">
                          <a:solidFill>
                            <a:schemeClr val="bg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</a:br>
                      <a:r>
                        <a:rPr lang="en-US" sz="2400" b="1" cap="none" spc="60" dirty="0">
                          <a:solidFill>
                            <a:schemeClr val="bg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Roma inclusion at local level</a:t>
                      </a:r>
                      <a:endParaRPr lang="en-GB" sz="2000" b="1" cap="none" spc="60" dirty="0">
                        <a:solidFill>
                          <a:schemeClr val="bg1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920"/>
                        </a:lnSpc>
                      </a:pPr>
                      <a:r>
                        <a:rPr lang="en-US" sz="2000" b="0" cap="none" spc="60" baseline="0" dirty="0">
                          <a:solidFill>
                            <a:schemeClr val="bg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Education</a:t>
                      </a:r>
                      <a:endParaRPr lang="en-GB" sz="2000" b="0" cap="none" spc="60" dirty="0">
                        <a:solidFill>
                          <a:schemeClr val="bg1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ts val="1920"/>
                        </a:lnSpc>
                      </a:pPr>
                      <a:endParaRPr lang="en-GB" sz="2000" b="0" cap="none" spc="60" dirty="0">
                        <a:solidFill>
                          <a:schemeClr val="bg1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920"/>
                        </a:lnSpc>
                      </a:pPr>
                      <a:r>
                        <a:rPr lang="en-GB" sz="2000" b="0" cap="none" spc="60" dirty="0">
                          <a:solidFill>
                            <a:schemeClr val="bg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HRD</a:t>
                      </a: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ts val="1920"/>
                        </a:lnSpc>
                      </a:pPr>
                      <a:endParaRPr lang="en-GB" sz="2000" b="0" cap="none" spc="60" dirty="0">
                        <a:solidFill>
                          <a:schemeClr val="bg1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ts val="1920"/>
                        </a:lnSpc>
                      </a:pPr>
                      <a:r>
                        <a:rPr lang="en-GB" sz="2000" b="0" cap="none" spc="60" dirty="0">
                          <a:solidFill>
                            <a:schemeClr val="bg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Total</a:t>
                      </a: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4199022"/>
                  </a:ext>
                </a:extLst>
              </a:tr>
              <a:tr h="811175">
                <a:tc vMerge="1">
                  <a:txBody>
                    <a:bodyPr/>
                    <a:lstStyle/>
                    <a:p>
                      <a:endParaRPr lang="LID4096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20"/>
                        </a:lnSpc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CLLD</a:t>
                      </a:r>
                      <a:endParaRPr lang="en-GB" sz="2000" b="0" cap="none" spc="60" dirty="0">
                        <a:solidFill>
                          <a:schemeClr val="bg1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20"/>
                        </a:lnSpc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ITI</a:t>
                      </a:r>
                      <a:endParaRPr lang="en-GB" sz="2000" b="0" cap="none" spc="60" dirty="0">
                        <a:solidFill>
                          <a:schemeClr val="bg1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20"/>
                        </a:lnSpc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CLLD</a:t>
                      </a:r>
                      <a:endParaRPr lang="en-GB" sz="2000" b="0" cap="none" spc="60" dirty="0">
                        <a:solidFill>
                          <a:schemeClr val="bg1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20"/>
                        </a:lnSpc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ITI</a:t>
                      </a:r>
                      <a:endParaRPr lang="en-GB" sz="2000" b="0" cap="none" spc="60" dirty="0">
                        <a:solidFill>
                          <a:schemeClr val="bg1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ts val="1920"/>
                        </a:lnSpc>
                      </a:pPr>
                      <a:endParaRPr lang="en-GB" sz="2000" b="0" cap="none" spc="60" dirty="0">
                        <a:solidFill>
                          <a:schemeClr val="bg1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2466748"/>
                  </a:ext>
                </a:extLst>
              </a:tr>
              <a:tr h="97299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Socio-economic integration of </a:t>
                      </a:r>
                      <a:r>
                        <a:rPr lang="en-US" sz="2000" cap="none" spc="0" dirty="0" err="1">
                          <a:solidFill>
                            <a:schemeClr val="tx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marginalised</a:t>
                      </a:r>
                      <a:r>
                        <a:rPr lang="en-US" sz="2000" cap="none" spc="0" dirty="0">
                          <a:solidFill>
                            <a:schemeClr val="tx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 Roma communities</a:t>
                      </a:r>
                      <a:endParaRPr lang="en-GB" sz="2000" cap="none" spc="0" dirty="0">
                        <a:solidFill>
                          <a:schemeClr val="tx1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15,0</a:t>
                      </a:r>
                      <a:endParaRPr lang="en-GB" sz="2000" cap="none" spc="0" dirty="0">
                        <a:solidFill>
                          <a:schemeClr val="tx1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11,0</a:t>
                      </a:r>
                      <a:endParaRPr lang="en-GB" sz="2000" cap="none" spc="0" dirty="0">
                        <a:solidFill>
                          <a:schemeClr val="tx1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2000" cap="none" spc="0" dirty="0">
                          <a:solidFill>
                            <a:schemeClr val="tx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11,8</a:t>
                      </a: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2000" cap="none" spc="0" dirty="0">
                          <a:solidFill>
                            <a:schemeClr val="tx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67,2</a:t>
                      </a: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2000" cap="none" spc="0" dirty="0">
                          <a:solidFill>
                            <a:schemeClr val="tx1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105,0</a:t>
                      </a:r>
                    </a:p>
                  </a:txBody>
                  <a:tcPr marL="157159" marR="157159" marT="106691" marB="15715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7405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4766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1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60000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23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6196" y="545950"/>
            <a:ext cx="572893" cy="572893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: Shape 25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362797" cy="1234030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Freeform: Shape 27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949439" y="-211392"/>
            <a:ext cx="1523032" cy="1147491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878167" y="351788"/>
            <a:ext cx="537807" cy="53780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62852" y="5096250"/>
            <a:ext cx="1245428" cy="618750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39414" y="5377619"/>
            <a:ext cx="679086" cy="337381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7843CC2-58D2-9D2D-059C-B12754DD4D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491" t="5113" r="21178" b="21981"/>
          <a:stretch/>
        </p:blipFill>
        <p:spPr>
          <a:xfrm>
            <a:off x="3062951" y="818565"/>
            <a:ext cx="7097050" cy="4905579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5FED40E6-EA4D-9516-BE8A-331DD5CB7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222" y="1234032"/>
            <a:ext cx="2133826" cy="3944743"/>
          </a:xfrm>
        </p:spPr>
        <p:txBody>
          <a:bodyPr anchor="t">
            <a:normAutofit/>
          </a:bodyPr>
          <a:lstStyle/>
          <a:p>
            <a:r>
              <a:rPr lang="en-GB" sz="3000" b="1" noProof="0" dirty="0"/>
              <a:t>High time to make progress …</a:t>
            </a:r>
          </a:p>
        </p:txBody>
      </p:sp>
    </p:spTree>
    <p:extLst>
      <p:ext uri="{BB962C8B-B14F-4D97-AF65-F5344CB8AC3E}">
        <p14:creationId xmlns:p14="http://schemas.microsoft.com/office/powerpoint/2010/main" val="2183782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FE048A0-38EA-39C1-17D1-03FE531844D6}"/>
              </a:ext>
            </a:extLst>
          </p:cNvPr>
          <p:cNvSpPr/>
          <p:nvPr/>
        </p:nvSpPr>
        <p:spPr>
          <a:xfrm>
            <a:off x="4236358" y="2847537"/>
            <a:ext cx="1687286" cy="11237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en-GB" sz="2000" b="1" dirty="0"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integrated diagnostic &amp; action </a:t>
            </a:r>
            <a:endParaRPr lang="LID4096" sz="2667" b="1" dirty="0"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6D63BD0-7481-B48A-17EA-40FFE12ED5EF}"/>
              </a:ext>
            </a:extLst>
          </p:cNvPr>
          <p:cNvCxnSpPr>
            <a:cxnSpLocks/>
            <a:stCxn id="2" idx="1"/>
          </p:cNvCxnSpPr>
          <p:nvPr/>
        </p:nvCxnSpPr>
        <p:spPr>
          <a:xfrm flipH="1" flipV="1">
            <a:off x="0" y="3409392"/>
            <a:ext cx="4236358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E93702C-EBB3-2FD1-9B1D-9EB0DEF2F7E1}"/>
              </a:ext>
            </a:extLst>
          </p:cNvPr>
          <p:cNvCxnSpPr>
            <a:cxnSpLocks/>
            <a:endCxn id="2" idx="3"/>
          </p:cNvCxnSpPr>
          <p:nvPr/>
        </p:nvCxnSpPr>
        <p:spPr>
          <a:xfrm flipH="1">
            <a:off x="5923644" y="3409392"/>
            <a:ext cx="4236356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98C6015-583E-9222-9E0F-C086B32E4540}"/>
              </a:ext>
            </a:extLst>
          </p:cNvPr>
          <p:cNvCxnSpPr>
            <a:cxnSpLocks/>
            <a:endCxn id="2" idx="0"/>
          </p:cNvCxnSpPr>
          <p:nvPr/>
        </p:nvCxnSpPr>
        <p:spPr>
          <a:xfrm>
            <a:off x="5080000" y="1514279"/>
            <a:ext cx="1" cy="133325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9EC0F10-B28A-5435-81B4-C86D280BA6A3}"/>
              </a:ext>
            </a:extLst>
          </p:cNvPr>
          <p:cNvCxnSpPr>
            <a:cxnSpLocks/>
            <a:stCxn id="2" idx="2"/>
          </p:cNvCxnSpPr>
          <p:nvPr/>
        </p:nvCxnSpPr>
        <p:spPr>
          <a:xfrm>
            <a:off x="5080001" y="3971249"/>
            <a:ext cx="0" cy="17437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94B4EEF9-5D98-0E86-DDCA-CC5BEB82EC10}"/>
              </a:ext>
            </a:extLst>
          </p:cNvPr>
          <p:cNvSpPr txBox="1"/>
          <p:nvPr/>
        </p:nvSpPr>
        <p:spPr>
          <a:xfrm>
            <a:off x="5237959" y="5263357"/>
            <a:ext cx="1268543" cy="329248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chemeClr val="accent6">
                    <a:lumMod val="50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kindergarten</a:t>
            </a:r>
            <a:endParaRPr lang="LID4096" sz="1667" dirty="0">
              <a:solidFill>
                <a:schemeClr val="accent6">
                  <a:lumMod val="50000"/>
                </a:schemeClr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D689EFA-FD45-284D-DA41-8595C4E9327F}"/>
              </a:ext>
            </a:extLst>
          </p:cNvPr>
          <p:cNvSpPr txBox="1"/>
          <p:nvPr/>
        </p:nvSpPr>
        <p:spPr>
          <a:xfrm>
            <a:off x="6009421" y="3916643"/>
            <a:ext cx="1026490" cy="329248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chemeClr val="accent6">
                    <a:lumMod val="50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mediators</a:t>
            </a:r>
            <a:endParaRPr lang="LID4096" sz="1667" dirty="0">
              <a:solidFill>
                <a:schemeClr val="accent6">
                  <a:lumMod val="50000"/>
                </a:schemeClr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8F9EFEE-09F6-0E4A-2E7A-44B3593F2D94}"/>
              </a:ext>
            </a:extLst>
          </p:cNvPr>
          <p:cNvSpPr txBox="1"/>
          <p:nvPr/>
        </p:nvSpPr>
        <p:spPr>
          <a:xfrm>
            <a:off x="5237959" y="4855569"/>
            <a:ext cx="1624410" cy="329248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chemeClr val="accent6">
                    <a:lumMod val="50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Child Guarantee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22D6F35-5B65-17A0-483A-6D7E3238637A}"/>
              </a:ext>
            </a:extLst>
          </p:cNvPr>
          <p:cNvSpPr txBox="1"/>
          <p:nvPr/>
        </p:nvSpPr>
        <p:spPr>
          <a:xfrm>
            <a:off x="6667553" y="5263357"/>
            <a:ext cx="1696546" cy="329248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chemeClr val="accent6">
                    <a:lumMod val="50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Youth Guarantee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BA5E18-AFA3-7AAF-D892-0A82E7397670}"/>
              </a:ext>
            </a:extLst>
          </p:cNvPr>
          <p:cNvSpPr txBox="1"/>
          <p:nvPr/>
        </p:nvSpPr>
        <p:spPr>
          <a:xfrm>
            <a:off x="7114600" y="3916643"/>
            <a:ext cx="882220" cy="329248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chemeClr val="accent6">
                    <a:lumMod val="50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job skills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9875720-5DB3-4A1B-B1B5-15A62DC87A2F}"/>
              </a:ext>
            </a:extLst>
          </p:cNvPr>
          <p:cNvSpPr txBox="1"/>
          <p:nvPr/>
        </p:nvSpPr>
        <p:spPr>
          <a:xfrm>
            <a:off x="8525150" y="5263357"/>
            <a:ext cx="1430447" cy="329248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chemeClr val="accent6">
                    <a:lumMod val="50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social housing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C12C846-29AC-93B3-F939-CBA4ED6E39B3}"/>
              </a:ext>
            </a:extLst>
          </p:cNvPr>
          <p:cNvSpPr txBox="1"/>
          <p:nvPr/>
        </p:nvSpPr>
        <p:spPr>
          <a:xfrm>
            <a:off x="8068295" y="4855569"/>
            <a:ext cx="1887302" cy="329248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chemeClr val="accent6">
                    <a:lumMod val="50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community centres</a:t>
            </a:r>
            <a:endParaRPr lang="LID4096" sz="1667" dirty="0">
              <a:solidFill>
                <a:schemeClr val="accent6">
                  <a:lumMod val="50000"/>
                </a:schemeClr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708566-7FF7-EC9E-0114-50FE5B20387B}"/>
              </a:ext>
            </a:extLst>
          </p:cNvPr>
          <p:cNvSpPr txBox="1"/>
          <p:nvPr/>
        </p:nvSpPr>
        <p:spPr>
          <a:xfrm>
            <a:off x="5479268" y="4395284"/>
            <a:ext cx="4168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highlight>
                  <a:srgbClr val="00FFFF"/>
                </a:highlight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TOP-DOWN GENERIC POLICIES</a:t>
            </a:r>
            <a:endParaRPr lang="LID4096" sz="2000" b="1" dirty="0">
              <a:highlight>
                <a:srgbClr val="00FFFF"/>
              </a:highlight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AE09EAC-144D-53C4-38FE-450FCBFDF9BE}"/>
              </a:ext>
            </a:extLst>
          </p:cNvPr>
          <p:cNvSpPr txBox="1"/>
          <p:nvPr/>
        </p:nvSpPr>
        <p:spPr>
          <a:xfrm>
            <a:off x="7063496" y="1773261"/>
            <a:ext cx="1299001" cy="32924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rgbClr val="7030A0"/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Kindergarten</a:t>
            </a:r>
            <a:endParaRPr lang="LID4096" sz="1667" dirty="0">
              <a:solidFill>
                <a:srgbClr val="7030A0"/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F455411-61CE-DE66-9661-E08D22C573B3}"/>
              </a:ext>
            </a:extLst>
          </p:cNvPr>
          <p:cNvSpPr txBox="1"/>
          <p:nvPr/>
        </p:nvSpPr>
        <p:spPr>
          <a:xfrm>
            <a:off x="7667123" y="2584217"/>
            <a:ext cx="802295" cy="32924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rgbClr val="7030A0"/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NEET</a:t>
            </a:r>
            <a:endParaRPr lang="LID4096" sz="1667" dirty="0">
              <a:solidFill>
                <a:srgbClr val="7030A0"/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87AE6EE-ACDB-F854-FFF3-DEEF4019F8FB}"/>
              </a:ext>
            </a:extLst>
          </p:cNvPr>
          <p:cNvSpPr txBox="1"/>
          <p:nvPr/>
        </p:nvSpPr>
        <p:spPr>
          <a:xfrm>
            <a:off x="5237959" y="1773261"/>
            <a:ext cx="1491361" cy="32924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rgbClr val="7030A0"/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school dropout</a:t>
            </a:r>
            <a:endParaRPr lang="LID4096" sz="1667" dirty="0">
              <a:solidFill>
                <a:srgbClr val="7030A0"/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911FFE1-2217-B41F-6C38-D87C03EB24B8}"/>
              </a:ext>
            </a:extLst>
          </p:cNvPr>
          <p:cNvSpPr txBox="1"/>
          <p:nvPr/>
        </p:nvSpPr>
        <p:spPr>
          <a:xfrm>
            <a:off x="8696672" y="1773261"/>
            <a:ext cx="1258925" cy="32924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rgbClr val="7030A0"/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employment</a:t>
            </a:r>
            <a:endParaRPr lang="LID4096" sz="1667" dirty="0">
              <a:solidFill>
                <a:srgbClr val="7030A0"/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7BA2AF7-F943-FC35-9F20-227EF38BE224}"/>
              </a:ext>
            </a:extLst>
          </p:cNvPr>
          <p:cNvSpPr txBox="1"/>
          <p:nvPr/>
        </p:nvSpPr>
        <p:spPr>
          <a:xfrm>
            <a:off x="9296195" y="2591834"/>
            <a:ext cx="659402" cy="32924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rgbClr val="7030A0"/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health</a:t>
            </a:r>
            <a:endParaRPr lang="LID4096" sz="1667" dirty="0">
              <a:solidFill>
                <a:srgbClr val="7030A0"/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147F02E-31C6-EC56-1E92-057FE70F92EB}"/>
              </a:ext>
            </a:extLst>
          </p:cNvPr>
          <p:cNvSpPr txBox="1"/>
          <p:nvPr/>
        </p:nvSpPr>
        <p:spPr>
          <a:xfrm>
            <a:off x="6009421" y="2976470"/>
            <a:ext cx="1140303" cy="32924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rgbClr val="7030A0"/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gender gap</a:t>
            </a:r>
            <a:endParaRPr lang="LID4096" sz="1667" dirty="0">
              <a:solidFill>
                <a:srgbClr val="7030A0"/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513A7B4-913C-E81D-51B8-73DA58F2B42F}"/>
              </a:ext>
            </a:extLst>
          </p:cNvPr>
          <p:cNvSpPr txBox="1"/>
          <p:nvPr/>
        </p:nvSpPr>
        <p:spPr>
          <a:xfrm>
            <a:off x="6009421" y="2599021"/>
            <a:ext cx="830924" cy="32924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rgbClr val="7030A0"/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housing</a:t>
            </a:r>
            <a:endParaRPr lang="LID4096" sz="1667" dirty="0">
              <a:solidFill>
                <a:srgbClr val="7030A0"/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5F0A460-582F-6AC9-8F77-83A350FD07BE}"/>
              </a:ext>
            </a:extLst>
          </p:cNvPr>
          <p:cNvSpPr txBox="1"/>
          <p:nvPr/>
        </p:nvSpPr>
        <p:spPr>
          <a:xfrm>
            <a:off x="9172763" y="2976470"/>
            <a:ext cx="782834" cy="32924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rgbClr val="7030A0"/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poverty</a:t>
            </a:r>
            <a:endParaRPr lang="LID4096" sz="1667" dirty="0">
              <a:solidFill>
                <a:srgbClr val="7030A0"/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CD324D0-5CD7-B51A-AE22-71657DD1190C}"/>
              </a:ext>
            </a:extLst>
          </p:cNvPr>
          <p:cNvSpPr txBox="1"/>
          <p:nvPr/>
        </p:nvSpPr>
        <p:spPr>
          <a:xfrm>
            <a:off x="6016423" y="2150710"/>
            <a:ext cx="3308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highlight>
                  <a:srgbClr val="00FFFF"/>
                </a:highlight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EXTERNAL DIAGNOSTIC</a:t>
            </a:r>
            <a:endParaRPr lang="LID4096" sz="2000" b="1" dirty="0">
              <a:highlight>
                <a:srgbClr val="00FFFF"/>
              </a:highlight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9A0FB73-288E-0254-4C7B-D4BD462A8D25}"/>
              </a:ext>
            </a:extLst>
          </p:cNvPr>
          <p:cNvSpPr txBox="1"/>
          <p:nvPr/>
        </p:nvSpPr>
        <p:spPr>
          <a:xfrm>
            <a:off x="1265136" y="4395284"/>
            <a:ext cx="24849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highlight>
                  <a:srgbClr val="00FFFF"/>
                </a:highlight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LOCAL REALITIES</a:t>
            </a:r>
            <a:endParaRPr lang="LID4096" sz="2000" b="1" dirty="0">
              <a:highlight>
                <a:srgbClr val="00FFFF"/>
              </a:highlight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CE123F5-9319-2378-6311-FB9D6157A3E2}"/>
              </a:ext>
            </a:extLst>
          </p:cNvPr>
          <p:cNvSpPr txBox="1"/>
          <p:nvPr/>
        </p:nvSpPr>
        <p:spPr>
          <a:xfrm>
            <a:off x="212344" y="2150710"/>
            <a:ext cx="47059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highlight>
                  <a:srgbClr val="00FFFF"/>
                </a:highlight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INDIVIDUAL REALITIES</a:t>
            </a:r>
            <a:endParaRPr lang="LID4096" sz="2000" b="1" dirty="0">
              <a:highlight>
                <a:srgbClr val="00FFFF"/>
              </a:highlight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EDD6C9A-A25D-5D52-089F-EDF231F7023D}"/>
              </a:ext>
            </a:extLst>
          </p:cNvPr>
          <p:cNvSpPr txBox="1"/>
          <p:nvPr/>
        </p:nvSpPr>
        <p:spPr>
          <a:xfrm>
            <a:off x="212344" y="1773261"/>
            <a:ext cx="287506" cy="3390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rgbClr val="FF0000"/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ID</a:t>
            </a:r>
            <a:endParaRPr lang="LID4096" sz="1667" dirty="0">
              <a:solidFill>
                <a:srgbClr val="FF0000"/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9E1291A0-86AD-2C17-A199-F39DD2672CF1}"/>
              </a:ext>
            </a:extLst>
          </p:cNvPr>
          <p:cNvSpPr txBox="1"/>
          <p:nvPr/>
        </p:nvSpPr>
        <p:spPr>
          <a:xfrm>
            <a:off x="221577" y="3614891"/>
            <a:ext cx="1443375" cy="32924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chemeClr val="accent2">
                    <a:lumMod val="75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municipal staff</a:t>
            </a:r>
            <a:endParaRPr lang="LID4096" sz="1667" dirty="0">
              <a:solidFill>
                <a:schemeClr val="accent2">
                  <a:lumMod val="75000"/>
                </a:schemeClr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6CA84A4-5446-86B0-5C45-98D56B98F5A8}"/>
              </a:ext>
            </a:extLst>
          </p:cNvPr>
          <p:cNvSpPr txBox="1"/>
          <p:nvPr/>
        </p:nvSpPr>
        <p:spPr>
          <a:xfrm>
            <a:off x="3969125" y="1773261"/>
            <a:ext cx="965576" cy="3390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rgbClr val="FF0000"/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migration</a:t>
            </a:r>
            <a:endParaRPr lang="LID4096" sz="1667" dirty="0">
              <a:solidFill>
                <a:srgbClr val="FF0000"/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D19D5BA3-8FEB-A6CC-5070-1969F5EF44C4}"/>
              </a:ext>
            </a:extLst>
          </p:cNvPr>
          <p:cNvSpPr txBox="1"/>
          <p:nvPr/>
        </p:nvSpPr>
        <p:spPr>
          <a:xfrm>
            <a:off x="1940566" y="3614891"/>
            <a:ext cx="2235280" cy="32924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lIns="36000" tIns="36000" rIns="36000" bIns="36000" rtlCol="0">
            <a:spAutoFit/>
          </a:bodyPr>
          <a:lstStyle/>
          <a:p>
            <a:pPr algn="r"/>
            <a:r>
              <a:rPr lang="en-GB" sz="1667" dirty="0">
                <a:solidFill>
                  <a:schemeClr val="accent2">
                    <a:lumMod val="75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municipal assets/debt</a:t>
            </a:r>
            <a:endParaRPr lang="LID4096" sz="1667" dirty="0">
              <a:solidFill>
                <a:schemeClr val="accent2">
                  <a:lumMod val="75000"/>
                </a:schemeClr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CE39668-44F9-8B8A-1B44-3A3EA64227D8}"/>
              </a:ext>
            </a:extLst>
          </p:cNvPr>
          <p:cNvSpPr txBox="1"/>
          <p:nvPr/>
        </p:nvSpPr>
        <p:spPr>
          <a:xfrm>
            <a:off x="914758" y="1773261"/>
            <a:ext cx="606504" cy="3390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rgbClr val="FF0000"/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debts</a:t>
            </a:r>
            <a:endParaRPr lang="LID4096" sz="1667" dirty="0">
              <a:solidFill>
                <a:srgbClr val="FF0000"/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211BDC93-F698-117D-0E77-7E28CEF83798}"/>
              </a:ext>
            </a:extLst>
          </p:cNvPr>
          <p:cNvSpPr txBox="1"/>
          <p:nvPr/>
        </p:nvSpPr>
        <p:spPr>
          <a:xfrm>
            <a:off x="221577" y="5263357"/>
            <a:ext cx="1446477" cy="32924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chemeClr val="accent2">
                    <a:lumMod val="75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local economy</a:t>
            </a:r>
            <a:endParaRPr lang="LID4096" sz="1667" dirty="0">
              <a:solidFill>
                <a:schemeClr val="accent2">
                  <a:lumMod val="75000"/>
                </a:schemeClr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625122C-AFE0-38B4-4899-74F071B9EE54}"/>
              </a:ext>
            </a:extLst>
          </p:cNvPr>
          <p:cNvSpPr txBox="1"/>
          <p:nvPr/>
        </p:nvSpPr>
        <p:spPr>
          <a:xfrm>
            <a:off x="1593035" y="2727577"/>
            <a:ext cx="944737" cy="3390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rgbClr val="FF0000"/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soft skills</a:t>
            </a:r>
            <a:endParaRPr lang="LID4096" sz="1667" dirty="0">
              <a:solidFill>
                <a:srgbClr val="FF0000"/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74DC0C51-90C5-11B4-0FB4-053D83EBCCB8}"/>
              </a:ext>
            </a:extLst>
          </p:cNvPr>
          <p:cNvSpPr txBox="1"/>
          <p:nvPr/>
        </p:nvSpPr>
        <p:spPr>
          <a:xfrm>
            <a:off x="246038" y="2727577"/>
            <a:ext cx="774818" cy="3390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rgbClr val="FF0000"/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income</a:t>
            </a:r>
            <a:endParaRPr lang="LID4096" sz="1667" dirty="0">
              <a:solidFill>
                <a:srgbClr val="FF0000"/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FEAA0E6-830E-0678-A52B-286D1D980635}"/>
              </a:ext>
            </a:extLst>
          </p:cNvPr>
          <p:cNvSpPr txBox="1"/>
          <p:nvPr/>
        </p:nvSpPr>
        <p:spPr>
          <a:xfrm>
            <a:off x="3109951" y="2727577"/>
            <a:ext cx="1020078" cy="3390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rgbClr val="FF0000"/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hard skills</a:t>
            </a:r>
            <a:endParaRPr lang="LID4096" sz="1667" dirty="0">
              <a:solidFill>
                <a:srgbClr val="FF0000"/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460506-AF4D-B989-3C45-EAEB0BBC3903}"/>
              </a:ext>
            </a:extLst>
          </p:cNvPr>
          <p:cNvSpPr txBox="1"/>
          <p:nvPr/>
        </p:nvSpPr>
        <p:spPr>
          <a:xfrm>
            <a:off x="3002397" y="5263357"/>
            <a:ext cx="1983811" cy="32924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lIns="36000" tIns="36000" rIns="36000" bIns="36000" rtlCol="0">
            <a:spAutoFit/>
          </a:bodyPr>
          <a:lstStyle/>
          <a:p>
            <a:pPr algn="r"/>
            <a:r>
              <a:rPr lang="en-GB" sz="1667" dirty="0">
                <a:solidFill>
                  <a:schemeClr val="accent2">
                    <a:lumMod val="75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social infrastructure</a:t>
            </a:r>
            <a:endParaRPr lang="LID4096" sz="1667" dirty="0">
              <a:solidFill>
                <a:schemeClr val="accent2">
                  <a:lumMod val="75000"/>
                </a:schemeClr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5868B6-197A-F895-9C65-A82B94E7336D}"/>
              </a:ext>
            </a:extLst>
          </p:cNvPr>
          <p:cNvSpPr txBox="1"/>
          <p:nvPr/>
        </p:nvSpPr>
        <p:spPr>
          <a:xfrm>
            <a:off x="221577" y="4887534"/>
            <a:ext cx="1718988" cy="32924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chemeClr val="accent2">
                    <a:lumMod val="75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segregated areas</a:t>
            </a:r>
            <a:endParaRPr lang="LID4096" sz="1667" dirty="0">
              <a:solidFill>
                <a:schemeClr val="accent2">
                  <a:lumMod val="75000"/>
                </a:schemeClr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41AE1B-ABF5-1014-7C54-E5F45243699C}"/>
              </a:ext>
            </a:extLst>
          </p:cNvPr>
          <p:cNvSpPr txBox="1"/>
          <p:nvPr/>
        </p:nvSpPr>
        <p:spPr>
          <a:xfrm>
            <a:off x="1936170" y="1773261"/>
            <a:ext cx="1426023" cy="3390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GB" sz="1667" dirty="0">
                <a:solidFill>
                  <a:srgbClr val="FF0000"/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illegal housing</a:t>
            </a:r>
            <a:endParaRPr lang="LID4096" sz="1667" dirty="0">
              <a:solidFill>
                <a:srgbClr val="FF0000"/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4A6D67-3E75-BF13-6CF9-FF3B50ED1F81}"/>
              </a:ext>
            </a:extLst>
          </p:cNvPr>
          <p:cNvSpPr txBox="1"/>
          <p:nvPr/>
        </p:nvSpPr>
        <p:spPr>
          <a:xfrm>
            <a:off x="8182910" y="3916643"/>
            <a:ext cx="1887302" cy="329248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GB" sz="1667" dirty="0">
                <a:solidFill>
                  <a:schemeClr val="accent6">
                    <a:lumMod val="50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short-term projects</a:t>
            </a:r>
            <a:endParaRPr lang="LID4096" sz="1667" dirty="0">
              <a:solidFill>
                <a:schemeClr val="accent6">
                  <a:lumMod val="50000"/>
                </a:schemeClr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8DA341E-3FFC-7443-1E03-1C20C8E4E102}"/>
              </a:ext>
            </a:extLst>
          </p:cNvPr>
          <p:cNvSpPr txBox="1"/>
          <p:nvPr/>
        </p:nvSpPr>
        <p:spPr>
          <a:xfrm>
            <a:off x="7398731" y="2976470"/>
            <a:ext cx="1525024" cy="32924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non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rgbClr val="7030A0"/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marginalisation</a:t>
            </a:r>
            <a:endParaRPr lang="LID4096" sz="1667" dirty="0">
              <a:solidFill>
                <a:srgbClr val="7030A0"/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A88E990E-6056-3BBD-FDAA-E5695A5CE68C}"/>
              </a:ext>
            </a:extLst>
          </p:cNvPr>
          <p:cNvSpPr/>
          <p:nvPr/>
        </p:nvSpPr>
        <p:spPr>
          <a:xfrm>
            <a:off x="5765343" y="1126174"/>
            <a:ext cx="3600000" cy="432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en-GB" sz="2000" dirty="0"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traditional Roma policy</a:t>
            </a:r>
            <a:endParaRPr lang="LID4096" sz="2000" dirty="0"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BC87411-2C26-F52D-EB3C-ABF7CD03B675}"/>
              </a:ext>
            </a:extLst>
          </p:cNvPr>
          <p:cNvSpPr/>
          <p:nvPr/>
        </p:nvSpPr>
        <p:spPr>
          <a:xfrm>
            <a:off x="633447" y="1125443"/>
            <a:ext cx="3600000" cy="432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tIns="36000" bIns="36000" rtlCol="0" anchor="ctr">
            <a:noAutofit/>
          </a:bodyPr>
          <a:lstStyle/>
          <a:p>
            <a:pPr algn="ctr"/>
            <a:r>
              <a:rPr lang="en-GB" sz="2000" dirty="0"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need for bottom-up approach</a:t>
            </a:r>
            <a:endParaRPr lang="LID4096" sz="2000" dirty="0"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14BFB1-CE4F-8BB8-A648-0A1838C4DD5A}"/>
              </a:ext>
            </a:extLst>
          </p:cNvPr>
          <p:cNvSpPr txBox="1"/>
          <p:nvPr/>
        </p:nvSpPr>
        <p:spPr>
          <a:xfrm>
            <a:off x="3422150" y="4887534"/>
            <a:ext cx="1564056" cy="32924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lIns="36000" tIns="36000" rIns="36000" bIns="36000" rtlCol="0">
            <a:spAutoFit/>
          </a:bodyPr>
          <a:lstStyle/>
          <a:p>
            <a:pPr algn="r"/>
            <a:r>
              <a:rPr lang="en-GB" sz="1667" dirty="0">
                <a:solidFill>
                  <a:schemeClr val="accent2">
                    <a:lumMod val="75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NGO capacities</a:t>
            </a:r>
            <a:endParaRPr lang="LID4096" sz="1667" dirty="0">
              <a:solidFill>
                <a:schemeClr val="accent2">
                  <a:lumMod val="75000"/>
                </a:schemeClr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619002-7B06-5059-9D07-82EFE7BAFE52}"/>
              </a:ext>
            </a:extLst>
          </p:cNvPr>
          <p:cNvSpPr txBox="1"/>
          <p:nvPr/>
        </p:nvSpPr>
        <p:spPr>
          <a:xfrm>
            <a:off x="221577" y="4046671"/>
            <a:ext cx="1525239" cy="32924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chemeClr val="accent2">
                    <a:lumMod val="75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LAG capacities</a:t>
            </a:r>
            <a:endParaRPr lang="LID4096" sz="1667" dirty="0">
              <a:solidFill>
                <a:schemeClr val="accent2">
                  <a:lumMod val="75000"/>
                </a:schemeClr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134AC45-97BB-DD63-7E3A-9759447297D0}"/>
              </a:ext>
            </a:extLst>
          </p:cNvPr>
          <p:cNvSpPr txBox="1"/>
          <p:nvPr/>
        </p:nvSpPr>
        <p:spPr>
          <a:xfrm>
            <a:off x="2611790" y="4051357"/>
            <a:ext cx="1564056" cy="32924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chemeClr val="accent2">
                    <a:lumMod val="75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Social  workers</a:t>
            </a:r>
            <a:endParaRPr lang="LID4096" sz="1667" dirty="0">
              <a:solidFill>
                <a:schemeClr val="accent2">
                  <a:lumMod val="75000"/>
                </a:schemeClr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02820AA-2DCB-A52D-F69E-D8252A0BECE9}"/>
              </a:ext>
            </a:extLst>
          </p:cNvPr>
          <p:cNvSpPr txBox="1"/>
          <p:nvPr/>
        </p:nvSpPr>
        <p:spPr>
          <a:xfrm>
            <a:off x="2210530" y="4887534"/>
            <a:ext cx="749631" cy="32924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en-GB" sz="1667" dirty="0">
                <a:solidFill>
                  <a:schemeClr val="accent2">
                    <a:lumMod val="75000"/>
                  </a:schemeClr>
                </a:solidFill>
                <a:latin typeface="Archivo" panose="020B0604020202020204" charset="0"/>
                <a:ea typeface="Verdana" panose="020B0604030504040204" pitchFamily="34" charset="0"/>
                <a:cs typeface="Archivo" panose="020B0604020202020204" charset="0"/>
              </a:rPr>
              <a:t>school</a:t>
            </a:r>
            <a:endParaRPr lang="LID4096" sz="1667" dirty="0">
              <a:solidFill>
                <a:schemeClr val="accent2">
                  <a:lumMod val="75000"/>
                </a:schemeClr>
              </a:solidFill>
              <a:latin typeface="Archivo" panose="020B0604020202020204" charset="0"/>
              <a:ea typeface="Verdana" panose="020B0604030504040204" pitchFamily="34" charset="0"/>
              <a:cs typeface="Archivo" panose="020B060402020202020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672E00A-435A-DECF-99E2-A48CA853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807"/>
            <a:ext cx="10160000" cy="1104636"/>
          </a:xfrm>
        </p:spPr>
        <p:txBody>
          <a:bodyPr/>
          <a:lstStyle/>
          <a:p>
            <a:r>
              <a:rPr lang="en-GB" b="1" noProof="0" dirty="0"/>
              <a:t>Towards an integral approach</a:t>
            </a:r>
          </a:p>
        </p:txBody>
      </p:sp>
    </p:spTree>
    <p:extLst>
      <p:ext uri="{BB962C8B-B14F-4D97-AF65-F5344CB8AC3E}">
        <p14:creationId xmlns:p14="http://schemas.microsoft.com/office/powerpoint/2010/main" val="672549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1" grpId="0" animBg="1"/>
      <p:bldP spid="42" grpId="0"/>
      <p:bldP spid="45" grpId="0"/>
      <p:bldP spid="46" grpId="0"/>
      <p:bldP spid="47" grpId="0" animBg="1"/>
      <p:bldP spid="52" grpId="0" animBg="1"/>
      <p:bldP spid="53" grpId="0" animBg="1"/>
      <p:bldP spid="54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4" grpId="0" animBg="1"/>
      <p:bldP spid="5" grpId="0" animBg="1"/>
      <p:bldP spid="7" grpId="0" animBg="1"/>
      <p:bldP spid="8" grpId="0" animBg="1"/>
      <p:bldP spid="16" grpId="0" animBg="1"/>
      <p:bldP spid="18" grpId="0" animBg="1"/>
      <p:bldP spid="19" grpId="0" animBg="1"/>
      <p:bldP spid="6" grpId="0" animBg="1"/>
      <p:bldP spid="14" grpId="0" animBg="1"/>
      <p:bldP spid="15" grpId="0" animBg="1"/>
      <p:bldP spid="17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37">
            <a:extLst>
              <a:ext uri="{FF2B5EF4-FFF2-40B4-BE49-F238E27FC236}">
                <a16:creationId xmlns:a16="http://schemas.microsoft.com/office/drawing/2014/main" id="{C8919CB2-A8FD-5D79-F6B0-96AF0DF03468}"/>
              </a:ext>
            </a:extLst>
          </p:cNvPr>
          <p:cNvGrpSpPr/>
          <p:nvPr/>
        </p:nvGrpSpPr>
        <p:grpSpPr>
          <a:xfrm>
            <a:off x="226976" y="186027"/>
            <a:ext cx="1256189" cy="1228352"/>
            <a:chOff x="688304" y="-792265"/>
            <a:chExt cx="1256189" cy="1228352"/>
          </a:xfrm>
        </p:grpSpPr>
        <p:grpSp>
          <p:nvGrpSpPr>
            <p:cNvPr id="17" name="Group 17"/>
            <p:cNvGrpSpPr/>
            <p:nvPr/>
          </p:nvGrpSpPr>
          <p:grpSpPr>
            <a:xfrm rot="21600000">
              <a:off x="688304" y="-792265"/>
              <a:ext cx="1256189" cy="1228352"/>
              <a:chOff x="516228" y="120176"/>
              <a:chExt cx="942142" cy="921264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516228" y="120176"/>
                <a:ext cx="942142" cy="921264"/>
              </a:xfrm>
              <a:custGeom>
                <a:avLst/>
                <a:gdLst/>
                <a:ahLst/>
                <a:cxnLst/>
                <a:rect l="0" t="0" r="0" b="0"/>
                <a:pathLst>
                  <a:path w="302895" h="302895">
                    <a:moveTo>
                      <a:pt x="151448" y="105"/>
                    </a:moveTo>
                    <a:cubicBezTo>
                      <a:pt x="67780" y="105"/>
                      <a:pt x="0" y="67885"/>
                      <a:pt x="0" y="151476"/>
                    </a:cubicBezTo>
                    <a:cubicBezTo>
                      <a:pt x="0" y="235087"/>
                      <a:pt x="67780" y="302790"/>
                      <a:pt x="151448" y="302790"/>
                    </a:cubicBezTo>
                    <a:cubicBezTo>
                      <a:pt x="235058" y="302790"/>
                      <a:pt x="302905" y="235096"/>
                      <a:pt x="302905" y="151486"/>
                    </a:cubicBezTo>
                    <a:cubicBezTo>
                      <a:pt x="302895" y="67885"/>
                      <a:pt x="235048" y="105"/>
                      <a:pt x="151448" y="105"/>
                    </a:cubicBezTo>
                    <a:close/>
                  </a:path>
                </a:pathLst>
              </a:custGeom>
              <a:solidFill>
                <a:srgbClr val="E5E5E5">
                  <a:alpha val="100000"/>
                </a:srgbClr>
              </a:solidFill>
            </p:spPr>
          </p:sp>
        </p:grpSp>
        <p:sp>
          <p:nvSpPr>
            <p:cNvPr id="18" name="TextBox 18"/>
            <p:cNvSpPr txBox="1"/>
            <p:nvPr/>
          </p:nvSpPr>
          <p:spPr>
            <a:xfrm rot="21600000">
              <a:off x="979618" y="-571977"/>
              <a:ext cx="839513" cy="469900"/>
            </a:xfrm>
            <a:prstGeom prst="rect">
              <a:avLst/>
            </a:prstGeom>
          </p:spPr>
          <p:txBody>
            <a:bodyPr lIns="0" tIns="52800" rIns="0" bIns="0" rtlCol="0" anchor="t"/>
            <a:lstStyle/>
            <a:p>
              <a:pPr>
                <a:lnSpc>
                  <a:spcPts val="3700"/>
                </a:lnSpc>
              </a:pPr>
              <a:r>
                <a:rPr lang="en-US" sz="3700" b="1" dirty="0">
                  <a:solidFill>
                    <a:srgbClr val="990000">
                      <a:alpha val="100000"/>
                    </a:srgbClr>
                  </a:solidFill>
                  <a:latin typeface="Archivo Black"/>
                </a:rPr>
                <a:t>58</a:t>
              </a:r>
            </a:p>
          </p:txBody>
        </p:sp>
        <p:sp>
          <p:nvSpPr>
            <p:cNvPr id="19" name="TextBox 19"/>
            <p:cNvSpPr txBox="1"/>
            <p:nvPr/>
          </p:nvSpPr>
          <p:spPr>
            <a:xfrm rot="21600000">
              <a:off x="795464" y="-75369"/>
              <a:ext cx="1124544" cy="152400"/>
            </a:xfrm>
            <a:prstGeom prst="rect">
              <a:avLst/>
            </a:prstGeom>
          </p:spPr>
          <p:txBody>
            <a:bodyPr lIns="0" tIns="19200" rIns="0" bIns="0" rtlCol="0" anchor="t"/>
            <a:lstStyle/>
            <a:p>
              <a:pPr>
                <a:lnSpc>
                  <a:spcPts val="1200"/>
                </a:lnSpc>
              </a:pPr>
              <a:r>
                <a:rPr lang="en-US" sz="1200" b="1" dirty="0">
                  <a:solidFill>
                    <a:srgbClr val="334960">
                      <a:alpha val="100000"/>
                    </a:srgbClr>
                  </a:solidFill>
                  <a:latin typeface="Archivo"/>
                </a:rPr>
                <a:t>Municipalities</a:t>
              </a:r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7239451" y="186027"/>
            <a:ext cx="2686751" cy="10740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979" b="1" dirty="0">
                <a:solidFill>
                  <a:srgbClr val="990000">
                    <a:alpha val="100000"/>
                  </a:srgbClr>
                </a:solidFill>
                <a:latin typeface="Archivo Black"/>
              </a:rPr>
              <a:t>€25,000</a:t>
            </a:r>
            <a:br>
              <a:rPr lang="en-US" sz="2979" b="1" dirty="0">
                <a:solidFill>
                  <a:srgbClr val="990000">
                    <a:alpha val="100000"/>
                  </a:srgbClr>
                </a:solidFill>
                <a:latin typeface="Archivo Black"/>
              </a:rPr>
            </a:b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334960">
                    <a:alpha val="100000"/>
                  </a:srgbClr>
                </a:solidFill>
                <a:effectLst/>
                <a:uLnTx/>
                <a:uFillTx/>
                <a:latin typeface="Archivo"/>
                <a:ea typeface="+mn-ea"/>
                <a:cs typeface="+mn-cs"/>
              </a:rPr>
              <a:t>invested by ROMACT</a:t>
            </a:r>
            <a:b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334960">
                    <a:alpha val="100000"/>
                  </a:srgbClr>
                </a:solidFill>
                <a:effectLst/>
                <a:uLnTx/>
                <a:uFillTx/>
                <a:latin typeface="Archivo"/>
                <a:ea typeface="+mn-ea"/>
                <a:cs typeface="+mn-cs"/>
              </a:rPr>
            </a:b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334960">
                    <a:alpha val="100000"/>
                  </a:srgbClr>
                </a:solidFill>
                <a:effectLst/>
                <a:uLnTx/>
                <a:uFillTx/>
                <a:latin typeface="Archivo"/>
                <a:ea typeface="+mn-ea"/>
                <a:cs typeface="+mn-cs"/>
              </a:rPr>
              <a:t>/ municipality / year</a:t>
            </a:r>
            <a:endParaRPr lang="en-US" sz="3600" b="1" dirty="0">
              <a:solidFill>
                <a:srgbClr val="990000">
                  <a:alpha val="100000"/>
                </a:srgbClr>
              </a:solidFill>
              <a:latin typeface="Archivo Black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944C0CC-84DD-D3D0-B5C7-4E5E70E20E15}"/>
              </a:ext>
            </a:extLst>
          </p:cNvPr>
          <p:cNvGrpSpPr/>
          <p:nvPr/>
        </p:nvGrpSpPr>
        <p:grpSpPr>
          <a:xfrm>
            <a:off x="226976" y="4125382"/>
            <a:ext cx="1729969" cy="1382885"/>
            <a:chOff x="226976" y="834000"/>
            <a:chExt cx="1729969" cy="1382885"/>
          </a:xfrm>
        </p:grpSpPr>
        <p:pic>
          <p:nvPicPr>
            <p:cNvPr id="26" name="Picture 26"/>
            <p:cNvPicPr>
              <a:picLocks noChangeAspect="1"/>
            </p:cNvPicPr>
            <p:nvPr/>
          </p:nvPicPr>
          <p:blipFill>
            <a:blip r:embed="rId2">
              <a:alphaModFix/>
            </a:blip>
            <a:srcRect/>
            <a:stretch>
              <a:fillRect/>
            </a:stretch>
          </p:blipFill>
          <p:spPr>
            <a:xfrm rot="21600000">
              <a:off x="226976" y="1136885"/>
              <a:ext cx="1659465" cy="1080000"/>
            </a:xfrm>
            <a:prstGeom prst="rect">
              <a:avLst/>
            </a:prstGeom>
          </p:spPr>
        </p:pic>
        <p:sp>
          <p:nvSpPr>
            <p:cNvPr id="27" name="TextBox 27"/>
            <p:cNvSpPr txBox="1"/>
            <p:nvPr/>
          </p:nvSpPr>
          <p:spPr>
            <a:xfrm>
              <a:off x="357000" y="834000"/>
              <a:ext cx="1599945" cy="254000"/>
            </a:xfrm>
            <a:prstGeom prst="rect">
              <a:avLst/>
            </a:prstGeom>
          </p:spPr>
          <p:txBody>
            <a:bodyPr lIns="0" tIns="28800" rIns="0" bIns="0" rtlCol="0" anchor="t"/>
            <a:lstStyle/>
            <a:p>
              <a:pPr>
                <a:lnSpc>
                  <a:spcPts val="2000"/>
                </a:lnSpc>
              </a:pPr>
              <a:r>
                <a:rPr lang="en-US" sz="2000" b="1" dirty="0">
                  <a:solidFill>
                    <a:srgbClr val="094081">
                      <a:alpha val="100000"/>
                    </a:srgbClr>
                  </a:solidFill>
                  <a:latin typeface="Archivo"/>
                </a:rPr>
                <a:t>BULGARIA</a:t>
              </a:r>
            </a:p>
          </p:txBody>
        </p:sp>
      </p:grpSp>
      <p:grpSp>
        <p:nvGrpSpPr>
          <p:cNvPr id="35" name="Group 35"/>
          <p:cNvGrpSpPr/>
          <p:nvPr/>
        </p:nvGrpSpPr>
        <p:grpSpPr>
          <a:xfrm rot="21600000">
            <a:off x="7766202" y="3348267"/>
            <a:ext cx="2160000" cy="2160000"/>
            <a:chOff x="5256554" y="330310"/>
            <a:chExt cx="2202656" cy="2202656"/>
          </a:xfrm>
        </p:grpSpPr>
        <p:sp>
          <p:nvSpPr>
            <p:cNvPr id="34" name="Freeform 34"/>
            <p:cNvSpPr/>
            <p:nvPr/>
          </p:nvSpPr>
          <p:spPr>
            <a:xfrm>
              <a:off x="5256554" y="330310"/>
              <a:ext cx="2202656" cy="2202656"/>
            </a:xfrm>
            <a:custGeom>
              <a:avLst/>
              <a:gdLst/>
              <a:ahLst/>
              <a:cxnLst/>
              <a:rect l="0" t="0" r="0" b="0"/>
              <a:pathLst>
                <a:path w="304800" h="304800">
                  <a:moveTo>
                    <a:pt x="250622" y="0"/>
                  </a:moveTo>
                  <a:lnTo>
                    <a:pt x="54178" y="0"/>
                  </a:lnTo>
                  <a:cubicBezTo>
                    <a:pt x="24260" y="0"/>
                    <a:pt x="0" y="24260"/>
                    <a:pt x="0" y="54178"/>
                  </a:cubicBezTo>
                  <a:lnTo>
                    <a:pt x="0" y="250612"/>
                  </a:lnTo>
                  <a:cubicBezTo>
                    <a:pt x="0" y="280540"/>
                    <a:pt x="24260" y="304800"/>
                    <a:pt x="54178" y="304800"/>
                  </a:cubicBezTo>
                  <a:lnTo>
                    <a:pt x="250612" y="304800"/>
                  </a:lnTo>
                  <a:cubicBezTo>
                    <a:pt x="280540" y="304800"/>
                    <a:pt x="304800" y="280540"/>
                    <a:pt x="304800" y="250622"/>
                  </a:cubicBezTo>
                  <a:lnTo>
                    <a:pt x="304800" y="54178"/>
                  </a:lnTo>
                  <a:cubicBezTo>
                    <a:pt x="304800" y="24260"/>
                    <a:pt x="280540" y="0"/>
                    <a:pt x="250622" y="0"/>
                  </a:cubicBezTo>
                  <a:close/>
                </a:path>
              </a:pathLst>
            </a:custGeom>
            <a:blipFill>
              <a:blip r:embed="rId3">
                <a:alphaModFix/>
              </a:blip>
              <a:stretch>
                <a:fillRect l="-38889" r="-38889"/>
              </a:stretch>
            </a:blipFill>
          </p:spPr>
        </p:sp>
      </p:grpSp>
      <p:pic>
        <p:nvPicPr>
          <p:cNvPr id="2" name="Picture 10">
            <a:extLst>
              <a:ext uri="{FF2B5EF4-FFF2-40B4-BE49-F238E27FC236}">
                <a16:creationId xmlns:a16="http://schemas.microsoft.com/office/drawing/2014/main" id="{4DE72336-37C4-CBA2-7311-8B28CAAA7F59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</a:blip>
          <a:srcRect/>
          <a:stretch>
            <a:fillRect/>
          </a:stretch>
        </p:blipFill>
        <p:spPr>
          <a:xfrm rot="21600000">
            <a:off x="3677993" y="652668"/>
            <a:ext cx="3193534" cy="3970292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09F37-6F66-AE87-0E8D-9FF70369E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807"/>
            <a:ext cx="9461500" cy="1104636"/>
          </a:xfrm>
        </p:spPr>
        <p:txBody>
          <a:bodyPr/>
          <a:lstStyle/>
          <a:p>
            <a:r>
              <a:rPr lang="en-GB" b="1" noProof="0" dirty="0"/>
              <a:t>Key Steps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0404E187-AFA5-A72D-FF9D-35A0E52CE1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071828"/>
              </p:ext>
            </p:extLst>
          </p:nvPr>
        </p:nvGraphicFramePr>
        <p:xfrm>
          <a:off x="0" y="2095937"/>
          <a:ext cx="10160000" cy="35940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0000">
                  <a:extLst>
                    <a:ext uri="{9D8B030D-6E8A-4147-A177-3AD203B41FA5}">
                      <a16:colId xmlns:a16="http://schemas.microsoft.com/office/drawing/2014/main" val="1639765291"/>
                    </a:ext>
                  </a:extLst>
                </a:gridCol>
                <a:gridCol w="2540000">
                  <a:extLst>
                    <a:ext uri="{9D8B030D-6E8A-4147-A177-3AD203B41FA5}">
                      <a16:colId xmlns:a16="http://schemas.microsoft.com/office/drawing/2014/main" val="928303104"/>
                    </a:ext>
                  </a:extLst>
                </a:gridCol>
                <a:gridCol w="2540000">
                  <a:extLst>
                    <a:ext uri="{9D8B030D-6E8A-4147-A177-3AD203B41FA5}">
                      <a16:colId xmlns:a16="http://schemas.microsoft.com/office/drawing/2014/main" val="4095415247"/>
                    </a:ext>
                  </a:extLst>
                </a:gridCol>
                <a:gridCol w="2540000">
                  <a:extLst>
                    <a:ext uri="{9D8B030D-6E8A-4147-A177-3AD203B41FA5}">
                      <a16:colId xmlns:a16="http://schemas.microsoft.com/office/drawing/2014/main" val="2798977161"/>
                    </a:ext>
                  </a:extLst>
                </a:gridCol>
              </a:tblGrid>
              <a:tr h="436439"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Committing</a:t>
                      </a:r>
                      <a:endParaRPr lang="LID4096" sz="240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rgbClr val="FF0000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Assessing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Planning</a:t>
                      </a:r>
                      <a:endParaRPr lang="LID4096" sz="2400" dirty="0"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rgbClr val="002060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Implementing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8486809"/>
                  </a:ext>
                </a:extLst>
              </a:tr>
              <a:tr h="968537"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Mayor, Local Council, local administration, Roma</a:t>
                      </a:r>
                      <a:endParaRPr lang="LID4096" sz="200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0" marR="0" marT="10800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needs &amp; resources</a:t>
                      </a:r>
                      <a:br>
                        <a:rPr lang="en-US" sz="2000" i="1" dirty="0">
                          <a:solidFill>
                            <a:srgbClr val="FF0000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</a:br>
                      <a:endParaRPr lang="LID4096" sz="2000" dirty="0">
                        <a:solidFill>
                          <a:srgbClr val="FF0000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0" marR="0" marT="10800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Local Development Strategy</a:t>
                      </a:r>
                      <a:endParaRPr lang="LID4096" sz="2000" dirty="0"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0" marR="0" marT="10800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rgbClr val="002060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funding, implementation, monitoring &amp; evaluation</a:t>
                      </a:r>
                      <a:endParaRPr lang="LID4096" sz="2000" dirty="0">
                        <a:solidFill>
                          <a:srgbClr val="002060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0" marR="0" marT="10800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4519834"/>
                  </a:ext>
                </a:extLst>
              </a:tr>
              <a:tr h="144000">
                <a:tc gridSpan="4"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i="1" dirty="0">
                        <a:solidFill>
                          <a:srgbClr val="FF0000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ID4096" sz="1000" i="1" dirty="0">
                        <a:solidFill>
                          <a:srgbClr val="FF0000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LID4096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ID4096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3220217"/>
                  </a:ext>
                </a:extLst>
              </a:tr>
              <a:tr h="652730"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i="1" dirty="0">
                        <a:solidFill>
                          <a:srgbClr val="FF0000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dirty="0">
                          <a:solidFill>
                            <a:schemeClr val="bg1"/>
                          </a:solidFill>
                          <a:highlight>
                            <a:srgbClr val="800080"/>
                          </a:highlight>
                          <a:latin typeface="Archivo" panose="020B0604020202020204" charset="0"/>
                          <a:cs typeface="Archivo" panose="020B0604020202020204" charset="0"/>
                        </a:rPr>
                        <a:t>Community Action Group / Municipal Roma Task Force</a:t>
                      </a:r>
                      <a:endParaRPr lang="LID4096" sz="2000" b="1" i="0" dirty="0">
                        <a:solidFill>
                          <a:schemeClr val="bg1"/>
                        </a:solidFill>
                        <a:highlight>
                          <a:srgbClr val="800080"/>
                        </a:highlight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7030A0"/>
                        </a:gs>
                        <a:gs pos="10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2000" i="1" dirty="0">
                          <a:solidFill>
                            <a:srgbClr val="FF0000"/>
                          </a:solidFill>
                          <a:latin typeface="Archivo" panose="020B0604020202020204" charset="0"/>
                          <a:cs typeface="Archivo" panose="020B0604020202020204" charset="0"/>
                        </a:rPr>
                        <a:t>capacity building</a:t>
                      </a:r>
                      <a:endParaRPr lang="LID4096" sz="2000" i="1" dirty="0">
                        <a:solidFill>
                          <a:srgbClr val="FF0000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LID4096" sz="2000" dirty="0"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2685564"/>
                  </a:ext>
                </a:extLst>
              </a:tr>
              <a:tr h="144000">
                <a:tc gridSpan="4"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i="1" dirty="0">
                        <a:solidFill>
                          <a:srgbClr val="FF0000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ID4096" sz="1000" i="1" dirty="0">
                        <a:solidFill>
                          <a:srgbClr val="FF0000"/>
                        </a:solidFill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LID4096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ID4096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4098534"/>
                  </a:ext>
                </a:extLst>
              </a:tr>
              <a:tr h="436439">
                <a:tc gridSpan="4">
                  <a:txBody>
                    <a:bodyPr/>
                    <a:lstStyle/>
                    <a:p>
                      <a:pPr marL="0" marR="0" lvl="0" indent="0" algn="l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b="1" dirty="0" err="1">
                          <a:solidFill>
                            <a:schemeClr val="bg1"/>
                          </a:solidFill>
                          <a:highlight>
                            <a:srgbClr val="008000"/>
                          </a:highlight>
                          <a:latin typeface="Archivo" panose="020B0604020202020204" charset="0"/>
                          <a:cs typeface="Archivo" panose="020B0604020202020204" charset="0"/>
                        </a:rPr>
                        <a:t>Facilitator</a:t>
                      </a:r>
                      <a:endParaRPr lang="LID4096" sz="2000" b="1" dirty="0">
                        <a:solidFill>
                          <a:schemeClr val="bg1"/>
                        </a:solidFill>
                        <a:highlight>
                          <a:srgbClr val="008000"/>
                        </a:highlight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2160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6">
                            <a:lumMod val="60000"/>
                            <a:lumOff val="40000"/>
                            <a:shade val="30000"/>
                            <a:satMod val="115000"/>
                          </a:schemeClr>
                        </a:gs>
                        <a:gs pos="36000">
                          <a:schemeClr val="accent6">
                            <a:lumMod val="50000"/>
                          </a:schemeClr>
                        </a:gs>
                        <a:gs pos="100000">
                          <a:schemeClr val="accent6">
                            <a:lumMod val="60000"/>
                            <a:lumOff val="40000"/>
                            <a:shade val="100000"/>
                            <a:satMod val="115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LID4096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LID4096" sz="2000" b="1" dirty="0"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1">
                            <a:lumMod val="60000"/>
                            <a:lumOff val="40000"/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lumMod val="60000"/>
                            <a:lumOff val="40000"/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  <a:shade val="100000"/>
                            <a:satMod val="115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LID4096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9342930"/>
                  </a:ext>
                </a:extLst>
              </a:tr>
              <a:tr h="436439">
                <a:tc gridSpan="4"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solidFill>
                            <a:schemeClr val="bg1"/>
                          </a:solidFill>
                          <a:highlight>
                            <a:srgbClr val="000080"/>
                          </a:highlight>
                          <a:latin typeface="Archivo" panose="020B0604020202020204" charset="0"/>
                          <a:cs typeface="Archivo" panose="020B0604020202020204" charset="0"/>
                        </a:rPr>
                        <a:t>Experts</a:t>
                      </a:r>
                      <a:endParaRPr lang="LID4096" sz="2000" b="1" dirty="0">
                        <a:solidFill>
                          <a:schemeClr val="bg1"/>
                        </a:solidFill>
                        <a:highlight>
                          <a:srgbClr val="000080"/>
                        </a:highlight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0" marR="2160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0070C0">
                            <a:tint val="66000"/>
                            <a:satMod val="160000"/>
                          </a:srgbClr>
                        </a:gs>
                        <a:gs pos="0">
                          <a:srgbClr val="002060"/>
                        </a:gs>
                        <a:gs pos="100000">
                          <a:srgbClr val="0070C0">
                            <a:tint val="23500"/>
                            <a:satMod val="160000"/>
                          </a:srgbClr>
                        </a:gs>
                      </a:gsLst>
                      <a:lin ang="108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Archivo" panose="020B0604020202020204" charset="0"/>
                          <a:cs typeface="Archivo" panose="020B0604020202020204" charset="0"/>
                        </a:rPr>
                        <a:t>facilitator</a:t>
                      </a:r>
                      <a:endParaRPr lang="LID4096" sz="2000" dirty="0"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rchivo" panose="020B0604020202020204" charset="0"/>
                          <a:cs typeface="Archivo" panose="020B0604020202020204" charset="0"/>
                        </a:rPr>
                        <a:t>Experts</a:t>
                      </a:r>
                      <a:endParaRPr lang="LID4096" sz="2000" b="1" dirty="0"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002060">
                            <a:tint val="66000"/>
                            <a:satMod val="160000"/>
                          </a:srgbClr>
                        </a:gs>
                        <a:gs pos="50000">
                          <a:srgbClr val="002060">
                            <a:tint val="44500"/>
                            <a:satMod val="160000"/>
                          </a:srgbClr>
                        </a:gs>
                        <a:gs pos="100000">
                          <a:srgbClr val="002060">
                            <a:tint val="23500"/>
                            <a:satMod val="160000"/>
                          </a:srgbClr>
                        </a:gs>
                      </a:gsLst>
                      <a:lin ang="108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LID4096" sz="2000" dirty="0">
                        <a:latin typeface="Archivo" panose="020B0604020202020204" charset="0"/>
                        <a:cs typeface="Archivo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5397518"/>
                  </a:ext>
                </a:extLst>
              </a:tr>
            </a:tbl>
          </a:graphicData>
        </a:graphic>
      </p:graphicFrame>
      <p:pic>
        <p:nvPicPr>
          <p:cNvPr id="3" name="Graphic 2" descr="Blueprint with solid fill">
            <a:extLst>
              <a:ext uri="{FF2B5EF4-FFF2-40B4-BE49-F238E27FC236}">
                <a16:creationId xmlns:a16="http://schemas.microsoft.com/office/drawing/2014/main" id="{935AED75-AC57-6A37-56D2-FE59FC0DC9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70639" y="975182"/>
            <a:ext cx="1008000" cy="1008000"/>
          </a:xfrm>
          <a:prstGeom prst="rect">
            <a:avLst/>
          </a:prstGeom>
        </p:spPr>
      </p:pic>
      <p:pic>
        <p:nvPicPr>
          <p:cNvPr id="12" name="Graphic 11" descr="Users with solid fill">
            <a:extLst>
              <a:ext uri="{FF2B5EF4-FFF2-40B4-BE49-F238E27FC236}">
                <a16:creationId xmlns:a16="http://schemas.microsoft.com/office/drawing/2014/main" id="{C826E58C-17D7-26AA-39CC-1EB36B9624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840649" y="953582"/>
            <a:ext cx="1029600" cy="1029600"/>
          </a:xfrm>
          <a:prstGeom prst="rect">
            <a:avLst/>
          </a:prstGeom>
        </p:spPr>
      </p:pic>
      <p:pic>
        <p:nvPicPr>
          <p:cNvPr id="14" name="Graphic 13" descr="Meeting with solid fill">
            <a:extLst>
              <a:ext uri="{FF2B5EF4-FFF2-40B4-BE49-F238E27FC236}">
                <a16:creationId xmlns:a16="http://schemas.microsoft.com/office/drawing/2014/main" id="{374F2DD5-5F00-3B8D-EE17-1F3A59B29B6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01108" y="953582"/>
            <a:ext cx="1029600" cy="1029600"/>
          </a:xfrm>
          <a:prstGeom prst="rect">
            <a:avLst/>
          </a:prstGeom>
        </p:spPr>
      </p:pic>
      <p:pic>
        <p:nvPicPr>
          <p:cNvPr id="16" name="Graphic 15" descr="Clipboard Checked with solid fill">
            <a:extLst>
              <a:ext uri="{FF2B5EF4-FFF2-40B4-BE49-F238E27FC236}">
                <a16:creationId xmlns:a16="http://schemas.microsoft.com/office/drawing/2014/main" id="{C557DF0F-6365-9428-F65D-528F87FB5E1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332259" y="953582"/>
            <a:ext cx="1029600" cy="10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611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2737FEF8-B876-BC99-8072-926D654A95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840" t="23738" r="17650" b="17600"/>
          <a:stretch/>
        </p:blipFill>
        <p:spPr>
          <a:xfrm>
            <a:off x="3609444" y="1232649"/>
            <a:ext cx="6468260" cy="439976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3646F20E-5BA8-D128-2154-CE6820675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036" y="1796307"/>
            <a:ext cx="2706349" cy="3351162"/>
          </a:xfrm>
        </p:spPr>
        <p:txBody>
          <a:bodyPr/>
          <a:lstStyle/>
          <a:p>
            <a:pPr marL="0" indent="0">
              <a:buNone/>
            </a:pPr>
            <a:r>
              <a:rPr lang="en-GB" sz="2400" noProof="0" dirty="0"/>
              <a:t>soon in a municipality near you …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7FE4B94-19D9-4D6F-868B-21F426229A04}"/>
              </a:ext>
            </a:extLst>
          </p:cNvPr>
          <p:cNvGrpSpPr>
            <a:grpSpLocks noChangeAspect="1"/>
          </p:cNvGrpSpPr>
          <p:nvPr/>
        </p:nvGrpSpPr>
        <p:grpSpPr>
          <a:xfrm>
            <a:off x="461970" y="322876"/>
            <a:ext cx="3413840" cy="1153432"/>
            <a:chOff x="0" y="0"/>
            <a:chExt cx="6862282" cy="2318997"/>
          </a:xfrm>
        </p:grpSpPr>
        <p:sp>
          <p:nvSpPr>
            <p:cNvPr id="21" name="Shape 1317">
              <a:extLst>
                <a:ext uri="{FF2B5EF4-FFF2-40B4-BE49-F238E27FC236}">
                  <a16:creationId xmlns:a16="http://schemas.microsoft.com/office/drawing/2014/main" id="{48DBAC04-2CCE-CDFE-9215-77A349BB00C8}"/>
                </a:ext>
              </a:extLst>
            </p:cNvPr>
            <p:cNvSpPr/>
            <p:nvPr/>
          </p:nvSpPr>
          <p:spPr>
            <a:xfrm>
              <a:off x="932970" y="1921951"/>
              <a:ext cx="397472" cy="277927"/>
            </a:xfrm>
            <a:custGeom>
              <a:avLst/>
              <a:gdLst/>
              <a:ahLst/>
              <a:cxnLst/>
              <a:rect l="0" t="0" r="0" b="0"/>
              <a:pathLst>
                <a:path w="397472" h="277927">
                  <a:moveTo>
                    <a:pt x="0" y="0"/>
                  </a:moveTo>
                  <a:lnTo>
                    <a:pt x="66065" y="0"/>
                  </a:lnTo>
                  <a:lnTo>
                    <a:pt x="71196" y="135217"/>
                  </a:lnTo>
                  <a:cubicBezTo>
                    <a:pt x="72365" y="167805"/>
                    <a:pt x="71793" y="190017"/>
                    <a:pt x="70091" y="217386"/>
                  </a:cubicBezTo>
                  <a:lnTo>
                    <a:pt x="71196" y="217386"/>
                  </a:lnTo>
                  <a:cubicBezTo>
                    <a:pt x="79832" y="192887"/>
                    <a:pt x="91249" y="167234"/>
                    <a:pt x="103810" y="139217"/>
                  </a:cubicBezTo>
                  <a:lnTo>
                    <a:pt x="171120" y="0"/>
                  </a:lnTo>
                  <a:lnTo>
                    <a:pt x="226377" y="0"/>
                  </a:lnTo>
                  <a:lnTo>
                    <a:pt x="237769" y="135217"/>
                  </a:lnTo>
                  <a:cubicBezTo>
                    <a:pt x="240055" y="167234"/>
                    <a:pt x="241224" y="192887"/>
                    <a:pt x="240665" y="217386"/>
                  </a:cubicBezTo>
                  <a:lnTo>
                    <a:pt x="241757" y="217386"/>
                  </a:lnTo>
                  <a:cubicBezTo>
                    <a:pt x="250279" y="190576"/>
                    <a:pt x="258915" y="165456"/>
                    <a:pt x="270307" y="135827"/>
                  </a:cubicBezTo>
                  <a:lnTo>
                    <a:pt x="330149" y="0"/>
                  </a:lnTo>
                  <a:lnTo>
                    <a:pt x="397472" y="0"/>
                  </a:lnTo>
                  <a:lnTo>
                    <a:pt x="261099" y="277927"/>
                  </a:lnTo>
                  <a:lnTo>
                    <a:pt x="198958" y="277927"/>
                  </a:lnTo>
                  <a:lnTo>
                    <a:pt x="186449" y="156883"/>
                  </a:lnTo>
                  <a:cubicBezTo>
                    <a:pt x="184099" y="129451"/>
                    <a:pt x="182969" y="103848"/>
                    <a:pt x="183540" y="74701"/>
                  </a:cubicBezTo>
                  <a:lnTo>
                    <a:pt x="182410" y="74701"/>
                  </a:lnTo>
                  <a:cubicBezTo>
                    <a:pt x="168821" y="108407"/>
                    <a:pt x="161354" y="128880"/>
                    <a:pt x="149962" y="154191"/>
                  </a:cubicBezTo>
                  <a:lnTo>
                    <a:pt x="87782" y="277927"/>
                  </a:lnTo>
                  <a:lnTo>
                    <a:pt x="25603" y="277927"/>
                  </a:lnTo>
                  <a:lnTo>
                    <a:pt x="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22" name="Shape 1318">
              <a:extLst>
                <a:ext uri="{FF2B5EF4-FFF2-40B4-BE49-F238E27FC236}">
                  <a16:creationId xmlns:a16="http://schemas.microsoft.com/office/drawing/2014/main" id="{F2C5892F-A4DB-D7D0-4122-BBBAF0BB36A8}"/>
                </a:ext>
              </a:extLst>
            </p:cNvPr>
            <p:cNvSpPr/>
            <p:nvPr/>
          </p:nvSpPr>
          <p:spPr>
            <a:xfrm>
              <a:off x="1353360" y="1921951"/>
              <a:ext cx="397510" cy="277927"/>
            </a:xfrm>
            <a:custGeom>
              <a:avLst/>
              <a:gdLst/>
              <a:ahLst/>
              <a:cxnLst/>
              <a:rect l="0" t="0" r="0" b="0"/>
              <a:pathLst>
                <a:path w="397510" h="277927">
                  <a:moveTo>
                    <a:pt x="0" y="0"/>
                  </a:moveTo>
                  <a:lnTo>
                    <a:pt x="66065" y="0"/>
                  </a:lnTo>
                  <a:lnTo>
                    <a:pt x="71272" y="135217"/>
                  </a:lnTo>
                  <a:cubicBezTo>
                    <a:pt x="72365" y="167805"/>
                    <a:pt x="71831" y="190017"/>
                    <a:pt x="70104" y="217386"/>
                  </a:cubicBezTo>
                  <a:lnTo>
                    <a:pt x="71272" y="217386"/>
                  </a:lnTo>
                  <a:cubicBezTo>
                    <a:pt x="79870" y="192887"/>
                    <a:pt x="91249" y="167234"/>
                    <a:pt x="103810" y="139217"/>
                  </a:cubicBezTo>
                  <a:lnTo>
                    <a:pt x="171120" y="0"/>
                  </a:lnTo>
                  <a:lnTo>
                    <a:pt x="226377" y="0"/>
                  </a:lnTo>
                  <a:lnTo>
                    <a:pt x="237795" y="135217"/>
                  </a:lnTo>
                  <a:cubicBezTo>
                    <a:pt x="240056" y="167234"/>
                    <a:pt x="241236" y="192887"/>
                    <a:pt x="240665" y="217386"/>
                  </a:cubicBezTo>
                  <a:lnTo>
                    <a:pt x="241833" y="217386"/>
                  </a:lnTo>
                  <a:cubicBezTo>
                    <a:pt x="250330" y="190576"/>
                    <a:pt x="258953" y="165456"/>
                    <a:pt x="270307" y="135827"/>
                  </a:cubicBezTo>
                  <a:lnTo>
                    <a:pt x="330187" y="0"/>
                  </a:lnTo>
                  <a:lnTo>
                    <a:pt x="397510" y="0"/>
                  </a:lnTo>
                  <a:lnTo>
                    <a:pt x="261150" y="277927"/>
                  </a:lnTo>
                  <a:lnTo>
                    <a:pt x="198971" y="277927"/>
                  </a:lnTo>
                  <a:lnTo>
                    <a:pt x="186411" y="156883"/>
                  </a:lnTo>
                  <a:cubicBezTo>
                    <a:pt x="184137" y="129451"/>
                    <a:pt x="183007" y="103848"/>
                    <a:pt x="183578" y="74701"/>
                  </a:cubicBezTo>
                  <a:lnTo>
                    <a:pt x="182410" y="74701"/>
                  </a:lnTo>
                  <a:cubicBezTo>
                    <a:pt x="168834" y="108407"/>
                    <a:pt x="161328" y="128880"/>
                    <a:pt x="149936" y="154191"/>
                  </a:cubicBezTo>
                  <a:lnTo>
                    <a:pt x="87833" y="277927"/>
                  </a:lnTo>
                  <a:lnTo>
                    <a:pt x="25667" y="277927"/>
                  </a:lnTo>
                  <a:lnTo>
                    <a:pt x="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23" name="Shape 1319">
              <a:extLst>
                <a:ext uri="{FF2B5EF4-FFF2-40B4-BE49-F238E27FC236}">
                  <a16:creationId xmlns:a16="http://schemas.microsoft.com/office/drawing/2014/main" id="{B792CC9D-9CB8-6C71-8672-6301FA0DF385}"/>
                </a:ext>
              </a:extLst>
            </p:cNvPr>
            <p:cNvSpPr/>
            <p:nvPr/>
          </p:nvSpPr>
          <p:spPr>
            <a:xfrm>
              <a:off x="1773749" y="1921951"/>
              <a:ext cx="397548" cy="277927"/>
            </a:xfrm>
            <a:custGeom>
              <a:avLst/>
              <a:gdLst/>
              <a:ahLst/>
              <a:cxnLst/>
              <a:rect l="0" t="0" r="0" b="0"/>
              <a:pathLst>
                <a:path w="397548" h="277927">
                  <a:moveTo>
                    <a:pt x="0" y="0"/>
                  </a:moveTo>
                  <a:lnTo>
                    <a:pt x="66078" y="0"/>
                  </a:lnTo>
                  <a:lnTo>
                    <a:pt x="71234" y="135217"/>
                  </a:lnTo>
                  <a:cubicBezTo>
                    <a:pt x="72403" y="167805"/>
                    <a:pt x="71806" y="190017"/>
                    <a:pt x="70104" y="217386"/>
                  </a:cubicBezTo>
                  <a:lnTo>
                    <a:pt x="71234" y="217386"/>
                  </a:lnTo>
                  <a:cubicBezTo>
                    <a:pt x="79870" y="192887"/>
                    <a:pt x="91249" y="167234"/>
                    <a:pt x="103784" y="139217"/>
                  </a:cubicBezTo>
                  <a:lnTo>
                    <a:pt x="171095" y="0"/>
                  </a:lnTo>
                  <a:lnTo>
                    <a:pt x="226339" y="0"/>
                  </a:lnTo>
                  <a:lnTo>
                    <a:pt x="237782" y="135217"/>
                  </a:lnTo>
                  <a:cubicBezTo>
                    <a:pt x="240030" y="167234"/>
                    <a:pt x="241198" y="192887"/>
                    <a:pt x="240640" y="217386"/>
                  </a:cubicBezTo>
                  <a:lnTo>
                    <a:pt x="241808" y="217386"/>
                  </a:lnTo>
                  <a:cubicBezTo>
                    <a:pt x="250368" y="190576"/>
                    <a:pt x="258928" y="165456"/>
                    <a:pt x="270307" y="135827"/>
                  </a:cubicBezTo>
                  <a:lnTo>
                    <a:pt x="330238" y="0"/>
                  </a:lnTo>
                  <a:lnTo>
                    <a:pt x="397548" y="0"/>
                  </a:lnTo>
                  <a:lnTo>
                    <a:pt x="261150" y="277927"/>
                  </a:lnTo>
                  <a:lnTo>
                    <a:pt x="199047" y="277927"/>
                  </a:lnTo>
                  <a:lnTo>
                    <a:pt x="186449" y="156883"/>
                  </a:lnTo>
                  <a:cubicBezTo>
                    <a:pt x="184150" y="129451"/>
                    <a:pt x="183020" y="103848"/>
                    <a:pt x="183579" y="74701"/>
                  </a:cubicBezTo>
                  <a:lnTo>
                    <a:pt x="182448" y="74701"/>
                  </a:lnTo>
                  <a:cubicBezTo>
                    <a:pt x="168834" y="108407"/>
                    <a:pt x="161366" y="128880"/>
                    <a:pt x="149974" y="154191"/>
                  </a:cubicBezTo>
                  <a:lnTo>
                    <a:pt x="87795" y="277927"/>
                  </a:lnTo>
                  <a:lnTo>
                    <a:pt x="25679" y="277927"/>
                  </a:lnTo>
                  <a:lnTo>
                    <a:pt x="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24" name="Shape 1320">
              <a:extLst>
                <a:ext uri="{FF2B5EF4-FFF2-40B4-BE49-F238E27FC236}">
                  <a16:creationId xmlns:a16="http://schemas.microsoft.com/office/drawing/2014/main" id="{C2BFF487-6515-AC60-0A92-C25A3AECE41E}"/>
                </a:ext>
              </a:extLst>
            </p:cNvPr>
            <p:cNvSpPr/>
            <p:nvPr/>
          </p:nvSpPr>
          <p:spPr>
            <a:xfrm>
              <a:off x="2139394" y="2115407"/>
              <a:ext cx="87224" cy="90017"/>
            </a:xfrm>
            <a:custGeom>
              <a:avLst/>
              <a:gdLst/>
              <a:ahLst/>
              <a:cxnLst/>
              <a:rect l="0" t="0" r="0" b="0"/>
              <a:pathLst>
                <a:path w="87224" h="90017">
                  <a:moveTo>
                    <a:pt x="46799" y="0"/>
                  </a:moveTo>
                  <a:cubicBezTo>
                    <a:pt x="70764" y="0"/>
                    <a:pt x="87224" y="17602"/>
                    <a:pt x="87224" y="42126"/>
                  </a:cubicBezTo>
                  <a:cubicBezTo>
                    <a:pt x="87224" y="69520"/>
                    <a:pt x="67310" y="90017"/>
                    <a:pt x="39332" y="90017"/>
                  </a:cubicBezTo>
                  <a:cubicBezTo>
                    <a:pt x="15989" y="90017"/>
                    <a:pt x="0" y="72403"/>
                    <a:pt x="0" y="49022"/>
                  </a:cubicBezTo>
                  <a:cubicBezTo>
                    <a:pt x="0" y="22212"/>
                    <a:pt x="19444" y="0"/>
                    <a:pt x="46799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25" name="Shape 1321">
              <a:extLst>
                <a:ext uri="{FF2B5EF4-FFF2-40B4-BE49-F238E27FC236}">
                  <a16:creationId xmlns:a16="http://schemas.microsoft.com/office/drawing/2014/main" id="{7B13CECF-628C-2330-6CB7-D7A41DCEC3B2}"/>
                </a:ext>
              </a:extLst>
            </p:cNvPr>
            <p:cNvSpPr/>
            <p:nvPr/>
          </p:nvSpPr>
          <p:spPr>
            <a:xfrm>
              <a:off x="2281968" y="1916393"/>
              <a:ext cx="233236" cy="289027"/>
            </a:xfrm>
            <a:custGeom>
              <a:avLst/>
              <a:gdLst/>
              <a:ahLst/>
              <a:cxnLst/>
              <a:rect l="0" t="0" r="0" b="0"/>
              <a:pathLst>
                <a:path w="233236" h="289027">
                  <a:moveTo>
                    <a:pt x="176149" y="0"/>
                  </a:moveTo>
                  <a:cubicBezTo>
                    <a:pt x="200736" y="0"/>
                    <a:pt x="222466" y="5562"/>
                    <a:pt x="233236" y="10160"/>
                  </a:cubicBezTo>
                  <a:lnTo>
                    <a:pt x="216129" y="62090"/>
                  </a:lnTo>
                  <a:cubicBezTo>
                    <a:pt x="205905" y="57696"/>
                    <a:pt x="192748" y="53658"/>
                    <a:pt x="173901" y="53658"/>
                  </a:cubicBezTo>
                  <a:cubicBezTo>
                    <a:pt x="110008" y="53658"/>
                    <a:pt x="69621" y="112242"/>
                    <a:pt x="69621" y="170459"/>
                  </a:cubicBezTo>
                  <a:cubicBezTo>
                    <a:pt x="69621" y="212052"/>
                    <a:pt x="93523" y="235395"/>
                    <a:pt x="130620" y="235395"/>
                  </a:cubicBezTo>
                  <a:cubicBezTo>
                    <a:pt x="156274" y="235395"/>
                    <a:pt x="175590" y="228689"/>
                    <a:pt x="189344" y="222390"/>
                  </a:cubicBezTo>
                  <a:lnTo>
                    <a:pt x="192215" y="273101"/>
                  </a:lnTo>
                  <a:cubicBezTo>
                    <a:pt x="175590" y="281178"/>
                    <a:pt x="147650" y="289027"/>
                    <a:pt x="112344" y="289027"/>
                  </a:cubicBezTo>
                  <a:cubicBezTo>
                    <a:pt x="42799" y="289027"/>
                    <a:pt x="0" y="244602"/>
                    <a:pt x="0" y="178524"/>
                  </a:cubicBezTo>
                  <a:cubicBezTo>
                    <a:pt x="0" y="81597"/>
                    <a:pt x="73508" y="0"/>
                    <a:pt x="176149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26" name="Shape 1322">
              <a:extLst>
                <a:ext uri="{FF2B5EF4-FFF2-40B4-BE49-F238E27FC236}">
                  <a16:creationId xmlns:a16="http://schemas.microsoft.com/office/drawing/2014/main" id="{2F9E03FC-D22E-E88F-A6AB-5D0A5183B7AF}"/>
                </a:ext>
              </a:extLst>
            </p:cNvPr>
            <p:cNvSpPr/>
            <p:nvPr/>
          </p:nvSpPr>
          <p:spPr>
            <a:xfrm>
              <a:off x="2522151" y="1918373"/>
              <a:ext cx="136861" cy="287599"/>
            </a:xfrm>
            <a:custGeom>
              <a:avLst/>
              <a:gdLst/>
              <a:ahLst/>
              <a:cxnLst/>
              <a:rect l="0" t="0" r="0" b="0"/>
              <a:pathLst>
                <a:path w="136861" h="287599">
                  <a:moveTo>
                    <a:pt x="136861" y="0"/>
                  </a:moveTo>
                  <a:lnTo>
                    <a:pt x="136861" y="51350"/>
                  </a:lnTo>
                  <a:lnTo>
                    <a:pt x="133404" y="51926"/>
                  </a:lnTo>
                  <a:cubicBezTo>
                    <a:pt x="91981" y="66161"/>
                    <a:pt x="68440" y="125942"/>
                    <a:pt x="68440" y="171381"/>
                  </a:cubicBezTo>
                  <a:cubicBezTo>
                    <a:pt x="68440" y="209481"/>
                    <a:pt x="88379" y="236278"/>
                    <a:pt x="122530" y="236278"/>
                  </a:cubicBezTo>
                  <a:lnTo>
                    <a:pt x="136861" y="233830"/>
                  </a:lnTo>
                  <a:lnTo>
                    <a:pt x="136861" y="285090"/>
                  </a:lnTo>
                  <a:lnTo>
                    <a:pt x="113474" y="287599"/>
                  </a:lnTo>
                  <a:cubicBezTo>
                    <a:pt x="43358" y="287599"/>
                    <a:pt x="0" y="239161"/>
                    <a:pt x="0" y="173083"/>
                  </a:cubicBezTo>
                  <a:cubicBezTo>
                    <a:pt x="0" y="90806"/>
                    <a:pt x="50231" y="18058"/>
                    <a:pt x="126182" y="1157"/>
                  </a:cubicBezTo>
                  <a:lnTo>
                    <a:pt x="136861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27" name="Shape 1323">
              <a:extLst>
                <a:ext uri="{FF2B5EF4-FFF2-40B4-BE49-F238E27FC236}">
                  <a16:creationId xmlns:a16="http://schemas.microsoft.com/office/drawing/2014/main" id="{D2462624-AA3C-1259-F6A3-483890BDBEEF}"/>
                </a:ext>
              </a:extLst>
            </p:cNvPr>
            <p:cNvSpPr/>
            <p:nvPr/>
          </p:nvSpPr>
          <p:spPr>
            <a:xfrm>
              <a:off x="2659013" y="1915841"/>
              <a:ext cx="136913" cy="287622"/>
            </a:xfrm>
            <a:custGeom>
              <a:avLst/>
              <a:gdLst/>
              <a:ahLst/>
              <a:cxnLst/>
              <a:rect l="0" t="0" r="0" b="0"/>
              <a:pathLst>
                <a:path w="136913" h="287622">
                  <a:moveTo>
                    <a:pt x="23375" y="0"/>
                  </a:moveTo>
                  <a:cubicBezTo>
                    <a:pt x="98101" y="0"/>
                    <a:pt x="136913" y="53645"/>
                    <a:pt x="136913" y="114516"/>
                  </a:cubicBezTo>
                  <a:cubicBezTo>
                    <a:pt x="136913" y="197493"/>
                    <a:pt x="86701" y="269716"/>
                    <a:pt x="10695" y="286475"/>
                  </a:cubicBezTo>
                  <a:lnTo>
                    <a:pt x="0" y="287622"/>
                  </a:lnTo>
                  <a:lnTo>
                    <a:pt x="0" y="236362"/>
                  </a:lnTo>
                  <a:lnTo>
                    <a:pt x="3492" y="235765"/>
                  </a:lnTo>
                  <a:cubicBezTo>
                    <a:pt x="43111" y="221923"/>
                    <a:pt x="68421" y="163531"/>
                    <a:pt x="68421" y="115126"/>
                  </a:cubicBezTo>
                  <a:cubicBezTo>
                    <a:pt x="68421" y="86538"/>
                    <a:pt x="55302" y="51321"/>
                    <a:pt x="15373" y="51321"/>
                  </a:cubicBezTo>
                  <a:lnTo>
                    <a:pt x="0" y="53882"/>
                  </a:lnTo>
                  <a:lnTo>
                    <a:pt x="0" y="2532"/>
                  </a:lnTo>
                  <a:lnTo>
                    <a:pt x="23375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28" name="Shape 1324">
              <a:extLst>
                <a:ext uri="{FF2B5EF4-FFF2-40B4-BE49-F238E27FC236}">
                  <a16:creationId xmlns:a16="http://schemas.microsoft.com/office/drawing/2014/main" id="{17629B49-6F36-9D8B-C6F4-532F76275C37}"/>
                </a:ext>
              </a:extLst>
            </p:cNvPr>
            <p:cNvSpPr/>
            <p:nvPr/>
          </p:nvSpPr>
          <p:spPr>
            <a:xfrm>
              <a:off x="2832991" y="1919331"/>
              <a:ext cx="128060" cy="286639"/>
            </a:xfrm>
            <a:custGeom>
              <a:avLst/>
              <a:gdLst/>
              <a:ahLst/>
              <a:cxnLst/>
              <a:rect l="0" t="0" r="0" b="0"/>
              <a:pathLst>
                <a:path w="128060" h="286639">
                  <a:moveTo>
                    <a:pt x="128060" y="0"/>
                  </a:moveTo>
                  <a:lnTo>
                    <a:pt x="128060" y="50731"/>
                  </a:lnTo>
                  <a:lnTo>
                    <a:pt x="120412" y="52423"/>
                  </a:lnTo>
                  <a:cubicBezTo>
                    <a:pt x="94774" y="64388"/>
                    <a:pt x="77880" y="91482"/>
                    <a:pt x="71907" y="116790"/>
                  </a:cubicBezTo>
                  <a:cubicBezTo>
                    <a:pt x="89002" y="116933"/>
                    <a:pt x="104568" y="116466"/>
                    <a:pt x="118302" y="115162"/>
                  </a:cubicBezTo>
                  <a:lnTo>
                    <a:pt x="128060" y="113327"/>
                  </a:lnTo>
                  <a:lnTo>
                    <a:pt x="128060" y="163525"/>
                  </a:lnTo>
                  <a:lnTo>
                    <a:pt x="65011" y="166396"/>
                  </a:lnTo>
                  <a:cubicBezTo>
                    <a:pt x="63855" y="176150"/>
                    <a:pt x="66141" y="194895"/>
                    <a:pt x="72517" y="205855"/>
                  </a:cubicBezTo>
                  <a:cubicBezTo>
                    <a:pt x="77908" y="215234"/>
                    <a:pt x="85572" y="222365"/>
                    <a:pt x="95175" y="227151"/>
                  </a:cubicBezTo>
                  <a:lnTo>
                    <a:pt x="128060" y="234083"/>
                  </a:lnTo>
                  <a:lnTo>
                    <a:pt x="128060" y="285089"/>
                  </a:lnTo>
                  <a:lnTo>
                    <a:pt x="114122" y="286639"/>
                  </a:lnTo>
                  <a:cubicBezTo>
                    <a:pt x="37071" y="286639"/>
                    <a:pt x="0" y="239357"/>
                    <a:pt x="0" y="171552"/>
                  </a:cubicBezTo>
                  <a:cubicBezTo>
                    <a:pt x="0" y="98143"/>
                    <a:pt x="47120" y="19182"/>
                    <a:pt x="123118" y="588"/>
                  </a:cubicBezTo>
                  <a:lnTo>
                    <a:pt x="12806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29" name="Shape 1325">
              <a:extLst>
                <a:ext uri="{FF2B5EF4-FFF2-40B4-BE49-F238E27FC236}">
                  <a16:creationId xmlns:a16="http://schemas.microsoft.com/office/drawing/2014/main" id="{EC9C9F98-8C13-9F9F-9448-5CBBFE43A9F7}"/>
                </a:ext>
              </a:extLst>
            </p:cNvPr>
            <p:cNvSpPr/>
            <p:nvPr/>
          </p:nvSpPr>
          <p:spPr>
            <a:xfrm>
              <a:off x="2961051" y="2135308"/>
              <a:ext cx="84131" cy="69112"/>
            </a:xfrm>
            <a:custGeom>
              <a:avLst/>
              <a:gdLst/>
              <a:ahLst/>
              <a:cxnLst/>
              <a:rect l="0" t="0" r="0" b="0"/>
              <a:pathLst>
                <a:path w="84131" h="69112">
                  <a:moveTo>
                    <a:pt x="77844" y="0"/>
                  </a:moveTo>
                  <a:lnTo>
                    <a:pt x="84131" y="48463"/>
                  </a:lnTo>
                  <a:cubicBezTo>
                    <a:pt x="70427" y="55645"/>
                    <a:pt x="54318" y="61195"/>
                    <a:pt x="37430" y="64949"/>
                  </a:cubicBezTo>
                  <a:lnTo>
                    <a:pt x="0" y="69112"/>
                  </a:lnTo>
                  <a:lnTo>
                    <a:pt x="0" y="18107"/>
                  </a:lnTo>
                  <a:lnTo>
                    <a:pt x="1403" y="18402"/>
                  </a:lnTo>
                  <a:cubicBezTo>
                    <a:pt x="32810" y="18402"/>
                    <a:pt x="57855" y="10338"/>
                    <a:pt x="77844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30" name="Shape 1326">
              <a:extLst>
                <a:ext uri="{FF2B5EF4-FFF2-40B4-BE49-F238E27FC236}">
                  <a16:creationId xmlns:a16="http://schemas.microsoft.com/office/drawing/2014/main" id="{8B79FA8C-EA8A-D6C3-E8F8-BB330394D1A2}"/>
                </a:ext>
              </a:extLst>
            </p:cNvPr>
            <p:cNvSpPr/>
            <p:nvPr/>
          </p:nvSpPr>
          <p:spPr>
            <a:xfrm>
              <a:off x="2961051" y="1915839"/>
              <a:ext cx="118916" cy="167017"/>
            </a:xfrm>
            <a:custGeom>
              <a:avLst/>
              <a:gdLst/>
              <a:ahLst/>
              <a:cxnLst/>
              <a:rect l="0" t="0" r="0" b="0"/>
              <a:pathLst>
                <a:path w="118916" h="167017">
                  <a:moveTo>
                    <a:pt x="29343" y="0"/>
                  </a:moveTo>
                  <a:cubicBezTo>
                    <a:pt x="84131" y="0"/>
                    <a:pt x="118916" y="31433"/>
                    <a:pt x="118916" y="78131"/>
                  </a:cubicBezTo>
                  <a:cubicBezTo>
                    <a:pt x="118916" y="131556"/>
                    <a:pt x="76890" y="157743"/>
                    <a:pt x="10630" y="166533"/>
                  </a:cubicBezTo>
                  <a:lnTo>
                    <a:pt x="0" y="167017"/>
                  </a:lnTo>
                  <a:lnTo>
                    <a:pt x="0" y="116819"/>
                  </a:lnTo>
                  <a:lnTo>
                    <a:pt x="25641" y="111998"/>
                  </a:lnTo>
                  <a:cubicBezTo>
                    <a:pt x="45171" y="105582"/>
                    <a:pt x="56153" y="94901"/>
                    <a:pt x="56153" y="78131"/>
                  </a:cubicBezTo>
                  <a:cubicBezTo>
                    <a:pt x="56153" y="60300"/>
                    <a:pt x="41866" y="49619"/>
                    <a:pt x="20822" y="49619"/>
                  </a:cubicBezTo>
                  <a:lnTo>
                    <a:pt x="0" y="54223"/>
                  </a:lnTo>
                  <a:lnTo>
                    <a:pt x="0" y="3492"/>
                  </a:lnTo>
                  <a:lnTo>
                    <a:pt x="29343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31" name="Shape 1327">
              <a:extLst>
                <a:ext uri="{FF2B5EF4-FFF2-40B4-BE49-F238E27FC236}">
                  <a16:creationId xmlns:a16="http://schemas.microsoft.com/office/drawing/2014/main" id="{EBC9044D-8745-8E9D-4AFD-BFBEBC8EE922}"/>
                </a:ext>
              </a:extLst>
            </p:cNvPr>
            <p:cNvSpPr/>
            <p:nvPr/>
          </p:nvSpPr>
          <p:spPr>
            <a:xfrm>
              <a:off x="3110813" y="2023464"/>
              <a:ext cx="151663" cy="48666"/>
            </a:xfrm>
            <a:custGeom>
              <a:avLst/>
              <a:gdLst/>
              <a:ahLst/>
              <a:cxnLst/>
              <a:rect l="0" t="0" r="0" b="0"/>
              <a:pathLst>
                <a:path w="151663" h="48666">
                  <a:moveTo>
                    <a:pt x="9055" y="0"/>
                  </a:moveTo>
                  <a:lnTo>
                    <a:pt x="151663" y="0"/>
                  </a:lnTo>
                  <a:lnTo>
                    <a:pt x="142532" y="48666"/>
                  </a:lnTo>
                  <a:lnTo>
                    <a:pt x="0" y="48666"/>
                  </a:lnTo>
                  <a:lnTo>
                    <a:pt x="9055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32" name="Shape 1328">
              <a:extLst>
                <a:ext uri="{FF2B5EF4-FFF2-40B4-BE49-F238E27FC236}">
                  <a16:creationId xmlns:a16="http://schemas.microsoft.com/office/drawing/2014/main" id="{C748F1BD-BB69-77DD-7A56-97B8E490C624}"/>
                </a:ext>
              </a:extLst>
            </p:cNvPr>
            <p:cNvSpPr/>
            <p:nvPr/>
          </p:nvSpPr>
          <p:spPr>
            <a:xfrm>
              <a:off x="3284800" y="1915840"/>
              <a:ext cx="201320" cy="284035"/>
            </a:xfrm>
            <a:custGeom>
              <a:avLst/>
              <a:gdLst/>
              <a:ahLst/>
              <a:cxnLst/>
              <a:rect l="0" t="0" r="0" b="0"/>
              <a:pathLst>
                <a:path w="201320" h="284035">
                  <a:moveTo>
                    <a:pt x="186461" y="0"/>
                  </a:moveTo>
                  <a:cubicBezTo>
                    <a:pt x="191630" y="0"/>
                    <a:pt x="196786" y="559"/>
                    <a:pt x="201320" y="559"/>
                  </a:cubicBezTo>
                  <a:lnTo>
                    <a:pt x="188151" y="65506"/>
                  </a:lnTo>
                  <a:cubicBezTo>
                    <a:pt x="184683" y="64897"/>
                    <a:pt x="180226" y="64897"/>
                    <a:pt x="175641" y="64897"/>
                  </a:cubicBezTo>
                  <a:cubicBezTo>
                    <a:pt x="128321" y="64897"/>
                    <a:pt x="98044" y="112801"/>
                    <a:pt x="87185" y="172174"/>
                  </a:cubicBezTo>
                  <a:lnTo>
                    <a:pt x="66180" y="284035"/>
                  </a:lnTo>
                  <a:lnTo>
                    <a:pt x="0" y="284035"/>
                  </a:lnTo>
                  <a:lnTo>
                    <a:pt x="32474" y="112801"/>
                  </a:lnTo>
                  <a:cubicBezTo>
                    <a:pt x="39903" y="73533"/>
                    <a:pt x="43853" y="30835"/>
                    <a:pt x="46736" y="6109"/>
                  </a:cubicBezTo>
                  <a:lnTo>
                    <a:pt x="104343" y="6109"/>
                  </a:lnTo>
                  <a:cubicBezTo>
                    <a:pt x="102654" y="25070"/>
                    <a:pt x="100914" y="44424"/>
                    <a:pt x="98044" y="64326"/>
                  </a:cubicBezTo>
                  <a:lnTo>
                    <a:pt x="99746" y="64326"/>
                  </a:lnTo>
                  <a:cubicBezTo>
                    <a:pt x="118567" y="27406"/>
                    <a:pt x="148818" y="0"/>
                    <a:pt x="186461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33" name="Shape 1329">
              <a:extLst>
                <a:ext uri="{FF2B5EF4-FFF2-40B4-BE49-F238E27FC236}">
                  <a16:creationId xmlns:a16="http://schemas.microsoft.com/office/drawing/2014/main" id="{9753CF78-F669-CBA9-CE58-CC7C1B3E7A17}"/>
                </a:ext>
              </a:extLst>
            </p:cNvPr>
            <p:cNvSpPr/>
            <p:nvPr/>
          </p:nvSpPr>
          <p:spPr>
            <a:xfrm>
              <a:off x="3487238" y="1918373"/>
              <a:ext cx="136900" cy="287599"/>
            </a:xfrm>
            <a:custGeom>
              <a:avLst/>
              <a:gdLst/>
              <a:ahLst/>
              <a:cxnLst/>
              <a:rect l="0" t="0" r="0" b="0"/>
              <a:pathLst>
                <a:path w="136900" h="287599">
                  <a:moveTo>
                    <a:pt x="136900" y="0"/>
                  </a:moveTo>
                  <a:lnTo>
                    <a:pt x="136900" y="51351"/>
                  </a:lnTo>
                  <a:lnTo>
                    <a:pt x="133458" y="51926"/>
                  </a:lnTo>
                  <a:cubicBezTo>
                    <a:pt x="92109" y="66161"/>
                    <a:pt x="68491" y="125942"/>
                    <a:pt x="68491" y="171381"/>
                  </a:cubicBezTo>
                  <a:cubicBezTo>
                    <a:pt x="68491" y="209481"/>
                    <a:pt x="88354" y="236278"/>
                    <a:pt x="122682" y="236278"/>
                  </a:cubicBezTo>
                  <a:lnTo>
                    <a:pt x="136900" y="233843"/>
                  </a:lnTo>
                  <a:lnTo>
                    <a:pt x="136900" y="285097"/>
                  </a:lnTo>
                  <a:lnTo>
                    <a:pt x="113627" y="287599"/>
                  </a:lnTo>
                  <a:cubicBezTo>
                    <a:pt x="43371" y="287599"/>
                    <a:pt x="0" y="239161"/>
                    <a:pt x="0" y="173083"/>
                  </a:cubicBezTo>
                  <a:cubicBezTo>
                    <a:pt x="0" y="90806"/>
                    <a:pt x="50212" y="18058"/>
                    <a:pt x="126217" y="1157"/>
                  </a:cubicBezTo>
                  <a:lnTo>
                    <a:pt x="13690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34" name="Shape 1330">
              <a:extLst>
                <a:ext uri="{FF2B5EF4-FFF2-40B4-BE49-F238E27FC236}">
                  <a16:creationId xmlns:a16="http://schemas.microsoft.com/office/drawing/2014/main" id="{329A5178-795F-CD18-5F29-3E66ACB87748}"/>
                </a:ext>
              </a:extLst>
            </p:cNvPr>
            <p:cNvSpPr/>
            <p:nvPr/>
          </p:nvSpPr>
          <p:spPr>
            <a:xfrm>
              <a:off x="3624139" y="1915841"/>
              <a:ext cx="136887" cy="287630"/>
            </a:xfrm>
            <a:custGeom>
              <a:avLst/>
              <a:gdLst/>
              <a:ahLst/>
              <a:cxnLst/>
              <a:rect l="0" t="0" r="0" b="0"/>
              <a:pathLst>
                <a:path w="136887" h="287630">
                  <a:moveTo>
                    <a:pt x="23400" y="0"/>
                  </a:moveTo>
                  <a:cubicBezTo>
                    <a:pt x="98114" y="0"/>
                    <a:pt x="136887" y="53645"/>
                    <a:pt x="136887" y="114516"/>
                  </a:cubicBezTo>
                  <a:cubicBezTo>
                    <a:pt x="136887" y="197493"/>
                    <a:pt x="86626" y="269716"/>
                    <a:pt x="10745" y="286475"/>
                  </a:cubicBezTo>
                  <a:lnTo>
                    <a:pt x="0" y="287630"/>
                  </a:lnTo>
                  <a:lnTo>
                    <a:pt x="0" y="236376"/>
                  </a:lnTo>
                  <a:lnTo>
                    <a:pt x="3568" y="235765"/>
                  </a:lnTo>
                  <a:cubicBezTo>
                    <a:pt x="43108" y="221923"/>
                    <a:pt x="68409" y="163531"/>
                    <a:pt x="68409" y="115126"/>
                  </a:cubicBezTo>
                  <a:cubicBezTo>
                    <a:pt x="68409" y="86538"/>
                    <a:pt x="55391" y="51321"/>
                    <a:pt x="15348" y="51321"/>
                  </a:cubicBezTo>
                  <a:lnTo>
                    <a:pt x="0" y="53884"/>
                  </a:lnTo>
                  <a:lnTo>
                    <a:pt x="0" y="2533"/>
                  </a:lnTo>
                  <a:lnTo>
                    <a:pt x="2340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35" name="Shape 1331">
              <a:extLst>
                <a:ext uri="{FF2B5EF4-FFF2-40B4-BE49-F238E27FC236}">
                  <a16:creationId xmlns:a16="http://schemas.microsoft.com/office/drawing/2014/main" id="{010850A7-8967-18FB-B10C-E653A99649F0}"/>
                </a:ext>
              </a:extLst>
            </p:cNvPr>
            <p:cNvSpPr/>
            <p:nvPr/>
          </p:nvSpPr>
          <p:spPr>
            <a:xfrm>
              <a:off x="3790246" y="1915840"/>
              <a:ext cx="429413" cy="284035"/>
            </a:xfrm>
            <a:custGeom>
              <a:avLst/>
              <a:gdLst/>
              <a:ahLst/>
              <a:cxnLst/>
              <a:rect l="0" t="0" r="0" b="0"/>
              <a:pathLst>
                <a:path w="429413" h="284035">
                  <a:moveTo>
                    <a:pt x="198361" y="0"/>
                  </a:moveTo>
                  <a:cubicBezTo>
                    <a:pt x="241719" y="0"/>
                    <a:pt x="261125" y="27965"/>
                    <a:pt x="263373" y="56896"/>
                  </a:cubicBezTo>
                  <a:cubicBezTo>
                    <a:pt x="288557" y="19329"/>
                    <a:pt x="323304" y="559"/>
                    <a:pt x="362052" y="0"/>
                  </a:cubicBezTo>
                  <a:cubicBezTo>
                    <a:pt x="399694" y="0"/>
                    <a:pt x="429413" y="24498"/>
                    <a:pt x="429413" y="74104"/>
                  </a:cubicBezTo>
                  <a:cubicBezTo>
                    <a:pt x="429413" y="85979"/>
                    <a:pt x="427063" y="106667"/>
                    <a:pt x="424802" y="121412"/>
                  </a:cubicBezTo>
                  <a:lnTo>
                    <a:pt x="394602" y="284035"/>
                  </a:lnTo>
                  <a:lnTo>
                    <a:pt x="330149" y="284035"/>
                  </a:lnTo>
                  <a:lnTo>
                    <a:pt x="358584" y="128841"/>
                  </a:lnTo>
                  <a:cubicBezTo>
                    <a:pt x="360921" y="117958"/>
                    <a:pt x="362636" y="104927"/>
                    <a:pt x="362636" y="94043"/>
                  </a:cubicBezTo>
                  <a:cubicBezTo>
                    <a:pt x="362636" y="70053"/>
                    <a:pt x="353009" y="54204"/>
                    <a:pt x="329019" y="54204"/>
                  </a:cubicBezTo>
                  <a:cubicBezTo>
                    <a:pt x="298183" y="54204"/>
                    <a:pt x="264579" y="92316"/>
                    <a:pt x="253746" y="151092"/>
                  </a:cubicBezTo>
                  <a:lnTo>
                    <a:pt x="229210" y="284035"/>
                  </a:lnTo>
                  <a:lnTo>
                    <a:pt x="164833" y="284035"/>
                  </a:lnTo>
                  <a:lnTo>
                    <a:pt x="194970" y="126593"/>
                  </a:lnTo>
                  <a:cubicBezTo>
                    <a:pt x="196659" y="115126"/>
                    <a:pt x="198361" y="104381"/>
                    <a:pt x="198361" y="94043"/>
                  </a:cubicBezTo>
                  <a:cubicBezTo>
                    <a:pt x="198361" y="73533"/>
                    <a:pt x="192138" y="54204"/>
                    <a:pt x="164833" y="54204"/>
                  </a:cubicBezTo>
                  <a:cubicBezTo>
                    <a:pt x="133985" y="54204"/>
                    <a:pt x="98616" y="96342"/>
                    <a:pt x="88278" y="152832"/>
                  </a:cubicBezTo>
                  <a:lnTo>
                    <a:pt x="64364" y="284035"/>
                  </a:lnTo>
                  <a:lnTo>
                    <a:pt x="0" y="284035"/>
                  </a:lnTo>
                  <a:lnTo>
                    <a:pt x="35217" y="92316"/>
                  </a:lnTo>
                  <a:cubicBezTo>
                    <a:pt x="41516" y="59169"/>
                    <a:pt x="45631" y="30086"/>
                    <a:pt x="48946" y="6109"/>
                  </a:cubicBezTo>
                  <a:lnTo>
                    <a:pt x="106540" y="6109"/>
                  </a:lnTo>
                  <a:lnTo>
                    <a:pt x="100305" y="54775"/>
                  </a:lnTo>
                  <a:lnTo>
                    <a:pt x="101511" y="54775"/>
                  </a:lnTo>
                  <a:cubicBezTo>
                    <a:pt x="127051" y="17628"/>
                    <a:pt x="161925" y="0"/>
                    <a:pt x="198361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36" name="Shape 1332">
              <a:extLst>
                <a:ext uri="{FF2B5EF4-FFF2-40B4-BE49-F238E27FC236}">
                  <a16:creationId xmlns:a16="http://schemas.microsoft.com/office/drawing/2014/main" id="{C91B3A4E-82DD-85B1-661A-6AE53AC237CE}"/>
                </a:ext>
              </a:extLst>
            </p:cNvPr>
            <p:cNvSpPr/>
            <p:nvPr/>
          </p:nvSpPr>
          <p:spPr>
            <a:xfrm>
              <a:off x="4263087" y="1924492"/>
              <a:ext cx="137103" cy="281483"/>
            </a:xfrm>
            <a:custGeom>
              <a:avLst/>
              <a:gdLst/>
              <a:ahLst/>
              <a:cxnLst/>
              <a:rect l="0" t="0" r="0" b="0"/>
              <a:pathLst>
                <a:path w="137103" h="281483">
                  <a:moveTo>
                    <a:pt x="137103" y="0"/>
                  </a:moveTo>
                  <a:lnTo>
                    <a:pt x="137103" y="53585"/>
                  </a:lnTo>
                  <a:lnTo>
                    <a:pt x="135110" y="54427"/>
                  </a:lnTo>
                  <a:cubicBezTo>
                    <a:pt x="95913" y="76797"/>
                    <a:pt x="68974" y="127479"/>
                    <a:pt x="68974" y="175019"/>
                  </a:cubicBezTo>
                  <a:cubicBezTo>
                    <a:pt x="68974" y="203962"/>
                    <a:pt x="79807" y="228079"/>
                    <a:pt x="108877" y="228079"/>
                  </a:cubicBezTo>
                  <a:cubicBezTo>
                    <a:pt x="116713" y="228079"/>
                    <a:pt x="124942" y="225648"/>
                    <a:pt x="133083" y="220897"/>
                  </a:cubicBezTo>
                  <a:lnTo>
                    <a:pt x="137103" y="217315"/>
                  </a:lnTo>
                  <a:lnTo>
                    <a:pt x="137103" y="264505"/>
                  </a:lnTo>
                  <a:lnTo>
                    <a:pt x="134965" y="266332"/>
                  </a:lnTo>
                  <a:cubicBezTo>
                    <a:pt x="117863" y="277079"/>
                    <a:pt x="99752" y="281483"/>
                    <a:pt x="82067" y="281483"/>
                  </a:cubicBezTo>
                  <a:cubicBezTo>
                    <a:pt x="32474" y="281483"/>
                    <a:pt x="0" y="242786"/>
                    <a:pt x="0" y="186880"/>
                  </a:cubicBezTo>
                  <a:cubicBezTo>
                    <a:pt x="0" y="115910"/>
                    <a:pt x="37212" y="41403"/>
                    <a:pt x="110398" y="8585"/>
                  </a:cubicBezTo>
                  <a:lnTo>
                    <a:pt x="137103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37" name="Shape 1333">
              <a:extLst>
                <a:ext uri="{FF2B5EF4-FFF2-40B4-BE49-F238E27FC236}">
                  <a16:creationId xmlns:a16="http://schemas.microsoft.com/office/drawing/2014/main" id="{8BEEFE8E-A96B-CCEA-9967-00D4A4BEC16E}"/>
                </a:ext>
              </a:extLst>
            </p:cNvPr>
            <p:cNvSpPr/>
            <p:nvPr/>
          </p:nvSpPr>
          <p:spPr>
            <a:xfrm>
              <a:off x="4400190" y="1915831"/>
              <a:ext cx="142907" cy="284048"/>
            </a:xfrm>
            <a:custGeom>
              <a:avLst/>
              <a:gdLst/>
              <a:ahLst/>
              <a:cxnLst/>
              <a:rect l="0" t="0" r="0" b="0"/>
              <a:pathLst>
                <a:path w="142907" h="284048">
                  <a:moveTo>
                    <a:pt x="58426" y="0"/>
                  </a:moveTo>
                  <a:cubicBezTo>
                    <a:pt x="88716" y="0"/>
                    <a:pt x="121190" y="5728"/>
                    <a:pt x="142907" y="12446"/>
                  </a:cubicBezTo>
                  <a:lnTo>
                    <a:pt x="113760" y="157442"/>
                  </a:lnTo>
                  <a:cubicBezTo>
                    <a:pt x="105835" y="198400"/>
                    <a:pt x="101238" y="250876"/>
                    <a:pt x="102432" y="284048"/>
                  </a:cubicBezTo>
                  <a:lnTo>
                    <a:pt x="41396" y="284048"/>
                  </a:lnTo>
                  <a:cubicBezTo>
                    <a:pt x="41396" y="267373"/>
                    <a:pt x="43643" y="245161"/>
                    <a:pt x="45917" y="221780"/>
                  </a:cubicBezTo>
                  <a:lnTo>
                    <a:pt x="44710" y="221780"/>
                  </a:lnTo>
                  <a:cubicBezTo>
                    <a:pt x="37884" y="234467"/>
                    <a:pt x="30448" y="245084"/>
                    <a:pt x="22580" y="253872"/>
                  </a:cubicBezTo>
                  <a:lnTo>
                    <a:pt x="0" y="273166"/>
                  </a:lnTo>
                  <a:lnTo>
                    <a:pt x="0" y="225976"/>
                  </a:lnTo>
                  <a:lnTo>
                    <a:pt x="19660" y="208456"/>
                  </a:lnTo>
                  <a:cubicBezTo>
                    <a:pt x="34630" y="189897"/>
                    <a:pt x="47327" y="162503"/>
                    <a:pt x="53905" y="127165"/>
                  </a:cubicBezTo>
                  <a:lnTo>
                    <a:pt x="68129" y="54216"/>
                  </a:lnTo>
                  <a:cubicBezTo>
                    <a:pt x="61347" y="52451"/>
                    <a:pt x="52775" y="51321"/>
                    <a:pt x="40748" y="51321"/>
                  </a:cubicBezTo>
                  <a:cubicBezTo>
                    <a:pt x="33125" y="51321"/>
                    <a:pt x="25706" y="52399"/>
                    <a:pt x="18560" y="54408"/>
                  </a:cubicBezTo>
                  <a:lnTo>
                    <a:pt x="0" y="62247"/>
                  </a:lnTo>
                  <a:lnTo>
                    <a:pt x="0" y="8661"/>
                  </a:lnTo>
                  <a:lnTo>
                    <a:pt x="12880" y="4521"/>
                  </a:lnTo>
                  <a:cubicBezTo>
                    <a:pt x="27070" y="1577"/>
                    <a:pt x="42254" y="0"/>
                    <a:pt x="58426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38" name="Shape 1334">
              <a:extLst>
                <a:ext uri="{FF2B5EF4-FFF2-40B4-BE49-F238E27FC236}">
                  <a16:creationId xmlns:a16="http://schemas.microsoft.com/office/drawing/2014/main" id="{8A2AEB2C-C56B-D7A1-903D-7954BF4EBF16}"/>
                </a:ext>
              </a:extLst>
            </p:cNvPr>
            <p:cNvSpPr/>
            <p:nvPr/>
          </p:nvSpPr>
          <p:spPr>
            <a:xfrm>
              <a:off x="4572792" y="1916393"/>
              <a:ext cx="233249" cy="289027"/>
            </a:xfrm>
            <a:custGeom>
              <a:avLst/>
              <a:gdLst/>
              <a:ahLst/>
              <a:cxnLst/>
              <a:rect l="0" t="0" r="0" b="0"/>
              <a:pathLst>
                <a:path w="233249" h="289027">
                  <a:moveTo>
                    <a:pt x="176162" y="0"/>
                  </a:moveTo>
                  <a:cubicBezTo>
                    <a:pt x="200787" y="0"/>
                    <a:pt x="222504" y="5562"/>
                    <a:pt x="233249" y="10160"/>
                  </a:cubicBezTo>
                  <a:lnTo>
                    <a:pt x="216141" y="62090"/>
                  </a:lnTo>
                  <a:cubicBezTo>
                    <a:pt x="205943" y="57696"/>
                    <a:pt x="192786" y="53658"/>
                    <a:pt x="173901" y="53658"/>
                  </a:cubicBezTo>
                  <a:cubicBezTo>
                    <a:pt x="110020" y="53658"/>
                    <a:pt x="69558" y="112242"/>
                    <a:pt x="69558" y="170459"/>
                  </a:cubicBezTo>
                  <a:cubicBezTo>
                    <a:pt x="69558" y="212052"/>
                    <a:pt x="93472" y="235395"/>
                    <a:pt x="130670" y="235395"/>
                  </a:cubicBezTo>
                  <a:cubicBezTo>
                    <a:pt x="156287" y="235395"/>
                    <a:pt x="175667" y="228689"/>
                    <a:pt x="189319" y="222390"/>
                  </a:cubicBezTo>
                  <a:lnTo>
                    <a:pt x="192215" y="273101"/>
                  </a:lnTo>
                  <a:cubicBezTo>
                    <a:pt x="175667" y="281178"/>
                    <a:pt x="147651" y="289027"/>
                    <a:pt x="112357" y="289027"/>
                  </a:cubicBezTo>
                  <a:cubicBezTo>
                    <a:pt x="42685" y="289027"/>
                    <a:pt x="0" y="244602"/>
                    <a:pt x="0" y="178524"/>
                  </a:cubicBezTo>
                  <a:cubicBezTo>
                    <a:pt x="0" y="81597"/>
                    <a:pt x="73584" y="0"/>
                    <a:pt x="176162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39" name="Shape 1335">
              <a:extLst>
                <a:ext uri="{FF2B5EF4-FFF2-40B4-BE49-F238E27FC236}">
                  <a16:creationId xmlns:a16="http://schemas.microsoft.com/office/drawing/2014/main" id="{8A22C079-816A-8953-CE5B-A16074E5A0DB}"/>
                </a:ext>
              </a:extLst>
            </p:cNvPr>
            <p:cNvSpPr/>
            <p:nvPr/>
          </p:nvSpPr>
          <p:spPr>
            <a:xfrm>
              <a:off x="4832936" y="1850711"/>
              <a:ext cx="174447" cy="354711"/>
            </a:xfrm>
            <a:custGeom>
              <a:avLst/>
              <a:gdLst/>
              <a:ahLst/>
              <a:cxnLst/>
              <a:rect l="0" t="0" r="0" b="0"/>
              <a:pathLst>
                <a:path w="174447" h="354711">
                  <a:moveTo>
                    <a:pt x="125413" y="0"/>
                  </a:moveTo>
                  <a:lnTo>
                    <a:pt x="112420" y="71234"/>
                  </a:lnTo>
                  <a:lnTo>
                    <a:pt x="174447" y="71234"/>
                  </a:lnTo>
                  <a:lnTo>
                    <a:pt x="164185" y="122593"/>
                  </a:lnTo>
                  <a:lnTo>
                    <a:pt x="101994" y="122593"/>
                  </a:lnTo>
                  <a:lnTo>
                    <a:pt x="80429" y="234442"/>
                  </a:lnTo>
                  <a:cubicBezTo>
                    <a:pt x="77521" y="247663"/>
                    <a:pt x="75273" y="261810"/>
                    <a:pt x="75273" y="273876"/>
                  </a:cubicBezTo>
                  <a:cubicBezTo>
                    <a:pt x="75273" y="289192"/>
                    <a:pt x="82131" y="298996"/>
                    <a:pt x="99746" y="298996"/>
                  </a:cubicBezTo>
                  <a:cubicBezTo>
                    <a:pt x="107671" y="298996"/>
                    <a:pt x="115735" y="298386"/>
                    <a:pt x="122657" y="297231"/>
                  </a:cubicBezTo>
                  <a:lnTo>
                    <a:pt x="116294" y="349161"/>
                  </a:lnTo>
                  <a:cubicBezTo>
                    <a:pt x="106617" y="353149"/>
                    <a:pt x="88926" y="354711"/>
                    <a:pt x="72923" y="354711"/>
                  </a:cubicBezTo>
                  <a:cubicBezTo>
                    <a:pt x="27369" y="354711"/>
                    <a:pt x="7353" y="329590"/>
                    <a:pt x="7353" y="297828"/>
                  </a:cubicBezTo>
                  <a:cubicBezTo>
                    <a:pt x="7353" y="282308"/>
                    <a:pt x="9131" y="266979"/>
                    <a:pt x="13081" y="246469"/>
                  </a:cubicBezTo>
                  <a:lnTo>
                    <a:pt x="36982" y="122593"/>
                  </a:lnTo>
                  <a:lnTo>
                    <a:pt x="0" y="122593"/>
                  </a:lnTo>
                  <a:lnTo>
                    <a:pt x="9614" y="71234"/>
                  </a:lnTo>
                  <a:lnTo>
                    <a:pt x="46686" y="71234"/>
                  </a:lnTo>
                  <a:lnTo>
                    <a:pt x="56934" y="19520"/>
                  </a:lnTo>
                  <a:lnTo>
                    <a:pt x="125413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40" name="Shape 1336">
              <a:extLst>
                <a:ext uri="{FF2B5EF4-FFF2-40B4-BE49-F238E27FC236}">
                  <a16:creationId xmlns:a16="http://schemas.microsoft.com/office/drawing/2014/main" id="{D5BABFEF-22AF-7599-5023-86FFA1197F59}"/>
                </a:ext>
              </a:extLst>
            </p:cNvPr>
            <p:cNvSpPr/>
            <p:nvPr/>
          </p:nvSpPr>
          <p:spPr>
            <a:xfrm>
              <a:off x="5003989" y="2115407"/>
              <a:ext cx="87223" cy="90017"/>
            </a:xfrm>
            <a:custGeom>
              <a:avLst/>
              <a:gdLst/>
              <a:ahLst/>
              <a:cxnLst/>
              <a:rect l="0" t="0" r="0" b="0"/>
              <a:pathLst>
                <a:path w="87223" h="90017">
                  <a:moveTo>
                    <a:pt x="46837" y="0"/>
                  </a:moveTo>
                  <a:cubicBezTo>
                    <a:pt x="70815" y="0"/>
                    <a:pt x="87223" y="17602"/>
                    <a:pt x="87223" y="42126"/>
                  </a:cubicBezTo>
                  <a:cubicBezTo>
                    <a:pt x="87223" y="69520"/>
                    <a:pt x="67348" y="90017"/>
                    <a:pt x="39408" y="90017"/>
                  </a:cubicBezTo>
                  <a:cubicBezTo>
                    <a:pt x="16053" y="90017"/>
                    <a:pt x="0" y="72403"/>
                    <a:pt x="0" y="49022"/>
                  </a:cubicBezTo>
                  <a:cubicBezTo>
                    <a:pt x="0" y="22212"/>
                    <a:pt x="19456" y="0"/>
                    <a:pt x="46837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41" name="Shape 1337">
              <a:extLst>
                <a:ext uri="{FF2B5EF4-FFF2-40B4-BE49-F238E27FC236}">
                  <a16:creationId xmlns:a16="http://schemas.microsoft.com/office/drawing/2014/main" id="{C623615E-2249-D910-D378-891187E916D4}"/>
                </a:ext>
              </a:extLst>
            </p:cNvPr>
            <p:cNvSpPr/>
            <p:nvPr/>
          </p:nvSpPr>
          <p:spPr>
            <a:xfrm>
              <a:off x="5147230" y="1918369"/>
              <a:ext cx="136899" cy="287603"/>
            </a:xfrm>
            <a:custGeom>
              <a:avLst/>
              <a:gdLst/>
              <a:ahLst/>
              <a:cxnLst/>
              <a:rect l="0" t="0" r="0" b="0"/>
              <a:pathLst>
                <a:path w="136899" h="287603">
                  <a:moveTo>
                    <a:pt x="136899" y="0"/>
                  </a:moveTo>
                  <a:lnTo>
                    <a:pt x="136899" y="51353"/>
                  </a:lnTo>
                  <a:lnTo>
                    <a:pt x="133445" y="51930"/>
                  </a:lnTo>
                  <a:cubicBezTo>
                    <a:pt x="92051" y="66165"/>
                    <a:pt x="68491" y="125946"/>
                    <a:pt x="68491" y="171385"/>
                  </a:cubicBezTo>
                  <a:cubicBezTo>
                    <a:pt x="68491" y="209485"/>
                    <a:pt x="88367" y="236282"/>
                    <a:pt x="122619" y="236282"/>
                  </a:cubicBezTo>
                  <a:lnTo>
                    <a:pt x="136899" y="233838"/>
                  </a:lnTo>
                  <a:lnTo>
                    <a:pt x="136899" y="285090"/>
                  </a:lnTo>
                  <a:lnTo>
                    <a:pt x="113488" y="287603"/>
                  </a:lnTo>
                  <a:cubicBezTo>
                    <a:pt x="43320" y="287603"/>
                    <a:pt x="0" y="239165"/>
                    <a:pt x="0" y="173087"/>
                  </a:cubicBezTo>
                  <a:cubicBezTo>
                    <a:pt x="0" y="90810"/>
                    <a:pt x="50212" y="18062"/>
                    <a:pt x="126183" y="1161"/>
                  </a:cubicBezTo>
                  <a:lnTo>
                    <a:pt x="136899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42" name="Shape 1338">
              <a:extLst>
                <a:ext uri="{FF2B5EF4-FFF2-40B4-BE49-F238E27FC236}">
                  <a16:creationId xmlns:a16="http://schemas.microsoft.com/office/drawing/2014/main" id="{96A62859-FD37-3512-6AA5-C7CCE76AC9A6}"/>
                </a:ext>
              </a:extLst>
            </p:cNvPr>
            <p:cNvSpPr/>
            <p:nvPr/>
          </p:nvSpPr>
          <p:spPr>
            <a:xfrm>
              <a:off x="5284130" y="1915841"/>
              <a:ext cx="136900" cy="287619"/>
            </a:xfrm>
            <a:custGeom>
              <a:avLst/>
              <a:gdLst/>
              <a:ahLst/>
              <a:cxnLst/>
              <a:rect l="0" t="0" r="0" b="0"/>
              <a:pathLst>
                <a:path w="136900" h="287619">
                  <a:moveTo>
                    <a:pt x="23349" y="0"/>
                  </a:moveTo>
                  <a:cubicBezTo>
                    <a:pt x="98051" y="0"/>
                    <a:pt x="136900" y="53645"/>
                    <a:pt x="136900" y="114516"/>
                  </a:cubicBezTo>
                  <a:cubicBezTo>
                    <a:pt x="136900" y="197493"/>
                    <a:pt x="86630" y="269716"/>
                    <a:pt x="10652" y="286475"/>
                  </a:cubicBezTo>
                  <a:lnTo>
                    <a:pt x="0" y="287619"/>
                  </a:lnTo>
                  <a:lnTo>
                    <a:pt x="0" y="236366"/>
                  </a:lnTo>
                  <a:lnTo>
                    <a:pt x="3511" y="235765"/>
                  </a:lnTo>
                  <a:cubicBezTo>
                    <a:pt x="43069" y="221923"/>
                    <a:pt x="68409" y="163531"/>
                    <a:pt x="68409" y="115126"/>
                  </a:cubicBezTo>
                  <a:cubicBezTo>
                    <a:pt x="68409" y="86538"/>
                    <a:pt x="55252" y="51321"/>
                    <a:pt x="15361" y="51321"/>
                  </a:cubicBezTo>
                  <a:lnTo>
                    <a:pt x="0" y="53882"/>
                  </a:lnTo>
                  <a:lnTo>
                    <a:pt x="0" y="2529"/>
                  </a:lnTo>
                  <a:lnTo>
                    <a:pt x="23349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43" name="Shape 1339">
              <a:extLst>
                <a:ext uri="{FF2B5EF4-FFF2-40B4-BE49-F238E27FC236}">
                  <a16:creationId xmlns:a16="http://schemas.microsoft.com/office/drawing/2014/main" id="{079DC1CE-457E-F4AD-3F45-B421D1ACCEBC}"/>
                </a:ext>
              </a:extLst>
            </p:cNvPr>
            <p:cNvSpPr/>
            <p:nvPr/>
          </p:nvSpPr>
          <p:spPr>
            <a:xfrm>
              <a:off x="5450027" y="1915840"/>
              <a:ext cx="201473" cy="284035"/>
            </a:xfrm>
            <a:custGeom>
              <a:avLst/>
              <a:gdLst/>
              <a:ahLst/>
              <a:cxnLst/>
              <a:rect l="0" t="0" r="0" b="0"/>
              <a:pathLst>
                <a:path w="201473" h="284035">
                  <a:moveTo>
                    <a:pt x="186537" y="0"/>
                  </a:moveTo>
                  <a:cubicBezTo>
                    <a:pt x="191795" y="0"/>
                    <a:pt x="196876" y="559"/>
                    <a:pt x="201473" y="559"/>
                  </a:cubicBezTo>
                  <a:lnTo>
                    <a:pt x="188316" y="65506"/>
                  </a:lnTo>
                  <a:cubicBezTo>
                    <a:pt x="184848" y="64897"/>
                    <a:pt x="180251" y="64897"/>
                    <a:pt x="175806" y="64897"/>
                  </a:cubicBezTo>
                  <a:cubicBezTo>
                    <a:pt x="128397" y="64897"/>
                    <a:pt x="98184" y="112801"/>
                    <a:pt x="87376" y="172174"/>
                  </a:cubicBezTo>
                  <a:lnTo>
                    <a:pt x="66218" y="284035"/>
                  </a:lnTo>
                  <a:lnTo>
                    <a:pt x="0" y="284035"/>
                  </a:lnTo>
                  <a:lnTo>
                    <a:pt x="32614" y="112801"/>
                  </a:lnTo>
                  <a:cubicBezTo>
                    <a:pt x="39967" y="73533"/>
                    <a:pt x="44006" y="30835"/>
                    <a:pt x="46901" y="6109"/>
                  </a:cubicBezTo>
                  <a:lnTo>
                    <a:pt x="104496" y="6109"/>
                  </a:lnTo>
                  <a:cubicBezTo>
                    <a:pt x="102654" y="25070"/>
                    <a:pt x="101092" y="44424"/>
                    <a:pt x="98184" y="64326"/>
                  </a:cubicBezTo>
                  <a:lnTo>
                    <a:pt x="99809" y="64326"/>
                  </a:lnTo>
                  <a:cubicBezTo>
                    <a:pt x="118707" y="27406"/>
                    <a:pt x="148984" y="0"/>
                    <a:pt x="186537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44" name="Shape 1340">
              <a:extLst>
                <a:ext uri="{FF2B5EF4-FFF2-40B4-BE49-F238E27FC236}">
                  <a16:creationId xmlns:a16="http://schemas.microsoft.com/office/drawing/2014/main" id="{FBC35A49-D863-E720-9AA0-79D2D29ACD4C}"/>
                </a:ext>
              </a:extLst>
            </p:cNvPr>
            <p:cNvSpPr/>
            <p:nvPr/>
          </p:nvSpPr>
          <p:spPr>
            <a:xfrm>
              <a:off x="5640123" y="2243126"/>
              <a:ext cx="149117" cy="75871"/>
            </a:xfrm>
            <a:custGeom>
              <a:avLst/>
              <a:gdLst/>
              <a:ahLst/>
              <a:cxnLst/>
              <a:rect l="0" t="0" r="0" b="0"/>
              <a:pathLst>
                <a:path w="149117" h="75871">
                  <a:moveTo>
                    <a:pt x="149117" y="0"/>
                  </a:moveTo>
                  <a:lnTo>
                    <a:pt x="149117" y="66341"/>
                  </a:lnTo>
                  <a:lnTo>
                    <a:pt x="140692" y="69434"/>
                  </a:lnTo>
                  <a:cubicBezTo>
                    <a:pt x="122993" y="74147"/>
                    <a:pt x="104578" y="75871"/>
                    <a:pt x="87211" y="75871"/>
                  </a:cubicBezTo>
                  <a:cubicBezTo>
                    <a:pt x="51283" y="75871"/>
                    <a:pt x="18174" y="68404"/>
                    <a:pt x="0" y="57088"/>
                  </a:cubicBezTo>
                  <a:lnTo>
                    <a:pt x="16535" y="6326"/>
                  </a:lnTo>
                  <a:cubicBezTo>
                    <a:pt x="32525" y="15915"/>
                    <a:pt x="63233" y="22785"/>
                    <a:pt x="89484" y="22785"/>
                  </a:cubicBezTo>
                  <a:cubicBezTo>
                    <a:pt x="111163" y="22785"/>
                    <a:pt x="130261" y="17674"/>
                    <a:pt x="145657" y="4493"/>
                  </a:cubicBezTo>
                  <a:lnTo>
                    <a:pt x="149117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45" name="Shape 1341">
              <a:extLst>
                <a:ext uri="{FF2B5EF4-FFF2-40B4-BE49-F238E27FC236}">
                  <a16:creationId xmlns:a16="http://schemas.microsoft.com/office/drawing/2014/main" id="{B920D735-A674-3182-4D9C-CE32463188A4}"/>
                </a:ext>
              </a:extLst>
            </p:cNvPr>
            <p:cNvSpPr/>
            <p:nvPr/>
          </p:nvSpPr>
          <p:spPr>
            <a:xfrm>
              <a:off x="5651082" y="1920843"/>
              <a:ext cx="138157" cy="277859"/>
            </a:xfrm>
            <a:custGeom>
              <a:avLst/>
              <a:gdLst/>
              <a:ahLst/>
              <a:cxnLst/>
              <a:rect l="0" t="0" r="0" b="0"/>
              <a:pathLst>
                <a:path w="138157" h="277859">
                  <a:moveTo>
                    <a:pt x="138157" y="0"/>
                  </a:moveTo>
                  <a:lnTo>
                    <a:pt x="138157" y="53861"/>
                  </a:lnTo>
                  <a:lnTo>
                    <a:pt x="129152" y="57598"/>
                  </a:lnTo>
                  <a:cubicBezTo>
                    <a:pt x="93066" y="78027"/>
                    <a:pt x="70028" y="124507"/>
                    <a:pt x="70028" y="169465"/>
                  </a:cubicBezTo>
                  <a:cubicBezTo>
                    <a:pt x="70028" y="198574"/>
                    <a:pt x="81421" y="225929"/>
                    <a:pt x="114466" y="225929"/>
                  </a:cubicBezTo>
                  <a:lnTo>
                    <a:pt x="138157" y="219204"/>
                  </a:lnTo>
                  <a:lnTo>
                    <a:pt x="138157" y="263694"/>
                  </a:lnTo>
                  <a:lnTo>
                    <a:pt x="135438" y="265710"/>
                  </a:lnTo>
                  <a:cubicBezTo>
                    <a:pt x="120892" y="273843"/>
                    <a:pt x="104763" y="277859"/>
                    <a:pt x="87008" y="277859"/>
                  </a:cubicBezTo>
                  <a:cubicBezTo>
                    <a:pt x="31763" y="277859"/>
                    <a:pt x="419" y="232305"/>
                    <a:pt x="419" y="179803"/>
                  </a:cubicBezTo>
                  <a:cubicBezTo>
                    <a:pt x="0" y="109985"/>
                    <a:pt x="37415" y="40938"/>
                    <a:pt x="104765" y="10778"/>
                  </a:cubicBezTo>
                  <a:lnTo>
                    <a:pt x="138157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46" name="Shape 1342">
              <a:extLst>
                <a:ext uri="{FF2B5EF4-FFF2-40B4-BE49-F238E27FC236}">
                  <a16:creationId xmlns:a16="http://schemas.microsoft.com/office/drawing/2014/main" id="{DE5B7DF6-65E9-8767-0C64-FBCEDBD77FFA}"/>
                </a:ext>
              </a:extLst>
            </p:cNvPr>
            <p:cNvSpPr/>
            <p:nvPr/>
          </p:nvSpPr>
          <p:spPr>
            <a:xfrm>
              <a:off x="5789240" y="1915836"/>
              <a:ext cx="140074" cy="393631"/>
            </a:xfrm>
            <a:custGeom>
              <a:avLst/>
              <a:gdLst/>
              <a:ahLst/>
              <a:cxnLst/>
              <a:rect l="0" t="0" r="0" b="0"/>
              <a:pathLst>
                <a:path w="140074" h="393631">
                  <a:moveTo>
                    <a:pt x="43644" y="0"/>
                  </a:moveTo>
                  <a:cubicBezTo>
                    <a:pt x="79508" y="0"/>
                    <a:pt x="114256" y="7798"/>
                    <a:pt x="140074" y="19342"/>
                  </a:cubicBezTo>
                  <a:lnTo>
                    <a:pt x="97771" y="248590"/>
                  </a:lnTo>
                  <a:cubicBezTo>
                    <a:pt x="87509" y="302819"/>
                    <a:pt x="72155" y="346113"/>
                    <a:pt x="40760" y="372351"/>
                  </a:cubicBezTo>
                  <a:cubicBezTo>
                    <a:pt x="33509" y="378330"/>
                    <a:pt x="25637" y="383245"/>
                    <a:pt x="17366" y="387254"/>
                  </a:cubicBezTo>
                  <a:lnTo>
                    <a:pt x="0" y="393631"/>
                  </a:lnTo>
                  <a:lnTo>
                    <a:pt x="0" y="327290"/>
                  </a:lnTo>
                  <a:lnTo>
                    <a:pt x="16716" y="305590"/>
                  </a:lnTo>
                  <a:cubicBezTo>
                    <a:pt x="22423" y="294594"/>
                    <a:pt x="27063" y="281213"/>
                    <a:pt x="30499" y="265074"/>
                  </a:cubicBezTo>
                  <a:lnTo>
                    <a:pt x="37281" y="233870"/>
                  </a:lnTo>
                  <a:lnTo>
                    <a:pt x="36214" y="233870"/>
                  </a:lnTo>
                  <a:cubicBezTo>
                    <a:pt x="30502" y="242103"/>
                    <a:pt x="24405" y="249282"/>
                    <a:pt x="17918" y="255419"/>
                  </a:cubicBezTo>
                  <a:lnTo>
                    <a:pt x="0" y="268702"/>
                  </a:lnTo>
                  <a:lnTo>
                    <a:pt x="0" y="224212"/>
                  </a:lnTo>
                  <a:lnTo>
                    <a:pt x="764" y="223995"/>
                  </a:lnTo>
                  <a:cubicBezTo>
                    <a:pt x="24478" y="210559"/>
                    <a:pt x="44879" y="178981"/>
                    <a:pt x="52127" y="141338"/>
                  </a:cubicBezTo>
                  <a:lnTo>
                    <a:pt x="68129" y="58775"/>
                  </a:lnTo>
                  <a:cubicBezTo>
                    <a:pt x="60623" y="55347"/>
                    <a:pt x="46475" y="51879"/>
                    <a:pt x="31058" y="51879"/>
                  </a:cubicBezTo>
                  <a:cubicBezTo>
                    <a:pt x="23779" y="51879"/>
                    <a:pt x="16770" y="52858"/>
                    <a:pt x="10078" y="54689"/>
                  </a:cubicBezTo>
                  <a:lnTo>
                    <a:pt x="0" y="58869"/>
                  </a:lnTo>
                  <a:lnTo>
                    <a:pt x="0" y="5007"/>
                  </a:lnTo>
                  <a:lnTo>
                    <a:pt x="2741" y="4123"/>
                  </a:lnTo>
                  <a:cubicBezTo>
                    <a:pt x="15592" y="1433"/>
                    <a:pt x="29239" y="0"/>
                    <a:pt x="43644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47" name="Shape 1343">
              <a:extLst>
                <a:ext uri="{FF2B5EF4-FFF2-40B4-BE49-F238E27FC236}">
                  <a16:creationId xmlns:a16="http://schemas.microsoft.com/office/drawing/2014/main" id="{71A22702-E2FE-2A1E-E03A-E5B64C9B338A}"/>
                </a:ext>
              </a:extLst>
            </p:cNvPr>
            <p:cNvSpPr/>
            <p:nvPr/>
          </p:nvSpPr>
          <p:spPr>
            <a:xfrm>
              <a:off x="0" y="15404"/>
              <a:ext cx="446069" cy="1076490"/>
            </a:xfrm>
            <a:custGeom>
              <a:avLst/>
              <a:gdLst/>
              <a:ahLst/>
              <a:cxnLst/>
              <a:rect l="0" t="0" r="0" b="0"/>
              <a:pathLst>
                <a:path w="446069" h="1076490">
                  <a:moveTo>
                    <a:pt x="15456" y="0"/>
                  </a:moveTo>
                  <a:lnTo>
                    <a:pt x="446069" y="0"/>
                  </a:lnTo>
                  <a:lnTo>
                    <a:pt x="446069" y="184531"/>
                  </a:lnTo>
                  <a:lnTo>
                    <a:pt x="230721" y="184531"/>
                  </a:lnTo>
                  <a:lnTo>
                    <a:pt x="215417" y="199784"/>
                  </a:lnTo>
                  <a:lnTo>
                    <a:pt x="215417" y="445973"/>
                  </a:lnTo>
                  <a:lnTo>
                    <a:pt x="230721" y="461302"/>
                  </a:lnTo>
                  <a:lnTo>
                    <a:pt x="446069" y="461302"/>
                  </a:lnTo>
                  <a:lnTo>
                    <a:pt x="446069" y="701151"/>
                  </a:lnTo>
                  <a:lnTo>
                    <a:pt x="415366" y="661238"/>
                  </a:lnTo>
                  <a:lnTo>
                    <a:pt x="384493" y="645833"/>
                  </a:lnTo>
                  <a:lnTo>
                    <a:pt x="230721" y="645833"/>
                  </a:lnTo>
                  <a:lnTo>
                    <a:pt x="215417" y="661238"/>
                  </a:lnTo>
                  <a:lnTo>
                    <a:pt x="215417" y="1060958"/>
                  </a:lnTo>
                  <a:lnTo>
                    <a:pt x="199949" y="1076490"/>
                  </a:lnTo>
                  <a:lnTo>
                    <a:pt x="15456" y="1076490"/>
                  </a:lnTo>
                  <a:lnTo>
                    <a:pt x="0" y="1060958"/>
                  </a:lnTo>
                  <a:lnTo>
                    <a:pt x="0" y="15227"/>
                  </a:lnTo>
                  <a:lnTo>
                    <a:pt x="15456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3C92B3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48" name="Shape 1344">
              <a:extLst>
                <a:ext uri="{FF2B5EF4-FFF2-40B4-BE49-F238E27FC236}">
                  <a16:creationId xmlns:a16="http://schemas.microsoft.com/office/drawing/2014/main" id="{04031608-EC06-B3E0-B881-11638E7C1FDF}"/>
                </a:ext>
              </a:extLst>
            </p:cNvPr>
            <p:cNvSpPr/>
            <p:nvPr/>
          </p:nvSpPr>
          <p:spPr>
            <a:xfrm>
              <a:off x="446069" y="15404"/>
              <a:ext cx="445967" cy="1076490"/>
            </a:xfrm>
            <a:custGeom>
              <a:avLst/>
              <a:gdLst/>
              <a:ahLst/>
              <a:cxnLst/>
              <a:rect l="0" t="0" r="0" b="0"/>
              <a:pathLst>
                <a:path w="445967" h="1076490">
                  <a:moveTo>
                    <a:pt x="0" y="0"/>
                  </a:moveTo>
                  <a:lnTo>
                    <a:pt x="76829" y="0"/>
                  </a:lnTo>
                  <a:cubicBezTo>
                    <a:pt x="292170" y="0"/>
                    <a:pt x="445967" y="107544"/>
                    <a:pt x="445967" y="322859"/>
                  </a:cubicBezTo>
                  <a:cubicBezTo>
                    <a:pt x="445967" y="491935"/>
                    <a:pt x="338258" y="599580"/>
                    <a:pt x="215348" y="630403"/>
                  </a:cubicBezTo>
                  <a:lnTo>
                    <a:pt x="215348" y="645833"/>
                  </a:lnTo>
                  <a:lnTo>
                    <a:pt x="415169" y="907250"/>
                  </a:lnTo>
                  <a:lnTo>
                    <a:pt x="415169" y="1060958"/>
                  </a:lnTo>
                  <a:lnTo>
                    <a:pt x="399739" y="1076490"/>
                  </a:lnTo>
                  <a:lnTo>
                    <a:pt x="307524" y="1076490"/>
                  </a:lnTo>
                  <a:lnTo>
                    <a:pt x="276778" y="1060958"/>
                  </a:lnTo>
                  <a:lnTo>
                    <a:pt x="0" y="701151"/>
                  </a:lnTo>
                  <a:lnTo>
                    <a:pt x="0" y="461302"/>
                  </a:lnTo>
                  <a:lnTo>
                    <a:pt x="76829" y="461302"/>
                  </a:lnTo>
                  <a:cubicBezTo>
                    <a:pt x="169158" y="461302"/>
                    <a:pt x="230651" y="430454"/>
                    <a:pt x="230651" y="322859"/>
                  </a:cubicBezTo>
                  <a:cubicBezTo>
                    <a:pt x="230651" y="215189"/>
                    <a:pt x="169158" y="184531"/>
                    <a:pt x="76829" y="184531"/>
                  </a:cubicBezTo>
                  <a:lnTo>
                    <a:pt x="0" y="184531"/>
                  </a:lnTo>
                  <a:lnTo>
                    <a:pt x="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3C92B3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49" name="Shape 1345">
              <a:extLst>
                <a:ext uri="{FF2B5EF4-FFF2-40B4-BE49-F238E27FC236}">
                  <a16:creationId xmlns:a16="http://schemas.microsoft.com/office/drawing/2014/main" id="{46C3026E-BB96-E6D6-3C5B-04859EE36694}"/>
                </a:ext>
              </a:extLst>
            </p:cNvPr>
            <p:cNvSpPr/>
            <p:nvPr/>
          </p:nvSpPr>
          <p:spPr>
            <a:xfrm>
              <a:off x="1014983" y="0"/>
              <a:ext cx="522910" cy="1107199"/>
            </a:xfrm>
            <a:custGeom>
              <a:avLst/>
              <a:gdLst/>
              <a:ahLst/>
              <a:cxnLst/>
              <a:rect l="0" t="0" r="0" b="0"/>
              <a:pathLst>
                <a:path w="522910" h="1107199">
                  <a:moveTo>
                    <a:pt x="522910" y="0"/>
                  </a:moveTo>
                  <a:lnTo>
                    <a:pt x="522910" y="184518"/>
                  </a:lnTo>
                  <a:cubicBezTo>
                    <a:pt x="322961" y="184518"/>
                    <a:pt x="215316" y="338252"/>
                    <a:pt x="215316" y="553593"/>
                  </a:cubicBezTo>
                  <a:cubicBezTo>
                    <a:pt x="215316" y="768769"/>
                    <a:pt x="322961" y="922655"/>
                    <a:pt x="522910" y="922655"/>
                  </a:cubicBezTo>
                  <a:lnTo>
                    <a:pt x="522910" y="1107199"/>
                  </a:lnTo>
                  <a:cubicBezTo>
                    <a:pt x="200000" y="1107199"/>
                    <a:pt x="0" y="876618"/>
                    <a:pt x="0" y="553593"/>
                  </a:cubicBezTo>
                  <a:cubicBezTo>
                    <a:pt x="0" y="230594"/>
                    <a:pt x="200000" y="0"/>
                    <a:pt x="522910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E6443A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50" name="Shape 1346">
              <a:extLst>
                <a:ext uri="{FF2B5EF4-FFF2-40B4-BE49-F238E27FC236}">
                  <a16:creationId xmlns:a16="http://schemas.microsoft.com/office/drawing/2014/main" id="{2F85A7E0-9029-D55B-DFA5-486BEF5D6061}"/>
                </a:ext>
              </a:extLst>
            </p:cNvPr>
            <p:cNvSpPr/>
            <p:nvPr/>
          </p:nvSpPr>
          <p:spPr>
            <a:xfrm>
              <a:off x="1537892" y="0"/>
              <a:ext cx="522872" cy="1107199"/>
            </a:xfrm>
            <a:custGeom>
              <a:avLst/>
              <a:gdLst/>
              <a:ahLst/>
              <a:cxnLst/>
              <a:rect l="0" t="0" r="0" b="0"/>
              <a:pathLst>
                <a:path w="522872" h="1107199">
                  <a:moveTo>
                    <a:pt x="0" y="0"/>
                  </a:moveTo>
                  <a:cubicBezTo>
                    <a:pt x="322987" y="0"/>
                    <a:pt x="522872" y="230594"/>
                    <a:pt x="522872" y="553593"/>
                  </a:cubicBezTo>
                  <a:cubicBezTo>
                    <a:pt x="522872" y="876618"/>
                    <a:pt x="322987" y="1107199"/>
                    <a:pt x="0" y="1107199"/>
                  </a:cubicBezTo>
                  <a:lnTo>
                    <a:pt x="0" y="922655"/>
                  </a:lnTo>
                  <a:cubicBezTo>
                    <a:pt x="199949" y="922655"/>
                    <a:pt x="307594" y="768769"/>
                    <a:pt x="307594" y="553593"/>
                  </a:cubicBezTo>
                  <a:cubicBezTo>
                    <a:pt x="307594" y="338252"/>
                    <a:pt x="199949" y="184518"/>
                    <a:pt x="0" y="184518"/>
                  </a:cubicBezTo>
                  <a:lnTo>
                    <a:pt x="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E6443A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51" name="Shape 1617">
              <a:extLst>
                <a:ext uri="{FF2B5EF4-FFF2-40B4-BE49-F238E27FC236}">
                  <a16:creationId xmlns:a16="http://schemas.microsoft.com/office/drawing/2014/main" id="{4B971FBE-3912-76DA-2F1C-A1B7EA470043}"/>
                </a:ext>
              </a:extLst>
            </p:cNvPr>
            <p:cNvSpPr/>
            <p:nvPr/>
          </p:nvSpPr>
          <p:spPr>
            <a:xfrm>
              <a:off x="2177311" y="588381"/>
              <a:ext cx="249834" cy="462597"/>
            </a:xfrm>
            <a:custGeom>
              <a:avLst/>
              <a:gdLst/>
              <a:ahLst/>
              <a:cxnLst/>
              <a:rect l="0" t="0" r="0" b="0"/>
              <a:pathLst>
                <a:path w="249834" h="462597">
                  <a:moveTo>
                    <a:pt x="0" y="0"/>
                  </a:moveTo>
                  <a:lnTo>
                    <a:pt x="249834" y="0"/>
                  </a:lnTo>
                  <a:lnTo>
                    <a:pt x="249834" y="462597"/>
                  </a:lnTo>
                  <a:lnTo>
                    <a:pt x="0" y="462597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74B43C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52" name="Shape 1618">
              <a:extLst>
                <a:ext uri="{FF2B5EF4-FFF2-40B4-BE49-F238E27FC236}">
                  <a16:creationId xmlns:a16="http://schemas.microsoft.com/office/drawing/2014/main" id="{10EC96D0-1F6B-F27E-CA34-FB468F30082F}"/>
                </a:ext>
              </a:extLst>
            </p:cNvPr>
            <p:cNvSpPr/>
            <p:nvPr/>
          </p:nvSpPr>
          <p:spPr>
            <a:xfrm>
              <a:off x="2177311" y="24221"/>
              <a:ext cx="249834" cy="462623"/>
            </a:xfrm>
            <a:custGeom>
              <a:avLst/>
              <a:gdLst/>
              <a:ahLst/>
              <a:cxnLst/>
              <a:rect l="0" t="0" r="0" b="0"/>
              <a:pathLst>
                <a:path w="249834" h="462623">
                  <a:moveTo>
                    <a:pt x="0" y="0"/>
                  </a:moveTo>
                  <a:lnTo>
                    <a:pt x="249834" y="0"/>
                  </a:lnTo>
                  <a:lnTo>
                    <a:pt x="249834" y="462623"/>
                  </a:lnTo>
                  <a:lnTo>
                    <a:pt x="0" y="462623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74B43C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53" name="Shape 1619">
              <a:extLst>
                <a:ext uri="{FF2B5EF4-FFF2-40B4-BE49-F238E27FC236}">
                  <a16:creationId xmlns:a16="http://schemas.microsoft.com/office/drawing/2014/main" id="{25EC2F86-4800-5B14-9B0B-80668F67D055}"/>
                </a:ext>
              </a:extLst>
            </p:cNvPr>
            <p:cNvSpPr/>
            <p:nvPr/>
          </p:nvSpPr>
          <p:spPr>
            <a:xfrm>
              <a:off x="2834129" y="24221"/>
              <a:ext cx="514160" cy="462623"/>
            </a:xfrm>
            <a:custGeom>
              <a:avLst/>
              <a:gdLst/>
              <a:ahLst/>
              <a:cxnLst/>
              <a:rect l="0" t="0" r="0" b="0"/>
              <a:pathLst>
                <a:path w="514160" h="462623">
                  <a:moveTo>
                    <a:pt x="0" y="0"/>
                  </a:moveTo>
                  <a:lnTo>
                    <a:pt x="514160" y="0"/>
                  </a:lnTo>
                  <a:lnTo>
                    <a:pt x="514160" y="462623"/>
                  </a:lnTo>
                  <a:lnTo>
                    <a:pt x="0" y="462623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74B43C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54" name="Shape 1350">
              <a:extLst>
                <a:ext uri="{FF2B5EF4-FFF2-40B4-BE49-F238E27FC236}">
                  <a16:creationId xmlns:a16="http://schemas.microsoft.com/office/drawing/2014/main" id="{7F0D8704-683D-36DA-3B90-FEEDF5EE8A1A}"/>
                </a:ext>
              </a:extLst>
            </p:cNvPr>
            <p:cNvSpPr/>
            <p:nvPr/>
          </p:nvSpPr>
          <p:spPr>
            <a:xfrm>
              <a:off x="2498554" y="24219"/>
              <a:ext cx="192786" cy="329514"/>
            </a:xfrm>
            <a:custGeom>
              <a:avLst/>
              <a:gdLst/>
              <a:ahLst/>
              <a:cxnLst/>
              <a:rect l="0" t="0" r="0" b="0"/>
              <a:pathLst>
                <a:path w="192786" h="329514">
                  <a:moveTo>
                    <a:pt x="0" y="0"/>
                  </a:moveTo>
                  <a:lnTo>
                    <a:pt x="192786" y="0"/>
                  </a:lnTo>
                  <a:lnTo>
                    <a:pt x="192786" y="329514"/>
                  </a:lnTo>
                  <a:lnTo>
                    <a:pt x="0" y="1054"/>
                  </a:lnTo>
                  <a:lnTo>
                    <a:pt x="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74B43C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55" name="Shape 1351">
              <a:extLst>
                <a:ext uri="{FF2B5EF4-FFF2-40B4-BE49-F238E27FC236}">
                  <a16:creationId xmlns:a16="http://schemas.microsoft.com/office/drawing/2014/main" id="{EBCC695B-930B-F4F3-8578-0A888E1AA1CD}"/>
                </a:ext>
              </a:extLst>
            </p:cNvPr>
            <p:cNvSpPr/>
            <p:nvPr/>
          </p:nvSpPr>
          <p:spPr>
            <a:xfrm>
              <a:off x="2498554" y="147461"/>
              <a:ext cx="192786" cy="339382"/>
            </a:xfrm>
            <a:custGeom>
              <a:avLst/>
              <a:gdLst/>
              <a:ahLst/>
              <a:cxnLst/>
              <a:rect l="0" t="0" r="0" b="0"/>
              <a:pathLst>
                <a:path w="192786" h="339382">
                  <a:moveTo>
                    <a:pt x="0" y="0"/>
                  </a:moveTo>
                  <a:lnTo>
                    <a:pt x="192786" y="333680"/>
                  </a:lnTo>
                  <a:lnTo>
                    <a:pt x="192786" y="339382"/>
                  </a:lnTo>
                  <a:lnTo>
                    <a:pt x="0" y="339382"/>
                  </a:lnTo>
                  <a:lnTo>
                    <a:pt x="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74B43C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56" name="Shape 1620">
              <a:extLst>
                <a:ext uri="{FF2B5EF4-FFF2-40B4-BE49-F238E27FC236}">
                  <a16:creationId xmlns:a16="http://schemas.microsoft.com/office/drawing/2014/main" id="{B0DC83A1-28EE-F07B-0981-71CD6AC27247}"/>
                </a:ext>
              </a:extLst>
            </p:cNvPr>
            <p:cNvSpPr/>
            <p:nvPr/>
          </p:nvSpPr>
          <p:spPr>
            <a:xfrm>
              <a:off x="2498557" y="588368"/>
              <a:ext cx="192786" cy="462597"/>
            </a:xfrm>
            <a:custGeom>
              <a:avLst/>
              <a:gdLst/>
              <a:ahLst/>
              <a:cxnLst/>
              <a:rect l="0" t="0" r="0" b="0"/>
              <a:pathLst>
                <a:path w="192786" h="462597">
                  <a:moveTo>
                    <a:pt x="0" y="0"/>
                  </a:moveTo>
                  <a:lnTo>
                    <a:pt x="192786" y="0"/>
                  </a:lnTo>
                  <a:lnTo>
                    <a:pt x="192786" y="462597"/>
                  </a:lnTo>
                  <a:lnTo>
                    <a:pt x="0" y="462597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74B43C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57" name="Shape 1621">
              <a:extLst>
                <a:ext uri="{FF2B5EF4-FFF2-40B4-BE49-F238E27FC236}">
                  <a16:creationId xmlns:a16="http://schemas.microsoft.com/office/drawing/2014/main" id="{1A424EB1-CA1E-F0CD-7065-98F7BC0227CD}"/>
                </a:ext>
              </a:extLst>
            </p:cNvPr>
            <p:cNvSpPr/>
            <p:nvPr/>
          </p:nvSpPr>
          <p:spPr>
            <a:xfrm>
              <a:off x="2177311" y="1152502"/>
              <a:ext cx="514033" cy="462623"/>
            </a:xfrm>
            <a:custGeom>
              <a:avLst/>
              <a:gdLst/>
              <a:ahLst/>
              <a:cxnLst/>
              <a:rect l="0" t="0" r="0" b="0"/>
              <a:pathLst>
                <a:path w="514033" h="462623">
                  <a:moveTo>
                    <a:pt x="0" y="0"/>
                  </a:moveTo>
                  <a:lnTo>
                    <a:pt x="514033" y="0"/>
                  </a:lnTo>
                  <a:lnTo>
                    <a:pt x="514033" y="462623"/>
                  </a:lnTo>
                  <a:lnTo>
                    <a:pt x="0" y="462623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74B43C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58" name="Shape 1354">
              <a:extLst>
                <a:ext uri="{FF2B5EF4-FFF2-40B4-BE49-F238E27FC236}">
                  <a16:creationId xmlns:a16="http://schemas.microsoft.com/office/drawing/2014/main" id="{D9CB18D4-9BC8-A851-CC49-EFAE1D7950F1}"/>
                </a:ext>
              </a:extLst>
            </p:cNvPr>
            <p:cNvSpPr/>
            <p:nvPr/>
          </p:nvSpPr>
          <p:spPr>
            <a:xfrm>
              <a:off x="2834121" y="588382"/>
              <a:ext cx="514172" cy="447954"/>
            </a:xfrm>
            <a:custGeom>
              <a:avLst/>
              <a:gdLst/>
              <a:ahLst/>
              <a:cxnLst/>
              <a:rect l="0" t="0" r="0" b="0"/>
              <a:pathLst>
                <a:path w="514172" h="447954">
                  <a:moveTo>
                    <a:pt x="0" y="0"/>
                  </a:moveTo>
                  <a:lnTo>
                    <a:pt x="514172" y="0"/>
                  </a:lnTo>
                  <a:lnTo>
                    <a:pt x="514172" y="11151"/>
                  </a:lnTo>
                  <a:lnTo>
                    <a:pt x="257823" y="447954"/>
                  </a:lnTo>
                  <a:lnTo>
                    <a:pt x="0" y="8661"/>
                  </a:lnTo>
                  <a:lnTo>
                    <a:pt x="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59" name="Shape 1622">
              <a:extLst>
                <a:ext uri="{FF2B5EF4-FFF2-40B4-BE49-F238E27FC236}">
                  <a16:creationId xmlns:a16="http://schemas.microsoft.com/office/drawing/2014/main" id="{ED1CB502-2EF0-5252-A724-B5FE84CAC139}"/>
                </a:ext>
              </a:extLst>
            </p:cNvPr>
            <p:cNvSpPr/>
            <p:nvPr/>
          </p:nvSpPr>
          <p:spPr>
            <a:xfrm>
              <a:off x="3462475" y="588381"/>
              <a:ext cx="221221" cy="462597"/>
            </a:xfrm>
            <a:custGeom>
              <a:avLst/>
              <a:gdLst/>
              <a:ahLst/>
              <a:cxnLst/>
              <a:rect l="0" t="0" r="0" b="0"/>
              <a:pathLst>
                <a:path w="221221" h="462597">
                  <a:moveTo>
                    <a:pt x="0" y="0"/>
                  </a:moveTo>
                  <a:lnTo>
                    <a:pt x="221221" y="0"/>
                  </a:lnTo>
                  <a:lnTo>
                    <a:pt x="221221" y="462597"/>
                  </a:lnTo>
                  <a:lnTo>
                    <a:pt x="0" y="462597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60" name="Shape 1356">
              <a:extLst>
                <a:ext uri="{FF2B5EF4-FFF2-40B4-BE49-F238E27FC236}">
                  <a16:creationId xmlns:a16="http://schemas.microsoft.com/office/drawing/2014/main" id="{77A85644-017F-D9A9-DB67-8085B5417417}"/>
                </a:ext>
              </a:extLst>
            </p:cNvPr>
            <p:cNvSpPr/>
            <p:nvPr/>
          </p:nvSpPr>
          <p:spPr>
            <a:xfrm>
              <a:off x="3462473" y="24219"/>
              <a:ext cx="223444" cy="380733"/>
            </a:xfrm>
            <a:custGeom>
              <a:avLst/>
              <a:gdLst/>
              <a:ahLst/>
              <a:cxnLst/>
              <a:rect l="0" t="0" r="0" b="0"/>
              <a:pathLst>
                <a:path w="223444" h="380733">
                  <a:moveTo>
                    <a:pt x="0" y="0"/>
                  </a:moveTo>
                  <a:lnTo>
                    <a:pt x="223444" y="0"/>
                  </a:lnTo>
                  <a:lnTo>
                    <a:pt x="0" y="380733"/>
                  </a:lnTo>
                  <a:lnTo>
                    <a:pt x="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61" name="Shape 1357">
              <a:extLst>
                <a:ext uri="{FF2B5EF4-FFF2-40B4-BE49-F238E27FC236}">
                  <a16:creationId xmlns:a16="http://schemas.microsoft.com/office/drawing/2014/main" id="{9EBEBDA4-0AE1-2CE4-5E76-37CA688E338B}"/>
                </a:ext>
              </a:extLst>
            </p:cNvPr>
            <p:cNvSpPr/>
            <p:nvPr/>
          </p:nvSpPr>
          <p:spPr>
            <a:xfrm>
              <a:off x="2834123" y="728312"/>
              <a:ext cx="186411" cy="322656"/>
            </a:xfrm>
            <a:custGeom>
              <a:avLst/>
              <a:gdLst/>
              <a:ahLst/>
              <a:cxnLst/>
              <a:rect l="0" t="0" r="0" b="0"/>
              <a:pathLst>
                <a:path w="186411" h="322656">
                  <a:moveTo>
                    <a:pt x="0" y="0"/>
                  </a:moveTo>
                  <a:lnTo>
                    <a:pt x="186411" y="322656"/>
                  </a:lnTo>
                  <a:lnTo>
                    <a:pt x="0" y="322656"/>
                  </a:lnTo>
                  <a:lnTo>
                    <a:pt x="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62" name="Shape 1358">
              <a:extLst>
                <a:ext uri="{FF2B5EF4-FFF2-40B4-BE49-F238E27FC236}">
                  <a16:creationId xmlns:a16="http://schemas.microsoft.com/office/drawing/2014/main" id="{ED0D88E4-686C-B10D-0830-A31907DF8289}"/>
                </a:ext>
              </a:extLst>
            </p:cNvPr>
            <p:cNvSpPr/>
            <p:nvPr/>
          </p:nvSpPr>
          <p:spPr>
            <a:xfrm>
              <a:off x="3489184" y="150136"/>
              <a:ext cx="194513" cy="336702"/>
            </a:xfrm>
            <a:custGeom>
              <a:avLst/>
              <a:gdLst/>
              <a:ahLst/>
              <a:cxnLst/>
              <a:rect l="0" t="0" r="0" b="0"/>
              <a:pathLst>
                <a:path w="194513" h="336702">
                  <a:moveTo>
                    <a:pt x="194513" y="0"/>
                  </a:moveTo>
                  <a:lnTo>
                    <a:pt x="194513" y="336702"/>
                  </a:lnTo>
                  <a:lnTo>
                    <a:pt x="0" y="336702"/>
                  </a:lnTo>
                  <a:lnTo>
                    <a:pt x="194513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63" name="Shape 1623">
              <a:extLst>
                <a:ext uri="{FF2B5EF4-FFF2-40B4-BE49-F238E27FC236}">
                  <a16:creationId xmlns:a16="http://schemas.microsoft.com/office/drawing/2014/main" id="{10A20750-0C86-E159-CDF6-2B3AE69F48CB}"/>
                </a:ext>
              </a:extLst>
            </p:cNvPr>
            <p:cNvSpPr/>
            <p:nvPr/>
          </p:nvSpPr>
          <p:spPr>
            <a:xfrm>
              <a:off x="3755299" y="588368"/>
              <a:ext cx="221285" cy="462597"/>
            </a:xfrm>
            <a:custGeom>
              <a:avLst/>
              <a:gdLst/>
              <a:ahLst/>
              <a:cxnLst/>
              <a:rect l="0" t="0" r="0" b="0"/>
              <a:pathLst>
                <a:path w="221285" h="462597">
                  <a:moveTo>
                    <a:pt x="0" y="0"/>
                  </a:moveTo>
                  <a:lnTo>
                    <a:pt x="221285" y="0"/>
                  </a:lnTo>
                  <a:lnTo>
                    <a:pt x="221285" y="462597"/>
                  </a:lnTo>
                  <a:lnTo>
                    <a:pt x="0" y="462597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64" name="Shape 1360">
              <a:extLst>
                <a:ext uri="{FF2B5EF4-FFF2-40B4-BE49-F238E27FC236}">
                  <a16:creationId xmlns:a16="http://schemas.microsoft.com/office/drawing/2014/main" id="{E6A765DB-E5F4-7227-73CE-1FB8280C9AC5}"/>
                </a:ext>
              </a:extLst>
            </p:cNvPr>
            <p:cNvSpPr/>
            <p:nvPr/>
          </p:nvSpPr>
          <p:spPr>
            <a:xfrm>
              <a:off x="3163294" y="730729"/>
              <a:ext cx="184988" cy="320243"/>
            </a:xfrm>
            <a:custGeom>
              <a:avLst/>
              <a:gdLst/>
              <a:ahLst/>
              <a:cxnLst/>
              <a:rect l="0" t="0" r="0" b="0"/>
              <a:pathLst>
                <a:path w="184988" h="320243">
                  <a:moveTo>
                    <a:pt x="184988" y="0"/>
                  </a:moveTo>
                  <a:lnTo>
                    <a:pt x="184988" y="320243"/>
                  </a:lnTo>
                  <a:lnTo>
                    <a:pt x="0" y="320243"/>
                  </a:lnTo>
                  <a:lnTo>
                    <a:pt x="184988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65" name="Shape 1624">
              <a:extLst>
                <a:ext uri="{FF2B5EF4-FFF2-40B4-BE49-F238E27FC236}">
                  <a16:creationId xmlns:a16="http://schemas.microsoft.com/office/drawing/2014/main" id="{20632080-F4AA-9108-573B-78B8C7FD4104}"/>
                </a:ext>
              </a:extLst>
            </p:cNvPr>
            <p:cNvSpPr/>
            <p:nvPr/>
          </p:nvSpPr>
          <p:spPr>
            <a:xfrm>
              <a:off x="3755299" y="24221"/>
              <a:ext cx="221285" cy="462623"/>
            </a:xfrm>
            <a:custGeom>
              <a:avLst/>
              <a:gdLst/>
              <a:ahLst/>
              <a:cxnLst/>
              <a:rect l="0" t="0" r="0" b="0"/>
              <a:pathLst>
                <a:path w="221285" h="462623">
                  <a:moveTo>
                    <a:pt x="0" y="0"/>
                  </a:moveTo>
                  <a:lnTo>
                    <a:pt x="221285" y="0"/>
                  </a:lnTo>
                  <a:lnTo>
                    <a:pt x="221285" y="462623"/>
                  </a:lnTo>
                  <a:lnTo>
                    <a:pt x="0" y="462623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66" name="Shape 1625">
              <a:extLst>
                <a:ext uri="{FF2B5EF4-FFF2-40B4-BE49-F238E27FC236}">
                  <a16:creationId xmlns:a16="http://schemas.microsoft.com/office/drawing/2014/main" id="{098CBCBE-D726-A2EE-4F49-0EE286C43DD0}"/>
                </a:ext>
              </a:extLst>
            </p:cNvPr>
            <p:cNvSpPr/>
            <p:nvPr/>
          </p:nvSpPr>
          <p:spPr>
            <a:xfrm>
              <a:off x="3755299" y="1152502"/>
              <a:ext cx="221285" cy="462623"/>
            </a:xfrm>
            <a:custGeom>
              <a:avLst/>
              <a:gdLst/>
              <a:ahLst/>
              <a:cxnLst/>
              <a:rect l="0" t="0" r="0" b="0"/>
              <a:pathLst>
                <a:path w="221285" h="462623">
                  <a:moveTo>
                    <a:pt x="0" y="0"/>
                  </a:moveTo>
                  <a:lnTo>
                    <a:pt x="221285" y="0"/>
                  </a:lnTo>
                  <a:lnTo>
                    <a:pt x="221285" y="462623"/>
                  </a:lnTo>
                  <a:lnTo>
                    <a:pt x="0" y="462623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67" name="Shape 1626">
              <a:extLst>
                <a:ext uri="{FF2B5EF4-FFF2-40B4-BE49-F238E27FC236}">
                  <a16:creationId xmlns:a16="http://schemas.microsoft.com/office/drawing/2014/main" id="{07EFB170-63B9-54DE-C472-D39E2697733C}"/>
                </a:ext>
              </a:extLst>
            </p:cNvPr>
            <p:cNvSpPr/>
            <p:nvPr/>
          </p:nvSpPr>
          <p:spPr>
            <a:xfrm>
              <a:off x="3462475" y="1152515"/>
              <a:ext cx="221221" cy="462623"/>
            </a:xfrm>
            <a:custGeom>
              <a:avLst/>
              <a:gdLst/>
              <a:ahLst/>
              <a:cxnLst/>
              <a:rect l="0" t="0" r="0" b="0"/>
              <a:pathLst>
                <a:path w="221221" h="462623">
                  <a:moveTo>
                    <a:pt x="0" y="0"/>
                  </a:moveTo>
                  <a:lnTo>
                    <a:pt x="221221" y="0"/>
                  </a:lnTo>
                  <a:lnTo>
                    <a:pt x="221221" y="462623"/>
                  </a:lnTo>
                  <a:lnTo>
                    <a:pt x="0" y="462623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68" name="Shape 1364">
              <a:extLst>
                <a:ext uri="{FF2B5EF4-FFF2-40B4-BE49-F238E27FC236}">
                  <a16:creationId xmlns:a16="http://schemas.microsoft.com/office/drawing/2014/main" id="{044F14FB-41AC-0FD2-0625-B72076A651A0}"/>
                </a:ext>
              </a:extLst>
            </p:cNvPr>
            <p:cNvSpPr/>
            <p:nvPr/>
          </p:nvSpPr>
          <p:spPr>
            <a:xfrm>
              <a:off x="4097686" y="539711"/>
              <a:ext cx="474872" cy="1061631"/>
            </a:xfrm>
            <a:custGeom>
              <a:avLst/>
              <a:gdLst/>
              <a:ahLst/>
              <a:cxnLst/>
              <a:rect l="0" t="0" r="0" b="0"/>
              <a:pathLst>
                <a:path w="474872" h="1061631">
                  <a:moveTo>
                    <a:pt x="322885" y="0"/>
                  </a:moveTo>
                  <a:lnTo>
                    <a:pt x="474872" y="0"/>
                  </a:lnTo>
                  <a:lnTo>
                    <a:pt x="474872" y="188984"/>
                  </a:lnTo>
                  <a:lnTo>
                    <a:pt x="472504" y="179476"/>
                  </a:lnTo>
                  <a:lnTo>
                    <a:pt x="469316" y="179476"/>
                  </a:lnTo>
                  <a:cubicBezTo>
                    <a:pt x="453682" y="242570"/>
                    <a:pt x="437985" y="322910"/>
                    <a:pt x="420573" y="384302"/>
                  </a:cubicBezTo>
                  <a:lnTo>
                    <a:pt x="357543" y="609536"/>
                  </a:lnTo>
                  <a:lnTo>
                    <a:pt x="474872" y="609536"/>
                  </a:lnTo>
                  <a:lnTo>
                    <a:pt x="474872" y="789102"/>
                  </a:lnTo>
                  <a:lnTo>
                    <a:pt x="322885" y="789102"/>
                  </a:lnTo>
                  <a:lnTo>
                    <a:pt x="247320" y="1061631"/>
                  </a:lnTo>
                  <a:lnTo>
                    <a:pt x="0" y="1061631"/>
                  </a:lnTo>
                  <a:lnTo>
                    <a:pt x="322885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69" name="Shape 1365">
              <a:extLst>
                <a:ext uri="{FF2B5EF4-FFF2-40B4-BE49-F238E27FC236}">
                  <a16:creationId xmlns:a16="http://schemas.microsoft.com/office/drawing/2014/main" id="{C6EA8717-5F83-A7B3-1269-2AB5896D08D1}"/>
                </a:ext>
              </a:extLst>
            </p:cNvPr>
            <p:cNvSpPr/>
            <p:nvPr/>
          </p:nvSpPr>
          <p:spPr>
            <a:xfrm>
              <a:off x="4572558" y="539711"/>
              <a:ext cx="493757" cy="1061631"/>
            </a:xfrm>
            <a:custGeom>
              <a:avLst/>
              <a:gdLst/>
              <a:ahLst/>
              <a:cxnLst/>
              <a:rect l="0" t="0" r="0" b="0"/>
              <a:pathLst>
                <a:path w="493757" h="1061631">
                  <a:moveTo>
                    <a:pt x="0" y="0"/>
                  </a:moveTo>
                  <a:lnTo>
                    <a:pt x="163036" y="0"/>
                  </a:lnTo>
                  <a:lnTo>
                    <a:pt x="493757" y="1061631"/>
                  </a:lnTo>
                  <a:lnTo>
                    <a:pt x="233915" y="1061631"/>
                  </a:lnTo>
                  <a:lnTo>
                    <a:pt x="152051" y="789102"/>
                  </a:lnTo>
                  <a:lnTo>
                    <a:pt x="0" y="789102"/>
                  </a:lnTo>
                  <a:lnTo>
                    <a:pt x="0" y="609536"/>
                  </a:lnTo>
                  <a:lnTo>
                    <a:pt x="117329" y="609536"/>
                  </a:lnTo>
                  <a:lnTo>
                    <a:pt x="51187" y="384302"/>
                  </a:lnTo>
                  <a:cubicBezTo>
                    <a:pt x="37024" y="337115"/>
                    <a:pt x="22896" y="280984"/>
                    <a:pt x="10030" y="229250"/>
                  </a:cubicBezTo>
                  <a:lnTo>
                    <a:pt x="0" y="188984"/>
                  </a:lnTo>
                  <a:lnTo>
                    <a:pt x="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70" name="Shape 1366">
              <a:extLst>
                <a:ext uri="{FF2B5EF4-FFF2-40B4-BE49-F238E27FC236}">
                  <a16:creationId xmlns:a16="http://schemas.microsoft.com/office/drawing/2014/main" id="{8A13F1E7-CF63-31D0-51AD-C0776802F050}"/>
                </a:ext>
              </a:extLst>
            </p:cNvPr>
            <p:cNvSpPr/>
            <p:nvPr/>
          </p:nvSpPr>
          <p:spPr>
            <a:xfrm>
              <a:off x="5118667" y="523914"/>
              <a:ext cx="841134" cy="1094689"/>
            </a:xfrm>
            <a:custGeom>
              <a:avLst/>
              <a:gdLst/>
              <a:ahLst/>
              <a:cxnLst/>
              <a:rect l="0" t="0" r="0" b="0"/>
              <a:pathLst>
                <a:path w="841134" h="1094689">
                  <a:moveTo>
                    <a:pt x="579527" y="0"/>
                  </a:moveTo>
                  <a:cubicBezTo>
                    <a:pt x="703961" y="0"/>
                    <a:pt x="798538" y="23660"/>
                    <a:pt x="841134" y="47206"/>
                  </a:cubicBezTo>
                  <a:lnTo>
                    <a:pt x="790690" y="236245"/>
                  </a:lnTo>
                  <a:cubicBezTo>
                    <a:pt x="743369" y="215747"/>
                    <a:pt x="675666" y="196888"/>
                    <a:pt x="589153" y="196888"/>
                  </a:cubicBezTo>
                  <a:cubicBezTo>
                    <a:pt x="400063" y="196888"/>
                    <a:pt x="251905" y="311899"/>
                    <a:pt x="251905" y="548157"/>
                  </a:cubicBezTo>
                  <a:cubicBezTo>
                    <a:pt x="251905" y="760844"/>
                    <a:pt x="377978" y="894613"/>
                    <a:pt x="590563" y="894613"/>
                  </a:cubicBezTo>
                  <a:cubicBezTo>
                    <a:pt x="664693" y="894613"/>
                    <a:pt x="743369" y="880555"/>
                    <a:pt x="792112" y="860069"/>
                  </a:cubicBezTo>
                  <a:lnTo>
                    <a:pt x="826846" y="1049096"/>
                  </a:lnTo>
                  <a:cubicBezTo>
                    <a:pt x="784327" y="1069569"/>
                    <a:pt x="683527" y="1094689"/>
                    <a:pt x="555905" y="1094689"/>
                  </a:cubicBezTo>
                  <a:cubicBezTo>
                    <a:pt x="189014" y="1094689"/>
                    <a:pt x="0" y="864768"/>
                    <a:pt x="0" y="562305"/>
                  </a:cubicBezTo>
                  <a:cubicBezTo>
                    <a:pt x="0" y="200050"/>
                    <a:pt x="258217" y="0"/>
                    <a:pt x="579527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  <p:sp>
          <p:nvSpPr>
            <p:cNvPr id="71" name="Shape 1367">
              <a:extLst>
                <a:ext uri="{FF2B5EF4-FFF2-40B4-BE49-F238E27FC236}">
                  <a16:creationId xmlns:a16="http://schemas.microsoft.com/office/drawing/2014/main" id="{6E0F71A5-6A0E-8186-45FE-F3E1A0B80682}"/>
                </a:ext>
              </a:extLst>
            </p:cNvPr>
            <p:cNvSpPr/>
            <p:nvPr/>
          </p:nvSpPr>
          <p:spPr>
            <a:xfrm>
              <a:off x="6046536" y="539710"/>
              <a:ext cx="815746" cy="1061631"/>
            </a:xfrm>
            <a:custGeom>
              <a:avLst/>
              <a:gdLst/>
              <a:ahLst/>
              <a:cxnLst/>
              <a:rect l="0" t="0" r="0" b="0"/>
              <a:pathLst>
                <a:path w="815746" h="1061631">
                  <a:moveTo>
                    <a:pt x="0" y="0"/>
                  </a:moveTo>
                  <a:lnTo>
                    <a:pt x="815746" y="0"/>
                  </a:lnTo>
                  <a:lnTo>
                    <a:pt x="815746" y="201574"/>
                  </a:lnTo>
                  <a:lnTo>
                    <a:pt x="525983" y="201574"/>
                  </a:lnTo>
                  <a:lnTo>
                    <a:pt x="525983" y="1061631"/>
                  </a:lnTo>
                  <a:lnTo>
                    <a:pt x="286588" y="1061631"/>
                  </a:lnTo>
                  <a:lnTo>
                    <a:pt x="286588" y="201574"/>
                  </a:lnTo>
                  <a:lnTo>
                    <a:pt x="0" y="201574"/>
                  </a:lnTo>
                  <a:lnTo>
                    <a:pt x="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B4378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LID4096"/>
            </a:p>
          </p:txBody>
        </p:sp>
      </p:grpSp>
    </p:spTree>
    <p:extLst>
      <p:ext uri="{BB962C8B-B14F-4D97-AF65-F5344CB8AC3E}">
        <p14:creationId xmlns:p14="http://schemas.microsoft.com/office/powerpoint/2010/main" val="864347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5">
            <a:extLst>
              <a:ext uri="{FF2B5EF4-FFF2-40B4-BE49-F238E27FC236}">
                <a16:creationId xmlns:a16="http://schemas.microsoft.com/office/drawing/2014/main" id="{88294908-8B00-4F58-BBBA-20F71A40A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60000" cy="5715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Freeform: Shape 17">
            <a:extLst>
              <a:ext uri="{FF2B5EF4-FFF2-40B4-BE49-F238E27FC236}">
                <a16:creationId xmlns:a16="http://schemas.microsoft.com/office/drawing/2014/main" id="{4364C879-1404-4203-8E9D-CC5DE0A62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8985" y="-1155140"/>
            <a:ext cx="2020728" cy="3009326"/>
          </a:xfrm>
          <a:custGeom>
            <a:avLst/>
            <a:gdLst>
              <a:gd name="connsiteX0" fmla="*/ 0 w 2424873"/>
              <a:gd name="connsiteY0" fmla="*/ 2424874 h 3611191"/>
              <a:gd name="connsiteX1" fmla="*/ 2424873 w 2424873"/>
              <a:gd name="connsiteY1" fmla="*/ 0 h 3611191"/>
              <a:gd name="connsiteX2" fmla="*/ 2424873 w 2424873"/>
              <a:gd name="connsiteY2" fmla="*/ 3611191 h 3611191"/>
              <a:gd name="connsiteX3" fmla="*/ 1186317 w 2424873"/>
              <a:gd name="connsiteY3" fmla="*/ 3611191 h 3611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4873" h="3611191">
                <a:moveTo>
                  <a:pt x="0" y="2424874"/>
                </a:moveTo>
                <a:lnTo>
                  <a:pt x="2424873" y="0"/>
                </a:lnTo>
                <a:lnTo>
                  <a:pt x="2424873" y="3611191"/>
                </a:lnTo>
                <a:lnTo>
                  <a:pt x="1186317" y="361119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0" name="Freeform: Shape 19">
            <a:extLst>
              <a:ext uri="{FF2B5EF4-FFF2-40B4-BE49-F238E27FC236}">
                <a16:creationId xmlns:a16="http://schemas.microsoft.com/office/drawing/2014/main" id="{84617302-4B0D-4351-A6BB-6F0930D94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309167" y="-282152"/>
            <a:ext cx="1363296" cy="1363296"/>
          </a:xfrm>
          <a:custGeom>
            <a:avLst/>
            <a:gdLst>
              <a:gd name="connsiteX0" fmla="*/ 0 w 1635955"/>
              <a:gd name="connsiteY0" fmla="*/ 957987 h 1635955"/>
              <a:gd name="connsiteX1" fmla="*/ 957987 w 1635955"/>
              <a:gd name="connsiteY1" fmla="*/ 0 h 1635955"/>
              <a:gd name="connsiteX2" fmla="*/ 1635955 w 1635955"/>
              <a:gd name="connsiteY2" fmla="*/ 0 h 1635955"/>
              <a:gd name="connsiteX3" fmla="*/ 1635955 w 1635955"/>
              <a:gd name="connsiteY3" fmla="*/ 1635955 h 1635955"/>
              <a:gd name="connsiteX4" fmla="*/ 0 w 1635955"/>
              <a:gd name="connsiteY4" fmla="*/ 1635955 h 163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5955" h="1635955">
                <a:moveTo>
                  <a:pt x="0" y="957987"/>
                </a:moveTo>
                <a:lnTo>
                  <a:pt x="957987" y="0"/>
                </a:lnTo>
                <a:lnTo>
                  <a:pt x="1635955" y="0"/>
                </a:lnTo>
                <a:lnTo>
                  <a:pt x="1635955" y="1635955"/>
                </a:lnTo>
                <a:lnTo>
                  <a:pt x="0" y="1635955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1" name="Freeform: Shape 21">
            <a:extLst>
              <a:ext uri="{FF2B5EF4-FFF2-40B4-BE49-F238E27FC236}">
                <a16:creationId xmlns:a16="http://schemas.microsoft.com/office/drawing/2014/main" id="{DA2C7802-C2E0-4218-8F89-8DD7CCD2C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023321" y="-5490"/>
            <a:ext cx="3382828" cy="2123425"/>
          </a:xfrm>
          <a:custGeom>
            <a:avLst/>
            <a:gdLst>
              <a:gd name="connsiteX0" fmla="*/ 0 w 4059393"/>
              <a:gd name="connsiteY0" fmla="*/ 1511282 h 2548110"/>
              <a:gd name="connsiteX1" fmla="*/ 1511282 w 4059393"/>
              <a:gd name="connsiteY1" fmla="*/ 0 h 2548110"/>
              <a:gd name="connsiteX2" fmla="*/ 4059393 w 4059393"/>
              <a:gd name="connsiteY2" fmla="*/ 2548110 h 2548110"/>
              <a:gd name="connsiteX3" fmla="*/ 0 w 4059393"/>
              <a:gd name="connsiteY3" fmla="*/ 2548110 h 254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393" h="2548110">
                <a:moveTo>
                  <a:pt x="0" y="1511282"/>
                </a:moveTo>
                <a:lnTo>
                  <a:pt x="1511282" y="0"/>
                </a:lnTo>
                <a:lnTo>
                  <a:pt x="4059393" y="2548110"/>
                </a:lnTo>
                <a:lnTo>
                  <a:pt x="0" y="254811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6D7111A-21E5-4EE9-8A78-10E5530F0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552437" y="1221483"/>
            <a:ext cx="988090" cy="98809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2" name="Freeform: Shape 25">
            <a:extLst>
              <a:ext uri="{FF2B5EF4-FFF2-40B4-BE49-F238E27FC236}">
                <a16:creationId xmlns:a16="http://schemas.microsoft.com/office/drawing/2014/main" id="{A3969E80-A77B-49FC-9122-D89AFD5E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24631" y="4332286"/>
            <a:ext cx="2037423" cy="1971763"/>
          </a:xfrm>
          <a:custGeom>
            <a:avLst/>
            <a:gdLst>
              <a:gd name="connsiteX0" fmla="*/ 0 w 2203753"/>
              <a:gd name="connsiteY0" fmla="*/ 0 h 2132734"/>
              <a:gd name="connsiteX1" fmla="*/ 2203753 w 2203753"/>
              <a:gd name="connsiteY1" fmla="*/ 0 h 2132734"/>
              <a:gd name="connsiteX2" fmla="*/ 2203753 w 2203753"/>
              <a:gd name="connsiteY2" fmla="*/ 576461 h 2132734"/>
              <a:gd name="connsiteX3" fmla="*/ 647480 w 2203753"/>
              <a:gd name="connsiteY3" fmla="*/ 2132734 h 2132734"/>
              <a:gd name="connsiteX4" fmla="*/ 0 w 2203753"/>
              <a:gd name="connsiteY4" fmla="*/ 1485255 h 213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3753" h="2132734">
                <a:moveTo>
                  <a:pt x="0" y="0"/>
                </a:moveTo>
                <a:lnTo>
                  <a:pt x="2203753" y="0"/>
                </a:lnTo>
                <a:lnTo>
                  <a:pt x="2203753" y="576461"/>
                </a:lnTo>
                <a:lnTo>
                  <a:pt x="647480" y="2132734"/>
                </a:lnTo>
                <a:lnTo>
                  <a:pt x="0" y="148525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849CA57-76BD-4CF2-80BA-D7A46A01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474823" y="4533244"/>
            <a:ext cx="773723" cy="773723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3" name="Freeform: Shape 29">
            <a:extLst>
              <a:ext uri="{FF2B5EF4-FFF2-40B4-BE49-F238E27FC236}">
                <a16:creationId xmlns:a16="http://schemas.microsoft.com/office/drawing/2014/main" id="{35E9085E-E730-4768-83D4-6CB7E9897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834426" y="611926"/>
            <a:ext cx="4491149" cy="4491149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973272FE-A474-4CAE-8CA2-BCC8B476C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250236" y="27736"/>
            <a:ext cx="5659529" cy="5659529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FFBAD66F-BB23-FFF6-F35C-184BE8D3A6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70535" y="1961367"/>
            <a:ext cx="4818930" cy="1792266"/>
          </a:xfrm>
          <a:noFill/>
        </p:spPr>
        <p:txBody>
          <a:bodyPr anchor="ctr">
            <a:normAutofit/>
          </a:bodyPr>
          <a:lstStyle/>
          <a:p>
            <a:r>
              <a:rPr lang="en-GB" sz="3000" noProof="0" dirty="0">
                <a:solidFill>
                  <a:srgbClr val="080808"/>
                </a:solidFill>
                <a:latin typeface="Archivo Black" panose="020B0604020202020204" charset="0"/>
              </a:rPr>
              <a:t>Thank you</a:t>
            </a:r>
          </a:p>
        </p:txBody>
      </p:sp>
      <p:sp>
        <p:nvSpPr>
          <p:cNvPr id="54" name="Freeform: Shape 33">
            <a:extLst>
              <a:ext uri="{FF2B5EF4-FFF2-40B4-BE49-F238E27FC236}">
                <a16:creationId xmlns:a16="http://schemas.microsoft.com/office/drawing/2014/main" id="{E07981EA-05A6-437C-88D7-B377B92B0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024853" y="4547993"/>
            <a:ext cx="1859828" cy="2140676"/>
          </a:xfrm>
          <a:custGeom>
            <a:avLst/>
            <a:gdLst>
              <a:gd name="connsiteX0" fmla="*/ 0 w 2940086"/>
              <a:gd name="connsiteY0" fmla="*/ 0 h 3384061"/>
              <a:gd name="connsiteX1" fmla="*/ 2496112 w 2940086"/>
              <a:gd name="connsiteY1" fmla="*/ 0 h 3384061"/>
              <a:gd name="connsiteX2" fmla="*/ 2940086 w 2940086"/>
              <a:gd name="connsiteY2" fmla="*/ 443975 h 3384061"/>
              <a:gd name="connsiteX3" fmla="*/ 0 w 2940086"/>
              <a:gd name="connsiteY3" fmla="*/ 3384061 h 338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086" h="3384061">
                <a:moveTo>
                  <a:pt x="0" y="0"/>
                </a:moveTo>
                <a:lnTo>
                  <a:pt x="2496112" y="0"/>
                </a:lnTo>
                <a:lnTo>
                  <a:pt x="2940086" y="443975"/>
                </a:lnTo>
                <a:lnTo>
                  <a:pt x="0" y="338406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5" name="Rectangle 35">
            <a:extLst>
              <a:ext uri="{FF2B5EF4-FFF2-40B4-BE49-F238E27FC236}">
                <a16:creationId xmlns:a16="http://schemas.microsoft.com/office/drawing/2014/main" id="{15E3C750-986E-4769-B1AE-49289FBE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100049" y="4369621"/>
            <a:ext cx="799988" cy="799988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998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318</Words>
  <Application>Microsoft Office PowerPoint</Application>
  <PresentationFormat>Custom</PresentationFormat>
  <Paragraphs>90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Archivo Black</vt:lpstr>
      <vt:lpstr>Wingdings</vt:lpstr>
      <vt:lpstr>Calibri</vt:lpstr>
      <vt:lpstr>Archivo</vt:lpstr>
      <vt:lpstr>Arial</vt:lpstr>
      <vt:lpstr>Office Theme</vt:lpstr>
      <vt:lpstr>Making  CLLD &amp; ITI a success for Roma Inclusion in 2021-2027 Cohesion Programmes</vt:lpstr>
      <vt:lpstr>PA PO 5 sustainable &amp; integrated development of urban, rural &amp; coastal areas &amp; local initiatives </vt:lpstr>
      <vt:lpstr>CLLD &amp; ITI for Roma Inclusion </vt:lpstr>
      <vt:lpstr>PowerPoint Presentation</vt:lpstr>
      <vt:lpstr>High time to make progress …</vt:lpstr>
      <vt:lpstr>Towards an integral approach</vt:lpstr>
      <vt:lpstr>PowerPoint Presentation</vt:lpstr>
      <vt:lpstr>Key Steps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TROLONG-BAILLY Clementine</dc:creator>
  <cp:lastModifiedBy>MIHAI Constantin Viorel (EMPL)</cp:lastModifiedBy>
  <cp:revision>4</cp:revision>
  <dcterms:created xsi:type="dcterms:W3CDTF">2022-10-06T15:16:14Z</dcterms:created>
  <dcterms:modified xsi:type="dcterms:W3CDTF">2022-11-22T07:32:43Z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bd9ddd1-4d20-43f6-abfa-fc3c07406f94_Enabled">
    <vt:lpwstr>true</vt:lpwstr>
  </property>
  <property fmtid="{D5CDD505-2E9C-101B-9397-08002B2CF9AE}" pid="3" name="MSIP_Label_6bd9ddd1-4d20-43f6-abfa-fc3c07406f94_SetDate">
    <vt:lpwstr>2022-11-22T07:25:14Z</vt:lpwstr>
  </property>
  <property fmtid="{D5CDD505-2E9C-101B-9397-08002B2CF9AE}" pid="4" name="MSIP_Label_6bd9ddd1-4d20-43f6-abfa-fc3c07406f94_Method">
    <vt:lpwstr>Standard</vt:lpwstr>
  </property>
  <property fmtid="{D5CDD505-2E9C-101B-9397-08002B2CF9AE}" pid="5" name="MSIP_Label_6bd9ddd1-4d20-43f6-abfa-fc3c07406f94_Name">
    <vt:lpwstr>Commission Use</vt:lpwstr>
  </property>
  <property fmtid="{D5CDD505-2E9C-101B-9397-08002B2CF9AE}" pid="6" name="MSIP_Label_6bd9ddd1-4d20-43f6-abfa-fc3c07406f94_SiteId">
    <vt:lpwstr>b24c8b06-522c-46fe-9080-70926f8dddb1</vt:lpwstr>
  </property>
  <property fmtid="{D5CDD505-2E9C-101B-9397-08002B2CF9AE}" pid="7" name="MSIP_Label_6bd9ddd1-4d20-43f6-abfa-fc3c07406f94_ActionId">
    <vt:lpwstr>dd1937e1-0ecb-477e-aa68-c47637ecfbf0</vt:lpwstr>
  </property>
  <property fmtid="{D5CDD505-2E9C-101B-9397-08002B2CF9AE}" pid="8" name="MSIP_Label_6bd9ddd1-4d20-43f6-abfa-fc3c07406f94_ContentBits">
    <vt:lpwstr>0</vt:lpwstr>
  </property>
</Properties>
</file>