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media/image17.jpg" ContentType="image/gif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media/image38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22" r:id="rId2"/>
  </p:sldMasterIdLst>
  <p:notesMasterIdLst>
    <p:notesMasterId r:id="rId40"/>
  </p:notesMasterIdLst>
  <p:handoutMasterIdLst>
    <p:handoutMasterId r:id="rId41"/>
  </p:handoutMasterIdLst>
  <p:sldIdLst>
    <p:sldId id="455" r:id="rId3"/>
    <p:sldId id="373" r:id="rId4"/>
    <p:sldId id="525" r:id="rId5"/>
    <p:sldId id="526" r:id="rId6"/>
    <p:sldId id="529" r:id="rId7"/>
    <p:sldId id="530" r:id="rId8"/>
    <p:sldId id="531" r:id="rId9"/>
    <p:sldId id="482" r:id="rId10"/>
    <p:sldId id="484" r:id="rId11"/>
    <p:sldId id="485" r:id="rId12"/>
    <p:sldId id="487" r:id="rId13"/>
    <p:sldId id="488" r:id="rId14"/>
    <p:sldId id="489" r:id="rId15"/>
    <p:sldId id="490" r:id="rId16"/>
    <p:sldId id="491" r:id="rId17"/>
    <p:sldId id="492" r:id="rId18"/>
    <p:sldId id="515" r:id="rId19"/>
    <p:sldId id="493" r:id="rId20"/>
    <p:sldId id="494" r:id="rId21"/>
    <p:sldId id="495" r:id="rId22"/>
    <p:sldId id="513" r:id="rId23"/>
    <p:sldId id="511" r:id="rId24"/>
    <p:sldId id="509" r:id="rId25"/>
    <p:sldId id="532" r:id="rId26"/>
    <p:sldId id="457" r:id="rId27"/>
    <p:sldId id="520" r:id="rId28"/>
    <p:sldId id="521" r:id="rId29"/>
    <p:sldId id="518" r:id="rId30"/>
    <p:sldId id="522" r:id="rId31"/>
    <p:sldId id="523" r:id="rId32"/>
    <p:sldId id="524" r:id="rId33"/>
    <p:sldId id="528" r:id="rId34"/>
    <p:sldId id="503" r:id="rId35"/>
    <p:sldId id="504" r:id="rId36"/>
    <p:sldId id="510" r:id="rId37"/>
    <p:sldId id="514" r:id="rId38"/>
    <p:sldId id="508" r:id="rId39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D0CF50CB-D926-4AA6-905E-26C317E3ECBB}">
          <p14:sldIdLst>
            <p14:sldId id="455"/>
            <p14:sldId id="373"/>
            <p14:sldId id="525"/>
            <p14:sldId id="526"/>
            <p14:sldId id="529"/>
            <p14:sldId id="530"/>
            <p14:sldId id="531"/>
            <p14:sldId id="482"/>
            <p14:sldId id="484"/>
            <p14:sldId id="485"/>
            <p14:sldId id="487"/>
            <p14:sldId id="488"/>
            <p14:sldId id="489"/>
            <p14:sldId id="490"/>
            <p14:sldId id="491"/>
            <p14:sldId id="492"/>
            <p14:sldId id="515"/>
            <p14:sldId id="493"/>
            <p14:sldId id="494"/>
            <p14:sldId id="495"/>
            <p14:sldId id="513"/>
            <p14:sldId id="511"/>
            <p14:sldId id="509"/>
            <p14:sldId id="532"/>
          </p14:sldIdLst>
        </p14:section>
        <p14:section name="Untitled Section" id="{C2C2ED2F-23E6-4999-A371-4A9F029107EA}">
          <p14:sldIdLst>
            <p14:sldId id="457"/>
            <p14:sldId id="520"/>
            <p14:sldId id="521"/>
            <p14:sldId id="518"/>
            <p14:sldId id="522"/>
            <p14:sldId id="523"/>
            <p14:sldId id="524"/>
            <p14:sldId id="528"/>
            <p14:sldId id="503"/>
            <p14:sldId id="504"/>
            <p14:sldId id="510"/>
            <p14:sldId id="514"/>
            <p14:sldId id="50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usya Ilieva" initials="MI" lastIdx="1" clrIdx="0">
    <p:extLst>
      <p:ext uri="{19B8F6BF-5375-455C-9EA6-DF929625EA0E}">
        <p15:presenceInfo xmlns:p15="http://schemas.microsoft.com/office/powerpoint/2012/main" userId="S-1-5-21-3470032345-2211321583-660534131-1157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79AF47"/>
    <a:srgbClr val="FF6600"/>
    <a:srgbClr val="008000"/>
    <a:srgbClr val="CC3300"/>
    <a:srgbClr val="FF9900"/>
    <a:srgbClr val="00CC99"/>
    <a:srgbClr val="FFFFFF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99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7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6"/>
    </p:cViewPr>
  </p:sorter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48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Брой ученици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rgbClr val="A5132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531-477D-91B8-A3C2A6177F5B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E531-477D-91B8-A3C2A6177F5B}"/>
              </c:ext>
            </c:extLst>
          </c:dPt>
          <c:dPt>
            <c:idx val="2"/>
            <c:bubble3D val="0"/>
            <c:spPr>
              <a:solidFill>
                <a:srgbClr val="FF66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531-477D-91B8-A3C2A6177F5B}"/>
              </c:ext>
            </c:extLst>
          </c:dPt>
          <c:dPt>
            <c:idx val="3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E531-477D-91B8-A3C2A6177F5B}"/>
              </c:ext>
            </c:extLst>
          </c:dPt>
          <c:dPt>
            <c:idx val="4"/>
            <c:bubble3D val="0"/>
            <c:spPr>
              <a:solidFill>
                <a:srgbClr val="79AF47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531-477D-91B8-A3C2A6177F5B}"/>
              </c:ext>
            </c:extLst>
          </c:dPt>
          <c:dPt>
            <c:idx val="5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E531-477D-91B8-A3C2A6177F5B}"/>
              </c:ext>
            </c:extLst>
          </c:dPt>
          <c:dLbls>
            <c:dLbl>
              <c:idx val="0"/>
              <c:layout>
                <c:manualLayout>
                  <c:x val="4.8364836823852047E-3"/>
                  <c:y val="-3.3305606536025101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531-477D-91B8-A3C2A6177F5B}"/>
                </c:ext>
              </c:extLst>
            </c:dLbl>
            <c:dLbl>
              <c:idx val="1"/>
              <c:layout>
                <c:manualLayout>
                  <c:x val="-1.2806096268402192E-2"/>
                  <c:y val="2.0395476881179327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531-477D-91B8-A3C2A6177F5B}"/>
                </c:ext>
              </c:extLst>
            </c:dLbl>
            <c:dLbl>
              <c:idx val="2"/>
              <c:layout>
                <c:manualLayout>
                  <c:x val="1.1084772709969725E-2"/>
                  <c:y val="-2.919957373749334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531-477D-91B8-A3C2A6177F5B}"/>
                </c:ext>
              </c:extLst>
            </c:dLbl>
            <c:dLbl>
              <c:idx val="3"/>
              <c:layout>
                <c:manualLayout>
                  <c:x val="0.10638866975843095"/>
                  <c:y val="-2.3856195607128056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531-477D-91B8-A3C2A6177F5B}"/>
                </c:ext>
              </c:extLst>
            </c:dLbl>
            <c:dLbl>
              <c:idx val="4"/>
              <c:layout>
                <c:manualLayout>
                  <c:x val="-2.840112968725449E-2"/>
                  <c:y val="-7.8561660055650934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531-477D-91B8-A3C2A6177F5B}"/>
                </c:ext>
              </c:extLst>
            </c:dLbl>
            <c:dLbl>
              <c:idx val="5"/>
              <c:layout>
                <c:manualLayout>
                  <c:x val="-3.0337363263944123E-2"/>
                  <c:y val="-2.0851636966431827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531-477D-91B8-A3C2A6177F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Северозападен</c:v>
                </c:pt>
                <c:pt idx="1">
                  <c:v>Североизточен</c:v>
                </c:pt>
                <c:pt idx="2">
                  <c:v>Северен централен</c:v>
                </c:pt>
                <c:pt idx="3">
                  <c:v>Югоизточен</c:v>
                </c:pt>
                <c:pt idx="4">
                  <c:v>Южен централен</c:v>
                </c:pt>
                <c:pt idx="5">
                  <c:v>Югозападен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23721</c:v>
                </c:pt>
                <c:pt idx="1">
                  <c:v>23454</c:v>
                </c:pt>
                <c:pt idx="2">
                  <c:v>19022</c:v>
                </c:pt>
                <c:pt idx="3">
                  <c:v>33285</c:v>
                </c:pt>
                <c:pt idx="4">
                  <c:v>37006</c:v>
                </c:pt>
                <c:pt idx="5">
                  <c:v>33719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31-477D-91B8-A3C2A6177F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Sheet1!$A$2:$A$29</c:f>
              <c:strCache>
                <c:ptCount val="28"/>
                <c:pt idx="0">
                  <c:v>Благоевград</c:v>
                </c:pt>
                <c:pt idx="1">
                  <c:v>Бургас</c:v>
                </c:pt>
                <c:pt idx="2">
                  <c:v>Варна</c:v>
                </c:pt>
                <c:pt idx="3">
                  <c:v>Велико Търново</c:v>
                </c:pt>
                <c:pt idx="4">
                  <c:v>Видин</c:v>
                </c:pt>
                <c:pt idx="5">
                  <c:v>Враца</c:v>
                </c:pt>
                <c:pt idx="6">
                  <c:v>Габрово</c:v>
                </c:pt>
                <c:pt idx="7">
                  <c:v>Добрич</c:v>
                </c:pt>
                <c:pt idx="8">
                  <c:v>Кърджали</c:v>
                </c:pt>
                <c:pt idx="9">
                  <c:v>Кюстендил </c:v>
                </c:pt>
                <c:pt idx="10">
                  <c:v>Ловеч</c:v>
                </c:pt>
                <c:pt idx="11">
                  <c:v>Монтана</c:v>
                </c:pt>
                <c:pt idx="12">
                  <c:v>Пазарджик</c:v>
                </c:pt>
                <c:pt idx="13">
                  <c:v>Перник</c:v>
                </c:pt>
                <c:pt idx="14">
                  <c:v>Плевен</c:v>
                </c:pt>
                <c:pt idx="15">
                  <c:v>Пловдив</c:v>
                </c:pt>
                <c:pt idx="16">
                  <c:v>Разград</c:v>
                </c:pt>
                <c:pt idx="17">
                  <c:v>Русе</c:v>
                </c:pt>
                <c:pt idx="18">
                  <c:v>Силистра</c:v>
                </c:pt>
                <c:pt idx="19">
                  <c:v>Сливен</c:v>
                </c:pt>
                <c:pt idx="20">
                  <c:v>Смолян</c:v>
                </c:pt>
                <c:pt idx="21">
                  <c:v>София-град</c:v>
                </c:pt>
                <c:pt idx="22">
                  <c:v>София-област</c:v>
                </c:pt>
                <c:pt idx="23">
                  <c:v>Стара Загора</c:v>
                </c:pt>
                <c:pt idx="24">
                  <c:v>Търговище</c:v>
                </c:pt>
                <c:pt idx="25">
                  <c:v>Хасково</c:v>
                </c:pt>
                <c:pt idx="26">
                  <c:v>Шумен</c:v>
                </c:pt>
                <c:pt idx="27">
                  <c:v>Ямбол</c:v>
                </c:pt>
              </c:strCache>
            </c:strRef>
          </c:cat>
          <c:val>
            <c:numRef>
              <c:f>Sheet1!$B$2:$B$29</c:f>
              <c:numCache>
                <c:formatCode>General</c:formatCode>
                <c:ptCount val="28"/>
                <c:pt idx="0">
                  <c:v>31</c:v>
                </c:pt>
                <c:pt idx="1">
                  <c:v>49</c:v>
                </c:pt>
                <c:pt idx="2">
                  <c:v>40</c:v>
                </c:pt>
                <c:pt idx="3">
                  <c:v>32</c:v>
                </c:pt>
                <c:pt idx="4">
                  <c:v>16</c:v>
                </c:pt>
                <c:pt idx="5">
                  <c:v>34</c:v>
                </c:pt>
                <c:pt idx="6">
                  <c:v>12</c:v>
                </c:pt>
                <c:pt idx="7">
                  <c:v>30</c:v>
                </c:pt>
                <c:pt idx="8">
                  <c:v>15</c:v>
                </c:pt>
                <c:pt idx="9">
                  <c:v>16</c:v>
                </c:pt>
                <c:pt idx="10">
                  <c:v>23</c:v>
                </c:pt>
                <c:pt idx="11">
                  <c:v>32</c:v>
                </c:pt>
                <c:pt idx="12">
                  <c:v>48</c:v>
                </c:pt>
                <c:pt idx="13">
                  <c:v>6</c:v>
                </c:pt>
                <c:pt idx="14">
                  <c:v>48</c:v>
                </c:pt>
                <c:pt idx="15">
                  <c:v>85</c:v>
                </c:pt>
                <c:pt idx="16">
                  <c:v>14</c:v>
                </c:pt>
                <c:pt idx="17">
                  <c:v>26</c:v>
                </c:pt>
                <c:pt idx="18">
                  <c:v>24</c:v>
                </c:pt>
                <c:pt idx="19">
                  <c:v>44</c:v>
                </c:pt>
                <c:pt idx="20">
                  <c:v>2</c:v>
                </c:pt>
                <c:pt idx="21">
                  <c:v>24</c:v>
                </c:pt>
                <c:pt idx="22">
                  <c:v>15</c:v>
                </c:pt>
                <c:pt idx="23">
                  <c:v>73</c:v>
                </c:pt>
                <c:pt idx="24">
                  <c:v>25</c:v>
                </c:pt>
                <c:pt idx="25">
                  <c:v>48</c:v>
                </c:pt>
                <c:pt idx="26">
                  <c:v>28</c:v>
                </c:pt>
                <c:pt idx="27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77-4CA3-890E-BCAD99041B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Sheet1!$A$2:$A$29</c:f>
              <c:strCache>
                <c:ptCount val="28"/>
                <c:pt idx="0">
                  <c:v>Благоевград</c:v>
                </c:pt>
                <c:pt idx="1">
                  <c:v>Бургас</c:v>
                </c:pt>
                <c:pt idx="2">
                  <c:v>Варна</c:v>
                </c:pt>
                <c:pt idx="3">
                  <c:v>Велико Търново</c:v>
                </c:pt>
                <c:pt idx="4">
                  <c:v>Видин</c:v>
                </c:pt>
                <c:pt idx="5">
                  <c:v>Враца</c:v>
                </c:pt>
                <c:pt idx="6">
                  <c:v>Габрово</c:v>
                </c:pt>
                <c:pt idx="7">
                  <c:v>Добрич</c:v>
                </c:pt>
                <c:pt idx="8">
                  <c:v>Кърджали</c:v>
                </c:pt>
                <c:pt idx="9">
                  <c:v>Кюстендил </c:v>
                </c:pt>
                <c:pt idx="10">
                  <c:v>Ловеч</c:v>
                </c:pt>
                <c:pt idx="11">
                  <c:v>Монтана</c:v>
                </c:pt>
                <c:pt idx="12">
                  <c:v>Пазарджик</c:v>
                </c:pt>
                <c:pt idx="13">
                  <c:v>Перник</c:v>
                </c:pt>
                <c:pt idx="14">
                  <c:v>Плевен</c:v>
                </c:pt>
                <c:pt idx="15">
                  <c:v>Пловдив</c:v>
                </c:pt>
                <c:pt idx="16">
                  <c:v>Разград</c:v>
                </c:pt>
                <c:pt idx="17">
                  <c:v>Русе</c:v>
                </c:pt>
                <c:pt idx="18">
                  <c:v>Силистра</c:v>
                </c:pt>
                <c:pt idx="19">
                  <c:v>Сливен</c:v>
                </c:pt>
                <c:pt idx="20">
                  <c:v>Смолян</c:v>
                </c:pt>
                <c:pt idx="21">
                  <c:v>София-град</c:v>
                </c:pt>
                <c:pt idx="22">
                  <c:v>София-област</c:v>
                </c:pt>
                <c:pt idx="23">
                  <c:v>Стара Загора</c:v>
                </c:pt>
                <c:pt idx="24">
                  <c:v>Търговище</c:v>
                </c:pt>
                <c:pt idx="25">
                  <c:v>Хасково</c:v>
                </c:pt>
                <c:pt idx="26">
                  <c:v>Шумен</c:v>
                </c:pt>
                <c:pt idx="27">
                  <c:v>Ямбол</c:v>
                </c:pt>
              </c:strCache>
            </c:strRef>
          </c:cat>
          <c:val>
            <c:numRef>
              <c:f>Sheet1!$C$2:$C$29</c:f>
              <c:numCache>
                <c:formatCode>General</c:formatCode>
                <c:ptCount val="28"/>
              </c:numCache>
            </c:numRef>
          </c:val>
          <c:extLst>
            <c:ext xmlns:c16="http://schemas.microsoft.com/office/drawing/2014/chart" uri="{C3380CC4-5D6E-409C-BE32-E72D297353CC}">
              <c16:uniqueId val="{00000001-3677-4CA3-890E-BCAD99041B7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Sheet1!$A$2:$A$29</c:f>
              <c:strCache>
                <c:ptCount val="28"/>
                <c:pt idx="0">
                  <c:v>Благоевград</c:v>
                </c:pt>
                <c:pt idx="1">
                  <c:v>Бургас</c:v>
                </c:pt>
                <c:pt idx="2">
                  <c:v>Варна</c:v>
                </c:pt>
                <c:pt idx="3">
                  <c:v>Велико Търново</c:v>
                </c:pt>
                <c:pt idx="4">
                  <c:v>Видин</c:v>
                </c:pt>
                <c:pt idx="5">
                  <c:v>Враца</c:v>
                </c:pt>
                <c:pt idx="6">
                  <c:v>Габрово</c:v>
                </c:pt>
                <c:pt idx="7">
                  <c:v>Добрич</c:v>
                </c:pt>
                <c:pt idx="8">
                  <c:v>Кърджали</c:v>
                </c:pt>
                <c:pt idx="9">
                  <c:v>Кюстендил </c:v>
                </c:pt>
                <c:pt idx="10">
                  <c:v>Ловеч</c:v>
                </c:pt>
                <c:pt idx="11">
                  <c:v>Монтана</c:v>
                </c:pt>
                <c:pt idx="12">
                  <c:v>Пазарджик</c:v>
                </c:pt>
                <c:pt idx="13">
                  <c:v>Перник</c:v>
                </c:pt>
                <c:pt idx="14">
                  <c:v>Плевен</c:v>
                </c:pt>
                <c:pt idx="15">
                  <c:v>Пловдив</c:v>
                </c:pt>
                <c:pt idx="16">
                  <c:v>Разград</c:v>
                </c:pt>
                <c:pt idx="17">
                  <c:v>Русе</c:v>
                </c:pt>
                <c:pt idx="18">
                  <c:v>Силистра</c:v>
                </c:pt>
                <c:pt idx="19">
                  <c:v>Сливен</c:v>
                </c:pt>
                <c:pt idx="20">
                  <c:v>Смолян</c:v>
                </c:pt>
                <c:pt idx="21">
                  <c:v>София-град</c:v>
                </c:pt>
                <c:pt idx="22">
                  <c:v>София-област</c:v>
                </c:pt>
                <c:pt idx="23">
                  <c:v>Стара Загора</c:v>
                </c:pt>
                <c:pt idx="24">
                  <c:v>Търговище</c:v>
                </c:pt>
                <c:pt idx="25">
                  <c:v>Хасково</c:v>
                </c:pt>
                <c:pt idx="26">
                  <c:v>Шумен</c:v>
                </c:pt>
                <c:pt idx="27">
                  <c:v>Ямбол</c:v>
                </c:pt>
              </c:strCache>
            </c:strRef>
          </c:cat>
          <c:val>
            <c:numRef>
              <c:f>Sheet1!$D$2:$D$29</c:f>
            </c:numRef>
          </c:val>
          <c:extLst>
            <c:ext xmlns:c16="http://schemas.microsoft.com/office/drawing/2014/chart" uri="{C3380CC4-5D6E-409C-BE32-E72D297353CC}">
              <c16:uniqueId val="{00000002-3677-4CA3-890E-BCAD99041B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30113328"/>
        <c:axId val="630113984"/>
      </c:barChart>
      <c:catAx>
        <c:axId val="630113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0113984"/>
        <c:crosses val="autoZero"/>
        <c:auto val="1"/>
        <c:lblAlgn val="ctr"/>
        <c:lblOffset val="100"/>
        <c:noMultiLvlLbl val="0"/>
      </c:catAx>
      <c:valAx>
        <c:axId val="630113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01133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bg-BG" sz="1400" b="1" dirty="0" smtClean="0"/>
              <a:t>Общо включени</a:t>
            </a:r>
            <a:r>
              <a:rPr lang="bg-BG" sz="1400" b="1" baseline="0" dirty="0" smtClean="0"/>
              <a:t> – 9 389</a:t>
            </a:r>
            <a:endParaRPr lang="bg-BG" sz="1400" b="1" dirty="0"/>
          </a:p>
        </c:rich>
      </c:tx>
      <c:layout>
        <c:manualLayout>
          <c:xMode val="edge"/>
          <c:yMode val="edge"/>
          <c:x val="4.8716435944330422E-2"/>
          <c:y val="2.10657969248690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Общо включени 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631-4D0A-B60B-C995F6728BE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631-4D0A-B60B-C995F6728BE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631-4D0A-B60B-C995F6728BE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631-4D0A-B60B-C995F6728BEF}"/>
              </c:ext>
            </c:extLst>
          </c:dPt>
          <c:dLbls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Sheet1!$A$2:$A$5</c:f>
              <c:strCache>
                <c:ptCount val="4"/>
                <c:pt idx="0">
                  <c:v>Педагогически науки</c:v>
                </c:pt>
                <c:pt idx="1">
                  <c:v>Технически науки</c:v>
                </c:pt>
                <c:pt idx="2">
                  <c:v>Природни науки, математика и информатика</c:v>
                </c:pt>
                <c:pt idx="3">
                  <c:v>Други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1222</c:v>
                </c:pt>
                <c:pt idx="1">
                  <c:v>1332</c:v>
                </c:pt>
                <c:pt idx="2">
                  <c:v>529</c:v>
                </c:pt>
                <c:pt idx="3">
                  <c:v>6306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9C-4E0D-BE7A-3A88A86775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33A4CF-0DB0-4450-BAE9-6DEA67F7776C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74B104B-BFF9-4E58-84CC-FFB7C9EB02E4}">
      <dgm:prSet phldrT="[Text]" custT="1"/>
      <dgm:spPr>
        <a:solidFill>
          <a:srgbClr val="0070C0"/>
        </a:solidFill>
      </dgm:spPr>
      <dgm:t>
        <a:bodyPr/>
        <a:lstStyle/>
        <a:p>
          <a:r>
            <a:rPr lang="bg-BG" sz="1200" dirty="0" smtClean="0"/>
            <a:t>Училищно образование</a:t>
          </a:r>
          <a:endParaRPr lang="en-US" sz="1200" dirty="0"/>
        </a:p>
      </dgm:t>
    </dgm:pt>
    <dgm:pt modelId="{801C5F7A-4346-46E5-B848-15FA4D941504}" type="parTrans" cxnId="{587ED36B-59B9-4072-B050-63D840376380}">
      <dgm:prSet/>
      <dgm:spPr/>
      <dgm:t>
        <a:bodyPr/>
        <a:lstStyle/>
        <a:p>
          <a:endParaRPr lang="en-US"/>
        </a:p>
      </dgm:t>
    </dgm:pt>
    <dgm:pt modelId="{D573870F-BB7C-4602-A372-2BBC8582208C}" type="sibTrans" cxnId="{587ED36B-59B9-4072-B050-63D840376380}">
      <dgm:prSet/>
      <dgm:spPr/>
      <dgm:t>
        <a:bodyPr/>
        <a:lstStyle/>
        <a:p>
          <a:endParaRPr lang="en-US"/>
        </a:p>
      </dgm:t>
    </dgm:pt>
    <dgm:pt modelId="{9142B6CC-5FBD-4D35-9A88-6C5874D54BD3}">
      <dgm:prSet phldrT="[Text]" custT="1"/>
      <dgm:spPr>
        <a:ln>
          <a:solidFill>
            <a:srgbClr val="0070C0"/>
          </a:solidFill>
        </a:ln>
      </dgm:spPr>
      <dgm:t>
        <a:bodyPr/>
        <a:lstStyle/>
        <a:p>
          <a:r>
            <a:rPr lang="bg-BG" sz="1200" dirty="0" smtClean="0">
              <a:solidFill>
                <a:srgbClr val="0070C0"/>
              </a:solidFill>
            </a:rPr>
            <a:t>Подкрепа за успех</a:t>
          </a:r>
          <a:endParaRPr lang="en-US" sz="1200" dirty="0">
            <a:solidFill>
              <a:srgbClr val="0070C0"/>
            </a:solidFill>
          </a:endParaRPr>
        </a:p>
      </dgm:t>
    </dgm:pt>
    <dgm:pt modelId="{F0C640DD-BE10-4927-9377-9BC667F4F10D}" type="parTrans" cxnId="{AE8DECC0-8383-44D6-B891-056DB546E7F7}">
      <dgm:prSet/>
      <dgm:spPr/>
      <dgm:t>
        <a:bodyPr/>
        <a:lstStyle/>
        <a:p>
          <a:endParaRPr lang="en-US"/>
        </a:p>
      </dgm:t>
    </dgm:pt>
    <dgm:pt modelId="{63E706BD-B376-4A33-8571-2ADF3B95DDE9}" type="sibTrans" cxnId="{AE8DECC0-8383-44D6-B891-056DB546E7F7}">
      <dgm:prSet/>
      <dgm:spPr/>
      <dgm:t>
        <a:bodyPr/>
        <a:lstStyle/>
        <a:p>
          <a:endParaRPr lang="en-US"/>
        </a:p>
      </dgm:t>
    </dgm:pt>
    <dgm:pt modelId="{54500223-E2B8-4C55-B7C0-916DE1E3C8F9}">
      <dgm:prSet phldrT="[Text]" custT="1"/>
      <dgm:spPr>
        <a:solidFill>
          <a:srgbClr val="FF6600"/>
        </a:solidFill>
      </dgm:spPr>
      <dgm:t>
        <a:bodyPr/>
        <a:lstStyle/>
        <a:p>
          <a:r>
            <a:rPr lang="bg-BG" sz="1200" dirty="0" smtClean="0"/>
            <a:t>Дигитализация</a:t>
          </a:r>
          <a:endParaRPr lang="en-US" sz="1200" dirty="0"/>
        </a:p>
      </dgm:t>
    </dgm:pt>
    <dgm:pt modelId="{15EBBEA6-42B7-44FE-9862-805697B9F9A0}" type="parTrans" cxnId="{DF030B81-FA35-48A5-B611-1EF563D48E7C}">
      <dgm:prSet/>
      <dgm:spPr/>
      <dgm:t>
        <a:bodyPr/>
        <a:lstStyle/>
        <a:p>
          <a:endParaRPr lang="en-US"/>
        </a:p>
      </dgm:t>
    </dgm:pt>
    <dgm:pt modelId="{A21CC57F-8C6F-4DC1-84D5-CDE15017FD56}" type="sibTrans" cxnId="{DF030B81-FA35-48A5-B611-1EF563D48E7C}">
      <dgm:prSet/>
      <dgm:spPr/>
      <dgm:t>
        <a:bodyPr/>
        <a:lstStyle/>
        <a:p>
          <a:endParaRPr lang="en-US"/>
        </a:p>
      </dgm:t>
    </dgm:pt>
    <dgm:pt modelId="{21A73696-1AF6-43A1-8E3E-E0E0FBF7FCD7}">
      <dgm:prSet phldrT="[Text]"/>
      <dgm:spPr>
        <a:ln>
          <a:solidFill>
            <a:srgbClr val="FF6600"/>
          </a:solidFill>
        </a:ln>
      </dgm:spPr>
      <dgm:t>
        <a:bodyPr/>
        <a:lstStyle/>
        <a:p>
          <a:r>
            <a:rPr lang="bg-BG" dirty="0" smtClean="0">
              <a:solidFill>
                <a:srgbClr val="FF6600"/>
              </a:solidFill>
            </a:rPr>
            <a:t>Образование за утрешния ден</a:t>
          </a:r>
          <a:endParaRPr lang="en-US" dirty="0">
            <a:solidFill>
              <a:srgbClr val="FF6600"/>
            </a:solidFill>
          </a:endParaRPr>
        </a:p>
      </dgm:t>
    </dgm:pt>
    <dgm:pt modelId="{6CF35019-AADB-48A8-B7A9-3C1CA2B9C62D}" type="parTrans" cxnId="{45382098-6729-41D6-B10C-9063CA727AAC}">
      <dgm:prSet/>
      <dgm:spPr/>
      <dgm:t>
        <a:bodyPr/>
        <a:lstStyle/>
        <a:p>
          <a:endParaRPr lang="en-US"/>
        </a:p>
      </dgm:t>
    </dgm:pt>
    <dgm:pt modelId="{7BAE21C7-C57A-45AB-A9DD-ECBA2B5C8966}" type="sibTrans" cxnId="{45382098-6729-41D6-B10C-9063CA727AAC}">
      <dgm:prSet/>
      <dgm:spPr/>
      <dgm:t>
        <a:bodyPr/>
        <a:lstStyle/>
        <a:p>
          <a:endParaRPr lang="en-US"/>
        </a:p>
      </dgm:t>
    </dgm:pt>
    <dgm:pt modelId="{8AEED7B3-B23F-4230-A4E2-64A0A899AAFB}">
      <dgm:prSet phldrT="[Text]" custT="1"/>
      <dgm:spPr>
        <a:solidFill>
          <a:srgbClr val="79AF47"/>
        </a:solidFill>
        <a:ln>
          <a:solidFill>
            <a:srgbClr val="79AF47"/>
          </a:solidFill>
        </a:ln>
      </dgm:spPr>
      <dgm:t>
        <a:bodyPr/>
        <a:lstStyle/>
        <a:p>
          <a:r>
            <a:rPr lang="bg-BG" sz="1200" dirty="0" smtClean="0"/>
            <a:t>Професионално образование</a:t>
          </a:r>
          <a:endParaRPr lang="en-US" sz="1200" dirty="0"/>
        </a:p>
      </dgm:t>
    </dgm:pt>
    <dgm:pt modelId="{0B15C29B-1DA2-42EC-9D6A-D86B163ED482}" type="parTrans" cxnId="{DD4C295F-8451-4111-B225-628A2EBE51BC}">
      <dgm:prSet/>
      <dgm:spPr/>
      <dgm:t>
        <a:bodyPr/>
        <a:lstStyle/>
        <a:p>
          <a:endParaRPr lang="en-US"/>
        </a:p>
      </dgm:t>
    </dgm:pt>
    <dgm:pt modelId="{32CAAABF-D27B-44CB-8843-BF3EAFB61BE5}" type="sibTrans" cxnId="{DD4C295F-8451-4111-B225-628A2EBE51BC}">
      <dgm:prSet/>
      <dgm:spPr/>
      <dgm:t>
        <a:bodyPr/>
        <a:lstStyle/>
        <a:p>
          <a:endParaRPr lang="en-US"/>
        </a:p>
      </dgm:t>
    </dgm:pt>
    <dgm:pt modelId="{E5F35C39-8A49-4F49-9313-308B74205FE8}">
      <dgm:prSet phldrT="[Text]"/>
      <dgm:spPr>
        <a:ln>
          <a:solidFill>
            <a:srgbClr val="79AF47"/>
          </a:solidFill>
        </a:ln>
      </dgm:spPr>
      <dgm:t>
        <a:bodyPr/>
        <a:lstStyle/>
        <a:p>
          <a:r>
            <a:rPr lang="bg-BG" dirty="0" smtClean="0">
              <a:solidFill>
                <a:srgbClr val="79AF47"/>
              </a:solidFill>
            </a:rPr>
            <a:t>Подкрепа за дуалната система на обучение</a:t>
          </a:r>
          <a:endParaRPr lang="en-US" dirty="0">
            <a:solidFill>
              <a:srgbClr val="79AF47"/>
            </a:solidFill>
          </a:endParaRPr>
        </a:p>
      </dgm:t>
    </dgm:pt>
    <dgm:pt modelId="{4B579541-4AB9-47CC-B59B-4962D4EB966B}" type="parTrans" cxnId="{94EEA82F-B79F-4E6F-8050-58EB67A695A4}">
      <dgm:prSet/>
      <dgm:spPr/>
      <dgm:t>
        <a:bodyPr/>
        <a:lstStyle/>
        <a:p>
          <a:endParaRPr lang="en-US"/>
        </a:p>
      </dgm:t>
    </dgm:pt>
    <dgm:pt modelId="{9E4DB9D1-ECA6-4D62-83AD-735784CB7D3C}" type="sibTrans" cxnId="{94EEA82F-B79F-4E6F-8050-58EB67A695A4}">
      <dgm:prSet/>
      <dgm:spPr/>
      <dgm:t>
        <a:bodyPr/>
        <a:lstStyle/>
        <a:p>
          <a:endParaRPr lang="en-US"/>
        </a:p>
      </dgm:t>
    </dgm:pt>
    <dgm:pt modelId="{F9FB1A21-20E2-4328-8B0E-A3955EF280A0}">
      <dgm:prSet phldrT="[Text]" custT="1"/>
      <dgm:spPr>
        <a:solidFill>
          <a:srgbClr val="A51321"/>
        </a:solidFill>
      </dgm:spPr>
      <dgm:t>
        <a:bodyPr/>
        <a:lstStyle/>
        <a:p>
          <a:r>
            <a:rPr lang="bg-BG" sz="1200" dirty="0" smtClean="0"/>
            <a:t>Висше образование</a:t>
          </a:r>
          <a:endParaRPr lang="en-US" sz="1200" dirty="0"/>
        </a:p>
      </dgm:t>
    </dgm:pt>
    <dgm:pt modelId="{89B70D0B-C5D6-4C65-96DA-FF5105B5FD31}" type="parTrans" cxnId="{16C7D49B-08FD-48FF-B32F-96F7AB89CB41}">
      <dgm:prSet/>
      <dgm:spPr/>
      <dgm:t>
        <a:bodyPr/>
        <a:lstStyle/>
        <a:p>
          <a:endParaRPr lang="en-US"/>
        </a:p>
      </dgm:t>
    </dgm:pt>
    <dgm:pt modelId="{93ABB30B-753E-4456-9667-11162FC80163}" type="sibTrans" cxnId="{16C7D49B-08FD-48FF-B32F-96F7AB89CB41}">
      <dgm:prSet/>
      <dgm:spPr/>
      <dgm:t>
        <a:bodyPr/>
        <a:lstStyle/>
        <a:p>
          <a:endParaRPr lang="en-US"/>
        </a:p>
      </dgm:t>
    </dgm:pt>
    <dgm:pt modelId="{70C825F3-DD6C-4C21-BCEA-37DD8213765A}">
      <dgm:prSet phldrT="[Text]"/>
      <dgm:spPr>
        <a:ln>
          <a:solidFill>
            <a:srgbClr val="A51321"/>
          </a:solidFill>
        </a:ln>
      </dgm:spPr>
      <dgm:t>
        <a:bodyPr/>
        <a:lstStyle/>
        <a:p>
          <a:r>
            <a:rPr lang="bg-BG" dirty="0" smtClean="0">
              <a:solidFill>
                <a:srgbClr val="A51321"/>
              </a:solidFill>
            </a:rPr>
            <a:t>Рейтингова система на ВУ</a:t>
          </a:r>
          <a:endParaRPr lang="en-US" dirty="0">
            <a:solidFill>
              <a:srgbClr val="A51321"/>
            </a:solidFill>
          </a:endParaRPr>
        </a:p>
      </dgm:t>
    </dgm:pt>
    <dgm:pt modelId="{4B34B013-E193-4505-B6A3-7874F7D2BB85}" type="parTrans" cxnId="{C2EFCE3B-8BCF-4AC9-898B-9CB72962CE2A}">
      <dgm:prSet/>
      <dgm:spPr/>
      <dgm:t>
        <a:bodyPr/>
        <a:lstStyle/>
        <a:p>
          <a:endParaRPr lang="en-US"/>
        </a:p>
      </dgm:t>
    </dgm:pt>
    <dgm:pt modelId="{3D6382C5-A4FE-44C4-9823-6E18FEC88EE3}" type="sibTrans" cxnId="{C2EFCE3B-8BCF-4AC9-898B-9CB72962CE2A}">
      <dgm:prSet/>
      <dgm:spPr/>
      <dgm:t>
        <a:bodyPr/>
        <a:lstStyle/>
        <a:p>
          <a:endParaRPr lang="en-US"/>
        </a:p>
      </dgm:t>
    </dgm:pt>
    <dgm:pt modelId="{EC92A7E3-0F14-4D8D-AEB5-61D59BE6D221}">
      <dgm:prSet phldrT="[Text]"/>
      <dgm:spPr>
        <a:ln>
          <a:solidFill>
            <a:srgbClr val="A51321"/>
          </a:solidFill>
        </a:ln>
      </dgm:spPr>
      <dgm:t>
        <a:bodyPr/>
        <a:lstStyle/>
        <a:p>
          <a:r>
            <a:rPr lang="bg-BG" dirty="0" smtClean="0">
              <a:solidFill>
                <a:srgbClr val="A51321"/>
              </a:solidFill>
            </a:rPr>
            <a:t>Студентски практики - 2</a:t>
          </a:r>
          <a:endParaRPr lang="en-US" dirty="0">
            <a:solidFill>
              <a:srgbClr val="A51321"/>
            </a:solidFill>
          </a:endParaRPr>
        </a:p>
      </dgm:t>
    </dgm:pt>
    <dgm:pt modelId="{1D556618-B4D3-43EB-B179-E2F9F04E7CD9}" type="parTrans" cxnId="{88943145-7B32-40D3-B192-68CA89FD7417}">
      <dgm:prSet/>
      <dgm:spPr/>
      <dgm:t>
        <a:bodyPr/>
        <a:lstStyle/>
        <a:p>
          <a:endParaRPr lang="en-US"/>
        </a:p>
      </dgm:t>
    </dgm:pt>
    <dgm:pt modelId="{292D2EAE-D87E-4840-A5E7-31F479163D85}" type="sibTrans" cxnId="{88943145-7B32-40D3-B192-68CA89FD7417}">
      <dgm:prSet/>
      <dgm:spPr/>
      <dgm:t>
        <a:bodyPr/>
        <a:lstStyle/>
        <a:p>
          <a:endParaRPr lang="en-US"/>
        </a:p>
      </dgm:t>
    </dgm:pt>
    <dgm:pt modelId="{583CB1B9-D56F-4E49-B2BA-B593F7846486}">
      <dgm:prSet phldrT="[Text]" custT="1"/>
      <dgm:spPr>
        <a:ln>
          <a:solidFill>
            <a:srgbClr val="0070C0"/>
          </a:solidFill>
        </a:ln>
      </dgm:spPr>
      <dgm:t>
        <a:bodyPr/>
        <a:lstStyle/>
        <a:p>
          <a:r>
            <a:rPr lang="bg-BG" sz="1200" dirty="0" smtClean="0">
              <a:solidFill>
                <a:srgbClr val="0070C0"/>
              </a:solidFill>
            </a:rPr>
            <a:t>Квалификация на педагогическите специалисти</a:t>
          </a:r>
          <a:endParaRPr lang="en-US" sz="1200" dirty="0">
            <a:solidFill>
              <a:srgbClr val="0070C0"/>
            </a:solidFill>
          </a:endParaRPr>
        </a:p>
      </dgm:t>
    </dgm:pt>
    <dgm:pt modelId="{98FC0592-9B98-4DF3-96B1-7A0FA5F336F6}" type="parTrans" cxnId="{FE0DA3B7-271E-485A-B0C4-8055CD173DF8}">
      <dgm:prSet/>
      <dgm:spPr/>
      <dgm:t>
        <a:bodyPr/>
        <a:lstStyle/>
        <a:p>
          <a:endParaRPr lang="en-US"/>
        </a:p>
      </dgm:t>
    </dgm:pt>
    <dgm:pt modelId="{6EF427A9-D8F9-4FEB-A26B-3FB6AD872ABD}" type="sibTrans" cxnId="{FE0DA3B7-271E-485A-B0C4-8055CD173DF8}">
      <dgm:prSet/>
      <dgm:spPr/>
      <dgm:t>
        <a:bodyPr/>
        <a:lstStyle/>
        <a:p>
          <a:endParaRPr lang="en-US"/>
        </a:p>
      </dgm:t>
    </dgm:pt>
    <dgm:pt modelId="{88DD9B05-2FE8-4813-9842-2315293ADA0D}" type="pres">
      <dgm:prSet presAssocID="{0033A4CF-0DB0-4450-BAE9-6DEA67F7776C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AC7C97-67E1-4F1A-8872-6AB591430EDF}" type="pres">
      <dgm:prSet presAssocID="{0033A4CF-0DB0-4450-BAE9-6DEA67F7776C}" presName="children" presStyleCnt="0"/>
      <dgm:spPr/>
    </dgm:pt>
    <dgm:pt modelId="{0805A3E1-ACAD-4CDD-825F-FBCC179B3A5B}" type="pres">
      <dgm:prSet presAssocID="{0033A4CF-0DB0-4450-BAE9-6DEA67F7776C}" presName="child1group" presStyleCnt="0"/>
      <dgm:spPr/>
    </dgm:pt>
    <dgm:pt modelId="{B2655E73-6A8D-4D82-9986-01CD5B60C97F}" type="pres">
      <dgm:prSet presAssocID="{0033A4CF-0DB0-4450-BAE9-6DEA67F7776C}" presName="child1" presStyleLbl="bgAcc1" presStyleIdx="0" presStyleCnt="4"/>
      <dgm:spPr/>
      <dgm:t>
        <a:bodyPr/>
        <a:lstStyle/>
        <a:p>
          <a:endParaRPr lang="en-US"/>
        </a:p>
      </dgm:t>
    </dgm:pt>
    <dgm:pt modelId="{3B08A9C9-37E0-4252-BDF0-25314658A98A}" type="pres">
      <dgm:prSet presAssocID="{0033A4CF-0DB0-4450-BAE9-6DEA67F7776C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C3DC37-2411-445A-BE4D-034DBDA3398F}" type="pres">
      <dgm:prSet presAssocID="{0033A4CF-0DB0-4450-BAE9-6DEA67F7776C}" presName="child2group" presStyleCnt="0"/>
      <dgm:spPr/>
    </dgm:pt>
    <dgm:pt modelId="{ADC3C7D4-542A-4021-AA28-E57615BF7159}" type="pres">
      <dgm:prSet presAssocID="{0033A4CF-0DB0-4450-BAE9-6DEA67F7776C}" presName="child2" presStyleLbl="bgAcc1" presStyleIdx="1" presStyleCnt="4" custLinFactNeighborX="-5384"/>
      <dgm:spPr/>
      <dgm:t>
        <a:bodyPr/>
        <a:lstStyle/>
        <a:p>
          <a:endParaRPr lang="en-US"/>
        </a:p>
      </dgm:t>
    </dgm:pt>
    <dgm:pt modelId="{0B5C29FE-CB55-4B68-B421-CD85900721FC}" type="pres">
      <dgm:prSet presAssocID="{0033A4CF-0DB0-4450-BAE9-6DEA67F7776C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148BD3-A349-4E4D-8850-1F5E88A33805}" type="pres">
      <dgm:prSet presAssocID="{0033A4CF-0DB0-4450-BAE9-6DEA67F7776C}" presName="child3group" presStyleCnt="0"/>
      <dgm:spPr/>
    </dgm:pt>
    <dgm:pt modelId="{F7F5D1EE-76BD-42C5-8CD7-CD8734AF9CFD}" type="pres">
      <dgm:prSet presAssocID="{0033A4CF-0DB0-4450-BAE9-6DEA67F7776C}" presName="child3" presStyleLbl="bgAcc1" presStyleIdx="2" presStyleCnt="4"/>
      <dgm:spPr/>
      <dgm:t>
        <a:bodyPr/>
        <a:lstStyle/>
        <a:p>
          <a:endParaRPr lang="en-US"/>
        </a:p>
      </dgm:t>
    </dgm:pt>
    <dgm:pt modelId="{58EE5197-127E-46C4-A3C4-ECE91EE50BE8}" type="pres">
      <dgm:prSet presAssocID="{0033A4CF-0DB0-4450-BAE9-6DEA67F7776C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7A7C9D-092D-4576-B898-576BA589A0E4}" type="pres">
      <dgm:prSet presAssocID="{0033A4CF-0DB0-4450-BAE9-6DEA67F7776C}" presName="child4group" presStyleCnt="0"/>
      <dgm:spPr/>
    </dgm:pt>
    <dgm:pt modelId="{CB0318C5-F294-4810-B4CF-DBF356FC97F7}" type="pres">
      <dgm:prSet presAssocID="{0033A4CF-0DB0-4450-BAE9-6DEA67F7776C}" presName="child4" presStyleLbl="bgAcc1" presStyleIdx="3" presStyleCnt="4"/>
      <dgm:spPr/>
      <dgm:t>
        <a:bodyPr/>
        <a:lstStyle/>
        <a:p>
          <a:endParaRPr lang="en-US"/>
        </a:p>
      </dgm:t>
    </dgm:pt>
    <dgm:pt modelId="{B552D15D-3817-47C1-98AB-C5130EE652DB}" type="pres">
      <dgm:prSet presAssocID="{0033A4CF-0DB0-4450-BAE9-6DEA67F7776C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70E8DC-AFBA-4F27-86BF-683D9B8D4399}" type="pres">
      <dgm:prSet presAssocID="{0033A4CF-0DB0-4450-BAE9-6DEA67F7776C}" presName="childPlaceholder" presStyleCnt="0"/>
      <dgm:spPr/>
    </dgm:pt>
    <dgm:pt modelId="{35439A83-5511-4440-9A60-03950926BB01}" type="pres">
      <dgm:prSet presAssocID="{0033A4CF-0DB0-4450-BAE9-6DEA67F7776C}" presName="circle" presStyleCnt="0"/>
      <dgm:spPr/>
    </dgm:pt>
    <dgm:pt modelId="{46048E9D-A598-4F44-B79B-D381D66D27BB}" type="pres">
      <dgm:prSet presAssocID="{0033A4CF-0DB0-4450-BAE9-6DEA67F7776C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B85015-ECD1-4ECA-8129-C4E1E894BA3B}" type="pres">
      <dgm:prSet presAssocID="{0033A4CF-0DB0-4450-BAE9-6DEA67F7776C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2DA89A-20EB-4B44-95B2-219A1BE1CAA6}" type="pres">
      <dgm:prSet presAssocID="{0033A4CF-0DB0-4450-BAE9-6DEA67F7776C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BB930A-A012-4500-A654-DD5BC349D899}" type="pres">
      <dgm:prSet presAssocID="{0033A4CF-0DB0-4450-BAE9-6DEA67F7776C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A1AD89-CDEA-49BD-B973-B7E6FC2140CA}" type="pres">
      <dgm:prSet presAssocID="{0033A4CF-0DB0-4450-BAE9-6DEA67F7776C}" presName="quadrantPlaceholder" presStyleCnt="0"/>
      <dgm:spPr/>
    </dgm:pt>
    <dgm:pt modelId="{7C0CB19F-6AE7-4646-B7DC-E4E4F8D08113}" type="pres">
      <dgm:prSet presAssocID="{0033A4CF-0DB0-4450-BAE9-6DEA67F7776C}" presName="center1" presStyleLbl="fgShp" presStyleIdx="0" presStyleCnt="2"/>
      <dgm:spPr/>
    </dgm:pt>
    <dgm:pt modelId="{27D5F743-05BE-4FBA-895D-0CABAE39852B}" type="pres">
      <dgm:prSet presAssocID="{0033A4CF-0DB0-4450-BAE9-6DEA67F7776C}" presName="center2" presStyleLbl="fgShp" presStyleIdx="1" presStyleCnt="2"/>
      <dgm:spPr/>
    </dgm:pt>
  </dgm:ptLst>
  <dgm:cxnLst>
    <dgm:cxn modelId="{88943145-7B32-40D3-B192-68CA89FD7417}" srcId="{F9FB1A21-20E2-4328-8B0E-A3955EF280A0}" destId="{EC92A7E3-0F14-4D8D-AEB5-61D59BE6D221}" srcOrd="1" destOrd="0" parTransId="{1D556618-B4D3-43EB-B179-E2F9F04E7CD9}" sibTransId="{292D2EAE-D87E-4840-A5E7-31F479163D85}"/>
    <dgm:cxn modelId="{9575D51A-0B50-405E-87E4-1B69FAE2A583}" type="presOf" srcId="{21A73696-1AF6-43A1-8E3E-E0E0FBF7FCD7}" destId="{ADC3C7D4-542A-4021-AA28-E57615BF7159}" srcOrd="0" destOrd="0" presId="urn:microsoft.com/office/officeart/2005/8/layout/cycle4"/>
    <dgm:cxn modelId="{DB146A08-ED63-4DE2-BEE2-78438ED7A7D7}" type="presOf" srcId="{583CB1B9-D56F-4E49-B2BA-B593F7846486}" destId="{B2655E73-6A8D-4D82-9986-01CD5B60C97F}" srcOrd="0" destOrd="1" presId="urn:microsoft.com/office/officeart/2005/8/layout/cycle4"/>
    <dgm:cxn modelId="{AEBA27AE-18E4-4807-8517-8BBC46192B42}" type="presOf" srcId="{70C825F3-DD6C-4C21-BCEA-37DD8213765A}" destId="{B552D15D-3817-47C1-98AB-C5130EE652DB}" srcOrd="1" destOrd="0" presId="urn:microsoft.com/office/officeart/2005/8/layout/cycle4"/>
    <dgm:cxn modelId="{C2EFCE3B-8BCF-4AC9-898B-9CB72962CE2A}" srcId="{F9FB1A21-20E2-4328-8B0E-A3955EF280A0}" destId="{70C825F3-DD6C-4C21-BCEA-37DD8213765A}" srcOrd="0" destOrd="0" parTransId="{4B34B013-E193-4505-B6A3-7874F7D2BB85}" sibTransId="{3D6382C5-A4FE-44C4-9823-6E18FEC88EE3}"/>
    <dgm:cxn modelId="{1D2C19B1-5A87-4584-BC5E-3DE6781BA6B3}" type="presOf" srcId="{874B104B-BFF9-4E58-84CC-FFB7C9EB02E4}" destId="{46048E9D-A598-4F44-B79B-D381D66D27BB}" srcOrd="0" destOrd="0" presId="urn:microsoft.com/office/officeart/2005/8/layout/cycle4"/>
    <dgm:cxn modelId="{FBFEDFF2-ADAA-49E5-8F5E-FD42AA756FB9}" type="presOf" srcId="{0033A4CF-0DB0-4450-BAE9-6DEA67F7776C}" destId="{88DD9B05-2FE8-4813-9842-2315293ADA0D}" srcOrd="0" destOrd="0" presId="urn:microsoft.com/office/officeart/2005/8/layout/cycle4"/>
    <dgm:cxn modelId="{8C8BD165-C844-41BA-B8DE-7585B5EAE103}" type="presOf" srcId="{9142B6CC-5FBD-4D35-9A88-6C5874D54BD3}" destId="{3B08A9C9-37E0-4252-BDF0-25314658A98A}" srcOrd="1" destOrd="0" presId="urn:microsoft.com/office/officeart/2005/8/layout/cycle4"/>
    <dgm:cxn modelId="{45382098-6729-41D6-B10C-9063CA727AAC}" srcId="{54500223-E2B8-4C55-B7C0-916DE1E3C8F9}" destId="{21A73696-1AF6-43A1-8E3E-E0E0FBF7FCD7}" srcOrd="0" destOrd="0" parTransId="{6CF35019-AADB-48A8-B7A9-3C1CA2B9C62D}" sibTransId="{7BAE21C7-C57A-45AB-A9DD-ECBA2B5C8966}"/>
    <dgm:cxn modelId="{B24B53AC-EC4A-4EE3-A41F-9C04FA9B8655}" type="presOf" srcId="{70C825F3-DD6C-4C21-BCEA-37DD8213765A}" destId="{CB0318C5-F294-4810-B4CF-DBF356FC97F7}" srcOrd="0" destOrd="0" presId="urn:microsoft.com/office/officeart/2005/8/layout/cycle4"/>
    <dgm:cxn modelId="{FE0DA3B7-271E-485A-B0C4-8055CD173DF8}" srcId="{874B104B-BFF9-4E58-84CC-FFB7C9EB02E4}" destId="{583CB1B9-D56F-4E49-B2BA-B593F7846486}" srcOrd="1" destOrd="0" parTransId="{98FC0592-9B98-4DF3-96B1-7A0FA5F336F6}" sibTransId="{6EF427A9-D8F9-4FEB-A26B-3FB6AD872ABD}"/>
    <dgm:cxn modelId="{94EEA82F-B79F-4E6F-8050-58EB67A695A4}" srcId="{8AEED7B3-B23F-4230-A4E2-64A0A899AAFB}" destId="{E5F35C39-8A49-4F49-9313-308B74205FE8}" srcOrd="0" destOrd="0" parTransId="{4B579541-4AB9-47CC-B59B-4962D4EB966B}" sibTransId="{9E4DB9D1-ECA6-4D62-83AD-735784CB7D3C}"/>
    <dgm:cxn modelId="{12B51FA7-20EC-43E6-9406-AF290F94DA15}" type="presOf" srcId="{EC92A7E3-0F14-4D8D-AEB5-61D59BE6D221}" destId="{B552D15D-3817-47C1-98AB-C5130EE652DB}" srcOrd="1" destOrd="1" presId="urn:microsoft.com/office/officeart/2005/8/layout/cycle4"/>
    <dgm:cxn modelId="{587ED36B-59B9-4072-B050-63D840376380}" srcId="{0033A4CF-0DB0-4450-BAE9-6DEA67F7776C}" destId="{874B104B-BFF9-4E58-84CC-FFB7C9EB02E4}" srcOrd="0" destOrd="0" parTransId="{801C5F7A-4346-46E5-B848-15FA4D941504}" sibTransId="{D573870F-BB7C-4602-A372-2BBC8582208C}"/>
    <dgm:cxn modelId="{7EE3568D-6898-4F3C-827E-3F3DA0B54F05}" type="presOf" srcId="{EC92A7E3-0F14-4D8D-AEB5-61D59BE6D221}" destId="{CB0318C5-F294-4810-B4CF-DBF356FC97F7}" srcOrd="0" destOrd="1" presId="urn:microsoft.com/office/officeart/2005/8/layout/cycle4"/>
    <dgm:cxn modelId="{23936220-4EF9-41F0-A93F-6401D31B9FFC}" type="presOf" srcId="{54500223-E2B8-4C55-B7C0-916DE1E3C8F9}" destId="{1CB85015-ECD1-4ECA-8129-C4E1E894BA3B}" srcOrd="0" destOrd="0" presId="urn:microsoft.com/office/officeart/2005/8/layout/cycle4"/>
    <dgm:cxn modelId="{30E4B8A9-30E1-4EB2-84ED-566737E73C9E}" type="presOf" srcId="{E5F35C39-8A49-4F49-9313-308B74205FE8}" destId="{58EE5197-127E-46C4-A3C4-ECE91EE50BE8}" srcOrd="1" destOrd="0" presId="urn:microsoft.com/office/officeart/2005/8/layout/cycle4"/>
    <dgm:cxn modelId="{7DECA385-4031-4503-B3BB-9CC7FEBA276B}" type="presOf" srcId="{9142B6CC-5FBD-4D35-9A88-6C5874D54BD3}" destId="{B2655E73-6A8D-4D82-9986-01CD5B60C97F}" srcOrd="0" destOrd="0" presId="urn:microsoft.com/office/officeart/2005/8/layout/cycle4"/>
    <dgm:cxn modelId="{AE8DECC0-8383-44D6-B891-056DB546E7F7}" srcId="{874B104B-BFF9-4E58-84CC-FFB7C9EB02E4}" destId="{9142B6CC-5FBD-4D35-9A88-6C5874D54BD3}" srcOrd="0" destOrd="0" parTransId="{F0C640DD-BE10-4927-9377-9BC667F4F10D}" sibTransId="{63E706BD-B376-4A33-8571-2ADF3B95DDE9}"/>
    <dgm:cxn modelId="{3FA412F6-14AE-4007-A273-3ACCE5E49295}" type="presOf" srcId="{21A73696-1AF6-43A1-8E3E-E0E0FBF7FCD7}" destId="{0B5C29FE-CB55-4B68-B421-CD85900721FC}" srcOrd="1" destOrd="0" presId="urn:microsoft.com/office/officeart/2005/8/layout/cycle4"/>
    <dgm:cxn modelId="{DF030B81-FA35-48A5-B611-1EF563D48E7C}" srcId="{0033A4CF-0DB0-4450-BAE9-6DEA67F7776C}" destId="{54500223-E2B8-4C55-B7C0-916DE1E3C8F9}" srcOrd="1" destOrd="0" parTransId="{15EBBEA6-42B7-44FE-9862-805697B9F9A0}" sibTransId="{A21CC57F-8C6F-4DC1-84D5-CDE15017FD56}"/>
    <dgm:cxn modelId="{43A7F032-7934-4950-8095-75EDB990A6FD}" type="presOf" srcId="{583CB1B9-D56F-4E49-B2BA-B593F7846486}" destId="{3B08A9C9-37E0-4252-BDF0-25314658A98A}" srcOrd="1" destOrd="1" presId="urn:microsoft.com/office/officeart/2005/8/layout/cycle4"/>
    <dgm:cxn modelId="{EEDC93E0-C6C3-482D-B2EA-D038966F82B2}" type="presOf" srcId="{E5F35C39-8A49-4F49-9313-308B74205FE8}" destId="{F7F5D1EE-76BD-42C5-8CD7-CD8734AF9CFD}" srcOrd="0" destOrd="0" presId="urn:microsoft.com/office/officeart/2005/8/layout/cycle4"/>
    <dgm:cxn modelId="{44826695-9B19-47D5-A38B-8C832C326496}" type="presOf" srcId="{F9FB1A21-20E2-4328-8B0E-A3955EF280A0}" destId="{68BB930A-A012-4500-A654-DD5BC349D899}" srcOrd="0" destOrd="0" presId="urn:microsoft.com/office/officeart/2005/8/layout/cycle4"/>
    <dgm:cxn modelId="{5094E410-42E2-4F68-9A28-76846382BEF6}" type="presOf" srcId="{8AEED7B3-B23F-4230-A4E2-64A0A899AAFB}" destId="{FC2DA89A-20EB-4B44-95B2-219A1BE1CAA6}" srcOrd="0" destOrd="0" presId="urn:microsoft.com/office/officeart/2005/8/layout/cycle4"/>
    <dgm:cxn modelId="{DD4C295F-8451-4111-B225-628A2EBE51BC}" srcId="{0033A4CF-0DB0-4450-BAE9-6DEA67F7776C}" destId="{8AEED7B3-B23F-4230-A4E2-64A0A899AAFB}" srcOrd="2" destOrd="0" parTransId="{0B15C29B-1DA2-42EC-9D6A-D86B163ED482}" sibTransId="{32CAAABF-D27B-44CB-8843-BF3EAFB61BE5}"/>
    <dgm:cxn modelId="{16C7D49B-08FD-48FF-B32F-96F7AB89CB41}" srcId="{0033A4CF-0DB0-4450-BAE9-6DEA67F7776C}" destId="{F9FB1A21-20E2-4328-8B0E-A3955EF280A0}" srcOrd="3" destOrd="0" parTransId="{89B70D0B-C5D6-4C65-96DA-FF5105B5FD31}" sibTransId="{93ABB30B-753E-4456-9667-11162FC80163}"/>
    <dgm:cxn modelId="{AA2DB2F0-862B-41A0-852F-C0F6CF211C3F}" type="presParOf" srcId="{88DD9B05-2FE8-4813-9842-2315293ADA0D}" destId="{E2AC7C97-67E1-4F1A-8872-6AB591430EDF}" srcOrd="0" destOrd="0" presId="urn:microsoft.com/office/officeart/2005/8/layout/cycle4"/>
    <dgm:cxn modelId="{66B0836A-EECB-456A-97DC-1FBFE2A00B01}" type="presParOf" srcId="{E2AC7C97-67E1-4F1A-8872-6AB591430EDF}" destId="{0805A3E1-ACAD-4CDD-825F-FBCC179B3A5B}" srcOrd="0" destOrd="0" presId="urn:microsoft.com/office/officeart/2005/8/layout/cycle4"/>
    <dgm:cxn modelId="{3066B695-88B2-4C0A-830C-8B9F92B0F170}" type="presParOf" srcId="{0805A3E1-ACAD-4CDD-825F-FBCC179B3A5B}" destId="{B2655E73-6A8D-4D82-9986-01CD5B60C97F}" srcOrd="0" destOrd="0" presId="urn:microsoft.com/office/officeart/2005/8/layout/cycle4"/>
    <dgm:cxn modelId="{99932FA8-362B-484B-A308-2B1434F5795E}" type="presParOf" srcId="{0805A3E1-ACAD-4CDD-825F-FBCC179B3A5B}" destId="{3B08A9C9-37E0-4252-BDF0-25314658A98A}" srcOrd="1" destOrd="0" presId="urn:microsoft.com/office/officeart/2005/8/layout/cycle4"/>
    <dgm:cxn modelId="{1C90CD0E-6289-4664-95B3-11FE622BA0D7}" type="presParOf" srcId="{E2AC7C97-67E1-4F1A-8872-6AB591430EDF}" destId="{4BC3DC37-2411-445A-BE4D-034DBDA3398F}" srcOrd="1" destOrd="0" presId="urn:microsoft.com/office/officeart/2005/8/layout/cycle4"/>
    <dgm:cxn modelId="{52916877-DC74-477D-B5A0-2518C7867957}" type="presParOf" srcId="{4BC3DC37-2411-445A-BE4D-034DBDA3398F}" destId="{ADC3C7D4-542A-4021-AA28-E57615BF7159}" srcOrd="0" destOrd="0" presId="urn:microsoft.com/office/officeart/2005/8/layout/cycle4"/>
    <dgm:cxn modelId="{09AD6BDF-B125-4126-B63D-0DC559091722}" type="presParOf" srcId="{4BC3DC37-2411-445A-BE4D-034DBDA3398F}" destId="{0B5C29FE-CB55-4B68-B421-CD85900721FC}" srcOrd="1" destOrd="0" presId="urn:microsoft.com/office/officeart/2005/8/layout/cycle4"/>
    <dgm:cxn modelId="{D4BFFC42-79C6-4CCE-B349-830001B30071}" type="presParOf" srcId="{E2AC7C97-67E1-4F1A-8872-6AB591430EDF}" destId="{A6148BD3-A349-4E4D-8850-1F5E88A33805}" srcOrd="2" destOrd="0" presId="urn:microsoft.com/office/officeart/2005/8/layout/cycle4"/>
    <dgm:cxn modelId="{438DECF5-970C-48FB-BEC5-04C4308A0FDC}" type="presParOf" srcId="{A6148BD3-A349-4E4D-8850-1F5E88A33805}" destId="{F7F5D1EE-76BD-42C5-8CD7-CD8734AF9CFD}" srcOrd="0" destOrd="0" presId="urn:microsoft.com/office/officeart/2005/8/layout/cycle4"/>
    <dgm:cxn modelId="{75575A73-3878-4E2D-90EE-78D4A3B1CC7F}" type="presParOf" srcId="{A6148BD3-A349-4E4D-8850-1F5E88A33805}" destId="{58EE5197-127E-46C4-A3C4-ECE91EE50BE8}" srcOrd="1" destOrd="0" presId="urn:microsoft.com/office/officeart/2005/8/layout/cycle4"/>
    <dgm:cxn modelId="{8B366AE5-1951-4214-8C0A-6C089EEC019E}" type="presParOf" srcId="{E2AC7C97-67E1-4F1A-8872-6AB591430EDF}" destId="{677A7C9D-092D-4576-B898-576BA589A0E4}" srcOrd="3" destOrd="0" presId="urn:microsoft.com/office/officeart/2005/8/layout/cycle4"/>
    <dgm:cxn modelId="{7BA10E03-8300-44B1-B4FE-1A49FEDFA794}" type="presParOf" srcId="{677A7C9D-092D-4576-B898-576BA589A0E4}" destId="{CB0318C5-F294-4810-B4CF-DBF356FC97F7}" srcOrd="0" destOrd="0" presId="urn:microsoft.com/office/officeart/2005/8/layout/cycle4"/>
    <dgm:cxn modelId="{ADAFE938-E2AE-4384-AB40-02B705ECDB17}" type="presParOf" srcId="{677A7C9D-092D-4576-B898-576BA589A0E4}" destId="{B552D15D-3817-47C1-98AB-C5130EE652DB}" srcOrd="1" destOrd="0" presId="urn:microsoft.com/office/officeart/2005/8/layout/cycle4"/>
    <dgm:cxn modelId="{A1BE105D-68A0-4CF7-B7BF-BED1313708D3}" type="presParOf" srcId="{E2AC7C97-67E1-4F1A-8872-6AB591430EDF}" destId="{CA70E8DC-AFBA-4F27-86BF-683D9B8D4399}" srcOrd="4" destOrd="0" presId="urn:microsoft.com/office/officeart/2005/8/layout/cycle4"/>
    <dgm:cxn modelId="{6DAE520C-3FCB-427D-B198-B14BA73ECC38}" type="presParOf" srcId="{88DD9B05-2FE8-4813-9842-2315293ADA0D}" destId="{35439A83-5511-4440-9A60-03950926BB01}" srcOrd="1" destOrd="0" presId="urn:microsoft.com/office/officeart/2005/8/layout/cycle4"/>
    <dgm:cxn modelId="{7CE2FFDF-1180-41AC-8A7A-6256235BA57B}" type="presParOf" srcId="{35439A83-5511-4440-9A60-03950926BB01}" destId="{46048E9D-A598-4F44-B79B-D381D66D27BB}" srcOrd="0" destOrd="0" presId="urn:microsoft.com/office/officeart/2005/8/layout/cycle4"/>
    <dgm:cxn modelId="{7D171000-76C1-46AC-BAA7-8CC0F937FC1B}" type="presParOf" srcId="{35439A83-5511-4440-9A60-03950926BB01}" destId="{1CB85015-ECD1-4ECA-8129-C4E1E894BA3B}" srcOrd="1" destOrd="0" presId="urn:microsoft.com/office/officeart/2005/8/layout/cycle4"/>
    <dgm:cxn modelId="{58D012B2-73F1-41B2-8F52-FB0318A058DE}" type="presParOf" srcId="{35439A83-5511-4440-9A60-03950926BB01}" destId="{FC2DA89A-20EB-4B44-95B2-219A1BE1CAA6}" srcOrd="2" destOrd="0" presId="urn:microsoft.com/office/officeart/2005/8/layout/cycle4"/>
    <dgm:cxn modelId="{A09249D3-AD04-4ED6-8F1A-0F83256CDA28}" type="presParOf" srcId="{35439A83-5511-4440-9A60-03950926BB01}" destId="{68BB930A-A012-4500-A654-DD5BC349D899}" srcOrd="3" destOrd="0" presId="urn:microsoft.com/office/officeart/2005/8/layout/cycle4"/>
    <dgm:cxn modelId="{35D9D5EE-13F8-461C-A7C9-D218B8FD70DD}" type="presParOf" srcId="{35439A83-5511-4440-9A60-03950926BB01}" destId="{40A1AD89-CDEA-49BD-B973-B7E6FC2140CA}" srcOrd="4" destOrd="0" presId="urn:microsoft.com/office/officeart/2005/8/layout/cycle4"/>
    <dgm:cxn modelId="{0652488F-DC24-4B31-AAA0-D5ACF3941946}" type="presParOf" srcId="{88DD9B05-2FE8-4813-9842-2315293ADA0D}" destId="{7C0CB19F-6AE7-4646-B7DC-E4E4F8D08113}" srcOrd="2" destOrd="0" presId="urn:microsoft.com/office/officeart/2005/8/layout/cycle4"/>
    <dgm:cxn modelId="{BECFC89A-1711-4181-A9FD-F3ECDBC66AD9}" type="presParOf" srcId="{88DD9B05-2FE8-4813-9842-2315293ADA0D}" destId="{27D5F743-05BE-4FBA-895D-0CABAE39852B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0F71E3-0559-4D90-B528-75AA9EE40B7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C7DD8855-9F54-4F1C-B07F-588337EE83C1}">
      <dgm:prSet phldrT="[Text]" custT="1"/>
      <dgm:spPr/>
      <dgm:t>
        <a:bodyPr/>
        <a:lstStyle/>
        <a:p>
          <a:endParaRPr lang="bg-BG" sz="3600" dirty="0">
            <a:latin typeface="Candara" panose="020E0502030303020204" pitchFamily="34" charset="0"/>
          </a:endParaRPr>
        </a:p>
      </dgm:t>
    </dgm:pt>
    <dgm:pt modelId="{8F623FB7-EE54-417F-BF55-F588927CA479}" type="parTrans" cxnId="{5DF0CD4A-7FD9-483B-A6CD-A77B574F7ADA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43A01BF9-46EE-43A0-9E8D-0B1DD07E713C}" type="sibTrans" cxnId="{5DF0CD4A-7FD9-483B-A6CD-A77B574F7ADA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072AD247-2BC4-490C-97E6-90FDDE0F526B}">
      <dgm:prSet phldrT="[Text]" custT="1"/>
      <dgm:spPr/>
      <dgm:t>
        <a:bodyPr/>
        <a:lstStyle/>
        <a:p>
          <a:pPr algn="just"/>
          <a:r>
            <a:rPr lang="ru-RU" sz="1800" b="1" dirty="0" smtClean="0">
              <a:solidFill>
                <a:schemeClr val="tx2"/>
              </a:solidFill>
              <a:latin typeface="+mn-lt"/>
            </a:rPr>
            <a:t>12 МИГ </a:t>
          </a:r>
          <a:r>
            <a:rPr lang="ru-RU" sz="1800" dirty="0" smtClean="0">
              <a:solidFill>
                <a:schemeClr val="tx2"/>
              </a:solidFill>
              <a:latin typeface="+mn-lt"/>
            </a:rPr>
            <a:t>с мерки по </a:t>
          </a:r>
          <a:r>
            <a:rPr lang="en-US" sz="1800" dirty="0" smtClean="0">
              <a:solidFill>
                <a:schemeClr val="tx2"/>
              </a:solidFill>
              <a:latin typeface="+mn-lt"/>
            </a:rPr>
            <a:t>O</a:t>
          </a:r>
          <a:r>
            <a:rPr lang="ru-RU" sz="1800" dirty="0" smtClean="0">
              <a:solidFill>
                <a:schemeClr val="tx2"/>
              </a:solidFill>
              <a:latin typeface="+mn-lt"/>
            </a:rPr>
            <a:t>ПНОИР на обща стойност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10 153 635 лева в стратегиите им по подхода ВОМР.</a:t>
          </a:r>
          <a:endParaRPr lang="bg-BG" sz="1800" dirty="0">
            <a:solidFill>
              <a:schemeClr val="tx2"/>
            </a:solidFill>
            <a:latin typeface="+mn-lt"/>
          </a:endParaRPr>
        </a:p>
      </dgm:t>
    </dgm:pt>
    <dgm:pt modelId="{1417600B-856F-4FE4-9E0B-FF741961B9C3}" type="parTrans" cxnId="{7103C065-250A-48BF-A398-7F1D9FFD0EAE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0CF19FB-4B72-41CD-B5C1-48CE6AAEE4F8}" type="sibTrans" cxnId="{7103C065-250A-48BF-A398-7F1D9FFD0EAE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A4E4A111-74CE-4ACF-90F4-F21D994CF15B}">
      <dgm:prSet phldrT="[Text]" custT="1"/>
      <dgm:spPr/>
      <dgm:t>
        <a:bodyPr/>
        <a:lstStyle/>
        <a:p>
          <a:endParaRPr lang="bg-BG" sz="3600" b="1" dirty="0" smtClean="0">
            <a:solidFill>
              <a:srgbClr val="FF0000"/>
            </a:solidFill>
            <a:latin typeface="Candara" panose="020E0502030303020204" pitchFamily="34" charset="0"/>
          </a:endParaRPr>
        </a:p>
      </dgm:t>
    </dgm:pt>
    <dgm:pt modelId="{BC1FC7A0-59E0-47C9-ACE1-7D5CE0A5D08B}" type="parTrans" cxnId="{40F8D2AB-12B4-4632-801F-5F9F2997172B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6AD61437-FF03-4E6E-94C1-DE8C1F82BFA5}" type="sibTrans" cxnId="{40F8D2AB-12B4-4632-801F-5F9F2997172B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BB29774A-92C2-4DE4-BDDB-4D81E3C17211}">
      <dgm:prSet phldrT="[Text]" custT="1"/>
      <dgm:spPr/>
      <dgm:t>
        <a:bodyPr/>
        <a:lstStyle/>
        <a:p>
          <a:pPr algn="just"/>
          <a:r>
            <a:rPr lang="en-US" sz="1800" noProof="0" dirty="0" smtClean="0">
              <a:solidFill>
                <a:schemeClr val="tx2"/>
              </a:solidFill>
              <a:latin typeface="+mn-lt"/>
            </a:rPr>
            <a:t>4</a:t>
          </a:r>
          <a:r>
            <a:rPr lang="bg-BG" sz="1800" noProof="0" dirty="0" smtClean="0">
              <a:solidFill>
                <a:schemeClr val="tx2"/>
              </a:solidFill>
              <a:latin typeface="+mn-lt"/>
            </a:rPr>
            <a:t> процедури приключени след прием само по 1-ви срок за кандидатстване, по 6 процедури е удължен 1-ви или 2-ри срок, по 2 процедури срокът е удължен по два пъти.</a:t>
          </a:r>
          <a:endParaRPr lang="bg-BG" sz="1800" noProof="0" dirty="0">
            <a:solidFill>
              <a:schemeClr val="tx2"/>
            </a:solidFill>
            <a:latin typeface="+mn-lt"/>
          </a:endParaRPr>
        </a:p>
      </dgm:t>
    </dgm:pt>
    <dgm:pt modelId="{06B4DAB1-E874-45AA-9461-212230177D2F}" type="parTrans" cxnId="{498FF12B-E980-41EC-9EED-FFF5CADF9564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FDCEAB85-DF12-49D2-ABE3-A2527EF2BEB7}" type="sibTrans" cxnId="{498FF12B-E980-41EC-9EED-FFF5CADF9564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61B6FD54-CBFA-40B7-BF8F-1521F05ECFBE}">
      <dgm:prSet phldrT="[Text]" custT="1"/>
      <dgm:spPr/>
      <dgm:t>
        <a:bodyPr/>
        <a:lstStyle/>
        <a:p>
          <a:pPr algn="just"/>
          <a:r>
            <a:rPr lang="bg-BG" sz="1800" b="1" dirty="0" smtClean="0">
              <a:solidFill>
                <a:schemeClr val="tx2"/>
              </a:solidFill>
              <a:latin typeface="+mn-lt"/>
            </a:rPr>
            <a:t>Обявени 16 от планираните първоначално 15 процедури за БФП </a:t>
          </a:r>
          <a:r>
            <a:rPr lang="bg-BG" sz="1800" b="0" dirty="0" smtClean="0">
              <a:solidFill>
                <a:schemeClr val="tx2"/>
              </a:solidFill>
              <a:latin typeface="+mn-lt"/>
            </a:rPr>
            <a:t>за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dirty="0" smtClean="0">
              <a:solidFill>
                <a:schemeClr val="tx2"/>
              </a:solidFill>
              <a:latin typeface="+mn-lt"/>
            </a:rPr>
            <a:t>цялата стойност от 10 153 635 </a:t>
          </a:r>
          <a:r>
            <a:rPr lang="bg-BG" sz="1800" b="0" dirty="0" smtClean="0">
              <a:solidFill>
                <a:schemeClr val="tx2"/>
              </a:solidFill>
              <a:latin typeface="+mn-lt"/>
            </a:rPr>
            <a:t>лв. </a:t>
          </a:r>
          <a:r>
            <a:rPr lang="bg-BG" sz="1800" dirty="0" smtClean="0">
              <a:solidFill>
                <a:schemeClr val="tx2"/>
              </a:solidFill>
              <a:latin typeface="+mn-lt"/>
            </a:rPr>
            <a:t>от ОПНОИР с по два срока на кандидатстване (1 процедура повторно обявена с остатъчния ресурс). </a:t>
          </a:r>
          <a:endParaRPr lang="bg-BG" sz="1800" dirty="0">
            <a:solidFill>
              <a:schemeClr val="tx2"/>
            </a:solidFill>
            <a:latin typeface="+mn-lt"/>
          </a:endParaRPr>
        </a:p>
      </dgm:t>
    </dgm:pt>
    <dgm:pt modelId="{26712020-266B-460F-ABCF-BFC62ABC9D68}" type="sibTrans" cxnId="{D70D9FB4-4AF8-4C5C-8AC2-8BB2D8C51EE8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D692D7A-786D-4813-941B-B313CA7C70F3}" type="parTrans" cxnId="{D70D9FB4-4AF8-4C5C-8AC2-8BB2D8C51EE8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4F629A7C-066D-4F99-BDA4-4C7E8D815952}">
      <dgm:prSet phldrT="[Text]" custT="1"/>
      <dgm:spPr/>
      <dgm:t>
        <a:bodyPr/>
        <a:lstStyle/>
        <a:p>
          <a:r>
            <a:rPr lang="bg-BG" sz="2000" b="1" smtClean="0">
              <a:latin typeface="Candara" panose="020E0502030303020204" pitchFamily="34" charset="0"/>
            </a:rPr>
            <a:t> </a:t>
          </a:r>
          <a:endParaRPr lang="bg-BG" sz="2000" dirty="0">
            <a:latin typeface="Candara" panose="020E0502030303020204" pitchFamily="34" charset="0"/>
          </a:endParaRPr>
        </a:p>
      </dgm:t>
    </dgm:pt>
    <dgm:pt modelId="{21498EF0-4ADD-4374-A788-D365724BDC33}" type="sibTrans" cxnId="{C19858D2-6C54-4F17-9E6E-9CD5A71009CC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E6565E9-3A2F-47AB-A732-48D28466E723}" type="parTrans" cxnId="{C19858D2-6C54-4F17-9E6E-9CD5A71009CC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9487565D-377F-475C-B264-02CD56D6134D}">
      <dgm:prSet phldrT="[Text]" custT="1"/>
      <dgm:spPr/>
      <dgm:t>
        <a:bodyPr/>
        <a:lstStyle/>
        <a:p>
          <a:pPr algn="l"/>
          <a:endParaRPr lang="bg-BG" sz="1800" dirty="0" smtClean="0">
            <a:solidFill>
              <a:schemeClr val="tx2"/>
            </a:solidFill>
            <a:latin typeface="+mn-lt"/>
          </a:endParaRPr>
        </a:p>
      </dgm:t>
    </dgm:pt>
    <dgm:pt modelId="{4D9D8F95-E959-4696-BF0E-F51F15388674}" type="parTrans" cxnId="{B2176277-22C5-46B0-9AB9-B89D8377F422}">
      <dgm:prSet/>
      <dgm:spPr/>
      <dgm:t>
        <a:bodyPr/>
        <a:lstStyle/>
        <a:p>
          <a:endParaRPr lang="bg-BG"/>
        </a:p>
      </dgm:t>
    </dgm:pt>
    <dgm:pt modelId="{FA6DD0D8-621A-4FE8-A98D-B2DEEC7C5B62}" type="sibTrans" cxnId="{B2176277-22C5-46B0-9AB9-B89D8377F422}">
      <dgm:prSet/>
      <dgm:spPr/>
      <dgm:t>
        <a:bodyPr/>
        <a:lstStyle/>
        <a:p>
          <a:endParaRPr lang="bg-BG"/>
        </a:p>
      </dgm:t>
    </dgm:pt>
    <dgm:pt modelId="{C9B22B36-5A8C-4692-9953-152A81D4019E}">
      <dgm:prSet phldrT="[Text]" custT="1"/>
      <dgm:spPr/>
      <dgm:t>
        <a:bodyPr/>
        <a:lstStyle/>
        <a:p>
          <a:pPr algn="just"/>
          <a:endParaRPr lang="bg-BG" sz="1800" dirty="0">
            <a:solidFill>
              <a:schemeClr val="tx2"/>
            </a:solidFill>
            <a:latin typeface="+mn-lt"/>
          </a:endParaRPr>
        </a:p>
      </dgm:t>
    </dgm:pt>
    <dgm:pt modelId="{790A67E3-F9BD-476A-88ED-B47C93A28D68}" type="parTrans" cxnId="{6266A906-00A9-46EC-B0CE-66B54C571C50}">
      <dgm:prSet/>
      <dgm:spPr/>
      <dgm:t>
        <a:bodyPr/>
        <a:lstStyle/>
        <a:p>
          <a:endParaRPr lang="bg-BG"/>
        </a:p>
      </dgm:t>
    </dgm:pt>
    <dgm:pt modelId="{1106DE5C-7B59-4FBB-82D6-9B24A0FAF254}" type="sibTrans" cxnId="{6266A906-00A9-46EC-B0CE-66B54C571C50}">
      <dgm:prSet/>
      <dgm:spPr/>
      <dgm:t>
        <a:bodyPr/>
        <a:lstStyle/>
        <a:p>
          <a:endParaRPr lang="bg-BG"/>
        </a:p>
      </dgm:t>
    </dgm:pt>
    <dgm:pt modelId="{153E8217-A57A-41BB-BED1-996BA4D0ADD1}">
      <dgm:prSet phldrT="[Text]" custT="1"/>
      <dgm:spPr/>
      <dgm:t>
        <a:bodyPr/>
        <a:lstStyle/>
        <a:p>
          <a:pPr algn="just"/>
          <a:r>
            <a:rPr lang="bg-BG" sz="1800" noProof="0" dirty="0" smtClean="0">
              <a:solidFill>
                <a:schemeClr val="tx2"/>
              </a:solidFill>
              <a:latin typeface="+mn-lt"/>
            </a:rPr>
            <a:t>Предстои активиране на 2-ри срок на 1 процедура</a:t>
          </a:r>
          <a:r>
            <a:rPr lang="en-US" sz="1800" noProof="0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noProof="0" dirty="0" smtClean="0">
              <a:solidFill>
                <a:schemeClr val="tx2"/>
              </a:solidFill>
              <a:latin typeface="+mn-lt"/>
            </a:rPr>
            <a:t>при остатъчен ресурс от 1-ви срок.</a:t>
          </a:r>
          <a:endParaRPr lang="bg-BG" sz="1800" noProof="0" dirty="0">
            <a:solidFill>
              <a:schemeClr val="tx2"/>
            </a:solidFill>
            <a:latin typeface="+mn-lt"/>
          </a:endParaRPr>
        </a:p>
      </dgm:t>
    </dgm:pt>
    <dgm:pt modelId="{DA288357-D421-4D95-9E00-D38A69E11A12}" type="parTrans" cxnId="{3DDF53BE-8E67-4BAB-8CD7-9F9F2568B40F}">
      <dgm:prSet/>
      <dgm:spPr/>
      <dgm:t>
        <a:bodyPr/>
        <a:lstStyle/>
        <a:p>
          <a:endParaRPr lang="en-US"/>
        </a:p>
      </dgm:t>
    </dgm:pt>
    <dgm:pt modelId="{2E305B89-7739-4A58-913C-A50DDA9FC5DB}" type="sibTrans" cxnId="{3DDF53BE-8E67-4BAB-8CD7-9F9F2568B40F}">
      <dgm:prSet/>
      <dgm:spPr/>
      <dgm:t>
        <a:bodyPr/>
        <a:lstStyle/>
        <a:p>
          <a:endParaRPr lang="en-US"/>
        </a:p>
      </dgm:t>
    </dgm:pt>
    <dgm:pt modelId="{B69669F8-CA86-4C23-BA57-CDB069E9FC14}">
      <dgm:prSet phldrT="[Text]" custT="1"/>
      <dgm:spPr/>
      <dgm:t>
        <a:bodyPr/>
        <a:lstStyle/>
        <a:p>
          <a:pPr algn="just"/>
          <a:r>
            <a:rPr lang="bg-BG" sz="1800" dirty="0" smtClean="0">
              <a:solidFill>
                <a:schemeClr val="tx2"/>
              </a:solidFill>
              <a:latin typeface="+mn-lt"/>
            </a:rPr>
            <a:t>Приключени за кандидатстване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16 процедури </a:t>
          </a:r>
          <a:r>
            <a:rPr lang="bg-BG" sz="1800" dirty="0" smtClean="0">
              <a:solidFill>
                <a:schemeClr val="tx2"/>
              </a:solidFill>
              <a:latin typeface="+mn-lt"/>
            </a:rPr>
            <a:t>и подадени общо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63 проектни предложения към 30.11.2020 г.</a:t>
          </a:r>
          <a:endParaRPr lang="bg-BG" sz="1800" b="1" dirty="0">
            <a:solidFill>
              <a:schemeClr val="tx2"/>
            </a:solidFill>
            <a:latin typeface="+mn-lt"/>
          </a:endParaRPr>
        </a:p>
      </dgm:t>
    </dgm:pt>
    <dgm:pt modelId="{FACECF8D-62E8-40BF-A5D1-77E9DE600254}" type="parTrans" cxnId="{28D6BD57-C944-4400-8EA4-418B982DF0F3}">
      <dgm:prSet/>
      <dgm:spPr/>
      <dgm:t>
        <a:bodyPr/>
        <a:lstStyle/>
        <a:p>
          <a:endParaRPr lang="en-US"/>
        </a:p>
      </dgm:t>
    </dgm:pt>
    <dgm:pt modelId="{01759F75-62E9-4A21-8FFE-D4CA8245D30F}" type="sibTrans" cxnId="{28D6BD57-C944-4400-8EA4-418B982DF0F3}">
      <dgm:prSet/>
      <dgm:spPr/>
      <dgm:t>
        <a:bodyPr/>
        <a:lstStyle/>
        <a:p>
          <a:endParaRPr lang="en-US"/>
        </a:p>
      </dgm:t>
    </dgm:pt>
    <dgm:pt modelId="{D03DE6D0-CE28-4C0A-8C51-89F0D5332941}" type="pres">
      <dgm:prSet presAssocID="{570F71E3-0559-4D90-B528-75AA9EE40B7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11ED18BB-8DD2-4C15-B66E-6C69824DE2CC}" type="pres">
      <dgm:prSet presAssocID="{C7DD8855-9F54-4F1C-B07F-588337EE83C1}" presName="composite" presStyleCnt="0"/>
      <dgm:spPr/>
    </dgm:pt>
    <dgm:pt modelId="{754EC889-EDA2-427A-82A9-6F205AF99B9C}" type="pres">
      <dgm:prSet presAssocID="{C7DD8855-9F54-4F1C-B07F-588337EE83C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4DE6EB3-8776-4E5F-9363-F3ED31E0347C}" type="pres">
      <dgm:prSet presAssocID="{C7DD8855-9F54-4F1C-B07F-588337EE83C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9469E09-65F6-47F4-B943-9E9B3B276C70}" type="pres">
      <dgm:prSet presAssocID="{43A01BF9-46EE-43A0-9E8D-0B1DD07E713C}" presName="sp" presStyleCnt="0"/>
      <dgm:spPr/>
    </dgm:pt>
    <dgm:pt modelId="{4EADC357-0A5C-4531-816F-33516FBA183A}" type="pres">
      <dgm:prSet presAssocID="{4F629A7C-066D-4F99-BDA4-4C7E8D815952}" presName="composite" presStyleCnt="0"/>
      <dgm:spPr/>
    </dgm:pt>
    <dgm:pt modelId="{98935269-A16B-4B4A-9B0B-5E32C1D98EE5}" type="pres">
      <dgm:prSet presAssocID="{4F629A7C-066D-4F99-BDA4-4C7E8D815952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2FD4A0E8-5BC1-4016-B3FC-00D5C5CBF404}" type="pres">
      <dgm:prSet presAssocID="{4F629A7C-066D-4F99-BDA4-4C7E8D815952}" presName="descendantText" presStyleLbl="alignAcc1" presStyleIdx="1" presStyleCnt="3" custScaleY="153629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FAB5CEE-AE96-49FB-9E36-6E3147C7457D}" type="pres">
      <dgm:prSet presAssocID="{21498EF0-4ADD-4374-A788-D365724BDC33}" presName="sp" presStyleCnt="0"/>
      <dgm:spPr/>
    </dgm:pt>
    <dgm:pt modelId="{D9F9FB8E-E16E-4749-B668-E840A71CD16F}" type="pres">
      <dgm:prSet presAssocID="{A4E4A111-74CE-4ACF-90F4-F21D994CF15B}" presName="composite" presStyleCnt="0"/>
      <dgm:spPr/>
    </dgm:pt>
    <dgm:pt modelId="{897D330E-F89B-415F-86AC-F54B3012CCA5}" type="pres">
      <dgm:prSet presAssocID="{A4E4A111-74CE-4ACF-90F4-F21D994CF15B}" presName="parentText" presStyleLbl="alignNode1" presStyleIdx="2" presStyleCnt="3" custLinFactNeighborX="949" custLinFactNeighborY="838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15F32BD3-CBE6-475F-A0D6-E6EC74190816}" type="pres">
      <dgm:prSet presAssocID="{A4E4A111-74CE-4ACF-90F4-F21D994CF15B}" presName="descendantText" presStyleLbl="alignAcc1" presStyleIdx="2" presStyleCnt="3" custScaleY="164754" custLinFactNeighborX="292" custLinFactNeighborY="88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D70D9FB4-4AF8-4C5C-8AC2-8BB2D8C51EE8}" srcId="{4F629A7C-066D-4F99-BDA4-4C7E8D815952}" destId="{61B6FD54-CBFA-40B7-BF8F-1521F05ECFBE}" srcOrd="0" destOrd="0" parTransId="{2D692D7A-786D-4813-941B-B313CA7C70F3}" sibTransId="{26712020-266B-460F-ABCF-BFC62ABC9D68}"/>
    <dgm:cxn modelId="{C19858D2-6C54-4F17-9E6E-9CD5A71009CC}" srcId="{570F71E3-0559-4D90-B528-75AA9EE40B7C}" destId="{4F629A7C-066D-4F99-BDA4-4C7E8D815952}" srcOrd="1" destOrd="0" parTransId="{2E6565E9-3A2F-47AB-A732-48D28466E723}" sibTransId="{21498EF0-4ADD-4374-A788-D365724BDC33}"/>
    <dgm:cxn modelId="{50337D56-474A-460A-83BD-6E6419C4E252}" type="presOf" srcId="{A4E4A111-74CE-4ACF-90F4-F21D994CF15B}" destId="{897D330E-F89B-415F-86AC-F54B3012CCA5}" srcOrd="0" destOrd="0" presId="urn:microsoft.com/office/officeart/2005/8/layout/chevron2"/>
    <dgm:cxn modelId="{5DF0CD4A-7FD9-483B-A6CD-A77B574F7ADA}" srcId="{570F71E3-0559-4D90-B528-75AA9EE40B7C}" destId="{C7DD8855-9F54-4F1C-B07F-588337EE83C1}" srcOrd="0" destOrd="0" parTransId="{8F623FB7-EE54-417F-BF55-F588927CA479}" sibTransId="{43A01BF9-46EE-43A0-9E8D-0B1DD07E713C}"/>
    <dgm:cxn modelId="{B2176277-22C5-46B0-9AB9-B89D8377F422}" srcId="{C7DD8855-9F54-4F1C-B07F-588337EE83C1}" destId="{9487565D-377F-475C-B264-02CD56D6134D}" srcOrd="2" destOrd="0" parTransId="{4D9D8F95-E959-4696-BF0E-F51F15388674}" sibTransId="{FA6DD0D8-621A-4FE8-A98D-B2DEEC7C5B62}"/>
    <dgm:cxn modelId="{E8A9B866-6756-4624-82BE-D61744CF3E1C}" type="presOf" srcId="{61B6FD54-CBFA-40B7-BF8F-1521F05ECFBE}" destId="{2FD4A0E8-5BC1-4016-B3FC-00D5C5CBF404}" srcOrd="0" destOrd="0" presId="urn:microsoft.com/office/officeart/2005/8/layout/chevron2"/>
    <dgm:cxn modelId="{40F8D2AB-12B4-4632-801F-5F9F2997172B}" srcId="{570F71E3-0559-4D90-B528-75AA9EE40B7C}" destId="{A4E4A111-74CE-4ACF-90F4-F21D994CF15B}" srcOrd="2" destOrd="0" parTransId="{BC1FC7A0-59E0-47C9-ACE1-7D5CE0A5D08B}" sibTransId="{6AD61437-FF03-4E6E-94C1-DE8C1F82BFA5}"/>
    <dgm:cxn modelId="{1F1A2744-41C4-4050-9BCC-074635B4970E}" type="presOf" srcId="{072AD247-2BC4-490C-97E6-90FDDE0F526B}" destId="{B4DE6EB3-8776-4E5F-9363-F3ED31E0347C}" srcOrd="0" destOrd="1" presId="urn:microsoft.com/office/officeart/2005/8/layout/chevron2"/>
    <dgm:cxn modelId="{D603E342-9572-4A2A-BEA1-58101E8399E9}" type="presOf" srcId="{570F71E3-0559-4D90-B528-75AA9EE40B7C}" destId="{D03DE6D0-CE28-4C0A-8C51-89F0D5332941}" srcOrd="0" destOrd="0" presId="urn:microsoft.com/office/officeart/2005/8/layout/chevron2"/>
    <dgm:cxn modelId="{250724E7-1CA4-44B9-9636-CFA22C7390AB}" type="presOf" srcId="{B69669F8-CA86-4C23-BA57-CDB069E9FC14}" destId="{2FD4A0E8-5BC1-4016-B3FC-00D5C5CBF404}" srcOrd="0" destOrd="1" presId="urn:microsoft.com/office/officeart/2005/8/layout/chevron2"/>
    <dgm:cxn modelId="{498FF12B-E980-41EC-9EED-FFF5CADF9564}" srcId="{A4E4A111-74CE-4ACF-90F4-F21D994CF15B}" destId="{BB29774A-92C2-4DE4-BDDB-4D81E3C17211}" srcOrd="0" destOrd="0" parTransId="{06B4DAB1-E874-45AA-9461-212230177D2F}" sibTransId="{FDCEAB85-DF12-49D2-ABE3-A2527EF2BEB7}"/>
    <dgm:cxn modelId="{6266A906-00A9-46EC-B0CE-66B54C571C50}" srcId="{C7DD8855-9F54-4F1C-B07F-588337EE83C1}" destId="{C9B22B36-5A8C-4692-9953-152A81D4019E}" srcOrd="0" destOrd="0" parTransId="{790A67E3-F9BD-476A-88ED-B47C93A28D68}" sibTransId="{1106DE5C-7B59-4FBB-82D6-9B24A0FAF254}"/>
    <dgm:cxn modelId="{0EB61D1A-F31C-4ECF-8DAF-23F6E9F4DDC3}" type="presOf" srcId="{BB29774A-92C2-4DE4-BDDB-4D81E3C17211}" destId="{15F32BD3-CBE6-475F-A0D6-E6EC74190816}" srcOrd="0" destOrd="0" presId="urn:microsoft.com/office/officeart/2005/8/layout/chevron2"/>
    <dgm:cxn modelId="{90BFC5A4-B7A5-4926-A1B2-0ABB34E62324}" type="presOf" srcId="{4F629A7C-066D-4F99-BDA4-4C7E8D815952}" destId="{98935269-A16B-4B4A-9B0B-5E32C1D98EE5}" srcOrd="0" destOrd="0" presId="urn:microsoft.com/office/officeart/2005/8/layout/chevron2"/>
    <dgm:cxn modelId="{7103C065-250A-48BF-A398-7F1D9FFD0EAE}" srcId="{C7DD8855-9F54-4F1C-B07F-588337EE83C1}" destId="{072AD247-2BC4-490C-97E6-90FDDE0F526B}" srcOrd="1" destOrd="0" parTransId="{1417600B-856F-4FE4-9E0B-FF741961B9C3}" sibTransId="{20CF19FB-4B72-41CD-B5C1-48CE6AAEE4F8}"/>
    <dgm:cxn modelId="{28D6BD57-C944-4400-8EA4-418B982DF0F3}" srcId="{4F629A7C-066D-4F99-BDA4-4C7E8D815952}" destId="{B69669F8-CA86-4C23-BA57-CDB069E9FC14}" srcOrd="1" destOrd="0" parTransId="{FACECF8D-62E8-40BF-A5D1-77E9DE600254}" sibTransId="{01759F75-62E9-4A21-8FFE-D4CA8245D30F}"/>
    <dgm:cxn modelId="{9D2080A7-3F85-461B-BD2E-087EFCFD28F9}" type="presOf" srcId="{153E8217-A57A-41BB-BED1-996BA4D0ADD1}" destId="{15F32BD3-CBE6-475F-A0D6-E6EC74190816}" srcOrd="0" destOrd="1" presId="urn:microsoft.com/office/officeart/2005/8/layout/chevron2"/>
    <dgm:cxn modelId="{ACBC4EFD-B85B-4362-B850-E7F62CF78652}" type="presOf" srcId="{9487565D-377F-475C-B264-02CD56D6134D}" destId="{B4DE6EB3-8776-4E5F-9363-F3ED31E0347C}" srcOrd="0" destOrd="2" presId="urn:microsoft.com/office/officeart/2005/8/layout/chevron2"/>
    <dgm:cxn modelId="{3320D435-7603-42F5-BBCF-083DF6644B41}" type="presOf" srcId="{C9B22B36-5A8C-4692-9953-152A81D4019E}" destId="{B4DE6EB3-8776-4E5F-9363-F3ED31E0347C}" srcOrd="0" destOrd="0" presId="urn:microsoft.com/office/officeart/2005/8/layout/chevron2"/>
    <dgm:cxn modelId="{6CD8D87D-9899-4CA5-AB63-28C7430FEAF3}" type="presOf" srcId="{C7DD8855-9F54-4F1C-B07F-588337EE83C1}" destId="{754EC889-EDA2-427A-82A9-6F205AF99B9C}" srcOrd="0" destOrd="0" presId="urn:microsoft.com/office/officeart/2005/8/layout/chevron2"/>
    <dgm:cxn modelId="{3DDF53BE-8E67-4BAB-8CD7-9F9F2568B40F}" srcId="{A4E4A111-74CE-4ACF-90F4-F21D994CF15B}" destId="{153E8217-A57A-41BB-BED1-996BA4D0ADD1}" srcOrd="1" destOrd="0" parTransId="{DA288357-D421-4D95-9E00-D38A69E11A12}" sibTransId="{2E305B89-7739-4A58-913C-A50DDA9FC5DB}"/>
    <dgm:cxn modelId="{079073DB-9BB7-4497-8F4A-D71AA951977B}" type="presParOf" srcId="{D03DE6D0-CE28-4C0A-8C51-89F0D5332941}" destId="{11ED18BB-8DD2-4C15-B66E-6C69824DE2CC}" srcOrd="0" destOrd="0" presId="urn:microsoft.com/office/officeart/2005/8/layout/chevron2"/>
    <dgm:cxn modelId="{514E80A4-792E-4349-8C5D-4EFA43690AE6}" type="presParOf" srcId="{11ED18BB-8DD2-4C15-B66E-6C69824DE2CC}" destId="{754EC889-EDA2-427A-82A9-6F205AF99B9C}" srcOrd="0" destOrd="0" presId="urn:microsoft.com/office/officeart/2005/8/layout/chevron2"/>
    <dgm:cxn modelId="{DA3C9D55-6AD5-43D0-9C3E-9D90DF47B11B}" type="presParOf" srcId="{11ED18BB-8DD2-4C15-B66E-6C69824DE2CC}" destId="{B4DE6EB3-8776-4E5F-9363-F3ED31E0347C}" srcOrd="1" destOrd="0" presId="urn:microsoft.com/office/officeart/2005/8/layout/chevron2"/>
    <dgm:cxn modelId="{24448F10-F6C0-49B8-9AC5-C2869BAF4FC7}" type="presParOf" srcId="{D03DE6D0-CE28-4C0A-8C51-89F0D5332941}" destId="{59469E09-65F6-47F4-B943-9E9B3B276C70}" srcOrd="1" destOrd="0" presId="urn:microsoft.com/office/officeart/2005/8/layout/chevron2"/>
    <dgm:cxn modelId="{1CAA79B2-FA26-4F8E-8D84-F90EC27A309B}" type="presParOf" srcId="{D03DE6D0-CE28-4C0A-8C51-89F0D5332941}" destId="{4EADC357-0A5C-4531-816F-33516FBA183A}" srcOrd="2" destOrd="0" presId="urn:microsoft.com/office/officeart/2005/8/layout/chevron2"/>
    <dgm:cxn modelId="{6C01EAEE-EED2-46DD-9F5A-A593A36C36D0}" type="presParOf" srcId="{4EADC357-0A5C-4531-816F-33516FBA183A}" destId="{98935269-A16B-4B4A-9B0B-5E32C1D98EE5}" srcOrd="0" destOrd="0" presId="urn:microsoft.com/office/officeart/2005/8/layout/chevron2"/>
    <dgm:cxn modelId="{939917C6-AE64-4B78-9A23-EDFE620A4F02}" type="presParOf" srcId="{4EADC357-0A5C-4531-816F-33516FBA183A}" destId="{2FD4A0E8-5BC1-4016-B3FC-00D5C5CBF404}" srcOrd="1" destOrd="0" presId="urn:microsoft.com/office/officeart/2005/8/layout/chevron2"/>
    <dgm:cxn modelId="{A57144F5-5FB9-4B0F-ADBB-654469A91D0D}" type="presParOf" srcId="{D03DE6D0-CE28-4C0A-8C51-89F0D5332941}" destId="{5FAB5CEE-AE96-49FB-9E36-6E3147C7457D}" srcOrd="3" destOrd="0" presId="urn:microsoft.com/office/officeart/2005/8/layout/chevron2"/>
    <dgm:cxn modelId="{CD5941D8-47C6-4A55-848E-FAA0ECC4A876}" type="presParOf" srcId="{D03DE6D0-CE28-4C0A-8C51-89F0D5332941}" destId="{D9F9FB8E-E16E-4749-B668-E840A71CD16F}" srcOrd="4" destOrd="0" presId="urn:microsoft.com/office/officeart/2005/8/layout/chevron2"/>
    <dgm:cxn modelId="{82D7E812-1750-4E17-8BAE-3E3D765E913F}" type="presParOf" srcId="{D9F9FB8E-E16E-4749-B668-E840A71CD16F}" destId="{897D330E-F89B-415F-86AC-F54B3012CCA5}" srcOrd="0" destOrd="0" presId="urn:microsoft.com/office/officeart/2005/8/layout/chevron2"/>
    <dgm:cxn modelId="{4434EAAA-361C-4C54-8834-99E2328AEC91}" type="presParOf" srcId="{D9F9FB8E-E16E-4749-B668-E840A71CD16F}" destId="{15F32BD3-CBE6-475F-A0D6-E6EC7419081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0F71E3-0559-4D90-B528-75AA9EE40B7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C7DD8855-9F54-4F1C-B07F-588337EE83C1}">
      <dgm:prSet phldrT="[Text]" custT="1"/>
      <dgm:spPr/>
      <dgm:t>
        <a:bodyPr/>
        <a:lstStyle/>
        <a:p>
          <a:endParaRPr lang="bg-BG" sz="3600" dirty="0">
            <a:latin typeface="Candara" panose="020E0502030303020204" pitchFamily="34" charset="0"/>
          </a:endParaRPr>
        </a:p>
      </dgm:t>
    </dgm:pt>
    <dgm:pt modelId="{8F623FB7-EE54-417F-BF55-F588927CA479}" type="parTrans" cxnId="{5DF0CD4A-7FD9-483B-A6CD-A77B574F7ADA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43A01BF9-46EE-43A0-9E8D-0B1DD07E713C}" type="sibTrans" cxnId="{5DF0CD4A-7FD9-483B-A6CD-A77B574F7ADA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61B6FD54-CBFA-40B7-BF8F-1521F05ECFBE}">
      <dgm:prSet phldrT="[Text]" custT="1"/>
      <dgm:spPr/>
      <dgm:t>
        <a:bodyPr/>
        <a:lstStyle/>
        <a:p>
          <a:pPr algn="just"/>
          <a:r>
            <a:rPr lang="bg-BG" sz="1800" b="1" dirty="0" smtClean="0">
              <a:solidFill>
                <a:schemeClr val="tx2"/>
              </a:solidFill>
              <a:latin typeface="+mn-lt"/>
            </a:rPr>
            <a:t>В  процес на оценка</a:t>
          </a:r>
          <a:r>
            <a:rPr lang="en-US" sz="1800" b="1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са 9</a:t>
          </a:r>
          <a:r>
            <a:rPr lang="en-US" sz="1800" b="1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процедури с </a:t>
          </a:r>
          <a:r>
            <a:rPr lang="en-US" sz="1800" b="1" dirty="0" smtClean="0">
              <a:solidFill>
                <a:schemeClr val="tx2"/>
              </a:solidFill>
              <a:latin typeface="+mn-lt"/>
            </a:rPr>
            <a:t>3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4</a:t>
          </a:r>
          <a:r>
            <a:rPr lang="en-US" sz="1800" b="1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проектни предложения. </a:t>
          </a:r>
          <a:endParaRPr lang="bg-BG" sz="1800" b="1" dirty="0">
            <a:solidFill>
              <a:schemeClr val="tx2"/>
            </a:solidFill>
            <a:latin typeface="+mn-lt"/>
          </a:endParaRPr>
        </a:p>
      </dgm:t>
    </dgm:pt>
    <dgm:pt modelId="{26712020-266B-460F-ABCF-BFC62ABC9D68}" type="sibTrans" cxnId="{D70D9FB4-4AF8-4C5C-8AC2-8BB2D8C51EE8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D692D7A-786D-4813-941B-B313CA7C70F3}" type="parTrans" cxnId="{D70D9FB4-4AF8-4C5C-8AC2-8BB2D8C51EE8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4F629A7C-066D-4F99-BDA4-4C7E8D815952}">
      <dgm:prSet phldrT="[Text]" custT="1"/>
      <dgm:spPr/>
      <dgm:t>
        <a:bodyPr/>
        <a:lstStyle/>
        <a:p>
          <a:r>
            <a:rPr lang="bg-BG" sz="2000" b="1" smtClean="0">
              <a:latin typeface="Candara" panose="020E0502030303020204" pitchFamily="34" charset="0"/>
            </a:rPr>
            <a:t> </a:t>
          </a:r>
          <a:endParaRPr lang="bg-BG" sz="2000" dirty="0">
            <a:latin typeface="Candara" panose="020E0502030303020204" pitchFamily="34" charset="0"/>
          </a:endParaRPr>
        </a:p>
      </dgm:t>
    </dgm:pt>
    <dgm:pt modelId="{21498EF0-4ADD-4374-A788-D365724BDC33}" type="sibTrans" cxnId="{C19858D2-6C54-4F17-9E6E-9CD5A71009CC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2E6565E9-3A2F-47AB-A732-48D28466E723}" type="parTrans" cxnId="{C19858D2-6C54-4F17-9E6E-9CD5A71009CC}">
      <dgm:prSet/>
      <dgm:spPr/>
      <dgm:t>
        <a:bodyPr/>
        <a:lstStyle/>
        <a:p>
          <a:endParaRPr lang="bg-BG">
            <a:latin typeface="Candara" panose="020E0502030303020204" pitchFamily="34" charset="0"/>
          </a:endParaRPr>
        </a:p>
      </dgm:t>
    </dgm:pt>
    <dgm:pt modelId="{C9B22B36-5A8C-4692-9953-152A81D4019E}">
      <dgm:prSet phldrT="[Text]" custT="1"/>
      <dgm:spPr/>
      <dgm:t>
        <a:bodyPr/>
        <a:lstStyle/>
        <a:p>
          <a:pPr algn="just"/>
          <a:r>
            <a:rPr lang="bg-BG" sz="1800" b="1" dirty="0" smtClean="0">
              <a:solidFill>
                <a:schemeClr val="tx2"/>
              </a:solidFill>
              <a:latin typeface="+mn-lt"/>
            </a:rPr>
            <a:t>Сключени са 26 договора на обща стойност 5 153 681 лв. или 51 % от ресурса за ВОМР по ОПНОИР.</a:t>
          </a:r>
          <a:endParaRPr lang="bg-BG" sz="1800" b="1" dirty="0">
            <a:solidFill>
              <a:schemeClr val="tx2"/>
            </a:solidFill>
            <a:latin typeface="+mn-lt"/>
          </a:endParaRPr>
        </a:p>
      </dgm:t>
    </dgm:pt>
    <dgm:pt modelId="{790A67E3-F9BD-476A-88ED-B47C93A28D68}" type="parTrans" cxnId="{6266A906-00A9-46EC-B0CE-66B54C571C50}">
      <dgm:prSet/>
      <dgm:spPr/>
      <dgm:t>
        <a:bodyPr/>
        <a:lstStyle/>
        <a:p>
          <a:endParaRPr lang="bg-BG"/>
        </a:p>
      </dgm:t>
    </dgm:pt>
    <dgm:pt modelId="{1106DE5C-7B59-4FBB-82D6-9B24A0FAF254}" type="sibTrans" cxnId="{6266A906-00A9-46EC-B0CE-66B54C571C50}">
      <dgm:prSet/>
      <dgm:spPr/>
      <dgm:t>
        <a:bodyPr/>
        <a:lstStyle/>
        <a:p>
          <a:endParaRPr lang="bg-BG"/>
        </a:p>
      </dgm:t>
    </dgm:pt>
    <dgm:pt modelId="{B8C01658-6030-4EE6-A250-21EBA0D56107}">
      <dgm:prSet phldrT="[Text]"/>
      <dgm:spPr/>
      <dgm:t>
        <a:bodyPr/>
        <a:lstStyle/>
        <a:p>
          <a:endParaRPr lang="bg-BG" dirty="0">
            <a:latin typeface="Candara" panose="020E0502030303020204" pitchFamily="34" charset="0"/>
          </a:endParaRPr>
        </a:p>
      </dgm:t>
    </dgm:pt>
    <dgm:pt modelId="{55B20E8F-F9B1-4CA2-914F-770218F04671}" type="parTrans" cxnId="{C4ABFFD1-049C-4906-A268-F68E1BF7F57D}">
      <dgm:prSet/>
      <dgm:spPr/>
      <dgm:t>
        <a:bodyPr/>
        <a:lstStyle/>
        <a:p>
          <a:endParaRPr lang="en-US"/>
        </a:p>
      </dgm:t>
    </dgm:pt>
    <dgm:pt modelId="{6FAF9B33-C84A-4E09-8406-16D3E92AAD6D}" type="sibTrans" cxnId="{C4ABFFD1-049C-4906-A268-F68E1BF7F57D}">
      <dgm:prSet/>
      <dgm:spPr/>
      <dgm:t>
        <a:bodyPr/>
        <a:lstStyle/>
        <a:p>
          <a:endParaRPr lang="en-US"/>
        </a:p>
      </dgm:t>
    </dgm:pt>
    <dgm:pt modelId="{A9B46925-0941-4CB6-BFF2-F7E3FA586963}">
      <dgm:prSet phldrT="[Text]" custT="1"/>
      <dgm:spPr/>
      <dgm:t>
        <a:bodyPr/>
        <a:lstStyle/>
        <a:p>
          <a:pPr algn="just"/>
          <a:r>
            <a:rPr lang="bg-BG" sz="1800" b="1" dirty="0" smtClean="0">
              <a:solidFill>
                <a:schemeClr val="tx2"/>
              </a:solidFill>
              <a:latin typeface="+mn-lt"/>
            </a:rPr>
            <a:t>Предвижда се подкрепа за образователна интеграция на деца и ученици от маргинализирани общности в 37 училища и 17 детски градини в малките населени места на територията на действие на МИГ.</a:t>
          </a:r>
          <a:endParaRPr lang="bg-BG" sz="1800" b="1" dirty="0">
            <a:solidFill>
              <a:schemeClr val="tx2"/>
            </a:solidFill>
            <a:latin typeface="+mn-lt"/>
          </a:endParaRPr>
        </a:p>
      </dgm:t>
    </dgm:pt>
    <dgm:pt modelId="{76F69E61-72AD-4783-BE0F-94268B67E956}" type="parTrans" cxnId="{0A249C86-C22C-4D32-9A51-DE8FD1F2C56A}">
      <dgm:prSet/>
      <dgm:spPr/>
      <dgm:t>
        <a:bodyPr/>
        <a:lstStyle/>
        <a:p>
          <a:endParaRPr lang="en-US"/>
        </a:p>
      </dgm:t>
    </dgm:pt>
    <dgm:pt modelId="{C8E4A349-D388-45AE-BCA3-3F0FDFAC8EBA}" type="sibTrans" cxnId="{0A249C86-C22C-4D32-9A51-DE8FD1F2C56A}">
      <dgm:prSet/>
      <dgm:spPr/>
      <dgm:t>
        <a:bodyPr/>
        <a:lstStyle/>
        <a:p>
          <a:endParaRPr lang="en-US"/>
        </a:p>
      </dgm:t>
    </dgm:pt>
    <dgm:pt modelId="{000A7107-7AFA-414F-BCE2-576EC7ABE19F}">
      <dgm:prSet phldrT="[Text]"/>
      <dgm:spPr/>
      <dgm:t>
        <a:bodyPr/>
        <a:lstStyle/>
        <a:p>
          <a:endParaRPr lang="bg-BG" dirty="0">
            <a:solidFill>
              <a:srgbClr val="002060"/>
            </a:solidFill>
            <a:latin typeface="Candara" panose="020E0502030303020204" pitchFamily="34" charset="0"/>
          </a:endParaRPr>
        </a:p>
      </dgm:t>
    </dgm:pt>
    <dgm:pt modelId="{5A8EF53E-72B2-4767-9C3F-B89C09AD2843}" type="parTrans" cxnId="{2D9F4C2E-7B38-4F65-835B-FA1EA694D6B9}">
      <dgm:prSet/>
      <dgm:spPr/>
      <dgm:t>
        <a:bodyPr/>
        <a:lstStyle/>
        <a:p>
          <a:endParaRPr lang="en-US"/>
        </a:p>
      </dgm:t>
    </dgm:pt>
    <dgm:pt modelId="{F2E0C883-3D8A-4612-891C-D3836C6EA1D5}" type="sibTrans" cxnId="{2D9F4C2E-7B38-4F65-835B-FA1EA694D6B9}">
      <dgm:prSet/>
      <dgm:spPr/>
      <dgm:t>
        <a:bodyPr/>
        <a:lstStyle/>
        <a:p>
          <a:endParaRPr lang="en-US"/>
        </a:p>
      </dgm:t>
    </dgm:pt>
    <dgm:pt modelId="{85698BCA-28A6-4481-82B2-A9016EFF4D1F}">
      <dgm:prSet custT="1"/>
      <dgm:spPr/>
      <dgm:t>
        <a:bodyPr/>
        <a:lstStyle/>
        <a:p>
          <a:pPr algn="just"/>
          <a:r>
            <a:rPr lang="bg-BG" sz="1800" b="1" dirty="0" smtClean="0">
              <a:solidFill>
                <a:schemeClr val="tx2"/>
              </a:solidFill>
              <a:latin typeface="+mn-lt"/>
            </a:rPr>
            <a:t>Целевата група включва </a:t>
          </a:r>
          <a:r>
            <a:rPr lang="en-US" sz="1800" b="1" dirty="0" smtClean="0">
              <a:solidFill>
                <a:schemeClr val="tx2"/>
              </a:solidFill>
              <a:latin typeface="+mn-lt"/>
            </a:rPr>
            <a:t>2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522</a:t>
          </a:r>
          <a:r>
            <a:rPr lang="en-US" sz="1800" b="1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dirty="0" smtClean="0">
              <a:solidFill>
                <a:schemeClr val="tx2"/>
              </a:solidFill>
              <a:latin typeface="+mn-lt"/>
            </a:rPr>
            <a:t>деца и ученици, включени в обучения по български език, спортни занимания, клубове по интереси и други дейности за по-добра образователна среда и намаляване броя на отпадащите от училище.</a:t>
          </a:r>
          <a:endParaRPr lang="en-US" sz="1800" b="1" dirty="0">
            <a:solidFill>
              <a:schemeClr val="tx2"/>
            </a:solidFill>
            <a:latin typeface="+mn-lt"/>
          </a:endParaRPr>
        </a:p>
      </dgm:t>
    </dgm:pt>
    <dgm:pt modelId="{B3201186-A314-4E81-A3C4-189D9D84191D}" type="parTrans" cxnId="{8FF3AF6F-3570-4FC8-9B9B-0A4C7311E035}">
      <dgm:prSet/>
      <dgm:spPr/>
      <dgm:t>
        <a:bodyPr/>
        <a:lstStyle/>
        <a:p>
          <a:endParaRPr lang="en-US"/>
        </a:p>
      </dgm:t>
    </dgm:pt>
    <dgm:pt modelId="{01E371C7-F4E6-4637-A212-10C64B494452}" type="sibTrans" cxnId="{8FF3AF6F-3570-4FC8-9B9B-0A4C7311E035}">
      <dgm:prSet/>
      <dgm:spPr/>
      <dgm:t>
        <a:bodyPr/>
        <a:lstStyle/>
        <a:p>
          <a:endParaRPr lang="en-US"/>
        </a:p>
      </dgm:t>
    </dgm:pt>
    <dgm:pt modelId="{D03DE6D0-CE28-4C0A-8C51-89F0D5332941}" type="pres">
      <dgm:prSet presAssocID="{570F71E3-0559-4D90-B528-75AA9EE40B7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11ED18BB-8DD2-4C15-B66E-6C69824DE2CC}" type="pres">
      <dgm:prSet presAssocID="{C7DD8855-9F54-4F1C-B07F-588337EE83C1}" presName="composite" presStyleCnt="0"/>
      <dgm:spPr/>
    </dgm:pt>
    <dgm:pt modelId="{754EC889-EDA2-427A-82A9-6F205AF99B9C}" type="pres">
      <dgm:prSet presAssocID="{C7DD8855-9F54-4F1C-B07F-588337EE83C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4DE6EB3-8776-4E5F-9363-F3ED31E0347C}" type="pres">
      <dgm:prSet presAssocID="{C7DD8855-9F54-4F1C-B07F-588337EE83C1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9469E09-65F6-47F4-B943-9E9B3B276C70}" type="pres">
      <dgm:prSet presAssocID="{43A01BF9-46EE-43A0-9E8D-0B1DD07E713C}" presName="sp" presStyleCnt="0"/>
      <dgm:spPr/>
    </dgm:pt>
    <dgm:pt modelId="{4EADC357-0A5C-4531-816F-33516FBA183A}" type="pres">
      <dgm:prSet presAssocID="{4F629A7C-066D-4F99-BDA4-4C7E8D815952}" presName="composite" presStyleCnt="0"/>
      <dgm:spPr/>
    </dgm:pt>
    <dgm:pt modelId="{98935269-A16B-4B4A-9B0B-5E32C1D98EE5}" type="pres">
      <dgm:prSet presAssocID="{4F629A7C-066D-4F99-BDA4-4C7E8D815952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2FD4A0E8-5BC1-4016-B3FC-00D5C5CBF404}" type="pres">
      <dgm:prSet presAssocID="{4F629A7C-066D-4F99-BDA4-4C7E8D815952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5FAB5CEE-AE96-49FB-9E36-6E3147C7457D}" type="pres">
      <dgm:prSet presAssocID="{21498EF0-4ADD-4374-A788-D365724BDC33}" presName="sp" presStyleCnt="0"/>
      <dgm:spPr/>
    </dgm:pt>
    <dgm:pt modelId="{3E7B0F8D-4277-4204-B8AA-10BF3FB0359B}" type="pres">
      <dgm:prSet presAssocID="{B8C01658-6030-4EE6-A250-21EBA0D56107}" presName="composite" presStyleCnt="0"/>
      <dgm:spPr/>
    </dgm:pt>
    <dgm:pt modelId="{F56406F6-1800-4DCD-9443-A02A92D66B4D}" type="pres">
      <dgm:prSet presAssocID="{B8C01658-6030-4EE6-A250-21EBA0D56107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ED3CFB-CA58-4436-A5CC-73F17C77907E}" type="pres">
      <dgm:prSet presAssocID="{B8C01658-6030-4EE6-A250-21EBA0D56107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BC959C-1F77-464A-9696-46014AEE81E2}" type="pres">
      <dgm:prSet presAssocID="{6FAF9B33-C84A-4E09-8406-16D3E92AAD6D}" presName="sp" presStyleCnt="0"/>
      <dgm:spPr/>
    </dgm:pt>
    <dgm:pt modelId="{3EA5A478-ADEA-412E-A703-65CECF369B64}" type="pres">
      <dgm:prSet presAssocID="{000A7107-7AFA-414F-BCE2-576EC7ABE19F}" presName="composite" presStyleCnt="0"/>
      <dgm:spPr/>
    </dgm:pt>
    <dgm:pt modelId="{F81A9985-B74B-47F9-9521-093EF523B6C8}" type="pres">
      <dgm:prSet presAssocID="{000A7107-7AFA-414F-BCE2-576EC7ABE19F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35E979-7448-40E4-BB87-C6968911847C}" type="pres">
      <dgm:prSet presAssocID="{000A7107-7AFA-414F-BCE2-576EC7ABE19F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0D9FB4-4AF8-4C5C-8AC2-8BB2D8C51EE8}" srcId="{4F629A7C-066D-4F99-BDA4-4C7E8D815952}" destId="{61B6FD54-CBFA-40B7-BF8F-1521F05ECFBE}" srcOrd="0" destOrd="0" parTransId="{2D692D7A-786D-4813-941B-B313CA7C70F3}" sibTransId="{26712020-266B-460F-ABCF-BFC62ABC9D68}"/>
    <dgm:cxn modelId="{C19858D2-6C54-4F17-9E6E-9CD5A71009CC}" srcId="{570F71E3-0559-4D90-B528-75AA9EE40B7C}" destId="{4F629A7C-066D-4F99-BDA4-4C7E8D815952}" srcOrd="1" destOrd="0" parTransId="{2E6565E9-3A2F-47AB-A732-48D28466E723}" sibTransId="{21498EF0-4ADD-4374-A788-D365724BDC33}"/>
    <dgm:cxn modelId="{E9D1B8C4-1FC5-4CB2-B3BB-7CE92EC4D7F6}" type="presOf" srcId="{B8C01658-6030-4EE6-A250-21EBA0D56107}" destId="{F56406F6-1800-4DCD-9443-A02A92D66B4D}" srcOrd="0" destOrd="0" presId="urn:microsoft.com/office/officeart/2005/8/layout/chevron2"/>
    <dgm:cxn modelId="{C5E23AC2-8F00-47A1-B72C-B2DFC58AF983}" type="presOf" srcId="{A9B46925-0941-4CB6-BFF2-F7E3FA586963}" destId="{44ED3CFB-CA58-4436-A5CC-73F17C77907E}" srcOrd="0" destOrd="0" presId="urn:microsoft.com/office/officeart/2005/8/layout/chevron2"/>
    <dgm:cxn modelId="{5DF0CD4A-7FD9-483B-A6CD-A77B574F7ADA}" srcId="{570F71E3-0559-4D90-B528-75AA9EE40B7C}" destId="{C7DD8855-9F54-4F1C-B07F-588337EE83C1}" srcOrd="0" destOrd="0" parTransId="{8F623FB7-EE54-417F-BF55-F588927CA479}" sibTransId="{43A01BF9-46EE-43A0-9E8D-0B1DD07E713C}"/>
    <dgm:cxn modelId="{0A249C86-C22C-4D32-9A51-DE8FD1F2C56A}" srcId="{B8C01658-6030-4EE6-A250-21EBA0D56107}" destId="{A9B46925-0941-4CB6-BFF2-F7E3FA586963}" srcOrd="0" destOrd="0" parTransId="{76F69E61-72AD-4783-BE0F-94268B67E956}" sibTransId="{C8E4A349-D388-45AE-BCA3-3F0FDFAC8EBA}"/>
    <dgm:cxn modelId="{E8A9B866-6756-4624-82BE-D61744CF3E1C}" type="presOf" srcId="{61B6FD54-CBFA-40B7-BF8F-1521F05ECFBE}" destId="{2FD4A0E8-5BC1-4016-B3FC-00D5C5CBF404}" srcOrd="0" destOrd="0" presId="urn:microsoft.com/office/officeart/2005/8/layout/chevron2"/>
    <dgm:cxn modelId="{F048AEE9-EB94-4DD9-B1B1-6977BC88D6E3}" type="presOf" srcId="{000A7107-7AFA-414F-BCE2-576EC7ABE19F}" destId="{F81A9985-B74B-47F9-9521-093EF523B6C8}" srcOrd="0" destOrd="0" presId="urn:microsoft.com/office/officeart/2005/8/layout/chevron2"/>
    <dgm:cxn modelId="{D603E342-9572-4A2A-BEA1-58101E8399E9}" type="presOf" srcId="{570F71E3-0559-4D90-B528-75AA9EE40B7C}" destId="{D03DE6D0-CE28-4C0A-8C51-89F0D5332941}" srcOrd="0" destOrd="0" presId="urn:microsoft.com/office/officeart/2005/8/layout/chevron2"/>
    <dgm:cxn modelId="{C4ABFFD1-049C-4906-A268-F68E1BF7F57D}" srcId="{570F71E3-0559-4D90-B528-75AA9EE40B7C}" destId="{B8C01658-6030-4EE6-A250-21EBA0D56107}" srcOrd="2" destOrd="0" parTransId="{55B20E8F-F9B1-4CA2-914F-770218F04671}" sibTransId="{6FAF9B33-C84A-4E09-8406-16D3E92AAD6D}"/>
    <dgm:cxn modelId="{8FF3AF6F-3570-4FC8-9B9B-0A4C7311E035}" srcId="{000A7107-7AFA-414F-BCE2-576EC7ABE19F}" destId="{85698BCA-28A6-4481-82B2-A9016EFF4D1F}" srcOrd="0" destOrd="0" parTransId="{B3201186-A314-4E81-A3C4-189D9D84191D}" sibTransId="{01E371C7-F4E6-4637-A212-10C64B494452}"/>
    <dgm:cxn modelId="{6266A906-00A9-46EC-B0CE-66B54C571C50}" srcId="{C7DD8855-9F54-4F1C-B07F-588337EE83C1}" destId="{C9B22B36-5A8C-4692-9953-152A81D4019E}" srcOrd="0" destOrd="0" parTransId="{790A67E3-F9BD-476A-88ED-B47C93A28D68}" sibTransId="{1106DE5C-7B59-4FBB-82D6-9B24A0FAF254}"/>
    <dgm:cxn modelId="{90BFC5A4-B7A5-4926-A1B2-0ABB34E62324}" type="presOf" srcId="{4F629A7C-066D-4F99-BDA4-4C7E8D815952}" destId="{98935269-A16B-4B4A-9B0B-5E32C1D98EE5}" srcOrd="0" destOrd="0" presId="urn:microsoft.com/office/officeart/2005/8/layout/chevron2"/>
    <dgm:cxn modelId="{0190F1A6-BCD4-41C2-BCCE-E52C55B38BFD}" type="presOf" srcId="{85698BCA-28A6-4481-82B2-A9016EFF4D1F}" destId="{5235E979-7448-40E4-BB87-C6968911847C}" srcOrd="0" destOrd="0" presId="urn:microsoft.com/office/officeart/2005/8/layout/chevron2"/>
    <dgm:cxn modelId="{6CD8D87D-9899-4CA5-AB63-28C7430FEAF3}" type="presOf" srcId="{C7DD8855-9F54-4F1C-B07F-588337EE83C1}" destId="{754EC889-EDA2-427A-82A9-6F205AF99B9C}" srcOrd="0" destOrd="0" presId="urn:microsoft.com/office/officeart/2005/8/layout/chevron2"/>
    <dgm:cxn modelId="{3320D435-7603-42F5-BBCF-083DF6644B41}" type="presOf" srcId="{C9B22B36-5A8C-4692-9953-152A81D4019E}" destId="{B4DE6EB3-8776-4E5F-9363-F3ED31E0347C}" srcOrd="0" destOrd="0" presId="urn:microsoft.com/office/officeart/2005/8/layout/chevron2"/>
    <dgm:cxn modelId="{2D9F4C2E-7B38-4F65-835B-FA1EA694D6B9}" srcId="{570F71E3-0559-4D90-B528-75AA9EE40B7C}" destId="{000A7107-7AFA-414F-BCE2-576EC7ABE19F}" srcOrd="3" destOrd="0" parTransId="{5A8EF53E-72B2-4767-9C3F-B89C09AD2843}" sibTransId="{F2E0C883-3D8A-4612-891C-D3836C6EA1D5}"/>
    <dgm:cxn modelId="{079073DB-9BB7-4497-8F4A-D71AA951977B}" type="presParOf" srcId="{D03DE6D0-CE28-4C0A-8C51-89F0D5332941}" destId="{11ED18BB-8DD2-4C15-B66E-6C69824DE2CC}" srcOrd="0" destOrd="0" presId="urn:microsoft.com/office/officeart/2005/8/layout/chevron2"/>
    <dgm:cxn modelId="{514E80A4-792E-4349-8C5D-4EFA43690AE6}" type="presParOf" srcId="{11ED18BB-8DD2-4C15-B66E-6C69824DE2CC}" destId="{754EC889-EDA2-427A-82A9-6F205AF99B9C}" srcOrd="0" destOrd="0" presId="urn:microsoft.com/office/officeart/2005/8/layout/chevron2"/>
    <dgm:cxn modelId="{DA3C9D55-6AD5-43D0-9C3E-9D90DF47B11B}" type="presParOf" srcId="{11ED18BB-8DD2-4C15-B66E-6C69824DE2CC}" destId="{B4DE6EB3-8776-4E5F-9363-F3ED31E0347C}" srcOrd="1" destOrd="0" presId="urn:microsoft.com/office/officeart/2005/8/layout/chevron2"/>
    <dgm:cxn modelId="{24448F10-F6C0-49B8-9AC5-C2869BAF4FC7}" type="presParOf" srcId="{D03DE6D0-CE28-4C0A-8C51-89F0D5332941}" destId="{59469E09-65F6-47F4-B943-9E9B3B276C70}" srcOrd="1" destOrd="0" presId="urn:microsoft.com/office/officeart/2005/8/layout/chevron2"/>
    <dgm:cxn modelId="{1CAA79B2-FA26-4F8E-8D84-F90EC27A309B}" type="presParOf" srcId="{D03DE6D0-CE28-4C0A-8C51-89F0D5332941}" destId="{4EADC357-0A5C-4531-816F-33516FBA183A}" srcOrd="2" destOrd="0" presId="urn:microsoft.com/office/officeart/2005/8/layout/chevron2"/>
    <dgm:cxn modelId="{6C01EAEE-EED2-46DD-9F5A-A593A36C36D0}" type="presParOf" srcId="{4EADC357-0A5C-4531-816F-33516FBA183A}" destId="{98935269-A16B-4B4A-9B0B-5E32C1D98EE5}" srcOrd="0" destOrd="0" presId="urn:microsoft.com/office/officeart/2005/8/layout/chevron2"/>
    <dgm:cxn modelId="{939917C6-AE64-4B78-9A23-EDFE620A4F02}" type="presParOf" srcId="{4EADC357-0A5C-4531-816F-33516FBA183A}" destId="{2FD4A0E8-5BC1-4016-B3FC-00D5C5CBF404}" srcOrd="1" destOrd="0" presId="urn:microsoft.com/office/officeart/2005/8/layout/chevron2"/>
    <dgm:cxn modelId="{A57144F5-5FB9-4B0F-ADBB-654469A91D0D}" type="presParOf" srcId="{D03DE6D0-CE28-4C0A-8C51-89F0D5332941}" destId="{5FAB5CEE-AE96-49FB-9E36-6E3147C7457D}" srcOrd="3" destOrd="0" presId="urn:microsoft.com/office/officeart/2005/8/layout/chevron2"/>
    <dgm:cxn modelId="{640E57A0-5EE2-4505-B6AA-9CCB818B16C1}" type="presParOf" srcId="{D03DE6D0-CE28-4C0A-8C51-89F0D5332941}" destId="{3E7B0F8D-4277-4204-B8AA-10BF3FB0359B}" srcOrd="4" destOrd="0" presId="urn:microsoft.com/office/officeart/2005/8/layout/chevron2"/>
    <dgm:cxn modelId="{BC3ACE86-EFD9-44C7-8245-570B1A0A86CD}" type="presParOf" srcId="{3E7B0F8D-4277-4204-B8AA-10BF3FB0359B}" destId="{F56406F6-1800-4DCD-9443-A02A92D66B4D}" srcOrd="0" destOrd="0" presId="urn:microsoft.com/office/officeart/2005/8/layout/chevron2"/>
    <dgm:cxn modelId="{3BC2AEE2-BFA1-4361-AB86-011BAB0522F5}" type="presParOf" srcId="{3E7B0F8D-4277-4204-B8AA-10BF3FB0359B}" destId="{44ED3CFB-CA58-4436-A5CC-73F17C77907E}" srcOrd="1" destOrd="0" presId="urn:microsoft.com/office/officeart/2005/8/layout/chevron2"/>
    <dgm:cxn modelId="{7A9129D1-DE2F-4A4B-B008-E661E29BCFA3}" type="presParOf" srcId="{D03DE6D0-CE28-4C0A-8C51-89F0D5332941}" destId="{AABC959C-1F77-464A-9696-46014AEE81E2}" srcOrd="5" destOrd="0" presId="urn:microsoft.com/office/officeart/2005/8/layout/chevron2"/>
    <dgm:cxn modelId="{EE58F999-DFE5-4070-933B-21F24F4206E7}" type="presParOf" srcId="{D03DE6D0-CE28-4C0A-8C51-89F0D5332941}" destId="{3EA5A478-ADEA-412E-A703-65CECF369B64}" srcOrd="6" destOrd="0" presId="urn:microsoft.com/office/officeart/2005/8/layout/chevron2"/>
    <dgm:cxn modelId="{1A596188-BF0B-4061-90AF-BAD690C1D39E}" type="presParOf" srcId="{3EA5A478-ADEA-412E-A703-65CECF369B64}" destId="{F81A9985-B74B-47F9-9521-093EF523B6C8}" srcOrd="0" destOrd="0" presId="urn:microsoft.com/office/officeart/2005/8/layout/chevron2"/>
    <dgm:cxn modelId="{D4B54F14-A4AD-4B6F-9339-52BD552CF826}" type="presParOf" srcId="{3EA5A478-ADEA-412E-A703-65CECF369B64}" destId="{5235E979-7448-40E4-BB87-C6968911847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F5D1EE-76BD-42C5-8CD7-CD8734AF9CFD}">
      <dsp:nvSpPr>
        <dsp:cNvPr id="0" name=""/>
        <dsp:cNvSpPr/>
      </dsp:nvSpPr>
      <dsp:spPr>
        <a:xfrm>
          <a:off x="4198098" y="2792306"/>
          <a:ext cx="2028528" cy="13140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79AF47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kern="1200" dirty="0" smtClean="0">
              <a:solidFill>
                <a:srgbClr val="79AF47"/>
              </a:solidFill>
            </a:rPr>
            <a:t>Подкрепа за дуалната система на обучение</a:t>
          </a:r>
          <a:endParaRPr lang="en-US" sz="1300" kern="1200" dirty="0">
            <a:solidFill>
              <a:srgbClr val="79AF47"/>
            </a:solidFill>
          </a:endParaRPr>
        </a:p>
      </dsp:txBody>
      <dsp:txXfrm>
        <a:off x="4835522" y="3149678"/>
        <a:ext cx="1362239" cy="927789"/>
      </dsp:txXfrm>
    </dsp:sp>
    <dsp:sp modelId="{CB0318C5-F294-4810-B4CF-DBF356FC97F7}">
      <dsp:nvSpPr>
        <dsp:cNvPr id="0" name=""/>
        <dsp:cNvSpPr/>
      </dsp:nvSpPr>
      <dsp:spPr>
        <a:xfrm>
          <a:off x="888394" y="2792306"/>
          <a:ext cx="2028528" cy="13140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A5132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kern="1200" dirty="0" smtClean="0">
              <a:solidFill>
                <a:srgbClr val="A51321"/>
              </a:solidFill>
            </a:rPr>
            <a:t>Рейтингова система на ВУ</a:t>
          </a:r>
          <a:endParaRPr lang="en-US" sz="1300" kern="1200" dirty="0">
            <a:solidFill>
              <a:srgbClr val="A51321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kern="1200" dirty="0" smtClean="0">
              <a:solidFill>
                <a:srgbClr val="A51321"/>
              </a:solidFill>
            </a:rPr>
            <a:t>Студентски практики - 2</a:t>
          </a:r>
          <a:endParaRPr lang="en-US" sz="1300" kern="1200" dirty="0">
            <a:solidFill>
              <a:srgbClr val="A51321"/>
            </a:solidFill>
          </a:endParaRPr>
        </a:p>
      </dsp:txBody>
      <dsp:txXfrm>
        <a:off x="917259" y="3149678"/>
        <a:ext cx="1362239" cy="927789"/>
      </dsp:txXfrm>
    </dsp:sp>
    <dsp:sp modelId="{ADC3C7D4-542A-4021-AA28-E57615BF7159}">
      <dsp:nvSpPr>
        <dsp:cNvPr id="0" name=""/>
        <dsp:cNvSpPr/>
      </dsp:nvSpPr>
      <dsp:spPr>
        <a:xfrm>
          <a:off x="4088882" y="0"/>
          <a:ext cx="2028528" cy="13140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FF6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300" kern="1200" dirty="0" smtClean="0">
              <a:solidFill>
                <a:srgbClr val="FF6600"/>
              </a:solidFill>
            </a:rPr>
            <a:t>Образование за утрешния ден</a:t>
          </a:r>
          <a:endParaRPr lang="en-US" sz="1300" kern="1200" dirty="0">
            <a:solidFill>
              <a:srgbClr val="FF6600"/>
            </a:solidFill>
          </a:endParaRPr>
        </a:p>
      </dsp:txBody>
      <dsp:txXfrm>
        <a:off x="4726306" y="28865"/>
        <a:ext cx="1362239" cy="927789"/>
      </dsp:txXfrm>
    </dsp:sp>
    <dsp:sp modelId="{B2655E73-6A8D-4D82-9986-01CD5B60C97F}">
      <dsp:nvSpPr>
        <dsp:cNvPr id="0" name=""/>
        <dsp:cNvSpPr/>
      </dsp:nvSpPr>
      <dsp:spPr>
        <a:xfrm>
          <a:off x="888394" y="0"/>
          <a:ext cx="2028528" cy="13140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200" kern="1200" dirty="0" smtClean="0">
              <a:solidFill>
                <a:srgbClr val="0070C0"/>
              </a:solidFill>
            </a:rPr>
            <a:t>Подкрепа за успех</a:t>
          </a:r>
          <a:endParaRPr lang="en-US" sz="1200" kern="1200" dirty="0">
            <a:solidFill>
              <a:srgbClr val="0070C0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200" kern="1200" dirty="0" smtClean="0">
              <a:solidFill>
                <a:srgbClr val="0070C0"/>
              </a:solidFill>
            </a:rPr>
            <a:t>Квалификация на педагогическите специалисти</a:t>
          </a:r>
          <a:endParaRPr lang="en-US" sz="1200" kern="1200" dirty="0">
            <a:solidFill>
              <a:srgbClr val="0070C0"/>
            </a:solidFill>
          </a:endParaRPr>
        </a:p>
      </dsp:txBody>
      <dsp:txXfrm>
        <a:off x="917259" y="28865"/>
        <a:ext cx="1362239" cy="927789"/>
      </dsp:txXfrm>
    </dsp:sp>
    <dsp:sp modelId="{46048E9D-A598-4F44-B79B-D381D66D27BB}">
      <dsp:nvSpPr>
        <dsp:cNvPr id="0" name=""/>
        <dsp:cNvSpPr/>
      </dsp:nvSpPr>
      <dsp:spPr>
        <a:xfrm>
          <a:off x="1738405" y="234060"/>
          <a:ext cx="1778042" cy="1778042"/>
        </a:xfrm>
        <a:prstGeom prst="pieWedge">
          <a:avLst/>
        </a:prstGeom>
        <a:solidFill>
          <a:srgbClr val="0070C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Училищно образование</a:t>
          </a:r>
          <a:endParaRPr lang="en-US" sz="1200" kern="1200" dirty="0"/>
        </a:p>
      </dsp:txBody>
      <dsp:txXfrm>
        <a:off x="2259181" y="754836"/>
        <a:ext cx="1257266" cy="1257266"/>
      </dsp:txXfrm>
    </dsp:sp>
    <dsp:sp modelId="{1CB85015-ECD1-4ECA-8129-C4E1E894BA3B}">
      <dsp:nvSpPr>
        <dsp:cNvPr id="0" name=""/>
        <dsp:cNvSpPr/>
      </dsp:nvSpPr>
      <dsp:spPr>
        <a:xfrm rot="5400000">
          <a:off x="3598574" y="234060"/>
          <a:ext cx="1778042" cy="1778042"/>
        </a:xfrm>
        <a:prstGeom prst="pieWedge">
          <a:avLst/>
        </a:prstGeom>
        <a:solidFill>
          <a:srgbClr val="FF66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Дигитализация</a:t>
          </a:r>
          <a:endParaRPr lang="en-US" sz="1200" kern="1200" dirty="0"/>
        </a:p>
      </dsp:txBody>
      <dsp:txXfrm rot="-5400000">
        <a:off x="3598574" y="754836"/>
        <a:ext cx="1257266" cy="1257266"/>
      </dsp:txXfrm>
    </dsp:sp>
    <dsp:sp modelId="{FC2DA89A-20EB-4B44-95B2-219A1BE1CAA6}">
      <dsp:nvSpPr>
        <dsp:cNvPr id="0" name=""/>
        <dsp:cNvSpPr/>
      </dsp:nvSpPr>
      <dsp:spPr>
        <a:xfrm rot="10800000">
          <a:off x="3598574" y="2094229"/>
          <a:ext cx="1778042" cy="1778042"/>
        </a:xfrm>
        <a:prstGeom prst="pieWedge">
          <a:avLst/>
        </a:prstGeom>
        <a:solidFill>
          <a:srgbClr val="79AF47"/>
        </a:solidFill>
        <a:ln w="15875" cap="flat" cmpd="sng" algn="ctr">
          <a:solidFill>
            <a:srgbClr val="79AF47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Професионално образование</a:t>
          </a:r>
          <a:endParaRPr lang="en-US" sz="1200" kern="1200" dirty="0"/>
        </a:p>
      </dsp:txBody>
      <dsp:txXfrm rot="10800000">
        <a:off x="3598574" y="2094229"/>
        <a:ext cx="1257266" cy="1257266"/>
      </dsp:txXfrm>
    </dsp:sp>
    <dsp:sp modelId="{68BB930A-A012-4500-A654-DD5BC349D899}">
      <dsp:nvSpPr>
        <dsp:cNvPr id="0" name=""/>
        <dsp:cNvSpPr/>
      </dsp:nvSpPr>
      <dsp:spPr>
        <a:xfrm rot="16200000">
          <a:off x="1738405" y="2094229"/>
          <a:ext cx="1778042" cy="1778042"/>
        </a:xfrm>
        <a:prstGeom prst="pieWedge">
          <a:avLst/>
        </a:prstGeom>
        <a:solidFill>
          <a:srgbClr val="A51321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/>
            <a:t>Висше образование</a:t>
          </a:r>
          <a:endParaRPr lang="en-US" sz="1200" kern="1200" dirty="0"/>
        </a:p>
      </dsp:txBody>
      <dsp:txXfrm rot="5400000">
        <a:off x="2259181" y="2094229"/>
        <a:ext cx="1257266" cy="1257266"/>
      </dsp:txXfrm>
    </dsp:sp>
    <dsp:sp modelId="{7C0CB19F-6AE7-4646-B7DC-E4E4F8D08113}">
      <dsp:nvSpPr>
        <dsp:cNvPr id="0" name=""/>
        <dsp:cNvSpPr/>
      </dsp:nvSpPr>
      <dsp:spPr>
        <a:xfrm>
          <a:off x="3250562" y="1683596"/>
          <a:ext cx="613896" cy="533823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D5F743-05BE-4FBA-895D-0CABAE39852B}">
      <dsp:nvSpPr>
        <dsp:cNvPr id="0" name=""/>
        <dsp:cNvSpPr/>
      </dsp:nvSpPr>
      <dsp:spPr>
        <a:xfrm rot="10800000">
          <a:off x="3250562" y="1888913"/>
          <a:ext cx="613896" cy="533823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4EC889-EDA2-427A-82A9-6F205AF99B9C}">
      <dsp:nvSpPr>
        <dsp:cNvPr id="0" name=""/>
        <dsp:cNvSpPr/>
      </dsp:nvSpPr>
      <dsp:spPr>
        <a:xfrm rot="5400000">
          <a:off x="-209742" y="211922"/>
          <a:ext cx="1398280" cy="978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3600" kern="1200" dirty="0">
            <a:latin typeface="Candara" panose="020E0502030303020204" pitchFamily="34" charset="0"/>
          </a:endParaRPr>
        </a:p>
      </dsp:txBody>
      <dsp:txXfrm rot="-5400000">
        <a:off x="0" y="491578"/>
        <a:ext cx="978796" cy="419484"/>
      </dsp:txXfrm>
    </dsp:sp>
    <dsp:sp modelId="{B4DE6EB3-8776-4E5F-9363-F3ED31E0347C}">
      <dsp:nvSpPr>
        <dsp:cNvPr id="0" name=""/>
        <dsp:cNvSpPr/>
      </dsp:nvSpPr>
      <dsp:spPr>
        <a:xfrm rot="5400000">
          <a:off x="5560547" y="-4579570"/>
          <a:ext cx="908882" cy="100723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bg-BG" sz="1800" kern="1200" dirty="0">
            <a:solidFill>
              <a:schemeClr val="tx2"/>
            </a:solidFill>
            <a:latin typeface="+mn-lt"/>
          </a:endParaRPr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chemeClr val="tx2"/>
              </a:solidFill>
              <a:latin typeface="+mn-lt"/>
            </a:rPr>
            <a:t>12 МИГ </a:t>
          </a:r>
          <a:r>
            <a:rPr lang="ru-RU" sz="1800" kern="1200" dirty="0" smtClean="0">
              <a:solidFill>
                <a:schemeClr val="tx2"/>
              </a:solidFill>
              <a:latin typeface="+mn-lt"/>
            </a:rPr>
            <a:t>с мерки по </a:t>
          </a:r>
          <a:r>
            <a:rPr lang="en-US" sz="1800" kern="1200" dirty="0" smtClean="0">
              <a:solidFill>
                <a:schemeClr val="tx2"/>
              </a:solidFill>
              <a:latin typeface="+mn-lt"/>
            </a:rPr>
            <a:t>O</a:t>
          </a:r>
          <a:r>
            <a:rPr lang="ru-RU" sz="1800" kern="1200" dirty="0" smtClean="0">
              <a:solidFill>
                <a:schemeClr val="tx2"/>
              </a:solidFill>
              <a:latin typeface="+mn-lt"/>
            </a:rPr>
            <a:t>ПНОИР на обща стойност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10 153 635 лева в стратегиите им по подхода ВОМР.</a:t>
          </a:r>
          <a:endParaRPr lang="bg-BG" sz="1800" kern="1200" dirty="0">
            <a:solidFill>
              <a:schemeClr val="tx2"/>
            </a:solidFill>
            <a:latin typeface="+mn-lt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bg-BG" sz="1800" kern="1200" dirty="0" smtClean="0">
            <a:solidFill>
              <a:schemeClr val="tx2"/>
            </a:solidFill>
            <a:latin typeface="+mn-lt"/>
          </a:endParaRPr>
        </a:p>
      </dsp:txBody>
      <dsp:txXfrm rot="-5400000">
        <a:off x="978796" y="46549"/>
        <a:ext cx="10028016" cy="820146"/>
      </dsp:txXfrm>
    </dsp:sp>
    <dsp:sp modelId="{98935269-A16B-4B4A-9B0B-5E32C1D98EE5}">
      <dsp:nvSpPr>
        <dsp:cNvPr id="0" name=""/>
        <dsp:cNvSpPr/>
      </dsp:nvSpPr>
      <dsp:spPr>
        <a:xfrm rot="5400000">
          <a:off x="-209742" y="1683542"/>
          <a:ext cx="1398280" cy="978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smtClean="0">
              <a:latin typeface="Candara" panose="020E0502030303020204" pitchFamily="34" charset="0"/>
            </a:rPr>
            <a:t> </a:t>
          </a:r>
          <a:endParaRPr lang="bg-BG" sz="2000" kern="1200" dirty="0">
            <a:latin typeface="Candara" panose="020E0502030303020204" pitchFamily="34" charset="0"/>
          </a:endParaRPr>
        </a:p>
      </dsp:txBody>
      <dsp:txXfrm rot="-5400000">
        <a:off x="0" y="1963198"/>
        <a:ext cx="978796" cy="419484"/>
      </dsp:txXfrm>
    </dsp:sp>
    <dsp:sp modelId="{2FD4A0E8-5BC1-4016-B3FC-00D5C5CBF404}">
      <dsp:nvSpPr>
        <dsp:cNvPr id="0" name=""/>
        <dsp:cNvSpPr/>
      </dsp:nvSpPr>
      <dsp:spPr>
        <a:xfrm rot="5400000">
          <a:off x="5316835" y="-3107950"/>
          <a:ext cx="1396307" cy="100723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Обявени 16 от планираните първоначално 15 процедури за БФП </a:t>
          </a:r>
          <a:r>
            <a:rPr lang="bg-BG" sz="1800" b="0" kern="1200" dirty="0" smtClean="0">
              <a:solidFill>
                <a:schemeClr val="tx2"/>
              </a:solidFill>
              <a:latin typeface="+mn-lt"/>
            </a:rPr>
            <a:t>за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kern="1200" dirty="0" smtClean="0">
              <a:solidFill>
                <a:schemeClr val="tx2"/>
              </a:solidFill>
              <a:latin typeface="+mn-lt"/>
            </a:rPr>
            <a:t>цялата стойност от 10 153 635 </a:t>
          </a:r>
          <a:r>
            <a:rPr lang="bg-BG" sz="1800" b="0" kern="1200" dirty="0" smtClean="0">
              <a:solidFill>
                <a:schemeClr val="tx2"/>
              </a:solidFill>
              <a:latin typeface="+mn-lt"/>
            </a:rPr>
            <a:t>лв. </a:t>
          </a:r>
          <a:r>
            <a:rPr lang="bg-BG" sz="1800" kern="1200" dirty="0" smtClean="0">
              <a:solidFill>
                <a:schemeClr val="tx2"/>
              </a:solidFill>
              <a:latin typeface="+mn-lt"/>
            </a:rPr>
            <a:t>от ОПНОИР с по два срока на кандидатстване (1 процедура повторно обявена с остатъчния ресурс). </a:t>
          </a:r>
          <a:endParaRPr lang="bg-BG" sz="1800" kern="1200" dirty="0">
            <a:solidFill>
              <a:schemeClr val="tx2"/>
            </a:solidFill>
            <a:latin typeface="+mn-lt"/>
          </a:endParaRPr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>
              <a:solidFill>
                <a:schemeClr val="tx2"/>
              </a:solidFill>
              <a:latin typeface="+mn-lt"/>
            </a:rPr>
            <a:t>Приключени за кандидатстване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16 процедури </a:t>
          </a:r>
          <a:r>
            <a:rPr lang="bg-BG" sz="1800" kern="1200" dirty="0" smtClean="0">
              <a:solidFill>
                <a:schemeClr val="tx2"/>
              </a:solidFill>
              <a:latin typeface="+mn-lt"/>
            </a:rPr>
            <a:t>и подадени общо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63 проектни предложения към 30.11.2020 г.</a:t>
          </a:r>
          <a:endParaRPr lang="bg-BG" sz="1800" b="1" kern="1200" dirty="0">
            <a:solidFill>
              <a:schemeClr val="tx2"/>
            </a:solidFill>
            <a:latin typeface="+mn-lt"/>
          </a:endParaRPr>
        </a:p>
      </dsp:txBody>
      <dsp:txXfrm rot="-5400000">
        <a:off x="978797" y="1298250"/>
        <a:ext cx="10004222" cy="1259983"/>
      </dsp:txXfrm>
    </dsp:sp>
    <dsp:sp modelId="{897D330E-F89B-415F-86AC-F54B3012CCA5}">
      <dsp:nvSpPr>
        <dsp:cNvPr id="0" name=""/>
        <dsp:cNvSpPr/>
      </dsp:nvSpPr>
      <dsp:spPr>
        <a:xfrm rot="5400000">
          <a:off x="-200453" y="3207900"/>
          <a:ext cx="1398280" cy="9787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3600" b="1" kern="1200" dirty="0" smtClean="0">
            <a:solidFill>
              <a:srgbClr val="FF0000"/>
            </a:solidFill>
            <a:latin typeface="Candara" panose="020E0502030303020204" pitchFamily="34" charset="0"/>
          </a:endParaRPr>
        </a:p>
      </dsp:txBody>
      <dsp:txXfrm rot="-5400000">
        <a:off x="9289" y="3487556"/>
        <a:ext cx="978796" cy="419484"/>
      </dsp:txXfrm>
    </dsp:sp>
    <dsp:sp modelId="{15F32BD3-CBE6-475F-A0D6-E6EC74190816}">
      <dsp:nvSpPr>
        <dsp:cNvPr id="0" name=""/>
        <dsp:cNvSpPr/>
      </dsp:nvSpPr>
      <dsp:spPr>
        <a:xfrm rot="5400000">
          <a:off x="5266278" y="-1577756"/>
          <a:ext cx="1497420" cy="1007238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noProof="0" dirty="0" smtClean="0">
              <a:solidFill>
                <a:schemeClr val="tx2"/>
              </a:solidFill>
              <a:latin typeface="+mn-lt"/>
            </a:rPr>
            <a:t>4</a:t>
          </a:r>
          <a:r>
            <a:rPr lang="bg-BG" sz="1800" kern="1200" noProof="0" dirty="0" smtClean="0">
              <a:solidFill>
                <a:schemeClr val="tx2"/>
              </a:solidFill>
              <a:latin typeface="+mn-lt"/>
            </a:rPr>
            <a:t> процедури приключени след прием само по 1-ви срок за кандидатстване, по 6 процедури е удължен 1-ви или 2-ри срок, по 2 процедури срокът е удължен по два пъти.</a:t>
          </a:r>
          <a:endParaRPr lang="bg-BG" sz="1800" kern="1200" noProof="0" dirty="0">
            <a:solidFill>
              <a:schemeClr val="tx2"/>
            </a:solidFill>
            <a:latin typeface="+mn-lt"/>
          </a:endParaRPr>
        </a:p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noProof="0" dirty="0" smtClean="0">
              <a:solidFill>
                <a:schemeClr val="tx2"/>
              </a:solidFill>
              <a:latin typeface="+mn-lt"/>
            </a:rPr>
            <a:t>Предстои активиране на 2-ри срок на 1 процедура</a:t>
          </a:r>
          <a:r>
            <a:rPr lang="en-US" sz="1800" kern="1200" noProof="0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kern="1200" noProof="0" dirty="0" smtClean="0">
              <a:solidFill>
                <a:schemeClr val="tx2"/>
              </a:solidFill>
              <a:latin typeface="+mn-lt"/>
            </a:rPr>
            <a:t>при остатъчен ресурс от 1-ви срок.</a:t>
          </a:r>
          <a:endParaRPr lang="bg-BG" sz="1800" kern="1200" noProof="0" dirty="0">
            <a:solidFill>
              <a:schemeClr val="tx2"/>
            </a:solidFill>
            <a:latin typeface="+mn-lt"/>
          </a:endParaRPr>
        </a:p>
      </dsp:txBody>
      <dsp:txXfrm rot="-5400000">
        <a:off x="978796" y="2782824"/>
        <a:ext cx="9999286" cy="13512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4EC889-EDA2-427A-82A9-6F205AF99B9C}">
      <dsp:nvSpPr>
        <dsp:cNvPr id="0" name=""/>
        <dsp:cNvSpPr/>
      </dsp:nvSpPr>
      <dsp:spPr>
        <a:xfrm rot="5400000">
          <a:off x="-204106" y="206885"/>
          <a:ext cx="1360709" cy="9524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3600" kern="1200" dirty="0">
            <a:latin typeface="Candara" panose="020E0502030303020204" pitchFamily="34" charset="0"/>
          </a:endParaRPr>
        </a:p>
      </dsp:txBody>
      <dsp:txXfrm rot="-5400000">
        <a:off x="1" y="479026"/>
        <a:ext cx="952496" cy="408213"/>
      </dsp:txXfrm>
    </dsp:sp>
    <dsp:sp modelId="{B4DE6EB3-8776-4E5F-9363-F3ED31E0347C}">
      <dsp:nvSpPr>
        <dsp:cNvPr id="0" name=""/>
        <dsp:cNvSpPr/>
      </dsp:nvSpPr>
      <dsp:spPr>
        <a:xfrm rot="5400000">
          <a:off x="5759699" y="-4804424"/>
          <a:ext cx="884460" cy="104988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Сключени са 26 договора на обща стойност 5 153 681 лв. или 51 % от ресурса за ВОМР по ОПНОИР.</a:t>
          </a:r>
          <a:endParaRPr lang="bg-BG" sz="1800" b="1" kern="1200" dirty="0">
            <a:solidFill>
              <a:schemeClr val="tx2"/>
            </a:solidFill>
            <a:latin typeface="+mn-lt"/>
          </a:endParaRPr>
        </a:p>
      </dsp:txBody>
      <dsp:txXfrm rot="-5400000">
        <a:off x="952496" y="45955"/>
        <a:ext cx="10455691" cy="798108"/>
      </dsp:txXfrm>
    </dsp:sp>
    <dsp:sp modelId="{98935269-A16B-4B4A-9B0B-5E32C1D98EE5}">
      <dsp:nvSpPr>
        <dsp:cNvPr id="0" name=""/>
        <dsp:cNvSpPr/>
      </dsp:nvSpPr>
      <dsp:spPr>
        <a:xfrm rot="5400000">
          <a:off x="-204106" y="1422165"/>
          <a:ext cx="1360709" cy="9524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b="1" kern="1200" smtClean="0">
              <a:latin typeface="Candara" panose="020E0502030303020204" pitchFamily="34" charset="0"/>
            </a:rPr>
            <a:t> </a:t>
          </a:r>
          <a:endParaRPr lang="bg-BG" sz="2000" kern="1200" dirty="0">
            <a:latin typeface="Candara" panose="020E0502030303020204" pitchFamily="34" charset="0"/>
          </a:endParaRPr>
        </a:p>
      </dsp:txBody>
      <dsp:txXfrm rot="-5400000">
        <a:off x="1" y="1694306"/>
        <a:ext cx="952496" cy="408213"/>
      </dsp:txXfrm>
    </dsp:sp>
    <dsp:sp modelId="{2FD4A0E8-5BC1-4016-B3FC-00D5C5CBF404}">
      <dsp:nvSpPr>
        <dsp:cNvPr id="0" name=""/>
        <dsp:cNvSpPr/>
      </dsp:nvSpPr>
      <dsp:spPr>
        <a:xfrm rot="5400000">
          <a:off x="5759699" y="-3589144"/>
          <a:ext cx="884460" cy="104988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В  процес на оценка</a:t>
          </a:r>
          <a:r>
            <a:rPr lang="en-US" sz="1800" b="1" kern="1200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са 9</a:t>
          </a:r>
          <a:r>
            <a:rPr lang="en-US" sz="1800" b="1" kern="1200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процедури с </a:t>
          </a:r>
          <a:r>
            <a:rPr lang="en-US" sz="1800" b="1" kern="1200" dirty="0" smtClean="0">
              <a:solidFill>
                <a:schemeClr val="tx2"/>
              </a:solidFill>
              <a:latin typeface="+mn-lt"/>
            </a:rPr>
            <a:t>3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4</a:t>
          </a:r>
          <a:r>
            <a:rPr lang="en-US" sz="1800" b="1" kern="1200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проектни предложения. </a:t>
          </a:r>
          <a:endParaRPr lang="bg-BG" sz="1800" b="1" kern="1200" dirty="0">
            <a:solidFill>
              <a:schemeClr val="tx2"/>
            </a:solidFill>
            <a:latin typeface="+mn-lt"/>
          </a:endParaRPr>
        </a:p>
      </dsp:txBody>
      <dsp:txXfrm rot="-5400000">
        <a:off x="952496" y="1261235"/>
        <a:ext cx="10455691" cy="798108"/>
      </dsp:txXfrm>
    </dsp:sp>
    <dsp:sp modelId="{F56406F6-1800-4DCD-9443-A02A92D66B4D}">
      <dsp:nvSpPr>
        <dsp:cNvPr id="0" name=""/>
        <dsp:cNvSpPr/>
      </dsp:nvSpPr>
      <dsp:spPr>
        <a:xfrm rot="5400000">
          <a:off x="-204106" y="2637445"/>
          <a:ext cx="1360709" cy="9524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600" kern="1200" dirty="0">
            <a:latin typeface="Candara" panose="020E0502030303020204" pitchFamily="34" charset="0"/>
          </a:endParaRPr>
        </a:p>
      </dsp:txBody>
      <dsp:txXfrm rot="-5400000">
        <a:off x="1" y="2909586"/>
        <a:ext cx="952496" cy="408213"/>
      </dsp:txXfrm>
    </dsp:sp>
    <dsp:sp modelId="{44ED3CFB-CA58-4436-A5CC-73F17C77907E}">
      <dsp:nvSpPr>
        <dsp:cNvPr id="0" name=""/>
        <dsp:cNvSpPr/>
      </dsp:nvSpPr>
      <dsp:spPr>
        <a:xfrm rot="5400000">
          <a:off x="5759699" y="-2373863"/>
          <a:ext cx="884460" cy="104988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Предвижда се подкрепа за образователна интеграция на деца и ученици от маргинализирани общности в 37 училища и 17 детски градини в малките населени места на територията на действие на МИГ.</a:t>
          </a:r>
          <a:endParaRPr lang="bg-BG" sz="1800" b="1" kern="1200" dirty="0">
            <a:solidFill>
              <a:schemeClr val="tx2"/>
            </a:solidFill>
            <a:latin typeface="+mn-lt"/>
          </a:endParaRPr>
        </a:p>
      </dsp:txBody>
      <dsp:txXfrm rot="-5400000">
        <a:off x="952496" y="2476516"/>
        <a:ext cx="10455691" cy="798108"/>
      </dsp:txXfrm>
    </dsp:sp>
    <dsp:sp modelId="{F81A9985-B74B-47F9-9521-093EF523B6C8}">
      <dsp:nvSpPr>
        <dsp:cNvPr id="0" name=""/>
        <dsp:cNvSpPr/>
      </dsp:nvSpPr>
      <dsp:spPr>
        <a:xfrm rot="5400000">
          <a:off x="-204106" y="3852726"/>
          <a:ext cx="1360709" cy="95249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600" kern="1200" dirty="0">
            <a:solidFill>
              <a:srgbClr val="002060"/>
            </a:solidFill>
            <a:latin typeface="Candara" panose="020E0502030303020204" pitchFamily="34" charset="0"/>
          </a:endParaRPr>
        </a:p>
      </dsp:txBody>
      <dsp:txXfrm rot="-5400000">
        <a:off x="1" y="4124867"/>
        <a:ext cx="952496" cy="408213"/>
      </dsp:txXfrm>
    </dsp:sp>
    <dsp:sp modelId="{5235E979-7448-40E4-BB87-C6968911847C}">
      <dsp:nvSpPr>
        <dsp:cNvPr id="0" name=""/>
        <dsp:cNvSpPr/>
      </dsp:nvSpPr>
      <dsp:spPr>
        <a:xfrm rot="5400000">
          <a:off x="5759699" y="-1158583"/>
          <a:ext cx="884460" cy="104988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just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Целевата група включва </a:t>
          </a:r>
          <a:r>
            <a:rPr lang="en-US" sz="1800" b="1" kern="1200" dirty="0" smtClean="0">
              <a:solidFill>
                <a:schemeClr val="tx2"/>
              </a:solidFill>
              <a:latin typeface="+mn-lt"/>
            </a:rPr>
            <a:t>2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522</a:t>
          </a:r>
          <a:r>
            <a:rPr lang="en-US" sz="1800" b="1" kern="1200" dirty="0" smtClean="0">
              <a:solidFill>
                <a:schemeClr val="tx2"/>
              </a:solidFill>
              <a:latin typeface="+mn-lt"/>
            </a:rPr>
            <a:t> </a:t>
          </a:r>
          <a:r>
            <a:rPr lang="bg-BG" sz="1800" b="1" kern="1200" dirty="0" smtClean="0">
              <a:solidFill>
                <a:schemeClr val="tx2"/>
              </a:solidFill>
              <a:latin typeface="+mn-lt"/>
            </a:rPr>
            <a:t>деца и ученици, включени в обучения по български език, спортни занимания, клубове по интереси и други дейности за по-добра образователна среда и намаляване броя на отпадащите от училище.</a:t>
          </a:r>
          <a:endParaRPr lang="en-US" sz="1800" b="1" kern="1200" dirty="0">
            <a:solidFill>
              <a:schemeClr val="tx2"/>
            </a:solidFill>
            <a:latin typeface="+mn-lt"/>
          </a:endParaRPr>
        </a:p>
      </dsp:txBody>
      <dsp:txXfrm rot="-5400000">
        <a:off x="952496" y="3691796"/>
        <a:ext cx="10455691" cy="7981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3.12.2020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3.12.2020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18685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158581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0816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0039151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9419285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48537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93072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03/12/2020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03/12/2020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03/12/2020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03/12/2020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03/12/2020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579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4732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626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7534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2649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5853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368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3256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6346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10494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702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81733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396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03/12/2020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  <p:sldLayoutId id="2147483735" r:id="rId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61559E4-E293-464F-89B0-413589651602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03/12/2020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427CCB-5A31-480B-ABC3-A8B5FBED090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Times New Roman" panose="02020603050405020304" pitchFamily="18" charset="0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A304A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ndara" panose="020E0502030303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1039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g"/><Relationship Id="rId7" Type="http://schemas.openxmlformats.org/officeDocument/2006/relationships/image" Target="../media/image2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3795" y="1889877"/>
            <a:ext cx="6373019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Напредък в изпълнението на </a:t>
            </a:r>
            <a:b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</a:br>
            <a:r>
              <a:rPr lang="ru-RU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ОП НОИР</a:t>
            </a:r>
            <a:r>
              <a:rPr lang="en-GB" sz="3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ourier New" panose="02070309020205020404" pitchFamily="49" charset="0"/>
              </a:rPr>
              <a:t> 2014-2020</a:t>
            </a:r>
            <a:endParaRPr lang="en-GB" sz="3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03796" y="4192621"/>
            <a:ext cx="10058400" cy="2362863"/>
          </a:xfrm>
        </p:spPr>
        <p:txBody>
          <a:bodyPr>
            <a:normAutofit/>
          </a:bodyPr>
          <a:lstStyle/>
          <a:p>
            <a:r>
              <a:rPr lang="bg-BG" sz="33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13-то </a:t>
            </a:r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редовно заседание </a:t>
            </a:r>
            <a:r>
              <a:rPr lang="bg-BG" sz="33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3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3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на </a:t>
            </a:r>
            <a:r>
              <a:rPr lang="bg-BG" sz="33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Комитета за наблюдение</a:t>
            </a:r>
            <a: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en-US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/>
            </a:r>
            <a:br>
              <a:rPr lang="bg-BG" sz="32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</a:br>
            <a:r>
              <a:rPr lang="en-US" sz="28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3 </a:t>
            </a:r>
            <a:r>
              <a:rPr lang="bg-BG" sz="28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декември 2020</a:t>
            </a:r>
            <a:r>
              <a:rPr lang="ru-RU" sz="28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ru-RU" sz="2800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г</a:t>
            </a:r>
            <a:r>
              <a:rPr lang="ru-RU" sz="2800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., </a:t>
            </a:r>
            <a:r>
              <a:rPr lang="bg-BG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платформа</a:t>
            </a:r>
            <a:r>
              <a:rPr lang="en-US" sz="2800" b="1" spc="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 </a:t>
            </a:r>
            <a:r>
              <a:rPr lang="en-US" sz="2800" b="1" spc="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Courier New" panose="02070309020205020404" pitchFamily="49" charset="0"/>
              </a:rPr>
              <a:t>ZOOM</a:t>
            </a:r>
            <a:endParaRPr lang="en-GB" sz="2800" b="1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2543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945" y="1341804"/>
            <a:ext cx="6725055" cy="49821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195" y="1373065"/>
            <a:ext cx="6652871" cy="489602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C00000"/>
                </a:solidFill>
                <a:latin typeface="+mn-lt"/>
                <a:cs typeface="Arial" panose="020B0604020202020204" pitchFamily="34" charset="0"/>
              </a:rPr>
              <a:t>С ъ д ъ р ж а н и е</a:t>
            </a:r>
            <a:endParaRPr lang="bg-BG" sz="3000" b="1" cap="small" dirty="0">
              <a:solidFill>
                <a:srgbClr val="C0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15196" y="1953491"/>
            <a:ext cx="6652871" cy="4871097"/>
          </a:xfrm>
        </p:spPr>
        <p:txBody>
          <a:bodyPr>
            <a:normAutofit/>
          </a:bodyPr>
          <a:lstStyle/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Финансово изпълнение на ОП НОИР, </a:t>
            </a:r>
            <a:r>
              <a:rPr lang="en-US" sz="2200" dirty="0" smtClean="0">
                <a:solidFill>
                  <a:schemeClr val="tx2"/>
                </a:solidFill>
                <a:latin typeface="+mn-lt"/>
              </a:rPr>
              <a:t>N+3</a:t>
            </a:r>
            <a:endParaRPr lang="bg-BG" sz="2200" dirty="0" smtClean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Операции/проекти в процес на изпълнение – актуално състояние, влиянието на </a:t>
            </a:r>
            <a:r>
              <a:rPr lang="en-US" sz="2200" dirty="0" smtClean="0">
                <a:solidFill>
                  <a:schemeClr val="tx2"/>
                </a:solidFill>
                <a:latin typeface="+mn-lt"/>
              </a:rPr>
              <a:t>COVID</a:t>
            </a: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-19, трудности, постигнати резултати (индикатори) 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Трето и четвърто изменение на ОП НОИР</a:t>
            </a:r>
            <a:endParaRPr lang="bg-BG" sz="2200" dirty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Информация </a:t>
            </a:r>
            <a:r>
              <a:rPr lang="bg-BG" sz="2200" dirty="0">
                <a:solidFill>
                  <a:schemeClr val="tx2"/>
                </a:solidFill>
                <a:latin typeface="+mn-lt"/>
              </a:rPr>
              <a:t>за проведени писмени </a:t>
            </a: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процедури</a:t>
            </a:r>
            <a:endParaRPr lang="bg-BG" sz="2200" dirty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200" dirty="0">
                <a:solidFill>
                  <a:schemeClr val="tx2"/>
                </a:solidFill>
                <a:latin typeface="+mn-lt"/>
              </a:rPr>
              <a:t>Представяне на напредъка в подхода ВОМР 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ru-RU" sz="2200" dirty="0" smtClean="0">
                <a:solidFill>
                  <a:schemeClr val="tx2"/>
                </a:solidFill>
                <a:latin typeface="+mn-lt"/>
              </a:rPr>
              <a:t>Информация </a:t>
            </a: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за извършени одити по ОП НОИР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Информация за съдебните дела по ОП НОИР</a:t>
            </a:r>
            <a:endParaRPr lang="en-US" sz="2200" dirty="0" smtClean="0">
              <a:solidFill>
                <a:schemeClr val="tx2"/>
              </a:solidFill>
              <a:latin typeface="+mn-lt"/>
            </a:endParaRP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bg-BG" sz="2200" dirty="0" smtClean="0">
                <a:solidFill>
                  <a:schemeClr val="tx2"/>
                </a:solidFill>
                <a:latin typeface="+mn-lt"/>
              </a:rPr>
              <a:t>Дейности за публичност и комуникация</a:t>
            </a:r>
            <a:endParaRPr lang="en-US" sz="2200" dirty="0" smtClean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2454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485" y="1606947"/>
            <a:ext cx="12083969" cy="43082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bg-BG" sz="2500" b="1" dirty="0">
                <a:solidFill>
                  <a:srgbClr val="A51321"/>
                </a:solidFill>
                <a:latin typeface="+mn-lt"/>
              </a:rPr>
              <a:t>1</a:t>
            </a:r>
            <a:r>
              <a:rPr lang="en-GB" sz="2500" b="1" dirty="0">
                <a:solidFill>
                  <a:srgbClr val="A51321"/>
                </a:solidFill>
                <a:latin typeface="+mn-lt"/>
              </a:rPr>
              <a:t>.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Финансово изпълнение на одобрения бюджет на ОП НОИР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към </a:t>
            </a: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3</a:t>
            </a:r>
            <a:r>
              <a:rPr lang="en-US" sz="2500" b="1" dirty="0" smtClean="0">
                <a:solidFill>
                  <a:srgbClr val="A51321"/>
                </a:solidFill>
                <a:latin typeface="+mn-lt"/>
              </a:rPr>
              <a:t>0</a:t>
            </a: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.</a:t>
            </a:r>
            <a:r>
              <a:rPr lang="en-US" sz="2500" b="1" dirty="0" smtClean="0">
                <a:solidFill>
                  <a:srgbClr val="A51321"/>
                </a:solidFill>
                <a:latin typeface="+mn-lt"/>
              </a:rPr>
              <a:t>11</a:t>
            </a:r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.20</a:t>
            </a:r>
            <a:r>
              <a:rPr lang="en-US" sz="2500" b="1" dirty="0">
                <a:solidFill>
                  <a:srgbClr val="A51321"/>
                </a:solidFill>
                <a:latin typeface="+mn-lt"/>
              </a:rPr>
              <a:t>20</a:t>
            </a:r>
            <a:r>
              <a:rPr lang="bg-BG" sz="2500" b="1" dirty="0">
                <a:solidFill>
                  <a:srgbClr val="A51321"/>
                </a:solidFill>
                <a:latin typeface="+mn-lt"/>
              </a:rPr>
              <a:t> г. </a:t>
            </a:r>
          </a:p>
        </p:txBody>
      </p:sp>
      <p:sp>
        <p:nvSpPr>
          <p:cNvPr id="5" name="Rectangle 4"/>
          <p:cNvSpPr/>
          <p:nvPr/>
        </p:nvSpPr>
        <p:spPr>
          <a:xfrm>
            <a:off x="46655" y="6589284"/>
            <a:ext cx="12083969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</a:pPr>
            <a:endParaRPr lang="en-US" sz="1400" dirty="0"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7" name="Group 3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3453837"/>
              </p:ext>
            </p:extLst>
          </p:nvPr>
        </p:nvGraphicFramePr>
        <p:xfrm>
          <a:off x="127485" y="2477581"/>
          <a:ext cx="11847262" cy="3926649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87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96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63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85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81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03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939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4474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6915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Бюджет</a:t>
                      </a:r>
                      <a:endParaRPr kumimoji="0" lang="en-GB" sz="14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Договорени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Изплатени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Верифицирани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Сертифицирани средства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552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63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1. Научни изследвания и технологично развитие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776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,61 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257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776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100,00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173 124 555,17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40,24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101 927 792,19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3,69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91 505 781,40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21,27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7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2. Образование и учене през целия живот</a:t>
                      </a: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532 229 204,12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485 0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3,9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346 683 754,41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5,14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284 758 616,96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3,50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279 491 210,03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52,51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1431306"/>
                  </a:ext>
                </a:extLst>
              </a:tr>
              <a:tr h="8463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3.Образователна среда за активно социално приобщаване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6,54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198 369 966,57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86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92 326 740,73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,28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79 008 862,23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4,47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66 700 503,79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3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4. Техническа помощ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710 873,21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38 321 307,44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78,67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25 032 599,25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51,39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20 360 196,20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41,80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18 930 714,89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38,86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72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Общо: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00,48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1 180 434 144,27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kumimoji="0" lang="en-US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637 167 649,56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51,37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486 055 467,58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39,18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456 628 210,11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6,81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546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643" y="2228677"/>
            <a:ext cx="4245799" cy="1102920"/>
          </a:xfrm>
        </p:spPr>
        <p:txBody>
          <a:bodyPr>
            <a:noAutofit/>
          </a:bodyPr>
          <a:lstStyle/>
          <a:p>
            <a:r>
              <a:rPr lang="bg-BG" sz="2400" b="1" dirty="0">
                <a:solidFill>
                  <a:srgbClr val="A51321"/>
                </a:solidFill>
                <a:latin typeface="+mn-lt"/>
              </a:rPr>
              <a:t>1</a:t>
            </a:r>
            <a:r>
              <a:rPr lang="en-GB" sz="2400" b="1" dirty="0">
                <a:solidFill>
                  <a:srgbClr val="A51321"/>
                </a:solidFill>
                <a:latin typeface="+mn-lt"/>
              </a:rPr>
              <a:t>.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Финансово изпълнение 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/>
            </a:r>
            <a:br>
              <a:rPr lang="en-US" sz="2400" b="1" dirty="0">
                <a:solidFill>
                  <a:srgbClr val="A51321"/>
                </a:solidFill>
                <a:latin typeface="+mn-lt"/>
              </a:rPr>
            </a:br>
            <a:r>
              <a:rPr lang="bg-BG" sz="2400" b="1" dirty="0">
                <a:solidFill>
                  <a:srgbClr val="A51321"/>
                </a:solidFill>
                <a:latin typeface="+mn-lt"/>
              </a:rPr>
              <a:t>на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ПО 1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на ОП НОИР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към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3</a:t>
            </a:r>
            <a:r>
              <a:rPr lang="en-US" sz="2400" b="1" dirty="0" smtClean="0">
                <a:solidFill>
                  <a:srgbClr val="A51321"/>
                </a:solidFill>
                <a:latin typeface="+mn-lt"/>
              </a:rPr>
              <a:t>0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.</a:t>
            </a:r>
            <a:r>
              <a:rPr lang="en-US" sz="2400" b="1" dirty="0" smtClean="0">
                <a:solidFill>
                  <a:srgbClr val="A51321"/>
                </a:solidFill>
                <a:latin typeface="+mn-lt"/>
              </a:rPr>
              <a:t>11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.20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20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 г. 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(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в лв.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)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 </a:t>
            </a:r>
            <a:endParaRPr lang="en-US" sz="2400" b="1" dirty="0">
              <a:solidFill>
                <a:srgbClr val="A51321"/>
              </a:solidFill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379" y="1336431"/>
            <a:ext cx="7065378" cy="5530361"/>
          </a:xfrm>
        </p:spPr>
      </p:pic>
    </p:spTree>
    <p:extLst>
      <p:ext uri="{BB962C8B-B14F-4D97-AF65-F5344CB8AC3E}">
        <p14:creationId xmlns:p14="http://schemas.microsoft.com/office/powerpoint/2010/main" val="372609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424" y="1327639"/>
            <a:ext cx="7065379" cy="5530361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75503" y="2463568"/>
            <a:ext cx="3651429" cy="1554517"/>
          </a:xfrm>
        </p:spPr>
        <p:txBody>
          <a:bodyPr anchor="ctr">
            <a:noAutofit/>
          </a:bodyPr>
          <a:lstStyle/>
          <a:p>
            <a:r>
              <a:rPr lang="bg-BG" sz="2400" b="1" dirty="0">
                <a:solidFill>
                  <a:srgbClr val="A51321"/>
                </a:solidFill>
                <a:latin typeface="+mn-lt"/>
              </a:rPr>
              <a:t>1</a:t>
            </a:r>
            <a:r>
              <a:rPr lang="en-GB" sz="2400" b="1" dirty="0">
                <a:solidFill>
                  <a:srgbClr val="A51321"/>
                </a:solidFill>
                <a:latin typeface="+mn-lt"/>
              </a:rPr>
              <a:t>.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Финансово изпълнение 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/>
            </a:r>
            <a:br>
              <a:rPr lang="en-US" sz="2400" b="1" dirty="0">
                <a:solidFill>
                  <a:srgbClr val="A51321"/>
                </a:solidFill>
                <a:latin typeface="+mn-lt"/>
              </a:rPr>
            </a:br>
            <a:r>
              <a:rPr lang="bg-BG" sz="2400" b="1" dirty="0">
                <a:solidFill>
                  <a:srgbClr val="A51321"/>
                </a:solidFill>
                <a:latin typeface="+mn-lt"/>
              </a:rPr>
              <a:t>на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системните проекти на МОН по </a:t>
            </a:r>
            <a:r>
              <a:rPr lang="bg-BG" sz="2400" b="1" dirty="0" err="1" smtClean="0">
                <a:solidFill>
                  <a:srgbClr val="A51321"/>
                </a:solidFill>
                <a:latin typeface="+mn-lt"/>
              </a:rPr>
              <a:t>ПО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 2 и 3 на ОП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НОИР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към 3</a:t>
            </a:r>
            <a:r>
              <a:rPr lang="en-US" sz="2400" b="1" dirty="0" smtClean="0">
                <a:solidFill>
                  <a:srgbClr val="A51321"/>
                </a:solidFill>
                <a:latin typeface="+mn-lt"/>
              </a:rPr>
              <a:t>0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.</a:t>
            </a:r>
            <a:r>
              <a:rPr lang="en-US" sz="2400" b="1" dirty="0" smtClean="0">
                <a:solidFill>
                  <a:srgbClr val="A51321"/>
                </a:solidFill>
                <a:latin typeface="+mn-lt"/>
              </a:rPr>
              <a:t>11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.20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20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 г.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/>
            </a:r>
            <a:br>
              <a:rPr lang="bg-BG" sz="2400" b="1" dirty="0" smtClean="0">
                <a:solidFill>
                  <a:srgbClr val="A51321"/>
                </a:solidFill>
                <a:latin typeface="+mn-lt"/>
              </a:rPr>
            </a:br>
            <a:r>
              <a:rPr lang="en-US" sz="2400" b="1" dirty="0" smtClean="0">
                <a:solidFill>
                  <a:srgbClr val="A51321"/>
                </a:solidFill>
                <a:latin typeface="+mn-lt"/>
              </a:rPr>
              <a:t>(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в лв.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)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 </a:t>
            </a:r>
            <a:endParaRPr lang="en-US" sz="2400" b="1" dirty="0">
              <a:solidFill>
                <a:srgbClr val="A5132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50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4733" y="1406442"/>
            <a:ext cx="11785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spcAft>
                <a:spcPts val="600"/>
              </a:spcAft>
              <a:buFont typeface="+mj-lt"/>
              <a:buAutoNum type="arabicPeriod"/>
            </a:pPr>
            <a:r>
              <a:rPr lang="bg-BG" sz="2000" b="1" spc="-50" dirty="0">
                <a:solidFill>
                  <a:srgbClr val="A51321"/>
                </a:solidFill>
                <a:ea typeface="+mj-ea"/>
                <a:cs typeface="+mj-cs"/>
              </a:rPr>
              <a:t>Ф</a:t>
            </a:r>
            <a:r>
              <a:rPr lang="bg-BG" sz="2000" b="1" spc="-50" dirty="0" smtClean="0">
                <a:solidFill>
                  <a:srgbClr val="A51321"/>
                </a:solidFill>
                <a:ea typeface="+mj-ea"/>
                <a:cs typeface="+mj-cs"/>
              </a:rPr>
              <a:t>инансово </a:t>
            </a:r>
            <a:r>
              <a:rPr lang="bg-BG" sz="2000" b="1" spc="-50" dirty="0">
                <a:solidFill>
                  <a:srgbClr val="A51321"/>
                </a:solidFill>
                <a:ea typeface="+mj-ea"/>
                <a:cs typeface="+mj-cs"/>
              </a:rPr>
              <a:t>изпълнение на ОП НОИР </a:t>
            </a:r>
            <a:r>
              <a:rPr lang="bg-BG" sz="2000" b="1" spc="-50" dirty="0" smtClean="0">
                <a:solidFill>
                  <a:srgbClr val="A51321"/>
                </a:solidFill>
                <a:ea typeface="+mj-ea"/>
                <a:cs typeface="+mj-cs"/>
              </a:rPr>
              <a:t>- Реалистичен сценарий.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58" y="2101362"/>
            <a:ext cx="9500976" cy="469516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60756" y="1696888"/>
            <a:ext cx="32045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600"/>
              </a:spcAft>
            </a:pPr>
            <a:r>
              <a:rPr lang="bg-BG" b="1" spc="-50" dirty="0">
                <a:solidFill>
                  <a:srgbClr val="A51321"/>
                </a:solidFill>
              </a:rPr>
              <a:t>Риск от загуба на средства </a:t>
            </a:r>
            <a:r>
              <a:rPr lang="en-US" b="1" spc="-50" dirty="0">
                <a:solidFill>
                  <a:srgbClr val="A51321"/>
                </a:solidFill>
              </a:rPr>
              <a:t>(N+3)</a:t>
            </a:r>
            <a:endParaRPr lang="bg-BG" b="1" spc="-50" dirty="0">
              <a:solidFill>
                <a:srgbClr val="A513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30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7231" y="1424355"/>
            <a:ext cx="11861799" cy="679404"/>
          </a:xfrm>
        </p:spPr>
        <p:txBody>
          <a:bodyPr vert="horz" lIns="91440" tIns="45720" rIns="91440" bIns="45720" rtlCol="0" anchor="b">
            <a:noAutofit/>
          </a:bodyPr>
          <a:lstStyle/>
          <a:p>
            <a:pPr marL="514350" indent="-514350" algn="ctr">
              <a:spcAft>
                <a:spcPts val="600"/>
              </a:spcAft>
              <a:buFont typeface="+mj-lt"/>
              <a:buAutoNum type="arabicPeriod"/>
            </a:pPr>
            <a:r>
              <a:rPr lang="bg-BG" sz="2400" b="1" dirty="0">
                <a:solidFill>
                  <a:srgbClr val="A51321"/>
                </a:solidFill>
                <a:latin typeface="+mn-lt"/>
              </a:rPr>
              <a:t>Финансово изпълнение на ОП НОИР - Реалистичен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сценарий. </a:t>
            </a:r>
            <a:br>
              <a:rPr lang="bg-BG" sz="2400" b="1" dirty="0" smtClean="0">
                <a:solidFill>
                  <a:srgbClr val="A51321"/>
                </a:solidFill>
                <a:latin typeface="+mn-lt"/>
              </a:rPr>
            </a:b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Риск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от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загуба на средства 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(N+3)</a:t>
            </a:r>
            <a:endParaRPr lang="bg-BG" sz="2400" b="1" dirty="0">
              <a:solidFill>
                <a:srgbClr val="A51321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130" y="2413376"/>
            <a:ext cx="10058400" cy="388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4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533" y="2294273"/>
            <a:ext cx="8665984" cy="6859546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01322" y="1390260"/>
            <a:ext cx="11978341" cy="490871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 defTabSz="914400">
              <a:lnSpc>
                <a:spcPct val="85000"/>
              </a:lnSpc>
              <a:spcBef>
                <a:spcPct val="0"/>
              </a:spcBef>
              <a:buNone/>
              <a:defRPr sz="2400" b="1" cap="small" spc="-50">
                <a:solidFill>
                  <a:srgbClr val="A51321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  <a:buClr>
                <a:srgbClr val="FF0000"/>
              </a:buClr>
            </a:pPr>
            <a:endParaRPr lang="bg-BG" sz="2100" cap="none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33400" y="1375053"/>
            <a:ext cx="11300576" cy="777206"/>
          </a:xfrm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2. Операции/проекти в процес на изпълнение – ЕСФ, приоритетна ос 2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„</a:t>
            </a:r>
            <a:r>
              <a:rPr lang="ru-RU" sz="2400" b="1" dirty="0">
                <a:solidFill>
                  <a:srgbClr val="A51321"/>
                </a:solidFill>
                <a:latin typeface="+mn-lt"/>
              </a:rPr>
              <a:t>Образование и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учене през целия</a:t>
            </a:r>
            <a:r>
              <a:rPr lang="ru-RU" sz="2400" b="1" dirty="0">
                <a:solidFill>
                  <a:srgbClr val="A51321"/>
                </a:solidFill>
                <a:latin typeface="+mn-lt"/>
              </a:rPr>
              <a:t> живот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“</a:t>
            </a: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3412901249"/>
              </p:ext>
            </p:extLst>
          </p:nvPr>
        </p:nvGraphicFramePr>
        <p:xfrm>
          <a:off x="5625521" y="2556935"/>
          <a:ext cx="7115022" cy="4106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Content Placeholder 16"/>
          <p:cNvSpPr>
            <a:spLocks noGrp="1"/>
          </p:cNvSpPr>
          <p:nvPr>
            <p:ph idx="1"/>
          </p:nvPr>
        </p:nvSpPr>
        <p:spPr>
          <a:xfrm>
            <a:off x="533400" y="2661806"/>
            <a:ext cx="5092121" cy="3913521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 В изпълнение –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6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 операции;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 Да отговарят на основните нужди в: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училищното образование (ученици и учители);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висшето образование (качество и връзки с бизнеса);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професионалното образование;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дигитализацията на образованието</a:t>
            </a:r>
            <a:r>
              <a:rPr lang="bg-BG" sz="1600" dirty="0" smtClean="0">
                <a:solidFill>
                  <a:schemeClr val="tx2"/>
                </a:solidFill>
                <a:latin typeface="+mn-lt"/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endParaRPr lang="bg-B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10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201322" y="1390260"/>
            <a:ext cx="11978341" cy="490871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 defTabSz="914400">
              <a:lnSpc>
                <a:spcPct val="85000"/>
              </a:lnSpc>
              <a:spcBef>
                <a:spcPct val="0"/>
              </a:spcBef>
              <a:buNone/>
              <a:defRPr sz="2400" b="1" cap="small" spc="-50">
                <a:solidFill>
                  <a:srgbClr val="A51321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  <a:buClr>
                <a:srgbClr val="FF0000"/>
              </a:buClr>
            </a:pPr>
            <a:endParaRPr lang="bg-BG" sz="2100" cap="none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1322" y="1558498"/>
            <a:ext cx="11735754" cy="676883"/>
          </a:xfrm>
        </p:spPr>
        <p:txBody>
          <a:bodyPr>
            <a:no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2. Операции/проекти в процес на изпълнение –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приоритетна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ос 2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„</a:t>
            </a:r>
            <a:r>
              <a:rPr lang="ru-RU" sz="2400" b="1" dirty="0">
                <a:solidFill>
                  <a:srgbClr val="A51321"/>
                </a:solidFill>
                <a:latin typeface="+mn-lt"/>
              </a:rPr>
              <a:t>Образование и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учене през целия</a:t>
            </a:r>
            <a:r>
              <a:rPr lang="ru-RU" sz="2400" b="1" dirty="0">
                <a:solidFill>
                  <a:srgbClr val="A51321"/>
                </a:solidFill>
                <a:latin typeface="+mn-lt"/>
              </a:rPr>
              <a:t> живот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“ –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предизвикателствата,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свързани с 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COVID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-19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98516" y="2701636"/>
            <a:ext cx="11338560" cy="393933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bg-BG" sz="1800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Дизайнът на операциите – възможност за справяне с предизвикателствата на пандемията и за адаптиране в новата ситуация: 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sz="1600" dirty="0" smtClean="0">
                <a:solidFill>
                  <a:schemeClr val="tx2"/>
                </a:solidFill>
                <a:latin typeface="+mn-lt"/>
              </a:rPr>
              <a:t>„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Образование за утрешния ден“ – осигурени допълнителни електронни устройства и мобилен интернет за учители и ученици за включване в обучение от разстояние;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„Подкрепа за успех“ („Активно приобщаване в СПО“) – осигурена възможност за допълнителни занимания през лятото за компенсиране на пропуски (до 120 часа на учебна година); разширяване на обхвата на целевата група;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 </a:t>
            </a:r>
            <a:endParaRPr lang="bg-BG" dirty="0" smtClean="0">
              <a:solidFill>
                <a:schemeClr val="tx2"/>
              </a:solidFill>
              <a:latin typeface="+mn-lt"/>
            </a:endParaRP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Пакети </a:t>
            </a:r>
            <a:r>
              <a:rPr lang="bg-BG" dirty="0">
                <a:solidFill>
                  <a:schemeClr val="tx2"/>
                </a:solidFill>
                <a:latin typeface="+mn-lt"/>
              </a:rPr>
              <a:t>от 10 учебни часа – дава възможност за допълнителни занимания по различни предмети;</a:t>
            </a:r>
            <a:endParaRPr lang="en-US" dirty="0">
              <a:solidFill>
                <a:schemeClr val="tx2"/>
              </a:solidFill>
              <a:latin typeface="+mn-lt"/>
            </a:endParaRP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Съществена роля на образователните медиатори и социалните работници.</a:t>
            </a:r>
          </a:p>
          <a:p>
            <a:pPr marL="0" indent="0">
              <a:buNone/>
            </a:pPr>
            <a:endParaRPr lang="bg-BG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50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0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2500" b="1" dirty="0" smtClean="0">
                <a:solidFill>
                  <a:srgbClr val="A51321"/>
                </a:solidFill>
                <a:latin typeface="+mn-lt"/>
              </a:rPr>
              <a:t>Училищно образование</a:t>
            </a:r>
            <a:endParaRPr lang="bg-BG" sz="25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846940" y="2025906"/>
            <a:ext cx="5627716" cy="512465"/>
          </a:xfrm>
        </p:spPr>
        <p:txBody>
          <a:bodyPr/>
          <a:lstStyle/>
          <a:p>
            <a:r>
              <a:rPr lang="en-US" dirty="0">
                <a:solidFill>
                  <a:srgbClr val="A51321"/>
                </a:solidFill>
                <a:latin typeface="+mn-lt"/>
              </a:rPr>
              <a:t>BG05M20P001-2.011 </a:t>
            </a:r>
            <a:r>
              <a:rPr lang="bg-BG" dirty="0" smtClean="0">
                <a:solidFill>
                  <a:srgbClr val="A51321"/>
                </a:solidFill>
                <a:latin typeface="+mn-lt"/>
              </a:rPr>
              <a:t>„Подкрепа </a:t>
            </a:r>
            <a:r>
              <a:rPr lang="bg-BG" dirty="0">
                <a:solidFill>
                  <a:srgbClr val="A51321"/>
                </a:solidFill>
                <a:latin typeface="+mn-lt"/>
              </a:rPr>
              <a:t>за </a:t>
            </a:r>
            <a:r>
              <a:rPr lang="bg-BG" dirty="0" smtClean="0">
                <a:solidFill>
                  <a:srgbClr val="A51321"/>
                </a:solidFill>
                <a:latin typeface="+mn-lt"/>
              </a:rPr>
              <a:t>успех“</a:t>
            </a:r>
            <a:endParaRPr lang="bg-BG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16377" y="2582334"/>
            <a:ext cx="6365953" cy="4001346"/>
          </a:xfrm>
        </p:spPr>
        <p:txBody>
          <a:bodyPr>
            <a:normAutofit fontScale="85000" lnSpcReduction="10000"/>
          </a:bodyPr>
          <a:lstStyle/>
          <a:p>
            <a:pPr marL="555625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bg-BG" sz="1800" b="1" dirty="0" smtClean="0">
                <a:solidFill>
                  <a:schemeClr val="tx2"/>
                </a:solidFill>
                <a:latin typeface="+mn-lt"/>
              </a:rPr>
              <a:t>Разширяване на обхвата на целевата група: включване на </a:t>
            </a:r>
            <a:r>
              <a:rPr lang="bg-BG" sz="1800" dirty="0" smtClean="0">
                <a:solidFill>
                  <a:schemeClr val="tx2"/>
                </a:solidFill>
                <a:latin typeface="+mn-lt"/>
              </a:rPr>
              <a:t>ученици, които не са участвали в обучението от разстояние;</a:t>
            </a:r>
          </a:p>
          <a:p>
            <a:pPr marL="555625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bg-BG" sz="1800" b="1" dirty="0" smtClean="0">
                <a:solidFill>
                  <a:schemeClr val="tx2"/>
                </a:solidFill>
                <a:latin typeface="+mn-lt"/>
              </a:rPr>
              <a:t>Образователните медиатори </a:t>
            </a:r>
            <a:r>
              <a:rPr lang="bg-BG" sz="1800" dirty="0" smtClean="0">
                <a:solidFill>
                  <a:schemeClr val="tx2"/>
                </a:solidFill>
                <a:latin typeface="+mn-lt"/>
              </a:rPr>
              <a:t>– връзка между училището и семействата, разпространение на учебни материали на деца, изключени от обучението от разстояние по време на извънредното положение</a:t>
            </a:r>
            <a:r>
              <a:rPr lang="en-US" sz="1800" dirty="0" smtClean="0">
                <a:solidFill>
                  <a:schemeClr val="tx2"/>
                </a:solidFill>
                <a:latin typeface="+mn-lt"/>
              </a:rPr>
              <a:t>;</a:t>
            </a:r>
            <a:endParaRPr lang="bg-BG" sz="1800" dirty="0">
              <a:solidFill>
                <a:schemeClr val="tx2"/>
              </a:solidFill>
              <a:latin typeface="+mn-lt"/>
            </a:endParaRPr>
          </a:p>
          <a:p>
            <a:pPr marL="555625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bg-BG" sz="1800" b="1" dirty="0" smtClean="0">
                <a:solidFill>
                  <a:schemeClr val="tx2"/>
                </a:solidFill>
                <a:latin typeface="+mn-lt"/>
              </a:rPr>
              <a:t>Инструментариум за идентифициране на ученици в риск </a:t>
            </a:r>
            <a:r>
              <a:rPr lang="bg-BG" sz="1800" dirty="0" smtClean="0">
                <a:solidFill>
                  <a:schemeClr val="tx2"/>
                </a:solidFill>
                <a:latin typeface="+mn-lt"/>
              </a:rPr>
              <a:t>от преждевременно напускане на училище и Наръчник за учителите как да го прилагат (обучения).</a:t>
            </a:r>
            <a:endParaRPr lang="bg-BG" sz="1800" dirty="0">
              <a:solidFill>
                <a:schemeClr val="tx2"/>
              </a:solidFill>
              <a:latin typeface="+mn-lt"/>
            </a:endParaRPr>
          </a:p>
          <a:p>
            <a:pPr marL="555625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bg-BG" sz="1800" b="1" dirty="0" smtClean="0">
                <a:solidFill>
                  <a:schemeClr val="tx2"/>
                </a:solidFill>
                <a:latin typeface="+mn-lt"/>
              </a:rPr>
              <a:t>Насоки за работа по кариерно ориентиране с ученици от V, VI и VII клас, </a:t>
            </a:r>
            <a:r>
              <a:rPr lang="bg-BG" sz="1800" dirty="0" smtClean="0">
                <a:solidFill>
                  <a:schemeClr val="tx2"/>
                </a:solidFill>
                <a:latin typeface="+mn-lt"/>
              </a:rPr>
              <a:t>които са в риск от преждевременно напускане на образователната система (методическо пособие)</a:t>
            </a:r>
            <a:endParaRPr lang="bg-BG" sz="18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893327" y="2628782"/>
            <a:ext cx="5211761" cy="736282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A51321"/>
                </a:solidFill>
                <a:latin typeface="+mn-lt"/>
              </a:rPr>
              <a:t>BG05M20P001-2.01</a:t>
            </a:r>
            <a:r>
              <a:rPr lang="bg-BG" dirty="0" smtClean="0">
                <a:solidFill>
                  <a:srgbClr val="A51321"/>
                </a:solidFill>
                <a:latin typeface="+mn-lt"/>
              </a:rPr>
              <a:t>0 „Квалификация на педагогическите специалисти“</a:t>
            </a:r>
            <a:endParaRPr lang="bg-BG" dirty="0">
              <a:solidFill>
                <a:srgbClr val="A51321"/>
              </a:solidFill>
              <a:latin typeface="+mn-lt"/>
            </a:endParaRPr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329879014"/>
              </p:ext>
            </p:extLst>
          </p:nvPr>
        </p:nvGraphicFramePr>
        <p:xfrm>
          <a:off x="6761286" y="3550442"/>
          <a:ext cx="5276982" cy="1804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6968">
                  <a:extLst>
                    <a:ext uri="{9D8B030D-6E8A-4147-A177-3AD203B41FA5}">
                      <a16:colId xmlns:a16="http://schemas.microsoft.com/office/drawing/2014/main" val="3189761198"/>
                    </a:ext>
                  </a:extLst>
                </a:gridCol>
                <a:gridCol w="1106295">
                  <a:extLst>
                    <a:ext uri="{9D8B030D-6E8A-4147-A177-3AD203B41FA5}">
                      <a16:colId xmlns:a16="http://schemas.microsoft.com/office/drawing/2014/main" val="3097403000"/>
                    </a:ext>
                  </a:extLst>
                </a:gridCol>
                <a:gridCol w="1163719">
                  <a:extLst>
                    <a:ext uri="{9D8B030D-6E8A-4147-A177-3AD203B41FA5}">
                      <a16:colId xmlns:a16="http://schemas.microsoft.com/office/drawing/2014/main" val="3438021214"/>
                    </a:ext>
                  </a:extLst>
                </a:gridCol>
              </a:tblGrid>
              <a:tr h="357498"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solidFill>
                            <a:schemeClr val="bg1"/>
                          </a:solidFill>
                          <a:latin typeface="+mn-lt"/>
                        </a:rPr>
                        <a:t>Индикатор</a:t>
                      </a:r>
                      <a:endParaRPr lang="bg-BG" sz="14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solidFill>
                            <a:schemeClr val="bg1"/>
                          </a:solidFill>
                          <a:latin typeface="+mn-lt"/>
                        </a:rPr>
                        <a:t>Цел</a:t>
                      </a:r>
                      <a:endParaRPr lang="bg-BG" sz="14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400" dirty="0" smtClean="0">
                          <a:solidFill>
                            <a:schemeClr val="bg1"/>
                          </a:solidFill>
                          <a:latin typeface="+mn-lt"/>
                        </a:rPr>
                        <a:t>Напредък</a:t>
                      </a:r>
                      <a:endParaRPr lang="bg-BG" sz="140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80253931"/>
                  </a:ext>
                </a:extLst>
              </a:tr>
              <a:tr h="357498">
                <a:tc>
                  <a:txBody>
                    <a:bodyPr/>
                    <a:lstStyle/>
                    <a:p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Педагогически</a:t>
                      </a:r>
                      <a:r>
                        <a:rPr lang="bg-BG" sz="1400" baseline="0" dirty="0" smtClean="0">
                          <a:solidFill>
                            <a:schemeClr val="tx2"/>
                          </a:solidFill>
                          <a:latin typeface="+mn-lt"/>
                        </a:rPr>
                        <a:t> специалисти</a:t>
                      </a: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 до 34 г.</a:t>
                      </a:r>
                      <a:endParaRPr lang="bg-BG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 4 000</a:t>
                      </a:r>
                      <a:endParaRPr lang="bg-BG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6 005</a:t>
                      </a:r>
                      <a:endParaRPr lang="bg-BG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3097087"/>
                  </a:ext>
                </a:extLst>
              </a:tr>
              <a:tr h="357498">
                <a:tc>
                  <a:txBody>
                    <a:bodyPr/>
                    <a:lstStyle/>
                    <a:p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Педагогически специалисти 34-54 г.</a:t>
                      </a:r>
                      <a:endParaRPr lang="bg-BG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30 000</a:t>
                      </a:r>
                      <a:endParaRPr lang="en-US" sz="1400" dirty="0">
                        <a:solidFill>
                          <a:schemeClr val="tx2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indent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27 744</a:t>
                      </a:r>
                    </a:p>
                  </a:txBody>
                  <a:tcPr marL="44450" marR="44450" marT="9525" marB="0" anchor="ctr"/>
                </a:tc>
                <a:extLst>
                  <a:ext uri="{0D108BD9-81ED-4DB2-BD59-A6C34878D82A}">
                    <a16:rowId xmlns:a16="http://schemas.microsoft.com/office/drawing/2014/main" val="3623825291"/>
                  </a:ext>
                </a:extLst>
              </a:tr>
              <a:tr h="705203">
                <a:tc>
                  <a:txBody>
                    <a:bodyPr/>
                    <a:lstStyle/>
                    <a:p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Учители, участвали в обучения за прилагане на съвременни методи за оценяване</a:t>
                      </a:r>
                      <a:endParaRPr lang="bg-BG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indent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5 000</a:t>
                      </a:r>
                    </a:p>
                  </a:txBody>
                  <a:tcPr marL="44450" marR="44450" marT="9525" marB="0" anchor="ctr"/>
                </a:tc>
                <a:tc>
                  <a:txBody>
                    <a:bodyPr/>
                    <a:lstStyle/>
                    <a:p>
                      <a:pPr indent="457200"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4 895</a:t>
                      </a:r>
                    </a:p>
                  </a:txBody>
                  <a:tcPr marL="44450" marR="44450" marT="9525" marB="0" anchor="ctr"/>
                </a:tc>
                <a:extLst>
                  <a:ext uri="{0D108BD9-81ED-4DB2-BD59-A6C34878D82A}">
                    <a16:rowId xmlns:a16="http://schemas.microsoft.com/office/drawing/2014/main" val="2889162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42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A51321"/>
                </a:solidFill>
                <a:latin typeface="+mn-lt"/>
              </a:rPr>
              <a:t>BG05M20P001-2.011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„Подкрепа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за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успех“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– 2019/2020 учебна година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56953" y="1955177"/>
            <a:ext cx="4937760" cy="464227"/>
          </a:xfrm>
        </p:spPr>
        <p:txBody>
          <a:bodyPr/>
          <a:lstStyle/>
          <a:p>
            <a:r>
              <a:rPr lang="bg-BG" dirty="0" smtClean="0"/>
              <a:t>Брой/дял ученици по райони</a:t>
            </a:r>
            <a:endParaRPr lang="bg-BG" dirty="0"/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96487622"/>
              </p:ext>
            </p:extLst>
          </p:nvPr>
        </p:nvGraphicFramePr>
        <p:xfrm>
          <a:off x="224126" y="2582334"/>
          <a:ext cx="4846637" cy="337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368347" y="1955176"/>
            <a:ext cx="4937760" cy="464227"/>
          </a:xfrm>
        </p:spPr>
        <p:txBody>
          <a:bodyPr/>
          <a:lstStyle/>
          <a:p>
            <a:pPr algn="ctr"/>
            <a:r>
              <a:rPr lang="bg-BG" dirty="0" smtClean="0"/>
              <a:t>Медиатори и социални работници</a:t>
            </a:r>
            <a:endParaRPr lang="bg-BG" dirty="0"/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99323333"/>
              </p:ext>
            </p:extLst>
          </p:nvPr>
        </p:nvGraphicFramePr>
        <p:xfrm>
          <a:off x="5461462" y="2582863"/>
          <a:ext cx="6417425" cy="337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26" name="Picture 2" descr="ОУ &quot;Н. Й. Вапцаров&quot;, с. Рани лист, общ. Кърджал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4181" y="5943706"/>
            <a:ext cx="1535766" cy="865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585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602" y="1423334"/>
            <a:ext cx="11505161" cy="530157"/>
          </a:xfrm>
        </p:spPr>
        <p:txBody>
          <a:bodyPr>
            <a:normAutofit/>
          </a:bodyPr>
          <a:lstStyle/>
          <a:p>
            <a:pPr algn="ctr"/>
            <a:r>
              <a:rPr lang="bg-BG" sz="2400" b="1" dirty="0">
                <a:solidFill>
                  <a:srgbClr val="A51321"/>
                </a:solidFill>
                <a:latin typeface="+mn-lt"/>
              </a:rPr>
              <a:t>Кариерно ориентиране, ОУ „Иван Вазов“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 –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Берковица</a:t>
            </a:r>
            <a:r>
              <a:rPr lang="en-US" sz="2400" b="1" dirty="0">
                <a:solidFill>
                  <a:srgbClr val="A51321"/>
                </a:solidFill>
                <a:latin typeface="+mn-lt"/>
              </a:rPr>
              <a:t>, 19.10.2020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 - Професиите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38" y="3250507"/>
            <a:ext cx="4532900" cy="339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700" y="2136371"/>
            <a:ext cx="3385358" cy="4513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02" y="2360353"/>
            <a:ext cx="3217372" cy="4289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ОУ &quot;Н. Й. Вапцаров&quot;, с. Рани лист, общ. Кърджа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843" y="2099406"/>
            <a:ext cx="1919478" cy="108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84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582" y="1548025"/>
            <a:ext cx="11207755" cy="471968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A51321"/>
                </a:solidFill>
                <a:latin typeface="+mn-lt"/>
              </a:rPr>
              <a:t>BG05M20P001-2.01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2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„Образование </a:t>
            </a:r>
            <a:r>
              <a:rPr lang="bg-BG" sz="2400" b="1" dirty="0">
                <a:solidFill>
                  <a:srgbClr val="A51321"/>
                </a:solidFill>
                <a:latin typeface="+mn-lt"/>
              </a:rPr>
              <a:t>за утрешния </a:t>
            </a:r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ден“</a:t>
            </a:r>
            <a:endParaRPr lang="bg-BG" sz="24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767" y="2643447"/>
            <a:ext cx="5561215" cy="3674404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2 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000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интерактивни дисплеи, функциониращи в детски градини и училища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;</a:t>
            </a:r>
            <a:endParaRPr lang="en-US" dirty="0">
              <a:solidFill>
                <a:schemeClr val="tx2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1 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986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лаптопа и 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500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устройства за интернет, предоставени на учители и ученици по време на извънредното положение; </a:t>
            </a:r>
            <a:endParaRPr lang="en-US" dirty="0">
              <a:solidFill>
                <a:schemeClr val="tx2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3 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273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клубове по интереси за дигитални умения, 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49 </a:t>
            </a:r>
            <a:r>
              <a:rPr lang="en-US" dirty="0">
                <a:solidFill>
                  <a:schemeClr val="tx2"/>
                </a:solidFill>
                <a:latin typeface="+mn-lt"/>
              </a:rPr>
              <a:t>066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ученици</a:t>
            </a:r>
            <a:r>
              <a:rPr lang="en-US" dirty="0" smtClean="0">
                <a:solidFill>
                  <a:schemeClr val="tx2"/>
                </a:solidFill>
                <a:latin typeface="+mn-lt"/>
              </a:rPr>
              <a:t>;</a:t>
            </a:r>
            <a:endParaRPr lang="en-US" dirty="0">
              <a:solidFill>
                <a:schemeClr val="tx2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 Октомври 2020 – начало на обученията на учители за базови компютърни компетенции, сформирани 453 групи;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Сключен договор за проектиране и изграждане на облачна среда и проектиране и внедряване на система за управление на идентичността и достъпа на потребителите </a:t>
            </a:r>
          </a:p>
          <a:p>
            <a:pPr algn="just"/>
            <a:endParaRPr lang="bg-BG" dirty="0">
              <a:solidFill>
                <a:schemeClr val="tx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302" y="5961425"/>
            <a:ext cx="1134084" cy="7128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287" y="2792916"/>
            <a:ext cx="5605973" cy="3150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7792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838200" y="1482214"/>
            <a:ext cx="10515600" cy="471277"/>
          </a:xfrm>
        </p:spPr>
        <p:txBody>
          <a:bodyPr>
            <a:normAutofit/>
          </a:bodyPr>
          <a:lstStyle/>
          <a:p>
            <a:pPr algn="ctr"/>
            <a:r>
              <a:rPr lang="bg-BG" sz="2400" b="1" dirty="0" smtClean="0">
                <a:solidFill>
                  <a:srgbClr val="A51321"/>
                </a:solidFill>
                <a:latin typeface="+mn-lt"/>
              </a:rPr>
              <a:t>Висше образование и професионално образование</a:t>
            </a:r>
            <a:endParaRPr lang="bg-BG" sz="24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748348" y="2227810"/>
            <a:ext cx="5157787" cy="425335"/>
          </a:xfrm>
        </p:spPr>
        <p:txBody>
          <a:bodyPr>
            <a:normAutofit fontScale="92500"/>
          </a:bodyPr>
          <a:lstStyle/>
          <a:p>
            <a:pPr algn="ctr"/>
            <a:r>
              <a:rPr lang="en-US" sz="2000" b="0" dirty="0" smtClean="0">
                <a:solidFill>
                  <a:schemeClr val="accent1">
                    <a:lumMod val="50000"/>
                  </a:schemeClr>
                </a:solidFill>
              </a:rPr>
              <a:t>BG05M20P001-2.01</a:t>
            </a:r>
            <a:r>
              <a:rPr lang="bg-BG" sz="2000" b="0" dirty="0" smtClean="0">
                <a:solidFill>
                  <a:schemeClr val="accent1">
                    <a:lumMod val="50000"/>
                  </a:schemeClr>
                </a:solidFill>
              </a:rPr>
              <a:t>3 „Студентски практики – 2“</a:t>
            </a:r>
            <a:endParaRPr lang="bg-BG" sz="2000" b="0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256791274"/>
              </p:ext>
            </p:extLst>
          </p:nvPr>
        </p:nvGraphicFramePr>
        <p:xfrm>
          <a:off x="673533" y="2787708"/>
          <a:ext cx="5157787" cy="3684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172200" y="2028521"/>
            <a:ext cx="5183188" cy="823912"/>
          </a:xfrm>
        </p:spPr>
        <p:txBody>
          <a:bodyPr>
            <a:normAutofit/>
          </a:bodyPr>
          <a:lstStyle/>
          <a:p>
            <a:pPr algn="ctr"/>
            <a:r>
              <a:rPr lang="en-US" sz="2000" b="0" dirty="0" smtClean="0">
                <a:solidFill>
                  <a:schemeClr val="accent1">
                    <a:lumMod val="50000"/>
                  </a:schemeClr>
                </a:solidFill>
              </a:rPr>
              <a:t>BG05M20P001-2.01</a:t>
            </a:r>
            <a:r>
              <a:rPr lang="bg-BG" sz="2000" b="0" dirty="0" smtClean="0">
                <a:solidFill>
                  <a:schemeClr val="accent1">
                    <a:lumMod val="50000"/>
                  </a:schemeClr>
                </a:solidFill>
              </a:rPr>
              <a:t>4 „Подкрепа за дуалната система на обучение“</a:t>
            </a:r>
            <a:endParaRPr lang="bg-BG" sz="2000" b="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6406236" y="2867009"/>
            <a:ext cx="4821541" cy="368458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 smtClean="0">
                <a:solidFill>
                  <a:schemeClr val="tx2"/>
                </a:solidFill>
              </a:rPr>
              <a:t>Одобрени 131 професионални гимназии / паралелки;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 smtClean="0">
                <a:solidFill>
                  <a:schemeClr val="tx2"/>
                </a:solidFill>
              </a:rPr>
              <a:t>Информационни кампании в 6-те района планиране - юли 2020 с участието на представители на бизнеса;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>
                <a:solidFill>
                  <a:schemeClr val="tx2"/>
                </a:solidFill>
              </a:rPr>
              <a:t>Ноември 2020 – </a:t>
            </a:r>
            <a:r>
              <a:rPr lang="bg-BG" sz="1800" dirty="0" smtClean="0">
                <a:solidFill>
                  <a:schemeClr val="tx2"/>
                </a:solidFill>
              </a:rPr>
              <a:t>първи пробни стажове;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 smtClean="0">
                <a:solidFill>
                  <a:schemeClr val="tx2"/>
                </a:solidFill>
              </a:rPr>
              <a:t>Обхванати 5330 ученици от първи гимназиален етап възраст (14-16 г.), 1382 момичета и 3948 момчета;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 smtClean="0">
                <a:solidFill>
                  <a:schemeClr val="tx2"/>
                </a:solidFill>
              </a:rPr>
              <a:t>Със СОП – 208;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1800" dirty="0" smtClean="0">
                <a:solidFill>
                  <a:schemeClr val="tx2"/>
                </a:solidFill>
              </a:rPr>
              <a:t>Единствените трудности – </a:t>
            </a:r>
            <a:r>
              <a:rPr lang="en-US" sz="1800" dirty="0" smtClean="0">
                <a:solidFill>
                  <a:schemeClr val="tx2"/>
                </a:solidFill>
              </a:rPr>
              <a:t>COVID</a:t>
            </a:r>
            <a:r>
              <a:rPr lang="bg-BG" sz="1800" dirty="0" smtClean="0">
                <a:solidFill>
                  <a:schemeClr val="tx2"/>
                </a:solidFill>
              </a:rPr>
              <a:t>-19.</a:t>
            </a:r>
            <a:endParaRPr lang="bg-BG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64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56211" y="1477105"/>
            <a:ext cx="10268989" cy="684374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800" b="1" spc="-50" dirty="0" smtClean="0">
                <a:solidFill>
                  <a:srgbClr val="A51321"/>
                </a:solidFill>
                <a:latin typeface="+mn-lt"/>
              </a:rPr>
              <a:t>2. Операции/проекти в процес на изпълнение – приоритетна ос 3 „Образователна среда за активно социално приобщаване“</a:t>
            </a:r>
            <a:endParaRPr lang="bg-BG" sz="2800" b="1" spc="-50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856211" y="2214193"/>
            <a:ext cx="4937760" cy="736282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BG05M20P001-</a:t>
            </a:r>
            <a:r>
              <a:rPr lang="bg-BG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3.005 „Активно приобщаване в системата на ПО“</a:t>
            </a:r>
            <a:endParaRPr lang="bg-BG" dirty="0">
              <a:latin typeface="+mn-lt"/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856211" y="3164225"/>
            <a:ext cx="4937760" cy="3378200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 1710 детски градини, предлагащи допълнителни занимания за деца с обучителни затруднения;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29 852 деца с обучителни затруднения, от които 18 547 деца с майчин език, различен от българския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207 новоназначени педагогически специалисти и 514 непедагогически персонал;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Занимания през лятото</a:t>
            </a:r>
            <a:endParaRPr lang="bg-BG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3"/>
          </p:nvPr>
        </p:nvSpPr>
        <p:spPr>
          <a:xfrm>
            <a:off x="6217919" y="2214193"/>
            <a:ext cx="5289453" cy="736282"/>
          </a:xfrm>
        </p:spPr>
        <p:txBody>
          <a:bodyPr>
            <a:normAutofit fontScale="92500"/>
          </a:bodyPr>
          <a:lstStyle/>
          <a:p>
            <a:pPr algn="ctr"/>
            <a:r>
              <a:rPr lang="en-GB" dirty="0">
                <a:latin typeface="+mn-lt"/>
              </a:rPr>
              <a:t>BG05M20P001-</a:t>
            </a:r>
            <a:r>
              <a:rPr lang="bg-BG" dirty="0" smtClean="0">
                <a:latin typeface="+mn-lt"/>
              </a:rPr>
              <a:t>2.018 „</a:t>
            </a:r>
            <a:r>
              <a:rPr lang="ru-RU" dirty="0">
                <a:latin typeface="+mn-lt"/>
              </a:rPr>
              <a:t>ИНТЕГРИРАНИ МЕРКИ ЗА ПОДОБРЯВАНЕ ДОСТЪПА ДО ОБРАЗОВАНИЕ“ – 1</a:t>
            </a:r>
            <a:endParaRPr lang="bg-BG" dirty="0">
              <a:latin typeface="+mn-l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459" y="0"/>
            <a:ext cx="10198541" cy="6858000"/>
          </a:xfrm>
          <a:prstGeom prst="rect">
            <a:avLst/>
          </a:prstGeom>
        </p:spPr>
      </p:pic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6569613" y="3161780"/>
            <a:ext cx="4937760" cy="3378200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</a:rPr>
              <a:t>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Над 8 500 деца от маргинализирани общности, включени в дейности за образователна интеграция от 47 общини;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>
                <a:solidFill>
                  <a:schemeClr val="tx2"/>
                </a:solidFill>
                <a:latin typeface="+mn-lt"/>
              </a:rPr>
              <a:t> 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Удължаване на срока на операцията заради пандемията;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Образователни медиатори – работа с родители, връзка между училището и семействата на учениците.</a:t>
            </a:r>
            <a:endParaRPr lang="bg-BG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5514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305" y="4135795"/>
            <a:ext cx="3314778" cy="2486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5267" y="4114770"/>
            <a:ext cx="3307644" cy="2480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" t="10090" r="70972" b="7672"/>
          <a:stretch/>
        </p:blipFill>
        <p:spPr>
          <a:xfrm>
            <a:off x="8287454" y="1636358"/>
            <a:ext cx="3160130" cy="4970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64" y="1598357"/>
            <a:ext cx="3194757" cy="2396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2588" y="1914227"/>
            <a:ext cx="1817765" cy="175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7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81155" y="1423333"/>
            <a:ext cx="11852693" cy="77640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bg-BG" sz="2600" b="1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bg-BG" sz="2600" b="1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ru-RU" sz="2600" b="1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Операции в процес на </a:t>
            </a:r>
            <a:r>
              <a:rPr lang="bg-BG" sz="2600" b="1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договаряне</a:t>
            </a:r>
            <a:r>
              <a:rPr lang="ru-RU" sz="2600" b="1" dirty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, принос </a:t>
            </a:r>
            <a:r>
              <a:rPr lang="bg-BG" sz="2600" b="1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към постигане на резултати</a:t>
            </a:r>
            <a:endParaRPr lang="bg-BG" sz="2600" b="1" dirty="0">
              <a:solidFill>
                <a:srgbClr val="A5132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01215" y="2199736"/>
            <a:ext cx="11632633" cy="4465984"/>
          </a:xfrm>
          <a:prstGeom prst="rect">
            <a:avLst/>
          </a:prstGeom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Calibri" panose="020F0502020204030204" pitchFamily="34" charset="0"/>
              <a:buNone/>
            </a:pPr>
            <a:r>
              <a:rPr lang="ru-RU" b="1" dirty="0" smtClean="0">
                <a:solidFill>
                  <a:schemeClr val="tx2"/>
                </a:solidFill>
                <a:latin typeface="+mn-lt"/>
              </a:rPr>
              <a:t>Процедура </a:t>
            </a:r>
            <a:r>
              <a:rPr lang="en-US" b="1" dirty="0" smtClean="0">
                <a:solidFill>
                  <a:schemeClr val="tx2"/>
                </a:solidFill>
                <a:latin typeface="+mn-lt"/>
              </a:rPr>
              <a:t>BG05M2OP001-3.017 </a:t>
            </a:r>
            <a:r>
              <a:rPr lang="bg-BG" b="1" dirty="0" smtClean="0">
                <a:solidFill>
                  <a:schemeClr val="tx2"/>
                </a:solidFill>
                <a:latin typeface="+mn-lt"/>
              </a:rPr>
              <a:t>„</a:t>
            </a:r>
            <a:r>
              <a:rPr lang="ru-RU" b="1" dirty="0" smtClean="0">
                <a:solidFill>
                  <a:schemeClr val="tx2"/>
                </a:solidFill>
                <a:latin typeface="+mn-lt"/>
              </a:rPr>
              <a:t>Повишаване на капацитета на педагогическите специалисти за работа в мултикултурна среда</a:t>
            </a:r>
            <a:r>
              <a:rPr lang="bg-BG" b="1" dirty="0" smtClean="0">
                <a:solidFill>
                  <a:schemeClr val="tx2"/>
                </a:solidFill>
                <a:latin typeface="+mn-lt"/>
              </a:rPr>
              <a:t>“ </a:t>
            </a:r>
            <a:r>
              <a:rPr lang="en-US" b="1" dirty="0" smtClean="0">
                <a:solidFill>
                  <a:schemeClr val="tx2"/>
                </a:solidFill>
                <a:latin typeface="+mn-lt"/>
              </a:rPr>
              <a:t>(</a:t>
            </a:r>
            <a:r>
              <a:rPr lang="bg-BG" b="1" dirty="0" smtClean="0">
                <a:solidFill>
                  <a:schemeClr val="tx2"/>
                </a:solidFill>
                <a:latin typeface="+mn-lt"/>
              </a:rPr>
              <a:t>Приоритетна ос 3):</a:t>
            </a:r>
            <a:endParaRPr lang="ru-RU" b="1" dirty="0" smtClean="0">
              <a:solidFill>
                <a:schemeClr val="tx2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Одобрени за финансиране проекти – </a:t>
            </a:r>
            <a:r>
              <a:rPr lang="bg-BG" b="1" dirty="0" smtClean="0">
                <a:solidFill>
                  <a:schemeClr val="tx2"/>
                </a:solidFill>
                <a:latin typeface="+mn-lt"/>
              </a:rPr>
              <a:t>22 броя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tx2"/>
                </a:solidFill>
                <a:latin typeface="+mn-lt"/>
              </a:rPr>
              <a:t>Обща стойност на одобрените за финансиране проектни предложения - </a:t>
            </a:r>
            <a:r>
              <a:rPr lang="en-US" b="1" dirty="0" smtClean="0">
                <a:solidFill>
                  <a:schemeClr val="tx2"/>
                </a:solidFill>
                <a:latin typeface="+mn-lt"/>
              </a:rPr>
              <a:t>6 977 564,43 </a:t>
            </a:r>
            <a:r>
              <a:rPr lang="bg-BG" b="1" dirty="0" smtClean="0">
                <a:solidFill>
                  <a:schemeClr val="tx2"/>
                </a:solidFill>
                <a:latin typeface="+mn-lt"/>
              </a:rPr>
              <a:t> лева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>
                <a:solidFill>
                  <a:schemeClr val="tx2"/>
                </a:solidFill>
                <a:latin typeface="+mn-lt"/>
              </a:rPr>
              <a:t>5357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ru-RU" b="1" dirty="0" smtClean="0">
                <a:solidFill>
                  <a:schemeClr val="tx2"/>
                </a:solidFill>
                <a:latin typeface="+mn-lt"/>
              </a:rPr>
              <a:t>педагогически специалисти </a:t>
            </a:r>
            <a:r>
              <a:rPr lang="ru-RU" dirty="0" smtClean="0">
                <a:solidFill>
                  <a:schemeClr val="tx2"/>
                </a:solidFill>
                <a:latin typeface="+mn-lt"/>
              </a:rPr>
              <a:t>предстои да бъдат включени в обучения за работа в мултикултурна среда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b="1" dirty="0" smtClean="0">
                <a:solidFill>
                  <a:schemeClr val="tx2"/>
                </a:solidFill>
                <a:latin typeface="+mn-lt"/>
              </a:rPr>
              <a:t>4030</a:t>
            </a:r>
            <a:r>
              <a:rPr lang="bg-BG" dirty="0" smtClean="0">
                <a:solidFill>
                  <a:schemeClr val="tx2"/>
                </a:solidFill>
                <a:latin typeface="+mn-lt"/>
              </a:rPr>
              <a:t> педагогически специалисти предстои да </a:t>
            </a:r>
            <a:r>
              <a:rPr lang="ru-RU" dirty="0" smtClean="0">
                <a:solidFill>
                  <a:schemeClr val="tx2"/>
                </a:solidFill>
                <a:latin typeface="+mn-lt"/>
              </a:rPr>
              <a:t>преминат обучение за 3 квалификационни кредита</a:t>
            </a:r>
            <a:endParaRPr lang="bg-BG" dirty="0" smtClean="0">
              <a:solidFill>
                <a:schemeClr val="tx2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tx2"/>
                </a:solidFill>
                <a:latin typeface="+mn-lt"/>
              </a:rPr>
              <a:t>248</a:t>
            </a:r>
            <a:r>
              <a:rPr lang="ru-RU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ru-RU" b="1" dirty="0" smtClean="0">
                <a:solidFill>
                  <a:schemeClr val="tx2"/>
                </a:solidFill>
                <a:latin typeface="+mn-lt"/>
              </a:rPr>
              <a:t>образователни медиатори </a:t>
            </a:r>
            <a:r>
              <a:rPr lang="ru-RU" dirty="0" smtClean="0">
                <a:solidFill>
                  <a:schemeClr val="tx2"/>
                </a:solidFill>
                <a:latin typeface="+mn-lt"/>
              </a:rPr>
              <a:t>предстои да бъдат включени в обучения за работа в мултикултурна среда;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schemeClr val="tx2"/>
                </a:solidFill>
                <a:latin typeface="+mn-lt"/>
              </a:rPr>
              <a:t>От общо </a:t>
            </a:r>
            <a:r>
              <a:rPr lang="ru-RU" b="1" dirty="0" smtClean="0">
                <a:solidFill>
                  <a:schemeClr val="tx2"/>
                </a:solidFill>
                <a:latin typeface="+mn-lt"/>
              </a:rPr>
              <a:t>60 266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dirty="0" smtClean="0">
                <a:solidFill>
                  <a:schemeClr val="tx2"/>
                </a:solidFill>
                <a:latin typeface="+mn-lt"/>
              </a:rPr>
              <a:t>деца и ученици, включени в участващите образователни институции, </a:t>
            </a:r>
            <a:r>
              <a:rPr lang="ru-RU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37 255</a:t>
            </a:r>
            <a:r>
              <a:rPr lang="ru-RU" b="1" dirty="0" smtClean="0">
                <a:solidFill>
                  <a:schemeClr val="tx2"/>
                </a:solidFill>
                <a:latin typeface="+mn-lt"/>
              </a:rPr>
              <a:t> </a:t>
            </a:r>
            <a:r>
              <a:rPr lang="ru-RU" dirty="0" smtClean="0">
                <a:solidFill>
                  <a:schemeClr val="tx2"/>
                </a:solidFill>
                <a:latin typeface="+mn-lt"/>
              </a:rPr>
              <a:t>са деца и ученици, чиито майчин език не e български;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dirty="0" smtClean="0">
              <a:solidFill>
                <a:schemeClr val="tx2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dirty="0" smtClean="0">
              <a:solidFill>
                <a:schemeClr val="tx2"/>
              </a:solidFill>
            </a:endParaRPr>
          </a:p>
          <a:p>
            <a:pPr marL="0" indent="0" algn="just">
              <a:buFont typeface="Calibri" panose="020F0502020204030204" pitchFamily="34" charset="0"/>
              <a:buNone/>
            </a:pPr>
            <a:endParaRPr lang="ru-RU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18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40079" y="2545652"/>
            <a:ext cx="4937760" cy="577975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C00000"/>
                </a:solidFill>
                <a:latin typeface="+mn-lt"/>
              </a:rPr>
              <a:t>Covid-19:</a:t>
            </a:r>
            <a:endParaRPr lang="en-US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65266" y="3302534"/>
            <a:ext cx="5193696" cy="3214646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Кризата в Китай доведе до забавени доставки на оборудване и забавени плащания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Забавяне на обществените поръчки поради извънредното положение март – май 2020 – удължени срокове, прекратени и преобявени поръчки; </a:t>
            </a:r>
            <a:endParaRPr lang="en-US" dirty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Отменени обучения, работни срещи, конференции (мобилност); </a:t>
            </a:r>
            <a:endParaRPr lang="en-US" dirty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Научни изследвания, свързани с 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COVID-19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.</a:t>
            </a:r>
            <a:endParaRPr lang="bg-BG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349695" y="2566251"/>
            <a:ext cx="5271498" cy="736282"/>
          </a:xfrm>
        </p:spPr>
        <p:txBody>
          <a:bodyPr/>
          <a:lstStyle/>
          <a:p>
            <a:pPr algn="ctr"/>
            <a:r>
              <a:rPr lang="bg-BG" dirty="0" smtClean="0">
                <a:solidFill>
                  <a:srgbClr val="C00000"/>
                </a:solidFill>
                <a:latin typeface="+mn-lt"/>
              </a:rPr>
              <a:t>Дейности, свързани със строителство:</a:t>
            </a:r>
            <a:endParaRPr lang="bg-BG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>
          <a:xfrm>
            <a:off x="6320599" y="3330525"/>
            <a:ext cx="5390755" cy="303775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Основна трудност при повечето проекти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en-US" dirty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Продължителни административни процедури, вкл. за разрешения за строеж; 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endParaRPr lang="bg-BG" dirty="0" smtClean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Промени в цените – необходимост от допълнителни средства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en-US" dirty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Паметници на културата – допълнителни изисквания (за пожарна безопасност и др.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)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.</a:t>
            </a:r>
            <a:endParaRPr lang="en-US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507076" y="1463041"/>
            <a:ext cx="10780380" cy="822960"/>
          </a:xfrm>
        </p:spPr>
        <p:txBody>
          <a:bodyPr/>
          <a:lstStyle/>
          <a:p>
            <a:pPr lvl="0" algn="ctr"/>
            <a:r>
              <a:rPr lang="en-US" sz="2400" b="1" spc="0" dirty="0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b="1" spc="0" dirty="0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</a:br>
            <a:r>
              <a:rPr lang="bg-BG" sz="2400" b="1" dirty="0">
                <a:solidFill>
                  <a:srgbClr val="A51321"/>
                </a:solidFill>
                <a:latin typeface="+mn-lt"/>
              </a:rPr>
              <a:t>2. Операции/проекти в процес на изпълнение – ЕФРР, приоритетна ос 1 „Научни изследвания и технологично развитие“</a:t>
            </a:r>
          </a:p>
        </p:txBody>
      </p:sp>
    </p:spTree>
    <p:extLst>
      <p:ext uri="{BB962C8B-B14F-4D97-AF65-F5344CB8AC3E}">
        <p14:creationId xmlns:p14="http://schemas.microsoft.com/office/powerpoint/2010/main" val="310169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677486" y="2431233"/>
            <a:ext cx="4937760" cy="577975"/>
          </a:xfrm>
        </p:spPr>
        <p:txBody>
          <a:bodyPr/>
          <a:lstStyle/>
          <a:p>
            <a:pPr algn="ctr"/>
            <a:r>
              <a:rPr lang="bg-BG" dirty="0" smtClean="0">
                <a:solidFill>
                  <a:srgbClr val="C00000"/>
                </a:solidFill>
                <a:latin typeface="+mn-lt"/>
              </a:rPr>
              <a:t>постижения</a:t>
            </a:r>
            <a:endParaRPr lang="en-US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07076" y="3084022"/>
            <a:ext cx="5594466" cy="3433157"/>
          </a:xfrm>
        </p:spPr>
        <p:txBody>
          <a:bodyPr>
            <a:normAutofit fontScale="92500"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/>
              <a:t> </a:t>
            </a:r>
            <a:r>
              <a:rPr lang="bg-BG" sz="2100" dirty="0">
                <a:solidFill>
                  <a:srgbClr val="002060"/>
                </a:solidFill>
                <a:latin typeface="+mn-lt"/>
              </a:rPr>
              <a:t>Преминаване от етапа на </a:t>
            </a:r>
            <a:r>
              <a:rPr lang="bg-BG" sz="2100" dirty="0" smtClean="0">
                <a:solidFill>
                  <a:srgbClr val="002060"/>
                </a:solidFill>
                <a:latin typeface="+mn-lt"/>
              </a:rPr>
              <a:t>изграждане </a:t>
            </a:r>
            <a:r>
              <a:rPr lang="bg-BG" sz="2100" dirty="0">
                <a:solidFill>
                  <a:srgbClr val="002060"/>
                </a:solidFill>
                <a:latin typeface="+mn-lt"/>
              </a:rPr>
              <a:t>на центровете към етапа на развитие;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>
                <a:solidFill>
                  <a:srgbClr val="002060"/>
                </a:solidFill>
                <a:latin typeface="+mn-lt"/>
              </a:rPr>
              <a:t> Фокусът постепенно се измества към научните изследвания</a:t>
            </a:r>
            <a:r>
              <a:rPr lang="en-US" sz="2100" dirty="0">
                <a:solidFill>
                  <a:srgbClr val="002060"/>
                </a:solidFill>
                <a:latin typeface="+mn-lt"/>
              </a:rPr>
              <a:t>;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sz="2100" dirty="0">
                <a:solidFill>
                  <a:srgbClr val="002060"/>
                </a:solidFill>
                <a:latin typeface="+mn-lt"/>
              </a:rPr>
              <a:t> Привлечени млади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хора и нови партньорства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en-US" dirty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Възможността да се работи с последно поколение оборудване привлича все повече изследователи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;</a:t>
            </a:r>
            <a:endParaRPr lang="en-US" dirty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Публикации в списания с импакт фактор;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 </a:t>
            </a:r>
            <a:endParaRPr lang="en-US" dirty="0">
              <a:solidFill>
                <a:srgbClr val="002060"/>
              </a:solidFill>
              <a:latin typeface="+mn-lt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en-US" dirty="0">
                <a:solidFill>
                  <a:srgbClr val="002060"/>
                </a:solidFill>
                <a:latin typeface="+mn-lt"/>
              </a:rPr>
              <a:t>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Патенти и др.</a:t>
            </a:r>
            <a:endParaRPr lang="bg-BG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6411241" y="2495913"/>
            <a:ext cx="5495941" cy="517771"/>
          </a:xfrm>
        </p:spPr>
        <p:txBody>
          <a:bodyPr>
            <a:normAutofit/>
          </a:bodyPr>
          <a:lstStyle/>
          <a:p>
            <a:pPr algn="ctr"/>
            <a:r>
              <a:rPr lang="bg-BG" dirty="0" smtClean="0">
                <a:solidFill>
                  <a:srgbClr val="C00000"/>
                </a:solidFill>
                <a:latin typeface="+mn-lt"/>
              </a:rPr>
              <a:t>Мерки за подобряване на изпълнението</a:t>
            </a:r>
            <a:endParaRPr lang="bg-BG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quarter" idx="4"/>
          </p:nvPr>
        </p:nvSpPr>
        <p:spPr>
          <a:xfrm>
            <a:off x="6349695" y="3180165"/>
            <a:ext cx="5730935" cy="333701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en-US" dirty="0" smtClean="0">
                <a:latin typeface="+mn-lt"/>
              </a:rPr>
              <a:t> </a:t>
            </a:r>
            <a:r>
              <a:rPr lang="bg-BG" dirty="0">
                <a:solidFill>
                  <a:srgbClr val="002060"/>
                </a:solidFill>
                <a:latin typeface="+mn-lt"/>
              </a:rPr>
              <a:t>Подкрепа от страна на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Управляващия орган:</a:t>
            </a:r>
            <a:endParaRPr lang="bg-BG" dirty="0">
              <a:solidFill>
                <a:srgbClr val="002060"/>
              </a:solidFill>
              <a:latin typeface="+mn-lt"/>
            </a:endParaRPr>
          </a:p>
          <a:p>
            <a:pPr marL="468630" lvl="2" indent="-285750" algn="just">
              <a:spcBef>
                <a:spcPts val="1200"/>
              </a:spcBef>
              <a:spcAft>
                <a:spcPts val="200"/>
              </a:spcAft>
              <a:buSzPct val="100000"/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rgbClr val="002060"/>
                </a:solidFill>
                <a:latin typeface="+mn-lt"/>
              </a:rPr>
              <a:t>Публикуване на анализ за най-често допускани грешки при провеждане на външни възлагания;</a:t>
            </a:r>
          </a:p>
          <a:p>
            <a:pPr marL="468630" lvl="2" indent="-285750" algn="just">
              <a:spcBef>
                <a:spcPts val="1200"/>
              </a:spcBef>
              <a:spcAft>
                <a:spcPts val="200"/>
              </a:spcAft>
              <a:buSzPct val="100000"/>
              <a:buFont typeface="Arial" panose="020B0604020202020204" pitchFamily="34" charset="0"/>
              <a:buChar char="•"/>
            </a:pPr>
            <a:r>
              <a:rPr lang="bg-BG" sz="1600" dirty="0" smtClean="0">
                <a:solidFill>
                  <a:srgbClr val="002060"/>
                </a:solidFill>
                <a:latin typeface="+mn-lt"/>
              </a:rPr>
              <a:t>При </a:t>
            </a:r>
            <a:r>
              <a:rPr lang="bg-BG" sz="1600" dirty="0">
                <a:solidFill>
                  <a:srgbClr val="002060"/>
                </a:solidFill>
                <a:latin typeface="+mn-lt"/>
              </a:rPr>
              <a:t>планиране и изпълнение на дейности, свързани със строителство;</a:t>
            </a:r>
          </a:p>
          <a:p>
            <a:pPr marL="468630" lvl="2" indent="-285750" algn="just">
              <a:spcBef>
                <a:spcPts val="1200"/>
              </a:spcBef>
              <a:spcAft>
                <a:spcPts val="200"/>
              </a:spcAft>
              <a:buSzPct val="100000"/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rgbClr val="002060"/>
                </a:solidFill>
                <a:latin typeface="+mn-lt"/>
              </a:rPr>
              <a:t>Редовни срещи, вкл. </a:t>
            </a:r>
            <a:r>
              <a:rPr lang="bg-BG" sz="1600" dirty="0" smtClean="0">
                <a:solidFill>
                  <a:srgbClr val="002060"/>
                </a:solidFill>
                <a:latin typeface="+mn-lt"/>
              </a:rPr>
              <a:t>онлайн;</a:t>
            </a:r>
            <a:endParaRPr lang="bg-BG" sz="1600" dirty="0">
              <a:solidFill>
                <a:srgbClr val="002060"/>
              </a:solidFill>
              <a:latin typeface="+mn-lt"/>
            </a:endParaRPr>
          </a:p>
          <a:p>
            <a:pPr marL="468630" lvl="2" indent="-285750" algn="just">
              <a:spcBef>
                <a:spcPts val="1200"/>
              </a:spcBef>
              <a:spcAft>
                <a:spcPts val="200"/>
              </a:spcAft>
              <a:buSzPct val="100000"/>
              <a:buFont typeface="Arial" panose="020B0604020202020204" pitchFamily="34" charset="0"/>
              <a:buChar char="•"/>
            </a:pPr>
            <a:r>
              <a:rPr lang="bg-BG" sz="1600" dirty="0">
                <a:solidFill>
                  <a:srgbClr val="002060"/>
                </a:solidFill>
                <a:latin typeface="+mn-lt"/>
              </a:rPr>
              <a:t>Всекидневна </a:t>
            </a:r>
            <a:r>
              <a:rPr lang="bg-BG" sz="1600" dirty="0" smtClean="0">
                <a:solidFill>
                  <a:srgbClr val="002060"/>
                </a:solidFill>
                <a:latin typeface="+mn-lt"/>
              </a:rPr>
              <a:t>комуникация; 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rgbClr val="002060"/>
                </a:solidFill>
                <a:latin typeface="+mn-lt"/>
              </a:rPr>
              <a:t> Външна подкрепа - 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JRC</a:t>
            </a:r>
            <a:r>
              <a:rPr lang="en-US" dirty="0">
                <a:solidFill>
                  <a:srgbClr val="002060"/>
                </a:solidFill>
                <a:latin typeface="+mn-lt"/>
              </a:rPr>
              <a:t>, </a:t>
            </a:r>
            <a:r>
              <a:rPr lang="en-US" dirty="0" smtClean="0">
                <a:solidFill>
                  <a:srgbClr val="002060"/>
                </a:solidFill>
                <a:latin typeface="+mn-lt"/>
              </a:rPr>
              <a:t>Interreg Europe, TAIEX P2P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.</a:t>
            </a:r>
            <a:endParaRPr lang="en-US" dirty="0" smtClean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507076" y="1463041"/>
            <a:ext cx="10780380" cy="773084"/>
          </a:xfrm>
        </p:spPr>
        <p:txBody>
          <a:bodyPr/>
          <a:lstStyle/>
          <a:p>
            <a:pPr lvl="0" indent="-342900" algn="ctr" defTabSz="457200">
              <a:lnSpc>
                <a:spcPct val="100000"/>
              </a:lnSpc>
              <a:spcBef>
                <a:spcPts val="0"/>
              </a:spcBef>
            </a:pPr>
            <a:r>
              <a:rPr lang="en-US" sz="24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4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</a:br>
            <a:r>
              <a:rPr lang="bg-BG" sz="24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2. Операции/проекти в процес на изпълнение – ЕФРР, приоритетна ос 1 „Научни изследвания и технологично развитие“</a:t>
            </a:r>
            <a:endParaRPr lang="bg-BG" b="1" dirty="0">
              <a:solidFill>
                <a:srgbClr val="A5132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787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705" y="1447656"/>
            <a:ext cx="11548298" cy="554927"/>
          </a:xfrm>
        </p:spPr>
        <p:txBody>
          <a:bodyPr>
            <a:normAutofit/>
          </a:bodyPr>
          <a:lstStyle/>
          <a:p>
            <a:r>
              <a:rPr lang="en-US" sz="2800" b="1" spc="0" dirty="0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           </a:t>
            </a:r>
            <a:r>
              <a:rPr lang="bg-BG" sz="2800" b="1" spc="0" dirty="0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ТУ-Габрово</a:t>
            </a:r>
            <a:r>
              <a:rPr lang="en-GB" sz="2800" b="1" spc="0" dirty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		</a:t>
            </a:r>
            <a:r>
              <a:rPr lang="en-GB" sz="2800" b="1" spc="0" dirty="0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              </a:t>
            </a:r>
            <a:r>
              <a:rPr lang="bg-BG" sz="2800" b="1" spc="0" dirty="0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МУ - Пловдив</a:t>
            </a:r>
            <a:r>
              <a:rPr lang="en-GB" sz="2800" b="1" spc="0" dirty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		</a:t>
            </a:r>
            <a:r>
              <a:rPr lang="en-GB" sz="2800" b="1" spc="0" dirty="0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            </a:t>
            </a:r>
            <a:r>
              <a:rPr lang="en-US" sz="2800" b="1" spc="0" dirty="0" err="1" smtClean="0">
                <a:solidFill>
                  <a:srgbClr val="10168C"/>
                </a:solidFill>
                <a:latin typeface="+mn-lt"/>
                <a:ea typeface="+mn-ea"/>
                <a:cs typeface="+mn-cs"/>
              </a:rPr>
              <a:t>PlantaSyst</a:t>
            </a:r>
            <a:endParaRPr lang="bg-BG" sz="2800" b="1" spc="0" dirty="0">
              <a:solidFill>
                <a:srgbClr val="10168C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2" y="2113692"/>
            <a:ext cx="3957535" cy="2226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82" y="4514183"/>
            <a:ext cx="3957535" cy="2226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186" y="2116999"/>
            <a:ext cx="3945774" cy="2219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186" y="4497164"/>
            <a:ext cx="3945774" cy="2219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658" y="4497164"/>
            <a:ext cx="2960574" cy="2217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906" y="2034562"/>
            <a:ext cx="3063097" cy="22939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1868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400" y="1423333"/>
            <a:ext cx="10710333" cy="142146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bg-BG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Операции/проекти в процес на изпълнение – актуално състояние, влиянието на </a:t>
            </a:r>
            <a:r>
              <a:rPr lang="en-US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COVID</a:t>
            </a:r>
            <a:r>
              <a:rPr lang="bg-BG" sz="2700" b="1" spc="0" dirty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-19, трудности, постигнати резултати (индикатори</a:t>
            </a:r>
            <a:r>
              <a:rPr lang="bg-BG" sz="27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>) </a:t>
            </a:r>
            <a:r>
              <a:rPr lang="en-US" sz="27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27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</a:br>
            <a:r>
              <a:rPr lang="bg-BG" sz="27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  <a:t/>
            </a:r>
            <a:br>
              <a:rPr lang="bg-BG" sz="2700" b="1" spc="0" dirty="0" smtClean="0">
                <a:solidFill>
                  <a:srgbClr val="A51321"/>
                </a:solidFill>
                <a:latin typeface="+mn-lt"/>
                <a:ea typeface="+mn-ea"/>
                <a:cs typeface="+mn-cs"/>
              </a:rPr>
            </a:br>
            <a:r>
              <a:rPr lang="bg-BG" sz="2600" b="1" dirty="0" smtClean="0">
                <a:solidFill>
                  <a:schemeClr val="tx2"/>
                </a:solidFill>
                <a:latin typeface="+mn-lt"/>
              </a:rPr>
              <a:t>Рамка </a:t>
            </a:r>
            <a:r>
              <a:rPr lang="bg-BG" sz="2600" b="1" dirty="0">
                <a:solidFill>
                  <a:schemeClr val="tx2"/>
                </a:solidFill>
                <a:latin typeface="+mn-lt"/>
              </a:rPr>
              <a:t>за изпълнение и други индикатори за изпълнение по ПО1</a:t>
            </a:r>
            <a:endParaRPr lang="en-US" sz="2600" dirty="0"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7400" y="2995821"/>
            <a:ext cx="10710333" cy="3044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2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1371601"/>
            <a:ext cx="10684933" cy="1358612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spc="0" dirty="0">
                <a:solidFill>
                  <a:srgbClr val="A51321"/>
                </a:solidFill>
                <a:latin typeface="+mn-lt"/>
              </a:rPr>
              <a:t>2. </a:t>
            </a:r>
            <a:r>
              <a:rPr lang="bg-BG" sz="2800" b="1" spc="0" dirty="0">
                <a:solidFill>
                  <a:srgbClr val="A51321"/>
                </a:solidFill>
                <a:latin typeface="+mn-lt"/>
              </a:rPr>
              <a:t>Операции/проекти в процес на изпълнение – актуално състояние, влиянието на </a:t>
            </a:r>
            <a:r>
              <a:rPr lang="en-US" sz="2800" b="1" spc="0" dirty="0">
                <a:solidFill>
                  <a:srgbClr val="A51321"/>
                </a:solidFill>
                <a:latin typeface="+mn-lt"/>
              </a:rPr>
              <a:t>COVID</a:t>
            </a:r>
            <a:r>
              <a:rPr lang="bg-BG" sz="2800" b="1" spc="0" dirty="0">
                <a:solidFill>
                  <a:srgbClr val="A51321"/>
                </a:solidFill>
                <a:latin typeface="+mn-lt"/>
              </a:rPr>
              <a:t>-19, трудности, постигнати резултати (индикатори). </a:t>
            </a:r>
            <a:r>
              <a:rPr lang="en-US" sz="2800" b="1" spc="0" dirty="0">
                <a:solidFill>
                  <a:srgbClr val="A51321"/>
                </a:solidFill>
                <a:latin typeface="+mn-lt"/>
              </a:rPr>
              <a:t/>
            </a:r>
            <a:br>
              <a:rPr lang="en-US" sz="2800" b="1" spc="0" dirty="0">
                <a:solidFill>
                  <a:srgbClr val="A51321"/>
                </a:solidFill>
                <a:latin typeface="+mn-lt"/>
              </a:rPr>
            </a:br>
            <a:r>
              <a:rPr lang="en-US" sz="2800" b="1" spc="0" dirty="0">
                <a:solidFill>
                  <a:srgbClr val="A51321"/>
                </a:solidFill>
                <a:latin typeface="+mn-lt"/>
              </a:rPr>
              <a:t/>
            </a:r>
            <a:br>
              <a:rPr lang="en-US" sz="2800" b="1" spc="0" dirty="0">
                <a:solidFill>
                  <a:srgbClr val="A51321"/>
                </a:solidFill>
                <a:latin typeface="+mn-lt"/>
              </a:rPr>
            </a:br>
            <a:r>
              <a:rPr lang="bg-BG" sz="2800" b="1" spc="0" dirty="0" smtClean="0">
                <a:solidFill>
                  <a:schemeClr val="tx2"/>
                </a:solidFill>
                <a:latin typeface="+mn-lt"/>
              </a:rPr>
              <a:t>Рамка </a:t>
            </a:r>
            <a:r>
              <a:rPr lang="bg-BG" sz="2800" b="1" spc="0" dirty="0">
                <a:solidFill>
                  <a:schemeClr val="tx2"/>
                </a:solidFill>
                <a:latin typeface="+mn-lt"/>
              </a:rPr>
              <a:t>за изпълнение за индикатори по ПО2 и ПО3</a:t>
            </a:r>
            <a:endParaRPr lang="en-US" sz="2800" b="1" spc="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36600" y="2730212"/>
            <a:ext cx="10684933" cy="402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4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2800" b="1" spc="0" dirty="0">
                <a:solidFill>
                  <a:srgbClr val="A51321"/>
                </a:solidFill>
                <a:latin typeface="+mn-lt"/>
              </a:rPr>
              <a:t>3</a:t>
            </a:r>
            <a:r>
              <a:rPr lang="bg-BG" sz="2800" b="1" spc="0" dirty="0" smtClean="0">
                <a:solidFill>
                  <a:srgbClr val="A51321"/>
                </a:solidFill>
                <a:latin typeface="+mn-lt"/>
              </a:rPr>
              <a:t>. Трето изменение </a:t>
            </a:r>
            <a:r>
              <a:rPr lang="bg-BG" sz="2800" b="1" spc="0" dirty="0">
                <a:solidFill>
                  <a:srgbClr val="A51321"/>
                </a:solidFill>
                <a:latin typeface="+mn-lt"/>
              </a:rPr>
              <a:t>на ОПНОИР</a:t>
            </a:r>
            <a:endParaRPr lang="en-US" sz="2800" dirty="0">
              <a:latin typeface="+mn-lt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902" y="1913467"/>
            <a:ext cx="11352497" cy="4495800"/>
          </a:xfrm>
        </p:spPr>
        <p:txBody>
          <a:bodyPr>
            <a:noAutofit/>
          </a:bodyPr>
          <a:lstStyle/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rgbClr val="4A66AC">
                    <a:lumMod val="75000"/>
                  </a:srgbClr>
                </a:solidFill>
                <a:latin typeface="+mn-lt"/>
              </a:rPr>
              <a:t>Решение </a:t>
            </a: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на Комитета за наблюдение от </a:t>
            </a:r>
            <a:r>
              <a:rPr lang="bg-BG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21 април 2019 г.;</a:t>
            </a:r>
          </a:p>
          <a:p>
            <a:pPr marL="36195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Становище на МОСВ от </a:t>
            </a:r>
            <a:r>
              <a:rPr lang="bg-BG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22 април 2020 г.;</a:t>
            </a:r>
          </a:p>
          <a:p>
            <a:pPr marL="36195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rgbClr val="4A66AC">
                    <a:lumMod val="75000"/>
                  </a:srgbClr>
                </a:solidFill>
                <a:latin typeface="+mn-lt"/>
              </a:rPr>
              <a:t>Решение </a:t>
            </a: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на СКУСЕС от </a:t>
            </a:r>
            <a:r>
              <a:rPr lang="bg-BG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24 април 2020 г.</a:t>
            </a: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;</a:t>
            </a:r>
            <a:endParaRPr lang="bg-BG" b="1" dirty="0">
              <a:solidFill>
                <a:srgbClr val="4A66AC">
                  <a:lumMod val="75000"/>
                </a:srgbClr>
              </a:solidFill>
              <a:latin typeface="+mn-lt"/>
            </a:endParaRP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Решение на Министерския съвет от </a:t>
            </a:r>
            <a:r>
              <a:rPr lang="bg-BG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8 май 2020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Изменението е изпратено официално на ЕК за одобрение </a:t>
            </a:r>
            <a:r>
              <a:rPr lang="bg-BG" dirty="0" smtClean="0">
                <a:solidFill>
                  <a:srgbClr val="4A66AC">
                    <a:lumMod val="75000"/>
                  </a:srgbClr>
                </a:solidFill>
                <a:latin typeface="+mn-lt"/>
              </a:rPr>
              <a:t> – </a:t>
            </a:r>
            <a:r>
              <a:rPr lang="bg-BG" b="1" dirty="0" smtClean="0">
                <a:solidFill>
                  <a:srgbClr val="4A66AC">
                    <a:lumMod val="75000"/>
                  </a:srgbClr>
                </a:solidFill>
                <a:latin typeface="+mn-lt"/>
              </a:rPr>
              <a:t>21 </a:t>
            </a:r>
            <a:r>
              <a:rPr lang="bg-BG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юли 2020 г.;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Изменението се отнася до </a:t>
            </a:r>
            <a:r>
              <a:rPr lang="bg-BG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прехвърляне на средства от ОПНОИР в размер </a:t>
            </a:r>
            <a:r>
              <a:rPr lang="ru-RU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на</a:t>
            </a:r>
          </a:p>
          <a:p>
            <a:pPr marL="819150" lvl="1" indent="-361950" algn="just">
              <a:buClr>
                <a:srgbClr val="4A66AC"/>
              </a:buClr>
              <a:buFont typeface="Candara" panose="020E0502030303020204" pitchFamily="34" charset="0"/>
              <a:buChar char="‐"/>
            </a:pPr>
            <a:r>
              <a:rPr lang="ru-RU" sz="2000" dirty="0">
                <a:solidFill>
                  <a:srgbClr val="4A66AC">
                    <a:lumMod val="75000"/>
                  </a:srgbClr>
                </a:solidFill>
                <a:latin typeface="+mn-lt"/>
              </a:rPr>
              <a:t>  </a:t>
            </a:r>
            <a:r>
              <a:rPr lang="ru-RU" sz="2000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2 155 642 лв.</a:t>
            </a:r>
            <a:r>
              <a:rPr lang="bg-BG" sz="2000" b="1" dirty="0">
                <a:latin typeface="+mn-lt"/>
              </a:rPr>
              <a:t> </a:t>
            </a:r>
            <a:r>
              <a:rPr lang="ru-RU" sz="2000" b="1" noProof="1">
                <a:solidFill>
                  <a:srgbClr val="4A66AC">
                    <a:lumMod val="75000"/>
                  </a:srgbClr>
                </a:solidFill>
                <a:latin typeface="+mn-lt"/>
              </a:rPr>
              <a:t>към</a:t>
            </a:r>
            <a:r>
              <a:rPr lang="ru-RU" sz="2000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 ОПИК</a:t>
            </a:r>
            <a:r>
              <a:rPr lang="ru-RU" sz="2000" dirty="0">
                <a:solidFill>
                  <a:srgbClr val="4A66AC">
                    <a:lumMod val="75000"/>
                  </a:srgbClr>
                </a:solidFill>
                <a:latin typeface="+mn-lt"/>
              </a:rPr>
              <a:t> и</a:t>
            </a:r>
          </a:p>
          <a:p>
            <a:pPr marL="819150" lvl="1" indent="-361950" algn="just">
              <a:buClr>
                <a:srgbClr val="4A66AC"/>
              </a:buClr>
              <a:buFont typeface="Candara" panose="020E0502030303020204" pitchFamily="34" charset="0"/>
              <a:buChar char="‐"/>
            </a:pPr>
            <a:r>
              <a:rPr lang="ru-RU" sz="2000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28 790 </a:t>
            </a:r>
            <a:r>
              <a:rPr lang="ru-RU" sz="2000" b="1" dirty="0" smtClean="0">
                <a:solidFill>
                  <a:srgbClr val="4A66AC">
                    <a:lumMod val="75000"/>
                  </a:srgbClr>
                </a:solidFill>
                <a:latin typeface="+mn-lt"/>
              </a:rPr>
              <a:t>507 лв</a:t>
            </a:r>
            <a:r>
              <a:rPr lang="ru-RU" sz="2000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.  </a:t>
            </a:r>
            <a:r>
              <a:rPr lang="bg-BG" sz="2000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към</a:t>
            </a:r>
            <a:r>
              <a:rPr lang="ru-RU" sz="2000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 ОПРЧР</a:t>
            </a:r>
            <a:r>
              <a:rPr lang="ru-RU" sz="2000" dirty="0">
                <a:solidFill>
                  <a:srgbClr val="4A66AC">
                    <a:lumMod val="75000"/>
                  </a:srgbClr>
                </a:solidFill>
                <a:latin typeface="+mn-lt"/>
              </a:rPr>
              <a:t> в </a:t>
            </a:r>
            <a:r>
              <a:rPr lang="bg-BG" sz="2000" dirty="0" smtClean="0">
                <a:solidFill>
                  <a:srgbClr val="4A66AC">
                    <a:lumMod val="75000"/>
                  </a:srgbClr>
                </a:solidFill>
                <a:latin typeface="+mn-lt"/>
              </a:rPr>
              <a:t>подкрепа на финансиране на схеми за временна заетост и за осигуряване на оборотен капитал и ликвидност на малки и средни предприятия в отговор на кризата от  COVID- 19;</a:t>
            </a:r>
          </a:p>
          <a:p>
            <a:pPr marL="361950" lvl="0" indent="-361950" algn="just">
              <a:buClr>
                <a:srgbClr val="4A66AC"/>
              </a:buClr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rgbClr val="4A66AC">
                    <a:lumMod val="75000"/>
                  </a:srgbClr>
                </a:solidFill>
                <a:latin typeface="+mn-lt"/>
              </a:rPr>
              <a:t>Решение </a:t>
            </a:r>
            <a:r>
              <a:rPr lang="bg-BG" dirty="0">
                <a:solidFill>
                  <a:srgbClr val="4A66AC">
                    <a:lumMod val="75000"/>
                  </a:srgbClr>
                </a:solidFill>
                <a:latin typeface="+mn-lt"/>
              </a:rPr>
              <a:t>на ЕК за одобрение – </a:t>
            </a:r>
            <a:r>
              <a:rPr lang="bg-BG" b="1" dirty="0">
                <a:solidFill>
                  <a:srgbClr val="4A66AC">
                    <a:lumMod val="75000"/>
                  </a:srgbClr>
                </a:solidFill>
                <a:latin typeface="+mn-lt"/>
              </a:rPr>
              <a:t>25 август 2020 г.</a:t>
            </a:r>
          </a:p>
          <a:p>
            <a:pPr>
              <a:buFont typeface="Wingdings" panose="05000000000000000000" pitchFamily="2" charset="2"/>
              <a:buChar char="v"/>
            </a:pPr>
            <a:endParaRPr lang="en-US" dirty="0">
              <a:solidFill>
                <a:schemeClr val="tx2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64569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0516" y="1321818"/>
            <a:ext cx="10986079" cy="597778"/>
          </a:xfrm>
        </p:spPr>
        <p:txBody>
          <a:bodyPr>
            <a:normAutofit fontScale="90000"/>
          </a:bodyPr>
          <a:lstStyle/>
          <a:p>
            <a:pPr algn="ctr"/>
            <a:r>
              <a:rPr lang="bg-BG" sz="2700" b="1" spc="0" dirty="0" smtClean="0">
                <a:solidFill>
                  <a:srgbClr val="A51321"/>
                </a:solidFill>
                <a:latin typeface="+mn-lt"/>
              </a:rPr>
              <a:t>3. Четвърто изменение на ОПНОИР </a:t>
            </a:r>
            <a:br>
              <a:rPr lang="bg-BG" sz="2700" b="1" spc="0" dirty="0" smtClean="0">
                <a:solidFill>
                  <a:srgbClr val="A51321"/>
                </a:solidFill>
                <a:latin typeface="+mn-lt"/>
              </a:rPr>
            </a:br>
            <a:r>
              <a:rPr lang="bg-BG" sz="2000" b="1" spc="0" dirty="0">
                <a:solidFill>
                  <a:srgbClr val="A51321"/>
                </a:solidFill>
                <a:latin typeface="+mn-lt"/>
              </a:rPr>
              <a:t>П</a:t>
            </a:r>
            <a:r>
              <a:rPr lang="bg-BG" sz="2000" b="1" spc="0" dirty="0" smtClean="0">
                <a:solidFill>
                  <a:srgbClr val="A51321"/>
                </a:solidFill>
                <a:latin typeface="+mn-lt"/>
              </a:rPr>
              <a:t>риоритетна ос 5 „Равен достъп до училищно образование в условията на кризи“</a:t>
            </a:r>
            <a:endParaRPr lang="bg-BG" sz="2000" b="1" cap="small" dirty="0">
              <a:solidFill>
                <a:srgbClr val="C00000"/>
              </a:solidFill>
              <a:latin typeface="+mn-lt"/>
              <a:cs typeface="Calibri Light" panose="020F03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52400" y="2125879"/>
            <a:ext cx="3437986" cy="4572000"/>
          </a:xfrm>
          <a:prstGeom prst="roundRect">
            <a:avLst/>
          </a:prstGeom>
          <a:solidFill>
            <a:srgbClr val="FF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prst="angle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Идентифицирани нужди:</a:t>
            </a:r>
            <a:endParaRPr lang="ru-RU" sz="1200" dirty="0" smtClean="0">
              <a:solidFill>
                <a:schemeClr val="tx2"/>
              </a:solidFill>
            </a:endParaRPr>
          </a:p>
          <a:p>
            <a:pPr marL="85725" lvl="0" indent="-85725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873375" algn="l"/>
              </a:tabLst>
            </a:pPr>
            <a:r>
              <a:rPr lang="bg-BG" sz="1200" dirty="0" smtClean="0">
                <a:solidFill>
                  <a:schemeClr val="tx2"/>
                </a:solidFill>
              </a:rPr>
              <a:t>Според изследване на Европейската училищна мрежа, финансирано от ЕК, България е на едно от последните места /22-ро място/ в ЕС по отношение на налична компютърна техника в клас;</a:t>
            </a:r>
          </a:p>
          <a:p>
            <a:pPr marL="85725" lvl="0" indent="-85725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873375" algn="l"/>
              </a:tabLst>
            </a:pPr>
            <a:r>
              <a:rPr lang="bg-BG" sz="1200" dirty="0" smtClean="0">
                <a:solidFill>
                  <a:schemeClr val="tx2"/>
                </a:solidFill>
              </a:rPr>
              <a:t>В българските общообразователни училища на 11 ученици от най-горния клас се пада средно по едно компютърно или терминално място, като за ЕС стойността на този показател е средно 4</a:t>
            </a:r>
            <a:r>
              <a:rPr lang="bg-BG" sz="1200" dirty="0">
                <a:solidFill>
                  <a:schemeClr val="tx2"/>
                </a:solidFill>
              </a:rPr>
              <a:t>;</a:t>
            </a:r>
            <a:endParaRPr lang="bg-BG" sz="1200" dirty="0" smtClean="0">
              <a:solidFill>
                <a:schemeClr val="tx2"/>
              </a:solidFill>
            </a:endParaRPr>
          </a:p>
          <a:p>
            <a:pPr marL="85725" lvl="0" indent="-85725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873375" algn="l"/>
              </a:tabLst>
            </a:pPr>
            <a:r>
              <a:rPr lang="bg-BG" sz="1200" dirty="0" smtClean="0">
                <a:solidFill>
                  <a:schemeClr val="tx2"/>
                </a:solidFill>
              </a:rPr>
              <a:t>10% от учителите и учениците нямат устройства за включване в обучение от разстояние;</a:t>
            </a:r>
          </a:p>
          <a:p>
            <a:pPr marL="85725" lvl="0" indent="-85725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2873375" algn="l"/>
              </a:tabLst>
            </a:pPr>
            <a:r>
              <a:rPr lang="bg-BG" sz="1200" dirty="0" smtClean="0">
                <a:solidFill>
                  <a:schemeClr val="tx2"/>
                </a:solidFill>
              </a:rPr>
              <a:t>В Препоръка за препоръка на Съвета (СОМ (2020) 502 final) за България в рамките на европейския семестър  е посочено, че осъществяваното в момента (към края на учебната година 2019/2020 г.)  дистанционно обучение е свързано с риск от влошаване на вече големите неравенства в областта на образованието и обучението.</a:t>
            </a:r>
            <a:endParaRPr kumimoji="0" lang="bg-BG" sz="1200" b="0" i="0" u="none" strike="noStrike" kern="1200" cap="none" spc="0" normalizeH="0" baseline="0" dirty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53208" y="4790832"/>
            <a:ext cx="4386312" cy="1990967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spcAft>
                <a:spcPts val="300"/>
              </a:spcAft>
            </a:pPr>
            <a:r>
              <a:rPr lang="bg-BG" sz="1100" b="1" dirty="0" smtClean="0">
                <a:solidFill>
                  <a:schemeClr val="tx2"/>
                </a:solidFill>
              </a:rPr>
              <a:t>Компонент 2.</a:t>
            </a:r>
            <a:r>
              <a:rPr lang="ru-RU" sz="1100" b="1" dirty="0">
                <a:solidFill>
                  <a:schemeClr val="tx2"/>
                </a:solidFill>
              </a:rPr>
              <a:t> </a:t>
            </a:r>
            <a:r>
              <a:rPr lang="ru-RU" sz="1100" b="1" dirty="0" smtClean="0">
                <a:solidFill>
                  <a:schemeClr val="tx2"/>
                </a:solidFill>
              </a:rPr>
              <a:t>Подготовка </a:t>
            </a:r>
            <a:r>
              <a:rPr lang="ru-RU" sz="1100" b="1" dirty="0">
                <a:solidFill>
                  <a:schemeClr val="tx2"/>
                </a:solidFill>
              </a:rPr>
              <a:t>за </a:t>
            </a:r>
            <a:r>
              <a:rPr lang="bg-BG" sz="1100" b="1" dirty="0" smtClean="0">
                <a:solidFill>
                  <a:schemeClr val="tx2"/>
                </a:solidFill>
              </a:rPr>
              <a:t>екологично, цифрово и устойчиво възстановяване на икономик</a:t>
            </a:r>
            <a:r>
              <a:rPr lang="ru-RU" sz="1100" b="1" dirty="0" err="1" smtClean="0">
                <a:solidFill>
                  <a:schemeClr val="tx2"/>
                </a:solidFill>
              </a:rPr>
              <a:t>ата</a:t>
            </a:r>
            <a:r>
              <a:rPr lang="bg-BG" sz="1100" b="1" dirty="0" smtClean="0">
                <a:solidFill>
                  <a:schemeClr val="tx2"/>
                </a:solidFill>
              </a:rPr>
              <a:t> </a:t>
            </a:r>
          </a:p>
          <a:p>
            <a:pPr lvl="0">
              <a:spcAft>
                <a:spcPts val="300"/>
              </a:spcAft>
            </a:pPr>
            <a:r>
              <a:rPr kumimoji="0" lang="bg-BG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Дейности: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2"/>
                </a:solidFill>
              </a:rPr>
              <a:t>изграждане на образователна STEM среда  чрез подкрепа за СМР, оборудване, обзавеждане и наемане на персонал за организиране на работата на изградената по програмата STEM среда;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2"/>
                </a:solidFill>
              </a:rPr>
              <a:t>провеждане на обучение на ученици в изградената по програмата STEM среда от представители на бизнеса, науката и технологиите;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2"/>
                </a:solidFill>
              </a:rPr>
              <a:t>обучение на педагогически специалисти за преподаване </a:t>
            </a:r>
            <a:r>
              <a:rPr lang="ru-RU" sz="1100" dirty="0" smtClean="0">
                <a:solidFill>
                  <a:schemeClr val="tx2"/>
                </a:solidFill>
              </a:rPr>
              <a:t>в </a:t>
            </a:r>
            <a:r>
              <a:rPr lang="ru-RU" sz="1100" dirty="0">
                <a:solidFill>
                  <a:schemeClr val="tx2"/>
                </a:solidFill>
              </a:rPr>
              <a:t>STEM </a:t>
            </a:r>
            <a:r>
              <a:rPr lang="ru-RU" sz="1100" dirty="0" smtClean="0">
                <a:solidFill>
                  <a:schemeClr val="tx2"/>
                </a:solidFill>
              </a:rPr>
              <a:t>среда.</a:t>
            </a:r>
            <a:endParaRPr lang="ru-RU" sz="1100" dirty="0">
              <a:solidFill>
                <a:schemeClr val="tx2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334375" y="2226733"/>
            <a:ext cx="1804587" cy="4123267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bg-BG" sz="1100" b="1" dirty="0" smtClean="0">
                <a:solidFill>
                  <a:schemeClr val="tx2"/>
                </a:solidFill>
              </a:rPr>
              <a:t>Продукт</a:t>
            </a:r>
            <a:endParaRPr kumimoji="0" lang="bg-BG" sz="11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  <a:p>
            <a:pPr marL="171450" lvl="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100" dirty="0">
                <a:solidFill>
                  <a:schemeClr val="tx2"/>
                </a:solidFill>
              </a:rPr>
              <a:t>Брой организации (училища), подкрепени в борбата или противодействието на ефектите от пандемията </a:t>
            </a:r>
            <a:r>
              <a:rPr lang="ru-RU" sz="1100" dirty="0" smtClean="0">
                <a:solidFill>
                  <a:schemeClr val="tx2"/>
                </a:solidFill>
              </a:rPr>
              <a:t>COVID-19 –</a:t>
            </a:r>
            <a:r>
              <a:rPr kumimoji="0" lang="bg-BG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</a:t>
            </a:r>
            <a:r>
              <a:rPr kumimoji="0" lang="bg-BG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300</a:t>
            </a:r>
          </a:p>
          <a:p>
            <a:pPr marL="171450" lvl="0" indent="-1714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100" dirty="0">
                <a:solidFill>
                  <a:schemeClr val="tx2"/>
                </a:solidFill>
              </a:rPr>
              <a:t>Брой на участниците подкрепени в борбата или противодействието на ефектите от пандемията </a:t>
            </a:r>
            <a:r>
              <a:rPr lang="ru-RU" sz="1100" dirty="0" smtClean="0">
                <a:solidFill>
                  <a:schemeClr val="tx2"/>
                </a:solidFill>
              </a:rPr>
              <a:t>COVID</a:t>
            </a:r>
            <a:r>
              <a:rPr lang="ru-RU" sz="1100" b="1" dirty="0" smtClean="0">
                <a:solidFill>
                  <a:schemeClr val="tx2"/>
                </a:solidFill>
              </a:rPr>
              <a:t>-518 935</a:t>
            </a:r>
            <a:endParaRPr kumimoji="0" lang="bg-BG" sz="1100" b="1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0300250" y="2226733"/>
            <a:ext cx="1786975" cy="4123267"/>
          </a:xfrm>
          <a:prstGeom prst="roundRect">
            <a:avLst/>
          </a:prstGeom>
          <a:solidFill>
            <a:srgbClr val="FAFCAA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endParaRPr lang="bg-BG" sz="1100" b="1" dirty="0" smtClean="0">
              <a:solidFill>
                <a:schemeClr val="tx2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1100" b="1" dirty="0">
                <a:solidFill>
                  <a:schemeClr val="tx2"/>
                </a:solidFill>
              </a:rPr>
              <a:t>К</a:t>
            </a:r>
            <a:r>
              <a:rPr lang="bg-BG" sz="1100" b="1" dirty="0" smtClean="0">
                <a:solidFill>
                  <a:schemeClr val="tx2"/>
                </a:solidFill>
              </a:rPr>
              <a:t>раткосрочен резултат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100" dirty="0">
                <a:solidFill>
                  <a:schemeClr val="tx2"/>
                </a:solidFill>
              </a:rPr>
              <a:t>Брой участници, които придобиват умения за обучение от </a:t>
            </a:r>
            <a:r>
              <a:rPr lang="ru-RU" sz="1100" dirty="0" smtClean="0">
                <a:solidFill>
                  <a:schemeClr val="tx2"/>
                </a:solidFill>
              </a:rPr>
              <a:t>разстояние </a:t>
            </a:r>
            <a:r>
              <a:rPr lang="bg-BG" sz="1100" dirty="0" smtClean="0">
                <a:solidFill>
                  <a:schemeClr val="tx2"/>
                </a:solidFill>
              </a:rPr>
              <a:t> – </a:t>
            </a:r>
            <a:r>
              <a:rPr lang="bg-BG" sz="1100" b="1" dirty="0" smtClean="0">
                <a:solidFill>
                  <a:schemeClr val="tx2"/>
                </a:solidFill>
              </a:rPr>
              <a:t>220 000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100" dirty="0" smtClean="0">
                <a:solidFill>
                  <a:schemeClr val="tx2"/>
                </a:solidFill>
              </a:rPr>
              <a:t>Дял </a:t>
            </a:r>
            <a:r>
              <a:rPr lang="ru-RU" sz="1100" dirty="0">
                <a:solidFill>
                  <a:schemeClr val="tx2"/>
                </a:solidFill>
              </a:rPr>
              <a:t>на учениците обучени чрез иновативни педагогически модели в изградената STEM среда, в т.ч. от представители на бизнеса, науката и </a:t>
            </a:r>
            <a:r>
              <a:rPr lang="ru-RU" sz="1100" dirty="0" smtClean="0">
                <a:solidFill>
                  <a:schemeClr val="tx2"/>
                </a:solidFill>
              </a:rPr>
              <a:t>технологиите- </a:t>
            </a:r>
            <a:r>
              <a:rPr lang="ru-RU" sz="1100" b="1" dirty="0" smtClean="0">
                <a:solidFill>
                  <a:schemeClr val="tx2"/>
                </a:solidFill>
              </a:rPr>
              <a:t>13%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ru-RU" sz="1100" dirty="0">
                <a:solidFill>
                  <a:schemeClr val="tx2"/>
                </a:solidFill>
              </a:rPr>
              <a:t>Брой участници, които придобиват квалификация при напускане на операции, с подкрепени дейности за борба с последиците от пандемията </a:t>
            </a:r>
            <a:r>
              <a:rPr lang="ru-RU" sz="1100" dirty="0" smtClean="0">
                <a:solidFill>
                  <a:schemeClr val="tx2"/>
                </a:solidFill>
              </a:rPr>
              <a:t>COVID-19- </a:t>
            </a:r>
            <a:r>
              <a:rPr lang="ru-RU" sz="1100" b="1" dirty="0" smtClean="0">
                <a:solidFill>
                  <a:schemeClr val="tx2"/>
                </a:solidFill>
              </a:rPr>
              <a:t>20 000</a:t>
            </a:r>
            <a:endParaRPr lang="bg-BG" sz="1100" b="1" dirty="0" smtClean="0">
              <a:solidFill>
                <a:schemeClr val="tx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57512" y="1905000"/>
            <a:ext cx="4382007" cy="2784475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  <a:effectLst>
            <a:glow rad="101600">
              <a:schemeClr val="accent6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lvl="0" algn="just">
              <a:spcAft>
                <a:spcPts val="300"/>
              </a:spcAft>
            </a:pPr>
            <a:r>
              <a:rPr lang="ru-RU" sz="1100" b="1" dirty="0" smtClean="0">
                <a:solidFill>
                  <a:schemeClr val="tx2"/>
                </a:solidFill>
              </a:rPr>
              <a:t>Компонент 1. Преодоляване </a:t>
            </a:r>
            <a:r>
              <a:rPr lang="ru-RU" sz="1100" b="1" dirty="0">
                <a:solidFill>
                  <a:schemeClr val="tx2"/>
                </a:solidFill>
              </a:rPr>
              <a:t>на последиците, предизвикани от пандемията  от </a:t>
            </a:r>
            <a:r>
              <a:rPr lang="ru-RU" sz="1100" b="1" dirty="0" smtClean="0">
                <a:solidFill>
                  <a:schemeClr val="tx2"/>
                </a:solidFill>
              </a:rPr>
              <a:t>COVID-19 </a:t>
            </a:r>
          </a:p>
          <a:p>
            <a:pPr lvl="0" algn="just">
              <a:spcAft>
                <a:spcPts val="300"/>
              </a:spcAft>
            </a:pPr>
            <a:r>
              <a:rPr kumimoji="0" lang="bg-BG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Дейности: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ru-RU" sz="1100" dirty="0" smtClean="0">
                <a:solidFill>
                  <a:schemeClr val="tx2"/>
                </a:solidFill>
              </a:rPr>
              <a:t>закупуване </a:t>
            </a:r>
            <a:r>
              <a:rPr lang="ru-RU" sz="1100" dirty="0">
                <a:solidFill>
                  <a:schemeClr val="tx2"/>
                </a:solidFill>
              </a:rPr>
              <a:t>на </a:t>
            </a:r>
            <a:r>
              <a:rPr lang="bg-BG" sz="1100" dirty="0" smtClean="0">
                <a:solidFill>
                  <a:schemeClr val="tx2"/>
                </a:solidFill>
              </a:rPr>
              <a:t>технически средства за ученици и педагогически специалисти;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2"/>
                </a:solidFill>
              </a:rPr>
              <a:t>обучение на ученици с фокус върху уязвими групи за придобиване на умения за обучение от разстояние в електронна среда;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2"/>
                </a:solidFill>
              </a:rPr>
              <a:t>обучение на педагогически специалисти за усъвършенстване на уменията им за преподаване/провеждане на занимания от разстояние в електронна среда;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2"/>
                </a:solidFill>
              </a:rPr>
              <a:t>обучение на родители за придобиване на умения за работа с електронни образователни платформи търсене на електронно съдържание и др.;</a:t>
            </a:r>
          </a:p>
          <a:p>
            <a:pPr marL="85725" lvl="0" indent="-857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bg-BG" sz="1100" dirty="0" smtClean="0">
                <a:solidFill>
                  <a:schemeClr val="tx2"/>
                </a:solidFill>
              </a:rPr>
              <a:t>подкрепа за допълнително синх</a:t>
            </a:r>
            <a:r>
              <a:rPr lang="ru-RU" sz="1100" dirty="0" smtClean="0">
                <a:solidFill>
                  <a:schemeClr val="tx2"/>
                </a:solidFill>
              </a:rPr>
              <a:t>ронно </a:t>
            </a:r>
            <a:r>
              <a:rPr lang="ru-RU" sz="1100" dirty="0">
                <a:solidFill>
                  <a:schemeClr val="tx2"/>
                </a:solidFill>
              </a:rPr>
              <a:t>обучение от разстояние в електронна среда</a:t>
            </a:r>
            <a:r>
              <a:rPr lang="ru-RU" sz="1100" dirty="0" smtClean="0">
                <a:solidFill>
                  <a:schemeClr val="tx2"/>
                </a:solidFill>
              </a:rPr>
              <a:t>.</a:t>
            </a:r>
            <a:endParaRPr lang="ru-RU" sz="1100" dirty="0">
              <a:solidFill>
                <a:schemeClr val="tx2"/>
              </a:solidFill>
            </a:endParaRPr>
          </a:p>
        </p:txBody>
      </p:sp>
      <p:cxnSp>
        <p:nvCxnSpPr>
          <p:cNvPr id="23" name="Straight Arrow Connector 22"/>
          <p:cNvCxnSpPr>
            <a:stCxn id="8" idx="3"/>
            <a:endCxn id="9" idx="1"/>
          </p:cNvCxnSpPr>
          <p:nvPr/>
        </p:nvCxnSpPr>
        <p:spPr>
          <a:xfrm>
            <a:off x="10138962" y="4288367"/>
            <a:ext cx="161288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3590386" y="5667375"/>
            <a:ext cx="262821" cy="108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3557433" y="2986313"/>
            <a:ext cx="297686" cy="1406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8198204" y="5514975"/>
            <a:ext cx="202604" cy="952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8186955" y="3581400"/>
            <a:ext cx="175995" cy="89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534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377" y="1371599"/>
            <a:ext cx="10279490" cy="504825"/>
          </a:xfrm>
        </p:spPr>
        <p:txBody>
          <a:bodyPr>
            <a:normAutofit/>
          </a:bodyPr>
          <a:lstStyle/>
          <a:p>
            <a:pPr algn="ctr"/>
            <a:r>
              <a:rPr lang="bg-BG" sz="2800" b="1" dirty="0">
                <a:solidFill>
                  <a:srgbClr val="A51321"/>
                </a:solidFill>
                <a:latin typeface="+mn-lt"/>
              </a:rPr>
              <a:t>4</a:t>
            </a:r>
            <a:r>
              <a:rPr lang="bg-BG" sz="2800" b="1" dirty="0" smtClean="0">
                <a:solidFill>
                  <a:srgbClr val="A51321"/>
                </a:solidFill>
                <a:latin typeface="+mn-lt"/>
              </a:rPr>
              <a:t>.</a:t>
            </a:r>
            <a:r>
              <a:rPr lang="en-GB" sz="2800" b="1" dirty="0" smtClean="0">
                <a:solidFill>
                  <a:srgbClr val="A51321"/>
                </a:solidFill>
                <a:latin typeface="+mn-lt"/>
              </a:rPr>
              <a:t> </a:t>
            </a:r>
            <a:r>
              <a:rPr lang="bg-BG" sz="2800" b="1" dirty="0" smtClean="0">
                <a:solidFill>
                  <a:srgbClr val="A51321"/>
                </a:solidFill>
                <a:latin typeface="+mn-lt"/>
              </a:rPr>
              <a:t>Информация за проведени писмени процедури</a:t>
            </a:r>
            <a:r>
              <a:rPr lang="bg-BG" sz="2800" b="1" cap="small" dirty="0" smtClean="0">
                <a:solidFill>
                  <a:srgbClr val="A51321"/>
                </a:solidFill>
                <a:latin typeface="+mn-lt"/>
                <a:cs typeface="Arial" panose="020B0604020202020204" pitchFamily="34" charset="0"/>
              </a:rPr>
              <a:t> </a:t>
            </a:r>
            <a:endParaRPr lang="bg-BG" sz="2800" b="1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33910" y="1885216"/>
            <a:ext cx="10466429" cy="4705171"/>
          </a:xfrm>
        </p:spPr>
        <p:txBody>
          <a:bodyPr>
            <a:normAutofit lnSpcReduction="10000"/>
          </a:bodyPr>
          <a:lstStyle/>
          <a:p>
            <a:r>
              <a:rPr lang="bg-BG" dirty="0" smtClean="0">
                <a:solidFill>
                  <a:srgbClr val="002060"/>
                </a:solidFill>
                <a:latin typeface="+mn-lt"/>
              </a:rPr>
              <a:t>1. Април 2020 г.: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bg-BG" b="1" dirty="0" smtClean="0">
                <a:solidFill>
                  <a:srgbClr val="002060"/>
                </a:solidFill>
                <a:latin typeface="+mn-lt"/>
              </a:rPr>
              <a:t>Трето</a:t>
            </a:r>
            <a:r>
              <a:rPr lang="ru-RU" b="1" dirty="0" smtClean="0">
                <a:solidFill>
                  <a:srgbClr val="002060"/>
                </a:solidFill>
                <a:latin typeface="+mn-lt"/>
              </a:rPr>
              <a:t> изменение на ОПНОИР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и даване на мандат на УО, след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съгласуване със СКУСЕС  и МС, да внесе предложения проект за изменение за одобрение от ЕК и отрази получени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коментари от страна на ЕК при наличие на такива.</a:t>
            </a:r>
          </a:p>
          <a:p>
            <a:pPr marL="449263" lvl="1" indent="0" algn="just">
              <a:lnSpc>
                <a:spcPct val="100000"/>
              </a:lnSpc>
              <a:buNone/>
            </a:pPr>
            <a:r>
              <a:rPr lang="en-US" sz="1400" i="1" dirty="0" smtClean="0">
                <a:solidFill>
                  <a:schemeClr val="tx1"/>
                </a:solidFill>
                <a:latin typeface="+mn-lt"/>
              </a:rPr>
              <a:t>/</a:t>
            </a:r>
            <a:r>
              <a:rPr lang="ru-RU" sz="1400" i="1" dirty="0" smtClean="0">
                <a:solidFill>
                  <a:srgbClr val="002060"/>
                </a:solidFill>
                <a:latin typeface="+mn-lt"/>
              </a:rPr>
              <a:t>Изменението е </a:t>
            </a:r>
            <a:r>
              <a:rPr lang="bg-BG" sz="1400" i="1" dirty="0" smtClean="0">
                <a:solidFill>
                  <a:srgbClr val="002060"/>
                </a:solidFill>
                <a:latin typeface="+mn-lt"/>
              </a:rPr>
              <a:t>във връзка </a:t>
            </a:r>
            <a:r>
              <a:rPr lang="ru-RU" sz="1400" i="1" dirty="0" smtClean="0">
                <a:solidFill>
                  <a:srgbClr val="002060"/>
                </a:solidFill>
                <a:latin typeface="+mn-lt"/>
              </a:rPr>
              <a:t>с прехвърляне на </a:t>
            </a:r>
            <a:r>
              <a:rPr lang="bg-BG" sz="1400" i="1" dirty="0" smtClean="0">
                <a:solidFill>
                  <a:srgbClr val="002060"/>
                </a:solidFill>
                <a:latin typeface="+mn-lt"/>
              </a:rPr>
              <a:t>средства от ОПНОИР </a:t>
            </a:r>
            <a:r>
              <a:rPr lang="ru-RU" sz="1400" i="1" dirty="0" smtClean="0">
                <a:solidFill>
                  <a:srgbClr val="002060"/>
                </a:solidFill>
                <a:latin typeface="+mn-lt"/>
              </a:rPr>
              <a:t>в размер на 28 790 507 </a:t>
            </a:r>
            <a:r>
              <a:rPr lang="ru-RU" sz="1400" i="1" dirty="0" err="1" smtClean="0">
                <a:solidFill>
                  <a:srgbClr val="002060"/>
                </a:solidFill>
                <a:latin typeface="+mn-lt"/>
              </a:rPr>
              <a:t>лв</a:t>
            </a:r>
            <a:r>
              <a:rPr lang="ru-RU" sz="1400" i="1" dirty="0" smtClean="0">
                <a:solidFill>
                  <a:srgbClr val="002060"/>
                </a:solidFill>
                <a:latin typeface="+mn-lt"/>
              </a:rPr>
              <a:t>. към ОПРЧР и 2 155 642 лв. към ОПИК в подкрепа на мерки за справяне с извънредната </a:t>
            </a:r>
            <a:r>
              <a:rPr lang="bg-BG" sz="1400" i="1" dirty="0" smtClean="0">
                <a:solidFill>
                  <a:srgbClr val="002060"/>
                </a:solidFill>
                <a:latin typeface="+mn-lt"/>
              </a:rPr>
              <a:t>епидемична</a:t>
            </a:r>
            <a:r>
              <a:rPr lang="ru-RU" sz="1400" i="1" dirty="0" smtClean="0">
                <a:solidFill>
                  <a:srgbClr val="002060"/>
                </a:solidFill>
                <a:latin typeface="+mn-lt"/>
              </a:rPr>
              <a:t> ситуация, породена от разпространението на COVID-19</a:t>
            </a:r>
            <a:r>
              <a:rPr lang="ru-RU" sz="1400" dirty="0" smtClean="0">
                <a:solidFill>
                  <a:srgbClr val="002060"/>
                </a:solidFill>
                <a:latin typeface="+mn-lt"/>
              </a:rPr>
              <a:t>/</a:t>
            </a:r>
          </a:p>
          <a:p>
            <a:r>
              <a:rPr lang="bg-BG" dirty="0" smtClean="0">
                <a:solidFill>
                  <a:srgbClr val="002060"/>
                </a:solidFill>
                <a:latin typeface="+mn-lt"/>
              </a:rPr>
              <a:t>2. Април 2020 г. /втора/: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Методология и критерии за подбор на операция </a:t>
            </a:r>
            <a:r>
              <a:rPr lang="ru-RU" b="1" dirty="0" smtClean="0">
                <a:solidFill>
                  <a:srgbClr val="002060"/>
                </a:solidFill>
                <a:latin typeface="+mn-lt"/>
              </a:rPr>
              <a:t>„Модернизация на висшите училища“</a:t>
            </a:r>
            <a:endParaRPr lang="ru-RU" dirty="0" smtClean="0">
              <a:solidFill>
                <a:srgbClr val="002060"/>
              </a:solidFill>
              <a:latin typeface="+mn-lt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  <a:latin typeface="+mn-lt"/>
              </a:rPr>
              <a:t>Методология и критерии за подбор на операция </a:t>
            </a:r>
            <a:r>
              <a:rPr lang="ru-RU" b="1" dirty="0" smtClean="0">
                <a:solidFill>
                  <a:srgbClr val="002060"/>
                </a:solidFill>
                <a:latin typeface="+mn-lt"/>
              </a:rPr>
              <a:t>„Подкрепа за  приобщаващо образование“</a:t>
            </a:r>
          </a:p>
          <a:p>
            <a:pPr marL="201168" lvl="1" indent="0" algn="just">
              <a:buNone/>
            </a:pPr>
            <a:endParaRPr lang="ru-RU" sz="600" b="1" dirty="0" smtClean="0">
              <a:solidFill>
                <a:srgbClr val="002060"/>
              </a:solidFill>
              <a:latin typeface="+mn-lt"/>
            </a:endParaRPr>
          </a:p>
          <a:p>
            <a:pPr marL="200025" lvl="1" indent="-114300">
              <a:buNone/>
            </a:pPr>
            <a:r>
              <a:rPr lang="bg-BG" sz="2000" dirty="0" smtClean="0">
                <a:solidFill>
                  <a:srgbClr val="002060"/>
                </a:solidFill>
                <a:latin typeface="+mn-lt"/>
              </a:rPr>
              <a:t>3. Юли 2020 г.:</a:t>
            </a:r>
          </a:p>
          <a:p>
            <a:pPr marL="358775" lvl="1" indent="0" algn="just">
              <a:buNone/>
            </a:pPr>
            <a:r>
              <a:rPr lang="ru-RU" b="1" dirty="0" smtClean="0">
                <a:solidFill>
                  <a:srgbClr val="002060"/>
                </a:solidFill>
                <a:latin typeface="+mn-lt"/>
              </a:rPr>
              <a:t>Годишен доклад за </a:t>
            </a:r>
            <a:r>
              <a:rPr lang="bg-BG" b="1" dirty="0" smtClean="0">
                <a:solidFill>
                  <a:srgbClr val="002060"/>
                </a:solidFill>
                <a:latin typeface="+mn-lt"/>
              </a:rPr>
              <a:t>изпълнение на ОПНОИР за 2019 г. </a:t>
            </a:r>
            <a:r>
              <a:rPr lang="bg-BG" dirty="0" smtClean="0">
                <a:solidFill>
                  <a:srgbClr val="002060"/>
                </a:solidFill>
                <a:latin typeface="+mn-lt"/>
              </a:rPr>
              <a:t>и предоставяне на мандат на УО да изпрати документа чрез системата </a:t>
            </a:r>
            <a:r>
              <a:rPr lang="ru-RU" dirty="0" smtClean="0">
                <a:solidFill>
                  <a:srgbClr val="002060"/>
                </a:solidFill>
                <a:latin typeface="+mn-lt"/>
              </a:rPr>
              <a:t>SFC2014 и да отрази допълнения и корекции вследствие на евентуални коментари от страна на ЕК.</a:t>
            </a:r>
          </a:p>
          <a:p>
            <a:pPr marL="266700" lvl="1" indent="0" algn="just">
              <a:buNone/>
            </a:pPr>
            <a:endParaRPr lang="ru-RU" sz="600" dirty="0" smtClean="0">
              <a:solidFill>
                <a:srgbClr val="002060"/>
              </a:solidFill>
              <a:latin typeface="+mn-lt"/>
            </a:endParaRPr>
          </a:p>
          <a:p>
            <a:pPr marL="266700" lvl="1" indent="-180975" algn="just">
              <a:buNone/>
            </a:pPr>
            <a:r>
              <a:rPr lang="bg-BG" sz="2000" dirty="0" smtClean="0">
                <a:solidFill>
                  <a:srgbClr val="002060"/>
                </a:solidFill>
                <a:latin typeface="+mn-lt"/>
              </a:rPr>
              <a:t>4. Септември 2020 </a:t>
            </a:r>
            <a:r>
              <a:rPr lang="bg-BG" sz="2000" dirty="0">
                <a:solidFill>
                  <a:srgbClr val="002060"/>
                </a:solidFill>
                <a:latin typeface="+mn-lt"/>
              </a:rPr>
              <a:t>г</a:t>
            </a:r>
            <a:r>
              <a:rPr lang="bg-BG" sz="2000" dirty="0" smtClean="0">
                <a:solidFill>
                  <a:srgbClr val="002060"/>
                </a:solidFill>
                <a:latin typeface="+mn-lt"/>
              </a:rPr>
              <a:t>.:</a:t>
            </a:r>
            <a:endParaRPr lang="bg-BG" sz="2000" dirty="0">
              <a:solidFill>
                <a:srgbClr val="002060"/>
              </a:solidFill>
              <a:latin typeface="+mn-lt"/>
            </a:endParaRP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2060"/>
                </a:solidFill>
                <a:latin typeface="+mn-lt"/>
              </a:rPr>
              <a:t>Методология и критерии за подбор на операция </a:t>
            </a:r>
            <a:r>
              <a:rPr lang="ru-RU" b="1" dirty="0" smtClean="0">
                <a:solidFill>
                  <a:srgbClr val="002060"/>
                </a:solidFill>
                <a:latin typeface="+mn-lt"/>
              </a:rPr>
              <a:t>„Ограмотяване на възрастни-2“</a:t>
            </a:r>
            <a:endParaRPr lang="ru-RU" b="1" dirty="0">
              <a:solidFill>
                <a:srgbClr val="002060"/>
              </a:solidFill>
              <a:latin typeface="+mn-lt"/>
            </a:endParaRPr>
          </a:p>
          <a:p>
            <a:pPr marL="266700" lvl="1" indent="0" algn="just">
              <a:buNone/>
            </a:pPr>
            <a:endParaRPr lang="ru-RU" dirty="0">
              <a:solidFill>
                <a:srgbClr val="002060"/>
              </a:solidFill>
              <a:latin typeface="+mn-lt"/>
            </a:endParaRPr>
          </a:p>
          <a:p>
            <a:endParaRPr lang="ru-RU" dirty="0" smtClean="0">
              <a:latin typeface="+mn-lt"/>
            </a:endParaRPr>
          </a:p>
          <a:p>
            <a:endParaRPr lang="bg-BG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536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2000">
              <a:schemeClr val="accent2">
                <a:lumMod val="20000"/>
                <a:lumOff val="80000"/>
              </a:schemeClr>
            </a:gs>
            <a:gs pos="81000">
              <a:schemeClr val="accent2">
                <a:lumMod val="45000"/>
                <a:lumOff val="55000"/>
              </a:schemeClr>
            </a:gs>
            <a:gs pos="65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88974"/>
            <a:ext cx="10515600" cy="627962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bg-BG" sz="2800" b="1" dirty="0" smtClean="0">
                <a:ln/>
                <a:solidFill>
                  <a:srgbClr val="A51321"/>
                </a:solidFill>
                <a:latin typeface="+mn-lt"/>
                <a:cs typeface="Calibri" panose="020F0502020204030204" pitchFamily="34" charset="0"/>
              </a:rPr>
              <a:t>5. Водено от общностите местно развитие (ВОМР)</a:t>
            </a:r>
            <a:endParaRPr lang="bg-BG" sz="2800" b="1" dirty="0">
              <a:ln/>
              <a:solidFill>
                <a:srgbClr val="A51321"/>
              </a:solidFill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540744" y="2082188"/>
          <a:ext cx="11051181" cy="4396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656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2000">
              <a:schemeClr val="accent2">
                <a:lumMod val="20000"/>
                <a:lumOff val="80000"/>
              </a:schemeClr>
            </a:gs>
            <a:gs pos="81000">
              <a:schemeClr val="accent2">
                <a:lumMod val="45000"/>
                <a:lumOff val="55000"/>
              </a:schemeClr>
            </a:gs>
            <a:gs pos="65000">
              <a:schemeClr val="accent2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88974"/>
            <a:ext cx="10515600" cy="627962"/>
          </a:xfrm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bg-BG" sz="2800" b="1" dirty="0">
                <a:ln/>
                <a:solidFill>
                  <a:srgbClr val="A51321"/>
                </a:solidFill>
                <a:latin typeface="+mn-lt"/>
                <a:cs typeface="Calibri" panose="020F0502020204030204" pitchFamily="34" charset="0"/>
              </a:rPr>
              <a:t>5</a:t>
            </a:r>
            <a:r>
              <a:rPr lang="bg-BG" sz="2800" b="1" dirty="0" smtClean="0">
                <a:ln/>
                <a:solidFill>
                  <a:srgbClr val="A51321"/>
                </a:solidFill>
                <a:latin typeface="+mn-lt"/>
                <a:cs typeface="Calibri" panose="020F0502020204030204" pitchFamily="34" charset="0"/>
              </a:rPr>
              <a:t>. Водено от общностите местно развитие (ВОМР)</a:t>
            </a:r>
            <a:endParaRPr lang="bg-BG" sz="2800" b="1" dirty="0">
              <a:ln/>
              <a:solidFill>
                <a:srgbClr val="A51321"/>
              </a:solidFill>
              <a:latin typeface="+mn-lt"/>
              <a:cs typeface="Calibri" panose="020F0502020204030204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418744" y="1845892"/>
          <a:ext cx="11451364" cy="5012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550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591" y="1424744"/>
            <a:ext cx="8651409" cy="530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83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468" y="48369"/>
            <a:ext cx="10899531" cy="680084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44824" y="1449912"/>
            <a:ext cx="8453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>
                <a:solidFill>
                  <a:srgbClr val="A51321"/>
                </a:solidFill>
                <a:cs typeface="Arial" panose="020B0604020202020204" pitchFamily="34" charset="0"/>
              </a:rPr>
              <a:t>6</a:t>
            </a:r>
            <a:r>
              <a:rPr lang="en-US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 за извършени одити по ОП НОИР</a:t>
            </a:r>
            <a:endParaRPr lang="bg-BG" sz="2800" b="1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215900" y="2373838"/>
          <a:ext cx="11760199" cy="390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6700">
                  <a:extLst>
                    <a:ext uri="{9D8B030D-6E8A-4147-A177-3AD203B41FA5}">
                      <a16:colId xmlns:a16="http://schemas.microsoft.com/office/drawing/2014/main" val="52261503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56673839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1414502418"/>
                    </a:ext>
                  </a:extLst>
                </a:gridCol>
                <a:gridCol w="4711699">
                  <a:extLst>
                    <a:ext uri="{9D8B030D-6E8A-4147-A177-3AD203B41FA5}">
                      <a16:colId xmlns:a16="http://schemas.microsoft.com/office/drawing/2014/main" val="1077793455"/>
                    </a:ext>
                  </a:extLst>
                </a:gridCol>
              </a:tblGrid>
              <a:tr h="585002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Вид одит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Одитираща институция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Период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Статус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515220"/>
                  </a:ext>
                </a:extLst>
              </a:tr>
              <a:tr h="3255694"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Трети системен одит на ОПНОИР на </a:t>
                      </a:r>
                      <a:r>
                        <a:rPr lang="ru-RU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Ключови изисквания 2, 4, 7 и 8, включващ и одит на  операциите /първи период/ за сертифицираните разходи за периода 01.07.2018 г.- 30.12.2018 г.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В рамките на Ключово изискване 2: Подходящ подбор на операции, ОО одитира извършената оценка на проектните предложения, подадени по процедури BG05M2OP001-1.001  и BG05M2OP001-1.002</a:t>
                      </a:r>
                      <a:r>
                        <a:rPr lang="en-US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 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за</a:t>
                      </a:r>
                      <a:r>
                        <a:rPr lang="bg-BG" sz="1600" baseline="0" dirty="0" smtClean="0">
                          <a:solidFill>
                            <a:schemeClr val="tx2"/>
                          </a:solidFill>
                          <a:latin typeface="+mn-lt"/>
                        </a:rPr>
                        <a:t> изграждане и развитие на центрове за върхови постижения и центрове за компетентност</a:t>
                      </a:r>
                      <a:endParaRPr lang="ru-RU" sz="1600" dirty="0" smtClean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ИА ОСЕС</a:t>
                      </a:r>
                      <a:endParaRPr lang="bg-BG" sz="16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11.2018 </a:t>
                      </a:r>
                      <a:r>
                        <a:rPr lang="bg-BG" sz="160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г. – </a:t>
                      </a:r>
                      <a:endParaRPr lang="bg-BG" sz="1600" kern="1200" dirty="0" smtClean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07.2019 </a:t>
                      </a:r>
                      <a:r>
                        <a:rPr lang="bg-BG" sz="160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г</a:t>
                      </a:r>
                      <a:r>
                        <a:rPr lang="bg-BG" sz="16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bg-BG" sz="1600" kern="1200" dirty="0" smtClean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допълнителни одиторски процедури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bg-BG" sz="1600" kern="1200" dirty="0" smtClean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+mn-cs"/>
                        </a:rPr>
                        <a:t>11.2019 г. -12.2019 г.</a:t>
                      </a:r>
                      <a:endParaRPr lang="bg-BG" sz="1600" kern="120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Окончателни доклади от одит на операциите са представени на 02.12.2019 г.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Окончателен доклад от системния одит е представен на 10.12.2019 г.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ru-RU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ОО категоризира оценката на системите за управление и контрол в УО на ниво две от четири степенната скала: „Функционира, но е необходимо известно подобрение”. Не са направени констатации с финансово влияние по извършената оценка на проектните предложения.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Препоръките са изпълнени.</a:t>
                      </a:r>
                      <a:endParaRPr lang="bg-BG" sz="16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2989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48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9874"/>
            <a:ext cx="10993616" cy="68595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44824" y="1449912"/>
            <a:ext cx="8453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>
                <a:solidFill>
                  <a:srgbClr val="A51321"/>
                </a:solidFill>
                <a:cs typeface="Arial" panose="020B0604020202020204" pitchFamily="34" charset="0"/>
              </a:rPr>
              <a:t>6</a:t>
            </a:r>
            <a:r>
              <a:rPr lang="en-US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 за извършени одити по ОП НОИР</a:t>
            </a:r>
            <a:endParaRPr lang="bg-BG" sz="2800" b="1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5" name="Content Placeholder 6"/>
          <p:cNvGraphicFramePr>
            <a:graphicFrameLocks/>
          </p:cNvGraphicFramePr>
          <p:nvPr>
            <p:extLst/>
          </p:nvPr>
        </p:nvGraphicFramePr>
        <p:xfrm>
          <a:off x="211016" y="2292264"/>
          <a:ext cx="11734800" cy="4221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9400">
                  <a:extLst>
                    <a:ext uri="{9D8B030D-6E8A-4147-A177-3AD203B41FA5}">
                      <a16:colId xmlns:a16="http://schemas.microsoft.com/office/drawing/2014/main" val="522615031"/>
                    </a:ext>
                  </a:extLst>
                </a:gridCol>
                <a:gridCol w="1481666">
                  <a:extLst>
                    <a:ext uri="{9D8B030D-6E8A-4147-A177-3AD203B41FA5}">
                      <a16:colId xmlns:a16="http://schemas.microsoft.com/office/drawing/2014/main" val="2056673839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1414502418"/>
                    </a:ext>
                  </a:extLst>
                </a:gridCol>
                <a:gridCol w="4690534">
                  <a:extLst>
                    <a:ext uri="{9D8B030D-6E8A-4147-A177-3AD203B41FA5}">
                      <a16:colId xmlns:a16="http://schemas.microsoft.com/office/drawing/2014/main" val="1077793455"/>
                    </a:ext>
                  </a:extLst>
                </a:gridCol>
              </a:tblGrid>
              <a:tr h="770375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Вид одит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Одитираща институция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Период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Статус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515220"/>
                  </a:ext>
                </a:extLst>
              </a:tr>
              <a:tr h="990482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Одит на операциите /втори период/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за сертифицираните разходи в периода </a:t>
                      </a:r>
                      <a:r>
                        <a:rPr lang="en-US" sz="16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01.01.2019-30.06.2019</a:t>
                      </a:r>
                      <a:r>
                        <a:rPr lang="bg-BG" sz="1600" b="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г. </a:t>
                      </a:r>
                      <a:endParaRPr lang="bg-BG" sz="16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ИА ОСЕС</a:t>
                      </a:r>
                      <a:endParaRPr lang="bg-BG" sz="16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08.2019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10.2019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6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Окончателни одитни доклади, представени на 02.12.2019 г.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Препоръките са изпълнени.</a:t>
                      </a:r>
                      <a:endParaRPr lang="en-US" sz="16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7427234"/>
                  </a:ext>
                </a:extLst>
              </a:tr>
              <a:tr h="12693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noProof="0" dirty="0" smtClean="0">
                          <a:solidFill>
                            <a:schemeClr val="tx2"/>
                          </a:solidFill>
                          <a:latin typeface="+mn-lt"/>
                        </a:rPr>
                        <a:t>Ефективност на ОП НОИР за изграждане и модернизиране на научноизследователската </a:t>
                      </a:r>
                      <a:r>
                        <a:rPr lang="ru-RU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инфраструктура за периода 01.07.2015 -</a:t>
                      </a:r>
                      <a:r>
                        <a:rPr lang="ru-RU" sz="1600" baseline="0" dirty="0" smtClean="0">
                          <a:solidFill>
                            <a:schemeClr val="tx2"/>
                          </a:solidFill>
                          <a:latin typeface="+mn-lt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31.12.2019 г.</a:t>
                      </a:r>
                      <a:endParaRPr lang="bg-BG" sz="1600" b="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Сметна палата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09.2019 - 06.2020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600" dirty="0" smtClean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Проект на одитен доклад, представен на 08.06.2020 г. УО на ОПНОИР представи бележки на 15.06.2020 г.   </a:t>
                      </a: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3067839670"/>
                  </a:ext>
                </a:extLst>
              </a:tr>
              <a:tr h="119102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Мониторинг и оценка на подхода ВОМР за периода </a:t>
                      </a:r>
                      <a:r>
                        <a:rPr lang="en-US" sz="16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01.01.2015 – 31.12.2019</a:t>
                      </a:r>
                      <a:r>
                        <a:rPr lang="bg-BG" sz="16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г.</a:t>
                      </a:r>
                      <a:endParaRPr lang="en-US" sz="1600" b="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Сметна палата</a:t>
                      </a:r>
                      <a:endParaRPr lang="en-US" sz="16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09.</a:t>
                      </a:r>
                      <a:r>
                        <a:rPr lang="en-US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2019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07.2</a:t>
                      </a:r>
                      <a:r>
                        <a:rPr lang="en-US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020</a:t>
                      </a: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bg-BG" sz="16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bg-BG" sz="16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Проект на одитен доклад, представен на 23.09.2020г. УО на ОПНОИР представи бележки на 09.10.2020 г.</a:t>
                      </a:r>
                      <a:endParaRPr lang="bg-BG" sz="16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784835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20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10958" y="1356781"/>
            <a:ext cx="8453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800" b="1" dirty="0">
                <a:solidFill>
                  <a:srgbClr val="A51321"/>
                </a:solidFill>
                <a:cs typeface="Arial" panose="020B0604020202020204" pitchFamily="34" charset="0"/>
              </a:rPr>
              <a:t>6</a:t>
            </a:r>
            <a:r>
              <a:rPr lang="en-US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. </a:t>
            </a:r>
            <a:r>
              <a:rPr lang="bg-BG" sz="2800" b="1" dirty="0" smtClean="0">
                <a:solidFill>
                  <a:srgbClr val="A51321"/>
                </a:solidFill>
                <a:cs typeface="Arial" panose="020B0604020202020204" pitchFamily="34" charset="0"/>
              </a:rPr>
              <a:t>Информация за извършени одити по ОП НОИР</a:t>
            </a:r>
            <a:endParaRPr lang="bg-BG" sz="2800" b="1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8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1462109"/>
              </p:ext>
            </p:extLst>
          </p:nvPr>
        </p:nvGraphicFramePr>
        <p:xfrm>
          <a:off x="176158" y="1869501"/>
          <a:ext cx="11880375" cy="44270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6874">
                  <a:extLst>
                    <a:ext uri="{9D8B030D-6E8A-4147-A177-3AD203B41FA5}">
                      <a16:colId xmlns:a16="http://schemas.microsoft.com/office/drawing/2014/main" val="522615031"/>
                    </a:ext>
                  </a:extLst>
                </a:gridCol>
                <a:gridCol w="1427267">
                  <a:extLst>
                    <a:ext uri="{9D8B030D-6E8A-4147-A177-3AD203B41FA5}">
                      <a16:colId xmlns:a16="http://schemas.microsoft.com/office/drawing/2014/main" val="2056673839"/>
                    </a:ext>
                  </a:extLst>
                </a:gridCol>
                <a:gridCol w="1402939">
                  <a:extLst>
                    <a:ext uri="{9D8B030D-6E8A-4147-A177-3AD203B41FA5}">
                      <a16:colId xmlns:a16="http://schemas.microsoft.com/office/drawing/2014/main" val="1414502418"/>
                    </a:ext>
                  </a:extLst>
                </a:gridCol>
                <a:gridCol w="5133295">
                  <a:extLst>
                    <a:ext uri="{9D8B030D-6E8A-4147-A177-3AD203B41FA5}">
                      <a16:colId xmlns:a16="http://schemas.microsoft.com/office/drawing/2014/main" val="1077793455"/>
                    </a:ext>
                  </a:extLst>
                </a:gridCol>
              </a:tblGrid>
              <a:tr h="609776"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Вид одит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Одитираща институция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Период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solidFill>
                            <a:schemeClr val="bg1"/>
                          </a:solidFill>
                          <a:latin typeface="+mn-lt"/>
                        </a:rPr>
                        <a:t>Статус</a:t>
                      </a:r>
                      <a:endParaRPr lang="bg-BG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515220"/>
                  </a:ext>
                </a:extLst>
              </a:tr>
              <a:tr h="14607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Четвърти системен одит </a:t>
                      </a:r>
                      <a:r>
                        <a:rPr lang="ru-RU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на ОП НОИР на Ключови изисквания 4, 6 и 8</a:t>
                      </a:r>
                      <a:endParaRPr lang="bg-BG" sz="1400" dirty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ИА ОСЕС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01.2020 г. –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04.2020 г. </a:t>
                      </a:r>
                      <a:endParaRPr lang="en-US" sz="14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Окончателен доклад, представен на 13.07.2020 г.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ОО категоризира оценката на системите за управление и контрол в УО на ниво две от четири степенната скала „Функционира, но е необходимо известно подобрение”.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Препоръките са изпълнени.</a:t>
                      </a:r>
                      <a:endParaRPr lang="en-US" sz="14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7427234"/>
                  </a:ext>
                </a:extLst>
              </a:tr>
              <a:tr h="7065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 на операциите на сертифицираните разходи по ОПНОИР в периода 01.07.2019 г. - 30.06.2020 г.</a:t>
                      </a:r>
                      <a:endParaRPr lang="bg-BG" sz="1400" b="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ИА ОСЕС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Стартирал 01.07.2020 г.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bg-BG" sz="1400" dirty="0" smtClean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Представени предварителни доклади на 19.11.2020</a:t>
                      </a:r>
                      <a:r>
                        <a:rPr lang="bg-BG" sz="1400" baseline="0" dirty="0" smtClean="0">
                          <a:solidFill>
                            <a:schemeClr val="tx2"/>
                          </a:solidFill>
                          <a:latin typeface="+mn-lt"/>
                        </a:rPr>
                        <a:t> и </a:t>
                      </a: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20.11.2020 г.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Изпратено становище от УО на 30.11.2020 г.</a:t>
                      </a: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3067839670"/>
                  </a:ext>
                </a:extLst>
              </a:tr>
              <a:tr h="7065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Пети системен </a:t>
                      </a:r>
                      <a:r>
                        <a:rPr lang="bg-BG" sz="1400" b="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одит</a:t>
                      </a:r>
                      <a:r>
                        <a:rPr lang="ru-RU" sz="14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ОП НОИР</a:t>
                      </a:r>
                      <a:endParaRPr lang="bg-BG" sz="1400" b="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ИА ОСЕС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latin typeface="+mn-lt"/>
                        </a:rPr>
                        <a:t>Стартирал 23.11.2020 г.</a:t>
                      </a: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bg-BG" sz="1400" smtClean="0">
                          <a:solidFill>
                            <a:schemeClr val="tx2"/>
                          </a:solidFill>
                          <a:latin typeface="+mn-lt"/>
                        </a:rPr>
                        <a:t>В процес на изпълнение.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bg-BG" sz="1400" dirty="0" smtClean="0">
                        <a:solidFill>
                          <a:schemeClr val="tx2"/>
                        </a:solidFill>
                        <a:latin typeface="+mn-lt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984457318"/>
                  </a:ext>
                </a:extLst>
              </a:tr>
              <a:tr h="7065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Проверка за </a:t>
                      </a:r>
                      <a:r>
                        <a:rPr lang="bg-BG" sz="1400" b="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изпълнение на препоръките по одитен доклад №0300200717 за извършен одит </a:t>
                      </a:r>
                      <a:r>
                        <a:rPr lang="en-US" sz="1400" b="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bg-BG" sz="1400" b="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Ефективност на управлението и контрола на ОПНОИР </a:t>
                      </a:r>
                      <a:r>
                        <a:rPr lang="ru-RU" sz="14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2014-2020</a:t>
                      </a:r>
                      <a:r>
                        <a:rPr lang="en-US" sz="1400" b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endParaRPr lang="ru-RU" sz="1400" b="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Сметна палата</a:t>
                      </a:r>
                      <a:endParaRPr lang="en-US" sz="14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11.08.2020 г.- 16.09.2020 г.</a:t>
                      </a:r>
                      <a:endParaRPr lang="bg-BG" sz="14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Представен проект на доклад на 16.09.2020 г.</a:t>
                      </a:r>
                    </a:p>
                    <a:p>
                      <a:pPr marL="285750" indent="-28575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bg-BG" sz="14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Всички препоръки към УО са изпълнени, като препоръка 10 към МОН е в процес на изпълнение поради епидемиологичната обстановка.</a:t>
                      </a:r>
                      <a:endParaRPr lang="bg-BG" sz="1400" dirty="0">
                        <a:solidFill>
                          <a:schemeClr val="tx2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227" marR="54227" marT="0" marB="0"/>
                </a:tc>
                <a:extLst>
                  <a:ext uri="{0D108BD9-81ED-4DB2-BD59-A6C34878D82A}">
                    <a16:rowId xmlns:a16="http://schemas.microsoft.com/office/drawing/2014/main" val="31864067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443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86278" y="1414879"/>
            <a:ext cx="11398898" cy="515522"/>
          </a:xfrm>
        </p:spPr>
        <p:txBody>
          <a:bodyPr>
            <a:noAutofit/>
          </a:bodyPr>
          <a:lstStyle/>
          <a:p>
            <a:pPr algn="ctr" defTabSz="457200"/>
            <a:r>
              <a:rPr lang="bg-BG" sz="2800" b="1" dirty="0">
                <a:solidFill>
                  <a:srgbClr val="A51321"/>
                </a:solidFill>
                <a:latin typeface="+mn-lt"/>
                <a:ea typeface="+mn-ea"/>
                <a:cs typeface="Arial" panose="020B0604020202020204" pitchFamily="34" charset="0"/>
              </a:rPr>
              <a:t>7. Информация за съдебните дела по ОПНОИР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486278" y="2175345"/>
          <a:ext cx="10889988" cy="1331960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1322">
                  <a:extLst>
                    <a:ext uri="{9D8B030D-6E8A-4147-A177-3AD203B41FA5}">
                      <a16:colId xmlns:a16="http://schemas.microsoft.com/office/drawing/2014/main" val="2114309087"/>
                    </a:ext>
                  </a:extLst>
                </a:gridCol>
                <a:gridCol w="903149">
                  <a:extLst>
                    <a:ext uri="{9D8B030D-6E8A-4147-A177-3AD203B41FA5}">
                      <a16:colId xmlns:a16="http://schemas.microsoft.com/office/drawing/2014/main" val="1170463168"/>
                    </a:ext>
                  </a:extLst>
                </a:gridCol>
                <a:gridCol w="1896894">
                  <a:extLst>
                    <a:ext uri="{9D8B030D-6E8A-4147-A177-3AD203B41FA5}">
                      <a16:colId xmlns:a16="http://schemas.microsoft.com/office/drawing/2014/main" val="2344195560"/>
                    </a:ext>
                  </a:extLst>
                </a:gridCol>
                <a:gridCol w="992216">
                  <a:extLst>
                    <a:ext uri="{9D8B030D-6E8A-4147-A177-3AD203B41FA5}">
                      <a16:colId xmlns:a16="http://schemas.microsoft.com/office/drawing/2014/main" val="3916030470"/>
                    </a:ext>
                  </a:extLst>
                </a:gridCol>
                <a:gridCol w="1274324">
                  <a:extLst>
                    <a:ext uri="{9D8B030D-6E8A-4147-A177-3AD203B41FA5}">
                      <a16:colId xmlns:a16="http://schemas.microsoft.com/office/drawing/2014/main" val="1656435086"/>
                    </a:ext>
                  </a:extLst>
                </a:gridCol>
                <a:gridCol w="1322962">
                  <a:extLst>
                    <a:ext uri="{9D8B030D-6E8A-4147-A177-3AD203B41FA5}">
                      <a16:colId xmlns:a16="http://schemas.microsoft.com/office/drawing/2014/main" val="899375002"/>
                    </a:ext>
                  </a:extLst>
                </a:gridCol>
                <a:gridCol w="1001948">
                  <a:extLst>
                    <a:ext uri="{9D8B030D-6E8A-4147-A177-3AD203B41FA5}">
                      <a16:colId xmlns:a16="http://schemas.microsoft.com/office/drawing/2014/main" val="2907769694"/>
                    </a:ext>
                  </a:extLst>
                </a:gridCol>
                <a:gridCol w="963039">
                  <a:extLst>
                    <a:ext uri="{9D8B030D-6E8A-4147-A177-3AD203B41FA5}">
                      <a16:colId xmlns:a16="http://schemas.microsoft.com/office/drawing/2014/main" val="1839991977"/>
                    </a:ext>
                  </a:extLst>
                </a:gridCol>
                <a:gridCol w="1094134">
                  <a:extLst>
                    <a:ext uri="{9D8B030D-6E8A-4147-A177-3AD203B41FA5}">
                      <a16:colId xmlns:a16="http://schemas.microsoft.com/office/drawing/2014/main" val="4190785082"/>
                    </a:ext>
                  </a:extLst>
                </a:gridCol>
              </a:tblGrid>
              <a:tr h="189192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bg-BG" sz="1300" b="1" i="0" u="none" strike="noStrike" noProof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Съдебни дела по финансови корекции</a:t>
                      </a:r>
                      <a:endParaRPr lang="bg-BG" sz="1300" b="1" i="0" u="none" strike="noStrike" noProof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610243"/>
                  </a:ext>
                </a:extLst>
              </a:tr>
              <a:tr h="479249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Образувани съдебни дела </a:t>
                      </a: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общо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в полза на УО</a:t>
                      </a:r>
                      <a:endParaRPr lang="bg-BG" sz="900" b="1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срещу УО</a:t>
                      </a:r>
                      <a:endParaRPr lang="bg-BG" sz="900" b="1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в полза на УО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срещу УО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 дела на първа инстанция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</a:t>
                      </a: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ЕСФ</a:t>
                      </a: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НФ</a:t>
                      </a: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(ЕФРР+НФ)</a:t>
                      </a:r>
                      <a:b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392297"/>
                  </a:ext>
                </a:extLst>
              </a:tr>
              <a:tr h="136455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Брой</a:t>
                      </a:r>
                      <a:endParaRPr lang="en-US" sz="9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85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19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0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34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51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0913633"/>
                  </a:ext>
                </a:extLst>
              </a:tr>
              <a:tr h="241930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Стойност на финансовите корекция </a:t>
                      </a:r>
                      <a:r>
                        <a:rPr lang="en-US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  <a:endParaRPr lang="en-US" sz="9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11</a:t>
                      </a:r>
                      <a:r>
                        <a:rPr lang="bg-BG" sz="10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264 786.37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 </a:t>
                      </a:r>
                      <a:r>
                        <a:rPr lang="bg-BG" sz="1000" b="1" i="0" u="none" strike="noStrike" dirty="0" smtClean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081 600.39</a:t>
                      </a:r>
                      <a:endParaRPr lang="bg-BG" sz="1000" b="1" i="0" u="none" strike="noStrike" dirty="0">
                        <a:solidFill>
                          <a:schemeClr val="tx2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16 959.96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1 80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9 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065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384 179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.80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</a:t>
                      </a:r>
                      <a:r>
                        <a:rPr lang="bg-BG" sz="10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 972 980</a:t>
                      </a:r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,8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0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baseline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5 766 293.55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5 </a:t>
                      </a:r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498 492.82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327210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476550" y="3531138"/>
          <a:ext cx="10889988" cy="1331960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1322">
                  <a:extLst>
                    <a:ext uri="{9D8B030D-6E8A-4147-A177-3AD203B41FA5}">
                      <a16:colId xmlns:a16="http://schemas.microsoft.com/office/drawing/2014/main" val="1917465822"/>
                    </a:ext>
                  </a:extLst>
                </a:gridCol>
                <a:gridCol w="922605">
                  <a:extLst>
                    <a:ext uri="{9D8B030D-6E8A-4147-A177-3AD203B41FA5}">
                      <a16:colId xmlns:a16="http://schemas.microsoft.com/office/drawing/2014/main" val="1388375121"/>
                    </a:ext>
                  </a:extLst>
                </a:gridCol>
                <a:gridCol w="1877438">
                  <a:extLst>
                    <a:ext uri="{9D8B030D-6E8A-4147-A177-3AD203B41FA5}">
                      <a16:colId xmlns:a16="http://schemas.microsoft.com/office/drawing/2014/main" val="759202324"/>
                    </a:ext>
                  </a:extLst>
                </a:gridCol>
                <a:gridCol w="1001945">
                  <a:extLst>
                    <a:ext uri="{9D8B030D-6E8A-4147-A177-3AD203B41FA5}">
                      <a16:colId xmlns:a16="http://schemas.microsoft.com/office/drawing/2014/main" val="2149635254"/>
                    </a:ext>
                  </a:extLst>
                </a:gridCol>
                <a:gridCol w="1274323">
                  <a:extLst>
                    <a:ext uri="{9D8B030D-6E8A-4147-A177-3AD203B41FA5}">
                      <a16:colId xmlns:a16="http://schemas.microsoft.com/office/drawing/2014/main" val="4199594042"/>
                    </a:ext>
                  </a:extLst>
                </a:gridCol>
                <a:gridCol w="1303507">
                  <a:extLst>
                    <a:ext uri="{9D8B030D-6E8A-4147-A177-3AD203B41FA5}">
                      <a16:colId xmlns:a16="http://schemas.microsoft.com/office/drawing/2014/main" val="1691125539"/>
                    </a:ext>
                  </a:extLst>
                </a:gridCol>
                <a:gridCol w="1011676">
                  <a:extLst>
                    <a:ext uri="{9D8B030D-6E8A-4147-A177-3AD203B41FA5}">
                      <a16:colId xmlns:a16="http://schemas.microsoft.com/office/drawing/2014/main" val="1669253504"/>
                    </a:ext>
                  </a:extLst>
                </a:gridCol>
                <a:gridCol w="992222">
                  <a:extLst>
                    <a:ext uri="{9D8B030D-6E8A-4147-A177-3AD203B41FA5}">
                      <a16:colId xmlns:a16="http://schemas.microsoft.com/office/drawing/2014/main" val="3240041413"/>
                    </a:ext>
                  </a:extLst>
                </a:gridCol>
                <a:gridCol w="1064950">
                  <a:extLst>
                    <a:ext uri="{9D8B030D-6E8A-4147-A177-3AD203B41FA5}">
                      <a16:colId xmlns:a16="http://schemas.microsoft.com/office/drawing/2014/main" val="3426262723"/>
                    </a:ext>
                  </a:extLst>
                </a:gridCol>
              </a:tblGrid>
              <a:tr h="159680">
                <a:tc gridSpan="9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1" i="0" u="none" strike="noStrike" kern="1200" noProof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Съдебни дела по откази за верификация на разходи</a:t>
                      </a:r>
                      <a:endParaRPr lang="bg-BG" sz="1300" b="1" i="0" u="none" strike="noStrike" kern="1200" noProof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003"/>
                  </a:ext>
                </a:extLst>
              </a:tr>
              <a:tr h="393734">
                <a:tc>
                  <a:txBody>
                    <a:bodyPr/>
                    <a:lstStyle/>
                    <a:p>
                      <a:pPr algn="ctr" fontAlgn="ctr"/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Образувани съдебни дела – общо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в полза на УО</a:t>
                      </a:r>
                      <a:endParaRPr lang="bg-BG" sz="900" b="1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Окончателно приключили дела срещу УО</a:t>
                      </a:r>
                      <a:endParaRPr lang="bg-BG" sz="900" b="1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в полза на УО</a:t>
                      </a:r>
                      <a:endParaRPr lang="bg-BG" sz="900" b="1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съдебни, приключили на първа инстанция срещу УО</a:t>
                      </a:r>
                      <a:endParaRPr lang="bg-BG" sz="900" b="1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Висящи съдебни дела на първа инстанция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(ЕСФ+НФ)</a:t>
                      </a: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Финансово изражение (ЕФРР+НФ)</a:t>
                      </a:r>
                      <a:b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3419561"/>
                  </a:ext>
                </a:extLst>
              </a:tr>
              <a:tr h="13382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endParaRPr lang="en-US" sz="900" b="1" i="0" u="none" strike="noStrike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16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6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9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7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8092720"/>
                  </a:ext>
                </a:extLst>
              </a:tr>
              <a:tr h="35362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Стойност на неверифициранте </a:t>
                      </a:r>
                      <a:endParaRPr lang="en-US" sz="900" b="1" i="0" u="none" strike="noStrike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разходи </a:t>
                      </a: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885 574.80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293 423.06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33 283.29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220 081.11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128 951.94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209 835.40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337 500.98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548 073.82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6580184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486278" y="4856450"/>
          <a:ext cx="10909443" cy="1344367"/>
        </p:xfrm>
        <a:graphic>
          <a:graphicData uri="http://schemas.openxmlformats.org/drawingml/2006/table">
            <a:tbl>
              <a:tblPr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a:tblPr>
              <a:tblGrid>
                <a:gridCol w="1443897">
                  <a:extLst>
                    <a:ext uri="{9D8B030D-6E8A-4147-A177-3AD203B41FA5}">
                      <a16:colId xmlns:a16="http://schemas.microsoft.com/office/drawing/2014/main" val="2308226574"/>
                    </a:ext>
                  </a:extLst>
                </a:gridCol>
                <a:gridCol w="895018">
                  <a:extLst>
                    <a:ext uri="{9D8B030D-6E8A-4147-A177-3AD203B41FA5}">
                      <a16:colId xmlns:a16="http://schemas.microsoft.com/office/drawing/2014/main" val="1091429311"/>
                    </a:ext>
                  </a:extLst>
                </a:gridCol>
                <a:gridCol w="1880792">
                  <a:extLst>
                    <a:ext uri="{9D8B030D-6E8A-4147-A177-3AD203B41FA5}">
                      <a16:colId xmlns:a16="http://schemas.microsoft.com/office/drawing/2014/main" val="3559132321"/>
                    </a:ext>
                  </a:extLst>
                </a:gridCol>
                <a:gridCol w="1013479">
                  <a:extLst>
                    <a:ext uri="{9D8B030D-6E8A-4147-A177-3AD203B41FA5}">
                      <a16:colId xmlns:a16="http://schemas.microsoft.com/office/drawing/2014/main" val="2547344213"/>
                    </a:ext>
                  </a:extLst>
                </a:gridCol>
                <a:gridCol w="1276600">
                  <a:extLst>
                    <a:ext uri="{9D8B030D-6E8A-4147-A177-3AD203B41FA5}">
                      <a16:colId xmlns:a16="http://schemas.microsoft.com/office/drawing/2014/main" val="42928595"/>
                    </a:ext>
                  </a:extLst>
                </a:gridCol>
                <a:gridCol w="1286346">
                  <a:extLst>
                    <a:ext uri="{9D8B030D-6E8A-4147-A177-3AD203B41FA5}">
                      <a16:colId xmlns:a16="http://schemas.microsoft.com/office/drawing/2014/main" val="4066146048"/>
                    </a:ext>
                  </a:extLst>
                </a:gridCol>
                <a:gridCol w="1023229">
                  <a:extLst>
                    <a:ext uri="{9D8B030D-6E8A-4147-A177-3AD203B41FA5}">
                      <a16:colId xmlns:a16="http://schemas.microsoft.com/office/drawing/2014/main" val="1817664658"/>
                    </a:ext>
                  </a:extLst>
                </a:gridCol>
                <a:gridCol w="984248">
                  <a:extLst>
                    <a:ext uri="{9D8B030D-6E8A-4147-A177-3AD203B41FA5}">
                      <a16:colId xmlns:a16="http://schemas.microsoft.com/office/drawing/2014/main" val="2889988546"/>
                    </a:ext>
                  </a:extLst>
                </a:gridCol>
                <a:gridCol w="1105834">
                  <a:extLst>
                    <a:ext uri="{9D8B030D-6E8A-4147-A177-3AD203B41FA5}">
                      <a16:colId xmlns:a16="http://schemas.microsoft.com/office/drawing/2014/main" val="1682629648"/>
                    </a:ext>
                  </a:extLst>
                </a:gridCol>
              </a:tblGrid>
              <a:tr h="184813">
                <a:tc gridSpan="9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300" b="1" i="0" u="none" strike="noStrike" kern="1200" noProof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Съдебни дела, свързани с оценка на проектни предложения и прекратяване и изменение на вече сключени договори за предоставяне на БФП</a:t>
                      </a:r>
                      <a:endParaRPr lang="bg-BG" sz="1300" b="1" i="0" u="none" strike="noStrike" kern="1200" noProof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4705458"/>
                  </a:ext>
                </a:extLst>
              </a:tr>
              <a:tr h="678655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5330" marR="5330" marT="5330" marB="0" anchor="ctr">
                    <a:lnL>
                      <a:noFill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Образувани съдебни дела – общо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Окончателно приключили дела в полза на УО</a:t>
                      </a:r>
                      <a:endParaRPr lang="bg-BG" sz="900" b="1" i="0" u="none" strike="noStrike" noProof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Окончателно приключили дела срещу УО</a:t>
                      </a:r>
                      <a:endParaRPr lang="bg-BG" sz="900" b="1" i="0" u="none" strike="noStrike" noProof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съдебни, приключили на първа инстанция в полза на </a:t>
                      </a:r>
                      <a:r>
                        <a:rPr lang="ru-RU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УО</a:t>
                      </a:r>
                      <a:endParaRPr lang="ru-RU" sz="9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съдебни, приключили на първа инстанция срещу УО</a:t>
                      </a:r>
                      <a:endParaRPr lang="bg-BG" sz="900" b="1" i="0" u="none" strike="noStrike" noProof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Висящи съдебни дела на първа инстанция</a:t>
                      </a:r>
                      <a:endParaRPr lang="bg-BG" sz="900" b="1" i="0" u="none" strike="noStrike" noProof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noProof="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Финансово изражение (ЕСФ+НФ</a:t>
                      </a:r>
                      <a:r>
                        <a:rPr lang="bg-BG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)</a:t>
                      </a:r>
                      <a:br>
                        <a:rPr lang="bg-BG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  <a:endParaRPr lang="en-US" sz="900" b="1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9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Финансово изражение (ЕФРР+НФ)</a:t>
                      </a: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/>
                      </a:r>
                      <a:b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900" b="1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BGN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2962885"/>
                  </a:ext>
                </a:extLst>
              </a:tr>
              <a:tr h="15488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Брой</a:t>
                      </a:r>
                      <a:endParaRPr lang="en-US" sz="900" b="1" i="0" u="none" strike="noStrike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7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3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2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 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</a:rPr>
                        <a:t>17</a:t>
                      </a:r>
                      <a:endParaRPr lang="bg-BG" sz="1000" b="0" i="0" u="none" strike="noStrike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292065"/>
                  </a:ext>
                </a:extLst>
              </a:tr>
              <a:tr h="30453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Стойност на отказана </a:t>
                      </a:r>
                      <a:endParaRPr lang="en-US" sz="900" b="1" i="0" u="none" strike="noStrike" kern="1200" dirty="0" smtClean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bg-BG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БФП </a:t>
                      </a:r>
                      <a:r>
                        <a:rPr lang="en-US" sz="900" b="1" i="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BGN</a:t>
                      </a:r>
                      <a:endParaRPr lang="en-US" sz="900" b="1" i="0" u="none" strike="noStrike" kern="1200" dirty="0">
                        <a:solidFill>
                          <a:schemeClr val="tx2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0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451 844 887.05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1" i="0" u="none" strike="noStrike" dirty="0">
                          <a:solidFill>
                            <a:schemeClr val="tx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247 617 616.86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0</a:t>
                      </a:r>
                      <a:r>
                        <a:rPr lang="en-US" sz="1600" b="0" i="0" u="none" strike="no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*</a:t>
                      </a:r>
                      <a:endParaRPr lang="en-US" sz="1000" b="0" i="0" u="none" strike="no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13 496 825.78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83 369 051.76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107 361 392.65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 </a:t>
                      </a:r>
                    </a:p>
                  </a:txBody>
                  <a:tcPr marL="5330" marR="5330" marT="533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000" b="0" i="0" u="none" strike="noStrike" dirty="0">
                          <a:solidFill>
                            <a:schemeClr val="tx2"/>
                          </a:solidFill>
                          <a:effectLst/>
                          <a:latin typeface="+mj-lt"/>
                        </a:rPr>
                        <a:t>451 844 887.05</a:t>
                      </a:r>
                    </a:p>
                  </a:txBody>
                  <a:tcPr marL="5330" marR="5330" marT="53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3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1888624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5112349" y="6208627"/>
            <a:ext cx="4123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  <a:r>
              <a:rPr lang="bg-BG" sz="1200" dirty="0" smtClean="0">
                <a:solidFill>
                  <a:srgbClr val="002060"/>
                </a:solidFill>
              </a:rPr>
              <a:t>Преписките са върнати на УО за произнасяне. Новите административни актове на РУО са оспорени пред съда</a:t>
            </a:r>
            <a:r>
              <a:rPr lang="ru-RU" sz="1200" dirty="0" smtClean="0">
                <a:solidFill>
                  <a:srgbClr val="002060"/>
                </a:solidFill>
              </a:rPr>
              <a:t>.</a:t>
            </a:r>
            <a:endParaRPr lang="ru-RU" sz="1200" dirty="0">
              <a:solidFill>
                <a:srgbClr val="002060"/>
              </a:solidFill>
            </a:endParaRPr>
          </a:p>
          <a:p>
            <a:pPr fontAlgn="ctr"/>
            <a:endParaRPr lang="en-US" sz="1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5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4917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216" y="1439599"/>
            <a:ext cx="11398898" cy="676883"/>
          </a:xfrm>
        </p:spPr>
        <p:txBody>
          <a:bodyPr>
            <a:noAutofit/>
          </a:bodyPr>
          <a:lstStyle/>
          <a:p>
            <a:pPr algn="ctr"/>
            <a:r>
              <a:rPr lang="bg-BG" sz="2800" b="1" dirty="0">
                <a:solidFill>
                  <a:srgbClr val="A51321"/>
                </a:solidFill>
                <a:latin typeface="+mn-lt"/>
                <a:ea typeface="+mn-ea"/>
                <a:cs typeface="Arial" panose="020B0604020202020204" pitchFamily="34" charset="0"/>
              </a:rPr>
              <a:t>8. Изпълнение на Годишния план за действие за 2020 г. в изпълнение на Националната комуникационна стратегия 2014-2020 г.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216" y="2277866"/>
            <a:ext cx="8875724" cy="4289988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dirty="0" smtClean="0">
                <a:solidFill>
                  <a:schemeClr val="tx2"/>
                </a:solidFill>
              </a:rPr>
              <a:t> </a:t>
            </a:r>
            <a:r>
              <a:rPr lang="bg-BG" sz="2200" dirty="0" smtClean="0">
                <a:solidFill>
                  <a:schemeClr val="tx2"/>
                </a:solidFill>
              </a:rPr>
              <a:t>Обновяване, поддръжка </a:t>
            </a:r>
            <a:r>
              <a:rPr lang="ru-RU" sz="2200" dirty="0" smtClean="0">
                <a:solidFill>
                  <a:schemeClr val="tx2"/>
                </a:solidFill>
              </a:rPr>
              <a:t>и </a:t>
            </a:r>
            <a:r>
              <a:rPr lang="ru-RU" sz="2200" dirty="0">
                <a:solidFill>
                  <a:schemeClr val="tx2"/>
                </a:solidFill>
              </a:rPr>
              <a:t>регулярна актуализация на интернет </a:t>
            </a:r>
            <a:r>
              <a:rPr lang="bg-BG" sz="2200" dirty="0" smtClean="0">
                <a:solidFill>
                  <a:schemeClr val="tx2"/>
                </a:solidFill>
              </a:rPr>
              <a:t>страницата</a:t>
            </a:r>
            <a:r>
              <a:rPr lang="ru-RU" sz="2200" dirty="0" smtClean="0">
                <a:solidFill>
                  <a:schemeClr val="tx2"/>
                </a:solidFill>
              </a:rPr>
              <a:t> </a:t>
            </a:r>
            <a:r>
              <a:rPr lang="ru-RU" sz="2200" dirty="0">
                <a:solidFill>
                  <a:schemeClr val="tx2"/>
                </a:solidFill>
              </a:rPr>
              <a:t>на УО </a:t>
            </a:r>
            <a:r>
              <a:rPr lang="ru-RU" sz="2200" dirty="0" smtClean="0">
                <a:solidFill>
                  <a:schemeClr val="tx2"/>
                </a:solidFill>
              </a:rPr>
              <a:t>и </a:t>
            </a:r>
            <a:r>
              <a:rPr lang="bg-BG" sz="2200" dirty="0" smtClean="0">
                <a:solidFill>
                  <a:schemeClr val="tx2"/>
                </a:solidFill>
              </a:rPr>
              <a:t>Единния информационен</a:t>
            </a:r>
            <a:r>
              <a:rPr lang="ru-RU" sz="2200" dirty="0" smtClean="0">
                <a:solidFill>
                  <a:schemeClr val="tx2"/>
                </a:solidFill>
              </a:rPr>
              <a:t> портал</a:t>
            </a:r>
            <a:r>
              <a:rPr lang="bg-BG" sz="2200" dirty="0">
                <a:solidFill>
                  <a:schemeClr val="tx2"/>
                </a:solidFill>
              </a:rPr>
              <a:t> </a:t>
            </a:r>
            <a:r>
              <a:rPr lang="bg-BG" sz="2200" dirty="0" smtClean="0">
                <a:solidFill>
                  <a:schemeClr val="tx2"/>
                </a:solidFill>
              </a:rPr>
              <a:t>- </a:t>
            </a:r>
            <a:r>
              <a:rPr lang="bg-BG" sz="2200" b="1" dirty="0">
                <a:solidFill>
                  <a:schemeClr val="tx2"/>
                </a:solidFill>
              </a:rPr>
              <a:t>над 150 актуализации</a:t>
            </a:r>
            <a:r>
              <a:rPr lang="bg-BG" sz="2200" dirty="0">
                <a:solidFill>
                  <a:schemeClr val="tx2"/>
                </a:solidFill>
              </a:rPr>
              <a:t>; </a:t>
            </a:r>
            <a:endParaRPr lang="bg-BG" sz="2200" dirty="0" smtClean="0">
              <a:solidFill>
                <a:schemeClr val="tx2"/>
              </a:solidFill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bg-BG" sz="2200" dirty="0" smtClean="0">
                <a:solidFill>
                  <a:schemeClr val="tx2"/>
                </a:solidFill>
              </a:rPr>
              <a:t> Проведени: 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bg-BG" sz="1800" b="1" dirty="0" smtClean="0">
                <a:solidFill>
                  <a:schemeClr val="tx2"/>
                </a:solidFill>
              </a:rPr>
              <a:t>2 </a:t>
            </a:r>
            <a:r>
              <a:rPr lang="bg-BG" sz="1800" b="1" dirty="0">
                <a:solidFill>
                  <a:schemeClr val="tx2"/>
                </a:solidFill>
              </a:rPr>
              <a:t>обществени обсъждания </a:t>
            </a:r>
            <a:r>
              <a:rPr lang="bg-BG" sz="1800" dirty="0">
                <a:solidFill>
                  <a:schemeClr val="tx2"/>
                </a:solidFill>
              </a:rPr>
              <a:t>по проекти на документация по нови процедури</a:t>
            </a:r>
            <a:r>
              <a:rPr lang="ru-RU" sz="1800" dirty="0">
                <a:solidFill>
                  <a:schemeClr val="tx2"/>
                </a:solidFill>
              </a:rPr>
              <a:t>; </a:t>
            </a:r>
            <a:endParaRPr lang="ru-RU" sz="1800" dirty="0" smtClean="0">
              <a:solidFill>
                <a:schemeClr val="tx2"/>
              </a:solidFill>
            </a:endParaRP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bg-BG" sz="1800" b="1" dirty="0" smtClean="0">
                <a:solidFill>
                  <a:schemeClr val="tx2"/>
                </a:solidFill>
              </a:rPr>
              <a:t>2 информационни </a:t>
            </a:r>
            <a:r>
              <a:rPr lang="bg-BG" sz="1800" b="1" dirty="0">
                <a:solidFill>
                  <a:schemeClr val="tx2"/>
                </a:solidFill>
              </a:rPr>
              <a:t>кампании тип „Инфо дни“ </a:t>
            </a:r>
            <a:r>
              <a:rPr lang="bg-BG" sz="1800" dirty="0">
                <a:solidFill>
                  <a:schemeClr val="tx2"/>
                </a:solidFill>
              </a:rPr>
              <a:t>за популяризиране на нови </a:t>
            </a:r>
            <a:r>
              <a:rPr lang="bg-BG" sz="1800" dirty="0" smtClean="0">
                <a:solidFill>
                  <a:schemeClr val="tx2"/>
                </a:solidFill>
              </a:rPr>
              <a:t>процедури;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bg-BG" sz="1800" b="1" dirty="0" smtClean="0">
                <a:solidFill>
                  <a:schemeClr val="tx2"/>
                </a:solidFill>
              </a:rPr>
              <a:t>5 обучения на бенефициенти</a:t>
            </a:r>
            <a:r>
              <a:rPr lang="bg-BG" sz="1800" dirty="0" smtClean="0">
                <a:solidFill>
                  <a:schemeClr val="tx2"/>
                </a:solidFill>
              </a:rPr>
              <a:t>, сключили договори за финансиране на проекти;</a:t>
            </a:r>
          </a:p>
          <a:p>
            <a:pPr lvl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Char char="-"/>
            </a:pPr>
            <a:r>
              <a:rPr lang="bg-BG" sz="1800" b="1" dirty="0" smtClean="0">
                <a:solidFill>
                  <a:schemeClr val="tx2"/>
                </a:solidFill>
              </a:rPr>
              <a:t>една работна среща</a:t>
            </a:r>
            <a:r>
              <a:rPr lang="bg-BG" sz="1800" dirty="0" smtClean="0">
                <a:solidFill>
                  <a:schemeClr val="tx2"/>
                </a:solidFill>
              </a:rPr>
              <a:t> на мрежата от експерти по информация и комуникация</a:t>
            </a:r>
            <a:r>
              <a:rPr lang="ru-RU" sz="1800" dirty="0" smtClean="0">
                <a:solidFill>
                  <a:schemeClr val="tx2"/>
                </a:solidFill>
              </a:rPr>
              <a:t>.</a:t>
            </a:r>
            <a:endParaRPr lang="en-US" sz="1800" dirty="0">
              <a:solidFill>
                <a:schemeClr val="tx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8643" y="2492782"/>
            <a:ext cx="2429023" cy="16571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6940" y="4436118"/>
            <a:ext cx="2459520" cy="1768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21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216" y="1423333"/>
            <a:ext cx="11398898" cy="676883"/>
          </a:xfrm>
        </p:spPr>
        <p:txBody>
          <a:bodyPr>
            <a:noAutofit/>
          </a:bodyPr>
          <a:lstStyle/>
          <a:p>
            <a:pPr algn="ctr"/>
            <a:r>
              <a:rPr lang="bg-BG" sz="2800" b="1" dirty="0">
                <a:solidFill>
                  <a:srgbClr val="A51321"/>
                </a:solidFill>
                <a:latin typeface="+mn-lt"/>
                <a:ea typeface="+mn-ea"/>
                <a:cs typeface="Arial" panose="020B0604020202020204" pitchFamily="34" charset="0"/>
              </a:rPr>
              <a:t>8. Изпълнение на Годишния план за действие за 2020 г. в изпълнение на Националната комуникационна стратегия 2014-2020 г.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216" y="2441162"/>
            <a:ext cx="9006020" cy="666502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bg-BG" sz="8000" dirty="0" smtClean="0">
                <a:solidFill>
                  <a:schemeClr val="tx2"/>
                </a:solidFill>
              </a:rPr>
              <a:t> Изработени </a:t>
            </a:r>
            <a:r>
              <a:rPr lang="bg-BG" sz="8000" b="1" dirty="0" smtClean="0">
                <a:solidFill>
                  <a:schemeClr val="tx2"/>
                </a:solidFill>
              </a:rPr>
              <a:t>рекламни клипове </a:t>
            </a:r>
            <a:r>
              <a:rPr lang="bg-BG" sz="8000" dirty="0" smtClean="0">
                <a:solidFill>
                  <a:schemeClr val="tx2"/>
                </a:solidFill>
              </a:rPr>
              <a:t>в три тематични направления: </a:t>
            </a:r>
            <a:endParaRPr lang="bg-BG" sz="8000" b="1" dirty="0" smtClean="0">
              <a:solidFill>
                <a:schemeClr val="tx2"/>
              </a:solidFill>
            </a:endParaRPr>
          </a:p>
          <a:p>
            <a:pPr marL="7938" indent="-7938">
              <a:buFont typeface="Wingdings" panose="05000000000000000000" pitchFamily="2" charset="2"/>
              <a:buChar char="Ø"/>
            </a:pPr>
            <a:endParaRPr lang="bg-BG" sz="8000" dirty="0" smtClean="0">
              <a:solidFill>
                <a:schemeClr val="tx2"/>
              </a:solidFill>
            </a:endParaRPr>
          </a:p>
          <a:p>
            <a:pPr marL="2500735" lvl="8" indent="0">
              <a:buClr>
                <a:srgbClr val="4A66AC"/>
              </a:buClr>
              <a:buNone/>
            </a:pPr>
            <a:r>
              <a:rPr lang="bg-BG" sz="8000" dirty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r>
              <a:rPr lang="bg-BG" sz="8000" dirty="0" smtClean="0">
                <a:solidFill>
                  <a:schemeClr val="tx2"/>
                </a:solidFill>
                <a:latin typeface="Candara" panose="020E0502030303020204" pitchFamily="34" charset="0"/>
              </a:rPr>
              <a:t>  	</a:t>
            </a:r>
            <a:r>
              <a:rPr lang="bg-BG" sz="8000" dirty="0">
                <a:solidFill>
                  <a:schemeClr val="tx2"/>
                </a:solidFill>
              </a:rPr>
              <a:t> </a:t>
            </a:r>
            <a:r>
              <a:rPr lang="bg-BG" sz="8000" dirty="0" smtClean="0">
                <a:solidFill>
                  <a:schemeClr val="tx2"/>
                </a:solidFill>
              </a:rPr>
              <a:t>  - Училищно </a:t>
            </a:r>
            <a:r>
              <a:rPr lang="bg-BG" sz="8000" dirty="0">
                <a:solidFill>
                  <a:schemeClr val="tx2"/>
                </a:solidFill>
              </a:rPr>
              <a:t>и предучилищно </a:t>
            </a:r>
            <a:r>
              <a:rPr lang="bg-BG" sz="8000" dirty="0" smtClean="0">
                <a:solidFill>
                  <a:schemeClr val="tx2"/>
                </a:solidFill>
              </a:rPr>
              <a:t>образование</a:t>
            </a:r>
            <a:endParaRPr lang="bg-BG" sz="8000" dirty="0">
              <a:solidFill>
                <a:schemeClr val="tx2"/>
              </a:solidFill>
            </a:endParaRPr>
          </a:p>
          <a:p>
            <a:pPr marL="892175" lvl="0" indent="0">
              <a:buClr>
                <a:srgbClr val="4A66AC"/>
              </a:buClr>
              <a:buNone/>
            </a:pPr>
            <a:r>
              <a:rPr lang="bg-BG" sz="8000" dirty="0" smtClean="0">
                <a:solidFill>
                  <a:schemeClr val="tx2"/>
                </a:solidFill>
              </a:rPr>
              <a:t>			   - Висше образование</a:t>
            </a:r>
            <a:endParaRPr lang="bg-BG" sz="8000" dirty="0">
              <a:solidFill>
                <a:schemeClr val="tx2"/>
              </a:solidFill>
            </a:endParaRPr>
          </a:p>
          <a:p>
            <a:pPr marL="892175" lvl="0" indent="0">
              <a:buClr>
                <a:srgbClr val="4A66AC"/>
              </a:buClr>
              <a:buNone/>
            </a:pPr>
            <a:r>
              <a:rPr lang="bg-BG" sz="8000" dirty="0" smtClean="0">
                <a:solidFill>
                  <a:schemeClr val="tx2"/>
                </a:solidFill>
              </a:rPr>
              <a:t>			   - Научни </a:t>
            </a:r>
            <a:r>
              <a:rPr lang="bg-BG" sz="8000" dirty="0">
                <a:solidFill>
                  <a:schemeClr val="tx2"/>
                </a:solidFill>
              </a:rPr>
              <a:t>изследвания и технологично </a:t>
            </a:r>
            <a:r>
              <a:rPr lang="bg-BG" sz="8000" dirty="0" smtClean="0">
                <a:solidFill>
                  <a:schemeClr val="tx2"/>
                </a:solidFill>
              </a:rPr>
              <a:t>развитие</a:t>
            </a:r>
            <a:endParaRPr lang="bg-BG" sz="8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668" y="2870897"/>
            <a:ext cx="2908581" cy="15760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481" y="2594268"/>
            <a:ext cx="2641401" cy="13897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481" y="4508486"/>
            <a:ext cx="2641401" cy="13883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90668" y="4799590"/>
            <a:ext cx="8533292" cy="110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938" lvl="0" indent="-7938" algn="just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A66AC"/>
              </a:buClr>
              <a:buSzPct val="100000"/>
              <a:buFont typeface="Wingdings" panose="05000000000000000000" pitchFamily="2" charset="2"/>
              <a:buChar char="Ø"/>
            </a:pPr>
            <a:r>
              <a:rPr lang="bg-BG" sz="2000" dirty="0" smtClean="0">
                <a:solidFill>
                  <a:schemeClr val="tx2"/>
                </a:solidFill>
                <a:latin typeface="Candara" panose="020E0502030303020204" pitchFamily="34" charset="0"/>
              </a:rPr>
              <a:t> </a:t>
            </a:r>
            <a:r>
              <a:rPr lang="bg-BG" sz="2000" dirty="0" smtClean="0">
                <a:solidFill>
                  <a:schemeClr val="tx2"/>
                </a:solidFill>
              </a:rPr>
              <a:t>Информационна </a:t>
            </a:r>
            <a:r>
              <a:rPr lang="bg-BG" sz="2000" dirty="0">
                <a:solidFill>
                  <a:schemeClr val="tx2"/>
                </a:solidFill>
              </a:rPr>
              <a:t>кампания в </a:t>
            </a:r>
            <a:r>
              <a:rPr lang="bg-BG" sz="2000" b="1" dirty="0" smtClean="0">
                <a:solidFill>
                  <a:schemeClr val="tx2"/>
                </a:solidFill>
              </a:rPr>
              <a:t>13 </a:t>
            </a:r>
            <a:r>
              <a:rPr lang="bg-BG" sz="2000" b="1" dirty="0">
                <a:solidFill>
                  <a:schemeClr val="tx2"/>
                </a:solidFill>
              </a:rPr>
              <a:t>електронни </a:t>
            </a:r>
            <a:r>
              <a:rPr lang="bg-BG" sz="2000" b="1" dirty="0" smtClean="0">
                <a:solidFill>
                  <a:schemeClr val="tx2"/>
                </a:solidFill>
              </a:rPr>
              <a:t>медии</a:t>
            </a:r>
            <a:r>
              <a:rPr lang="bg-BG" sz="2000" dirty="0" smtClean="0">
                <a:solidFill>
                  <a:schemeClr val="tx2"/>
                </a:solidFill>
              </a:rPr>
              <a:t> </a:t>
            </a:r>
            <a:r>
              <a:rPr lang="bg-BG" sz="2000" dirty="0">
                <a:solidFill>
                  <a:schemeClr val="tx2"/>
                </a:solidFill>
              </a:rPr>
              <a:t>– </a:t>
            </a:r>
            <a:r>
              <a:rPr lang="bg-BG" sz="2000" dirty="0" smtClean="0">
                <a:solidFill>
                  <a:schemeClr val="tx2"/>
                </a:solidFill>
              </a:rPr>
              <a:t>излъчвания на репортажи и рекламни клипове;</a:t>
            </a:r>
            <a:endParaRPr lang="bg-BG" sz="2000" dirty="0">
              <a:solidFill>
                <a:schemeClr val="tx2"/>
              </a:solidFill>
            </a:endParaRPr>
          </a:p>
          <a:p>
            <a:pPr marL="7938" lvl="0" indent="-7938" algn="just"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rgbClr val="4A66AC"/>
              </a:buClr>
              <a:buSzPct val="100000"/>
              <a:buFont typeface="Wingdings" panose="05000000000000000000" pitchFamily="2" charset="2"/>
              <a:buChar char="Ø"/>
            </a:pPr>
            <a:r>
              <a:rPr lang="bg-BG" sz="2000" dirty="0" smtClean="0">
                <a:solidFill>
                  <a:schemeClr val="tx2"/>
                </a:solidFill>
              </a:rPr>
              <a:t> Изработване </a:t>
            </a:r>
            <a:r>
              <a:rPr lang="bg-BG" sz="2000" dirty="0">
                <a:solidFill>
                  <a:schemeClr val="tx2"/>
                </a:solidFill>
              </a:rPr>
              <a:t>на </a:t>
            </a:r>
            <a:r>
              <a:rPr lang="bg-BG" sz="2000" b="1" dirty="0">
                <a:solidFill>
                  <a:schemeClr val="tx2"/>
                </a:solidFill>
              </a:rPr>
              <a:t>печатни рекламно-информационни материали.</a:t>
            </a:r>
          </a:p>
        </p:txBody>
      </p:sp>
    </p:spTree>
    <p:extLst>
      <p:ext uri="{BB962C8B-B14F-4D97-AF65-F5344CB8AC3E}">
        <p14:creationId xmlns:p14="http://schemas.microsoft.com/office/powerpoint/2010/main" val="212496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770" y="1867304"/>
            <a:ext cx="6128238" cy="591609"/>
          </a:xfrm>
        </p:spPr>
        <p:txBody>
          <a:bodyPr>
            <a:normAutofit/>
          </a:bodyPr>
          <a:lstStyle/>
          <a:p>
            <a:r>
              <a:rPr lang="bg-BG" sz="2800" b="1" cap="small" dirty="0">
                <a:solidFill>
                  <a:schemeClr val="tx2"/>
                </a:solidFill>
                <a:latin typeface="+mn-lt"/>
                <a:cs typeface="Arial" panose="020B0604020202020204" pitchFamily="34" charset="0"/>
              </a:rPr>
              <a:t>Каталог „Проекти на фокус“</a:t>
            </a:r>
            <a:endParaRPr lang="en-US" sz="2800" b="1" cap="small" dirty="0">
              <a:solidFill>
                <a:schemeClr val="tx2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6385" y="5628925"/>
            <a:ext cx="457730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1100" dirty="0">
                <a:solidFill>
                  <a:schemeClr val="tx2"/>
                </a:solidFill>
              </a:rPr>
              <a:t>Представянето на всеки проект включва: име и номер на проекта, водеща организация и партньори, бюджет, сайт, лого, информация за проекта, лаборатории </a:t>
            </a:r>
            <a:r>
              <a:rPr lang="bg-BG" sz="1100" dirty="0" smtClean="0">
                <a:solidFill>
                  <a:schemeClr val="tx2"/>
                </a:solidFill>
              </a:rPr>
              <a:t>+ снимки, постигнатите резултати и др.</a:t>
            </a:r>
            <a:endParaRPr lang="bg-BG" sz="1100" dirty="0">
              <a:solidFill>
                <a:schemeClr val="tx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58876" y="5628259"/>
            <a:ext cx="46753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84952" y="5635374"/>
            <a:ext cx="301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800" dirty="0" smtClean="0">
                <a:solidFill>
                  <a:srgbClr val="002060"/>
                </a:solidFill>
              </a:rPr>
              <a:t>!</a:t>
            </a:r>
            <a:endParaRPr lang="bg-BG" sz="2800" dirty="0">
              <a:solidFill>
                <a:srgbClr val="00206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05523" y="4135632"/>
            <a:ext cx="2682446" cy="3979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bg-BG" sz="2000" b="1" cap="small" dirty="0" smtClean="0">
                <a:solidFill>
                  <a:schemeClr val="tx2"/>
                </a:solidFill>
                <a:latin typeface="+mn-lt"/>
                <a:cs typeface="Arial" panose="020B0604020202020204" pitchFamily="34" charset="0"/>
              </a:rPr>
              <a:t>С ъ д ъ р ж а н и е</a:t>
            </a:r>
            <a:endParaRPr lang="bg-BG" sz="2000" b="1" cap="small" dirty="0">
              <a:solidFill>
                <a:schemeClr val="tx2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1456" y="4789319"/>
            <a:ext cx="50623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bg-BG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Мехатроника </a:t>
            </a:r>
            <a:r>
              <a:rPr lang="bg-BG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чисти технологии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bg-BG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Информатика и ИКТ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bg-BG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Индустрия за здравословен живот и биотехнологии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bg-BG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Нови технологии в креативните и </a:t>
            </a:r>
            <a:r>
              <a:rPr lang="bg-BG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рекреативните </a:t>
            </a:r>
            <a:r>
              <a:rPr lang="bg-BG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индустрии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11" y="2884377"/>
            <a:ext cx="5274255" cy="116008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92271" y="4449207"/>
            <a:ext cx="603323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1100" dirty="0" smtClean="0">
                <a:solidFill>
                  <a:schemeClr val="tx2"/>
                </a:solidFill>
              </a:rPr>
              <a:t>КНИГА </a:t>
            </a:r>
            <a:r>
              <a:rPr lang="bg-BG" sz="1100" dirty="0">
                <a:solidFill>
                  <a:schemeClr val="tx2"/>
                </a:solidFill>
              </a:rPr>
              <a:t>„Проекти на фокус“, подкрепени от </a:t>
            </a:r>
            <a:r>
              <a:rPr lang="bg-BG" sz="1100" dirty="0" smtClean="0">
                <a:solidFill>
                  <a:schemeClr val="tx2"/>
                </a:solidFill>
              </a:rPr>
              <a:t>ЕФРР</a:t>
            </a:r>
            <a:r>
              <a:rPr lang="en-US" sz="1100" dirty="0" smtClean="0">
                <a:solidFill>
                  <a:schemeClr val="tx2"/>
                </a:solidFill>
              </a:rPr>
              <a:t> – </a:t>
            </a:r>
            <a:r>
              <a:rPr lang="bg-BG" sz="1100" dirty="0" smtClean="0">
                <a:solidFill>
                  <a:schemeClr val="tx2"/>
                </a:solidFill>
              </a:rPr>
              <a:t>Изграждане и развитие на ЦВП и ЦК в следните области на Иновационната стратегия за интелигентна специализация:  </a:t>
            </a:r>
            <a:endParaRPr lang="bg-BG" sz="1100" dirty="0">
              <a:solidFill>
                <a:schemeClr val="tx2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4" y="2031019"/>
            <a:ext cx="5481460" cy="482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15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125" y="-1546"/>
            <a:ext cx="10993616" cy="685954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770" y="1867304"/>
            <a:ext cx="6128238" cy="591609"/>
          </a:xfrm>
        </p:spPr>
        <p:txBody>
          <a:bodyPr>
            <a:normAutofit/>
          </a:bodyPr>
          <a:lstStyle/>
          <a:p>
            <a:r>
              <a:rPr lang="bg-BG" sz="2000" b="1" cap="small" dirty="0">
                <a:solidFill>
                  <a:schemeClr val="tx2"/>
                </a:solidFill>
                <a:latin typeface="+mn-lt"/>
                <a:cs typeface="Arial" panose="020B0604020202020204" pitchFamily="34" charset="0"/>
              </a:rPr>
              <a:t>Каталог „Проекти на фокус“</a:t>
            </a:r>
            <a:endParaRPr lang="en-US" sz="2000" b="1" cap="small" dirty="0">
              <a:solidFill>
                <a:schemeClr val="tx2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86385" y="5145350"/>
            <a:ext cx="517510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g-BG" sz="1100" dirty="0">
                <a:solidFill>
                  <a:schemeClr val="tx2"/>
                </a:solidFill>
              </a:rPr>
              <a:t>Представянето на всеки </a:t>
            </a:r>
            <a:r>
              <a:rPr lang="bg-BG" sz="1100" dirty="0" smtClean="0">
                <a:solidFill>
                  <a:schemeClr val="tx2"/>
                </a:solidFill>
              </a:rPr>
              <a:t>системен проект и другите инструменти в ПО2</a:t>
            </a:r>
            <a:r>
              <a:rPr lang="en-US" sz="1100" dirty="0" smtClean="0">
                <a:solidFill>
                  <a:schemeClr val="tx2"/>
                </a:solidFill>
              </a:rPr>
              <a:t>&amp;3</a:t>
            </a:r>
            <a:r>
              <a:rPr lang="bg-BG" sz="1100" dirty="0" smtClean="0">
                <a:solidFill>
                  <a:schemeClr val="tx2"/>
                </a:solidFill>
              </a:rPr>
              <a:t> </a:t>
            </a:r>
            <a:r>
              <a:rPr lang="bg-BG" sz="1100" dirty="0">
                <a:solidFill>
                  <a:schemeClr val="tx2"/>
                </a:solidFill>
              </a:rPr>
              <a:t>включва: име и номер на проекта, водеща организация и партньори, бюджет, сайт, лого, информация за проекта, </a:t>
            </a:r>
            <a:r>
              <a:rPr lang="bg-BG" sz="1100" dirty="0" smtClean="0">
                <a:solidFill>
                  <a:schemeClr val="tx2"/>
                </a:solidFill>
              </a:rPr>
              <a:t>за целевите групи, постигнатите резултати и др.</a:t>
            </a:r>
            <a:endParaRPr lang="bg-BG" sz="1100" dirty="0">
              <a:solidFill>
                <a:schemeClr val="tx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529227" y="5153481"/>
            <a:ext cx="46753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84952" y="5151799"/>
            <a:ext cx="301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2800" dirty="0" smtClean="0">
                <a:solidFill>
                  <a:srgbClr val="002060"/>
                </a:solidFill>
              </a:rPr>
              <a:t>!</a:t>
            </a:r>
            <a:endParaRPr lang="bg-BG" sz="2800" dirty="0">
              <a:solidFill>
                <a:srgbClr val="00206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19830" y="4176336"/>
            <a:ext cx="2682446" cy="3979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bg-BG" sz="2000" b="1" cap="small" dirty="0" smtClean="0">
                <a:solidFill>
                  <a:schemeClr val="tx2"/>
                </a:solidFill>
                <a:latin typeface="+mn-lt"/>
                <a:cs typeface="Arial" panose="020B0604020202020204" pitchFamily="34" charset="0"/>
              </a:rPr>
              <a:t>С ъ д ъ р ж а н и е</a:t>
            </a:r>
            <a:endParaRPr lang="bg-BG" sz="2000" b="1" cap="small" dirty="0">
              <a:solidFill>
                <a:schemeClr val="tx2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7310" y="4666222"/>
            <a:ext cx="52782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bg-BG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Проекти </a:t>
            </a:r>
            <a:r>
              <a:rPr lang="bg-BG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ПО2 – Образование и учене през целия живот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bg-BG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Проекти ПО3 – Образователна среда за активно социално приобщаване</a:t>
            </a:r>
            <a:endParaRPr lang="bg-BG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06578" y="4464185"/>
            <a:ext cx="407636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1100" dirty="0" smtClean="0">
                <a:solidFill>
                  <a:schemeClr val="tx2"/>
                </a:solidFill>
              </a:rPr>
              <a:t>     КНИГА „Проекти на фокус“, подкрепени от ЕСФ   </a:t>
            </a:r>
            <a:endParaRPr lang="bg-BG" sz="1100" dirty="0">
              <a:solidFill>
                <a:schemeClr val="tx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147" y="2576146"/>
            <a:ext cx="5621433" cy="131664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363" y="1987131"/>
            <a:ext cx="5518638" cy="486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27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384" y="-1546"/>
            <a:ext cx="10993616" cy="6859546"/>
          </a:xfrm>
          <a:prstGeom prst="rect">
            <a:avLst/>
          </a:prstGeom>
        </p:spPr>
      </p:pic>
      <p:sp>
        <p:nvSpPr>
          <p:cNvPr id="7" name="object 3"/>
          <p:cNvSpPr/>
          <p:nvPr/>
        </p:nvSpPr>
        <p:spPr>
          <a:xfrm>
            <a:off x="0" y="1347914"/>
            <a:ext cx="12192000" cy="3200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1219170">
              <a:defRPr/>
            </a:pPr>
            <a:endParaRPr sz="2400" kern="0" smtClean="0">
              <a:solidFill>
                <a:prstClr val="black"/>
              </a:solidFill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462032" y="4765895"/>
            <a:ext cx="5529943" cy="1682530"/>
          </a:xfrm>
        </p:spPr>
        <p:txBody>
          <a:bodyPr>
            <a:no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sz="1400" u="sng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b="1" u="sng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За контакт</a:t>
            </a:r>
            <a:r>
              <a:rPr lang="bg-BG" b="1" u="sng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:</a:t>
            </a:r>
            <a:endParaRPr lang="bg-BG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bg-BG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България, 1113, София,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Бул. „Цариградско шосе“ № 125, блок 5, ет. 1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bg-BG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Тел.: + 359 2 46 76 </a:t>
            </a:r>
            <a:r>
              <a:rPr lang="bg-BG" dirty="0" smtClean="0">
                <a:solidFill>
                  <a:schemeClr val="bg2">
                    <a:lumMod val="25000"/>
                  </a:schemeClr>
                </a:solidFill>
                <a:latin typeface="+mn-lt"/>
              </a:rPr>
              <a:t>101</a:t>
            </a:r>
            <a:endParaRPr lang="bg-BG" dirty="0">
              <a:solidFill>
                <a:schemeClr val="bg2">
                  <a:lumMod val="25000"/>
                </a:schemeClr>
              </a:solidFill>
              <a:latin typeface="+mn-lt"/>
            </a:endParaRPr>
          </a:p>
        </p:txBody>
      </p:sp>
      <p:sp>
        <p:nvSpPr>
          <p:cNvPr id="9" name="Title 3"/>
          <p:cNvSpPr>
            <a:spLocks noGrp="1"/>
          </p:cNvSpPr>
          <p:nvPr>
            <p:ph type="title"/>
          </p:nvPr>
        </p:nvSpPr>
        <p:spPr>
          <a:xfrm>
            <a:off x="1066800" y="4388409"/>
            <a:ext cx="10058400" cy="676883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Благодарим </a:t>
            </a:r>
            <a:r>
              <a:rPr lang="bg-BG" sz="3000" b="1" cap="small" dirty="0">
                <a:solidFill>
                  <a:srgbClr val="0070C0"/>
                </a:solidFill>
                <a:latin typeface="+mn-lt"/>
                <a:cs typeface="Arial" panose="020B0604020202020204" pitchFamily="34" charset="0"/>
              </a:rPr>
              <a:t>за вниманието!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4379818" y="5165412"/>
            <a:ext cx="1855637" cy="1579298"/>
            <a:chOff x="7300203" y="3842734"/>
            <a:chExt cx="3759508" cy="319964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22556" y="3842734"/>
              <a:ext cx="2372181" cy="237355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" name="Rectangle 11"/>
            <p:cNvSpPr/>
            <p:nvPr/>
          </p:nvSpPr>
          <p:spPr>
            <a:xfrm>
              <a:off x="7300203" y="6294117"/>
              <a:ext cx="3759508" cy="74826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600"/>
                </a:spcBef>
              </a:pPr>
              <a:r>
                <a:rPr lang="en-U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http://opnoir.bg/</a:t>
              </a:r>
              <a:endParaRPr lang="bg-BG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6883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10980</TotalTime>
  <Words>3623</Words>
  <Application>Microsoft Office PowerPoint</Application>
  <PresentationFormat>Widescreen</PresentationFormat>
  <Paragraphs>450</Paragraphs>
  <Slides>37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Arial</vt:lpstr>
      <vt:lpstr>Calibri</vt:lpstr>
      <vt:lpstr>Calibri Light</vt:lpstr>
      <vt:lpstr>Candara</vt:lpstr>
      <vt:lpstr>Courier New</vt:lpstr>
      <vt:lpstr>Times New Roman</vt:lpstr>
      <vt:lpstr>Wingdings</vt:lpstr>
      <vt:lpstr>Retrospect</vt:lpstr>
      <vt:lpstr>Office Theme</vt:lpstr>
      <vt:lpstr>13-то редовно заседание  на Комитета за наблюдение   3 декември 2020 г., платформа ZOOM</vt:lpstr>
      <vt:lpstr>С ъ д ъ р ж а н и е</vt:lpstr>
      <vt:lpstr>1. Финансово изпълнение на одобрения бюджет на ОП НОИР към 30.11.2020 г. </vt:lpstr>
      <vt:lpstr>1. Финансово изпълнение  на ПО 1 на ОП НОИР към 30.11.2020 г. (в лв.) </vt:lpstr>
      <vt:lpstr>1. Финансово изпълнение  на системните проекти на МОН по ПО 2 и 3 на ОП НОИР към 30.11.2020 г.  (в лв.) </vt:lpstr>
      <vt:lpstr>PowerPoint Presentation</vt:lpstr>
      <vt:lpstr>Финансово изпълнение на ОП НОИР - Реалистичен сценарий.  Риск от загуба на средства (N+3)</vt:lpstr>
      <vt:lpstr>2. Операции/проекти в процес на изпълнение – ЕСФ, приоритетна ос 2 „Образование и учене през целия живот“</vt:lpstr>
      <vt:lpstr>2. Операции/проекти в процес на изпълнение – приоритетна ос 2 „Образование и учене през целия живот“ – предизвикателствата, свързани с COVID-19</vt:lpstr>
      <vt:lpstr>Училищно образование</vt:lpstr>
      <vt:lpstr>BG05M20P001-2.011 „Подкрепа за успех“ – 2019/2020 учебна година</vt:lpstr>
      <vt:lpstr>Кариерно ориентиране, ОУ „Иван Вазов“ – Берковица, 19.10.2020 - Професиите</vt:lpstr>
      <vt:lpstr>BG05M20P001-2.012 „Образование за утрешния ден“</vt:lpstr>
      <vt:lpstr>Висше образование и професионално образование</vt:lpstr>
      <vt:lpstr>2. Операции/проекти в процес на изпълнение – приоритетна ос 3 „Образователна среда за активно социално приобщаване“</vt:lpstr>
      <vt:lpstr>PowerPoint Presentation</vt:lpstr>
      <vt:lpstr>PowerPoint Presentation</vt:lpstr>
      <vt:lpstr> 2. Операции/проекти в процес на изпълнение – ЕФРР, приоритетна ос 1 „Научни изследвания и технологично развитие“</vt:lpstr>
      <vt:lpstr> 2. Операции/проекти в процес на изпълнение – ЕФРР, приоритетна ос 1 „Научни изследвания и технологично развитие“</vt:lpstr>
      <vt:lpstr>           ТУ-Габрово                МУ - Пловдив              PlantaSyst</vt:lpstr>
      <vt:lpstr>2. Операции/проекти в процес на изпълнение – актуално състояние, влиянието на COVID-19, трудности, постигнати резултати (индикатори)   Рамка за изпълнение и други индикатори за изпълнение по ПО1</vt:lpstr>
      <vt:lpstr>2. Операции/проекти в процес на изпълнение – актуално състояние, влиянието на COVID-19, трудности, постигнати резултати (индикатори).   Рамка за изпълнение за индикатори по ПО2 и ПО3</vt:lpstr>
      <vt:lpstr>3. Трето изменение на ОПНОИР</vt:lpstr>
      <vt:lpstr>3. Четвърто изменение на ОПНОИР  Приоритетна ос 5 „Равен достъп до училищно образование в условията на кризи“</vt:lpstr>
      <vt:lpstr>4. Информация за проведени писмени процедури </vt:lpstr>
      <vt:lpstr>5. Водено от общностите местно развитие (ВОМР)</vt:lpstr>
      <vt:lpstr>5. Водено от общностите местно развитие (ВОМР)</vt:lpstr>
      <vt:lpstr>PowerPoint Presentation</vt:lpstr>
      <vt:lpstr>PowerPoint Presentation</vt:lpstr>
      <vt:lpstr>PowerPoint Presentation</vt:lpstr>
      <vt:lpstr>PowerPoint Presentation</vt:lpstr>
      <vt:lpstr>7. Информация за съдебните дела по ОПНОИР</vt:lpstr>
      <vt:lpstr>8. Изпълнение на Годишния план за действие за 2020 г. в изпълнение на Националната комуникационна стратегия 2014-2020 г.  </vt:lpstr>
      <vt:lpstr>8. Изпълнение на Годишния план за действие за 2020 г. в изпълнение на Националната комуникационна стратегия 2014-2020 г. </vt:lpstr>
      <vt:lpstr>Каталог „Проекти на фокус“</vt:lpstr>
      <vt:lpstr>Каталог „Проекти на фокус“</vt:lpstr>
      <vt:lpstr>Благодарим за вниманието!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Microsoft</cp:lastModifiedBy>
  <cp:revision>981</cp:revision>
  <cp:lastPrinted>2018-09-18T09:54:03Z</cp:lastPrinted>
  <dcterms:created xsi:type="dcterms:W3CDTF">2016-05-13T12:08:51Z</dcterms:created>
  <dcterms:modified xsi:type="dcterms:W3CDTF">2020-12-03T07:03:51Z</dcterms:modified>
</cp:coreProperties>
</file>