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1" r:id="rId4"/>
    <p:sldId id="262" r:id="rId5"/>
    <p:sldId id="259" r:id="rId6"/>
    <p:sldId id="264" r:id="rId7"/>
    <p:sldId id="263" r:id="rId8"/>
    <p:sldId id="260" r:id="rId9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E24"/>
    <a:srgbClr val="009846"/>
    <a:srgbClr val="7D99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2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15.11.2021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=""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sf.mon.bg" TargetMode="External"/><Relationship Id="rId7" Type="http://schemas.openxmlformats.org/officeDocument/2006/relationships/image" Target="../media/image13.png"/><Relationship Id="rId2" Type="http://schemas.openxmlformats.org/officeDocument/2006/relationships/hyperlink" Target="http://opnoir.bg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EA8AC-A20E-4622-AA53-5E2A90DAC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184" y="2081871"/>
            <a:ext cx="7237028" cy="3050064"/>
          </a:xfrm>
          <a:prstGeom prst="rect">
            <a:avLst/>
          </a:prstGeom>
        </p:spPr>
        <p:txBody>
          <a:bodyPr/>
          <a:lstStyle/>
          <a:p>
            <a:r>
              <a:rPr lang="ru-RU" sz="3200" b="1" dirty="0" smtClean="0"/>
              <a:t>Отчет за </a:t>
            </a:r>
            <a:r>
              <a:rPr lang="ru-RU" sz="3200" b="1" dirty="0" err="1"/>
              <a:t>изпълнение</a:t>
            </a:r>
            <a:r>
              <a:rPr lang="ru-RU" sz="3200" b="1" dirty="0"/>
              <a:t> на </a:t>
            </a:r>
            <a:r>
              <a:rPr lang="ru-RU" sz="3200" b="1" dirty="0" err="1" smtClean="0"/>
              <a:t>Годишния</a:t>
            </a:r>
            <a:r>
              <a:rPr lang="ru-RU" sz="3200" b="1" dirty="0" smtClean="0"/>
              <a:t> </a:t>
            </a:r>
            <a:r>
              <a:rPr lang="ru-RU" sz="3200" b="1" dirty="0"/>
              <a:t>план за действие </a:t>
            </a:r>
            <a:r>
              <a:rPr lang="ru-RU" sz="3200" b="1" dirty="0" smtClean="0"/>
              <a:t>на </a:t>
            </a:r>
            <a:r>
              <a:rPr lang="ru-RU" sz="3200" b="1" dirty="0"/>
              <a:t>ОПНОИР </a:t>
            </a:r>
            <a:r>
              <a:rPr lang="ru-RU" sz="3200" b="1" dirty="0" smtClean="0"/>
              <a:t>за </a:t>
            </a:r>
            <a:r>
              <a:rPr lang="ru-RU" sz="3200" b="1" dirty="0"/>
              <a:t>2021 г.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в </a:t>
            </a:r>
            <a:r>
              <a:rPr lang="bg-BG" sz="3200" b="1" dirty="0"/>
              <a:t>и</a:t>
            </a:r>
            <a:r>
              <a:rPr lang="ru-RU" sz="3200" b="1" dirty="0" err="1" smtClean="0"/>
              <a:t>зпълнение</a:t>
            </a:r>
            <a:r>
              <a:rPr lang="ru-RU" sz="3200" b="1" dirty="0" smtClean="0"/>
              <a:t> </a:t>
            </a:r>
            <a:r>
              <a:rPr lang="ru-RU" sz="3200" b="1" dirty="0"/>
              <a:t>на </a:t>
            </a:r>
            <a:r>
              <a:rPr lang="ru-RU" sz="3200" b="1" dirty="0" err="1"/>
              <a:t>Националната</a:t>
            </a:r>
            <a:r>
              <a:rPr lang="ru-RU" sz="3200" b="1" dirty="0"/>
              <a:t> </a:t>
            </a:r>
            <a:r>
              <a:rPr lang="ru-RU" sz="3200" b="1" dirty="0" err="1" smtClean="0"/>
              <a:t>комуникационна</a:t>
            </a:r>
            <a:r>
              <a:rPr lang="ru-RU" sz="3200" b="1" dirty="0" smtClean="0"/>
              <a:t> </a:t>
            </a:r>
            <a:r>
              <a:rPr lang="ru-RU" sz="3200" b="1" dirty="0"/>
              <a:t>стратегия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2014 </a:t>
            </a:r>
            <a:r>
              <a:rPr lang="ru-RU" sz="3200" b="1" dirty="0"/>
              <a:t>– 2020 г.</a:t>
            </a:r>
            <a:endParaRPr lang="bg-BG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29184" y="4974694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ea typeface="+mj-ea"/>
                <a:cs typeface="+mj-cs"/>
              </a:rPr>
              <a:t>15-то заседание на Комитета за </a:t>
            </a:r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наблюдение</a:t>
            </a:r>
          </a:p>
          <a:p>
            <a:r>
              <a:rPr lang="ru-RU" sz="2400" b="1" dirty="0">
                <a:solidFill>
                  <a:srgbClr val="002060"/>
                </a:solidFill>
                <a:ea typeface="+mj-ea"/>
                <a:cs typeface="+mj-cs"/>
              </a:rPr>
              <a:t>23</a:t>
            </a:r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ea typeface="+mj-ea"/>
                <a:cs typeface="+mj-cs"/>
              </a:rPr>
              <a:t>ноември</a:t>
            </a:r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 2021 г.</a:t>
            </a:r>
            <a:endParaRPr lang="bg-BG" sz="2400" b="1" dirty="0">
              <a:solidFill>
                <a:srgbClr val="002060"/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F66A569-2A64-41E2-89AD-CC2D965E51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C64660A-F74D-4CDD-8971-1293EFBEA3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5575" y="2429924"/>
            <a:ext cx="6757664" cy="2934999"/>
          </a:xfrm>
        </p:spPr>
        <p:txBody>
          <a:bodyPr/>
          <a:lstStyle/>
          <a:p>
            <a:pPr algn="just"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167 актуализации на 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информацията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в сайта </a:t>
            </a:r>
            <a:r>
              <a:rPr lang="en-US" sz="2400" dirty="0">
                <a:solidFill>
                  <a:srgbClr val="002060"/>
                </a:solidFill>
                <a:ea typeface="+mj-ea"/>
                <a:cs typeface="+mj-cs"/>
                <a:hlinkClick r:id="rId2"/>
              </a:rPr>
              <a:t>http://opnoir.bg</a:t>
            </a:r>
            <a:r>
              <a:rPr lang="en-US" sz="2400" dirty="0">
                <a:solidFill>
                  <a:srgbClr val="002060"/>
                </a:solidFill>
                <a:ea typeface="+mj-ea"/>
                <a:cs typeface="+mj-cs"/>
              </a:rPr>
              <a:t> 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и 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във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</a:t>
            </a:r>
            <a:r>
              <a:rPr lang="ru-RU" sz="2400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facebook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страницата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на ОП НОИР </a:t>
            </a:r>
            <a:r>
              <a:rPr lang="en-US" sz="2400" dirty="0">
                <a:solidFill>
                  <a:srgbClr val="002060"/>
                </a:solidFill>
                <a:ea typeface="+mj-ea"/>
                <a:cs typeface="+mj-cs"/>
                <a:hlinkClick r:id="rId3"/>
              </a:rPr>
              <a:t>https://</a:t>
            </a:r>
            <a:r>
              <a:rPr lang="en-US" sz="2400" dirty="0" smtClean="0">
                <a:solidFill>
                  <a:srgbClr val="002060"/>
                </a:solidFill>
                <a:ea typeface="+mj-ea"/>
                <a:cs typeface="+mj-cs"/>
                <a:hlinkClick r:id="rId3"/>
              </a:rPr>
              <a:t>www.facebook.com/sf.mon.bg</a:t>
            </a:r>
            <a:endParaRPr lang="bg-BG" sz="2400" dirty="0">
              <a:solidFill>
                <a:srgbClr val="002060"/>
              </a:solidFill>
              <a:ea typeface="+mj-ea"/>
              <a:cs typeface="+mj-cs"/>
            </a:endParaRPr>
          </a:p>
          <a:p>
            <a:pPr>
              <a:buFont typeface="Wingdings" panose="05000000000000000000" pitchFamily="2" charset="2"/>
              <a:buChar char="ü"/>
            </a:pPr>
            <a:endParaRPr lang="bg-BG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488BCCB-FD77-4BBD-8E86-2E13984EB03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958155" y="4898103"/>
            <a:ext cx="5502984" cy="1146193"/>
          </a:xfrm>
        </p:spPr>
        <p:txBody>
          <a:bodyPr>
            <a:noAutofit/>
          </a:bodyPr>
          <a:lstStyle/>
          <a:p>
            <a:pPr algn="just"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bg-BG" sz="2400" dirty="0">
                <a:solidFill>
                  <a:srgbClr val="002060"/>
                </a:solidFill>
                <a:ea typeface="+mj-ea"/>
                <a:cs typeface="+mj-cs"/>
              </a:rPr>
              <a:t>30 </a:t>
            </a:r>
            <a:r>
              <a:rPr lang="bg-BG" sz="2400" dirty="0" smtClean="0">
                <a:solidFill>
                  <a:srgbClr val="002060"/>
                </a:solidFill>
                <a:ea typeface="+mj-ea"/>
                <a:cs typeface="+mj-cs"/>
              </a:rPr>
              <a:t>публикации </a:t>
            </a:r>
            <a:r>
              <a:rPr lang="ru-RU" sz="2400" dirty="0" smtClean="0">
                <a:solidFill>
                  <a:srgbClr val="002060"/>
                </a:solidFill>
                <a:ea typeface="+mj-ea"/>
                <a:cs typeface="+mj-cs"/>
              </a:rPr>
              <a:t>в 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Единния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информационен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портал на ЕСИФ</a:t>
            </a:r>
            <a:r>
              <a:rPr lang="ru-RU" sz="2400" dirty="0" smtClean="0">
                <a:solidFill>
                  <a:srgbClr val="002060"/>
                </a:solidFill>
                <a:ea typeface="+mj-ea"/>
                <a:cs typeface="+mj-cs"/>
              </a:rPr>
              <a:t>, 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свързани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с </a:t>
            </a:r>
            <a:r>
              <a:rPr lang="ru-RU" sz="2400" dirty="0" smtClean="0">
                <a:solidFill>
                  <a:srgbClr val="002060"/>
                </a:solidFill>
                <a:ea typeface="+mj-ea"/>
                <a:cs typeface="+mj-cs"/>
              </a:rPr>
              <a:t>ОПНОИР </a:t>
            </a:r>
            <a:endParaRPr lang="bg-BG" sz="2400" dirty="0">
              <a:solidFill>
                <a:srgbClr val="002060"/>
              </a:solidFill>
              <a:ea typeface="+mj-ea"/>
              <a:cs typeface="+mj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61017">
            <a:off x="7256376" y="1178983"/>
            <a:ext cx="3765398" cy="180357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083344">
            <a:off x="9091698" y="3111458"/>
            <a:ext cx="2363999" cy="157192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3347" y="4314305"/>
            <a:ext cx="3961890" cy="188707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3530" y="1003101"/>
            <a:ext cx="694963" cy="69496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694328" y="1219200"/>
            <a:ext cx="4380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i="1" u="sng" dirty="0">
                <a:solidFill>
                  <a:srgbClr val="002060"/>
                </a:solidFill>
                <a:ea typeface="+mj-ea"/>
                <a:cs typeface="+mj-cs"/>
              </a:rPr>
              <a:t>Постигнати резултати</a:t>
            </a:r>
          </a:p>
        </p:txBody>
      </p:sp>
    </p:spTree>
    <p:extLst>
      <p:ext uri="{BB962C8B-B14F-4D97-AF65-F5344CB8AC3E}">
        <p14:creationId xmlns:p14="http://schemas.microsoft.com/office/powerpoint/2010/main" val="270052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8138" y="1847218"/>
            <a:ext cx="1066342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Информационни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дни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за </a:t>
            </a:r>
            <a:r>
              <a:rPr kumimoji="0" lang="ru-RU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популяризиране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на процедура за подбор на </a:t>
            </a:r>
            <a:r>
              <a:rPr kumimoji="0" lang="ru-RU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проектни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предложения „</a:t>
            </a:r>
            <a:r>
              <a:rPr kumimoji="0" lang="ru-RU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Ограмотяване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на </a:t>
            </a:r>
            <a:r>
              <a:rPr kumimoji="0" lang="ru-RU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възрастни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- 2“ –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20 </a:t>
            </a:r>
            <a:r>
              <a:rPr kumimoji="0" lang="ru-RU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януари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и 23 </a:t>
            </a:r>
            <a:r>
              <a:rPr kumimoji="0" lang="ru-RU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февруари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2021 г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  <a:p>
            <a:pPr marL="447675" lvl="0" algn="just"/>
            <a:endParaRPr lang="en-US" sz="2400" dirty="0" smtClean="0">
              <a:solidFill>
                <a:srgbClr val="002060"/>
              </a:solidFill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400" b="1" dirty="0" err="1" smtClean="0">
                <a:solidFill>
                  <a:srgbClr val="002060"/>
                </a:solidFill>
              </a:rPr>
              <a:t>Обществено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</a:rPr>
              <a:t>обсъждане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dirty="0">
                <a:solidFill>
                  <a:srgbClr val="002060"/>
                </a:solidFill>
              </a:rPr>
              <a:t>по </a:t>
            </a:r>
            <a:r>
              <a:rPr lang="ru-RU" sz="2400" dirty="0" smtClean="0">
                <a:solidFill>
                  <a:srgbClr val="002060"/>
                </a:solidFill>
              </a:rPr>
              <a:t>проект </a:t>
            </a:r>
            <a:r>
              <a:rPr lang="ru-RU" sz="2400" dirty="0">
                <a:solidFill>
                  <a:srgbClr val="002060"/>
                </a:solidFill>
              </a:rPr>
              <a:t>на документация по </a:t>
            </a:r>
            <a:r>
              <a:rPr lang="ru-RU" sz="2400" dirty="0" smtClean="0">
                <a:solidFill>
                  <a:srgbClr val="002060"/>
                </a:solidFill>
              </a:rPr>
              <a:t>нова процедура за </a:t>
            </a:r>
            <a:r>
              <a:rPr lang="ru-RU" sz="2400" dirty="0">
                <a:solidFill>
                  <a:srgbClr val="002060"/>
                </a:solidFill>
              </a:rPr>
              <a:t>подбор на </a:t>
            </a:r>
            <a:r>
              <a:rPr lang="ru-RU" sz="2400" dirty="0" err="1" smtClean="0">
                <a:solidFill>
                  <a:srgbClr val="002060"/>
                </a:solidFill>
              </a:rPr>
              <a:t>проекти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„</a:t>
            </a:r>
            <a:r>
              <a:rPr lang="ru-RU" sz="2400" dirty="0" err="1" smtClean="0">
                <a:solidFill>
                  <a:srgbClr val="002060"/>
                </a:solidFill>
              </a:rPr>
              <a:t>Подкрепа</a:t>
            </a:r>
            <a:r>
              <a:rPr lang="ru-RU" sz="2400" dirty="0" smtClean="0">
                <a:solidFill>
                  <a:srgbClr val="002060"/>
                </a:solidFill>
              </a:rPr>
              <a:t>  </a:t>
            </a:r>
            <a:r>
              <a:rPr lang="ru-RU" sz="2400" dirty="0">
                <a:solidFill>
                  <a:srgbClr val="002060"/>
                </a:solidFill>
              </a:rPr>
              <a:t>на </a:t>
            </a:r>
            <a:r>
              <a:rPr lang="ru-RU" sz="2400" dirty="0" err="1">
                <a:solidFill>
                  <a:srgbClr val="002060"/>
                </a:solidFill>
              </a:rPr>
              <a:t>уязвими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групи</a:t>
            </a:r>
            <a:r>
              <a:rPr lang="ru-RU" sz="2400" dirty="0">
                <a:solidFill>
                  <a:srgbClr val="002060"/>
                </a:solidFill>
              </a:rPr>
              <a:t> за </a:t>
            </a:r>
            <a:r>
              <a:rPr lang="ru-RU" sz="2400" dirty="0" err="1">
                <a:solidFill>
                  <a:srgbClr val="002060"/>
                </a:solidFill>
              </a:rPr>
              <a:t>достъп</a:t>
            </a:r>
            <a:r>
              <a:rPr lang="ru-RU" sz="2400" dirty="0">
                <a:solidFill>
                  <a:srgbClr val="002060"/>
                </a:solidFill>
              </a:rPr>
              <a:t> до </a:t>
            </a:r>
            <a:r>
              <a:rPr lang="ru-RU" sz="2400" dirty="0" err="1">
                <a:solidFill>
                  <a:srgbClr val="002060"/>
                </a:solidFill>
              </a:rPr>
              <a:t>висше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образование“ – </a:t>
            </a:r>
            <a:r>
              <a:rPr lang="ru-RU" sz="2400" dirty="0" err="1" smtClean="0">
                <a:solidFill>
                  <a:srgbClr val="002060"/>
                </a:solidFill>
              </a:rPr>
              <a:t>септември-октомври</a:t>
            </a:r>
            <a:r>
              <a:rPr lang="ru-RU" sz="2400" dirty="0" smtClean="0">
                <a:solidFill>
                  <a:srgbClr val="002060"/>
                </a:solidFill>
              </a:rPr>
              <a:t> 2021 г.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endParaRPr lang="ru-RU" sz="2400" dirty="0" smtClean="0">
              <a:solidFill>
                <a:srgbClr val="002060"/>
              </a:solidFill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2060"/>
                </a:solidFill>
              </a:rPr>
              <a:t>6 </a:t>
            </a:r>
            <a:r>
              <a:rPr lang="ru-RU" sz="2400" b="1" dirty="0" smtClean="0">
                <a:solidFill>
                  <a:srgbClr val="002060"/>
                </a:solidFill>
              </a:rPr>
              <a:t>обучения на </a:t>
            </a:r>
            <a:r>
              <a:rPr lang="ru-RU" sz="2400" b="1" dirty="0" err="1" smtClean="0">
                <a:solidFill>
                  <a:srgbClr val="002060"/>
                </a:solidFill>
              </a:rPr>
              <a:t>бенефициенти</a:t>
            </a:r>
            <a:r>
              <a:rPr lang="ru-RU" sz="2400" dirty="0" smtClean="0">
                <a:solidFill>
                  <a:srgbClr val="002060"/>
                </a:solidFill>
              </a:rPr>
              <a:t>, </a:t>
            </a:r>
            <a:r>
              <a:rPr lang="ru-RU" sz="2400" dirty="0" err="1" smtClean="0">
                <a:solidFill>
                  <a:srgbClr val="002060"/>
                </a:solidFill>
              </a:rPr>
              <a:t>сключили</a:t>
            </a:r>
            <a:r>
              <a:rPr lang="ru-RU" sz="2400" dirty="0" smtClean="0">
                <a:solidFill>
                  <a:srgbClr val="002060"/>
                </a:solidFill>
              </a:rPr>
              <a:t> договори за </a:t>
            </a:r>
            <a:r>
              <a:rPr lang="ru-RU" sz="2400" dirty="0" err="1" smtClean="0">
                <a:solidFill>
                  <a:srgbClr val="002060"/>
                </a:solidFill>
              </a:rPr>
              <a:t>финансиране</a:t>
            </a:r>
            <a:r>
              <a:rPr lang="ru-RU" sz="2400" dirty="0" smtClean="0">
                <a:solidFill>
                  <a:srgbClr val="002060"/>
                </a:solidFill>
              </a:rPr>
              <a:t> на </a:t>
            </a:r>
            <a:r>
              <a:rPr lang="ru-RU" sz="2400" dirty="0" err="1" smtClean="0">
                <a:solidFill>
                  <a:srgbClr val="002060"/>
                </a:solidFill>
              </a:rPr>
              <a:t>проекти</a:t>
            </a:r>
            <a:endParaRPr lang="ru-RU" sz="2400" dirty="0" smtClean="0">
              <a:solidFill>
                <a:srgbClr val="002060"/>
              </a:solidFill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endParaRPr lang="ru-RU" sz="2400" dirty="0" smtClean="0">
              <a:solidFill>
                <a:srgbClr val="002060"/>
              </a:solidFill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400" b="1" dirty="0" err="1" smtClean="0">
                <a:solidFill>
                  <a:srgbClr val="002060"/>
                </a:solidFill>
              </a:rPr>
              <a:t>Работна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среща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dirty="0">
                <a:solidFill>
                  <a:srgbClr val="002060"/>
                </a:solidFill>
              </a:rPr>
              <a:t>на </a:t>
            </a:r>
            <a:r>
              <a:rPr lang="ru-RU" sz="2400" dirty="0" err="1">
                <a:solidFill>
                  <a:srgbClr val="002060"/>
                </a:solidFill>
              </a:rPr>
              <a:t>мрежата</a:t>
            </a:r>
            <a:r>
              <a:rPr lang="ru-RU" sz="2400" dirty="0">
                <a:solidFill>
                  <a:srgbClr val="002060"/>
                </a:solidFill>
              </a:rPr>
              <a:t> от </a:t>
            </a:r>
            <a:r>
              <a:rPr lang="ru-RU" sz="2400" dirty="0" err="1">
                <a:solidFill>
                  <a:srgbClr val="002060"/>
                </a:solidFill>
              </a:rPr>
              <a:t>експерти</a:t>
            </a:r>
            <a:r>
              <a:rPr lang="ru-RU" sz="2400" dirty="0">
                <a:solidFill>
                  <a:srgbClr val="002060"/>
                </a:solidFill>
              </a:rPr>
              <a:t> по информация и </a:t>
            </a:r>
            <a:r>
              <a:rPr lang="ru-RU" sz="2400" dirty="0" err="1" smtClean="0">
                <a:solidFill>
                  <a:srgbClr val="002060"/>
                </a:solidFill>
              </a:rPr>
              <a:t>комуникация</a:t>
            </a:r>
            <a:r>
              <a:rPr lang="ru-RU" sz="2400" dirty="0" smtClean="0">
                <a:solidFill>
                  <a:srgbClr val="002060"/>
                </a:solidFill>
              </a:rPr>
              <a:t> – 17 </a:t>
            </a:r>
            <a:r>
              <a:rPr lang="ru-RU" sz="2400" dirty="0" err="1" smtClean="0">
                <a:solidFill>
                  <a:srgbClr val="002060"/>
                </a:solidFill>
              </a:rPr>
              <a:t>юни</a:t>
            </a:r>
            <a:r>
              <a:rPr lang="ru-RU" sz="2400" dirty="0" smtClean="0">
                <a:solidFill>
                  <a:srgbClr val="002060"/>
                </a:solidFill>
              </a:rPr>
              <a:t> 2021 г.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636" y="1006327"/>
            <a:ext cx="695004" cy="69500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19834" y="1178111"/>
            <a:ext cx="4814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bg-BG" sz="2800" i="1" u="sng" dirty="0">
                <a:solidFill>
                  <a:srgbClr val="002060"/>
                </a:solidFill>
              </a:rPr>
              <a:t>Постигнати резултати</a:t>
            </a:r>
          </a:p>
        </p:txBody>
      </p:sp>
    </p:spTree>
    <p:extLst>
      <p:ext uri="{BB962C8B-B14F-4D97-AF65-F5344CB8AC3E}">
        <p14:creationId xmlns:p14="http://schemas.microsoft.com/office/powerpoint/2010/main" val="250275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4059" y="2949238"/>
            <a:ext cx="6474953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bg-BG" sz="2400" b="1" dirty="0" smtClean="0">
                <a:solidFill>
                  <a:srgbClr val="002060"/>
                </a:solidFill>
              </a:rPr>
              <a:t>Онлайн кампания </a:t>
            </a:r>
            <a:r>
              <a:rPr lang="bg-BG" sz="2400" dirty="0" smtClean="0">
                <a:solidFill>
                  <a:srgbClr val="002060"/>
                </a:solidFill>
              </a:rPr>
              <a:t>за популяризиране на лицата на ОПНОИР</a:t>
            </a:r>
            <a:r>
              <a:rPr lang="en-US" sz="2400" dirty="0" smtClean="0">
                <a:solidFill>
                  <a:srgbClr val="002060"/>
                </a:solidFill>
              </a:rPr>
              <a:t>:</a:t>
            </a:r>
            <a:endParaRPr lang="en-US" sz="2400" dirty="0">
              <a:solidFill>
                <a:srgbClr val="002060"/>
              </a:solidFill>
            </a:endParaRPr>
          </a:p>
          <a:p>
            <a:pPr marL="700087" indent="-342900" algn="just"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bg-BG" sz="2400" i="1" dirty="0">
                <a:solidFill>
                  <a:srgbClr val="002060"/>
                </a:solidFill>
              </a:rPr>
              <a:t>3 </a:t>
            </a:r>
            <a:r>
              <a:rPr lang="bg-BG" sz="2400" i="1" dirty="0" smtClean="0">
                <a:solidFill>
                  <a:srgbClr val="002060"/>
                </a:solidFill>
              </a:rPr>
              <a:t>издания на списание „Българска наука“, посветени на ОПНОИР – юли, септември, ноември 2021 г.</a:t>
            </a:r>
            <a:r>
              <a:rPr lang="en-US" sz="2400" i="1" dirty="0" smtClean="0">
                <a:solidFill>
                  <a:srgbClr val="002060"/>
                </a:solidFill>
              </a:rPr>
              <a:t> </a:t>
            </a:r>
          </a:p>
          <a:p>
            <a:pPr marL="700087" indent="-342900" algn="just"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en-US" sz="2400" i="1" dirty="0">
                <a:solidFill>
                  <a:srgbClr val="002060"/>
                </a:solidFill>
              </a:rPr>
              <a:t> </a:t>
            </a:r>
            <a:r>
              <a:rPr lang="bg-BG" sz="2400" i="1" dirty="0" smtClean="0">
                <a:solidFill>
                  <a:srgbClr val="002060"/>
                </a:solidFill>
              </a:rPr>
              <a:t>визитки на участници в ОПНОИР </a:t>
            </a:r>
            <a:r>
              <a:rPr lang="en-US" sz="2400" i="1" dirty="0" smtClean="0">
                <a:solidFill>
                  <a:srgbClr val="002060"/>
                </a:solidFill>
              </a:rPr>
              <a:t>- </a:t>
            </a:r>
            <a:r>
              <a:rPr lang="bg-BG" sz="2400" i="1" dirty="0" smtClean="0">
                <a:solidFill>
                  <a:srgbClr val="002060"/>
                </a:solidFill>
              </a:rPr>
              <a:t>учени</a:t>
            </a:r>
            <a:r>
              <a:rPr lang="en-US" sz="2400" i="1" dirty="0" smtClean="0">
                <a:solidFill>
                  <a:srgbClr val="002060"/>
                </a:solidFill>
              </a:rPr>
              <a:t>, </a:t>
            </a:r>
            <a:r>
              <a:rPr lang="bg-BG" sz="2400" i="1" dirty="0" smtClean="0">
                <a:solidFill>
                  <a:srgbClr val="002060"/>
                </a:solidFill>
              </a:rPr>
              <a:t>изследователи</a:t>
            </a:r>
            <a:r>
              <a:rPr lang="en-US" sz="2400" i="1" dirty="0" smtClean="0">
                <a:solidFill>
                  <a:srgbClr val="002060"/>
                </a:solidFill>
              </a:rPr>
              <a:t>, </a:t>
            </a:r>
            <a:r>
              <a:rPr lang="bg-BG" sz="2400" i="1" dirty="0" smtClean="0">
                <a:solidFill>
                  <a:srgbClr val="002060"/>
                </a:solidFill>
              </a:rPr>
              <a:t>студенти</a:t>
            </a:r>
            <a:r>
              <a:rPr lang="en-US" sz="2400" i="1" dirty="0" smtClean="0">
                <a:solidFill>
                  <a:srgbClr val="002060"/>
                </a:solidFill>
              </a:rPr>
              <a:t>, </a:t>
            </a:r>
            <a:r>
              <a:rPr lang="bg-BG" sz="2400" i="1" dirty="0" smtClean="0">
                <a:solidFill>
                  <a:srgbClr val="002060"/>
                </a:solidFill>
              </a:rPr>
              <a:t>ученици</a:t>
            </a:r>
            <a:endParaRPr lang="en-US" sz="2400" i="1" dirty="0">
              <a:solidFill>
                <a:srgbClr val="002060"/>
              </a:solidFill>
            </a:endParaRPr>
          </a:p>
          <a:p>
            <a:pPr marL="700087" indent="-342900" algn="just"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en-US" sz="2400" i="1" dirty="0">
                <a:solidFill>
                  <a:srgbClr val="002060"/>
                </a:solidFill>
              </a:rPr>
              <a:t> </a:t>
            </a:r>
            <a:r>
              <a:rPr lang="bg-BG" sz="2400" i="1" dirty="0" smtClean="0">
                <a:solidFill>
                  <a:srgbClr val="002060"/>
                </a:solidFill>
              </a:rPr>
              <a:t>разпространение във </a:t>
            </a:r>
            <a:r>
              <a:rPr lang="en-US" sz="2400" i="1" dirty="0" smtClean="0">
                <a:solidFill>
                  <a:srgbClr val="002060"/>
                </a:solidFill>
              </a:rPr>
              <a:t>Facebook </a:t>
            </a:r>
            <a:r>
              <a:rPr lang="bg-BG" sz="2400" i="1" dirty="0" smtClean="0">
                <a:solidFill>
                  <a:srgbClr val="002060"/>
                </a:solidFill>
              </a:rPr>
              <a:t>и</a:t>
            </a:r>
            <a:r>
              <a:rPr lang="en-US" sz="2400" i="1" dirty="0" smtClean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Instagram</a:t>
            </a:r>
            <a:endParaRPr lang="en-US" sz="2400" dirty="0">
              <a:solidFill>
                <a:srgbClr val="002060"/>
              </a:solidFill>
            </a:endParaRPr>
          </a:p>
          <a:p>
            <a:pPr marL="447675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47675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00517" y="1196844"/>
            <a:ext cx="51188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bg-BG" sz="2800" i="1" u="sng" dirty="0">
                <a:solidFill>
                  <a:srgbClr val="002060"/>
                </a:solidFill>
              </a:rPr>
              <a:t>Постигнати резултати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141" y="1025060"/>
            <a:ext cx="695004" cy="6950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34059" y="1936377"/>
            <a:ext cx="112352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bg-BG" sz="2400" dirty="0">
                <a:solidFill>
                  <a:srgbClr val="002060"/>
                </a:solidFill>
              </a:rPr>
              <a:t>Национално представително </a:t>
            </a:r>
            <a:r>
              <a:rPr lang="bg-BG" sz="2400" b="1" dirty="0">
                <a:solidFill>
                  <a:srgbClr val="002060"/>
                </a:solidFill>
              </a:rPr>
              <a:t>социологическо проучване </a:t>
            </a:r>
            <a:r>
              <a:rPr lang="bg-BG" sz="2400" dirty="0">
                <a:solidFill>
                  <a:srgbClr val="002060"/>
                </a:solidFill>
              </a:rPr>
              <a:t>за измерване на въздействието на реализираните мерки за информация и публичност по </a:t>
            </a:r>
            <a:r>
              <a:rPr lang="bg-BG" sz="2400" dirty="0" smtClean="0">
                <a:solidFill>
                  <a:srgbClr val="002060"/>
                </a:solidFill>
              </a:rPr>
              <a:t>ОПНОИР </a:t>
            </a:r>
            <a:endParaRPr lang="en-US" sz="2400" dirty="0">
              <a:solidFill>
                <a:srgbClr val="002060"/>
              </a:solidFill>
            </a:endParaRPr>
          </a:p>
          <a:p>
            <a:endParaRPr lang="bg-BG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2706" y="2801495"/>
            <a:ext cx="2324456" cy="14391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6235" y="4331024"/>
            <a:ext cx="1818015" cy="18925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93623" y="4331024"/>
            <a:ext cx="1981199" cy="188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40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00634" y="2429435"/>
            <a:ext cx="11062447" cy="2885062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ru-RU" sz="2400" dirty="0" err="1" smtClean="0">
                <a:solidFill>
                  <a:srgbClr val="002060"/>
                </a:solidFill>
                <a:ea typeface="+mj-ea"/>
                <a:cs typeface="+mj-cs"/>
              </a:rPr>
              <a:t>Фотоизложба</a:t>
            </a:r>
            <a:r>
              <a:rPr lang="ru-RU" sz="2400" dirty="0" smtClean="0">
                <a:solidFill>
                  <a:srgbClr val="002060"/>
                </a:solidFill>
                <a:ea typeface="+mj-ea"/>
                <a:cs typeface="+mj-cs"/>
              </a:rPr>
              <a:t> „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Лицата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на ОПНОИР</a:t>
            </a:r>
            <a:r>
              <a:rPr lang="ru-RU" sz="2400" dirty="0" smtClean="0">
                <a:solidFill>
                  <a:srgbClr val="002060"/>
                </a:solidFill>
                <a:ea typeface="+mj-ea"/>
                <a:cs typeface="+mj-cs"/>
              </a:rPr>
              <a:t>“ в </a:t>
            </a:r>
            <a:r>
              <a:rPr lang="ru-RU" sz="2400" dirty="0" err="1" smtClean="0">
                <a:solidFill>
                  <a:srgbClr val="002060"/>
                </a:solidFill>
                <a:ea typeface="+mj-ea"/>
                <a:cs typeface="+mj-cs"/>
              </a:rPr>
              <a:t>парковото</a:t>
            </a:r>
            <a:r>
              <a:rPr lang="ru-RU" sz="2400" dirty="0" smtClean="0">
                <a:solidFill>
                  <a:srgbClr val="002060"/>
                </a:solidFill>
                <a:ea typeface="+mj-ea"/>
                <a:cs typeface="+mj-cs"/>
              </a:rPr>
              <a:t> пространство на НДК, </a:t>
            </a:r>
          </a:p>
          <a:p>
            <a:pPr marL="0" indent="0" algn="ctr">
              <a:buNone/>
            </a:pPr>
            <a:r>
              <a:rPr lang="ru-RU" sz="2400" dirty="0" smtClean="0">
                <a:solidFill>
                  <a:srgbClr val="002060"/>
                </a:solidFill>
                <a:ea typeface="+mj-ea"/>
                <a:cs typeface="+mj-cs"/>
              </a:rPr>
              <a:t>14-28 </a:t>
            </a:r>
            <a:r>
              <a:rPr lang="ru-RU" sz="2400" dirty="0" err="1" smtClean="0">
                <a:solidFill>
                  <a:srgbClr val="002060"/>
                </a:solidFill>
                <a:ea typeface="+mj-ea"/>
                <a:cs typeface="+mj-cs"/>
              </a:rPr>
              <a:t>септември</a:t>
            </a:r>
            <a:r>
              <a:rPr lang="ru-RU" sz="2400" dirty="0" smtClean="0">
                <a:solidFill>
                  <a:srgbClr val="002060"/>
                </a:solidFill>
                <a:ea typeface="+mj-ea"/>
                <a:cs typeface="+mj-cs"/>
              </a:rPr>
              <a:t> 2021 г.</a:t>
            </a:r>
            <a:endParaRPr lang="bg-BG" sz="2400" dirty="0">
              <a:solidFill>
                <a:srgbClr val="002060"/>
              </a:solidFill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078" y="3607405"/>
            <a:ext cx="2377646" cy="17801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9265" y="3607405"/>
            <a:ext cx="2438611" cy="18289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6417" y="3607405"/>
            <a:ext cx="2444708" cy="18350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9666" y="3595656"/>
            <a:ext cx="2456901" cy="18411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2381" y="1079074"/>
            <a:ext cx="695004" cy="69500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907239" y="1250858"/>
            <a:ext cx="40611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bg-BG" sz="2800" i="1" u="sng" dirty="0">
                <a:solidFill>
                  <a:srgbClr val="002060"/>
                </a:solidFill>
              </a:rPr>
              <a:t>Постигнати резултати</a:t>
            </a:r>
          </a:p>
        </p:txBody>
      </p:sp>
    </p:spTree>
    <p:extLst>
      <p:ext uri="{BB962C8B-B14F-4D97-AF65-F5344CB8AC3E}">
        <p14:creationId xmlns:p14="http://schemas.microsoft.com/office/powerpoint/2010/main" val="204432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952381" y="3356815"/>
            <a:ext cx="10112188" cy="1542863"/>
          </a:xfrm>
          <a:prstGeom prst="rect">
            <a:avLst/>
          </a:prstGeom>
        </p:spPr>
        <p:txBody>
          <a:bodyPr/>
          <a:lstStyle/>
          <a:p>
            <a:pPr marL="0" lvl="0" indent="0" algn="ctr">
              <a:buNone/>
            </a:pP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Каталог „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Проекти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на фокус“: </a:t>
            </a:r>
          </a:p>
          <a:p>
            <a:pPr marL="457200" lvl="1" indent="0" algn="just">
              <a:buNone/>
            </a:pPr>
            <a:r>
              <a:rPr lang="ru-RU" dirty="0">
                <a:solidFill>
                  <a:srgbClr val="FFC000"/>
                </a:solidFill>
                <a:ea typeface="+mj-ea"/>
                <a:cs typeface="+mj-cs"/>
              </a:rPr>
              <a:t>-</a:t>
            </a:r>
            <a:r>
              <a:rPr lang="ru-RU" dirty="0">
                <a:solidFill>
                  <a:srgbClr val="002060"/>
                </a:solidFill>
                <a:ea typeface="+mj-ea"/>
                <a:cs typeface="+mj-cs"/>
              </a:rPr>
              <a:t> Част </a:t>
            </a:r>
            <a:r>
              <a:rPr lang="en-US" dirty="0">
                <a:solidFill>
                  <a:srgbClr val="002060"/>
                </a:solidFill>
                <a:ea typeface="+mj-ea"/>
                <a:cs typeface="+mj-cs"/>
              </a:rPr>
              <a:t>I </a:t>
            </a:r>
            <a:r>
              <a:rPr lang="bg-BG" dirty="0">
                <a:solidFill>
                  <a:srgbClr val="002060"/>
                </a:solidFill>
                <a:ea typeface="+mj-ea"/>
                <a:cs typeface="+mj-cs"/>
              </a:rPr>
              <a:t>„Центрове за върхови постижения и центрове за компетентност“</a:t>
            </a:r>
          </a:p>
          <a:p>
            <a:pPr marL="457200" lvl="1" indent="0" algn="just">
              <a:buNone/>
            </a:pPr>
            <a:r>
              <a:rPr lang="ru-RU" dirty="0">
                <a:solidFill>
                  <a:srgbClr val="FFC000"/>
                </a:solidFill>
                <a:ea typeface="+mj-ea"/>
                <a:cs typeface="+mj-cs"/>
              </a:rPr>
              <a:t>-</a:t>
            </a:r>
            <a:r>
              <a:rPr lang="ru-RU" dirty="0">
                <a:solidFill>
                  <a:srgbClr val="002060"/>
                </a:solidFill>
                <a:ea typeface="+mj-ea"/>
                <a:cs typeface="+mj-cs"/>
              </a:rPr>
              <a:t> Част </a:t>
            </a:r>
            <a:r>
              <a:rPr lang="en-US" dirty="0">
                <a:solidFill>
                  <a:srgbClr val="002060"/>
                </a:solidFill>
                <a:ea typeface="+mj-ea"/>
                <a:cs typeface="+mj-cs"/>
              </a:rPr>
              <a:t>II </a:t>
            </a:r>
            <a:r>
              <a:rPr lang="bg-BG" dirty="0">
                <a:solidFill>
                  <a:srgbClr val="002060"/>
                </a:solidFill>
                <a:ea typeface="+mj-ea"/>
                <a:cs typeface="+mj-cs"/>
              </a:rPr>
              <a:t>„Образование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381" y="869805"/>
            <a:ext cx="695004" cy="69500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952063" y="1041589"/>
            <a:ext cx="40611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800" b="0" i="1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Постигнати резултати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381" y="1778001"/>
            <a:ext cx="2773920" cy="13656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8511" y="1712806"/>
            <a:ext cx="1489455" cy="150967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9180" y="1712806"/>
            <a:ext cx="2932430" cy="141439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2381" y="4774172"/>
            <a:ext cx="2834886" cy="14204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68511" y="4691728"/>
            <a:ext cx="1489455" cy="1502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89180" y="4719303"/>
            <a:ext cx="2932430" cy="14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21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5267" y="2345982"/>
            <a:ext cx="10600166" cy="3738934"/>
          </a:xfrm>
          <a:prstGeom prst="rect">
            <a:avLst/>
          </a:prstGeo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bg-BG" b="1" dirty="0" smtClean="0">
                <a:solidFill>
                  <a:srgbClr val="002060"/>
                </a:solidFill>
              </a:rPr>
              <a:t> </a:t>
            </a:r>
            <a:r>
              <a:rPr lang="bg-BG" sz="2400" b="1" dirty="0" smtClean="0">
                <a:solidFill>
                  <a:srgbClr val="002060"/>
                </a:solidFill>
              </a:rPr>
              <a:t>Реклама в Софийското метро </a:t>
            </a:r>
            <a:r>
              <a:rPr lang="bg-BG" sz="2400" dirty="0" smtClean="0">
                <a:solidFill>
                  <a:srgbClr val="002060"/>
                </a:solidFill>
              </a:rPr>
              <a:t>чрез представяне на информационни материали за участници в ОПНОИР - в рамките на кампанията ще бъдат представени лицата, които стоят зад реализацията на проекти финансирани по програма; </a:t>
            </a:r>
          </a:p>
          <a:p>
            <a:pPr marL="0" indent="0" algn="just">
              <a:buNone/>
            </a:pPr>
            <a:endParaRPr lang="bg-BG" sz="2400" dirty="0" smtClean="0">
              <a:solidFill>
                <a:srgbClr val="002060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bg-BG" sz="2400" dirty="0" smtClean="0">
                <a:solidFill>
                  <a:srgbClr val="002060"/>
                </a:solidFill>
              </a:rPr>
              <a:t> Информационна </a:t>
            </a:r>
            <a:r>
              <a:rPr lang="bg-BG" sz="2400" dirty="0">
                <a:solidFill>
                  <a:srgbClr val="002060"/>
                </a:solidFill>
              </a:rPr>
              <a:t>кампания </a:t>
            </a:r>
            <a:r>
              <a:rPr lang="bg-BG" sz="2400" dirty="0" smtClean="0">
                <a:solidFill>
                  <a:srgbClr val="002060"/>
                </a:solidFill>
              </a:rPr>
              <a:t>в </a:t>
            </a:r>
            <a:r>
              <a:rPr lang="bg-BG" sz="2400" b="1" dirty="0" smtClean="0">
                <a:solidFill>
                  <a:srgbClr val="002060"/>
                </a:solidFill>
              </a:rPr>
              <a:t>национални и регионални </a:t>
            </a:r>
            <a:r>
              <a:rPr lang="bg-BG" sz="2400" b="1" dirty="0">
                <a:solidFill>
                  <a:srgbClr val="002060"/>
                </a:solidFill>
              </a:rPr>
              <a:t>електронни </a:t>
            </a:r>
            <a:r>
              <a:rPr lang="bg-BG" sz="2400" b="1" dirty="0" smtClean="0">
                <a:solidFill>
                  <a:srgbClr val="002060"/>
                </a:solidFill>
              </a:rPr>
              <a:t>медии – </a:t>
            </a:r>
            <a:r>
              <a:rPr lang="bg-BG" sz="2400" dirty="0" smtClean="0">
                <a:solidFill>
                  <a:srgbClr val="002060"/>
                </a:solidFill>
              </a:rPr>
              <a:t>ще бъдат излъчени репортажи с успешни проекти и практики; 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bg-BG" sz="2400" b="1" dirty="0" smtClean="0">
              <a:solidFill>
                <a:srgbClr val="002060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bg-BG" sz="2400" dirty="0" smtClean="0">
                <a:solidFill>
                  <a:srgbClr val="002060"/>
                </a:solidFill>
                <a:ea typeface="+mj-ea"/>
                <a:cs typeface="+mj-cs"/>
              </a:rPr>
              <a:t> Изготвяне и разпространение на </a:t>
            </a:r>
            <a:r>
              <a:rPr lang="bg-BG" sz="2400" b="1" dirty="0" smtClean="0">
                <a:solidFill>
                  <a:srgbClr val="002060"/>
                </a:solidFill>
                <a:ea typeface="+mj-ea"/>
                <a:cs typeface="+mj-cs"/>
              </a:rPr>
              <a:t>информационни и рекламни материали.</a:t>
            </a:r>
            <a:endParaRPr lang="bg-BG" sz="2400" dirty="0">
              <a:solidFill>
                <a:srgbClr val="002060"/>
              </a:solidFill>
              <a:ea typeface="+mj-ea"/>
              <a:cs typeface="+mj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169" y="1254792"/>
            <a:ext cx="695004" cy="69500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907239" y="1426576"/>
            <a:ext cx="66591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800" b="0" i="1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Предстоящи дейности до края на 2021</a:t>
            </a:r>
            <a:r>
              <a:rPr kumimoji="0" lang="bg-BG" sz="2800" b="0" i="1" u="sng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г.</a:t>
            </a:r>
            <a:endParaRPr kumimoji="0" lang="bg-BG" sz="2800" b="0" i="1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132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2764</TotalTime>
  <Words>335</Words>
  <Application>Microsoft Office PowerPoint</Application>
  <PresentationFormat>Widescreen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Wingdings</vt:lpstr>
      <vt:lpstr>Office Theme</vt:lpstr>
      <vt:lpstr>Отчет за изпълнение на Годишния план за действие на ОПНОИР за 2021 г.  в изпълнение на Националната комуникационна стратегия  2014 – 2020 г.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Ivan Popov</cp:lastModifiedBy>
  <cp:revision>52</cp:revision>
  <dcterms:created xsi:type="dcterms:W3CDTF">2021-08-17T08:00:04Z</dcterms:created>
  <dcterms:modified xsi:type="dcterms:W3CDTF">2021-11-15T08:25:08Z</dcterms:modified>
</cp:coreProperties>
</file>