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2"/>
  </p:notesMasterIdLst>
  <p:handoutMasterIdLst>
    <p:handoutMasterId r:id="rId13"/>
  </p:handoutMasterIdLst>
  <p:sldIdLst>
    <p:sldId id="257" r:id="rId2"/>
    <p:sldId id="345" r:id="rId3"/>
    <p:sldId id="291" r:id="rId4"/>
    <p:sldId id="346" r:id="rId5"/>
    <p:sldId id="348" r:id="rId6"/>
    <p:sldId id="352" r:id="rId7"/>
    <p:sldId id="354" r:id="rId8"/>
    <p:sldId id="349" r:id="rId9"/>
    <p:sldId id="355" r:id="rId10"/>
    <p:sldId id="290" r:id="rId11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600"/>
    <a:srgbClr val="A51321"/>
    <a:srgbClr val="008000"/>
    <a:srgbClr val="CC33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AF6599-4567-4100-BFDA-72AE0E2781C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F45B85D-BA23-4D5D-84AD-344E54F44204}">
      <dgm:prSet phldrT="[Text]" custT="1"/>
      <dgm:spPr/>
      <dgm:t>
        <a:bodyPr/>
        <a:lstStyle/>
        <a:p>
          <a:r>
            <a:rPr lang="bg-BG" sz="2200" dirty="0" smtClean="0">
              <a:latin typeface="Candara" panose="020E0502030303020204" pitchFamily="34" charset="0"/>
            </a:rPr>
            <a:t>Приоритетна ос 1. </a:t>
          </a:r>
        </a:p>
        <a:p>
          <a:r>
            <a:rPr lang="ru-RU" sz="2200" b="0" i="0" dirty="0" smtClean="0">
              <a:latin typeface="Candara" panose="020E0502030303020204" pitchFamily="34" charset="0"/>
            </a:rPr>
            <a:t>Научни изследвания и технологично развитие</a:t>
          </a:r>
          <a:endParaRPr lang="en-US" sz="2200" dirty="0">
            <a:latin typeface="Candara" panose="020E0502030303020204" pitchFamily="34" charset="0"/>
          </a:endParaRPr>
        </a:p>
      </dgm:t>
    </dgm:pt>
    <dgm:pt modelId="{228121CB-187E-43AD-B2FB-43BC304290FC}" type="parTrans" cxnId="{6F9DDD7D-1167-4ABD-AC94-2D5DF3B55D5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D3D944F-B9CF-42E8-A6E2-F41477302C09}" type="sibTrans" cxnId="{6F9DDD7D-1167-4ABD-AC94-2D5DF3B55D5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83ED531-F7ED-4349-A277-FBF24A5DB187}">
      <dgm:prSet phldrT="[Text]" custT="1"/>
      <dgm:spPr/>
      <dgm:t>
        <a:bodyPr/>
        <a:lstStyle/>
        <a:p>
          <a:pPr algn="just"/>
          <a:r>
            <a:rPr lang="bg-BG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Допълваща подкрепа за български научни организации, изпълняващи проекти по програма Хоризонт 2020 </a:t>
          </a:r>
          <a:r>
            <a:rPr lang="en-US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Widespread (Teaming) ,</a:t>
          </a:r>
          <a:r>
            <a:rPr lang="bg-BG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Фаза 2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gm:t>
    </dgm:pt>
    <dgm:pt modelId="{AC7EF4B6-B505-496A-8DDE-3603AAACC7F5}" type="parTrans" cxnId="{AF7EF0B3-BD5B-4E6B-A22F-E35F57702B0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0D7A1557-DD6E-48B4-BAA6-B298501B654F}" type="sibTrans" cxnId="{AF7EF0B3-BD5B-4E6B-A22F-E35F57702B0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EB114A2-F6DA-41C8-A825-8699DB125C7A}">
      <dgm:prSet phldrT="[Text]" custT="1"/>
      <dgm:spPr/>
      <dgm:t>
        <a:bodyPr/>
        <a:lstStyle/>
        <a:p>
          <a:r>
            <a:rPr lang="bg-BG" sz="2200" dirty="0" smtClean="0">
              <a:latin typeface="Candara" panose="020E0502030303020204" pitchFamily="34" charset="0"/>
            </a:rPr>
            <a:t>Приоритетна ос 2. </a:t>
          </a:r>
          <a:r>
            <a:rPr lang="ru-RU" sz="2200" b="0" i="0" dirty="0" smtClean="0">
              <a:latin typeface="Candara" panose="020E0502030303020204" pitchFamily="34" charset="0"/>
            </a:rPr>
            <a:t>Образование и </a:t>
          </a:r>
          <a:r>
            <a:rPr lang="ru-RU" sz="2200" b="0" i="0" dirty="0" err="1" smtClean="0">
              <a:latin typeface="Candara" panose="020E0502030303020204" pitchFamily="34" charset="0"/>
            </a:rPr>
            <a:t>учене</a:t>
          </a:r>
          <a:r>
            <a:rPr lang="ru-RU" sz="2200" b="0" i="0" dirty="0" smtClean="0">
              <a:latin typeface="Candara" panose="020E0502030303020204" pitchFamily="34" charset="0"/>
            </a:rPr>
            <a:t> </a:t>
          </a:r>
          <a:r>
            <a:rPr lang="ru-RU" sz="2200" b="0" i="0" dirty="0" err="1" smtClean="0">
              <a:latin typeface="Candara" panose="020E0502030303020204" pitchFamily="34" charset="0"/>
            </a:rPr>
            <a:t>през</a:t>
          </a:r>
          <a:r>
            <a:rPr lang="ru-RU" sz="2200" b="0" i="0" dirty="0" smtClean="0">
              <a:latin typeface="Candara" panose="020E0502030303020204" pitchFamily="34" charset="0"/>
            </a:rPr>
            <a:t> </a:t>
          </a:r>
          <a:r>
            <a:rPr lang="ru-RU" sz="2200" b="0" i="0" dirty="0" err="1" smtClean="0">
              <a:latin typeface="Candara" panose="020E0502030303020204" pitchFamily="34" charset="0"/>
            </a:rPr>
            <a:t>целия</a:t>
          </a:r>
          <a:r>
            <a:rPr lang="ru-RU" sz="2200" b="0" i="0" dirty="0" smtClean="0">
              <a:latin typeface="Candara" panose="020E0502030303020204" pitchFamily="34" charset="0"/>
            </a:rPr>
            <a:t> живот</a:t>
          </a:r>
          <a:endParaRPr lang="en-US" sz="2200" dirty="0">
            <a:latin typeface="Candara" panose="020E0502030303020204" pitchFamily="34" charset="0"/>
          </a:endParaRPr>
        </a:p>
      </dgm:t>
    </dgm:pt>
    <dgm:pt modelId="{93CF194E-441A-476A-9E41-B8058B0C3B53}" type="parTrans" cxnId="{872AE06C-5EA1-4951-BB10-48AF9FB7881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2E07AAE8-F467-4B74-BE36-BD1A3060131F}" type="sibTrans" cxnId="{872AE06C-5EA1-4951-BB10-48AF9FB7881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7B7E9CB-1186-4EB6-800F-4F1109D78348}">
      <dgm:prSet phldrT="[Text]" custT="1"/>
      <dgm:spPr/>
      <dgm:t>
        <a:bodyPr/>
        <a:lstStyle/>
        <a:p>
          <a:pPr algn="just"/>
          <a:r>
            <a:rPr lang="bg-BG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Въвеждане на дуална система на обучение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gm:t>
    </dgm:pt>
    <dgm:pt modelId="{BB8509C7-18FD-464C-B56B-ED9A24B3DB11}" type="parTrans" cxnId="{1BF00F4D-DD04-4212-B453-BDCD4AC7AA33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2625B7-2597-4407-884E-6BA58C61D354}" type="sibTrans" cxnId="{1BF00F4D-DD04-4212-B453-BDCD4AC7AA33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973E145-D62A-4520-8087-AF9679BD9A42}">
      <dgm:prSet phldrT="[Text]" custT="1"/>
      <dgm:spPr/>
      <dgm:t>
        <a:bodyPr/>
        <a:lstStyle/>
        <a:p>
          <a:r>
            <a:rPr lang="bg-BG" sz="2200" dirty="0" smtClean="0">
              <a:latin typeface="Candara" panose="020E0502030303020204" pitchFamily="34" charset="0"/>
            </a:rPr>
            <a:t>Приоритетна ос 3. </a:t>
          </a:r>
          <a:r>
            <a:rPr lang="ru-RU" sz="2200" b="0" i="0" dirty="0" err="1" smtClean="0">
              <a:latin typeface="Candara" panose="020E0502030303020204" pitchFamily="34" charset="0"/>
            </a:rPr>
            <a:t>Образователна</a:t>
          </a:r>
          <a:r>
            <a:rPr lang="ru-RU" sz="2200" b="0" i="0" dirty="0" smtClean="0">
              <a:latin typeface="Candara" panose="020E0502030303020204" pitchFamily="34" charset="0"/>
            </a:rPr>
            <a:t> среда за активно </a:t>
          </a:r>
          <a:r>
            <a:rPr lang="ru-RU" sz="2200" b="0" i="0" dirty="0" err="1" smtClean="0">
              <a:latin typeface="Candara" panose="020E0502030303020204" pitchFamily="34" charset="0"/>
            </a:rPr>
            <a:t>социално</a:t>
          </a:r>
          <a:r>
            <a:rPr lang="ru-RU" sz="2200" b="0" i="0" dirty="0" smtClean="0">
              <a:latin typeface="Candara" panose="020E0502030303020204" pitchFamily="34" charset="0"/>
            </a:rPr>
            <a:t> </a:t>
          </a:r>
          <a:r>
            <a:rPr lang="ru-RU" sz="2200" b="0" i="0" dirty="0" err="1" smtClean="0">
              <a:latin typeface="Candara" panose="020E0502030303020204" pitchFamily="34" charset="0"/>
            </a:rPr>
            <a:t>приобщаване</a:t>
          </a:r>
          <a:endParaRPr lang="en-US" sz="2200" dirty="0">
            <a:latin typeface="Candara" panose="020E0502030303020204" pitchFamily="34" charset="0"/>
          </a:endParaRPr>
        </a:p>
      </dgm:t>
    </dgm:pt>
    <dgm:pt modelId="{E4F00E87-3E6B-4875-8ACE-B93D45DB525E}" type="parTrans" cxnId="{7A553312-8031-40D6-A6FF-6AD9A26B72C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596DE72-9D9E-4C04-8FC1-EF0E07EDE788}" type="sibTrans" cxnId="{7A553312-8031-40D6-A6FF-6AD9A26B72C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4170212-26F8-4441-8D41-00D23ED583D5}">
      <dgm:prSet phldrT="[Text]" custT="1"/>
      <dgm:spPr/>
      <dgm:t>
        <a:bodyPr/>
        <a:lstStyle/>
        <a:p>
          <a:r>
            <a:rPr lang="ru-RU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Повишаване на капацитета на педагогическите специалисти за работа в мултикултурна среда</a:t>
          </a:r>
          <a:endParaRPr lang="en-US" sz="16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C406E60-274B-47C3-8125-AA55B4534999}" type="parTrans" cxnId="{9A63D347-AA4B-4C11-B223-C1FFF8760CE3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078092D-48A0-4276-A81B-B8E99A514039}" type="sibTrans" cxnId="{9A63D347-AA4B-4C11-B223-C1FFF8760CE3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605F50-459D-4A2D-84DC-956356AF9630}">
      <dgm:prSet phldrT="[Text]" custT="1"/>
      <dgm:spPr/>
      <dgm:t>
        <a:bodyPr/>
        <a:lstStyle/>
        <a:p>
          <a:pPr algn="just"/>
          <a:r>
            <a:rPr lang="ru-RU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Професионално образование за успешна реализация на пазара на труда на регионално ниво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gm:t>
    </dgm:pt>
    <dgm:pt modelId="{66CB299D-F5A0-4769-A634-1C338F6AD176}" type="parTrans" cxnId="{6DD28333-67F1-4E70-9FF2-E622B3EFF0A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876892F-DCFA-4703-92E2-61217C0A2C24}" type="sibTrans" cxnId="{6DD28333-67F1-4E70-9FF2-E622B3EFF0A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44692EB-C55A-4F94-9FF5-7A3B49BED0D5}">
      <dgm:prSet phldrT="[Text]" custT="1"/>
      <dgm:spPr/>
      <dgm:t>
        <a:bodyPr/>
        <a:lstStyle/>
        <a:p>
          <a:pPr algn="just"/>
          <a:r>
            <a:rPr lang="ru-RU" sz="1600" b="1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Усъвършенстване на системата на висшето образование в съответствие на изискванията на пазара на труда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gm:t>
    </dgm:pt>
    <dgm:pt modelId="{6F2C1E60-D3A2-416C-A02B-9CCDD548110A}" type="parTrans" cxnId="{A26482D2-B91A-427B-AA7D-84B8EB2CD66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EF4EB61-5239-4FC0-BC42-E7EA7CA6991B}" type="sibTrans" cxnId="{A26482D2-B91A-427B-AA7D-84B8EB2CD66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60CB38D1-DEE5-455D-A83E-09D526DF8A31}" type="pres">
      <dgm:prSet presAssocID="{85AF6599-4567-4100-BFDA-72AE0E2781C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E7ED9B-F9BB-4F22-9BEC-175E00391246}" type="pres">
      <dgm:prSet presAssocID="{5F45B85D-BA23-4D5D-84AD-344E54F44204}" presName="linNode" presStyleCnt="0"/>
      <dgm:spPr/>
    </dgm:pt>
    <dgm:pt modelId="{E736F62A-2E58-4746-8C12-FFAB5019171B}" type="pres">
      <dgm:prSet presAssocID="{5F45B85D-BA23-4D5D-84AD-344E54F44204}" presName="parentText" presStyleLbl="node1" presStyleIdx="0" presStyleCnt="3" custLinFactNeighborX="182" custLinFactNeighborY="-804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5690C-BEE9-4293-9AF1-E9ADD2F8E066}" type="pres">
      <dgm:prSet presAssocID="{5F45B85D-BA23-4D5D-84AD-344E54F4420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B6F4F0-BC36-4079-BF61-A9FE827D40D8}" type="pres">
      <dgm:prSet presAssocID="{5D3D944F-B9CF-42E8-A6E2-F41477302C09}" presName="sp" presStyleCnt="0"/>
      <dgm:spPr/>
    </dgm:pt>
    <dgm:pt modelId="{4E46F054-841A-4AB0-9C37-D3963449737F}" type="pres">
      <dgm:prSet presAssocID="{BEB114A2-F6DA-41C8-A825-8699DB125C7A}" presName="linNode" presStyleCnt="0"/>
      <dgm:spPr/>
    </dgm:pt>
    <dgm:pt modelId="{ED494820-B1D2-4488-9071-DA434FF50996}" type="pres">
      <dgm:prSet presAssocID="{BEB114A2-F6DA-41C8-A825-8699DB125C7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4DFE86-90BC-495D-8177-0B60234A7E62}" type="pres">
      <dgm:prSet presAssocID="{BEB114A2-F6DA-41C8-A825-8699DB125C7A}" presName="descendantText" presStyleLbl="alignAccFollowNode1" presStyleIdx="1" presStyleCnt="3" custScaleY="1830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1183E0-785E-4782-AC4D-55B841FB1021}" type="pres">
      <dgm:prSet presAssocID="{2E07AAE8-F467-4B74-BE36-BD1A3060131F}" presName="sp" presStyleCnt="0"/>
      <dgm:spPr/>
    </dgm:pt>
    <dgm:pt modelId="{A49E4407-1E92-492D-9587-4310846C4514}" type="pres">
      <dgm:prSet presAssocID="{1973E145-D62A-4520-8087-AF9679BD9A42}" presName="linNode" presStyleCnt="0"/>
      <dgm:spPr/>
    </dgm:pt>
    <dgm:pt modelId="{09DEA4A9-FFCF-4DBF-812E-A1E4CE44A2CE}" type="pres">
      <dgm:prSet presAssocID="{1973E145-D62A-4520-8087-AF9679BD9A4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71477-CB97-484D-9040-C4C7D33609F4}" type="pres">
      <dgm:prSet presAssocID="{1973E145-D62A-4520-8087-AF9679BD9A42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6482D2-B91A-427B-AA7D-84B8EB2CD66E}" srcId="{BEB114A2-F6DA-41C8-A825-8699DB125C7A}" destId="{344692EB-C55A-4F94-9FF5-7A3B49BED0D5}" srcOrd="2" destOrd="0" parTransId="{6F2C1E60-D3A2-416C-A02B-9CCDD548110A}" sibTransId="{BEF4EB61-5239-4FC0-BC42-E7EA7CA6991B}"/>
    <dgm:cxn modelId="{AF7EF0B3-BD5B-4E6B-A22F-E35F57702B08}" srcId="{5F45B85D-BA23-4D5D-84AD-344E54F44204}" destId="{C83ED531-F7ED-4349-A277-FBF24A5DB187}" srcOrd="0" destOrd="0" parTransId="{AC7EF4B6-B505-496A-8DDE-3603AAACC7F5}" sibTransId="{0D7A1557-DD6E-48B4-BAA6-B298501B654F}"/>
    <dgm:cxn modelId="{7A553312-8031-40D6-A6FF-6AD9A26B72CF}" srcId="{85AF6599-4567-4100-BFDA-72AE0E2781CA}" destId="{1973E145-D62A-4520-8087-AF9679BD9A42}" srcOrd="2" destOrd="0" parTransId="{E4F00E87-3E6B-4875-8ACE-B93D45DB525E}" sibTransId="{9596DE72-9D9E-4C04-8FC1-EF0E07EDE788}"/>
    <dgm:cxn modelId="{6DD28333-67F1-4E70-9FF2-E622B3EFF0A9}" srcId="{BEB114A2-F6DA-41C8-A825-8699DB125C7A}" destId="{C9605F50-459D-4A2D-84DC-956356AF9630}" srcOrd="1" destOrd="0" parTransId="{66CB299D-F5A0-4769-A634-1C338F6AD176}" sibTransId="{1876892F-DCFA-4703-92E2-61217C0A2C24}"/>
    <dgm:cxn modelId="{BA9991ED-B481-4C4E-A521-CD36B95992AB}" type="presOf" srcId="{1973E145-D62A-4520-8087-AF9679BD9A42}" destId="{09DEA4A9-FFCF-4DBF-812E-A1E4CE44A2CE}" srcOrd="0" destOrd="0" presId="urn:microsoft.com/office/officeart/2005/8/layout/vList5"/>
    <dgm:cxn modelId="{9A63D347-AA4B-4C11-B223-C1FFF8760CE3}" srcId="{1973E145-D62A-4520-8087-AF9679BD9A42}" destId="{34170212-26F8-4441-8D41-00D23ED583D5}" srcOrd="0" destOrd="0" parTransId="{0C406E60-274B-47C3-8125-AA55B4534999}" sibTransId="{3078092D-48A0-4276-A81B-B8E99A514039}"/>
    <dgm:cxn modelId="{1BF00F4D-DD04-4212-B453-BDCD4AC7AA33}" srcId="{BEB114A2-F6DA-41C8-A825-8699DB125C7A}" destId="{37B7E9CB-1186-4EB6-800F-4F1109D78348}" srcOrd="0" destOrd="0" parTransId="{BB8509C7-18FD-464C-B56B-ED9A24B3DB11}" sibTransId="{4B2625B7-2597-4407-884E-6BA58C61D354}"/>
    <dgm:cxn modelId="{57832C6D-FBFA-4CC3-AB2E-7C7763E99344}" type="presOf" srcId="{37B7E9CB-1186-4EB6-800F-4F1109D78348}" destId="{3B4DFE86-90BC-495D-8177-0B60234A7E62}" srcOrd="0" destOrd="0" presId="urn:microsoft.com/office/officeart/2005/8/layout/vList5"/>
    <dgm:cxn modelId="{DB8743A3-F8F3-4799-860A-8D045B32F86D}" type="presOf" srcId="{C9605F50-459D-4A2D-84DC-956356AF9630}" destId="{3B4DFE86-90BC-495D-8177-0B60234A7E62}" srcOrd="0" destOrd="1" presId="urn:microsoft.com/office/officeart/2005/8/layout/vList5"/>
    <dgm:cxn modelId="{6F9DDD7D-1167-4ABD-AC94-2D5DF3B55D54}" srcId="{85AF6599-4567-4100-BFDA-72AE0E2781CA}" destId="{5F45B85D-BA23-4D5D-84AD-344E54F44204}" srcOrd="0" destOrd="0" parTransId="{228121CB-187E-43AD-B2FB-43BC304290FC}" sibTransId="{5D3D944F-B9CF-42E8-A6E2-F41477302C09}"/>
    <dgm:cxn modelId="{25ABBCE7-13D8-47CD-A2A3-2D72246A88A5}" type="presOf" srcId="{85AF6599-4567-4100-BFDA-72AE0E2781CA}" destId="{60CB38D1-DEE5-455D-A83E-09D526DF8A31}" srcOrd="0" destOrd="0" presId="urn:microsoft.com/office/officeart/2005/8/layout/vList5"/>
    <dgm:cxn modelId="{FB61252E-967D-4FA9-99DF-961572203917}" type="presOf" srcId="{5F45B85D-BA23-4D5D-84AD-344E54F44204}" destId="{E736F62A-2E58-4746-8C12-FFAB5019171B}" srcOrd="0" destOrd="0" presId="urn:microsoft.com/office/officeart/2005/8/layout/vList5"/>
    <dgm:cxn modelId="{7927F7D9-7E35-4C10-8B21-85A6AB4DD3CB}" type="presOf" srcId="{C83ED531-F7ED-4349-A277-FBF24A5DB187}" destId="{8505690C-BEE9-4293-9AF1-E9ADD2F8E066}" srcOrd="0" destOrd="0" presId="urn:microsoft.com/office/officeart/2005/8/layout/vList5"/>
    <dgm:cxn modelId="{872AE06C-5EA1-4951-BB10-48AF9FB78817}" srcId="{85AF6599-4567-4100-BFDA-72AE0E2781CA}" destId="{BEB114A2-F6DA-41C8-A825-8699DB125C7A}" srcOrd="1" destOrd="0" parTransId="{93CF194E-441A-476A-9E41-B8058B0C3B53}" sibTransId="{2E07AAE8-F467-4B74-BE36-BD1A3060131F}"/>
    <dgm:cxn modelId="{59BBD452-7426-4C42-A4B1-B750D5FF7843}" type="presOf" srcId="{BEB114A2-F6DA-41C8-A825-8699DB125C7A}" destId="{ED494820-B1D2-4488-9071-DA434FF50996}" srcOrd="0" destOrd="0" presId="urn:microsoft.com/office/officeart/2005/8/layout/vList5"/>
    <dgm:cxn modelId="{6743D852-B18F-462E-BD8B-E1EAF60831A3}" type="presOf" srcId="{344692EB-C55A-4F94-9FF5-7A3B49BED0D5}" destId="{3B4DFE86-90BC-495D-8177-0B60234A7E62}" srcOrd="0" destOrd="2" presId="urn:microsoft.com/office/officeart/2005/8/layout/vList5"/>
    <dgm:cxn modelId="{67BF709A-BB82-4450-846A-CFC418742CD7}" type="presOf" srcId="{34170212-26F8-4441-8D41-00D23ED583D5}" destId="{4EE71477-CB97-484D-9040-C4C7D33609F4}" srcOrd="0" destOrd="0" presId="urn:microsoft.com/office/officeart/2005/8/layout/vList5"/>
    <dgm:cxn modelId="{8683FCF1-BBE0-42F5-8AE7-BBE37D9E9021}" type="presParOf" srcId="{60CB38D1-DEE5-455D-A83E-09D526DF8A31}" destId="{67E7ED9B-F9BB-4F22-9BEC-175E00391246}" srcOrd="0" destOrd="0" presId="urn:microsoft.com/office/officeart/2005/8/layout/vList5"/>
    <dgm:cxn modelId="{45238001-7DE0-4A30-B8D5-B42001830FEA}" type="presParOf" srcId="{67E7ED9B-F9BB-4F22-9BEC-175E00391246}" destId="{E736F62A-2E58-4746-8C12-FFAB5019171B}" srcOrd="0" destOrd="0" presId="urn:microsoft.com/office/officeart/2005/8/layout/vList5"/>
    <dgm:cxn modelId="{54B377D3-A52C-4D0F-9479-3C31F796BA37}" type="presParOf" srcId="{67E7ED9B-F9BB-4F22-9BEC-175E00391246}" destId="{8505690C-BEE9-4293-9AF1-E9ADD2F8E066}" srcOrd="1" destOrd="0" presId="urn:microsoft.com/office/officeart/2005/8/layout/vList5"/>
    <dgm:cxn modelId="{A337140F-D649-4086-B596-B5D09836E1B6}" type="presParOf" srcId="{60CB38D1-DEE5-455D-A83E-09D526DF8A31}" destId="{27B6F4F0-BC36-4079-BF61-A9FE827D40D8}" srcOrd="1" destOrd="0" presId="urn:microsoft.com/office/officeart/2005/8/layout/vList5"/>
    <dgm:cxn modelId="{2176756C-573A-40B2-925E-ABCC0B1C6584}" type="presParOf" srcId="{60CB38D1-DEE5-455D-A83E-09D526DF8A31}" destId="{4E46F054-841A-4AB0-9C37-D3963449737F}" srcOrd="2" destOrd="0" presId="urn:microsoft.com/office/officeart/2005/8/layout/vList5"/>
    <dgm:cxn modelId="{78FA56FF-EB18-4975-A1AF-96598BBDD48C}" type="presParOf" srcId="{4E46F054-841A-4AB0-9C37-D3963449737F}" destId="{ED494820-B1D2-4488-9071-DA434FF50996}" srcOrd="0" destOrd="0" presId="urn:microsoft.com/office/officeart/2005/8/layout/vList5"/>
    <dgm:cxn modelId="{82B42606-FDA3-41AD-96D3-C1A6BC59BF6B}" type="presParOf" srcId="{4E46F054-841A-4AB0-9C37-D3963449737F}" destId="{3B4DFE86-90BC-495D-8177-0B60234A7E62}" srcOrd="1" destOrd="0" presId="urn:microsoft.com/office/officeart/2005/8/layout/vList5"/>
    <dgm:cxn modelId="{DD124A9D-1057-4C64-9C59-D6D7D0AA9429}" type="presParOf" srcId="{60CB38D1-DEE5-455D-A83E-09D526DF8A31}" destId="{741183E0-785E-4782-AC4D-55B841FB1021}" srcOrd="3" destOrd="0" presId="urn:microsoft.com/office/officeart/2005/8/layout/vList5"/>
    <dgm:cxn modelId="{E3DDC5EA-1815-4E76-9333-3506BA2AF359}" type="presParOf" srcId="{60CB38D1-DEE5-455D-A83E-09D526DF8A31}" destId="{A49E4407-1E92-492D-9587-4310846C4514}" srcOrd="4" destOrd="0" presId="urn:microsoft.com/office/officeart/2005/8/layout/vList5"/>
    <dgm:cxn modelId="{79121EA5-32E0-46FF-A96B-D4D6DF5D61E8}" type="presParOf" srcId="{A49E4407-1E92-492D-9587-4310846C4514}" destId="{09DEA4A9-FFCF-4DBF-812E-A1E4CE44A2CE}" srcOrd="0" destOrd="0" presId="urn:microsoft.com/office/officeart/2005/8/layout/vList5"/>
    <dgm:cxn modelId="{08DFFCDC-9D66-41B0-8C29-9EECA2090AFB}" type="presParOf" srcId="{A49E4407-1E92-492D-9587-4310846C4514}" destId="{4EE71477-CB97-484D-9040-C4C7D33609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Процедура „Допълваща подкрепа за български научни организации, изпълняващи проекти по програма Хоризонт 2020 </a:t>
          </a:r>
          <a:r>
            <a:rPr lang="en-US" sz="1600" dirty="0" smtClean="0">
              <a:latin typeface="Candara" panose="020E0502030303020204" pitchFamily="34" charset="0"/>
            </a:rPr>
            <a:t>Widespread (Teaming) </a:t>
          </a:r>
          <a:r>
            <a:rPr lang="bg-BG" sz="1600" dirty="0" smtClean="0">
              <a:latin typeface="Candara" panose="020E0502030303020204" pitchFamily="34" charset="0"/>
            </a:rPr>
            <a:t>Фаза 2“</a:t>
          </a:r>
        </a:p>
        <a:p>
          <a:r>
            <a:rPr lang="bg-BG" sz="1600" dirty="0" smtClean="0">
              <a:latin typeface="Candara" panose="020E0502030303020204" pitchFamily="34" charset="0"/>
            </a:rPr>
            <a:t>Основна цел: Осигуряване на допълваща подкрепа на български научни организации и висши училища, за проекти, одобрени за финансиране по програма Хоризонт 2020 WIDESPREAD</a:t>
          </a:r>
          <a:r>
            <a:rPr lang="en-GB" sz="1600" dirty="0" smtClean="0">
              <a:latin typeface="Candara" panose="020E0502030303020204" pitchFamily="34" charset="0"/>
            </a:rPr>
            <a:t> </a:t>
          </a:r>
          <a:r>
            <a:rPr lang="bg-BG" sz="1600" dirty="0" smtClean="0">
              <a:latin typeface="Candara" panose="020E0502030303020204" pitchFamily="34" charset="0"/>
            </a:rPr>
            <a:t>(</a:t>
          </a:r>
          <a:r>
            <a:rPr lang="bg-BG" sz="1600" dirty="0" err="1" smtClean="0">
              <a:latin typeface="Candara" panose="020E0502030303020204" pitchFamily="34" charset="0"/>
            </a:rPr>
            <a:t>Teaming</a:t>
          </a:r>
          <a:r>
            <a:rPr lang="bg-BG" sz="1600" dirty="0" smtClean="0">
              <a:latin typeface="Candara" panose="020E0502030303020204" pitchFamily="34" charset="0"/>
            </a:rPr>
            <a:t>), фаза 2.</a:t>
          </a:r>
          <a:endParaRPr lang="en-US" sz="16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 и партньори: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200" dirty="0" smtClean="0">
              <a:solidFill>
                <a:schemeClr val="tx2"/>
              </a:solidFill>
              <a:latin typeface="Candara" panose="020E0502030303020204" pitchFamily="34" charset="0"/>
            </a:rPr>
            <a:t>Научноизследователски организации по смисъла на т. 15, буква бб от Рамката за държавна помощ за научни изследвания, развитие и иновации (2014/C 198/01), регистрирани на територията на България, които изпълняват проекти, одобрени за финансиране по програма Хоризонт 2020 WIDESPREAD</a:t>
          </a:r>
          <a:r>
            <a:rPr lang="en-GB" sz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2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2.</a:t>
          </a:r>
          <a:endParaRPr lang="en-US" sz="16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1301/2013 г.,  ЗУСЕСИФ, както и приложимата национална уредба. </a:t>
          </a:r>
          <a:endParaRPr lang="en-US" sz="1200" dirty="0">
            <a:latin typeface="Candara" panose="020E0502030303020204" pitchFamily="34" charset="0"/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73AFA1C-7EF2-4806-A416-3FF4FDD15556}">
      <dgm:prSet phldrT="[Text]" custT="1"/>
      <dgm:spPr/>
      <dgm:t>
        <a:bodyPr/>
        <a:lstStyle/>
        <a:p>
          <a:r>
            <a:rPr lang="bg-BG" sz="1400" b="1" dirty="0" smtClean="0">
              <a:latin typeface="Candara" panose="020E0502030303020204" pitchFamily="34" charset="0"/>
            </a:rPr>
            <a:t>Бюджет: 92 000 000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Минимален размер на помощта: </a:t>
          </a:r>
        </a:p>
        <a:p>
          <a:r>
            <a:rPr lang="bg-BG" sz="1400" dirty="0" smtClean="0">
              <a:latin typeface="Candara" panose="020E0502030303020204" pitchFamily="34" charset="0"/>
            </a:rPr>
            <a:t>5 000 000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Максимален размер на помощта: </a:t>
          </a:r>
        </a:p>
        <a:p>
          <a:r>
            <a:rPr lang="bg-BG" sz="1400" dirty="0" smtClean="0">
              <a:latin typeface="Candara" panose="020E0502030303020204" pitchFamily="34" charset="0"/>
            </a:rPr>
            <a:t>30 000 000 лв.</a:t>
          </a:r>
          <a:endParaRPr lang="en-US" sz="1400" dirty="0">
            <a:latin typeface="Candara" panose="020E0502030303020204" pitchFamily="34" charset="0"/>
          </a:endParaRPr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Дата на обявяване: Февруари 2019 г. </a:t>
          </a:r>
          <a:endParaRPr lang="en-US" sz="1400" dirty="0">
            <a:latin typeface="Candara" panose="020E0502030303020204" pitchFamily="34" charset="0"/>
          </a:endParaRPr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1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</a:t>
          </a:r>
          <a:r>
            <a:rPr lang="bg-BG" sz="11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: </a:t>
          </a:r>
          <a:r>
            <a:rPr lang="ru-RU" sz="1000" dirty="0" smtClean="0">
              <a:solidFill>
                <a:schemeClr val="tx2"/>
              </a:solidFill>
              <a:latin typeface="Candara" panose="020E0502030303020204" pitchFamily="34" charset="0"/>
            </a:rPr>
            <a:t>Дейности, включени в дневния ред на българските научни организации, за проекти, които са одобрени за финансиране по програма Хоризонт 2020 WIDESPREAD</a:t>
          </a:r>
          <a:r>
            <a:rPr lang="en-GB" sz="10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0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2, Това може да включва: Изграждане, модернизация и използване на научноизследователски инфраструктури; Създаване и модернизиране на научни инфраструктури, в т.ч. и на колекции и архиви и регионални партньорски съоръжения/разпределени възли на паневропейските научни комплекси, одобрени по програма Хоризонт 2020 WIDESPREAD</a:t>
          </a:r>
          <a:r>
            <a:rPr lang="en-GB" sz="10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0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2; Закупуването и инсталирането на специално оборудване, необходимо за провеждане на научни изследвания, свързани с технологиите, за въвеждане на нови методи на обучение и подготовка на специалисти и инженери, за експериментални разработки и приложни изследвания, фокусирани върху развитието или полезни изменения на нови технологии, за разпространение на резултатите и по-добра комуникация относно възможностите, произтичащи от тези технологии, както и други свързани с тях дейности. Събиране на масиви от данни и архиви; обучение и мобилност на изследователите и други свързани с тях дейности. Инвестициите в инфраструктура/оборудване следва да бъдат най-малко 74% от общия размер на подкрепата от ЕФРР по ОП, с цел да се осигури устойчиво развитие на научната инфраструктура. Няма да бъдат допустими изолирани обновявания на сгради с ограничено въздействие върху качеството и количеството провеждани научни изследвания.</a:t>
          </a:r>
          <a:endParaRPr lang="en-US" sz="10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987616" custLinFactNeighborX="15" custLinFactNeighborY="-745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0308" custScaleY="2000000" custLinFactY="54147" custLinFactNeighborX="50868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103706" custScaleY="1640861" custLinFactY="-900000" custLinFactNeighborX="1087" custLinFactNeighborY="-99378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103313" custScaleY="1724501" custLinFactX="-6397" custLinFactY="-4970" custLinFactNeighborX="-100000" custLinFactNeighborY="-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98168" custScaleY="1263479" custLinFactX="-8805" custLinFactY="2073586" custLinFactNeighborX="-100000" custLinFactNeighborY="2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Y="1214922" custLinFactY="500000" custLinFactNeighborX="-19" custLinFactNeighborY="59440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Процедура „Въвеждане на дуална система на обучение</a:t>
          </a:r>
          <a:r>
            <a:rPr lang="bg-BG" sz="16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r>
            <a:rPr lang="bg-BG" sz="1600" dirty="0" smtClean="0">
              <a:latin typeface="Candara" panose="020E0502030303020204" pitchFamily="34" charset="0"/>
            </a:rPr>
            <a:t>Основна цел: Въвеждане на </a:t>
          </a:r>
          <a:r>
            <a:rPr lang="bg-BG" sz="1600" dirty="0" err="1" smtClean="0">
              <a:latin typeface="Candara" panose="020E0502030303020204" pitchFamily="34" charset="0"/>
            </a:rPr>
            <a:t>дуалната</a:t>
          </a:r>
          <a:r>
            <a:rPr lang="bg-BG" sz="1600" dirty="0" smtClean="0">
              <a:latin typeface="Candara" panose="020E0502030303020204" pitchFamily="34" charset="0"/>
            </a:rPr>
            <a:t> система на обучение в България и по-конкретно</a:t>
          </a:r>
          <a:r>
            <a:rPr lang="en-GB" sz="1600" dirty="0" smtClean="0">
              <a:latin typeface="Candara" panose="020E0502030303020204" pitchFamily="34" charset="0"/>
            </a:rPr>
            <a:t>,</a:t>
          </a:r>
          <a:r>
            <a:rPr lang="bg-BG" sz="1600" dirty="0" smtClean="0">
              <a:latin typeface="Candara" panose="020E0502030303020204" pitchFamily="34" charset="0"/>
            </a:rPr>
            <a:t> създаване на тясна обвързаност между образователната система и реалните потребности на пазара на труда. </a:t>
          </a:r>
          <a:endParaRPr lang="en-US" sz="16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3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  <a:r>
            <a:rPr lang="bg-BG" sz="13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3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- </a:t>
          </a:r>
          <a:r>
            <a:rPr lang="bg-BG" sz="1300" dirty="0" smtClean="0">
              <a:solidFill>
                <a:schemeClr val="tx2"/>
              </a:solidFill>
              <a:latin typeface="Candara" panose="020E0502030303020204" pitchFamily="34" charset="0"/>
            </a:rPr>
            <a:t>Професионални гимназии;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3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партньори:</a:t>
          </a:r>
          <a:r>
            <a:rPr lang="bg-BG" sz="1300" b="1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300" b="1" dirty="0" smtClean="0">
              <a:solidFill>
                <a:schemeClr val="tx2"/>
              </a:solidFill>
              <a:latin typeface="Candara" panose="020E0502030303020204" pitchFamily="34" charset="0"/>
            </a:rPr>
            <a:t>- </a:t>
          </a:r>
          <a:r>
            <a:rPr lang="bg-BG" sz="1300" dirty="0" smtClean="0">
              <a:solidFill>
                <a:schemeClr val="tx2"/>
              </a:solidFill>
              <a:latin typeface="Candara" panose="020E0502030303020204" pitchFamily="34" charset="0"/>
            </a:rPr>
            <a:t>Работодатели.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3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algn="just"/>
          <a:r>
            <a:rPr lang="bg-BG" sz="13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3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>
            <a:latin typeface="Candara" panose="020E0502030303020204" pitchFamily="34" charset="0"/>
          </a:endParaRPr>
        </a:p>
        <a:p>
          <a:r>
            <a:rPr lang="bg-BG" sz="1400" b="1" dirty="0" smtClean="0">
              <a:latin typeface="Candara" panose="020E0502030303020204" pitchFamily="34" charset="0"/>
            </a:rPr>
            <a:t>Бюджет: 14 000 000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Минимален размер на помощта: 200 000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Максимален размер на помощта: 500 000 лв.</a:t>
          </a:r>
        </a:p>
        <a:p>
          <a:endParaRPr lang="en-US" sz="1400" dirty="0">
            <a:latin typeface="Candara" panose="020E0502030303020204" pitchFamily="34" charset="0"/>
          </a:endParaRPr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Дата на обявяване: март 2019 г.</a:t>
          </a:r>
          <a:endParaRPr lang="en-US" sz="1400" dirty="0">
            <a:latin typeface="Candara" panose="020E0502030303020204" pitchFamily="34" charset="0"/>
          </a:endParaRPr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en-GB" sz="12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1. 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Определяне на работни места за практическо обучение и вписването им в специално създаден регистрационен формат – списък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; 2. 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Адаптиране на учебни планове и програми за конкретните училища и класове, участващи в дуалната система на обучение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; 3. 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Разработване на учебни помагала и матерали за специфична професионална подготовка; 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4.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 Обучение на педагогически специалисти по специфична професионална подготовка и за същността на дуалното обучение; 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5. Обучение на наставници в педагогически и методически умения; 6. </a:t>
          </a:r>
          <a:r>
            <a:rPr lang="ru-RU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Обучение на кариерни консултанти за същността на дуалното обучение; 7. Провеждане на обучение на ученици от професионалните средни училища по дуалната система на обучение съгласно съществуващата законодателна рамка; 8. Провеждане на държавен изпит по теория и практика по професията от професионални гимназии и организации (фирми), външни за училищата; 9. Непреки дейности - за организация и управление, информация и комуникация на проекта.</a:t>
          </a:r>
          <a:endParaRPr lang="bg-BG" sz="1200" b="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0324" custScaleY="2000000" custLinFactY="100000" custLinFactNeighborX="52098" custLinFactNeighborY="15167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1953" custLinFactX="-2329" custLinFactY="2160509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153437" custLinFactY="600000" custLinFactNeighborX="51662" custLinFactNeighborY="68977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Процедура „Професионално образование за успешна реализация на пазара на труда на регионално ниво</a:t>
          </a:r>
          <a:r>
            <a:rPr lang="bg-BG" sz="16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r>
            <a:rPr lang="bg-BG" sz="1600" dirty="0" smtClean="0">
              <a:latin typeface="Candara" panose="020E0502030303020204" pitchFamily="34" charset="0"/>
            </a:rPr>
            <a:t>Основна цел: Основната цел на операцията е адаптиране на професионалното образование и обучение в съответствие със спецификите и нуждите на пазара на труда в 6 района за планиране на Република България. </a:t>
          </a:r>
          <a:endParaRPr lang="en-US" sz="16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Национално представителни организации на работниците и служителите и на работодателите</a:t>
          </a:r>
          <a:r>
            <a:rPr lang="en-GB" sz="1200" dirty="0" smtClean="0">
              <a:solidFill>
                <a:schemeClr val="tx2"/>
              </a:solidFill>
              <a:latin typeface="Candara" panose="020E0502030303020204" pitchFamily="34" charset="0"/>
            </a:rPr>
            <a:t>.</a:t>
          </a:r>
          <a:endParaRPr lang="bg-BG" sz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партньори:</a:t>
          </a:r>
          <a:r>
            <a:rPr lang="bg-BG" sz="1200" b="1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Професионални гимназии, браншови организации, работодатели.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>
            <a:latin typeface="Candara" panose="020E0502030303020204" pitchFamily="34" charset="0"/>
          </a:endParaRPr>
        </a:p>
        <a:p>
          <a:r>
            <a:rPr lang="bg-BG" sz="1400" b="1" dirty="0" smtClean="0">
              <a:latin typeface="Candara" panose="020E0502030303020204" pitchFamily="34" charset="0"/>
            </a:rPr>
            <a:t>Бюджет: 7 200 000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Минимален/максимален размер на помощта: </a:t>
          </a:r>
          <a:endParaRPr lang="en-GB" sz="1400" dirty="0" smtClean="0">
            <a:latin typeface="Candara" panose="020E0502030303020204" pitchFamily="34" charset="0"/>
          </a:endParaRPr>
        </a:p>
        <a:p>
          <a:r>
            <a:rPr lang="bg-BG" sz="1400" dirty="0" smtClean="0">
              <a:latin typeface="Candara" panose="020E0502030303020204" pitchFamily="34" charset="0"/>
            </a:rPr>
            <a:t>1 200 000 лв. на район за планиране</a:t>
          </a:r>
        </a:p>
        <a:p>
          <a:endParaRPr lang="en-US" sz="1400" dirty="0">
            <a:latin typeface="Candara" panose="020E0502030303020204" pitchFamily="34" charset="0"/>
          </a:endParaRPr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Дата на обявяване: септември 2019 г.</a:t>
          </a:r>
          <a:endParaRPr lang="en-US" sz="1400" dirty="0">
            <a:latin typeface="Candara" panose="020E0502030303020204" pitchFamily="34" charset="0"/>
          </a:endParaRPr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bg-BG" sz="12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1.Подкрепа за практическото обучение на учениците от професионалните гимназии чрез допълнителни практики в реална работна среда;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 2. </a:t>
          </a:r>
          <a:r>
            <a:rPr lang="ru-RU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Валидиране на знания, умения и компетентности на лица над 16 години; 3. Въвеждане на гъвкави форми на обучение в професионалното образование, например модулно обучение за придобиване на професионална квалификация и учебна документация, разработена в сътрудничество с представители на бизнеса; 4. Подкрепа за изграждане на системи за планиране на обучението в зависимост от нуждите на пазара на труда на национално и регионално ниво; 5. Актуализация на учебни програми и учебни планове в професионалното образование с участие на работодателите; 6. Провеждане на информационни кампании за популяризиране възможностите за валидиране на знания и умения; 7. Непреки дейности - за организация и управление, информация и комуникация на проекта.</a:t>
          </a:r>
          <a:endParaRPr lang="bg-BG" sz="1200" b="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1372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990680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Процедура „Усъвършенстване на системата на висшето образование в съответствие с изискванията на пазара на труда</a:t>
          </a:r>
          <a:r>
            <a:rPr lang="bg-BG" sz="16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r>
            <a:rPr lang="bg-BG" sz="1600" dirty="0" smtClean="0">
              <a:latin typeface="Candara" panose="020E0502030303020204" pitchFamily="34" charset="0"/>
            </a:rPr>
            <a:t>Основни цели на</a:t>
          </a:r>
          <a:r>
            <a:rPr lang="en-GB" sz="1600" dirty="0" smtClean="0">
              <a:latin typeface="Candara" panose="020E0502030303020204" pitchFamily="34" charset="0"/>
            </a:rPr>
            <a:t> </a:t>
          </a:r>
          <a:r>
            <a:rPr lang="bg-BG" sz="1600" dirty="0" smtClean="0">
              <a:latin typeface="Candara" panose="020E0502030303020204" pitchFamily="34" charset="0"/>
            </a:rPr>
            <a:t>процедурата:  повишаване на качеството на висшето образование; подобряване на ефикасността на финансовото управление; повишаване на квалификацията на персонала в сферата на НИРД; подобряване на практическите умения на студентите и перспективите за успешна реализация на пазара на труда.</a:t>
          </a:r>
          <a:endParaRPr lang="en-US" sz="16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200" u="none" dirty="0" smtClean="0">
              <a:solidFill>
                <a:schemeClr val="tx2"/>
              </a:solidFill>
              <a:latin typeface="Candara" panose="020E0502030303020204" pitchFamily="34" charset="0"/>
            </a:rPr>
            <a:t>- Висши училища, създадени в съответствие с разпоредбите на Закона за висшето образование</a:t>
          </a:r>
          <a:r>
            <a:rPr lang="en-GB" sz="1200" u="none" dirty="0" smtClean="0">
              <a:solidFill>
                <a:schemeClr val="tx2"/>
              </a:solidFill>
              <a:latin typeface="Candara" panose="020E0502030303020204" pitchFamily="34" charset="0"/>
            </a:rPr>
            <a:t>.</a:t>
          </a:r>
          <a:endParaRPr lang="bg-BG" sz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Асоциирани партньори:</a:t>
          </a:r>
          <a:r>
            <a:rPr lang="bg-BG" sz="1200" b="1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- Работодатели.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>
            <a:latin typeface="Candara" panose="020E0502030303020204" pitchFamily="34" charset="0"/>
          </a:endParaRPr>
        </a:p>
        <a:p>
          <a:r>
            <a:rPr lang="bg-BG" sz="1400" b="1" dirty="0" smtClean="0">
              <a:latin typeface="Candara" panose="020E0502030303020204" pitchFamily="34" charset="0"/>
            </a:rPr>
            <a:t>Бюджет: 30 000 000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Минимален размер на помощта: 600 000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Максимален размер на помощта: 2 000 000 лв.</a:t>
          </a:r>
        </a:p>
        <a:p>
          <a:endParaRPr lang="en-US" sz="1400" dirty="0">
            <a:latin typeface="Candara" panose="020E0502030303020204" pitchFamily="34" charset="0"/>
          </a:endParaRPr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Дата на обявяване: октомври 2019 г.</a:t>
          </a:r>
          <a:endParaRPr lang="en-US" sz="1400" dirty="0">
            <a:latin typeface="Candara" panose="020E0502030303020204" pitchFamily="34" charset="0"/>
          </a:endParaRPr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bg-BG" sz="1200" b="0" u="none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sz="1200" dirty="0" smtClean="0">
              <a:solidFill>
                <a:schemeClr val="tx2"/>
              </a:solidFill>
              <a:latin typeface="Candara" panose="020E0502030303020204" pitchFamily="34" charset="0"/>
            </a:rPr>
            <a:t>1.Използване на HE Innovate като инструмент за самооценка и насърчаване на промени и иновации във висшите училища; 2. Подкрепа за квалификация, продължаващо обучение и кариерно развитие на заетите в сферата на науката; 3. Оптимизиране структурата и дейността на висшите училища чрез подобряване модела на финансиране; 4. Разработване и внедряване на модели за обвързване на финансирането на висшите училища с резултатите от обучението и реализацията на студентите; 5. Усъвършенстване на системата за акредитация, чрез стимулиране гъвкавостта и прозрачността на външното и вътрешно оценяване на качеството във висшите училища и научните организации; 6. Насърчаване участието на студенти в различни форми на допълнително обучение и мобилност; 7. Подобряване на условията за усъвършенстване и придобиване на нови личностни и професионални знания и умения, включително чрез развитие на партньорски мрежи; 8. Развитие на системата за кариерно ориентиране за студенти в системата на висшето образование; 9. Осигуряване на допълнителна практическа подготовка; 10. Непреки дейности.</a:t>
          </a:r>
          <a:endParaRPr lang="en-GB" sz="1200" dirty="0" smtClean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5054" custScaleY="2000000" custLinFactY="191243" custLinFactNeighborX="52443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168931" custLinFactY="600000" custLinFactNeighborX="53780" custLinFactNeighborY="68207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>
              <a:latin typeface="Candara" panose="020E0502030303020204" pitchFamily="34" charset="0"/>
            </a:rPr>
            <a:t>Процедура „Повишаване на капацитета на педагогическите специалисти за работа в мултикултурна среда</a:t>
          </a:r>
          <a:r>
            <a:rPr lang="bg-BG" sz="1600" dirty="0" smtClean="0">
              <a:solidFill>
                <a:schemeClr val="bg1"/>
              </a:solidFill>
              <a:latin typeface="Candara" panose="020E0502030303020204" pitchFamily="34" charset="0"/>
            </a:rPr>
            <a:t>“</a:t>
          </a:r>
        </a:p>
        <a:p>
          <a:r>
            <a:rPr lang="bg-BG" sz="1600" dirty="0" smtClean="0">
              <a:latin typeface="Candara" panose="020E0502030303020204" pitchFamily="34" charset="0"/>
            </a:rPr>
            <a:t>Основна цел: Прилагане на стратегия за квалификация на учители и административен персонал в областта на образованието за работа в мултиетническа среда и развиване на културната идентичност на децата и учениците. </a:t>
          </a:r>
          <a:endParaRPr lang="en-US" sz="1600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l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</a:t>
          </a:r>
          <a:r>
            <a:rPr lang="en-GB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:</a:t>
          </a:r>
          <a:r>
            <a:rPr lang="bg-BG" sz="12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endParaRPr lang="en-GB" sz="1200" b="1" u="none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algn="l"/>
          <a:r>
            <a:rPr lang="bg-BG" sz="1200" u="none" dirty="0" smtClean="0">
              <a:solidFill>
                <a:schemeClr val="tx2"/>
              </a:solidFill>
              <a:latin typeface="Candara" panose="020E0502030303020204" pitchFamily="34" charset="0"/>
            </a:rPr>
            <a:t>Юридическите лица, посочени в чл.222 от Закона за предучилищното и училищно образование: </a:t>
          </a:r>
          <a:r>
            <a:rPr lang="ru-RU" sz="1200" u="none" dirty="0" smtClean="0">
              <a:solidFill>
                <a:schemeClr val="tx2"/>
              </a:solidFill>
              <a:latin typeface="Candara" panose="020E0502030303020204" pitchFamily="34" charset="0"/>
            </a:rPr>
            <a:t>специализирани обслужващи звена, висши училища и научни организации; обучителни организации, чиито програми за обучение са одобрени при условията и по реда Глава единадесета от Закона за предучилищното и училищно образование.</a:t>
          </a:r>
          <a:endParaRPr lang="bg-BG" sz="1200" dirty="0" smtClean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>
            <a:latin typeface="Candara" panose="020E0502030303020204" pitchFamily="34" charset="0"/>
          </a:endParaRPr>
        </a:p>
        <a:p>
          <a:r>
            <a:rPr lang="bg-BG" sz="1400" b="1" dirty="0" smtClean="0">
              <a:latin typeface="Candara" panose="020E0502030303020204" pitchFamily="34" charset="0"/>
            </a:rPr>
            <a:t>Бюджет: 5 000 000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Минимален размер на помощта: 100 000 лв.</a:t>
          </a:r>
        </a:p>
        <a:p>
          <a:r>
            <a:rPr lang="bg-BG" sz="1400" dirty="0" smtClean="0">
              <a:latin typeface="Candara" panose="020E0502030303020204" pitchFamily="34" charset="0"/>
            </a:rPr>
            <a:t>Максимален размер на помощта: 391 166лв.</a:t>
          </a:r>
        </a:p>
        <a:p>
          <a:endParaRPr lang="en-US" sz="1400" dirty="0">
            <a:latin typeface="Candara" panose="020E0502030303020204" pitchFamily="34" charset="0"/>
          </a:endParaRPr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>
              <a:latin typeface="Candara" panose="020E0502030303020204" pitchFamily="34" charset="0"/>
            </a:rPr>
            <a:t>Дата на обявяване: Юли 2019 г.</a:t>
          </a:r>
          <a:endParaRPr lang="en-US" sz="1400" dirty="0">
            <a:latin typeface="Candara" panose="020E0502030303020204" pitchFamily="34" charset="0"/>
          </a:endParaRPr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1" u="sng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en-GB" sz="1200" b="1" u="none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1. 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Актуализиране на учебните планове и програми във висшите училища, подготвящи педагогически специалисти с цел обучение за ефективна работа в мултикултурна образователна среда</a:t>
          </a:r>
          <a:r>
            <a:rPr lang="bg-BG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; 2. </a:t>
          </a:r>
          <a:r>
            <a:rPr lang="bg-BG" sz="1200" dirty="0" smtClean="0">
              <a:solidFill>
                <a:schemeClr val="tx2"/>
              </a:solidFill>
              <a:latin typeface="Candara" panose="020E0502030303020204" pitchFamily="34" charset="0"/>
            </a:rPr>
            <a:t>Провеждане на краткосрочни обучения на учители, педагогически специалисти и директори от училища и детски градини за работа в мултикултурна образователна среда, </a:t>
          </a:r>
          <a:r>
            <a:rPr lang="ru-RU" sz="1200" b="0" dirty="0" smtClean="0">
              <a:solidFill>
                <a:schemeClr val="tx2"/>
              </a:solidFill>
              <a:latin typeface="Candara" panose="020E0502030303020204" pitchFamily="34" charset="0"/>
            </a:rPr>
            <a:t>които завършват с присъждане на от 1 до 3 квалификационни кредита; 3. Подкрепа на педагогическите специалисти за участие в процедури за придобиване на професионално-квалификационни степени за работа в мултикултурна среда, включително провеждане на подготвителни курсове за придобиване на пета и четвърта професионално-квалификационна степен за работа в мултикултурна среда (само за висши училища); 4. Непреки дейности - за организация и управление, информация и комуникация на проекта.</a:t>
          </a:r>
          <a:endParaRPr lang="en-US" sz="1200" b="0" dirty="0">
            <a:solidFill>
              <a:schemeClr val="tx2"/>
            </a:solidFill>
            <a:latin typeface="Candara" panose="020E0502030303020204" pitchFamily="34" charset="0"/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94207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190132" custLinFactY="600000" custLinFactNeighborX="53780" custLinFactNeighborY="67118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05690C-BEE9-4293-9AF1-E9ADD2F8E066}">
      <dsp:nvSpPr>
        <dsp:cNvPr id="0" name=""/>
        <dsp:cNvSpPr/>
      </dsp:nvSpPr>
      <dsp:spPr>
        <a:xfrm rot="5400000">
          <a:off x="6579060" y="-2710745"/>
          <a:ext cx="983087" cy="665468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Допълваща подкрепа за български научни организации, изпълняващи проекти по програма Хоризонт 2020 </a:t>
          </a:r>
          <a:r>
            <a:rPr lang="en-US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Widespread (Teaming) ,</a:t>
          </a:r>
          <a:r>
            <a:rPr lang="bg-BG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Фаза 2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sp:txBody>
      <dsp:txXfrm rot="-5400000">
        <a:off x="3743261" y="173044"/>
        <a:ext cx="6606696" cy="887107"/>
      </dsp:txXfrm>
    </dsp:sp>
    <dsp:sp modelId="{E736F62A-2E58-4746-8C12-FFAB5019171B}">
      <dsp:nvSpPr>
        <dsp:cNvPr id="0" name=""/>
        <dsp:cNvSpPr/>
      </dsp:nvSpPr>
      <dsp:spPr>
        <a:xfrm>
          <a:off x="12111" y="0"/>
          <a:ext cx="3743261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>
              <a:latin typeface="Candara" panose="020E0502030303020204" pitchFamily="34" charset="0"/>
            </a:rPr>
            <a:t>Приоритетна ос 1.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smtClean="0">
              <a:latin typeface="Candara" panose="020E0502030303020204" pitchFamily="34" charset="0"/>
            </a:rPr>
            <a:t>Научни изследвания и технологично развитие</a:t>
          </a:r>
          <a:endParaRPr lang="en-US" sz="2200" kern="1200" dirty="0">
            <a:latin typeface="Candara" panose="020E0502030303020204" pitchFamily="34" charset="0"/>
          </a:endParaRPr>
        </a:p>
      </dsp:txBody>
      <dsp:txXfrm>
        <a:off x="72099" y="59988"/>
        <a:ext cx="3623285" cy="1108883"/>
      </dsp:txXfrm>
    </dsp:sp>
    <dsp:sp modelId="{3B4DFE86-90BC-495D-8177-0B60234A7E62}">
      <dsp:nvSpPr>
        <dsp:cNvPr id="0" name=""/>
        <dsp:cNvSpPr/>
      </dsp:nvSpPr>
      <dsp:spPr>
        <a:xfrm rot="5400000">
          <a:off x="6163918" y="-1131842"/>
          <a:ext cx="1799561" cy="66481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Въвеждане на дуална система на обучение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Професионално образование за успешна реализация на пазара на труда на регионално ниво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Усъвършенстване на системата на висшето образование в съответствие на изискванията на пазара на труда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Candara" panose="020E0502030303020204" pitchFamily="34" charset="0"/>
          </a:endParaRPr>
        </a:p>
      </dsp:txBody>
      <dsp:txXfrm rot="-5400000">
        <a:off x="3739605" y="1380318"/>
        <a:ext cx="6560341" cy="1623867"/>
      </dsp:txXfrm>
    </dsp:sp>
    <dsp:sp modelId="{ED494820-B1D2-4488-9071-DA434FF50996}">
      <dsp:nvSpPr>
        <dsp:cNvPr id="0" name=""/>
        <dsp:cNvSpPr/>
      </dsp:nvSpPr>
      <dsp:spPr>
        <a:xfrm>
          <a:off x="0" y="1577821"/>
          <a:ext cx="3739605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>
              <a:latin typeface="Candara" panose="020E0502030303020204" pitchFamily="34" charset="0"/>
            </a:rPr>
            <a:t>Приоритетна ос 2. </a:t>
          </a:r>
          <a:r>
            <a:rPr lang="ru-RU" sz="2200" b="0" i="0" kern="1200" dirty="0" smtClean="0">
              <a:latin typeface="Candara" panose="020E0502030303020204" pitchFamily="34" charset="0"/>
            </a:rPr>
            <a:t>Образование и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учене</a:t>
          </a:r>
          <a:r>
            <a:rPr lang="ru-RU" sz="2200" b="0" i="0" kern="1200" dirty="0" smtClean="0">
              <a:latin typeface="Candara" panose="020E0502030303020204" pitchFamily="34" charset="0"/>
            </a:rPr>
            <a:t>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през</a:t>
          </a:r>
          <a:r>
            <a:rPr lang="ru-RU" sz="2200" b="0" i="0" kern="1200" dirty="0" smtClean="0">
              <a:latin typeface="Candara" panose="020E0502030303020204" pitchFamily="34" charset="0"/>
            </a:rPr>
            <a:t>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целия</a:t>
          </a:r>
          <a:r>
            <a:rPr lang="ru-RU" sz="2200" b="0" i="0" kern="1200" dirty="0" smtClean="0">
              <a:latin typeface="Candara" panose="020E0502030303020204" pitchFamily="34" charset="0"/>
            </a:rPr>
            <a:t> живот</a:t>
          </a:r>
          <a:endParaRPr lang="en-US" sz="2200" kern="1200" dirty="0">
            <a:latin typeface="Candara" panose="020E0502030303020204" pitchFamily="34" charset="0"/>
          </a:endParaRPr>
        </a:p>
      </dsp:txBody>
      <dsp:txXfrm>
        <a:off x="59988" y="1637809"/>
        <a:ext cx="3619629" cy="1108883"/>
      </dsp:txXfrm>
    </dsp:sp>
    <dsp:sp modelId="{4EE71477-CB97-484D-9040-C4C7D33609F4}">
      <dsp:nvSpPr>
        <dsp:cNvPr id="0" name=""/>
        <dsp:cNvSpPr/>
      </dsp:nvSpPr>
      <dsp:spPr>
        <a:xfrm rot="5400000">
          <a:off x="6579060" y="440561"/>
          <a:ext cx="983087" cy="665468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rPr>
            <a:t>Повишаване на капацитета на педагогическите специалисти за работа в мултикултурна среда</a:t>
          </a:r>
          <a:endParaRPr lang="en-US" sz="16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 rot="-5400000">
        <a:off x="3743261" y="3324350"/>
        <a:ext cx="6606696" cy="887107"/>
      </dsp:txXfrm>
    </dsp:sp>
    <dsp:sp modelId="{09DEA4A9-FFCF-4DBF-812E-A1E4CE44A2CE}">
      <dsp:nvSpPr>
        <dsp:cNvPr id="0" name=""/>
        <dsp:cNvSpPr/>
      </dsp:nvSpPr>
      <dsp:spPr>
        <a:xfrm>
          <a:off x="0" y="3153475"/>
          <a:ext cx="3743261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>
              <a:latin typeface="Candara" panose="020E0502030303020204" pitchFamily="34" charset="0"/>
            </a:rPr>
            <a:t>Приоритетна ос 3.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Образователна</a:t>
          </a:r>
          <a:r>
            <a:rPr lang="ru-RU" sz="2200" b="0" i="0" kern="1200" dirty="0" smtClean="0">
              <a:latin typeface="Candara" panose="020E0502030303020204" pitchFamily="34" charset="0"/>
            </a:rPr>
            <a:t> среда за активно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социално</a:t>
          </a:r>
          <a:r>
            <a:rPr lang="ru-RU" sz="2200" b="0" i="0" kern="1200" dirty="0" smtClean="0">
              <a:latin typeface="Candara" panose="020E0502030303020204" pitchFamily="34" charset="0"/>
            </a:rPr>
            <a:t> </a:t>
          </a:r>
          <a:r>
            <a:rPr lang="ru-RU" sz="2200" b="0" i="0" kern="1200" dirty="0" err="1" smtClean="0">
              <a:latin typeface="Candara" panose="020E0502030303020204" pitchFamily="34" charset="0"/>
            </a:rPr>
            <a:t>приобщаване</a:t>
          </a:r>
          <a:endParaRPr lang="en-US" sz="2200" kern="1200" dirty="0">
            <a:latin typeface="Candara" panose="020E0502030303020204" pitchFamily="34" charset="0"/>
          </a:endParaRPr>
        </a:p>
      </dsp:txBody>
      <dsp:txXfrm>
        <a:off x="59988" y="3213463"/>
        <a:ext cx="3623285" cy="11088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8018" y="0"/>
          <a:ext cx="11853783" cy="10162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Процедура „Допълваща подкрепа за български научни организации, изпълняващи проекти по програма Хоризонт 2020 </a:t>
          </a:r>
          <a:r>
            <a:rPr lang="en-US" sz="1600" kern="1200" dirty="0" smtClean="0">
              <a:latin typeface="Candara" panose="020E0502030303020204" pitchFamily="34" charset="0"/>
            </a:rPr>
            <a:t>Widespread (Teaming) </a:t>
          </a:r>
          <a:r>
            <a:rPr lang="bg-BG" sz="1600" kern="1200" dirty="0" smtClean="0">
              <a:latin typeface="Candara" panose="020E0502030303020204" pitchFamily="34" charset="0"/>
            </a:rPr>
            <a:t>Фаза 2“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Основна цел: Осигуряване на допълваща подкрепа на български научни организации и висши училища, за проекти, одобрени за финансиране по програма Хоризонт 2020 WIDESPREAD</a:t>
          </a:r>
          <a:r>
            <a:rPr lang="en-GB" sz="1600" kern="1200" dirty="0" smtClean="0">
              <a:latin typeface="Candara" panose="020E0502030303020204" pitchFamily="34" charset="0"/>
            </a:rPr>
            <a:t> </a:t>
          </a:r>
          <a:r>
            <a:rPr lang="bg-BG" sz="1600" kern="1200" dirty="0" smtClean="0">
              <a:latin typeface="Candara" panose="020E0502030303020204" pitchFamily="34" charset="0"/>
            </a:rPr>
            <a:t>(</a:t>
          </a:r>
          <a:r>
            <a:rPr lang="bg-BG" sz="1600" kern="1200" dirty="0" err="1" smtClean="0">
              <a:latin typeface="Candara" panose="020E0502030303020204" pitchFamily="34" charset="0"/>
            </a:rPr>
            <a:t>Teaming</a:t>
          </a:r>
          <a:r>
            <a:rPr lang="bg-BG" sz="1600" kern="1200" dirty="0" smtClean="0">
              <a:latin typeface="Candara" panose="020E0502030303020204" pitchFamily="34" charset="0"/>
            </a:rPr>
            <a:t>), фаза 2.</a:t>
          </a:r>
          <a:endParaRPr lang="en-US" sz="16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37784" y="29766"/>
        <a:ext cx="11794251" cy="956745"/>
      </dsp:txXfrm>
    </dsp:sp>
    <dsp:sp modelId="{6454D572-49F6-4E6B-85DF-0FE643182C39}">
      <dsp:nvSpPr>
        <dsp:cNvPr id="0" name=""/>
        <dsp:cNvSpPr/>
      </dsp:nvSpPr>
      <dsp:spPr>
        <a:xfrm>
          <a:off x="3993426" y="1101441"/>
          <a:ext cx="7828973" cy="205804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4889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1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</a:t>
          </a:r>
          <a:r>
            <a:rPr lang="bg-BG" sz="11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: </a:t>
          </a:r>
          <a:r>
            <a:rPr lang="ru-RU" sz="10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Дейности, включени в дневния ред на българските научни организации, за проекти, които са одобрени за финансиране по програма Хоризонт 2020 WIDESPREAD</a:t>
          </a:r>
          <a:r>
            <a:rPr lang="en-GB" sz="1000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000" kern="12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2, Това може да включва: Изграждане, модернизация и използване на научноизследователски инфраструктури; Създаване и модернизиране на научни инфраструктури, в т.ч. и на колекции и архиви и регионални партньорски съоръжения/разпределени възли на паневропейските научни комплекси, одобрени по програма Хоризонт 2020 WIDESPREAD</a:t>
          </a:r>
          <a:r>
            <a:rPr lang="en-GB" sz="1000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000" kern="12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2; Закупуването и инсталирането на специално оборудване, необходимо за провеждане на научни изследвания, свързани с технологиите, за въвеждане на нови методи на обучение и подготовка на специалисти и инженери, за експериментални разработки и приложни изследвания, фокусирани върху развитието или полезни изменения на нови технологии, за разпространение на резултатите и по-добра комуникация относно възможностите, произтичащи от тези технологии, както и други свързани с тях дейности. Събиране на масиви от данни и архиви; обучение и мобилност на изследователите и други свързани с тях дейности. Инвестициите в инфраструктура/оборудване следва да бъдат най-малко 74% от общия размер на подкрепата от ЕФРР по ОП, с цел да се осигури устойчиво развитие на научната инфраструктура. Няма да бъдат допустими изолирани обновявания на сгради с ограничено въздействие върху качеството и количеството провеждани научни изследвания.</a:t>
          </a:r>
          <a:endParaRPr lang="en-US" sz="10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4093891" y="1201906"/>
        <a:ext cx="7628043" cy="1857111"/>
      </dsp:txXfrm>
    </dsp:sp>
    <dsp:sp modelId="{CD6AA59B-55FE-4A03-A0A0-63A148DE0B48}">
      <dsp:nvSpPr>
        <dsp:cNvPr id="0" name=""/>
        <dsp:cNvSpPr/>
      </dsp:nvSpPr>
      <dsp:spPr>
        <a:xfrm>
          <a:off x="90464" y="1155025"/>
          <a:ext cx="3817181" cy="168847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 и партньори: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Научноизследователски организации по смисъла на т. 15, буква бб от Рамката за държавна помощ за научни изследвания, развитие и иновации (2014/C 198/01), регистрирани на територията на България, които изпълняват проекти, одобрени за финансиране по програма Хоризонт 2020 WIDESPREAD</a:t>
          </a:r>
          <a:r>
            <a:rPr lang="en-GB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(Teaming), фаза 2.</a:t>
          </a:r>
          <a:endParaRPr lang="en-US" sz="16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172889" y="1237450"/>
        <a:ext cx="3652331" cy="1523629"/>
      </dsp:txXfrm>
    </dsp:sp>
    <dsp:sp modelId="{CEB3869B-BCE6-407C-96DB-85CD7E3F1B1F}">
      <dsp:nvSpPr>
        <dsp:cNvPr id="0" name=""/>
        <dsp:cNvSpPr/>
      </dsp:nvSpPr>
      <dsp:spPr>
        <a:xfrm>
          <a:off x="105996" y="2995748"/>
          <a:ext cx="3802716" cy="177454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1301/2013 г.,  ЗУСЕСИФ, както и приложимата национална уредба. </a:t>
          </a:r>
          <a:endParaRPr lang="en-US" sz="1200" kern="1200" dirty="0">
            <a:latin typeface="Candara" panose="020E0502030303020204" pitchFamily="34" charset="0"/>
          </a:endParaRPr>
        </a:p>
      </dsp:txBody>
      <dsp:txXfrm>
        <a:off x="192622" y="3082374"/>
        <a:ext cx="3629464" cy="1601295"/>
      </dsp:txXfrm>
    </dsp:sp>
    <dsp:sp modelId="{F03F96C6-74F7-4D24-A3A3-D86C9BA7B94F}">
      <dsp:nvSpPr>
        <dsp:cNvPr id="0" name=""/>
        <dsp:cNvSpPr/>
      </dsp:nvSpPr>
      <dsp:spPr>
        <a:xfrm>
          <a:off x="4168373" y="3459745"/>
          <a:ext cx="3627489" cy="13001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Бюджет: 92 000 000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Минимален размер на помощта: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5 000 000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Максимален размер на помощта: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30 000 000 лв.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4231841" y="3523213"/>
        <a:ext cx="3500553" cy="1173209"/>
      </dsp:txXfrm>
    </dsp:sp>
    <dsp:sp modelId="{C8EE1804-9FD7-4191-B3AD-142B3A017152}">
      <dsp:nvSpPr>
        <dsp:cNvPr id="0" name=""/>
        <dsp:cNvSpPr/>
      </dsp:nvSpPr>
      <dsp:spPr>
        <a:xfrm>
          <a:off x="8161579" y="3472033"/>
          <a:ext cx="3680772" cy="1250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Дата на обявяване: Февруари 2019 г. 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8222608" y="3533062"/>
        <a:ext cx="3558714" cy="11281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4551" y="33846"/>
          <a:ext cx="12009818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Процедура „Въвеждане на дуална система на обучение</a:t>
          </a:r>
          <a:r>
            <a:rPr lang="bg-BG" sz="1600" kern="12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Основна цел: Въвеждане на </a:t>
          </a:r>
          <a:r>
            <a:rPr lang="bg-BG" sz="1600" kern="1200" dirty="0" err="1" smtClean="0">
              <a:latin typeface="Candara" panose="020E0502030303020204" pitchFamily="34" charset="0"/>
            </a:rPr>
            <a:t>дуалната</a:t>
          </a:r>
          <a:r>
            <a:rPr lang="bg-BG" sz="1600" kern="1200" dirty="0" smtClean="0">
              <a:latin typeface="Candara" panose="020E0502030303020204" pitchFamily="34" charset="0"/>
            </a:rPr>
            <a:t> система на обучение в България и по-конкретно</a:t>
          </a:r>
          <a:r>
            <a:rPr lang="en-GB" sz="1600" kern="1200" dirty="0" smtClean="0">
              <a:latin typeface="Candara" panose="020E0502030303020204" pitchFamily="34" charset="0"/>
            </a:rPr>
            <a:t>,</a:t>
          </a:r>
          <a:r>
            <a:rPr lang="bg-BG" sz="1600" kern="1200" dirty="0" smtClean="0">
              <a:latin typeface="Candara" panose="020E0502030303020204" pitchFamily="34" charset="0"/>
            </a:rPr>
            <a:t> създаване на тясна обвързаност между образователната система и реалните потребности на пазара на труда. </a:t>
          </a:r>
          <a:endParaRPr lang="en-US" sz="16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39324" y="68619"/>
        <a:ext cx="11940272" cy="1117684"/>
      </dsp:txXfrm>
    </dsp:sp>
    <dsp:sp modelId="{6454D572-49F6-4E6B-85DF-0FE643182C39}">
      <dsp:nvSpPr>
        <dsp:cNvPr id="0" name=""/>
        <dsp:cNvSpPr/>
      </dsp:nvSpPr>
      <dsp:spPr>
        <a:xfrm>
          <a:off x="4082239" y="1319592"/>
          <a:ext cx="7833211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en-GB" sz="12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1. 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Определяне на работни места за практическо обучение и вписването им в специално създаден регистрационен формат – списък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; 2. 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Адаптиране на учебни планове и програми за конкретните училища и класове, участващи в дуалната система на обучение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; 3. 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Разработване на учебни помагала и матерали за специфична професионална подготовка; 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4.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 Обучение на педагогически специалисти по специфична професионална подготовка и за същността на дуалното обучение; 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5. Обучение на наставници в педагогически и методически умения; 6. </a:t>
          </a:r>
          <a:r>
            <a:rPr lang="ru-RU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Обучение на кариерни консултанти за същността на дуалното обучение; 7. Провеждане на обучение на ученици от професионалните средни училища по дуалната система на обучение съгласно съществуващата законодателна рамка; 8. Провеждане на държавен изпит по теория и практика по професията от професионални гимназии и организации (фирми), външни за училищата; 9. Непреки дейности - за организация и управление, информация и комуникация на проекта.</a:t>
          </a:r>
          <a:endParaRPr lang="bg-BG" sz="1200" b="0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4176503" y="1413856"/>
        <a:ext cx="7644683" cy="1742474"/>
      </dsp:txXfrm>
    </dsp:sp>
    <dsp:sp modelId="{CD6AA59B-55FE-4A03-A0A0-63A148DE0B48}">
      <dsp:nvSpPr>
        <dsp:cNvPr id="0" name=""/>
        <dsp:cNvSpPr/>
      </dsp:nvSpPr>
      <dsp:spPr>
        <a:xfrm>
          <a:off x="0" y="1331898"/>
          <a:ext cx="3908497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3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  <a:r>
            <a:rPr lang="bg-BG" sz="13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lvl="0" algn="just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3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- </a:t>
          </a:r>
          <a:r>
            <a:rPr lang="bg-BG" sz="13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Професионални гимназии;</a:t>
          </a:r>
        </a:p>
        <a:p>
          <a:pPr lvl="0" algn="just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3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партньори:</a:t>
          </a:r>
          <a:r>
            <a:rPr lang="bg-BG" sz="1300" b="1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lvl="0" algn="just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300" b="1" kern="1200" dirty="0" smtClean="0">
              <a:solidFill>
                <a:schemeClr val="tx2"/>
              </a:solidFill>
              <a:latin typeface="Candara" panose="020E0502030303020204" pitchFamily="34" charset="0"/>
            </a:rPr>
            <a:t>- </a:t>
          </a:r>
          <a:r>
            <a:rPr lang="bg-BG" sz="1300" kern="1200" dirty="0" smtClean="0">
              <a:solidFill>
                <a:schemeClr val="tx2"/>
              </a:solidFill>
              <a:latin typeface="Candara" panose="020E0502030303020204" pitchFamily="34" charset="0"/>
            </a:rPr>
            <a:t>Работодатели. </a:t>
          </a:r>
        </a:p>
      </dsp:txBody>
      <dsp:txXfrm>
        <a:off x="88296" y="1420194"/>
        <a:ext cx="3731905" cy="1632152"/>
      </dsp:txXfrm>
    </dsp:sp>
    <dsp:sp modelId="{CEB3869B-BCE6-407C-96DB-85CD7E3F1B1F}">
      <dsp:nvSpPr>
        <dsp:cNvPr id="0" name=""/>
        <dsp:cNvSpPr/>
      </dsp:nvSpPr>
      <dsp:spPr>
        <a:xfrm>
          <a:off x="0" y="3274449"/>
          <a:ext cx="3852242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3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82226" y="3356675"/>
        <a:ext cx="3687790" cy="1519961"/>
      </dsp:txXfrm>
    </dsp:sp>
    <dsp:sp modelId="{F03F96C6-74F7-4D24-A3A3-D86C9BA7B94F}">
      <dsp:nvSpPr>
        <dsp:cNvPr id="0" name=""/>
        <dsp:cNvSpPr/>
      </dsp:nvSpPr>
      <dsp:spPr>
        <a:xfrm>
          <a:off x="4041937" y="3577362"/>
          <a:ext cx="4119625" cy="11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>
            <a:latin typeface="Candara" panose="020E0502030303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Бюджет: 14 000 000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Минимален размер на помощта: 200 000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Максимален размер на помощта: 500 000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latin typeface="Candara" panose="020E0502030303020204" pitchFamily="34" charset="0"/>
          </a:endParaRPr>
        </a:p>
      </dsp:txBody>
      <dsp:txXfrm>
        <a:off x="4097173" y="3632598"/>
        <a:ext cx="4009153" cy="1021050"/>
      </dsp:txXfrm>
    </dsp:sp>
    <dsp:sp modelId="{C8EE1804-9FD7-4191-B3AD-142B3A017152}">
      <dsp:nvSpPr>
        <dsp:cNvPr id="0" name=""/>
        <dsp:cNvSpPr/>
      </dsp:nvSpPr>
      <dsp:spPr>
        <a:xfrm>
          <a:off x="8278052" y="3593073"/>
          <a:ext cx="3737266" cy="11136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Дата на обявяване: март 2019 г.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8332416" y="3647437"/>
        <a:ext cx="3628538" cy="10049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7460" y="33846"/>
          <a:ext cx="11408553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Процедура „Професионално образование за успешна реализация на пазара на труда на регионално ниво</a:t>
          </a:r>
          <a:r>
            <a:rPr lang="bg-BG" sz="1600" kern="12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Основна цел: Основната цел на операцията е адаптиране на професионалното образование и обучение в съответствие със спецификите и нуждите на пазара на труда в 6 района за планиране на Република България. </a:t>
          </a:r>
          <a:endParaRPr lang="en-US" sz="16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2233" y="68619"/>
        <a:ext cx="11339007" cy="1117684"/>
      </dsp:txXfrm>
    </dsp:sp>
    <dsp:sp modelId="{6454D572-49F6-4E6B-85DF-0FE643182C39}">
      <dsp:nvSpPr>
        <dsp:cNvPr id="0" name=""/>
        <dsp:cNvSpPr/>
      </dsp:nvSpPr>
      <dsp:spPr>
        <a:xfrm>
          <a:off x="3884784" y="1339148"/>
          <a:ext cx="7467796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spcBef>
              <a:spcPct val="0"/>
            </a:spcBef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bg-BG" sz="12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ru-RU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1.Подкрепа за практическото обучение на учениците от професионалните гимназии чрез допълнителни практики в реална работна среда;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 2. </a:t>
          </a:r>
          <a:r>
            <a:rPr lang="ru-RU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Валидиране на знания, умения и компетентности на лица над 16 години; 3. Въвеждане на гъвкави форми на обучение в професионалното образование, например модулно обучение за придобиване на професионална квалификация и учебна документация, разработена в сътрудничество с представители на бизнеса; 4. Подкрепа за изграждане на системи за планиране на обучението в зависимост от нуждите на пазара на труда на национално и регионално ниво; 5. Актуализация на учебни програми и учебни планове в професионалното образование с участие на работодателите; 6. Провеждане на информационни кампании за популяризиране възможностите за валидиране на знания и умения; 7. Непреки дейности - за организация и управление, информация и комуникация на проекта.</a:t>
          </a:r>
          <a:endParaRPr lang="bg-BG" sz="1200" b="0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3979048" y="1433412"/>
        <a:ext cx="7279268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87646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Национално представителни организации на работниците и служителите и на работодателите</a:t>
          </a:r>
          <a:r>
            <a:rPr lang="en-GB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.</a:t>
          </a:r>
          <a:endParaRPr lang="bg-BG" sz="1200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партньори:</a:t>
          </a:r>
          <a:r>
            <a:rPr lang="bg-BG" sz="1200" b="1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Професионални гимназии, браншови организации, работодатели. </a:t>
          </a:r>
        </a:p>
      </dsp:txBody>
      <dsp:txXfrm>
        <a:off x="88296" y="1419545"/>
        <a:ext cx="3511054" cy="1632152"/>
      </dsp:txXfrm>
    </dsp:sp>
    <dsp:sp modelId="{CEB3869B-BCE6-407C-96DB-85CD7E3F1B1F}">
      <dsp:nvSpPr>
        <dsp:cNvPr id="0" name=""/>
        <dsp:cNvSpPr/>
      </dsp:nvSpPr>
      <dsp:spPr>
        <a:xfrm>
          <a:off x="0" y="3274449"/>
          <a:ext cx="3634569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82226" y="3356675"/>
        <a:ext cx="3470117" cy="1519961"/>
      </dsp:txXfrm>
    </dsp:sp>
    <dsp:sp modelId="{F03F96C6-74F7-4D24-A3A3-D86C9BA7B94F}">
      <dsp:nvSpPr>
        <dsp:cNvPr id="0" name=""/>
        <dsp:cNvSpPr/>
      </dsp:nvSpPr>
      <dsp:spPr>
        <a:xfrm>
          <a:off x="3847713" y="3600175"/>
          <a:ext cx="3886844" cy="9565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>
            <a:latin typeface="Candara" panose="020E0502030303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Бюджет: 7 200 000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Минимален/максимален размер на помощта: </a:t>
          </a:r>
          <a:endParaRPr lang="en-GB" sz="1400" kern="1200" dirty="0" smtClean="0">
            <a:latin typeface="Candara" panose="020E0502030303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1 200 000 лв. на район за планиране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latin typeface="Candara" panose="020E0502030303020204" pitchFamily="34" charset="0"/>
          </a:endParaRPr>
        </a:p>
      </dsp:txBody>
      <dsp:txXfrm>
        <a:off x="3894406" y="3646868"/>
        <a:ext cx="3793458" cy="863116"/>
      </dsp:txXfrm>
    </dsp:sp>
    <dsp:sp modelId="{C8EE1804-9FD7-4191-B3AD-142B3A017152}">
      <dsp:nvSpPr>
        <dsp:cNvPr id="0" name=""/>
        <dsp:cNvSpPr/>
      </dsp:nvSpPr>
      <dsp:spPr>
        <a:xfrm>
          <a:off x="7893960" y="3546605"/>
          <a:ext cx="3526091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Дата на обявяване: септември 2019 г.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7942445" y="3595090"/>
        <a:ext cx="3429121" cy="8962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2343" y="33846"/>
          <a:ext cx="1207834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Процедура „Усъвършенстване на системата на висшето образование в съответствие с изискванията на пазара на труда</a:t>
          </a:r>
          <a:r>
            <a:rPr lang="bg-BG" sz="1600" kern="1200" dirty="0" smtClean="0">
              <a:solidFill>
                <a:schemeClr val="bg1"/>
              </a:solidFill>
              <a:latin typeface="Candara" panose="020E0502030303020204" pitchFamily="34" charset="0"/>
            </a:rPr>
            <a:t>“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Основни цели на</a:t>
          </a:r>
          <a:r>
            <a:rPr lang="en-GB" sz="1600" kern="1200" dirty="0" smtClean="0">
              <a:latin typeface="Candara" panose="020E0502030303020204" pitchFamily="34" charset="0"/>
            </a:rPr>
            <a:t> </a:t>
          </a:r>
          <a:r>
            <a:rPr lang="bg-BG" sz="1600" kern="1200" dirty="0" smtClean="0">
              <a:latin typeface="Candara" panose="020E0502030303020204" pitchFamily="34" charset="0"/>
            </a:rPr>
            <a:t>процедурата:  повишаване на качеството на висшето образование; подобряване на ефикасността на финансовото управление; повишаване на квалификацията на персонала в сферата на НИРД; подобряване на практическите умения на студентите и перспективите за успешна реализация на пазара на труда.</a:t>
          </a:r>
          <a:endParaRPr lang="en-US" sz="16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7116" y="68619"/>
        <a:ext cx="12008794" cy="1117684"/>
      </dsp:txXfrm>
    </dsp:sp>
    <dsp:sp modelId="{6454D572-49F6-4E6B-85DF-0FE643182C39}">
      <dsp:nvSpPr>
        <dsp:cNvPr id="0" name=""/>
        <dsp:cNvSpPr/>
      </dsp:nvSpPr>
      <dsp:spPr>
        <a:xfrm>
          <a:off x="4017298" y="1414203"/>
          <a:ext cx="8002751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bg-BG" sz="1200" b="0" u="none" kern="1200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ru-RU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1.Използване на HE Innovate като инструмент за самооценка и насърчаване на промени и иновации във висшите училища; 2. Подкрепа за квалификация, продължаващо обучение и кариерно развитие на заетите в сферата на науката; 3. Оптимизиране структурата и дейността на висшите училища чрез подобряване модела на финансиране; 4. Разработване и внедряване на модели за обвързване на финансирането на висшите училища с резултатите от обучението и реализацията на студентите; 5. Усъвършенстване на системата за акредитация, чрез стимулиране гъвкавостта и прозрачността на външното и вътрешно оценяване на качеството във висшите училища и научните организации; 6. Насърчаване участието на студенти в различни форми на допълнително обучение и мобилност; 7. Подобряване на условията за усъвършенстване и придобиване на нови личностни и професионални знания и умения, включително чрез развитие на партньорски мрежи; 8. Развитие на системата за кариерно ориентиране за студенти в системата на висшето образование; 9. Осигуряване на допълнителна практическа подготовка; 10. Непреки дейности.</a:t>
          </a:r>
          <a:endParaRPr lang="en-GB" sz="1200" kern="1200" dirty="0" smtClean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4111562" y="1508467"/>
        <a:ext cx="7814223" cy="1742474"/>
      </dsp:txXfrm>
    </dsp:sp>
    <dsp:sp modelId="{CD6AA59B-55FE-4A03-A0A0-63A148DE0B48}">
      <dsp:nvSpPr>
        <dsp:cNvPr id="0" name=""/>
        <dsp:cNvSpPr/>
      </dsp:nvSpPr>
      <dsp:spPr>
        <a:xfrm>
          <a:off x="0" y="1331989"/>
          <a:ext cx="3813305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кандидати: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- Висши училища, създадени в съответствие с разпоредбите на Закона за висшето образование</a:t>
          </a:r>
          <a:r>
            <a:rPr lang="en-GB" sz="1200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.</a:t>
          </a:r>
          <a:endParaRPr lang="bg-BG" sz="1200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Асоциирани партньори:</a:t>
          </a:r>
          <a:r>
            <a:rPr lang="bg-BG" sz="1200" b="1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- Работодатели. </a:t>
          </a:r>
        </a:p>
      </dsp:txBody>
      <dsp:txXfrm>
        <a:off x="88296" y="1420285"/>
        <a:ext cx="3636713" cy="1632152"/>
      </dsp:txXfrm>
    </dsp:sp>
    <dsp:sp modelId="{CEB3869B-BCE6-407C-96DB-85CD7E3F1B1F}">
      <dsp:nvSpPr>
        <dsp:cNvPr id="0" name=""/>
        <dsp:cNvSpPr/>
      </dsp:nvSpPr>
      <dsp:spPr>
        <a:xfrm>
          <a:off x="108955" y="3274449"/>
          <a:ext cx="3758419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191181" y="3356675"/>
        <a:ext cx="3593967" cy="1519961"/>
      </dsp:txXfrm>
    </dsp:sp>
    <dsp:sp modelId="{F03F96C6-74F7-4D24-A3A3-D86C9BA7B94F}">
      <dsp:nvSpPr>
        <dsp:cNvPr id="0" name=""/>
        <dsp:cNvSpPr/>
      </dsp:nvSpPr>
      <dsp:spPr>
        <a:xfrm>
          <a:off x="4264172" y="3616470"/>
          <a:ext cx="4019290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>
            <a:latin typeface="Candara" panose="020E0502030303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Бюджет: 30 000 000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Минимален размер на помощта: 600 000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Максимален размер на помощта: 2 000 000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latin typeface="Candara" panose="020E0502030303020204" pitchFamily="34" charset="0"/>
          </a:endParaRPr>
        </a:p>
      </dsp:txBody>
      <dsp:txXfrm>
        <a:off x="4319749" y="3672047"/>
        <a:ext cx="3908136" cy="1027351"/>
      </dsp:txXfrm>
    </dsp:sp>
    <dsp:sp modelId="{C8EE1804-9FD7-4191-B3AD-142B3A017152}">
      <dsp:nvSpPr>
        <dsp:cNvPr id="0" name=""/>
        <dsp:cNvSpPr/>
      </dsp:nvSpPr>
      <dsp:spPr>
        <a:xfrm>
          <a:off x="8453159" y="3592713"/>
          <a:ext cx="3646244" cy="11286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Дата на обявяване: октомври 2019 г.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8508253" y="3647807"/>
        <a:ext cx="3536056" cy="101841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2193" y="33846"/>
          <a:ext cx="11626558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Процедура „Повишаване на капацитета на педагогическите специалисти за работа в мултикултурна среда</a:t>
          </a:r>
          <a:r>
            <a:rPr lang="bg-BG" sz="1600" kern="1200" dirty="0" smtClean="0">
              <a:solidFill>
                <a:schemeClr val="bg1"/>
              </a:solidFill>
              <a:latin typeface="Candara" panose="020E0502030303020204" pitchFamily="34" charset="0"/>
            </a:rPr>
            <a:t>“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Основна цел: Прилагане на стратегия за квалификация на учители и административен персонал в областта на образованието за работа в мултиетническа среда и развиване на културната идентичност на децата и учениците. </a:t>
          </a:r>
          <a:endParaRPr lang="en-US" sz="1600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6966" y="68619"/>
        <a:ext cx="11557012" cy="1117684"/>
      </dsp:txXfrm>
    </dsp:sp>
    <dsp:sp modelId="{6454D572-49F6-4E6B-85DF-0FE643182C39}">
      <dsp:nvSpPr>
        <dsp:cNvPr id="0" name=""/>
        <dsp:cNvSpPr/>
      </dsp:nvSpPr>
      <dsp:spPr>
        <a:xfrm>
          <a:off x="3923047" y="1339644"/>
          <a:ext cx="765158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дейности:</a:t>
          </a:r>
          <a:r>
            <a:rPr lang="en-GB" sz="12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1. 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Актуализиране на учебните планове и програми във висшите училища, подготвящи педагогически специалисти с цел обучение за ефективна работа в мултикултурна образователна среда</a:t>
          </a:r>
          <a:r>
            <a:rPr lang="bg-BG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; 2. </a:t>
          </a: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Провеждане на краткосрочни обучения на учители, педагогически специалисти и директори от училища и детски градини за работа в мултикултурна образователна среда, </a:t>
          </a:r>
          <a:r>
            <a:rPr lang="ru-RU" sz="1200" b="0" kern="1200" dirty="0" smtClean="0">
              <a:solidFill>
                <a:schemeClr val="tx2"/>
              </a:solidFill>
              <a:latin typeface="Candara" panose="020E0502030303020204" pitchFamily="34" charset="0"/>
            </a:rPr>
            <a:t>които завършват с присъждане на от 1 до 3 квалификационни кредита; 3. Подкрепа на педагогическите специалисти за участие в процедури за придобиване на професионално-квалификационни степени за работа в мултикултурна среда, включително провеждане на подготвителни курсове за придобиване на пета и четвърта професионално-квалификационна степен за работа в мултикултурна среда (само за висши училища); 4. Непреки дейности - за организация и управление, информация и комуникация на проекта.</a:t>
          </a:r>
          <a:endParaRPr lang="en-US" sz="1200" b="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4017311" y="1433908"/>
        <a:ext cx="7463061" cy="1742474"/>
      </dsp:txXfrm>
    </dsp:sp>
    <dsp:sp modelId="{CD6AA59B-55FE-4A03-A0A0-63A148DE0B48}">
      <dsp:nvSpPr>
        <dsp:cNvPr id="0" name=""/>
        <dsp:cNvSpPr/>
      </dsp:nvSpPr>
      <dsp:spPr>
        <a:xfrm>
          <a:off x="0" y="1331497"/>
          <a:ext cx="3719442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кандидати</a:t>
          </a:r>
          <a:r>
            <a:rPr lang="en-GB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:</a:t>
          </a:r>
          <a:r>
            <a:rPr lang="bg-BG" sz="1200" b="1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 </a:t>
          </a:r>
          <a:endParaRPr lang="en-GB" sz="1200" b="1" u="none" kern="1200" dirty="0" smtClean="0">
            <a:solidFill>
              <a:schemeClr val="tx2"/>
            </a:solidFill>
            <a:latin typeface="Candara" panose="020E0502030303020204" pitchFamily="34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Юридическите лица, посочени в чл.222 от Закона за предучилищното и училищно образование: </a:t>
          </a:r>
          <a:r>
            <a:rPr lang="ru-RU" sz="1200" u="none" kern="1200" dirty="0" smtClean="0">
              <a:solidFill>
                <a:schemeClr val="tx2"/>
              </a:solidFill>
              <a:latin typeface="Candara" panose="020E0502030303020204" pitchFamily="34" charset="0"/>
            </a:rPr>
            <a:t>специализирани обслужващи звена, висши училища и научни организации; обучителни организации, чиито програми за обучение са одобрени при условията и по реда Глава единадесета от Закона за предучилищното и училищно образование.</a:t>
          </a:r>
          <a:endParaRPr lang="bg-BG" sz="1200" kern="1200" dirty="0" smtClean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88296" y="1419793"/>
        <a:ext cx="3542850" cy="1632152"/>
      </dsp:txXfrm>
    </dsp:sp>
    <dsp:sp modelId="{CEB3869B-BCE6-407C-96DB-85CD7E3F1B1F}">
      <dsp:nvSpPr>
        <dsp:cNvPr id="0" name=""/>
        <dsp:cNvSpPr/>
      </dsp:nvSpPr>
      <dsp:spPr>
        <a:xfrm>
          <a:off x="29210" y="3274449"/>
          <a:ext cx="3665908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solidFill>
                <a:schemeClr val="tx2"/>
              </a:solidFill>
              <a:latin typeface="Candara" panose="020E0502030303020204" pitchFamily="34" charset="0"/>
            </a:rPr>
            <a:t>Допустими разходи: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  <a:latin typeface="Candara" panose="020E0502030303020204" pitchFamily="34" charset="0"/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  <a:latin typeface="Candara" panose="020E0502030303020204" pitchFamily="34" charset="0"/>
          </a:endParaRPr>
        </a:p>
      </dsp:txBody>
      <dsp:txXfrm>
        <a:off x="111436" y="3356675"/>
        <a:ext cx="3501456" cy="1519961"/>
      </dsp:txXfrm>
    </dsp:sp>
    <dsp:sp modelId="{F03F96C6-74F7-4D24-A3A3-D86C9BA7B94F}">
      <dsp:nvSpPr>
        <dsp:cNvPr id="0" name=""/>
        <dsp:cNvSpPr/>
      </dsp:nvSpPr>
      <dsp:spPr>
        <a:xfrm>
          <a:off x="4005060" y="3605630"/>
          <a:ext cx="3920357" cy="11530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>
            <a:latin typeface="Candara" panose="020E0502030303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Candara" panose="020E0502030303020204" pitchFamily="34" charset="0"/>
            </a:rPr>
            <a:t>Бюджет: 5 000 000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Минимален размер на помощта: 100 000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Максимален размер на помощта: 391 166лв.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latin typeface="Candara" panose="020E0502030303020204" pitchFamily="34" charset="0"/>
          </a:endParaRPr>
        </a:p>
      </dsp:txBody>
      <dsp:txXfrm>
        <a:off x="4061345" y="3661915"/>
        <a:ext cx="3807787" cy="1040438"/>
      </dsp:txXfrm>
    </dsp:sp>
    <dsp:sp modelId="{C8EE1804-9FD7-4191-B3AD-142B3A017152}">
      <dsp:nvSpPr>
        <dsp:cNvPr id="0" name=""/>
        <dsp:cNvSpPr/>
      </dsp:nvSpPr>
      <dsp:spPr>
        <a:xfrm>
          <a:off x="8090961" y="3596212"/>
          <a:ext cx="3556494" cy="11490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Candara" panose="020E0502030303020204" pitchFamily="34" charset="0"/>
            </a:rPr>
            <a:t>Дата на обявяване: Юли 2019 г.</a:t>
          </a:r>
          <a:endParaRPr lang="en-US" sz="1400" kern="1200" dirty="0">
            <a:latin typeface="Candara" panose="020E0502030303020204" pitchFamily="34" charset="0"/>
          </a:endParaRPr>
        </a:p>
      </dsp:txBody>
      <dsp:txXfrm>
        <a:off x="8147054" y="3652305"/>
        <a:ext cx="3444308" cy="10368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Индикативна годишна работна програма за 2019 г.</a:t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10-то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гр.София</a:t>
            </a:r>
            <a:r>
              <a:rPr lang="en-GB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ноември </a:t>
            </a: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2018 г.</a:t>
            </a:r>
            <a:b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2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348" y="1143124"/>
            <a:ext cx="10373779" cy="676883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Съдържание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347261"/>
              </p:ext>
            </p:extLst>
          </p:nvPr>
        </p:nvGraphicFramePr>
        <p:xfrm>
          <a:off x="808264" y="1916723"/>
          <a:ext cx="10397948" cy="4384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256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667345"/>
            <a:ext cx="11404857" cy="481781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Обща стойност и вид на процедурите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2464067"/>
            <a:ext cx="11640831" cy="36754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Обща стойност на планираните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5 процедури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за 2019 г.: </a:t>
            </a: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</a:rPr>
              <a:t>148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 200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000 лв.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1 процедура за директно предоставяне на БФП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на конкретни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бенефициенти в прироритетна ос 1 на стойност 92 000 000 лв.; 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4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процедури за подбор на проектни предложения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в прироритетни оси 2 и 3 на стойност 56 200 000 лв.</a:t>
            </a:r>
          </a:p>
        </p:txBody>
      </p:sp>
    </p:spTree>
    <p:extLst>
      <p:ext uri="{BB962C8B-B14F-4D97-AF65-F5344CB8AC3E}">
        <p14:creationId xmlns:p14="http://schemas.microsoft.com/office/powerpoint/2010/main" val="8510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433" y="1236618"/>
            <a:ext cx="10373779" cy="426720"/>
          </a:xfrm>
        </p:spPr>
        <p:txBody>
          <a:bodyPr>
            <a:noAutofit/>
          </a:bodyPr>
          <a:lstStyle/>
          <a:p>
            <a:pPr lvl="0" algn="ctr"/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Процедури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по Приоритетна ос 1. </a:t>
            </a:r>
            <a:r>
              <a:rPr lang="ru-RU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Научни изследвания и технологично развитие</a:t>
            </a:r>
            <a:endParaRPr lang="bg-BG" sz="22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5219946"/>
              </p:ext>
            </p:extLst>
          </p:nvPr>
        </p:nvGraphicFramePr>
        <p:xfrm>
          <a:off x="210122" y="1740877"/>
          <a:ext cx="11866264" cy="4879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9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54" y="1324303"/>
            <a:ext cx="11535899" cy="416574"/>
          </a:xfrm>
        </p:spPr>
        <p:txBody>
          <a:bodyPr>
            <a:normAutofit/>
          </a:bodyPr>
          <a:lstStyle/>
          <a:p>
            <a:pPr lvl="0"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2. Процедури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по Приоритетна ос 2. 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Образование и учене през целия </a:t>
            </a:r>
            <a:r>
              <a:rPr lang="ru-RU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живот 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(1/3)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378636"/>
              </p:ext>
            </p:extLst>
          </p:nvPr>
        </p:nvGraphicFramePr>
        <p:xfrm>
          <a:off x="82086" y="1740877"/>
          <a:ext cx="12015319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557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54" y="1324303"/>
            <a:ext cx="11535899" cy="416574"/>
          </a:xfrm>
        </p:spPr>
        <p:txBody>
          <a:bodyPr>
            <a:normAutofit/>
          </a:bodyPr>
          <a:lstStyle/>
          <a:p>
            <a:pPr lvl="0"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2. Процедури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по Приоритетна ос 2. 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Образование и учене през целия </a:t>
            </a:r>
            <a:r>
              <a:rPr lang="ru-RU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живот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(2/3</a:t>
            </a:r>
            <a:r>
              <a:rPr lang="en-GB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4428185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939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54" y="1324303"/>
            <a:ext cx="11535899" cy="416574"/>
          </a:xfrm>
        </p:spPr>
        <p:txBody>
          <a:bodyPr>
            <a:normAutofit/>
          </a:bodyPr>
          <a:lstStyle/>
          <a:p>
            <a:pPr lvl="0"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2. Процедури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по Приоритетна ос 2. 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Образование и учене през целия </a:t>
            </a:r>
            <a:r>
              <a:rPr lang="ru-RU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живот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(3/3</a:t>
            </a:r>
            <a:r>
              <a:rPr lang="en-GB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)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7230803"/>
              </p:ext>
            </p:extLst>
          </p:nvPr>
        </p:nvGraphicFramePr>
        <p:xfrm>
          <a:off x="40043" y="1740877"/>
          <a:ext cx="12099404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422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5324"/>
            <a:ext cx="12192000" cy="395553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3. Процедури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по Приоритетна ос 3. </a:t>
            </a:r>
            <a:r>
              <a:rPr lang="ru-RU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Образователна среда за активно социално </a:t>
            </a:r>
            <a:r>
              <a:rPr lang="ru-RU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приобщаване 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5080560"/>
              </p:ext>
            </p:extLst>
          </p:nvPr>
        </p:nvGraphicFramePr>
        <p:xfrm>
          <a:off x="439439" y="1740877"/>
          <a:ext cx="11647458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831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727" y="1475715"/>
            <a:ext cx="10744485" cy="5133315"/>
          </a:xfrm>
        </p:spPr>
        <p:txBody>
          <a:bodyPr>
            <a:normAutofit/>
          </a:bodyPr>
          <a:lstStyle/>
          <a:p>
            <a:r>
              <a:rPr lang="bg-BG" sz="2400" b="1" dirty="0">
                <a:solidFill>
                  <a:schemeClr val="tx1"/>
                </a:solidFill>
              </a:rPr>
              <a:t> 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bg-BG" sz="2400" b="1" u="sng" dirty="0">
                <a:solidFill>
                  <a:schemeClr val="tx1"/>
                </a:solidFill>
              </a:rPr>
              <a:t>Проект на р</a:t>
            </a:r>
            <a:r>
              <a:rPr lang="en-GB" sz="2400" b="1" u="sng" dirty="0" err="1">
                <a:solidFill>
                  <a:schemeClr val="tx1"/>
                </a:solidFill>
              </a:rPr>
              <a:t>ешение</a:t>
            </a:r>
            <a:r>
              <a:rPr lang="en-GB" sz="2400" b="1" u="sng" dirty="0">
                <a:solidFill>
                  <a:schemeClr val="tx1"/>
                </a:solidFill>
              </a:rPr>
              <a:t> </a:t>
            </a:r>
            <a:endParaRPr lang="en-GB" sz="2400" b="1" u="sng" dirty="0" smtClean="0">
              <a:solidFill>
                <a:schemeClr val="tx1"/>
              </a:solidFill>
            </a:endParaRPr>
          </a:p>
          <a:p>
            <a:endParaRPr lang="en-GB" sz="2400" b="1" u="sng" dirty="0">
              <a:solidFill>
                <a:schemeClr val="tx1"/>
              </a:solidFill>
            </a:endParaRPr>
          </a:p>
          <a:p>
            <a:pPr algn="just"/>
            <a:r>
              <a:rPr lang="en-GB" sz="2400" b="1" dirty="0" err="1" smtClean="0">
                <a:solidFill>
                  <a:schemeClr val="tx1"/>
                </a:solidFill>
              </a:rPr>
              <a:t>Комитетът</a:t>
            </a:r>
            <a:r>
              <a:rPr lang="en-GB" sz="2400" b="1" dirty="0" smtClean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за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наблюдение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одобрява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Индикативна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годишна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работна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програма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за</a:t>
            </a:r>
            <a:r>
              <a:rPr lang="en-GB" sz="2400" b="1" dirty="0">
                <a:solidFill>
                  <a:schemeClr val="tx1"/>
                </a:solidFill>
              </a:rPr>
              <a:t> 2019 г.  </a:t>
            </a:r>
            <a:r>
              <a:rPr lang="en-GB" sz="2400" b="1" dirty="0" err="1">
                <a:solidFill>
                  <a:schemeClr val="tx1"/>
                </a:solidFill>
              </a:rPr>
              <a:t>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Оперативна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програма</a:t>
            </a:r>
            <a:r>
              <a:rPr lang="en-GB" sz="2400" b="1" dirty="0">
                <a:solidFill>
                  <a:schemeClr val="tx1"/>
                </a:solidFill>
              </a:rPr>
              <a:t> „</a:t>
            </a:r>
            <a:r>
              <a:rPr lang="en-GB" sz="2400" b="1" dirty="0" err="1">
                <a:solidFill>
                  <a:schemeClr val="tx1"/>
                </a:solidFill>
              </a:rPr>
              <a:t>Наука</a:t>
            </a:r>
            <a:r>
              <a:rPr lang="en-GB" sz="2400" b="1" dirty="0">
                <a:solidFill>
                  <a:schemeClr val="tx1"/>
                </a:solidFill>
              </a:rPr>
              <a:t> и </a:t>
            </a:r>
            <a:r>
              <a:rPr lang="en-GB" sz="2400" b="1" dirty="0" err="1">
                <a:solidFill>
                  <a:schemeClr val="tx1"/>
                </a:solidFill>
              </a:rPr>
              <a:t>образование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за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интелигентен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растеж</a:t>
            </a:r>
            <a:r>
              <a:rPr lang="en-GB" sz="2400" b="1" dirty="0">
                <a:solidFill>
                  <a:schemeClr val="tx1"/>
                </a:solidFill>
              </a:rPr>
              <a:t>“ 2014-2020 г. </a:t>
            </a:r>
            <a:r>
              <a:rPr lang="en-GB" sz="2400" b="1" dirty="0" err="1">
                <a:solidFill>
                  <a:schemeClr val="tx1"/>
                </a:solidFill>
              </a:rPr>
              <a:t>със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bg-BG" sz="2400" b="1" dirty="0">
                <a:solidFill>
                  <a:schemeClr val="tx1"/>
                </a:solidFill>
              </a:rPr>
              <a:t>следната промяна: О</a:t>
            </a:r>
            <a:r>
              <a:rPr lang="en-GB" sz="2400" b="1" dirty="0" err="1">
                <a:solidFill>
                  <a:schemeClr val="tx1"/>
                </a:solidFill>
              </a:rPr>
              <a:t>перация</a:t>
            </a:r>
            <a:r>
              <a:rPr lang="en-GB" sz="2400" b="1" dirty="0">
                <a:solidFill>
                  <a:schemeClr val="tx1"/>
                </a:solidFill>
              </a:rPr>
              <a:t> „</a:t>
            </a:r>
            <a:r>
              <a:rPr lang="en-GB" sz="2400" b="1" dirty="0" err="1">
                <a:solidFill>
                  <a:schemeClr val="tx1"/>
                </a:solidFill>
              </a:rPr>
              <a:t>Социално-икономическа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интеграция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на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уязвими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групи</a:t>
            </a:r>
            <a:r>
              <a:rPr lang="en-GB" sz="2400" b="1" dirty="0">
                <a:solidFill>
                  <a:schemeClr val="tx1"/>
                </a:solidFill>
              </a:rPr>
              <a:t>. </a:t>
            </a:r>
            <a:r>
              <a:rPr lang="en-GB" sz="2400" b="1" dirty="0" err="1">
                <a:solidFill>
                  <a:schemeClr val="tx1"/>
                </a:solidFill>
              </a:rPr>
              <a:t>Интегрирани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мерки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за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подобряване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достъпа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до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b="1" dirty="0" err="1">
                <a:solidFill>
                  <a:schemeClr val="tx1"/>
                </a:solidFill>
              </a:rPr>
              <a:t>образование</a:t>
            </a:r>
            <a:r>
              <a:rPr lang="en-GB" sz="2400" b="1" dirty="0">
                <a:solidFill>
                  <a:schemeClr val="tx1"/>
                </a:solidFill>
              </a:rPr>
              <a:t>“ – </a:t>
            </a:r>
            <a:r>
              <a:rPr lang="en-GB" sz="2400" b="1" dirty="0" err="1">
                <a:solidFill>
                  <a:schemeClr val="tx1"/>
                </a:solidFill>
              </a:rPr>
              <a:t>Компонент</a:t>
            </a:r>
            <a:r>
              <a:rPr lang="en-GB" sz="2400" b="1" dirty="0">
                <a:solidFill>
                  <a:schemeClr val="tx1"/>
                </a:solidFill>
              </a:rPr>
              <a:t> 2 </a:t>
            </a:r>
            <a:r>
              <a:rPr lang="bg-BG" sz="2400" b="1" dirty="0">
                <a:solidFill>
                  <a:schemeClr val="tx1"/>
                </a:solidFill>
              </a:rPr>
              <a:t>следва да бъде прехвърлена </a:t>
            </a:r>
            <a:r>
              <a:rPr lang="en-GB" sz="2400" b="1" dirty="0">
                <a:solidFill>
                  <a:schemeClr val="tx1"/>
                </a:solidFill>
              </a:rPr>
              <a:t>в ИГРП </a:t>
            </a:r>
            <a:r>
              <a:rPr lang="en-GB" sz="2400" b="1" dirty="0" err="1">
                <a:solidFill>
                  <a:schemeClr val="tx1"/>
                </a:solidFill>
              </a:rPr>
              <a:t>за</a:t>
            </a:r>
            <a:r>
              <a:rPr lang="en-GB" sz="2400" b="1" dirty="0">
                <a:solidFill>
                  <a:schemeClr val="tx1"/>
                </a:solidFill>
              </a:rPr>
              <a:t> 2018 г.</a:t>
            </a:r>
            <a:r>
              <a:rPr lang="bg-BG" sz="2400" b="1" dirty="0">
                <a:solidFill>
                  <a:schemeClr val="tx1"/>
                </a:solidFill>
              </a:rPr>
              <a:t> с писмена процедура на КН.</a:t>
            </a: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73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6020</TotalTime>
  <Words>1804</Words>
  <Application>Microsoft Office PowerPoint</Application>
  <PresentationFormat>Widescreen</PresentationFormat>
  <Paragraphs>102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Индикативна годишна работна програма за 2019 г.  10-то заседание на Комитета за наблюдение  гр.София, 29 ноември 2018 г. </vt:lpstr>
      <vt:lpstr>Съдържание</vt:lpstr>
      <vt:lpstr>Обща стойност и вид на процедурите</vt:lpstr>
      <vt:lpstr>1. Процедури по Приоритетна ос 1. Научни изследвания и технологично развитие</vt:lpstr>
      <vt:lpstr>2. Процедури по Приоритетна ос 2. Образование и учене през целия живот (1/3)</vt:lpstr>
      <vt:lpstr>2. Процедури по Приоритетна ос 2. Образование и учене през целия живот (2/3)</vt:lpstr>
      <vt:lpstr>2. Процедури по Приоритетна ос 2. Образование и учене през целия живот (3/3)</vt:lpstr>
      <vt:lpstr>3. Процедури по Приоритетна ос 3. Образователна среда за активно социално приобщаване 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426</cp:revision>
  <cp:lastPrinted>2018-09-18T09:54:03Z</cp:lastPrinted>
  <dcterms:created xsi:type="dcterms:W3CDTF">2016-05-13T12:08:51Z</dcterms:created>
  <dcterms:modified xsi:type="dcterms:W3CDTF">2018-11-28T14:59:52Z</dcterms:modified>
</cp:coreProperties>
</file>