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57" r:id="rId3"/>
    <p:sldId id="336" r:id="rId4"/>
    <p:sldId id="337" r:id="rId5"/>
    <p:sldId id="309" r:id="rId6"/>
    <p:sldId id="307" r:id="rId7"/>
    <p:sldId id="331" r:id="rId8"/>
    <p:sldId id="339" r:id="rId9"/>
    <p:sldId id="326" r:id="rId10"/>
    <p:sldId id="333" r:id="rId11"/>
    <p:sldId id="308" r:id="rId12"/>
    <p:sldId id="345" r:id="rId13"/>
    <p:sldId id="346" r:id="rId14"/>
    <p:sldId id="340" r:id="rId15"/>
    <p:sldId id="342" r:id="rId16"/>
    <p:sldId id="312" r:id="rId17"/>
    <p:sldId id="347" r:id="rId18"/>
    <p:sldId id="343" r:id="rId19"/>
    <p:sldId id="344" r:id="rId20"/>
    <p:sldId id="313" r:id="rId21"/>
    <p:sldId id="290" r:id="rId22"/>
    <p:sldId id="267" r:id="rId23"/>
    <p:sldId id="273" r:id="rId24"/>
    <p:sldId id="274" r:id="rId25"/>
    <p:sldId id="269" r:id="rId26"/>
    <p:sldId id="268" r:id="rId27"/>
    <p:sldId id="266" r:id="rId28"/>
    <p:sldId id="260" r:id="rId29"/>
  </p:sldIdLst>
  <p:sldSz cx="12192000" cy="6858000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Yoana Bozhilova" initials="YB" lastIdx="2" clrIdx="0">
    <p:extLst>
      <p:ext uri="{19B8F6BF-5375-455C-9EA6-DF929625EA0E}">
        <p15:presenceInfo xmlns:p15="http://schemas.microsoft.com/office/powerpoint/2012/main" userId="S-1-5-21-3470032345-2211321583-660534131-475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1E24"/>
    <a:srgbClr val="009846"/>
    <a:srgbClr val="7D99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5" autoAdjust="0"/>
    <p:restoredTop sz="94660"/>
  </p:normalViewPr>
  <p:slideViewPr>
    <p:cSldViewPr snapToGrid="0">
      <p:cViewPr varScale="1">
        <p:scale>
          <a:sx n="97" d="100"/>
          <a:sy n="97" d="100"/>
        </p:scale>
        <p:origin x="72" y="5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g.nencheva\Documents\KN\MC_meeting_23jun2022\indicators_figures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g.nencheva\Documents\KN\MC_meeting_23jun2022\indicators_figures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g.nencheva\Documents\KN\MC_meeting_23jun2022\indicators_figures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g.nencheva\Documents\KN\MC_meeting_23jun2022\indicators_figures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g.nencheva\Documents\KN\MC_meeting_23jun2022\indicators_figures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g.nencheva\Documents\KN\MC_meeting_23jun2022\indicators_figures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bg-BG" sz="1600" b="1" dirty="0"/>
              <a:t>Брой изследователи</a:t>
            </a:r>
            <a:endParaRPr lang="en-GB" sz="1600" b="1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bg-BG"/>
        </a:p>
      </c:txPr>
    </c:title>
    <c:autoTitleDeleted val="0"/>
    <c:plotArea>
      <c:layout>
        <c:manualLayout>
          <c:layoutTarget val="inner"/>
          <c:xMode val="edge"/>
          <c:yMode val="edge"/>
          <c:x val="8.56421980580159E-2"/>
          <c:y val="0.15835286577549898"/>
          <c:w val="0.88809699168037981"/>
          <c:h val="0.31500415345461574"/>
        </c:manualLayout>
      </c:layout>
      <c:areaChart>
        <c:grouping val="standard"/>
        <c:varyColors val="0"/>
        <c:ser>
          <c:idx val="0"/>
          <c:order val="0"/>
          <c:tx>
            <c:strRef>
              <c:f>'PA1'!$B$2</c:f>
              <c:strCache>
                <c:ptCount val="1"/>
                <c:pt idx="0">
                  <c:v>Научни изследвания, иновации: Брой нови изследователи в подпомогнатите субекти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 w="15875">
              <a:solidFill>
                <a:schemeClr val="accent1"/>
              </a:solidFill>
            </a:ln>
            <a:effectLst/>
          </c:spPr>
          <c:cat>
            <c:strRef>
              <c:f>'PA1'!$F$1:$M$1</c:f>
              <c:strCache>
                <c:ptCount val="8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31 май 2022 г.</c:v>
                </c:pt>
              </c:strCache>
            </c:strRef>
          </c:cat>
          <c:val>
            <c:numRef>
              <c:f>'PA1'!$F$2:$M$2</c:f>
              <c:numCache>
                <c:formatCode>General</c:formatCode>
                <c:ptCount val="8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6.75</c:v>
                </c:pt>
                <c:pt idx="4">
                  <c:v>22.45</c:v>
                </c:pt>
                <c:pt idx="5">
                  <c:v>66.17</c:v>
                </c:pt>
                <c:pt idx="6">
                  <c:v>119.98</c:v>
                </c:pt>
                <c:pt idx="7">
                  <c:v>172.73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622-45D8-A529-0280E1EA4175}"/>
            </c:ext>
          </c:extLst>
        </c:ser>
        <c:ser>
          <c:idx val="1"/>
          <c:order val="2"/>
          <c:tx>
            <c:strRef>
              <c:f>'PA1'!$B$3</c:f>
              <c:strCache>
                <c:ptCount val="1"/>
                <c:pt idx="0">
                  <c:v>Научни изследвания, иновации: Брой изследователи, работещи в подобрени инфраструктурни обекти за научни изследвания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  <a:alpha val="31000"/>
              </a:schemeClr>
            </a:solidFill>
            <a:ln w="15875">
              <a:solidFill>
                <a:schemeClr val="accent2"/>
              </a:solidFill>
            </a:ln>
            <a:effectLst/>
          </c:spPr>
          <c:cat>
            <c:strRef>
              <c:f>'PA1'!$F$1:$M$1</c:f>
              <c:strCache>
                <c:ptCount val="8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31 май 2022 г.</c:v>
                </c:pt>
              </c:strCache>
            </c:strRef>
          </c:cat>
          <c:val>
            <c:numRef>
              <c:f>'PA1'!$F$3:$M$3</c:f>
              <c:numCache>
                <c:formatCode>General</c:formatCode>
                <c:ptCount val="8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28.5</c:v>
                </c:pt>
                <c:pt idx="5">
                  <c:v>132.5</c:v>
                </c:pt>
                <c:pt idx="6">
                  <c:v>202.88</c:v>
                </c:pt>
                <c:pt idx="7">
                  <c:v>249.48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622-45D8-A529-0280E1EA417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13088704"/>
        <c:axId val="513089120"/>
      </c:areaChart>
      <c:lineChart>
        <c:grouping val="standard"/>
        <c:varyColors val="0"/>
        <c:ser>
          <c:idx val="2"/>
          <c:order val="1"/>
          <c:tx>
            <c:v>целева стойност - нови изследователи</c:v>
          </c:tx>
          <c:spPr>
            <a:ln w="28575" cap="rnd">
              <a:solidFill>
                <a:schemeClr val="accent1"/>
              </a:solidFill>
              <a:prstDash val="sysDash"/>
              <a:round/>
            </a:ln>
            <a:effectLst/>
          </c:spPr>
          <c:marker>
            <c:symbol val="none"/>
          </c:marker>
          <c:cat>
            <c:strRef>
              <c:f>'PA1'!$F$1:$M$1</c:f>
              <c:strCache>
                <c:ptCount val="8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31 май 2022 г.</c:v>
                </c:pt>
              </c:strCache>
            </c:strRef>
          </c:cat>
          <c:val>
            <c:numRef>
              <c:f>'PA1'!$N$2:$U$2</c:f>
              <c:numCache>
                <c:formatCode>General</c:formatCode>
                <c:ptCount val="8"/>
                <c:pt idx="0">
                  <c:v>300</c:v>
                </c:pt>
                <c:pt idx="1">
                  <c:v>300</c:v>
                </c:pt>
                <c:pt idx="2">
                  <c:v>300</c:v>
                </c:pt>
                <c:pt idx="3">
                  <c:v>300</c:v>
                </c:pt>
                <c:pt idx="4">
                  <c:v>300</c:v>
                </c:pt>
                <c:pt idx="5">
                  <c:v>300</c:v>
                </c:pt>
                <c:pt idx="6">
                  <c:v>300</c:v>
                </c:pt>
                <c:pt idx="7">
                  <c:v>300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C622-45D8-A529-0280E1EA4175}"/>
            </c:ext>
          </c:extLst>
        </c:ser>
        <c:ser>
          <c:idx val="3"/>
          <c:order val="3"/>
          <c:tx>
            <c:v>целева стойност - изследователи в подобрени инфраструктурни обекти</c:v>
          </c:tx>
          <c:spPr>
            <a:ln w="28575" cap="rnd">
              <a:solidFill>
                <a:schemeClr val="accent2"/>
              </a:solidFill>
              <a:prstDash val="sysDash"/>
              <a:round/>
            </a:ln>
            <a:effectLst/>
          </c:spPr>
          <c:marker>
            <c:symbol val="none"/>
          </c:marker>
          <c:cat>
            <c:strRef>
              <c:f>'PA1'!$F$1:$M$1</c:f>
              <c:strCache>
                <c:ptCount val="8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31 май 2022 г.</c:v>
                </c:pt>
              </c:strCache>
            </c:strRef>
          </c:cat>
          <c:val>
            <c:numRef>
              <c:f>'PA1'!$N$3:$U$3</c:f>
              <c:numCache>
                <c:formatCode>General</c:formatCode>
                <c:ptCount val="8"/>
                <c:pt idx="0">
                  <c:v>350</c:v>
                </c:pt>
                <c:pt idx="1">
                  <c:v>350</c:v>
                </c:pt>
                <c:pt idx="2">
                  <c:v>350</c:v>
                </c:pt>
                <c:pt idx="3">
                  <c:v>350</c:v>
                </c:pt>
                <c:pt idx="4">
                  <c:v>350</c:v>
                </c:pt>
                <c:pt idx="5">
                  <c:v>350</c:v>
                </c:pt>
                <c:pt idx="6">
                  <c:v>350</c:v>
                </c:pt>
                <c:pt idx="7">
                  <c:v>350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C622-45D8-A529-0280E1EA417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13088704"/>
        <c:axId val="513089120"/>
      </c:lineChart>
      <c:catAx>
        <c:axId val="5130887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bg-BG"/>
          </a:p>
        </c:txPr>
        <c:crossAx val="513089120"/>
        <c:crosses val="autoZero"/>
        <c:auto val="1"/>
        <c:lblAlgn val="ctr"/>
        <c:lblOffset val="100"/>
        <c:noMultiLvlLbl val="0"/>
      </c:catAx>
      <c:valAx>
        <c:axId val="5130891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bg-BG"/>
          </a:p>
        </c:txPr>
        <c:crossAx val="5130887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4.0532830661571774E-3"/>
          <c:y val="0.60908542310011093"/>
          <c:w val="0.84531088319154402"/>
          <c:h val="0.3909145768998890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bg-BG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bg-BG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bg-BG" sz="1600" b="1" dirty="0"/>
              <a:t>Новопостроени инфраструктурни комплекси в ЦВП и ЦК</a:t>
            </a:r>
            <a:endParaRPr lang="en-GB" sz="1600" b="1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bg-BG"/>
        </a:p>
      </c:txPr>
    </c:title>
    <c:autoTitleDeleted val="0"/>
    <c:plotArea>
      <c:layout/>
      <c:areaChart>
        <c:grouping val="standard"/>
        <c:varyColors val="0"/>
        <c:ser>
          <c:idx val="0"/>
          <c:order val="0"/>
          <c:tx>
            <c:strRef>
              <c:f>'PA1'!$B$4</c:f>
              <c:strCache>
                <c:ptCount val="1"/>
                <c:pt idx="0">
                  <c:v>Новопостроени инфраструктурни комплекси в ЦВП и ЦК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  <a:alpha val="32000"/>
              </a:schemeClr>
            </a:solidFill>
            <a:ln w="15875">
              <a:solidFill>
                <a:schemeClr val="accent1">
                  <a:alpha val="70000"/>
                </a:schemeClr>
              </a:solidFill>
            </a:ln>
            <a:effectLst/>
          </c:spPr>
          <c:cat>
            <c:strRef>
              <c:f>'PA1'!$F$1:$M$1</c:f>
              <c:strCache>
                <c:ptCount val="8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31 май 2022 г.</c:v>
                </c:pt>
              </c:strCache>
            </c:strRef>
          </c:cat>
          <c:val>
            <c:numRef>
              <c:f>'PA1'!$F$4:$M$4</c:f>
              <c:numCache>
                <c:formatCode>General</c:formatCode>
                <c:ptCount val="8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0.83</c:v>
                </c:pt>
                <c:pt idx="5">
                  <c:v>4.83</c:v>
                </c:pt>
                <c:pt idx="6">
                  <c:v>14.83</c:v>
                </c:pt>
                <c:pt idx="7">
                  <c:v>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00E-4F9E-BDF3-8D7D42CB1EE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91199888"/>
        <c:axId val="691202800"/>
      </c:areaChart>
      <c:lineChart>
        <c:grouping val="standard"/>
        <c:varyColors val="0"/>
        <c:ser>
          <c:idx val="1"/>
          <c:order val="1"/>
          <c:tx>
            <c:strRef>
              <c:f>'PA1'!$N$13:$U$13</c:f>
              <c:strCache>
                <c:ptCount val="8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12</c:v>
                </c:pt>
                <c:pt idx="4">
                  <c:v>12</c:v>
                </c:pt>
                <c:pt idx="5">
                  <c:v>12</c:v>
                </c:pt>
                <c:pt idx="6">
                  <c:v>12</c:v>
                </c:pt>
                <c:pt idx="7">
                  <c:v>12</c:v>
                </c:pt>
              </c:strCache>
            </c:strRef>
          </c:tx>
          <c:spPr>
            <a:ln w="28575" cap="rnd">
              <a:solidFill>
                <a:schemeClr val="accent1"/>
              </a:solidFill>
              <a:prstDash val="sysDash"/>
              <a:round/>
            </a:ln>
            <a:effectLst/>
          </c:spPr>
          <c:marker>
            <c:symbol val="none"/>
          </c:marker>
          <c:cat>
            <c:strRef>
              <c:f>'PA1'!$F$1:$M$1</c:f>
              <c:strCache>
                <c:ptCount val="8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31 май 2022 г.</c:v>
                </c:pt>
              </c:strCache>
            </c:strRef>
          </c:cat>
          <c:val>
            <c:numRef>
              <c:f>'PA1'!$N$13:$U$13</c:f>
              <c:numCache>
                <c:formatCode>General</c:formatCode>
                <c:ptCount val="8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12</c:v>
                </c:pt>
                <c:pt idx="4">
                  <c:v>12</c:v>
                </c:pt>
                <c:pt idx="5">
                  <c:v>12</c:v>
                </c:pt>
                <c:pt idx="6">
                  <c:v>12</c:v>
                </c:pt>
                <c:pt idx="7">
                  <c:v>12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700E-4F9E-BDF3-8D7D42CB1EE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91199888"/>
        <c:axId val="691202800"/>
      </c:lineChart>
      <c:catAx>
        <c:axId val="6911998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bg-BG"/>
          </a:p>
        </c:txPr>
        <c:crossAx val="691202800"/>
        <c:crosses val="autoZero"/>
        <c:auto val="1"/>
        <c:lblAlgn val="ctr"/>
        <c:lblOffset val="100"/>
        <c:noMultiLvlLbl val="0"/>
      </c:catAx>
      <c:valAx>
        <c:axId val="6912028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bg-BG"/>
          </a:p>
        </c:txPr>
        <c:crossAx val="691199888"/>
        <c:crosses val="autoZero"/>
        <c:crossBetween val="between"/>
        <c:majorUnit val="4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15875" cap="flat" cmpd="sng" algn="ctr">
      <a:noFill/>
      <a:round/>
    </a:ln>
    <a:effectLst/>
  </c:spPr>
  <c:txPr>
    <a:bodyPr/>
    <a:lstStyle/>
    <a:p>
      <a:pPr>
        <a:defRPr/>
      </a:pPr>
      <a:endParaRPr lang="bg-BG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bg-BG" sz="1800" b="1" i="0" baseline="0" dirty="0">
                <a:effectLst/>
              </a:rPr>
              <a:t>Брой педагогически специалисти</a:t>
            </a:r>
            <a:endParaRPr lang="bg-BG" b="1" dirty="0">
              <a:effectLst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bg-BG"/>
        </a:p>
      </c:txPr>
    </c:title>
    <c:autoTitleDeleted val="0"/>
    <c:plotArea>
      <c:layout>
        <c:manualLayout>
          <c:layoutTarget val="inner"/>
          <c:xMode val="edge"/>
          <c:yMode val="edge"/>
          <c:x val="9.9305321328346574E-2"/>
          <c:y val="0.16806822570602098"/>
          <c:w val="0.87168050430248845"/>
          <c:h val="0.37617964421114025"/>
        </c:manualLayout>
      </c:layout>
      <c:areaChart>
        <c:grouping val="standard"/>
        <c:varyColors val="0"/>
        <c:ser>
          <c:idx val="0"/>
          <c:order val="0"/>
          <c:tx>
            <c:strRef>
              <c:f>'PA2&amp;3'!$B$4</c:f>
              <c:strCache>
                <c:ptCount val="1"/>
                <c:pt idx="0">
                  <c:v>Брой педагогически специалисти, включени в обучения за прилагане на съвременни методи за оценяване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/>
              </a:solidFill>
            </a:ln>
            <a:effectLst/>
          </c:spPr>
          <c:cat>
            <c:strRef>
              <c:f>'PA2&amp;3'!$H$3:$O$3</c:f>
              <c:strCache>
                <c:ptCount val="8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31 май 2022 г.</c:v>
                </c:pt>
              </c:strCache>
            </c:strRef>
          </c:cat>
          <c:val>
            <c:numRef>
              <c:f>'PA2&amp;3'!$H$4:$O$4</c:f>
              <c:numCache>
                <c:formatCode>General</c:formatCode>
                <c:ptCount val="8"/>
                <c:pt idx="0">
                  <c:v>0</c:v>
                </c:pt>
                <c:pt idx="1">
                  <c:v>0</c:v>
                </c:pt>
                <c:pt idx="2" formatCode="#,##0">
                  <c:v>0</c:v>
                </c:pt>
                <c:pt idx="3" formatCode="#,##0">
                  <c:v>1839</c:v>
                </c:pt>
                <c:pt idx="4" formatCode="#,##0">
                  <c:v>4372</c:v>
                </c:pt>
                <c:pt idx="5" formatCode="#,##0">
                  <c:v>5083</c:v>
                </c:pt>
                <c:pt idx="6" formatCode="#,##0">
                  <c:v>5953</c:v>
                </c:pt>
                <c:pt idx="7">
                  <c:v>6178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6C3-4647-B572-040383F6E176}"/>
            </c:ext>
          </c:extLst>
        </c:ser>
        <c:ser>
          <c:idx val="2"/>
          <c:order val="2"/>
          <c:tx>
            <c:strRef>
              <c:f>'PA2&amp;3'!$B$24</c:f>
              <c:strCache>
                <c:ptCount val="1"/>
                <c:pt idx="0">
                  <c:v>Педагогически специалисти, включени в програми за повишаване на квалификацията по ОП: • до 34 г.</c:v>
                </c:pt>
              </c:strCache>
            </c:strRef>
          </c:tx>
          <c:spPr>
            <a:solidFill>
              <a:schemeClr val="accent2">
                <a:lumMod val="20000"/>
                <a:lumOff val="80000"/>
                <a:alpha val="48000"/>
              </a:schemeClr>
            </a:solidFill>
            <a:ln>
              <a:solidFill>
                <a:schemeClr val="accent2"/>
              </a:solidFill>
            </a:ln>
            <a:effectLst/>
          </c:spPr>
          <c:cat>
            <c:strRef>
              <c:f>'PA2&amp;3'!$H$3:$O$3</c:f>
              <c:strCache>
                <c:ptCount val="8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31 май 2022 г.</c:v>
                </c:pt>
              </c:strCache>
            </c:strRef>
          </c:cat>
          <c:val>
            <c:numRef>
              <c:f>'PA2&amp;3'!$H$24:$O$24</c:f>
              <c:numCache>
                <c:formatCode>General</c:formatCode>
                <c:ptCount val="8"/>
                <c:pt idx="0">
                  <c:v>0</c:v>
                </c:pt>
                <c:pt idx="1">
                  <c:v>0</c:v>
                </c:pt>
                <c:pt idx="2" formatCode="#,##0">
                  <c:v>0</c:v>
                </c:pt>
                <c:pt idx="3" formatCode="#,##0">
                  <c:v>2292</c:v>
                </c:pt>
                <c:pt idx="4" formatCode="#,##0">
                  <c:v>4957</c:v>
                </c:pt>
                <c:pt idx="5" formatCode="#,##0">
                  <c:v>6122</c:v>
                </c:pt>
                <c:pt idx="6" formatCode="#,##0">
                  <c:v>8277</c:v>
                </c:pt>
                <c:pt idx="7">
                  <c:v>8534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6C3-4647-B572-040383F6E17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38046575"/>
        <c:axId val="538042831"/>
      </c:areaChart>
      <c:lineChart>
        <c:grouping val="standard"/>
        <c:varyColors val="0"/>
        <c:ser>
          <c:idx val="3"/>
          <c:order val="1"/>
          <c:tx>
            <c:v>целева стойност (2023 г.) - ПС - съвременни методи за оценяване</c:v>
          </c:tx>
          <c:spPr>
            <a:ln w="28575" cap="rnd">
              <a:solidFill>
                <a:schemeClr val="accent1"/>
              </a:solidFill>
              <a:prstDash val="sysDash"/>
              <a:round/>
            </a:ln>
            <a:effectLst/>
          </c:spPr>
          <c:marker>
            <c:symbol val="none"/>
          </c:marker>
          <c:cat>
            <c:strRef>
              <c:f>'PA2&amp;3'!$H$3:$O$3</c:f>
              <c:strCache>
                <c:ptCount val="8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31 май 2022 г.</c:v>
                </c:pt>
              </c:strCache>
            </c:strRef>
          </c:cat>
          <c:val>
            <c:numRef>
              <c:f>'PA2&amp;3'!$P$28:$W$28</c:f>
              <c:numCache>
                <c:formatCode>General</c:formatCode>
                <c:ptCount val="8"/>
                <c:pt idx="0" formatCode="#,##0">
                  <c:v>5000</c:v>
                </c:pt>
                <c:pt idx="1">
                  <c:v>5000</c:v>
                </c:pt>
                <c:pt idx="2">
                  <c:v>5000</c:v>
                </c:pt>
                <c:pt idx="3">
                  <c:v>5000</c:v>
                </c:pt>
                <c:pt idx="4">
                  <c:v>5000</c:v>
                </c:pt>
                <c:pt idx="5">
                  <c:v>5000</c:v>
                </c:pt>
                <c:pt idx="6">
                  <c:v>5000</c:v>
                </c:pt>
                <c:pt idx="7">
                  <c:v>5000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C6C3-4647-B572-040383F6E176}"/>
            </c:ext>
          </c:extLst>
        </c:ser>
        <c:ser>
          <c:idx val="1"/>
          <c:order val="3"/>
          <c:tx>
            <c:v>целева стойност (2023 г.) - ПС до 34 г.</c:v>
          </c:tx>
          <c:spPr>
            <a:ln w="28575" cap="rnd">
              <a:solidFill>
                <a:schemeClr val="accent2"/>
              </a:solidFill>
              <a:prstDash val="sysDash"/>
              <a:round/>
            </a:ln>
            <a:effectLst/>
          </c:spPr>
          <c:marker>
            <c:symbol val="none"/>
          </c:marker>
          <c:cat>
            <c:strRef>
              <c:f>'PA2&amp;3'!$H$3:$O$3</c:f>
              <c:strCache>
                <c:ptCount val="8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31 май 2022 г.</c:v>
                </c:pt>
              </c:strCache>
            </c:strRef>
          </c:cat>
          <c:val>
            <c:numRef>
              <c:f>'PA2&amp;3'!$P$27:$W$27</c:f>
              <c:numCache>
                <c:formatCode>General</c:formatCode>
                <c:ptCount val="8"/>
                <c:pt idx="0" formatCode="#,##0">
                  <c:v>4000</c:v>
                </c:pt>
                <c:pt idx="1">
                  <c:v>4000</c:v>
                </c:pt>
                <c:pt idx="2">
                  <c:v>4000</c:v>
                </c:pt>
                <c:pt idx="3">
                  <c:v>4000</c:v>
                </c:pt>
                <c:pt idx="4">
                  <c:v>4000</c:v>
                </c:pt>
                <c:pt idx="5">
                  <c:v>4000</c:v>
                </c:pt>
                <c:pt idx="6">
                  <c:v>4000</c:v>
                </c:pt>
                <c:pt idx="7">
                  <c:v>4000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C6C3-4647-B572-040383F6E17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38046575"/>
        <c:axId val="538042831"/>
      </c:lineChart>
      <c:dateAx>
        <c:axId val="53804657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bg-BG"/>
          </a:p>
        </c:txPr>
        <c:crossAx val="538042831"/>
        <c:crosses val="autoZero"/>
        <c:auto val="0"/>
        <c:lblOffset val="100"/>
        <c:baseTimeUnit val="days"/>
      </c:dateAx>
      <c:valAx>
        <c:axId val="53804283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bg-BG"/>
          </a:p>
        </c:txPr>
        <c:crossAx val="538046575"/>
        <c:crosses val="autoZero"/>
        <c:crossBetween val="between"/>
        <c:majorUnit val="2000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2238706279356864E-2"/>
          <c:y val="0.639137720397563"/>
          <c:w val="0.87729323728150999"/>
          <c:h val="0.3608622150577634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bg-BG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bg-BG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bg-BG" sz="1600" dirty="0"/>
              <a:t>Брой участници в ученически и студентски практики</a:t>
            </a:r>
            <a:endParaRPr lang="en-GB" sz="1600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bg-BG"/>
        </a:p>
      </c:txPr>
    </c:title>
    <c:autoTitleDeleted val="0"/>
    <c:plotArea>
      <c:layout>
        <c:manualLayout>
          <c:layoutTarget val="inner"/>
          <c:xMode val="edge"/>
          <c:yMode val="edge"/>
          <c:x val="0.104580927384077"/>
          <c:y val="0.1366201769844918"/>
          <c:w val="0.77817147856517932"/>
          <c:h val="0.43648509316551115"/>
        </c:manualLayout>
      </c:layout>
      <c:areaChart>
        <c:grouping val="standard"/>
        <c:varyColors val="0"/>
        <c:ser>
          <c:idx val="0"/>
          <c:order val="0"/>
          <c:tx>
            <c:strRef>
              <c:f>'PA2&amp;3'!$B$39</c:f>
              <c:strCache>
                <c:ptCount val="1"/>
                <c:pt idx="0">
                  <c:v>Брой ученици, участващи в дейности по практическо обучение в реална работна среда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/>
              </a:solidFill>
            </a:ln>
            <a:effectLst/>
          </c:spPr>
          <c:cat>
            <c:strRef>
              <c:f>'PA2&amp;3'!$H$35:$O$35</c:f>
              <c:strCache>
                <c:ptCount val="8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31 май 2022 г.</c:v>
                </c:pt>
              </c:strCache>
            </c:strRef>
          </c:cat>
          <c:val>
            <c:numRef>
              <c:f>'PA2&amp;3'!$H$39:$O$39</c:f>
              <c:numCache>
                <c:formatCode>General</c:formatCode>
                <c:ptCount val="8"/>
                <c:pt idx="0">
                  <c:v>0</c:v>
                </c:pt>
                <c:pt idx="1">
                  <c:v>0</c:v>
                </c:pt>
                <c:pt idx="2" formatCode="#,##0">
                  <c:v>0</c:v>
                </c:pt>
                <c:pt idx="3" formatCode="#,##0">
                  <c:v>7668</c:v>
                </c:pt>
                <c:pt idx="4" formatCode="#,##0">
                  <c:v>8351</c:v>
                </c:pt>
                <c:pt idx="5" formatCode="#,##0">
                  <c:v>8351</c:v>
                </c:pt>
                <c:pt idx="6" formatCode="#,##0">
                  <c:v>8351</c:v>
                </c:pt>
                <c:pt idx="7">
                  <c:v>8351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C9A-4B3D-8DAE-903526E5BC3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90724192"/>
        <c:axId val="690724608"/>
      </c:areaChart>
      <c:areaChart>
        <c:grouping val="standard"/>
        <c:varyColors val="0"/>
        <c:ser>
          <c:idx val="1"/>
          <c:order val="2"/>
          <c:tx>
            <c:strRef>
              <c:f>'PA2&amp;3'!$B$40</c:f>
              <c:strCache>
                <c:ptCount val="1"/>
                <c:pt idx="0">
                  <c:v>Студенти, включени в студентски практики</c:v>
                </c:pt>
              </c:strCache>
            </c:strRef>
          </c:tx>
          <c:spPr>
            <a:solidFill>
              <a:schemeClr val="accent2">
                <a:lumMod val="20000"/>
                <a:lumOff val="80000"/>
                <a:alpha val="34000"/>
              </a:schemeClr>
            </a:solidFill>
            <a:ln>
              <a:solidFill>
                <a:schemeClr val="accent2"/>
              </a:solidFill>
            </a:ln>
            <a:effectLst/>
          </c:spPr>
          <c:cat>
            <c:numRef>
              <c:f>'PA2&amp;3'!$H$35:$N$35</c:f>
              <c:numCache>
                <c:formatCode>General</c:formatCode>
                <c:ptCount val="7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</c:numCache>
            </c:numRef>
          </c:cat>
          <c:val>
            <c:numRef>
              <c:f>'PA2&amp;3'!$H$40:$O$40</c:f>
              <c:numCache>
                <c:formatCode>General</c:formatCode>
                <c:ptCount val="8"/>
                <c:pt idx="0">
                  <c:v>0</c:v>
                </c:pt>
                <c:pt idx="1">
                  <c:v>0</c:v>
                </c:pt>
                <c:pt idx="2" formatCode="#,##0">
                  <c:v>25323</c:v>
                </c:pt>
                <c:pt idx="3" formatCode="#,##0">
                  <c:v>46077</c:v>
                </c:pt>
                <c:pt idx="4" formatCode="#,##0">
                  <c:v>46077</c:v>
                </c:pt>
                <c:pt idx="5" formatCode="#,##0">
                  <c:v>55466</c:v>
                </c:pt>
                <c:pt idx="6" formatCode="#,##0">
                  <c:v>69067</c:v>
                </c:pt>
                <c:pt idx="7" formatCode="#,##0">
                  <c:v>77031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C9A-4B3D-8DAE-903526E5BC3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20546336"/>
        <c:axId val="620550080"/>
      </c:areaChart>
      <c:lineChart>
        <c:grouping val="standard"/>
        <c:varyColors val="0"/>
        <c:ser>
          <c:idx val="2"/>
          <c:order val="1"/>
          <c:tx>
            <c:v>целева стойност - ученици</c:v>
          </c:tx>
          <c:spPr>
            <a:ln w="28575" cap="rnd">
              <a:solidFill>
                <a:schemeClr val="accent1"/>
              </a:solidFill>
              <a:prstDash val="sysDash"/>
              <a:round/>
            </a:ln>
            <a:effectLst/>
          </c:spPr>
          <c:marker>
            <c:symbol val="none"/>
          </c:marker>
          <c:cat>
            <c:strRef>
              <c:f>'PA2&amp;3'!$H$35:$O$35</c:f>
              <c:strCache>
                <c:ptCount val="8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31 май 2022 г.</c:v>
                </c:pt>
              </c:strCache>
            </c:strRef>
          </c:cat>
          <c:val>
            <c:numRef>
              <c:f>'PA2&amp;3'!$P$39:$W$39</c:f>
              <c:numCache>
                <c:formatCode>#,##0</c:formatCode>
                <c:ptCount val="8"/>
                <c:pt idx="0">
                  <c:v>20000</c:v>
                </c:pt>
                <c:pt idx="1">
                  <c:v>20000</c:v>
                </c:pt>
                <c:pt idx="2">
                  <c:v>20000</c:v>
                </c:pt>
                <c:pt idx="3">
                  <c:v>20000</c:v>
                </c:pt>
                <c:pt idx="4">
                  <c:v>20000</c:v>
                </c:pt>
                <c:pt idx="5">
                  <c:v>20000</c:v>
                </c:pt>
                <c:pt idx="6">
                  <c:v>20000</c:v>
                </c:pt>
                <c:pt idx="7">
                  <c:v>20000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3C9A-4B3D-8DAE-903526E5BC3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90724192"/>
        <c:axId val="690724608"/>
      </c:lineChart>
      <c:lineChart>
        <c:grouping val="standard"/>
        <c:varyColors val="0"/>
        <c:ser>
          <c:idx val="3"/>
          <c:order val="3"/>
          <c:tx>
            <c:v>целева стойност - студенти</c:v>
          </c:tx>
          <c:spPr>
            <a:ln w="28575" cap="rnd">
              <a:solidFill>
                <a:schemeClr val="accent2"/>
              </a:solidFill>
              <a:prstDash val="sysDash"/>
              <a:round/>
            </a:ln>
            <a:effectLst/>
          </c:spPr>
          <c:marker>
            <c:symbol val="none"/>
          </c:marker>
          <c:cat>
            <c:numRef>
              <c:f>'PA2&amp;3'!$H$35:$N$35</c:f>
              <c:numCache>
                <c:formatCode>General</c:formatCode>
                <c:ptCount val="7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</c:numCache>
            </c:numRef>
          </c:cat>
          <c:val>
            <c:numRef>
              <c:f>'PA2&amp;3'!$P$40:$W$40</c:f>
              <c:numCache>
                <c:formatCode>#,##0</c:formatCode>
                <c:ptCount val="8"/>
                <c:pt idx="0">
                  <c:v>90000</c:v>
                </c:pt>
                <c:pt idx="1">
                  <c:v>90000</c:v>
                </c:pt>
                <c:pt idx="2">
                  <c:v>90000</c:v>
                </c:pt>
                <c:pt idx="3">
                  <c:v>90000</c:v>
                </c:pt>
                <c:pt idx="4">
                  <c:v>90000</c:v>
                </c:pt>
                <c:pt idx="5">
                  <c:v>90000</c:v>
                </c:pt>
                <c:pt idx="6">
                  <c:v>90000</c:v>
                </c:pt>
                <c:pt idx="7">
                  <c:v>90000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3C9A-4B3D-8DAE-903526E5BC3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20546336"/>
        <c:axId val="620550080"/>
      </c:lineChart>
      <c:dateAx>
        <c:axId val="6907241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bg-BG"/>
          </a:p>
        </c:txPr>
        <c:crossAx val="690724608"/>
        <c:crosses val="autoZero"/>
        <c:auto val="0"/>
        <c:lblOffset val="100"/>
        <c:baseTimeUnit val="days"/>
      </c:dateAx>
      <c:valAx>
        <c:axId val="6907246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bg-BG"/>
          </a:p>
        </c:txPr>
        <c:crossAx val="690724192"/>
        <c:crosses val="autoZero"/>
        <c:crossBetween val="between"/>
      </c:valAx>
      <c:valAx>
        <c:axId val="620550080"/>
        <c:scaling>
          <c:orientation val="minMax"/>
        </c:scaling>
        <c:delete val="0"/>
        <c:axPos val="r"/>
        <c:numFmt formatCode="#,##0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bg-BG"/>
          </a:p>
        </c:txPr>
        <c:crossAx val="620546336"/>
        <c:crosses val="max"/>
        <c:crossBetween val="between"/>
      </c:valAx>
      <c:catAx>
        <c:axId val="62054633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620550080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2.496043456561371E-3"/>
          <c:y val="0.70645251729429293"/>
          <c:w val="0.83985663581682601"/>
          <c:h val="0.2935473669236276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bg-BG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bg-BG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bg-BG" sz="1600" dirty="0"/>
              <a:t>Преподаватели във висши училища;</a:t>
            </a:r>
            <a:r>
              <a:rPr lang="bg-BG" sz="1600" baseline="0" dirty="0"/>
              <a:t> млади учени</a:t>
            </a:r>
            <a:endParaRPr lang="en-GB" sz="1600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bg-BG"/>
        </a:p>
      </c:txPr>
    </c:title>
    <c:autoTitleDeleted val="0"/>
    <c:plotArea>
      <c:layout>
        <c:manualLayout>
          <c:layoutTarget val="inner"/>
          <c:xMode val="edge"/>
          <c:yMode val="edge"/>
          <c:x val="8.6085525048939238E-2"/>
          <c:y val="0.13950158353901276"/>
          <c:w val="0.82782894990212152"/>
          <c:h val="0.41358147540702023"/>
        </c:manualLayout>
      </c:layout>
      <c:areaChart>
        <c:grouping val="standard"/>
        <c:varyColors val="0"/>
        <c:ser>
          <c:idx val="2"/>
          <c:order val="2"/>
          <c:tx>
            <c:strRef>
              <c:f>'PA2&amp;3'!$B$19</c:f>
              <c:strCache>
                <c:ptCount val="1"/>
                <c:pt idx="0">
                  <c:v>Млади учени до 34 г. вкл., получили подкрепа по ОП за дейности в сферата на НИРД (GOVERD плюс HERD)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  <a:alpha val="46000"/>
              </a:schemeClr>
            </a:solidFill>
            <a:ln w="15875">
              <a:solidFill>
                <a:schemeClr val="accent2"/>
              </a:solidFill>
            </a:ln>
            <a:effectLst/>
          </c:spPr>
          <c:cat>
            <c:numRef>
              <c:f>'PA2&amp;3'!$H$11:$N$11</c:f>
              <c:numCache>
                <c:formatCode>General</c:formatCode>
                <c:ptCount val="7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</c:numCache>
            </c:numRef>
          </c:cat>
          <c:val>
            <c:numRef>
              <c:f>'PA2&amp;3'!$H$19:$O$19</c:f>
              <c:numCache>
                <c:formatCode>General</c:formatCode>
                <c:ptCount val="8"/>
                <c:pt idx="0">
                  <c:v>0</c:v>
                </c:pt>
                <c:pt idx="1">
                  <c:v>0</c:v>
                </c:pt>
                <c:pt idx="2" formatCode="#,##0">
                  <c:v>0</c:v>
                </c:pt>
                <c:pt idx="3" formatCode="#,##0">
                  <c:v>490</c:v>
                </c:pt>
                <c:pt idx="4" formatCode="#,##0">
                  <c:v>602</c:v>
                </c:pt>
                <c:pt idx="5" formatCode="#,##0">
                  <c:v>804</c:v>
                </c:pt>
                <c:pt idx="6" formatCode="#,##0">
                  <c:v>804</c:v>
                </c:pt>
                <c:pt idx="7">
                  <c:v>804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C0C-47CC-AA44-C10DE763A2A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38033263"/>
        <c:axId val="538044079"/>
      </c:areaChart>
      <c:areaChart>
        <c:grouping val="standard"/>
        <c:varyColors val="0"/>
        <c:ser>
          <c:idx val="1"/>
          <c:order val="0"/>
          <c:tx>
            <c:strRef>
              <c:f>'PA2&amp;3'!$B$16</c:f>
              <c:strCache>
                <c:ptCount val="1"/>
                <c:pt idx="0">
                  <c:v>Преподаватели във висши училища, включени в програми за повишаване на квалификацията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 w="15875">
              <a:solidFill>
                <a:schemeClr val="accent1"/>
              </a:solidFill>
            </a:ln>
            <a:effectLst/>
          </c:spPr>
          <c:cat>
            <c:strRef>
              <c:f>'PA2&amp;3'!$H$11:$O$11</c:f>
              <c:strCache>
                <c:ptCount val="8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31 май 2022 г.</c:v>
                </c:pt>
              </c:strCache>
            </c:strRef>
          </c:cat>
          <c:val>
            <c:numRef>
              <c:f>'PA2&amp;3'!$H$16:$O$16</c:f>
              <c:numCache>
                <c:formatCode>General</c:formatCode>
                <c:ptCount val="8"/>
                <c:pt idx="0">
                  <c:v>0</c:v>
                </c:pt>
                <c:pt idx="1">
                  <c:v>0</c:v>
                </c:pt>
                <c:pt idx="2" formatCode="#,##0">
                  <c:v>0</c:v>
                </c:pt>
                <c:pt idx="3" formatCode="#,##0">
                  <c:v>359</c:v>
                </c:pt>
                <c:pt idx="4" formatCode="#,##0">
                  <c:v>495</c:v>
                </c:pt>
                <c:pt idx="5" formatCode="#,##0">
                  <c:v>868</c:v>
                </c:pt>
                <c:pt idx="6" formatCode="#,##0">
                  <c:v>868</c:v>
                </c:pt>
                <c:pt idx="7">
                  <c:v>868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C0C-47CC-AA44-C10DE763A2A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92677504"/>
        <c:axId val="692660032"/>
      </c:areaChart>
      <c:lineChart>
        <c:grouping val="standard"/>
        <c:varyColors val="0"/>
        <c:ser>
          <c:idx val="0"/>
          <c:order val="3"/>
          <c:tx>
            <c:v>целева стойност (2023 г.) - млади учени</c:v>
          </c:tx>
          <c:spPr>
            <a:ln w="28575" cap="rnd">
              <a:solidFill>
                <a:schemeClr val="accent2"/>
              </a:solidFill>
              <a:prstDash val="sysDash"/>
              <a:round/>
            </a:ln>
            <a:effectLst/>
          </c:spPr>
          <c:marker>
            <c:symbol val="none"/>
          </c:marker>
          <c:val>
            <c:numRef>
              <c:f>'PA2&amp;3'!$P$19:$W$19</c:f>
              <c:numCache>
                <c:formatCode>General</c:formatCode>
                <c:ptCount val="8"/>
                <c:pt idx="0">
                  <c:v>642</c:v>
                </c:pt>
                <c:pt idx="1">
                  <c:v>642</c:v>
                </c:pt>
                <c:pt idx="2">
                  <c:v>642</c:v>
                </c:pt>
                <c:pt idx="3">
                  <c:v>642</c:v>
                </c:pt>
                <c:pt idx="4">
                  <c:v>642</c:v>
                </c:pt>
                <c:pt idx="5">
                  <c:v>642</c:v>
                </c:pt>
                <c:pt idx="6">
                  <c:v>642</c:v>
                </c:pt>
                <c:pt idx="7">
                  <c:v>642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FC0C-47CC-AA44-C10DE763A2A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38033263"/>
        <c:axId val="538044079"/>
      </c:lineChart>
      <c:lineChart>
        <c:grouping val="standard"/>
        <c:varyColors val="0"/>
        <c:ser>
          <c:idx val="3"/>
          <c:order val="1"/>
          <c:tx>
            <c:v>целева стойност (2023 г.) - преподаватели</c:v>
          </c:tx>
          <c:spPr>
            <a:ln w="28575" cap="rnd">
              <a:solidFill>
                <a:schemeClr val="accent1"/>
              </a:solidFill>
              <a:prstDash val="sysDash"/>
              <a:round/>
            </a:ln>
            <a:effectLst/>
          </c:spPr>
          <c:marker>
            <c:symbol val="none"/>
          </c:marker>
          <c:cat>
            <c:strRef>
              <c:f>'PA2&amp;3'!$H$11:$O$11</c:f>
              <c:strCache>
                <c:ptCount val="8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31 май 2022 г.</c:v>
                </c:pt>
              </c:strCache>
            </c:strRef>
          </c:cat>
          <c:val>
            <c:numRef>
              <c:f>'PA2&amp;3'!$P$18:$W$18</c:f>
              <c:numCache>
                <c:formatCode>General</c:formatCode>
                <c:ptCount val="8"/>
                <c:pt idx="0">
                  <c:v>4950</c:v>
                </c:pt>
                <c:pt idx="1">
                  <c:v>4950</c:v>
                </c:pt>
                <c:pt idx="2">
                  <c:v>4950</c:v>
                </c:pt>
                <c:pt idx="3">
                  <c:v>4950</c:v>
                </c:pt>
                <c:pt idx="4">
                  <c:v>4950</c:v>
                </c:pt>
                <c:pt idx="5">
                  <c:v>4950</c:v>
                </c:pt>
                <c:pt idx="6">
                  <c:v>4950</c:v>
                </c:pt>
                <c:pt idx="7">
                  <c:v>4950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FC0C-47CC-AA44-C10DE763A2A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92677504"/>
        <c:axId val="692660032"/>
      </c:lineChart>
      <c:catAx>
        <c:axId val="53803326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bg-BG"/>
          </a:p>
        </c:txPr>
        <c:crossAx val="538044079"/>
        <c:crosses val="autoZero"/>
        <c:auto val="1"/>
        <c:lblAlgn val="ctr"/>
        <c:lblOffset val="100"/>
        <c:noMultiLvlLbl val="0"/>
      </c:catAx>
      <c:valAx>
        <c:axId val="53804407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bg-BG"/>
          </a:p>
        </c:txPr>
        <c:crossAx val="538033263"/>
        <c:crosses val="autoZero"/>
        <c:crossBetween val="between"/>
        <c:majorUnit val="200"/>
      </c:valAx>
      <c:valAx>
        <c:axId val="692660032"/>
        <c:scaling>
          <c:orientation val="minMax"/>
          <c:max val="5000"/>
        </c:scaling>
        <c:delete val="0"/>
        <c:axPos val="r"/>
        <c:numFmt formatCode="#,##0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bg-BG"/>
          </a:p>
        </c:txPr>
        <c:crossAx val="692677504"/>
        <c:crosses val="max"/>
        <c:crossBetween val="between"/>
        <c:majorUnit val="1000"/>
      </c:valAx>
      <c:catAx>
        <c:axId val="69267750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692660032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326463086194452E-2"/>
          <c:y val="0.67139006873405993"/>
          <c:w val="0.82468696929270702"/>
          <c:h val="0.3286098102011480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bg-BG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bg-BG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bg-BG" sz="1600" b="1" dirty="0"/>
              <a:t>Индикатори,</a:t>
            </a:r>
            <a:r>
              <a:rPr lang="bg-BG" sz="1600" b="1" baseline="0" dirty="0"/>
              <a:t> свързани с интеграция</a:t>
            </a:r>
            <a:endParaRPr lang="en-GB" sz="1600" b="1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bg-BG"/>
        </a:p>
      </c:txPr>
    </c:title>
    <c:autoTitleDeleted val="0"/>
    <c:plotArea>
      <c:layout>
        <c:manualLayout>
          <c:layoutTarget val="inner"/>
          <c:xMode val="edge"/>
          <c:yMode val="edge"/>
          <c:x val="0.11212849312953528"/>
          <c:y val="0.12440519707432736"/>
          <c:w val="0.77817147856517932"/>
          <c:h val="0.41534168562017415"/>
        </c:manualLayout>
      </c:layout>
      <c:areaChart>
        <c:grouping val="standard"/>
        <c:varyColors val="0"/>
        <c:ser>
          <c:idx val="1"/>
          <c:order val="2"/>
          <c:tx>
            <c:strRef>
              <c:f>'PA2&amp;3'!$B$53</c:f>
              <c:strCache>
                <c:ptCount val="1"/>
                <c:pt idx="0">
                  <c:v>Лица над 16 години (включително роми), включени в курсове по ограмотяване или в курсове за усвоявяне на учебно съдържание, предвидено за изучаване в класове от прогимназиалния етап на основното образование по ОП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/>
              </a:solidFill>
            </a:ln>
            <a:effectLst/>
          </c:spPr>
          <c:cat>
            <c:strRef>
              <c:f>'PA2&amp;3'!$H$50:$O$50</c:f>
              <c:strCache>
                <c:ptCount val="8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31 май 2022 г.</c:v>
                </c:pt>
              </c:strCache>
            </c:strRef>
          </c:cat>
          <c:val>
            <c:numRef>
              <c:f>'PA2&amp;3'!$H$53:$O$53</c:f>
              <c:numCache>
                <c:formatCode>General</c:formatCode>
                <c:ptCount val="8"/>
                <c:pt idx="0">
                  <c:v>0</c:v>
                </c:pt>
                <c:pt idx="1">
                  <c:v>0</c:v>
                </c:pt>
                <c:pt idx="2" formatCode="#,##0">
                  <c:v>0</c:v>
                </c:pt>
                <c:pt idx="3" formatCode="#,##0">
                  <c:v>4739</c:v>
                </c:pt>
                <c:pt idx="4" formatCode="#,##0">
                  <c:v>5503</c:v>
                </c:pt>
                <c:pt idx="5" formatCode="#,##0">
                  <c:v>10723</c:v>
                </c:pt>
                <c:pt idx="6" formatCode="#,##0">
                  <c:v>10723</c:v>
                </c:pt>
                <c:pt idx="7">
                  <c:v>10723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D94-467A-95D8-06033A9601B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92665440"/>
        <c:axId val="692676672"/>
      </c:areaChart>
      <c:areaChart>
        <c:grouping val="standard"/>
        <c:varyColors val="0"/>
        <c:ser>
          <c:idx val="0"/>
          <c:order val="0"/>
          <c:tx>
            <c:strRef>
              <c:f>'PA2&amp;3'!$B$51</c:f>
              <c:strCache>
                <c:ptCount val="1"/>
                <c:pt idx="0">
                  <c:v>Деца, ученици и младежи от маргинализирани общности (включително роми), участващи в мерки за образователна интеграция и реинтеграция</c:v>
                </c:pt>
              </c:strCache>
            </c:strRef>
          </c:tx>
          <c:spPr>
            <a:solidFill>
              <a:schemeClr val="accent2">
                <a:alpha val="32000"/>
              </a:schemeClr>
            </a:solidFill>
            <a:ln w="15875">
              <a:solidFill>
                <a:schemeClr val="accent2"/>
              </a:solidFill>
            </a:ln>
            <a:effectLst/>
          </c:spPr>
          <c:cat>
            <c:strRef>
              <c:f>'PA2&amp;3'!$H$50:$O$50</c:f>
              <c:strCache>
                <c:ptCount val="8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31 май 2022 г.</c:v>
                </c:pt>
              </c:strCache>
            </c:strRef>
          </c:cat>
          <c:val>
            <c:numRef>
              <c:f>'PA2&amp;3'!$H$51:$O$51</c:f>
              <c:numCache>
                <c:formatCode>General</c:formatCode>
                <c:ptCount val="8"/>
                <c:pt idx="0">
                  <c:v>0</c:v>
                </c:pt>
                <c:pt idx="1">
                  <c:v>0</c:v>
                </c:pt>
                <c:pt idx="2" formatCode="#,##0">
                  <c:v>14889</c:v>
                </c:pt>
                <c:pt idx="3" formatCode="#,##0">
                  <c:v>27572</c:v>
                </c:pt>
                <c:pt idx="4" formatCode="#,##0">
                  <c:v>46499</c:v>
                </c:pt>
                <c:pt idx="5" formatCode="#,##0">
                  <c:v>73376</c:v>
                </c:pt>
                <c:pt idx="6" formatCode="#,##0">
                  <c:v>102684</c:v>
                </c:pt>
                <c:pt idx="7">
                  <c:v>123471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D94-467A-95D8-06033A9601B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64861312"/>
        <c:axId val="864861728"/>
      </c:areaChart>
      <c:lineChart>
        <c:grouping val="standard"/>
        <c:varyColors val="0"/>
        <c:ser>
          <c:idx val="3"/>
          <c:order val="3"/>
          <c:tx>
            <c:v>целева стойност - включени в курсове по ограмотяване</c:v>
          </c:tx>
          <c:spPr>
            <a:ln w="28575" cap="rnd">
              <a:solidFill>
                <a:schemeClr val="accent1"/>
              </a:solidFill>
              <a:prstDash val="sysDash"/>
              <a:round/>
            </a:ln>
            <a:effectLst/>
          </c:spPr>
          <c:marker>
            <c:symbol val="none"/>
          </c:marker>
          <c:cat>
            <c:strRef>
              <c:f>'PA2&amp;3'!$H$50:$O$50</c:f>
              <c:strCache>
                <c:ptCount val="8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31 май 2022 г.</c:v>
                </c:pt>
              </c:strCache>
            </c:strRef>
          </c:cat>
          <c:val>
            <c:numRef>
              <c:f>'PA2&amp;3'!$P$54:$W$54</c:f>
              <c:numCache>
                <c:formatCode>#,##0</c:formatCode>
                <c:ptCount val="8"/>
                <c:pt idx="0">
                  <c:v>20000</c:v>
                </c:pt>
                <c:pt idx="1">
                  <c:v>20000</c:v>
                </c:pt>
                <c:pt idx="2">
                  <c:v>20000</c:v>
                </c:pt>
                <c:pt idx="3">
                  <c:v>20000</c:v>
                </c:pt>
                <c:pt idx="4">
                  <c:v>20000</c:v>
                </c:pt>
                <c:pt idx="5">
                  <c:v>20000</c:v>
                </c:pt>
                <c:pt idx="6">
                  <c:v>20000</c:v>
                </c:pt>
                <c:pt idx="7">
                  <c:v>20000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6D94-467A-95D8-06033A9601B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92665440"/>
        <c:axId val="692676672"/>
      </c:lineChart>
      <c:lineChart>
        <c:grouping val="standard"/>
        <c:varyColors val="0"/>
        <c:ser>
          <c:idx val="2"/>
          <c:order val="1"/>
          <c:tx>
            <c:v>целева стойност участващи в мерки за интеграция</c:v>
          </c:tx>
          <c:spPr>
            <a:ln w="28575" cap="rnd">
              <a:solidFill>
                <a:schemeClr val="accent2"/>
              </a:solidFill>
              <a:prstDash val="sysDash"/>
              <a:round/>
            </a:ln>
            <a:effectLst/>
          </c:spPr>
          <c:marker>
            <c:symbol val="none"/>
          </c:marker>
          <c:cat>
            <c:strRef>
              <c:f>'PA2&amp;3'!$H$50:$O$50</c:f>
              <c:strCache>
                <c:ptCount val="8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31 май 2022 г.</c:v>
                </c:pt>
              </c:strCache>
            </c:strRef>
          </c:cat>
          <c:val>
            <c:numRef>
              <c:f>'PA2&amp;3'!$P$53:$W$53</c:f>
              <c:numCache>
                <c:formatCode>#,##0</c:formatCode>
                <c:ptCount val="8"/>
                <c:pt idx="0">
                  <c:v>56250</c:v>
                </c:pt>
                <c:pt idx="1">
                  <c:v>56250</c:v>
                </c:pt>
                <c:pt idx="2">
                  <c:v>56250</c:v>
                </c:pt>
                <c:pt idx="3">
                  <c:v>56250</c:v>
                </c:pt>
                <c:pt idx="4">
                  <c:v>56250</c:v>
                </c:pt>
                <c:pt idx="5">
                  <c:v>56250</c:v>
                </c:pt>
                <c:pt idx="6">
                  <c:v>56250</c:v>
                </c:pt>
                <c:pt idx="7">
                  <c:v>56250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6D94-467A-95D8-06033A9601B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64861312"/>
        <c:axId val="864861728"/>
      </c:lineChart>
      <c:catAx>
        <c:axId val="6926654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bg-BG"/>
          </a:p>
        </c:txPr>
        <c:crossAx val="692676672"/>
        <c:crosses val="autoZero"/>
        <c:auto val="1"/>
        <c:lblAlgn val="ctr"/>
        <c:lblOffset val="100"/>
        <c:noMultiLvlLbl val="0"/>
      </c:catAx>
      <c:valAx>
        <c:axId val="692676672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bg-BG"/>
          </a:p>
        </c:txPr>
        <c:crossAx val="692665440"/>
        <c:crosses val="autoZero"/>
        <c:crossBetween val="between"/>
      </c:valAx>
      <c:valAx>
        <c:axId val="864861728"/>
        <c:scaling>
          <c:orientation val="minMax"/>
        </c:scaling>
        <c:delete val="0"/>
        <c:axPos val="r"/>
        <c:numFmt formatCode="#,##0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bg-BG"/>
          </a:p>
        </c:txPr>
        <c:crossAx val="864861312"/>
        <c:crosses val="max"/>
        <c:crossBetween val="between"/>
        <c:majorUnit val="40000"/>
      </c:valAx>
      <c:catAx>
        <c:axId val="86486131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864861728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0.64640694196984128"/>
          <c:w val="1"/>
          <c:h val="0.3535930287915922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bg-BG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bg-BG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0C0D015-DBFC-4DDE-9ED2-285E942F56EB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bg-BG"/>
        </a:p>
      </dgm:t>
    </dgm:pt>
    <dgm:pt modelId="{DF708796-21D8-48C7-8206-A624C849C40E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bg-BG" b="1" dirty="0"/>
            <a:t>Квалификация за кариерно развитие на педагогическите специалисти</a:t>
          </a:r>
        </a:p>
      </dgm:t>
    </dgm:pt>
    <dgm:pt modelId="{6DED44B1-BA14-46DC-943A-23D6A1BF7429}" type="parTrans" cxnId="{30940004-6987-46CD-8D9E-DD1F9B8112E5}">
      <dgm:prSet/>
      <dgm:spPr/>
      <dgm:t>
        <a:bodyPr/>
        <a:lstStyle/>
        <a:p>
          <a:endParaRPr lang="bg-BG"/>
        </a:p>
      </dgm:t>
    </dgm:pt>
    <dgm:pt modelId="{437701D1-F24C-477B-8204-3C0FCD5D6D85}" type="sibTrans" cxnId="{30940004-6987-46CD-8D9E-DD1F9B8112E5}">
      <dgm:prSet/>
      <dgm:spPr/>
      <dgm:t>
        <a:bodyPr/>
        <a:lstStyle/>
        <a:p>
          <a:endParaRPr lang="bg-BG"/>
        </a:p>
      </dgm:t>
    </dgm:pt>
    <dgm:pt modelId="{53ACAE83-F074-4AD0-ACC0-04D7EA34D6A7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bg-BG" b="1" dirty="0"/>
            <a:t>Подкрепа за успех</a:t>
          </a:r>
        </a:p>
      </dgm:t>
    </dgm:pt>
    <dgm:pt modelId="{99E2CA28-6D0F-436F-A86C-5BE1C15BE2C3}" type="parTrans" cxnId="{60D233CA-6956-494B-BB07-94A6340FC3BE}">
      <dgm:prSet/>
      <dgm:spPr/>
      <dgm:t>
        <a:bodyPr/>
        <a:lstStyle/>
        <a:p>
          <a:endParaRPr lang="bg-BG"/>
        </a:p>
      </dgm:t>
    </dgm:pt>
    <dgm:pt modelId="{A3AACC91-BA6D-42B4-BF31-FD3C272E8FE8}" type="sibTrans" cxnId="{60D233CA-6956-494B-BB07-94A6340FC3BE}">
      <dgm:prSet/>
      <dgm:spPr/>
      <dgm:t>
        <a:bodyPr/>
        <a:lstStyle/>
        <a:p>
          <a:endParaRPr lang="bg-BG"/>
        </a:p>
      </dgm:t>
    </dgm:pt>
    <dgm:pt modelId="{540BA9F9-18BC-4862-8C12-E87E91F9DB04}">
      <dgm:prSet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bg-BG" b="1" dirty="0"/>
            <a:t>Образование за утрешния ден</a:t>
          </a:r>
        </a:p>
      </dgm:t>
    </dgm:pt>
    <dgm:pt modelId="{A09F3984-3DE5-4BD6-9682-51B5553E1454}" type="parTrans" cxnId="{A3B6A28D-A6A5-45EB-9872-FFD6AB1348F5}">
      <dgm:prSet/>
      <dgm:spPr/>
      <dgm:t>
        <a:bodyPr/>
        <a:lstStyle/>
        <a:p>
          <a:endParaRPr lang="bg-BG"/>
        </a:p>
      </dgm:t>
    </dgm:pt>
    <dgm:pt modelId="{CC824F68-204D-4479-AF10-1DF94FC2A83A}" type="sibTrans" cxnId="{A3B6A28D-A6A5-45EB-9872-FFD6AB1348F5}">
      <dgm:prSet/>
      <dgm:spPr/>
      <dgm:t>
        <a:bodyPr/>
        <a:lstStyle/>
        <a:p>
          <a:endParaRPr lang="bg-BG"/>
        </a:p>
      </dgm:t>
    </dgm:pt>
    <dgm:pt modelId="{C8CE2D55-32F4-419D-9343-24C885F2239B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bg-BG" b="1" dirty="0"/>
            <a:t>Студентски практики – фаза 2</a:t>
          </a:r>
        </a:p>
      </dgm:t>
    </dgm:pt>
    <dgm:pt modelId="{0B5D00DD-8B68-4631-BF80-2762348B23BC}" type="parTrans" cxnId="{DB8E4AEC-4E26-4EA3-9C7B-4D661A3EF4DE}">
      <dgm:prSet/>
      <dgm:spPr/>
      <dgm:t>
        <a:bodyPr/>
        <a:lstStyle/>
        <a:p>
          <a:endParaRPr lang="bg-BG"/>
        </a:p>
      </dgm:t>
    </dgm:pt>
    <dgm:pt modelId="{D96DBEE6-B292-493D-8A0C-DF325598E304}" type="sibTrans" cxnId="{DB8E4AEC-4E26-4EA3-9C7B-4D661A3EF4DE}">
      <dgm:prSet/>
      <dgm:spPr/>
      <dgm:t>
        <a:bodyPr/>
        <a:lstStyle/>
        <a:p>
          <a:endParaRPr lang="bg-BG"/>
        </a:p>
      </dgm:t>
    </dgm:pt>
    <dgm:pt modelId="{83DF5B74-EABB-403F-9490-52295ADA5FFA}">
      <dgm:prSet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bg-BG" b="1" dirty="0"/>
            <a:t>Подкрепа за дуалната система на образование</a:t>
          </a:r>
        </a:p>
      </dgm:t>
    </dgm:pt>
    <dgm:pt modelId="{C21DBCBB-742A-4F65-BBAF-12D9D45B2D73}" type="parTrans" cxnId="{71A65666-3FD4-48AB-8958-3C669E46B8BB}">
      <dgm:prSet/>
      <dgm:spPr/>
      <dgm:t>
        <a:bodyPr/>
        <a:lstStyle/>
        <a:p>
          <a:endParaRPr lang="bg-BG"/>
        </a:p>
      </dgm:t>
    </dgm:pt>
    <dgm:pt modelId="{5FD5815E-451D-4C3F-BF40-DF451F878E68}" type="sibTrans" cxnId="{71A65666-3FD4-48AB-8958-3C669E46B8BB}">
      <dgm:prSet/>
      <dgm:spPr/>
      <dgm:t>
        <a:bodyPr/>
        <a:lstStyle/>
        <a:p>
          <a:endParaRPr lang="bg-BG"/>
        </a:p>
      </dgm:t>
    </dgm:pt>
    <dgm:pt modelId="{1AEF0E73-942A-4FCE-9F55-6982B4F800A4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bg-BG" b="1" dirty="0"/>
            <a:t>Ученически практики – 2</a:t>
          </a:r>
        </a:p>
      </dgm:t>
    </dgm:pt>
    <dgm:pt modelId="{13F883EB-F646-4D6E-8414-41FD42290608}" type="parTrans" cxnId="{9CBFA2F9-03CD-481F-ADC4-73314957B76F}">
      <dgm:prSet/>
      <dgm:spPr/>
      <dgm:t>
        <a:bodyPr/>
        <a:lstStyle/>
        <a:p>
          <a:endParaRPr lang="bg-BG"/>
        </a:p>
      </dgm:t>
    </dgm:pt>
    <dgm:pt modelId="{FBBCC1B9-6D37-46DB-9210-AB762F01D76E}" type="sibTrans" cxnId="{9CBFA2F9-03CD-481F-ADC4-73314957B76F}">
      <dgm:prSet/>
      <dgm:spPr/>
      <dgm:t>
        <a:bodyPr/>
        <a:lstStyle/>
        <a:p>
          <a:endParaRPr lang="bg-BG"/>
        </a:p>
      </dgm:t>
    </dgm:pt>
    <dgm:pt modelId="{E63BED4A-6740-4198-A5A7-024D91135706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bg-BG" b="1" dirty="0"/>
            <a:t>Модернизация на висшите училища</a:t>
          </a:r>
          <a:endParaRPr lang="bg-BG" dirty="0"/>
        </a:p>
      </dgm:t>
    </dgm:pt>
    <dgm:pt modelId="{F6456BDC-8EEF-4DA6-8EDE-3349D5D60E31}" type="parTrans" cxnId="{0E34A161-0E42-429E-AD9D-99C2C3AEE37F}">
      <dgm:prSet/>
      <dgm:spPr/>
      <dgm:t>
        <a:bodyPr/>
        <a:lstStyle/>
        <a:p>
          <a:endParaRPr lang="bg-BG"/>
        </a:p>
      </dgm:t>
    </dgm:pt>
    <dgm:pt modelId="{D3CC29E6-4B62-40A9-9770-3FC1822D4024}" type="sibTrans" cxnId="{0E34A161-0E42-429E-AD9D-99C2C3AEE37F}">
      <dgm:prSet/>
      <dgm:spPr/>
      <dgm:t>
        <a:bodyPr/>
        <a:lstStyle/>
        <a:p>
          <a:endParaRPr lang="bg-BG"/>
        </a:p>
      </dgm:t>
    </dgm:pt>
    <dgm:pt modelId="{BDC13736-A427-496F-9E79-3629BEBB653E}" type="pres">
      <dgm:prSet presAssocID="{20C0D015-DBFC-4DDE-9ED2-285E942F56EB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5A8144A5-EDFD-4CA2-9FE8-D7FBCEC05EAF}" type="pres">
      <dgm:prSet presAssocID="{DF708796-21D8-48C7-8206-A624C849C40E}" presName="horFlow" presStyleCnt="0"/>
      <dgm:spPr/>
    </dgm:pt>
    <dgm:pt modelId="{38A6E7BC-ED01-4208-8F1F-9F48FD1B282F}" type="pres">
      <dgm:prSet presAssocID="{DF708796-21D8-48C7-8206-A624C849C40E}" presName="bigChev" presStyleLbl="node1" presStyleIdx="0" presStyleCnt="7" custScaleX="263215"/>
      <dgm:spPr>
        <a:prstGeom prst="snip1Rect">
          <a:avLst/>
        </a:prstGeom>
      </dgm:spPr>
    </dgm:pt>
    <dgm:pt modelId="{C6766138-95E5-4586-83E2-715A106F1074}" type="pres">
      <dgm:prSet presAssocID="{DF708796-21D8-48C7-8206-A624C849C40E}" presName="vSp" presStyleCnt="0"/>
      <dgm:spPr/>
    </dgm:pt>
    <dgm:pt modelId="{BFB6FAE6-365D-40E5-BE73-7881D28097D3}" type="pres">
      <dgm:prSet presAssocID="{53ACAE83-F074-4AD0-ACC0-04D7EA34D6A7}" presName="horFlow" presStyleCnt="0"/>
      <dgm:spPr/>
    </dgm:pt>
    <dgm:pt modelId="{BA41ACC3-66A4-4E87-AAD3-EF08C20F27FD}" type="pres">
      <dgm:prSet presAssocID="{53ACAE83-F074-4AD0-ACC0-04D7EA34D6A7}" presName="bigChev" presStyleLbl="node1" presStyleIdx="1" presStyleCnt="7" custScaleX="265165"/>
      <dgm:spPr>
        <a:prstGeom prst="snip1Rect">
          <a:avLst/>
        </a:prstGeom>
      </dgm:spPr>
    </dgm:pt>
    <dgm:pt modelId="{BCF2C272-3C67-4A9A-BD5E-FFC57979456D}" type="pres">
      <dgm:prSet presAssocID="{53ACAE83-F074-4AD0-ACC0-04D7EA34D6A7}" presName="vSp" presStyleCnt="0"/>
      <dgm:spPr/>
    </dgm:pt>
    <dgm:pt modelId="{A478BD24-9F64-44DA-91C7-F92EB3937C07}" type="pres">
      <dgm:prSet presAssocID="{540BA9F9-18BC-4862-8C12-E87E91F9DB04}" presName="horFlow" presStyleCnt="0"/>
      <dgm:spPr/>
    </dgm:pt>
    <dgm:pt modelId="{EDA42966-DD81-4220-986A-7D12485F892F}" type="pres">
      <dgm:prSet presAssocID="{540BA9F9-18BC-4862-8C12-E87E91F9DB04}" presName="bigChev" presStyleLbl="node1" presStyleIdx="2" presStyleCnt="7" custScaleX="262659"/>
      <dgm:spPr>
        <a:prstGeom prst="snip1Rect">
          <a:avLst/>
        </a:prstGeom>
      </dgm:spPr>
    </dgm:pt>
    <dgm:pt modelId="{4D4EC378-22A0-44BB-975C-06BC3AA6FF39}" type="pres">
      <dgm:prSet presAssocID="{540BA9F9-18BC-4862-8C12-E87E91F9DB04}" presName="vSp" presStyleCnt="0"/>
      <dgm:spPr/>
    </dgm:pt>
    <dgm:pt modelId="{A648C450-6191-47EC-B5B1-B539EA4F8409}" type="pres">
      <dgm:prSet presAssocID="{C8CE2D55-32F4-419D-9343-24C885F2239B}" presName="horFlow" presStyleCnt="0"/>
      <dgm:spPr/>
    </dgm:pt>
    <dgm:pt modelId="{6A7A073C-CD02-456D-A42B-A4CE8EB06821}" type="pres">
      <dgm:prSet presAssocID="{C8CE2D55-32F4-419D-9343-24C885F2239B}" presName="bigChev" presStyleLbl="node1" presStyleIdx="3" presStyleCnt="7" custScaleX="265014"/>
      <dgm:spPr>
        <a:prstGeom prst="snip1Rect">
          <a:avLst/>
        </a:prstGeom>
      </dgm:spPr>
    </dgm:pt>
    <dgm:pt modelId="{BFA32A7D-8CF1-47B5-B251-F567D327479A}" type="pres">
      <dgm:prSet presAssocID="{C8CE2D55-32F4-419D-9343-24C885F2239B}" presName="vSp" presStyleCnt="0"/>
      <dgm:spPr/>
    </dgm:pt>
    <dgm:pt modelId="{5636DBCB-C2A1-4315-958B-6B8471238BD8}" type="pres">
      <dgm:prSet presAssocID="{83DF5B74-EABB-403F-9490-52295ADA5FFA}" presName="horFlow" presStyleCnt="0"/>
      <dgm:spPr/>
    </dgm:pt>
    <dgm:pt modelId="{81EDB69A-718B-4951-8C77-D93CE136CF01}" type="pres">
      <dgm:prSet presAssocID="{83DF5B74-EABB-403F-9490-52295ADA5FFA}" presName="bigChev" presStyleLbl="node1" presStyleIdx="4" presStyleCnt="7" custScaleX="269726"/>
      <dgm:spPr>
        <a:prstGeom prst="snip1Rect">
          <a:avLst/>
        </a:prstGeom>
      </dgm:spPr>
    </dgm:pt>
    <dgm:pt modelId="{CE2A49EA-5079-4853-BC07-AEA26833134E}" type="pres">
      <dgm:prSet presAssocID="{83DF5B74-EABB-403F-9490-52295ADA5FFA}" presName="vSp" presStyleCnt="0"/>
      <dgm:spPr/>
    </dgm:pt>
    <dgm:pt modelId="{F371EA4E-7FFB-4F75-9A5D-3F02D1F27C36}" type="pres">
      <dgm:prSet presAssocID="{1AEF0E73-942A-4FCE-9F55-6982B4F800A4}" presName="horFlow" presStyleCnt="0"/>
      <dgm:spPr/>
    </dgm:pt>
    <dgm:pt modelId="{A146836C-F4B9-4532-BF50-381262183920}" type="pres">
      <dgm:prSet presAssocID="{1AEF0E73-942A-4FCE-9F55-6982B4F800A4}" presName="bigChev" presStyleLbl="node1" presStyleIdx="5" presStyleCnt="7" custScaleX="268983"/>
      <dgm:spPr>
        <a:prstGeom prst="snip1Rect">
          <a:avLst/>
        </a:prstGeom>
      </dgm:spPr>
    </dgm:pt>
    <dgm:pt modelId="{01E012C6-6C0C-4466-945C-DBFC34BA0327}" type="pres">
      <dgm:prSet presAssocID="{1AEF0E73-942A-4FCE-9F55-6982B4F800A4}" presName="vSp" presStyleCnt="0"/>
      <dgm:spPr/>
    </dgm:pt>
    <dgm:pt modelId="{739E0EE0-7DAC-496C-86E9-3DB9111AA29F}" type="pres">
      <dgm:prSet presAssocID="{E63BED4A-6740-4198-A5A7-024D91135706}" presName="horFlow" presStyleCnt="0"/>
      <dgm:spPr/>
    </dgm:pt>
    <dgm:pt modelId="{EAB36FC6-696F-46A0-8854-79F9829C264A}" type="pres">
      <dgm:prSet presAssocID="{E63BED4A-6740-4198-A5A7-024D91135706}" presName="bigChev" presStyleLbl="node1" presStyleIdx="6" presStyleCnt="7" custScaleX="264300"/>
      <dgm:spPr>
        <a:prstGeom prst="snip1Rect">
          <a:avLst/>
        </a:prstGeom>
      </dgm:spPr>
    </dgm:pt>
  </dgm:ptLst>
  <dgm:cxnLst>
    <dgm:cxn modelId="{30940004-6987-46CD-8D9E-DD1F9B8112E5}" srcId="{20C0D015-DBFC-4DDE-9ED2-285E942F56EB}" destId="{DF708796-21D8-48C7-8206-A624C849C40E}" srcOrd="0" destOrd="0" parTransId="{6DED44B1-BA14-46DC-943A-23D6A1BF7429}" sibTransId="{437701D1-F24C-477B-8204-3C0FCD5D6D85}"/>
    <dgm:cxn modelId="{E0BACD18-C0F2-45CF-A39B-F99E2CDB0A5B}" type="presOf" srcId="{C8CE2D55-32F4-419D-9343-24C885F2239B}" destId="{6A7A073C-CD02-456D-A42B-A4CE8EB06821}" srcOrd="0" destOrd="0" presId="urn:microsoft.com/office/officeart/2005/8/layout/lProcess3"/>
    <dgm:cxn modelId="{EEBC6832-1650-439F-A178-DE5314F4A978}" type="presOf" srcId="{1AEF0E73-942A-4FCE-9F55-6982B4F800A4}" destId="{A146836C-F4B9-4532-BF50-381262183920}" srcOrd="0" destOrd="0" presId="urn:microsoft.com/office/officeart/2005/8/layout/lProcess3"/>
    <dgm:cxn modelId="{57FA733D-0AA4-45AE-BACC-D1A99CED93DC}" type="presOf" srcId="{E63BED4A-6740-4198-A5A7-024D91135706}" destId="{EAB36FC6-696F-46A0-8854-79F9829C264A}" srcOrd="0" destOrd="0" presId="urn:microsoft.com/office/officeart/2005/8/layout/lProcess3"/>
    <dgm:cxn modelId="{AE001B61-94FA-4F62-969D-610EE8C82BC9}" type="presOf" srcId="{20C0D015-DBFC-4DDE-9ED2-285E942F56EB}" destId="{BDC13736-A427-496F-9E79-3629BEBB653E}" srcOrd="0" destOrd="0" presId="urn:microsoft.com/office/officeart/2005/8/layout/lProcess3"/>
    <dgm:cxn modelId="{0E34A161-0E42-429E-AD9D-99C2C3AEE37F}" srcId="{20C0D015-DBFC-4DDE-9ED2-285E942F56EB}" destId="{E63BED4A-6740-4198-A5A7-024D91135706}" srcOrd="6" destOrd="0" parTransId="{F6456BDC-8EEF-4DA6-8EDE-3349D5D60E31}" sibTransId="{D3CC29E6-4B62-40A9-9770-3FC1822D4024}"/>
    <dgm:cxn modelId="{71A65666-3FD4-48AB-8958-3C669E46B8BB}" srcId="{20C0D015-DBFC-4DDE-9ED2-285E942F56EB}" destId="{83DF5B74-EABB-403F-9490-52295ADA5FFA}" srcOrd="4" destOrd="0" parTransId="{C21DBCBB-742A-4F65-BBAF-12D9D45B2D73}" sibTransId="{5FD5815E-451D-4C3F-BF40-DF451F878E68}"/>
    <dgm:cxn modelId="{FE9E854D-3E92-47F1-BA13-4BA85A1B7C31}" type="presOf" srcId="{83DF5B74-EABB-403F-9490-52295ADA5FFA}" destId="{81EDB69A-718B-4951-8C77-D93CE136CF01}" srcOrd="0" destOrd="0" presId="urn:microsoft.com/office/officeart/2005/8/layout/lProcess3"/>
    <dgm:cxn modelId="{A3B6A28D-A6A5-45EB-9872-FFD6AB1348F5}" srcId="{20C0D015-DBFC-4DDE-9ED2-285E942F56EB}" destId="{540BA9F9-18BC-4862-8C12-E87E91F9DB04}" srcOrd="2" destOrd="0" parTransId="{A09F3984-3DE5-4BD6-9682-51B5553E1454}" sibTransId="{CC824F68-204D-4479-AF10-1DF94FC2A83A}"/>
    <dgm:cxn modelId="{60D233CA-6956-494B-BB07-94A6340FC3BE}" srcId="{20C0D015-DBFC-4DDE-9ED2-285E942F56EB}" destId="{53ACAE83-F074-4AD0-ACC0-04D7EA34D6A7}" srcOrd="1" destOrd="0" parTransId="{99E2CA28-6D0F-436F-A86C-5BE1C15BE2C3}" sibTransId="{A3AACC91-BA6D-42B4-BF31-FD3C272E8FE8}"/>
    <dgm:cxn modelId="{1336E7E2-5B55-4C16-A6AE-2425CB989FC5}" type="presOf" srcId="{DF708796-21D8-48C7-8206-A624C849C40E}" destId="{38A6E7BC-ED01-4208-8F1F-9F48FD1B282F}" srcOrd="0" destOrd="0" presId="urn:microsoft.com/office/officeart/2005/8/layout/lProcess3"/>
    <dgm:cxn modelId="{65DA04E7-9E56-47C7-A2C1-8AE6DA52E99A}" type="presOf" srcId="{53ACAE83-F074-4AD0-ACC0-04D7EA34D6A7}" destId="{BA41ACC3-66A4-4E87-AAD3-EF08C20F27FD}" srcOrd="0" destOrd="0" presId="urn:microsoft.com/office/officeart/2005/8/layout/lProcess3"/>
    <dgm:cxn modelId="{DB8E4AEC-4E26-4EA3-9C7B-4D661A3EF4DE}" srcId="{20C0D015-DBFC-4DDE-9ED2-285E942F56EB}" destId="{C8CE2D55-32F4-419D-9343-24C885F2239B}" srcOrd="3" destOrd="0" parTransId="{0B5D00DD-8B68-4631-BF80-2762348B23BC}" sibTransId="{D96DBEE6-B292-493D-8A0C-DF325598E304}"/>
    <dgm:cxn modelId="{9CBFA2F9-03CD-481F-ADC4-73314957B76F}" srcId="{20C0D015-DBFC-4DDE-9ED2-285E942F56EB}" destId="{1AEF0E73-942A-4FCE-9F55-6982B4F800A4}" srcOrd="5" destOrd="0" parTransId="{13F883EB-F646-4D6E-8414-41FD42290608}" sibTransId="{FBBCC1B9-6D37-46DB-9210-AB762F01D76E}"/>
    <dgm:cxn modelId="{3EBE8AFE-67A4-4FA4-B164-F508A92B4161}" type="presOf" srcId="{540BA9F9-18BC-4862-8C12-E87E91F9DB04}" destId="{EDA42966-DD81-4220-986A-7D12485F892F}" srcOrd="0" destOrd="0" presId="urn:microsoft.com/office/officeart/2005/8/layout/lProcess3"/>
    <dgm:cxn modelId="{1A2F251F-98A3-4B5A-9FAD-BD033ADD4A6B}" type="presParOf" srcId="{BDC13736-A427-496F-9E79-3629BEBB653E}" destId="{5A8144A5-EDFD-4CA2-9FE8-D7FBCEC05EAF}" srcOrd="0" destOrd="0" presId="urn:microsoft.com/office/officeart/2005/8/layout/lProcess3"/>
    <dgm:cxn modelId="{06CFCBA6-AE61-432E-B007-22606298903F}" type="presParOf" srcId="{5A8144A5-EDFD-4CA2-9FE8-D7FBCEC05EAF}" destId="{38A6E7BC-ED01-4208-8F1F-9F48FD1B282F}" srcOrd="0" destOrd="0" presId="urn:microsoft.com/office/officeart/2005/8/layout/lProcess3"/>
    <dgm:cxn modelId="{89B34DB7-A804-4DD4-A2DE-C6828610E45F}" type="presParOf" srcId="{BDC13736-A427-496F-9E79-3629BEBB653E}" destId="{C6766138-95E5-4586-83E2-715A106F1074}" srcOrd="1" destOrd="0" presId="urn:microsoft.com/office/officeart/2005/8/layout/lProcess3"/>
    <dgm:cxn modelId="{8B3711A5-D27E-42B1-8CCC-F52214B08E54}" type="presParOf" srcId="{BDC13736-A427-496F-9E79-3629BEBB653E}" destId="{BFB6FAE6-365D-40E5-BE73-7881D28097D3}" srcOrd="2" destOrd="0" presId="urn:microsoft.com/office/officeart/2005/8/layout/lProcess3"/>
    <dgm:cxn modelId="{7BC4D379-A84E-4ECA-9B22-22C850243924}" type="presParOf" srcId="{BFB6FAE6-365D-40E5-BE73-7881D28097D3}" destId="{BA41ACC3-66A4-4E87-AAD3-EF08C20F27FD}" srcOrd="0" destOrd="0" presId="urn:microsoft.com/office/officeart/2005/8/layout/lProcess3"/>
    <dgm:cxn modelId="{0AD519C7-20F6-416F-8C48-095C26C45499}" type="presParOf" srcId="{BDC13736-A427-496F-9E79-3629BEBB653E}" destId="{BCF2C272-3C67-4A9A-BD5E-FFC57979456D}" srcOrd="3" destOrd="0" presId="urn:microsoft.com/office/officeart/2005/8/layout/lProcess3"/>
    <dgm:cxn modelId="{400D60F6-E538-4C43-8ED1-5350CD688FD8}" type="presParOf" srcId="{BDC13736-A427-496F-9E79-3629BEBB653E}" destId="{A478BD24-9F64-44DA-91C7-F92EB3937C07}" srcOrd="4" destOrd="0" presId="urn:microsoft.com/office/officeart/2005/8/layout/lProcess3"/>
    <dgm:cxn modelId="{BD1E55F7-43E4-40B4-BCD1-822D8E50E411}" type="presParOf" srcId="{A478BD24-9F64-44DA-91C7-F92EB3937C07}" destId="{EDA42966-DD81-4220-986A-7D12485F892F}" srcOrd="0" destOrd="0" presId="urn:microsoft.com/office/officeart/2005/8/layout/lProcess3"/>
    <dgm:cxn modelId="{12517AAB-35BD-47DF-A14F-322DDB12B6F8}" type="presParOf" srcId="{BDC13736-A427-496F-9E79-3629BEBB653E}" destId="{4D4EC378-22A0-44BB-975C-06BC3AA6FF39}" srcOrd="5" destOrd="0" presId="urn:microsoft.com/office/officeart/2005/8/layout/lProcess3"/>
    <dgm:cxn modelId="{59ED6CFB-8102-4042-8535-2DD57B719593}" type="presParOf" srcId="{BDC13736-A427-496F-9E79-3629BEBB653E}" destId="{A648C450-6191-47EC-B5B1-B539EA4F8409}" srcOrd="6" destOrd="0" presId="urn:microsoft.com/office/officeart/2005/8/layout/lProcess3"/>
    <dgm:cxn modelId="{4022916C-5C13-4238-9E24-F9222936B35C}" type="presParOf" srcId="{A648C450-6191-47EC-B5B1-B539EA4F8409}" destId="{6A7A073C-CD02-456D-A42B-A4CE8EB06821}" srcOrd="0" destOrd="0" presId="urn:microsoft.com/office/officeart/2005/8/layout/lProcess3"/>
    <dgm:cxn modelId="{190FC874-D762-48CC-9DF0-3B6EC73CBAFB}" type="presParOf" srcId="{BDC13736-A427-496F-9E79-3629BEBB653E}" destId="{BFA32A7D-8CF1-47B5-B251-F567D327479A}" srcOrd="7" destOrd="0" presId="urn:microsoft.com/office/officeart/2005/8/layout/lProcess3"/>
    <dgm:cxn modelId="{837BD947-99EF-4C91-9B4C-60E13DF1BB46}" type="presParOf" srcId="{BDC13736-A427-496F-9E79-3629BEBB653E}" destId="{5636DBCB-C2A1-4315-958B-6B8471238BD8}" srcOrd="8" destOrd="0" presId="urn:microsoft.com/office/officeart/2005/8/layout/lProcess3"/>
    <dgm:cxn modelId="{61892F16-5C39-4EBD-95FC-3753D910FC0B}" type="presParOf" srcId="{5636DBCB-C2A1-4315-958B-6B8471238BD8}" destId="{81EDB69A-718B-4951-8C77-D93CE136CF01}" srcOrd="0" destOrd="0" presId="urn:microsoft.com/office/officeart/2005/8/layout/lProcess3"/>
    <dgm:cxn modelId="{13203411-E0B8-4CA6-A607-212EF07BCC04}" type="presParOf" srcId="{BDC13736-A427-496F-9E79-3629BEBB653E}" destId="{CE2A49EA-5079-4853-BC07-AEA26833134E}" srcOrd="9" destOrd="0" presId="urn:microsoft.com/office/officeart/2005/8/layout/lProcess3"/>
    <dgm:cxn modelId="{86675AED-A093-48C9-AA4B-F5E1776734DE}" type="presParOf" srcId="{BDC13736-A427-496F-9E79-3629BEBB653E}" destId="{F371EA4E-7FFB-4F75-9A5D-3F02D1F27C36}" srcOrd="10" destOrd="0" presId="urn:microsoft.com/office/officeart/2005/8/layout/lProcess3"/>
    <dgm:cxn modelId="{A7BF960C-E81D-4956-BA04-BDC07F15E298}" type="presParOf" srcId="{F371EA4E-7FFB-4F75-9A5D-3F02D1F27C36}" destId="{A146836C-F4B9-4532-BF50-381262183920}" srcOrd="0" destOrd="0" presId="urn:microsoft.com/office/officeart/2005/8/layout/lProcess3"/>
    <dgm:cxn modelId="{84276C06-25E9-4A72-9136-C06DD95953AA}" type="presParOf" srcId="{BDC13736-A427-496F-9E79-3629BEBB653E}" destId="{01E012C6-6C0C-4466-945C-DBFC34BA0327}" srcOrd="11" destOrd="0" presId="urn:microsoft.com/office/officeart/2005/8/layout/lProcess3"/>
    <dgm:cxn modelId="{185A870E-058D-45F5-8EA1-332A5ED86F90}" type="presParOf" srcId="{BDC13736-A427-496F-9E79-3629BEBB653E}" destId="{739E0EE0-7DAC-496C-86E9-3DB9111AA29F}" srcOrd="12" destOrd="0" presId="urn:microsoft.com/office/officeart/2005/8/layout/lProcess3"/>
    <dgm:cxn modelId="{0E7B2F7A-0873-4FB5-9BF5-4C0381F8AB8A}" type="presParOf" srcId="{739E0EE0-7DAC-496C-86E9-3DB9111AA29F}" destId="{EAB36FC6-696F-46A0-8854-79F9829C264A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0C0D015-DBFC-4DDE-9ED2-285E942F56EB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bg-BG"/>
        </a:p>
      </dgm:t>
    </dgm:pt>
    <dgm:pt modelId="{DF708796-21D8-48C7-8206-A624C849C40E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bg-BG" b="1" dirty="0"/>
            <a:t>Активно приобщаване в система на предучилищното образование (МОН)</a:t>
          </a:r>
        </a:p>
      </dgm:t>
    </dgm:pt>
    <dgm:pt modelId="{6DED44B1-BA14-46DC-943A-23D6A1BF7429}" type="parTrans" cxnId="{30940004-6987-46CD-8D9E-DD1F9B8112E5}">
      <dgm:prSet/>
      <dgm:spPr/>
      <dgm:t>
        <a:bodyPr/>
        <a:lstStyle/>
        <a:p>
          <a:endParaRPr lang="bg-BG"/>
        </a:p>
      </dgm:t>
    </dgm:pt>
    <dgm:pt modelId="{437701D1-F24C-477B-8204-3C0FCD5D6D85}" type="sibTrans" cxnId="{30940004-6987-46CD-8D9E-DD1F9B8112E5}">
      <dgm:prSet/>
      <dgm:spPr/>
      <dgm:t>
        <a:bodyPr/>
        <a:lstStyle/>
        <a:p>
          <a:endParaRPr lang="bg-BG"/>
        </a:p>
      </dgm:t>
    </dgm:pt>
    <dgm:pt modelId="{53ACAE83-F074-4AD0-ACC0-04D7EA34D6A7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bg-BG" b="1" dirty="0"/>
            <a:t>Подкрепа за приобщаващо образование (МОН)</a:t>
          </a:r>
        </a:p>
      </dgm:t>
    </dgm:pt>
    <dgm:pt modelId="{99E2CA28-6D0F-436F-A86C-5BE1C15BE2C3}" type="parTrans" cxnId="{60D233CA-6956-494B-BB07-94A6340FC3BE}">
      <dgm:prSet/>
      <dgm:spPr/>
      <dgm:t>
        <a:bodyPr/>
        <a:lstStyle/>
        <a:p>
          <a:endParaRPr lang="bg-BG"/>
        </a:p>
      </dgm:t>
    </dgm:pt>
    <dgm:pt modelId="{A3AACC91-BA6D-42B4-BF31-FD3C272E8FE8}" type="sibTrans" cxnId="{60D233CA-6956-494B-BB07-94A6340FC3BE}">
      <dgm:prSet/>
      <dgm:spPr/>
      <dgm:t>
        <a:bodyPr/>
        <a:lstStyle/>
        <a:p>
          <a:endParaRPr lang="bg-BG"/>
        </a:p>
      </dgm:t>
    </dgm:pt>
    <dgm:pt modelId="{C8CE2D55-32F4-419D-9343-24C885F2239B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bg-BG" b="1" i="0" dirty="0"/>
            <a:t>Социално</a:t>
          </a:r>
          <a:r>
            <a:rPr lang="bg-BG" b="1" i="0" noProof="0" dirty="0"/>
            <a:t>-икономическа интеграция на уязвими групи. Интегрирани мерки за подобряване достъпа до образование</a:t>
          </a:r>
          <a:endParaRPr lang="bg-BG" b="1" noProof="0" dirty="0"/>
        </a:p>
      </dgm:t>
    </dgm:pt>
    <dgm:pt modelId="{0B5D00DD-8B68-4631-BF80-2762348B23BC}" type="parTrans" cxnId="{DB8E4AEC-4E26-4EA3-9C7B-4D661A3EF4DE}">
      <dgm:prSet/>
      <dgm:spPr/>
      <dgm:t>
        <a:bodyPr/>
        <a:lstStyle/>
        <a:p>
          <a:endParaRPr lang="bg-BG"/>
        </a:p>
      </dgm:t>
    </dgm:pt>
    <dgm:pt modelId="{D96DBEE6-B292-493D-8A0C-DF325598E304}" type="sibTrans" cxnId="{DB8E4AEC-4E26-4EA3-9C7B-4D661A3EF4DE}">
      <dgm:prSet/>
      <dgm:spPr/>
      <dgm:t>
        <a:bodyPr/>
        <a:lstStyle/>
        <a:p>
          <a:endParaRPr lang="bg-BG"/>
        </a:p>
      </dgm:t>
    </dgm:pt>
    <dgm:pt modelId="{83DF5B74-EABB-403F-9490-52295ADA5FFA}">
      <dgm:prSet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bg-BG" b="1" dirty="0"/>
            <a:t>ВОМР</a:t>
          </a:r>
        </a:p>
      </dgm:t>
    </dgm:pt>
    <dgm:pt modelId="{C21DBCBB-742A-4F65-BBAF-12D9D45B2D73}" type="parTrans" cxnId="{71A65666-3FD4-48AB-8958-3C669E46B8BB}">
      <dgm:prSet/>
      <dgm:spPr/>
      <dgm:t>
        <a:bodyPr/>
        <a:lstStyle/>
        <a:p>
          <a:endParaRPr lang="bg-BG"/>
        </a:p>
      </dgm:t>
    </dgm:pt>
    <dgm:pt modelId="{5FD5815E-451D-4C3F-BF40-DF451F878E68}" type="sibTrans" cxnId="{71A65666-3FD4-48AB-8958-3C669E46B8BB}">
      <dgm:prSet/>
      <dgm:spPr/>
      <dgm:t>
        <a:bodyPr/>
        <a:lstStyle/>
        <a:p>
          <a:endParaRPr lang="bg-BG"/>
        </a:p>
      </dgm:t>
    </dgm:pt>
    <dgm:pt modelId="{1AEF0E73-942A-4FCE-9F55-6982B4F800A4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bg-BG" b="1" i="0" dirty="0"/>
            <a:t>Ограмотяване на възрастни – 2</a:t>
          </a:r>
          <a:endParaRPr lang="bg-BG" b="1" dirty="0"/>
        </a:p>
      </dgm:t>
    </dgm:pt>
    <dgm:pt modelId="{13F883EB-F646-4D6E-8414-41FD42290608}" type="parTrans" cxnId="{9CBFA2F9-03CD-481F-ADC4-73314957B76F}">
      <dgm:prSet/>
      <dgm:spPr/>
      <dgm:t>
        <a:bodyPr/>
        <a:lstStyle/>
        <a:p>
          <a:endParaRPr lang="bg-BG"/>
        </a:p>
      </dgm:t>
    </dgm:pt>
    <dgm:pt modelId="{FBBCC1B9-6D37-46DB-9210-AB762F01D76E}" type="sibTrans" cxnId="{9CBFA2F9-03CD-481F-ADC4-73314957B76F}">
      <dgm:prSet/>
      <dgm:spPr/>
      <dgm:t>
        <a:bodyPr/>
        <a:lstStyle/>
        <a:p>
          <a:endParaRPr lang="bg-BG"/>
        </a:p>
      </dgm:t>
    </dgm:pt>
    <dgm:pt modelId="{E63BED4A-6740-4198-A5A7-024D91135706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bg-BG" b="1" i="0" noProof="0" dirty="0"/>
            <a:t>Повишаване на капацитета на педагогическите специалисти за работа в мултикултурна среда</a:t>
          </a:r>
          <a:endParaRPr lang="bg-BG" b="1" noProof="0" dirty="0"/>
        </a:p>
      </dgm:t>
    </dgm:pt>
    <dgm:pt modelId="{F6456BDC-8EEF-4DA6-8EDE-3349D5D60E31}" type="parTrans" cxnId="{0E34A161-0E42-429E-AD9D-99C2C3AEE37F}">
      <dgm:prSet/>
      <dgm:spPr/>
      <dgm:t>
        <a:bodyPr/>
        <a:lstStyle/>
        <a:p>
          <a:endParaRPr lang="bg-BG"/>
        </a:p>
      </dgm:t>
    </dgm:pt>
    <dgm:pt modelId="{D3CC29E6-4B62-40A9-9770-3FC1822D4024}" type="sibTrans" cxnId="{0E34A161-0E42-429E-AD9D-99C2C3AEE37F}">
      <dgm:prSet/>
      <dgm:spPr/>
      <dgm:t>
        <a:bodyPr/>
        <a:lstStyle/>
        <a:p>
          <a:endParaRPr lang="bg-BG"/>
        </a:p>
      </dgm:t>
    </dgm:pt>
    <dgm:pt modelId="{BDC13736-A427-496F-9E79-3629BEBB653E}" type="pres">
      <dgm:prSet presAssocID="{20C0D015-DBFC-4DDE-9ED2-285E942F56EB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5A8144A5-EDFD-4CA2-9FE8-D7FBCEC05EAF}" type="pres">
      <dgm:prSet presAssocID="{DF708796-21D8-48C7-8206-A624C849C40E}" presName="horFlow" presStyleCnt="0"/>
      <dgm:spPr/>
    </dgm:pt>
    <dgm:pt modelId="{38A6E7BC-ED01-4208-8F1F-9F48FD1B282F}" type="pres">
      <dgm:prSet presAssocID="{DF708796-21D8-48C7-8206-A624C849C40E}" presName="bigChev" presStyleLbl="node1" presStyleIdx="0" presStyleCnt="6" custScaleX="263215"/>
      <dgm:spPr>
        <a:prstGeom prst="snip1Rect">
          <a:avLst/>
        </a:prstGeom>
      </dgm:spPr>
    </dgm:pt>
    <dgm:pt modelId="{C6766138-95E5-4586-83E2-715A106F1074}" type="pres">
      <dgm:prSet presAssocID="{DF708796-21D8-48C7-8206-A624C849C40E}" presName="vSp" presStyleCnt="0"/>
      <dgm:spPr/>
    </dgm:pt>
    <dgm:pt modelId="{BFB6FAE6-365D-40E5-BE73-7881D28097D3}" type="pres">
      <dgm:prSet presAssocID="{53ACAE83-F074-4AD0-ACC0-04D7EA34D6A7}" presName="horFlow" presStyleCnt="0"/>
      <dgm:spPr/>
    </dgm:pt>
    <dgm:pt modelId="{BA41ACC3-66A4-4E87-AAD3-EF08C20F27FD}" type="pres">
      <dgm:prSet presAssocID="{53ACAE83-F074-4AD0-ACC0-04D7EA34D6A7}" presName="bigChev" presStyleLbl="node1" presStyleIdx="1" presStyleCnt="6" custScaleX="265165"/>
      <dgm:spPr>
        <a:prstGeom prst="snip1Rect">
          <a:avLst/>
        </a:prstGeom>
      </dgm:spPr>
    </dgm:pt>
    <dgm:pt modelId="{BCF2C272-3C67-4A9A-BD5E-FFC57979456D}" type="pres">
      <dgm:prSet presAssocID="{53ACAE83-F074-4AD0-ACC0-04D7EA34D6A7}" presName="vSp" presStyleCnt="0"/>
      <dgm:spPr/>
    </dgm:pt>
    <dgm:pt modelId="{A648C450-6191-47EC-B5B1-B539EA4F8409}" type="pres">
      <dgm:prSet presAssocID="{C8CE2D55-32F4-419D-9343-24C885F2239B}" presName="horFlow" presStyleCnt="0"/>
      <dgm:spPr/>
    </dgm:pt>
    <dgm:pt modelId="{6A7A073C-CD02-456D-A42B-A4CE8EB06821}" type="pres">
      <dgm:prSet presAssocID="{C8CE2D55-32F4-419D-9343-24C885F2239B}" presName="bigChev" presStyleLbl="node1" presStyleIdx="2" presStyleCnt="6" custScaleX="265014"/>
      <dgm:spPr>
        <a:prstGeom prst="snip1Rect">
          <a:avLst/>
        </a:prstGeom>
      </dgm:spPr>
    </dgm:pt>
    <dgm:pt modelId="{BFA32A7D-8CF1-47B5-B251-F567D327479A}" type="pres">
      <dgm:prSet presAssocID="{C8CE2D55-32F4-419D-9343-24C885F2239B}" presName="vSp" presStyleCnt="0"/>
      <dgm:spPr/>
    </dgm:pt>
    <dgm:pt modelId="{5636DBCB-C2A1-4315-958B-6B8471238BD8}" type="pres">
      <dgm:prSet presAssocID="{83DF5B74-EABB-403F-9490-52295ADA5FFA}" presName="horFlow" presStyleCnt="0"/>
      <dgm:spPr/>
    </dgm:pt>
    <dgm:pt modelId="{81EDB69A-718B-4951-8C77-D93CE136CF01}" type="pres">
      <dgm:prSet presAssocID="{83DF5B74-EABB-403F-9490-52295ADA5FFA}" presName="bigChev" presStyleLbl="node1" presStyleIdx="3" presStyleCnt="6" custScaleX="262395"/>
      <dgm:spPr>
        <a:prstGeom prst="snip1Rect">
          <a:avLst/>
        </a:prstGeom>
      </dgm:spPr>
    </dgm:pt>
    <dgm:pt modelId="{CE2A49EA-5079-4853-BC07-AEA26833134E}" type="pres">
      <dgm:prSet presAssocID="{83DF5B74-EABB-403F-9490-52295ADA5FFA}" presName="vSp" presStyleCnt="0"/>
      <dgm:spPr/>
    </dgm:pt>
    <dgm:pt modelId="{F371EA4E-7FFB-4F75-9A5D-3F02D1F27C36}" type="pres">
      <dgm:prSet presAssocID="{1AEF0E73-942A-4FCE-9F55-6982B4F800A4}" presName="horFlow" presStyleCnt="0"/>
      <dgm:spPr/>
    </dgm:pt>
    <dgm:pt modelId="{A146836C-F4B9-4532-BF50-381262183920}" type="pres">
      <dgm:prSet presAssocID="{1AEF0E73-942A-4FCE-9F55-6982B4F800A4}" presName="bigChev" presStyleLbl="node1" presStyleIdx="4" presStyleCnt="6" custScaleX="262395"/>
      <dgm:spPr>
        <a:prstGeom prst="snip1Rect">
          <a:avLst/>
        </a:prstGeom>
      </dgm:spPr>
    </dgm:pt>
    <dgm:pt modelId="{01E012C6-6C0C-4466-945C-DBFC34BA0327}" type="pres">
      <dgm:prSet presAssocID="{1AEF0E73-942A-4FCE-9F55-6982B4F800A4}" presName="vSp" presStyleCnt="0"/>
      <dgm:spPr/>
    </dgm:pt>
    <dgm:pt modelId="{739E0EE0-7DAC-496C-86E9-3DB9111AA29F}" type="pres">
      <dgm:prSet presAssocID="{E63BED4A-6740-4198-A5A7-024D91135706}" presName="horFlow" presStyleCnt="0"/>
      <dgm:spPr/>
    </dgm:pt>
    <dgm:pt modelId="{EAB36FC6-696F-46A0-8854-79F9829C264A}" type="pres">
      <dgm:prSet presAssocID="{E63BED4A-6740-4198-A5A7-024D91135706}" presName="bigChev" presStyleLbl="node1" presStyleIdx="5" presStyleCnt="6" custScaleX="261171"/>
      <dgm:spPr>
        <a:prstGeom prst="snip1Rect">
          <a:avLst/>
        </a:prstGeom>
      </dgm:spPr>
    </dgm:pt>
  </dgm:ptLst>
  <dgm:cxnLst>
    <dgm:cxn modelId="{30940004-6987-46CD-8D9E-DD1F9B8112E5}" srcId="{20C0D015-DBFC-4DDE-9ED2-285E942F56EB}" destId="{DF708796-21D8-48C7-8206-A624C849C40E}" srcOrd="0" destOrd="0" parTransId="{6DED44B1-BA14-46DC-943A-23D6A1BF7429}" sibTransId="{437701D1-F24C-477B-8204-3C0FCD5D6D85}"/>
    <dgm:cxn modelId="{E0BACD18-C0F2-45CF-A39B-F99E2CDB0A5B}" type="presOf" srcId="{C8CE2D55-32F4-419D-9343-24C885F2239B}" destId="{6A7A073C-CD02-456D-A42B-A4CE8EB06821}" srcOrd="0" destOrd="0" presId="urn:microsoft.com/office/officeart/2005/8/layout/lProcess3"/>
    <dgm:cxn modelId="{EEBC6832-1650-439F-A178-DE5314F4A978}" type="presOf" srcId="{1AEF0E73-942A-4FCE-9F55-6982B4F800A4}" destId="{A146836C-F4B9-4532-BF50-381262183920}" srcOrd="0" destOrd="0" presId="urn:microsoft.com/office/officeart/2005/8/layout/lProcess3"/>
    <dgm:cxn modelId="{57FA733D-0AA4-45AE-BACC-D1A99CED93DC}" type="presOf" srcId="{E63BED4A-6740-4198-A5A7-024D91135706}" destId="{EAB36FC6-696F-46A0-8854-79F9829C264A}" srcOrd="0" destOrd="0" presId="urn:microsoft.com/office/officeart/2005/8/layout/lProcess3"/>
    <dgm:cxn modelId="{AE001B61-94FA-4F62-969D-610EE8C82BC9}" type="presOf" srcId="{20C0D015-DBFC-4DDE-9ED2-285E942F56EB}" destId="{BDC13736-A427-496F-9E79-3629BEBB653E}" srcOrd="0" destOrd="0" presId="urn:microsoft.com/office/officeart/2005/8/layout/lProcess3"/>
    <dgm:cxn modelId="{0E34A161-0E42-429E-AD9D-99C2C3AEE37F}" srcId="{20C0D015-DBFC-4DDE-9ED2-285E942F56EB}" destId="{E63BED4A-6740-4198-A5A7-024D91135706}" srcOrd="5" destOrd="0" parTransId="{F6456BDC-8EEF-4DA6-8EDE-3349D5D60E31}" sibTransId="{D3CC29E6-4B62-40A9-9770-3FC1822D4024}"/>
    <dgm:cxn modelId="{71A65666-3FD4-48AB-8958-3C669E46B8BB}" srcId="{20C0D015-DBFC-4DDE-9ED2-285E942F56EB}" destId="{83DF5B74-EABB-403F-9490-52295ADA5FFA}" srcOrd="3" destOrd="0" parTransId="{C21DBCBB-742A-4F65-BBAF-12D9D45B2D73}" sibTransId="{5FD5815E-451D-4C3F-BF40-DF451F878E68}"/>
    <dgm:cxn modelId="{FE9E854D-3E92-47F1-BA13-4BA85A1B7C31}" type="presOf" srcId="{83DF5B74-EABB-403F-9490-52295ADA5FFA}" destId="{81EDB69A-718B-4951-8C77-D93CE136CF01}" srcOrd="0" destOrd="0" presId="urn:microsoft.com/office/officeart/2005/8/layout/lProcess3"/>
    <dgm:cxn modelId="{60D233CA-6956-494B-BB07-94A6340FC3BE}" srcId="{20C0D015-DBFC-4DDE-9ED2-285E942F56EB}" destId="{53ACAE83-F074-4AD0-ACC0-04D7EA34D6A7}" srcOrd="1" destOrd="0" parTransId="{99E2CA28-6D0F-436F-A86C-5BE1C15BE2C3}" sibTransId="{A3AACC91-BA6D-42B4-BF31-FD3C272E8FE8}"/>
    <dgm:cxn modelId="{1336E7E2-5B55-4C16-A6AE-2425CB989FC5}" type="presOf" srcId="{DF708796-21D8-48C7-8206-A624C849C40E}" destId="{38A6E7BC-ED01-4208-8F1F-9F48FD1B282F}" srcOrd="0" destOrd="0" presId="urn:microsoft.com/office/officeart/2005/8/layout/lProcess3"/>
    <dgm:cxn modelId="{65DA04E7-9E56-47C7-A2C1-8AE6DA52E99A}" type="presOf" srcId="{53ACAE83-F074-4AD0-ACC0-04D7EA34D6A7}" destId="{BA41ACC3-66A4-4E87-AAD3-EF08C20F27FD}" srcOrd="0" destOrd="0" presId="urn:microsoft.com/office/officeart/2005/8/layout/lProcess3"/>
    <dgm:cxn modelId="{DB8E4AEC-4E26-4EA3-9C7B-4D661A3EF4DE}" srcId="{20C0D015-DBFC-4DDE-9ED2-285E942F56EB}" destId="{C8CE2D55-32F4-419D-9343-24C885F2239B}" srcOrd="2" destOrd="0" parTransId="{0B5D00DD-8B68-4631-BF80-2762348B23BC}" sibTransId="{D96DBEE6-B292-493D-8A0C-DF325598E304}"/>
    <dgm:cxn modelId="{9CBFA2F9-03CD-481F-ADC4-73314957B76F}" srcId="{20C0D015-DBFC-4DDE-9ED2-285E942F56EB}" destId="{1AEF0E73-942A-4FCE-9F55-6982B4F800A4}" srcOrd="4" destOrd="0" parTransId="{13F883EB-F646-4D6E-8414-41FD42290608}" sibTransId="{FBBCC1B9-6D37-46DB-9210-AB762F01D76E}"/>
    <dgm:cxn modelId="{1A2F251F-98A3-4B5A-9FAD-BD033ADD4A6B}" type="presParOf" srcId="{BDC13736-A427-496F-9E79-3629BEBB653E}" destId="{5A8144A5-EDFD-4CA2-9FE8-D7FBCEC05EAF}" srcOrd="0" destOrd="0" presId="urn:microsoft.com/office/officeart/2005/8/layout/lProcess3"/>
    <dgm:cxn modelId="{06CFCBA6-AE61-432E-B007-22606298903F}" type="presParOf" srcId="{5A8144A5-EDFD-4CA2-9FE8-D7FBCEC05EAF}" destId="{38A6E7BC-ED01-4208-8F1F-9F48FD1B282F}" srcOrd="0" destOrd="0" presId="urn:microsoft.com/office/officeart/2005/8/layout/lProcess3"/>
    <dgm:cxn modelId="{89B34DB7-A804-4DD4-A2DE-C6828610E45F}" type="presParOf" srcId="{BDC13736-A427-496F-9E79-3629BEBB653E}" destId="{C6766138-95E5-4586-83E2-715A106F1074}" srcOrd="1" destOrd="0" presId="urn:microsoft.com/office/officeart/2005/8/layout/lProcess3"/>
    <dgm:cxn modelId="{8B3711A5-D27E-42B1-8CCC-F52214B08E54}" type="presParOf" srcId="{BDC13736-A427-496F-9E79-3629BEBB653E}" destId="{BFB6FAE6-365D-40E5-BE73-7881D28097D3}" srcOrd="2" destOrd="0" presId="urn:microsoft.com/office/officeart/2005/8/layout/lProcess3"/>
    <dgm:cxn modelId="{7BC4D379-A84E-4ECA-9B22-22C850243924}" type="presParOf" srcId="{BFB6FAE6-365D-40E5-BE73-7881D28097D3}" destId="{BA41ACC3-66A4-4E87-AAD3-EF08C20F27FD}" srcOrd="0" destOrd="0" presId="urn:microsoft.com/office/officeart/2005/8/layout/lProcess3"/>
    <dgm:cxn modelId="{0AD519C7-20F6-416F-8C48-095C26C45499}" type="presParOf" srcId="{BDC13736-A427-496F-9E79-3629BEBB653E}" destId="{BCF2C272-3C67-4A9A-BD5E-FFC57979456D}" srcOrd="3" destOrd="0" presId="urn:microsoft.com/office/officeart/2005/8/layout/lProcess3"/>
    <dgm:cxn modelId="{59ED6CFB-8102-4042-8535-2DD57B719593}" type="presParOf" srcId="{BDC13736-A427-496F-9E79-3629BEBB653E}" destId="{A648C450-6191-47EC-B5B1-B539EA4F8409}" srcOrd="4" destOrd="0" presId="urn:microsoft.com/office/officeart/2005/8/layout/lProcess3"/>
    <dgm:cxn modelId="{4022916C-5C13-4238-9E24-F9222936B35C}" type="presParOf" srcId="{A648C450-6191-47EC-B5B1-B539EA4F8409}" destId="{6A7A073C-CD02-456D-A42B-A4CE8EB06821}" srcOrd="0" destOrd="0" presId="urn:microsoft.com/office/officeart/2005/8/layout/lProcess3"/>
    <dgm:cxn modelId="{190FC874-D762-48CC-9DF0-3B6EC73CBAFB}" type="presParOf" srcId="{BDC13736-A427-496F-9E79-3629BEBB653E}" destId="{BFA32A7D-8CF1-47B5-B251-F567D327479A}" srcOrd="5" destOrd="0" presId="urn:microsoft.com/office/officeart/2005/8/layout/lProcess3"/>
    <dgm:cxn modelId="{837BD947-99EF-4C91-9B4C-60E13DF1BB46}" type="presParOf" srcId="{BDC13736-A427-496F-9E79-3629BEBB653E}" destId="{5636DBCB-C2A1-4315-958B-6B8471238BD8}" srcOrd="6" destOrd="0" presId="urn:microsoft.com/office/officeart/2005/8/layout/lProcess3"/>
    <dgm:cxn modelId="{61892F16-5C39-4EBD-95FC-3753D910FC0B}" type="presParOf" srcId="{5636DBCB-C2A1-4315-958B-6B8471238BD8}" destId="{81EDB69A-718B-4951-8C77-D93CE136CF01}" srcOrd="0" destOrd="0" presId="urn:microsoft.com/office/officeart/2005/8/layout/lProcess3"/>
    <dgm:cxn modelId="{13203411-E0B8-4CA6-A607-212EF07BCC04}" type="presParOf" srcId="{BDC13736-A427-496F-9E79-3629BEBB653E}" destId="{CE2A49EA-5079-4853-BC07-AEA26833134E}" srcOrd="7" destOrd="0" presId="urn:microsoft.com/office/officeart/2005/8/layout/lProcess3"/>
    <dgm:cxn modelId="{86675AED-A093-48C9-AA4B-F5E1776734DE}" type="presParOf" srcId="{BDC13736-A427-496F-9E79-3629BEBB653E}" destId="{F371EA4E-7FFB-4F75-9A5D-3F02D1F27C36}" srcOrd="8" destOrd="0" presId="urn:microsoft.com/office/officeart/2005/8/layout/lProcess3"/>
    <dgm:cxn modelId="{A7BF960C-E81D-4956-BA04-BDC07F15E298}" type="presParOf" srcId="{F371EA4E-7FFB-4F75-9A5D-3F02D1F27C36}" destId="{A146836C-F4B9-4532-BF50-381262183920}" srcOrd="0" destOrd="0" presId="urn:microsoft.com/office/officeart/2005/8/layout/lProcess3"/>
    <dgm:cxn modelId="{84276C06-25E9-4A72-9136-C06DD95953AA}" type="presParOf" srcId="{BDC13736-A427-496F-9E79-3629BEBB653E}" destId="{01E012C6-6C0C-4466-945C-DBFC34BA0327}" srcOrd="9" destOrd="0" presId="urn:microsoft.com/office/officeart/2005/8/layout/lProcess3"/>
    <dgm:cxn modelId="{185A870E-058D-45F5-8EA1-332A5ED86F90}" type="presParOf" srcId="{BDC13736-A427-496F-9E79-3629BEBB653E}" destId="{739E0EE0-7DAC-496C-86E9-3DB9111AA29F}" srcOrd="10" destOrd="0" presId="urn:microsoft.com/office/officeart/2005/8/layout/lProcess3"/>
    <dgm:cxn modelId="{0E7B2F7A-0873-4FB5-9BF5-4C0381F8AB8A}" type="presParOf" srcId="{739E0EE0-7DAC-496C-86E9-3DB9111AA29F}" destId="{EAB36FC6-696F-46A0-8854-79F9829C264A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A6E7BC-ED01-4208-8F1F-9F48FD1B282F}">
      <dsp:nvSpPr>
        <dsp:cNvPr id="0" name=""/>
        <dsp:cNvSpPr/>
      </dsp:nvSpPr>
      <dsp:spPr>
        <a:xfrm>
          <a:off x="750551" y="1694"/>
          <a:ext cx="3749923" cy="569864"/>
        </a:xfrm>
        <a:prstGeom prst="snip1Rect">
          <a:avLst/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10795" rIns="0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700" b="1" kern="1200" dirty="0"/>
            <a:t>Квалификация за кариерно развитие на педагогическите специалисти</a:t>
          </a:r>
        </a:p>
      </dsp:txBody>
      <dsp:txXfrm>
        <a:off x="750551" y="49184"/>
        <a:ext cx="3702433" cy="522374"/>
      </dsp:txXfrm>
    </dsp:sp>
    <dsp:sp modelId="{BA41ACC3-66A4-4E87-AAD3-EF08C20F27FD}">
      <dsp:nvSpPr>
        <dsp:cNvPr id="0" name=""/>
        <dsp:cNvSpPr/>
      </dsp:nvSpPr>
      <dsp:spPr>
        <a:xfrm>
          <a:off x="750551" y="651340"/>
          <a:ext cx="3777704" cy="569864"/>
        </a:xfrm>
        <a:prstGeom prst="snip1Rect">
          <a:avLst/>
        </a:prstGeom>
        <a:solidFill>
          <a:schemeClr val="accent6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10795" rIns="0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700" b="1" kern="1200" dirty="0"/>
            <a:t>Подкрепа за успех</a:t>
          </a:r>
        </a:p>
      </dsp:txBody>
      <dsp:txXfrm>
        <a:off x="750551" y="698830"/>
        <a:ext cx="3730214" cy="522374"/>
      </dsp:txXfrm>
    </dsp:sp>
    <dsp:sp modelId="{EDA42966-DD81-4220-986A-7D12485F892F}">
      <dsp:nvSpPr>
        <dsp:cNvPr id="0" name=""/>
        <dsp:cNvSpPr/>
      </dsp:nvSpPr>
      <dsp:spPr>
        <a:xfrm>
          <a:off x="750551" y="1300985"/>
          <a:ext cx="3742002" cy="569864"/>
        </a:xfrm>
        <a:prstGeom prst="snip1Rect">
          <a:avLst/>
        </a:prstGeom>
        <a:solidFill>
          <a:schemeClr val="accent4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10795" rIns="0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700" b="1" kern="1200" dirty="0"/>
            <a:t>Образование за утрешния ден</a:t>
          </a:r>
        </a:p>
      </dsp:txBody>
      <dsp:txXfrm>
        <a:off x="750551" y="1348475"/>
        <a:ext cx="3694512" cy="522374"/>
      </dsp:txXfrm>
    </dsp:sp>
    <dsp:sp modelId="{6A7A073C-CD02-456D-A42B-A4CE8EB06821}">
      <dsp:nvSpPr>
        <dsp:cNvPr id="0" name=""/>
        <dsp:cNvSpPr/>
      </dsp:nvSpPr>
      <dsp:spPr>
        <a:xfrm>
          <a:off x="750551" y="1950631"/>
          <a:ext cx="3775552" cy="569864"/>
        </a:xfrm>
        <a:prstGeom prst="snip1Rect">
          <a:avLst/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10795" rIns="0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700" b="1" kern="1200" dirty="0"/>
            <a:t>Студентски практики – фаза 2</a:t>
          </a:r>
        </a:p>
      </dsp:txBody>
      <dsp:txXfrm>
        <a:off x="750551" y="1998121"/>
        <a:ext cx="3728062" cy="522374"/>
      </dsp:txXfrm>
    </dsp:sp>
    <dsp:sp modelId="{81EDB69A-718B-4951-8C77-D93CE136CF01}">
      <dsp:nvSpPr>
        <dsp:cNvPr id="0" name=""/>
        <dsp:cNvSpPr/>
      </dsp:nvSpPr>
      <dsp:spPr>
        <a:xfrm>
          <a:off x="750551" y="2600277"/>
          <a:ext cx="3842683" cy="569864"/>
        </a:xfrm>
        <a:prstGeom prst="snip1Rect">
          <a:avLst/>
        </a:prstGeom>
        <a:solidFill>
          <a:schemeClr val="accent4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10795" rIns="0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700" b="1" kern="1200" dirty="0"/>
            <a:t>Подкрепа за дуалната система на образование</a:t>
          </a:r>
        </a:p>
      </dsp:txBody>
      <dsp:txXfrm>
        <a:off x="750551" y="2647767"/>
        <a:ext cx="3795193" cy="522374"/>
      </dsp:txXfrm>
    </dsp:sp>
    <dsp:sp modelId="{A146836C-F4B9-4532-BF50-381262183920}">
      <dsp:nvSpPr>
        <dsp:cNvPr id="0" name=""/>
        <dsp:cNvSpPr/>
      </dsp:nvSpPr>
      <dsp:spPr>
        <a:xfrm>
          <a:off x="750551" y="3249923"/>
          <a:ext cx="3832097" cy="569864"/>
        </a:xfrm>
        <a:prstGeom prst="snip1Rect">
          <a:avLst/>
        </a:prstGeom>
        <a:solidFill>
          <a:schemeClr val="accent6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10795" rIns="0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700" b="1" kern="1200" dirty="0"/>
            <a:t>Ученически практики – 2</a:t>
          </a:r>
        </a:p>
      </dsp:txBody>
      <dsp:txXfrm>
        <a:off x="750551" y="3297413"/>
        <a:ext cx="3784607" cy="522374"/>
      </dsp:txXfrm>
    </dsp:sp>
    <dsp:sp modelId="{EAB36FC6-696F-46A0-8854-79F9829C264A}">
      <dsp:nvSpPr>
        <dsp:cNvPr id="0" name=""/>
        <dsp:cNvSpPr/>
      </dsp:nvSpPr>
      <dsp:spPr>
        <a:xfrm>
          <a:off x="750551" y="3899568"/>
          <a:ext cx="3765380" cy="569864"/>
        </a:xfrm>
        <a:prstGeom prst="snip1Rect">
          <a:avLst/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10795" rIns="0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700" b="1" kern="1200" dirty="0"/>
            <a:t>Модернизация на висшите училища</a:t>
          </a:r>
          <a:endParaRPr lang="bg-BG" sz="1700" kern="1200" dirty="0"/>
        </a:p>
      </dsp:txBody>
      <dsp:txXfrm>
        <a:off x="750551" y="3947058"/>
        <a:ext cx="3717890" cy="52237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A6E7BC-ED01-4208-8F1F-9F48FD1B282F}">
      <dsp:nvSpPr>
        <dsp:cNvPr id="0" name=""/>
        <dsp:cNvSpPr/>
      </dsp:nvSpPr>
      <dsp:spPr>
        <a:xfrm>
          <a:off x="411847" y="2510"/>
          <a:ext cx="4386367" cy="666583"/>
        </a:xfrm>
        <a:prstGeom prst="snip1Rect">
          <a:avLst/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400" b="1" kern="1200" dirty="0"/>
            <a:t>Активно приобщаване в система на предучилищното образование (МОН)</a:t>
          </a:r>
        </a:p>
      </dsp:txBody>
      <dsp:txXfrm>
        <a:off x="411847" y="58060"/>
        <a:ext cx="4330817" cy="611033"/>
      </dsp:txXfrm>
    </dsp:sp>
    <dsp:sp modelId="{BA41ACC3-66A4-4E87-AAD3-EF08C20F27FD}">
      <dsp:nvSpPr>
        <dsp:cNvPr id="0" name=""/>
        <dsp:cNvSpPr/>
      </dsp:nvSpPr>
      <dsp:spPr>
        <a:xfrm>
          <a:off x="411847" y="762415"/>
          <a:ext cx="4418863" cy="666583"/>
        </a:xfrm>
        <a:prstGeom prst="snip1Rect">
          <a:avLst/>
        </a:prstGeom>
        <a:solidFill>
          <a:schemeClr val="accent6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400" b="1" kern="1200" dirty="0"/>
            <a:t>Подкрепа за приобщаващо образование (МОН)</a:t>
          </a:r>
        </a:p>
      </dsp:txBody>
      <dsp:txXfrm>
        <a:off x="411847" y="817965"/>
        <a:ext cx="4363313" cy="611033"/>
      </dsp:txXfrm>
    </dsp:sp>
    <dsp:sp modelId="{6A7A073C-CD02-456D-A42B-A4CE8EB06821}">
      <dsp:nvSpPr>
        <dsp:cNvPr id="0" name=""/>
        <dsp:cNvSpPr/>
      </dsp:nvSpPr>
      <dsp:spPr>
        <a:xfrm>
          <a:off x="411847" y="1522319"/>
          <a:ext cx="4416346" cy="666583"/>
        </a:xfrm>
        <a:prstGeom prst="snip1Rect">
          <a:avLst/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400" b="1" i="0" kern="1200" dirty="0"/>
            <a:t>Социално</a:t>
          </a:r>
          <a:r>
            <a:rPr lang="bg-BG" sz="1400" b="1" i="0" kern="1200" noProof="0" dirty="0"/>
            <a:t>-икономическа интеграция на уязвими групи. Интегрирани мерки за подобряване достъпа до образование</a:t>
          </a:r>
          <a:endParaRPr lang="bg-BG" sz="1400" b="1" kern="1200" noProof="0" dirty="0"/>
        </a:p>
      </dsp:txBody>
      <dsp:txXfrm>
        <a:off x="411847" y="1577869"/>
        <a:ext cx="4360796" cy="611033"/>
      </dsp:txXfrm>
    </dsp:sp>
    <dsp:sp modelId="{81EDB69A-718B-4951-8C77-D93CE136CF01}">
      <dsp:nvSpPr>
        <dsp:cNvPr id="0" name=""/>
        <dsp:cNvSpPr/>
      </dsp:nvSpPr>
      <dsp:spPr>
        <a:xfrm>
          <a:off x="411847" y="2282224"/>
          <a:ext cx="4372702" cy="666583"/>
        </a:xfrm>
        <a:prstGeom prst="snip1Rect">
          <a:avLst/>
        </a:prstGeom>
        <a:solidFill>
          <a:schemeClr val="accent4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400" b="1" kern="1200" dirty="0"/>
            <a:t>ВОМР</a:t>
          </a:r>
        </a:p>
      </dsp:txBody>
      <dsp:txXfrm>
        <a:off x="411847" y="2337774"/>
        <a:ext cx="4317152" cy="611033"/>
      </dsp:txXfrm>
    </dsp:sp>
    <dsp:sp modelId="{A146836C-F4B9-4532-BF50-381262183920}">
      <dsp:nvSpPr>
        <dsp:cNvPr id="0" name=""/>
        <dsp:cNvSpPr/>
      </dsp:nvSpPr>
      <dsp:spPr>
        <a:xfrm>
          <a:off x="411847" y="3042129"/>
          <a:ext cx="4372702" cy="666583"/>
        </a:xfrm>
        <a:prstGeom prst="snip1Rect">
          <a:avLst/>
        </a:prstGeom>
        <a:solidFill>
          <a:schemeClr val="accent6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400" b="1" i="0" kern="1200" dirty="0"/>
            <a:t>Ограмотяване на възрастни – 2</a:t>
          </a:r>
          <a:endParaRPr lang="bg-BG" sz="1400" b="1" kern="1200" dirty="0"/>
        </a:p>
      </dsp:txBody>
      <dsp:txXfrm>
        <a:off x="411847" y="3097679"/>
        <a:ext cx="4317152" cy="611033"/>
      </dsp:txXfrm>
    </dsp:sp>
    <dsp:sp modelId="{EAB36FC6-696F-46A0-8854-79F9829C264A}">
      <dsp:nvSpPr>
        <dsp:cNvPr id="0" name=""/>
        <dsp:cNvSpPr/>
      </dsp:nvSpPr>
      <dsp:spPr>
        <a:xfrm>
          <a:off x="411847" y="3802034"/>
          <a:ext cx="4352304" cy="666583"/>
        </a:xfrm>
        <a:prstGeom prst="snip1Rect">
          <a:avLst/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400" b="1" i="0" kern="1200" noProof="0" dirty="0"/>
            <a:t>Повишаване на капацитета на педагогическите специалисти за работа в мултикултурна среда</a:t>
          </a:r>
          <a:endParaRPr lang="bg-BG" sz="1400" b="1" kern="1200" noProof="0" dirty="0"/>
        </a:p>
      </dsp:txBody>
      <dsp:txXfrm>
        <a:off x="411847" y="3857584"/>
        <a:ext cx="4296754" cy="6110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38F812-7761-4084-8A01-A7297743C1A1}" type="datetimeFigureOut">
              <a:rPr lang="bg-BG" smtClean="0"/>
              <a:t>24.6.2022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6FE4BE-0A7D-41F3-A0EB-44B74E793C5F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490698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hyperlink" Target="http://opnoir.bg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hyperlink" Target="https://www.facebook.com/sf.mon.bg/" TargetMode="External"/><Relationship Id="rId9" Type="http://schemas.openxmlformats.org/officeDocument/2006/relationships/image" Target="../media/image9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47AA97F-F399-4241-AA4C-23042115F73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09926" y="845110"/>
            <a:ext cx="8982076" cy="5972575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544C183F-D231-4536-BD0B-D09354764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014" y="2531632"/>
            <a:ext cx="5765859" cy="146620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4FCE362-A721-4BD0-9468-AF8FC4C487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3014" y="4584494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22935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8A311E9-CF05-4A7F-813F-615D44E3D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8" y="1585335"/>
            <a:ext cx="11029616" cy="98833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5C2E732-DCE1-42FD-A8FB-3457C519B8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5274" y="3106569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BCE95C65-D323-47A3-A802-B797212B32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9249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buClr>
                <a:schemeClr val="accent2"/>
              </a:buClr>
              <a:defRPr>
                <a:latin typeface="+mn-lt"/>
              </a:defRPr>
            </a:lvl1pPr>
            <a:lvl2pPr>
              <a:buClr>
                <a:schemeClr val="accent2"/>
              </a:buClr>
              <a:defRPr>
                <a:latin typeface="+mn-lt"/>
              </a:defRPr>
            </a:lvl2pPr>
            <a:lvl3pPr>
              <a:buClr>
                <a:schemeClr val="accent2"/>
              </a:buClr>
              <a:defRPr>
                <a:latin typeface="+mn-lt"/>
              </a:defRPr>
            </a:lvl3pPr>
            <a:lvl4pPr>
              <a:buClr>
                <a:schemeClr val="accent2"/>
              </a:buClr>
              <a:defRPr>
                <a:latin typeface="+mn-lt"/>
              </a:defRPr>
            </a:lvl4pPr>
            <a:lvl5pPr>
              <a:buClr>
                <a:schemeClr val="accent2"/>
              </a:buClr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A305F444-8172-4164-A0C0-071F610D2B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1790" y="3106569"/>
            <a:ext cx="5087073" cy="55337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rgbClr val="0070C0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873C26B-667D-4BD2-BD8A-52892BE4B28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175764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1pPr>
            <a:lvl2pPr marL="6858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2pPr>
            <a:lvl3pPr marL="11430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3pPr>
            <a:lvl4pPr marL="16002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4pPr>
            <a:lvl5pPr marL="20574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6218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4AEF81C-1873-4230-A423-C28B584BF0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7635" y="1515382"/>
            <a:ext cx="10993549" cy="1475013"/>
          </a:xfrm>
          <a:prstGeom prst="rect">
            <a:avLst/>
          </a:prstGeo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7603EFF1-063F-414D-8FB0-5DF7E0A803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7638" y="2990396"/>
            <a:ext cx="10993546" cy="59032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122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B22845-0908-4F9E-AB02-335C2F22B7A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484" y="2097816"/>
            <a:ext cx="10376876" cy="426942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3200">
                <a:solidFill>
                  <a:srgbClr val="002060"/>
                </a:solidFill>
              </a:defRPr>
            </a:lvl1pPr>
            <a:lvl2pPr>
              <a:buClr>
                <a:schemeClr val="accent2"/>
              </a:buClr>
              <a:defRPr sz="2800">
                <a:solidFill>
                  <a:srgbClr val="002060"/>
                </a:solidFill>
              </a:defRPr>
            </a:lvl2pPr>
            <a:lvl3pPr>
              <a:buClr>
                <a:schemeClr val="accent2"/>
              </a:buClr>
              <a:defRPr sz="2400">
                <a:solidFill>
                  <a:srgbClr val="002060"/>
                </a:solidFill>
              </a:defRPr>
            </a:lvl3pPr>
            <a:lvl4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4pPr>
            <a:lvl5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252735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9325385-BAC0-4A7B-9D9A-5287018285E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590535"/>
            <a:ext cx="10058400" cy="62760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DECCB46-D02E-45CA-9376-F2EC0AF22CA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0"/>
            <a:ext cx="11013013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4805915-20FD-4D4E-9803-4E42C873C4B3}"/>
              </a:ext>
            </a:extLst>
          </p:cNvPr>
          <p:cNvSpPr txBox="1"/>
          <p:nvPr userDrawn="1"/>
        </p:nvSpPr>
        <p:spPr>
          <a:xfrm>
            <a:off x="2694397" y="1899174"/>
            <a:ext cx="6338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БЛАГОДАРЯ ЗА ВНИМАНИЕТО!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441B75B-D69A-441A-897A-72790177B063}"/>
              </a:ext>
            </a:extLst>
          </p:cNvPr>
          <p:cNvSpPr/>
          <p:nvPr userDrawn="1"/>
        </p:nvSpPr>
        <p:spPr>
          <a:xfrm>
            <a:off x="3435237" y="3197166"/>
            <a:ext cx="48564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bg-BG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За контакт:</a:t>
            </a:r>
            <a:endParaRPr lang="bg-B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гр. София, 1113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бул. „Цариградско шосе“ </a:t>
            </a:r>
            <a:endParaRPr lang="en-US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№ 125, блок 5, ет. 1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Тел: </a:t>
            </a:r>
            <a:r>
              <a:rPr lang="en-GB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+359 2 46 76 10</a:t>
            </a: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143B3D4-9034-492E-8FD0-5182AF2DD30A}"/>
              </a:ext>
            </a:extLst>
          </p:cNvPr>
          <p:cNvGrpSpPr/>
          <p:nvPr userDrawn="1"/>
        </p:nvGrpSpPr>
        <p:grpSpPr>
          <a:xfrm>
            <a:off x="3540747" y="4988217"/>
            <a:ext cx="4645382" cy="1172392"/>
            <a:chOff x="3333750" y="4988217"/>
            <a:chExt cx="4645382" cy="1172392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816ABE3C-904B-4911-A03E-8978FC63DDDC}"/>
                </a:ext>
              </a:extLst>
            </p:cNvPr>
            <p:cNvSpPr/>
            <p:nvPr userDrawn="1"/>
          </p:nvSpPr>
          <p:spPr>
            <a:xfrm>
              <a:off x="6278465" y="5874783"/>
              <a:ext cx="1700667" cy="285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1800" u="sng" dirty="0" err="1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facebook</a:t>
              </a:r>
              <a:r>
                <a:rPr lang="bg-BG" sz="1800" u="sng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/sf.mon.bg/</a:t>
              </a:r>
              <a:r>
                <a:rPr lang="bg-BG" sz="1800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A5D1E9E0-A4D3-4B0E-BFE9-7ACC99A488FE}"/>
                </a:ext>
              </a:extLst>
            </p:cNvPr>
            <p:cNvGrpSpPr/>
            <p:nvPr userDrawn="1"/>
          </p:nvGrpSpPr>
          <p:grpSpPr>
            <a:xfrm>
              <a:off x="6488631" y="5015778"/>
              <a:ext cx="1227408" cy="869682"/>
              <a:chOff x="1414483" y="4482483"/>
              <a:chExt cx="1586001" cy="1123764"/>
            </a:xfrm>
          </p:grpSpPr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C26FD03C-0829-4229-9A87-D38008ED95B6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876720" y="4482483"/>
                <a:ext cx="1123764" cy="1123764"/>
              </a:xfrm>
              <a:prstGeom prst="rect">
                <a:avLst/>
              </a:prstGeom>
            </p:spPr>
          </p:pic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935A6B10-8FF2-4BB0-B6A6-4144B209D5ED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414483" y="4991902"/>
                <a:ext cx="411836" cy="412812"/>
              </a:xfrm>
              <a:prstGeom prst="rect">
                <a:avLst/>
              </a:prstGeom>
            </p:spPr>
          </p:pic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F026D05B-52B9-461A-AAFC-786419B60F8C}"/>
                </a:ext>
              </a:extLst>
            </p:cNvPr>
            <p:cNvGrpSpPr/>
            <p:nvPr userDrawn="1"/>
          </p:nvGrpSpPr>
          <p:grpSpPr>
            <a:xfrm>
              <a:off x="3333750" y="4988217"/>
              <a:ext cx="2340370" cy="1125517"/>
              <a:chOff x="5822995" y="4930831"/>
              <a:chExt cx="3024121" cy="1454342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2C00DA-9F6A-4BFB-9A34-91C664EBA61A}"/>
                  </a:ext>
                </a:extLst>
              </p:cNvPr>
              <p:cNvSpPr txBox="1"/>
              <p:nvPr userDrawn="1"/>
            </p:nvSpPr>
            <p:spPr>
              <a:xfrm>
                <a:off x="5822995" y="6015841"/>
                <a:ext cx="29888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800" u="sng" dirty="0">
                    <a:solidFill>
                      <a:srgbClr val="002060"/>
                    </a:solidFill>
                    <a:latin typeface="Calibri" panose="020F0502020204030204" pitchFamily="34" charset="0"/>
                    <a:ea typeface="Calibri" panose="020F0502020204030204" pitchFamily="34" charset="0"/>
                    <a:hlinkClick r:id="rId7">
                      <a:extLst>
                        <a:ext uri="{A12FA001-AC4F-418D-AE19-62706E023703}">
                          <ahyp:hlinkClr xmlns:ahyp="http://schemas.microsoft.com/office/drawing/2018/hyperlinkcolor" val="tx"/>
                        </a:ext>
                      </a:extLst>
                    </a:hlinkClick>
                  </a:rPr>
                  <a:t>http://opnoir.bg/</a:t>
                </a:r>
                <a:endParaRPr lang="bg-BG" sz="1800" dirty="0">
                  <a:solidFill>
                    <a:srgbClr val="002060"/>
                  </a:solidFill>
                  <a:latin typeface="Calibri" panose="020F0502020204030204" pitchFamily="34" charset="0"/>
                  <a:ea typeface="Calibri" panose="020F0502020204030204" pitchFamily="34" charset="0"/>
                </a:endParaRPr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EF857496-E3F2-46C0-9D62-F3336507FDF8}"/>
                  </a:ext>
                </a:extLst>
              </p:cNvPr>
              <p:cNvGrpSpPr/>
              <p:nvPr userDrawn="1"/>
            </p:nvGrpSpPr>
            <p:grpSpPr>
              <a:xfrm>
                <a:off x="6799754" y="4930831"/>
                <a:ext cx="2047362" cy="1110343"/>
                <a:chOff x="7287984" y="4930831"/>
                <a:chExt cx="2047362" cy="1110343"/>
              </a:xfrm>
            </p:grpSpPr>
            <p:pic>
              <p:nvPicPr>
                <p:cNvPr id="15" name="Picture 14">
                  <a:extLst>
                    <a:ext uri="{FF2B5EF4-FFF2-40B4-BE49-F238E27FC236}">
                      <a16:creationId xmlns:a16="http://schemas.microsoft.com/office/drawing/2014/main" id="{C8ED090F-C454-4CFD-B576-C5EB02E972CF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87984" y="4930831"/>
                  <a:ext cx="1110343" cy="1110343"/>
                </a:xfrm>
                <a:prstGeom prst="rect">
                  <a:avLst/>
                </a:prstGeom>
              </p:spPr>
            </p:pic>
            <p:pic>
              <p:nvPicPr>
                <p:cNvPr id="17" name="Picture 16">
                  <a:extLst>
                    <a:ext uri="{FF2B5EF4-FFF2-40B4-BE49-F238E27FC236}">
                      <a16:creationId xmlns:a16="http://schemas.microsoft.com/office/drawing/2014/main" id="{613D9287-A0D1-417D-B460-09CCD5B25B29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64826" y="5486400"/>
                  <a:ext cx="870520" cy="554774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181281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B8DAC7F-6FF4-4394-AE00-58999EA6506C}"/>
              </a:ext>
            </a:extLst>
          </p:cNvPr>
          <p:cNvSpPr/>
          <p:nvPr userDrawn="1"/>
        </p:nvSpPr>
        <p:spPr>
          <a:xfrm>
            <a:off x="0" y="804862"/>
            <a:ext cx="3746500" cy="4571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EB3CD49-EAC1-42A5-BE97-99FAF6921FBE}"/>
              </a:ext>
            </a:extLst>
          </p:cNvPr>
          <p:cNvSpPr/>
          <p:nvPr userDrawn="1"/>
        </p:nvSpPr>
        <p:spPr>
          <a:xfrm>
            <a:off x="7816850" y="804862"/>
            <a:ext cx="4375149" cy="45719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6C4DC30-24CC-4449-8DD3-69898C1C2A18}"/>
              </a:ext>
            </a:extLst>
          </p:cNvPr>
          <p:cNvSpPr/>
          <p:nvPr userDrawn="1"/>
        </p:nvSpPr>
        <p:spPr>
          <a:xfrm>
            <a:off x="3832546" y="804491"/>
            <a:ext cx="3898259" cy="4646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A35142-E829-4FA0-A1B0-829FF82F6943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512" y="68325"/>
            <a:ext cx="11867915" cy="66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487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64" r:id="rId3"/>
    <p:sldLayoutId id="2147483663" r:id="rId4"/>
    <p:sldLayoutId id="2147483650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5" Type="http://schemas.openxmlformats.org/officeDocument/2006/relationships/image" Target="../media/image32.jpe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Relationship Id="rId1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chart" Target="../charts/chart3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chart" Target="../charts/chart6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jpeg"/><Relationship Id="rId7" Type="http://schemas.openxmlformats.org/officeDocument/2006/relationships/image" Target="../media/image46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5.svg"/><Relationship Id="rId5" Type="http://schemas.openxmlformats.org/officeDocument/2006/relationships/image" Target="../media/image44.png"/><Relationship Id="rId10" Type="http://schemas.openxmlformats.org/officeDocument/2006/relationships/image" Target="../media/image49.jpeg"/><Relationship Id="rId4" Type="http://schemas.openxmlformats.org/officeDocument/2006/relationships/image" Target="../media/image43.png"/><Relationship Id="rId9" Type="http://schemas.openxmlformats.org/officeDocument/2006/relationships/image" Target="../media/image4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hyperlink" Target="http://opnoir.bg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hyperlink" Target="https://www.facebook.com/sf.mon.b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sv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0.png"/><Relationship Id="rId4" Type="http://schemas.openxmlformats.org/officeDocument/2006/relationships/image" Target="../media/image53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sv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5.png"/><Relationship Id="rId5" Type="http://schemas.openxmlformats.org/officeDocument/2006/relationships/image" Target="../media/image54.jpeg"/><Relationship Id="rId4" Type="http://schemas.openxmlformats.org/officeDocument/2006/relationships/image" Target="../media/image5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7.png"/><Relationship Id="rId5" Type="http://schemas.openxmlformats.org/officeDocument/2006/relationships/image" Target="../media/image50.png"/><Relationship Id="rId4" Type="http://schemas.openxmlformats.org/officeDocument/2006/relationships/image" Target="../media/image45.sv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03795" y="1889877"/>
            <a:ext cx="6373019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8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Напредък в изпълнението на </a:t>
            </a:r>
            <a:br>
              <a:rPr lang="ru-RU" sz="38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</a:br>
            <a:r>
              <a:rPr lang="ru-RU" sz="38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ОП НОИР</a:t>
            </a:r>
            <a:r>
              <a:rPr lang="en-GB" sz="38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 2014-2020</a:t>
            </a:r>
            <a:endParaRPr lang="en-GB" sz="3800" b="1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itle 4"/>
          <p:cNvSpPr>
            <a:spLocks noGrp="1"/>
          </p:cNvSpPr>
          <p:nvPr>
            <p:ph type="title"/>
          </p:nvPr>
        </p:nvSpPr>
        <p:spPr>
          <a:xfrm>
            <a:off x="403796" y="4192621"/>
            <a:ext cx="10058400" cy="2362863"/>
          </a:xfrm>
        </p:spPr>
        <p:txBody>
          <a:bodyPr>
            <a:normAutofit/>
          </a:bodyPr>
          <a:lstStyle/>
          <a:p>
            <a:r>
              <a:rPr lang="bg-BG" sz="3300" b="1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16-то редовно заседание </a:t>
            </a:r>
            <a:br>
              <a:rPr lang="bg-BG" sz="3300" b="1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</a:br>
            <a:r>
              <a:rPr lang="bg-BG" sz="3300" b="1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на Комитета за наблюдение</a:t>
            </a:r>
            <a:br>
              <a:rPr lang="en-US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</a:br>
            <a:br>
              <a:rPr lang="bg-BG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</a:br>
            <a:br>
              <a:rPr lang="bg-BG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</a:br>
            <a:r>
              <a:rPr lang="en-US" sz="28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23</a:t>
            </a:r>
            <a:r>
              <a:rPr lang="en-US" sz="2800" b="1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 </a:t>
            </a:r>
            <a:r>
              <a:rPr lang="bg-BG" sz="2800" b="1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юни 2022</a:t>
            </a:r>
            <a:r>
              <a:rPr lang="ru-RU" sz="2800" b="1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 г., </a:t>
            </a:r>
            <a:r>
              <a:rPr lang="bg-BG" sz="2800" b="1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гр. Пловдив</a:t>
            </a:r>
            <a:endParaRPr lang="en-GB" sz="2800" b="1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32911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F66A569-2A64-41E2-89AD-CC2D965E51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833040" y="1701224"/>
            <a:ext cx="9804200" cy="552090"/>
          </a:xfrm>
        </p:spPr>
        <p:txBody>
          <a:bodyPr>
            <a:normAutofit/>
          </a:bodyPr>
          <a:lstStyle/>
          <a:p>
            <a:pPr algn="ctr"/>
            <a:r>
              <a:rPr lang="bg-BG" sz="3000" b="1" cap="small" dirty="0">
                <a:solidFill>
                  <a:srgbClr val="C00000"/>
                </a:solidFill>
                <a:latin typeface="+mn-lt"/>
                <a:cs typeface="Arial" panose="020B0604020202020204" pitchFamily="34" charset="0"/>
              </a:rPr>
              <a:t>Съдържание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653143" y="2463647"/>
            <a:ext cx="10981507" cy="2813747"/>
          </a:xfrm>
        </p:spPr>
        <p:txBody>
          <a:bodyPr>
            <a:noAutofit/>
          </a:bodyPr>
          <a:lstStyle/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400" b="1" dirty="0">
                <a:solidFill>
                  <a:schemeClr val="tx2"/>
                </a:solidFill>
              </a:rPr>
              <a:t>Финансово изпълнение на ОП НОИР, </a:t>
            </a:r>
            <a:r>
              <a:rPr lang="en-US" sz="2400" b="1" dirty="0">
                <a:solidFill>
                  <a:schemeClr val="tx2"/>
                </a:solidFill>
              </a:rPr>
              <a:t>N+3</a:t>
            </a:r>
            <a:endParaRPr lang="bg-BG" sz="2400" b="1" dirty="0">
              <a:solidFill>
                <a:schemeClr val="tx2"/>
              </a:solidFill>
            </a:endParaRPr>
          </a:p>
          <a:p>
            <a:pPr marL="514350" indent="-514350" algn="just">
              <a:spcAft>
                <a:spcPts val="600"/>
              </a:spcAft>
              <a:buFont typeface="+mj-lt"/>
              <a:buAutoNum type="arabicPeriod"/>
            </a:pPr>
            <a:r>
              <a:rPr lang="bg-BG" sz="2400" b="1" dirty="0">
                <a:solidFill>
                  <a:schemeClr val="tx2"/>
                </a:solidFill>
              </a:rPr>
              <a:t>Напредък в изпълнението на операции/проекти по приоритетни оси</a:t>
            </a: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400" b="1" dirty="0">
                <a:solidFill>
                  <a:schemeClr val="tx2"/>
                </a:solidFill>
              </a:rPr>
              <a:t>Информация за подхода ВОМР</a:t>
            </a: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400" b="1" dirty="0">
                <a:solidFill>
                  <a:schemeClr val="tx2"/>
                </a:solidFill>
              </a:rPr>
              <a:t>Информация за проведени писмени процедури декември 2021 – май 2022</a:t>
            </a: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400" b="1" dirty="0">
                <a:solidFill>
                  <a:schemeClr val="tx2"/>
                </a:solidFill>
              </a:rPr>
              <a:t>Информация и комуникация</a:t>
            </a:r>
          </a:p>
        </p:txBody>
      </p:sp>
    </p:spTree>
    <p:extLst>
      <p:ext uri="{BB962C8B-B14F-4D97-AF65-F5344CB8AC3E}">
        <p14:creationId xmlns:p14="http://schemas.microsoft.com/office/powerpoint/2010/main" val="27005201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Group 361">
            <a:extLst>
              <a:ext uri="{FF2B5EF4-FFF2-40B4-BE49-F238E27FC236}">
                <a16:creationId xmlns:a16="http://schemas.microsoft.com/office/drawing/2014/main" id="{89C39E35-579B-4379-BD14-A54C977DCCE8}"/>
              </a:ext>
            </a:extLst>
          </p:cNvPr>
          <p:cNvGraphicFramePr>
            <a:graphicFrameLocks/>
          </p:cNvGraphicFramePr>
          <p:nvPr/>
        </p:nvGraphicFramePr>
        <p:xfrm>
          <a:off x="144191" y="2109465"/>
          <a:ext cx="11775665" cy="3989299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20480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551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369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021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6460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798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47271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6939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60544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4145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65496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Приоритетна ос</a:t>
                      </a:r>
                      <a:endParaRPr kumimoji="0" lang="bg-BG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Бюджет</a:t>
                      </a:r>
                      <a:endParaRPr kumimoji="0" lang="en-GB" sz="1400" b="1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(в лева)</a:t>
                      </a:r>
                      <a:endParaRPr kumimoji="0" lang="bg-BG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Договорени </a:t>
                      </a:r>
                      <a:endParaRPr kumimoji="0" lang="en-US" sz="1400" b="1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средства</a:t>
                      </a:r>
                      <a:endParaRPr kumimoji="0" lang="bg-BG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Изплатени </a:t>
                      </a:r>
                      <a:endParaRPr kumimoji="0" lang="en-US" sz="1400" b="1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средства</a:t>
                      </a:r>
                      <a:endParaRPr kumimoji="0" lang="bg-BG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bg-BG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Верифицирани средства</a:t>
                      </a:r>
                      <a:endParaRPr kumimoji="0" lang="bg-BG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bg-BG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Сертифицирани </a:t>
                      </a:r>
                      <a:endParaRPr kumimoji="0" lang="en-US" sz="1400" b="1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средства</a:t>
                      </a: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bg-BG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5496"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(в лева)</a:t>
                      </a:r>
                      <a:endParaRPr kumimoji="0" lang="bg-BG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%</a:t>
                      </a:r>
                      <a:endParaRPr kumimoji="0" lang="bg-BG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(в лева)</a:t>
                      </a:r>
                      <a:endParaRPr kumimoji="0" lang="bg-BG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%</a:t>
                      </a:r>
                      <a:endParaRPr kumimoji="0" lang="bg-BG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(в лева)</a:t>
                      </a:r>
                      <a:endParaRPr kumimoji="0" lang="bg-BG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%</a:t>
                      </a:r>
                      <a:endParaRPr kumimoji="0" lang="bg-BG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(в лева)</a:t>
                      </a:r>
                      <a:endParaRPr kumimoji="0" lang="bg-BG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%</a:t>
                      </a:r>
                      <a:endParaRPr kumimoji="0" lang="bg-BG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37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1. Научни изследвания и технологично развитие</a:t>
                      </a:r>
                      <a:endParaRPr kumimoji="0" lang="bg-BG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89992" marR="89992" marT="46806" marB="4680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43</a:t>
                      </a:r>
                      <a:r>
                        <a:rPr kumimoji="0" lang="en-US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r>
                        <a:rPr kumimoji="0" lang="bg-BG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257</a:t>
                      </a:r>
                      <a:r>
                        <a:rPr kumimoji="0" lang="bg-BG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776</a:t>
                      </a:r>
                      <a:r>
                        <a:rPr kumimoji="0" lang="bg-BG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,61 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bg-BG" sz="1400" b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430 257 776,35</a:t>
                      </a:r>
                      <a:endParaRPr kumimoji="0" lang="en-US" sz="1400" b="0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100,00</a:t>
                      </a:r>
                      <a:endParaRPr kumimoji="0" lang="bg-BG" sz="1400" b="1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kumimoji="0" lang="bg-BG" sz="1400" b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246 513 538,92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57,29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bg-BG" sz="1400" b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183 888 582,24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42,74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kumimoji="0" lang="bg-BG" sz="1400" b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172 264 916,70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40,04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39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2. Образование и учене през целия живот</a:t>
                      </a:r>
                    </a:p>
                  </a:txBody>
                  <a:tcPr marL="89992" marR="89992" marT="46806" marB="4680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532 229 204,12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567 458 056,34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106,62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kumimoji="0" lang="bg-BG" sz="1400" b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444 712 665,61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83,56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bg-BG" sz="1400" b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388 834 987,53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73,06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kumimoji="0" lang="bg-BG" sz="1400" b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374 238 761,65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70,32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24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3. Образователна </a:t>
                      </a:r>
                      <a:r>
                        <a:rPr kumimoji="0" lang="bg-BG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среда за активно социално приобщаване</a:t>
                      </a:r>
                      <a:endParaRPr kumimoji="0" lang="bg-BG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89992" marR="89992" marT="46806" marB="4680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kumimoji="0" lang="en-US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29</a:t>
                      </a:r>
                      <a:r>
                        <a:rPr kumimoji="0" lang="bg-BG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kumimoji="0" lang="bg-BG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kumimoji="0" lang="en-US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kumimoji="0" lang="bg-BG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5</a:t>
                      </a:r>
                      <a:r>
                        <a:rPr kumimoji="0" lang="en-US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kumimoji="0" lang="bg-BG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6,54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212 495 524,10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92,70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kumimoji="0" lang="bg-BG" sz="1400" b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149 383 500,33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65,16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bg-BG" sz="1400" b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124 490 590,17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54,31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kumimoji="0" lang="bg-BG" sz="1400" b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108 463 490,00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47,31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02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4. Техническа помощ</a:t>
                      </a:r>
                      <a:endParaRPr kumimoji="0" lang="bg-BG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89992" marR="89992" marT="46806" marB="4680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48</a:t>
                      </a:r>
                      <a:r>
                        <a:rPr kumimoji="0" lang="bg-BG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710 873,21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48 545 612,44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99,66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kumimoji="0" lang="en-US" sz="1400" b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34 776 700,76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71,39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bg-BG" sz="1400" b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30 324 847,94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62,25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kumimoji="0" lang="bg-BG" sz="1400" b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27 681 452,02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56,83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224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5</a:t>
                      </a:r>
                      <a:r>
                        <a:rPr kumimoji="0" lang="en-US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kumimoji="0" lang="bg-BG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Равен достъп до училищно образование в условията на кризи</a:t>
                      </a:r>
                      <a:endParaRPr kumimoji="0" lang="bg-BG" sz="1400" b="1" u="none" strike="noStrike" kern="1200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109 562 555,00</a:t>
                      </a:r>
                      <a:endParaRPr kumimoji="0" lang="bg-BG" sz="1400" b="1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bg-BG" sz="1400" b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109 562 541,93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99.99</a:t>
                      </a:r>
                      <a:endParaRPr kumimoji="0" lang="en-US" sz="1400" b="1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kumimoji="0" lang="bg-BG" sz="1400" b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98 126 225,06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89,56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76 219 575,89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69,57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kumimoji="0" lang="en-US" sz="1400" b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76 219 575,89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69,57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097618049"/>
                  </a:ext>
                </a:extLst>
              </a:tr>
              <a:tr h="38640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ОБЩО:</a:t>
                      </a: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1 3</a:t>
                      </a:r>
                      <a:r>
                        <a:rPr kumimoji="0" lang="en-US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kumimoji="0" lang="bg-BG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kumimoji="0" lang="en-US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bg-BG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999 955,48</a:t>
                      </a: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1 368 319 511,16</a:t>
                      </a: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101,36</a:t>
                      </a: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973 512 630,68</a:t>
                      </a: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72,11</a:t>
                      </a: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803 758 583,77</a:t>
                      </a: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59,54</a:t>
                      </a: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bg-BG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758 868 196,26</a:t>
                      </a: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56,21</a:t>
                      </a: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AE47DA0D-404B-4C94-B328-AEC29E392AF8}"/>
              </a:ext>
            </a:extLst>
          </p:cNvPr>
          <p:cNvSpPr txBox="1"/>
          <p:nvPr/>
        </p:nvSpPr>
        <p:spPr>
          <a:xfrm>
            <a:off x="257988" y="1007477"/>
            <a:ext cx="116618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dist="38100" sx="1000" sy="1000" algn="tl">
                    <a:srgbClr val="000000"/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Финансово </a:t>
            </a:r>
            <a:r>
              <a:rPr kumimoji="0" lang="bg-BG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sx="1000" sy="1000" algn="tl">
                    <a:srgbClr val="000000"/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изпълнение</a:t>
            </a:r>
            <a:r>
              <a:rPr kumimoji="0" lang="bg-BG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bg-BG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sx="1000" sy="1000" algn="tl">
                    <a:srgbClr val="000000"/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по ОП НОИР </a:t>
            </a:r>
            <a:r>
              <a:rPr kumimoji="0" lang="bg-BG" sz="2400" b="1" i="0" u="none" strike="noStrike" kern="1200" cap="none" spc="0" normalizeH="0" noProof="0" dirty="0">
                <a:ln>
                  <a:noFill/>
                </a:ln>
                <a:solidFill>
                  <a:srgbClr val="C00000"/>
                </a:solidFill>
                <a:effectLst>
                  <a:outerShdw sx="1000" sy="1000" algn="tl">
                    <a:srgbClr val="000000"/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към</a:t>
            </a:r>
            <a:r>
              <a:rPr kumimoji="0" lang="bg-BG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sx="1000" sy="1000" algn="tl">
                    <a:srgbClr val="000000"/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31.05.2022 г.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sx="1000" sy="1000" algn="tl">
                    <a:srgbClr val="000000"/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bg-BG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sx="1000" sy="1000" algn="tl">
                  <a:srgbClr val="000000"/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4099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54C6A03-CE3B-408E-AF40-51DC2960E9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F6290E-2F80-4661-8DAD-74DB8A38E34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0065" y="908292"/>
            <a:ext cx="7027281" cy="594970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482E44B-F0A8-4EF1-8CF5-15CFE0DACAAC}"/>
              </a:ext>
            </a:extLst>
          </p:cNvPr>
          <p:cNvSpPr txBox="1"/>
          <p:nvPr/>
        </p:nvSpPr>
        <p:spPr>
          <a:xfrm>
            <a:off x="257988" y="1624158"/>
            <a:ext cx="34518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1200" cap="none" spc="0" normalizeH="0" baseline="0" noProof="0" dirty="0">
                <a:ln>
                  <a:noFill/>
                </a:ln>
                <a:solidFill>
                  <a:srgbClr val="1C07B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Финансово изпълнение по ОП НОИР към 31.05.2022 г.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1C07B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bg-BG" sz="1800" b="1" i="0" u="none" strike="noStrike" kern="1200" cap="none" spc="0" normalizeH="0" baseline="0" noProof="0" dirty="0">
                <a:ln>
                  <a:noFill/>
                </a:ln>
                <a:solidFill>
                  <a:srgbClr val="1C07B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– ос 1</a:t>
            </a:r>
          </a:p>
        </p:txBody>
      </p:sp>
    </p:spTree>
    <p:extLst>
      <p:ext uri="{BB962C8B-B14F-4D97-AF65-F5344CB8AC3E}">
        <p14:creationId xmlns:p14="http://schemas.microsoft.com/office/powerpoint/2010/main" val="1912045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54C6A03-CE3B-408E-AF40-51DC2960E9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162D3B4-3FAC-4B80-8F25-E117853A2F5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7358" y="1070261"/>
            <a:ext cx="7758432" cy="573058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110852E-6324-44A7-A9F2-C050C19A39F9}"/>
              </a:ext>
            </a:extLst>
          </p:cNvPr>
          <p:cNvSpPr txBox="1"/>
          <p:nvPr/>
        </p:nvSpPr>
        <p:spPr>
          <a:xfrm>
            <a:off x="257988" y="2112925"/>
            <a:ext cx="34518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1200" cap="none" spc="0" normalizeH="0" baseline="0" noProof="0" dirty="0">
                <a:ln>
                  <a:noFill/>
                </a:ln>
                <a:solidFill>
                  <a:srgbClr val="1C07B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Финансово изпълнение по ОП НОИР към 31.05.2022 г.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1C07B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bg-BG" sz="1800" b="1" i="0" u="none" strike="noStrike" kern="1200" cap="none" spc="0" normalizeH="0" baseline="0" noProof="0" dirty="0">
                <a:ln>
                  <a:noFill/>
                </a:ln>
                <a:solidFill>
                  <a:srgbClr val="1C07B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– проекти с бенефициент МОН</a:t>
            </a:r>
          </a:p>
        </p:txBody>
      </p:sp>
    </p:spTree>
    <p:extLst>
      <p:ext uri="{BB962C8B-B14F-4D97-AF65-F5344CB8AC3E}">
        <p14:creationId xmlns:p14="http://schemas.microsoft.com/office/powerpoint/2010/main" val="13160875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54C6A03-CE3B-408E-AF40-51DC2960E9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E6BC9FD-CBEA-4349-ADFA-3C22BE4BE564}"/>
              </a:ext>
            </a:extLst>
          </p:cNvPr>
          <p:cNvSpPr txBox="1"/>
          <p:nvPr/>
        </p:nvSpPr>
        <p:spPr>
          <a:xfrm>
            <a:off x="1701437" y="954139"/>
            <a:ext cx="86247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1200" cap="none" spc="0" normalizeH="0" baseline="0" noProof="0" dirty="0">
                <a:ln>
                  <a:noFill/>
                </a:ln>
                <a:solidFill>
                  <a:srgbClr val="1C07B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Финансово изпълнение по ОП НОИР към 31.05.2022 г. – </a:t>
            </a: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srgbClr val="1C07B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N</a:t>
            </a:r>
            <a:r>
              <a:rPr lang="bg-BG" b="1" dirty="0">
                <a:solidFill>
                  <a:srgbClr val="1C07B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+3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1C07B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bg-BG" sz="1800" b="1" i="0" u="none" strike="noStrike" kern="1200" cap="none" spc="0" normalizeH="0" baseline="0" noProof="0" dirty="0">
              <a:ln>
                <a:noFill/>
              </a:ln>
              <a:solidFill>
                <a:srgbClr val="1C07B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8CC951B-5860-4768-B16E-6B58FBB34FA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5271" y="1531987"/>
            <a:ext cx="9268543" cy="5106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8836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chemeClr val="accent1">
                <a:lumMod val="45000"/>
                <a:lumOff val="55000"/>
              </a:schemeClr>
            </a:gs>
            <a:gs pos="2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17EC300-D33B-44CD-927C-2C7BABB08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7" y="990316"/>
            <a:ext cx="11029616" cy="690989"/>
          </a:xfrm>
        </p:spPr>
        <p:txBody>
          <a:bodyPr/>
          <a:lstStyle/>
          <a:p>
            <a:pPr algn="ctr"/>
            <a:r>
              <a:rPr lang="bg-BG" sz="2400" b="1" dirty="0">
                <a:solidFill>
                  <a:srgbClr val="C00000"/>
                </a:solidFill>
              </a:rPr>
              <a:t>Напредък в изпълнението на приоритетна ос 1 „Научни изследвания и технологично развитие“ (ЕФРР)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85B5FBD-237F-425E-B225-6A835830F7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0982" y="2187900"/>
            <a:ext cx="5648669" cy="409843"/>
          </a:xfrm>
        </p:spPr>
        <p:txBody>
          <a:bodyPr/>
          <a:lstStyle/>
          <a:p>
            <a:pPr algn="ctr"/>
            <a:r>
              <a:rPr lang="bg-BG" b="1" dirty="0"/>
              <a:t>Строителство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C46A326-6051-4E6E-8B4D-2E155326C2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9249" y="3108960"/>
            <a:ext cx="5720403" cy="3383915"/>
          </a:xfrm>
        </p:spPr>
        <p:txBody>
          <a:bodyPr>
            <a:normAutofit/>
          </a:bodyPr>
          <a:lstStyle/>
          <a:p>
            <a:pPr algn="just"/>
            <a:r>
              <a:rPr lang="bg-BG" sz="2000" dirty="0">
                <a:solidFill>
                  <a:schemeClr val="tx2"/>
                </a:solidFill>
              </a:rPr>
              <a:t>Всички договори на големи стойности са сключени и се изпълняват</a:t>
            </a:r>
          </a:p>
          <a:p>
            <a:pPr algn="just"/>
            <a:r>
              <a:rPr lang="bg-BG" sz="2000" dirty="0">
                <a:solidFill>
                  <a:schemeClr val="tx2"/>
                </a:solidFill>
              </a:rPr>
              <a:t>На този етап няма риск от забавяне на изпълнението до декември 2023 г.</a:t>
            </a:r>
          </a:p>
          <a:p>
            <a:pPr algn="just"/>
            <a:r>
              <a:rPr lang="bg-BG" sz="2000" dirty="0">
                <a:solidFill>
                  <a:schemeClr val="tx2"/>
                </a:solidFill>
              </a:rPr>
              <a:t>Съдействие от страна на общини и други институции при издаване и съгласуване на документи</a:t>
            </a:r>
          </a:p>
          <a:p>
            <a:pPr algn="just"/>
            <a:r>
              <a:rPr lang="bg-BG" sz="2000" dirty="0">
                <a:solidFill>
                  <a:schemeClr val="tx2"/>
                </a:solidFill>
              </a:rPr>
              <a:t>Проблем: увеличените цени на строителните материали поради инфлацията</a:t>
            </a:r>
          </a:p>
          <a:p>
            <a:endParaRPr lang="bg-BG" sz="2000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B6CD36A6-335E-47E7-8611-EC7365851D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542088" y="2152180"/>
            <a:ext cx="5240337" cy="409843"/>
          </a:xfrm>
        </p:spPr>
        <p:txBody>
          <a:bodyPr/>
          <a:lstStyle/>
          <a:p>
            <a:pPr algn="ctr"/>
            <a:r>
              <a:rPr lang="bg-BG" b="1" dirty="0"/>
              <a:t>Изследователи 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3922" y="973913"/>
            <a:ext cx="12192000" cy="70739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2500" b="1" dirty="0">
              <a:solidFill>
                <a:srgbClr val="A5132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3922" y="973913"/>
            <a:ext cx="12192000" cy="70739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2500" b="1" dirty="0">
              <a:solidFill>
                <a:srgbClr val="A5132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B6525AB-3715-440F-BAF9-F1380C59F1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42088" y="2733799"/>
            <a:ext cx="5240337" cy="3486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28262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chemeClr val="accent1">
                <a:lumMod val="45000"/>
                <a:lumOff val="55000"/>
              </a:schemeClr>
            </a:gs>
            <a:gs pos="2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529843" y="1012017"/>
            <a:ext cx="113388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sz="2400" b="1" dirty="0">
                <a:solidFill>
                  <a:srgbClr val="C00000"/>
                </a:solidFill>
              </a:rPr>
              <a:t>Индикатори по Приоритетна ос 1 „Научни изследвания </a:t>
            </a:r>
            <a:r>
              <a:rPr lang="ru-RU" sz="2400" b="1" dirty="0">
                <a:solidFill>
                  <a:srgbClr val="C00000"/>
                </a:solidFill>
              </a:rPr>
              <a:t>и технологично развитие</a:t>
            </a:r>
            <a:r>
              <a:rPr lang="bg-BG" sz="2400" b="1" dirty="0">
                <a:solidFill>
                  <a:srgbClr val="C00000"/>
                </a:solidFill>
              </a:rPr>
              <a:t>“</a:t>
            </a:r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1EAD37BC-8B94-48E0-B645-930BD3C1960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82733474"/>
              </p:ext>
            </p:extLst>
          </p:nvPr>
        </p:nvGraphicFramePr>
        <p:xfrm>
          <a:off x="529843" y="1690687"/>
          <a:ext cx="6159715" cy="46234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D4709DC2-1EC5-4DA4-A609-BDE6E67B00D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22480358"/>
              </p:ext>
            </p:extLst>
          </p:nvPr>
        </p:nvGraphicFramePr>
        <p:xfrm>
          <a:off x="6689558" y="1853589"/>
          <a:ext cx="5267325" cy="38638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8719954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D883814-0E0A-4EBE-B778-A394F2143A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4213" y="1001523"/>
            <a:ext cx="5498136" cy="265216"/>
          </a:xfrm>
        </p:spPr>
        <p:txBody>
          <a:bodyPr/>
          <a:lstStyle/>
          <a:p>
            <a:pPr algn="ctr"/>
            <a:r>
              <a:rPr lang="en-GB" sz="1800" b="1" dirty="0"/>
              <a:t>BG05M2OP001-1.003-0001</a:t>
            </a:r>
            <a:r>
              <a:rPr lang="bg-BG" sz="1800" b="1" dirty="0"/>
              <a:t> ЦРСББ </a:t>
            </a:r>
            <a:r>
              <a:rPr lang="bg-BG" sz="1800" b="1" dirty="0" err="1"/>
              <a:t>Плантасист</a:t>
            </a:r>
            <a:endParaRPr lang="bg-BG" sz="1800" b="1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F217C3BF-31D7-4101-B2FD-E45CA20979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58986" y="927840"/>
            <a:ext cx="5393100" cy="553373"/>
          </a:xfrm>
        </p:spPr>
        <p:txBody>
          <a:bodyPr/>
          <a:lstStyle/>
          <a:p>
            <a:pPr algn="ctr"/>
            <a:r>
              <a:rPr lang="en-GB" sz="1800" b="1" dirty="0"/>
              <a:t>BG05M2OP001-1.001-0008</a:t>
            </a:r>
            <a:r>
              <a:rPr lang="bg-BG" sz="1800" b="1" dirty="0"/>
              <a:t> ЦВП Национален център по чисти технологии – </a:t>
            </a:r>
            <a:r>
              <a:rPr lang="bg-BG" sz="1800" b="1" dirty="0" err="1"/>
              <a:t>Кампус</a:t>
            </a:r>
            <a:r>
              <a:rPr lang="bg-BG" sz="1800" b="1" dirty="0"/>
              <a:t> Студентски град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1F53E4DB-7C4F-482C-82AC-DD5A1AD0391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043" y="4380779"/>
            <a:ext cx="5616306" cy="233594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960A67E-1B7D-4DE6-B4D8-2A0D53C5FE2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043" y="1266740"/>
            <a:ext cx="5596790" cy="307069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122E2EC-3318-406F-92DA-D36323DB0D9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65252" y="1627975"/>
            <a:ext cx="2002944" cy="180102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51F12DDD-08C0-4E0B-A65C-EC06C482669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9169" y="3624026"/>
            <a:ext cx="5498137" cy="309270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A081A5E-8C60-4434-8EB1-47E01FD5C9E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50155" y="1627976"/>
            <a:ext cx="2727402" cy="181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8990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chemeClr val="accent1">
                <a:lumMod val="45000"/>
                <a:lumOff val="55000"/>
              </a:schemeClr>
            </a:gs>
            <a:gs pos="2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F66A569-2A64-41E2-89AD-CC2D965E51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C4FDB57-EACE-416A-952F-54B8CEEB43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33617" y="940566"/>
            <a:ext cx="2834691" cy="395865"/>
          </a:xfrm>
        </p:spPr>
        <p:txBody>
          <a:bodyPr/>
          <a:lstStyle/>
          <a:p>
            <a:r>
              <a:rPr lang="bg-BG" sz="2400" b="1" cap="all" dirty="0" err="1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Кампус</a:t>
            </a:r>
            <a:r>
              <a:rPr lang="bg-BG" sz="2400" b="0" cap="none" spc="0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bg-BG" sz="2400" b="1" cap="all" dirty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„Лозенец“</a:t>
            </a:r>
            <a:br>
              <a:rPr lang="en-US" sz="4400" b="1" cap="all" dirty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</a:br>
            <a:endParaRPr lang="bg-BG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62C8880-E815-4DA7-AE2F-C33FDB250C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3617" y="1488965"/>
            <a:ext cx="3095625" cy="22288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ED35B70-E406-4F9B-80CB-433A707668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8613" y="2255888"/>
            <a:ext cx="359695" cy="34750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713CD39-8027-4D4D-A116-54B1BA9F1AE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3940" y="3264112"/>
            <a:ext cx="572060" cy="16488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7867B30-2F0B-44C8-B662-C0745AC1999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83343" y="1693736"/>
            <a:ext cx="478175" cy="22805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B2C37B78-39C6-47BC-AA0C-141334FD3CCA}"/>
              </a:ext>
            </a:extLst>
          </p:cNvPr>
          <p:cNvSpPr/>
          <p:nvPr/>
        </p:nvSpPr>
        <p:spPr>
          <a:xfrm>
            <a:off x="8905391" y="1138498"/>
            <a:ext cx="33812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1200" cap="all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  <a:t>център за върхови постижения </a:t>
            </a:r>
            <a:r>
              <a:rPr kumimoji="0" lang="ru-RU" sz="1200" b="1" i="0" u="none" strike="noStrike" kern="1200" cap="all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  <a:t>„Университете за </a:t>
            </a:r>
            <a:r>
              <a:rPr kumimoji="0" lang="bg-BG" sz="1200" b="1" i="0" u="none" strike="noStrike" kern="1200" cap="all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  <a:t>Наука</a:t>
            </a:r>
            <a:r>
              <a:rPr kumimoji="0" lang="ru-RU" sz="1200" b="1" i="0" u="none" strike="noStrike" kern="1200" cap="all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  <a:t>, Информатика и Технологии в е-</a:t>
            </a:r>
            <a:r>
              <a:rPr kumimoji="0" lang="bg-BG" sz="1200" b="1" i="0" u="none" strike="noStrike" kern="1200" cap="all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  <a:t>обществото</a:t>
            </a:r>
            <a:r>
              <a:rPr kumimoji="0" lang="ru-RU" sz="1200" b="1" i="0" u="none" strike="noStrike" kern="1200" cap="all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  <a:t>“ </a:t>
            </a:r>
            <a:endParaRPr kumimoji="0" lang="en-US" sz="1200" b="1" i="0" u="none" strike="noStrike" kern="1200" cap="all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/>
              <a:uLnTx/>
              <a:uFillTx/>
              <a:latin typeface="Arial Narrow" panose="020B060602020203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3F8AC78-3DB2-4048-8137-675DBFAE82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28471" y="1076180"/>
            <a:ext cx="780356" cy="73158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C69FC68-28E6-45DD-B082-DE797D81A5A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25035" y="1913305"/>
            <a:ext cx="3743268" cy="194479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4AB8035-7FF4-43D7-A84D-766D934D9AB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0024" y="1060707"/>
            <a:ext cx="3804234" cy="68890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456CF6C-1117-43AE-AB3B-37F6E97E286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3697" y="1517843"/>
            <a:ext cx="1305406" cy="36875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78215608-31AC-4700-841C-44273BCDB1C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7612" y="1999283"/>
            <a:ext cx="3234103" cy="215606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3BD962A3-9510-44A2-93BE-EBB25ABB62B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233062" y="3832565"/>
            <a:ext cx="2767824" cy="69500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87D79F5B-E201-48E4-8995-AC9EEC027E4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447295" y="4014731"/>
            <a:ext cx="823031" cy="39627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AE2EAFE-2BCF-499E-827C-19217D2F7C1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76351" y="4466716"/>
            <a:ext cx="3804234" cy="214296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24BF601B-FB0F-4968-8EE8-BAEDA9263C7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408766" y="4640506"/>
            <a:ext cx="3505504" cy="196917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17D9BA5-C365-4381-BBA9-1EE8DECDA189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25035" y="4069182"/>
            <a:ext cx="3837940" cy="2541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2302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chemeClr val="accent1">
                <a:lumMod val="45000"/>
                <a:lumOff val="55000"/>
              </a:schemeClr>
            </a:gs>
            <a:gs pos="2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B5CB8821-9C5E-4ED3-9051-6C6F902F44B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44512535"/>
              </p:ext>
            </p:extLst>
          </p:nvPr>
        </p:nvGraphicFramePr>
        <p:xfrm>
          <a:off x="1" y="2021747"/>
          <a:ext cx="5343786" cy="44711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ectangle 2"/>
          <p:cNvSpPr/>
          <p:nvPr/>
        </p:nvSpPr>
        <p:spPr>
          <a:xfrm>
            <a:off x="209006" y="981448"/>
            <a:ext cx="115649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sz="2400" b="1" dirty="0">
                <a:solidFill>
                  <a:srgbClr val="A51321"/>
                </a:solidFill>
              </a:rPr>
              <a:t>Напредък в изпълнението на приоритетна ос 2 „Образование и учене през целия живот“ (ЕСФ)</a:t>
            </a:r>
            <a:endParaRPr lang="bg-BG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2718678D-3234-45BB-A4BA-FBD7C45523D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15250677"/>
              </p:ext>
            </p:extLst>
          </p:nvPr>
        </p:nvGraphicFramePr>
        <p:xfrm>
          <a:off x="5207267" y="2021747"/>
          <a:ext cx="6641432" cy="41576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  <p:extLst>
      <p:ext uri="{BB962C8B-B14F-4D97-AF65-F5344CB8AC3E}">
        <p14:creationId xmlns:p14="http://schemas.microsoft.com/office/powerpoint/2010/main" val="26258181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chemeClr val="accent1">
                <a:lumMod val="45000"/>
                <a:lumOff val="55000"/>
              </a:schemeClr>
            </a:gs>
            <a:gs pos="2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81192" y="957985"/>
            <a:ext cx="11029616" cy="849647"/>
          </a:xfrm>
        </p:spPr>
        <p:txBody>
          <a:bodyPr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Напредък в изпълнението на приоритетна ос 2 „Образование и учене през целия живот“ (ЕСФ) – проект </a:t>
            </a:r>
            <a:r>
              <a:rPr lang="bg-BG" sz="2400" b="1" dirty="0">
                <a:solidFill>
                  <a:srgbClr val="C00000"/>
                </a:solidFill>
              </a:rPr>
              <a:t>„Подкрепа за успех“</a:t>
            </a:r>
            <a:endParaRPr lang="en-US" sz="2400" b="1" dirty="0">
              <a:solidFill>
                <a:srgbClr val="C00000"/>
              </a:solidFill>
            </a:endParaRP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10" y="2593027"/>
            <a:ext cx="5392737" cy="4044552"/>
          </a:xfrm>
        </p:spPr>
      </p:pic>
      <p:pic>
        <p:nvPicPr>
          <p:cNvPr id="9" name="Content Placeholder 8"/>
          <p:cNvPicPr>
            <a:picLocks noGrp="1" noChangeAspect="1"/>
          </p:cNvPicPr>
          <p:nvPr>
            <p:ph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7797" y="3652595"/>
            <a:ext cx="3913717" cy="2935288"/>
          </a:xfrm>
        </p:spPr>
      </p:pic>
      <p:sp>
        <p:nvSpPr>
          <p:cNvPr id="11" name="TextBox 10"/>
          <p:cNvSpPr txBox="1"/>
          <p:nvPr/>
        </p:nvSpPr>
        <p:spPr>
          <a:xfrm>
            <a:off x="0" y="1941765"/>
            <a:ext cx="5392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b="1" dirty="0">
                <a:solidFill>
                  <a:srgbClr val="C00000"/>
                </a:solidFill>
              </a:rPr>
              <a:t>НУ „Яне Сандански“ – гр. Разлог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64438" y="1898269"/>
            <a:ext cx="590130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dirty="0">
                <a:solidFill>
                  <a:srgbClr val="44546A"/>
                </a:solidFill>
              </a:rPr>
              <a:t>Удължаване на срока за изпълнение – 31 юли 2022 г.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dirty="0">
                <a:solidFill>
                  <a:srgbClr val="44546A"/>
                </a:solidFill>
              </a:rPr>
              <a:t>Увеличен размер на БФП - 150 746 889,09 лв.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dirty="0">
                <a:solidFill>
                  <a:srgbClr val="44546A"/>
                </a:solidFill>
              </a:rPr>
              <a:t>Продължаване на дейността на медиатори и социални работници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dirty="0">
                <a:solidFill>
                  <a:srgbClr val="44546A"/>
                </a:solidFill>
              </a:rPr>
              <a:t>Допълнително включени ученици през новата учебна година</a:t>
            </a:r>
            <a:endParaRPr lang="en-US" dirty="0">
              <a:solidFill>
                <a:srgbClr val="44546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29765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chemeClr val="accent1">
                <a:lumMod val="45000"/>
                <a:lumOff val="55000"/>
              </a:schemeClr>
            </a:gs>
            <a:gs pos="2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9247" y="1029152"/>
            <a:ext cx="11029616" cy="767692"/>
          </a:xfrm>
        </p:spPr>
        <p:txBody>
          <a:bodyPr/>
          <a:lstStyle/>
          <a:p>
            <a:pPr algn="ctr"/>
            <a:r>
              <a:rPr lang="bg-BG" sz="2800" b="1" dirty="0">
                <a:solidFill>
                  <a:srgbClr val="C00000"/>
                </a:solidFill>
              </a:rPr>
              <a:t>Приоритетна ос 2 „Образование и учене през целия живот“ (ЕСФ) – връзка с пазара на труда</a:t>
            </a: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539249" y="2325757"/>
            <a:ext cx="5393100" cy="425394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bg-BG" sz="2000" b="1" dirty="0">
                <a:solidFill>
                  <a:srgbClr val="0070C0"/>
                </a:solidFill>
              </a:rPr>
              <a:t>„Студентски практики“ – 2 </a:t>
            </a:r>
          </a:p>
          <a:p>
            <a:pPr algn="just"/>
            <a:r>
              <a:rPr lang="bg-BG" sz="2000" dirty="0">
                <a:solidFill>
                  <a:srgbClr val="44546A"/>
                </a:solidFill>
              </a:rPr>
              <a:t>Студенти, успешно приключили практическо обучение - </a:t>
            </a:r>
            <a:r>
              <a:rPr lang="bg-BG" sz="2000" b="1" dirty="0">
                <a:solidFill>
                  <a:srgbClr val="C00000"/>
                </a:solidFill>
              </a:rPr>
              <a:t>30 171 </a:t>
            </a:r>
            <a:r>
              <a:rPr lang="bg-BG" sz="2000" dirty="0">
                <a:solidFill>
                  <a:srgbClr val="44546A"/>
                </a:solidFill>
              </a:rPr>
              <a:t>(от 39 600);</a:t>
            </a:r>
          </a:p>
          <a:p>
            <a:pPr algn="just"/>
            <a:r>
              <a:rPr lang="bg-BG" sz="2000" dirty="0">
                <a:solidFill>
                  <a:srgbClr val="44546A"/>
                </a:solidFill>
              </a:rPr>
              <a:t>Студенти в област на висше образование "Педагогически науки", подкрепени от дейности по ОПНОИР - </a:t>
            </a:r>
            <a:r>
              <a:rPr lang="bg-BG" sz="2000" b="1" dirty="0">
                <a:solidFill>
                  <a:srgbClr val="C00000"/>
                </a:solidFill>
              </a:rPr>
              <a:t>4 354 </a:t>
            </a:r>
            <a:r>
              <a:rPr lang="bg-BG" sz="2000" dirty="0">
                <a:solidFill>
                  <a:srgbClr val="44546A"/>
                </a:solidFill>
              </a:rPr>
              <a:t>(от 6000);</a:t>
            </a:r>
          </a:p>
          <a:p>
            <a:pPr algn="just"/>
            <a:r>
              <a:rPr lang="bg-BG" sz="2000" dirty="0">
                <a:solidFill>
                  <a:srgbClr val="44546A"/>
                </a:solidFill>
              </a:rPr>
              <a:t>Студенти в технически специалности, включени в практическо обучение - </a:t>
            </a:r>
            <a:r>
              <a:rPr lang="bg-BG" sz="2000" b="1" dirty="0">
                <a:solidFill>
                  <a:srgbClr val="C00000"/>
                </a:solidFill>
              </a:rPr>
              <a:t>4 743 </a:t>
            </a:r>
            <a:r>
              <a:rPr lang="bg-BG" sz="2000" dirty="0">
                <a:solidFill>
                  <a:srgbClr val="44546A"/>
                </a:solidFill>
              </a:rPr>
              <a:t>(от 7000);</a:t>
            </a:r>
          </a:p>
          <a:p>
            <a:pPr algn="just"/>
            <a:r>
              <a:rPr lang="bg-BG" sz="2000" dirty="0">
                <a:solidFill>
                  <a:srgbClr val="44546A"/>
                </a:solidFill>
              </a:rPr>
              <a:t>Студенти в област на висше образование „Природни науки, математика и информатика“ - </a:t>
            </a:r>
            <a:r>
              <a:rPr lang="bg-BG" sz="2000" b="1" dirty="0">
                <a:solidFill>
                  <a:srgbClr val="C00000"/>
                </a:solidFill>
              </a:rPr>
              <a:t>2 041 </a:t>
            </a:r>
            <a:r>
              <a:rPr lang="bg-BG" sz="2000" dirty="0">
                <a:solidFill>
                  <a:srgbClr val="44546A"/>
                </a:solidFill>
              </a:rPr>
              <a:t>(от 2700).</a:t>
            </a:r>
          </a:p>
        </p:txBody>
      </p:sp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BD0A9711-0A48-4F51-A710-DF207BA3D75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25116471"/>
              </p:ext>
            </p:extLst>
          </p:nvPr>
        </p:nvGraphicFramePr>
        <p:xfrm>
          <a:off x="6096000" y="2111064"/>
          <a:ext cx="5772153" cy="42529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482750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6000">
              <a:srgbClr val="4472C4">
                <a:lumMod val="5000"/>
                <a:lumOff val="95000"/>
              </a:srgbClr>
            </a:gs>
            <a:gs pos="100000">
              <a:schemeClr val="accent1">
                <a:lumMod val="20000"/>
                <a:lumOff val="80000"/>
              </a:schemeClr>
            </a:gs>
            <a:gs pos="100000">
              <a:srgbClr val="4472C4">
                <a:lumMod val="45000"/>
                <a:lumOff val="55000"/>
              </a:srgbClr>
            </a:gs>
            <a:gs pos="100000">
              <a:srgbClr val="4472C4">
                <a:lumMod val="30000"/>
                <a:lumOff val="70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491297" y="920609"/>
            <a:ext cx="112217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sz="2400" b="1" dirty="0">
                <a:solidFill>
                  <a:srgbClr val="A51321"/>
                </a:solidFill>
              </a:rPr>
              <a:t>Приоритетна ос 2 „Образование и учене през целия живот“ (ЕСФ) – висше образование</a:t>
            </a:r>
            <a:endParaRPr lang="bg-BG" sz="2400" b="1" dirty="0">
              <a:solidFill>
                <a:schemeClr val="tx2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91297" y="1751606"/>
            <a:ext cx="5611329" cy="66171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4000"/>
              </a:lnSpc>
            </a:pPr>
            <a:r>
              <a:rPr lang="bg-BG" b="1" dirty="0">
                <a:solidFill>
                  <a:srgbClr val="44546A"/>
                </a:solidFill>
              </a:rPr>
              <a:t>„Модернизация на висшите училища“:</a:t>
            </a:r>
            <a:endParaRPr lang="en-US" b="1" dirty="0">
              <a:solidFill>
                <a:srgbClr val="44546A"/>
              </a:solidFill>
            </a:endParaRPr>
          </a:p>
          <a:p>
            <a:pPr algn="just">
              <a:lnSpc>
                <a:spcPct val="114000"/>
              </a:lnSpc>
            </a:pPr>
            <a:endParaRPr lang="bg-BG" dirty="0">
              <a:solidFill>
                <a:srgbClr val="44546A"/>
              </a:solidFill>
            </a:endParaRPr>
          </a:p>
          <a:p>
            <a:pPr algn="just">
              <a:lnSpc>
                <a:spcPct val="114000"/>
              </a:lnSpc>
            </a:pPr>
            <a:r>
              <a:rPr lang="bg-BG" dirty="0">
                <a:solidFill>
                  <a:srgbClr val="44546A"/>
                </a:solidFill>
              </a:rPr>
              <a:t>Цели:</a:t>
            </a:r>
          </a:p>
          <a:p>
            <a:pPr marL="285750" indent="-285750" algn="just">
              <a:lnSpc>
                <a:spcPct val="114000"/>
              </a:lnSpc>
              <a:buFont typeface="Wingdings" panose="05000000000000000000" pitchFamily="2" charset="2"/>
              <a:buChar char="§"/>
            </a:pPr>
            <a:r>
              <a:rPr lang="ru-RU" b="1" dirty="0">
                <a:solidFill>
                  <a:srgbClr val="44546A"/>
                </a:solidFill>
              </a:rPr>
              <a:t>Модернизация на </a:t>
            </a:r>
            <a:r>
              <a:rPr lang="bg-BG" b="1" dirty="0">
                <a:solidFill>
                  <a:srgbClr val="44546A"/>
                </a:solidFill>
              </a:rPr>
              <a:t>учебните програми </a:t>
            </a:r>
            <a:r>
              <a:rPr lang="bg-BG" dirty="0">
                <a:solidFill>
                  <a:srgbClr val="44546A"/>
                </a:solidFill>
              </a:rPr>
              <a:t>и въвеждане </a:t>
            </a:r>
            <a:r>
              <a:rPr lang="ru-RU" dirty="0">
                <a:solidFill>
                  <a:srgbClr val="44546A"/>
                </a:solidFill>
              </a:rPr>
              <a:t>на </a:t>
            </a:r>
            <a:r>
              <a:rPr lang="bg-BG" dirty="0">
                <a:solidFill>
                  <a:srgbClr val="44546A"/>
                </a:solidFill>
              </a:rPr>
              <a:t>дигитално образователно съдържание, електронни ресурси и облачни технологии в образователния процес;</a:t>
            </a:r>
          </a:p>
          <a:p>
            <a:pPr marL="285750" indent="-285750" algn="just">
              <a:lnSpc>
                <a:spcPct val="114000"/>
              </a:lnSpc>
              <a:buFont typeface="Wingdings" panose="05000000000000000000" pitchFamily="2" charset="2"/>
              <a:buChar char="§"/>
            </a:pPr>
            <a:endParaRPr lang="bg-BG" dirty="0">
              <a:solidFill>
                <a:srgbClr val="44546A"/>
              </a:solidFill>
            </a:endParaRPr>
          </a:p>
          <a:p>
            <a:pPr marL="285750" indent="-285750" algn="just">
              <a:lnSpc>
                <a:spcPct val="114000"/>
              </a:lnSpc>
              <a:buFont typeface="Wingdings" panose="05000000000000000000" pitchFamily="2" charset="2"/>
              <a:buChar char="§"/>
            </a:pPr>
            <a:r>
              <a:rPr lang="bg-BG" b="1" dirty="0">
                <a:solidFill>
                  <a:srgbClr val="44546A"/>
                </a:solidFill>
              </a:rPr>
              <a:t>Професионално развитие на преподавателите </a:t>
            </a:r>
            <a:r>
              <a:rPr lang="bg-BG" dirty="0">
                <a:solidFill>
                  <a:srgbClr val="44546A"/>
                </a:solidFill>
              </a:rPr>
              <a:t>и подобряване на уменията им за използване на ИКТ-базирани иновационни образователни </a:t>
            </a:r>
            <a:r>
              <a:rPr lang="ru-RU" dirty="0">
                <a:solidFill>
                  <a:srgbClr val="44546A"/>
                </a:solidFill>
              </a:rPr>
              <a:t>технологии;</a:t>
            </a:r>
          </a:p>
          <a:p>
            <a:pPr marL="285750" indent="-285750" algn="just">
              <a:lnSpc>
                <a:spcPct val="114000"/>
              </a:lnSpc>
              <a:buFont typeface="Wingdings" panose="05000000000000000000" pitchFamily="2" charset="2"/>
              <a:buChar char="§"/>
            </a:pPr>
            <a:endParaRPr lang="ru-RU" dirty="0">
              <a:solidFill>
                <a:srgbClr val="44546A"/>
              </a:solidFill>
            </a:endParaRPr>
          </a:p>
          <a:p>
            <a:pPr marL="285750" indent="-285750" algn="just">
              <a:lnSpc>
                <a:spcPct val="114000"/>
              </a:lnSpc>
              <a:buFont typeface="Wingdings" panose="05000000000000000000" pitchFamily="2" charset="2"/>
              <a:buChar char="§"/>
            </a:pPr>
            <a:r>
              <a:rPr lang="ru-RU" b="1" dirty="0">
                <a:solidFill>
                  <a:srgbClr val="44546A"/>
                </a:solidFill>
              </a:rPr>
              <a:t>Интернационализаци</a:t>
            </a:r>
            <a:r>
              <a:rPr lang="ru-RU" dirty="0">
                <a:solidFill>
                  <a:srgbClr val="44546A"/>
                </a:solidFill>
              </a:rPr>
              <a:t>я на </a:t>
            </a:r>
            <a:r>
              <a:rPr lang="bg-BG" dirty="0">
                <a:solidFill>
                  <a:srgbClr val="44546A"/>
                </a:solidFill>
              </a:rPr>
              <a:t>висшите</a:t>
            </a:r>
            <a:r>
              <a:rPr lang="ru-RU" dirty="0">
                <a:solidFill>
                  <a:srgbClr val="44546A"/>
                </a:solidFill>
              </a:rPr>
              <a:t> училища и участие в мрежи.</a:t>
            </a:r>
          </a:p>
          <a:p>
            <a:pPr marL="285750" indent="-285750" algn="just">
              <a:lnSpc>
                <a:spcPct val="114000"/>
              </a:lnSpc>
              <a:buFont typeface="Wingdings" panose="05000000000000000000" pitchFamily="2" charset="2"/>
              <a:buChar char="§"/>
            </a:pPr>
            <a:endParaRPr lang="ru-RU" dirty="0">
              <a:solidFill>
                <a:srgbClr val="44546A"/>
              </a:solidFill>
            </a:endParaRPr>
          </a:p>
          <a:p>
            <a:pPr marL="285750" indent="-285750" algn="just">
              <a:lnSpc>
                <a:spcPct val="114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44546A"/>
                </a:solidFill>
              </a:rPr>
              <a:t>18 </a:t>
            </a:r>
            <a:r>
              <a:rPr lang="bg-BG" dirty="0">
                <a:solidFill>
                  <a:srgbClr val="44546A"/>
                </a:solidFill>
              </a:rPr>
              <a:t>договора; </a:t>
            </a:r>
            <a:r>
              <a:rPr lang="en-US" dirty="0">
                <a:solidFill>
                  <a:srgbClr val="44546A"/>
                </a:solidFill>
              </a:rPr>
              <a:t>53 395 720,59 </a:t>
            </a:r>
            <a:r>
              <a:rPr lang="bg-BG" dirty="0" err="1">
                <a:solidFill>
                  <a:srgbClr val="44546A"/>
                </a:solidFill>
              </a:rPr>
              <a:t>лв</a:t>
            </a:r>
            <a:r>
              <a:rPr lang="en-US" dirty="0">
                <a:solidFill>
                  <a:srgbClr val="44546A"/>
                </a:solidFill>
              </a:rPr>
              <a:t>.</a:t>
            </a:r>
            <a:endParaRPr lang="bg-BG" dirty="0">
              <a:solidFill>
                <a:srgbClr val="44546A"/>
              </a:solidFill>
            </a:endParaRPr>
          </a:p>
          <a:p>
            <a:pPr marL="285750" indent="-285750" algn="just">
              <a:lnSpc>
                <a:spcPct val="114000"/>
              </a:lnSpc>
              <a:buFont typeface="Wingdings" panose="05000000000000000000" pitchFamily="2" charset="2"/>
              <a:buChar char="§"/>
            </a:pPr>
            <a:endParaRPr lang="bg-BG" dirty="0">
              <a:solidFill>
                <a:srgbClr val="44546A"/>
              </a:solidFill>
            </a:endParaRPr>
          </a:p>
          <a:p>
            <a:pPr algn="just">
              <a:lnSpc>
                <a:spcPct val="114000"/>
              </a:lnSpc>
            </a:pPr>
            <a:endParaRPr lang="bg-BG" dirty="0"/>
          </a:p>
          <a:p>
            <a:endParaRPr lang="en-US" dirty="0"/>
          </a:p>
          <a:p>
            <a:pPr marL="285750" indent="-285750">
              <a:buFontTx/>
              <a:buChar char="-"/>
            </a:pPr>
            <a:endParaRPr lang="bg-BG" dirty="0"/>
          </a:p>
          <a:p>
            <a:endParaRPr lang="en-US" dirty="0"/>
          </a:p>
        </p:txBody>
      </p:sp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CD3F697E-718D-4B20-96C2-EC1BF3E2C25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81558997"/>
              </p:ext>
            </p:extLst>
          </p:nvPr>
        </p:nvGraphicFramePr>
        <p:xfrm>
          <a:off x="6246796" y="1915428"/>
          <a:ext cx="5611329" cy="46490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111656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6000">
              <a:srgbClr val="4472C4">
                <a:lumMod val="5000"/>
                <a:lumOff val="95000"/>
              </a:srgbClr>
            </a:gs>
            <a:gs pos="100000">
              <a:schemeClr val="accent1">
                <a:lumMod val="20000"/>
                <a:lumOff val="80000"/>
              </a:schemeClr>
            </a:gs>
            <a:gs pos="100000">
              <a:srgbClr val="4472C4">
                <a:lumMod val="45000"/>
                <a:lumOff val="55000"/>
              </a:srgbClr>
            </a:gs>
            <a:gs pos="100000">
              <a:srgbClr val="4472C4">
                <a:lumMod val="30000"/>
                <a:lumOff val="70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15</a:t>
            </a:fld>
            <a:endParaRPr lang="en-US" dirty="0"/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B5CB8821-9C5E-4ED3-9051-6C6F902F44B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5267894"/>
              </p:ext>
            </p:extLst>
          </p:nvPr>
        </p:nvGraphicFramePr>
        <p:xfrm>
          <a:off x="1" y="2021747"/>
          <a:ext cx="5242559" cy="44711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ectangle 2"/>
          <p:cNvSpPr/>
          <p:nvPr/>
        </p:nvSpPr>
        <p:spPr>
          <a:xfrm>
            <a:off x="209006" y="981448"/>
            <a:ext cx="1169327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sz="2400" b="1" dirty="0">
                <a:solidFill>
                  <a:srgbClr val="A51321"/>
                </a:solidFill>
              </a:rPr>
              <a:t>Приоритетна ос 3 „Образователна среда за активно социално приобщаване (ЕСФ)“</a:t>
            </a:r>
            <a:endParaRPr lang="bg-BG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19F00CE1-E723-4C06-95B3-0C8591715DE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77771861"/>
              </p:ext>
            </p:extLst>
          </p:nvPr>
        </p:nvGraphicFramePr>
        <p:xfrm>
          <a:off x="5043638" y="1443113"/>
          <a:ext cx="6622182" cy="50625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  <p:extLst>
      <p:ext uri="{BB962C8B-B14F-4D97-AF65-F5344CB8AC3E}">
        <p14:creationId xmlns:p14="http://schemas.microsoft.com/office/powerpoint/2010/main" val="22856710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6000">
              <a:srgbClr val="4472C4">
                <a:lumMod val="5000"/>
                <a:lumOff val="95000"/>
              </a:srgbClr>
            </a:gs>
            <a:gs pos="100000">
              <a:schemeClr val="accent1">
                <a:lumMod val="20000"/>
                <a:lumOff val="80000"/>
              </a:schemeClr>
            </a:gs>
            <a:gs pos="100000">
              <a:srgbClr val="4472C4">
                <a:lumMod val="45000"/>
                <a:lumOff val="55000"/>
              </a:srgbClr>
            </a:gs>
            <a:gs pos="100000">
              <a:srgbClr val="4472C4">
                <a:lumMod val="30000"/>
                <a:lumOff val="70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4" name="Title 6"/>
          <p:cNvSpPr txBox="1">
            <a:spLocks/>
          </p:cNvSpPr>
          <p:nvPr/>
        </p:nvSpPr>
        <p:spPr>
          <a:xfrm>
            <a:off x="1443162" y="933969"/>
            <a:ext cx="10058400" cy="749127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bg-BG" sz="2400" b="1" dirty="0">
                <a:solidFill>
                  <a:srgbClr val="A51321"/>
                </a:solidFill>
                <a:latin typeface="+mn-lt"/>
              </a:rPr>
              <a:t>Напредък в изпълнението на Приоритетна ос 3 „Образователна среда за активно социално приобщаване “ (ЕСФ)</a:t>
            </a:r>
          </a:p>
        </p:txBody>
      </p:sp>
      <p:sp>
        <p:nvSpPr>
          <p:cNvPr id="6" name="Content Placeholder 11"/>
          <p:cNvSpPr txBox="1">
            <a:spLocks/>
          </p:cNvSpPr>
          <p:nvPr/>
        </p:nvSpPr>
        <p:spPr>
          <a:xfrm>
            <a:off x="261447" y="2504661"/>
            <a:ext cx="5602640" cy="400798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bg-BG" sz="2200" b="1" dirty="0">
                <a:solidFill>
                  <a:srgbClr val="C00000"/>
                </a:solidFill>
              </a:rPr>
              <a:t>Активно приобщаване в системата на предучилищното образование:</a:t>
            </a:r>
          </a:p>
          <a:p>
            <a:pPr lvl="1"/>
            <a:r>
              <a:rPr lang="bg-BG" sz="1800" b="1" dirty="0">
                <a:solidFill>
                  <a:srgbClr val="44546A"/>
                </a:solidFill>
              </a:rPr>
              <a:t>Детски градини – </a:t>
            </a:r>
            <a:r>
              <a:rPr lang="bg-BG" sz="1800" b="1" dirty="0">
                <a:solidFill>
                  <a:srgbClr val="C00000"/>
                </a:solidFill>
              </a:rPr>
              <a:t>1 818.</a:t>
            </a:r>
          </a:p>
          <a:p>
            <a:pPr lvl="1"/>
            <a:r>
              <a:rPr lang="bg-BG" sz="1800" b="1" dirty="0">
                <a:solidFill>
                  <a:srgbClr val="44546A"/>
                </a:solidFill>
              </a:rPr>
              <a:t>Деца, участващи в дейности за АПСПО </a:t>
            </a:r>
            <a:r>
              <a:rPr lang="ru-RU" sz="1800" b="1" dirty="0">
                <a:solidFill>
                  <a:srgbClr val="44546A"/>
                </a:solidFill>
              </a:rPr>
              <a:t>– </a:t>
            </a:r>
            <a:r>
              <a:rPr lang="ru-RU" sz="1800" b="1" dirty="0">
                <a:solidFill>
                  <a:srgbClr val="C00000"/>
                </a:solidFill>
              </a:rPr>
              <a:t>57 875 </a:t>
            </a:r>
            <a:endParaRPr lang="bg-BG" sz="1800" b="1" dirty="0">
              <a:solidFill>
                <a:srgbClr val="C00000"/>
              </a:solidFill>
            </a:endParaRPr>
          </a:p>
          <a:p>
            <a:pPr lvl="1"/>
            <a:r>
              <a:rPr lang="bg-BG" sz="1800" b="1" dirty="0">
                <a:solidFill>
                  <a:srgbClr val="44546A"/>
                </a:solidFill>
              </a:rPr>
              <a:t>Назначени</a:t>
            </a:r>
            <a:r>
              <a:rPr lang="ru-RU" sz="1800" b="1" dirty="0">
                <a:solidFill>
                  <a:srgbClr val="44546A"/>
                </a:solidFill>
              </a:rPr>
              <a:t> педагогически </a:t>
            </a:r>
            <a:r>
              <a:rPr lang="bg-BG" sz="1800" b="1" dirty="0">
                <a:solidFill>
                  <a:srgbClr val="44546A"/>
                </a:solidFill>
              </a:rPr>
              <a:t>специалисти</a:t>
            </a:r>
            <a:r>
              <a:rPr lang="ru-RU" sz="1800" b="1" dirty="0">
                <a:solidFill>
                  <a:srgbClr val="44546A"/>
                </a:solidFill>
              </a:rPr>
              <a:t> – </a:t>
            </a:r>
            <a:r>
              <a:rPr lang="ru-RU" sz="1800" b="1" dirty="0">
                <a:solidFill>
                  <a:srgbClr val="C00000"/>
                </a:solidFill>
              </a:rPr>
              <a:t>258</a:t>
            </a:r>
            <a:r>
              <a:rPr lang="ru-RU" sz="1800" b="1" dirty="0">
                <a:solidFill>
                  <a:srgbClr val="44546A"/>
                </a:solidFill>
              </a:rPr>
              <a:t>.</a:t>
            </a:r>
          </a:p>
          <a:p>
            <a:pPr lvl="1"/>
            <a:r>
              <a:rPr lang="bg-BG" sz="1800" b="1" dirty="0">
                <a:solidFill>
                  <a:srgbClr val="44546A"/>
                </a:solidFill>
              </a:rPr>
              <a:t>Непедагогическ</a:t>
            </a:r>
            <a:r>
              <a:rPr lang="ru-RU" sz="1800" b="1" dirty="0">
                <a:solidFill>
                  <a:srgbClr val="44546A"/>
                </a:solidFill>
              </a:rPr>
              <a:t>и персонал – </a:t>
            </a:r>
            <a:r>
              <a:rPr lang="ru-RU" sz="1800" b="1" dirty="0">
                <a:solidFill>
                  <a:srgbClr val="C00000"/>
                </a:solidFill>
              </a:rPr>
              <a:t>782</a:t>
            </a:r>
            <a:r>
              <a:rPr lang="ru-RU" sz="1800" b="1" dirty="0">
                <a:solidFill>
                  <a:srgbClr val="44546A"/>
                </a:solidFill>
              </a:rPr>
              <a:t>.</a:t>
            </a:r>
            <a:endParaRPr lang="bg-BG" sz="1800" b="1" dirty="0">
              <a:solidFill>
                <a:srgbClr val="44546A"/>
              </a:solidFill>
            </a:endParaRPr>
          </a:p>
          <a:p>
            <a:pPr marL="0" indent="0">
              <a:buNone/>
            </a:pPr>
            <a:endParaRPr lang="bg-BG" sz="1800" b="1" dirty="0">
              <a:solidFill>
                <a:srgbClr val="44546A"/>
              </a:solidFill>
            </a:endParaRPr>
          </a:p>
          <a:p>
            <a:pPr marL="0" indent="0">
              <a:buNone/>
            </a:pPr>
            <a:r>
              <a:rPr lang="bg-BG" sz="2200" b="1" dirty="0">
                <a:solidFill>
                  <a:srgbClr val="C00000"/>
                </a:solidFill>
              </a:rPr>
              <a:t>Подкрепа за приобщаващо образование:</a:t>
            </a:r>
          </a:p>
          <a:p>
            <a:pPr lvl="1"/>
            <a:r>
              <a:rPr lang="bg-BG" sz="1800" b="1" dirty="0">
                <a:solidFill>
                  <a:srgbClr val="44546A"/>
                </a:solidFill>
              </a:rPr>
              <a:t>Подбор на ДГ и училища</a:t>
            </a:r>
          </a:p>
          <a:p>
            <a:pPr lvl="1"/>
            <a:r>
              <a:rPr lang="bg-BG" sz="1800" b="1" dirty="0">
                <a:solidFill>
                  <a:srgbClr val="44546A"/>
                </a:solidFill>
              </a:rPr>
              <a:t>Селекция на специалисти</a:t>
            </a:r>
          </a:p>
        </p:txBody>
      </p:sp>
      <p:sp>
        <p:nvSpPr>
          <p:cNvPr id="8" name="Content Placeholder 13"/>
          <p:cNvSpPr txBox="1">
            <a:spLocks/>
          </p:cNvSpPr>
          <p:nvPr/>
        </p:nvSpPr>
        <p:spPr>
          <a:xfrm>
            <a:off x="6705004" y="2641659"/>
            <a:ext cx="5198724" cy="3746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bg-BG" sz="2000" b="1" dirty="0">
              <a:solidFill>
                <a:srgbClr val="C0000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2849" y="3152880"/>
            <a:ext cx="4896641" cy="36640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80696" y="1683096"/>
            <a:ext cx="2805896" cy="1364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3187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6000">
              <a:srgbClr val="4472C4">
                <a:lumMod val="5000"/>
                <a:lumOff val="95000"/>
              </a:srgbClr>
            </a:gs>
            <a:gs pos="100000">
              <a:schemeClr val="accent1">
                <a:lumMod val="20000"/>
                <a:lumOff val="80000"/>
              </a:schemeClr>
            </a:gs>
            <a:gs pos="100000">
              <a:srgbClr val="4472C4">
                <a:lumMod val="45000"/>
                <a:lumOff val="55000"/>
              </a:srgbClr>
            </a:gs>
            <a:gs pos="100000">
              <a:srgbClr val="4472C4">
                <a:lumMod val="30000"/>
                <a:lumOff val="70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4" name="Title 6"/>
          <p:cNvSpPr txBox="1">
            <a:spLocks/>
          </p:cNvSpPr>
          <p:nvPr/>
        </p:nvSpPr>
        <p:spPr>
          <a:xfrm>
            <a:off x="1443162" y="933969"/>
            <a:ext cx="10058400" cy="749127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bg-BG" sz="2400" b="1" dirty="0">
                <a:solidFill>
                  <a:srgbClr val="A51321"/>
                </a:solidFill>
                <a:latin typeface="+mn-lt"/>
              </a:rPr>
              <a:t>Напредък в изпълнението на Приоритетна ос 3 </a:t>
            </a:r>
            <a:br>
              <a:rPr lang="en-US" sz="2400" b="1" dirty="0">
                <a:solidFill>
                  <a:srgbClr val="A51321"/>
                </a:solidFill>
                <a:latin typeface="+mn-lt"/>
              </a:rPr>
            </a:br>
            <a:r>
              <a:rPr lang="bg-BG" sz="2400" b="1" dirty="0">
                <a:solidFill>
                  <a:srgbClr val="A51321"/>
                </a:solidFill>
                <a:latin typeface="+mn-lt"/>
              </a:rPr>
              <a:t>„Образователна среда за активно социално приобщаване “ (ЕСФ)</a:t>
            </a:r>
          </a:p>
        </p:txBody>
      </p:sp>
      <p:sp>
        <p:nvSpPr>
          <p:cNvPr id="6" name="Content Placeholder 11"/>
          <p:cNvSpPr txBox="1">
            <a:spLocks/>
          </p:cNvSpPr>
          <p:nvPr/>
        </p:nvSpPr>
        <p:spPr>
          <a:xfrm>
            <a:off x="885455" y="2446426"/>
            <a:ext cx="5467637" cy="4000921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v"/>
            </a:pPr>
            <a:endParaRPr lang="bg-BG" sz="2200" dirty="0">
              <a:solidFill>
                <a:schemeClr val="tx2"/>
              </a:solidFill>
            </a:endParaRPr>
          </a:p>
        </p:txBody>
      </p:sp>
      <p:sp>
        <p:nvSpPr>
          <p:cNvPr id="8" name="Content Placeholder 13"/>
          <p:cNvSpPr txBox="1">
            <a:spLocks/>
          </p:cNvSpPr>
          <p:nvPr/>
        </p:nvSpPr>
        <p:spPr>
          <a:xfrm>
            <a:off x="208722" y="2097158"/>
            <a:ext cx="5794513" cy="44726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anose="05000000000000000000" pitchFamily="2" charset="2"/>
              <a:buChar char="v"/>
            </a:pPr>
            <a:r>
              <a:rPr lang="bg-BG" sz="2100" dirty="0"/>
              <a:t> </a:t>
            </a:r>
            <a:r>
              <a:rPr lang="en-GB" sz="2100" b="1" dirty="0">
                <a:solidFill>
                  <a:srgbClr val="C00000"/>
                </a:solidFill>
              </a:rPr>
              <a:t>BG05M2OP001</a:t>
            </a:r>
            <a:r>
              <a:rPr lang="bg-BG" sz="2100" b="1" dirty="0">
                <a:solidFill>
                  <a:srgbClr val="C00000"/>
                </a:solidFill>
              </a:rPr>
              <a:t>-2.056 </a:t>
            </a:r>
            <a:r>
              <a:rPr lang="bg-BG" sz="2000" dirty="0">
                <a:solidFill>
                  <a:schemeClr val="tx2"/>
                </a:solidFill>
              </a:rPr>
              <a:t>Социално - икономическа интеграция на уязвими групи. Интегрирани мерки за подобряване на достъпа </a:t>
            </a:r>
            <a:r>
              <a:rPr lang="ru-RU" sz="2000" dirty="0">
                <a:solidFill>
                  <a:schemeClr val="tx2"/>
                </a:solidFill>
              </a:rPr>
              <a:t>до образование (компонент 2) – 1</a:t>
            </a:r>
            <a:r>
              <a:rPr lang="de-DE" sz="2000" dirty="0">
                <a:solidFill>
                  <a:schemeClr val="tx2"/>
                </a:solidFill>
              </a:rPr>
              <a:t>9</a:t>
            </a:r>
            <a:r>
              <a:rPr lang="ru-RU" sz="2000" dirty="0">
                <a:solidFill>
                  <a:schemeClr val="tx2"/>
                </a:solidFill>
              </a:rPr>
              <a:t> </a:t>
            </a:r>
            <a:r>
              <a:rPr lang="bg-BG" sz="2000" dirty="0">
                <a:solidFill>
                  <a:schemeClr val="tx2"/>
                </a:solidFill>
              </a:rPr>
              <a:t>проекта в изпълнение</a:t>
            </a:r>
            <a:endParaRPr lang="ru-RU" sz="2000" dirty="0">
              <a:solidFill>
                <a:schemeClr val="tx2"/>
              </a:solidFill>
            </a:endParaRPr>
          </a:p>
          <a:p>
            <a:pPr algn="just"/>
            <a:endParaRPr lang="ru-RU" sz="2000" dirty="0">
              <a:solidFill>
                <a:schemeClr val="tx2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sz="2100" dirty="0"/>
              <a:t> </a:t>
            </a:r>
            <a:r>
              <a:rPr lang="en-GB" sz="2100" b="1" dirty="0">
                <a:solidFill>
                  <a:srgbClr val="C00000"/>
                </a:solidFill>
              </a:rPr>
              <a:t>BG05M2OP001-</a:t>
            </a:r>
            <a:r>
              <a:rPr lang="bg-BG" sz="2100" b="1" dirty="0">
                <a:solidFill>
                  <a:srgbClr val="C00000"/>
                </a:solidFill>
              </a:rPr>
              <a:t>3.017</a:t>
            </a:r>
            <a:r>
              <a:rPr lang="bg-BG" sz="2100" dirty="0">
                <a:solidFill>
                  <a:srgbClr val="C00000"/>
                </a:solidFill>
              </a:rPr>
              <a:t> </a:t>
            </a:r>
            <a:r>
              <a:rPr lang="bg-BG" sz="2000" dirty="0">
                <a:solidFill>
                  <a:schemeClr val="tx2"/>
                </a:solidFill>
              </a:rPr>
              <a:t>Повишаване на капацитета на педагогическите специалисти </a:t>
            </a:r>
            <a:r>
              <a:rPr lang="ru-RU" sz="2000" dirty="0">
                <a:solidFill>
                  <a:schemeClr val="tx2"/>
                </a:solidFill>
              </a:rPr>
              <a:t>за работа в </a:t>
            </a:r>
            <a:r>
              <a:rPr lang="bg-BG" sz="2000" dirty="0">
                <a:solidFill>
                  <a:schemeClr val="tx2"/>
                </a:solidFill>
              </a:rPr>
              <a:t>мултикултурна</a:t>
            </a:r>
            <a:r>
              <a:rPr lang="ru-RU" sz="2000" dirty="0">
                <a:solidFill>
                  <a:schemeClr val="tx2"/>
                </a:solidFill>
              </a:rPr>
              <a:t> среда</a:t>
            </a:r>
            <a:r>
              <a:rPr lang="en-US" sz="2000" dirty="0">
                <a:solidFill>
                  <a:schemeClr val="tx2"/>
                </a:solidFill>
              </a:rPr>
              <a:t> – </a:t>
            </a:r>
            <a:r>
              <a:rPr lang="bg-BG" sz="2000" dirty="0">
                <a:solidFill>
                  <a:schemeClr val="tx2"/>
                </a:solidFill>
              </a:rPr>
              <a:t>19 проекта в изпълнение</a:t>
            </a:r>
          </a:p>
          <a:p>
            <a:pPr algn="just"/>
            <a:endParaRPr lang="bg-BG" sz="2000" dirty="0">
              <a:solidFill>
                <a:schemeClr val="tx2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sz="2100" dirty="0"/>
              <a:t> </a:t>
            </a:r>
            <a:r>
              <a:rPr lang="en-GB" sz="2100" b="1" dirty="0">
                <a:solidFill>
                  <a:srgbClr val="C00000"/>
                </a:solidFill>
              </a:rPr>
              <a:t>BG05M2OP001-</a:t>
            </a:r>
            <a:r>
              <a:rPr lang="bg-BG" sz="2100" b="1" dirty="0">
                <a:solidFill>
                  <a:srgbClr val="C00000"/>
                </a:solidFill>
              </a:rPr>
              <a:t>3.020</a:t>
            </a:r>
            <a:r>
              <a:rPr lang="bg-BG" sz="2100" dirty="0">
                <a:solidFill>
                  <a:srgbClr val="C00000"/>
                </a:solidFill>
              </a:rPr>
              <a:t> </a:t>
            </a:r>
            <a:r>
              <a:rPr lang="bg-BG" sz="2000" dirty="0">
                <a:solidFill>
                  <a:schemeClr val="tx2"/>
                </a:solidFill>
              </a:rPr>
              <a:t>„Ограмотяване на възрастни – 2“ - 17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bg-BG" sz="2000" dirty="0">
                <a:solidFill>
                  <a:schemeClr val="tx2"/>
                </a:solidFill>
              </a:rPr>
              <a:t>проекта в изпълнение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3846" y="2955970"/>
            <a:ext cx="4801899" cy="360142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863845" y="1984761"/>
            <a:ext cx="48018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70C0"/>
                </a:solidFill>
              </a:rPr>
              <a:t>BG05M2OP001-3.017-0005 </a:t>
            </a:r>
            <a:r>
              <a:rPr lang="bg-BG" b="1" dirty="0">
                <a:solidFill>
                  <a:srgbClr val="0070C0"/>
                </a:solidFill>
              </a:rPr>
              <a:t>Мултикултурната</a:t>
            </a:r>
            <a:r>
              <a:rPr lang="ru-RU" b="1" dirty="0">
                <a:solidFill>
                  <a:srgbClr val="0070C0"/>
                </a:solidFill>
              </a:rPr>
              <a:t> </a:t>
            </a:r>
            <a:r>
              <a:rPr lang="bg-BG" b="1" dirty="0">
                <a:solidFill>
                  <a:srgbClr val="0070C0"/>
                </a:solidFill>
              </a:rPr>
              <a:t>класна с</a:t>
            </a:r>
            <a:r>
              <a:rPr lang="ru-RU" b="1" dirty="0">
                <a:solidFill>
                  <a:srgbClr val="0070C0"/>
                </a:solidFill>
              </a:rPr>
              <a:t>тая - мотивация, квалификация и успех</a:t>
            </a:r>
            <a:endParaRPr 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36685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chemeClr val="accent1">
                <a:lumMod val="45000"/>
                <a:lumOff val="55000"/>
              </a:schemeClr>
            </a:gs>
            <a:gs pos="2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3BB6831-DDA9-40E4-A040-F70E938EF1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34886C94-6FA1-474F-9174-1C264031B4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8" y="995675"/>
            <a:ext cx="11029616" cy="833125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A51321"/>
                </a:solidFill>
                <a:latin typeface="+mn-lt"/>
              </a:rPr>
              <a:t>Под-мярка 19.2 на мярка 19 „Водено от общностите местно развитие” (ВОМР) от Програмата за развитие на селските райони 2014-2020 г.</a:t>
            </a:r>
            <a:endParaRPr lang="bg-BG" sz="2400" b="1" dirty="0">
              <a:solidFill>
                <a:srgbClr val="A51321"/>
              </a:solidFill>
              <a:latin typeface="+mn-lt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74292A1-D1F7-4B4F-AFCF-177E905575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41831" y="2127200"/>
            <a:ext cx="4787517" cy="4063609"/>
          </a:xfrm>
        </p:spPr>
        <p:txBody>
          <a:bodyPr>
            <a:normAutofit/>
          </a:bodyPr>
          <a:lstStyle/>
          <a:p>
            <a:pPr marL="0" lvl="0" indent="0">
              <a:lnSpc>
                <a:spcPct val="134000"/>
              </a:lnSpc>
              <a:spcBef>
                <a:spcPts val="0"/>
              </a:spcBef>
              <a:buNone/>
            </a:pPr>
            <a:r>
              <a:rPr lang="bg-BG" sz="1800" b="1" dirty="0">
                <a:solidFill>
                  <a:srgbClr val="44546A"/>
                </a:solidFill>
              </a:rPr>
              <a:t>Процедури: </a:t>
            </a:r>
            <a:r>
              <a:rPr lang="bg-BG" sz="1800" b="1" dirty="0">
                <a:solidFill>
                  <a:srgbClr val="C00000"/>
                </a:solidFill>
              </a:rPr>
              <a:t>16</a:t>
            </a:r>
            <a:r>
              <a:rPr lang="bg-BG" sz="1800" b="1" dirty="0">
                <a:solidFill>
                  <a:srgbClr val="44546A"/>
                </a:solidFill>
              </a:rPr>
              <a:t> </a:t>
            </a:r>
          </a:p>
          <a:p>
            <a:pPr marL="0" lvl="0" indent="0">
              <a:lnSpc>
                <a:spcPct val="134000"/>
              </a:lnSpc>
              <a:spcBef>
                <a:spcPts val="0"/>
              </a:spcBef>
              <a:buNone/>
            </a:pPr>
            <a:r>
              <a:rPr lang="ru-RU" sz="1800" b="1" dirty="0">
                <a:solidFill>
                  <a:srgbClr val="44546A"/>
                </a:solidFill>
              </a:rPr>
              <a:t>Бюджет: </a:t>
            </a:r>
            <a:r>
              <a:rPr lang="ru-RU" sz="1800" b="1" dirty="0">
                <a:solidFill>
                  <a:srgbClr val="C00000"/>
                </a:solidFill>
              </a:rPr>
              <a:t>10 153 634,80 лв. </a:t>
            </a:r>
          </a:p>
          <a:p>
            <a:pPr marL="0" lvl="0" indent="0">
              <a:lnSpc>
                <a:spcPct val="134000"/>
              </a:lnSpc>
              <a:spcBef>
                <a:spcPts val="0"/>
              </a:spcBef>
              <a:buNone/>
            </a:pPr>
            <a:r>
              <a:rPr lang="bg-BG" sz="1800" b="1" dirty="0">
                <a:solidFill>
                  <a:srgbClr val="44546A"/>
                </a:solidFill>
              </a:rPr>
              <a:t>Подадени проектни предложения: </a:t>
            </a:r>
            <a:r>
              <a:rPr lang="bg-BG" sz="1800" b="1" dirty="0">
                <a:solidFill>
                  <a:srgbClr val="C00000"/>
                </a:solidFill>
              </a:rPr>
              <a:t>65</a:t>
            </a:r>
            <a:endParaRPr lang="en-US" sz="1800" b="1" dirty="0">
              <a:solidFill>
                <a:srgbClr val="C00000"/>
              </a:solidFill>
            </a:endParaRPr>
          </a:p>
          <a:p>
            <a:pPr marL="0" lvl="0" indent="0">
              <a:lnSpc>
                <a:spcPct val="134000"/>
              </a:lnSpc>
              <a:spcBef>
                <a:spcPts val="0"/>
              </a:spcBef>
              <a:buNone/>
            </a:pPr>
            <a:r>
              <a:rPr lang="bg-BG" sz="1800" b="1" dirty="0">
                <a:solidFill>
                  <a:srgbClr val="44546A"/>
                </a:solidFill>
              </a:rPr>
              <a:t>Договори в изпълнение</a:t>
            </a:r>
            <a:r>
              <a:rPr lang="bg-BG" sz="1800" dirty="0">
                <a:solidFill>
                  <a:srgbClr val="44546A"/>
                </a:solidFill>
              </a:rPr>
              <a:t>: </a:t>
            </a:r>
            <a:r>
              <a:rPr lang="en-US" sz="1800" b="1" dirty="0">
                <a:solidFill>
                  <a:srgbClr val="C00000"/>
                </a:solidFill>
              </a:rPr>
              <a:t>5</a:t>
            </a:r>
            <a:r>
              <a:rPr lang="bg-BG" sz="1800" b="1" dirty="0">
                <a:solidFill>
                  <a:srgbClr val="C00000"/>
                </a:solidFill>
              </a:rPr>
              <a:t>4</a:t>
            </a:r>
          </a:p>
          <a:p>
            <a:pPr marL="0" lvl="0" indent="0">
              <a:lnSpc>
                <a:spcPct val="134000"/>
              </a:lnSpc>
              <a:spcBef>
                <a:spcPts val="0"/>
              </a:spcBef>
              <a:buNone/>
            </a:pPr>
            <a:r>
              <a:rPr lang="bg-BG" sz="1800" b="1" dirty="0">
                <a:solidFill>
                  <a:srgbClr val="44546A"/>
                </a:solidFill>
              </a:rPr>
              <a:t>Размер на договорената БФП</a:t>
            </a:r>
            <a:r>
              <a:rPr lang="bg-BG" sz="1800" dirty="0">
                <a:solidFill>
                  <a:srgbClr val="44546A"/>
                </a:solidFill>
              </a:rPr>
              <a:t>: </a:t>
            </a:r>
            <a:r>
              <a:rPr lang="bg-BG" sz="1800" b="1" dirty="0">
                <a:solidFill>
                  <a:srgbClr val="C00000"/>
                </a:solidFill>
              </a:rPr>
              <a:t>8 835 900,25 лв. </a:t>
            </a:r>
          </a:p>
          <a:p>
            <a:pPr marL="0" lvl="0" indent="0">
              <a:lnSpc>
                <a:spcPct val="134000"/>
              </a:lnSpc>
              <a:spcBef>
                <a:spcPts val="0"/>
              </a:spcBef>
              <a:buNone/>
            </a:pPr>
            <a:r>
              <a:rPr lang="bg-BG" sz="1800" b="1" dirty="0">
                <a:solidFill>
                  <a:srgbClr val="44546A"/>
                </a:solidFill>
              </a:rPr>
              <a:t>Период на изпълнение</a:t>
            </a:r>
            <a:r>
              <a:rPr lang="bg-BG" sz="1800" dirty="0">
                <a:solidFill>
                  <a:srgbClr val="44546A"/>
                </a:solidFill>
              </a:rPr>
              <a:t>: </a:t>
            </a:r>
            <a:r>
              <a:rPr lang="bg-BG" sz="1800" b="1" dirty="0">
                <a:solidFill>
                  <a:srgbClr val="C00000"/>
                </a:solidFill>
              </a:rPr>
              <a:t>2020 – 2023 г.</a:t>
            </a:r>
          </a:p>
          <a:p>
            <a:pPr marL="0" lvl="0" indent="0">
              <a:lnSpc>
                <a:spcPct val="134000"/>
              </a:lnSpc>
              <a:spcBef>
                <a:spcPts val="0"/>
              </a:spcBef>
              <a:buNone/>
            </a:pPr>
            <a:r>
              <a:rPr lang="bg-BG" sz="1800" b="1" dirty="0">
                <a:solidFill>
                  <a:srgbClr val="44546A"/>
                </a:solidFill>
              </a:rPr>
              <a:t>Бенефициенти</a:t>
            </a:r>
            <a:r>
              <a:rPr lang="bg-BG" sz="1800" dirty="0">
                <a:solidFill>
                  <a:srgbClr val="44546A"/>
                </a:solidFill>
              </a:rPr>
              <a:t>: </a:t>
            </a:r>
            <a:r>
              <a:rPr lang="bg-BG" sz="1800" b="1" dirty="0">
                <a:solidFill>
                  <a:srgbClr val="C00000"/>
                </a:solidFill>
              </a:rPr>
              <a:t>общини, детски градини и училища</a:t>
            </a:r>
          </a:p>
          <a:p>
            <a:pPr marL="0" lvl="0" indent="0">
              <a:lnSpc>
                <a:spcPct val="134000"/>
              </a:lnSpc>
              <a:spcBef>
                <a:spcPts val="0"/>
              </a:spcBef>
              <a:buNone/>
            </a:pPr>
            <a:r>
              <a:rPr lang="bg-BG" sz="1800" b="1" dirty="0">
                <a:solidFill>
                  <a:srgbClr val="44546A"/>
                </a:solidFill>
              </a:rPr>
              <a:t>Верифицирани разходи</a:t>
            </a:r>
            <a:r>
              <a:rPr lang="bg-BG" sz="1800" dirty="0">
                <a:solidFill>
                  <a:srgbClr val="44546A"/>
                </a:solidFill>
              </a:rPr>
              <a:t>: </a:t>
            </a:r>
            <a:r>
              <a:rPr lang="en-US" sz="1800" b="1" dirty="0">
                <a:solidFill>
                  <a:srgbClr val="C00000"/>
                </a:solidFill>
              </a:rPr>
              <a:t>2 721 511,54</a:t>
            </a:r>
            <a:r>
              <a:rPr lang="bg-BG" sz="1800" b="1" dirty="0">
                <a:solidFill>
                  <a:srgbClr val="C00000"/>
                </a:solidFill>
              </a:rPr>
              <a:t> лв.</a:t>
            </a:r>
          </a:p>
          <a:p>
            <a:pPr marL="0" lvl="0" indent="0">
              <a:lnSpc>
                <a:spcPct val="134000"/>
              </a:lnSpc>
              <a:spcBef>
                <a:spcPts val="0"/>
              </a:spcBef>
              <a:buNone/>
            </a:pPr>
            <a:r>
              <a:rPr lang="bg-BG" sz="1800" b="1" dirty="0">
                <a:solidFill>
                  <a:srgbClr val="44546A"/>
                </a:solidFill>
              </a:rPr>
              <a:t>Сертифицирани разходи</a:t>
            </a:r>
            <a:r>
              <a:rPr lang="bg-BG" sz="1800" dirty="0">
                <a:solidFill>
                  <a:srgbClr val="44546A"/>
                </a:solidFill>
              </a:rPr>
              <a:t>: </a:t>
            </a:r>
            <a:r>
              <a:rPr lang="en-US" sz="1800" b="1" dirty="0">
                <a:solidFill>
                  <a:srgbClr val="C00000"/>
                </a:solidFill>
              </a:rPr>
              <a:t>2 132 269,67</a:t>
            </a:r>
            <a:r>
              <a:rPr lang="bg-BG" sz="1800" b="1" dirty="0">
                <a:solidFill>
                  <a:srgbClr val="C00000"/>
                </a:solidFill>
              </a:rPr>
              <a:t> лв</a:t>
            </a:r>
            <a:r>
              <a:rPr lang="bg-BG" sz="1800" dirty="0">
                <a:solidFill>
                  <a:srgbClr val="44546A"/>
                </a:solidFill>
              </a:rPr>
              <a:t>. </a:t>
            </a:r>
          </a:p>
          <a:p>
            <a:endParaRPr lang="bg-BG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quarter" idx="10"/>
            <p:extLst>
              <p:ext uri="{D42A27DB-BD31-4B8C-83A1-F6EECF244321}">
                <p14:modId xmlns:p14="http://schemas.microsoft.com/office/powerpoint/2010/main" val="1492182838"/>
              </p:ext>
            </p:extLst>
          </p:nvPr>
        </p:nvGraphicFramePr>
        <p:xfrm>
          <a:off x="5242560" y="2127200"/>
          <a:ext cx="6574973" cy="406360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378926">
                  <a:extLst>
                    <a:ext uri="{9D8B030D-6E8A-4147-A177-3AD203B41FA5}">
                      <a16:colId xmlns:a16="http://schemas.microsoft.com/office/drawing/2014/main" val="366766194"/>
                    </a:ext>
                  </a:extLst>
                </a:gridCol>
                <a:gridCol w="1611431">
                  <a:extLst>
                    <a:ext uri="{9D8B030D-6E8A-4147-A177-3AD203B41FA5}">
                      <a16:colId xmlns:a16="http://schemas.microsoft.com/office/drawing/2014/main" val="2413819989"/>
                    </a:ext>
                  </a:extLst>
                </a:gridCol>
                <a:gridCol w="1584616">
                  <a:extLst>
                    <a:ext uri="{9D8B030D-6E8A-4147-A177-3AD203B41FA5}">
                      <a16:colId xmlns:a16="http://schemas.microsoft.com/office/drawing/2014/main" val="3358183957"/>
                    </a:ext>
                  </a:extLst>
                </a:gridCol>
              </a:tblGrid>
              <a:tr h="47635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bg-BG" sz="1800" baseline="0" dirty="0">
                          <a:solidFill>
                            <a:srgbClr val="0070C0"/>
                          </a:solidFill>
                        </a:rPr>
                        <a:t>Индикатори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bg-BG" sz="1800" kern="1200" baseline="0" dirty="0">
                          <a:solidFill>
                            <a:srgbClr val="0070C0"/>
                          </a:solidFill>
                          <a:effectLst/>
                        </a:rPr>
                        <a:t>Целева стойност</a:t>
                      </a:r>
                      <a:endParaRPr lang="bg-BG" sz="1800" baseline="0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bg-BG" sz="1800" baseline="0" dirty="0">
                          <a:solidFill>
                            <a:srgbClr val="0070C0"/>
                          </a:solidFill>
                        </a:rPr>
                        <a:t>Изпълнение %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84095424"/>
                  </a:ext>
                </a:extLst>
              </a:tr>
              <a:tr h="15450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800" b="1" kern="1200" noProof="0" dirty="0">
                          <a:solidFill>
                            <a:srgbClr val="44546A"/>
                          </a:solidFill>
                          <a:latin typeface="+mn-lt"/>
                          <a:ea typeface="+mn-ea"/>
                          <a:cs typeface="+mn-cs"/>
                        </a:rPr>
                        <a:t>Деца, ученици и младежи от маргинализирани общности (вкл. роми), участващи в мерки за образователна интеграция и реинтеграция</a:t>
                      </a:r>
                    </a:p>
                    <a:p>
                      <a:endParaRPr lang="en-US" sz="1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bg-BG" sz="1800" b="1" kern="1200" dirty="0">
                        <a:solidFill>
                          <a:srgbClr val="44546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bg-BG" sz="1800" b="1" kern="1200" dirty="0">
                        <a:solidFill>
                          <a:srgbClr val="44546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800" b="1" kern="1200" dirty="0">
                          <a:solidFill>
                            <a:srgbClr val="44546A"/>
                          </a:solidFill>
                          <a:latin typeface="+mn-lt"/>
                          <a:ea typeface="+mn-ea"/>
                          <a:cs typeface="+mn-cs"/>
                        </a:rPr>
                        <a:t>4 970</a:t>
                      </a:r>
                      <a:endParaRPr lang="en-US" sz="1800" b="1" kern="1200" dirty="0">
                        <a:solidFill>
                          <a:srgbClr val="44546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bg-BG" sz="1800" b="1" kern="1200" dirty="0">
                        <a:solidFill>
                          <a:srgbClr val="44546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bg-BG" sz="1800" b="1" kern="1200" dirty="0">
                        <a:solidFill>
                          <a:srgbClr val="44546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800" b="1" kern="1200" dirty="0">
                          <a:solidFill>
                            <a:srgbClr val="44546A"/>
                          </a:solidFill>
                          <a:latin typeface="+mn-lt"/>
                          <a:ea typeface="+mn-ea"/>
                          <a:cs typeface="+mn-cs"/>
                        </a:rPr>
                        <a:t>3 710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800" b="1" kern="1200" dirty="0">
                          <a:solidFill>
                            <a:srgbClr val="44546A"/>
                          </a:solidFill>
                          <a:latin typeface="+mn-lt"/>
                          <a:ea typeface="+mn-ea"/>
                          <a:cs typeface="+mn-cs"/>
                        </a:rPr>
                        <a:t>(75 %)</a:t>
                      </a:r>
                      <a:endParaRPr lang="en-US" sz="1800" b="1" kern="1200" dirty="0">
                        <a:solidFill>
                          <a:srgbClr val="44546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012212"/>
                  </a:ext>
                </a:extLst>
              </a:tr>
              <a:tr h="16861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800" b="1" kern="1200" noProof="0" dirty="0">
                          <a:solidFill>
                            <a:srgbClr val="44546A"/>
                          </a:solidFill>
                          <a:latin typeface="+mn-lt"/>
                          <a:ea typeface="+mn-ea"/>
                          <a:cs typeface="+mn-cs"/>
                        </a:rPr>
                        <a:t>Деца, ученици, младежи от етнически малцинства (вкл. роми), интегрирани в образователната система</a:t>
                      </a:r>
                    </a:p>
                    <a:p>
                      <a:endParaRPr lang="en-US" sz="1800" b="1" kern="1200" dirty="0">
                        <a:solidFill>
                          <a:srgbClr val="44546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bg-BG" sz="1800" b="1" kern="1200" dirty="0">
                        <a:solidFill>
                          <a:srgbClr val="44546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bg-BG" sz="1800" b="1" kern="1200" dirty="0">
                        <a:solidFill>
                          <a:srgbClr val="44546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800" b="1" kern="1200" dirty="0">
                          <a:solidFill>
                            <a:srgbClr val="44546A"/>
                          </a:solidFill>
                          <a:latin typeface="+mn-lt"/>
                          <a:ea typeface="+mn-ea"/>
                          <a:cs typeface="+mn-cs"/>
                        </a:rPr>
                        <a:t>4 314</a:t>
                      </a:r>
                      <a:endParaRPr lang="en-US" sz="1800" b="1" kern="1200" dirty="0">
                        <a:solidFill>
                          <a:srgbClr val="44546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bg-BG" sz="1800" b="1" kern="1200" dirty="0">
                        <a:solidFill>
                          <a:srgbClr val="44546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bg-BG" sz="1800" b="1" kern="1200" dirty="0">
                        <a:solidFill>
                          <a:srgbClr val="44546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800" b="1" kern="1200" dirty="0">
                          <a:solidFill>
                            <a:srgbClr val="44546A"/>
                          </a:solidFill>
                          <a:latin typeface="+mn-lt"/>
                          <a:ea typeface="+mn-ea"/>
                          <a:cs typeface="+mn-cs"/>
                        </a:rPr>
                        <a:t>427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800" b="1" kern="1200" dirty="0">
                          <a:solidFill>
                            <a:srgbClr val="44546A"/>
                          </a:solidFill>
                          <a:latin typeface="+mn-lt"/>
                          <a:ea typeface="+mn-ea"/>
                          <a:cs typeface="+mn-cs"/>
                        </a:rPr>
                        <a:t>(10 %)</a:t>
                      </a:r>
                      <a:endParaRPr lang="en-US" sz="1800" b="1" kern="1200" dirty="0">
                        <a:solidFill>
                          <a:srgbClr val="44546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32760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84442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chemeClr val="accent1">
                <a:lumMod val="45000"/>
                <a:lumOff val="55000"/>
              </a:schemeClr>
            </a:gs>
            <a:gs pos="2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60956" y="1166071"/>
            <a:ext cx="11029616" cy="563338"/>
          </a:xfrm>
        </p:spPr>
        <p:txBody>
          <a:bodyPr/>
          <a:lstStyle/>
          <a:p>
            <a:pPr algn="ctr"/>
            <a:r>
              <a:rPr lang="bg-BG" sz="2400" b="1" dirty="0">
                <a:solidFill>
                  <a:srgbClr val="C00000"/>
                </a:solidFill>
              </a:rPr>
              <a:t>Водено от общността местно развитие (ВОМР)</a:t>
            </a:r>
            <a:r>
              <a:rPr lang="ru-RU" sz="2400" dirty="0"/>
              <a:t> </a:t>
            </a:r>
            <a:br>
              <a:rPr lang="ru-RU" sz="2400" dirty="0"/>
            </a:br>
            <a:br>
              <a:rPr lang="ru-RU" sz="2400" dirty="0"/>
            </a:br>
            <a:r>
              <a:rPr lang="ru-RU" sz="2400" b="1" dirty="0"/>
              <a:t>МИГ </a:t>
            </a:r>
            <a:r>
              <a:rPr lang="en-US" sz="2400" b="1" dirty="0"/>
              <a:t>“</a:t>
            </a:r>
            <a:r>
              <a:rPr lang="ru-RU" sz="2400" b="1" dirty="0" err="1"/>
              <a:t>Дряново</a:t>
            </a:r>
            <a:r>
              <a:rPr lang="en-US" sz="2400" b="1" dirty="0"/>
              <a:t>-</a:t>
            </a:r>
            <a:r>
              <a:rPr lang="bg-BG" sz="2400" b="1" dirty="0"/>
              <a:t>Трявна – в сърцето на Балкана“</a:t>
            </a:r>
            <a:br>
              <a:rPr lang="bg-BG" sz="2400" b="1" dirty="0"/>
            </a:b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144122" y="5308806"/>
            <a:ext cx="5392738" cy="536005"/>
          </a:xfrm>
        </p:spPr>
        <p:txBody>
          <a:bodyPr/>
          <a:lstStyle/>
          <a:p>
            <a:pPr algn="ctr"/>
            <a:r>
              <a:rPr lang="bg-BG" b="1" dirty="0"/>
              <a:t>Детска градина „Детелина“ - Дряново</a:t>
            </a:r>
            <a:endParaRPr lang="en-US" b="1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397781" y="2790898"/>
            <a:ext cx="5292791" cy="710404"/>
          </a:xfrm>
        </p:spPr>
        <p:txBody>
          <a:bodyPr/>
          <a:lstStyle/>
          <a:p>
            <a:pPr algn="ctr"/>
            <a:r>
              <a:rPr lang="bg-BG" b="1" dirty="0"/>
              <a:t>Професионална</a:t>
            </a:r>
            <a:r>
              <a:rPr lang="ru-RU" b="1" dirty="0"/>
              <a:t> гимназия по </a:t>
            </a:r>
            <a:r>
              <a:rPr lang="bg-BG" b="1" dirty="0"/>
              <a:t>икономика</a:t>
            </a:r>
            <a:r>
              <a:rPr lang="ru-RU" b="1" dirty="0"/>
              <a:t> „</a:t>
            </a:r>
            <a:r>
              <a:rPr lang="bg-BG" b="1" dirty="0" err="1"/>
              <a:t>Р</a:t>
            </a:r>
            <a:r>
              <a:rPr lang="ru-RU" b="1" dirty="0" err="1"/>
              <a:t>ачо</a:t>
            </a:r>
            <a:r>
              <a:rPr lang="ru-RU" b="1" dirty="0"/>
              <a:t> Стоянов“ - </a:t>
            </a:r>
            <a:r>
              <a:rPr lang="ru-RU" b="1" dirty="0" err="1"/>
              <a:t>Дряново</a:t>
            </a:r>
            <a:endParaRPr lang="en-US" b="1" dirty="0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7769" y="3736483"/>
            <a:ext cx="6404231" cy="2886336"/>
          </a:xfrm>
        </p:spPr>
      </p:pic>
      <p:pic>
        <p:nvPicPr>
          <p:cNvPr id="8" name="Content Placeholder 7" descr="20201030_111938"/>
          <p:cNvPicPr>
            <a:picLocks noGrp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4122" y="2790898"/>
            <a:ext cx="5392738" cy="25867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797946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chemeClr val="accent1">
                <a:lumMod val="45000"/>
                <a:lumOff val="55000"/>
              </a:schemeClr>
            </a:gs>
            <a:gs pos="2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261258" y="963620"/>
            <a:ext cx="11711538" cy="897061"/>
          </a:xfrm>
          <a:prstGeom prst="rect">
            <a:avLst/>
          </a:prstGeom>
          <a:gradFill>
            <a:gsLst>
              <a:gs pos="1100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2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bg-BG" sz="2500" b="1" dirty="0">
                <a:solidFill>
                  <a:srgbClr val="A51321"/>
                </a:solidFill>
                <a:latin typeface="+mn-lt"/>
              </a:rPr>
              <a:t>Напредък в изпълнението на Приоритетна ос 5 „</a:t>
            </a:r>
            <a:r>
              <a:rPr lang="ru-RU" sz="2500" b="1" dirty="0">
                <a:solidFill>
                  <a:srgbClr val="A51321"/>
                </a:solidFill>
                <a:latin typeface="+mn-lt"/>
              </a:rPr>
              <a:t>Равен </a:t>
            </a:r>
            <a:r>
              <a:rPr lang="bg-BG" sz="2500" b="1" dirty="0">
                <a:solidFill>
                  <a:srgbClr val="A51321"/>
                </a:solidFill>
                <a:latin typeface="+mn-lt"/>
              </a:rPr>
              <a:t>достъп до училищно образование в условията </a:t>
            </a:r>
            <a:r>
              <a:rPr lang="ru-RU" sz="2500" b="1" dirty="0">
                <a:solidFill>
                  <a:srgbClr val="A51321"/>
                </a:solidFill>
                <a:latin typeface="+mn-lt"/>
              </a:rPr>
              <a:t>на </a:t>
            </a:r>
            <a:r>
              <a:rPr lang="bg-BG" sz="2500" b="1" dirty="0">
                <a:solidFill>
                  <a:srgbClr val="A51321"/>
                </a:solidFill>
                <a:latin typeface="+mn-lt"/>
              </a:rPr>
              <a:t>кризи“ (</a:t>
            </a:r>
            <a:r>
              <a:rPr lang="en-US" sz="2500" b="1" dirty="0">
                <a:solidFill>
                  <a:srgbClr val="A51321"/>
                </a:solidFill>
                <a:latin typeface="+mn-lt"/>
              </a:rPr>
              <a:t>React-EU</a:t>
            </a:r>
            <a:r>
              <a:rPr lang="bg-BG" sz="2500" b="1" dirty="0">
                <a:solidFill>
                  <a:srgbClr val="A51321"/>
                </a:solidFill>
                <a:latin typeface="+mn-lt"/>
              </a:rPr>
              <a:t>)</a:t>
            </a:r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505098" y="2352676"/>
            <a:ext cx="4514163" cy="4048124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bg-BG" sz="1600" dirty="0">
                <a:solidFill>
                  <a:schemeClr val="tx2"/>
                </a:solidFill>
              </a:rPr>
              <a:t> </a:t>
            </a:r>
            <a:r>
              <a:rPr lang="bg-BG" sz="1800" dirty="0">
                <a:solidFill>
                  <a:schemeClr val="tx2"/>
                </a:solidFill>
              </a:rPr>
              <a:t>Доставени технически устройства за учители и ученици</a:t>
            </a: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bg-BG" sz="1800" dirty="0">
                <a:solidFill>
                  <a:schemeClr val="tx2"/>
                </a:solidFill>
              </a:rPr>
              <a:t>Осигурен достъп до обучение от разстояние в електронна </a:t>
            </a:r>
            <a:r>
              <a:rPr lang="ru-RU" sz="1800" dirty="0">
                <a:solidFill>
                  <a:schemeClr val="tx2"/>
                </a:solidFill>
              </a:rPr>
              <a:t>среда за над 100 000 </a:t>
            </a:r>
            <a:r>
              <a:rPr lang="bg-BG" sz="1800" dirty="0">
                <a:solidFill>
                  <a:schemeClr val="tx2"/>
                </a:solidFill>
              </a:rPr>
              <a:t>участници</a:t>
            </a: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bg-BG" sz="1800" dirty="0">
                <a:solidFill>
                  <a:schemeClr val="tx2"/>
                </a:solidFill>
              </a:rPr>
              <a:t>Обучения на ученици, учители, медиатори за работа от разстояние в електронна среда</a:t>
            </a: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bg-BG" sz="1800" dirty="0">
                <a:solidFill>
                  <a:schemeClr val="tx2"/>
                </a:solidFill>
              </a:rPr>
              <a:t>Допълнителни синхронни обучения от разстояние в електронна среда за ученици, които не участват в присъственото обучение</a:t>
            </a: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bg-BG" sz="1800" dirty="0">
                <a:solidFill>
                  <a:schemeClr val="tx2"/>
                </a:solidFill>
              </a:rPr>
              <a:t>Подкрепа за ученици от Украйна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9106" y="2932899"/>
            <a:ext cx="6761518" cy="3287787"/>
          </a:xfrm>
        </p:spPr>
      </p:pic>
      <p:sp>
        <p:nvSpPr>
          <p:cNvPr id="7" name="TextBox 6"/>
          <p:cNvSpPr txBox="1"/>
          <p:nvPr/>
        </p:nvSpPr>
        <p:spPr>
          <a:xfrm>
            <a:off x="5249106" y="2260600"/>
            <a:ext cx="66858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0070C0"/>
                </a:solidFill>
              </a:rPr>
              <a:t>НУ “Св. св. </a:t>
            </a:r>
            <a:r>
              <a:rPr lang="bg-BG" sz="2000" b="1" dirty="0">
                <a:solidFill>
                  <a:srgbClr val="0070C0"/>
                </a:solidFill>
              </a:rPr>
              <a:t>Кирил и Методий”, гр. Долни Дъбник</a:t>
            </a:r>
          </a:p>
        </p:txBody>
      </p:sp>
    </p:spTree>
    <p:extLst>
      <p:ext uri="{BB962C8B-B14F-4D97-AF65-F5344CB8AC3E}">
        <p14:creationId xmlns:p14="http://schemas.microsoft.com/office/powerpoint/2010/main" val="35814289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991402"/>
            <a:ext cx="12192000" cy="478055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2500" b="1" i="0" u="none" strike="noStrike" kern="1200" cap="none" spc="0" normalizeH="0" baseline="0" noProof="0" dirty="0">
                <a:ln>
                  <a:noFill/>
                </a:ln>
                <a:solidFill>
                  <a:srgbClr val="A51321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Информация за проведени писмени процедури </a:t>
            </a:r>
          </a:p>
        </p:txBody>
      </p:sp>
      <p:sp>
        <p:nvSpPr>
          <p:cNvPr id="5" name="Content Placeholder 5"/>
          <p:cNvSpPr txBox="1">
            <a:spLocks/>
          </p:cNvSpPr>
          <p:nvPr/>
        </p:nvSpPr>
        <p:spPr>
          <a:xfrm>
            <a:off x="845295" y="1727263"/>
            <a:ext cx="10678161" cy="4995753"/>
          </a:xfrm>
          <a:prstGeom prst="rect">
            <a:avLst/>
          </a:prstGeom>
        </p:spPr>
        <p:txBody>
          <a:bodyPr tIns="0" bIns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47675" marR="0" lvl="0" indent="-265113" algn="just" defTabSz="914400" rtl="0" eaLnBrk="1" fontAlgn="auto" latinLnBrk="0" hangingPunct="1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>
                <a:tab pos="457200" algn="l"/>
              </a:tabLst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47675" marR="0" lvl="0" indent="-265113" algn="just" defTabSz="914400" rtl="0" eaLnBrk="1" fontAlgn="auto" latinLnBrk="0" hangingPunct="1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>
                <a:tab pos="457200" algn="l"/>
              </a:tabLst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47675" marR="0" lvl="0" indent="-265113" algn="just" defTabSz="914400" rtl="0" eaLnBrk="1" fontAlgn="auto" latinLnBrk="0" hangingPunct="1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>
                <a:tab pos="457200" algn="l"/>
              </a:tabLst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47675" marR="0" lvl="0" indent="-265113" algn="just" defTabSz="914400" rtl="0" eaLnBrk="1" fontAlgn="auto" latinLnBrk="0" hangingPunct="1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>
                <a:tab pos="457200" algn="l"/>
              </a:tabLst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47675" marR="0" lvl="0" indent="-265113" algn="just" defTabSz="914400" rtl="0" eaLnBrk="1" fontAlgn="auto" latinLnBrk="0" hangingPunct="1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>
                <a:tab pos="457200" algn="l"/>
              </a:tabLst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Horizontal Scroll 5"/>
          <p:cNvSpPr/>
          <p:nvPr/>
        </p:nvSpPr>
        <p:spPr>
          <a:xfrm>
            <a:off x="349135" y="1436793"/>
            <a:ext cx="11468396" cy="365125"/>
          </a:xfrm>
          <a:prstGeom prst="horizontalScroll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Писмена процедура – м. Декември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bg-BG" sz="18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2021 г., проведена в периода 06.12.2021 г. – 20.12.2021 г.</a:t>
            </a:r>
          </a:p>
        </p:txBody>
      </p:sp>
      <p:sp>
        <p:nvSpPr>
          <p:cNvPr id="7" name="Pentagon 6"/>
          <p:cNvSpPr/>
          <p:nvPr/>
        </p:nvSpPr>
        <p:spPr>
          <a:xfrm>
            <a:off x="499105" y="1904075"/>
            <a:ext cx="5517813" cy="967324"/>
          </a:xfrm>
          <a:prstGeom prst="homePlate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Годишен план за действие за мерки по информиране и комуникация на ОПНОИР за 2022 г. 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 изпълнение на Националната комуникационна стратегия 2014 – 2021 г.</a:t>
            </a:r>
            <a:endParaRPr kumimoji="0" lang="bg-BG" sz="1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lowchart: Process 7"/>
          <p:cNvSpPr/>
          <p:nvPr/>
        </p:nvSpPr>
        <p:spPr>
          <a:xfrm>
            <a:off x="6134883" y="1845116"/>
            <a:ext cx="5599047" cy="1132871"/>
          </a:xfrm>
          <a:prstGeom prst="flowChartProcess">
            <a:avLst/>
          </a:prstGeom>
          <a:solidFill>
            <a:schemeClr val="bg1">
              <a:lumMod val="95000"/>
            </a:schemeClr>
          </a:solidFill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Заложени дейности: голямо публично събитие, публикации, кампании тип «Информационни дни» за популяризиране на процедури за предоставяне на БФП, провеждане на обучения за бенефициенти, информационни кампании в медиите и др. </a:t>
            </a:r>
            <a:endParaRPr kumimoji="0" lang="bg-BG" sz="15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Horizontal Scroll 9"/>
          <p:cNvSpPr/>
          <p:nvPr/>
        </p:nvSpPr>
        <p:spPr>
          <a:xfrm>
            <a:off x="349135" y="3020099"/>
            <a:ext cx="11468396" cy="467034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Писмена процедура – м. Декември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bg-BG" sz="18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2021 (втора) г., </a:t>
            </a:r>
            <a:r>
              <a:rPr kumimoji="0" lang="bg-BG" sz="18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imes New Roman" panose="02020603050405020304" pitchFamily="18" charset="0"/>
              </a:rPr>
              <a:t>проведена</a:t>
            </a:r>
            <a:r>
              <a:rPr kumimoji="0" lang="bg-B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периода 23.12.2021 г. – 12.01.2022 г.</a:t>
            </a:r>
            <a:endParaRPr kumimoji="0" lang="bg-BG" sz="14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184375" y="3592664"/>
            <a:ext cx="5556692" cy="949794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Увеличаване на бюджета със 780 000 лв. за нов (втори) прием на проекти по Компонент 2 - единствено за общините Видин и Силистра.</a:t>
            </a:r>
            <a:endParaRPr kumimoji="0" lang="bg-BG" sz="15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Pentagon 12"/>
          <p:cNvSpPr/>
          <p:nvPr/>
        </p:nvSpPr>
        <p:spPr>
          <a:xfrm>
            <a:off x="499105" y="3597141"/>
            <a:ext cx="5517813" cy="891794"/>
          </a:xfrm>
          <a:prstGeom prst="homePlate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Изменение на Методология и критерии за подбор на операция 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„Интегрирани мерки за подобряване достъпа до образование“</a:t>
            </a:r>
            <a:endParaRPr kumimoji="0" lang="bg-BG" sz="1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Horizontal Scroll 5">
            <a:extLst>
              <a:ext uri="{FF2B5EF4-FFF2-40B4-BE49-F238E27FC236}">
                <a16:creationId xmlns:a16="http://schemas.microsoft.com/office/drawing/2014/main" id="{34573709-167B-4D7D-9F6A-66FF84D5EB11}"/>
              </a:ext>
            </a:extLst>
          </p:cNvPr>
          <p:cNvSpPr/>
          <p:nvPr/>
        </p:nvSpPr>
        <p:spPr>
          <a:xfrm>
            <a:off x="349135" y="4658772"/>
            <a:ext cx="11468396" cy="397311"/>
          </a:xfrm>
          <a:prstGeom prst="horizontalScroll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Писмена процедура – м. Май 2022 г., проведена в периода </a:t>
            </a:r>
            <a:r>
              <a:rPr kumimoji="0" lang="bg-B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09.05.2022 г. – 23.05.2022 г. </a:t>
            </a:r>
            <a:endParaRPr kumimoji="0" lang="bg-BG" sz="18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Pentagon 6">
            <a:extLst>
              <a:ext uri="{FF2B5EF4-FFF2-40B4-BE49-F238E27FC236}">
                <a16:creationId xmlns:a16="http://schemas.microsoft.com/office/drawing/2014/main" id="{FB33B4EA-D6B1-4465-A563-339E44E22A71}"/>
              </a:ext>
            </a:extLst>
          </p:cNvPr>
          <p:cNvSpPr/>
          <p:nvPr/>
        </p:nvSpPr>
        <p:spPr>
          <a:xfrm>
            <a:off x="564378" y="5198558"/>
            <a:ext cx="5387265" cy="1151842"/>
          </a:xfrm>
          <a:prstGeom prst="homePlate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Годишен доклад за изпълнение на ОПНОИР за 2021 г.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/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изпратен на ЕК чрез системата SFC2014 на 27.05.2022 г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./</a:t>
            </a:r>
            <a:endParaRPr kumimoji="0" lang="bg-BG" sz="1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Flowchart: Process 14">
            <a:extLst>
              <a:ext uri="{FF2B5EF4-FFF2-40B4-BE49-F238E27FC236}">
                <a16:creationId xmlns:a16="http://schemas.microsoft.com/office/drawing/2014/main" id="{E37AE91A-19D9-4575-AD18-667C4A08CC57}"/>
              </a:ext>
            </a:extLst>
          </p:cNvPr>
          <p:cNvSpPr/>
          <p:nvPr/>
        </p:nvSpPr>
        <p:spPr>
          <a:xfrm>
            <a:off x="6184375" y="5110663"/>
            <a:ext cx="5549555" cy="1382212"/>
          </a:xfrm>
          <a:prstGeom prst="flowChartProcess">
            <a:avLst/>
          </a:prstGeom>
          <a:solidFill>
            <a:schemeClr val="bg1">
              <a:lumMod val="95000"/>
            </a:schemeClr>
          </a:solidFill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Прегледът на изпълнението показва, че има значително увеличение на средствата по обявените процедури, договорените и изплатените средства по ОПНОИР </a:t>
            </a:r>
            <a:r>
              <a:rPr kumimoji="0" lang="ru-RU" sz="15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към 31.12.2021 г</a:t>
            </a:r>
            <a:r>
              <a:rPr kumimoji="0" lang="ru-RU" sz="15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664243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24DA6F3-0C37-4CA6-AF2B-DFC8EB163FF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21435" y="2157772"/>
            <a:ext cx="1920967" cy="3017519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5E9C0CA-BC14-417D-B084-4640650E94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70688" y="2335743"/>
            <a:ext cx="640067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Да </a:t>
            </a:r>
            <a:r>
              <a:rPr kumimoji="0" lang="bg-BG" sz="2400" b="0" i="0" u="none" strike="noStrike" kern="1200" cap="none" spc="0" normalizeH="0" baseline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срещнем образованието с науката, като разкажем история. Представяме заедно ученици с изявени интереси в конкретни области и учени 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от ЦК и ЦВП.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Организиране на </a:t>
            </a:r>
            <a:r>
              <a:rPr kumimoji="0" lang="ru-RU" sz="2400" b="1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Фотоизложба на открито 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 алеята на НДК на тема </a:t>
            </a:r>
            <a:r>
              <a:rPr kumimoji="0" lang="bg-BG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„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Образование и наука</a:t>
            </a:r>
            <a:r>
              <a:rPr kumimoji="0" lang="bg-BG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“ п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ериод: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28.08 – 18.09.2022 г.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</a:t>
            </a:r>
            <a:r>
              <a:rPr kumimoji="0" lang="bg-BG" sz="2400" b="0" i="0" u="none" strike="noStrike" kern="1200" cap="none" spc="0" normalizeH="0" baseline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Продължаваме кампанията в социалните 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мрежи 		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</a:t>
            </a:r>
            <a:endParaRPr kumimoji="0" lang="bg-BG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7385395-98B3-442C-803E-D9E5A6F09DC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37457" y="1042713"/>
            <a:ext cx="2828288" cy="212121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1231255-2BCC-4213-BDE6-29E477AB28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5787" y="3913506"/>
            <a:ext cx="286537" cy="29263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70688" y="1363287"/>
            <a:ext cx="10850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Кампания на тема </a:t>
            </a:r>
            <a:r>
              <a:rPr kumimoji="0" lang="bg-BG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„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Образование и наука</a:t>
            </a:r>
            <a:r>
              <a:rPr kumimoji="0" lang="bg-BG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“ </a:t>
            </a:r>
          </a:p>
        </p:txBody>
      </p:sp>
      <p:pic>
        <p:nvPicPr>
          <p:cNvPr id="15" name="Graphic 5" descr="Arrow: Slight curve with solid fill">
            <a:extLst>
              <a:ext uri="{FF2B5EF4-FFF2-40B4-BE49-F238E27FC236}">
                <a16:creationId xmlns:a16="http://schemas.microsoft.com/office/drawing/2014/main" id="{18903DDD-B5CA-4D72-A584-8F0C2B6E32E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15787" y="2434820"/>
            <a:ext cx="290198" cy="29019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6921" y="5670302"/>
            <a:ext cx="1369594" cy="37373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67552" y="5660333"/>
            <a:ext cx="1446415" cy="3837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29248" y="5676496"/>
            <a:ext cx="1442075" cy="36753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1231255-2BCC-4213-BDE6-29E477AB28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191" y="5377669"/>
            <a:ext cx="286537" cy="29263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F160A81-6ED2-4977-BA2B-F0D60661006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1177" y="4502905"/>
            <a:ext cx="3156839" cy="204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9601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F66A569-2A64-41E2-89AD-CC2D965E51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03530" y="1100240"/>
            <a:ext cx="9306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Интернет страница на УО 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http://opnoir.bg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49526" y="1691737"/>
            <a:ext cx="6168681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560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</a:t>
            </a:r>
            <a:r>
              <a:rPr kumimoji="0" lang="bg-BG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нова секция </a:t>
            </a:r>
            <a:r>
              <a:rPr kumimoji="0" lang="bg-BG" sz="2400" b="1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„Възможности за работа за украински учени“</a:t>
            </a:r>
            <a:r>
              <a:rPr kumimoji="0" lang="bg-BG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– инициатива на УО 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украински учени и изследователи да се включат в научноизследователските дейности на ЦВП и ЦК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5560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разработване на албум/рубрика </a:t>
            </a:r>
            <a:r>
              <a:rPr kumimoji="0" lang="ru-RU" sz="2400" b="1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„Лицата на програмата“ 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– представяне на визитките на участници в проекти</a:t>
            </a:r>
          </a:p>
          <a:p>
            <a:pPr marL="35560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Tx/>
              <a:buFontTx/>
              <a:buNone/>
              <a:tabLst/>
              <a:defRPr/>
            </a:pPr>
            <a:r>
              <a:rPr kumimoji="0" lang="bg-BG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нова секция </a:t>
            </a:r>
            <a:r>
              <a:rPr kumimoji="0" lang="bg-BG" sz="2400" b="1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„План за възстановяване и устойчивост“</a:t>
            </a:r>
          </a:p>
          <a:p>
            <a:pPr marL="35560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5560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33F4A38-2EFF-4E3A-9EE1-F66DB58F33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8926" y="1792517"/>
            <a:ext cx="292633" cy="29263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6EC0F49-E647-4AB0-8118-8CC7944C9C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8925" y="3977736"/>
            <a:ext cx="292633" cy="2926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CA14F5C-64AE-4AC3-8D00-FCB3F2017D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8925" y="5105672"/>
            <a:ext cx="292633" cy="29263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1643771-6ECE-4DCC-9A21-3C29748E0D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4637" y="1792517"/>
            <a:ext cx="4880658" cy="3847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5949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F66A569-2A64-41E2-89AD-CC2D965E51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03530" y="1100240"/>
            <a:ext cx="1101888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Страницата на ОПНОИР във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acebook 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https://www.facebook.com/sf.mon.bg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09454" y="2482946"/>
            <a:ext cx="556340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marR="0" lvl="0" indent="539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472C4">
                  <a:lumMod val="50000"/>
                </a:srgbClr>
              </a:buClr>
              <a:buSzTx/>
              <a:buFontTx/>
              <a:buNone/>
              <a:tabLst/>
              <a:defRPr/>
            </a:pPr>
            <a:r>
              <a:rPr kumimoji="0" lang="bg-BG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публикуване на видео визитките с „Лицата на ОПНОИР“</a:t>
            </a:r>
          </a:p>
          <a:p>
            <a:pPr marL="3556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Tx/>
              <a:buFontTx/>
              <a:buNone/>
              <a:tabLst/>
              <a:defRPr/>
            </a:pPr>
            <a:r>
              <a:rPr kumimoji="0" lang="bg-BG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преименуване на съществуващия профил с името на новата програма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bg-BG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„Образование“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33F4A38-2EFF-4E3A-9EE1-F66DB58F33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8430" y="2590787"/>
            <a:ext cx="292633" cy="29263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646D147-E026-4D94-A631-700E53453D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8429" y="3375592"/>
            <a:ext cx="292633" cy="29263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565207E-D043-4B96-8887-59C072CBF35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7500" y="2417453"/>
            <a:ext cx="5052671" cy="3621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0063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5E9C0CA-BC14-417D-B084-4640650E94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8431" y="1905506"/>
            <a:ext cx="493763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14375" algn="l"/>
              </a:tabLst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</a:t>
            </a:r>
            <a:r>
              <a:rPr kumimoji="0" lang="ru-RU" sz="2400" b="1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продължаваме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да представяме проектите като разказваме историите на участници 	тв и радио репортажи в национални и регионални медии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14375" algn="l"/>
              </a:tabLst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период: септември – ноември 2022 г.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14375" algn="l"/>
              </a:tabLst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</a:t>
            </a:r>
            <a:endParaRPr kumimoji="0" lang="bg-BG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Graphic 5" descr="Arrow: Slight curve with solid fill">
            <a:extLst>
              <a:ext uri="{FF2B5EF4-FFF2-40B4-BE49-F238E27FC236}">
                <a16:creationId xmlns:a16="http://schemas.microsoft.com/office/drawing/2014/main" id="{18903DDD-B5CA-4D72-A584-8F0C2B6E32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64702" y="1989140"/>
            <a:ext cx="290198" cy="29019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8C682E0-FADC-4738-A3A8-40F75CCF86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351" y="4802003"/>
            <a:ext cx="5847978" cy="1659310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9C324427-9C9E-432D-B314-45214DF37EF1}"/>
              </a:ext>
            </a:extLst>
          </p:cNvPr>
          <p:cNvSpPr txBox="1"/>
          <p:nvPr/>
        </p:nvSpPr>
        <p:spPr>
          <a:xfrm>
            <a:off x="666205" y="1082055"/>
            <a:ext cx="99190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bg-BG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Информационна кампания в медиите  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bg-BG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8724437-4079-4FC1-8FF3-5CD19E986489}"/>
              </a:ext>
            </a:extLst>
          </p:cNvPr>
          <p:cNvSpPr txBox="1"/>
          <p:nvPr/>
        </p:nvSpPr>
        <p:spPr>
          <a:xfrm>
            <a:off x="6523144" y="1865732"/>
            <a:ext cx="472177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</a:t>
            </a:r>
            <a:r>
              <a:rPr kumimoji="0" lang="bg-BG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bg-BG" sz="2400" b="1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търсим </a:t>
            </a:r>
            <a:r>
              <a:rPr kumimoji="0" lang="bg-BG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интересни истории  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bg-BG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как проектите, финансирани по ОПНОИР, променят и вдъхновяват 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bg-BG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къде намират приложение резултатите от научно-изследователската работа на центровете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4C0D4DC-F07F-4840-A5D0-00EFADD725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48272" y="1979818"/>
            <a:ext cx="292633" cy="29263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DA63304-13D3-4147-8574-6F8EC196A3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412" y="3084248"/>
            <a:ext cx="292633" cy="29263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74573D1-5F66-49BC-92BA-6F5C5AA9CF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4702" y="3800308"/>
            <a:ext cx="292633" cy="292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805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5E9C0CA-BC14-417D-B084-4640650E94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6205" y="1817007"/>
            <a:ext cx="6400672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Работна среща на членовете на мрежата по информация и комуникация по ОПНОИР</a:t>
            </a:r>
            <a:endParaRPr kumimoji="0" lang="bg-BG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1016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проведена първа работна среща на мрежата през м. април 2022 г.</a:t>
            </a:r>
          </a:p>
          <a:p>
            <a:pPr marL="342900" marR="0" lvl="0" indent="14288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втора работна среща в периода: октомври – ноември 2022 г.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</a:t>
            </a:r>
            <a:endParaRPr kumimoji="0" lang="bg-BG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Graphic 5" descr="Arrow: Slight curve with solid fill">
            <a:extLst>
              <a:ext uri="{FF2B5EF4-FFF2-40B4-BE49-F238E27FC236}">
                <a16:creationId xmlns:a16="http://schemas.microsoft.com/office/drawing/2014/main" id="{18903DDD-B5CA-4D72-A584-8F0C2B6E32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8600" y="1979684"/>
            <a:ext cx="290198" cy="29019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1EBFF8CB-B2F5-4F32-A7FD-6410A604D9AE}"/>
              </a:ext>
            </a:extLst>
          </p:cNvPr>
          <p:cNvSpPr txBox="1"/>
          <p:nvPr/>
        </p:nvSpPr>
        <p:spPr>
          <a:xfrm>
            <a:off x="529391" y="3882156"/>
            <a:ext cx="6871448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	Информационна кампания тип </a:t>
            </a:r>
            <a:r>
              <a:rPr kumimoji="0" lang="bg-BG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„Инфо дни“ за популяризиране на нова процедура </a:t>
            </a:r>
            <a:r>
              <a:rPr kumimoji="0" lang="bg-BG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за предоставяне на безвъзмездна финансова помощ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Обучение на бенефициенти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сключили договори за предоставяне на безвъзмездна финансова помощ</a:t>
            </a:r>
          </a:p>
          <a:p>
            <a:pPr marL="0" marR="0" lvl="0" indent="0" algn="just" defTabSz="8969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2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9D57F87-D308-493A-BA75-E90AF496E9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6740" y="5165814"/>
            <a:ext cx="292633" cy="29263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1B12E3D-7C3F-434C-B0A2-64232DB5B2C5}"/>
              </a:ext>
            </a:extLst>
          </p:cNvPr>
          <p:cNvSpPr txBox="1"/>
          <p:nvPr/>
        </p:nvSpPr>
        <p:spPr>
          <a:xfrm>
            <a:off x="751704" y="1030237"/>
            <a:ext cx="99866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bg-BG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Дейности, насочени към потенциалните кандидати и бенефициентите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FE755E48-F137-4DAE-BDEB-B2C0320168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1803" y="3950479"/>
            <a:ext cx="292633" cy="29263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C5CDDD6-00B5-4AB8-8D6F-99E45C41DF3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86437" y="4025482"/>
            <a:ext cx="3531706" cy="214478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1176BEA-D084-4687-8F67-7A62FABEA5C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80107">
            <a:off x="8045579" y="1492361"/>
            <a:ext cx="2977484" cy="2601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0784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5E9C0CA-BC14-417D-B084-4640650E94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23005" y="2313749"/>
            <a:ext cx="683707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52438" algn="l"/>
              </a:tabLst>
              <a:defRPr/>
            </a:pPr>
            <a:r>
              <a:rPr kumimoji="0" lang="bg-BG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	представяне на резултатите от изпълнението на програмата и проекти - добри практики; </a:t>
            </a:r>
          </a:p>
          <a:p>
            <a:pPr marL="0" marR="0" lvl="0" indent="0" algn="just" defTabSz="4524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официално представяне на новата Програма „Образование“;</a:t>
            </a:r>
          </a:p>
          <a:p>
            <a:pPr marL="0" marR="0" lvl="0" indent="0" algn="just" defTabSz="4524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идея: да го обвържем с провеждането на изложбата през м. септември 2022 г.;</a:t>
            </a:r>
          </a:p>
          <a:p>
            <a:pPr marL="0" marR="0" lvl="0" indent="0" algn="just" defTabSz="4524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период: септември-декември 2022 г.</a:t>
            </a:r>
          </a:p>
          <a:p>
            <a:pPr marL="447675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0E00AF6-E5E9-49C8-A236-9E2ACBAC71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45502" y="2573072"/>
            <a:ext cx="3133616" cy="2072820"/>
          </a:xfrm>
          <a:prstGeom prst="rect">
            <a:avLst/>
          </a:prstGeom>
        </p:spPr>
      </p:pic>
      <p:pic>
        <p:nvPicPr>
          <p:cNvPr id="6" name="Graphic 5" descr="Arrow: Slight curve with solid fill">
            <a:extLst>
              <a:ext uri="{FF2B5EF4-FFF2-40B4-BE49-F238E27FC236}">
                <a16:creationId xmlns:a16="http://schemas.microsoft.com/office/drawing/2014/main" id="{18903DDD-B5CA-4D72-A584-8F0C2B6E32E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7067" y="2427973"/>
            <a:ext cx="290198" cy="29019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ED15029-8B48-47D9-9B0A-7C6D5BC11B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7067" y="3136367"/>
            <a:ext cx="292633" cy="29263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C4B7D4B-3AD2-4033-9C67-B3440B0FD515}"/>
              </a:ext>
            </a:extLst>
          </p:cNvPr>
          <p:cNvSpPr txBox="1"/>
          <p:nvPr/>
        </p:nvSpPr>
        <p:spPr>
          <a:xfrm>
            <a:off x="666205" y="1082055"/>
            <a:ext cx="99190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bg-BG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Организиране на голямо публично събитие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536E3D-A918-47A3-9D5A-64953A00BAA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4632" y="3870455"/>
            <a:ext cx="292633" cy="29873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193E1FC-5451-4607-94BC-1A0CDC684AC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4632" y="4579027"/>
            <a:ext cx="292633" cy="298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88416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38159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5082</TotalTime>
  <Words>1870</Words>
  <Application>Microsoft Office PowerPoint</Application>
  <PresentationFormat>Widescreen</PresentationFormat>
  <Paragraphs>280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Arial</vt:lpstr>
      <vt:lpstr>Arial Narrow</vt:lpstr>
      <vt:lpstr>Calibri</vt:lpstr>
      <vt:lpstr>Calibri Light</vt:lpstr>
      <vt:lpstr>Wingdings</vt:lpstr>
      <vt:lpstr>Office Theme</vt:lpstr>
      <vt:lpstr>16-то редовно заседание  на Комитета за наблюдение   23 юни 2022 г., гр. Пловдив</vt:lpstr>
      <vt:lpstr>Съдържание</vt:lpstr>
      <vt:lpstr>PowerPoint Presentation</vt:lpstr>
      <vt:lpstr>PowerPoint Presentation</vt:lpstr>
      <vt:lpstr>PowerPoint Presentation</vt:lpstr>
      <vt:lpstr>PowerPoint Presentation</vt:lpstr>
      <vt:lpstr>Напредък в изпълнението на приоритетна ос 1 „Научни изследвания и технологично развитие“ (ЕФРР)</vt:lpstr>
      <vt:lpstr>PowerPoint Presentation</vt:lpstr>
      <vt:lpstr>PowerPoint Presentation</vt:lpstr>
      <vt:lpstr>Кампус „Лозенец“ </vt:lpstr>
      <vt:lpstr>PowerPoint Presentation</vt:lpstr>
      <vt:lpstr>Напредък в изпълнението на приоритетна ос 2 „Образование и учене през целия живот“ (ЕСФ) – проект „Подкрепа за успех“</vt:lpstr>
      <vt:lpstr>Приоритетна ос 2 „Образование и учене през целия живот“ (ЕСФ) – връзка с пазара на труда</vt:lpstr>
      <vt:lpstr>PowerPoint Presentation</vt:lpstr>
      <vt:lpstr>PowerPoint Presentation</vt:lpstr>
      <vt:lpstr>PowerPoint Presentation</vt:lpstr>
      <vt:lpstr>PowerPoint Presentation</vt:lpstr>
      <vt:lpstr>Под-мярка 19.2 на мярка 19 „Водено от общностите местно развитие” (ВОМР) от Програмата за развитие на селските райони 2014-2020 г.</vt:lpstr>
      <vt:lpstr>Водено от общността местно развитие (ВОМР)   МИГ “Дряново-Трявна – в сърцето на Балкана“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Todor J. Hvarchilkov</dc:creator>
  <cp:lastModifiedBy>Todor J. Hvarchilkov</cp:lastModifiedBy>
  <cp:revision>294</cp:revision>
  <dcterms:created xsi:type="dcterms:W3CDTF">2021-08-17T08:00:04Z</dcterms:created>
  <dcterms:modified xsi:type="dcterms:W3CDTF">2022-06-24T12:38:04Z</dcterms:modified>
</cp:coreProperties>
</file>