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9"/>
  </p:notesMasterIdLst>
  <p:handoutMasterIdLst>
    <p:handoutMasterId r:id="rId10"/>
  </p:handoutMasterIdLst>
  <p:sldIdLst>
    <p:sldId id="257" r:id="rId2"/>
    <p:sldId id="375" r:id="rId3"/>
    <p:sldId id="376" r:id="rId4"/>
    <p:sldId id="372" r:id="rId5"/>
    <p:sldId id="373" r:id="rId6"/>
    <p:sldId id="374" r:id="rId7"/>
    <p:sldId id="290" r:id="rId8"/>
  </p:sldIdLst>
  <p:sldSz cx="12192000" cy="6858000"/>
  <p:notesSz cx="6669088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D0CF50CB-D926-4AA6-905E-26C317E3ECBB}">
          <p14:sldIdLst>
            <p14:sldId id="257"/>
            <p14:sldId id="375"/>
            <p14:sldId id="376"/>
            <p14:sldId id="372"/>
            <p14:sldId id="373"/>
            <p14:sldId id="374"/>
          </p14:sldIdLst>
        </p14:section>
        <p14:section name="Untitled Section" id="{C3B4594C-A099-486E-99FF-DDBE45461EC3}">
          <p14:sldIdLst/>
        </p14:section>
        <p14:section name="Untitled Section" id="{C2C2ED2F-23E6-4999-A371-4A9F029107EA}">
          <p14:sldIdLst>
            <p14:sldId id="290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usya Ilieva" initials="MI" lastIdx="1" clrIdx="0">
    <p:extLst>
      <p:ext uri="{19B8F6BF-5375-455C-9EA6-DF929625EA0E}">
        <p15:presenceInfo xmlns:p15="http://schemas.microsoft.com/office/powerpoint/2012/main" userId="S-1-5-21-3470032345-2211321583-660534131-1157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51321"/>
    <a:srgbClr val="008000"/>
    <a:srgbClr val="CC3300"/>
    <a:srgbClr val="FF9900"/>
    <a:srgbClr val="00CC99"/>
    <a:srgbClr val="FFFFFF"/>
    <a:srgbClr val="FF6600"/>
    <a:srgbClr val="669900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32393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38" y="4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49" d="100"/>
          <a:sy n="49" d="100"/>
        </p:scale>
        <p:origin x="294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38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825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A6BC33-FAD3-4E6F-A682-9C26575FA0A4}" type="datetimeFigureOut">
              <a:rPr lang="bg-BG" smtClean="0"/>
              <a:pPr/>
              <a:t>27.11.2018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8250" y="942975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55995-EF9C-4F5D-B838-4024C132AA5F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1610283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9CE274-A84B-4F85-83C8-C51214C27907}" type="datetimeFigureOut">
              <a:rPr lang="bg-BG" smtClean="0"/>
              <a:pPr/>
              <a:t>27.11.2018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57188" y="1241425"/>
            <a:ext cx="5954712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777194"/>
            <a:ext cx="533527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CCBD5B-C827-4F3D-B7FB-3424B95E9FD5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9924394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27/11/2018</a:t>
            </a:fld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58427CCB-5A31-480B-ABC3-A8B5FBED090E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22377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27/11/2018</a:t>
            </a:fld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58427CCB-5A31-480B-ABC3-A8B5FBED090E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04374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27/11/2018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1147812" y="2277866"/>
            <a:ext cx="1005840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02596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4987" y="2205938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222442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27/11/2018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67688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6754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1346801"/>
            <a:ext cx="10058400" cy="445975"/>
          </a:xfrm>
        </p:spPr>
        <p:txBody>
          <a:bodyPr>
            <a:noAutofit/>
          </a:bodyPr>
          <a:lstStyle>
            <a:lvl1pPr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27/11/2018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89220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67688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7812" y="2277866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27/11/2018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60D4C31A-B54F-422E-8621-A0F475D7D195}"/>
              </a:ext>
            </a:extLst>
          </p:cNvPr>
          <p:cNvSpPr/>
          <p:nvPr userDrawn="1"/>
        </p:nvSpPr>
        <p:spPr>
          <a:xfrm>
            <a:off x="0" y="0"/>
            <a:ext cx="12188825" cy="135815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 descr="http://sf.mon.bg/img/logo_eu_r_dva_fonda.png">
            <a:extLst>
              <a:ext uri="{FF2B5EF4-FFF2-40B4-BE49-F238E27FC236}">
                <a16:creationId xmlns="" xmlns:a16="http://schemas.microsoft.com/office/drawing/2014/main" id="{12F0A08F-CCB6-4D25-8AC0-0F7B8FAA1D7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6" y="272870"/>
            <a:ext cx="2547937" cy="820737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6" name="Straight Connector 15">
            <a:extLst>
              <a:ext uri="{FF2B5EF4-FFF2-40B4-BE49-F238E27FC236}">
                <a16:creationId xmlns="" xmlns:a16="http://schemas.microsoft.com/office/drawing/2014/main" id="{E3B81ACA-7A29-4F22-915C-0A3E969FE784}"/>
              </a:ext>
            </a:extLst>
          </p:cNvPr>
          <p:cNvCxnSpPr/>
          <p:nvPr userDrawn="1"/>
        </p:nvCxnSpPr>
        <p:spPr>
          <a:xfrm>
            <a:off x="0" y="1248229"/>
            <a:ext cx="12192000" cy="0"/>
          </a:xfrm>
          <a:prstGeom prst="line">
            <a:avLst/>
          </a:prstGeom>
          <a:ln w="476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="" xmlns:a16="http://schemas.microsoft.com/office/drawing/2014/main" id="{8F065F87-7C5C-45E6-958D-29763261AE3C}"/>
              </a:ext>
            </a:extLst>
          </p:cNvPr>
          <p:cNvCxnSpPr/>
          <p:nvPr userDrawn="1"/>
        </p:nvCxnSpPr>
        <p:spPr>
          <a:xfrm>
            <a:off x="6" y="1300739"/>
            <a:ext cx="12192000" cy="0"/>
          </a:xfrm>
          <a:prstGeom prst="line">
            <a:avLst/>
          </a:prstGeom>
          <a:ln w="4762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029712D9-A440-495C-ACC2-98A7E7711FCB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5741" y="90868"/>
            <a:ext cx="2917811" cy="1030514"/>
          </a:xfrm>
          <a:prstGeom prst="rect">
            <a:avLst/>
          </a:prstGeom>
        </p:spPr>
      </p:pic>
      <p:sp>
        <p:nvSpPr>
          <p:cNvPr id="17" name="Rectangle 1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5794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21" r:id="rId2"/>
    <p:sldLayoutId id="2147483720" r:id="rId3"/>
    <p:sldLayoutId id="2147483718" r:id="rId4"/>
    <p:sldLayoutId id="2147483719" r:id="rId5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3400" kern="1200" spc="-50" baseline="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acebook.com/sf.mon.bg" TargetMode="External"/><Relationship Id="rId2" Type="http://schemas.openxmlformats.org/officeDocument/2006/relationships/hyperlink" Target="http://opnoir.bg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18898" y="1677504"/>
            <a:ext cx="10925402" cy="4347963"/>
          </a:xfrm>
        </p:spPr>
        <p:txBody>
          <a:bodyPr>
            <a:no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lnSpc>
                <a:spcPct val="200000"/>
              </a:lnSpc>
              <a:spcBef>
                <a:spcPts val="600"/>
              </a:spcBef>
              <a:spcAft>
                <a:spcPts val="600"/>
              </a:spcAft>
            </a:pPr>
            <a:r>
              <a:rPr lang="bg-BG" sz="3600" dirty="0">
                <a:ln/>
                <a:cs typeface="Courier New" panose="02070309020205020404" pitchFamily="49" charset="0"/>
              </a:rPr>
              <a:t/>
            </a:r>
            <a:br>
              <a:rPr lang="bg-BG" sz="3600" dirty="0">
                <a:ln/>
                <a:cs typeface="Courier New" panose="02070309020205020404" pitchFamily="49" charset="0"/>
              </a:rPr>
            </a:br>
            <a:r>
              <a:rPr lang="bg-BG" sz="3600" dirty="0" smtClean="0">
                <a:ln/>
                <a:cs typeface="Courier New" panose="02070309020205020404" pitchFamily="49" charset="0"/>
              </a:rPr>
              <a:t/>
            </a:r>
            <a:br>
              <a:rPr lang="bg-BG" sz="3600" dirty="0" smtClean="0">
                <a:ln/>
                <a:cs typeface="Courier New" panose="02070309020205020404" pitchFamily="49" charset="0"/>
              </a:rPr>
            </a:br>
            <a:r>
              <a:rPr lang="bg-BG" sz="3600" dirty="0">
                <a:ln/>
                <a:cs typeface="Courier New" panose="02070309020205020404" pitchFamily="49" charset="0"/>
              </a:rPr>
              <a:t/>
            </a:r>
            <a:br>
              <a:rPr lang="bg-BG" sz="3600" dirty="0">
                <a:ln/>
                <a:cs typeface="Courier New" panose="02070309020205020404" pitchFamily="49" charset="0"/>
              </a:rPr>
            </a:br>
            <a:r>
              <a:rPr lang="bg-BG" sz="3600" dirty="0">
                <a:ln/>
                <a:cs typeface="Courier New" panose="02070309020205020404" pitchFamily="49" charset="0"/>
              </a:rPr>
              <a:t/>
            </a:r>
            <a:br>
              <a:rPr lang="bg-BG" sz="3600" dirty="0">
                <a:ln/>
                <a:cs typeface="Courier New" panose="02070309020205020404" pitchFamily="49" charset="0"/>
              </a:rPr>
            </a:br>
            <a:r>
              <a:rPr lang="bg-BG" sz="28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ИНФОРМАЦИЯ И КОМУНИКАЦИЯ</a:t>
            </a:r>
            <a:r>
              <a:rPr lang="bg-BG" sz="2800" b="1" dirty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/>
            </a:r>
            <a:br>
              <a:rPr lang="bg-BG" sz="2800" b="1" dirty="0">
                <a:ln/>
                <a:solidFill>
                  <a:schemeClr val="accent1"/>
                </a:solidFill>
                <a:cs typeface="Courier New" panose="02070309020205020404" pitchFamily="49" charset="0"/>
              </a:rPr>
            </a:br>
            <a:r>
              <a:rPr lang="bg-BG" sz="24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ОТЧЕТ ПО ИЗПЪЛНЕНИЕ НА ГОДИШЕН </a:t>
            </a:r>
            <a:r>
              <a:rPr lang="bg-BG" sz="2400" b="1" dirty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ПЛАН ЗА ДЕЙСТВИЕ </a:t>
            </a:r>
            <a:r>
              <a:rPr lang="bg-BG" sz="24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ЗА 2018 </a:t>
            </a:r>
            <a:r>
              <a:rPr lang="bg-BG" sz="2400" b="1" dirty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г.</a:t>
            </a:r>
            <a:br>
              <a:rPr lang="bg-BG" sz="2400" b="1" dirty="0">
                <a:ln/>
                <a:solidFill>
                  <a:schemeClr val="accent1"/>
                </a:solidFill>
                <a:cs typeface="Courier New" panose="02070309020205020404" pitchFamily="49" charset="0"/>
              </a:rPr>
            </a:br>
            <a:r>
              <a:rPr lang="bg-BG" sz="24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ГОДИШЕН </a:t>
            </a:r>
            <a:r>
              <a:rPr lang="bg-BG" sz="2400" b="1" dirty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ПЛАН ЗА ДЕЙСТВИЕ ЗА 2019 г</a:t>
            </a:r>
            <a:r>
              <a:rPr lang="bg-BG" sz="24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. </a:t>
            </a:r>
            <a:r>
              <a:rPr lang="en-US" sz="24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(</a:t>
            </a:r>
            <a:r>
              <a:rPr lang="bg-BG" sz="24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ПРОЕКТ</a:t>
            </a:r>
            <a:r>
              <a:rPr lang="en-US" sz="24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)</a:t>
            </a:r>
            <a:r>
              <a:rPr lang="bg-BG" sz="24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/>
            </a:r>
            <a:br>
              <a:rPr lang="bg-BG" sz="24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</a:br>
            <a:r>
              <a:rPr lang="bg-BG" sz="2400" b="1" dirty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в</a:t>
            </a:r>
            <a:r>
              <a:rPr lang="bg-BG" sz="24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 </a:t>
            </a:r>
            <a:r>
              <a:rPr lang="bg-BG" sz="2400" b="1" dirty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изпълнение на Националната комуникационна стратегия 2014-2020 г. </a:t>
            </a:r>
            <a:r>
              <a:rPr lang="bg-BG" sz="2400" dirty="0"/>
              <a:t/>
            </a:r>
            <a:br>
              <a:rPr lang="bg-BG" sz="2400" dirty="0"/>
            </a:br>
            <a:r>
              <a:rPr lang="bg-BG" sz="24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10-то редовно заседание на Комитета за наблюдение</a:t>
            </a:r>
            <a:br>
              <a:rPr lang="bg-BG" sz="24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</a:br>
            <a:r>
              <a:rPr lang="ru-RU" sz="1800" b="1" dirty="0" err="1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гр.София</a:t>
            </a:r>
            <a:r>
              <a:rPr lang="en-GB" sz="1800" b="1" dirty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, </a:t>
            </a:r>
            <a:r>
              <a:rPr lang="bg-BG" sz="18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29</a:t>
            </a:r>
            <a:r>
              <a:rPr lang="en-GB" sz="18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 </a:t>
            </a:r>
            <a:r>
              <a:rPr lang="bg-BG" sz="18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ноември </a:t>
            </a:r>
            <a:r>
              <a:rPr lang="ru-RU" sz="1800" b="1" dirty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2018 г</a:t>
            </a:r>
            <a:r>
              <a:rPr lang="ru-RU" sz="18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.</a:t>
            </a:r>
            <a:endParaRPr lang="ru-RU" sz="1800" b="1" dirty="0">
              <a:ln/>
              <a:solidFill>
                <a:schemeClr val="accent1"/>
              </a:solidFill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1961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315195" y="1373065"/>
            <a:ext cx="11404857" cy="48178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34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Candara" panose="020E0502030303020204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ru-RU" sz="2400" b="1" cap="small" smtClean="0">
                <a:solidFill>
                  <a:srgbClr val="A51321"/>
                </a:solidFill>
                <a:cs typeface="Arial" panose="020B0604020202020204" pitchFamily="34" charset="0"/>
              </a:rPr>
              <a:t>Информация</a:t>
            </a:r>
            <a:r>
              <a:rPr lang="ru-RU" sz="2400" b="1" smtClean="0">
                <a:solidFill>
                  <a:schemeClr val="accent1">
                    <a:lumMod val="75000"/>
                  </a:schemeClr>
                </a:solidFill>
                <a:ea typeface="+mn-ea"/>
                <a:cs typeface="+mn-cs"/>
              </a:rPr>
              <a:t> </a:t>
            </a:r>
            <a:r>
              <a:rPr lang="ru-RU" sz="2400" b="1" cap="small" smtClean="0">
                <a:solidFill>
                  <a:srgbClr val="A51321"/>
                </a:solidFill>
                <a:cs typeface="Arial" panose="020B0604020202020204" pitchFamily="34" charset="0"/>
              </a:rPr>
              <a:t>за изпълнението на Годишен план за действие за 2018 г.</a:t>
            </a:r>
            <a:endParaRPr lang="bg-BG" sz="2400" b="1" cap="small" dirty="0">
              <a:solidFill>
                <a:srgbClr val="A51321"/>
              </a:solidFill>
              <a:cs typeface="Arial" panose="020B06040202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25953" y="1944993"/>
            <a:ext cx="11010123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		</a:t>
            </a:r>
            <a:r>
              <a:rPr lang="bg-BG" sz="20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Постигнати резултати</a:t>
            </a:r>
          </a:p>
          <a:p>
            <a:endParaRPr lang="bg-BG" sz="2000" b="1" cap="small" dirty="0">
              <a:solidFill>
                <a:srgbClr val="A51321"/>
              </a:solidFill>
              <a:cs typeface="Arial" panose="020B0604020202020204" pitchFamily="34" charset="0"/>
            </a:endParaRPr>
          </a:p>
          <a:p>
            <a:pPr indent="-285750">
              <a:buFont typeface="Wingdings" panose="05000000000000000000" pitchFamily="2" charset="2"/>
              <a:buChar char="ü"/>
            </a:pPr>
            <a:r>
              <a:rPr lang="bg-BG" b="1" dirty="0">
                <a:solidFill>
                  <a:schemeClr val="tx2"/>
                </a:solidFill>
                <a:latin typeface="Candara" panose="020E0502030303020204" pitchFamily="34" charset="0"/>
              </a:rPr>
              <a:t>10 бр. публикации </a:t>
            </a:r>
            <a:r>
              <a:rPr lang="bg-BG" dirty="0">
                <a:solidFill>
                  <a:schemeClr val="tx2"/>
                </a:solidFill>
                <a:latin typeface="Candara" panose="020E0502030303020204" pitchFamily="34" charset="0"/>
              </a:rPr>
              <a:t>свързани с ОП НОИР в Единния информационен </a:t>
            </a:r>
            <a:r>
              <a:rPr lang="bg-BG" dirty="0">
                <a:solidFill>
                  <a:schemeClr val="tx2"/>
                </a:solidFill>
                <a:latin typeface="Candara" panose="020E0502030303020204" pitchFamily="34" charset="0"/>
              </a:rPr>
              <a:t>портал;</a:t>
            </a:r>
          </a:p>
          <a:p>
            <a:endParaRPr lang="bg-BG" dirty="0">
              <a:solidFill>
                <a:schemeClr val="tx2"/>
              </a:solidFill>
              <a:latin typeface="Candara" panose="020E0502030303020204" pitchFamily="34" charset="0"/>
            </a:endParaRPr>
          </a:p>
          <a:p>
            <a:pPr indent="-285750">
              <a:buFont typeface="Wingdings" panose="05000000000000000000" pitchFamily="2" charset="2"/>
              <a:buChar char="ü"/>
            </a:pPr>
            <a:r>
              <a:rPr lang="bg-BG" dirty="0">
                <a:solidFill>
                  <a:schemeClr val="tx2"/>
                </a:solidFill>
                <a:latin typeface="Candara" panose="020E0502030303020204" pitchFamily="34" charset="0"/>
              </a:rPr>
              <a:t>Организирано </a:t>
            </a:r>
            <a:r>
              <a:rPr lang="bg-BG" dirty="0">
                <a:solidFill>
                  <a:schemeClr val="tx2"/>
                </a:solidFill>
                <a:latin typeface="Candara" panose="020E0502030303020204" pitchFamily="34" charset="0"/>
              </a:rPr>
              <a:t>едно </a:t>
            </a:r>
            <a:r>
              <a:rPr lang="bg-BG" b="1" dirty="0">
                <a:solidFill>
                  <a:schemeClr val="tx2"/>
                </a:solidFill>
                <a:latin typeface="Candara" panose="020E0502030303020204" pitchFamily="34" charset="0"/>
              </a:rPr>
              <a:t>голямо публично </a:t>
            </a:r>
            <a:r>
              <a:rPr lang="bg-BG" b="1" dirty="0">
                <a:solidFill>
                  <a:schemeClr val="tx2"/>
                </a:solidFill>
                <a:latin typeface="Candara" panose="020E0502030303020204" pitchFamily="34" charset="0"/>
              </a:rPr>
              <a:t>събитие </a:t>
            </a:r>
            <a:r>
              <a:rPr lang="bg-BG" dirty="0">
                <a:solidFill>
                  <a:schemeClr val="tx2"/>
                </a:solidFill>
                <a:latin typeface="Candara" panose="020E0502030303020204" pitchFamily="34" charset="0"/>
              </a:rPr>
              <a:t>за популяризиране на програмата;</a:t>
            </a:r>
            <a:endParaRPr lang="bg-BG" dirty="0">
              <a:solidFill>
                <a:schemeClr val="tx2"/>
              </a:solidFill>
              <a:latin typeface="Candara" panose="020E0502030303020204" pitchFamily="34" charset="0"/>
            </a:endParaRPr>
          </a:p>
          <a:p>
            <a:endParaRPr lang="bg-BG" dirty="0">
              <a:solidFill>
                <a:schemeClr val="tx2"/>
              </a:solidFill>
              <a:latin typeface="Candara" panose="020E0502030303020204" pitchFamily="34" charset="0"/>
            </a:endParaRPr>
          </a:p>
          <a:p>
            <a:pPr indent="-285750">
              <a:buFont typeface="Wingdings" panose="05000000000000000000" pitchFamily="2" charset="2"/>
              <a:buChar char="ü"/>
            </a:pPr>
            <a:r>
              <a:rPr lang="bg-BG" dirty="0">
                <a:solidFill>
                  <a:schemeClr val="tx2"/>
                </a:solidFill>
                <a:latin typeface="Candara" panose="020E0502030303020204" pitchFamily="34" charset="0"/>
              </a:rPr>
              <a:t>Над </a:t>
            </a:r>
            <a:r>
              <a:rPr lang="bg-BG" b="1" dirty="0">
                <a:solidFill>
                  <a:schemeClr val="tx2"/>
                </a:solidFill>
                <a:latin typeface="Candara" panose="020E0502030303020204" pitchFamily="34" charset="0"/>
              </a:rPr>
              <a:t>80 актуализации на информацията </a:t>
            </a:r>
            <a:r>
              <a:rPr lang="bg-BG" dirty="0">
                <a:solidFill>
                  <a:schemeClr val="tx2"/>
                </a:solidFill>
                <a:latin typeface="Candara" panose="020E0502030303020204" pitchFamily="34" charset="0"/>
              </a:rPr>
              <a:t>в </a:t>
            </a:r>
            <a:r>
              <a:rPr lang="bg-BG" dirty="0">
                <a:solidFill>
                  <a:schemeClr val="tx2"/>
                </a:solidFill>
                <a:latin typeface="Candara" panose="020E0502030303020204" pitchFamily="34" charset="0"/>
              </a:rPr>
              <a:t>сайта </a:t>
            </a:r>
            <a:r>
              <a:rPr lang="bg-BG" dirty="0">
                <a:solidFill>
                  <a:schemeClr val="tx2"/>
                </a:solidFill>
                <a:latin typeface="Candara" panose="020E0502030303020204" pitchFamily="34" charset="0"/>
                <a:hlinkClick r:id="rId2"/>
              </a:rPr>
              <a:t>http</a:t>
            </a:r>
            <a:r>
              <a:rPr lang="bg-BG" dirty="0">
                <a:solidFill>
                  <a:schemeClr val="tx2"/>
                </a:solidFill>
                <a:latin typeface="Candara" panose="020E0502030303020204" pitchFamily="34" charset="0"/>
                <a:hlinkClick r:id="rId2"/>
              </a:rPr>
              <a:t>://</a:t>
            </a:r>
            <a:r>
              <a:rPr lang="en-US" dirty="0" err="1">
                <a:solidFill>
                  <a:schemeClr val="tx2"/>
                </a:solidFill>
                <a:latin typeface="Candara" panose="020E0502030303020204" pitchFamily="34" charset="0"/>
                <a:hlinkClick r:id="rId2"/>
              </a:rPr>
              <a:t>opnoir</a:t>
            </a:r>
            <a:r>
              <a:rPr lang="bg-BG" dirty="0">
                <a:solidFill>
                  <a:schemeClr val="tx2"/>
                </a:solidFill>
                <a:latin typeface="Candara" panose="020E0502030303020204" pitchFamily="34" charset="0"/>
                <a:hlinkClick r:id="rId2"/>
              </a:rPr>
              <a:t>.</a:t>
            </a:r>
            <a:r>
              <a:rPr lang="bg-BG" dirty="0" err="1">
                <a:solidFill>
                  <a:schemeClr val="tx2"/>
                </a:solidFill>
                <a:latin typeface="Candara" panose="020E0502030303020204" pitchFamily="34" charset="0"/>
                <a:hlinkClick r:id="rId2"/>
              </a:rPr>
              <a:t>bg</a:t>
            </a:r>
            <a:r>
              <a:rPr lang="bg-BG" dirty="0">
                <a:solidFill>
                  <a:schemeClr val="tx2"/>
                </a:solidFill>
                <a:latin typeface="Candara" panose="020E0502030303020204" pitchFamily="34" charset="0"/>
              </a:rPr>
              <a:t> </a:t>
            </a:r>
            <a:r>
              <a:rPr lang="bg-BG" dirty="0">
                <a:solidFill>
                  <a:schemeClr val="tx2"/>
                </a:solidFill>
                <a:latin typeface="Candara" panose="020E0502030303020204" pitchFamily="34" charset="0"/>
              </a:rPr>
              <a:t> </a:t>
            </a:r>
            <a:r>
              <a:rPr lang="bg-BG" dirty="0">
                <a:solidFill>
                  <a:schemeClr val="tx2"/>
                </a:solidFill>
                <a:latin typeface="Candara" panose="020E0502030303020204" pitchFamily="34" charset="0"/>
              </a:rPr>
              <a:t>и във </a:t>
            </a:r>
            <a:r>
              <a:rPr lang="bg-BG" dirty="0" err="1">
                <a:solidFill>
                  <a:schemeClr val="tx2"/>
                </a:solidFill>
                <a:latin typeface="Candara" panose="020E0502030303020204" pitchFamily="34" charset="0"/>
              </a:rPr>
              <a:t>facebook</a:t>
            </a:r>
            <a:r>
              <a:rPr lang="bg-BG" dirty="0">
                <a:solidFill>
                  <a:schemeClr val="tx2"/>
                </a:solidFill>
                <a:latin typeface="Candara" panose="020E0502030303020204" pitchFamily="34" charset="0"/>
              </a:rPr>
              <a:t> страницата на ОП </a:t>
            </a:r>
            <a:r>
              <a:rPr lang="bg-BG" dirty="0">
                <a:solidFill>
                  <a:schemeClr val="tx2"/>
                </a:solidFill>
                <a:latin typeface="Candara" panose="020E0502030303020204" pitchFamily="34" charset="0"/>
              </a:rPr>
              <a:t>НОИР </a:t>
            </a:r>
            <a:r>
              <a:rPr lang="bg-BG" dirty="0">
                <a:solidFill>
                  <a:schemeClr val="tx2"/>
                </a:solidFill>
                <a:latin typeface="Candara" panose="020E0502030303020204" pitchFamily="34" charset="0"/>
                <a:hlinkClick r:id="rId3"/>
              </a:rPr>
              <a:t>https</a:t>
            </a:r>
            <a:r>
              <a:rPr lang="bg-BG" dirty="0">
                <a:solidFill>
                  <a:schemeClr val="tx2"/>
                </a:solidFill>
                <a:latin typeface="Candara" panose="020E0502030303020204" pitchFamily="34" charset="0"/>
                <a:hlinkClick r:id="rId3"/>
              </a:rPr>
              <a:t>://</a:t>
            </a:r>
            <a:r>
              <a:rPr lang="bg-BG" dirty="0">
                <a:solidFill>
                  <a:schemeClr val="tx2"/>
                </a:solidFill>
                <a:latin typeface="Candara" panose="020E0502030303020204" pitchFamily="34" charset="0"/>
                <a:hlinkClick r:id="rId3"/>
              </a:rPr>
              <a:t>www.facebook.com/sf.mon.bg</a:t>
            </a:r>
            <a:r>
              <a:rPr lang="bg-BG" dirty="0">
                <a:solidFill>
                  <a:schemeClr val="tx2"/>
                </a:solidFill>
                <a:latin typeface="Candara" panose="020E0502030303020204" pitchFamily="34" charset="0"/>
              </a:rPr>
              <a:t>;</a:t>
            </a:r>
            <a:endParaRPr lang="en-US" dirty="0">
              <a:solidFill>
                <a:schemeClr val="tx2"/>
              </a:solidFill>
              <a:latin typeface="Candara" panose="020E0502030303020204" pitchFamily="34" charset="0"/>
            </a:endParaRPr>
          </a:p>
          <a:p>
            <a:endParaRPr lang="bg-BG" dirty="0">
              <a:solidFill>
                <a:schemeClr val="tx2"/>
              </a:solidFill>
              <a:latin typeface="Candara" panose="020E0502030303020204" pitchFamily="34" charset="0"/>
            </a:endParaRPr>
          </a:p>
          <a:p>
            <a:pPr indent="-285750">
              <a:buFont typeface="Wingdings" panose="05000000000000000000" pitchFamily="2" charset="2"/>
              <a:buChar char="ü"/>
            </a:pPr>
            <a:r>
              <a:rPr lang="bg-BG" dirty="0">
                <a:solidFill>
                  <a:schemeClr val="tx2"/>
                </a:solidFill>
                <a:latin typeface="Candara" panose="020E0502030303020204" pitchFamily="34" charset="0"/>
              </a:rPr>
              <a:t>Проведени </a:t>
            </a:r>
            <a:r>
              <a:rPr lang="bg-BG" b="1" dirty="0">
                <a:solidFill>
                  <a:schemeClr val="tx2"/>
                </a:solidFill>
                <a:latin typeface="Candara" panose="020E0502030303020204" pitchFamily="34" charset="0"/>
              </a:rPr>
              <a:t>3 бр. информационни кампании тип „Инфо дни“</a:t>
            </a:r>
            <a:r>
              <a:rPr lang="bg-BG" dirty="0">
                <a:solidFill>
                  <a:schemeClr val="tx2"/>
                </a:solidFill>
                <a:latin typeface="Candara" panose="020E0502030303020204" pitchFamily="34" charset="0"/>
              </a:rPr>
              <a:t> за популяризиране на нови процедури за предоставяне на безвъзмездна финансова </a:t>
            </a:r>
            <a:r>
              <a:rPr lang="bg-BG" dirty="0">
                <a:solidFill>
                  <a:schemeClr val="tx2"/>
                </a:solidFill>
                <a:latin typeface="Candara" panose="020E0502030303020204" pitchFamily="34" charset="0"/>
              </a:rPr>
              <a:t>помощ</a:t>
            </a:r>
            <a:r>
              <a:rPr lang="bg-BG" dirty="0">
                <a:solidFill>
                  <a:schemeClr val="tx2"/>
                </a:solidFill>
                <a:latin typeface="Candara" panose="020E0502030303020204" pitchFamily="34" charset="0"/>
              </a:rPr>
              <a:t>;</a:t>
            </a:r>
            <a:endParaRPr lang="bg-BG" dirty="0">
              <a:solidFill>
                <a:schemeClr val="tx2"/>
              </a:solidFill>
              <a:latin typeface="Candara" panose="020E0502030303020204" pitchFamily="34" charset="0"/>
            </a:endParaRPr>
          </a:p>
          <a:p>
            <a:pPr indent="-285750">
              <a:buFont typeface="Wingdings" panose="05000000000000000000" pitchFamily="2" charset="2"/>
              <a:buChar char="ü"/>
            </a:pPr>
            <a:endParaRPr lang="en-US" dirty="0">
              <a:solidFill>
                <a:schemeClr val="tx2"/>
              </a:solidFill>
              <a:latin typeface="Candara" panose="020E0502030303020204" pitchFamily="34" charset="0"/>
            </a:endParaRPr>
          </a:p>
          <a:p>
            <a:pPr indent="-285750">
              <a:buFont typeface="Wingdings" panose="05000000000000000000" pitchFamily="2" charset="2"/>
              <a:buChar char="ü"/>
            </a:pPr>
            <a:r>
              <a:rPr lang="bg-BG" dirty="0">
                <a:solidFill>
                  <a:schemeClr val="tx2"/>
                </a:solidFill>
                <a:latin typeface="Candara" panose="020E0502030303020204" pitchFamily="34" charset="0"/>
              </a:rPr>
              <a:t>Проведени </a:t>
            </a:r>
            <a:r>
              <a:rPr lang="bg-BG" b="1" dirty="0">
                <a:solidFill>
                  <a:schemeClr val="tx2"/>
                </a:solidFill>
                <a:latin typeface="Candara" panose="020E0502030303020204" pitchFamily="34" charset="0"/>
              </a:rPr>
              <a:t>8 бр. обучения на бенефициенти</a:t>
            </a:r>
            <a:r>
              <a:rPr lang="bg-BG" dirty="0">
                <a:solidFill>
                  <a:schemeClr val="tx2"/>
                </a:solidFill>
                <a:latin typeface="Candara" panose="020E0502030303020204" pitchFamily="34" charset="0"/>
              </a:rPr>
              <a:t>, сключили договори за финансиране на </a:t>
            </a:r>
            <a:r>
              <a:rPr lang="bg-BG" dirty="0">
                <a:solidFill>
                  <a:schemeClr val="tx2"/>
                </a:solidFill>
                <a:latin typeface="Candara" panose="020E0502030303020204" pitchFamily="34" charset="0"/>
              </a:rPr>
              <a:t>проекти;</a:t>
            </a:r>
          </a:p>
          <a:p>
            <a:pPr indent="-285750">
              <a:buFont typeface="Wingdings" panose="05000000000000000000" pitchFamily="2" charset="2"/>
              <a:buChar char="ü"/>
            </a:pPr>
            <a:endParaRPr lang="bg-BG" dirty="0">
              <a:solidFill>
                <a:schemeClr val="tx2"/>
              </a:solidFill>
              <a:latin typeface="Candara" panose="020E0502030303020204" pitchFamily="34" charset="0"/>
            </a:endParaRPr>
          </a:p>
          <a:p>
            <a:pPr indent="-285750">
              <a:buFont typeface="Wingdings" panose="05000000000000000000" pitchFamily="2" charset="2"/>
              <a:buChar char="ü"/>
            </a:pPr>
            <a:r>
              <a:rPr lang="bg-BG" dirty="0">
                <a:solidFill>
                  <a:schemeClr val="tx2"/>
                </a:solidFill>
                <a:latin typeface="Candara" panose="020E0502030303020204" pitchFamily="34" charset="0"/>
              </a:rPr>
              <a:t>Проведени </a:t>
            </a:r>
            <a:r>
              <a:rPr lang="bg-BG" b="1" dirty="0">
                <a:solidFill>
                  <a:schemeClr val="tx2"/>
                </a:solidFill>
                <a:latin typeface="Candara" panose="020E0502030303020204" pitchFamily="34" charset="0"/>
              </a:rPr>
              <a:t>4 бр. обучения на експертите по информация и комуникация</a:t>
            </a:r>
            <a:r>
              <a:rPr lang="bg-BG" dirty="0">
                <a:solidFill>
                  <a:schemeClr val="tx2"/>
                </a:solidFill>
                <a:latin typeface="Candara" panose="020E0502030303020204" pitchFamily="34" charset="0"/>
              </a:rPr>
              <a:t>, членове на мрежата на УО на ОП НОИР </a:t>
            </a:r>
            <a:r>
              <a:rPr lang="bg-BG" dirty="0">
                <a:solidFill>
                  <a:schemeClr val="tx2"/>
                </a:solidFill>
                <a:latin typeface="Candara" panose="020E0502030303020204" pitchFamily="34" charset="0"/>
              </a:rPr>
              <a:t>.</a:t>
            </a:r>
            <a:endParaRPr lang="bg-BG" dirty="0">
              <a:solidFill>
                <a:schemeClr val="tx2"/>
              </a:solidFill>
              <a:latin typeface="Candara" panose="020E0502030303020204" pitchFamily="34" charset="0"/>
            </a:endParaRPr>
          </a:p>
        </p:txBody>
      </p:sp>
      <p:sp>
        <p:nvSpPr>
          <p:cNvPr id="6" name="AutoShape 8" descr="Резултат с изображение за achieved results"/>
          <p:cNvSpPr>
            <a:spLocks noChangeAspect="1" noChangeArrowheads="1"/>
          </p:cNvSpPr>
          <p:nvPr/>
        </p:nvSpPr>
        <p:spPr bwMode="auto">
          <a:xfrm>
            <a:off x="155574" y="-144463"/>
            <a:ext cx="4472409" cy="4472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bg-BG"/>
          </a:p>
        </p:txBody>
      </p:sp>
      <p:sp>
        <p:nvSpPr>
          <p:cNvPr id="7" name="AutoShape 10" descr="Резултат с изображение за achieved result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bg-BG"/>
          </a:p>
        </p:txBody>
      </p:sp>
      <p:sp>
        <p:nvSpPr>
          <p:cNvPr id="8" name="AutoShape 12" descr="Резултат с изображение за achieved result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bg-BG"/>
          </a:p>
        </p:txBody>
      </p:sp>
      <p:pic>
        <p:nvPicPr>
          <p:cNvPr id="1038" name="Picture 14" descr="https://krcon.nl/wp-content/uploads/2017/03/checkbox-303113_960_720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702" y="1944993"/>
            <a:ext cx="665829" cy="673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6950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315195" y="1373065"/>
            <a:ext cx="11404857" cy="48178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34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Candara" panose="020E0502030303020204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ru-RU" sz="2400" b="1" cap="small" smtClean="0">
                <a:solidFill>
                  <a:srgbClr val="A51321"/>
                </a:solidFill>
                <a:cs typeface="Arial" panose="020B0604020202020204" pitchFamily="34" charset="0"/>
              </a:rPr>
              <a:t>Информация</a:t>
            </a:r>
            <a:r>
              <a:rPr lang="ru-RU" sz="2400" b="1" smtClean="0">
                <a:solidFill>
                  <a:schemeClr val="accent1">
                    <a:lumMod val="75000"/>
                  </a:schemeClr>
                </a:solidFill>
                <a:ea typeface="+mn-ea"/>
                <a:cs typeface="+mn-cs"/>
              </a:rPr>
              <a:t> </a:t>
            </a:r>
            <a:r>
              <a:rPr lang="ru-RU" sz="2400" b="1" cap="small" smtClean="0">
                <a:solidFill>
                  <a:srgbClr val="A51321"/>
                </a:solidFill>
                <a:cs typeface="Arial" panose="020B0604020202020204" pitchFamily="34" charset="0"/>
              </a:rPr>
              <a:t>за изпълнението на Годишен план за действие за 2018 г.</a:t>
            </a:r>
            <a:endParaRPr lang="bg-BG" sz="2400" b="1" cap="small" dirty="0">
              <a:solidFill>
                <a:srgbClr val="A51321"/>
              </a:solidFill>
              <a:cs typeface="Arial" panose="020B06040202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25953" y="1944993"/>
            <a:ext cx="11010123" cy="43950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		</a:t>
            </a:r>
            <a:r>
              <a:rPr lang="bg-BG" sz="20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Постигнати резултати</a:t>
            </a:r>
          </a:p>
          <a:p>
            <a:endParaRPr lang="en-US" sz="2000" b="1" cap="small" dirty="0" smtClean="0">
              <a:solidFill>
                <a:srgbClr val="A51321"/>
              </a:solidFill>
              <a:cs typeface="Arial" panose="020B0604020202020204" pitchFamily="34" charset="0"/>
            </a:endParaRPr>
          </a:p>
          <a:p>
            <a:endParaRPr lang="bg-BG" sz="2000" b="1" cap="small" dirty="0">
              <a:solidFill>
                <a:srgbClr val="A51321"/>
              </a:solidFill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bg-BG" dirty="0">
                <a:solidFill>
                  <a:schemeClr val="tx2"/>
                </a:solidFill>
                <a:latin typeface="Candara" panose="020E0502030303020204" pitchFamily="34" charset="0"/>
              </a:rPr>
              <a:t>Проведено </a:t>
            </a:r>
            <a:r>
              <a:rPr lang="bg-BG" b="1" dirty="0">
                <a:solidFill>
                  <a:schemeClr val="tx2"/>
                </a:solidFill>
                <a:latin typeface="Candara" panose="020E0502030303020204" pitchFamily="34" charset="0"/>
              </a:rPr>
              <a:t>1 обучение на МИГ </a:t>
            </a:r>
            <a:r>
              <a:rPr lang="bg-BG" dirty="0">
                <a:solidFill>
                  <a:schemeClr val="tx2"/>
                </a:solidFill>
                <a:latin typeface="Candara" panose="020E0502030303020204" pitchFamily="34" charset="0"/>
              </a:rPr>
              <a:t>с </a:t>
            </a:r>
            <a:r>
              <a:rPr lang="bg-BG" dirty="0" err="1">
                <a:solidFill>
                  <a:schemeClr val="tx2"/>
                </a:solidFill>
                <a:latin typeface="Candara" panose="020E0502030303020204" pitchFamily="34" charset="0"/>
              </a:rPr>
              <a:t>многофондови</a:t>
            </a:r>
            <a:r>
              <a:rPr lang="bg-BG" dirty="0">
                <a:solidFill>
                  <a:schemeClr val="tx2"/>
                </a:solidFill>
                <a:latin typeface="Candara" panose="020E0502030303020204" pitchFamily="34" charset="0"/>
              </a:rPr>
              <a:t> стратегии по ВОМР, финансирани по ОП НОИР;</a:t>
            </a:r>
          </a:p>
          <a:p>
            <a:endParaRPr lang="bg-BG" dirty="0">
              <a:solidFill>
                <a:schemeClr val="tx2"/>
              </a:solidFill>
              <a:latin typeface="Candara" panose="020E0502030303020204" pitchFamily="34" charset="0"/>
            </a:endParaRPr>
          </a:p>
          <a:p>
            <a:pPr marL="285750" indent="-28575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bg-BG" dirty="0">
                <a:solidFill>
                  <a:schemeClr val="tx2"/>
                </a:solidFill>
                <a:latin typeface="Candara" panose="020E0502030303020204" pitchFamily="34" charset="0"/>
              </a:rPr>
              <a:t>Проведено </a:t>
            </a:r>
            <a:r>
              <a:rPr lang="bg-BG" b="1" dirty="0">
                <a:solidFill>
                  <a:schemeClr val="tx2"/>
                </a:solidFill>
                <a:latin typeface="Candara" panose="020E0502030303020204" pitchFamily="34" charset="0"/>
              </a:rPr>
              <a:t>1 обществено обсъждане </a:t>
            </a:r>
            <a:r>
              <a:rPr lang="bg-BG" dirty="0">
                <a:solidFill>
                  <a:schemeClr val="tx2"/>
                </a:solidFill>
                <a:latin typeface="Candara" panose="020E0502030303020204" pitchFamily="34" charset="0"/>
              </a:rPr>
              <a:t>по проекти на документация по нови процедури на подбор на </a:t>
            </a:r>
            <a:r>
              <a:rPr lang="bg-BG" dirty="0" smtClean="0">
                <a:solidFill>
                  <a:schemeClr val="tx2"/>
                </a:solidFill>
                <a:latin typeface="Candara" panose="020E0502030303020204" pitchFamily="34" charset="0"/>
              </a:rPr>
              <a:t>проекти;</a:t>
            </a:r>
          </a:p>
          <a:p>
            <a:pPr marL="285750" indent="-28575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endParaRPr lang="bg-BG" dirty="0">
              <a:solidFill>
                <a:schemeClr val="tx2"/>
              </a:solidFill>
              <a:latin typeface="Candara" panose="020E0502030303020204" pitchFamily="34" charset="0"/>
            </a:endParaRPr>
          </a:p>
          <a:p>
            <a:pPr marL="285750" indent="-28575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bg-BG" dirty="0" smtClean="0">
                <a:solidFill>
                  <a:schemeClr val="tx2"/>
                </a:solidFill>
                <a:latin typeface="Candara" panose="020E0502030303020204" pitchFamily="34" charset="0"/>
              </a:rPr>
              <a:t>Проведени </a:t>
            </a:r>
            <a:r>
              <a:rPr lang="bg-BG" b="1" dirty="0">
                <a:solidFill>
                  <a:schemeClr val="tx2"/>
                </a:solidFill>
                <a:latin typeface="Candara" panose="020E0502030303020204" pitchFamily="34" charset="0"/>
              </a:rPr>
              <a:t>3 бр. работни срещи на мрежата </a:t>
            </a:r>
            <a:r>
              <a:rPr lang="bg-BG" b="1" dirty="0" smtClean="0">
                <a:solidFill>
                  <a:schemeClr val="tx2"/>
                </a:solidFill>
                <a:latin typeface="Candara" panose="020E0502030303020204" pitchFamily="34" charset="0"/>
              </a:rPr>
              <a:t>от експерти </a:t>
            </a:r>
            <a:r>
              <a:rPr lang="bg-BG" b="1" dirty="0">
                <a:solidFill>
                  <a:schemeClr val="tx2"/>
                </a:solidFill>
                <a:latin typeface="Candara" panose="020E0502030303020204" pitchFamily="34" charset="0"/>
              </a:rPr>
              <a:t>по информация и комуникация </a:t>
            </a:r>
            <a:r>
              <a:rPr lang="bg-BG" dirty="0">
                <a:solidFill>
                  <a:schemeClr val="tx2"/>
                </a:solidFill>
                <a:latin typeface="Candara" panose="020E0502030303020204" pitchFamily="34" charset="0"/>
              </a:rPr>
              <a:t>на ОП </a:t>
            </a:r>
            <a:r>
              <a:rPr lang="bg-BG" dirty="0" smtClean="0">
                <a:solidFill>
                  <a:schemeClr val="tx2"/>
                </a:solidFill>
                <a:latin typeface="Candara" panose="020E0502030303020204" pitchFamily="34" charset="0"/>
              </a:rPr>
              <a:t>НОИР;</a:t>
            </a:r>
          </a:p>
          <a:p>
            <a:pPr marL="285750" indent="-28575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endParaRPr lang="bg-BG" dirty="0" smtClean="0">
              <a:solidFill>
                <a:schemeClr val="tx2"/>
              </a:solidFill>
              <a:latin typeface="Candara" panose="020E0502030303020204" pitchFamily="34" charset="0"/>
            </a:endParaRPr>
          </a:p>
          <a:p>
            <a:pPr marL="285750" indent="-28575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bg-BG" b="1" dirty="0" smtClean="0">
                <a:solidFill>
                  <a:schemeClr val="tx2"/>
                </a:solidFill>
                <a:latin typeface="Candara" panose="020E0502030303020204" pitchFamily="34" charset="0"/>
              </a:rPr>
              <a:t>2 </a:t>
            </a:r>
            <a:r>
              <a:rPr lang="bg-BG" b="1" dirty="0">
                <a:solidFill>
                  <a:schemeClr val="tx2"/>
                </a:solidFill>
                <a:latin typeface="Candara" panose="020E0502030303020204" pitchFamily="34" charset="0"/>
              </a:rPr>
              <a:t>бр. </a:t>
            </a:r>
            <a:r>
              <a:rPr lang="bg-BG" b="1" dirty="0" smtClean="0">
                <a:solidFill>
                  <a:schemeClr val="tx2"/>
                </a:solidFill>
                <a:latin typeface="Candara" panose="020E0502030303020204" pitchFamily="34" charset="0"/>
              </a:rPr>
              <a:t>информационни кампании </a:t>
            </a:r>
            <a:r>
              <a:rPr lang="bg-BG" dirty="0">
                <a:solidFill>
                  <a:schemeClr val="tx2"/>
                </a:solidFill>
                <a:latin typeface="Candara" panose="020E0502030303020204" pitchFamily="34" charset="0"/>
              </a:rPr>
              <a:t>в електронни </a:t>
            </a:r>
            <a:r>
              <a:rPr lang="bg-BG" dirty="0" smtClean="0">
                <a:solidFill>
                  <a:schemeClr val="tx2"/>
                </a:solidFill>
                <a:latin typeface="Candara" panose="020E0502030303020204" pitchFamily="34" charset="0"/>
              </a:rPr>
              <a:t>медии в </a:t>
            </a:r>
            <a:r>
              <a:rPr lang="bg-BG" dirty="0">
                <a:solidFill>
                  <a:schemeClr val="tx2"/>
                </a:solidFill>
                <a:latin typeface="Candara" panose="020E0502030303020204" pitchFamily="34" charset="0"/>
              </a:rPr>
              <a:t>интернет са в процес на </a:t>
            </a:r>
            <a:r>
              <a:rPr lang="bg-BG" dirty="0" smtClean="0">
                <a:solidFill>
                  <a:schemeClr val="tx2"/>
                </a:solidFill>
                <a:latin typeface="Candara" panose="020E0502030303020204" pitchFamily="34" charset="0"/>
              </a:rPr>
              <a:t>изпълнение; </a:t>
            </a:r>
          </a:p>
          <a:p>
            <a:pPr marL="285750" indent="-28575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endParaRPr lang="bg-BG" dirty="0">
              <a:solidFill>
                <a:schemeClr val="tx2"/>
              </a:solidFill>
              <a:latin typeface="Candara" panose="020E0502030303020204" pitchFamily="34" charset="0"/>
            </a:endParaRPr>
          </a:p>
          <a:p>
            <a:pPr marL="285750" indent="-28575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bg-BG" dirty="0" smtClean="0">
                <a:solidFill>
                  <a:schemeClr val="tx2"/>
                </a:solidFill>
                <a:latin typeface="Candara" panose="020E0502030303020204" pitchFamily="34" charset="0"/>
              </a:rPr>
              <a:t>Изработка </a:t>
            </a:r>
            <a:r>
              <a:rPr lang="bg-BG" dirty="0">
                <a:solidFill>
                  <a:schemeClr val="tx2"/>
                </a:solidFill>
                <a:latin typeface="Candara" panose="020E0502030303020204" pitchFamily="34" charset="0"/>
              </a:rPr>
              <a:t>на рекламно-информационни </a:t>
            </a:r>
            <a:r>
              <a:rPr lang="bg-BG" dirty="0" smtClean="0">
                <a:solidFill>
                  <a:schemeClr val="tx2"/>
                </a:solidFill>
                <a:latin typeface="Candara" panose="020E0502030303020204" pitchFamily="34" charset="0"/>
              </a:rPr>
              <a:t>материали – в процес на изпълнение.</a:t>
            </a:r>
            <a:endParaRPr lang="en-US" dirty="0">
              <a:solidFill>
                <a:schemeClr val="tx2"/>
              </a:solidFill>
              <a:latin typeface="Candara" panose="020E0502030303020204" pitchFamily="34" charset="0"/>
            </a:endParaRPr>
          </a:p>
          <a:p>
            <a:endParaRPr lang="bg-BG" dirty="0"/>
          </a:p>
        </p:txBody>
      </p:sp>
      <p:pic>
        <p:nvPicPr>
          <p:cNvPr id="4" name="Picture 14" descr="https://krcon.nl/wp-content/uploads/2017/03/checkbox-303113_960_720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702" y="1944993"/>
            <a:ext cx="665829" cy="673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8440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bg-BG" sz="24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ПРОЕКТ НА ГОДИШЕН ПЛАН ЗА ДЕЙСТВИЕ ЗА </a:t>
            </a:r>
            <a:r>
              <a:rPr lang="bg-BG" sz="24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201</a:t>
            </a:r>
            <a:r>
              <a:rPr lang="en-US" sz="24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9</a:t>
            </a:r>
            <a:r>
              <a:rPr lang="bg-BG" sz="24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 </a:t>
            </a:r>
            <a:r>
              <a:rPr lang="bg-BG" sz="24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г.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5697" y="2305858"/>
            <a:ext cx="10683551" cy="4023360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v"/>
            </a:pPr>
            <a:r>
              <a:rPr lang="bg-BG" dirty="0" smtClean="0">
                <a:solidFill>
                  <a:schemeClr val="tx2"/>
                </a:solidFill>
              </a:rPr>
              <a:t> </a:t>
            </a:r>
            <a:r>
              <a:rPr lang="bg-BG" dirty="0" smtClean="0">
                <a:solidFill>
                  <a:schemeClr val="tx2"/>
                </a:solidFill>
              </a:rPr>
              <a:t>Публикации </a:t>
            </a:r>
            <a:r>
              <a:rPr lang="bg-BG" dirty="0">
                <a:solidFill>
                  <a:schemeClr val="tx2"/>
                </a:solidFill>
              </a:rPr>
              <a:t>свързани с ОП НОИР в Единния информационен </a:t>
            </a:r>
            <a:r>
              <a:rPr lang="bg-BG" dirty="0" smtClean="0">
                <a:solidFill>
                  <a:schemeClr val="tx2"/>
                </a:solidFill>
              </a:rPr>
              <a:t>портал; </a:t>
            </a:r>
            <a:endParaRPr lang="bg-BG" dirty="0">
              <a:solidFill>
                <a:schemeClr val="tx2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bg-BG" dirty="0" smtClean="0">
                <a:solidFill>
                  <a:schemeClr val="tx2"/>
                </a:solidFill>
              </a:rPr>
              <a:t> Организиране </a:t>
            </a:r>
            <a:r>
              <a:rPr lang="bg-BG" dirty="0">
                <a:solidFill>
                  <a:schemeClr val="tx2"/>
                </a:solidFill>
              </a:rPr>
              <a:t>на голямо публично </a:t>
            </a:r>
            <a:r>
              <a:rPr lang="bg-BG" dirty="0" smtClean="0">
                <a:solidFill>
                  <a:schemeClr val="tx2"/>
                </a:solidFill>
              </a:rPr>
              <a:t>събитие през 2019 г. </a:t>
            </a:r>
            <a:r>
              <a:rPr lang="bg-BG" dirty="0">
                <a:solidFill>
                  <a:schemeClr val="tx2"/>
                </a:solidFill>
              </a:rPr>
              <a:t>– </a:t>
            </a:r>
            <a:r>
              <a:rPr lang="bg-BG" b="1" dirty="0">
                <a:solidFill>
                  <a:schemeClr val="tx2"/>
                </a:solidFill>
              </a:rPr>
              <a:t>1 брой</a:t>
            </a:r>
            <a:r>
              <a:rPr lang="bg-BG" dirty="0">
                <a:solidFill>
                  <a:schemeClr val="tx2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bg-BG" dirty="0" smtClean="0">
                <a:solidFill>
                  <a:schemeClr val="tx2"/>
                </a:solidFill>
              </a:rPr>
              <a:t> Обновяване, поддръжка </a:t>
            </a:r>
            <a:r>
              <a:rPr lang="bg-BG" dirty="0">
                <a:solidFill>
                  <a:schemeClr val="tx2"/>
                </a:solidFill>
              </a:rPr>
              <a:t>и </a:t>
            </a:r>
            <a:r>
              <a:rPr lang="bg-BG" dirty="0" smtClean="0">
                <a:solidFill>
                  <a:schemeClr val="tx2"/>
                </a:solidFill>
              </a:rPr>
              <a:t>регулярна актуализация </a:t>
            </a:r>
            <a:r>
              <a:rPr lang="bg-BG" dirty="0">
                <a:solidFill>
                  <a:schemeClr val="tx2"/>
                </a:solidFill>
              </a:rPr>
              <a:t>на  интернет страница </a:t>
            </a:r>
            <a:r>
              <a:rPr lang="bg-BG" dirty="0" smtClean="0">
                <a:solidFill>
                  <a:schemeClr val="tx2"/>
                </a:solidFill>
              </a:rPr>
              <a:t>на УО и </a:t>
            </a:r>
            <a:r>
              <a:rPr lang="bg-BG" dirty="0">
                <a:solidFill>
                  <a:schemeClr val="tx2"/>
                </a:solidFill>
              </a:rPr>
              <a:t>страницата в социалната мрежа </a:t>
            </a:r>
            <a:r>
              <a:rPr lang="bg-BG" dirty="0" err="1" smtClean="0">
                <a:solidFill>
                  <a:schemeClr val="tx2"/>
                </a:solidFill>
              </a:rPr>
              <a:t>facebook</a:t>
            </a:r>
            <a:r>
              <a:rPr lang="en-GB" dirty="0" smtClean="0">
                <a:solidFill>
                  <a:schemeClr val="tx2"/>
                </a:solidFill>
              </a:rPr>
              <a:t>;</a:t>
            </a:r>
            <a:endParaRPr lang="bg-BG" dirty="0">
              <a:solidFill>
                <a:schemeClr val="tx2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bg-BG" dirty="0" smtClean="0">
                <a:solidFill>
                  <a:schemeClr val="tx2"/>
                </a:solidFill>
              </a:rPr>
              <a:t>Организиране </a:t>
            </a:r>
            <a:r>
              <a:rPr lang="bg-BG" dirty="0">
                <a:solidFill>
                  <a:schemeClr val="tx2"/>
                </a:solidFill>
              </a:rPr>
              <a:t>и провеждане на информационни кампании тип „Инфо дни“ </a:t>
            </a:r>
            <a:r>
              <a:rPr lang="bg-BG" dirty="0" smtClean="0">
                <a:solidFill>
                  <a:schemeClr val="tx2"/>
                </a:solidFill>
              </a:rPr>
              <a:t>за популяризиране </a:t>
            </a:r>
            <a:r>
              <a:rPr lang="bg-BG" dirty="0">
                <a:solidFill>
                  <a:schemeClr val="tx2"/>
                </a:solidFill>
              </a:rPr>
              <a:t>на нови процедури за предоставяне на безвъзмездна </a:t>
            </a:r>
            <a:r>
              <a:rPr lang="bg-BG" dirty="0" smtClean="0">
                <a:solidFill>
                  <a:schemeClr val="tx2"/>
                </a:solidFill>
              </a:rPr>
              <a:t>финансова помощ </a:t>
            </a:r>
            <a:r>
              <a:rPr lang="bg-BG" dirty="0">
                <a:solidFill>
                  <a:schemeClr val="tx2"/>
                </a:solidFill>
              </a:rPr>
              <a:t>– </a:t>
            </a:r>
            <a:r>
              <a:rPr lang="bg-BG" b="1" dirty="0">
                <a:solidFill>
                  <a:schemeClr val="tx2"/>
                </a:solidFill>
              </a:rPr>
              <a:t>4 </a:t>
            </a:r>
            <a:r>
              <a:rPr lang="bg-BG" b="1" dirty="0" smtClean="0">
                <a:solidFill>
                  <a:schemeClr val="tx2"/>
                </a:solidFill>
              </a:rPr>
              <a:t>броя</a:t>
            </a:r>
            <a:r>
              <a:rPr lang="en-GB" b="1" dirty="0">
                <a:solidFill>
                  <a:schemeClr val="tx2"/>
                </a:solidFill>
              </a:rPr>
              <a:t>;</a:t>
            </a:r>
            <a:r>
              <a:rPr lang="bg-BG" b="1" dirty="0" smtClean="0">
                <a:solidFill>
                  <a:schemeClr val="tx2"/>
                </a:solidFill>
              </a:rPr>
              <a:t> </a:t>
            </a:r>
            <a:endParaRPr lang="bg-BG" dirty="0">
              <a:solidFill>
                <a:srgbClr val="FF0000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en-GB" dirty="0" smtClean="0">
                <a:solidFill>
                  <a:schemeClr val="tx2"/>
                </a:solidFill>
              </a:rPr>
              <a:t> </a:t>
            </a:r>
            <a:r>
              <a:rPr lang="bg-BG" dirty="0" smtClean="0">
                <a:solidFill>
                  <a:schemeClr val="tx2"/>
                </a:solidFill>
              </a:rPr>
              <a:t>Организиране </a:t>
            </a:r>
            <a:r>
              <a:rPr lang="bg-BG" dirty="0">
                <a:solidFill>
                  <a:schemeClr val="tx2"/>
                </a:solidFill>
              </a:rPr>
              <a:t>и провеждане на информационни </a:t>
            </a:r>
            <a:r>
              <a:rPr lang="bg-BG" dirty="0" smtClean="0">
                <a:solidFill>
                  <a:schemeClr val="tx2"/>
                </a:solidFill>
              </a:rPr>
              <a:t>публични събития/семинари/конференции </a:t>
            </a:r>
            <a:r>
              <a:rPr lang="bg-BG" dirty="0">
                <a:solidFill>
                  <a:schemeClr val="tx2"/>
                </a:solidFill>
              </a:rPr>
              <a:t>за популяризиране на ОП НОИР </a:t>
            </a:r>
            <a:r>
              <a:rPr lang="bg-BG" dirty="0" smtClean="0">
                <a:solidFill>
                  <a:schemeClr val="tx2"/>
                </a:solidFill>
              </a:rPr>
              <a:t>– </a:t>
            </a:r>
            <a:r>
              <a:rPr lang="bg-BG" b="1" dirty="0" smtClean="0">
                <a:solidFill>
                  <a:schemeClr val="tx2"/>
                </a:solidFill>
              </a:rPr>
              <a:t>до 3 </a:t>
            </a:r>
            <a:r>
              <a:rPr lang="bg-BG" b="1" dirty="0">
                <a:solidFill>
                  <a:schemeClr val="tx2"/>
                </a:solidFill>
              </a:rPr>
              <a:t>броя </a:t>
            </a:r>
            <a:r>
              <a:rPr lang="bg-BG" dirty="0" smtClean="0">
                <a:solidFill>
                  <a:schemeClr val="tx2"/>
                </a:solidFill>
              </a:rPr>
              <a:t>; </a:t>
            </a:r>
            <a:endParaRPr lang="bg-BG" dirty="0">
              <a:solidFill>
                <a:srgbClr val="FF0000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endParaRPr lang="bg-BG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bg-BG" b="1" dirty="0">
              <a:solidFill>
                <a:schemeClr val="tx2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endParaRPr lang="bg-BG" b="1" dirty="0" smtClean="0">
              <a:solidFill>
                <a:schemeClr val="tx2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endParaRPr lang="en-US" b="1" dirty="0">
              <a:solidFill>
                <a:schemeClr val="tx2"/>
              </a:solidFill>
            </a:endParaRPr>
          </a:p>
        </p:txBody>
      </p:sp>
      <p:pic>
        <p:nvPicPr>
          <p:cNvPr id="2050" name="Picture 2" descr="https://bawalalvani.files.wordpress.com/2012/08/aim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7879" y="1479915"/>
            <a:ext cx="1928327" cy="1446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34666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bg-BG" sz="24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ПРОЕКТ НА ГОДИШЕН ПЛАН ЗА ДЕЙСТВИЕ ЗА </a:t>
            </a:r>
            <a:r>
              <a:rPr lang="bg-BG" sz="24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201</a:t>
            </a:r>
            <a:r>
              <a:rPr lang="en-US" sz="24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9</a:t>
            </a:r>
            <a:r>
              <a:rPr lang="bg-BG" sz="24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 </a:t>
            </a:r>
            <a:r>
              <a:rPr lang="bg-BG" sz="24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г.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3143" y="2277866"/>
            <a:ext cx="10814179" cy="4023360"/>
          </a:xfrm>
        </p:spPr>
        <p:txBody>
          <a:bodyPr>
            <a:normAutofit fontScale="92500" lnSpcReduction="20000"/>
          </a:bodyPr>
          <a:lstStyle/>
          <a:p>
            <a:pPr algn="just">
              <a:buFont typeface="Wingdings" panose="05000000000000000000" pitchFamily="2" charset="2"/>
              <a:buChar char="v"/>
            </a:pPr>
            <a:endParaRPr lang="en-GB" dirty="0">
              <a:solidFill>
                <a:schemeClr val="tx2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endParaRPr lang="en-GB" dirty="0" smtClean="0">
              <a:solidFill>
                <a:schemeClr val="tx2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bg-BG" dirty="0" smtClean="0">
                <a:solidFill>
                  <a:schemeClr val="tx2"/>
                </a:solidFill>
              </a:rPr>
              <a:t>Провеждане </a:t>
            </a:r>
            <a:r>
              <a:rPr lang="bg-BG" dirty="0">
                <a:solidFill>
                  <a:schemeClr val="tx2"/>
                </a:solidFill>
              </a:rPr>
              <a:t>на обучения на бенефициенти, сключили договори за финансиране </a:t>
            </a:r>
            <a:r>
              <a:rPr lang="bg-BG" dirty="0" smtClean="0">
                <a:solidFill>
                  <a:schemeClr val="tx2"/>
                </a:solidFill>
              </a:rPr>
              <a:t/>
            </a:r>
            <a:br>
              <a:rPr lang="bg-BG" dirty="0" smtClean="0">
                <a:solidFill>
                  <a:schemeClr val="tx2"/>
                </a:solidFill>
              </a:rPr>
            </a:br>
            <a:r>
              <a:rPr lang="bg-BG" dirty="0" smtClean="0">
                <a:solidFill>
                  <a:schemeClr val="tx2"/>
                </a:solidFill>
              </a:rPr>
              <a:t>   </a:t>
            </a:r>
            <a:r>
              <a:rPr lang="en-GB" dirty="0" smtClean="0">
                <a:solidFill>
                  <a:schemeClr val="tx2"/>
                </a:solidFill>
              </a:rPr>
              <a:t> </a:t>
            </a:r>
            <a:r>
              <a:rPr lang="bg-BG" dirty="0" smtClean="0">
                <a:solidFill>
                  <a:schemeClr val="tx2"/>
                </a:solidFill>
              </a:rPr>
              <a:t>на проекти </a:t>
            </a:r>
            <a:r>
              <a:rPr lang="bg-BG" dirty="0">
                <a:solidFill>
                  <a:schemeClr val="tx2"/>
                </a:solidFill>
              </a:rPr>
              <a:t>– </a:t>
            </a:r>
            <a:r>
              <a:rPr lang="en-GB" dirty="0" smtClean="0">
                <a:solidFill>
                  <a:schemeClr val="tx2"/>
                </a:solidFill>
              </a:rPr>
              <a:t>9</a:t>
            </a:r>
            <a:r>
              <a:rPr lang="bg-BG" b="1" dirty="0" smtClean="0">
                <a:solidFill>
                  <a:schemeClr val="tx2"/>
                </a:solidFill>
              </a:rPr>
              <a:t> броя</a:t>
            </a:r>
            <a:r>
              <a:rPr lang="bg-BG" dirty="0" smtClean="0">
                <a:solidFill>
                  <a:schemeClr val="tx2"/>
                </a:solidFill>
              </a:rPr>
              <a:t>; </a:t>
            </a:r>
            <a:endParaRPr lang="bg-BG" dirty="0">
              <a:solidFill>
                <a:srgbClr val="FF0000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en-GB" dirty="0" smtClean="0">
                <a:solidFill>
                  <a:schemeClr val="tx2"/>
                </a:solidFill>
              </a:rPr>
              <a:t> </a:t>
            </a:r>
            <a:r>
              <a:rPr lang="bg-BG" dirty="0" smtClean="0">
                <a:solidFill>
                  <a:schemeClr val="tx2"/>
                </a:solidFill>
              </a:rPr>
              <a:t>Провеждане </a:t>
            </a:r>
            <a:r>
              <a:rPr lang="bg-BG" dirty="0">
                <a:solidFill>
                  <a:schemeClr val="tx2"/>
                </a:solidFill>
              </a:rPr>
              <a:t>на обществени </a:t>
            </a:r>
            <a:r>
              <a:rPr lang="bg-BG" dirty="0" smtClean="0">
                <a:solidFill>
                  <a:schemeClr val="tx2"/>
                </a:solidFill>
              </a:rPr>
              <a:t>обсъждания, чрез интернет страницата на ОП НОИР </a:t>
            </a:r>
            <a:br>
              <a:rPr lang="bg-BG" dirty="0" smtClean="0">
                <a:solidFill>
                  <a:schemeClr val="tx2"/>
                </a:solidFill>
              </a:rPr>
            </a:br>
            <a:r>
              <a:rPr lang="bg-BG" dirty="0" smtClean="0">
                <a:solidFill>
                  <a:schemeClr val="tx2"/>
                </a:solidFill>
              </a:rPr>
              <a:t>   </a:t>
            </a:r>
            <a:r>
              <a:rPr lang="en-GB" dirty="0" smtClean="0">
                <a:solidFill>
                  <a:schemeClr val="tx2"/>
                </a:solidFill>
              </a:rPr>
              <a:t> </a:t>
            </a:r>
            <a:r>
              <a:rPr lang="bg-BG" dirty="0" smtClean="0">
                <a:solidFill>
                  <a:schemeClr val="tx2"/>
                </a:solidFill>
              </a:rPr>
              <a:t>и/или организиране на срещи </a:t>
            </a:r>
            <a:r>
              <a:rPr lang="bg-BG" dirty="0">
                <a:solidFill>
                  <a:schemeClr val="tx2"/>
                </a:solidFill>
              </a:rPr>
              <a:t>по проекти на документация по нови процедури на </a:t>
            </a:r>
            <a:r>
              <a:rPr lang="bg-BG" dirty="0" smtClean="0">
                <a:solidFill>
                  <a:schemeClr val="tx2"/>
                </a:solidFill>
              </a:rPr>
              <a:t>подбор</a:t>
            </a:r>
            <a:br>
              <a:rPr lang="bg-BG" dirty="0" smtClean="0">
                <a:solidFill>
                  <a:schemeClr val="tx2"/>
                </a:solidFill>
              </a:rPr>
            </a:br>
            <a:r>
              <a:rPr lang="bg-BG" dirty="0" smtClean="0">
                <a:solidFill>
                  <a:schemeClr val="tx2"/>
                </a:solidFill>
              </a:rPr>
              <a:t>   </a:t>
            </a:r>
            <a:r>
              <a:rPr lang="en-GB" dirty="0" smtClean="0">
                <a:solidFill>
                  <a:schemeClr val="tx2"/>
                </a:solidFill>
              </a:rPr>
              <a:t> </a:t>
            </a:r>
            <a:r>
              <a:rPr lang="bg-BG" dirty="0" smtClean="0">
                <a:solidFill>
                  <a:schemeClr val="tx2"/>
                </a:solidFill>
              </a:rPr>
              <a:t>на </a:t>
            </a:r>
            <a:r>
              <a:rPr lang="bg-BG" dirty="0">
                <a:solidFill>
                  <a:schemeClr val="tx2"/>
                </a:solidFill>
              </a:rPr>
              <a:t>проекти – </a:t>
            </a:r>
            <a:r>
              <a:rPr lang="bg-BG" b="1" dirty="0">
                <a:solidFill>
                  <a:schemeClr val="tx2"/>
                </a:solidFill>
              </a:rPr>
              <a:t>4 броя</a:t>
            </a:r>
            <a:r>
              <a:rPr lang="bg-BG" dirty="0" smtClean="0">
                <a:solidFill>
                  <a:schemeClr val="tx2"/>
                </a:solidFill>
              </a:rPr>
              <a:t>; </a:t>
            </a:r>
            <a:endParaRPr lang="bg-BG" dirty="0">
              <a:solidFill>
                <a:srgbClr val="FF0000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en-GB" dirty="0" smtClean="0">
                <a:solidFill>
                  <a:schemeClr val="tx2"/>
                </a:solidFill>
              </a:rPr>
              <a:t> </a:t>
            </a:r>
            <a:r>
              <a:rPr lang="bg-BG" dirty="0" smtClean="0">
                <a:solidFill>
                  <a:schemeClr val="tx2"/>
                </a:solidFill>
              </a:rPr>
              <a:t>Организиране </a:t>
            </a:r>
            <a:r>
              <a:rPr lang="bg-BG" dirty="0">
                <a:solidFill>
                  <a:schemeClr val="tx2"/>
                </a:solidFill>
              </a:rPr>
              <a:t>на  работни срещи на членовете на мрежата по информация комуникация </a:t>
            </a:r>
            <a:r>
              <a:rPr lang="bg-BG" dirty="0" smtClean="0">
                <a:solidFill>
                  <a:schemeClr val="tx2"/>
                </a:solidFill>
              </a:rPr>
              <a:t/>
            </a:r>
            <a:br>
              <a:rPr lang="bg-BG" dirty="0" smtClean="0">
                <a:solidFill>
                  <a:schemeClr val="tx2"/>
                </a:solidFill>
              </a:rPr>
            </a:br>
            <a:r>
              <a:rPr lang="bg-BG" dirty="0" smtClean="0">
                <a:solidFill>
                  <a:schemeClr val="tx2"/>
                </a:solidFill>
              </a:rPr>
              <a:t>   – </a:t>
            </a:r>
            <a:r>
              <a:rPr lang="bg-BG" b="1" dirty="0" smtClean="0">
                <a:solidFill>
                  <a:schemeClr val="tx2"/>
                </a:solidFill>
              </a:rPr>
              <a:t>3 </a:t>
            </a:r>
            <a:r>
              <a:rPr lang="bg-BG" b="1" dirty="0">
                <a:solidFill>
                  <a:schemeClr val="tx2"/>
                </a:solidFill>
              </a:rPr>
              <a:t>броя</a:t>
            </a:r>
            <a:r>
              <a:rPr lang="bg-BG" dirty="0">
                <a:solidFill>
                  <a:schemeClr val="tx2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en-GB" dirty="0" smtClean="0">
                <a:solidFill>
                  <a:schemeClr val="tx2"/>
                </a:solidFill>
              </a:rPr>
              <a:t> </a:t>
            </a:r>
            <a:r>
              <a:rPr lang="bg-BG" dirty="0" smtClean="0">
                <a:solidFill>
                  <a:schemeClr val="tx2"/>
                </a:solidFill>
              </a:rPr>
              <a:t>Провеждане </a:t>
            </a:r>
            <a:r>
              <a:rPr lang="bg-BG" dirty="0">
                <a:solidFill>
                  <a:schemeClr val="tx2"/>
                </a:solidFill>
              </a:rPr>
              <a:t>на семинари/обучения за представители на </a:t>
            </a:r>
            <a:r>
              <a:rPr lang="bg-BG" dirty="0" smtClean="0">
                <a:solidFill>
                  <a:schemeClr val="tx2"/>
                </a:solidFill>
              </a:rPr>
              <a:t>СМО – 1</a:t>
            </a:r>
            <a:r>
              <a:rPr lang="bg-BG" b="1" dirty="0" smtClean="0">
                <a:solidFill>
                  <a:schemeClr val="tx2"/>
                </a:solidFill>
              </a:rPr>
              <a:t> брой</a:t>
            </a:r>
            <a:r>
              <a:rPr lang="bg-BG" dirty="0" smtClean="0">
                <a:solidFill>
                  <a:schemeClr val="tx2"/>
                </a:solidFill>
              </a:rPr>
              <a:t>;</a:t>
            </a:r>
            <a:endParaRPr lang="bg-BG" dirty="0">
              <a:solidFill>
                <a:schemeClr val="tx2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en-GB" dirty="0" smtClean="0">
                <a:solidFill>
                  <a:schemeClr val="tx2"/>
                </a:solidFill>
              </a:rPr>
              <a:t> </a:t>
            </a:r>
            <a:r>
              <a:rPr lang="bg-BG" dirty="0" smtClean="0">
                <a:solidFill>
                  <a:schemeClr val="tx2"/>
                </a:solidFill>
              </a:rPr>
              <a:t>Информационна </a:t>
            </a:r>
            <a:r>
              <a:rPr lang="bg-BG" dirty="0">
                <a:solidFill>
                  <a:schemeClr val="tx2"/>
                </a:solidFill>
              </a:rPr>
              <a:t>кампания в медиите – </a:t>
            </a:r>
            <a:r>
              <a:rPr lang="bg-BG" b="1" dirty="0">
                <a:solidFill>
                  <a:schemeClr val="tx2"/>
                </a:solidFill>
              </a:rPr>
              <a:t>1 брой</a:t>
            </a:r>
            <a:r>
              <a:rPr lang="bg-BG" dirty="0" smtClean="0">
                <a:solidFill>
                  <a:schemeClr val="tx2"/>
                </a:solidFill>
              </a:rPr>
              <a:t>; </a:t>
            </a:r>
            <a:endParaRPr lang="bg-BG" dirty="0">
              <a:solidFill>
                <a:srgbClr val="FF0000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en-GB" dirty="0" smtClean="0">
                <a:solidFill>
                  <a:schemeClr val="tx2"/>
                </a:solidFill>
              </a:rPr>
              <a:t> </a:t>
            </a:r>
            <a:r>
              <a:rPr lang="bg-BG" dirty="0" smtClean="0">
                <a:solidFill>
                  <a:schemeClr val="tx2"/>
                </a:solidFill>
              </a:rPr>
              <a:t>Изработка </a:t>
            </a:r>
            <a:r>
              <a:rPr lang="bg-BG" dirty="0">
                <a:solidFill>
                  <a:schemeClr val="tx2"/>
                </a:solidFill>
              </a:rPr>
              <a:t>на рекламно-информационни </a:t>
            </a:r>
            <a:r>
              <a:rPr lang="bg-BG" dirty="0" smtClean="0">
                <a:solidFill>
                  <a:schemeClr val="tx2"/>
                </a:solidFill>
              </a:rPr>
              <a:t>материали; </a:t>
            </a:r>
            <a:endParaRPr lang="en-US" dirty="0">
              <a:solidFill>
                <a:srgbClr val="FF0000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endParaRPr lang="en-US" b="1" dirty="0"/>
          </a:p>
        </p:txBody>
      </p:sp>
      <p:pic>
        <p:nvPicPr>
          <p:cNvPr id="4" name="Picture 2" descr="https://bawalalvani.files.wordpress.com/2012/08/aim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7879" y="1377093"/>
            <a:ext cx="1928327" cy="1446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67715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343" y="1432858"/>
            <a:ext cx="10058400" cy="676883"/>
          </a:xfrm>
        </p:spPr>
        <p:txBody>
          <a:bodyPr>
            <a:normAutofit/>
          </a:bodyPr>
          <a:lstStyle/>
          <a:p>
            <a:pPr algn="ctr"/>
            <a:r>
              <a:rPr lang="ru-RU" sz="28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Проект на решение :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bg-BG" b="1" dirty="0" smtClean="0">
              <a:solidFill>
                <a:schemeClr val="tx2"/>
              </a:solidFill>
            </a:endParaRPr>
          </a:p>
          <a:p>
            <a:pPr algn="ctr"/>
            <a:endParaRPr lang="bg-BG" b="1" dirty="0">
              <a:solidFill>
                <a:schemeClr val="tx2"/>
              </a:solidFill>
            </a:endParaRPr>
          </a:p>
          <a:p>
            <a:pPr algn="just"/>
            <a:r>
              <a:rPr lang="en-US" sz="2400" b="1" dirty="0" err="1" smtClean="0">
                <a:solidFill>
                  <a:schemeClr val="tx2"/>
                </a:solidFill>
              </a:rPr>
              <a:t>Комитетът</a:t>
            </a:r>
            <a:r>
              <a:rPr lang="en-US" sz="2400" b="1" dirty="0" smtClean="0">
                <a:solidFill>
                  <a:schemeClr val="tx2"/>
                </a:solidFill>
              </a:rPr>
              <a:t> </a:t>
            </a:r>
            <a:r>
              <a:rPr lang="en-US" sz="2400" b="1" dirty="0" err="1">
                <a:solidFill>
                  <a:schemeClr val="tx2"/>
                </a:solidFill>
              </a:rPr>
              <a:t>за</a:t>
            </a:r>
            <a:r>
              <a:rPr lang="en-US" sz="2400" b="1" dirty="0">
                <a:solidFill>
                  <a:schemeClr val="tx2"/>
                </a:solidFill>
              </a:rPr>
              <a:t> </a:t>
            </a:r>
            <a:r>
              <a:rPr lang="en-US" sz="2400" b="1" dirty="0" err="1">
                <a:solidFill>
                  <a:schemeClr val="tx2"/>
                </a:solidFill>
              </a:rPr>
              <a:t>наблюдение</a:t>
            </a:r>
            <a:r>
              <a:rPr lang="en-US" sz="2400" b="1" dirty="0">
                <a:solidFill>
                  <a:schemeClr val="tx2"/>
                </a:solidFill>
              </a:rPr>
              <a:t> </a:t>
            </a:r>
            <a:r>
              <a:rPr lang="bg-BG" sz="2400" b="1" dirty="0" smtClean="0">
                <a:solidFill>
                  <a:schemeClr val="tx2"/>
                </a:solidFill>
              </a:rPr>
              <a:t>одобрява представения </a:t>
            </a:r>
            <a:r>
              <a:rPr lang="en-US" sz="2400" b="1" dirty="0" err="1">
                <a:solidFill>
                  <a:schemeClr val="tx2"/>
                </a:solidFill>
              </a:rPr>
              <a:t>от</a:t>
            </a:r>
            <a:r>
              <a:rPr lang="en-US" sz="2400" b="1" dirty="0">
                <a:solidFill>
                  <a:schemeClr val="tx2"/>
                </a:solidFill>
              </a:rPr>
              <a:t> </a:t>
            </a:r>
            <a:r>
              <a:rPr lang="en-US" sz="2400" b="1" dirty="0" err="1">
                <a:solidFill>
                  <a:schemeClr val="tx2"/>
                </a:solidFill>
              </a:rPr>
              <a:t>Управляващия</a:t>
            </a:r>
            <a:r>
              <a:rPr lang="en-US" sz="2400" b="1" dirty="0">
                <a:solidFill>
                  <a:schemeClr val="tx2"/>
                </a:solidFill>
              </a:rPr>
              <a:t> </a:t>
            </a:r>
            <a:r>
              <a:rPr lang="en-US" sz="2400" b="1" dirty="0" err="1">
                <a:solidFill>
                  <a:schemeClr val="tx2"/>
                </a:solidFill>
              </a:rPr>
              <a:t>орган</a:t>
            </a:r>
            <a:r>
              <a:rPr lang="en-US" sz="2400" b="1" dirty="0">
                <a:solidFill>
                  <a:schemeClr val="tx2"/>
                </a:solidFill>
              </a:rPr>
              <a:t> </a:t>
            </a:r>
            <a:r>
              <a:rPr lang="en-US" sz="2400" b="1" dirty="0" err="1">
                <a:solidFill>
                  <a:schemeClr val="tx2"/>
                </a:solidFill>
              </a:rPr>
              <a:t>на</a:t>
            </a:r>
            <a:r>
              <a:rPr lang="en-US" sz="2400" b="1" dirty="0">
                <a:solidFill>
                  <a:schemeClr val="tx2"/>
                </a:solidFill>
              </a:rPr>
              <a:t> </a:t>
            </a:r>
            <a:r>
              <a:rPr lang="en-US" sz="2400" b="1" dirty="0" err="1">
                <a:solidFill>
                  <a:schemeClr val="tx2"/>
                </a:solidFill>
              </a:rPr>
              <a:t>Оперативна</a:t>
            </a:r>
            <a:r>
              <a:rPr lang="en-US" sz="2400" b="1" dirty="0">
                <a:solidFill>
                  <a:schemeClr val="tx2"/>
                </a:solidFill>
              </a:rPr>
              <a:t> </a:t>
            </a:r>
            <a:r>
              <a:rPr lang="en-US" sz="2400" b="1" dirty="0" err="1">
                <a:solidFill>
                  <a:schemeClr val="tx2"/>
                </a:solidFill>
              </a:rPr>
              <a:t>програма</a:t>
            </a:r>
            <a:r>
              <a:rPr lang="en-US" sz="2400" b="1" dirty="0">
                <a:solidFill>
                  <a:schemeClr val="tx2"/>
                </a:solidFill>
              </a:rPr>
              <a:t> „</a:t>
            </a:r>
            <a:r>
              <a:rPr lang="en-US" sz="2400" b="1" dirty="0" err="1">
                <a:solidFill>
                  <a:schemeClr val="tx2"/>
                </a:solidFill>
              </a:rPr>
              <a:t>Наука</a:t>
            </a:r>
            <a:r>
              <a:rPr lang="en-US" sz="2400" b="1" dirty="0">
                <a:solidFill>
                  <a:schemeClr val="tx2"/>
                </a:solidFill>
              </a:rPr>
              <a:t> и </a:t>
            </a:r>
            <a:r>
              <a:rPr lang="en-US" sz="2400" b="1" dirty="0" err="1">
                <a:solidFill>
                  <a:schemeClr val="tx2"/>
                </a:solidFill>
              </a:rPr>
              <a:t>образование</a:t>
            </a:r>
            <a:r>
              <a:rPr lang="en-US" sz="2400" b="1" dirty="0">
                <a:solidFill>
                  <a:schemeClr val="tx2"/>
                </a:solidFill>
              </a:rPr>
              <a:t> </a:t>
            </a:r>
            <a:r>
              <a:rPr lang="en-US" sz="2400" b="1" dirty="0" err="1">
                <a:solidFill>
                  <a:schemeClr val="tx2"/>
                </a:solidFill>
              </a:rPr>
              <a:t>за</a:t>
            </a:r>
            <a:r>
              <a:rPr lang="en-US" sz="2400" b="1" dirty="0">
                <a:solidFill>
                  <a:schemeClr val="tx2"/>
                </a:solidFill>
              </a:rPr>
              <a:t> </a:t>
            </a:r>
            <a:r>
              <a:rPr lang="en-US" sz="2400" b="1" dirty="0" err="1">
                <a:solidFill>
                  <a:schemeClr val="tx2"/>
                </a:solidFill>
              </a:rPr>
              <a:t>интелигентен</a:t>
            </a:r>
            <a:r>
              <a:rPr lang="en-US" sz="2400" b="1" dirty="0">
                <a:solidFill>
                  <a:schemeClr val="tx2"/>
                </a:solidFill>
              </a:rPr>
              <a:t> </a:t>
            </a:r>
            <a:r>
              <a:rPr lang="en-US" sz="2400" b="1" dirty="0" err="1">
                <a:solidFill>
                  <a:schemeClr val="tx2"/>
                </a:solidFill>
              </a:rPr>
              <a:t>растеж</a:t>
            </a:r>
            <a:r>
              <a:rPr lang="en-US" sz="2400" b="1" dirty="0">
                <a:solidFill>
                  <a:schemeClr val="tx2"/>
                </a:solidFill>
              </a:rPr>
              <a:t>“ 2014-2020 г.</a:t>
            </a:r>
            <a:r>
              <a:rPr lang="bg-BG" sz="2400" b="1" dirty="0">
                <a:solidFill>
                  <a:schemeClr val="tx2"/>
                </a:solidFill>
              </a:rPr>
              <a:t> Проект на Годишен план за действие за </a:t>
            </a:r>
            <a:r>
              <a:rPr lang="bg-BG" sz="2400" b="1" dirty="0" smtClean="0">
                <a:solidFill>
                  <a:schemeClr val="tx2"/>
                </a:solidFill>
              </a:rPr>
              <a:t>2019 </a:t>
            </a:r>
            <a:r>
              <a:rPr lang="bg-BG" sz="2400" b="1" dirty="0">
                <a:solidFill>
                  <a:schemeClr val="tx2"/>
                </a:solidFill>
              </a:rPr>
              <a:t>г</a:t>
            </a:r>
            <a:r>
              <a:rPr lang="bg-BG" sz="2400" b="1" dirty="0" smtClean="0">
                <a:solidFill>
                  <a:schemeClr val="tx2"/>
                </a:solidFill>
              </a:rPr>
              <a:t>.</a:t>
            </a:r>
            <a:r>
              <a:rPr lang="bg-BG" sz="24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 </a:t>
            </a:r>
            <a:r>
              <a:rPr lang="bg-BG" sz="2400" b="1" dirty="0">
                <a:solidFill>
                  <a:schemeClr val="tx2"/>
                </a:solidFill>
              </a:rPr>
              <a:t>в изпълнение на Националната комуникационна стратегия 2014-2020 г</a:t>
            </a:r>
            <a:r>
              <a:rPr lang="bg-BG" sz="2400" b="1" dirty="0" smtClean="0">
                <a:solidFill>
                  <a:schemeClr val="tx2"/>
                </a:solidFill>
              </a:rPr>
              <a:t>.</a:t>
            </a:r>
          </a:p>
          <a:p>
            <a:pPr algn="just"/>
            <a:r>
              <a:rPr lang="bg-BG" sz="2400" b="1" dirty="0" smtClean="0">
                <a:solidFill>
                  <a:schemeClr val="tx2"/>
                </a:solidFill>
              </a:rPr>
              <a:t> </a:t>
            </a:r>
            <a:r>
              <a:rPr lang="bg-BG" sz="2400" dirty="0"/>
              <a:t/>
            </a:r>
            <a:br>
              <a:rPr lang="bg-BG" sz="2400" dirty="0"/>
            </a:br>
            <a:endParaRPr lang="bg-BG" sz="2400" b="1" dirty="0">
              <a:solidFill>
                <a:schemeClr val="tx2"/>
              </a:solidFill>
            </a:endParaRPr>
          </a:p>
          <a:p>
            <a:pPr algn="ctr"/>
            <a:endParaRPr lang="bg-BG" sz="2400" b="1" dirty="0">
              <a:solidFill>
                <a:schemeClr val="tx2"/>
              </a:solidFill>
            </a:endParaRPr>
          </a:p>
        </p:txBody>
      </p:sp>
      <p:pic>
        <p:nvPicPr>
          <p:cNvPr id="4098" name="Picture 2" descr="meet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6235" y="4525348"/>
            <a:ext cx="2118515" cy="2230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85769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465614"/>
            <a:ext cx="11821886" cy="3802954"/>
          </a:xfrm>
        </p:spPr>
        <p:txBody>
          <a:bodyPr>
            <a:normAutofit/>
          </a:bodyPr>
          <a:lstStyle/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bg-BG" u="sng" dirty="0" smtClean="0">
              <a:solidFill>
                <a:srgbClr val="002060"/>
              </a:solidFill>
            </a:endParaRP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800" b="1" u="sng" dirty="0" smtClean="0">
                <a:solidFill>
                  <a:srgbClr val="002060"/>
                </a:solidFill>
              </a:rPr>
              <a:t>Координати за контакт:</a:t>
            </a:r>
          </a:p>
          <a:p>
            <a:pPr marL="0" indent="0" algn="ctr">
              <a:spcBef>
                <a:spcPts val="600"/>
              </a:spcBef>
              <a:buNone/>
            </a:pPr>
            <a:endParaRPr lang="bg-BG" sz="2800" dirty="0" smtClean="0">
              <a:solidFill>
                <a:srgbClr val="002060"/>
              </a:solidFill>
            </a:endParaRP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800" dirty="0" smtClean="0">
                <a:solidFill>
                  <a:srgbClr val="002060"/>
                </a:solidFill>
              </a:rPr>
              <a:t>гр.София, 1113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800" dirty="0" smtClean="0">
                <a:solidFill>
                  <a:srgbClr val="002060"/>
                </a:solidFill>
              </a:rPr>
              <a:t>Бул.Цариградско шосе №125, блок 5, ет.1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800" dirty="0" smtClean="0">
                <a:solidFill>
                  <a:srgbClr val="002060"/>
                </a:solidFill>
              </a:rPr>
              <a:t>Тел: </a:t>
            </a:r>
            <a:r>
              <a:rPr lang="en-GB" sz="2800" dirty="0" smtClean="0">
                <a:solidFill>
                  <a:srgbClr val="002060"/>
                </a:solidFill>
              </a:rPr>
              <a:t>+359 2 46 76 10</a:t>
            </a:r>
            <a:r>
              <a:rPr lang="bg-BG" sz="2800" dirty="0" smtClean="0">
                <a:solidFill>
                  <a:srgbClr val="002060"/>
                </a:solidFill>
              </a:rPr>
              <a:t>1</a:t>
            </a:r>
            <a:endParaRPr lang="en-GB" sz="2800" dirty="0" smtClean="0">
              <a:solidFill>
                <a:srgbClr val="002060"/>
              </a:solidFill>
            </a:endParaRPr>
          </a:p>
          <a:p>
            <a:pPr marL="0" indent="0" algn="ctr">
              <a:spcBef>
                <a:spcPts val="600"/>
              </a:spcBef>
              <a:buNone/>
            </a:pPr>
            <a:r>
              <a:rPr lang="en-US" sz="2800" dirty="0" smtClean="0">
                <a:solidFill>
                  <a:srgbClr val="002060"/>
                </a:solidFill>
              </a:rPr>
              <a:t>http</a:t>
            </a:r>
            <a:r>
              <a:rPr lang="en-US" sz="2800" dirty="0">
                <a:solidFill>
                  <a:srgbClr val="002060"/>
                </a:solidFill>
              </a:rPr>
              <a:t>://opnoir.bg/</a:t>
            </a:r>
            <a:endParaRPr lang="bg-BG" sz="2800" dirty="0">
              <a:solidFill>
                <a:srgbClr val="002060"/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bg-BG" sz="30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Благодаря </a:t>
            </a:r>
            <a:r>
              <a:rPr lang="bg-BG" sz="30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Ви за </a:t>
            </a:r>
            <a:r>
              <a:rPr lang="bg-BG" sz="30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вниманието!</a:t>
            </a:r>
            <a:endParaRPr lang="en-US" sz="3000" b="1" cap="small" dirty="0">
              <a:solidFill>
                <a:srgbClr val="A5132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1566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7074</TotalTime>
  <Words>225</Words>
  <Application>Microsoft Office PowerPoint</Application>
  <PresentationFormat>Widescreen</PresentationFormat>
  <Paragraphs>58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Arial</vt:lpstr>
      <vt:lpstr>Calibri</vt:lpstr>
      <vt:lpstr>Candara</vt:lpstr>
      <vt:lpstr>Courier New</vt:lpstr>
      <vt:lpstr>Times New Roman</vt:lpstr>
      <vt:lpstr>Wingdings</vt:lpstr>
      <vt:lpstr>Retrospect</vt:lpstr>
      <vt:lpstr>    ИНФОРМАЦИЯ И КОМУНИКАЦИЯ ОТЧЕТ ПО ИЗПЪЛНЕНИЕ НА ГОДИШЕН ПЛАН ЗА ДЕЙСТВИЕ ЗА 2018 г. ГОДИШЕН ПЛАН ЗА ДЕЙСТВИЕ ЗА 2019 г. (ПРОЕКТ) в изпълнение на Националната комуникационна стратегия 2014-2020 г.  10-то редовно заседание на Комитета за наблюдение гр.София, 29 ноември 2018 г.</vt:lpstr>
      <vt:lpstr>PowerPoint Presentation</vt:lpstr>
      <vt:lpstr>PowerPoint Presentation</vt:lpstr>
      <vt:lpstr>ПРОЕКТ НА ГОДИШЕН ПЛАН ЗА ДЕЙСТВИЕ ЗА 2019 г.</vt:lpstr>
      <vt:lpstr>ПРОЕКТ НА ГОДИШЕН ПЛАН ЗА ДЕЙСТВИЕ ЗА 2019 г.</vt:lpstr>
      <vt:lpstr>Проект на решение :</vt:lpstr>
      <vt:lpstr>Благодаря Ви за вниманието!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РАБОТНА СРЕЩА на УО на ОП НОИР</dc:title>
  <dc:creator>KG</dc:creator>
  <cp:lastModifiedBy>Mariya Duzova</cp:lastModifiedBy>
  <cp:revision>543</cp:revision>
  <cp:lastPrinted>2018-09-18T09:54:03Z</cp:lastPrinted>
  <dcterms:created xsi:type="dcterms:W3CDTF">2016-05-13T12:08:51Z</dcterms:created>
  <dcterms:modified xsi:type="dcterms:W3CDTF">2018-11-27T15:12:14Z</dcterms:modified>
</cp:coreProperties>
</file>