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2"/>
  </p:notesMasterIdLst>
  <p:handoutMasterIdLst>
    <p:handoutMasterId r:id="rId13"/>
  </p:handoutMasterIdLst>
  <p:sldIdLst>
    <p:sldId id="257" r:id="rId2"/>
    <p:sldId id="345" r:id="rId3"/>
    <p:sldId id="383" r:id="rId4"/>
    <p:sldId id="386" r:id="rId5"/>
    <p:sldId id="387" r:id="rId6"/>
    <p:sldId id="380" r:id="rId7"/>
    <p:sldId id="381" r:id="rId8"/>
    <p:sldId id="385" r:id="rId9"/>
    <p:sldId id="355" r:id="rId10"/>
    <p:sldId id="290" r:id="rId11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FF5050"/>
    <a:srgbClr val="D3CB2B"/>
    <a:srgbClr val="FF9966"/>
    <a:srgbClr val="800000"/>
    <a:srgbClr val="99FF99"/>
    <a:srgbClr val="FFFF99"/>
    <a:srgbClr val="009900"/>
    <a:srgbClr val="368A64"/>
    <a:srgbClr val="39A4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1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46C041-8A71-445E-BA5F-9872D455DE03}" type="doc">
      <dgm:prSet loTypeId="urn:microsoft.com/office/officeart/2011/layout/RadialPictureList" loCatId="pictur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C47E521-AD9C-4F84-BDA6-AC204CBC57DC}">
      <dgm:prSet phldrT="[Text]"/>
      <dgm:spPr>
        <a:solidFill>
          <a:srgbClr val="FFFF99"/>
        </a:solidFill>
      </dgm:spPr>
      <dgm:t>
        <a:bodyPr/>
        <a:lstStyle/>
        <a:p>
          <a:r>
            <a:rPr lang="bg-BG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ИГРП за 2020 г.</a:t>
          </a:r>
          <a:endParaRPr lang="en-US" b="1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</dgm:t>
    </dgm:pt>
    <dgm:pt modelId="{79C5D7AB-7D08-46E3-A256-D81ED61DC04F}" type="parTrans" cxnId="{D13980DE-A4F2-4EAF-A661-D424A4A92713}">
      <dgm:prSet/>
      <dgm:spPr/>
      <dgm:t>
        <a:bodyPr/>
        <a:lstStyle/>
        <a:p>
          <a:endParaRPr lang="en-US"/>
        </a:p>
      </dgm:t>
    </dgm:pt>
    <dgm:pt modelId="{B0E275E3-776F-4B70-BC4F-D5FEF83AA27F}" type="sibTrans" cxnId="{D13980DE-A4F2-4EAF-A661-D424A4A92713}">
      <dgm:prSet/>
      <dgm:spPr/>
      <dgm:t>
        <a:bodyPr/>
        <a:lstStyle/>
        <a:p>
          <a:endParaRPr lang="en-US"/>
        </a:p>
      </dgm:t>
    </dgm:pt>
    <dgm:pt modelId="{93219AEA-0BC0-476B-8F6A-F050F9A955CF}">
      <dgm:prSet phldrT="[Text]" custT="1"/>
      <dgm:spPr/>
      <dgm:t>
        <a:bodyPr/>
        <a:lstStyle/>
        <a:p>
          <a:r>
            <a:rPr lang="ru-RU" sz="2200" b="0" i="0" dirty="0" err="1" smtClean="0">
              <a:effectLst/>
            </a:rPr>
            <a:t>Образователна</a:t>
          </a:r>
          <a:r>
            <a:rPr lang="ru-RU" sz="2200" b="0" i="0" dirty="0" smtClean="0">
              <a:effectLst/>
            </a:rPr>
            <a:t> среда за активно </a:t>
          </a:r>
          <a:r>
            <a:rPr lang="ru-RU" sz="2200" b="0" i="0" dirty="0" err="1" smtClean="0">
              <a:effectLst/>
            </a:rPr>
            <a:t>социално</a:t>
          </a:r>
          <a:r>
            <a:rPr lang="ru-RU" sz="2200" b="0" i="0" dirty="0" smtClean="0">
              <a:effectLst/>
            </a:rPr>
            <a:t> </a:t>
          </a:r>
          <a:r>
            <a:rPr lang="ru-RU" sz="2200" b="0" i="0" dirty="0" err="1" smtClean="0">
              <a:effectLst/>
            </a:rPr>
            <a:t>приобщаване</a:t>
          </a:r>
          <a:r>
            <a:rPr lang="ru-RU" sz="2200" b="0" i="0" dirty="0" smtClean="0">
              <a:effectLst/>
            </a:rPr>
            <a:t> – </a:t>
          </a:r>
          <a:r>
            <a:rPr lang="ru-RU" sz="2200" b="1" i="0" dirty="0" smtClean="0">
              <a:effectLst/>
            </a:rPr>
            <a:t>3 </a:t>
          </a:r>
          <a:r>
            <a:rPr lang="ru-RU" sz="2200" b="1" i="0" dirty="0" err="1" smtClean="0">
              <a:effectLst/>
            </a:rPr>
            <a:t>процедури</a:t>
          </a:r>
          <a:r>
            <a:rPr lang="ru-RU" sz="2200" b="1" i="0" dirty="0" smtClean="0">
              <a:effectLst/>
            </a:rPr>
            <a:t> </a:t>
          </a:r>
          <a:r>
            <a:rPr lang="ru-RU" sz="2200" b="0" i="0" dirty="0" smtClean="0">
              <a:effectLst/>
            </a:rPr>
            <a:t>на </a:t>
          </a:r>
          <a:r>
            <a:rPr lang="ru-RU" sz="2200" b="0" i="0" dirty="0" err="1" smtClean="0">
              <a:effectLst/>
            </a:rPr>
            <a:t>стойност</a:t>
          </a:r>
          <a:r>
            <a:rPr lang="ru-RU" sz="2200" b="1" i="0" dirty="0" smtClean="0">
              <a:effectLst/>
            </a:rPr>
            <a:t> 56 000 000 </a:t>
          </a:r>
          <a:r>
            <a:rPr lang="ru-RU" sz="2200" b="1" i="0" dirty="0" err="1" smtClean="0">
              <a:effectLst/>
            </a:rPr>
            <a:t>лв</a:t>
          </a:r>
          <a:r>
            <a:rPr lang="ru-RU" sz="2200" b="1" i="0" dirty="0" smtClean="0">
              <a:effectLst/>
            </a:rPr>
            <a:t>.</a:t>
          </a:r>
          <a:endParaRPr lang="en-US" sz="2200" b="1" dirty="0">
            <a:effectLst/>
          </a:endParaRPr>
        </a:p>
      </dgm:t>
    </dgm:pt>
    <dgm:pt modelId="{88B0CC4C-03CF-4821-8F63-BC84794094D1}" type="parTrans" cxnId="{3DA69C1E-A4A5-4123-9593-E3FA30E833CB}">
      <dgm:prSet/>
      <dgm:spPr/>
      <dgm:t>
        <a:bodyPr/>
        <a:lstStyle/>
        <a:p>
          <a:endParaRPr lang="en-US"/>
        </a:p>
      </dgm:t>
    </dgm:pt>
    <dgm:pt modelId="{E7C51CEB-908B-4BF3-9744-9CF39DE137F0}" type="sibTrans" cxnId="{3DA69C1E-A4A5-4123-9593-E3FA30E833CB}">
      <dgm:prSet/>
      <dgm:spPr/>
      <dgm:t>
        <a:bodyPr/>
        <a:lstStyle/>
        <a:p>
          <a:endParaRPr lang="en-US"/>
        </a:p>
      </dgm:t>
    </dgm:pt>
    <dgm:pt modelId="{878DA0C3-DC4A-4BB2-9A8E-AC812E33B5B1}">
      <dgm:prSet phldrT="[Text]" custT="1"/>
      <dgm:spPr/>
      <dgm:t>
        <a:bodyPr/>
        <a:lstStyle/>
        <a:p>
          <a:r>
            <a:rPr lang="ru-RU" sz="2200" b="0" i="0" dirty="0" smtClean="0">
              <a:effectLst/>
            </a:rPr>
            <a:t>Образование и </a:t>
          </a:r>
          <a:r>
            <a:rPr lang="ru-RU" sz="2200" b="0" i="0" dirty="0" err="1" smtClean="0">
              <a:effectLst/>
            </a:rPr>
            <a:t>учене</a:t>
          </a:r>
          <a:r>
            <a:rPr lang="ru-RU" sz="2200" b="0" i="0" dirty="0" smtClean="0">
              <a:effectLst/>
            </a:rPr>
            <a:t> </a:t>
          </a:r>
          <a:r>
            <a:rPr lang="ru-RU" sz="2200" b="0" i="0" dirty="0" err="1" smtClean="0">
              <a:effectLst/>
            </a:rPr>
            <a:t>през</a:t>
          </a:r>
          <a:r>
            <a:rPr lang="ru-RU" sz="2200" b="0" i="0" dirty="0" smtClean="0">
              <a:effectLst/>
            </a:rPr>
            <a:t> </a:t>
          </a:r>
          <a:r>
            <a:rPr lang="ru-RU" sz="2200" b="0" i="0" dirty="0" err="1" smtClean="0">
              <a:effectLst/>
            </a:rPr>
            <a:t>целия</a:t>
          </a:r>
          <a:r>
            <a:rPr lang="ru-RU" sz="2200" b="0" i="0" dirty="0" smtClean="0">
              <a:effectLst/>
            </a:rPr>
            <a:t> живот –  </a:t>
          </a:r>
          <a:r>
            <a:rPr lang="ru-RU" sz="2200" b="1" i="0" dirty="0" smtClean="0">
              <a:effectLst/>
            </a:rPr>
            <a:t>2 </a:t>
          </a:r>
          <a:r>
            <a:rPr lang="ru-RU" sz="2200" b="1" i="0" dirty="0" err="1" smtClean="0">
              <a:effectLst/>
            </a:rPr>
            <a:t>процедури</a:t>
          </a:r>
          <a:r>
            <a:rPr lang="ru-RU" sz="2200" b="1" i="0" dirty="0" smtClean="0">
              <a:effectLst/>
            </a:rPr>
            <a:t> </a:t>
          </a:r>
          <a:r>
            <a:rPr lang="ru-RU" sz="2200" b="0" i="0" dirty="0" smtClean="0">
              <a:effectLst/>
            </a:rPr>
            <a:t>на </a:t>
          </a:r>
          <a:r>
            <a:rPr lang="ru-RU" sz="2200" b="0" i="0" dirty="0" err="1" smtClean="0">
              <a:effectLst/>
            </a:rPr>
            <a:t>стойност</a:t>
          </a:r>
          <a:r>
            <a:rPr lang="ru-RU" sz="2200" b="0" i="0" dirty="0" smtClean="0">
              <a:effectLst/>
            </a:rPr>
            <a:t> </a:t>
          </a:r>
          <a:r>
            <a:rPr lang="ru-RU" sz="2200" b="1" i="0" dirty="0" smtClean="0">
              <a:effectLst/>
            </a:rPr>
            <a:t>57 200 000 </a:t>
          </a:r>
          <a:r>
            <a:rPr lang="ru-RU" sz="2200" b="1" i="0" dirty="0" err="1" smtClean="0">
              <a:effectLst/>
            </a:rPr>
            <a:t>лв</a:t>
          </a:r>
          <a:r>
            <a:rPr lang="ru-RU" sz="2200" b="1" i="0" dirty="0" smtClean="0">
              <a:effectLst/>
            </a:rPr>
            <a:t>.</a:t>
          </a:r>
          <a:endParaRPr lang="en-US" sz="2200" b="1" dirty="0">
            <a:effectLst/>
          </a:endParaRPr>
        </a:p>
      </dgm:t>
    </dgm:pt>
    <dgm:pt modelId="{5C7427B4-2B08-4BAE-9924-41C289D83EAF}" type="sibTrans" cxnId="{52F9BB07-67C1-4B6A-B2E1-8E50EC7B7C39}">
      <dgm:prSet/>
      <dgm:spPr/>
      <dgm:t>
        <a:bodyPr/>
        <a:lstStyle/>
        <a:p>
          <a:endParaRPr lang="en-US"/>
        </a:p>
      </dgm:t>
    </dgm:pt>
    <dgm:pt modelId="{1CC1B489-F4BF-41B4-9010-0B61E4447111}" type="parTrans" cxnId="{52F9BB07-67C1-4B6A-B2E1-8E50EC7B7C39}">
      <dgm:prSet/>
      <dgm:spPr/>
      <dgm:t>
        <a:bodyPr/>
        <a:lstStyle/>
        <a:p>
          <a:endParaRPr lang="en-US"/>
        </a:p>
      </dgm:t>
    </dgm:pt>
    <dgm:pt modelId="{0E30EA12-7B7A-4C52-903C-D3A3F0A690BC}">
      <dgm:prSet phldrT="[Text]" custT="1"/>
      <dgm:spPr/>
      <dgm:t>
        <a:bodyPr/>
        <a:lstStyle/>
        <a:p>
          <a:endParaRPr lang="en-US" sz="2000" b="1" dirty="0">
            <a:effectLst/>
          </a:endParaRPr>
        </a:p>
      </dgm:t>
    </dgm:pt>
    <dgm:pt modelId="{118A968C-A921-438B-A233-91F727BD82DF}" type="sibTrans" cxnId="{9715DF67-4B0C-4C25-A400-6730AA9A3101}">
      <dgm:prSet/>
      <dgm:spPr/>
      <dgm:t>
        <a:bodyPr/>
        <a:lstStyle/>
        <a:p>
          <a:endParaRPr lang="en-US"/>
        </a:p>
      </dgm:t>
    </dgm:pt>
    <dgm:pt modelId="{A5A17FE6-C5D6-4CA0-9BF7-5863ACB5BDB6}" type="parTrans" cxnId="{9715DF67-4B0C-4C25-A400-6730AA9A3101}">
      <dgm:prSet/>
      <dgm:spPr/>
      <dgm:t>
        <a:bodyPr/>
        <a:lstStyle/>
        <a:p>
          <a:endParaRPr lang="en-US"/>
        </a:p>
      </dgm:t>
    </dgm:pt>
    <dgm:pt modelId="{500FB367-79E6-4127-AD16-B12F2C344CA7}" type="pres">
      <dgm:prSet presAssocID="{7D46C041-8A71-445E-BA5F-9872D455DE03}" presName="Name0" presStyleCnt="0">
        <dgm:presLayoutVars>
          <dgm:chMax val="1"/>
          <dgm:chPref val="1"/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67FBEBDF-2650-4F12-9832-9F8E8602909E}" type="pres">
      <dgm:prSet presAssocID="{AC47E521-AD9C-4F84-BDA6-AC204CBC57DC}" presName="Parent" presStyleLbl="node1" presStyleIdx="0" presStyleCnt="2" custScaleX="72084" custScaleY="71318" custLinFactNeighborX="-44845" custLinFactNeighborY="-13584">
        <dgm:presLayoutVars>
          <dgm:chMax val="4"/>
          <dgm:chPref val="3"/>
        </dgm:presLayoutVars>
      </dgm:prSet>
      <dgm:spPr/>
      <dgm:t>
        <a:bodyPr/>
        <a:lstStyle/>
        <a:p>
          <a:endParaRPr lang="en-US"/>
        </a:p>
      </dgm:t>
    </dgm:pt>
    <dgm:pt modelId="{DF2E8A50-2710-40EF-B445-EB9C86EF6C6B}" type="pres">
      <dgm:prSet presAssocID="{0E30EA12-7B7A-4C52-903C-D3A3F0A690BC}" presName="Accent" presStyleLbl="node1" presStyleIdx="1" presStyleCnt="2" custScaleX="100930" custLinFactNeighborX="-11307" custLinFactNeighborY="2169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endParaRPr lang="en-US"/>
        </a:p>
      </dgm:t>
    </dgm:pt>
    <dgm:pt modelId="{EE0E7B73-E9AF-489B-91E5-68220D5957D5}" type="pres">
      <dgm:prSet presAssocID="{0E30EA12-7B7A-4C52-903C-D3A3F0A690BC}" presName="Image1" presStyleLbl="fgImgPlace1" presStyleIdx="0" presStyleCnt="3" custLinFactNeighborX="-51832" custLinFactNeighborY="1547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ддд"/>
        </a:ext>
      </dgm:extLst>
    </dgm:pt>
    <dgm:pt modelId="{A6506064-140D-493E-BA54-5B253708D677}" type="pres">
      <dgm:prSet presAssocID="{0E30EA12-7B7A-4C52-903C-D3A3F0A690BC}" presName="Child1" presStyleLbl="revTx" presStyleIdx="0" presStyleCnt="3" custScaleX="259030" custLinFactNeighborX="44260" custLinFactNeighborY="-530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6592B1-82F1-4489-937C-3D933BC8F00F}" type="pres">
      <dgm:prSet presAssocID="{878DA0C3-DC4A-4BB2-9A8E-AC812E33B5B1}" presName="Image2" presStyleCnt="0"/>
      <dgm:spPr/>
    </dgm:pt>
    <dgm:pt modelId="{A32534B8-B209-4876-9FB6-B055DB616A0B}" type="pres">
      <dgm:prSet presAssocID="{878DA0C3-DC4A-4BB2-9A8E-AC812E33B5B1}" presName="Image" presStyleLbl="fgImgPlace1" presStyleIdx="1" presStyleCnt="3" custLinFactX="-200000" custLinFactY="44854" custLinFactNeighborX="-229398" custLinFactNeighborY="100000"/>
      <dgm:spPr>
        <a:noFill/>
      </dgm:spPr>
      <dgm:t>
        <a:bodyPr/>
        <a:lstStyle/>
        <a:p>
          <a:endParaRPr lang="en-US"/>
        </a:p>
      </dgm:t>
    </dgm:pt>
    <dgm:pt modelId="{889A644D-3CC8-4C9B-822E-86DEE91CC421}" type="pres">
      <dgm:prSet presAssocID="{878DA0C3-DC4A-4BB2-9A8E-AC812E33B5B1}" presName="Child2" presStyleLbl="revTx" presStyleIdx="1" presStyleCnt="3" custScaleX="238511" custLinFactY="-18668" custLinFactNeighborX="5579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3DCCBC-C25A-4C10-B828-BDF91791F75F}" type="pres">
      <dgm:prSet presAssocID="{93219AEA-0BC0-476B-8F6A-F050F9A955CF}" presName="Image3" presStyleCnt="0"/>
      <dgm:spPr/>
    </dgm:pt>
    <dgm:pt modelId="{A929C88F-4330-464B-AF9F-AF0F52526AD1}" type="pres">
      <dgm:prSet presAssocID="{93219AEA-0BC0-476B-8F6A-F050F9A955CF}" presName="Image" presStyleLbl="fgImgPlace1" presStyleIdx="2" presStyleCnt="3" custLinFactNeighborX="-48948" custLinFactNeighborY="-13326"/>
      <dgm:spPr>
        <a:solidFill>
          <a:srgbClr val="FF9966"/>
        </a:solidFill>
      </dgm:spPr>
      <dgm:t>
        <a:bodyPr/>
        <a:lstStyle/>
        <a:p>
          <a:endParaRPr lang="en-US"/>
        </a:p>
      </dgm:t>
    </dgm:pt>
    <dgm:pt modelId="{C2390152-820C-488E-8E72-7B8D487246D0}" type="pres">
      <dgm:prSet presAssocID="{93219AEA-0BC0-476B-8F6A-F050F9A955CF}" presName="Child3" presStyleLbl="revTx" presStyleIdx="2" presStyleCnt="3" custScaleX="259127" custLinFactNeighborX="52906" custLinFactNeighborY="-125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2F9BB07-67C1-4B6A-B2E1-8E50EC7B7C39}" srcId="{AC47E521-AD9C-4F84-BDA6-AC204CBC57DC}" destId="{878DA0C3-DC4A-4BB2-9A8E-AC812E33B5B1}" srcOrd="1" destOrd="0" parTransId="{1CC1B489-F4BF-41B4-9010-0B61E4447111}" sibTransId="{5C7427B4-2B08-4BAE-9924-41C289D83EAF}"/>
    <dgm:cxn modelId="{3DA69C1E-A4A5-4123-9593-E3FA30E833CB}" srcId="{AC47E521-AD9C-4F84-BDA6-AC204CBC57DC}" destId="{93219AEA-0BC0-476B-8F6A-F050F9A955CF}" srcOrd="2" destOrd="0" parTransId="{88B0CC4C-03CF-4821-8F63-BC84794094D1}" sibTransId="{E7C51CEB-908B-4BF3-9744-9CF39DE137F0}"/>
    <dgm:cxn modelId="{9715DF67-4B0C-4C25-A400-6730AA9A3101}" srcId="{AC47E521-AD9C-4F84-BDA6-AC204CBC57DC}" destId="{0E30EA12-7B7A-4C52-903C-D3A3F0A690BC}" srcOrd="0" destOrd="0" parTransId="{A5A17FE6-C5D6-4CA0-9BF7-5863ACB5BDB6}" sibTransId="{118A968C-A921-438B-A233-91F727BD82DF}"/>
    <dgm:cxn modelId="{D0A6698F-E0D1-4B54-8589-EC0666DC2F52}" type="presOf" srcId="{0E30EA12-7B7A-4C52-903C-D3A3F0A690BC}" destId="{A6506064-140D-493E-BA54-5B253708D677}" srcOrd="0" destOrd="0" presId="urn:microsoft.com/office/officeart/2011/layout/RadialPictureList"/>
    <dgm:cxn modelId="{23142CFE-2A9C-4B4D-B113-ADA9DC3C94F7}" type="presOf" srcId="{93219AEA-0BC0-476B-8F6A-F050F9A955CF}" destId="{C2390152-820C-488E-8E72-7B8D487246D0}" srcOrd="0" destOrd="0" presId="urn:microsoft.com/office/officeart/2011/layout/RadialPictureList"/>
    <dgm:cxn modelId="{2484F84F-A82C-4134-8D7E-939963D10036}" type="presOf" srcId="{878DA0C3-DC4A-4BB2-9A8E-AC812E33B5B1}" destId="{889A644D-3CC8-4C9B-822E-86DEE91CC421}" srcOrd="0" destOrd="0" presId="urn:microsoft.com/office/officeart/2011/layout/RadialPictureList"/>
    <dgm:cxn modelId="{C607AB6C-532C-4FB2-AEE0-5C4B8F827CC5}" type="presOf" srcId="{7D46C041-8A71-445E-BA5F-9872D455DE03}" destId="{500FB367-79E6-4127-AD16-B12F2C344CA7}" srcOrd="0" destOrd="0" presId="urn:microsoft.com/office/officeart/2011/layout/RadialPictureList"/>
    <dgm:cxn modelId="{D13980DE-A4F2-4EAF-A661-D424A4A92713}" srcId="{7D46C041-8A71-445E-BA5F-9872D455DE03}" destId="{AC47E521-AD9C-4F84-BDA6-AC204CBC57DC}" srcOrd="0" destOrd="0" parTransId="{79C5D7AB-7D08-46E3-A256-D81ED61DC04F}" sibTransId="{B0E275E3-776F-4B70-BC4F-D5FEF83AA27F}"/>
    <dgm:cxn modelId="{8FFC3C62-8D3E-4D29-BAF0-02B179E33337}" type="presOf" srcId="{AC47E521-AD9C-4F84-BDA6-AC204CBC57DC}" destId="{67FBEBDF-2650-4F12-9832-9F8E8602909E}" srcOrd="0" destOrd="0" presId="urn:microsoft.com/office/officeart/2011/layout/RadialPictureList"/>
    <dgm:cxn modelId="{E47B6AC7-992E-4D53-BD12-E7F6385875A0}" type="presParOf" srcId="{500FB367-79E6-4127-AD16-B12F2C344CA7}" destId="{67FBEBDF-2650-4F12-9832-9F8E8602909E}" srcOrd="0" destOrd="0" presId="urn:microsoft.com/office/officeart/2011/layout/RadialPictureList"/>
    <dgm:cxn modelId="{E7650A42-7F51-4EC9-B1CC-C4417A1BA6DA}" type="presParOf" srcId="{500FB367-79E6-4127-AD16-B12F2C344CA7}" destId="{DF2E8A50-2710-40EF-B445-EB9C86EF6C6B}" srcOrd="1" destOrd="0" presId="urn:microsoft.com/office/officeart/2011/layout/RadialPictureList"/>
    <dgm:cxn modelId="{3A88DDF2-BE9E-4232-8014-4C9F1360FBEB}" type="presParOf" srcId="{500FB367-79E6-4127-AD16-B12F2C344CA7}" destId="{EE0E7B73-E9AF-489B-91E5-68220D5957D5}" srcOrd="2" destOrd="0" presId="urn:microsoft.com/office/officeart/2011/layout/RadialPictureList"/>
    <dgm:cxn modelId="{7DA7FB5C-7341-468E-9306-0C3B0E177161}" type="presParOf" srcId="{500FB367-79E6-4127-AD16-B12F2C344CA7}" destId="{A6506064-140D-493E-BA54-5B253708D677}" srcOrd="3" destOrd="0" presId="urn:microsoft.com/office/officeart/2011/layout/RadialPictureList"/>
    <dgm:cxn modelId="{BF9FC52A-8C25-4AC2-97D8-B1CB660D6546}" type="presParOf" srcId="{500FB367-79E6-4127-AD16-B12F2C344CA7}" destId="{706592B1-82F1-4489-937C-3D933BC8F00F}" srcOrd="4" destOrd="0" presId="urn:microsoft.com/office/officeart/2011/layout/RadialPictureList"/>
    <dgm:cxn modelId="{ED2ABCD1-D5AF-4D46-8AB4-0123CBFEBA08}" type="presParOf" srcId="{706592B1-82F1-4489-937C-3D933BC8F00F}" destId="{A32534B8-B209-4876-9FB6-B055DB616A0B}" srcOrd="0" destOrd="0" presId="urn:microsoft.com/office/officeart/2011/layout/RadialPictureList"/>
    <dgm:cxn modelId="{FC346411-7510-43CE-9B0B-17E976F718F9}" type="presParOf" srcId="{500FB367-79E6-4127-AD16-B12F2C344CA7}" destId="{889A644D-3CC8-4C9B-822E-86DEE91CC421}" srcOrd="5" destOrd="0" presId="urn:microsoft.com/office/officeart/2011/layout/RadialPictureList"/>
    <dgm:cxn modelId="{21BEF6F3-0F32-43F6-BD80-7D712D820F47}" type="presParOf" srcId="{500FB367-79E6-4127-AD16-B12F2C344CA7}" destId="{A03DCCBC-C25A-4C10-B828-BDF91791F75F}" srcOrd="6" destOrd="0" presId="urn:microsoft.com/office/officeart/2011/layout/RadialPictureList"/>
    <dgm:cxn modelId="{D2670E42-91BF-45FD-9773-3FCDF399FE63}" type="presParOf" srcId="{A03DCCBC-C25A-4C10-B828-BDF91791F75F}" destId="{A929C88F-4330-464B-AF9F-AF0F52526AD1}" srcOrd="0" destOrd="0" presId="urn:microsoft.com/office/officeart/2011/layout/RadialPictureList"/>
    <dgm:cxn modelId="{4F209BB7-5D7E-4F04-B543-D6D75B2F9EE0}" type="presParOf" srcId="{500FB367-79E6-4127-AD16-B12F2C344CA7}" destId="{C2390152-820C-488E-8E72-7B8D487246D0}" srcOrd="7" destOrd="0" presId="urn:microsoft.com/office/officeart/2011/layout/RadialPicture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C98155F-C902-496E-81AA-B2386D50E3C4}" type="doc">
      <dgm:prSet loTypeId="urn:microsoft.com/office/officeart/2005/8/layout/process3" loCatId="process" qsTypeId="urn:microsoft.com/office/officeart/2005/8/quickstyle/3d3" qsCatId="3D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8B74FF5-1853-4037-A0A6-2CDD3A8F0A0B}">
      <dgm:prSet phldrT="[Text]" custT="1"/>
      <dgm:spPr>
        <a:solidFill>
          <a:srgbClr val="A51321"/>
        </a:solidFill>
        <a:ln>
          <a:solidFill>
            <a:srgbClr val="800000"/>
          </a:solidFill>
        </a:ln>
      </dgm:spPr>
      <dgm:t>
        <a:bodyPr/>
        <a:lstStyle/>
        <a:p>
          <a:pPr algn="ctr"/>
          <a:r>
            <a:rPr lang="bg-BG" sz="1700" b="1" dirty="0" smtClean="0"/>
            <a:t>Допустими кандидати </a:t>
          </a:r>
          <a:endParaRPr lang="en-US" sz="1700" dirty="0"/>
        </a:p>
      </dgm:t>
    </dgm:pt>
    <dgm:pt modelId="{6D2BC4A5-A57A-4982-BE86-638E8B056416}" type="parTrans" cxnId="{77FC5E7C-2ED5-453E-B634-E979EE50A6E1}">
      <dgm:prSet/>
      <dgm:spPr/>
      <dgm:t>
        <a:bodyPr/>
        <a:lstStyle/>
        <a:p>
          <a:endParaRPr lang="en-US"/>
        </a:p>
      </dgm:t>
    </dgm:pt>
    <dgm:pt modelId="{672B2214-A0C7-409A-9BA8-A94461274FB3}" type="sibTrans" cxnId="{77FC5E7C-2ED5-453E-B634-E979EE50A6E1}">
      <dgm:prSet/>
      <dgm:spPr>
        <a:solidFill>
          <a:srgbClr val="D3CB2B"/>
        </a:solidFill>
      </dgm:spPr>
      <dgm:t>
        <a:bodyPr/>
        <a:lstStyle/>
        <a:p>
          <a:endParaRPr lang="en-US"/>
        </a:p>
      </dgm:t>
    </dgm:pt>
    <dgm:pt modelId="{FAF4A9A0-6482-425E-BCC9-4E713BFAAF5B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en-US" sz="1700" b="1" dirty="0" smtClean="0"/>
            <a:t>5</a:t>
          </a:r>
          <a:r>
            <a:rPr lang="bg-BG" sz="1700" b="1" dirty="0" smtClean="0"/>
            <a:t>0 000 000 лв.</a:t>
          </a:r>
          <a:endParaRPr lang="en-US" sz="1700" b="1" dirty="0"/>
        </a:p>
      </dgm:t>
    </dgm:pt>
    <dgm:pt modelId="{5CC5A4E3-5A5E-4ACE-B74B-EF3DA0198AC2}" type="parTrans" cxnId="{0B66DD45-264C-4A6A-A172-1B39353DB69D}">
      <dgm:prSet/>
      <dgm:spPr/>
      <dgm:t>
        <a:bodyPr/>
        <a:lstStyle/>
        <a:p>
          <a:endParaRPr lang="en-US"/>
        </a:p>
      </dgm:t>
    </dgm:pt>
    <dgm:pt modelId="{809AC8B0-C069-4BAD-BD53-E228720DAB25}" type="sibTrans" cxnId="{0B66DD45-264C-4A6A-A172-1B39353DB69D}">
      <dgm:prSet/>
      <dgm:spPr/>
      <dgm:t>
        <a:bodyPr/>
        <a:lstStyle/>
        <a:p>
          <a:endParaRPr lang="en-US"/>
        </a:p>
      </dgm:t>
    </dgm:pt>
    <dgm:pt modelId="{0E32158B-9BA3-4F69-A1B8-08E4A6C056D3}">
      <dgm:prSet phldrT="[Text]" custT="1"/>
      <dgm:spPr>
        <a:solidFill>
          <a:srgbClr val="A51321"/>
        </a:solidFill>
        <a:ln>
          <a:solidFill>
            <a:srgbClr val="800000"/>
          </a:solidFill>
        </a:ln>
      </dgm:spPr>
      <dgm:t>
        <a:bodyPr/>
        <a:lstStyle/>
        <a:p>
          <a:pPr algn="ctr"/>
          <a:r>
            <a:rPr lang="bg-BG" sz="1700" b="1" dirty="0" smtClean="0"/>
            <a:t>Срокове</a:t>
          </a:r>
          <a:endParaRPr lang="en-US" sz="1700" b="1" dirty="0"/>
        </a:p>
      </dgm:t>
    </dgm:pt>
    <dgm:pt modelId="{8AD30160-3395-443F-B72E-2F82186F7A4E}" type="parTrans" cxnId="{AD8DC112-8392-49D3-B6FE-3ED8BCD2C465}">
      <dgm:prSet/>
      <dgm:spPr/>
      <dgm:t>
        <a:bodyPr/>
        <a:lstStyle/>
        <a:p>
          <a:endParaRPr lang="en-US"/>
        </a:p>
      </dgm:t>
    </dgm:pt>
    <dgm:pt modelId="{D444F30E-D9B2-41FA-AD20-56B6DF585DDF}" type="sibTrans" cxnId="{AD8DC112-8392-49D3-B6FE-3ED8BCD2C465}">
      <dgm:prSet/>
      <dgm:spPr/>
      <dgm:t>
        <a:bodyPr/>
        <a:lstStyle/>
        <a:p>
          <a:endParaRPr lang="en-US"/>
        </a:p>
      </dgm:t>
    </dgm:pt>
    <dgm:pt modelId="{E6FCEE5E-8C58-4E61-AA92-56D8599197DC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pPr>
            <a:spcBef>
              <a:spcPct val="0"/>
            </a:spcBef>
          </a:pPr>
          <a:r>
            <a:rPr lang="bg-BG" sz="1700" b="0" dirty="0" smtClean="0"/>
            <a:t>Дата на обявяване: </a:t>
          </a:r>
          <a:r>
            <a:rPr lang="bg-BG" sz="1700" b="1" dirty="0" smtClean="0"/>
            <a:t>Февруари 2020 г.</a:t>
          </a:r>
          <a:endParaRPr lang="en-US" sz="1700" b="1" dirty="0"/>
        </a:p>
      </dgm:t>
    </dgm:pt>
    <dgm:pt modelId="{A6923D50-4D96-4A11-AC4F-DE25D05E0FC6}" type="parTrans" cxnId="{4999C52F-8198-4D9A-9854-716441928876}">
      <dgm:prSet/>
      <dgm:spPr/>
      <dgm:t>
        <a:bodyPr/>
        <a:lstStyle/>
        <a:p>
          <a:endParaRPr lang="en-US"/>
        </a:p>
      </dgm:t>
    </dgm:pt>
    <dgm:pt modelId="{C96C5437-1F3F-4F49-89B1-C44A32D816DE}" type="sibTrans" cxnId="{4999C52F-8198-4D9A-9854-716441928876}">
      <dgm:prSet/>
      <dgm:spPr/>
      <dgm:t>
        <a:bodyPr/>
        <a:lstStyle/>
        <a:p>
          <a:endParaRPr lang="en-US"/>
        </a:p>
      </dgm:t>
    </dgm:pt>
    <dgm:pt modelId="{6E9CA863-529C-4686-AF36-D61FED1CD789}">
      <dgm:prSet custT="1"/>
      <dgm:spPr>
        <a:solidFill>
          <a:srgbClr val="EAF3BF">
            <a:alpha val="90000"/>
          </a:srgbClr>
        </a:solidFill>
      </dgm:spPr>
      <dgm:t>
        <a:bodyPr/>
        <a:lstStyle/>
        <a:p>
          <a:pPr>
            <a:spcBef>
              <a:spcPts val="1800"/>
            </a:spcBef>
          </a:pPr>
          <a:r>
            <a:rPr lang="bg-BG" sz="1700" b="0" dirty="0" smtClean="0"/>
            <a:t>Краен срок за кандидатстване: </a:t>
          </a:r>
          <a:r>
            <a:rPr lang="bg-BG" sz="1700" b="1" dirty="0" smtClean="0"/>
            <a:t>Май 2020 г.</a:t>
          </a:r>
          <a:endParaRPr lang="en-US" sz="1700" b="1" dirty="0"/>
        </a:p>
      </dgm:t>
    </dgm:pt>
    <dgm:pt modelId="{A47134DC-0A0E-410C-8B7D-FDBCC297DBE4}" type="parTrans" cxnId="{BE14A55A-8E16-4DDA-A3A0-6D27EA586D6A}">
      <dgm:prSet/>
      <dgm:spPr/>
      <dgm:t>
        <a:bodyPr/>
        <a:lstStyle/>
        <a:p>
          <a:endParaRPr lang="en-US"/>
        </a:p>
      </dgm:t>
    </dgm:pt>
    <dgm:pt modelId="{1737ED1C-4292-461C-BDD4-6456F43E1AA8}" type="sibTrans" cxnId="{BE14A55A-8E16-4DDA-A3A0-6D27EA586D6A}">
      <dgm:prSet/>
      <dgm:spPr/>
      <dgm:t>
        <a:bodyPr/>
        <a:lstStyle/>
        <a:p>
          <a:endParaRPr lang="en-US"/>
        </a:p>
      </dgm:t>
    </dgm:pt>
    <dgm:pt modelId="{D12B3A93-1DC3-4E03-973E-0220231B357E}">
      <dgm:prSet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700" b="1" dirty="0" smtClean="0"/>
            <a:t>Подбор на проектни предложения</a:t>
          </a:r>
          <a:endParaRPr lang="en-US" sz="1700" b="1" dirty="0"/>
        </a:p>
      </dgm:t>
    </dgm:pt>
    <dgm:pt modelId="{7A190040-42A5-4B03-8F76-BB2E55175AE6}" type="parTrans" cxnId="{56438B66-3F24-4AB1-9B8D-342B28D00169}">
      <dgm:prSet/>
      <dgm:spPr/>
      <dgm:t>
        <a:bodyPr/>
        <a:lstStyle/>
        <a:p>
          <a:endParaRPr lang="en-US"/>
        </a:p>
      </dgm:t>
    </dgm:pt>
    <dgm:pt modelId="{C5520A2A-1F3B-47C6-AB5D-0C92F9F8E254}" type="sibTrans" cxnId="{56438B66-3F24-4AB1-9B8D-342B28D00169}">
      <dgm:prSet/>
      <dgm:spPr/>
      <dgm:t>
        <a:bodyPr/>
        <a:lstStyle/>
        <a:p>
          <a:endParaRPr lang="en-US"/>
        </a:p>
      </dgm:t>
    </dgm:pt>
    <dgm:pt modelId="{14E0E70E-A964-44B4-BE4E-9BBB3AD32B82}">
      <dgm:prSet phldrT="[Text]" custT="1"/>
      <dgm:spPr>
        <a:solidFill>
          <a:srgbClr val="A51321"/>
        </a:solidFill>
        <a:ln>
          <a:solidFill>
            <a:srgbClr val="800000"/>
          </a:solidFill>
        </a:ln>
      </dgm:spPr>
      <dgm:t>
        <a:bodyPr/>
        <a:lstStyle/>
        <a:p>
          <a:pPr algn="ctr"/>
          <a:r>
            <a:rPr lang="bg-BG" sz="1700" b="1" dirty="0" smtClean="0"/>
            <a:t>Бюджет и начин на предоставяне на БФП</a:t>
          </a:r>
          <a:r>
            <a:rPr lang="bg-BG" sz="1500" dirty="0" smtClean="0"/>
            <a:t>	</a:t>
          </a:r>
          <a:endParaRPr lang="en-US" sz="1500" dirty="0"/>
        </a:p>
      </dgm:t>
    </dgm:pt>
    <dgm:pt modelId="{3E2A165A-67D5-4CCD-9E53-6E8EB8163714}" type="sibTrans" cxnId="{1B360F1C-F3ED-464A-BD49-8ED2EB677BCC}">
      <dgm:prSet/>
      <dgm:spPr>
        <a:solidFill>
          <a:srgbClr val="D3CB2B"/>
        </a:solidFill>
      </dgm:spPr>
      <dgm:t>
        <a:bodyPr/>
        <a:lstStyle/>
        <a:p>
          <a:endParaRPr lang="en-US"/>
        </a:p>
      </dgm:t>
    </dgm:pt>
    <dgm:pt modelId="{82A0B139-C69B-4709-92F5-83C691807E27}" type="parTrans" cxnId="{1B360F1C-F3ED-464A-BD49-8ED2EB677BCC}">
      <dgm:prSet/>
      <dgm:spPr/>
      <dgm:t>
        <a:bodyPr/>
        <a:lstStyle/>
        <a:p>
          <a:endParaRPr lang="en-US"/>
        </a:p>
      </dgm:t>
    </dgm:pt>
    <dgm:pt modelId="{C18EC13F-438F-4660-BDAB-6E31A205E131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pPr algn="just"/>
          <a:r>
            <a:rPr lang="bg-BG" sz="1400" b="1" dirty="0" smtClean="0"/>
            <a:t>Допустими кандидати: </a:t>
          </a:r>
          <a:r>
            <a:rPr lang="bg-BG" sz="1400" i="1" dirty="0" smtClean="0"/>
            <a:t>Висши училища</a:t>
          </a:r>
          <a:r>
            <a:rPr lang="bg-BG" sz="1400" dirty="0" smtClean="0"/>
            <a:t>, създадени в съответствие със ЗВО </a:t>
          </a:r>
          <a:endParaRPr lang="en-US" sz="1400" dirty="0"/>
        </a:p>
      </dgm:t>
    </dgm:pt>
    <dgm:pt modelId="{F6DF12BF-140A-427F-8AC7-52B10955EDDA}" type="sibTrans" cxnId="{1C1CBAAA-07DC-42DD-92A1-AA3A5A6313DE}">
      <dgm:prSet/>
      <dgm:spPr/>
      <dgm:t>
        <a:bodyPr/>
        <a:lstStyle/>
        <a:p>
          <a:endParaRPr lang="en-US"/>
        </a:p>
      </dgm:t>
    </dgm:pt>
    <dgm:pt modelId="{C430C8FB-B275-4766-B18A-F0E9C73EA36F}" type="parTrans" cxnId="{1C1CBAAA-07DC-42DD-92A1-AA3A5A6313DE}">
      <dgm:prSet/>
      <dgm:spPr/>
      <dgm:t>
        <a:bodyPr/>
        <a:lstStyle/>
        <a:p>
          <a:endParaRPr lang="en-US"/>
        </a:p>
      </dgm:t>
    </dgm:pt>
    <dgm:pt modelId="{BC3FF23A-F0F3-4FBB-894E-BC50B718A43D}">
      <dgm:prSet custT="1"/>
      <dgm:spPr/>
      <dgm:t>
        <a:bodyPr/>
        <a:lstStyle/>
        <a:p>
          <a:r>
            <a:rPr lang="bg-BG" sz="1400" b="1" dirty="0" smtClean="0"/>
            <a:t>Допустими партньори: </a:t>
          </a:r>
          <a:r>
            <a:rPr lang="bg-BG" sz="1400" i="1" dirty="0" smtClean="0"/>
            <a:t>Висши училища</a:t>
          </a:r>
          <a:r>
            <a:rPr lang="bg-BG" sz="1400" dirty="0" smtClean="0"/>
            <a:t>, създадени в съответствие със ЗВО; </a:t>
          </a:r>
          <a:r>
            <a:rPr lang="bg-BG" sz="1400" i="1" dirty="0" smtClean="0"/>
            <a:t>Научни организации </a:t>
          </a:r>
          <a:r>
            <a:rPr lang="bg-BG" sz="1400" dirty="0" smtClean="0"/>
            <a:t>по смисъла на т. 15, буква </a:t>
          </a:r>
          <a:r>
            <a:rPr lang="bg-BG" sz="1400" dirty="0" err="1" smtClean="0"/>
            <a:t>бб</a:t>
          </a:r>
          <a:r>
            <a:rPr lang="bg-BG" sz="1400" dirty="0" smtClean="0"/>
            <a:t> от Рамката за държавна помощ за научни изследвания, развитие и иновации и §1, т. 1 от ДР на ЗННИ; </a:t>
          </a:r>
          <a:r>
            <a:rPr lang="bg-BG" sz="1400" i="1" dirty="0" err="1" smtClean="0"/>
            <a:t>Нац</a:t>
          </a:r>
          <a:r>
            <a:rPr lang="bg-BG" sz="1400" i="1" dirty="0" smtClean="0"/>
            <a:t>. представителни организации на работодателите и на работниците и служителите</a:t>
          </a:r>
          <a:r>
            <a:rPr lang="bg-BG" sz="1400" dirty="0" smtClean="0"/>
            <a:t>;</a:t>
          </a:r>
          <a:endParaRPr lang="bg-BG" sz="1400" dirty="0"/>
        </a:p>
      </dgm:t>
    </dgm:pt>
    <dgm:pt modelId="{44FFB521-A087-42AC-8C3E-551EF86505B2}" type="parTrans" cxnId="{01A82E69-29E2-4820-96A0-350448F3F58D}">
      <dgm:prSet/>
      <dgm:spPr/>
      <dgm:t>
        <a:bodyPr/>
        <a:lstStyle/>
        <a:p>
          <a:endParaRPr lang="bg-BG"/>
        </a:p>
      </dgm:t>
    </dgm:pt>
    <dgm:pt modelId="{235A8430-C4D1-40FF-B1A8-4A02ED7D0ED3}" type="sibTrans" cxnId="{01A82E69-29E2-4820-96A0-350448F3F58D}">
      <dgm:prSet/>
      <dgm:spPr/>
      <dgm:t>
        <a:bodyPr/>
        <a:lstStyle/>
        <a:p>
          <a:endParaRPr lang="bg-BG"/>
        </a:p>
      </dgm:t>
    </dgm:pt>
    <dgm:pt modelId="{2470A558-4ED7-47D2-AFAF-F7E4D15BA00A}">
      <dgm:prSet custT="1"/>
      <dgm:spPr/>
      <dgm:t>
        <a:bodyPr/>
        <a:lstStyle/>
        <a:p>
          <a:r>
            <a:rPr lang="bg-BG" sz="1400" b="1" dirty="0" smtClean="0"/>
            <a:t>Допустими асоциирани партньори: </a:t>
          </a:r>
          <a:r>
            <a:rPr lang="bg-BG" sz="1400" dirty="0" smtClean="0"/>
            <a:t>Чуждестранни висши училища</a:t>
          </a:r>
          <a:endParaRPr lang="bg-BG" sz="1400" dirty="0"/>
        </a:p>
      </dgm:t>
    </dgm:pt>
    <dgm:pt modelId="{7E3B2279-4135-4F44-AC84-73DAF8D518B3}" type="parTrans" cxnId="{DCC5FFC5-C3AF-45A7-8F9B-A8ABED16F0E6}">
      <dgm:prSet/>
      <dgm:spPr/>
      <dgm:t>
        <a:bodyPr/>
        <a:lstStyle/>
        <a:p>
          <a:endParaRPr lang="bg-BG"/>
        </a:p>
      </dgm:t>
    </dgm:pt>
    <dgm:pt modelId="{EC00FF5B-CB98-4B1A-921A-0F2A107A2A07}" type="sibTrans" cxnId="{DCC5FFC5-C3AF-45A7-8F9B-A8ABED16F0E6}">
      <dgm:prSet/>
      <dgm:spPr/>
      <dgm:t>
        <a:bodyPr/>
        <a:lstStyle/>
        <a:p>
          <a:endParaRPr lang="bg-BG"/>
        </a:p>
      </dgm:t>
    </dgm:pt>
    <dgm:pt modelId="{69A993EE-E0D1-4CAC-91C1-4E1A11D640DF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700" dirty="0" smtClean="0"/>
            <a:t>Мин. размер на БФП – 1 000 000 лв.</a:t>
          </a:r>
          <a:endParaRPr lang="en-US" sz="1700" dirty="0"/>
        </a:p>
      </dgm:t>
    </dgm:pt>
    <dgm:pt modelId="{C9A87AC2-88A1-4AC2-8415-3F55D79FF1F7}" type="parTrans" cxnId="{238F6C63-5B65-48EF-89AF-F0B795F4E7FC}">
      <dgm:prSet/>
      <dgm:spPr/>
      <dgm:t>
        <a:bodyPr/>
        <a:lstStyle/>
        <a:p>
          <a:endParaRPr lang="bg-BG"/>
        </a:p>
      </dgm:t>
    </dgm:pt>
    <dgm:pt modelId="{2ADE8986-743A-4F70-B2A3-1709F3592297}" type="sibTrans" cxnId="{238F6C63-5B65-48EF-89AF-F0B795F4E7FC}">
      <dgm:prSet/>
      <dgm:spPr/>
      <dgm:t>
        <a:bodyPr/>
        <a:lstStyle/>
        <a:p>
          <a:endParaRPr lang="bg-BG"/>
        </a:p>
      </dgm:t>
    </dgm:pt>
    <dgm:pt modelId="{BB19865D-8587-422B-BBC4-65F40ACE7658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700" dirty="0" smtClean="0"/>
            <a:t>Макс. размер на БФП – 5 000 000 лв.</a:t>
          </a:r>
          <a:endParaRPr lang="en-US" sz="1700" dirty="0"/>
        </a:p>
      </dgm:t>
    </dgm:pt>
    <dgm:pt modelId="{79A4D0EC-0D34-4088-B9F6-B4CAF6DF709E}" type="parTrans" cxnId="{1E286C6D-157C-448A-A8F1-B92494D8CA9C}">
      <dgm:prSet/>
      <dgm:spPr/>
      <dgm:t>
        <a:bodyPr/>
        <a:lstStyle/>
        <a:p>
          <a:endParaRPr lang="bg-BG"/>
        </a:p>
      </dgm:t>
    </dgm:pt>
    <dgm:pt modelId="{53C5AB79-8480-464A-914F-9C87BCEB1191}" type="sibTrans" cxnId="{1E286C6D-157C-448A-A8F1-B92494D8CA9C}">
      <dgm:prSet/>
      <dgm:spPr/>
      <dgm:t>
        <a:bodyPr/>
        <a:lstStyle/>
        <a:p>
          <a:endParaRPr lang="bg-BG"/>
        </a:p>
      </dgm:t>
    </dgm:pt>
    <dgm:pt modelId="{E98BBD03-7BEB-4D6F-A2DC-031C01FF2924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pPr>
            <a:spcBef>
              <a:spcPct val="0"/>
            </a:spcBef>
          </a:pPr>
          <a:endParaRPr lang="en-US" sz="1700" b="1" dirty="0"/>
        </a:p>
      </dgm:t>
    </dgm:pt>
    <dgm:pt modelId="{7EBEB58A-2DA6-4209-8FAD-98C15929E653}" type="parTrans" cxnId="{F7144CCA-9187-4D03-A31E-AF5704EFB534}">
      <dgm:prSet/>
      <dgm:spPr/>
      <dgm:t>
        <a:bodyPr/>
        <a:lstStyle/>
        <a:p>
          <a:endParaRPr lang="en-US"/>
        </a:p>
      </dgm:t>
    </dgm:pt>
    <dgm:pt modelId="{26ABD2D8-BE61-4FE3-8C2E-57F77B4DB40C}" type="sibTrans" cxnId="{F7144CCA-9187-4D03-A31E-AF5704EFB534}">
      <dgm:prSet/>
      <dgm:spPr/>
      <dgm:t>
        <a:bodyPr/>
        <a:lstStyle/>
        <a:p>
          <a:endParaRPr lang="en-US"/>
        </a:p>
      </dgm:t>
    </dgm:pt>
    <dgm:pt modelId="{A4B702C5-3463-49E5-8C94-BF30DBEDA1D6}" type="pres">
      <dgm:prSet presAssocID="{9C98155F-C902-496E-81AA-B2386D50E3C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4BB6D2-52E6-4102-9F59-07854A9DD4AE}" type="pres">
      <dgm:prSet presAssocID="{68B74FF5-1853-4037-A0A6-2CDD3A8F0A0B}" presName="composite" presStyleCnt="0"/>
      <dgm:spPr/>
      <dgm:t>
        <a:bodyPr/>
        <a:lstStyle/>
        <a:p>
          <a:endParaRPr lang="en-US"/>
        </a:p>
      </dgm:t>
    </dgm:pt>
    <dgm:pt modelId="{A4BF465D-D076-48AD-A406-0AD7351B1721}" type="pres">
      <dgm:prSet presAssocID="{68B74FF5-1853-4037-A0A6-2CDD3A8F0A0B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B9BA2D-61D1-43B5-9508-0105561DAFA3}" type="pres">
      <dgm:prSet presAssocID="{68B74FF5-1853-4037-A0A6-2CDD3A8F0A0B}" presName="parSh" presStyleLbl="node1" presStyleIdx="0" presStyleCnt="3" custScaleX="101189" custScaleY="141465" custLinFactNeighborX="6801" custLinFactNeighborY="12130"/>
      <dgm:spPr/>
      <dgm:t>
        <a:bodyPr/>
        <a:lstStyle/>
        <a:p>
          <a:endParaRPr lang="en-US"/>
        </a:p>
      </dgm:t>
    </dgm:pt>
    <dgm:pt modelId="{0E41C081-0155-4E1C-990F-165C9D69BB5F}" type="pres">
      <dgm:prSet presAssocID="{68B74FF5-1853-4037-A0A6-2CDD3A8F0A0B}" presName="desTx" presStyleLbl="fgAcc1" presStyleIdx="0" presStyleCnt="3" custScaleX="197951" custScaleY="110542" custLinFactNeighborX="-10231" custLinFactNeighborY="-21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B40536-2F1D-4941-9F46-7F427769B808}" type="pres">
      <dgm:prSet presAssocID="{672B2214-A0C7-409A-9BA8-A94461274FB3}" presName="sibTrans" presStyleLbl="sibTrans2D1" presStyleIdx="0" presStyleCnt="2" custAng="21564248" custScaleX="85166" custScaleY="96714" custLinFactNeighborX="10498" custLinFactNeighborY="-34288"/>
      <dgm:spPr/>
      <dgm:t>
        <a:bodyPr/>
        <a:lstStyle/>
        <a:p>
          <a:endParaRPr lang="en-US"/>
        </a:p>
      </dgm:t>
    </dgm:pt>
    <dgm:pt modelId="{6C94CEB2-D251-4C96-9F87-B624C824AFE3}" type="pres">
      <dgm:prSet presAssocID="{672B2214-A0C7-409A-9BA8-A94461274FB3}" presName="connTx" presStyleLbl="sibTrans2D1" presStyleIdx="0" presStyleCnt="2"/>
      <dgm:spPr/>
      <dgm:t>
        <a:bodyPr/>
        <a:lstStyle/>
        <a:p>
          <a:endParaRPr lang="en-US"/>
        </a:p>
      </dgm:t>
    </dgm:pt>
    <dgm:pt modelId="{41F2A5AA-A396-4AA2-B1D5-879C0473BA94}" type="pres">
      <dgm:prSet presAssocID="{14E0E70E-A964-44B4-BE4E-9BBB3AD32B82}" presName="composite" presStyleCnt="0"/>
      <dgm:spPr/>
      <dgm:t>
        <a:bodyPr/>
        <a:lstStyle/>
        <a:p>
          <a:endParaRPr lang="en-US"/>
        </a:p>
      </dgm:t>
    </dgm:pt>
    <dgm:pt modelId="{75594694-25DC-42FA-AA54-DC200326F9C3}" type="pres">
      <dgm:prSet presAssocID="{14E0E70E-A964-44B4-BE4E-9BBB3AD32B82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0CAFF1-5439-409A-AC48-CBB00F6DA8B3}" type="pres">
      <dgm:prSet presAssocID="{14E0E70E-A964-44B4-BE4E-9BBB3AD32B82}" presName="parSh" presStyleLbl="node1" presStyleIdx="1" presStyleCnt="3" custScaleX="123266" custScaleY="108576" custLinFactNeighborX="-16997" custLinFactNeighborY="-67688"/>
      <dgm:spPr/>
      <dgm:t>
        <a:bodyPr/>
        <a:lstStyle/>
        <a:p>
          <a:endParaRPr lang="en-US"/>
        </a:p>
      </dgm:t>
    </dgm:pt>
    <dgm:pt modelId="{02A108CF-7BE0-404D-B13B-D10B7A6CB547}" type="pres">
      <dgm:prSet presAssocID="{14E0E70E-A964-44B4-BE4E-9BBB3AD32B82}" presName="desTx" presStyleLbl="fgAcc1" presStyleIdx="1" presStyleCnt="3" custScaleX="126541" custScaleY="97555" custLinFactNeighborX="-11333" custLinFactNeighborY="-15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C717D9-35D8-4CE6-A5F9-1905A31775E2}" type="pres">
      <dgm:prSet presAssocID="{3E2A165A-67D5-4CCD-9E53-6E8EB8163714}" presName="sibTrans" presStyleLbl="sibTrans2D1" presStyleIdx="1" presStyleCnt="2" custAng="21554300" custScaleX="84564" custScaleY="102391" custLinFactNeighborX="4708" custLinFactNeighborY="-22177"/>
      <dgm:spPr/>
      <dgm:t>
        <a:bodyPr/>
        <a:lstStyle/>
        <a:p>
          <a:endParaRPr lang="en-US"/>
        </a:p>
      </dgm:t>
    </dgm:pt>
    <dgm:pt modelId="{2998F5BE-E744-4C4D-A3F0-EFF0507282D6}" type="pres">
      <dgm:prSet presAssocID="{3E2A165A-67D5-4CCD-9E53-6E8EB8163714}" presName="connTx" presStyleLbl="sibTrans2D1" presStyleIdx="1" presStyleCnt="2"/>
      <dgm:spPr/>
      <dgm:t>
        <a:bodyPr/>
        <a:lstStyle/>
        <a:p>
          <a:endParaRPr lang="en-US"/>
        </a:p>
      </dgm:t>
    </dgm:pt>
    <dgm:pt modelId="{147EBDE8-BA30-4F87-8A3F-6008F7CDB49E}" type="pres">
      <dgm:prSet presAssocID="{0E32158B-9BA3-4F69-A1B8-08E4A6C056D3}" presName="composite" presStyleCnt="0"/>
      <dgm:spPr/>
      <dgm:t>
        <a:bodyPr/>
        <a:lstStyle/>
        <a:p>
          <a:endParaRPr lang="en-US"/>
        </a:p>
      </dgm:t>
    </dgm:pt>
    <dgm:pt modelId="{18B5C768-0928-4FF9-B673-E21DEC326973}" type="pres">
      <dgm:prSet presAssocID="{0E32158B-9BA3-4F69-A1B8-08E4A6C056D3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60363D-9AE2-491A-80E1-9AEA10B0515B}" type="pres">
      <dgm:prSet presAssocID="{0E32158B-9BA3-4F69-A1B8-08E4A6C056D3}" presName="parSh" presStyleLbl="node1" presStyleIdx="2" presStyleCnt="3" custScaleX="137078" custScaleY="110428" custLinFactNeighborX="15193" custLinFactNeighborY="-54583"/>
      <dgm:spPr/>
      <dgm:t>
        <a:bodyPr/>
        <a:lstStyle/>
        <a:p>
          <a:endParaRPr lang="en-US"/>
        </a:p>
      </dgm:t>
    </dgm:pt>
    <dgm:pt modelId="{3B7AEE23-D95A-4309-A327-25D7E2B60C43}" type="pres">
      <dgm:prSet presAssocID="{0E32158B-9BA3-4F69-A1B8-08E4A6C056D3}" presName="desTx" presStyleLbl="fgAcc1" presStyleIdx="2" presStyleCnt="3" custScaleX="123439" custScaleY="93572" custLinFactNeighborX="3115" custLinFactNeighborY="-354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C9706B4-0536-49BC-B604-5DE1AF7E0902}" type="presOf" srcId="{FAF4A9A0-6482-425E-BCC9-4E713BFAAF5B}" destId="{02A108CF-7BE0-404D-B13B-D10B7A6CB547}" srcOrd="0" destOrd="0" presId="urn:microsoft.com/office/officeart/2005/8/layout/process3"/>
    <dgm:cxn modelId="{084C763D-BAC9-40F0-BD01-84CDDBF12237}" type="presOf" srcId="{68B74FF5-1853-4037-A0A6-2CDD3A8F0A0B}" destId="{E6B9BA2D-61D1-43B5-9508-0105561DAFA3}" srcOrd="1" destOrd="0" presId="urn:microsoft.com/office/officeart/2005/8/layout/process3"/>
    <dgm:cxn modelId="{4999C52F-8198-4D9A-9854-716441928876}" srcId="{0E32158B-9BA3-4F69-A1B8-08E4A6C056D3}" destId="{E6FCEE5E-8C58-4E61-AA92-56D8599197DC}" srcOrd="0" destOrd="0" parTransId="{A6923D50-4D96-4A11-AC4F-DE25D05E0FC6}" sibTransId="{C96C5437-1F3F-4F49-89B1-C44A32D816DE}"/>
    <dgm:cxn modelId="{1C1CBAAA-07DC-42DD-92A1-AA3A5A6313DE}" srcId="{68B74FF5-1853-4037-A0A6-2CDD3A8F0A0B}" destId="{C18EC13F-438F-4660-BDAB-6E31A205E131}" srcOrd="0" destOrd="0" parTransId="{C430C8FB-B275-4766-B18A-F0E9C73EA36F}" sibTransId="{F6DF12BF-140A-427F-8AC7-52B10955EDDA}"/>
    <dgm:cxn modelId="{8586DC28-26D7-41F0-99DD-E8357BB68AB7}" type="presOf" srcId="{0E32158B-9BA3-4F69-A1B8-08E4A6C056D3}" destId="{5F60363D-9AE2-491A-80E1-9AEA10B0515B}" srcOrd="1" destOrd="0" presId="urn:microsoft.com/office/officeart/2005/8/layout/process3"/>
    <dgm:cxn modelId="{0B66DD45-264C-4A6A-A172-1B39353DB69D}" srcId="{14E0E70E-A964-44B4-BE4E-9BBB3AD32B82}" destId="{FAF4A9A0-6482-425E-BCC9-4E713BFAAF5B}" srcOrd="0" destOrd="0" parTransId="{5CC5A4E3-5A5E-4ACE-B74B-EF3DA0198AC2}" sibTransId="{809AC8B0-C069-4BAD-BD53-E228720DAB25}"/>
    <dgm:cxn modelId="{1FB2D55B-7860-481F-8302-9EC074DEDD08}" type="presOf" srcId="{6E9CA863-529C-4686-AF36-D61FED1CD789}" destId="{3B7AEE23-D95A-4309-A327-25D7E2B60C43}" srcOrd="0" destOrd="2" presId="urn:microsoft.com/office/officeart/2005/8/layout/process3"/>
    <dgm:cxn modelId="{1E286C6D-157C-448A-A8F1-B92494D8CA9C}" srcId="{14E0E70E-A964-44B4-BE4E-9BBB3AD32B82}" destId="{BB19865D-8587-422B-BBC4-65F40ACE7658}" srcOrd="2" destOrd="0" parTransId="{79A4D0EC-0D34-4088-B9F6-B4CAF6DF709E}" sibTransId="{53C5AB79-8480-464A-914F-9C87BCEB1191}"/>
    <dgm:cxn modelId="{008E179D-00DB-4A75-AFBC-414A0298BA7A}" type="presOf" srcId="{E6FCEE5E-8C58-4E61-AA92-56D8599197DC}" destId="{3B7AEE23-D95A-4309-A327-25D7E2B60C43}" srcOrd="0" destOrd="0" presId="urn:microsoft.com/office/officeart/2005/8/layout/process3"/>
    <dgm:cxn modelId="{2DD193B8-A6FC-4CA6-8AFE-B5177563CD6B}" type="presOf" srcId="{2470A558-4ED7-47D2-AFAF-F7E4D15BA00A}" destId="{0E41C081-0155-4E1C-990F-165C9D69BB5F}" srcOrd="0" destOrd="2" presId="urn:microsoft.com/office/officeart/2005/8/layout/process3"/>
    <dgm:cxn modelId="{DCC5FFC5-C3AF-45A7-8F9B-A8ABED16F0E6}" srcId="{68B74FF5-1853-4037-A0A6-2CDD3A8F0A0B}" destId="{2470A558-4ED7-47D2-AFAF-F7E4D15BA00A}" srcOrd="2" destOrd="0" parTransId="{7E3B2279-4135-4F44-AC84-73DAF8D518B3}" sibTransId="{EC00FF5B-CB98-4B1A-921A-0F2A107A2A07}"/>
    <dgm:cxn modelId="{BE14A55A-8E16-4DDA-A3A0-6D27EA586D6A}" srcId="{0E32158B-9BA3-4F69-A1B8-08E4A6C056D3}" destId="{6E9CA863-529C-4686-AF36-D61FED1CD789}" srcOrd="2" destOrd="0" parTransId="{A47134DC-0A0E-410C-8B7D-FDBCC297DBE4}" sibTransId="{1737ED1C-4292-461C-BDD4-6456F43E1AA8}"/>
    <dgm:cxn modelId="{01A82E69-29E2-4820-96A0-350448F3F58D}" srcId="{68B74FF5-1853-4037-A0A6-2CDD3A8F0A0B}" destId="{BC3FF23A-F0F3-4FBB-894E-BC50B718A43D}" srcOrd="1" destOrd="0" parTransId="{44FFB521-A087-42AC-8C3E-551EF86505B2}" sibTransId="{235A8430-C4D1-40FF-B1A8-4A02ED7D0ED3}"/>
    <dgm:cxn modelId="{49F098F7-3F4D-4335-A37E-BC6BDFCB7EA0}" type="presOf" srcId="{C18EC13F-438F-4660-BDAB-6E31A205E131}" destId="{0E41C081-0155-4E1C-990F-165C9D69BB5F}" srcOrd="0" destOrd="0" presId="urn:microsoft.com/office/officeart/2005/8/layout/process3"/>
    <dgm:cxn modelId="{AD8DC112-8392-49D3-B6FE-3ED8BCD2C465}" srcId="{9C98155F-C902-496E-81AA-B2386D50E3C4}" destId="{0E32158B-9BA3-4F69-A1B8-08E4A6C056D3}" srcOrd="2" destOrd="0" parTransId="{8AD30160-3395-443F-B72E-2F82186F7A4E}" sibTransId="{D444F30E-D9B2-41FA-AD20-56B6DF585DDF}"/>
    <dgm:cxn modelId="{238F6C63-5B65-48EF-89AF-F0B795F4E7FC}" srcId="{14E0E70E-A964-44B4-BE4E-9BBB3AD32B82}" destId="{69A993EE-E0D1-4CAC-91C1-4E1A11D640DF}" srcOrd="1" destOrd="0" parTransId="{C9A87AC2-88A1-4AC2-8415-3F55D79FF1F7}" sibTransId="{2ADE8986-743A-4F70-B2A3-1709F3592297}"/>
    <dgm:cxn modelId="{F7144CCA-9187-4D03-A31E-AF5704EFB534}" srcId="{0E32158B-9BA3-4F69-A1B8-08E4A6C056D3}" destId="{E98BBD03-7BEB-4D6F-A2DC-031C01FF2924}" srcOrd="1" destOrd="0" parTransId="{7EBEB58A-2DA6-4209-8FAD-98C15929E653}" sibTransId="{26ABD2D8-BE61-4FE3-8C2E-57F77B4DB40C}"/>
    <dgm:cxn modelId="{1867A076-D42D-4406-BE15-E64FF203136C}" type="presOf" srcId="{BC3FF23A-F0F3-4FBB-894E-BC50B718A43D}" destId="{0E41C081-0155-4E1C-990F-165C9D69BB5F}" srcOrd="0" destOrd="1" presId="urn:microsoft.com/office/officeart/2005/8/layout/process3"/>
    <dgm:cxn modelId="{77FC5E7C-2ED5-453E-B634-E979EE50A6E1}" srcId="{9C98155F-C902-496E-81AA-B2386D50E3C4}" destId="{68B74FF5-1853-4037-A0A6-2CDD3A8F0A0B}" srcOrd="0" destOrd="0" parTransId="{6D2BC4A5-A57A-4982-BE86-638E8B056416}" sibTransId="{672B2214-A0C7-409A-9BA8-A94461274FB3}"/>
    <dgm:cxn modelId="{B24E416A-2409-456E-9CD6-6BF1A9546032}" type="presOf" srcId="{E98BBD03-7BEB-4D6F-A2DC-031C01FF2924}" destId="{3B7AEE23-D95A-4309-A327-25D7E2B60C43}" srcOrd="0" destOrd="1" presId="urn:microsoft.com/office/officeart/2005/8/layout/process3"/>
    <dgm:cxn modelId="{5E8BA1B3-0953-4775-A392-351513878508}" type="presOf" srcId="{69A993EE-E0D1-4CAC-91C1-4E1A11D640DF}" destId="{02A108CF-7BE0-404D-B13B-D10B7A6CB547}" srcOrd="0" destOrd="1" presId="urn:microsoft.com/office/officeart/2005/8/layout/process3"/>
    <dgm:cxn modelId="{56438B66-3F24-4AB1-9B8D-342B28D00169}" srcId="{14E0E70E-A964-44B4-BE4E-9BBB3AD32B82}" destId="{D12B3A93-1DC3-4E03-973E-0220231B357E}" srcOrd="3" destOrd="0" parTransId="{7A190040-42A5-4B03-8F76-BB2E55175AE6}" sibTransId="{C5520A2A-1F3B-47C6-AB5D-0C92F9F8E254}"/>
    <dgm:cxn modelId="{8135A556-47CC-4692-8046-2F27D7CF1CED}" type="presOf" srcId="{0E32158B-9BA3-4F69-A1B8-08E4A6C056D3}" destId="{18B5C768-0928-4FF9-B673-E21DEC326973}" srcOrd="0" destOrd="0" presId="urn:microsoft.com/office/officeart/2005/8/layout/process3"/>
    <dgm:cxn modelId="{290163E8-301C-4646-BBB1-5C597096C9C0}" type="presOf" srcId="{9C98155F-C902-496E-81AA-B2386D50E3C4}" destId="{A4B702C5-3463-49E5-8C94-BF30DBEDA1D6}" srcOrd="0" destOrd="0" presId="urn:microsoft.com/office/officeart/2005/8/layout/process3"/>
    <dgm:cxn modelId="{080DE2CB-91A4-4ED0-AF04-504661FBB9E8}" type="presOf" srcId="{672B2214-A0C7-409A-9BA8-A94461274FB3}" destId="{6C94CEB2-D251-4C96-9F87-B624C824AFE3}" srcOrd="1" destOrd="0" presId="urn:microsoft.com/office/officeart/2005/8/layout/process3"/>
    <dgm:cxn modelId="{1B360F1C-F3ED-464A-BD49-8ED2EB677BCC}" srcId="{9C98155F-C902-496E-81AA-B2386D50E3C4}" destId="{14E0E70E-A964-44B4-BE4E-9BBB3AD32B82}" srcOrd="1" destOrd="0" parTransId="{82A0B139-C69B-4709-92F5-83C691807E27}" sibTransId="{3E2A165A-67D5-4CCD-9E53-6E8EB8163714}"/>
    <dgm:cxn modelId="{FA5C7E66-B555-4445-A69B-BEF63DAA6E03}" type="presOf" srcId="{3E2A165A-67D5-4CCD-9E53-6E8EB8163714}" destId="{2998F5BE-E744-4C4D-A3F0-EFF0507282D6}" srcOrd="1" destOrd="0" presId="urn:microsoft.com/office/officeart/2005/8/layout/process3"/>
    <dgm:cxn modelId="{45FE6EE0-1B81-4215-8E40-9F00E08CEB83}" type="presOf" srcId="{3E2A165A-67D5-4CCD-9E53-6E8EB8163714}" destId="{31C717D9-35D8-4CE6-A5F9-1905A31775E2}" srcOrd="0" destOrd="0" presId="urn:microsoft.com/office/officeart/2005/8/layout/process3"/>
    <dgm:cxn modelId="{50176ED0-4B11-49D1-AE2E-D3B71750B158}" type="presOf" srcId="{14E0E70E-A964-44B4-BE4E-9BBB3AD32B82}" destId="{AF0CAFF1-5439-409A-AC48-CBB00F6DA8B3}" srcOrd="1" destOrd="0" presId="urn:microsoft.com/office/officeart/2005/8/layout/process3"/>
    <dgm:cxn modelId="{CD0344DD-3AC2-47AC-8FBA-426CB6D05E7A}" type="presOf" srcId="{D12B3A93-1DC3-4E03-973E-0220231B357E}" destId="{02A108CF-7BE0-404D-B13B-D10B7A6CB547}" srcOrd="0" destOrd="3" presId="urn:microsoft.com/office/officeart/2005/8/layout/process3"/>
    <dgm:cxn modelId="{CAEA06AA-4A6D-40CD-9466-BA359B45A092}" type="presOf" srcId="{14E0E70E-A964-44B4-BE4E-9BBB3AD32B82}" destId="{75594694-25DC-42FA-AA54-DC200326F9C3}" srcOrd="0" destOrd="0" presId="urn:microsoft.com/office/officeart/2005/8/layout/process3"/>
    <dgm:cxn modelId="{4B0DB2EC-6FF0-466E-90D2-1899F1A2987D}" type="presOf" srcId="{68B74FF5-1853-4037-A0A6-2CDD3A8F0A0B}" destId="{A4BF465D-D076-48AD-A406-0AD7351B1721}" srcOrd="0" destOrd="0" presId="urn:microsoft.com/office/officeart/2005/8/layout/process3"/>
    <dgm:cxn modelId="{BB611138-022A-46D7-940B-9F323E19F21E}" type="presOf" srcId="{672B2214-A0C7-409A-9BA8-A94461274FB3}" destId="{EEB40536-2F1D-4941-9F46-7F427769B808}" srcOrd="0" destOrd="0" presId="urn:microsoft.com/office/officeart/2005/8/layout/process3"/>
    <dgm:cxn modelId="{76CC2AB4-7546-43F0-809B-586D14FD83A8}" type="presOf" srcId="{BB19865D-8587-422B-BBC4-65F40ACE7658}" destId="{02A108CF-7BE0-404D-B13B-D10B7A6CB547}" srcOrd="0" destOrd="2" presId="urn:microsoft.com/office/officeart/2005/8/layout/process3"/>
    <dgm:cxn modelId="{468C3279-9B49-41C4-AAE6-3C4936404477}" type="presParOf" srcId="{A4B702C5-3463-49E5-8C94-BF30DBEDA1D6}" destId="{264BB6D2-52E6-4102-9F59-07854A9DD4AE}" srcOrd="0" destOrd="0" presId="urn:microsoft.com/office/officeart/2005/8/layout/process3"/>
    <dgm:cxn modelId="{741F684A-E802-43A3-9188-F921213E435C}" type="presParOf" srcId="{264BB6D2-52E6-4102-9F59-07854A9DD4AE}" destId="{A4BF465D-D076-48AD-A406-0AD7351B1721}" srcOrd="0" destOrd="0" presId="urn:microsoft.com/office/officeart/2005/8/layout/process3"/>
    <dgm:cxn modelId="{8B50758E-E070-447A-8188-BB248E90FD67}" type="presParOf" srcId="{264BB6D2-52E6-4102-9F59-07854A9DD4AE}" destId="{E6B9BA2D-61D1-43B5-9508-0105561DAFA3}" srcOrd="1" destOrd="0" presId="urn:microsoft.com/office/officeart/2005/8/layout/process3"/>
    <dgm:cxn modelId="{B2E41145-54E9-476E-B84C-F608B0940E83}" type="presParOf" srcId="{264BB6D2-52E6-4102-9F59-07854A9DD4AE}" destId="{0E41C081-0155-4E1C-990F-165C9D69BB5F}" srcOrd="2" destOrd="0" presId="urn:microsoft.com/office/officeart/2005/8/layout/process3"/>
    <dgm:cxn modelId="{7EEFCBC6-493E-4E07-A75A-8FCCCDC06E48}" type="presParOf" srcId="{A4B702C5-3463-49E5-8C94-BF30DBEDA1D6}" destId="{EEB40536-2F1D-4941-9F46-7F427769B808}" srcOrd="1" destOrd="0" presId="urn:microsoft.com/office/officeart/2005/8/layout/process3"/>
    <dgm:cxn modelId="{F6F12E5F-78D4-468A-B6E4-6A20235374A1}" type="presParOf" srcId="{EEB40536-2F1D-4941-9F46-7F427769B808}" destId="{6C94CEB2-D251-4C96-9F87-B624C824AFE3}" srcOrd="0" destOrd="0" presId="urn:microsoft.com/office/officeart/2005/8/layout/process3"/>
    <dgm:cxn modelId="{AFE9FCEB-8350-4000-AB36-5D98BB1D9C43}" type="presParOf" srcId="{A4B702C5-3463-49E5-8C94-BF30DBEDA1D6}" destId="{41F2A5AA-A396-4AA2-B1D5-879C0473BA94}" srcOrd="2" destOrd="0" presId="urn:microsoft.com/office/officeart/2005/8/layout/process3"/>
    <dgm:cxn modelId="{DC682F73-4C0C-4590-B844-45BD25B3DB07}" type="presParOf" srcId="{41F2A5AA-A396-4AA2-B1D5-879C0473BA94}" destId="{75594694-25DC-42FA-AA54-DC200326F9C3}" srcOrd="0" destOrd="0" presId="urn:microsoft.com/office/officeart/2005/8/layout/process3"/>
    <dgm:cxn modelId="{7CA93447-AD0E-4DFF-94AA-9F3BF7D091F5}" type="presParOf" srcId="{41F2A5AA-A396-4AA2-B1D5-879C0473BA94}" destId="{AF0CAFF1-5439-409A-AC48-CBB00F6DA8B3}" srcOrd="1" destOrd="0" presId="urn:microsoft.com/office/officeart/2005/8/layout/process3"/>
    <dgm:cxn modelId="{2A258A6C-1A81-4533-A54D-518C2C9E1DC2}" type="presParOf" srcId="{41F2A5AA-A396-4AA2-B1D5-879C0473BA94}" destId="{02A108CF-7BE0-404D-B13B-D10B7A6CB547}" srcOrd="2" destOrd="0" presId="urn:microsoft.com/office/officeart/2005/8/layout/process3"/>
    <dgm:cxn modelId="{67890932-A746-4CCA-B809-4843288EA2B7}" type="presParOf" srcId="{A4B702C5-3463-49E5-8C94-BF30DBEDA1D6}" destId="{31C717D9-35D8-4CE6-A5F9-1905A31775E2}" srcOrd="3" destOrd="0" presId="urn:microsoft.com/office/officeart/2005/8/layout/process3"/>
    <dgm:cxn modelId="{88452F7A-CB89-4D20-AA37-BC465228F82C}" type="presParOf" srcId="{31C717D9-35D8-4CE6-A5F9-1905A31775E2}" destId="{2998F5BE-E744-4C4D-A3F0-EFF0507282D6}" srcOrd="0" destOrd="0" presId="urn:microsoft.com/office/officeart/2005/8/layout/process3"/>
    <dgm:cxn modelId="{EBB67AF6-E51B-433F-98EC-816E90BE0117}" type="presParOf" srcId="{A4B702C5-3463-49E5-8C94-BF30DBEDA1D6}" destId="{147EBDE8-BA30-4F87-8A3F-6008F7CDB49E}" srcOrd="4" destOrd="0" presId="urn:microsoft.com/office/officeart/2005/8/layout/process3"/>
    <dgm:cxn modelId="{F5E59DC6-837A-414E-A5D9-B26C7C1DA9F2}" type="presParOf" srcId="{147EBDE8-BA30-4F87-8A3F-6008F7CDB49E}" destId="{18B5C768-0928-4FF9-B673-E21DEC326973}" srcOrd="0" destOrd="0" presId="urn:microsoft.com/office/officeart/2005/8/layout/process3"/>
    <dgm:cxn modelId="{B101A4B8-27CB-42B8-AF87-0B4ED9E8B061}" type="presParOf" srcId="{147EBDE8-BA30-4F87-8A3F-6008F7CDB49E}" destId="{5F60363D-9AE2-491A-80E1-9AEA10B0515B}" srcOrd="1" destOrd="0" presId="urn:microsoft.com/office/officeart/2005/8/layout/process3"/>
    <dgm:cxn modelId="{9B9246C9-8FD2-4735-BAAC-BFF74FDC8FEC}" type="presParOf" srcId="{147EBDE8-BA30-4F87-8A3F-6008F7CDB49E}" destId="{3B7AEE23-D95A-4309-A327-25D7E2B60C43}" srcOrd="2" destOrd="0" presId="urn:microsoft.com/office/officeart/2005/8/layout/process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98155F-C902-496E-81AA-B2386D50E3C4}" type="doc">
      <dgm:prSet loTypeId="urn:microsoft.com/office/officeart/2005/8/layout/process3" loCatId="process" qsTypeId="urn:microsoft.com/office/officeart/2005/8/quickstyle/3d3" qsCatId="3D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8B74FF5-1853-4037-A0A6-2CDD3A8F0A0B}">
      <dgm:prSet phldrT="[Text]" custT="1"/>
      <dgm:spPr>
        <a:solidFill>
          <a:srgbClr val="A51321"/>
        </a:solidFill>
        <a:ln>
          <a:solidFill>
            <a:srgbClr val="800000"/>
          </a:solidFill>
        </a:ln>
        <a:effectLst>
          <a:outerShdw blurRad="38100" dist="25400" dir="2700000" algn="br" rotWithShape="0">
            <a:srgbClr val="FF5050">
              <a:alpha val="60000"/>
            </a:srgbClr>
          </a:outerShdw>
        </a:effectLst>
      </dgm:spPr>
      <dgm:t>
        <a:bodyPr/>
        <a:lstStyle/>
        <a:p>
          <a:pPr algn="ctr"/>
          <a:r>
            <a:rPr lang="bg-BG" sz="1700" b="1" dirty="0" smtClean="0"/>
            <a:t>Допустими кандидати </a:t>
          </a:r>
          <a:endParaRPr lang="en-US" sz="1700" dirty="0"/>
        </a:p>
      </dgm:t>
    </dgm:pt>
    <dgm:pt modelId="{6D2BC4A5-A57A-4982-BE86-638E8B056416}" type="parTrans" cxnId="{77FC5E7C-2ED5-453E-B634-E979EE50A6E1}">
      <dgm:prSet/>
      <dgm:spPr/>
      <dgm:t>
        <a:bodyPr/>
        <a:lstStyle/>
        <a:p>
          <a:endParaRPr lang="en-US"/>
        </a:p>
      </dgm:t>
    </dgm:pt>
    <dgm:pt modelId="{672B2214-A0C7-409A-9BA8-A94461274FB3}" type="sibTrans" cxnId="{77FC5E7C-2ED5-453E-B634-E979EE50A6E1}">
      <dgm:prSet/>
      <dgm:spPr>
        <a:solidFill>
          <a:srgbClr val="D3CB2B"/>
        </a:solidFill>
      </dgm:spPr>
      <dgm:t>
        <a:bodyPr/>
        <a:lstStyle/>
        <a:p>
          <a:endParaRPr lang="en-US"/>
        </a:p>
      </dgm:t>
    </dgm:pt>
    <dgm:pt modelId="{FAF4A9A0-6482-425E-BCC9-4E713BFAAF5B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en-US" sz="1600" b="1" dirty="0" smtClean="0"/>
            <a:t>15</a:t>
          </a:r>
          <a:r>
            <a:rPr lang="bg-BG" sz="1600" b="1" dirty="0" smtClean="0"/>
            <a:t> 000 000 лв.</a:t>
          </a:r>
          <a:endParaRPr lang="en-US" sz="1600" b="1" dirty="0"/>
        </a:p>
      </dgm:t>
    </dgm:pt>
    <dgm:pt modelId="{5CC5A4E3-5A5E-4ACE-B74B-EF3DA0198AC2}" type="parTrans" cxnId="{0B66DD45-264C-4A6A-A172-1B39353DB69D}">
      <dgm:prSet/>
      <dgm:spPr/>
      <dgm:t>
        <a:bodyPr/>
        <a:lstStyle/>
        <a:p>
          <a:endParaRPr lang="en-US"/>
        </a:p>
      </dgm:t>
    </dgm:pt>
    <dgm:pt modelId="{809AC8B0-C069-4BAD-BD53-E228720DAB25}" type="sibTrans" cxnId="{0B66DD45-264C-4A6A-A172-1B39353DB69D}">
      <dgm:prSet/>
      <dgm:spPr/>
      <dgm:t>
        <a:bodyPr/>
        <a:lstStyle/>
        <a:p>
          <a:endParaRPr lang="en-US"/>
        </a:p>
      </dgm:t>
    </dgm:pt>
    <dgm:pt modelId="{0E32158B-9BA3-4F69-A1B8-08E4A6C056D3}">
      <dgm:prSet phldrT="[Text]" custT="1"/>
      <dgm:spPr>
        <a:solidFill>
          <a:srgbClr val="A51321"/>
        </a:solidFill>
        <a:ln>
          <a:solidFill>
            <a:srgbClr val="800000"/>
          </a:solidFill>
        </a:ln>
        <a:effectLst>
          <a:outerShdw blurRad="38100" dist="25400" dir="2700000" algn="br" rotWithShape="0">
            <a:srgbClr val="FF5050">
              <a:alpha val="60000"/>
            </a:srgbClr>
          </a:outerShdw>
        </a:effectLst>
      </dgm:spPr>
      <dgm:t>
        <a:bodyPr/>
        <a:lstStyle/>
        <a:p>
          <a:pPr algn="ctr"/>
          <a:r>
            <a:rPr lang="bg-BG" sz="1700" b="1" dirty="0" smtClean="0"/>
            <a:t>Срокове</a:t>
          </a:r>
          <a:endParaRPr lang="en-US" sz="1700" b="1" dirty="0"/>
        </a:p>
      </dgm:t>
    </dgm:pt>
    <dgm:pt modelId="{8AD30160-3395-443F-B72E-2F82186F7A4E}" type="parTrans" cxnId="{AD8DC112-8392-49D3-B6FE-3ED8BCD2C465}">
      <dgm:prSet/>
      <dgm:spPr/>
      <dgm:t>
        <a:bodyPr/>
        <a:lstStyle/>
        <a:p>
          <a:endParaRPr lang="en-US"/>
        </a:p>
      </dgm:t>
    </dgm:pt>
    <dgm:pt modelId="{D444F30E-D9B2-41FA-AD20-56B6DF585DDF}" type="sibTrans" cxnId="{AD8DC112-8392-49D3-B6FE-3ED8BCD2C465}">
      <dgm:prSet/>
      <dgm:spPr/>
      <dgm:t>
        <a:bodyPr/>
        <a:lstStyle/>
        <a:p>
          <a:endParaRPr lang="en-US"/>
        </a:p>
      </dgm:t>
    </dgm:pt>
    <dgm:pt modelId="{E6FCEE5E-8C58-4E61-AA92-56D8599197DC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600" b="0" dirty="0" smtClean="0"/>
            <a:t>Обявяване на процедурата: </a:t>
          </a:r>
          <a:r>
            <a:rPr lang="bg-BG" sz="1600" b="1" dirty="0" smtClean="0"/>
            <a:t>Юли 20</a:t>
          </a:r>
          <a:r>
            <a:rPr lang="en-US" sz="1600" b="1" dirty="0" smtClean="0"/>
            <a:t>20</a:t>
          </a:r>
          <a:r>
            <a:rPr lang="bg-BG" sz="1600" b="1" dirty="0" smtClean="0"/>
            <a:t> г.</a:t>
          </a:r>
          <a:endParaRPr lang="en-US" sz="1600" b="1" dirty="0"/>
        </a:p>
      </dgm:t>
    </dgm:pt>
    <dgm:pt modelId="{A6923D50-4D96-4A11-AC4F-DE25D05E0FC6}" type="parTrans" cxnId="{4999C52F-8198-4D9A-9854-716441928876}">
      <dgm:prSet/>
      <dgm:spPr/>
      <dgm:t>
        <a:bodyPr/>
        <a:lstStyle/>
        <a:p>
          <a:endParaRPr lang="en-US"/>
        </a:p>
      </dgm:t>
    </dgm:pt>
    <dgm:pt modelId="{C96C5437-1F3F-4F49-89B1-C44A32D816DE}" type="sibTrans" cxnId="{4999C52F-8198-4D9A-9854-716441928876}">
      <dgm:prSet/>
      <dgm:spPr/>
      <dgm:t>
        <a:bodyPr/>
        <a:lstStyle/>
        <a:p>
          <a:endParaRPr lang="en-US"/>
        </a:p>
      </dgm:t>
    </dgm:pt>
    <dgm:pt modelId="{6E9CA863-529C-4686-AF36-D61FED1CD789}">
      <dgm:prSet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600" b="0" dirty="0" smtClean="0"/>
            <a:t>Краен срок за кандидатстване: </a:t>
          </a:r>
          <a:r>
            <a:rPr lang="bg-BG" sz="1600" b="1" dirty="0" smtClean="0"/>
            <a:t>Септември 2020 г.</a:t>
          </a:r>
          <a:endParaRPr lang="en-US" sz="1600" b="1" dirty="0"/>
        </a:p>
      </dgm:t>
    </dgm:pt>
    <dgm:pt modelId="{A47134DC-0A0E-410C-8B7D-FDBCC297DBE4}" type="parTrans" cxnId="{BE14A55A-8E16-4DDA-A3A0-6D27EA586D6A}">
      <dgm:prSet/>
      <dgm:spPr/>
      <dgm:t>
        <a:bodyPr/>
        <a:lstStyle/>
        <a:p>
          <a:endParaRPr lang="en-US"/>
        </a:p>
      </dgm:t>
    </dgm:pt>
    <dgm:pt modelId="{1737ED1C-4292-461C-BDD4-6456F43E1AA8}" type="sibTrans" cxnId="{BE14A55A-8E16-4DDA-A3A0-6D27EA586D6A}">
      <dgm:prSet/>
      <dgm:spPr/>
      <dgm:t>
        <a:bodyPr/>
        <a:lstStyle/>
        <a:p>
          <a:endParaRPr lang="en-US"/>
        </a:p>
      </dgm:t>
    </dgm:pt>
    <dgm:pt modelId="{14E0E70E-A964-44B4-BE4E-9BBB3AD32B82}">
      <dgm:prSet phldrT="[Text]" custT="1"/>
      <dgm:spPr>
        <a:solidFill>
          <a:srgbClr val="A51321"/>
        </a:solidFill>
        <a:ln>
          <a:solidFill>
            <a:srgbClr val="800000"/>
          </a:solidFill>
        </a:ln>
        <a:effectLst>
          <a:outerShdw blurRad="38100" dist="25400" dir="2700000" algn="br" rotWithShape="0">
            <a:srgbClr val="FF5050">
              <a:alpha val="60000"/>
            </a:srgbClr>
          </a:outerShdw>
        </a:effectLst>
      </dgm:spPr>
      <dgm:t>
        <a:bodyPr/>
        <a:lstStyle/>
        <a:p>
          <a:pPr algn="ctr"/>
          <a:r>
            <a:rPr lang="bg-BG" sz="1700" b="1" dirty="0" smtClean="0"/>
            <a:t>Бюджет и начин на предоставяне на БФП</a:t>
          </a:r>
          <a:r>
            <a:rPr lang="bg-BG" sz="1700" dirty="0" smtClean="0"/>
            <a:t>	</a:t>
          </a:r>
          <a:endParaRPr lang="en-US" sz="1700" dirty="0"/>
        </a:p>
      </dgm:t>
    </dgm:pt>
    <dgm:pt modelId="{3E2A165A-67D5-4CCD-9E53-6E8EB8163714}" type="sibTrans" cxnId="{1B360F1C-F3ED-464A-BD49-8ED2EB677BCC}">
      <dgm:prSet/>
      <dgm:spPr>
        <a:solidFill>
          <a:srgbClr val="D3CB2B"/>
        </a:solidFill>
      </dgm:spPr>
      <dgm:t>
        <a:bodyPr/>
        <a:lstStyle/>
        <a:p>
          <a:endParaRPr lang="en-US"/>
        </a:p>
      </dgm:t>
    </dgm:pt>
    <dgm:pt modelId="{82A0B139-C69B-4709-92F5-83C691807E27}" type="parTrans" cxnId="{1B360F1C-F3ED-464A-BD49-8ED2EB677BCC}">
      <dgm:prSet/>
      <dgm:spPr/>
      <dgm:t>
        <a:bodyPr/>
        <a:lstStyle/>
        <a:p>
          <a:endParaRPr lang="en-US"/>
        </a:p>
      </dgm:t>
    </dgm:pt>
    <dgm:pt modelId="{C18EC13F-438F-4660-BDAB-6E31A205E131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pPr algn="just"/>
          <a:r>
            <a:rPr lang="bg-BG" sz="1600" dirty="0" smtClean="0"/>
            <a:t>Училища</a:t>
          </a:r>
          <a:r>
            <a:rPr lang="ru-RU" sz="1600" dirty="0" smtClean="0"/>
            <a:t>/ </a:t>
          </a:r>
          <a:r>
            <a:rPr lang="bg-BG" sz="1600" dirty="0" smtClean="0"/>
            <a:t>ЮЛНЦ за обществено-полезна дейност </a:t>
          </a:r>
          <a:endParaRPr lang="en-US" sz="1600" dirty="0"/>
        </a:p>
      </dgm:t>
    </dgm:pt>
    <dgm:pt modelId="{F6DF12BF-140A-427F-8AC7-52B10955EDDA}" type="sibTrans" cxnId="{1C1CBAAA-07DC-42DD-92A1-AA3A5A6313DE}">
      <dgm:prSet/>
      <dgm:spPr/>
      <dgm:t>
        <a:bodyPr/>
        <a:lstStyle/>
        <a:p>
          <a:endParaRPr lang="en-US"/>
        </a:p>
      </dgm:t>
    </dgm:pt>
    <dgm:pt modelId="{C430C8FB-B275-4766-B18A-F0E9C73EA36F}" type="parTrans" cxnId="{1C1CBAAA-07DC-42DD-92A1-AA3A5A6313DE}">
      <dgm:prSet/>
      <dgm:spPr/>
      <dgm:t>
        <a:bodyPr/>
        <a:lstStyle/>
        <a:p>
          <a:endParaRPr lang="en-US"/>
        </a:p>
      </dgm:t>
    </dgm:pt>
    <dgm:pt modelId="{5C3AC8B6-CE12-440D-B9A3-4F183B26F0D6}">
      <dgm:prSet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600" dirty="0" smtClean="0"/>
            <a:t>Мин. размер на БФП – 250 000 лв.</a:t>
          </a:r>
          <a:endParaRPr lang="en-US" sz="1600" dirty="0"/>
        </a:p>
      </dgm:t>
    </dgm:pt>
    <dgm:pt modelId="{43BF4FA2-9AB5-4009-B4BB-1BCC1BFA4EA4}" type="parTrans" cxnId="{64562602-9682-431A-8882-564FFA952CF3}">
      <dgm:prSet/>
      <dgm:spPr/>
      <dgm:t>
        <a:bodyPr/>
        <a:lstStyle/>
        <a:p>
          <a:endParaRPr lang="bg-BG"/>
        </a:p>
      </dgm:t>
    </dgm:pt>
    <dgm:pt modelId="{B3300E63-BCB3-409D-89D9-28FA75113ED0}" type="sibTrans" cxnId="{64562602-9682-431A-8882-564FFA952CF3}">
      <dgm:prSet/>
      <dgm:spPr/>
      <dgm:t>
        <a:bodyPr/>
        <a:lstStyle/>
        <a:p>
          <a:endParaRPr lang="bg-BG"/>
        </a:p>
      </dgm:t>
    </dgm:pt>
    <dgm:pt modelId="{71F49F99-D443-4334-A4F9-96F5F439A546}">
      <dgm:prSet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600" dirty="0" smtClean="0"/>
            <a:t>Макс. размер на БФП – 750 000 лв</a:t>
          </a:r>
          <a:r>
            <a:rPr lang="bg-BG" sz="1600" i="1" dirty="0" smtClean="0"/>
            <a:t>.</a:t>
          </a:r>
          <a:endParaRPr lang="en-US" sz="1600" dirty="0"/>
        </a:p>
      </dgm:t>
    </dgm:pt>
    <dgm:pt modelId="{FA76EFE8-BBB6-49D5-8BA7-0EF22CD9DEBA}" type="parTrans" cxnId="{C2457861-C22A-42E9-BC32-ADA3DC6D2D37}">
      <dgm:prSet/>
      <dgm:spPr/>
      <dgm:t>
        <a:bodyPr/>
        <a:lstStyle/>
        <a:p>
          <a:endParaRPr lang="bg-BG"/>
        </a:p>
      </dgm:t>
    </dgm:pt>
    <dgm:pt modelId="{F5EA871D-99D9-495D-A67B-3205D3A85689}" type="sibTrans" cxnId="{C2457861-C22A-42E9-BC32-ADA3DC6D2D37}">
      <dgm:prSet/>
      <dgm:spPr/>
      <dgm:t>
        <a:bodyPr/>
        <a:lstStyle/>
        <a:p>
          <a:endParaRPr lang="bg-BG"/>
        </a:p>
      </dgm:t>
    </dgm:pt>
    <dgm:pt modelId="{0C3F1AB9-87E1-4559-9D11-C4CE3468119B}">
      <dgm:prSet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600" b="1" dirty="0" smtClean="0"/>
            <a:t>Подбор на проектни предложения</a:t>
          </a:r>
          <a:endParaRPr lang="en-US" sz="1600" dirty="0"/>
        </a:p>
      </dgm:t>
    </dgm:pt>
    <dgm:pt modelId="{6125B1FD-F779-4342-9F81-4CB349056F1C}" type="parTrans" cxnId="{295BB2C5-8536-4662-AC03-CF55C0CC7E07}">
      <dgm:prSet/>
      <dgm:spPr/>
      <dgm:t>
        <a:bodyPr/>
        <a:lstStyle/>
        <a:p>
          <a:endParaRPr lang="en-US"/>
        </a:p>
      </dgm:t>
    </dgm:pt>
    <dgm:pt modelId="{09E429DF-5034-49EE-A17D-C79A3689CE26}" type="sibTrans" cxnId="{295BB2C5-8536-4662-AC03-CF55C0CC7E07}">
      <dgm:prSet/>
      <dgm:spPr/>
      <dgm:t>
        <a:bodyPr/>
        <a:lstStyle/>
        <a:p>
          <a:endParaRPr lang="en-US"/>
        </a:p>
      </dgm:t>
    </dgm:pt>
    <dgm:pt modelId="{86A08699-27EF-4D0F-AC32-F56CC7A24425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endParaRPr lang="en-US" sz="800" b="1" dirty="0"/>
        </a:p>
      </dgm:t>
    </dgm:pt>
    <dgm:pt modelId="{53C13FF0-5A88-446B-A030-6599F3BF07D7}" type="parTrans" cxnId="{944E1B58-E14F-4327-B8CC-D9F6CB0F2F5E}">
      <dgm:prSet/>
      <dgm:spPr/>
      <dgm:t>
        <a:bodyPr/>
        <a:lstStyle/>
        <a:p>
          <a:endParaRPr lang="en-US"/>
        </a:p>
      </dgm:t>
    </dgm:pt>
    <dgm:pt modelId="{FA282E81-0DC3-4276-9EED-90DF197F87A6}" type="sibTrans" cxnId="{944E1B58-E14F-4327-B8CC-D9F6CB0F2F5E}">
      <dgm:prSet/>
      <dgm:spPr/>
      <dgm:t>
        <a:bodyPr/>
        <a:lstStyle/>
        <a:p>
          <a:endParaRPr lang="en-US"/>
        </a:p>
      </dgm:t>
    </dgm:pt>
    <dgm:pt modelId="{A4B702C5-3463-49E5-8C94-BF30DBEDA1D6}" type="pres">
      <dgm:prSet presAssocID="{9C98155F-C902-496E-81AA-B2386D50E3C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4BB6D2-52E6-4102-9F59-07854A9DD4AE}" type="pres">
      <dgm:prSet presAssocID="{68B74FF5-1853-4037-A0A6-2CDD3A8F0A0B}" presName="composite" presStyleCnt="0"/>
      <dgm:spPr/>
      <dgm:t>
        <a:bodyPr/>
        <a:lstStyle/>
        <a:p>
          <a:endParaRPr lang="en-US"/>
        </a:p>
      </dgm:t>
    </dgm:pt>
    <dgm:pt modelId="{A4BF465D-D076-48AD-A406-0AD7351B1721}" type="pres">
      <dgm:prSet presAssocID="{68B74FF5-1853-4037-A0A6-2CDD3A8F0A0B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B9BA2D-61D1-43B5-9508-0105561DAFA3}" type="pres">
      <dgm:prSet presAssocID="{68B74FF5-1853-4037-A0A6-2CDD3A8F0A0B}" presName="parSh" presStyleLbl="node1" presStyleIdx="0" presStyleCnt="3" custScaleX="101189" custScaleY="100000" custLinFactNeighborX="-1580" custLinFactNeighborY="-57705"/>
      <dgm:spPr/>
      <dgm:t>
        <a:bodyPr/>
        <a:lstStyle/>
        <a:p>
          <a:endParaRPr lang="en-US"/>
        </a:p>
      </dgm:t>
    </dgm:pt>
    <dgm:pt modelId="{0E41C081-0155-4E1C-990F-165C9D69BB5F}" type="pres">
      <dgm:prSet presAssocID="{68B74FF5-1853-4037-A0A6-2CDD3A8F0A0B}" presName="desTx" presStyleLbl="fgAcc1" presStyleIdx="0" presStyleCnt="3" custScaleX="106236" custScaleY="99767" custLinFactNeighborX="14442" custLinFactNeighborY="-54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B40536-2F1D-4941-9F46-7F427769B808}" type="pres">
      <dgm:prSet presAssocID="{672B2214-A0C7-409A-9BA8-A94461274FB3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C94CEB2-D251-4C96-9F87-B624C824AFE3}" type="pres">
      <dgm:prSet presAssocID="{672B2214-A0C7-409A-9BA8-A94461274FB3}" presName="connTx" presStyleLbl="sibTrans2D1" presStyleIdx="0" presStyleCnt="2"/>
      <dgm:spPr/>
      <dgm:t>
        <a:bodyPr/>
        <a:lstStyle/>
        <a:p>
          <a:endParaRPr lang="en-US"/>
        </a:p>
      </dgm:t>
    </dgm:pt>
    <dgm:pt modelId="{41F2A5AA-A396-4AA2-B1D5-879C0473BA94}" type="pres">
      <dgm:prSet presAssocID="{14E0E70E-A964-44B4-BE4E-9BBB3AD32B82}" presName="composite" presStyleCnt="0"/>
      <dgm:spPr/>
      <dgm:t>
        <a:bodyPr/>
        <a:lstStyle/>
        <a:p>
          <a:endParaRPr lang="en-US"/>
        </a:p>
      </dgm:t>
    </dgm:pt>
    <dgm:pt modelId="{75594694-25DC-42FA-AA54-DC200326F9C3}" type="pres">
      <dgm:prSet presAssocID="{14E0E70E-A964-44B4-BE4E-9BBB3AD32B82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0CAFF1-5439-409A-AC48-CBB00F6DA8B3}" type="pres">
      <dgm:prSet presAssocID="{14E0E70E-A964-44B4-BE4E-9BBB3AD32B82}" presName="parSh" presStyleLbl="node1" presStyleIdx="1" presStyleCnt="3" custScaleX="120894" custScaleY="100000" custLinFactNeighborX="1989" custLinFactNeighborY="-48494"/>
      <dgm:spPr/>
      <dgm:t>
        <a:bodyPr/>
        <a:lstStyle/>
        <a:p>
          <a:endParaRPr lang="en-US"/>
        </a:p>
      </dgm:t>
    </dgm:pt>
    <dgm:pt modelId="{02A108CF-7BE0-404D-B13B-D10B7A6CB547}" type="pres">
      <dgm:prSet presAssocID="{14E0E70E-A964-44B4-BE4E-9BBB3AD32B82}" presName="desTx" presStyleLbl="fgAcc1" presStyleIdx="1" presStyleCnt="3" custScaleX="114501" custScaleY="102309" custLinFactNeighborX="-3001" custLinFactNeighborY="-62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C717D9-35D8-4CE6-A5F9-1905A31775E2}" type="pres">
      <dgm:prSet presAssocID="{3E2A165A-67D5-4CCD-9E53-6E8EB8163714}" presName="sibTrans" presStyleLbl="sibTrans2D1" presStyleIdx="1" presStyleCnt="2"/>
      <dgm:spPr/>
      <dgm:t>
        <a:bodyPr/>
        <a:lstStyle/>
        <a:p>
          <a:endParaRPr lang="en-US"/>
        </a:p>
      </dgm:t>
    </dgm:pt>
    <dgm:pt modelId="{2998F5BE-E744-4C4D-A3F0-EFF0507282D6}" type="pres">
      <dgm:prSet presAssocID="{3E2A165A-67D5-4CCD-9E53-6E8EB8163714}" presName="connTx" presStyleLbl="sibTrans2D1" presStyleIdx="1" presStyleCnt="2"/>
      <dgm:spPr/>
      <dgm:t>
        <a:bodyPr/>
        <a:lstStyle/>
        <a:p>
          <a:endParaRPr lang="en-US"/>
        </a:p>
      </dgm:t>
    </dgm:pt>
    <dgm:pt modelId="{147EBDE8-BA30-4F87-8A3F-6008F7CDB49E}" type="pres">
      <dgm:prSet presAssocID="{0E32158B-9BA3-4F69-A1B8-08E4A6C056D3}" presName="composite" presStyleCnt="0"/>
      <dgm:spPr/>
      <dgm:t>
        <a:bodyPr/>
        <a:lstStyle/>
        <a:p>
          <a:endParaRPr lang="en-US"/>
        </a:p>
      </dgm:t>
    </dgm:pt>
    <dgm:pt modelId="{18B5C768-0928-4FF9-B673-E21DEC326973}" type="pres">
      <dgm:prSet presAssocID="{0E32158B-9BA3-4F69-A1B8-08E4A6C056D3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60363D-9AE2-491A-80E1-9AEA10B0515B}" type="pres">
      <dgm:prSet presAssocID="{0E32158B-9BA3-4F69-A1B8-08E4A6C056D3}" presName="parSh" presStyleLbl="node1" presStyleIdx="2" presStyleCnt="3" custScaleX="100924" custScaleY="99844" custLinFactNeighborX="-13" custLinFactNeighborY="-16642"/>
      <dgm:spPr/>
      <dgm:t>
        <a:bodyPr/>
        <a:lstStyle/>
        <a:p>
          <a:endParaRPr lang="en-US"/>
        </a:p>
      </dgm:t>
    </dgm:pt>
    <dgm:pt modelId="{3B7AEE23-D95A-4309-A327-25D7E2B60C43}" type="pres">
      <dgm:prSet presAssocID="{0E32158B-9BA3-4F69-A1B8-08E4A6C056D3}" presName="desTx" presStyleLbl="fgAcc1" presStyleIdx="2" presStyleCnt="3" custScaleX="99559" custScaleY="98901" custLinFactNeighborX="-1986" custLinFactNeighborY="-30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ADF4503-6E9B-4881-808F-EBFF3CC9D7B6}" type="presOf" srcId="{3E2A165A-67D5-4CCD-9E53-6E8EB8163714}" destId="{2998F5BE-E744-4C4D-A3F0-EFF0507282D6}" srcOrd="1" destOrd="0" presId="urn:microsoft.com/office/officeart/2005/8/layout/process3"/>
    <dgm:cxn modelId="{4999C52F-8198-4D9A-9854-716441928876}" srcId="{0E32158B-9BA3-4F69-A1B8-08E4A6C056D3}" destId="{E6FCEE5E-8C58-4E61-AA92-56D8599197DC}" srcOrd="0" destOrd="0" parTransId="{A6923D50-4D96-4A11-AC4F-DE25D05E0FC6}" sibTransId="{C96C5437-1F3F-4F49-89B1-C44A32D816DE}"/>
    <dgm:cxn modelId="{20E77326-AA30-4954-81EE-CC18979B08A2}" type="presOf" srcId="{0C3F1AB9-87E1-4559-9D11-C4CE3468119B}" destId="{02A108CF-7BE0-404D-B13B-D10B7A6CB547}" srcOrd="0" destOrd="3" presId="urn:microsoft.com/office/officeart/2005/8/layout/process3"/>
    <dgm:cxn modelId="{1C1CBAAA-07DC-42DD-92A1-AA3A5A6313DE}" srcId="{68B74FF5-1853-4037-A0A6-2CDD3A8F0A0B}" destId="{C18EC13F-438F-4660-BDAB-6E31A205E131}" srcOrd="0" destOrd="0" parTransId="{C430C8FB-B275-4766-B18A-F0E9C73EA36F}" sibTransId="{F6DF12BF-140A-427F-8AC7-52B10955EDDA}"/>
    <dgm:cxn modelId="{0B66DD45-264C-4A6A-A172-1B39353DB69D}" srcId="{14E0E70E-A964-44B4-BE4E-9BBB3AD32B82}" destId="{FAF4A9A0-6482-425E-BCC9-4E713BFAAF5B}" srcOrd="0" destOrd="0" parTransId="{5CC5A4E3-5A5E-4ACE-B74B-EF3DA0198AC2}" sibTransId="{809AC8B0-C069-4BAD-BD53-E228720DAB25}"/>
    <dgm:cxn modelId="{1A8BFF73-757E-49FE-BB0C-D0B772669A58}" type="presOf" srcId="{5C3AC8B6-CE12-440D-B9A3-4F183B26F0D6}" destId="{02A108CF-7BE0-404D-B13B-D10B7A6CB547}" srcOrd="0" destOrd="1" presId="urn:microsoft.com/office/officeart/2005/8/layout/process3"/>
    <dgm:cxn modelId="{BE14A55A-8E16-4DDA-A3A0-6D27EA586D6A}" srcId="{0E32158B-9BA3-4F69-A1B8-08E4A6C056D3}" destId="{6E9CA863-529C-4686-AF36-D61FED1CD789}" srcOrd="2" destOrd="0" parTransId="{A47134DC-0A0E-410C-8B7D-FDBCC297DBE4}" sibTransId="{1737ED1C-4292-461C-BDD4-6456F43E1AA8}"/>
    <dgm:cxn modelId="{7B166D3E-6BBB-4EDE-8147-AC0F3D74C616}" type="presOf" srcId="{6E9CA863-529C-4686-AF36-D61FED1CD789}" destId="{3B7AEE23-D95A-4309-A327-25D7E2B60C43}" srcOrd="0" destOrd="2" presId="urn:microsoft.com/office/officeart/2005/8/layout/process3"/>
    <dgm:cxn modelId="{F50B5B71-735A-4B8D-8B82-8D36090EAE68}" type="presOf" srcId="{14E0E70E-A964-44B4-BE4E-9BBB3AD32B82}" destId="{75594694-25DC-42FA-AA54-DC200326F9C3}" srcOrd="0" destOrd="0" presId="urn:microsoft.com/office/officeart/2005/8/layout/process3"/>
    <dgm:cxn modelId="{4F94BCBE-3987-4ADC-BC1D-1428FAA902EF}" type="presOf" srcId="{C18EC13F-438F-4660-BDAB-6E31A205E131}" destId="{0E41C081-0155-4E1C-990F-165C9D69BB5F}" srcOrd="0" destOrd="0" presId="urn:microsoft.com/office/officeart/2005/8/layout/process3"/>
    <dgm:cxn modelId="{64562602-9682-431A-8882-564FFA952CF3}" srcId="{14E0E70E-A964-44B4-BE4E-9BBB3AD32B82}" destId="{5C3AC8B6-CE12-440D-B9A3-4F183B26F0D6}" srcOrd="1" destOrd="0" parTransId="{43BF4FA2-9AB5-4009-B4BB-1BCC1BFA4EA4}" sibTransId="{B3300E63-BCB3-409D-89D9-28FA75113ED0}"/>
    <dgm:cxn modelId="{8C9FBBDB-50DF-4058-A5B0-59A0BB0A7D60}" type="presOf" srcId="{14E0E70E-A964-44B4-BE4E-9BBB3AD32B82}" destId="{AF0CAFF1-5439-409A-AC48-CBB00F6DA8B3}" srcOrd="1" destOrd="0" presId="urn:microsoft.com/office/officeart/2005/8/layout/process3"/>
    <dgm:cxn modelId="{AD8DC112-8392-49D3-B6FE-3ED8BCD2C465}" srcId="{9C98155F-C902-496E-81AA-B2386D50E3C4}" destId="{0E32158B-9BA3-4F69-A1B8-08E4A6C056D3}" srcOrd="2" destOrd="0" parTransId="{8AD30160-3395-443F-B72E-2F82186F7A4E}" sibTransId="{D444F30E-D9B2-41FA-AD20-56B6DF585DDF}"/>
    <dgm:cxn modelId="{C2457861-C22A-42E9-BC32-ADA3DC6D2D37}" srcId="{14E0E70E-A964-44B4-BE4E-9BBB3AD32B82}" destId="{71F49F99-D443-4334-A4F9-96F5F439A546}" srcOrd="2" destOrd="0" parTransId="{FA76EFE8-BBB6-49D5-8BA7-0EF22CD9DEBA}" sibTransId="{F5EA871D-99D9-495D-A67B-3205D3A85689}"/>
    <dgm:cxn modelId="{BE22855B-CBD9-44E6-B191-389F96CCA841}" type="presOf" srcId="{86A08699-27EF-4D0F-AC32-F56CC7A24425}" destId="{3B7AEE23-D95A-4309-A327-25D7E2B60C43}" srcOrd="0" destOrd="1" presId="urn:microsoft.com/office/officeart/2005/8/layout/process3"/>
    <dgm:cxn modelId="{DCEB567F-1831-4ACB-A070-1343C80F155A}" type="presOf" srcId="{672B2214-A0C7-409A-9BA8-A94461274FB3}" destId="{6C94CEB2-D251-4C96-9F87-B624C824AFE3}" srcOrd="1" destOrd="0" presId="urn:microsoft.com/office/officeart/2005/8/layout/process3"/>
    <dgm:cxn modelId="{77FC5E7C-2ED5-453E-B634-E979EE50A6E1}" srcId="{9C98155F-C902-496E-81AA-B2386D50E3C4}" destId="{68B74FF5-1853-4037-A0A6-2CDD3A8F0A0B}" srcOrd="0" destOrd="0" parTransId="{6D2BC4A5-A57A-4982-BE86-638E8B056416}" sibTransId="{672B2214-A0C7-409A-9BA8-A94461274FB3}"/>
    <dgm:cxn modelId="{8020F7DC-A826-4397-A844-406D7011C78A}" type="presOf" srcId="{9C98155F-C902-496E-81AA-B2386D50E3C4}" destId="{A4B702C5-3463-49E5-8C94-BF30DBEDA1D6}" srcOrd="0" destOrd="0" presId="urn:microsoft.com/office/officeart/2005/8/layout/process3"/>
    <dgm:cxn modelId="{C21A6540-F1E4-43B7-AA80-D0257B841893}" type="presOf" srcId="{68B74FF5-1853-4037-A0A6-2CDD3A8F0A0B}" destId="{E6B9BA2D-61D1-43B5-9508-0105561DAFA3}" srcOrd="1" destOrd="0" presId="urn:microsoft.com/office/officeart/2005/8/layout/process3"/>
    <dgm:cxn modelId="{CF1A6985-484B-4EB6-AB52-BB6FC7CB360F}" type="presOf" srcId="{0E32158B-9BA3-4F69-A1B8-08E4A6C056D3}" destId="{18B5C768-0928-4FF9-B673-E21DEC326973}" srcOrd="0" destOrd="0" presId="urn:microsoft.com/office/officeart/2005/8/layout/process3"/>
    <dgm:cxn modelId="{944E1B58-E14F-4327-B8CC-D9F6CB0F2F5E}" srcId="{0E32158B-9BA3-4F69-A1B8-08E4A6C056D3}" destId="{86A08699-27EF-4D0F-AC32-F56CC7A24425}" srcOrd="1" destOrd="0" parTransId="{53C13FF0-5A88-446B-A030-6599F3BF07D7}" sibTransId="{FA282E81-0DC3-4276-9EED-90DF197F87A6}"/>
    <dgm:cxn modelId="{1B360F1C-F3ED-464A-BD49-8ED2EB677BCC}" srcId="{9C98155F-C902-496E-81AA-B2386D50E3C4}" destId="{14E0E70E-A964-44B4-BE4E-9BBB3AD32B82}" srcOrd="1" destOrd="0" parTransId="{82A0B139-C69B-4709-92F5-83C691807E27}" sibTransId="{3E2A165A-67D5-4CCD-9E53-6E8EB8163714}"/>
    <dgm:cxn modelId="{09513237-A2F0-4633-BB0D-6A8D74A59A48}" type="presOf" srcId="{71F49F99-D443-4334-A4F9-96F5F439A546}" destId="{02A108CF-7BE0-404D-B13B-D10B7A6CB547}" srcOrd="0" destOrd="2" presId="urn:microsoft.com/office/officeart/2005/8/layout/process3"/>
    <dgm:cxn modelId="{AA6F1FB2-55A2-44E5-AA6B-8C44D6A0ED75}" type="presOf" srcId="{FAF4A9A0-6482-425E-BCC9-4E713BFAAF5B}" destId="{02A108CF-7BE0-404D-B13B-D10B7A6CB547}" srcOrd="0" destOrd="0" presId="urn:microsoft.com/office/officeart/2005/8/layout/process3"/>
    <dgm:cxn modelId="{8A630A89-9160-48D0-92BB-9B811A058BAA}" type="presOf" srcId="{672B2214-A0C7-409A-9BA8-A94461274FB3}" destId="{EEB40536-2F1D-4941-9F46-7F427769B808}" srcOrd="0" destOrd="0" presId="urn:microsoft.com/office/officeart/2005/8/layout/process3"/>
    <dgm:cxn modelId="{295BB2C5-8536-4662-AC03-CF55C0CC7E07}" srcId="{14E0E70E-A964-44B4-BE4E-9BBB3AD32B82}" destId="{0C3F1AB9-87E1-4559-9D11-C4CE3468119B}" srcOrd="3" destOrd="0" parTransId="{6125B1FD-F779-4342-9F81-4CB349056F1C}" sibTransId="{09E429DF-5034-49EE-A17D-C79A3689CE26}"/>
    <dgm:cxn modelId="{0256D1DB-9E1E-4D5F-B40D-F108A70E2B55}" type="presOf" srcId="{E6FCEE5E-8C58-4E61-AA92-56D8599197DC}" destId="{3B7AEE23-D95A-4309-A327-25D7E2B60C43}" srcOrd="0" destOrd="0" presId="urn:microsoft.com/office/officeart/2005/8/layout/process3"/>
    <dgm:cxn modelId="{A1EDC66C-0C17-4475-B071-931D7BD4ADF9}" type="presOf" srcId="{3E2A165A-67D5-4CCD-9E53-6E8EB8163714}" destId="{31C717D9-35D8-4CE6-A5F9-1905A31775E2}" srcOrd="0" destOrd="0" presId="urn:microsoft.com/office/officeart/2005/8/layout/process3"/>
    <dgm:cxn modelId="{0007CC97-DEED-496D-BA35-B66B5BCD782D}" type="presOf" srcId="{0E32158B-9BA3-4F69-A1B8-08E4A6C056D3}" destId="{5F60363D-9AE2-491A-80E1-9AEA10B0515B}" srcOrd="1" destOrd="0" presId="urn:microsoft.com/office/officeart/2005/8/layout/process3"/>
    <dgm:cxn modelId="{5E062CE9-7A06-492F-B7AE-8D2E5B68E4C3}" type="presOf" srcId="{68B74FF5-1853-4037-A0A6-2CDD3A8F0A0B}" destId="{A4BF465D-D076-48AD-A406-0AD7351B1721}" srcOrd="0" destOrd="0" presId="urn:microsoft.com/office/officeart/2005/8/layout/process3"/>
    <dgm:cxn modelId="{E763EE40-8E92-4DDB-A9B7-756A35F340B6}" type="presParOf" srcId="{A4B702C5-3463-49E5-8C94-BF30DBEDA1D6}" destId="{264BB6D2-52E6-4102-9F59-07854A9DD4AE}" srcOrd="0" destOrd="0" presId="urn:microsoft.com/office/officeart/2005/8/layout/process3"/>
    <dgm:cxn modelId="{A77F2F70-97FB-4C16-8576-A4AC589606FC}" type="presParOf" srcId="{264BB6D2-52E6-4102-9F59-07854A9DD4AE}" destId="{A4BF465D-D076-48AD-A406-0AD7351B1721}" srcOrd="0" destOrd="0" presId="urn:microsoft.com/office/officeart/2005/8/layout/process3"/>
    <dgm:cxn modelId="{005B26EB-1C10-4497-9161-87ED0388D348}" type="presParOf" srcId="{264BB6D2-52E6-4102-9F59-07854A9DD4AE}" destId="{E6B9BA2D-61D1-43B5-9508-0105561DAFA3}" srcOrd="1" destOrd="0" presId="urn:microsoft.com/office/officeart/2005/8/layout/process3"/>
    <dgm:cxn modelId="{91E1E6A6-08D0-4264-8B09-C192445F2CE0}" type="presParOf" srcId="{264BB6D2-52E6-4102-9F59-07854A9DD4AE}" destId="{0E41C081-0155-4E1C-990F-165C9D69BB5F}" srcOrd="2" destOrd="0" presId="urn:microsoft.com/office/officeart/2005/8/layout/process3"/>
    <dgm:cxn modelId="{0E33AD61-FBC0-4C0C-9279-BEFCDB4808D4}" type="presParOf" srcId="{A4B702C5-3463-49E5-8C94-BF30DBEDA1D6}" destId="{EEB40536-2F1D-4941-9F46-7F427769B808}" srcOrd="1" destOrd="0" presId="urn:microsoft.com/office/officeart/2005/8/layout/process3"/>
    <dgm:cxn modelId="{F7D540C5-33B1-4B29-A8A7-AE8BBA78DBD4}" type="presParOf" srcId="{EEB40536-2F1D-4941-9F46-7F427769B808}" destId="{6C94CEB2-D251-4C96-9F87-B624C824AFE3}" srcOrd="0" destOrd="0" presId="urn:microsoft.com/office/officeart/2005/8/layout/process3"/>
    <dgm:cxn modelId="{98264F75-5277-4D0D-A54C-E8BF513222A4}" type="presParOf" srcId="{A4B702C5-3463-49E5-8C94-BF30DBEDA1D6}" destId="{41F2A5AA-A396-4AA2-B1D5-879C0473BA94}" srcOrd="2" destOrd="0" presId="urn:microsoft.com/office/officeart/2005/8/layout/process3"/>
    <dgm:cxn modelId="{5D7FA9B9-1C14-48E8-A701-3A06D5B17E08}" type="presParOf" srcId="{41F2A5AA-A396-4AA2-B1D5-879C0473BA94}" destId="{75594694-25DC-42FA-AA54-DC200326F9C3}" srcOrd="0" destOrd="0" presId="urn:microsoft.com/office/officeart/2005/8/layout/process3"/>
    <dgm:cxn modelId="{D3E8577A-880D-46AF-9D22-83700C302E0B}" type="presParOf" srcId="{41F2A5AA-A396-4AA2-B1D5-879C0473BA94}" destId="{AF0CAFF1-5439-409A-AC48-CBB00F6DA8B3}" srcOrd="1" destOrd="0" presId="urn:microsoft.com/office/officeart/2005/8/layout/process3"/>
    <dgm:cxn modelId="{9E40B13F-250C-4D0D-8A8B-6CCF61F44FD9}" type="presParOf" srcId="{41F2A5AA-A396-4AA2-B1D5-879C0473BA94}" destId="{02A108CF-7BE0-404D-B13B-D10B7A6CB547}" srcOrd="2" destOrd="0" presId="urn:microsoft.com/office/officeart/2005/8/layout/process3"/>
    <dgm:cxn modelId="{BAEE58A8-9E4D-4CF8-BB51-1FAAE927C50E}" type="presParOf" srcId="{A4B702C5-3463-49E5-8C94-BF30DBEDA1D6}" destId="{31C717D9-35D8-4CE6-A5F9-1905A31775E2}" srcOrd="3" destOrd="0" presId="urn:microsoft.com/office/officeart/2005/8/layout/process3"/>
    <dgm:cxn modelId="{B71812E7-73C8-4D7E-B69C-6C22F1FF6BAE}" type="presParOf" srcId="{31C717D9-35D8-4CE6-A5F9-1905A31775E2}" destId="{2998F5BE-E744-4C4D-A3F0-EFF0507282D6}" srcOrd="0" destOrd="0" presId="urn:microsoft.com/office/officeart/2005/8/layout/process3"/>
    <dgm:cxn modelId="{E1DDB147-D9C0-4F46-8100-1C23F975C63D}" type="presParOf" srcId="{A4B702C5-3463-49E5-8C94-BF30DBEDA1D6}" destId="{147EBDE8-BA30-4F87-8A3F-6008F7CDB49E}" srcOrd="4" destOrd="0" presId="urn:microsoft.com/office/officeart/2005/8/layout/process3"/>
    <dgm:cxn modelId="{3C058408-1177-4BFA-A34C-A1B4D8E2DE7B}" type="presParOf" srcId="{147EBDE8-BA30-4F87-8A3F-6008F7CDB49E}" destId="{18B5C768-0928-4FF9-B673-E21DEC326973}" srcOrd="0" destOrd="0" presId="urn:microsoft.com/office/officeart/2005/8/layout/process3"/>
    <dgm:cxn modelId="{297E8E76-E20C-4C5C-9FDE-EDE41608939B}" type="presParOf" srcId="{147EBDE8-BA30-4F87-8A3F-6008F7CDB49E}" destId="{5F60363D-9AE2-491A-80E1-9AEA10B0515B}" srcOrd="1" destOrd="0" presId="urn:microsoft.com/office/officeart/2005/8/layout/process3"/>
    <dgm:cxn modelId="{717DD8CD-A910-4D90-A1F8-5A86A9F08B2F}" type="presParOf" srcId="{147EBDE8-BA30-4F87-8A3F-6008F7CDB49E}" destId="{3B7AEE23-D95A-4309-A327-25D7E2B60C43}" srcOrd="2" destOrd="0" presId="urn:microsoft.com/office/officeart/2005/8/layout/process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FBEBDF-2650-4F12-9832-9F8E8602909E}">
      <dsp:nvSpPr>
        <dsp:cNvPr id="0" name=""/>
        <dsp:cNvSpPr/>
      </dsp:nvSpPr>
      <dsp:spPr>
        <a:xfrm>
          <a:off x="2096889" y="1419294"/>
          <a:ext cx="1815275" cy="1796074"/>
        </a:xfrm>
        <a:prstGeom prst="ellipse">
          <a:avLst/>
        </a:prstGeom>
        <a:solidFill>
          <a:srgbClr val="FFFF99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ИГРП за 2020 г.</a:t>
          </a:r>
          <a:endParaRPr lang="en-US" sz="2800" b="1" kern="1200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</dsp:txBody>
      <dsp:txXfrm>
        <a:off x="2362730" y="1682323"/>
        <a:ext cx="1283593" cy="1270016"/>
      </dsp:txXfrm>
    </dsp:sp>
    <dsp:sp modelId="{DF2E8A50-2710-40EF-B445-EB9C86EF6C6B}">
      <dsp:nvSpPr>
        <dsp:cNvPr id="0" name=""/>
        <dsp:cNvSpPr/>
      </dsp:nvSpPr>
      <dsp:spPr>
        <a:xfrm>
          <a:off x="978471" y="114780"/>
          <a:ext cx="5123644" cy="5291874"/>
        </a:xfrm>
        <a:prstGeom prst="blockArc">
          <a:avLst>
            <a:gd name="adj1" fmla="val 17527788"/>
            <a:gd name="adj2" fmla="val 4119114"/>
            <a:gd name="adj3" fmla="val 5750"/>
          </a:avLst>
        </a:prstGeom>
        <a:solidFill>
          <a:schemeClr val="accent5">
            <a:lumMod val="40000"/>
            <a:lumOff val="6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0E7B73-E9AF-489B-91E5-68220D5957D5}">
      <dsp:nvSpPr>
        <dsp:cNvPr id="0" name=""/>
        <dsp:cNvSpPr/>
      </dsp:nvSpPr>
      <dsp:spPr>
        <a:xfrm>
          <a:off x="4614746" y="466980"/>
          <a:ext cx="1349050" cy="1349427"/>
        </a:xfrm>
        <a:prstGeom prst="ellipse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A6506064-140D-493E-BA54-5B253708D677}">
      <dsp:nvSpPr>
        <dsp:cNvPr id="0" name=""/>
        <dsp:cNvSpPr/>
      </dsp:nvSpPr>
      <dsp:spPr>
        <a:xfrm>
          <a:off x="6128743" y="398477"/>
          <a:ext cx="4677451" cy="1306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endParaRPr lang="en-US" sz="2000" b="1" kern="1200" dirty="0">
            <a:effectLst/>
          </a:endParaRPr>
        </a:p>
      </dsp:txBody>
      <dsp:txXfrm>
        <a:off x="6128743" y="398477"/>
        <a:ext cx="4677451" cy="1306034"/>
      </dsp:txXfrm>
    </dsp:sp>
    <dsp:sp modelId="{A32534B8-B209-4876-9FB6-B055DB616A0B}">
      <dsp:nvSpPr>
        <dsp:cNvPr id="0" name=""/>
        <dsp:cNvSpPr/>
      </dsp:nvSpPr>
      <dsp:spPr>
        <a:xfrm>
          <a:off x="42601" y="3935977"/>
          <a:ext cx="1349050" cy="1349427"/>
        </a:xfrm>
        <a:prstGeom prst="ellipse">
          <a:avLst/>
        </a:prstGeom>
        <a:noFill/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889A644D-3CC8-4C9B-822E-86DEE91CC421}">
      <dsp:nvSpPr>
        <dsp:cNvPr id="0" name=""/>
        <dsp:cNvSpPr/>
      </dsp:nvSpPr>
      <dsp:spPr>
        <a:xfrm>
          <a:off x="6144456" y="450483"/>
          <a:ext cx="4306928" cy="1306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ru-RU" sz="2200" b="0" i="0" kern="1200" dirty="0" smtClean="0">
              <a:effectLst/>
            </a:rPr>
            <a:t>Образование и </a:t>
          </a:r>
          <a:r>
            <a:rPr lang="ru-RU" sz="2200" b="0" i="0" kern="1200" dirty="0" err="1" smtClean="0">
              <a:effectLst/>
            </a:rPr>
            <a:t>учене</a:t>
          </a:r>
          <a:r>
            <a:rPr lang="ru-RU" sz="2200" b="0" i="0" kern="1200" dirty="0" smtClean="0">
              <a:effectLst/>
            </a:rPr>
            <a:t> </a:t>
          </a:r>
          <a:r>
            <a:rPr lang="ru-RU" sz="2200" b="0" i="0" kern="1200" dirty="0" err="1" smtClean="0">
              <a:effectLst/>
            </a:rPr>
            <a:t>през</a:t>
          </a:r>
          <a:r>
            <a:rPr lang="ru-RU" sz="2200" b="0" i="0" kern="1200" dirty="0" smtClean="0">
              <a:effectLst/>
            </a:rPr>
            <a:t> </a:t>
          </a:r>
          <a:r>
            <a:rPr lang="ru-RU" sz="2200" b="0" i="0" kern="1200" dirty="0" err="1" smtClean="0">
              <a:effectLst/>
            </a:rPr>
            <a:t>целия</a:t>
          </a:r>
          <a:r>
            <a:rPr lang="ru-RU" sz="2200" b="0" i="0" kern="1200" dirty="0" smtClean="0">
              <a:effectLst/>
            </a:rPr>
            <a:t> живот –  </a:t>
          </a:r>
          <a:r>
            <a:rPr lang="ru-RU" sz="2200" b="1" i="0" kern="1200" dirty="0" smtClean="0">
              <a:effectLst/>
            </a:rPr>
            <a:t>2 </a:t>
          </a:r>
          <a:r>
            <a:rPr lang="ru-RU" sz="2200" b="1" i="0" kern="1200" dirty="0" err="1" smtClean="0">
              <a:effectLst/>
            </a:rPr>
            <a:t>процедури</a:t>
          </a:r>
          <a:r>
            <a:rPr lang="ru-RU" sz="2200" b="1" i="0" kern="1200" dirty="0" smtClean="0">
              <a:effectLst/>
            </a:rPr>
            <a:t> </a:t>
          </a:r>
          <a:r>
            <a:rPr lang="ru-RU" sz="2200" b="0" i="0" kern="1200" dirty="0" smtClean="0">
              <a:effectLst/>
            </a:rPr>
            <a:t>на </a:t>
          </a:r>
          <a:r>
            <a:rPr lang="ru-RU" sz="2200" b="0" i="0" kern="1200" dirty="0" err="1" smtClean="0">
              <a:effectLst/>
            </a:rPr>
            <a:t>стойност</a:t>
          </a:r>
          <a:r>
            <a:rPr lang="ru-RU" sz="2200" b="0" i="0" kern="1200" dirty="0" smtClean="0">
              <a:effectLst/>
            </a:rPr>
            <a:t> </a:t>
          </a:r>
          <a:r>
            <a:rPr lang="ru-RU" sz="2200" b="1" i="0" kern="1200" dirty="0" smtClean="0">
              <a:effectLst/>
            </a:rPr>
            <a:t>57 200 000 </a:t>
          </a:r>
          <a:r>
            <a:rPr lang="ru-RU" sz="2200" b="1" i="0" kern="1200" dirty="0" err="1" smtClean="0">
              <a:effectLst/>
            </a:rPr>
            <a:t>лв</a:t>
          </a:r>
          <a:r>
            <a:rPr lang="ru-RU" sz="2200" b="1" i="0" kern="1200" dirty="0" smtClean="0">
              <a:effectLst/>
            </a:rPr>
            <a:t>.</a:t>
          </a:r>
          <a:endParaRPr lang="en-US" sz="2200" b="1" kern="1200" dirty="0">
            <a:effectLst/>
          </a:endParaRPr>
        </a:p>
      </dsp:txBody>
      <dsp:txXfrm>
        <a:off x="6144456" y="450483"/>
        <a:ext cx="4306928" cy="1306034"/>
      </dsp:txXfrm>
    </dsp:sp>
    <dsp:sp modelId="{A929C88F-4330-464B-AF9F-AF0F52526AD1}">
      <dsp:nvSpPr>
        <dsp:cNvPr id="0" name=""/>
        <dsp:cNvSpPr/>
      </dsp:nvSpPr>
      <dsp:spPr>
        <a:xfrm>
          <a:off x="4653652" y="3358322"/>
          <a:ext cx="1349050" cy="1349427"/>
        </a:xfrm>
        <a:prstGeom prst="ellipse">
          <a:avLst/>
        </a:prstGeom>
        <a:solidFill>
          <a:srgbClr val="FF9966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C2390152-820C-488E-8E72-7B8D487246D0}">
      <dsp:nvSpPr>
        <dsp:cNvPr id="0" name=""/>
        <dsp:cNvSpPr/>
      </dsp:nvSpPr>
      <dsp:spPr>
        <a:xfrm>
          <a:off x="6283993" y="3549287"/>
          <a:ext cx="4679203" cy="1306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ru-RU" sz="2200" b="0" i="0" kern="1200" dirty="0" err="1" smtClean="0">
              <a:effectLst/>
            </a:rPr>
            <a:t>Образователна</a:t>
          </a:r>
          <a:r>
            <a:rPr lang="ru-RU" sz="2200" b="0" i="0" kern="1200" dirty="0" smtClean="0">
              <a:effectLst/>
            </a:rPr>
            <a:t> среда за активно </a:t>
          </a:r>
          <a:r>
            <a:rPr lang="ru-RU" sz="2200" b="0" i="0" kern="1200" dirty="0" err="1" smtClean="0">
              <a:effectLst/>
            </a:rPr>
            <a:t>социално</a:t>
          </a:r>
          <a:r>
            <a:rPr lang="ru-RU" sz="2200" b="0" i="0" kern="1200" dirty="0" smtClean="0">
              <a:effectLst/>
            </a:rPr>
            <a:t> </a:t>
          </a:r>
          <a:r>
            <a:rPr lang="ru-RU" sz="2200" b="0" i="0" kern="1200" dirty="0" err="1" smtClean="0">
              <a:effectLst/>
            </a:rPr>
            <a:t>приобщаване</a:t>
          </a:r>
          <a:r>
            <a:rPr lang="ru-RU" sz="2200" b="0" i="0" kern="1200" dirty="0" smtClean="0">
              <a:effectLst/>
            </a:rPr>
            <a:t> – </a:t>
          </a:r>
          <a:r>
            <a:rPr lang="ru-RU" sz="2200" b="1" i="0" kern="1200" dirty="0" smtClean="0">
              <a:effectLst/>
            </a:rPr>
            <a:t>3 </a:t>
          </a:r>
          <a:r>
            <a:rPr lang="ru-RU" sz="2200" b="1" i="0" kern="1200" dirty="0" err="1" smtClean="0">
              <a:effectLst/>
            </a:rPr>
            <a:t>процедури</a:t>
          </a:r>
          <a:r>
            <a:rPr lang="ru-RU" sz="2200" b="1" i="0" kern="1200" dirty="0" smtClean="0">
              <a:effectLst/>
            </a:rPr>
            <a:t> </a:t>
          </a:r>
          <a:r>
            <a:rPr lang="ru-RU" sz="2200" b="0" i="0" kern="1200" dirty="0" smtClean="0">
              <a:effectLst/>
            </a:rPr>
            <a:t>на </a:t>
          </a:r>
          <a:r>
            <a:rPr lang="ru-RU" sz="2200" b="0" i="0" kern="1200" dirty="0" err="1" smtClean="0">
              <a:effectLst/>
            </a:rPr>
            <a:t>стойност</a:t>
          </a:r>
          <a:r>
            <a:rPr lang="ru-RU" sz="2200" b="1" i="0" kern="1200" dirty="0" smtClean="0">
              <a:effectLst/>
            </a:rPr>
            <a:t> 56 000 000 </a:t>
          </a:r>
          <a:r>
            <a:rPr lang="ru-RU" sz="2200" b="1" i="0" kern="1200" dirty="0" err="1" smtClean="0">
              <a:effectLst/>
            </a:rPr>
            <a:t>лв</a:t>
          </a:r>
          <a:r>
            <a:rPr lang="ru-RU" sz="2200" b="1" i="0" kern="1200" dirty="0" smtClean="0">
              <a:effectLst/>
            </a:rPr>
            <a:t>.</a:t>
          </a:r>
          <a:endParaRPr lang="en-US" sz="2200" b="1" kern="1200" dirty="0">
            <a:effectLst/>
          </a:endParaRPr>
        </a:p>
      </dsp:txBody>
      <dsp:txXfrm>
        <a:off x="6283993" y="3549287"/>
        <a:ext cx="4679203" cy="1306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B9BA2D-61D1-43B5-9508-0105561DAFA3}">
      <dsp:nvSpPr>
        <dsp:cNvPr id="0" name=""/>
        <dsp:cNvSpPr/>
      </dsp:nvSpPr>
      <dsp:spPr>
        <a:xfrm>
          <a:off x="691793" y="-104311"/>
          <a:ext cx="1990903" cy="2139375"/>
        </a:xfrm>
        <a:prstGeom prst="roundRect">
          <a:avLst>
            <a:gd name="adj" fmla="val 10000"/>
          </a:avLst>
        </a:prstGeom>
        <a:solidFill>
          <a:srgbClr val="A51321"/>
        </a:solidFill>
        <a:ln>
          <a:solidFill>
            <a:srgbClr val="800000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64770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kern="1200" dirty="0" smtClean="0"/>
            <a:t>Допустими кандидати </a:t>
          </a:r>
          <a:endParaRPr lang="en-US" sz="1700" kern="1200" dirty="0"/>
        </a:p>
      </dsp:txBody>
      <dsp:txXfrm>
        <a:off x="691793" y="-104311"/>
        <a:ext cx="1990903" cy="1126572"/>
      </dsp:txXfrm>
    </dsp:sp>
    <dsp:sp modelId="{0E41C081-0155-4E1C-990F-165C9D69BB5F}">
      <dsp:nvSpPr>
        <dsp:cNvPr id="0" name=""/>
        <dsp:cNvSpPr/>
      </dsp:nvSpPr>
      <dsp:spPr>
        <a:xfrm>
          <a:off x="0" y="630526"/>
          <a:ext cx="3894705" cy="2853941"/>
        </a:xfrm>
        <a:prstGeom prst="roundRect">
          <a:avLst>
            <a:gd name="adj" fmla="val 10000"/>
          </a:avLst>
        </a:prstGeom>
        <a:solidFill>
          <a:srgbClr val="EAF3BF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/>
            <a:t>Допустими кандидати: </a:t>
          </a:r>
          <a:r>
            <a:rPr lang="bg-BG" sz="1400" i="1" kern="1200" dirty="0" smtClean="0"/>
            <a:t>Висши училища</a:t>
          </a:r>
          <a:r>
            <a:rPr lang="bg-BG" sz="1400" kern="1200" dirty="0" smtClean="0"/>
            <a:t>, създадени в съответствие със ЗВО 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/>
            <a:t>Допустими партньори: </a:t>
          </a:r>
          <a:r>
            <a:rPr lang="bg-BG" sz="1400" i="1" kern="1200" dirty="0" smtClean="0"/>
            <a:t>Висши училища</a:t>
          </a:r>
          <a:r>
            <a:rPr lang="bg-BG" sz="1400" kern="1200" dirty="0" smtClean="0"/>
            <a:t>, създадени в съответствие със ЗВО; </a:t>
          </a:r>
          <a:r>
            <a:rPr lang="bg-BG" sz="1400" i="1" kern="1200" dirty="0" smtClean="0"/>
            <a:t>Научни организации </a:t>
          </a:r>
          <a:r>
            <a:rPr lang="bg-BG" sz="1400" kern="1200" dirty="0" smtClean="0"/>
            <a:t>по смисъла на т. 15, буква </a:t>
          </a:r>
          <a:r>
            <a:rPr lang="bg-BG" sz="1400" kern="1200" dirty="0" err="1" smtClean="0"/>
            <a:t>бб</a:t>
          </a:r>
          <a:r>
            <a:rPr lang="bg-BG" sz="1400" kern="1200" dirty="0" smtClean="0"/>
            <a:t> от Рамката за държавна помощ за научни изследвания, развитие и иновации и §1, т. 1 от ДР на ЗННИ; </a:t>
          </a:r>
          <a:r>
            <a:rPr lang="bg-BG" sz="1400" i="1" kern="1200" dirty="0" err="1" smtClean="0"/>
            <a:t>Нац</a:t>
          </a:r>
          <a:r>
            <a:rPr lang="bg-BG" sz="1400" i="1" kern="1200" dirty="0" smtClean="0"/>
            <a:t>. представителни организации на работодателите и на работниците и служителите</a:t>
          </a:r>
          <a:r>
            <a:rPr lang="bg-BG" sz="1400" kern="1200" dirty="0" smtClean="0"/>
            <a:t>;</a:t>
          </a:r>
          <a:endParaRPr lang="bg-B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/>
            <a:t>Допустими асоциирани партньори: </a:t>
          </a:r>
          <a:r>
            <a:rPr lang="bg-BG" sz="1400" kern="1200" dirty="0" smtClean="0"/>
            <a:t>Чуждестранни висши училища</a:t>
          </a:r>
          <a:endParaRPr lang="bg-BG" sz="1400" kern="1200" dirty="0"/>
        </a:p>
      </dsp:txBody>
      <dsp:txXfrm>
        <a:off x="83589" y="714115"/>
        <a:ext cx="3727527" cy="2686763"/>
      </dsp:txXfrm>
    </dsp:sp>
    <dsp:sp modelId="{EEB40536-2F1D-4941-9F46-7F427769B808}">
      <dsp:nvSpPr>
        <dsp:cNvPr id="0" name=""/>
        <dsp:cNvSpPr/>
      </dsp:nvSpPr>
      <dsp:spPr>
        <a:xfrm rot="21573482">
          <a:off x="3260527" y="59521"/>
          <a:ext cx="756116" cy="473293"/>
        </a:xfrm>
        <a:prstGeom prst="rightArrow">
          <a:avLst>
            <a:gd name="adj1" fmla="val 60000"/>
            <a:gd name="adj2" fmla="val 50000"/>
          </a:avLst>
        </a:prstGeom>
        <a:solidFill>
          <a:srgbClr val="D3CB2B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" kern="1200"/>
        </a:p>
      </dsp:txBody>
      <dsp:txXfrm>
        <a:off x="3260529" y="154728"/>
        <a:ext cx="614128" cy="283975"/>
      </dsp:txXfrm>
    </dsp:sp>
    <dsp:sp modelId="{AF0CAFF1-5439-409A-AC48-CBB00F6DA8B3}">
      <dsp:nvSpPr>
        <dsp:cNvPr id="0" name=""/>
        <dsp:cNvSpPr/>
      </dsp:nvSpPr>
      <dsp:spPr>
        <a:xfrm>
          <a:off x="4357814" y="0"/>
          <a:ext cx="2425270" cy="1641994"/>
        </a:xfrm>
        <a:prstGeom prst="roundRect">
          <a:avLst>
            <a:gd name="adj" fmla="val 10000"/>
          </a:avLst>
        </a:prstGeom>
        <a:solidFill>
          <a:srgbClr val="A51321"/>
        </a:solidFill>
        <a:ln>
          <a:solidFill>
            <a:srgbClr val="800000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64770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kern="1200" dirty="0" smtClean="0"/>
            <a:t>Бюджет и начин на предоставяне на БФП</a:t>
          </a:r>
          <a:r>
            <a:rPr lang="bg-BG" sz="1500" kern="1200" dirty="0" smtClean="0"/>
            <a:t>	</a:t>
          </a:r>
          <a:endParaRPr lang="en-US" sz="1500" kern="1200" dirty="0"/>
        </a:p>
      </dsp:txBody>
      <dsp:txXfrm>
        <a:off x="4357814" y="0"/>
        <a:ext cx="2425270" cy="938810"/>
      </dsp:txXfrm>
    </dsp:sp>
    <dsp:sp modelId="{02A108CF-7BE0-404D-B13B-D10B7A6CB547}">
      <dsp:nvSpPr>
        <dsp:cNvPr id="0" name=""/>
        <dsp:cNvSpPr/>
      </dsp:nvSpPr>
      <dsp:spPr>
        <a:xfrm>
          <a:off x="4839167" y="628409"/>
          <a:ext cx="2489706" cy="2225435"/>
        </a:xfrm>
        <a:prstGeom prst="roundRect">
          <a:avLst>
            <a:gd name="adj" fmla="val 10000"/>
          </a:avLst>
        </a:prstGeom>
        <a:solidFill>
          <a:srgbClr val="EAF3BF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b="1" kern="1200" dirty="0" smtClean="0"/>
            <a:t>5</a:t>
          </a:r>
          <a:r>
            <a:rPr lang="bg-BG" sz="1700" b="1" kern="1200" dirty="0" smtClean="0"/>
            <a:t>0 000 000 лв.</a:t>
          </a:r>
          <a:endParaRPr lang="en-US" sz="1700" b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kern="1200" dirty="0" smtClean="0"/>
            <a:t>Мин. размер на БФП – 1 000 000 лв.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kern="1200" dirty="0" smtClean="0"/>
            <a:t>Макс. размер на БФП – 5 000 000 лв.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1" kern="1200" dirty="0" smtClean="0"/>
            <a:t>Подбор на проектни предложения</a:t>
          </a:r>
          <a:endParaRPr lang="en-US" sz="1700" b="1" kern="1200" dirty="0"/>
        </a:p>
      </dsp:txBody>
      <dsp:txXfrm>
        <a:off x="4904348" y="693590"/>
        <a:ext cx="2359344" cy="2095073"/>
      </dsp:txXfrm>
    </dsp:sp>
    <dsp:sp modelId="{31C717D9-35D8-4CE6-A5F9-1905A31775E2}">
      <dsp:nvSpPr>
        <dsp:cNvPr id="0" name=""/>
        <dsp:cNvSpPr/>
      </dsp:nvSpPr>
      <dsp:spPr>
        <a:xfrm rot="21599497">
          <a:off x="7362415" y="138702"/>
          <a:ext cx="822161" cy="501075"/>
        </a:xfrm>
        <a:prstGeom prst="rightArrow">
          <a:avLst>
            <a:gd name="adj1" fmla="val 60000"/>
            <a:gd name="adj2" fmla="val 50000"/>
          </a:avLst>
        </a:prstGeom>
        <a:solidFill>
          <a:srgbClr val="D3CB2B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" kern="1200"/>
        </a:p>
      </dsp:txBody>
      <dsp:txXfrm>
        <a:off x="7362415" y="238928"/>
        <a:ext cx="671839" cy="300645"/>
      </dsp:txXfrm>
    </dsp:sp>
    <dsp:sp modelId="{5F60363D-9AE2-491A-80E1-9AEA10B0515B}">
      <dsp:nvSpPr>
        <dsp:cNvPr id="0" name=""/>
        <dsp:cNvSpPr/>
      </dsp:nvSpPr>
      <dsp:spPr>
        <a:xfrm>
          <a:off x="8617334" y="0"/>
          <a:ext cx="2697023" cy="1670002"/>
        </a:xfrm>
        <a:prstGeom prst="roundRect">
          <a:avLst>
            <a:gd name="adj" fmla="val 10000"/>
          </a:avLst>
        </a:prstGeom>
        <a:solidFill>
          <a:srgbClr val="A51321"/>
        </a:solidFill>
        <a:ln>
          <a:solidFill>
            <a:srgbClr val="800000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64770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kern="1200" dirty="0" smtClean="0"/>
            <a:t>Срокове</a:t>
          </a:r>
          <a:endParaRPr lang="en-US" sz="1700" b="1" kern="1200" dirty="0"/>
        </a:p>
      </dsp:txBody>
      <dsp:txXfrm>
        <a:off x="8617334" y="0"/>
        <a:ext cx="2697023" cy="1054392"/>
      </dsp:txXfrm>
    </dsp:sp>
    <dsp:sp modelId="{3B7AEE23-D95A-4309-A327-25D7E2B60C43}">
      <dsp:nvSpPr>
        <dsp:cNvPr id="0" name=""/>
        <dsp:cNvSpPr/>
      </dsp:nvSpPr>
      <dsp:spPr>
        <a:xfrm>
          <a:off x="8885683" y="422643"/>
          <a:ext cx="2428674" cy="1997364"/>
        </a:xfrm>
        <a:prstGeom prst="roundRect">
          <a:avLst>
            <a:gd name="adj" fmla="val 10000"/>
          </a:avLst>
        </a:prstGeom>
        <a:solidFill>
          <a:srgbClr val="EAF3BF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0" kern="1200" dirty="0" smtClean="0"/>
            <a:t>Дата на обявяване: </a:t>
          </a:r>
          <a:r>
            <a:rPr lang="bg-BG" sz="1700" b="1" kern="1200" dirty="0" smtClean="0"/>
            <a:t>Февруари 2020 г.</a:t>
          </a:r>
          <a:endParaRPr lang="en-US" sz="1700" b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700" b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0" kern="1200" dirty="0" smtClean="0"/>
            <a:t>Краен срок за кандидатстване: </a:t>
          </a:r>
          <a:r>
            <a:rPr lang="bg-BG" sz="1700" b="1" kern="1200" dirty="0" smtClean="0"/>
            <a:t>Май 2020 г.</a:t>
          </a:r>
          <a:endParaRPr lang="en-US" sz="1700" b="1" kern="1200" dirty="0"/>
        </a:p>
      </dsp:txBody>
      <dsp:txXfrm>
        <a:off x="8944184" y="481144"/>
        <a:ext cx="2311672" cy="188036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B9BA2D-61D1-43B5-9508-0105561DAFA3}">
      <dsp:nvSpPr>
        <dsp:cNvPr id="0" name=""/>
        <dsp:cNvSpPr/>
      </dsp:nvSpPr>
      <dsp:spPr>
        <a:xfrm>
          <a:off x="8932" y="-151552"/>
          <a:ext cx="2337442" cy="1327921"/>
        </a:xfrm>
        <a:prstGeom prst="roundRect">
          <a:avLst>
            <a:gd name="adj" fmla="val 10000"/>
          </a:avLst>
        </a:prstGeom>
        <a:solidFill>
          <a:srgbClr val="A51321"/>
        </a:solidFill>
        <a:ln>
          <a:solidFill>
            <a:srgbClr val="800000"/>
          </a:solidFill>
        </a:ln>
        <a:effectLst>
          <a:outerShdw blurRad="38100" dist="25400" dir="2700000" algn="br" rotWithShape="0">
            <a:srgbClr val="FF505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64770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kern="1200" dirty="0" smtClean="0"/>
            <a:t>Допустими кандидати </a:t>
          </a:r>
          <a:endParaRPr lang="en-US" sz="1700" kern="1200" dirty="0"/>
        </a:p>
      </dsp:txBody>
      <dsp:txXfrm>
        <a:off x="8932" y="-151552"/>
        <a:ext cx="2337442" cy="885281"/>
      </dsp:txXfrm>
    </dsp:sp>
    <dsp:sp modelId="{0E41C081-0155-4E1C-990F-165C9D69BB5F}">
      <dsp:nvSpPr>
        <dsp:cNvPr id="0" name=""/>
        <dsp:cNvSpPr/>
      </dsp:nvSpPr>
      <dsp:spPr>
        <a:xfrm>
          <a:off x="793027" y="623236"/>
          <a:ext cx="2454027" cy="2064515"/>
        </a:xfrm>
        <a:prstGeom prst="roundRect">
          <a:avLst>
            <a:gd name="adj" fmla="val 10000"/>
          </a:avLst>
        </a:prstGeom>
        <a:solidFill>
          <a:srgbClr val="EAF3BF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/>
            <a:t>Училища</a:t>
          </a:r>
          <a:r>
            <a:rPr lang="ru-RU" sz="1600" kern="1200" dirty="0" smtClean="0"/>
            <a:t>/ </a:t>
          </a:r>
          <a:r>
            <a:rPr lang="bg-BG" sz="1600" kern="1200" dirty="0" smtClean="0"/>
            <a:t>ЮЛНЦ за обществено-полезна дейност </a:t>
          </a:r>
          <a:endParaRPr lang="en-US" sz="1600" kern="1200" dirty="0"/>
        </a:p>
      </dsp:txBody>
      <dsp:txXfrm>
        <a:off x="853495" y="683704"/>
        <a:ext cx="2333091" cy="1943579"/>
      </dsp:txXfrm>
    </dsp:sp>
    <dsp:sp modelId="{EEB40536-2F1D-4941-9F46-7F427769B808}">
      <dsp:nvSpPr>
        <dsp:cNvPr id="0" name=""/>
        <dsp:cNvSpPr/>
      </dsp:nvSpPr>
      <dsp:spPr>
        <a:xfrm rot="21588986">
          <a:off x="2731303" y="-2474"/>
          <a:ext cx="816056" cy="574555"/>
        </a:xfrm>
        <a:prstGeom prst="rightArrow">
          <a:avLst>
            <a:gd name="adj1" fmla="val 60000"/>
            <a:gd name="adj2" fmla="val 50000"/>
          </a:avLst>
        </a:prstGeom>
        <a:solidFill>
          <a:srgbClr val="D3CB2B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" kern="1200"/>
        </a:p>
      </dsp:txBody>
      <dsp:txXfrm>
        <a:off x="2731303" y="112713"/>
        <a:ext cx="643690" cy="344733"/>
      </dsp:txXfrm>
    </dsp:sp>
    <dsp:sp modelId="{AF0CAFF1-5439-409A-AC48-CBB00F6DA8B3}">
      <dsp:nvSpPr>
        <dsp:cNvPr id="0" name=""/>
        <dsp:cNvSpPr/>
      </dsp:nvSpPr>
      <dsp:spPr>
        <a:xfrm>
          <a:off x="3886096" y="-164703"/>
          <a:ext cx="2792623" cy="1327921"/>
        </a:xfrm>
        <a:prstGeom prst="roundRect">
          <a:avLst>
            <a:gd name="adj" fmla="val 10000"/>
          </a:avLst>
        </a:prstGeom>
        <a:solidFill>
          <a:srgbClr val="A51321"/>
        </a:solidFill>
        <a:ln>
          <a:solidFill>
            <a:srgbClr val="800000"/>
          </a:solidFill>
        </a:ln>
        <a:effectLst>
          <a:outerShdw blurRad="38100" dist="25400" dir="2700000" algn="br" rotWithShape="0">
            <a:srgbClr val="FF505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64770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kern="1200" dirty="0" smtClean="0"/>
            <a:t>Бюджет и начин на предоставяне на БФП</a:t>
          </a:r>
          <a:r>
            <a:rPr lang="bg-BG" sz="1700" kern="1200" dirty="0" smtClean="0"/>
            <a:t>	</a:t>
          </a:r>
          <a:endParaRPr lang="en-US" sz="1700" kern="1200" dirty="0"/>
        </a:p>
      </dsp:txBody>
      <dsp:txXfrm>
        <a:off x="3886096" y="-164703"/>
        <a:ext cx="2792623" cy="885281"/>
      </dsp:txXfrm>
    </dsp:sp>
    <dsp:sp modelId="{02A108CF-7BE0-404D-B13B-D10B7A6CB547}">
      <dsp:nvSpPr>
        <dsp:cNvPr id="0" name=""/>
        <dsp:cNvSpPr/>
      </dsp:nvSpPr>
      <dsp:spPr>
        <a:xfrm>
          <a:off x="4316949" y="567602"/>
          <a:ext cx="2644946" cy="2117117"/>
        </a:xfrm>
        <a:prstGeom prst="roundRect">
          <a:avLst>
            <a:gd name="adj" fmla="val 10000"/>
          </a:avLst>
        </a:prstGeom>
        <a:solidFill>
          <a:srgbClr val="EAF3BF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/>
            <a:t>15</a:t>
          </a:r>
          <a:r>
            <a:rPr lang="bg-BG" sz="1600" b="1" kern="1200" dirty="0" smtClean="0"/>
            <a:t> 000 000 лв.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/>
            <a:t>Мин. размер на БФП – 250 000 лв.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/>
            <a:t>Макс. размер на БФП – 750 000 лв</a:t>
          </a:r>
          <a:r>
            <a:rPr lang="bg-BG" sz="1600" i="1" kern="1200" dirty="0" smtClean="0"/>
            <a:t>.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/>
            <a:t>Подбор на проектни предложения</a:t>
          </a:r>
          <a:endParaRPr lang="en-US" sz="1600" kern="1200" dirty="0"/>
        </a:p>
      </dsp:txBody>
      <dsp:txXfrm>
        <a:off x="4378957" y="629610"/>
        <a:ext cx="2520930" cy="1993101"/>
      </dsp:txXfrm>
    </dsp:sp>
    <dsp:sp modelId="{31C717D9-35D8-4CE6-A5F9-1905A31775E2}">
      <dsp:nvSpPr>
        <dsp:cNvPr id="0" name=""/>
        <dsp:cNvSpPr/>
      </dsp:nvSpPr>
      <dsp:spPr>
        <a:xfrm rot="25747">
          <a:off x="6998435" y="6050"/>
          <a:ext cx="677836" cy="574555"/>
        </a:xfrm>
        <a:prstGeom prst="rightArrow">
          <a:avLst>
            <a:gd name="adj1" fmla="val 60000"/>
            <a:gd name="adj2" fmla="val 50000"/>
          </a:avLst>
        </a:prstGeom>
        <a:solidFill>
          <a:srgbClr val="D3CB2B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" kern="1200"/>
        </a:p>
      </dsp:txBody>
      <dsp:txXfrm>
        <a:off x="6998437" y="120316"/>
        <a:ext cx="505470" cy="344733"/>
      </dsp:txXfrm>
    </dsp:sp>
    <dsp:sp modelId="{5F60363D-9AE2-491A-80E1-9AEA10B0515B}">
      <dsp:nvSpPr>
        <dsp:cNvPr id="0" name=""/>
        <dsp:cNvSpPr/>
      </dsp:nvSpPr>
      <dsp:spPr>
        <a:xfrm>
          <a:off x="7957621" y="-134556"/>
          <a:ext cx="2331321" cy="1323781"/>
        </a:xfrm>
        <a:prstGeom prst="roundRect">
          <a:avLst>
            <a:gd name="adj" fmla="val 10000"/>
          </a:avLst>
        </a:prstGeom>
        <a:solidFill>
          <a:srgbClr val="A51321"/>
        </a:solidFill>
        <a:ln>
          <a:solidFill>
            <a:srgbClr val="800000"/>
          </a:solidFill>
        </a:ln>
        <a:effectLst>
          <a:outerShdw blurRad="38100" dist="25400" dir="2700000" algn="br" rotWithShape="0">
            <a:srgbClr val="FF505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64770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kern="1200" dirty="0" smtClean="0"/>
            <a:t>Срокове</a:t>
          </a:r>
          <a:endParaRPr lang="en-US" sz="1700" b="1" kern="1200" dirty="0"/>
        </a:p>
      </dsp:txBody>
      <dsp:txXfrm>
        <a:off x="7957621" y="-134556"/>
        <a:ext cx="2331321" cy="882521"/>
      </dsp:txXfrm>
    </dsp:sp>
    <dsp:sp modelId="{3B7AEE23-D95A-4309-A327-25D7E2B60C43}">
      <dsp:nvSpPr>
        <dsp:cNvPr id="0" name=""/>
        <dsp:cNvSpPr/>
      </dsp:nvSpPr>
      <dsp:spPr>
        <a:xfrm>
          <a:off x="8394669" y="696970"/>
          <a:ext cx="2239604" cy="2024102"/>
        </a:xfrm>
        <a:prstGeom prst="roundRect">
          <a:avLst>
            <a:gd name="adj" fmla="val 10000"/>
          </a:avLst>
        </a:prstGeom>
        <a:solidFill>
          <a:srgbClr val="EAF3BF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0" kern="1200" dirty="0" smtClean="0"/>
            <a:t>Обявяване на процедурата: </a:t>
          </a:r>
          <a:r>
            <a:rPr lang="bg-BG" sz="1600" b="1" kern="1200" dirty="0" smtClean="0"/>
            <a:t>Юли 20</a:t>
          </a:r>
          <a:r>
            <a:rPr lang="en-US" sz="1600" b="1" kern="1200" dirty="0" smtClean="0"/>
            <a:t>20</a:t>
          </a:r>
          <a:r>
            <a:rPr lang="bg-BG" sz="1600" b="1" kern="1200" dirty="0" smtClean="0"/>
            <a:t> г.</a:t>
          </a:r>
          <a:endParaRPr lang="en-US" sz="1600" b="1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8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0" kern="1200" dirty="0" smtClean="0"/>
            <a:t>Краен срок за кандидатстване: </a:t>
          </a:r>
          <a:r>
            <a:rPr lang="bg-BG" sz="1600" b="1" kern="1200" dirty="0" smtClean="0"/>
            <a:t>Септември 2020 г.</a:t>
          </a:r>
          <a:endParaRPr lang="en-US" sz="1600" b="1" kern="1200" dirty="0"/>
        </a:p>
      </dsp:txBody>
      <dsp:txXfrm>
        <a:off x="8453953" y="756254"/>
        <a:ext cx="2121036" cy="19055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RadialPictureList">
  <dgm:title val="Radial Picture List"/>
  <dgm:desc val="Use to show relationships to a central idea. The Level 1 shape contains text and all Level 2 shapes contain a picture with corresponding text. Limited to four Level 2 pictures.  Unused pictures do not appear, but remain available if you switch layouts. Works best with a small amount of Level 2 text."/>
  <dgm:catLst>
    <dgm:cat type="picture" pri="2500"/>
    <dgm:cat type="officeonline" pri="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10" destId="14" srcOrd="3" destOrd="0"/>
      </dgm:cxnLst>
      <dgm:bg/>
      <dgm:whole/>
    </dgm:dataModel>
  </dgm:clrData>
  <dgm:layoutNode name="Name0">
    <dgm:varLst>
      <dgm:chMax val="1"/>
      <dgm:chPref val="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Child1" refType="w" fact="0.76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5661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6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l" for="ch" forName="Parent" refType="w" fact="0.1777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l" for="ch" forName="Image1" refType="w" fact="0.5531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l" for="ch" forName="Image2" refType="w" fact="0.5531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l" for="ch" forName="Child1" refType="w" fact="0.7529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l" for="ch" forName="Child2" refType="w" fact="0.7529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7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4968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l" for="ch" forName="Image2" refType="w" fact="0.5661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l" for="ch" forName="Image3" refType="w" fact="0.4968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l" for="ch" forName="Child1" refType="w" fact="0.6897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l" for="ch" forName="Child2" refType="w" fact="0.76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l" for="ch" forName="Child3" refType="w" fact="0.6897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8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" refType="w" fact="0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l" for="ch" forName="Parent" refType="w" fact="0.1756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l" for="ch" forName="Image1" refType="w" fact="0.42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l" for="ch" forName="Image2" refType="w" fact="0.5598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l" for="ch" forName="Image3" refType="w" fact="0.5591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l" for="ch" forName="Image4" refType="w" fact="0.42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l" for="ch" forName="Child1" refType="w" fact="0.6214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l" for="ch" forName="Child2" refType="w" fact="0.7557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l" for="ch" forName="Child3" refType="w" fact="0.7557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l" for="ch" forName="Child4" refType="w" fact="0.6214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if>
      <dgm:else name="Name9">
        <dgm:choose name="Name10">
          <dgm:if name="Name11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2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Child1" refType="w" fact="0.24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4339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13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r" for="ch" forName="Parent" refType="w" fact="0.8223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r" for="ch" forName="Image1" refType="w" fact="0.4469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r" for="ch" forName="Image2" refType="w" fact="0.4469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r" for="ch" forName="Child1" refType="w" fact="0.2471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r" for="ch" forName="Child2" refType="w" fact="0.2471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14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5032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r" for="ch" forName="Image2" refType="w" fact="0.4339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r" for="ch" forName="Image3" refType="w" fact="0.5032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r" for="ch" forName="Child1" refType="w" fact="0.3103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r" for="ch" forName="Child2" refType="w" fact="0.24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r" for="ch" forName="Child3" refType="w" fact="0.3103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15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" refType="w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r" for="ch" forName="Parent" refType="w" fact="0.8244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r" for="ch" forName="Image1" refType="w" fact="0.57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r" for="ch" forName="Image2" refType="w" fact="0.4402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r" for="ch" forName="Image3" refType="w" fact="0.4409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r" for="ch" forName="Image4" refType="w" fact="0.57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r" for="ch" forName="Child1" refType="w" fact="0.3786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r" for="ch" forName="Child2" refType="w" fact="0.2443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r" for="ch" forName="Child3" refType="w" fact="0.2443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r" for="ch" forName="Child4" refType="w" fact="0.3786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else>
    </dgm:choose>
    <dgm:forEach name="wrapper" axis="self" ptType="parTrans">
      <dgm:forEach name="ImageRepeat" axis="self">
        <dgm:layoutNode name="Image" styleLbl="fgImgPlace1">
          <dgm:alg type="sp"/>
          <dgm:shape xmlns:r="http://schemas.openxmlformats.org/officeDocument/2006/relationships" type="ellipse" r:blip="" blipPhldr="1">
            <dgm:adjLst/>
          </dgm:shape>
          <dgm:presOf/>
        </dgm:layoutNode>
      </dgm:forEach>
    </dgm:forEach>
    <dgm:forEach name="Name16" axis="ch" ptType="node" cnt="1">
      <dgm:layoutNode name="Parent" styleLbl="node1">
        <dgm:varLst>
          <dgm:chMax val="4"/>
          <dgm:chPref val="3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7" axis="ch ch" ptType="node node" st="1 1" cnt="1 1">
      <dgm:layoutNode name="Accent" styleLbl="node1">
        <dgm:alg type="sp"/>
        <dgm:choose name="Name18">
          <dgm:if name="Name19" func="var" arg="dir" op="equ" val="norm">
            <dgm:choose name="Name20">
              <dgm:if name="Name21" axis="followSib" ptType="node" func="cnt" op="equ" val="0">
                <dgm:shape xmlns:r="http://schemas.openxmlformats.org/officeDocument/2006/relationships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2" axis="followSib" ptType="node" func="cnt" op="equ" val="1">
                <dgm:shape xmlns:r="http://schemas.openxmlformats.org/officeDocument/2006/relationships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3" axis="followSib" ptType="node" func="cnt" op="equ" val="2">
                <dgm:shape xmlns:r="http://schemas.openxmlformats.org/officeDocument/2006/relationships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24">
                <dgm:shape xmlns:r="http://schemas.openxmlformats.org/officeDocument/2006/relationships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if>
          <dgm:else name="Name25">
            <dgm:choose name="Name26">
              <dgm:if name="Name27" axis="followSib" ptType="node" func="cnt" op="equ" val="0">
                <dgm:shape xmlns:r="http://schemas.openxmlformats.org/officeDocument/2006/relationships" rot="180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8" axis="followSib" ptType="node" func="cnt" op="equ" val="1">
                <dgm:shape xmlns:r="http://schemas.openxmlformats.org/officeDocument/2006/relationships" rot="180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9" axis="followSib" ptType="node" func="cnt" op="equ" val="2">
                <dgm:shape xmlns:r="http://schemas.openxmlformats.org/officeDocument/2006/relationships" rot="180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30">
                <dgm:shape xmlns:r="http://schemas.openxmlformats.org/officeDocument/2006/relationships" rot="180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else>
        </dgm:choose>
        <dgm:presOf/>
      </dgm:layoutNode>
      <dgm:layoutNode name="Image1" styleLbl="fgImgPlace1">
        <dgm:alg type="sp"/>
        <dgm:shape xmlns:r="http://schemas.openxmlformats.org/officeDocument/2006/relationships" type="ellipse" r:blip="" blipPhldr="1">
          <dgm:adjLst/>
        </dgm:shape>
        <dgm:presOf/>
      </dgm:layoutNode>
      <dgm:layoutNode name="Child1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4" axis="ch ch" ptType="node node" st="1 2" cnt="1 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35" ref="ImageRepeat"/>
      </dgm:layoutNode>
      <dgm:layoutNode name="Child2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9" axis="ch ch" ptType="node node" st="1 3" cnt="1 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  <dgm:layoutNode name="Child3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4" axis="ch ch" ptType="node node" st="1 4" cnt="1 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45" ref="Image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18.11.2019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18.11.2019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15308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934097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0878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8872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213942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46554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18/11/2019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18/11/2019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18/11/2019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18/11/2019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18/11/2019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Title Only"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rgbClr val="CDCDCD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633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5838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18/11/2019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xmlns="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  <p:sldLayoutId id="2147483722" r:id="rId6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7.jpe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10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microsoft.com/office/2007/relationships/diagramDrawing" Target="../diagrams/drawin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infosf@mon.bg" TargetMode="External"/><Relationship Id="rId4" Type="http://schemas.openxmlformats.org/officeDocument/2006/relationships/hyperlink" Target="http://opnoir.b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789471"/>
            <a:ext cx="10925402" cy="4910093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bg-BG" sz="28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Представяне, обсъждане и вземане на решение за одобрение на Проект на Индикативна годишна работна програма (ИГРП) за 2020 г. на Оперативна програма „Наука и образование за интелигентен растеж“ 2014 – 2020 г.</a:t>
            </a:r>
            <a:r>
              <a:rPr lang="bg-BG" sz="26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26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26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26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22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12-то заседание на Комитета за наблюдение</a:t>
            </a:r>
            <a:r>
              <a:rPr lang="bg-BG" sz="18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18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22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гр. Пловдив, 20 ноември 2019 г.</a:t>
            </a:r>
            <a:br>
              <a:rPr lang="bg-BG" sz="22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bg-BG" sz="2200" b="1" dirty="0">
              <a:ln/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6667" y="5247216"/>
            <a:ext cx="2540000" cy="1695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Content Placeholder 2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9791997"/>
              </p:ext>
            </p:extLst>
          </p:nvPr>
        </p:nvGraphicFramePr>
        <p:xfrm>
          <a:off x="-129028" y="1408746"/>
          <a:ext cx="11903106" cy="5291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ounded Rectangle 1"/>
          <p:cNvSpPr/>
          <p:nvPr/>
        </p:nvSpPr>
        <p:spPr>
          <a:xfrm>
            <a:off x="4986779" y="2196445"/>
            <a:ext cx="952108" cy="63159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785645" y="2342966"/>
            <a:ext cx="908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2. </a:t>
            </a:r>
            <a:endParaRPr lang="bg-BG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85645" y="5441777"/>
            <a:ext cx="999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3. </a:t>
            </a:r>
            <a:endParaRPr lang="bg-BG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62712" y="3471674"/>
            <a:ext cx="47082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solidFill>
                  <a:srgbClr val="A51321"/>
                </a:solidFill>
              </a:rPr>
              <a:t>Обща </a:t>
            </a:r>
            <a:r>
              <a:rPr lang="ru-RU" sz="2200" dirty="0" err="1">
                <a:solidFill>
                  <a:srgbClr val="A51321"/>
                </a:solidFill>
              </a:rPr>
              <a:t>стойност</a:t>
            </a:r>
            <a:r>
              <a:rPr lang="ru-RU" sz="2200" dirty="0">
                <a:solidFill>
                  <a:srgbClr val="A51321"/>
                </a:solidFill>
              </a:rPr>
              <a:t> на </a:t>
            </a:r>
            <a:r>
              <a:rPr lang="ru-RU" sz="2200" dirty="0" err="1">
                <a:solidFill>
                  <a:srgbClr val="A51321"/>
                </a:solidFill>
              </a:rPr>
              <a:t>планираните</a:t>
            </a:r>
            <a:r>
              <a:rPr lang="ru-RU" sz="2200" dirty="0">
                <a:solidFill>
                  <a:srgbClr val="A51321"/>
                </a:solidFill>
              </a:rPr>
              <a:t> </a:t>
            </a:r>
            <a:r>
              <a:rPr lang="ru-RU" sz="2200" b="1" dirty="0">
                <a:solidFill>
                  <a:srgbClr val="A51321"/>
                </a:solidFill>
              </a:rPr>
              <a:t>5 </a:t>
            </a:r>
            <a:r>
              <a:rPr lang="ru-RU" sz="2200" b="1" dirty="0" err="1">
                <a:solidFill>
                  <a:srgbClr val="A51321"/>
                </a:solidFill>
              </a:rPr>
              <a:t>процедури</a:t>
            </a:r>
            <a:r>
              <a:rPr lang="ru-RU" sz="2200" b="1" dirty="0">
                <a:solidFill>
                  <a:srgbClr val="A51321"/>
                </a:solidFill>
              </a:rPr>
              <a:t> </a:t>
            </a:r>
            <a:r>
              <a:rPr lang="ru-RU" sz="2200" dirty="0">
                <a:solidFill>
                  <a:srgbClr val="A51321"/>
                </a:solidFill>
              </a:rPr>
              <a:t>за </a:t>
            </a:r>
            <a:r>
              <a:rPr lang="ru-RU" sz="2200" dirty="0" smtClean="0">
                <a:solidFill>
                  <a:srgbClr val="A51321"/>
                </a:solidFill>
              </a:rPr>
              <a:t>2020 </a:t>
            </a:r>
            <a:r>
              <a:rPr lang="ru-RU" sz="2200" dirty="0">
                <a:solidFill>
                  <a:srgbClr val="A51321"/>
                </a:solidFill>
              </a:rPr>
              <a:t>г.: </a:t>
            </a:r>
            <a:r>
              <a:rPr lang="bg-BG" sz="2200" b="1" dirty="0" smtClean="0">
                <a:solidFill>
                  <a:srgbClr val="A51321"/>
                </a:solidFill>
              </a:rPr>
              <a:t>113 </a:t>
            </a:r>
            <a:r>
              <a:rPr lang="ru-RU" sz="2200" b="1" dirty="0" smtClean="0">
                <a:solidFill>
                  <a:srgbClr val="A51321"/>
                </a:solidFill>
              </a:rPr>
              <a:t>200 000 </a:t>
            </a:r>
            <a:r>
              <a:rPr lang="ru-RU" sz="2200" b="1" dirty="0" err="1" smtClean="0">
                <a:solidFill>
                  <a:srgbClr val="A51321"/>
                </a:solidFill>
              </a:rPr>
              <a:t>лв</a:t>
            </a:r>
            <a:r>
              <a:rPr lang="ru-RU" sz="2200" b="1" dirty="0">
                <a:solidFill>
                  <a:srgbClr val="A5132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5256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0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extBox 137"/>
          <p:cNvSpPr txBox="1"/>
          <p:nvPr/>
        </p:nvSpPr>
        <p:spPr>
          <a:xfrm rot="16200000">
            <a:off x="5941809" y="2937380"/>
            <a:ext cx="14398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400" b="1" dirty="0" smtClean="0">
                <a:solidFill>
                  <a:srgbClr val="C44549"/>
                </a:solidFill>
              </a:rPr>
              <a:t>Ян./ февр. 2020</a:t>
            </a:r>
            <a:endParaRPr lang="en-US" sz="1400" b="1" dirty="0">
              <a:solidFill>
                <a:srgbClr val="C44549"/>
              </a:solidFill>
            </a:endParaRPr>
          </a:p>
        </p:txBody>
      </p:sp>
      <p:sp>
        <p:nvSpPr>
          <p:cNvPr id="139" name="TextBox 138"/>
          <p:cNvSpPr txBox="1"/>
          <p:nvPr/>
        </p:nvSpPr>
        <p:spPr>
          <a:xfrm rot="16200000">
            <a:off x="7310518" y="4480307"/>
            <a:ext cx="10342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bg-BG" sz="1400" b="1" dirty="0" smtClean="0">
                <a:solidFill>
                  <a:srgbClr val="6CAC57"/>
                </a:solidFill>
              </a:rPr>
              <a:t>Февр. 2020</a:t>
            </a:r>
            <a:endParaRPr lang="en-US" sz="1400" b="1" dirty="0">
              <a:solidFill>
                <a:srgbClr val="6CAC57"/>
              </a:solidFill>
            </a:endParaRPr>
          </a:p>
        </p:txBody>
      </p:sp>
      <p:sp>
        <p:nvSpPr>
          <p:cNvPr id="140" name="TextBox 139"/>
          <p:cNvSpPr txBox="1"/>
          <p:nvPr/>
        </p:nvSpPr>
        <p:spPr>
          <a:xfrm rot="16200000">
            <a:off x="9674732" y="4484783"/>
            <a:ext cx="9827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bg-BG" sz="1400" b="1" dirty="0" smtClean="0">
                <a:solidFill>
                  <a:srgbClr val="8A8053"/>
                </a:solidFill>
              </a:rPr>
              <a:t>Септ. 2020</a:t>
            </a:r>
            <a:endParaRPr lang="en-US" sz="1400" b="1" dirty="0">
              <a:solidFill>
                <a:srgbClr val="8A8053"/>
              </a:solidFill>
            </a:endParaRPr>
          </a:p>
        </p:txBody>
      </p:sp>
      <p:sp>
        <p:nvSpPr>
          <p:cNvPr id="143" name="TextBox 142"/>
          <p:cNvSpPr txBox="1"/>
          <p:nvPr/>
        </p:nvSpPr>
        <p:spPr>
          <a:xfrm rot="16200000">
            <a:off x="8544853" y="3203634"/>
            <a:ext cx="9440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1400" b="1" dirty="0" smtClean="0">
                <a:solidFill>
                  <a:srgbClr val="C4836F"/>
                </a:solidFill>
              </a:rPr>
              <a:t>Юли 2020</a:t>
            </a:r>
            <a:endParaRPr lang="en-US" sz="1400" b="1" dirty="0">
              <a:solidFill>
                <a:srgbClr val="C4836F"/>
              </a:solidFill>
            </a:endParaRPr>
          </a:p>
        </p:txBody>
      </p:sp>
      <p:sp>
        <p:nvSpPr>
          <p:cNvPr id="144" name="TextBox 143"/>
          <p:cNvSpPr txBox="1"/>
          <p:nvPr/>
        </p:nvSpPr>
        <p:spPr>
          <a:xfrm rot="16200000">
            <a:off x="10811993" y="3144515"/>
            <a:ext cx="9699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1400" b="1" dirty="0" smtClean="0">
                <a:solidFill>
                  <a:srgbClr val="C48A00"/>
                </a:solidFill>
              </a:rPr>
              <a:t>Окт. 2020</a:t>
            </a:r>
            <a:r>
              <a:rPr lang="bg-BG" sz="2000" b="1" dirty="0" smtClean="0">
                <a:solidFill>
                  <a:srgbClr val="C48A00"/>
                </a:solidFill>
              </a:rPr>
              <a:t> </a:t>
            </a:r>
            <a:endParaRPr lang="en-US" sz="2000" b="1" dirty="0">
              <a:solidFill>
                <a:srgbClr val="C48A00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683096" y="1389443"/>
            <a:ext cx="7199973" cy="5256890"/>
            <a:chOff x="1977626" y="1420959"/>
            <a:chExt cx="5277175" cy="5256890"/>
          </a:xfrm>
        </p:grpSpPr>
        <p:grpSp>
          <p:nvGrpSpPr>
            <p:cNvPr id="16" name="Group 15"/>
            <p:cNvGrpSpPr/>
            <p:nvPr/>
          </p:nvGrpSpPr>
          <p:grpSpPr>
            <a:xfrm>
              <a:off x="6116845" y="2660669"/>
              <a:ext cx="953960" cy="1456468"/>
              <a:chOff x="4555138" y="2063281"/>
              <a:chExt cx="953960" cy="1456468"/>
            </a:xfrm>
          </p:grpSpPr>
          <p:sp>
            <p:nvSpPr>
              <p:cNvPr id="58" name="Freeform 57"/>
              <p:cNvSpPr/>
              <p:nvPr/>
            </p:nvSpPr>
            <p:spPr>
              <a:xfrm rot="10800000" flipH="1" flipV="1">
                <a:off x="5211891" y="3222510"/>
                <a:ext cx="233045" cy="232903"/>
              </a:xfrm>
              <a:custGeom>
                <a:avLst/>
                <a:gdLst>
                  <a:gd name="connsiteX0" fmla="*/ 1574800 w 1783953"/>
                  <a:gd name="connsiteY0" fmla="*/ 0 h 1783953"/>
                  <a:gd name="connsiteX1" fmla="*/ 1735814 w 1783953"/>
                  <a:gd name="connsiteY1" fmla="*/ 8131 h 1783953"/>
                  <a:gd name="connsiteX2" fmla="*/ 1783953 w 1783953"/>
                  <a:gd name="connsiteY2" fmla="*/ 15478 h 1783953"/>
                  <a:gd name="connsiteX3" fmla="*/ 1783953 w 1783953"/>
                  <a:gd name="connsiteY3" fmla="*/ 438812 h 1783953"/>
                  <a:gd name="connsiteX4" fmla="*/ 1692978 w 1783953"/>
                  <a:gd name="connsiteY4" fmla="*/ 424928 h 1783953"/>
                  <a:gd name="connsiteX5" fmla="*/ 1574800 w 1783953"/>
                  <a:gd name="connsiteY5" fmla="*/ 418960 h 1783953"/>
                  <a:gd name="connsiteX6" fmla="*/ 418960 w 1783953"/>
                  <a:gd name="connsiteY6" fmla="*/ 1574800 h 1783953"/>
                  <a:gd name="connsiteX7" fmla="*/ 440045 w 1783953"/>
                  <a:gd name="connsiteY7" fmla="*/ 1783953 h 1783953"/>
                  <a:gd name="connsiteX8" fmla="*/ 15478 w 1783953"/>
                  <a:gd name="connsiteY8" fmla="*/ 1783953 h 1783953"/>
                  <a:gd name="connsiteX9" fmla="*/ 8131 w 1783953"/>
                  <a:gd name="connsiteY9" fmla="*/ 1735814 h 1783953"/>
                  <a:gd name="connsiteX10" fmla="*/ 0 w 1783953"/>
                  <a:gd name="connsiteY10" fmla="*/ 1574800 h 1783953"/>
                  <a:gd name="connsiteX11" fmla="*/ 1574800 w 1783953"/>
                  <a:gd name="connsiteY11" fmla="*/ 0 h 178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783953" h="1783953">
                    <a:moveTo>
                      <a:pt x="1574800" y="0"/>
                    </a:moveTo>
                    <a:cubicBezTo>
                      <a:pt x="1629159" y="0"/>
                      <a:pt x="1682874" y="2754"/>
                      <a:pt x="1735814" y="8131"/>
                    </a:cubicBezTo>
                    <a:lnTo>
                      <a:pt x="1783953" y="15478"/>
                    </a:lnTo>
                    <a:lnTo>
                      <a:pt x="1783953" y="438812"/>
                    </a:lnTo>
                    <a:lnTo>
                      <a:pt x="1692978" y="424928"/>
                    </a:lnTo>
                    <a:cubicBezTo>
                      <a:pt x="1654122" y="420982"/>
                      <a:pt x="1614697" y="418960"/>
                      <a:pt x="1574800" y="418960"/>
                    </a:cubicBezTo>
                    <a:cubicBezTo>
                      <a:pt x="936447" y="418960"/>
                      <a:pt x="418960" y="936447"/>
                      <a:pt x="418960" y="1574800"/>
                    </a:cubicBezTo>
                    <a:lnTo>
                      <a:pt x="440045" y="1783953"/>
                    </a:lnTo>
                    <a:lnTo>
                      <a:pt x="15478" y="1783953"/>
                    </a:lnTo>
                    <a:lnTo>
                      <a:pt x="8131" y="1735814"/>
                    </a:lnTo>
                    <a:cubicBezTo>
                      <a:pt x="2754" y="1682874"/>
                      <a:pt x="0" y="1629159"/>
                      <a:pt x="0" y="1574800"/>
                    </a:cubicBezTo>
                    <a:cubicBezTo>
                      <a:pt x="0" y="705062"/>
                      <a:pt x="705062" y="0"/>
                      <a:pt x="1574800" y="0"/>
                    </a:cubicBezTo>
                    <a:close/>
                  </a:path>
                </a:pathLst>
              </a:custGeom>
              <a:solidFill>
                <a:srgbClr val="FFB4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9" name="Oval 58"/>
              <p:cNvSpPr/>
              <p:nvPr/>
            </p:nvSpPr>
            <p:spPr>
              <a:xfrm rot="10800000" flipH="1" flipV="1">
                <a:off x="5326128" y="3336890"/>
                <a:ext cx="182970" cy="182859"/>
              </a:xfrm>
              <a:prstGeom prst="ellipse">
                <a:avLst/>
              </a:prstGeom>
              <a:solidFill>
                <a:srgbClr val="FFB4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1" name="Freeform 60"/>
              <p:cNvSpPr/>
              <p:nvPr/>
            </p:nvSpPr>
            <p:spPr>
              <a:xfrm rot="10800000" flipV="1">
                <a:off x="4555138" y="3222510"/>
                <a:ext cx="233315" cy="232903"/>
              </a:xfrm>
              <a:custGeom>
                <a:avLst/>
                <a:gdLst>
                  <a:gd name="connsiteX0" fmla="*/ 1574800 w 1783953"/>
                  <a:gd name="connsiteY0" fmla="*/ 0 h 1783953"/>
                  <a:gd name="connsiteX1" fmla="*/ 1735814 w 1783953"/>
                  <a:gd name="connsiteY1" fmla="*/ 8131 h 1783953"/>
                  <a:gd name="connsiteX2" fmla="*/ 1783953 w 1783953"/>
                  <a:gd name="connsiteY2" fmla="*/ 15478 h 1783953"/>
                  <a:gd name="connsiteX3" fmla="*/ 1783953 w 1783953"/>
                  <a:gd name="connsiteY3" fmla="*/ 438812 h 1783953"/>
                  <a:gd name="connsiteX4" fmla="*/ 1692978 w 1783953"/>
                  <a:gd name="connsiteY4" fmla="*/ 424928 h 1783953"/>
                  <a:gd name="connsiteX5" fmla="*/ 1574800 w 1783953"/>
                  <a:gd name="connsiteY5" fmla="*/ 418960 h 1783953"/>
                  <a:gd name="connsiteX6" fmla="*/ 418960 w 1783953"/>
                  <a:gd name="connsiteY6" fmla="*/ 1574800 h 1783953"/>
                  <a:gd name="connsiteX7" fmla="*/ 440045 w 1783953"/>
                  <a:gd name="connsiteY7" fmla="*/ 1783953 h 1783953"/>
                  <a:gd name="connsiteX8" fmla="*/ 15478 w 1783953"/>
                  <a:gd name="connsiteY8" fmla="*/ 1783953 h 1783953"/>
                  <a:gd name="connsiteX9" fmla="*/ 8131 w 1783953"/>
                  <a:gd name="connsiteY9" fmla="*/ 1735814 h 1783953"/>
                  <a:gd name="connsiteX10" fmla="*/ 0 w 1783953"/>
                  <a:gd name="connsiteY10" fmla="*/ 1574800 h 1783953"/>
                  <a:gd name="connsiteX11" fmla="*/ 1574800 w 1783953"/>
                  <a:gd name="connsiteY11" fmla="*/ 0 h 178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783953" h="1783953">
                    <a:moveTo>
                      <a:pt x="1574800" y="0"/>
                    </a:moveTo>
                    <a:cubicBezTo>
                      <a:pt x="1629159" y="0"/>
                      <a:pt x="1682874" y="2754"/>
                      <a:pt x="1735814" y="8131"/>
                    </a:cubicBezTo>
                    <a:lnTo>
                      <a:pt x="1783953" y="15478"/>
                    </a:lnTo>
                    <a:lnTo>
                      <a:pt x="1783953" y="438812"/>
                    </a:lnTo>
                    <a:lnTo>
                      <a:pt x="1692978" y="424928"/>
                    </a:lnTo>
                    <a:cubicBezTo>
                      <a:pt x="1654122" y="420982"/>
                      <a:pt x="1614697" y="418960"/>
                      <a:pt x="1574800" y="418960"/>
                    </a:cubicBezTo>
                    <a:cubicBezTo>
                      <a:pt x="936447" y="418960"/>
                      <a:pt x="418960" y="936447"/>
                      <a:pt x="418960" y="1574800"/>
                    </a:cubicBezTo>
                    <a:lnTo>
                      <a:pt x="440045" y="1783953"/>
                    </a:lnTo>
                    <a:lnTo>
                      <a:pt x="15478" y="1783953"/>
                    </a:lnTo>
                    <a:lnTo>
                      <a:pt x="8131" y="1735814"/>
                    </a:lnTo>
                    <a:cubicBezTo>
                      <a:pt x="2754" y="1682874"/>
                      <a:pt x="0" y="1629159"/>
                      <a:pt x="0" y="1574800"/>
                    </a:cubicBezTo>
                    <a:cubicBezTo>
                      <a:pt x="0" y="705062"/>
                      <a:pt x="705062" y="0"/>
                      <a:pt x="1574800" y="0"/>
                    </a:cubicBezTo>
                    <a:close/>
                  </a:path>
                </a:pathLst>
              </a:custGeom>
              <a:solidFill>
                <a:srgbClr val="FFB4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3" name="Rectangle 62"/>
              <p:cNvSpPr/>
              <p:nvPr/>
            </p:nvSpPr>
            <p:spPr>
              <a:xfrm rot="10800000" flipV="1">
                <a:off x="4741396" y="3400643"/>
                <a:ext cx="521178" cy="54612"/>
              </a:xfrm>
              <a:prstGeom prst="rect">
                <a:avLst/>
              </a:prstGeom>
              <a:solidFill>
                <a:srgbClr val="FFB4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4" name="Rectangle 63"/>
              <p:cNvSpPr/>
              <p:nvPr/>
            </p:nvSpPr>
            <p:spPr>
              <a:xfrm rot="16200000" flipH="1" flipV="1">
                <a:off x="4819882" y="2633688"/>
                <a:ext cx="1195459" cy="54645"/>
              </a:xfrm>
              <a:prstGeom prst="rect">
                <a:avLst/>
              </a:prstGeom>
              <a:solidFill>
                <a:srgbClr val="FFB4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3553038" y="3933955"/>
              <a:ext cx="953960" cy="1674740"/>
              <a:chOff x="1991331" y="3336567"/>
              <a:chExt cx="953960" cy="1674740"/>
            </a:xfrm>
          </p:grpSpPr>
          <p:sp>
            <p:nvSpPr>
              <p:cNvPr id="73" name="Freeform 72"/>
              <p:cNvSpPr/>
              <p:nvPr/>
            </p:nvSpPr>
            <p:spPr>
              <a:xfrm rot="10800000">
                <a:off x="1991331" y="3401017"/>
                <a:ext cx="233315" cy="233315"/>
              </a:xfrm>
              <a:custGeom>
                <a:avLst/>
                <a:gdLst>
                  <a:gd name="connsiteX0" fmla="*/ 1574800 w 1783953"/>
                  <a:gd name="connsiteY0" fmla="*/ 0 h 1783953"/>
                  <a:gd name="connsiteX1" fmla="*/ 1735814 w 1783953"/>
                  <a:gd name="connsiteY1" fmla="*/ 8131 h 1783953"/>
                  <a:gd name="connsiteX2" fmla="*/ 1783953 w 1783953"/>
                  <a:gd name="connsiteY2" fmla="*/ 15478 h 1783953"/>
                  <a:gd name="connsiteX3" fmla="*/ 1783953 w 1783953"/>
                  <a:gd name="connsiteY3" fmla="*/ 438812 h 1783953"/>
                  <a:gd name="connsiteX4" fmla="*/ 1692978 w 1783953"/>
                  <a:gd name="connsiteY4" fmla="*/ 424928 h 1783953"/>
                  <a:gd name="connsiteX5" fmla="*/ 1574800 w 1783953"/>
                  <a:gd name="connsiteY5" fmla="*/ 418960 h 1783953"/>
                  <a:gd name="connsiteX6" fmla="*/ 418960 w 1783953"/>
                  <a:gd name="connsiteY6" fmla="*/ 1574800 h 1783953"/>
                  <a:gd name="connsiteX7" fmla="*/ 440045 w 1783953"/>
                  <a:gd name="connsiteY7" fmla="*/ 1783953 h 1783953"/>
                  <a:gd name="connsiteX8" fmla="*/ 15478 w 1783953"/>
                  <a:gd name="connsiteY8" fmla="*/ 1783953 h 1783953"/>
                  <a:gd name="connsiteX9" fmla="*/ 8131 w 1783953"/>
                  <a:gd name="connsiteY9" fmla="*/ 1735814 h 1783953"/>
                  <a:gd name="connsiteX10" fmla="*/ 0 w 1783953"/>
                  <a:gd name="connsiteY10" fmla="*/ 1574800 h 1783953"/>
                  <a:gd name="connsiteX11" fmla="*/ 1574800 w 1783953"/>
                  <a:gd name="connsiteY11" fmla="*/ 0 h 178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783953" h="1783953">
                    <a:moveTo>
                      <a:pt x="1574800" y="0"/>
                    </a:moveTo>
                    <a:cubicBezTo>
                      <a:pt x="1629159" y="0"/>
                      <a:pt x="1682874" y="2754"/>
                      <a:pt x="1735814" y="8131"/>
                    </a:cubicBezTo>
                    <a:lnTo>
                      <a:pt x="1783953" y="15478"/>
                    </a:lnTo>
                    <a:lnTo>
                      <a:pt x="1783953" y="438812"/>
                    </a:lnTo>
                    <a:lnTo>
                      <a:pt x="1692978" y="424928"/>
                    </a:lnTo>
                    <a:cubicBezTo>
                      <a:pt x="1654122" y="420982"/>
                      <a:pt x="1614697" y="418960"/>
                      <a:pt x="1574800" y="418960"/>
                    </a:cubicBezTo>
                    <a:cubicBezTo>
                      <a:pt x="936447" y="418960"/>
                      <a:pt x="418960" y="936447"/>
                      <a:pt x="418960" y="1574800"/>
                    </a:cubicBezTo>
                    <a:lnTo>
                      <a:pt x="440045" y="1783953"/>
                    </a:lnTo>
                    <a:lnTo>
                      <a:pt x="15478" y="1783953"/>
                    </a:lnTo>
                    <a:lnTo>
                      <a:pt x="8131" y="1735814"/>
                    </a:lnTo>
                    <a:cubicBezTo>
                      <a:pt x="2754" y="1682874"/>
                      <a:pt x="0" y="1629159"/>
                      <a:pt x="0" y="1574800"/>
                    </a:cubicBezTo>
                    <a:cubicBezTo>
                      <a:pt x="0" y="705062"/>
                      <a:pt x="705062" y="0"/>
                      <a:pt x="1574800" y="0"/>
                    </a:cubicBezTo>
                    <a:close/>
                  </a:path>
                </a:pathLst>
              </a:custGeom>
              <a:solidFill>
                <a:srgbClr val="8CE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4" name="Rectangle 73"/>
              <p:cNvSpPr/>
              <p:nvPr/>
            </p:nvSpPr>
            <p:spPr>
              <a:xfrm rot="10800000">
                <a:off x="2177589" y="3401176"/>
                <a:ext cx="521178" cy="54709"/>
              </a:xfrm>
              <a:prstGeom prst="rect">
                <a:avLst/>
              </a:prstGeom>
              <a:solidFill>
                <a:srgbClr val="8CE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5" name="Freeform 74"/>
              <p:cNvSpPr/>
              <p:nvPr/>
            </p:nvSpPr>
            <p:spPr>
              <a:xfrm rot="10800000" flipH="1">
                <a:off x="2648084" y="3401017"/>
                <a:ext cx="233045" cy="233315"/>
              </a:xfrm>
              <a:custGeom>
                <a:avLst/>
                <a:gdLst>
                  <a:gd name="connsiteX0" fmla="*/ 1574800 w 1783953"/>
                  <a:gd name="connsiteY0" fmla="*/ 0 h 1783953"/>
                  <a:gd name="connsiteX1" fmla="*/ 1735814 w 1783953"/>
                  <a:gd name="connsiteY1" fmla="*/ 8131 h 1783953"/>
                  <a:gd name="connsiteX2" fmla="*/ 1783953 w 1783953"/>
                  <a:gd name="connsiteY2" fmla="*/ 15478 h 1783953"/>
                  <a:gd name="connsiteX3" fmla="*/ 1783953 w 1783953"/>
                  <a:gd name="connsiteY3" fmla="*/ 438812 h 1783953"/>
                  <a:gd name="connsiteX4" fmla="*/ 1692978 w 1783953"/>
                  <a:gd name="connsiteY4" fmla="*/ 424928 h 1783953"/>
                  <a:gd name="connsiteX5" fmla="*/ 1574800 w 1783953"/>
                  <a:gd name="connsiteY5" fmla="*/ 418960 h 1783953"/>
                  <a:gd name="connsiteX6" fmla="*/ 418960 w 1783953"/>
                  <a:gd name="connsiteY6" fmla="*/ 1574800 h 1783953"/>
                  <a:gd name="connsiteX7" fmla="*/ 440045 w 1783953"/>
                  <a:gd name="connsiteY7" fmla="*/ 1783953 h 1783953"/>
                  <a:gd name="connsiteX8" fmla="*/ 15478 w 1783953"/>
                  <a:gd name="connsiteY8" fmla="*/ 1783953 h 1783953"/>
                  <a:gd name="connsiteX9" fmla="*/ 8131 w 1783953"/>
                  <a:gd name="connsiteY9" fmla="*/ 1735814 h 1783953"/>
                  <a:gd name="connsiteX10" fmla="*/ 0 w 1783953"/>
                  <a:gd name="connsiteY10" fmla="*/ 1574800 h 1783953"/>
                  <a:gd name="connsiteX11" fmla="*/ 1574800 w 1783953"/>
                  <a:gd name="connsiteY11" fmla="*/ 0 h 178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783953" h="1783953">
                    <a:moveTo>
                      <a:pt x="1574800" y="0"/>
                    </a:moveTo>
                    <a:cubicBezTo>
                      <a:pt x="1629159" y="0"/>
                      <a:pt x="1682874" y="2754"/>
                      <a:pt x="1735814" y="8131"/>
                    </a:cubicBezTo>
                    <a:lnTo>
                      <a:pt x="1783953" y="15478"/>
                    </a:lnTo>
                    <a:lnTo>
                      <a:pt x="1783953" y="438812"/>
                    </a:lnTo>
                    <a:lnTo>
                      <a:pt x="1692978" y="424928"/>
                    </a:lnTo>
                    <a:cubicBezTo>
                      <a:pt x="1654122" y="420982"/>
                      <a:pt x="1614697" y="418960"/>
                      <a:pt x="1574800" y="418960"/>
                    </a:cubicBezTo>
                    <a:cubicBezTo>
                      <a:pt x="936447" y="418960"/>
                      <a:pt x="418960" y="936447"/>
                      <a:pt x="418960" y="1574800"/>
                    </a:cubicBezTo>
                    <a:lnTo>
                      <a:pt x="440045" y="1783953"/>
                    </a:lnTo>
                    <a:lnTo>
                      <a:pt x="15478" y="1783953"/>
                    </a:lnTo>
                    <a:lnTo>
                      <a:pt x="8131" y="1735814"/>
                    </a:lnTo>
                    <a:cubicBezTo>
                      <a:pt x="2754" y="1682874"/>
                      <a:pt x="0" y="1629159"/>
                      <a:pt x="0" y="1574800"/>
                    </a:cubicBezTo>
                    <a:cubicBezTo>
                      <a:pt x="0" y="705062"/>
                      <a:pt x="705062" y="0"/>
                      <a:pt x="1574800" y="0"/>
                    </a:cubicBezTo>
                    <a:close/>
                  </a:path>
                </a:pathLst>
              </a:custGeom>
              <a:solidFill>
                <a:srgbClr val="8CE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6" name="Oval 75"/>
              <p:cNvSpPr/>
              <p:nvPr/>
            </p:nvSpPr>
            <p:spPr>
              <a:xfrm rot="10800000" flipH="1">
                <a:off x="2762321" y="3336567"/>
                <a:ext cx="182970" cy="183182"/>
              </a:xfrm>
              <a:prstGeom prst="ellipse">
                <a:avLst/>
              </a:prstGeom>
              <a:solidFill>
                <a:srgbClr val="8CE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8" name="Rectangle 77"/>
              <p:cNvSpPr/>
              <p:nvPr/>
            </p:nvSpPr>
            <p:spPr>
              <a:xfrm rot="5400000" flipH="1">
                <a:off x="2146178" y="4276357"/>
                <a:ext cx="1415254" cy="54645"/>
              </a:xfrm>
              <a:prstGeom prst="rect">
                <a:avLst/>
              </a:prstGeom>
              <a:solidFill>
                <a:srgbClr val="8CE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5262243" y="3931393"/>
              <a:ext cx="953960" cy="1670281"/>
              <a:chOff x="3700536" y="3334005"/>
              <a:chExt cx="953960" cy="1670281"/>
            </a:xfrm>
          </p:grpSpPr>
          <p:sp>
            <p:nvSpPr>
              <p:cNvPr id="98" name="Freeform 97"/>
              <p:cNvSpPr/>
              <p:nvPr/>
            </p:nvSpPr>
            <p:spPr>
              <a:xfrm rot="10800000">
                <a:off x="3700536" y="3398455"/>
                <a:ext cx="233315" cy="233315"/>
              </a:xfrm>
              <a:custGeom>
                <a:avLst/>
                <a:gdLst>
                  <a:gd name="connsiteX0" fmla="*/ 1574800 w 1783953"/>
                  <a:gd name="connsiteY0" fmla="*/ 0 h 1783953"/>
                  <a:gd name="connsiteX1" fmla="*/ 1735814 w 1783953"/>
                  <a:gd name="connsiteY1" fmla="*/ 8131 h 1783953"/>
                  <a:gd name="connsiteX2" fmla="*/ 1783953 w 1783953"/>
                  <a:gd name="connsiteY2" fmla="*/ 15478 h 1783953"/>
                  <a:gd name="connsiteX3" fmla="*/ 1783953 w 1783953"/>
                  <a:gd name="connsiteY3" fmla="*/ 438812 h 1783953"/>
                  <a:gd name="connsiteX4" fmla="*/ 1692978 w 1783953"/>
                  <a:gd name="connsiteY4" fmla="*/ 424928 h 1783953"/>
                  <a:gd name="connsiteX5" fmla="*/ 1574800 w 1783953"/>
                  <a:gd name="connsiteY5" fmla="*/ 418960 h 1783953"/>
                  <a:gd name="connsiteX6" fmla="*/ 418960 w 1783953"/>
                  <a:gd name="connsiteY6" fmla="*/ 1574800 h 1783953"/>
                  <a:gd name="connsiteX7" fmla="*/ 440045 w 1783953"/>
                  <a:gd name="connsiteY7" fmla="*/ 1783953 h 1783953"/>
                  <a:gd name="connsiteX8" fmla="*/ 15478 w 1783953"/>
                  <a:gd name="connsiteY8" fmla="*/ 1783953 h 1783953"/>
                  <a:gd name="connsiteX9" fmla="*/ 8131 w 1783953"/>
                  <a:gd name="connsiteY9" fmla="*/ 1735814 h 1783953"/>
                  <a:gd name="connsiteX10" fmla="*/ 0 w 1783953"/>
                  <a:gd name="connsiteY10" fmla="*/ 1574800 h 1783953"/>
                  <a:gd name="connsiteX11" fmla="*/ 1574800 w 1783953"/>
                  <a:gd name="connsiteY11" fmla="*/ 0 h 178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783953" h="1783953">
                    <a:moveTo>
                      <a:pt x="1574800" y="0"/>
                    </a:moveTo>
                    <a:cubicBezTo>
                      <a:pt x="1629159" y="0"/>
                      <a:pt x="1682874" y="2754"/>
                      <a:pt x="1735814" y="8131"/>
                    </a:cubicBezTo>
                    <a:lnTo>
                      <a:pt x="1783953" y="15478"/>
                    </a:lnTo>
                    <a:lnTo>
                      <a:pt x="1783953" y="438812"/>
                    </a:lnTo>
                    <a:lnTo>
                      <a:pt x="1692978" y="424928"/>
                    </a:lnTo>
                    <a:cubicBezTo>
                      <a:pt x="1654122" y="420982"/>
                      <a:pt x="1614697" y="418960"/>
                      <a:pt x="1574800" y="418960"/>
                    </a:cubicBezTo>
                    <a:cubicBezTo>
                      <a:pt x="936447" y="418960"/>
                      <a:pt x="418960" y="936447"/>
                      <a:pt x="418960" y="1574800"/>
                    </a:cubicBezTo>
                    <a:lnTo>
                      <a:pt x="440045" y="1783953"/>
                    </a:lnTo>
                    <a:lnTo>
                      <a:pt x="15478" y="1783953"/>
                    </a:lnTo>
                    <a:lnTo>
                      <a:pt x="8131" y="1735814"/>
                    </a:lnTo>
                    <a:cubicBezTo>
                      <a:pt x="2754" y="1682874"/>
                      <a:pt x="0" y="1629159"/>
                      <a:pt x="0" y="1574800"/>
                    </a:cubicBezTo>
                    <a:cubicBezTo>
                      <a:pt x="0" y="705062"/>
                      <a:pt x="705062" y="0"/>
                      <a:pt x="1574800" y="0"/>
                    </a:cubicBezTo>
                    <a:close/>
                  </a:path>
                </a:pathLst>
              </a:custGeom>
              <a:solidFill>
                <a:srgbClr val="B4A7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9" name="Freeform 98"/>
              <p:cNvSpPr/>
              <p:nvPr/>
            </p:nvSpPr>
            <p:spPr>
              <a:xfrm rot="10800000" flipH="1">
                <a:off x="4357289" y="3398455"/>
                <a:ext cx="233045" cy="233315"/>
              </a:xfrm>
              <a:custGeom>
                <a:avLst/>
                <a:gdLst>
                  <a:gd name="connsiteX0" fmla="*/ 1574800 w 1783953"/>
                  <a:gd name="connsiteY0" fmla="*/ 0 h 1783953"/>
                  <a:gd name="connsiteX1" fmla="*/ 1735814 w 1783953"/>
                  <a:gd name="connsiteY1" fmla="*/ 8131 h 1783953"/>
                  <a:gd name="connsiteX2" fmla="*/ 1783953 w 1783953"/>
                  <a:gd name="connsiteY2" fmla="*/ 15478 h 1783953"/>
                  <a:gd name="connsiteX3" fmla="*/ 1783953 w 1783953"/>
                  <a:gd name="connsiteY3" fmla="*/ 438812 h 1783953"/>
                  <a:gd name="connsiteX4" fmla="*/ 1692978 w 1783953"/>
                  <a:gd name="connsiteY4" fmla="*/ 424928 h 1783953"/>
                  <a:gd name="connsiteX5" fmla="*/ 1574800 w 1783953"/>
                  <a:gd name="connsiteY5" fmla="*/ 418960 h 1783953"/>
                  <a:gd name="connsiteX6" fmla="*/ 418960 w 1783953"/>
                  <a:gd name="connsiteY6" fmla="*/ 1574800 h 1783953"/>
                  <a:gd name="connsiteX7" fmla="*/ 440045 w 1783953"/>
                  <a:gd name="connsiteY7" fmla="*/ 1783953 h 1783953"/>
                  <a:gd name="connsiteX8" fmla="*/ 15478 w 1783953"/>
                  <a:gd name="connsiteY8" fmla="*/ 1783953 h 1783953"/>
                  <a:gd name="connsiteX9" fmla="*/ 8131 w 1783953"/>
                  <a:gd name="connsiteY9" fmla="*/ 1735814 h 1783953"/>
                  <a:gd name="connsiteX10" fmla="*/ 0 w 1783953"/>
                  <a:gd name="connsiteY10" fmla="*/ 1574800 h 1783953"/>
                  <a:gd name="connsiteX11" fmla="*/ 1574800 w 1783953"/>
                  <a:gd name="connsiteY11" fmla="*/ 0 h 178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783953" h="1783953">
                    <a:moveTo>
                      <a:pt x="1574800" y="0"/>
                    </a:moveTo>
                    <a:cubicBezTo>
                      <a:pt x="1629159" y="0"/>
                      <a:pt x="1682874" y="2754"/>
                      <a:pt x="1735814" y="8131"/>
                    </a:cubicBezTo>
                    <a:lnTo>
                      <a:pt x="1783953" y="15478"/>
                    </a:lnTo>
                    <a:lnTo>
                      <a:pt x="1783953" y="438812"/>
                    </a:lnTo>
                    <a:lnTo>
                      <a:pt x="1692978" y="424928"/>
                    </a:lnTo>
                    <a:cubicBezTo>
                      <a:pt x="1654122" y="420982"/>
                      <a:pt x="1614697" y="418960"/>
                      <a:pt x="1574800" y="418960"/>
                    </a:cubicBezTo>
                    <a:cubicBezTo>
                      <a:pt x="936447" y="418960"/>
                      <a:pt x="418960" y="936447"/>
                      <a:pt x="418960" y="1574800"/>
                    </a:cubicBezTo>
                    <a:lnTo>
                      <a:pt x="440045" y="1783953"/>
                    </a:lnTo>
                    <a:lnTo>
                      <a:pt x="15478" y="1783953"/>
                    </a:lnTo>
                    <a:lnTo>
                      <a:pt x="8131" y="1735814"/>
                    </a:lnTo>
                    <a:cubicBezTo>
                      <a:pt x="2754" y="1682874"/>
                      <a:pt x="0" y="1629159"/>
                      <a:pt x="0" y="1574800"/>
                    </a:cubicBezTo>
                    <a:cubicBezTo>
                      <a:pt x="0" y="705062"/>
                      <a:pt x="705062" y="0"/>
                      <a:pt x="1574800" y="0"/>
                    </a:cubicBezTo>
                    <a:close/>
                  </a:path>
                </a:pathLst>
              </a:custGeom>
              <a:solidFill>
                <a:srgbClr val="B4A7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0" name="Oval 99"/>
              <p:cNvSpPr/>
              <p:nvPr/>
            </p:nvSpPr>
            <p:spPr>
              <a:xfrm rot="10800000" flipH="1">
                <a:off x="4471526" y="3334005"/>
                <a:ext cx="182970" cy="183182"/>
              </a:xfrm>
              <a:prstGeom prst="ellipse">
                <a:avLst/>
              </a:prstGeom>
              <a:solidFill>
                <a:srgbClr val="B4A7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2" name="Rectangle 101"/>
              <p:cNvSpPr/>
              <p:nvPr/>
            </p:nvSpPr>
            <p:spPr>
              <a:xfrm rot="5400000" flipH="1">
                <a:off x="3881140" y="4269336"/>
                <a:ext cx="1415254" cy="54645"/>
              </a:xfrm>
              <a:prstGeom prst="rect">
                <a:avLst/>
              </a:prstGeom>
              <a:solidFill>
                <a:srgbClr val="B4A7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3" name="Rectangle 102"/>
              <p:cNvSpPr/>
              <p:nvPr/>
            </p:nvSpPr>
            <p:spPr>
              <a:xfrm rot="10800000">
                <a:off x="3886794" y="3398614"/>
                <a:ext cx="521178" cy="54709"/>
              </a:xfrm>
              <a:prstGeom prst="rect">
                <a:avLst/>
              </a:prstGeom>
              <a:solidFill>
                <a:srgbClr val="B4A7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06" name="Group 105"/>
            <p:cNvGrpSpPr/>
            <p:nvPr/>
          </p:nvGrpSpPr>
          <p:grpSpPr>
            <a:xfrm>
              <a:off x="4960956" y="1420959"/>
              <a:ext cx="582650" cy="1004329"/>
              <a:chOff x="4130308" y="996540"/>
              <a:chExt cx="582650" cy="1004329"/>
            </a:xfrm>
          </p:grpSpPr>
          <p:sp>
            <p:nvSpPr>
              <p:cNvPr id="107" name="Freeform 106"/>
              <p:cNvSpPr/>
              <p:nvPr/>
            </p:nvSpPr>
            <p:spPr>
              <a:xfrm rot="10800000">
                <a:off x="4130308" y="996540"/>
                <a:ext cx="582650" cy="1004329"/>
              </a:xfrm>
              <a:custGeom>
                <a:avLst/>
                <a:gdLst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071620 w 1427274"/>
                  <a:gd name="connsiteY6" fmla="*/ 1132569 h 2460229"/>
                  <a:gd name="connsiteX7" fmla="*/ 1112638 w 1427274"/>
                  <a:gd name="connsiteY7" fmla="*/ 1154833 h 2460229"/>
                  <a:gd name="connsiteX8" fmla="*/ 1427274 w 1427274"/>
                  <a:gd name="connsiteY8" fmla="*/ 1746592 h 2460229"/>
                  <a:gd name="connsiteX9" fmla="*/ 713637 w 1427274"/>
                  <a:gd name="connsiteY9" fmla="*/ 2460229 h 2460229"/>
                  <a:gd name="connsiteX10" fmla="*/ 0 w 1427274"/>
                  <a:gd name="connsiteY10" fmla="*/ 1746592 h 2460229"/>
                  <a:gd name="connsiteX11" fmla="*/ 314636 w 1427274"/>
                  <a:gd name="connsiteY11" fmla="*/ 1154833 h 2460229"/>
                  <a:gd name="connsiteX12" fmla="*/ 355653 w 1427274"/>
                  <a:gd name="connsiteY12" fmla="*/ 1132570 h 2460229"/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112638 w 1427274"/>
                  <a:gd name="connsiteY6" fmla="*/ 1154833 h 2460229"/>
                  <a:gd name="connsiteX7" fmla="*/ 1427274 w 1427274"/>
                  <a:gd name="connsiteY7" fmla="*/ 1746592 h 2460229"/>
                  <a:gd name="connsiteX8" fmla="*/ 713637 w 1427274"/>
                  <a:gd name="connsiteY8" fmla="*/ 2460229 h 2460229"/>
                  <a:gd name="connsiteX9" fmla="*/ 0 w 1427274"/>
                  <a:gd name="connsiteY9" fmla="*/ 1746592 h 2460229"/>
                  <a:gd name="connsiteX10" fmla="*/ 314636 w 1427274"/>
                  <a:gd name="connsiteY10" fmla="*/ 1154833 h 2460229"/>
                  <a:gd name="connsiteX11" fmla="*/ 355653 w 1427274"/>
                  <a:gd name="connsiteY11" fmla="*/ 1132570 h 2460229"/>
                  <a:gd name="connsiteX12" fmla="*/ 713637 w 1427274"/>
                  <a:gd name="connsiteY12" fmla="*/ 0 h 2460229"/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112638 w 1427274"/>
                  <a:gd name="connsiteY6" fmla="*/ 1154833 h 2460229"/>
                  <a:gd name="connsiteX7" fmla="*/ 1427274 w 1427274"/>
                  <a:gd name="connsiteY7" fmla="*/ 1746592 h 2460229"/>
                  <a:gd name="connsiteX8" fmla="*/ 713637 w 1427274"/>
                  <a:gd name="connsiteY8" fmla="*/ 2460229 h 2460229"/>
                  <a:gd name="connsiteX9" fmla="*/ 0 w 1427274"/>
                  <a:gd name="connsiteY9" fmla="*/ 1746592 h 2460229"/>
                  <a:gd name="connsiteX10" fmla="*/ 314636 w 1427274"/>
                  <a:gd name="connsiteY10" fmla="*/ 1154833 h 2460229"/>
                  <a:gd name="connsiteX11" fmla="*/ 713637 w 1427274"/>
                  <a:gd name="connsiteY11" fmla="*/ 0 h 2460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27274" h="2460229">
                    <a:moveTo>
                      <a:pt x="713638" y="1325798"/>
                    </a:moveTo>
                    <a:cubicBezTo>
                      <a:pt x="481240" y="1325798"/>
                      <a:pt x="292844" y="1514194"/>
                      <a:pt x="292844" y="1746592"/>
                    </a:cubicBezTo>
                    <a:cubicBezTo>
                      <a:pt x="292844" y="1978990"/>
                      <a:pt x="481240" y="2167386"/>
                      <a:pt x="713638" y="2167386"/>
                    </a:cubicBezTo>
                    <a:cubicBezTo>
                      <a:pt x="946036" y="2167386"/>
                      <a:pt x="1134432" y="1978990"/>
                      <a:pt x="1134432" y="1746592"/>
                    </a:cubicBezTo>
                    <a:cubicBezTo>
                      <a:pt x="1134432" y="1514194"/>
                      <a:pt x="946036" y="1325798"/>
                      <a:pt x="713638" y="1325798"/>
                    </a:cubicBezTo>
                    <a:close/>
                    <a:moveTo>
                      <a:pt x="713637" y="0"/>
                    </a:moveTo>
                    <a:lnTo>
                      <a:pt x="1112638" y="1154833"/>
                    </a:lnTo>
                    <a:cubicBezTo>
                      <a:pt x="1302467" y="1283079"/>
                      <a:pt x="1427274" y="1500260"/>
                      <a:pt x="1427274" y="1746592"/>
                    </a:cubicBezTo>
                    <a:cubicBezTo>
                      <a:pt x="1427274" y="2140723"/>
                      <a:pt x="1107768" y="2460229"/>
                      <a:pt x="713637" y="2460229"/>
                    </a:cubicBezTo>
                    <a:cubicBezTo>
                      <a:pt x="319506" y="2460229"/>
                      <a:pt x="0" y="2140723"/>
                      <a:pt x="0" y="1746592"/>
                    </a:cubicBezTo>
                    <a:cubicBezTo>
                      <a:pt x="0" y="1500260"/>
                      <a:pt x="124807" y="1283079"/>
                      <a:pt x="314636" y="1154833"/>
                    </a:cubicBezTo>
                    <a:lnTo>
                      <a:pt x="713637" y="0"/>
                    </a:lnTo>
                    <a:close/>
                  </a:path>
                </a:pathLst>
              </a:custGeom>
              <a:solidFill>
                <a:srgbClr val="FFAA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8" name="Freeform 107"/>
              <p:cNvSpPr/>
              <p:nvPr/>
            </p:nvSpPr>
            <p:spPr>
              <a:xfrm rot="10800000">
                <a:off x="4421632" y="996540"/>
                <a:ext cx="291326" cy="1004329"/>
              </a:xfrm>
              <a:custGeom>
                <a:avLst/>
                <a:gdLst>
                  <a:gd name="connsiteX0" fmla="*/ 291325 w 291326"/>
                  <a:gd name="connsiteY0" fmla="*/ 1004329 h 1004329"/>
                  <a:gd name="connsiteX1" fmla="*/ 0 w 291326"/>
                  <a:gd name="connsiteY1" fmla="*/ 713004 h 1004329"/>
                  <a:gd name="connsiteX2" fmla="*/ 128443 w 291326"/>
                  <a:gd name="connsiteY2" fmla="*/ 471433 h 1004329"/>
                  <a:gd name="connsiteX3" fmla="*/ 291325 w 291326"/>
                  <a:gd name="connsiteY3" fmla="*/ 0 h 1004329"/>
                  <a:gd name="connsiteX4" fmla="*/ 291326 w 291326"/>
                  <a:gd name="connsiteY4" fmla="*/ 3 h 1004329"/>
                  <a:gd name="connsiteX5" fmla="*/ 291326 w 291326"/>
                  <a:gd name="connsiteY5" fmla="*/ 541225 h 1004329"/>
                  <a:gd name="connsiteX6" fmla="*/ 291326 w 291326"/>
                  <a:gd name="connsiteY6" fmla="*/ 541225 h 1004329"/>
                  <a:gd name="connsiteX7" fmla="*/ 119547 w 291326"/>
                  <a:gd name="connsiteY7" fmla="*/ 713004 h 1004329"/>
                  <a:gd name="connsiteX8" fmla="*/ 291326 w 291326"/>
                  <a:gd name="connsiteY8" fmla="*/ 884783 h 1004329"/>
                  <a:gd name="connsiteX9" fmla="*/ 291326 w 291326"/>
                  <a:gd name="connsiteY9" fmla="*/ 884783 h 1004329"/>
                  <a:gd name="connsiteX10" fmla="*/ 291326 w 291326"/>
                  <a:gd name="connsiteY10" fmla="*/ 1004329 h 1004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1326" h="1004329">
                    <a:moveTo>
                      <a:pt x="291325" y="1004329"/>
                    </a:moveTo>
                    <a:cubicBezTo>
                      <a:pt x="130431" y="1004329"/>
                      <a:pt x="0" y="873898"/>
                      <a:pt x="0" y="713004"/>
                    </a:cubicBezTo>
                    <a:cubicBezTo>
                      <a:pt x="0" y="612445"/>
                      <a:pt x="50950" y="523786"/>
                      <a:pt x="128443" y="471433"/>
                    </a:cubicBezTo>
                    <a:lnTo>
                      <a:pt x="291325" y="0"/>
                    </a:lnTo>
                    <a:lnTo>
                      <a:pt x="291326" y="3"/>
                    </a:lnTo>
                    <a:lnTo>
                      <a:pt x="291326" y="541225"/>
                    </a:lnTo>
                    <a:lnTo>
                      <a:pt x="291326" y="541225"/>
                    </a:lnTo>
                    <a:cubicBezTo>
                      <a:pt x="196455" y="541225"/>
                      <a:pt x="119547" y="618133"/>
                      <a:pt x="119547" y="713004"/>
                    </a:cubicBezTo>
                    <a:cubicBezTo>
                      <a:pt x="119547" y="807875"/>
                      <a:pt x="196455" y="884783"/>
                      <a:pt x="291326" y="884783"/>
                    </a:cubicBezTo>
                    <a:lnTo>
                      <a:pt x="291326" y="884783"/>
                    </a:lnTo>
                    <a:lnTo>
                      <a:pt x="291326" y="1004329"/>
                    </a:lnTo>
                    <a:close/>
                  </a:path>
                </a:pathLst>
              </a:custGeom>
              <a:solidFill>
                <a:schemeClr val="tx1">
                  <a:alpha val="2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9" name="Oval 108"/>
              <p:cNvSpPr/>
              <p:nvPr/>
            </p:nvSpPr>
            <p:spPr>
              <a:xfrm rot="10800000">
                <a:off x="4236602" y="1116086"/>
                <a:ext cx="343557" cy="343558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C483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>
                    <a:rot lat="0" lon="0" rev="10800000"/>
                  </a:camera>
                  <a:lightRig rig="threePt" dir="t"/>
                </a:scene3d>
              </a:bodyPr>
              <a:lstStyle/>
              <a:p>
                <a:pPr algn="ctr"/>
                <a:r>
                  <a:rPr lang="en-US" dirty="0">
                    <a:solidFill>
                      <a:schemeClr val="accent3">
                        <a:lumMod val="50000"/>
                      </a:schemeClr>
                    </a:solidFill>
                  </a:rPr>
                  <a:t>3</a:t>
                </a:r>
              </a:p>
            </p:txBody>
          </p:sp>
        </p:grpSp>
        <p:grpSp>
          <p:nvGrpSpPr>
            <p:cNvPr id="110" name="Group 109"/>
            <p:cNvGrpSpPr/>
            <p:nvPr/>
          </p:nvGrpSpPr>
          <p:grpSpPr>
            <a:xfrm>
              <a:off x="3271240" y="1420959"/>
              <a:ext cx="582650" cy="1004329"/>
              <a:chOff x="4130308" y="996540"/>
              <a:chExt cx="582650" cy="1004329"/>
            </a:xfrm>
          </p:grpSpPr>
          <p:sp>
            <p:nvSpPr>
              <p:cNvPr id="111" name="Freeform 110"/>
              <p:cNvSpPr/>
              <p:nvPr/>
            </p:nvSpPr>
            <p:spPr>
              <a:xfrm rot="10800000">
                <a:off x="4130308" y="996540"/>
                <a:ext cx="582650" cy="1004329"/>
              </a:xfrm>
              <a:custGeom>
                <a:avLst/>
                <a:gdLst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071620 w 1427274"/>
                  <a:gd name="connsiteY6" fmla="*/ 1132569 h 2460229"/>
                  <a:gd name="connsiteX7" fmla="*/ 1112638 w 1427274"/>
                  <a:gd name="connsiteY7" fmla="*/ 1154833 h 2460229"/>
                  <a:gd name="connsiteX8" fmla="*/ 1427274 w 1427274"/>
                  <a:gd name="connsiteY8" fmla="*/ 1746592 h 2460229"/>
                  <a:gd name="connsiteX9" fmla="*/ 713637 w 1427274"/>
                  <a:gd name="connsiteY9" fmla="*/ 2460229 h 2460229"/>
                  <a:gd name="connsiteX10" fmla="*/ 0 w 1427274"/>
                  <a:gd name="connsiteY10" fmla="*/ 1746592 h 2460229"/>
                  <a:gd name="connsiteX11" fmla="*/ 314636 w 1427274"/>
                  <a:gd name="connsiteY11" fmla="*/ 1154833 h 2460229"/>
                  <a:gd name="connsiteX12" fmla="*/ 355653 w 1427274"/>
                  <a:gd name="connsiteY12" fmla="*/ 1132570 h 2460229"/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112638 w 1427274"/>
                  <a:gd name="connsiteY6" fmla="*/ 1154833 h 2460229"/>
                  <a:gd name="connsiteX7" fmla="*/ 1427274 w 1427274"/>
                  <a:gd name="connsiteY7" fmla="*/ 1746592 h 2460229"/>
                  <a:gd name="connsiteX8" fmla="*/ 713637 w 1427274"/>
                  <a:gd name="connsiteY8" fmla="*/ 2460229 h 2460229"/>
                  <a:gd name="connsiteX9" fmla="*/ 0 w 1427274"/>
                  <a:gd name="connsiteY9" fmla="*/ 1746592 h 2460229"/>
                  <a:gd name="connsiteX10" fmla="*/ 314636 w 1427274"/>
                  <a:gd name="connsiteY10" fmla="*/ 1154833 h 2460229"/>
                  <a:gd name="connsiteX11" fmla="*/ 355653 w 1427274"/>
                  <a:gd name="connsiteY11" fmla="*/ 1132570 h 2460229"/>
                  <a:gd name="connsiteX12" fmla="*/ 713637 w 1427274"/>
                  <a:gd name="connsiteY12" fmla="*/ 0 h 2460229"/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112638 w 1427274"/>
                  <a:gd name="connsiteY6" fmla="*/ 1154833 h 2460229"/>
                  <a:gd name="connsiteX7" fmla="*/ 1427274 w 1427274"/>
                  <a:gd name="connsiteY7" fmla="*/ 1746592 h 2460229"/>
                  <a:gd name="connsiteX8" fmla="*/ 713637 w 1427274"/>
                  <a:gd name="connsiteY8" fmla="*/ 2460229 h 2460229"/>
                  <a:gd name="connsiteX9" fmla="*/ 0 w 1427274"/>
                  <a:gd name="connsiteY9" fmla="*/ 1746592 h 2460229"/>
                  <a:gd name="connsiteX10" fmla="*/ 314636 w 1427274"/>
                  <a:gd name="connsiteY10" fmla="*/ 1154833 h 2460229"/>
                  <a:gd name="connsiteX11" fmla="*/ 713637 w 1427274"/>
                  <a:gd name="connsiteY11" fmla="*/ 0 h 2460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27274" h="2460229">
                    <a:moveTo>
                      <a:pt x="713638" y="1325798"/>
                    </a:moveTo>
                    <a:cubicBezTo>
                      <a:pt x="481240" y="1325798"/>
                      <a:pt x="292844" y="1514194"/>
                      <a:pt x="292844" y="1746592"/>
                    </a:cubicBezTo>
                    <a:cubicBezTo>
                      <a:pt x="292844" y="1978990"/>
                      <a:pt x="481240" y="2167386"/>
                      <a:pt x="713638" y="2167386"/>
                    </a:cubicBezTo>
                    <a:cubicBezTo>
                      <a:pt x="946036" y="2167386"/>
                      <a:pt x="1134432" y="1978990"/>
                      <a:pt x="1134432" y="1746592"/>
                    </a:cubicBezTo>
                    <a:cubicBezTo>
                      <a:pt x="1134432" y="1514194"/>
                      <a:pt x="946036" y="1325798"/>
                      <a:pt x="713638" y="1325798"/>
                    </a:cubicBezTo>
                    <a:close/>
                    <a:moveTo>
                      <a:pt x="713637" y="0"/>
                    </a:moveTo>
                    <a:lnTo>
                      <a:pt x="1112638" y="1154833"/>
                    </a:lnTo>
                    <a:cubicBezTo>
                      <a:pt x="1302467" y="1283079"/>
                      <a:pt x="1427274" y="1500260"/>
                      <a:pt x="1427274" y="1746592"/>
                    </a:cubicBezTo>
                    <a:cubicBezTo>
                      <a:pt x="1427274" y="2140723"/>
                      <a:pt x="1107768" y="2460229"/>
                      <a:pt x="713637" y="2460229"/>
                    </a:cubicBezTo>
                    <a:cubicBezTo>
                      <a:pt x="319506" y="2460229"/>
                      <a:pt x="0" y="2140723"/>
                      <a:pt x="0" y="1746592"/>
                    </a:cubicBezTo>
                    <a:cubicBezTo>
                      <a:pt x="0" y="1500260"/>
                      <a:pt x="124807" y="1283079"/>
                      <a:pt x="314636" y="1154833"/>
                    </a:cubicBezTo>
                    <a:lnTo>
                      <a:pt x="713637" y="0"/>
                    </a:lnTo>
                    <a:close/>
                  </a:path>
                </a:pathLst>
              </a:custGeom>
              <a:solidFill>
                <a:srgbClr val="FF5A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2" name="Freeform 111"/>
              <p:cNvSpPr/>
              <p:nvPr/>
            </p:nvSpPr>
            <p:spPr>
              <a:xfrm rot="10800000">
                <a:off x="4421632" y="996540"/>
                <a:ext cx="291326" cy="1004329"/>
              </a:xfrm>
              <a:custGeom>
                <a:avLst/>
                <a:gdLst>
                  <a:gd name="connsiteX0" fmla="*/ 291325 w 291326"/>
                  <a:gd name="connsiteY0" fmla="*/ 1004329 h 1004329"/>
                  <a:gd name="connsiteX1" fmla="*/ 0 w 291326"/>
                  <a:gd name="connsiteY1" fmla="*/ 713004 h 1004329"/>
                  <a:gd name="connsiteX2" fmla="*/ 128443 w 291326"/>
                  <a:gd name="connsiteY2" fmla="*/ 471433 h 1004329"/>
                  <a:gd name="connsiteX3" fmla="*/ 291325 w 291326"/>
                  <a:gd name="connsiteY3" fmla="*/ 0 h 1004329"/>
                  <a:gd name="connsiteX4" fmla="*/ 291326 w 291326"/>
                  <a:gd name="connsiteY4" fmla="*/ 3 h 1004329"/>
                  <a:gd name="connsiteX5" fmla="*/ 291326 w 291326"/>
                  <a:gd name="connsiteY5" fmla="*/ 541225 h 1004329"/>
                  <a:gd name="connsiteX6" fmla="*/ 291326 w 291326"/>
                  <a:gd name="connsiteY6" fmla="*/ 541225 h 1004329"/>
                  <a:gd name="connsiteX7" fmla="*/ 119547 w 291326"/>
                  <a:gd name="connsiteY7" fmla="*/ 713004 h 1004329"/>
                  <a:gd name="connsiteX8" fmla="*/ 291326 w 291326"/>
                  <a:gd name="connsiteY8" fmla="*/ 884783 h 1004329"/>
                  <a:gd name="connsiteX9" fmla="*/ 291326 w 291326"/>
                  <a:gd name="connsiteY9" fmla="*/ 884783 h 1004329"/>
                  <a:gd name="connsiteX10" fmla="*/ 291326 w 291326"/>
                  <a:gd name="connsiteY10" fmla="*/ 1004329 h 1004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1326" h="1004329">
                    <a:moveTo>
                      <a:pt x="291325" y="1004329"/>
                    </a:moveTo>
                    <a:cubicBezTo>
                      <a:pt x="130431" y="1004329"/>
                      <a:pt x="0" y="873898"/>
                      <a:pt x="0" y="713004"/>
                    </a:cubicBezTo>
                    <a:cubicBezTo>
                      <a:pt x="0" y="612445"/>
                      <a:pt x="50950" y="523786"/>
                      <a:pt x="128443" y="471433"/>
                    </a:cubicBezTo>
                    <a:lnTo>
                      <a:pt x="291325" y="0"/>
                    </a:lnTo>
                    <a:lnTo>
                      <a:pt x="291326" y="3"/>
                    </a:lnTo>
                    <a:lnTo>
                      <a:pt x="291326" y="541225"/>
                    </a:lnTo>
                    <a:lnTo>
                      <a:pt x="291326" y="541225"/>
                    </a:lnTo>
                    <a:cubicBezTo>
                      <a:pt x="196455" y="541225"/>
                      <a:pt x="119547" y="618133"/>
                      <a:pt x="119547" y="713004"/>
                    </a:cubicBezTo>
                    <a:cubicBezTo>
                      <a:pt x="119547" y="807875"/>
                      <a:pt x="196455" y="884783"/>
                      <a:pt x="291326" y="884783"/>
                    </a:cubicBezTo>
                    <a:lnTo>
                      <a:pt x="291326" y="884783"/>
                    </a:lnTo>
                    <a:lnTo>
                      <a:pt x="291326" y="1004329"/>
                    </a:lnTo>
                    <a:close/>
                  </a:path>
                </a:pathLst>
              </a:custGeom>
              <a:solidFill>
                <a:schemeClr val="tx1">
                  <a:alpha val="2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3" name="Oval 112"/>
              <p:cNvSpPr/>
              <p:nvPr/>
            </p:nvSpPr>
            <p:spPr>
              <a:xfrm rot="10800000">
                <a:off x="4249854" y="1116086"/>
                <a:ext cx="343557" cy="343558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C4454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>
                    <a:rot lat="0" lon="0" rev="10799999"/>
                  </a:camera>
                  <a:lightRig rig="threePt" dir="t"/>
                </a:scene3d>
              </a:bodyPr>
              <a:lstStyle/>
              <a:p>
                <a:pPr algn="ctr"/>
                <a:r>
                  <a:rPr lang="en-US" dirty="0">
                    <a:solidFill>
                      <a:schemeClr val="accent3">
                        <a:lumMod val="50000"/>
                      </a:schemeClr>
                    </a:solidFill>
                  </a:rPr>
                  <a:t>1</a:t>
                </a:r>
              </a:p>
            </p:txBody>
          </p:sp>
        </p:grpSp>
        <p:grpSp>
          <p:nvGrpSpPr>
            <p:cNvPr id="114" name="Group 113"/>
            <p:cNvGrpSpPr/>
            <p:nvPr/>
          </p:nvGrpSpPr>
          <p:grpSpPr>
            <a:xfrm>
              <a:off x="6672151" y="1420959"/>
              <a:ext cx="582650" cy="1004329"/>
              <a:chOff x="4130308" y="996540"/>
              <a:chExt cx="582650" cy="1004329"/>
            </a:xfrm>
          </p:grpSpPr>
          <p:sp>
            <p:nvSpPr>
              <p:cNvPr id="115" name="Freeform 114"/>
              <p:cNvSpPr/>
              <p:nvPr/>
            </p:nvSpPr>
            <p:spPr>
              <a:xfrm rot="10800000">
                <a:off x="4130308" y="996540"/>
                <a:ext cx="582650" cy="1004329"/>
              </a:xfrm>
              <a:custGeom>
                <a:avLst/>
                <a:gdLst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071620 w 1427274"/>
                  <a:gd name="connsiteY6" fmla="*/ 1132569 h 2460229"/>
                  <a:gd name="connsiteX7" fmla="*/ 1112638 w 1427274"/>
                  <a:gd name="connsiteY7" fmla="*/ 1154833 h 2460229"/>
                  <a:gd name="connsiteX8" fmla="*/ 1427274 w 1427274"/>
                  <a:gd name="connsiteY8" fmla="*/ 1746592 h 2460229"/>
                  <a:gd name="connsiteX9" fmla="*/ 713637 w 1427274"/>
                  <a:gd name="connsiteY9" fmla="*/ 2460229 h 2460229"/>
                  <a:gd name="connsiteX10" fmla="*/ 0 w 1427274"/>
                  <a:gd name="connsiteY10" fmla="*/ 1746592 h 2460229"/>
                  <a:gd name="connsiteX11" fmla="*/ 314636 w 1427274"/>
                  <a:gd name="connsiteY11" fmla="*/ 1154833 h 2460229"/>
                  <a:gd name="connsiteX12" fmla="*/ 355653 w 1427274"/>
                  <a:gd name="connsiteY12" fmla="*/ 1132570 h 2460229"/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112638 w 1427274"/>
                  <a:gd name="connsiteY6" fmla="*/ 1154833 h 2460229"/>
                  <a:gd name="connsiteX7" fmla="*/ 1427274 w 1427274"/>
                  <a:gd name="connsiteY7" fmla="*/ 1746592 h 2460229"/>
                  <a:gd name="connsiteX8" fmla="*/ 713637 w 1427274"/>
                  <a:gd name="connsiteY8" fmla="*/ 2460229 h 2460229"/>
                  <a:gd name="connsiteX9" fmla="*/ 0 w 1427274"/>
                  <a:gd name="connsiteY9" fmla="*/ 1746592 h 2460229"/>
                  <a:gd name="connsiteX10" fmla="*/ 314636 w 1427274"/>
                  <a:gd name="connsiteY10" fmla="*/ 1154833 h 2460229"/>
                  <a:gd name="connsiteX11" fmla="*/ 355653 w 1427274"/>
                  <a:gd name="connsiteY11" fmla="*/ 1132570 h 2460229"/>
                  <a:gd name="connsiteX12" fmla="*/ 713637 w 1427274"/>
                  <a:gd name="connsiteY12" fmla="*/ 0 h 2460229"/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112638 w 1427274"/>
                  <a:gd name="connsiteY6" fmla="*/ 1154833 h 2460229"/>
                  <a:gd name="connsiteX7" fmla="*/ 1427274 w 1427274"/>
                  <a:gd name="connsiteY7" fmla="*/ 1746592 h 2460229"/>
                  <a:gd name="connsiteX8" fmla="*/ 713637 w 1427274"/>
                  <a:gd name="connsiteY8" fmla="*/ 2460229 h 2460229"/>
                  <a:gd name="connsiteX9" fmla="*/ 0 w 1427274"/>
                  <a:gd name="connsiteY9" fmla="*/ 1746592 h 2460229"/>
                  <a:gd name="connsiteX10" fmla="*/ 314636 w 1427274"/>
                  <a:gd name="connsiteY10" fmla="*/ 1154833 h 2460229"/>
                  <a:gd name="connsiteX11" fmla="*/ 713637 w 1427274"/>
                  <a:gd name="connsiteY11" fmla="*/ 0 h 2460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27274" h="2460229">
                    <a:moveTo>
                      <a:pt x="713638" y="1325798"/>
                    </a:moveTo>
                    <a:cubicBezTo>
                      <a:pt x="481240" y="1325798"/>
                      <a:pt x="292844" y="1514194"/>
                      <a:pt x="292844" y="1746592"/>
                    </a:cubicBezTo>
                    <a:cubicBezTo>
                      <a:pt x="292844" y="1978990"/>
                      <a:pt x="481240" y="2167386"/>
                      <a:pt x="713638" y="2167386"/>
                    </a:cubicBezTo>
                    <a:cubicBezTo>
                      <a:pt x="946036" y="2167386"/>
                      <a:pt x="1134432" y="1978990"/>
                      <a:pt x="1134432" y="1746592"/>
                    </a:cubicBezTo>
                    <a:cubicBezTo>
                      <a:pt x="1134432" y="1514194"/>
                      <a:pt x="946036" y="1325798"/>
                      <a:pt x="713638" y="1325798"/>
                    </a:cubicBezTo>
                    <a:close/>
                    <a:moveTo>
                      <a:pt x="713637" y="0"/>
                    </a:moveTo>
                    <a:lnTo>
                      <a:pt x="1112638" y="1154833"/>
                    </a:lnTo>
                    <a:cubicBezTo>
                      <a:pt x="1302467" y="1283079"/>
                      <a:pt x="1427274" y="1500260"/>
                      <a:pt x="1427274" y="1746592"/>
                    </a:cubicBezTo>
                    <a:cubicBezTo>
                      <a:pt x="1427274" y="2140723"/>
                      <a:pt x="1107768" y="2460229"/>
                      <a:pt x="713637" y="2460229"/>
                    </a:cubicBezTo>
                    <a:cubicBezTo>
                      <a:pt x="319506" y="2460229"/>
                      <a:pt x="0" y="2140723"/>
                      <a:pt x="0" y="1746592"/>
                    </a:cubicBezTo>
                    <a:cubicBezTo>
                      <a:pt x="0" y="1500260"/>
                      <a:pt x="124807" y="1283079"/>
                      <a:pt x="314636" y="1154833"/>
                    </a:cubicBezTo>
                    <a:lnTo>
                      <a:pt x="713637" y="0"/>
                    </a:lnTo>
                    <a:close/>
                  </a:path>
                </a:pathLst>
              </a:custGeom>
              <a:solidFill>
                <a:srgbClr val="FFB4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6" name="Freeform 115"/>
              <p:cNvSpPr/>
              <p:nvPr/>
            </p:nvSpPr>
            <p:spPr>
              <a:xfrm rot="10800000">
                <a:off x="4421632" y="996540"/>
                <a:ext cx="291326" cy="1004329"/>
              </a:xfrm>
              <a:custGeom>
                <a:avLst/>
                <a:gdLst>
                  <a:gd name="connsiteX0" fmla="*/ 291325 w 291326"/>
                  <a:gd name="connsiteY0" fmla="*/ 1004329 h 1004329"/>
                  <a:gd name="connsiteX1" fmla="*/ 0 w 291326"/>
                  <a:gd name="connsiteY1" fmla="*/ 713004 h 1004329"/>
                  <a:gd name="connsiteX2" fmla="*/ 128443 w 291326"/>
                  <a:gd name="connsiteY2" fmla="*/ 471433 h 1004329"/>
                  <a:gd name="connsiteX3" fmla="*/ 291325 w 291326"/>
                  <a:gd name="connsiteY3" fmla="*/ 0 h 1004329"/>
                  <a:gd name="connsiteX4" fmla="*/ 291326 w 291326"/>
                  <a:gd name="connsiteY4" fmla="*/ 3 h 1004329"/>
                  <a:gd name="connsiteX5" fmla="*/ 291326 w 291326"/>
                  <a:gd name="connsiteY5" fmla="*/ 541225 h 1004329"/>
                  <a:gd name="connsiteX6" fmla="*/ 291326 w 291326"/>
                  <a:gd name="connsiteY6" fmla="*/ 541225 h 1004329"/>
                  <a:gd name="connsiteX7" fmla="*/ 119547 w 291326"/>
                  <a:gd name="connsiteY7" fmla="*/ 713004 h 1004329"/>
                  <a:gd name="connsiteX8" fmla="*/ 291326 w 291326"/>
                  <a:gd name="connsiteY8" fmla="*/ 884783 h 1004329"/>
                  <a:gd name="connsiteX9" fmla="*/ 291326 w 291326"/>
                  <a:gd name="connsiteY9" fmla="*/ 884783 h 1004329"/>
                  <a:gd name="connsiteX10" fmla="*/ 291326 w 291326"/>
                  <a:gd name="connsiteY10" fmla="*/ 1004329 h 1004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1326" h="1004329">
                    <a:moveTo>
                      <a:pt x="291325" y="1004329"/>
                    </a:moveTo>
                    <a:cubicBezTo>
                      <a:pt x="130431" y="1004329"/>
                      <a:pt x="0" y="873898"/>
                      <a:pt x="0" y="713004"/>
                    </a:cubicBezTo>
                    <a:cubicBezTo>
                      <a:pt x="0" y="612445"/>
                      <a:pt x="50950" y="523786"/>
                      <a:pt x="128443" y="471433"/>
                    </a:cubicBezTo>
                    <a:lnTo>
                      <a:pt x="291325" y="0"/>
                    </a:lnTo>
                    <a:lnTo>
                      <a:pt x="291326" y="3"/>
                    </a:lnTo>
                    <a:lnTo>
                      <a:pt x="291326" y="541225"/>
                    </a:lnTo>
                    <a:lnTo>
                      <a:pt x="291326" y="541225"/>
                    </a:lnTo>
                    <a:cubicBezTo>
                      <a:pt x="196455" y="541225"/>
                      <a:pt x="119547" y="618133"/>
                      <a:pt x="119547" y="713004"/>
                    </a:cubicBezTo>
                    <a:cubicBezTo>
                      <a:pt x="119547" y="807875"/>
                      <a:pt x="196455" y="884783"/>
                      <a:pt x="291326" y="884783"/>
                    </a:cubicBezTo>
                    <a:lnTo>
                      <a:pt x="291326" y="884783"/>
                    </a:lnTo>
                    <a:lnTo>
                      <a:pt x="291326" y="1004329"/>
                    </a:lnTo>
                    <a:close/>
                  </a:path>
                </a:pathLst>
              </a:custGeom>
              <a:solidFill>
                <a:schemeClr val="tx1">
                  <a:alpha val="2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7" name="Oval 116"/>
              <p:cNvSpPr/>
              <p:nvPr/>
            </p:nvSpPr>
            <p:spPr>
              <a:xfrm rot="10800000">
                <a:off x="4249854" y="1116086"/>
                <a:ext cx="343557" cy="343558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C48A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>
                    <a:rot lat="0" lon="0" rev="10800000"/>
                  </a:camera>
                  <a:lightRig rig="threePt" dir="t"/>
                </a:scene3d>
              </a:bodyPr>
              <a:lstStyle/>
              <a:p>
                <a:pPr algn="ctr"/>
                <a:r>
                  <a:rPr lang="en-US" dirty="0">
                    <a:solidFill>
                      <a:schemeClr val="accent3">
                        <a:lumMod val="50000"/>
                      </a:schemeClr>
                    </a:solidFill>
                  </a:rPr>
                  <a:t>5</a:t>
                </a:r>
              </a:p>
            </p:txBody>
          </p:sp>
        </p:grpSp>
        <p:grpSp>
          <p:nvGrpSpPr>
            <p:cNvPr id="130" name="Group 129"/>
            <p:cNvGrpSpPr/>
            <p:nvPr/>
          </p:nvGrpSpPr>
          <p:grpSpPr>
            <a:xfrm rot="10800000">
              <a:off x="5829677" y="5673519"/>
              <a:ext cx="582650" cy="1004329"/>
              <a:chOff x="4130308" y="996540"/>
              <a:chExt cx="582650" cy="1004329"/>
            </a:xfrm>
          </p:grpSpPr>
          <p:sp>
            <p:nvSpPr>
              <p:cNvPr id="131" name="Freeform 130"/>
              <p:cNvSpPr/>
              <p:nvPr/>
            </p:nvSpPr>
            <p:spPr>
              <a:xfrm rot="10800000">
                <a:off x="4130308" y="996540"/>
                <a:ext cx="582650" cy="1004329"/>
              </a:xfrm>
              <a:custGeom>
                <a:avLst/>
                <a:gdLst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071620 w 1427274"/>
                  <a:gd name="connsiteY6" fmla="*/ 1132569 h 2460229"/>
                  <a:gd name="connsiteX7" fmla="*/ 1112638 w 1427274"/>
                  <a:gd name="connsiteY7" fmla="*/ 1154833 h 2460229"/>
                  <a:gd name="connsiteX8" fmla="*/ 1427274 w 1427274"/>
                  <a:gd name="connsiteY8" fmla="*/ 1746592 h 2460229"/>
                  <a:gd name="connsiteX9" fmla="*/ 713637 w 1427274"/>
                  <a:gd name="connsiteY9" fmla="*/ 2460229 h 2460229"/>
                  <a:gd name="connsiteX10" fmla="*/ 0 w 1427274"/>
                  <a:gd name="connsiteY10" fmla="*/ 1746592 h 2460229"/>
                  <a:gd name="connsiteX11" fmla="*/ 314636 w 1427274"/>
                  <a:gd name="connsiteY11" fmla="*/ 1154833 h 2460229"/>
                  <a:gd name="connsiteX12" fmla="*/ 355653 w 1427274"/>
                  <a:gd name="connsiteY12" fmla="*/ 1132570 h 2460229"/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112638 w 1427274"/>
                  <a:gd name="connsiteY6" fmla="*/ 1154833 h 2460229"/>
                  <a:gd name="connsiteX7" fmla="*/ 1427274 w 1427274"/>
                  <a:gd name="connsiteY7" fmla="*/ 1746592 h 2460229"/>
                  <a:gd name="connsiteX8" fmla="*/ 713637 w 1427274"/>
                  <a:gd name="connsiteY8" fmla="*/ 2460229 h 2460229"/>
                  <a:gd name="connsiteX9" fmla="*/ 0 w 1427274"/>
                  <a:gd name="connsiteY9" fmla="*/ 1746592 h 2460229"/>
                  <a:gd name="connsiteX10" fmla="*/ 314636 w 1427274"/>
                  <a:gd name="connsiteY10" fmla="*/ 1154833 h 2460229"/>
                  <a:gd name="connsiteX11" fmla="*/ 355653 w 1427274"/>
                  <a:gd name="connsiteY11" fmla="*/ 1132570 h 2460229"/>
                  <a:gd name="connsiteX12" fmla="*/ 713637 w 1427274"/>
                  <a:gd name="connsiteY12" fmla="*/ 0 h 2460229"/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112638 w 1427274"/>
                  <a:gd name="connsiteY6" fmla="*/ 1154833 h 2460229"/>
                  <a:gd name="connsiteX7" fmla="*/ 1427274 w 1427274"/>
                  <a:gd name="connsiteY7" fmla="*/ 1746592 h 2460229"/>
                  <a:gd name="connsiteX8" fmla="*/ 713637 w 1427274"/>
                  <a:gd name="connsiteY8" fmla="*/ 2460229 h 2460229"/>
                  <a:gd name="connsiteX9" fmla="*/ 0 w 1427274"/>
                  <a:gd name="connsiteY9" fmla="*/ 1746592 h 2460229"/>
                  <a:gd name="connsiteX10" fmla="*/ 314636 w 1427274"/>
                  <a:gd name="connsiteY10" fmla="*/ 1154833 h 2460229"/>
                  <a:gd name="connsiteX11" fmla="*/ 713637 w 1427274"/>
                  <a:gd name="connsiteY11" fmla="*/ 0 h 2460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27274" h="2460229">
                    <a:moveTo>
                      <a:pt x="713638" y="1325798"/>
                    </a:moveTo>
                    <a:cubicBezTo>
                      <a:pt x="481240" y="1325798"/>
                      <a:pt x="292844" y="1514194"/>
                      <a:pt x="292844" y="1746592"/>
                    </a:cubicBezTo>
                    <a:cubicBezTo>
                      <a:pt x="292844" y="1978990"/>
                      <a:pt x="481240" y="2167386"/>
                      <a:pt x="713638" y="2167386"/>
                    </a:cubicBezTo>
                    <a:cubicBezTo>
                      <a:pt x="946036" y="2167386"/>
                      <a:pt x="1134432" y="1978990"/>
                      <a:pt x="1134432" y="1746592"/>
                    </a:cubicBezTo>
                    <a:cubicBezTo>
                      <a:pt x="1134432" y="1514194"/>
                      <a:pt x="946036" y="1325798"/>
                      <a:pt x="713638" y="1325798"/>
                    </a:cubicBezTo>
                    <a:close/>
                    <a:moveTo>
                      <a:pt x="713637" y="0"/>
                    </a:moveTo>
                    <a:lnTo>
                      <a:pt x="1112638" y="1154833"/>
                    </a:lnTo>
                    <a:cubicBezTo>
                      <a:pt x="1302467" y="1283079"/>
                      <a:pt x="1427274" y="1500260"/>
                      <a:pt x="1427274" y="1746592"/>
                    </a:cubicBezTo>
                    <a:cubicBezTo>
                      <a:pt x="1427274" y="2140723"/>
                      <a:pt x="1107768" y="2460229"/>
                      <a:pt x="713637" y="2460229"/>
                    </a:cubicBezTo>
                    <a:cubicBezTo>
                      <a:pt x="319506" y="2460229"/>
                      <a:pt x="0" y="2140723"/>
                      <a:pt x="0" y="1746592"/>
                    </a:cubicBezTo>
                    <a:cubicBezTo>
                      <a:pt x="0" y="1500260"/>
                      <a:pt x="124807" y="1283079"/>
                      <a:pt x="314636" y="1154833"/>
                    </a:cubicBezTo>
                    <a:lnTo>
                      <a:pt x="713637" y="0"/>
                    </a:lnTo>
                    <a:close/>
                  </a:path>
                </a:pathLst>
              </a:custGeom>
              <a:solidFill>
                <a:srgbClr val="B4A7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2" name="Freeform 131"/>
              <p:cNvSpPr/>
              <p:nvPr/>
            </p:nvSpPr>
            <p:spPr>
              <a:xfrm rot="10800000">
                <a:off x="4421632" y="996540"/>
                <a:ext cx="291326" cy="1004329"/>
              </a:xfrm>
              <a:custGeom>
                <a:avLst/>
                <a:gdLst>
                  <a:gd name="connsiteX0" fmla="*/ 291325 w 291326"/>
                  <a:gd name="connsiteY0" fmla="*/ 1004329 h 1004329"/>
                  <a:gd name="connsiteX1" fmla="*/ 0 w 291326"/>
                  <a:gd name="connsiteY1" fmla="*/ 713004 h 1004329"/>
                  <a:gd name="connsiteX2" fmla="*/ 128443 w 291326"/>
                  <a:gd name="connsiteY2" fmla="*/ 471433 h 1004329"/>
                  <a:gd name="connsiteX3" fmla="*/ 291325 w 291326"/>
                  <a:gd name="connsiteY3" fmla="*/ 0 h 1004329"/>
                  <a:gd name="connsiteX4" fmla="*/ 291326 w 291326"/>
                  <a:gd name="connsiteY4" fmla="*/ 3 h 1004329"/>
                  <a:gd name="connsiteX5" fmla="*/ 291326 w 291326"/>
                  <a:gd name="connsiteY5" fmla="*/ 541225 h 1004329"/>
                  <a:gd name="connsiteX6" fmla="*/ 291326 w 291326"/>
                  <a:gd name="connsiteY6" fmla="*/ 541225 h 1004329"/>
                  <a:gd name="connsiteX7" fmla="*/ 119547 w 291326"/>
                  <a:gd name="connsiteY7" fmla="*/ 713004 h 1004329"/>
                  <a:gd name="connsiteX8" fmla="*/ 291326 w 291326"/>
                  <a:gd name="connsiteY8" fmla="*/ 884783 h 1004329"/>
                  <a:gd name="connsiteX9" fmla="*/ 291326 w 291326"/>
                  <a:gd name="connsiteY9" fmla="*/ 884783 h 1004329"/>
                  <a:gd name="connsiteX10" fmla="*/ 291326 w 291326"/>
                  <a:gd name="connsiteY10" fmla="*/ 1004329 h 1004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1326" h="1004329">
                    <a:moveTo>
                      <a:pt x="291325" y="1004329"/>
                    </a:moveTo>
                    <a:cubicBezTo>
                      <a:pt x="130431" y="1004329"/>
                      <a:pt x="0" y="873898"/>
                      <a:pt x="0" y="713004"/>
                    </a:cubicBezTo>
                    <a:cubicBezTo>
                      <a:pt x="0" y="612445"/>
                      <a:pt x="50950" y="523786"/>
                      <a:pt x="128443" y="471433"/>
                    </a:cubicBezTo>
                    <a:lnTo>
                      <a:pt x="291325" y="0"/>
                    </a:lnTo>
                    <a:lnTo>
                      <a:pt x="291326" y="3"/>
                    </a:lnTo>
                    <a:lnTo>
                      <a:pt x="291326" y="541225"/>
                    </a:lnTo>
                    <a:lnTo>
                      <a:pt x="291326" y="541225"/>
                    </a:lnTo>
                    <a:cubicBezTo>
                      <a:pt x="196455" y="541225"/>
                      <a:pt x="119547" y="618133"/>
                      <a:pt x="119547" y="713004"/>
                    </a:cubicBezTo>
                    <a:cubicBezTo>
                      <a:pt x="119547" y="807875"/>
                      <a:pt x="196455" y="884783"/>
                      <a:pt x="291326" y="884783"/>
                    </a:cubicBezTo>
                    <a:lnTo>
                      <a:pt x="291326" y="884783"/>
                    </a:lnTo>
                    <a:lnTo>
                      <a:pt x="291326" y="1004329"/>
                    </a:lnTo>
                    <a:close/>
                  </a:path>
                </a:pathLst>
              </a:custGeom>
              <a:solidFill>
                <a:schemeClr val="tx1">
                  <a:alpha val="2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3" name="Oval 132"/>
              <p:cNvSpPr/>
              <p:nvPr/>
            </p:nvSpPr>
            <p:spPr>
              <a:xfrm rot="10800000">
                <a:off x="4249854" y="1116086"/>
                <a:ext cx="343557" cy="343558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8A805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accent3">
                        <a:lumMod val="50000"/>
                      </a:schemeClr>
                    </a:solidFill>
                  </a:rPr>
                  <a:t>4</a:t>
                </a:r>
              </a:p>
            </p:txBody>
          </p:sp>
        </p:grpSp>
        <p:grpSp>
          <p:nvGrpSpPr>
            <p:cNvPr id="134" name="Group 133"/>
            <p:cNvGrpSpPr/>
            <p:nvPr/>
          </p:nvGrpSpPr>
          <p:grpSpPr>
            <a:xfrm rot="10800000">
              <a:off x="4126432" y="5673520"/>
              <a:ext cx="582650" cy="1004329"/>
              <a:chOff x="4130308" y="996540"/>
              <a:chExt cx="582650" cy="1004329"/>
            </a:xfrm>
          </p:grpSpPr>
          <p:sp>
            <p:nvSpPr>
              <p:cNvPr id="135" name="Freeform 134"/>
              <p:cNvSpPr/>
              <p:nvPr/>
            </p:nvSpPr>
            <p:spPr>
              <a:xfrm rot="10800000">
                <a:off x="4130308" y="996540"/>
                <a:ext cx="582650" cy="1004329"/>
              </a:xfrm>
              <a:custGeom>
                <a:avLst/>
                <a:gdLst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071620 w 1427274"/>
                  <a:gd name="connsiteY6" fmla="*/ 1132569 h 2460229"/>
                  <a:gd name="connsiteX7" fmla="*/ 1112638 w 1427274"/>
                  <a:gd name="connsiteY7" fmla="*/ 1154833 h 2460229"/>
                  <a:gd name="connsiteX8" fmla="*/ 1427274 w 1427274"/>
                  <a:gd name="connsiteY8" fmla="*/ 1746592 h 2460229"/>
                  <a:gd name="connsiteX9" fmla="*/ 713637 w 1427274"/>
                  <a:gd name="connsiteY9" fmla="*/ 2460229 h 2460229"/>
                  <a:gd name="connsiteX10" fmla="*/ 0 w 1427274"/>
                  <a:gd name="connsiteY10" fmla="*/ 1746592 h 2460229"/>
                  <a:gd name="connsiteX11" fmla="*/ 314636 w 1427274"/>
                  <a:gd name="connsiteY11" fmla="*/ 1154833 h 2460229"/>
                  <a:gd name="connsiteX12" fmla="*/ 355653 w 1427274"/>
                  <a:gd name="connsiteY12" fmla="*/ 1132570 h 2460229"/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112638 w 1427274"/>
                  <a:gd name="connsiteY6" fmla="*/ 1154833 h 2460229"/>
                  <a:gd name="connsiteX7" fmla="*/ 1427274 w 1427274"/>
                  <a:gd name="connsiteY7" fmla="*/ 1746592 h 2460229"/>
                  <a:gd name="connsiteX8" fmla="*/ 713637 w 1427274"/>
                  <a:gd name="connsiteY8" fmla="*/ 2460229 h 2460229"/>
                  <a:gd name="connsiteX9" fmla="*/ 0 w 1427274"/>
                  <a:gd name="connsiteY9" fmla="*/ 1746592 h 2460229"/>
                  <a:gd name="connsiteX10" fmla="*/ 314636 w 1427274"/>
                  <a:gd name="connsiteY10" fmla="*/ 1154833 h 2460229"/>
                  <a:gd name="connsiteX11" fmla="*/ 355653 w 1427274"/>
                  <a:gd name="connsiteY11" fmla="*/ 1132570 h 2460229"/>
                  <a:gd name="connsiteX12" fmla="*/ 713637 w 1427274"/>
                  <a:gd name="connsiteY12" fmla="*/ 0 h 2460229"/>
                  <a:gd name="connsiteX0" fmla="*/ 713638 w 1427274"/>
                  <a:gd name="connsiteY0" fmla="*/ 1325798 h 2460229"/>
                  <a:gd name="connsiteX1" fmla="*/ 292844 w 1427274"/>
                  <a:gd name="connsiteY1" fmla="*/ 1746592 h 2460229"/>
                  <a:gd name="connsiteX2" fmla="*/ 713638 w 1427274"/>
                  <a:gd name="connsiteY2" fmla="*/ 2167386 h 2460229"/>
                  <a:gd name="connsiteX3" fmla="*/ 1134432 w 1427274"/>
                  <a:gd name="connsiteY3" fmla="*/ 1746592 h 2460229"/>
                  <a:gd name="connsiteX4" fmla="*/ 713638 w 1427274"/>
                  <a:gd name="connsiteY4" fmla="*/ 1325798 h 2460229"/>
                  <a:gd name="connsiteX5" fmla="*/ 713637 w 1427274"/>
                  <a:gd name="connsiteY5" fmla="*/ 0 h 2460229"/>
                  <a:gd name="connsiteX6" fmla="*/ 1112638 w 1427274"/>
                  <a:gd name="connsiteY6" fmla="*/ 1154833 h 2460229"/>
                  <a:gd name="connsiteX7" fmla="*/ 1427274 w 1427274"/>
                  <a:gd name="connsiteY7" fmla="*/ 1746592 h 2460229"/>
                  <a:gd name="connsiteX8" fmla="*/ 713637 w 1427274"/>
                  <a:gd name="connsiteY8" fmla="*/ 2460229 h 2460229"/>
                  <a:gd name="connsiteX9" fmla="*/ 0 w 1427274"/>
                  <a:gd name="connsiteY9" fmla="*/ 1746592 h 2460229"/>
                  <a:gd name="connsiteX10" fmla="*/ 314636 w 1427274"/>
                  <a:gd name="connsiteY10" fmla="*/ 1154833 h 2460229"/>
                  <a:gd name="connsiteX11" fmla="*/ 713637 w 1427274"/>
                  <a:gd name="connsiteY11" fmla="*/ 0 h 2460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27274" h="2460229">
                    <a:moveTo>
                      <a:pt x="713638" y="1325798"/>
                    </a:moveTo>
                    <a:cubicBezTo>
                      <a:pt x="481240" y="1325798"/>
                      <a:pt x="292844" y="1514194"/>
                      <a:pt x="292844" y="1746592"/>
                    </a:cubicBezTo>
                    <a:cubicBezTo>
                      <a:pt x="292844" y="1978990"/>
                      <a:pt x="481240" y="2167386"/>
                      <a:pt x="713638" y="2167386"/>
                    </a:cubicBezTo>
                    <a:cubicBezTo>
                      <a:pt x="946036" y="2167386"/>
                      <a:pt x="1134432" y="1978990"/>
                      <a:pt x="1134432" y="1746592"/>
                    </a:cubicBezTo>
                    <a:cubicBezTo>
                      <a:pt x="1134432" y="1514194"/>
                      <a:pt x="946036" y="1325798"/>
                      <a:pt x="713638" y="1325798"/>
                    </a:cubicBezTo>
                    <a:close/>
                    <a:moveTo>
                      <a:pt x="713637" y="0"/>
                    </a:moveTo>
                    <a:lnTo>
                      <a:pt x="1112638" y="1154833"/>
                    </a:lnTo>
                    <a:cubicBezTo>
                      <a:pt x="1302467" y="1283079"/>
                      <a:pt x="1427274" y="1500260"/>
                      <a:pt x="1427274" y="1746592"/>
                    </a:cubicBezTo>
                    <a:cubicBezTo>
                      <a:pt x="1427274" y="2140723"/>
                      <a:pt x="1107768" y="2460229"/>
                      <a:pt x="713637" y="2460229"/>
                    </a:cubicBezTo>
                    <a:cubicBezTo>
                      <a:pt x="319506" y="2460229"/>
                      <a:pt x="0" y="2140723"/>
                      <a:pt x="0" y="1746592"/>
                    </a:cubicBezTo>
                    <a:cubicBezTo>
                      <a:pt x="0" y="1500260"/>
                      <a:pt x="124807" y="1283079"/>
                      <a:pt x="314636" y="1154833"/>
                    </a:cubicBezTo>
                    <a:lnTo>
                      <a:pt x="713637" y="0"/>
                    </a:lnTo>
                    <a:close/>
                  </a:path>
                </a:pathLst>
              </a:custGeom>
              <a:solidFill>
                <a:srgbClr val="8CE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6" name="Freeform 135"/>
              <p:cNvSpPr/>
              <p:nvPr/>
            </p:nvSpPr>
            <p:spPr>
              <a:xfrm rot="10800000">
                <a:off x="4421632" y="996540"/>
                <a:ext cx="291326" cy="1004329"/>
              </a:xfrm>
              <a:custGeom>
                <a:avLst/>
                <a:gdLst>
                  <a:gd name="connsiteX0" fmla="*/ 291325 w 291326"/>
                  <a:gd name="connsiteY0" fmla="*/ 1004329 h 1004329"/>
                  <a:gd name="connsiteX1" fmla="*/ 0 w 291326"/>
                  <a:gd name="connsiteY1" fmla="*/ 713004 h 1004329"/>
                  <a:gd name="connsiteX2" fmla="*/ 128443 w 291326"/>
                  <a:gd name="connsiteY2" fmla="*/ 471433 h 1004329"/>
                  <a:gd name="connsiteX3" fmla="*/ 291325 w 291326"/>
                  <a:gd name="connsiteY3" fmla="*/ 0 h 1004329"/>
                  <a:gd name="connsiteX4" fmla="*/ 291326 w 291326"/>
                  <a:gd name="connsiteY4" fmla="*/ 3 h 1004329"/>
                  <a:gd name="connsiteX5" fmla="*/ 291326 w 291326"/>
                  <a:gd name="connsiteY5" fmla="*/ 541225 h 1004329"/>
                  <a:gd name="connsiteX6" fmla="*/ 291326 w 291326"/>
                  <a:gd name="connsiteY6" fmla="*/ 541225 h 1004329"/>
                  <a:gd name="connsiteX7" fmla="*/ 119547 w 291326"/>
                  <a:gd name="connsiteY7" fmla="*/ 713004 h 1004329"/>
                  <a:gd name="connsiteX8" fmla="*/ 291326 w 291326"/>
                  <a:gd name="connsiteY8" fmla="*/ 884783 h 1004329"/>
                  <a:gd name="connsiteX9" fmla="*/ 291326 w 291326"/>
                  <a:gd name="connsiteY9" fmla="*/ 884783 h 1004329"/>
                  <a:gd name="connsiteX10" fmla="*/ 291326 w 291326"/>
                  <a:gd name="connsiteY10" fmla="*/ 1004329 h 1004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1326" h="1004329">
                    <a:moveTo>
                      <a:pt x="291325" y="1004329"/>
                    </a:moveTo>
                    <a:cubicBezTo>
                      <a:pt x="130431" y="1004329"/>
                      <a:pt x="0" y="873898"/>
                      <a:pt x="0" y="713004"/>
                    </a:cubicBezTo>
                    <a:cubicBezTo>
                      <a:pt x="0" y="612445"/>
                      <a:pt x="50950" y="523786"/>
                      <a:pt x="128443" y="471433"/>
                    </a:cubicBezTo>
                    <a:lnTo>
                      <a:pt x="291325" y="0"/>
                    </a:lnTo>
                    <a:lnTo>
                      <a:pt x="291326" y="3"/>
                    </a:lnTo>
                    <a:lnTo>
                      <a:pt x="291326" y="541225"/>
                    </a:lnTo>
                    <a:lnTo>
                      <a:pt x="291326" y="541225"/>
                    </a:lnTo>
                    <a:cubicBezTo>
                      <a:pt x="196455" y="541225"/>
                      <a:pt x="119547" y="618133"/>
                      <a:pt x="119547" y="713004"/>
                    </a:cubicBezTo>
                    <a:cubicBezTo>
                      <a:pt x="119547" y="807875"/>
                      <a:pt x="196455" y="884783"/>
                      <a:pt x="291326" y="884783"/>
                    </a:cubicBezTo>
                    <a:lnTo>
                      <a:pt x="291326" y="884783"/>
                    </a:lnTo>
                    <a:lnTo>
                      <a:pt x="291326" y="1004329"/>
                    </a:lnTo>
                    <a:close/>
                  </a:path>
                </a:pathLst>
              </a:custGeom>
              <a:solidFill>
                <a:schemeClr val="tx1">
                  <a:alpha val="2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7" name="Oval 136"/>
              <p:cNvSpPr/>
              <p:nvPr/>
            </p:nvSpPr>
            <p:spPr>
              <a:xfrm rot="10800000">
                <a:off x="4249854" y="1116086"/>
                <a:ext cx="343557" cy="343558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6CAC5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accent3">
                        <a:lumMod val="50000"/>
                      </a:schemeClr>
                    </a:solidFill>
                  </a:rPr>
                  <a:t>2</a:t>
                </a: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2691932" y="2656876"/>
              <a:ext cx="980053" cy="1479007"/>
              <a:chOff x="1130224" y="2059488"/>
              <a:chExt cx="980053" cy="1479007"/>
            </a:xfrm>
          </p:grpSpPr>
          <p:sp>
            <p:nvSpPr>
              <p:cNvPr id="35" name="Freeform 34"/>
              <p:cNvSpPr/>
              <p:nvPr/>
            </p:nvSpPr>
            <p:spPr>
              <a:xfrm>
                <a:off x="1812725" y="3221984"/>
                <a:ext cx="233315" cy="233315"/>
              </a:xfrm>
              <a:custGeom>
                <a:avLst/>
                <a:gdLst>
                  <a:gd name="connsiteX0" fmla="*/ 1574800 w 1783953"/>
                  <a:gd name="connsiteY0" fmla="*/ 0 h 1783953"/>
                  <a:gd name="connsiteX1" fmla="*/ 1735814 w 1783953"/>
                  <a:gd name="connsiteY1" fmla="*/ 8131 h 1783953"/>
                  <a:gd name="connsiteX2" fmla="*/ 1783953 w 1783953"/>
                  <a:gd name="connsiteY2" fmla="*/ 15478 h 1783953"/>
                  <a:gd name="connsiteX3" fmla="*/ 1783953 w 1783953"/>
                  <a:gd name="connsiteY3" fmla="*/ 438812 h 1783953"/>
                  <a:gd name="connsiteX4" fmla="*/ 1692978 w 1783953"/>
                  <a:gd name="connsiteY4" fmla="*/ 424928 h 1783953"/>
                  <a:gd name="connsiteX5" fmla="*/ 1574800 w 1783953"/>
                  <a:gd name="connsiteY5" fmla="*/ 418960 h 1783953"/>
                  <a:gd name="connsiteX6" fmla="*/ 418960 w 1783953"/>
                  <a:gd name="connsiteY6" fmla="*/ 1574800 h 1783953"/>
                  <a:gd name="connsiteX7" fmla="*/ 440045 w 1783953"/>
                  <a:gd name="connsiteY7" fmla="*/ 1783953 h 1783953"/>
                  <a:gd name="connsiteX8" fmla="*/ 15478 w 1783953"/>
                  <a:gd name="connsiteY8" fmla="*/ 1783953 h 1783953"/>
                  <a:gd name="connsiteX9" fmla="*/ 8131 w 1783953"/>
                  <a:gd name="connsiteY9" fmla="*/ 1735814 h 1783953"/>
                  <a:gd name="connsiteX10" fmla="*/ 0 w 1783953"/>
                  <a:gd name="connsiteY10" fmla="*/ 1574800 h 1783953"/>
                  <a:gd name="connsiteX11" fmla="*/ 1574800 w 1783953"/>
                  <a:gd name="connsiteY11" fmla="*/ 0 h 178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783953" h="1783953">
                    <a:moveTo>
                      <a:pt x="1574800" y="0"/>
                    </a:moveTo>
                    <a:cubicBezTo>
                      <a:pt x="1629159" y="0"/>
                      <a:pt x="1682874" y="2754"/>
                      <a:pt x="1735814" y="8131"/>
                    </a:cubicBezTo>
                    <a:lnTo>
                      <a:pt x="1783953" y="15478"/>
                    </a:lnTo>
                    <a:lnTo>
                      <a:pt x="1783953" y="438812"/>
                    </a:lnTo>
                    <a:lnTo>
                      <a:pt x="1692978" y="424928"/>
                    </a:lnTo>
                    <a:cubicBezTo>
                      <a:pt x="1654122" y="420982"/>
                      <a:pt x="1614697" y="418960"/>
                      <a:pt x="1574800" y="418960"/>
                    </a:cubicBezTo>
                    <a:cubicBezTo>
                      <a:pt x="936447" y="418960"/>
                      <a:pt x="418960" y="936447"/>
                      <a:pt x="418960" y="1574800"/>
                    </a:cubicBezTo>
                    <a:lnTo>
                      <a:pt x="440045" y="1783953"/>
                    </a:lnTo>
                    <a:lnTo>
                      <a:pt x="15478" y="1783953"/>
                    </a:lnTo>
                    <a:lnTo>
                      <a:pt x="8131" y="1735814"/>
                    </a:lnTo>
                    <a:cubicBezTo>
                      <a:pt x="2754" y="1682874"/>
                      <a:pt x="0" y="1629159"/>
                      <a:pt x="0" y="1574800"/>
                    </a:cubicBezTo>
                    <a:cubicBezTo>
                      <a:pt x="0" y="705062"/>
                      <a:pt x="705062" y="0"/>
                      <a:pt x="1574800" y="0"/>
                    </a:cubicBezTo>
                    <a:close/>
                  </a:path>
                </a:pathLst>
              </a:custGeom>
              <a:solidFill>
                <a:srgbClr val="FF5A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7" name="Rectangle 36"/>
              <p:cNvSpPr/>
              <p:nvPr/>
            </p:nvSpPr>
            <p:spPr>
              <a:xfrm>
                <a:off x="1338605" y="3400431"/>
                <a:ext cx="521178" cy="54709"/>
              </a:xfrm>
              <a:prstGeom prst="rect">
                <a:avLst/>
              </a:prstGeom>
              <a:solidFill>
                <a:srgbClr val="FF5A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1927095" y="3336567"/>
                <a:ext cx="183182" cy="183182"/>
              </a:xfrm>
              <a:prstGeom prst="ellipse">
                <a:avLst/>
              </a:prstGeom>
              <a:solidFill>
                <a:srgbClr val="FF5A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1130224" y="3317076"/>
                <a:ext cx="221419" cy="221419"/>
              </a:xfrm>
              <a:prstGeom prst="ellipse">
                <a:avLst/>
              </a:prstGeom>
              <a:solidFill>
                <a:srgbClr val="FF5A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1" name="Rectangle 40"/>
              <p:cNvSpPr/>
              <p:nvPr/>
            </p:nvSpPr>
            <p:spPr>
              <a:xfrm rot="5400000">
                <a:off x="1425393" y="2630920"/>
                <a:ext cx="1197574" cy="54709"/>
              </a:xfrm>
              <a:prstGeom prst="rect">
                <a:avLst/>
              </a:prstGeom>
              <a:solidFill>
                <a:srgbClr val="FF5A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0" name="Group 19"/>
            <p:cNvGrpSpPr/>
            <p:nvPr/>
          </p:nvGrpSpPr>
          <p:grpSpPr>
            <a:xfrm>
              <a:off x="4407640" y="2660669"/>
              <a:ext cx="953960" cy="1456468"/>
              <a:chOff x="2845933" y="2063281"/>
              <a:chExt cx="953960" cy="1456468"/>
            </a:xfrm>
          </p:grpSpPr>
          <p:sp>
            <p:nvSpPr>
              <p:cNvPr id="45" name="Freeform 44"/>
              <p:cNvSpPr/>
              <p:nvPr/>
            </p:nvSpPr>
            <p:spPr>
              <a:xfrm rot="10800000" flipH="1" flipV="1">
                <a:off x="3502686" y="3222510"/>
                <a:ext cx="233045" cy="232903"/>
              </a:xfrm>
              <a:custGeom>
                <a:avLst/>
                <a:gdLst>
                  <a:gd name="connsiteX0" fmla="*/ 1574800 w 1783953"/>
                  <a:gd name="connsiteY0" fmla="*/ 0 h 1783953"/>
                  <a:gd name="connsiteX1" fmla="*/ 1735814 w 1783953"/>
                  <a:gd name="connsiteY1" fmla="*/ 8131 h 1783953"/>
                  <a:gd name="connsiteX2" fmla="*/ 1783953 w 1783953"/>
                  <a:gd name="connsiteY2" fmla="*/ 15478 h 1783953"/>
                  <a:gd name="connsiteX3" fmla="*/ 1783953 w 1783953"/>
                  <a:gd name="connsiteY3" fmla="*/ 438812 h 1783953"/>
                  <a:gd name="connsiteX4" fmla="*/ 1692978 w 1783953"/>
                  <a:gd name="connsiteY4" fmla="*/ 424928 h 1783953"/>
                  <a:gd name="connsiteX5" fmla="*/ 1574800 w 1783953"/>
                  <a:gd name="connsiteY5" fmla="*/ 418960 h 1783953"/>
                  <a:gd name="connsiteX6" fmla="*/ 418960 w 1783953"/>
                  <a:gd name="connsiteY6" fmla="*/ 1574800 h 1783953"/>
                  <a:gd name="connsiteX7" fmla="*/ 440045 w 1783953"/>
                  <a:gd name="connsiteY7" fmla="*/ 1783953 h 1783953"/>
                  <a:gd name="connsiteX8" fmla="*/ 15478 w 1783953"/>
                  <a:gd name="connsiteY8" fmla="*/ 1783953 h 1783953"/>
                  <a:gd name="connsiteX9" fmla="*/ 8131 w 1783953"/>
                  <a:gd name="connsiteY9" fmla="*/ 1735814 h 1783953"/>
                  <a:gd name="connsiteX10" fmla="*/ 0 w 1783953"/>
                  <a:gd name="connsiteY10" fmla="*/ 1574800 h 1783953"/>
                  <a:gd name="connsiteX11" fmla="*/ 1574800 w 1783953"/>
                  <a:gd name="connsiteY11" fmla="*/ 0 h 178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783953" h="1783953">
                    <a:moveTo>
                      <a:pt x="1574800" y="0"/>
                    </a:moveTo>
                    <a:cubicBezTo>
                      <a:pt x="1629159" y="0"/>
                      <a:pt x="1682874" y="2754"/>
                      <a:pt x="1735814" y="8131"/>
                    </a:cubicBezTo>
                    <a:lnTo>
                      <a:pt x="1783953" y="15478"/>
                    </a:lnTo>
                    <a:lnTo>
                      <a:pt x="1783953" y="438812"/>
                    </a:lnTo>
                    <a:lnTo>
                      <a:pt x="1692978" y="424928"/>
                    </a:lnTo>
                    <a:cubicBezTo>
                      <a:pt x="1654122" y="420982"/>
                      <a:pt x="1614697" y="418960"/>
                      <a:pt x="1574800" y="418960"/>
                    </a:cubicBezTo>
                    <a:cubicBezTo>
                      <a:pt x="936447" y="418960"/>
                      <a:pt x="418960" y="936447"/>
                      <a:pt x="418960" y="1574800"/>
                    </a:cubicBezTo>
                    <a:lnTo>
                      <a:pt x="440045" y="1783953"/>
                    </a:lnTo>
                    <a:lnTo>
                      <a:pt x="15478" y="1783953"/>
                    </a:lnTo>
                    <a:lnTo>
                      <a:pt x="8131" y="1735814"/>
                    </a:lnTo>
                    <a:cubicBezTo>
                      <a:pt x="2754" y="1682874"/>
                      <a:pt x="0" y="1629159"/>
                      <a:pt x="0" y="1574800"/>
                    </a:cubicBezTo>
                    <a:cubicBezTo>
                      <a:pt x="0" y="705062"/>
                      <a:pt x="705062" y="0"/>
                      <a:pt x="1574800" y="0"/>
                    </a:cubicBezTo>
                    <a:close/>
                  </a:path>
                </a:pathLst>
              </a:custGeom>
              <a:solidFill>
                <a:srgbClr val="FFAA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6" name="Oval 45"/>
              <p:cNvSpPr/>
              <p:nvPr/>
            </p:nvSpPr>
            <p:spPr>
              <a:xfrm rot="10800000" flipH="1" flipV="1">
                <a:off x="3616923" y="3336890"/>
                <a:ext cx="182970" cy="182859"/>
              </a:xfrm>
              <a:prstGeom prst="ellipse">
                <a:avLst/>
              </a:prstGeom>
              <a:solidFill>
                <a:srgbClr val="FFAA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0" name="Freeform 49"/>
              <p:cNvSpPr/>
              <p:nvPr/>
            </p:nvSpPr>
            <p:spPr>
              <a:xfrm rot="10800000" flipV="1">
                <a:off x="2845933" y="3222510"/>
                <a:ext cx="233315" cy="232903"/>
              </a:xfrm>
              <a:custGeom>
                <a:avLst/>
                <a:gdLst>
                  <a:gd name="connsiteX0" fmla="*/ 1574800 w 1783953"/>
                  <a:gd name="connsiteY0" fmla="*/ 0 h 1783953"/>
                  <a:gd name="connsiteX1" fmla="*/ 1735814 w 1783953"/>
                  <a:gd name="connsiteY1" fmla="*/ 8131 h 1783953"/>
                  <a:gd name="connsiteX2" fmla="*/ 1783953 w 1783953"/>
                  <a:gd name="connsiteY2" fmla="*/ 15478 h 1783953"/>
                  <a:gd name="connsiteX3" fmla="*/ 1783953 w 1783953"/>
                  <a:gd name="connsiteY3" fmla="*/ 438812 h 1783953"/>
                  <a:gd name="connsiteX4" fmla="*/ 1692978 w 1783953"/>
                  <a:gd name="connsiteY4" fmla="*/ 424928 h 1783953"/>
                  <a:gd name="connsiteX5" fmla="*/ 1574800 w 1783953"/>
                  <a:gd name="connsiteY5" fmla="*/ 418960 h 1783953"/>
                  <a:gd name="connsiteX6" fmla="*/ 418960 w 1783953"/>
                  <a:gd name="connsiteY6" fmla="*/ 1574800 h 1783953"/>
                  <a:gd name="connsiteX7" fmla="*/ 440045 w 1783953"/>
                  <a:gd name="connsiteY7" fmla="*/ 1783953 h 1783953"/>
                  <a:gd name="connsiteX8" fmla="*/ 15478 w 1783953"/>
                  <a:gd name="connsiteY8" fmla="*/ 1783953 h 1783953"/>
                  <a:gd name="connsiteX9" fmla="*/ 8131 w 1783953"/>
                  <a:gd name="connsiteY9" fmla="*/ 1735814 h 1783953"/>
                  <a:gd name="connsiteX10" fmla="*/ 0 w 1783953"/>
                  <a:gd name="connsiteY10" fmla="*/ 1574800 h 1783953"/>
                  <a:gd name="connsiteX11" fmla="*/ 1574800 w 1783953"/>
                  <a:gd name="connsiteY11" fmla="*/ 0 h 17839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783953" h="1783953">
                    <a:moveTo>
                      <a:pt x="1574800" y="0"/>
                    </a:moveTo>
                    <a:cubicBezTo>
                      <a:pt x="1629159" y="0"/>
                      <a:pt x="1682874" y="2754"/>
                      <a:pt x="1735814" y="8131"/>
                    </a:cubicBezTo>
                    <a:lnTo>
                      <a:pt x="1783953" y="15478"/>
                    </a:lnTo>
                    <a:lnTo>
                      <a:pt x="1783953" y="438812"/>
                    </a:lnTo>
                    <a:lnTo>
                      <a:pt x="1692978" y="424928"/>
                    </a:lnTo>
                    <a:cubicBezTo>
                      <a:pt x="1654122" y="420982"/>
                      <a:pt x="1614697" y="418960"/>
                      <a:pt x="1574800" y="418960"/>
                    </a:cubicBezTo>
                    <a:cubicBezTo>
                      <a:pt x="936447" y="418960"/>
                      <a:pt x="418960" y="936447"/>
                      <a:pt x="418960" y="1574800"/>
                    </a:cubicBezTo>
                    <a:lnTo>
                      <a:pt x="440045" y="1783953"/>
                    </a:lnTo>
                    <a:lnTo>
                      <a:pt x="15478" y="1783953"/>
                    </a:lnTo>
                    <a:lnTo>
                      <a:pt x="8131" y="1735814"/>
                    </a:lnTo>
                    <a:cubicBezTo>
                      <a:pt x="2754" y="1682874"/>
                      <a:pt x="0" y="1629159"/>
                      <a:pt x="0" y="1574800"/>
                    </a:cubicBezTo>
                    <a:cubicBezTo>
                      <a:pt x="0" y="705062"/>
                      <a:pt x="705062" y="0"/>
                      <a:pt x="1574800" y="0"/>
                    </a:cubicBezTo>
                    <a:close/>
                  </a:path>
                </a:pathLst>
              </a:custGeom>
              <a:solidFill>
                <a:srgbClr val="FFAA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5" name="Rectangle 54"/>
              <p:cNvSpPr/>
              <p:nvPr/>
            </p:nvSpPr>
            <p:spPr>
              <a:xfrm rot="10800000" flipV="1">
                <a:off x="3032191" y="3400643"/>
                <a:ext cx="521178" cy="54612"/>
              </a:xfrm>
              <a:prstGeom prst="rect">
                <a:avLst/>
              </a:prstGeom>
              <a:solidFill>
                <a:srgbClr val="FFAA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6" name="Rectangle 55"/>
              <p:cNvSpPr/>
              <p:nvPr/>
            </p:nvSpPr>
            <p:spPr>
              <a:xfrm rot="16200000" flipH="1" flipV="1">
                <a:off x="3110677" y="2633688"/>
                <a:ext cx="1195459" cy="54645"/>
              </a:xfrm>
              <a:prstGeom prst="rect">
                <a:avLst/>
              </a:prstGeom>
              <a:solidFill>
                <a:srgbClr val="FFAA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46" name="Group 145"/>
            <p:cNvGrpSpPr/>
            <p:nvPr/>
          </p:nvGrpSpPr>
          <p:grpSpPr>
            <a:xfrm>
              <a:off x="2863555" y="4557397"/>
              <a:ext cx="1331876" cy="1241021"/>
              <a:chOff x="2015079" y="3960008"/>
              <a:chExt cx="1331876" cy="1241021"/>
            </a:xfrm>
          </p:grpSpPr>
          <p:sp>
            <p:nvSpPr>
              <p:cNvPr id="147" name="Rectangle 146"/>
              <p:cNvSpPr/>
              <p:nvPr/>
            </p:nvSpPr>
            <p:spPr>
              <a:xfrm>
                <a:off x="2015080" y="4323866"/>
                <a:ext cx="1331875" cy="8771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bg-BG" sz="1700" dirty="0"/>
                  <a:t>МОДЕРНИЗАЦИЯ НА ВИСШИТЕ УЧИЛИЩА</a:t>
                </a:r>
              </a:p>
            </p:txBody>
          </p:sp>
          <p:sp>
            <p:nvSpPr>
              <p:cNvPr id="148" name="Rectangle 147"/>
              <p:cNvSpPr/>
              <p:nvPr/>
            </p:nvSpPr>
            <p:spPr>
              <a:xfrm>
                <a:off x="2015079" y="3960008"/>
                <a:ext cx="476074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bg-BG" sz="2000" b="1" dirty="0" smtClean="0"/>
                  <a:t>ПО2</a:t>
                </a:r>
                <a:endParaRPr lang="en-US" sz="2000" b="1" dirty="0"/>
              </a:p>
            </p:txBody>
          </p:sp>
        </p:grpSp>
        <p:grpSp>
          <p:nvGrpSpPr>
            <p:cNvPr id="149" name="Group 148"/>
            <p:cNvGrpSpPr/>
            <p:nvPr/>
          </p:nvGrpSpPr>
          <p:grpSpPr>
            <a:xfrm>
              <a:off x="4771111" y="4551923"/>
              <a:ext cx="1305971" cy="1265917"/>
              <a:chOff x="2173166" y="3954534"/>
              <a:chExt cx="1305971" cy="1265917"/>
            </a:xfrm>
          </p:grpSpPr>
          <p:sp>
            <p:nvSpPr>
              <p:cNvPr id="150" name="Rectangle 149"/>
              <p:cNvSpPr/>
              <p:nvPr/>
            </p:nvSpPr>
            <p:spPr>
              <a:xfrm>
                <a:off x="2173166" y="4343288"/>
                <a:ext cx="1305971" cy="8771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bg-BG" sz="1700" cap="all" dirty="0"/>
                  <a:t>П</a:t>
                </a:r>
                <a:r>
                  <a:rPr lang="bg-BG" sz="1700" dirty="0"/>
                  <a:t>ОДКРЕПА ЗА ПРИОБЩАВАЩО ОБРАЗОВАНИЕ </a:t>
                </a:r>
                <a:endParaRPr lang="en-US" sz="1700" dirty="0"/>
              </a:p>
            </p:txBody>
          </p:sp>
          <p:sp>
            <p:nvSpPr>
              <p:cNvPr id="151" name="Rectangle 150"/>
              <p:cNvSpPr/>
              <p:nvPr/>
            </p:nvSpPr>
            <p:spPr>
              <a:xfrm>
                <a:off x="2176085" y="3954534"/>
                <a:ext cx="476074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bg-BG" sz="2000" b="1" dirty="0" smtClean="0"/>
                  <a:t>ПО3</a:t>
                </a:r>
                <a:endParaRPr lang="en-US" sz="2000" b="1" dirty="0"/>
              </a:p>
            </p:txBody>
          </p:sp>
        </p:grpSp>
        <p:grpSp>
          <p:nvGrpSpPr>
            <p:cNvPr id="158" name="Group 157"/>
            <p:cNvGrpSpPr/>
            <p:nvPr/>
          </p:nvGrpSpPr>
          <p:grpSpPr>
            <a:xfrm>
              <a:off x="1977626" y="2097419"/>
              <a:ext cx="1503821" cy="1742593"/>
              <a:chOff x="2015080" y="3981656"/>
              <a:chExt cx="1503821" cy="1742593"/>
            </a:xfrm>
          </p:grpSpPr>
          <p:sp>
            <p:nvSpPr>
              <p:cNvPr id="159" name="Rectangle 158"/>
              <p:cNvSpPr/>
              <p:nvPr/>
            </p:nvSpPr>
            <p:spPr>
              <a:xfrm>
                <a:off x="2015080" y="4323866"/>
                <a:ext cx="1503821" cy="14003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bg-BG" sz="1700" dirty="0" smtClean="0"/>
                  <a:t>ПРОФЕСИОНАЛНО </a:t>
                </a:r>
                <a:r>
                  <a:rPr lang="bg-BG" sz="1700" dirty="0"/>
                  <a:t>ОБРАЗОВАНИЕ ЗА УСПЕШНА РЕАЛИЗАЦИЯ НА ПАЗАРА НА ТРУДА</a:t>
                </a:r>
                <a:endParaRPr lang="en-US" sz="1700" dirty="0"/>
              </a:p>
            </p:txBody>
          </p:sp>
          <p:sp>
            <p:nvSpPr>
              <p:cNvPr id="160" name="Rectangle 159"/>
              <p:cNvSpPr/>
              <p:nvPr/>
            </p:nvSpPr>
            <p:spPr>
              <a:xfrm>
                <a:off x="2015080" y="3981656"/>
                <a:ext cx="476074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bg-BG" sz="2000" b="1" dirty="0" smtClean="0"/>
                  <a:t>ПО2</a:t>
                </a:r>
                <a:endParaRPr lang="en-US" sz="2000" b="1" dirty="0"/>
              </a:p>
            </p:txBody>
          </p:sp>
        </p:grpSp>
        <p:grpSp>
          <p:nvGrpSpPr>
            <p:cNvPr id="161" name="Group 160"/>
            <p:cNvGrpSpPr/>
            <p:nvPr/>
          </p:nvGrpSpPr>
          <p:grpSpPr>
            <a:xfrm>
              <a:off x="3821569" y="2097419"/>
              <a:ext cx="1406013" cy="958779"/>
              <a:chOff x="2109554" y="3981656"/>
              <a:chExt cx="1406013" cy="958779"/>
            </a:xfrm>
          </p:grpSpPr>
          <p:sp>
            <p:nvSpPr>
              <p:cNvPr id="162" name="Rectangle 161"/>
              <p:cNvSpPr/>
              <p:nvPr/>
            </p:nvSpPr>
            <p:spPr>
              <a:xfrm>
                <a:off x="2127586" y="4324882"/>
                <a:ext cx="1387981" cy="6155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bg-BG" sz="1700" cap="all" dirty="0"/>
                  <a:t>ограмотяване на възрастни – 2</a:t>
                </a:r>
                <a:endParaRPr lang="en-US" sz="1700" dirty="0"/>
              </a:p>
            </p:txBody>
          </p:sp>
          <p:sp>
            <p:nvSpPr>
              <p:cNvPr id="163" name="Rectangle 162"/>
              <p:cNvSpPr/>
              <p:nvPr/>
            </p:nvSpPr>
            <p:spPr>
              <a:xfrm>
                <a:off x="2109554" y="3981656"/>
                <a:ext cx="476074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bg-BG" sz="2000" b="1" dirty="0" smtClean="0"/>
                  <a:t>ПО3</a:t>
                </a:r>
                <a:endParaRPr lang="en-US" sz="2000" b="1" dirty="0"/>
              </a:p>
            </p:txBody>
          </p:sp>
        </p:grpSp>
        <p:grpSp>
          <p:nvGrpSpPr>
            <p:cNvPr id="164" name="Group 163"/>
            <p:cNvGrpSpPr/>
            <p:nvPr/>
          </p:nvGrpSpPr>
          <p:grpSpPr>
            <a:xfrm>
              <a:off x="5579651" y="2106458"/>
              <a:ext cx="1394549" cy="1696806"/>
              <a:chOff x="2161765" y="3990695"/>
              <a:chExt cx="1394549" cy="1696806"/>
            </a:xfrm>
          </p:grpSpPr>
          <p:sp>
            <p:nvSpPr>
              <p:cNvPr id="165" name="Rectangle 164"/>
              <p:cNvSpPr/>
              <p:nvPr/>
            </p:nvSpPr>
            <p:spPr>
              <a:xfrm>
                <a:off x="2164999" y="4287118"/>
                <a:ext cx="1391315" cy="14003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bg-BG" sz="1700" dirty="0"/>
                  <a:t>ПОДКРЕПА НА УЯЗВИМИ ГРУПИ ЗА ДОСТЪП ДО ВИСШЕ ОБРАЗОВАНИЕ</a:t>
                </a:r>
                <a:endParaRPr lang="en-US" sz="1700" b="1" u="sng" dirty="0">
                  <a:solidFill>
                    <a:srgbClr val="009900"/>
                  </a:solidFill>
                </a:endParaRPr>
              </a:p>
            </p:txBody>
          </p:sp>
          <p:sp>
            <p:nvSpPr>
              <p:cNvPr id="166" name="Rectangle 165"/>
              <p:cNvSpPr/>
              <p:nvPr/>
            </p:nvSpPr>
            <p:spPr>
              <a:xfrm>
                <a:off x="2161765" y="3990695"/>
                <a:ext cx="476074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bg-BG" sz="2000" b="1" dirty="0" smtClean="0"/>
                  <a:t>ПО3</a:t>
                </a:r>
                <a:endParaRPr lang="en-US" sz="2000" b="1" dirty="0"/>
              </a:p>
            </p:txBody>
          </p:sp>
        </p:grpSp>
      </p:grpSp>
      <p:sp>
        <p:nvSpPr>
          <p:cNvPr id="9" name="Rectangle 8"/>
          <p:cNvSpPr/>
          <p:nvPr/>
        </p:nvSpPr>
        <p:spPr>
          <a:xfrm>
            <a:off x="835578" y="3110029"/>
            <a:ext cx="3190937" cy="1323439"/>
          </a:xfrm>
          <a:prstGeom prst="rect">
            <a:avLst/>
          </a:prstGeom>
          <a:noFill/>
        </p:spPr>
        <p:txBody>
          <a:bodyPr vert="horz" wrap="none" lIns="91440" tIns="45720" rIns="91440" bIns="45720">
            <a:spAutoFit/>
          </a:bodyPr>
          <a:lstStyle/>
          <a:p>
            <a:pPr algn="ctr"/>
            <a:r>
              <a:rPr lang="bg-BG" sz="4000" dirty="0" smtClean="0">
                <a:ln w="0"/>
                <a:solidFill>
                  <a:srgbClr val="C00000"/>
                </a:solidFill>
                <a:effectLst>
                  <a:glow rad="63500">
                    <a:srgbClr val="A51321">
                      <a:alpha val="40000"/>
                    </a:srgb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Индикативен </a:t>
            </a:r>
          </a:p>
          <a:p>
            <a:pPr algn="ctr"/>
            <a:r>
              <a:rPr lang="bg-BG" sz="4000" dirty="0" smtClean="0">
                <a:ln w="0"/>
                <a:solidFill>
                  <a:srgbClr val="C00000"/>
                </a:solidFill>
                <a:effectLst>
                  <a:glow rad="63500">
                    <a:srgbClr val="A51321">
                      <a:alpha val="40000"/>
                    </a:srgb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график</a:t>
            </a:r>
            <a:endParaRPr lang="en-US" sz="4000" dirty="0">
              <a:ln w="0"/>
              <a:solidFill>
                <a:srgbClr val="C00000"/>
              </a:solidFill>
              <a:effectLst>
                <a:glow rad="63500">
                  <a:srgbClr val="A51321">
                    <a:alpha val="40000"/>
                  </a:srgb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9" y="2019991"/>
            <a:ext cx="4720216" cy="3279278"/>
          </a:xfrm>
          <a:prstGeom prst="donut">
            <a:avLst/>
          </a:prstGeom>
          <a:effectLst>
            <a:glow rad="228600">
              <a:schemeClr val="bg1">
                <a:lumMod val="85000"/>
                <a:alpha val="40000"/>
              </a:schemeClr>
            </a:glow>
            <a:softEdge rad="139700"/>
          </a:effectLst>
        </p:spPr>
      </p:pic>
    </p:spTree>
    <p:extLst>
      <p:ext uri="{BB962C8B-B14F-4D97-AF65-F5344CB8AC3E}">
        <p14:creationId xmlns:p14="http://schemas.microsoft.com/office/powerpoint/2010/main" val="234497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37466"/>
            <a:ext cx="12192000" cy="342053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7680" y="1419514"/>
            <a:ext cx="1784120" cy="1115075"/>
          </a:xfrm>
          <a:prstGeom prst="rect">
            <a:avLst/>
          </a:prstGeom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58219" y="1595610"/>
            <a:ext cx="11315336" cy="2139886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  <a:tabLst>
                <a:tab pos="265113" algn="l"/>
              </a:tabLst>
            </a:pPr>
            <a:r>
              <a:rPr lang="bg-BG" sz="1800" b="1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Процедура „</a:t>
            </a:r>
            <a:r>
              <a:rPr lang="ru-RU" sz="1800" b="1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ПРОФЕСИОНАЛНО ОБРАЗОВАНИЕ ЗА УСПЕШНА РЕАЛИЗАЦИЯ НА ПАЗАРА НА ТРУДА</a:t>
            </a:r>
            <a:r>
              <a:rPr lang="bg-BG" sz="1800" b="1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br>
              <a:rPr lang="bg-BG" sz="1800" b="1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800" b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Основни дейности:</a:t>
            </a:r>
            <a:r>
              <a:rPr lang="en-US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bg-BG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- </a:t>
            </a:r>
            <a: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Подкрепа за практическото обучение на учениците от ПГ чрез допълнителни практики в реална работна среда; </a:t>
            </a:r>
            <a:b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- Валидиране на знания, умения и компетентности на лица над 16 г.; </a:t>
            </a:r>
            <a:b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- Въвеждане на гъвкави форми на обучение в проф. образование, например модулно обучение за придобиване на проф. квалификация и учебна документация, разработена в сътрудничество с представители на бизнеса; </a:t>
            </a:r>
            <a:b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- Актуализация на учебни програми и учебни планове в професионалното образование с участие на работодателите и планиране на обучението в съответствие с нуждите на пазара на труда; </a:t>
            </a:r>
            <a:b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- Провеждане на информационни кампании за популяризиране възможностите за валидиране на знания и умения.</a:t>
            </a:r>
            <a:endParaRPr lang="en-GB" sz="16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0905" y="1253996"/>
            <a:ext cx="119908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400" b="1" cap="smal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Процедури по </a:t>
            </a:r>
            <a:r>
              <a:rPr lang="bg-BG" sz="24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Приоритетна </a:t>
            </a:r>
            <a:r>
              <a:rPr lang="bg-BG" sz="2400" b="1" cap="smal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 </a:t>
            </a:r>
            <a:r>
              <a:rPr lang="bg-BG" sz="24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400" dirty="0"/>
          </a:p>
        </p:txBody>
      </p:sp>
      <p:sp>
        <p:nvSpPr>
          <p:cNvPr id="7" name="Freeform 6"/>
          <p:cNvSpPr/>
          <p:nvPr/>
        </p:nvSpPr>
        <p:spPr>
          <a:xfrm>
            <a:off x="490685" y="3883239"/>
            <a:ext cx="2398720" cy="938493"/>
          </a:xfrm>
          <a:custGeom>
            <a:avLst/>
            <a:gdLst>
              <a:gd name="connsiteX0" fmla="*/ 0 w 2398720"/>
              <a:gd name="connsiteY0" fmla="*/ 93849 h 938493"/>
              <a:gd name="connsiteX1" fmla="*/ 93849 w 2398720"/>
              <a:gd name="connsiteY1" fmla="*/ 0 h 938493"/>
              <a:gd name="connsiteX2" fmla="*/ 2304871 w 2398720"/>
              <a:gd name="connsiteY2" fmla="*/ 0 h 938493"/>
              <a:gd name="connsiteX3" fmla="*/ 2398720 w 2398720"/>
              <a:gd name="connsiteY3" fmla="*/ 93849 h 938493"/>
              <a:gd name="connsiteX4" fmla="*/ 2398720 w 2398720"/>
              <a:gd name="connsiteY4" fmla="*/ 844644 h 938493"/>
              <a:gd name="connsiteX5" fmla="*/ 2304871 w 2398720"/>
              <a:gd name="connsiteY5" fmla="*/ 938493 h 938493"/>
              <a:gd name="connsiteX6" fmla="*/ 93849 w 2398720"/>
              <a:gd name="connsiteY6" fmla="*/ 938493 h 938493"/>
              <a:gd name="connsiteX7" fmla="*/ 0 w 2398720"/>
              <a:gd name="connsiteY7" fmla="*/ 844644 h 938493"/>
              <a:gd name="connsiteX8" fmla="*/ 0 w 2398720"/>
              <a:gd name="connsiteY8" fmla="*/ 93849 h 938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98720" h="938493">
                <a:moveTo>
                  <a:pt x="0" y="93849"/>
                </a:moveTo>
                <a:cubicBezTo>
                  <a:pt x="0" y="42018"/>
                  <a:pt x="42018" y="0"/>
                  <a:pt x="93849" y="0"/>
                </a:cubicBezTo>
                <a:lnTo>
                  <a:pt x="2304871" y="0"/>
                </a:lnTo>
                <a:cubicBezTo>
                  <a:pt x="2356702" y="0"/>
                  <a:pt x="2398720" y="42018"/>
                  <a:pt x="2398720" y="93849"/>
                </a:cubicBezTo>
                <a:lnTo>
                  <a:pt x="2398720" y="844644"/>
                </a:lnTo>
                <a:cubicBezTo>
                  <a:pt x="2398720" y="896475"/>
                  <a:pt x="2356702" y="938493"/>
                  <a:pt x="2304871" y="938493"/>
                </a:cubicBezTo>
                <a:lnTo>
                  <a:pt x="93849" y="938493"/>
                </a:lnTo>
                <a:cubicBezTo>
                  <a:pt x="42018" y="938493"/>
                  <a:pt x="0" y="896475"/>
                  <a:pt x="0" y="844644"/>
                </a:cubicBezTo>
                <a:lnTo>
                  <a:pt x="0" y="93849"/>
                </a:lnTo>
                <a:close/>
              </a:path>
            </a:pathLst>
          </a:custGeom>
          <a:solidFill>
            <a:srgbClr val="A51321"/>
          </a:solidFill>
          <a:ln>
            <a:solidFill>
              <a:srgbClr val="800000"/>
            </a:solidFill>
          </a:ln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792" tIns="113792" rIns="113792" bIns="373791" numCol="1" spcCol="1270" anchor="t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1700" b="1" kern="1200" dirty="0" smtClean="0"/>
              <a:t>Допустими кандидати </a:t>
            </a:r>
            <a:endParaRPr lang="en-US" sz="1700" kern="1200" dirty="0"/>
          </a:p>
        </p:txBody>
      </p:sp>
      <p:sp>
        <p:nvSpPr>
          <p:cNvPr id="8" name="Freeform 7"/>
          <p:cNvSpPr/>
          <p:nvPr/>
        </p:nvSpPr>
        <p:spPr>
          <a:xfrm>
            <a:off x="920435" y="4320301"/>
            <a:ext cx="2950810" cy="2362510"/>
          </a:xfrm>
          <a:custGeom>
            <a:avLst/>
            <a:gdLst>
              <a:gd name="connsiteX0" fmla="*/ 0 w 2616714"/>
              <a:gd name="connsiteY0" fmla="*/ 231588 h 2315875"/>
              <a:gd name="connsiteX1" fmla="*/ 231588 w 2616714"/>
              <a:gd name="connsiteY1" fmla="*/ 0 h 2315875"/>
              <a:gd name="connsiteX2" fmla="*/ 2385127 w 2616714"/>
              <a:gd name="connsiteY2" fmla="*/ 0 h 2315875"/>
              <a:gd name="connsiteX3" fmla="*/ 2616715 w 2616714"/>
              <a:gd name="connsiteY3" fmla="*/ 231588 h 2315875"/>
              <a:gd name="connsiteX4" fmla="*/ 2616714 w 2616714"/>
              <a:gd name="connsiteY4" fmla="*/ 2084288 h 2315875"/>
              <a:gd name="connsiteX5" fmla="*/ 2385126 w 2616714"/>
              <a:gd name="connsiteY5" fmla="*/ 2315876 h 2315875"/>
              <a:gd name="connsiteX6" fmla="*/ 231588 w 2616714"/>
              <a:gd name="connsiteY6" fmla="*/ 2315875 h 2315875"/>
              <a:gd name="connsiteX7" fmla="*/ 0 w 2616714"/>
              <a:gd name="connsiteY7" fmla="*/ 2084287 h 2315875"/>
              <a:gd name="connsiteX8" fmla="*/ 0 w 2616714"/>
              <a:gd name="connsiteY8" fmla="*/ 231588 h 2315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16714" h="2315875">
                <a:moveTo>
                  <a:pt x="0" y="231588"/>
                </a:moveTo>
                <a:cubicBezTo>
                  <a:pt x="0" y="103685"/>
                  <a:pt x="103685" y="0"/>
                  <a:pt x="231588" y="0"/>
                </a:cubicBezTo>
                <a:lnTo>
                  <a:pt x="2385127" y="0"/>
                </a:lnTo>
                <a:cubicBezTo>
                  <a:pt x="2513030" y="0"/>
                  <a:pt x="2616715" y="103685"/>
                  <a:pt x="2616715" y="231588"/>
                </a:cubicBezTo>
                <a:cubicBezTo>
                  <a:pt x="2616715" y="849155"/>
                  <a:pt x="2616714" y="1466721"/>
                  <a:pt x="2616714" y="2084288"/>
                </a:cubicBezTo>
                <a:cubicBezTo>
                  <a:pt x="2616714" y="2212191"/>
                  <a:pt x="2513029" y="2315876"/>
                  <a:pt x="2385126" y="2315876"/>
                </a:cubicBezTo>
                <a:lnTo>
                  <a:pt x="231588" y="2315875"/>
                </a:lnTo>
                <a:cubicBezTo>
                  <a:pt x="103685" y="2315875"/>
                  <a:pt x="0" y="2212190"/>
                  <a:pt x="0" y="2084287"/>
                </a:cubicBezTo>
                <a:lnTo>
                  <a:pt x="0" y="231588"/>
                </a:lnTo>
                <a:close/>
              </a:path>
            </a:pathLst>
          </a:custGeom>
          <a:solidFill>
            <a:srgbClr val="EAF3BF">
              <a:alpha val="90000"/>
            </a:srgbClr>
          </a:solidFill>
          <a:ln>
            <a:noFill/>
          </a:ln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7398" tIns="167398" rIns="167398" bIns="167398" numCol="1" spcCol="1270" anchor="t" anchorCtr="0">
            <a:noAutofit/>
          </a:bodyPr>
          <a:lstStyle/>
          <a:p>
            <a:pPr marL="114300" lvl="1" indent="-114300" algn="l" defTabSz="60007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sz="1400" b="1" kern="1200" dirty="0" smtClean="0"/>
              <a:t>Допустими кандидати: </a:t>
            </a:r>
            <a:r>
              <a:rPr lang="bg-BG" sz="1400" kern="1200" dirty="0" smtClean="0"/>
              <a:t>Браншови организации;</a:t>
            </a:r>
            <a:endParaRPr lang="en-US" sz="1400" kern="1200" dirty="0"/>
          </a:p>
          <a:p>
            <a:pPr marL="114300" lvl="1" indent="-114300" algn="l" defTabSz="60007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sz="1400" b="1" kern="1200" dirty="0" smtClean="0"/>
              <a:t>Допустими партньори: </a:t>
            </a:r>
            <a:r>
              <a:rPr lang="bg-BG" sz="1400" kern="1200" dirty="0" smtClean="0"/>
              <a:t>Професионални гимназии; Браншови организации; Национално представителни организации на работниците и служителите и на работодателите; </a:t>
            </a:r>
            <a:endParaRPr lang="bg-BG" sz="1400" b="1" kern="1200" dirty="0"/>
          </a:p>
          <a:p>
            <a:pPr marL="114300" lvl="1" indent="-114300" algn="l" defTabSz="60007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sz="1400" b="1" kern="1200" dirty="0" smtClean="0"/>
              <a:t>Асоциирани партньори: </a:t>
            </a:r>
            <a:r>
              <a:rPr lang="bg-BG" sz="1400" kern="1200" dirty="0" smtClean="0"/>
              <a:t>Работодатели</a:t>
            </a:r>
            <a:endParaRPr lang="bg-BG" sz="1400" b="1" kern="1200" dirty="0"/>
          </a:p>
        </p:txBody>
      </p:sp>
      <p:sp>
        <p:nvSpPr>
          <p:cNvPr id="10" name="Freeform 9"/>
          <p:cNvSpPr/>
          <p:nvPr/>
        </p:nvSpPr>
        <p:spPr>
          <a:xfrm>
            <a:off x="3535523" y="3863151"/>
            <a:ext cx="870450" cy="589618"/>
          </a:xfrm>
          <a:custGeom>
            <a:avLst/>
            <a:gdLst>
              <a:gd name="connsiteX0" fmla="*/ 0 w 870450"/>
              <a:gd name="connsiteY0" fmla="*/ 117924 h 589618"/>
              <a:gd name="connsiteX1" fmla="*/ 575641 w 870450"/>
              <a:gd name="connsiteY1" fmla="*/ 117924 h 589618"/>
              <a:gd name="connsiteX2" fmla="*/ 575641 w 870450"/>
              <a:gd name="connsiteY2" fmla="*/ 0 h 589618"/>
              <a:gd name="connsiteX3" fmla="*/ 870450 w 870450"/>
              <a:gd name="connsiteY3" fmla="*/ 294809 h 589618"/>
              <a:gd name="connsiteX4" fmla="*/ 575641 w 870450"/>
              <a:gd name="connsiteY4" fmla="*/ 589618 h 589618"/>
              <a:gd name="connsiteX5" fmla="*/ 575641 w 870450"/>
              <a:gd name="connsiteY5" fmla="*/ 471694 h 589618"/>
              <a:gd name="connsiteX6" fmla="*/ 0 w 870450"/>
              <a:gd name="connsiteY6" fmla="*/ 471694 h 589618"/>
              <a:gd name="connsiteX7" fmla="*/ 0 w 870450"/>
              <a:gd name="connsiteY7" fmla="*/ 117924 h 589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0450" h="589618">
                <a:moveTo>
                  <a:pt x="0" y="117924"/>
                </a:moveTo>
                <a:lnTo>
                  <a:pt x="575641" y="117924"/>
                </a:lnTo>
                <a:lnTo>
                  <a:pt x="575641" y="0"/>
                </a:lnTo>
                <a:lnTo>
                  <a:pt x="870450" y="294809"/>
                </a:lnTo>
                <a:lnTo>
                  <a:pt x="575641" y="589618"/>
                </a:lnTo>
                <a:lnTo>
                  <a:pt x="575641" y="471694"/>
                </a:lnTo>
                <a:lnTo>
                  <a:pt x="0" y="471694"/>
                </a:lnTo>
                <a:lnTo>
                  <a:pt x="0" y="117924"/>
                </a:lnTo>
                <a:close/>
              </a:path>
            </a:pathLst>
          </a:custGeom>
          <a:solidFill>
            <a:srgbClr val="D3CB2B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-182000" contourW="19050" prstMaterial="metal">
            <a:bevelT w="88900" h="203200"/>
            <a:bevelB w="165100" h="254000"/>
          </a:sp3d>
        </p:spPr>
        <p:style>
          <a:lnRef idx="0">
            <a:schemeClr val="accent3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17924" rIns="176885" bIns="117924" numCol="1" spcCol="1270" anchor="ctr" anchorCtr="0">
            <a:noAutofit/>
          </a:bodyPr>
          <a:lstStyle/>
          <a:p>
            <a:pPr lvl="0" algn="ctr" defTabSz="177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" kern="1200"/>
          </a:p>
        </p:txBody>
      </p:sp>
      <p:sp>
        <p:nvSpPr>
          <p:cNvPr id="11" name="Freeform 10"/>
          <p:cNvSpPr/>
          <p:nvPr/>
        </p:nvSpPr>
        <p:spPr>
          <a:xfrm>
            <a:off x="4531480" y="3804956"/>
            <a:ext cx="2718695" cy="938493"/>
          </a:xfrm>
          <a:custGeom>
            <a:avLst/>
            <a:gdLst>
              <a:gd name="connsiteX0" fmla="*/ 0 w 2718695"/>
              <a:gd name="connsiteY0" fmla="*/ 93849 h 938493"/>
              <a:gd name="connsiteX1" fmla="*/ 93849 w 2718695"/>
              <a:gd name="connsiteY1" fmla="*/ 0 h 938493"/>
              <a:gd name="connsiteX2" fmla="*/ 2624846 w 2718695"/>
              <a:gd name="connsiteY2" fmla="*/ 0 h 938493"/>
              <a:gd name="connsiteX3" fmla="*/ 2718695 w 2718695"/>
              <a:gd name="connsiteY3" fmla="*/ 93849 h 938493"/>
              <a:gd name="connsiteX4" fmla="*/ 2718695 w 2718695"/>
              <a:gd name="connsiteY4" fmla="*/ 844644 h 938493"/>
              <a:gd name="connsiteX5" fmla="*/ 2624846 w 2718695"/>
              <a:gd name="connsiteY5" fmla="*/ 938493 h 938493"/>
              <a:gd name="connsiteX6" fmla="*/ 93849 w 2718695"/>
              <a:gd name="connsiteY6" fmla="*/ 938493 h 938493"/>
              <a:gd name="connsiteX7" fmla="*/ 0 w 2718695"/>
              <a:gd name="connsiteY7" fmla="*/ 844644 h 938493"/>
              <a:gd name="connsiteX8" fmla="*/ 0 w 2718695"/>
              <a:gd name="connsiteY8" fmla="*/ 93849 h 938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18695" h="938493">
                <a:moveTo>
                  <a:pt x="0" y="93849"/>
                </a:moveTo>
                <a:cubicBezTo>
                  <a:pt x="0" y="42018"/>
                  <a:pt x="42018" y="0"/>
                  <a:pt x="93849" y="0"/>
                </a:cubicBezTo>
                <a:lnTo>
                  <a:pt x="2624846" y="0"/>
                </a:lnTo>
                <a:cubicBezTo>
                  <a:pt x="2676677" y="0"/>
                  <a:pt x="2718695" y="42018"/>
                  <a:pt x="2718695" y="93849"/>
                </a:cubicBezTo>
                <a:lnTo>
                  <a:pt x="2718695" y="844644"/>
                </a:lnTo>
                <a:cubicBezTo>
                  <a:pt x="2718695" y="896475"/>
                  <a:pt x="2676677" y="938493"/>
                  <a:pt x="2624846" y="938493"/>
                </a:cubicBezTo>
                <a:lnTo>
                  <a:pt x="93849" y="938493"/>
                </a:lnTo>
                <a:cubicBezTo>
                  <a:pt x="42018" y="938493"/>
                  <a:pt x="0" y="896475"/>
                  <a:pt x="0" y="844644"/>
                </a:cubicBezTo>
                <a:lnTo>
                  <a:pt x="0" y="93849"/>
                </a:lnTo>
                <a:close/>
              </a:path>
            </a:pathLst>
          </a:custGeom>
          <a:solidFill>
            <a:srgbClr val="A51321"/>
          </a:solidFill>
          <a:ln>
            <a:solidFill>
              <a:srgbClr val="800000"/>
            </a:solidFill>
          </a:ln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792" tIns="113792" rIns="113792" bIns="373791" numCol="1" spcCol="1270" anchor="t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1700" b="1" kern="1200" dirty="0" smtClean="0"/>
              <a:t>Бюджет и начин на предоставяне на БФП</a:t>
            </a:r>
            <a:r>
              <a:rPr lang="bg-BG" sz="1700" kern="1200" dirty="0" smtClean="0"/>
              <a:t>	</a:t>
            </a:r>
            <a:endParaRPr lang="en-US" sz="1700" kern="1200" dirty="0"/>
          </a:p>
        </p:txBody>
      </p:sp>
      <p:sp>
        <p:nvSpPr>
          <p:cNvPr id="12" name="Freeform 11"/>
          <p:cNvSpPr/>
          <p:nvPr/>
        </p:nvSpPr>
        <p:spPr>
          <a:xfrm>
            <a:off x="4712835" y="4499574"/>
            <a:ext cx="2874836" cy="2045489"/>
          </a:xfrm>
          <a:custGeom>
            <a:avLst/>
            <a:gdLst>
              <a:gd name="connsiteX0" fmla="*/ 0 w 2648882"/>
              <a:gd name="connsiteY0" fmla="*/ 184050 h 1840503"/>
              <a:gd name="connsiteX1" fmla="*/ 184050 w 2648882"/>
              <a:gd name="connsiteY1" fmla="*/ 0 h 1840503"/>
              <a:gd name="connsiteX2" fmla="*/ 2464832 w 2648882"/>
              <a:gd name="connsiteY2" fmla="*/ 0 h 1840503"/>
              <a:gd name="connsiteX3" fmla="*/ 2648882 w 2648882"/>
              <a:gd name="connsiteY3" fmla="*/ 184050 h 1840503"/>
              <a:gd name="connsiteX4" fmla="*/ 2648882 w 2648882"/>
              <a:gd name="connsiteY4" fmla="*/ 1656453 h 1840503"/>
              <a:gd name="connsiteX5" fmla="*/ 2464832 w 2648882"/>
              <a:gd name="connsiteY5" fmla="*/ 1840503 h 1840503"/>
              <a:gd name="connsiteX6" fmla="*/ 184050 w 2648882"/>
              <a:gd name="connsiteY6" fmla="*/ 1840503 h 1840503"/>
              <a:gd name="connsiteX7" fmla="*/ 0 w 2648882"/>
              <a:gd name="connsiteY7" fmla="*/ 1656453 h 1840503"/>
              <a:gd name="connsiteX8" fmla="*/ 0 w 2648882"/>
              <a:gd name="connsiteY8" fmla="*/ 184050 h 1840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48882" h="1840503">
                <a:moveTo>
                  <a:pt x="0" y="184050"/>
                </a:moveTo>
                <a:cubicBezTo>
                  <a:pt x="0" y="82402"/>
                  <a:pt x="82402" y="0"/>
                  <a:pt x="184050" y="0"/>
                </a:cubicBezTo>
                <a:lnTo>
                  <a:pt x="2464832" y="0"/>
                </a:lnTo>
                <a:cubicBezTo>
                  <a:pt x="2566480" y="0"/>
                  <a:pt x="2648882" y="82402"/>
                  <a:pt x="2648882" y="184050"/>
                </a:cubicBezTo>
                <a:lnTo>
                  <a:pt x="2648882" y="1656453"/>
                </a:lnTo>
                <a:cubicBezTo>
                  <a:pt x="2648882" y="1758101"/>
                  <a:pt x="2566480" y="1840503"/>
                  <a:pt x="2464832" y="1840503"/>
                </a:cubicBezTo>
                <a:lnTo>
                  <a:pt x="184050" y="1840503"/>
                </a:lnTo>
                <a:cubicBezTo>
                  <a:pt x="82402" y="1840503"/>
                  <a:pt x="0" y="1758101"/>
                  <a:pt x="0" y="1656453"/>
                </a:cubicBezTo>
                <a:lnTo>
                  <a:pt x="0" y="184050"/>
                </a:lnTo>
                <a:close/>
              </a:path>
            </a:pathLst>
          </a:custGeom>
          <a:solidFill>
            <a:srgbClr val="EAF3BF">
              <a:alpha val="90000"/>
            </a:srgbClr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accent3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7698" tIns="167698" rIns="167698" bIns="16769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b="1" dirty="0" smtClean="0"/>
              <a:t>7</a:t>
            </a:r>
            <a:r>
              <a:rPr lang="bg-BG" b="1" kern="1200" dirty="0" smtClean="0"/>
              <a:t> </a:t>
            </a:r>
            <a:r>
              <a:rPr lang="en-US" b="1" dirty="0"/>
              <a:t>2</a:t>
            </a:r>
            <a:r>
              <a:rPr lang="bg-BG" b="1" kern="1200" smtClean="0"/>
              <a:t>00 </a:t>
            </a:r>
            <a:r>
              <a:rPr lang="bg-BG" b="1" kern="1200" dirty="0" smtClean="0"/>
              <a:t>000 лв.</a:t>
            </a:r>
            <a:endParaRPr lang="en-US" b="1" kern="1200" dirty="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kern="1200" dirty="0" smtClean="0"/>
              <a:t>Мин. размер на БФП – 250 000 лв.</a:t>
            </a:r>
            <a:endParaRPr lang="en-US" kern="1200" dirty="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kern="1200" dirty="0" smtClean="0"/>
              <a:t>Макс. размер на БФП – 5</a:t>
            </a:r>
            <a:r>
              <a:rPr lang="en-US" kern="1200" dirty="0" smtClean="0"/>
              <a:t>0</a:t>
            </a:r>
            <a:r>
              <a:rPr lang="bg-BG" kern="1200" dirty="0" smtClean="0"/>
              <a:t>0 000 лв.</a:t>
            </a:r>
            <a:endParaRPr lang="en-US" kern="1200" dirty="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b="1" kern="1200" dirty="0" smtClean="0"/>
              <a:t>Подбор на проектни предложения</a:t>
            </a:r>
            <a:endParaRPr lang="en-US" b="1" kern="1200" dirty="0"/>
          </a:p>
        </p:txBody>
      </p:sp>
      <p:sp>
        <p:nvSpPr>
          <p:cNvPr id="13" name="Freeform 12"/>
          <p:cNvSpPr/>
          <p:nvPr/>
        </p:nvSpPr>
        <p:spPr>
          <a:xfrm>
            <a:off x="7588459" y="3822726"/>
            <a:ext cx="717162" cy="589618"/>
          </a:xfrm>
          <a:custGeom>
            <a:avLst/>
            <a:gdLst>
              <a:gd name="connsiteX0" fmla="*/ 0 w 717162"/>
              <a:gd name="connsiteY0" fmla="*/ 117924 h 589618"/>
              <a:gd name="connsiteX1" fmla="*/ 422353 w 717162"/>
              <a:gd name="connsiteY1" fmla="*/ 117924 h 589618"/>
              <a:gd name="connsiteX2" fmla="*/ 422353 w 717162"/>
              <a:gd name="connsiteY2" fmla="*/ 0 h 589618"/>
              <a:gd name="connsiteX3" fmla="*/ 717162 w 717162"/>
              <a:gd name="connsiteY3" fmla="*/ 294809 h 589618"/>
              <a:gd name="connsiteX4" fmla="*/ 422353 w 717162"/>
              <a:gd name="connsiteY4" fmla="*/ 589618 h 589618"/>
              <a:gd name="connsiteX5" fmla="*/ 422353 w 717162"/>
              <a:gd name="connsiteY5" fmla="*/ 471694 h 589618"/>
              <a:gd name="connsiteX6" fmla="*/ 0 w 717162"/>
              <a:gd name="connsiteY6" fmla="*/ 471694 h 589618"/>
              <a:gd name="connsiteX7" fmla="*/ 0 w 717162"/>
              <a:gd name="connsiteY7" fmla="*/ 117924 h 589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17162" h="589618">
                <a:moveTo>
                  <a:pt x="0" y="117924"/>
                </a:moveTo>
                <a:lnTo>
                  <a:pt x="422353" y="117924"/>
                </a:lnTo>
                <a:lnTo>
                  <a:pt x="422353" y="0"/>
                </a:lnTo>
                <a:lnTo>
                  <a:pt x="717162" y="294809"/>
                </a:lnTo>
                <a:lnTo>
                  <a:pt x="422353" y="589618"/>
                </a:lnTo>
                <a:lnTo>
                  <a:pt x="422353" y="471694"/>
                </a:lnTo>
                <a:lnTo>
                  <a:pt x="0" y="471694"/>
                </a:lnTo>
                <a:lnTo>
                  <a:pt x="0" y="117924"/>
                </a:lnTo>
                <a:close/>
              </a:path>
            </a:pathLst>
          </a:custGeom>
          <a:solidFill>
            <a:srgbClr val="D3CB2B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-182000" contourW="19050" prstMaterial="metal">
            <a:bevelT w="88900" h="203200"/>
            <a:bevelB w="165100" h="254000"/>
          </a:sp3d>
        </p:spPr>
        <p:style>
          <a:lnRef idx="0">
            <a:schemeClr val="accent3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17924" rIns="176885" bIns="117924" numCol="1" spcCol="1270" anchor="ctr" anchorCtr="0">
            <a:noAutofit/>
          </a:bodyPr>
          <a:lstStyle/>
          <a:p>
            <a:pPr lvl="0" algn="ctr" defTabSz="177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" kern="1200"/>
          </a:p>
        </p:txBody>
      </p:sp>
      <p:sp>
        <p:nvSpPr>
          <p:cNvPr id="14" name="Freeform 13"/>
          <p:cNvSpPr/>
          <p:nvPr/>
        </p:nvSpPr>
        <p:spPr>
          <a:xfrm>
            <a:off x="8603311" y="3804956"/>
            <a:ext cx="2573049" cy="937028"/>
          </a:xfrm>
          <a:custGeom>
            <a:avLst/>
            <a:gdLst>
              <a:gd name="connsiteX0" fmla="*/ 0 w 2573049"/>
              <a:gd name="connsiteY0" fmla="*/ 93703 h 937028"/>
              <a:gd name="connsiteX1" fmla="*/ 93703 w 2573049"/>
              <a:gd name="connsiteY1" fmla="*/ 0 h 937028"/>
              <a:gd name="connsiteX2" fmla="*/ 2479346 w 2573049"/>
              <a:gd name="connsiteY2" fmla="*/ 0 h 937028"/>
              <a:gd name="connsiteX3" fmla="*/ 2573049 w 2573049"/>
              <a:gd name="connsiteY3" fmla="*/ 93703 h 937028"/>
              <a:gd name="connsiteX4" fmla="*/ 2573049 w 2573049"/>
              <a:gd name="connsiteY4" fmla="*/ 843325 h 937028"/>
              <a:gd name="connsiteX5" fmla="*/ 2479346 w 2573049"/>
              <a:gd name="connsiteY5" fmla="*/ 937028 h 937028"/>
              <a:gd name="connsiteX6" fmla="*/ 93703 w 2573049"/>
              <a:gd name="connsiteY6" fmla="*/ 937028 h 937028"/>
              <a:gd name="connsiteX7" fmla="*/ 0 w 2573049"/>
              <a:gd name="connsiteY7" fmla="*/ 843325 h 937028"/>
              <a:gd name="connsiteX8" fmla="*/ 0 w 2573049"/>
              <a:gd name="connsiteY8" fmla="*/ 93703 h 93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73049" h="937028">
                <a:moveTo>
                  <a:pt x="0" y="93703"/>
                </a:moveTo>
                <a:cubicBezTo>
                  <a:pt x="0" y="41952"/>
                  <a:pt x="41952" y="0"/>
                  <a:pt x="93703" y="0"/>
                </a:cubicBezTo>
                <a:lnTo>
                  <a:pt x="2479346" y="0"/>
                </a:lnTo>
                <a:cubicBezTo>
                  <a:pt x="2531097" y="0"/>
                  <a:pt x="2573049" y="41952"/>
                  <a:pt x="2573049" y="93703"/>
                </a:cubicBezTo>
                <a:lnTo>
                  <a:pt x="2573049" y="843325"/>
                </a:lnTo>
                <a:cubicBezTo>
                  <a:pt x="2573049" y="895076"/>
                  <a:pt x="2531097" y="937028"/>
                  <a:pt x="2479346" y="937028"/>
                </a:cubicBezTo>
                <a:lnTo>
                  <a:pt x="93703" y="937028"/>
                </a:lnTo>
                <a:cubicBezTo>
                  <a:pt x="41952" y="937028"/>
                  <a:pt x="0" y="895076"/>
                  <a:pt x="0" y="843325"/>
                </a:cubicBezTo>
                <a:lnTo>
                  <a:pt x="0" y="93703"/>
                </a:lnTo>
                <a:close/>
              </a:path>
            </a:pathLst>
          </a:custGeom>
          <a:solidFill>
            <a:srgbClr val="A51321"/>
          </a:solidFill>
          <a:ln>
            <a:solidFill>
              <a:srgbClr val="800000"/>
            </a:solidFill>
          </a:ln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792" tIns="113792" rIns="113792" bIns="373303" numCol="1" spcCol="1270" anchor="t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1700" b="1" kern="1200" dirty="0" smtClean="0"/>
              <a:t>Срокове</a:t>
            </a:r>
            <a:endParaRPr lang="en-US" sz="1700" b="1" kern="1200" dirty="0"/>
          </a:p>
        </p:txBody>
      </p:sp>
      <p:sp>
        <p:nvSpPr>
          <p:cNvPr id="15" name="Freeform 14"/>
          <p:cNvSpPr/>
          <p:nvPr/>
        </p:nvSpPr>
        <p:spPr>
          <a:xfrm>
            <a:off x="9143797" y="4426175"/>
            <a:ext cx="2529758" cy="2091954"/>
          </a:xfrm>
          <a:custGeom>
            <a:avLst/>
            <a:gdLst>
              <a:gd name="connsiteX0" fmla="*/ 0 w 2277034"/>
              <a:gd name="connsiteY0" fmla="*/ 209195 h 2091954"/>
              <a:gd name="connsiteX1" fmla="*/ 209195 w 2277034"/>
              <a:gd name="connsiteY1" fmla="*/ 0 h 2091954"/>
              <a:gd name="connsiteX2" fmla="*/ 2067839 w 2277034"/>
              <a:gd name="connsiteY2" fmla="*/ 0 h 2091954"/>
              <a:gd name="connsiteX3" fmla="*/ 2277034 w 2277034"/>
              <a:gd name="connsiteY3" fmla="*/ 209195 h 2091954"/>
              <a:gd name="connsiteX4" fmla="*/ 2277034 w 2277034"/>
              <a:gd name="connsiteY4" fmla="*/ 1882759 h 2091954"/>
              <a:gd name="connsiteX5" fmla="*/ 2067839 w 2277034"/>
              <a:gd name="connsiteY5" fmla="*/ 2091954 h 2091954"/>
              <a:gd name="connsiteX6" fmla="*/ 209195 w 2277034"/>
              <a:gd name="connsiteY6" fmla="*/ 2091954 h 2091954"/>
              <a:gd name="connsiteX7" fmla="*/ 0 w 2277034"/>
              <a:gd name="connsiteY7" fmla="*/ 1882759 h 2091954"/>
              <a:gd name="connsiteX8" fmla="*/ 0 w 2277034"/>
              <a:gd name="connsiteY8" fmla="*/ 209195 h 2091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77034" h="2091954">
                <a:moveTo>
                  <a:pt x="0" y="209195"/>
                </a:moveTo>
                <a:cubicBezTo>
                  <a:pt x="0" y="93660"/>
                  <a:pt x="93660" y="0"/>
                  <a:pt x="209195" y="0"/>
                </a:cubicBezTo>
                <a:lnTo>
                  <a:pt x="2067839" y="0"/>
                </a:lnTo>
                <a:cubicBezTo>
                  <a:pt x="2183374" y="0"/>
                  <a:pt x="2277034" y="93660"/>
                  <a:pt x="2277034" y="209195"/>
                </a:cubicBezTo>
                <a:lnTo>
                  <a:pt x="2277034" y="1882759"/>
                </a:lnTo>
                <a:cubicBezTo>
                  <a:pt x="2277034" y="1998294"/>
                  <a:pt x="2183374" y="2091954"/>
                  <a:pt x="2067839" y="2091954"/>
                </a:cubicBezTo>
                <a:lnTo>
                  <a:pt x="209195" y="2091954"/>
                </a:lnTo>
                <a:cubicBezTo>
                  <a:pt x="93660" y="2091954"/>
                  <a:pt x="0" y="1998294"/>
                  <a:pt x="0" y="1882759"/>
                </a:cubicBezTo>
                <a:lnTo>
                  <a:pt x="0" y="209195"/>
                </a:lnTo>
                <a:close/>
              </a:path>
            </a:pathLst>
          </a:custGeom>
          <a:solidFill>
            <a:srgbClr val="EAF3BF">
              <a:alpha val="90000"/>
            </a:srgbClr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accent3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5063" tIns="175063" rIns="175063" bIns="175063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b="0" kern="1200" dirty="0" smtClean="0"/>
              <a:t>Дата на </a:t>
            </a:r>
            <a:r>
              <a:rPr lang="bg-BG" dirty="0" smtClean="0"/>
              <a:t>о</a:t>
            </a:r>
            <a:r>
              <a:rPr lang="bg-BG" b="0" kern="1200" dirty="0" smtClean="0"/>
              <a:t>бявяване: </a:t>
            </a:r>
            <a:r>
              <a:rPr lang="bg-BG" b="1" kern="1200" dirty="0" smtClean="0"/>
              <a:t>Ян./февр. 2020 г.</a:t>
            </a:r>
            <a:endParaRPr lang="en-US" b="1" kern="1200" dirty="0"/>
          </a:p>
          <a:p>
            <a:pPr marL="171450" lvl="1" indent="-171450" algn="l" defTabSz="711200">
              <a:lnSpc>
                <a:spcPct val="90000"/>
              </a:lnSpc>
              <a:spcBef>
                <a:spcPts val="1200"/>
              </a:spcBef>
              <a:spcAft>
                <a:spcPct val="15000"/>
              </a:spcAft>
              <a:buChar char="••"/>
            </a:pPr>
            <a:r>
              <a:rPr lang="bg-BG" b="0" kern="1200" dirty="0" smtClean="0"/>
              <a:t>Краен срок за </a:t>
            </a:r>
            <a:r>
              <a:rPr lang="bg-BG" b="1" kern="1200" dirty="0" smtClean="0"/>
              <a:t>кандидатстване: </a:t>
            </a:r>
            <a:r>
              <a:rPr lang="bg-BG" b="0" kern="1200" dirty="0" smtClean="0"/>
              <a:t>Април 2020 г.</a:t>
            </a:r>
            <a:endParaRPr lang="en-US" b="0" kern="1200" dirty="0"/>
          </a:p>
        </p:txBody>
      </p:sp>
    </p:spTree>
    <p:extLst>
      <p:ext uri="{BB962C8B-B14F-4D97-AF65-F5344CB8AC3E}">
        <p14:creationId xmlns:p14="http://schemas.microsoft.com/office/powerpoint/2010/main" val="6192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4890" y="5282937"/>
            <a:ext cx="2439186" cy="162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Image result for ÑÑÑÐ´ÐµÐ½ÑÑÐºÐ¸ Ð¿ÑÐ°ÐºÑÐ¸ÐºÐ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8654" y="5333999"/>
            <a:ext cx="3000375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8001873"/>
              </p:ext>
            </p:extLst>
          </p:nvPr>
        </p:nvGraphicFramePr>
        <p:xfrm>
          <a:off x="555750" y="3250638"/>
          <a:ext cx="11314358" cy="325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0624" y="1282276"/>
            <a:ext cx="1651376" cy="1651376"/>
          </a:xfrm>
          <a:prstGeom prst="lightningBolt">
            <a:avLst/>
          </a:prstGeom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01652" y="1910499"/>
            <a:ext cx="10870349" cy="1173580"/>
          </a:xfrm>
        </p:spPr>
        <p:txBody>
          <a:bodyPr>
            <a:noAutofit/>
          </a:bodyPr>
          <a:lstStyle/>
          <a:p>
            <a:r>
              <a:rPr lang="bg-BG" sz="1800" b="1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Процедура „МОДЕРНИЗАЦИЯ НА ВИСШИТЕ УЧИЛИЩА“</a:t>
            </a:r>
            <a:br>
              <a:rPr lang="bg-BG" sz="1800" b="1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800" b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Основни групи дейности</a:t>
            </a:r>
            <a:r>
              <a:rPr lang="bg-BG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bg-BG" sz="18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bg-BG" sz="18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Управление и организационен капацитет</a:t>
            </a:r>
            <a:r>
              <a:rPr lang="en-US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  <a: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bg-BG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Преподаване и обучение по предприемачество и иновации</a:t>
            </a:r>
            <a:r>
              <a:rPr lang="en-US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  <a: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подготовка и подпомагане на предприемачески умения и развитие</a:t>
            </a:r>
            <a:r>
              <a:rPr lang="en-US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  <a: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bg-BG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Цифрова трансформация и капацитет</a:t>
            </a:r>
            <a:r>
              <a:rPr lang="en-US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  <a: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bg-BG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Трансфер на знания и сътрудничество</a:t>
            </a:r>
            <a:r>
              <a:rPr lang="en-US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  <a:r>
              <a:rPr lang="bg-BG" sz="1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интернационализация на висшето училище</a:t>
            </a:r>
            <a:r>
              <a:rPr lang="bg-BG" sz="1600" i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16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1105" y="1282276"/>
            <a:ext cx="119908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400" b="1" cap="smal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Процедури по Приоритетна ос 2</a:t>
            </a:r>
            <a:r>
              <a:rPr lang="bg-BG" sz="24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7056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04660">
            <a:off x="10200910" y="1409318"/>
            <a:ext cx="1956786" cy="1956786"/>
          </a:xfrm>
          <a:prstGeom prst="chord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10972" y="5176240"/>
            <a:ext cx="2519041" cy="1681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44382" y="1516626"/>
            <a:ext cx="10895887" cy="2158739"/>
          </a:xfrm>
        </p:spPr>
        <p:txBody>
          <a:bodyPr>
            <a:noAutofit/>
          </a:bodyPr>
          <a:lstStyle/>
          <a:p>
            <a:r>
              <a:rPr lang="bg-BG" sz="1800" b="1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Процедура „ПОДКРЕПА ЗА ПРИОБЩАВАЩО ОБРАЗОВАНИЕ“</a:t>
            </a:r>
            <a:br>
              <a:rPr lang="bg-BG" sz="1800" b="1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800" b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Основни дейности:</a:t>
            </a:r>
            <a:r>
              <a:rPr lang="en-US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bg-BG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>Функционална </a:t>
            </a:r>
            <a:r>
              <a:rPr lang="bg-BG" sz="1700" dirty="0">
                <a:solidFill>
                  <a:srgbClr val="002060"/>
                </a:solidFill>
                <a:latin typeface="+mn-lt"/>
              </a:rPr>
              <a:t>оценка на индивидуалните 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>потребности;</a:t>
            </a:r>
            <a:r>
              <a:rPr lang="en-US" sz="17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bg-BG" sz="1700" dirty="0" smtClean="0">
                <a:solidFill>
                  <a:srgbClr val="002060"/>
                </a:solidFill>
                <a:latin typeface="+mn-lt"/>
              </a:rPr>
            </a:b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С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>пециализирани обучения;</a:t>
            </a:r>
            <a:r>
              <a:rPr lang="en-US" sz="17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bg-BG" sz="1700" dirty="0" smtClean="0">
                <a:solidFill>
                  <a:srgbClr val="002060"/>
                </a:solidFill>
                <a:latin typeface="+mn-lt"/>
              </a:rPr>
            </a:b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bg-BG" sz="1700" dirty="0">
                <a:solidFill>
                  <a:srgbClr val="002060"/>
                </a:solidFill>
                <a:latin typeface="+mn-lt"/>
              </a:rPr>
              <a:t>О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>сигуряване на </a:t>
            </a:r>
            <a:r>
              <a:rPr lang="bg-BG" sz="1700" dirty="0">
                <a:solidFill>
                  <a:srgbClr val="002060"/>
                </a:solidFill>
                <a:latin typeface="+mn-lt"/>
              </a:rPr>
              <a:t>материали и учебно-технически средства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>;</a:t>
            </a:r>
            <a:r>
              <a:rPr lang="en-US" sz="17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bg-BG" sz="1700" dirty="0" smtClean="0">
                <a:solidFill>
                  <a:srgbClr val="002060"/>
                </a:solidFill>
                <a:latin typeface="+mn-lt"/>
              </a:rPr>
            </a:b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bg-BG" sz="1700" dirty="0">
                <a:solidFill>
                  <a:srgbClr val="002060"/>
                </a:solidFill>
                <a:latin typeface="+mn-lt"/>
              </a:rPr>
              <a:t>Р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>абота със </a:t>
            </a:r>
            <a:r>
              <a:rPr lang="bg-BG" sz="1700" dirty="0">
                <a:solidFill>
                  <a:srgbClr val="002060"/>
                </a:solidFill>
                <a:latin typeface="+mn-lt"/>
              </a:rPr>
              <a:t>семейства с деца и ученици със 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>СОП и </a:t>
            </a:r>
            <a:r>
              <a:rPr lang="bg-BG" sz="1700" dirty="0">
                <a:solidFill>
                  <a:srgbClr val="002060"/>
                </a:solidFill>
                <a:latin typeface="+mn-lt"/>
              </a:rPr>
              <a:t>такива с поведенчески проблеми; 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bg-BG" sz="1700" dirty="0" smtClean="0">
                <a:solidFill>
                  <a:srgbClr val="002060"/>
                </a:solidFill>
                <a:latin typeface="+mn-lt"/>
              </a:rPr>
            </a:b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bg-BG" sz="1700" dirty="0">
                <a:solidFill>
                  <a:srgbClr val="002060"/>
                </a:solidFill>
                <a:latin typeface="+mn-lt"/>
              </a:rPr>
              <a:t>Д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>ейности за </a:t>
            </a:r>
            <a:r>
              <a:rPr lang="bg-BG" sz="1700" dirty="0">
                <a:solidFill>
                  <a:srgbClr val="002060"/>
                </a:solidFill>
                <a:latin typeface="+mn-lt"/>
              </a:rPr>
              <a:t>подкрепа за личностно развитие за деца и ученици със СОП,  изявени дарби и поведенчески проблеми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>;</a:t>
            </a:r>
            <a:r>
              <a:rPr lang="en-US" sz="17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bg-BG" sz="1700" dirty="0" smtClean="0">
                <a:solidFill>
                  <a:srgbClr val="002060"/>
                </a:solidFill>
                <a:latin typeface="+mn-lt"/>
              </a:rPr>
            </a:b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>превенция за </a:t>
            </a:r>
            <a:r>
              <a:rPr lang="bg-BG" sz="1700" dirty="0">
                <a:solidFill>
                  <a:srgbClr val="002060"/>
                </a:solidFill>
                <a:latin typeface="+mn-lt"/>
              </a:rPr>
              <a:t>намаляването на вербалната агресия, физическото насилие и </a:t>
            </a:r>
            <a:r>
              <a:rPr lang="bg-BG" sz="1700" dirty="0" err="1">
                <a:solidFill>
                  <a:srgbClr val="002060"/>
                </a:solidFill>
                <a:latin typeface="+mn-lt"/>
              </a:rPr>
              <a:t>автоагресията</a:t>
            </a:r>
            <a:r>
              <a:rPr lang="bg-BG" sz="1700" dirty="0">
                <a:solidFill>
                  <a:srgbClr val="002060"/>
                </a:solidFill>
                <a:latin typeface="+mn-lt"/>
              </a:rPr>
              <a:t> в детските градини и училищата</a:t>
            </a:r>
            <a:r>
              <a:rPr lang="bg-BG" sz="1700" dirty="0" smtClean="0">
                <a:solidFill>
                  <a:srgbClr val="002060"/>
                </a:solidFill>
                <a:latin typeface="+mn-lt"/>
              </a:rPr>
              <a:t>.</a:t>
            </a:r>
            <a:endParaRPr lang="en-GB" sz="1700" dirty="0">
              <a:solidFill>
                <a:srgbClr val="002060"/>
              </a:solidFill>
              <a:latin typeface="+mn-lt"/>
              <a:cs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2860" y="1225804"/>
            <a:ext cx="119908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400" b="1" cap="smal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Процедури по Приоритетна ос </a:t>
            </a:r>
            <a:r>
              <a:rPr lang="bg-BG" sz="24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</a:t>
            </a:r>
            <a:endParaRPr lang="en-GB" sz="2400" dirty="0"/>
          </a:p>
        </p:txBody>
      </p:sp>
      <p:grpSp>
        <p:nvGrpSpPr>
          <p:cNvPr id="3" name="Group 2"/>
          <p:cNvGrpSpPr/>
          <p:nvPr/>
        </p:nvGrpSpPr>
        <p:grpSpPr>
          <a:xfrm>
            <a:off x="337461" y="3856911"/>
            <a:ext cx="11387579" cy="2950597"/>
            <a:chOff x="405352" y="3798995"/>
            <a:chExt cx="11387579" cy="2950597"/>
          </a:xfrm>
        </p:grpSpPr>
        <p:sp>
          <p:nvSpPr>
            <p:cNvPr id="6" name="Rectangle 5"/>
            <p:cNvSpPr/>
            <p:nvPr/>
          </p:nvSpPr>
          <p:spPr>
            <a:xfrm>
              <a:off x="405352" y="3799002"/>
              <a:ext cx="11387579" cy="2950590"/>
            </a:xfrm>
            <a:prstGeom prst="rect">
              <a:avLst/>
            </a:prstGeom>
            <a:noFill/>
          </p:spPr>
        </p:sp>
        <p:sp>
          <p:nvSpPr>
            <p:cNvPr id="7" name="Freeform 6"/>
            <p:cNvSpPr/>
            <p:nvPr/>
          </p:nvSpPr>
          <p:spPr>
            <a:xfrm>
              <a:off x="951869" y="3798995"/>
              <a:ext cx="2834663" cy="1423376"/>
            </a:xfrm>
            <a:custGeom>
              <a:avLst/>
              <a:gdLst>
                <a:gd name="connsiteX0" fmla="*/ 0 w 2834663"/>
                <a:gd name="connsiteY0" fmla="*/ 142338 h 1423376"/>
                <a:gd name="connsiteX1" fmla="*/ 142338 w 2834663"/>
                <a:gd name="connsiteY1" fmla="*/ 0 h 1423376"/>
                <a:gd name="connsiteX2" fmla="*/ 2692325 w 2834663"/>
                <a:gd name="connsiteY2" fmla="*/ 0 h 1423376"/>
                <a:gd name="connsiteX3" fmla="*/ 2834663 w 2834663"/>
                <a:gd name="connsiteY3" fmla="*/ 142338 h 1423376"/>
                <a:gd name="connsiteX4" fmla="*/ 2834663 w 2834663"/>
                <a:gd name="connsiteY4" fmla="*/ 1281038 h 1423376"/>
                <a:gd name="connsiteX5" fmla="*/ 2692325 w 2834663"/>
                <a:gd name="connsiteY5" fmla="*/ 1423376 h 1423376"/>
                <a:gd name="connsiteX6" fmla="*/ 142338 w 2834663"/>
                <a:gd name="connsiteY6" fmla="*/ 1423376 h 1423376"/>
                <a:gd name="connsiteX7" fmla="*/ 0 w 2834663"/>
                <a:gd name="connsiteY7" fmla="*/ 1281038 h 1423376"/>
                <a:gd name="connsiteX8" fmla="*/ 0 w 2834663"/>
                <a:gd name="connsiteY8" fmla="*/ 142338 h 1423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34663" h="1423376">
                  <a:moveTo>
                    <a:pt x="0" y="142338"/>
                  </a:moveTo>
                  <a:cubicBezTo>
                    <a:pt x="0" y="63727"/>
                    <a:pt x="63727" y="0"/>
                    <a:pt x="142338" y="0"/>
                  </a:cubicBezTo>
                  <a:lnTo>
                    <a:pt x="2692325" y="0"/>
                  </a:lnTo>
                  <a:cubicBezTo>
                    <a:pt x="2770936" y="0"/>
                    <a:pt x="2834663" y="63727"/>
                    <a:pt x="2834663" y="142338"/>
                  </a:cubicBezTo>
                  <a:lnTo>
                    <a:pt x="2834663" y="1281038"/>
                  </a:lnTo>
                  <a:cubicBezTo>
                    <a:pt x="2834663" y="1359649"/>
                    <a:pt x="2770936" y="1423376"/>
                    <a:pt x="2692325" y="1423376"/>
                  </a:cubicBezTo>
                  <a:lnTo>
                    <a:pt x="142338" y="1423376"/>
                  </a:lnTo>
                  <a:cubicBezTo>
                    <a:pt x="63727" y="1423376"/>
                    <a:pt x="0" y="1359649"/>
                    <a:pt x="0" y="1281038"/>
                  </a:cubicBezTo>
                  <a:lnTo>
                    <a:pt x="0" y="142338"/>
                  </a:lnTo>
                  <a:close/>
                </a:path>
              </a:pathLst>
            </a:custGeom>
            <a:solidFill>
              <a:srgbClr val="A51321"/>
            </a:solidFill>
            <a:ln>
              <a:solidFill>
                <a:srgbClr val="800000"/>
              </a:solidFill>
            </a:ln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3792" tIns="113792" rIns="113792" bIns="535419" numCol="1" spcCol="1270" anchor="t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1700" b="1" kern="1200" dirty="0" smtClean="0"/>
                <a:t>Допустим кандидат </a:t>
              </a:r>
              <a:endParaRPr lang="en-US" sz="1700" kern="1200" dirty="0"/>
            </a:p>
          </p:txBody>
        </p:sp>
        <p:sp>
          <p:nvSpPr>
            <p:cNvPr id="8" name="Freeform 7"/>
            <p:cNvSpPr/>
            <p:nvPr/>
          </p:nvSpPr>
          <p:spPr>
            <a:xfrm>
              <a:off x="1119025" y="4562679"/>
              <a:ext cx="2204048" cy="1663535"/>
            </a:xfrm>
            <a:custGeom>
              <a:avLst/>
              <a:gdLst>
                <a:gd name="connsiteX0" fmla="*/ 0 w 1864659"/>
                <a:gd name="connsiteY0" fmla="*/ 186466 h 2186913"/>
                <a:gd name="connsiteX1" fmla="*/ 186466 w 1864659"/>
                <a:gd name="connsiteY1" fmla="*/ 0 h 2186913"/>
                <a:gd name="connsiteX2" fmla="*/ 1678193 w 1864659"/>
                <a:gd name="connsiteY2" fmla="*/ 0 h 2186913"/>
                <a:gd name="connsiteX3" fmla="*/ 1864659 w 1864659"/>
                <a:gd name="connsiteY3" fmla="*/ 186466 h 2186913"/>
                <a:gd name="connsiteX4" fmla="*/ 1864659 w 1864659"/>
                <a:gd name="connsiteY4" fmla="*/ 2000447 h 2186913"/>
                <a:gd name="connsiteX5" fmla="*/ 1678193 w 1864659"/>
                <a:gd name="connsiteY5" fmla="*/ 2186913 h 2186913"/>
                <a:gd name="connsiteX6" fmla="*/ 186466 w 1864659"/>
                <a:gd name="connsiteY6" fmla="*/ 2186913 h 2186913"/>
                <a:gd name="connsiteX7" fmla="*/ 0 w 1864659"/>
                <a:gd name="connsiteY7" fmla="*/ 2000447 h 2186913"/>
                <a:gd name="connsiteX8" fmla="*/ 0 w 1864659"/>
                <a:gd name="connsiteY8" fmla="*/ 186466 h 218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64659" h="2186913">
                  <a:moveTo>
                    <a:pt x="0" y="186466"/>
                  </a:moveTo>
                  <a:cubicBezTo>
                    <a:pt x="0" y="83484"/>
                    <a:pt x="83484" y="0"/>
                    <a:pt x="186466" y="0"/>
                  </a:cubicBezTo>
                  <a:lnTo>
                    <a:pt x="1678193" y="0"/>
                  </a:lnTo>
                  <a:cubicBezTo>
                    <a:pt x="1781175" y="0"/>
                    <a:pt x="1864659" y="83484"/>
                    <a:pt x="1864659" y="186466"/>
                  </a:cubicBezTo>
                  <a:lnTo>
                    <a:pt x="1864659" y="2000447"/>
                  </a:lnTo>
                  <a:cubicBezTo>
                    <a:pt x="1864659" y="2103429"/>
                    <a:pt x="1781175" y="2186913"/>
                    <a:pt x="1678193" y="2186913"/>
                  </a:cubicBezTo>
                  <a:lnTo>
                    <a:pt x="186466" y="2186913"/>
                  </a:lnTo>
                  <a:cubicBezTo>
                    <a:pt x="83484" y="2186913"/>
                    <a:pt x="0" y="2103429"/>
                    <a:pt x="0" y="2000447"/>
                  </a:cubicBezTo>
                  <a:lnTo>
                    <a:pt x="0" y="186466"/>
                  </a:lnTo>
                  <a:close/>
                </a:path>
              </a:pathLst>
            </a:custGeom>
            <a:solidFill>
              <a:srgbClr val="EAF3BF">
                <a:alpha val="90000"/>
              </a:srgbClr>
            </a:solidFill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300000" contourW="19050" prstMaterial="metal">
              <a:bevelT w="88900" h="203200"/>
              <a:bevelB w="165100" h="254000"/>
            </a:sp3d>
          </p:spPr>
          <p:style>
            <a:lnRef idx="0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8406" tIns="168406" rIns="168406" bIns="168406" numCol="1" spcCol="1270" anchor="t" anchorCtr="0">
              <a:noAutofit/>
            </a:bodyPr>
            <a:lstStyle/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b="1" dirty="0" smtClean="0"/>
                <a:t>Конкретен</a:t>
              </a:r>
              <a:r>
                <a:rPr lang="bg-BG" dirty="0" smtClean="0"/>
                <a:t> </a:t>
              </a:r>
              <a:r>
                <a:rPr lang="bg-BG" b="1" dirty="0" smtClean="0"/>
                <a:t>бенефициент</a:t>
              </a:r>
              <a:r>
                <a:rPr lang="bg-BG" dirty="0" smtClean="0"/>
                <a:t>: </a:t>
              </a:r>
              <a:r>
                <a:rPr lang="bg-BG" kern="1200" dirty="0" smtClean="0"/>
                <a:t>Министерство на образованието и науката</a:t>
              </a:r>
              <a:endParaRPr lang="en-US" kern="1200" dirty="0"/>
            </a:p>
          </p:txBody>
        </p:sp>
        <p:sp>
          <p:nvSpPr>
            <p:cNvPr id="10" name="Freeform 9"/>
            <p:cNvSpPr/>
            <p:nvPr/>
          </p:nvSpPr>
          <p:spPr>
            <a:xfrm rot="13">
              <a:off x="4085657" y="3925072"/>
              <a:ext cx="634142" cy="696775"/>
            </a:xfrm>
            <a:custGeom>
              <a:avLst/>
              <a:gdLst>
                <a:gd name="connsiteX0" fmla="*/ 0 w 634142"/>
                <a:gd name="connsiteY0" fmla="*/ 139355 h 696775"/>
                <a:gd name="connsiteX1" fmla="*/ 317071 w 634142"/>
                <a:gd name="connsiteY1" fmla="*/ 139355 h 696775"/>
                <a:gd name="connsiteX2" fmla="*/ 317071 w 634142"/>
                <a:gd name="connsiteY2" fmla="*/ 0 h 696775"/>
                <a:gd name="connsiteX3" fmla="*/ 634142 w 634142"/>
                <a:gd name="connsiteY3" fmla="*/ 348388 h 696775"/>
                <a:gd name="connsiteX4" fmla="*/ 317071 w 634142"/>
                <a:gd name="connsiteY4" fmla="*/ 696775 h 696775"/>
                <a:gd name="connsiteX5" fmla="*/ 317071 w 634142"/>
                <a:gd name="connsiteY5" fmla="*/ 557420 h 696775"/>
                <a:gd name="connsiteX6" fmla="*/ 0 w 634142"/>
                <a:gd name="connsiteY6" fmla="*/ 557420 h 696775"/>
                <a:gd name="connsiteX7" fmla="*/ 0 w 634142"/>
                <a:gd name="connsiteY7" fmla="*/ 139355 h 696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34142" h="696775">
                  <a:moveTo>
                    <a:pt x="0" y="139355"/>
                  </a:moveTo>
                  <a:lnTo>
                    <a:pt x="317071" y="139355"/>
                  </a:lnTo>
                  <a:lnTo>
                    <a:pt x="317071" y="0"/>
                  </a:lnTo>
                  <a:lnTo>
                    <a:pt x="634142" y="348388"/>
                  </a:lnTo>
                  <a:lnTo>
                    <a:pt x="317071" y="696775"/>
                  </a:lnTo>
                  <a:lnTo>
                    <a:pt x="317071" y="557420"/>
                  </a:lnTo>
                  <a:lnTo>
                    <a:pt x="0" y="557420"/>
                  </a:lnTo>
                  <a:lnTo>
                    <a:pt x="0" y="139355"/>
                  </a:lnTo>
                  <a:close/>
                </a:path>
              </a:pathLst>
            </a:custGeom>
            <a:solidFill>
              <a:srgbClr val="D3CB2B"/>
            </a:solidFill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accent3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39355" rIns="190242" bIns="139354" numCol="1" spcCol="1270" anchor="ctr" anchorCtr="0">
              <a:noAutofit/>
            </a:bodyPr>
            <a:lstStyle/>
            <a:p>
              <a:pPr lvl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400" kern="120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4983029" y="3799008"/>
              <a:ext cx="2452159" cy="1423376"/>
            </a:xfrm>
            <a:custGeom>
              <a:avLst/>
              <a:gdLst>
                <a:gd name="connsiteX0" fmla="*/ 0 w 2452159"/>
                <a:gd name="connsiteY0" fmla="*/ 142338 h 1423376"/>
                <a:gd name="connsiteX1" fmla="*/ 142338 w 2452159"/>
                <a:gd name="connsiteY1" fmla="*/ 0 h 1423376"/>
                <a:gd name="connsiteX2" fmla="*/ 2309821 w 2452159"/>
                <a:gd name="connsiteY2" fmla="*/ 0 h 1423376"/>
                <a:gd name="connsiteX3" fmla="*/ 2452159 w 2452159"/>
                <a:gd name="connsiteY3" fmla="*/ 142338 h 1423376"/>
                <a:gd name="connsiteX4" fmla="*/ 2452159 w 2452159"/>
                <a:gd name="connsiteY4" fmla="*/ 1281038 h 1423376"/>
                <a:gd name="connsiteX5" fmla="*/ 2309821 w 2452159"/>
                <a:gd name="connsiteY5" fmla="*/ 1423376 h 1423376"/>
                <a:gd name="connsiteX6" fmla="*/ 142338 w 2452159"/>
                <a:gd name="connsiteY6" fmla="*/ 1423376 h 1423376"/>
                <a:gd name="connsiteX7" fmla="*/ 0 w 2452159"/>
                <a:gd name="connsiteY7" fmla="*/ 1281038 h 1423376"/>
                <a:gd name="connsiteX8" fmla="*/ 0 w 2452159"/>
                <a:gd name="connsiteY8" fmla="*/ 142338 h 1423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52159" h="1423376">
                  <a:moveTo>
                    <a:pt x="0" y="142338"/>
                  </a:moveTo>
                  <a:cubicBezTo>
                    <a:pt x="0" y="63727"/>
                    <a:pt x="63727" y="0"/>
                    <a:pt x="142338" y="0"/>
                  </a:cubicBezTo>
                  <a:lnTo>
                    <a:pt x="2309821" y="0"/>
                  </a:lnTo>
                  <a:cubicBezTo>
                    <a:pt x="2388432" y="0"/>
                    <a:pt x="2452159" y="63727"/>
                    <a:pt x="2452159" y="142338"/>
                  </a:cubicBezTo>
                  <a:lnTo>
                    <a:pt x="2452159" y="1281038"/>
                  </a:lnTo>
                  <a:cubicBezTo>
                    <a:pt x="2452159" y="1359649"/>
                    <a:pt x="2388432" y="1423376"/>
                    <a:pt x="2309821" y="1423376"/>
                  </a:cubicBezTo>
                  <a:lnTo>
                    <a:pt x="142338" y="1423376"/>
                  </a:lnTo>
                  <a:cubicBezTo>
                    <a:pt x="63727" y="1423376"/>
                    <a:pt x="0" y="1359649"/>
                    <a:pt x="0" y="1281038"/>
                  </a:cubicBezTo>
                  <a:lnTo>
                    <a:pt x="0" y="142338"/>
                  </a:lnTo>
                  <a:close/>
                </a:path>
              </a:pathLst>
            </a:custGeom>
            <a:solidFill>
              <a:srgbClr val="A51321"/>
            </a:solidFill>
            <a:ln>
              <a:solidFill>
                <a:srgbClr val="800000"/>
              </a:solidFill>
            </a:ln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3792" tIns="113792" rIns="113792" bIns="535419" numCol="1" spcCol="1270" anchor="t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1700" b="1" kern="1200" dirty="0" smtClean="0"/>
                <a:t>Бюджет и начин на предоставяне на БФП</a:t>
              </a:r>
              <a:r>
                <a:rPr lang="bg-BG" sz="1700" kern="1200" dirty="0" smtClean="0"/>
                <a:t>	</a:t>
              </a:r>
              <a:endParaRPr lang="en-US" sz="1700" kern="1200" dirty="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5639152" y="4556379"/>
              <a:ext cx="2136326" cy="1857843"/>
            </a:xfrm>
            <a:custGeom>
              <a:avLst/>
              <a:gdLst>
                <a:gd name="connsiteX0" fmla="*/ 0 w 1916808"/>
                <a:gd name="connsiteY0" fmla="*/ 191681 h 2215106"/>
                <a:gd name="connsiteX1" fmla="*/ 191681 w 1916808"/>
                <a:gd name="connsiteY1" fmla="*/ 0 h 2215106"/>
                <a:gd name="connsiteX2" fmla="*/ 1725127 w 1916808"/>
                <a:gd name="connsiteY2" fmla="*/ 0 h 2215106"/>
                <a:gd name="connsiteX3" fmla="*/ 1916808 w 1916808"/>
                <a:gd name="connsiteY3" fmla="*/ 191681 h 2215106"/>
                <a:gd name="connsiteX4" fmla="*/ 1916808 w 1916808"/>
                <a:gd name="connsiteY4" fmla="*/ 2023425 h 2215106"/>
                <a:gd name="connsiteX5" fmla="*/ 1725127 w 1916808"/>
                <a:gd name="connsiteY5" fmla="*/ 2215106 h 2215106"/>
                <a:gd name="connsiteX6" fmla="*/ 191681 w 1916808"/>
                <a:gd name="connsiteY6" fmla="*/ 2215106 h 2215106"/>
                <a:gd name="connsiteX7" fmla="*/ 0 w 1916808"/>
                <a:gd name="connsiteY7" fmla="*/ 2023425 h 2215106"/>
                <a:gd name="connsiteX8" fmla="*/ 0 w 1916808"/>
                <a:gd name="connsiteY8" fmla="*/ 191681 h 22151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16808" h="2215106">
                  <a:moveTo>
                    <a:pt x="0" y="191681"/>
                  </a:moveTo>
                  <a:cubicBezTo>
                    <a:pt x="0" y="85819"/>
                    <a:pt x="85819" y="0"/>
                    <a:pt x="191681" y="0"/>
                  </a:cubicBezTo>
                  <a:lnTo>
                    <a:pt x="1725127" y="0"/>
                  </a:lnTo>
                  <a:cubicBezTo>
                    <a:pt x="1830989" y="0"/>
                    <a:pt x="1916808" y="85819"/>
                    <a:pt x="1916808" y="191681"/>
                  </a:cubicBezTo>
                  <a:lnTo>
                    <a:pt x="1916808" y="2023425"/>
                  </a:lnTo>
                  <a:cubicBezTo>
                    <a:pt x="1916808" y="2129287"/>
                    <a:pt x="1830989" y="2215106"/>
                    <a:pt x="1725127" y="2215106"/>
                  </a:cubicBezTo>
                  <a:lnTo>
                    <a:pt x="191681" y="2215106"/>
                  </a:lnTo>
                  <a:cubicBezTo>
                    <a:pt x="85819" y="2215106"/>
                    <a:pt x="0" y="2129287"/>
                    <a:pt x="0" y="2023425"/>
                  </a:cubicBezTo>
                  <a:lnTo>
                    <a:pt x="0" y="191681"/>
                  </a:lnTo>
                  <a:close/>
                </a:path>
              </a:pathLst>
            </a:custGeom>
            <a:solidFill>
              <a:srgbClr val="EAF3BF">
                <a:alpha val="90000"/>
              </a:srgbClr>
            </a:solidFill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300000" contourW="19050" prstMaterial="metal">
              <a:bevelT w="88900" h="203200"/>
              <a:bevelB w="165100" h="254000"/>
            </a:sp3d>
          </p:spPr>
          <p:style>
            <a:lnRef idx="0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9933" tIns="169933" rIns="169933" bIns="169933" numCol="1" spcCol="1270" anchor="t" anchorCtr="0">
              <a:noAutofit/>
            </a:bodyPr>
            <a:lstStyle/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700" b="1" kern="1200" dirty="0" smtClean="0"/>
                <a:t>3</a:t>
              </a:r>
              <a:r>
                <a:rPr lang="en-US" sz="1700" b="1" kern="1200" dirty="0" smtClean="0"/>
                <a:t>1</a:t>
              </a:r>
              <a:r>
                <a:rPr lang="bg-BG" sz="1700" b="1" kern="1200" dirty="0" smtClean="0"/>
                <a:t> 000 000 лв.</a:t>
              </a:r>
            </a:p>
            <a:p>
              <a:pPr marL="0" lvl="1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800" b="1" kern="1200" dirty="0"/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700" kern="1200" dirty="0" smtClean="0"/>
                <a:t>Директно предоставяне на конкретен бенефициент</a:t>
              </a:r>
              <a:endParaRPr lang="en-US" sz="1700" kern="1200" dirty="0"/>
            </a:p>
          </p:txBody>
        </p:sp>
        <p:sp>
          <p:nvSpPr>
            <p:cNvPr id="13" name="Freeform 12"/>
            <p:cNvSpPr/>
            <p:nvPr/>
          </p:nvSpPr>
          <p:spPr>
            <a:xfrm rot="21598536">
              <a:off x="7741456" y="3924288"/>
              <a:ext cx="649289" cy="696775"/>
            </a:xfrm>
            <a:custGeom>
              <a:avLst/>
              <a:gdLst>
                <a:gd name="connsiteX0" fmla="*/ 0 w 649289"/>
                <a:gd name="connsiteY0" fmla="*/ 139355 h 696775"/>
                <a:gd name="connsiteX1" fmla="*/ 324645 w 649289"/>
                <a:gd name="connsiteY1" fmla="*/ 139355 h 696775"/>
                <a:gd name="connsiteX2" fmla="*/ 324645 w 649289"/>
                <a:gd name="connsiteY2" fmla="*/ 0 h 696775"/>
                <a:gd name="connsiteX3" fmla="*/ 649289 w 649289"/>
                <a:gd name="connsiteY3" fmla="*/ 348388 h 696775"/>
                <a:gd name="connsiteX4" fmla="*/ 324645 w 649289"/>
                <a:gd name="connsiteY4" fmla="*/ 696775 h 696775"/>
                <a:gd name="connsiteX5" fmla="*/ 324645 w 649289"/>
                <a:gd name="connsiteY5" fmla="*/ 557420 h 696775"/>
                <a:gd name="connsiteX6" fmla="*/ 0 w 649289"/>
                <a:gd name="connsiteY6" fmla="*/ 557420 h 696775"/>
                <a:gd name="connsiteX7" fmla="*/ 0 w 649289"/>
                <a:gd name="connsiteY7" fmla="*/ 139355 h 696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49289" h="696775">
                  <a:moveTo>
                    <a:pt x="0" y="139355"/>
                  </a:moveTo>
                  <a:lnTo>
                    <a:pt x="324645" y="139355"/>
                  </a:lnTo>
                  <a:lnTo>
                    <a:pt x="324645" y="0"/>
                  </a:lnTo>
                  <a:lnTo>
                    <a:pt x="649289" y="348388"/>
                  </a:lnTo>
                  <a:lnTo>
                    <a:pt x="324645" y="696775"/>
                  </a:lnTo>
                  <a:lnTo>
                    <a:pt x="324645" y="557420"/>
                  </a:lnTo>
                  <a:lnTo>
                    <a:pt x="0" y="557420"/>
                  </a:lnTo>
                  <a:lnTo>
                    <a:pt x="0" y="139355"/>
                  </a:lnTo>
                  <a:close/>
                </a:path>
              </a:pathLst>
            </a:custGeom>
            <a:solidFill>
              <a:srgbClr val="D3CB2B"/>
            </a:solidFill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accent3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-1" tIns="139354" rIns="194787" bIns="139355" numCol="1" spcCol="1270" anchor="ctr" anchorCtr="0">
              <a:noAutofit/>
            </a:bodyPr>
            <a:lstStyle/>
            <a:p>
              <a:pPr lvl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400" kern="1200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8660262" y="3798996"/>
              <a:ext cx="2102397" cy="1418938"/>
            </a:xfrm>
            <a:custGeom>
              <a:avLst/>
              <a:gdLst>
                <a:gd name="connsiteX0" fmla="*/ 0 w 2102397"/>
                <a:gd name="connsiteY0" fmla="*/ 141894 h 1418938"/>
                <a:gd name="connsiteX1" fmla="*/ 141894 w 2102397"/>
                <a:gd name="connsiteY1" fmla="*/ 0 h 1418938"/>
                <a:gd name="connsiteX2" fmla="*/ 1960503 w 2102397"/>
                <a:gd name="connsiteY2" fmla="*/ 0 h 1418938"/>
                <a:gd name="connsiteX3" fmla="*/ 2102397 w 2102397"/>
                <a:gd name="connsiteY3" fmla="*/ 141894 h 1418938"/>
                <a:gd name="connsiteX4" fmla="*/ 2102397 w 2102397"/>
                <a:gd name="connsiteY4" fmla="*/ 1277044 h 1418938"/>
                <a:gd name="connsiteX5" fmla="*/ 1960503 w 2102397"/>
                <a:gd name="connsiteY5" fmla="*/ 1418938 h 1418938"/>
                <a:gd name="connsiteX6" fmla="*/ 141894 w 2102397"/>
                <a:gd name="connsiteY6" fmla="*/ 1418938 h 1418938"/>
                <a:gd name="connsiteX7" fmla="*/ 0 w 2102397"/>
                <a:gd name="connsiteY7" fmla="*/ 1277044 h 1418938"/>
                <a:gd name="connsiteX8" fmla="*/ 0 w 2102397"/>
                <a:gd name="connsiteY8" fmla="*/ 141894 h 1418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02397" h="1418938">
                  <a:moveTo>
                    <a:pt x="0" y="141894"/>
                  </a:moveTo>
                  <a:cubicBezTo>
                    <a:pt x="0" y="63528"/>
                    <a:pt x="63528" y="0"/>
                    <a:pt x="141894" y="0"/>
                  </a:cubicBezTo>
                  <a:lnTo>
                    <a:pt x="1960503" y="0"/>
                  </a:lnTo>
                  <a:cubicBezTo>
                    <a:pt x="2038869" y="0"/>
                    <a:pt x="2102397" y="63528"/>
                    <a:pt x="2102397" y="141894"/>
                  </a:cubicBezTo>
                  <a:lnTo>
                    <a:pt x="2102397" y="1277044"/>
                  </a:lnTo>
                  <a:cubicBezTo>
                    <a:pt x="2102397" y="1355410"/>
                    <a:pt x="2038869" y="1418938"/>
                    <a:pt x="1960503" y="1418938"/>
                  </a:cubicBezTo>
                  <a:lnTo>
                    <a:pt x="141894" y="1418938"/>
                  </a:lnTo>
                  <a:cubicBezTo>
                    <a:pt x="63528" y="1418938"/>
                    <a:pt x="0" y="1355410"/>
                    <a:pt x="0" y="1277044"/>
                  </a:cubicBezTo>
                  <a:lnTo>
                    <a:pt x="0" y="141894"/>
                  </a:lnTo>
                  <a:close/>
                </a:path>
              </a:pathLst>
            </a:custGeom>
            <a:solidFill>
              <a:srgbClr val="A51321"/>
            </a:solidFill>
            <a:ln>
              <a:solidFill>
                <a:srgbClr val="800000"/>
              </a:solidFill>
            </a:ln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3792" tIns="113792" rIns="113792" bIns="533939" numCol="1" spcCol="1270" anchor="t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1700" b="1" kern="1200" dirty="0" smtClean="0"/>
                <a:t>Срокове</a:t>
              </a:r>
              <a:endParaRPr lang="en-US" sz="1700" b="1" kern="1200" dirty="0"/>
            </a:p>
          </p:txBody>
        </p:sp>
        <p:sp>
          <p:nvSpPr>
            <p:cNvPr id="15" name="Freeform 14"/>
            <p:cNvSpPr/>
            <p:nvPr/>
          </p:nvSpPr>
          <p:spPr>
            <a:xfrm>
              <a:off x="9160617" y="4514337"/>
              <a:ext cx="2486826" cy="2053709"/>
            </a:xfrm>
            <a:custGeom>
              <a:avLst/>
              <a:gdLst>
                <a:gd name="connsiteX0" fmla="*/ 0 w 1963387"/>
                <a:gd name="connsiteY0" fmla="*/ 196339 h 2305274"/>
                <a:gd name="connsiteX1" fmla="*/ 196339 w 1963387"/>
                <a:gd name="connsiteY1" fmla="*/ 0 h 2305274"/>
                <a:gd name="connsiteX2" fmla="*/ 1767048 w 1963387"/>
                <a:gd name="connsiteY2" fmla="*/ 0 h 2305274"/>
                <a:gd name="connsiteX3" fmla="*/ 1963387 w 1963387"/>
                <a:gd name="connsiteY3" fmla="*/ 196339 h 2305274"/>
                <a:gd name="connsiteX4" fmla="*/ 1963387 w 1963387"/>
                <a:gd name="connsiteY4" fmla="*/ 2108935 h 2305274"/>
                <a:gd name="connsiteX5" fmla="*/ 1767048 w 1963387"/>
                <a:gd name="connsiteY5" fmla="*/ 2305274 h 2305274"/>
                <a:gd name="connsiteX6" fmla="*/ 196339 w 1963387"/>
                <a:gd name="connsiteY6" fmla="*/ 2305274 h 2305274"/>
                <a:gd name="connsiteX7" fmla="*/ 0 w 1963387"/>
                <a:gd name="connsiteY7" fmla="*/ 2108935 h 2305274"/>
                <a:gd name="connsiteX8" fmla="*/ 0 w 1963387"/>
                <a:gd name="connsiteY8" fmla="*/ 196339 h 23052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3387" h="2305274">
                  <a:moveTo>
                    <a:pt x="0" y="196339"/>
                  </a:moveTo>
                  <a:cubicBezTo>
                    <a:pt x="0" y="87904"/>
                    <a:pt x="87904" y="0"/>
                    <a:pt x="196339" y="0"/>
                  </a:cubicBezTo>
                  <a:lnTo>
                    <a:pt x="1767048" y="0"/>
                  </a:lnTo>
                  <a:cubicBezTo>
                    <a:pt x="1875483" y="0"/>
                    <a:pt x="1963387" y="87904"/>
                    <a:pt x="1963387" y="196339"/>
                  </a:cubicBezTo>
                  <a:lnTo>
                    <a:pt x="1963387" y="2108935"/>
                  </a:lnTo>
                  <a:cubicBezTo>
                    <a:pt x="1963387" y="2217370"/>
                    <a:pt x="1875483" y="2305274"/>
                    <a:pt x="1767048" y="2305274"/>
                  </a:cubicBezTo>
                  <a:lnTo>
                    <a:pt x="196339" y="2305274"/>
                  </a:lnTo>
                  <a:cubicBezTo>
                    <a:pt x="87904" y="2305274"/>
                    <a:pt x="0" y="2217370"/>
                    <a:pt x="0" y="2108935"/>
                  </a:cubicBezTo>
                  <a:lnTo>
                    <a:pt x="0" y="196339"/>
                  </a:lnTo>
                  <a:close/>
                </a:path>
              </a:pathLst>
            </a:custGeom>
            <a:solidFill>
              <a:srgbClr val="EAF3BF">
                <a:alpha val="90000"/>
              </a:srgbClr>
            </a:solidFill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300000" contourW="19050" prstMaterial="metal">
              <a:bevelT w="88900" h="203200"/>
              <a:bevelB w="165100" h="254000"/>
            </a:sp3d>
          </p:spPr>
          <p:style>
            <a:lnRef idx="0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298" tIns="171298" rIns="171298" bIns="171298" numCol="1" spcCol="1270" anchor="t" anchorCtr="0">
              <a:noAutofit/>
            </a:bodyPr>
            <a:lstStyle/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700" b="0" kern="1200" dirty="0" smtClean="0"/>
                <a:t>Дата на обявяване:   </a:t>
              </a:r>
              <a:r>
                <a:rPr lang="bg-BG" sz="1700" b="1" kern="1200" dirty="0" smtClean="0"/>
                <a:t>Септ</a:t>
              </a:r>
              <a:r>
                <a:rPr lang="bg-BG" sz="1700" b="1" dirty="0" smtClean="0"/>
                <a:t>ември</a:t>
              </a:r>
              <a:r>
                <a:rPr lang="bg-BG" sz="1700" b="1" kern="1200" dirty="0" smtClean="0"/>
                <a:t> 20</a:t>
              </a:r>
              <a:r>
                <a:rPr lang="en-US" sz="1700" b="1" kern="1200" dirty="0" smtClean="0"/>
                <a:t>20</a:t>
              </a:r>
              <a:r>
                <a:rPr lang="bg-BG" sz="1700" b="1" kern="1200" dirty="0" smtClean="0"/>
                <a:t> г.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800" b="1" kern="1200" dirty="0"/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700" b="0" kern="1200" dirty="0" smtClean="0"/>
                <a:t>Краен срок за кандидатстване: </a:t>
              </a:r>
              <a:r>
                <a:rPr lang="bg-BG" sz="1700" b="1" kern="1200" dirty="0" smtClean="0"/>
                <a:t>Октомври/</a:t>
              </a:r>
              <a:r>
                <a:rPr lang="en-US" sz="1700" b="1" kern="1200" dirty="0" smtClean="0"/>
                <a:t> </a:t>
              </a:r>
              <a:r>
                <a:rPr lang="bg-BG" sz="1700" b="1" kern="1200" dirty="0" smtClean="0"/>
                <a:t>Ноември 2020 г.</a:t>
              </a:r>
              <a:endParaRPr lang="en-US" sz="1700" b="1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5790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 cstate="print"/>
          <a:srcRect t="14933" b="59796"/>
          <a:stretch>
            <a:fillRect/>
          </a:stretch>
        </p:blipFill>
        <p:spPr bwMode="auto">
          <a:xfrm rot="5400000">
            <a:off x="9031861" y="3685311"/>
            <a:ext cx="5430979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91770" y="5650822"/>
            <a:ext cx="1888625" cy="12607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33632" y="2397098"/>
            <a:ext cx="10946282" cy="1969915"/>
          </a:xfrm>
        </p:spPr>
        <p:txBody>
          <a:bodyPr>
            <a:noAutofit/>
          </a:bodyPr>
          <a:lstStyle/>
          <a:p>
            <a:r>
              <a:rPr lang="bg-BG" sz="2000" b="1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Процедура „</a:t>
            </a:r>
            <a:r>
              <a:rPr lang="ru-RU" sz="2000" b="1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ПОДКРЕПА НА УЯЗВИМИ ГРУПИ ЗА ДОСТЪП ДО ВИСШЕ ОБРАЗОВАНИЕ </a:t>
            </a:r>
            <a:r>
              <a:rPr lang="bg-BG" sz="2000" b="1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br>
              <a:rPr lang="bg-BG" sz="2000" b="1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2000" b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Основни дейности:</a:t>
            </a:r>
            <a:r>
              <a:rPr lang="bg-BG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bg-BG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Подпомагане </a:t>
            </a:r>
            <a:r>
              <a:rPr lang="bg-BG" sz="1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ученици от уязвими групи, които са във </a:t>
            </a:r>
            <a:r>
              <a:rPr lang="en-US" sz="1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</a:t>
            </a:r>
            <a:r>
              <a:rPr lang="bg-BG" sz="1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гимназиален етап за продължаване на образованието им и за кандидатстване във </a:t>
            </a:r>
            <a:r>
              <a:rPr lang="ru-RU" sz="1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ВУ</a:t>
            </a:r>
            <a:r>
              <a:rPr lang="bg-BG" sz="1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Подкрепа </a:t>
            </a:r>
            <a:r>
              <a:rPr lang="bg-BG" sz="1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обучението на студенти, докторанти, пост-докторанти и специализанти от уязвими групи; </a:t>
            </a: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Осигуряване </a:t>
            </a:r>
            <a:r>
              <a:rPr lang="bg-BG" sz="1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специализирана техника и специализирани софтуерни програми за подпомагане на обучението на лица със сензорни и физически увреждания; </a:t>
            </a: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Подкрепа </a:t>
            </a:r>
            <a:r>
              <a:rPr lang="bg-BG" sz="1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продължаване на образованието от </a:t>
            </a:r>
            <a:r>
              <a:rPr lang="en-US" sz="1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</a:t>
            </a:r>
            <a:r>
              <a:rPr lang="bg-BG" sz="1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гимназиален етап на средното образование във ВУ, посредством провеждане на </a:t>
            </a: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инф. </a:t>
            </a:r>
            <a:r>
              <a:rPr lang="bg-BG" sz="1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кампании с цел популяризиране на възможностите и условията на ВУ да приемат и обучават младежи от уязвими групи; </a:t>
            </a: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 Работа </a:t>
            </a:r>
            <a:r>
              <a:rPr lang="bg-BG" sz="1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 родители и насърчаване на участието им в образователния процес</a:t>
            </a: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17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5748" y="1289432"/>
            <a:ext cx="12031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400" b="1" cap="smal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Процедури по Приоритетна ос </a:t>
            </a:r>
            <a:r>
              <a:rPr lang="bg-BG" sz="24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</a:t>
            </a:r>
            <a:endParaRPr lang="en-GB" sz="2400" dirty="0"/>
          </a:p>
        </p:txBody>
      </p:sp>
      <p:grpSp>
        <p:nvGrpSpPr>
          <p:cNvPr id="7" name="Group 6"/>
          <p:cNvGrpSpPr/>
          <p:nvPr/>
        </p:nvGrpSpPr>
        <p:grpSpPr>
          <a:xfrm>
            <a:off x="510809" y="4371939"/>
            <a:ext cx="10869105" cy="2878954"/>
            <a:chOff x="527901" y="4420599"/>
            <a:chExt cx="10869105" cy="2878954"/>
          </a:xfrm>
        </p:grpSpPr>
        <p:sp>
          <p:nvSpPr>
            <p:cNvPr id="8" name="Rectangle 7"/>
            <p:cNvSpPr/>
            <p:nvPr/>
          </p:nvSpPr>
          <p:spPr>
            <a:xfrm>
              <a:off x="527901" y="4420599"/>
              <a:ext cx="10869105" cy="2878954"/>
            </a:xfrm>
            <a:prstGeom prst="rect">
              <a:avLst/>
            </a:prstGeom>
            <a:noFill/>
          </p:spPr>
        </p:sp>
        <p:sp>
          <p:nvSpPr>
            <p:cNvPr id="10" name="Freeform 9"/>
            <p:cNvSpPr/>
            <p:nvPr/>
          </p:nvSpPr>
          <p:spPr>
            <a:xfrm>
              <a:off x="527901" y="4420599"/>
              <a:ext cx="2589711" cy="1512000"/>
            </a:xfrm>
            <a:custGeom>
              <a:avLst/>
              <a:gdLst>
                <a:gd name="connsiteX0" fmla="*/ 0 w 2589711"/>
                <a:gd name="connsiteY0" fmla="*/ 151200 h 1512000"/>
                <a:gd name="connsiteX1" fmla="*/ 44286 w 2589711"/>
                <a:gd name="connsiteY1" fmla="*/ 44285 h 1512000"/>
                <a:gd name="connsiteX2" fmla="*/ 151201 w 2589711"/>
                <a:gd name="connsiteY2" fmla="*/ 0 h 1512000"/>
                <a:gd name="connsiteX3" fmla="*/ 2438511 w 2589711"/>
                <a:gd name="connsiteY3" fmla="*/ 0 h 1512000"/>
                <a:gd name="connsiteX4" fmla="*/ 2545426 w 2589711"/>
                <a:gd name="connsiteY4" fmla="*/ 44286 h 1512000"/>
                <a:gd name="connsiteX5" fmla="*/ 2589711 w 2589711"/>
                <a:gd name="connsiteY5" fmla="*/ 151201 h 1512000"/>
                <a:gd name="connsiteX6" fmla="*/ 2589711 w 2589711"/>
                <a:gd name="connsiteY6" fmla="*/ 1360800 h 1512000"/>
                <a:gd name="connsiteX7" fmla="*/ 2545426 w 2589711"/>
                <a:gd name="connsiteY7" fmla="*/ 1467715 h 1512000"/>
                <a:gd name="connsiteX8" fmla="*/ 2438511 w 2589711"/>
                <a:gd name="connsiteY8" fmla="*/ 1512000 h 1512000"/>
                <a:gd name="connsiteX9" fmla="*/ 151200 w 2589711"/>
                <a:gd name="connsiteY9" fmla="*/ 1512000 h 1512000"/>
                <a:gd name="connsiteX10" fmla="*/ 44285 w 2589711"/>
                <a:gd name="connsiteY10" fmla="*/ 1467714 h 1512000"/>
                <a:gd name="connsiteX11" fmla="*/ 0 w 2589711"/>
                <a:gd name="connsiteY11" fmla="*/ 1360799 h 1512000"/>
                <a:gd name="connsiteX12" fmla="*/ 0 w 2589711"/>
                <a:gd name="connsiteY12" fmla="*/ 151200 h 151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89711" h="1512000">
                  <a:moveTo>
                    <a:pt x="0" y="151200"/>
                  </a:moveTo>
                  <a:cubicBezTo>
                    <a:pt x="0" y="111099"/>
                    <a:pt x="15930" y="72641"/>
                    <a:pt x="44286" y="44285"/>
                  </a:cubicBezTo>
                  <a:cubicBezTo>
                    <a:pt x="72642" y="15930"/>
                    <a:pt x="111100" y="0"/>
                    <a:pt x="151201" y="0"/>
                  </a:cubicBezTo>
                  <a:lnTo>
                    <a:pt x="2438511" y="0"/>
                  </a:lnTo>
                  <a:cubicBezTo>
                    <a:pt x="2478612" y="0"/>
                    <a:pt x="2517070" y="15930"/>
                    <a:pt x="2545426" y="44286"/>
                  </a:cubicBezTo>
                  <a:cubicBezTo>
                    <a:pt x="2573781" y="72642"/>
                    <a:pt x="2589711" y="111100"/>
                    <a:pt x="2589711" y="151201"/>
                  </a:cubicBezTo>
                  <a:lnTo>
                    <a:pt x="2589711" y="1360800"/>
                  </a:lnTo>
                  <a:cubicBezTo>
                    <a:pt x="2589711" y="1400901"/>
                    <a:pt x="2573781" y="1439359"/>
                    <a:pt x="2545426" y="1467715"/>
                  </a:cubicBezTo>
                  <a:cubicBezTo>
                    <a:pt x="2517070" y="1496071"/>
                    <a:pt x="2478612" y="1512000"/>
                    <a:pt x="2438511" y="1512000"/>
                  </a:cubicBezTo>
                  <a:lnTo>
                    <a:pt x="151200" y="1512000"/>
                  </a:lnTo>
                  <a:cubicBezTo>
                    <a:pt x="111099" y="1512000"/>
                    <a:pt x="72641" y="1496070"/>
                    <a:pt x="44285" y="1467714"/>
                  </a:cubicBezTo>
                  <a:cubicBezTo>
                    <a:pt x="15930" y="1439358"/>
                    <a:pt x="0" y="1400900"/>
                    <a:pt x="0" y="1360799"/>
                  </a:cubicBezTo>
                  <a:lnTo>
                    <a:pt x="0" y="151200"/>
                  </a:lnTo>
                  <a:close/>
                </a:path>
              </a:pathLst>
            </a:custGeom>
            <a:solidFill>
              <a:srgbClr val="A51321"/>
            </a:solidFill>
            <a:ln>
              <a:solidFill>
                <a:srgbClr val="800000"/>
              </a:solidFill>
            </a:ln>
            <a:effectLst>
              <a:outerShdw blurRad="38100" dist="25400" dir="2700000" algn="br" rotWithShape="0">
                <a:srgbClr val="FF505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3792" tIns="113792" rIns="113792" bIns="564960" numCol="1" spcCol="1270" anchor="t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1700" b="1" kern="1200" dirty="0" smtClean="0"/>
                <a:t>Допустими кандидати</a:t>
              </a:r>
              <a:endParaRPr lang="en-US" sz="1700" kern="1200" dirty="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646798" y="4997353"/>
              <a:ext cx="2906425" cy="1737978"/>
            </a:xfrm>
            <a:custGeom>
              <a:avLst/>
              <a:gdLst>
                <a:gd name="connsiteX0" fmla="*/ 0 w 2843592"/>
                <a:gd name="connsiteY0" fmla="*/ 157996 h 1579959"/>
                <a:gd name="connsiteX1" fmla="*/ 46276 w 2843592"/>
                <a:gd name="connsiteY1" fmla="*/ 46276 h 1579959"/>
                <a:gd name="connsiteX2" fmla="*/ 157996 w 2843592"/>
                <a:gd name="connsiteY2" fmla="*/ 0 h 1579959"/>
                <a:gd name="connsiteX3" fmla="*/ 2685596 w 2843592"/>
                <a:gd name="connsiteY3" fmla="*/ 0 h 1579959"/>
                <a:gd name="connsiteX4" fmla="*/ 2797316 w 2843592"/>
                <a:gd name="connsiteY4" fmla="*/ 46276 h 1579959"/>
                <a:gd name="connsiteX5" fmla="*/ 2843592 w 2843592"/>
                <a:gd name="connsiteY5" fmla="*/ 157996 h 1579959"/>
                <a:gd name="connsiteX6" fmla="*/ 2843592 w 2843592"/>
                <a:gd name="connsiteY6" fmla="*/ 1421963 h 1579959"/>
                <a:gd name="connsiteX7" fmla="*/ 2797316 w 2843592"/>
                <a:gd name="connsiteY7" fmla="*/ 1533683 h 1579959"/>
                <a:gd name="connsiteX8" fmla="*/ 2685596 w 2843592"/>
                <a:gd name="connsiteY8" fmla="*/ 1579959 h 1579959"/>
                <a:gd name="connsiteX9" fmla="*/ 157996 w 2843592"/>
                <a:gd name="connsiteY9" fmla="*/ 1579959 h 1579959"/>
                <a:gd name="connsiteX10" fmla="*/ 46276 w 2843592"/>
                <a:gd name="connsiteY10" fmla="*/ 1533683 h 1579959"/>
                <a:gd name="connsiteX11" fmla="*/ 0 w 2843592"/>
                <a:gd name="connsiteY11" fmla="*/ 1421963 h 1579959"/>
                <a:gd name="connsiteX12" fmla="*/ 0 w 2843592"/>
                <a:gd name="connsiteY12" fmla="*/ 157996 h 157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43592" h="1579959">
                  <a:moveTo>
                    <a:pt x="0" y="157996"/>
                  </a:moveTo>
                  <a:cubicBezTo>
                    <a:pt x="0" y="116093"/>
                    <a:pt x="16646" y="75906"/>
                    <a:pt x="46276" y="46276"/>
                  </a:cubicBezTo>
                  <a:cubicBezTo>
                    <a:pt x="75906" y="16646"/>
                    <a:pt x="116093" y="0"/>
                    <a:pt x="157996" y="0"/>
                  </a:cubicBezTo>
                  <a:lnTo>
                    <a:pt x="2685596" y="0"/>
                  </a:lnTo>
                  <a:cubicBezTo>
                    <a:pt x="2727499" y="0"/>
                    <a:pt x="2767686" y="16646"/>
                    <a:pt x="2797316" y="46276"/>
                  </a:cubicBezTo>
                  <a:cubicBezTo>
                    <a:pt x="2826946" y="75906"/>
                    <a:pt x="2843592" y="116093"/>
                    <a:pt x="2843592" y="157996"/>
                  </a:cubicBezTo>
                  <a:lnTo>
                    <a:pt x="2843592" y="1421963"/>
                  </a:lnTo>
                  <a:cubicBezTo>
                    <a:pt x="2843592" y="1463866"/>
                    <a:pt x="2826946" y="1504053"/>
                    <a:pt x="2797316" y="1533683"/>
                  </a:cubicBezTo>
                  <a:cubicBezTo>
                    <a:pt x="2767686" y="1563313"/>
                    <a:pt x="2727499" y="1579959"/>
                    <a:pt x="2685596" y="1579959"/>
                  </a:cubicBezTo>
                  <a:lnTo>
                    <a:pt x="157996" y="1579959"/>
                  </a:lnTo>
                  <a:cubicBezTo>
                    <a:pt x="116093" y="1579959"/>
                    <a:pt x="75906" y="1563313"/>
                    <a:pt x="46276" y="1533683"/>
                  </a:cubicBezTo>
                  <a:cubicBezTo>
                    <a:pt x="16646" y="1504053"/>
                    <a:pt x="0" y="1463866"/>
                    <a:pt x="0" y="1421963"/>
                  </a:cubicBezTo>
                  <a:lnTo>
                    <a:pt x="0" y="157996"/>
                  </a:lnTo>
                  <a:close/>
                </a:path>
              </a:pathLst>
            </a:custGeom>
            <a:solidFill>
              <a:srgbClr val="EAF3BF">
                <a:alpha val="90000"/>
              </a:srgbClr>
            </a:solidFill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300000" contourW="19050" prstMaterial="metal">
              <a:bevelT w="88900" h="203200"/>
              <a:bevelB w="165100" h="254000"/>
            </a:sp3d>
          </p:spPr>
          <p:style>
            <a:lnRef idx="0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2955" tIns="152955" rIns="152955" bIns="15295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600" kern="1200" dirty="0" smtClean="0"/>
                <a:t>ЮЛНЦ за обществено-полезна дейност/ Висши училища, Научни организации, съгласно чл. 47 от </a:t>
              </a:r>
              <a:r>
                <a:rPr lang="bg-BG" sz="1600" dirty="0" smtClean="0"/>
                <a:t>ЗВО</a:t>
              </a:r>
              <a:r>
                <a:rPr lang="bg-BG" sz="1600" kern="1200" dirty="0" smtClean="0"/>
                <a:t>, БАН, Селскостопанска академия/ Училища </a:t>
              </a:r>
              <a:endParaRPr lang="en-US" sz="1600" kern="1200" dirty="0"/>
            </a:p>
          </p:txBody>
        </p:sp>
        <p:sp>
          <p:nvSpPr>
            <p:cNvPr id="12" name="Freeform 11"/>
            <p:cNvSpPr/>
            <p:nvPr/>
          </p:nvSpPr>
          <p:spPr>
            <a:xfrm rot="1861">
              <a:off x="3559306" y="4607199"/>
              <a:ext cx="936391" cy="637187"/>
            </a:xfrm>
            <a:custGeom>
              <a:avLst/>
              <a:gdLst>
                <a:gd name="connsiteX0" fmla="*/ 0 w 936391"/>
                <a:gd name="connsiteY0" fmla="*/ 127437 h 637187"/>
                <a:gd name="connsiteX1" fmla="*/ 617798 w 936391"/>
                <a:gd name="connsiteY1" fmla="*/ 127437 h 637187"/>
                <a:gd name="connsiteX2" fmla="*/ 617798 w 936391"/>
                <a:gd name="connsiteY2" fmla="*/ 0 h 637187"/>
                <a:gd name="connsiteX3" fmla="*/ 936391 w 936391"/>
                <a:gd name="connsiteY3" fmla="*/ 318594 h 637187"/>
                <a:gd name="connsiteX4" fmla="*/ 617798 w 936391"/>
                <a:gd name="connsiteY4" fmla="*/ 637187 h 637187"/>
                <a:gd name="connsiteX5" fmla="*/ 617798 w 936391"/>
                <a:gd name="connsiteY5" fmla="*/ 509750 h 637187"/>
                <a:gd name="connsiteX6" fmla="*/ 0 w 936391"/>
                <a:gd name="connsiteY6" fmla="*/ 509750 h 637187"/>
                <a:gd name="connsiteX7" fmla="*/ 0 w 936391"/>
                <a:gd name="connsiteY7" fmla="*/ 127437 h 637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36391" h="637187">
                  <a:moveTo>
                    <a:pt x="0" y="127437"/>
                  </a:moveTo>
                  <a:lnTo>
                    <a:pt x="617798" y="127437"/>
                  </a:lnTo>
                  <a:lnTo>
                    <a:pt x="617798" y="0"/>
                  </a:lnTo>
                  <a:lnTo>
                    <a:pt x="936391" y="318594"/>
                  </a:lnTo>
                  <a:lnTo>
                    <a:pt x="617798" y="637187"/>
                  </a:lnTo>
                  <a:lnTo>
                    <a:pt x="617798" y="509750"/>
                  </a:lnTo>
                  <a:lnTo>
                    <a:pt x="0" y="509750"/>
                  </a:lnTo>
                  <a:lnTo>
                    <a:pt x="0" y="127437"/>
                  </a:lnTo>
                  <a:close/>
                </a:path>
              </a:pathLst>
            </a:custGeom>
            <a:solidFill>
              <a:srgbClr val="D3CB2B"/>
            </a:solidFill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accent3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-1" tIns="127436" rIns="191156" bIns="127437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700" kern="1200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4884389" y="4422904"/>
              <a:ext cx="2394463" cy="1512000"/>
            </a:xfrm>
            <a:custGeom>
              <a:avLst/>
              <a:gdLst>
                <a:gd name="connsiteX0" fmla="*/ 0 w 2394463"/>
                <a:gd name="connsiteY0" fmla="*/ 151200 h 1512000"/>
                <a:gd name="connsiteX1" fmla="*/ 44286 w 2394463"/>
                <a:gd name="connsiteY1" fmla="*/ 44285 h 1512000"/>
                <a:gd name="connsiteX2" fmla="*/ 151201 w 2394463"/>
                <a:gd name="connsiteY2" fmla="*/ 0 h 1512000"/>
                <a:gd name="connsiteX3" fmla="*/ 2243263 w 2394463"/>
                <a:gd name="connsiteY3" fmla="*/ 0 h 1512000"/>
                <a:gd name="connsiteX4" fmla="*/ 2350178 w 2394463"/>
                <a:gd name="connsiteY4" fmla="*/ 44286 h 1512000"/>
                <a:gd name="connsiteX5" fmla="*/ 2394463 w 2394463"/>
                <a:gd name="connsiteY5" fmla="*/ 151201 h 1512000"/>
                <a:gd name="connsiteX6" fmla="*/ 2394463 w 2394463"/>
                <a:gd name="connsiteY6" fmla="*/ 1360800 h 1512000"/>
                <a:gd name="connsiteX7" fmla="*/ 2350178 w 2394463"/>
                <a:gd name="connsiteY7" fmla="*/ 1467715 h 1512000"/>
                <a:gd name="connsiteX8" fmla="*/ 2243263 w 2394463"/>
                <a:gd name="connsiteY8" fmla="*/ 1512000 h 1512000"/>
                <a:gd name="connsiteX9" fmla="*/ 151200 w 2394463"/>
                <a:gd name="connsiteY9" fmla="*/ 1512000 h 1512000"/>
                <a:gd name="connsiteX10" fmla="*/ 44285 w 2394463"/>
                <a:gd name="connsiteY10" fmla="*/ 1467714 h 1512000"/>
                <a:gd name="connsiteX11" fmla="*/ 0 w 2394463"/>
                <a:gd name="connsiteY11" fmla="*/ 1360799 h 1512000"/>
                <a:gd name="connsiteX12" fmla="*/ 0 w 2394463"/>
                <a:gd name="connsiteY12" fmla="*/ 151200 h 151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94463" h="1512000">
                  <a:moveTo>
                    <a:pt x="0" y="151200"/>
                  </a:moveTo>
                  <a:cubicBezTo>
                    <a:pt x="0" y="111099"/>
                    <a:pt x="15930" y="72641"/>
                    <a:pt x="44286" y="44285"/>
                  </a:cubicBezTo>
                  <a:cubicBezTo>
                    <a:pt x="72642" y="15930"/>
                    <a:pt x="111100" y="0"/>
                    <a:pt x="151201" y="0"/>
                  </a:cubicBezTo>
                  <a:lnTo>
                    <a:pt x="2243263" y="0"/>
                  </a:lnTo>
                  <a:cubicBezTo>
                    <a:pt x="2283364" y="0"/>
                    <a:pt x="2321822" y="15930"/>
                    <a:pt x="2350178" y="44286"/>
                  </a:cubicBezTo>
                  <a:cubicBezTo>
                    <a:pt x="2378533" y="72642"/>
                    <a:pt x="2394463" y="111100"/>
                    <a:pt x="2394463" y="151201"/>
                  </a:cubicBezTo>
                  <a:lnTo>
                    <a:pt x="2394463" y="1360800"/>
                  </a:lnTo>
                  <a:cubicBezTo>
                    <a:pt x="2394463" y="1400901"/>
                    <a:pt x="2378533" y="1439359"/>
                    <a:pt x="2350178" y="1467715"/>
                  </a:cubicBezTo>
                  <a:cubicBezTo>
                    <a:pt x="2321822" y="1496071"/>
                    <a:pt x="2283364" y="1512000"/>
                    <a:pt x="2243263" y="1512000"/>
                  </a:cubicBezTo>
                  <a:lnTo>
                    <a:pt x="151200" y="1512000"/>
                  </a:lnTo>
                  <a:cubicBezTo>
                    <a:pt x="111099" y="1512000"/>
                    <a:pt x="72641" y="1496070"/>
                    <a:pt x="44285" y="1467714"/>
                  </a:cubicBezTo>
                  <a:cubicBezTo>
                    <a:pt x="15930" y="1439358"/>
                    <a:pt x="0" y="1400900"/>
                    <a:pt x="0" y="1360799"/>
                  </a:cubicBezTo>
                  <a:lnTo>
                    <a:pt x="0" y="151200"/>
                  </a:lnTo>
                  <a:close/>
                </a:path>
              </a:pathLst>
            </a:custGeom>
            <a:solidFill>
              <a:srgbClr val="A51321"/>
            </a:solidFill>
            <a:ln>
              <a:solidFill>
                <a:srgbClr val="800000"/>
              </a:solidFill>
            </a:ln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3792" tIns="113792" rIns="113792" bIns="564960" numCol="1" spcCol="1270" anchor="t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1700" b="1" kern="1200" dirty="0" smtClean="0"/>
                <a:t>Бюджет и начин на предоставяне на БФП</a:t>
              </a:r>
              <a:r>
                <a:rPr lang="bg-BG" sz="1500" kern="1200" dirty="0" smtClean="0"/>
                <a:t>	</a:t>
              </a:r>
              <a:endParaRPr lang="en-US" sz="1500" kern="1200" dirty="0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5255932" y="5066754"/>
              <a:ext cx="2409570" cy="1791245"/>
            </a:xfrm>
            <a:custGeom>
              <a:avLst/>
              <a:gdLst>
                <a:gd name="connsiteX0" fmla="*/ 0 w 2269673"/>
                <a:gd name="connsiteY0" fmla="*/ 156966 h 1569657"/>
                <a:gd name="connsiteX1" fmla="*/ 45974 w 2269673"/>
                <a:gd name="connsiteY1" fmla="*/ 45974 h 1569657"/>
                <a:gd name="connsiteX2" fmla="*/ 156966 w 2269673"/>
                <a:gd name="connsiteY2" fmla="*/ 0 h 1569657"/>
                <a:gd name="connsiteX3" fmla="*/ 2112707 w 2269673"/>
                <a:gd name="connsiteY3" fmla="*/ 0 h 1569657"/>
                <a:gd name="connsiteX4" fmla="*/ 2223699 w 2269673"/>
                <a:gd name="connsiteY4" fmla="*/ 45974 h 1569657"/>
                <a:gd name="connsiteX5" fmla="*/ 2269673 w 2269673"/>
                <a:gd name="connsiteY5" fmla="*/ 156966 h 1569657"/>
                <a:gd name="connsiteX6" fmla="*/ 2269673 w 2269673"/>
                <a:gd name="connsiteY6" fmla="*/ 1412691 h 1569657"/>
                <a:gd name="connsiteX7" fmla="*/ 2223699 w 2269673"/>
                <a:gd name="connsiteY7" fmla="*/ 1523683 h 1569657"/>
                <a:gd name="connsiteX8" fmla="*/ 2112707 w 2269673"/>
                <a:gd name="connsiteY8" fmla="*/ 1569657 h 1569657"/>
                <a:gd name="connsiteX9" fmla="*/ 156966 w 2269673"/>
                <a:gd name="connsiteY9" fmla="*/ 1569657 h 1569657"/>
                <a:gd name="connsiteX10" fmla="*/ 45974 w 2269673"/>
                <a:gd name="connsiteY10" fmla="*/ 1523683 h 1569657"/>
                <a:gd name="connsiteX11" fmla="*/ 0 w 2269673"/>
                <a:gd name="connsiteY11" fmla="*/ 1412691 h 1569657"/>
                <a:gd name="connsiteX12" fmla="*/ 0 w 2269673"/>
                <a:gd name="connsiteY12" fmla="*/ 156966 h 1569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269673" h="1569657">
                  <a:moveTo>
                    <a:pt x="0" y="156966"/>
                  </a:moveTo>
                  <a:cubicBezTo>
                    <a:pt x="0" y="115336"/>
                    <a:pt x="16538" y="75411"/>
                    <a:pt x="45974" y="45974"/>
                  </a:cubicBezTo>
                  <a:cubicBezTo>
                    <a:pt x="75411" y="16537"/>
                    <a:pt x="115336" y="0"/>
                    <a:pt x="156966" y="0"/>
                  </a:cubicBezTo>
                  <a:lnTo>
                    <a:pt x="2112707" y="0"/>
                  </a:lnTo>
                  <a:cubicBezTo>
                    <a:pt x="2154337" y="0"/>
                    <a:pt x="2194262" y="16538"/>
                    <a:pt x="2223699" y="45974"/>
                  </a:cubicBezTo>
                  <a:cubicBezTo>
                    <a:pt x="2253136" y="75411"/>
                    <a:pt x="2269673" y="115336"/>
                    <a:pt x="2269673" y="156966"/>
                  </a:cubicBezTo>
                  <a:lnTo>
                    <a:pt x="2269673" y="1412691"/>
                  </a:lnTo>
                  <a:cubicBezTo>
                    <a:pt x="2269673" y="1454321"/>
                    <a:pt x="2253136" y="1494246"/>
                    <a:pt x="2223699" y="1523683"/>
                  </a:cubicBezTo>
                  <a:cubicBezTo>
                    <a:pt x="2194262" y="1553120"/>
                    <a:pt x="2154337" y="1569657"/>
                    <a:pt x="2112707" y="1569657"/>
                  </a:cubicBezTo>
                  <a:lnTo>
                    <a:pt x="156966" y="1569657"/>
                  </a:lnTo>
                  <a:cubicBezTo>
                    <a:pt x="115336" y="1569657"/>
                    <a:pt x="75411" y="1553119"/>
                    <a:pt x="45974" y="1523683"/>
                  </a:cubicBezTo>
                  <a:cubicBezTo>
                    <a:pt x="16537" y="1494246"/>
                    <a:pt x="0" y="1454321"/>
                    <a:pt x="0" y="1412691"/>
                  </a:cubicBezTo>
                  <a:lnTo>
                    <a:pt x="0" y="156966"/>
                  </a:lnTo>
                  <a:close/>
                </a:path>
              </a:pathLst>
            </a:custGeom>
            <a:solidFill>
              <a:srgbClr val="EAF3BF">
                <a:alpha val="90000"/>
              </a:srgbClr>
            </a:solidFill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300000" contourW="19050" prstMaterial="metal">
              <a:bevelT w="88900" h="203200"/>
              <a:bevelB w="165100" h="254000"/>
            </a:sp3d>
          </p:spPr>
          <p:style>
            <a:lnRef idx="0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2654" tIns="152654" rIns="152654" bIns="152654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600" b="1" kern="1200" dirty="0" smtClean="0"/>
                <a:t>10 000 000 лв.</a:t>
              </a:r>
              <a:endParaRPr lang="en-US" sz="1600" b="1" kern="1200" dirty="0" smtClean="0"/>
            </a:p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600" dirty="0" smtClean="0"/>
                <a:t>Мин. размер на БФП – 250 000 лв.</a:t>
              </a:r>
            </a:p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600" b="0" kern="1200" dirty="0" smtClean="0"/>
                <a:t>Макс. размер на </a:t>
              </a:r>
              <a:r>
                <a:rPr lang="bg-BG" sz="1600" dirty="0" smtClean="0"/>
                <a:t>БФП</a:t>
              </a:r>
              <a:r>
                <a:rPr lang="bg-BG" sz="1600" b="0" kern="1200" dirty="0" smtClean="0"/>
                <a:t> – 750 000 лв.</a:t>
              </a:r>
            </a:p>
            <a:p>
              <a:pPr marL="114300" lvl="1" indent="-114300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bg-BG" sz="1600" b="1" dirty="0"/>
                <a:t>Подбор на проектни </a:t>
              </a:r>
              <a:r>
                <a:rPr lang="bg-BG" sz="1600" b="1" dirty="0" smtClean="0"/>
                <a:t>предложения</a:t>
              </a:r>
              <a:endParaRPr lang="bg-BG" sz="1600" b="1" dirty="0"/>
            </a:p>
          </p:txBody>
        </p:sp>
        <p:sp>
          <p:nvSpPr>
            <p:cNvPr id="15" name="Freeform 14"/>
            <p:cNvSpPr/>
            <p:nvPr/>
          </p:nvSpPr>
          <p:spPr>
            <a:xfrm rot="21597137">
              <a:off x="7630731" y="4606710"/>
              <a:ext cx="745984" cy="637187"/>
            </a:xfrm>
            <a:custGeom>
              <a:avLst/>
              <a:gdLst>
                <a:gd name="connsiteX0" fmla="*/ 0 w 745984"/>
                <a:gd name="connsiteY0" fmla="*/ 127437 h 637187"/>
                <a:gd name="connsiteX1" fmla="*/ 427391 w 745984"/>
                <a:gd name="connsiteY1" fmla="*/ 127437 h 637187"/>
                <a:gd name="connsiteX2" fmla="*/ 427391 w 745984"/>
                <a:gd name="connsiteY2" fmla="*/ 0 h 637187"/>
                <a:gd name="connsiteX3" fmla="*/ 745984 w 745984"/>
                <a:gd name="connsiteY3" fmla="*/ 318594 h 637187"/>
                <a:gd name="connsiteX4" fmla="*/ 427391 w 745984"/>
                <a:gd name="connsiteY4" fmla="*/ 637187 h 637187"/>
                <a:gd name="connsiteX5" fmla="*/ 427391 w 745984"/>
                <a:gd name="connsiteY5" fmla="*/ 509750 h 637187"/>
                <a:gd name="connsiteX6" fmla="*/ 0 w 745984"/>
                <a:gd name="connsiteY6" fmla="*/ 509750 h 637187"/>
                <a:gd name="connsiteX7" fmla="*/ 0 w 745984"/>
                <a:gd name="connsiteY7" fmla="*/ 127437 h 637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5984" h="637187">
                  <a:moveTo>
                    <a:pt x="0" y="127437"/>
                  </a:moveTo>
                  <a:lnTo>
                    <a:pt x="427391" y="127437"/>
                  </a:lnTo>
                  <a:lnTo>
                    <a:pt x="427391" y="0"/>
                  </a:lnTo>
                  <a:lnTo>
                    <a:pt x="745984" y="318594"/>
                  </a:lnTo>
                  <a:lnTo>
                    <a:pt x="427391" y="637187"/>
                  </a:lnTo>
                  <a:lnTo>
                    <a:pt x="427391" y="509750"/>
                  </a:lnTo>
                  <a:lnTo>
                    <a:pt x="0" y="509750"/>
                  </a:lnTo>
                  <a:lnTo>
                    <a:pt x="0" y="127437"/>
                  </a:lnTo>
                  <a:close/>
                </a:path>
              </a:pathLst>
            </a:custGeom>
            <a:solidFill>
              <a:srgbClr val="D3CB2B"/>
            </a:solidFill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accent3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-1" tIns="127437" rIns="191156" bIns="127436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700" kern="1200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8686369" y="4420599"/>
              <a:ext cx="2217131" cy="1509641"/>
            </a:xfrm>
            <a:custGeom>
              <a:avLst/>
              <a:gdLst>
                <a:gd name="connsiteX0" fmla="*/ 0 w 2217131"/>
                <a:gd name="connsiteY0" fmla="*/ 150964 h 1509641"/>
                <a:gd name="connsiteX1" fmla="*/ 44216 w 2217131"/>
                <a:gd name="connsiteY1" fmla="*/ 44216 h 1509641"/>
                <a:gd name="connsiteX2" fmla="*/ 150964 w 2217131"/>
                <a:gd name="connsiteY2" fmla="*/ 0 h 1509641"/>
                <a:gd name="connsiteX3" fmla="*/ 2066167 w 2217131"/>
                <a:gd name="connsiteY3" fmla="*/ 0 h 1509641"/>
                <a:gd name="connsiteX4" fmla="*/ 2172915 w 2217131"/>
                <a:gd name="connsiteY4" fmla="*/ 44216 h 1509641"/>
                <a:gd name="connsiteX5" fmla="*/ 2217131 w 2217131"/>
                <a:gd name="connsiteY5" fmla="*/ 150964 h 1509641"/>
                <a:gd name="connsiteX6" fmla="*/ 2217131 w 2217131"/>
                <a:gd name="connsiteY6" fmla="*/ 1358677 h 1509641"/>
                <a:gd name="connsiteX7" fmla="*/ 2172915 w 2217131"/>
                <a:gd name="connsiteY7" fmla="*/ 1465425 h 1509641"/>
                <a:gd name="connsiteX8" fmla="*/ 2066167 w 2217131"/>
                <a:gd name="connsiteY8" fmla="*/ 1509641 h 1509641"/>
                <a:gd name="connsiteX9" fmla="*/ 150964 w 2217131"/>
                <a:gd name="connsiteY9" fmla="*/ 1509641 h 1509641"/>
                <a:gd name="connsiteX10" fmla="*/ 44216 w 2217131"/>
                <a:gd name="connsiteY10" fmla="*/ 1465425 h 1509641"/>
                <a:gd name="connsiteX11" fmla="*/ 0 w 2217131"/>
                <a:gd name="connsiteY11" fmla="*/ 1358677 h 1509641"/>
                <a:gd name="connsiteX12" fmla="*/ 0 w 2217131"/>
                <a:gd name="connsiteY12" fmla="*/ 150964 h 150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217131" h="1509641">
                  <a:moveTo>
                    <a:pt x="0" y="150964"/>
                  </a:moveTo>
                  <a:cubicBezTo>
                    <a:pt x="0" y="110926"/>
                    <a:pt x="15905" y="72528"/>
                    <a:pt x="44216" y="44216"/>
                  </a:cubicBezTo>
                  <a:cubicBezTo>
                    <a:pt x="72527" y="15905"/>
                    <a:pt x="110926" y="0"/>
                    <a:pt x="150964" y="0"/>
                  </a:cubicBezTo>
                  <a:lnTo>
                    <a:pt x="2066167" y="0"/>
                  </a:lnTo>
                  <a:cubicBezTo>
                    <a:pt x="2106205" y="0"/>
                    <a:pt x="2144603" y="15905"/>
                    <a:pt x="2172915" y="44216"/>
                  </a:cubicBezTo>
                  <a:cubicBezTo>
                    <a:pt x="2201226" y="72527"/>
                    <a:pt x="2217131" y="110926"/>
                    <a:pt x="2217131" y="150964"/>
                  </a:cubicBezTo>
                  <a:lnTo>
                    <a:pt x="2217131" y="1358677"/>
                  </a:lnTo>
                  <a:cubicBezTo>
                    <a:pt x="2217131" y="1398715"/>
                    <a:pt x="2201226" y="1437113"/>
                    <a:pt x="2172915" y="1465425"/>
                  </a:cubicBezTo>
                  <a:cubicBezTo>
                    <a:pt x="2144604" y="1493736"/>
                    <a:pt x="2106205" y="1509641"/>
                    <a:pt x="2066167" y="1509641"/>
                  </a:cubicBezTo>
                  <a:lnTo>
                    <a:pt x="150964" y="1509641"/>
                  </a:lnTo>
                  <a:cubicBezTo>
                    <a:pt x="110926" y="1509641"/>
                    <a:pt x="72528" y="1493736"/>
                    <a:pt x="44216" y="1465425"/>
                  </a:cubicBezTo>
                  <a:cubicBezTo>
                    <a:pt x="15905" y="1437114"/>
                    <a:pt x="0" y="1398715"/>
                    <a:pt x="0" y="1358677"/>
                  </a:cubicBezTo>
                  <a:lnTo>
                    <a:pt x="0" y="150964"/>
                  </a:lnTo>
                  <a:close/>
                </a:path>
              </a:pathLst>
            </a:custGeom>
            <a:solidFill>
              <a:srgbClr val="A51321"/>
            </a:solidFill>
            <a:ln>
              <a:solidFill>
                <a:srgbClr val="800000"/>
              </a:solidFill>
            </a:ln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3792" tIns="113792" rIns="113792" bIns="564174" numCol="1" spcCol="1270" anchor="t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1700" b="1" kern="1200" dirty="0" smtClean="0"/>
                <a:t>Срокове</a:t>
              </a:r>
              <a:endParaRPr lang="en-US" sz="1700" b="1" kern="1200" dirty="0"/>
            </a:p>
          </p:txBody>
        </p:sp>
        <p:sp>
          <p:nvSpPr>
            <p:cNvPr id="18" name="Freeform 17"/>
            <p:cNvSpPr/>
            <p:nvPr/>
          </p:nvSpPr>
          <p:spPr>
            <a:xfrm>
              <a:off x="9063187" y="5066755"/>
              <a:ext cx="2333819" cy="1668576"/>
            </a:xfrm>
            <a:custGeom>
              <a:avLst/>
              <a:gdLst>
                <a:gd name="connsiteX0" fmla="*/ 0 w 2142579"/>
                <a:gd name="connsiteY0" fmla="*/ 166030 h 1660296"/>
                <a:gd name="connsiteX1" fmla="*/ 48629 w 2142579"/>
                <a:gd name="connsiteY1" fmla="*/ 48629 h 1660296"/>
                <a:gd name="connsiteX2" fmla="*/ 166030 w 2142579"/>
                <a:gd name="connsiteY2" fmla="*/ 0 h 1660296"/>
                <a:gd name="connsiteX3" fmla="*/ 1976549 w 2142579"/>
                <a:gd name="connsiteY3" fmla="*/ 0 h 1660296"/>
                <a:gd name="connsiteX4" fmla="*/ 2093950 w 2142579"/>
                <a:gd name="connsiteY4" fmla="*/ 48629 h 1660296"/>
                <a:gd name="connsiteX5" fmla="*/ 2142579 w 2142579"/>
                <a:gd name="connsiteY5" fmla="*/ 166030 h 1660296"/>
                <a:gd name="connsiteX6" fmla="*/ 2142579 w 2142579"/>
                <a:gd name="connsiteY6" fmla="*/ 1494266 h 1660296"/>
                <a:gd name="connsiteX7" fmla="*/ 2093950 w 2142579"/>
                <a:gd name="connsiteY7" fmla="*/ 1611667 h 1660296"/>
                <a:gd name="connsiteX8" fmla="*/ 1976549 w 2142579"/>
                <a:gd name="connsiteY8" fmla="*/ 1660296 h 1660296"/>
                <a:gd name="connsiteX9" fmla="*/ 166030 w 2142579"/>
                <a:gd name="connsiteY9" fmla="*/ 1660296 h 1660296"/>
                <a:gd name="connsiteX10" fmla="*/ 48629 w 2142579"/>
                <a:gd name="connsiteY10" fmla="*/ 1611667 h 1660296"/>
                <a:gd name="connsiteX11" fmla="*/ 0 w 2142579"/>
                <a:gd name="connsiteY11" fmla="*/ 1494266 h 1660296"/>
                <a:gd name="connsiteX12" fmla="*/ 0 w 2142579"/>
                <a:gd name="connsiteY12" fmla="*/ 166030 h 1660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142579" h="1660296">
                  <a:moveTo>
                    <a:pt x="0" y="166030"/>
                  </a:moveTo>
                  <a:cubicBezTo>
                    <a:pt x="0" y="121996"/>
                    <a:pt x="17493" y="79766"/>
                    <a:pt x="48629" y="48629"/>
                  </a:cubicBezTo>
                  <a:cubicBezTo>
                    <a:pt x="79766" y="17492"/>
                    <a:pt x="121996" y="0"/>
                    <a:pt x="166030" y="0"/>
                  </a:cubicBezTo>
                  <a:lnTo>
                    <a:pt x="1976549" y="0"/>
                  </a:lnTo>
                  <a:cubicBezTo>
                    <a:pt x="2020583" y="0"/>
                    <a:pt x="2062813" y="17493"/>
                    <a:pt x="2093950" y="48629"/>
                  </a:cubicBezTo>
                  <a:cubicBezTo>
                    <a:pt x="2125087" y="79766"/>
                    <a:pt x="2142579" y="121996"/>
                    <a:pt x="2142579" y="166030"/>
                  </a:cubicBezTo>
                  <a:lnTo>
                    <a:pt x="2142579" y="1494266"/>
                  </a:lnTo>
                  <a:cubicBezTo>
                    <a:pt x="2142579" y="1538300"/>
                    <a:pt x="2125087" y="1580530"/>
                    <a:pt x="2093950" y="1611667"/>
                  </a:cubicBezTo>
                  <a:cubicBezTo>
                    <a:pt x="2062813" y="1642804"/>
                    <a:pt x="2020583" y="1660296"/>
                    <a:pt x="1976549" y="1660296"/>
                  </a:cubicBezTo>
                  <a:lnTo>
                    <a:pt x="166030" y="1660296"/>
                  </a:lnTo>
                  <a:cubicBezTo>
                    <a:pt x="121996" y="1660296"/>
                    <a:pt x="79766" y="1642804"/>
                    <a:pt x="48629" y="1611667"/>
                  </a:cubicBezTo>
                  <a:cubicBezTo>
                    <a:pt x="17492" y="1580530"/>
                    <a:pt x="0" y="1538300"/>
                    <a:pt x="0" y="1494266"/>
                  </a:cubicBezTo>
                  <a:lnTo>
                    <a:pt x="0" y="166030"/>
                  </a:lnTo>
                  <a:close/>
                </a:path>
              </a:pathLst>
            </a:custGeom>
            <a:solidFill>
              <a:srgbClr val="EAF3BF">
                <a:alpha val="90000"/>
              </a:srgbClr>
            </a:solidFill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300000" contourW="19050" prstMaterial="metal">
              <a:bevelT w="88900" h="203200"/>
              <a:bevelB w="165100" h="254000"/>
            </a:sp3d>
          </p:spPr>
          <p:style>
            <a:lnRef idx="0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308" tIns="155308" rIns="155308" bIns="155308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700" b="0" kern="1200" dirty="0" smtClean="0"/>
                <a:t>Дата на обявяване: </a:t>
              </a:r>
              <a:r>
                <a:rPr lang="bg-BG" sz="1700" b="1" dirty="0"/>
                <a:t>О</a:t>
              </a:r>
              <a:r>
                <a:rPr lang="bg-BG" sz="1700" b="1" kern="1200" dirty="0" smtClean="0"/>
                <a:t>ктомври 2020 г.</a:t>
              </a:r>
              <a:endParaRPr lang="en-US" sz="1700" b="1" kern="1200" dirty="0"/>
            </a:p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700" b="0" kern="1200" dirty="0" smtClean="0"/>
                <a:t>Краен срок за кандидатстване: </a:t>
              </a:r>
              <a:r>
                <a:rPr lang="bg-BG" sz="1700" b="1" kern="1200" dirty="0" smtClean="0"/>
                <a:t>Декември 2020 г.</a:t>
              </a:r>
              <a:endParaRPr lang="en-US" sz="1700" b="1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78101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540200" y="2173974"/>
            <a:ext cx="10611948" cy="2158739"/>
          </a:xfrm>
        </p:spPr>
        <p:txBody>
          <a:bodyPr>
            <a:noAutofit/>
          </a:bodyPr>
          <a:lstStyle/>
          <a:p>
            <a:r>
              <a:rPr lang="bg-BG" sz="1800" b="1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Процедура „ОГРАМОТЯВАНЕ НА ВЪЗРАСТНИ – 2“</a:t>
            </a:r>
            <a:br>
              <a:rPr lang="bg-BG" sz="1800" b="1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800" b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Основни дейности:</a:t>
            </a:r>
            <a:r>
              <a:rPr lang="en-US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bg-BG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Популяризиране на необходимостта от повишаване и насърчаване на грамотността и привличане на общественото внимание към ползите от повишаването на грамотността; </a:t>
            </a:r>
            <a:b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Провеждане на дейности за мотивиране на неграмотни възрастни да участват в обучение, включително провеждане на информационни събития; </a:t>
            </a:r>
            <a:b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Актуализиране на учебни средства, предназначени за обучение на възрастни; </a:t>
            </a:r>
            <a:b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7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Организиране и провеждане на курсове за ограмотяване на възрастни, и на курсове за усвояване на учебно съдържание за различните образователни степени.</a:t>
            </a:r>
            <a:r>
              <a:rPr lang="ru-RU" sz="1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18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4653286"/>
              </p:ext>
            </p:extLst>
          </p:nvPr>
        </p:nvGraphicFramePr>
        <p:xfrm>
          <a:off x="648145" y="4127613"/>
          <a:ext cx="10724380" cy="26491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4"/>
          <p:cNvSpPr/>
          <p:nvPr/>
        </p:nvSpPr>
        <p:spPr>
          <a:xfrm>
            <a:off x="156504" y="1294171"/>
            <a:ext cx="119908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400" b="1" cap="smal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Процедури по Приоритетна ос </a:t>
            </a:r>
            <a:r>
              <a:rPr lang="bg-BG" sz="24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10" b="2273"/>
          <a:stretch/>
        </p:blipFill>
        <p:spPr>
          <a:xfrm>
            <a:off x="11152148" y="1251984"/>
            <a:ext cx="1101725" cy="1638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0845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10650" r="16051"/>
          <a:stretch>
            <a:fillRect/>
          </a:stretch>
        </p:blipFill>
        <p:spPr bwMode="auto">
          <a:xfrm>
            <a:off x="10584873" y="2041678"/>
            <a:ext cx="1607127" cy="3742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0755" y="1364620"/>
            <a:ext cx="9494378" cy="5133315"/>
          </a:xfrm>
        </p:spPr>
        <p:txBody>
          <a:bodyPr>
            <a:normAutofit/>
          </a:bodyPr>
          <a:lstStyle/>
          <a:p>
            <a:r>
              <a:rPr lang="bg-BG" sz="2400" b="1" dirty="0">
                <a:solidFill>
                  <a:schemeClr val="tx1"/>
                </a:solidFill>
              </a:rPr>
              <a:t> </a:t>
            </a:r>
            <a:endParaRPr lang="en-US" sz="2400" dirty="0">
              <a:solidFill>
                <a:schemeClr val="tx1"/>
              </a:solidFill>
            </a:endParaRPr>
          </a:p>
          <a:p>
            <a:pPr algn="ctr"/>
            <a:r>
              <a:rPr lang="bg-BG" sz="2400" b="1" u="sng" dirty="0">
                <a:solidFill>
                  <a:srgbClr val="002060"/>
                </a:solidFill>
              </a:rPr>
              <a:t>Проект на р</a:t>
            </a:r>
            <a:r>
              <a:rPr lang="en-GB" sz="2400" b="1" u="sng" dirty="0" err="1" smtClean="0">
                <a:solidFill>
                  <a:srgbClr val="002060"/>
                </a:solidFill>
              </a:rPr>
              <a:t>ешение</a:t>
            </a:r>
            <a:r>
              <a:rPr lang="bg-BG" sz="2400" b="1" u="sng" dirty="0">
                <a:solidFill>
                  <a:srgbClr val="002060"/>
                </a:solidFill>
              </a:rPr>
              <a:t>:</a:t>
            </a:r>
            <a:r>
              <a:rPr lang="en-GB" sz="2400" b="1" u="sng" dirty="0" smtClean="0">
                <a:solidFill>
                  <a:srgbClr val="002060"/>
                </a:solidFill>
              </a:rPr>
              <a:t> </a:t>
            </a:r>
          </a:p>
          <a:p>
            <a:endParaRPr lang="en-GB" sz="2400" b="1" u="sng" dirty="0">
              <a:solidFill>
                <a:srgbClr val="002060"/>
              </a:solidFill>
            </a:endParaRPr>
          </a:p>
          <a:p>
            <a:pPr algn="ctr"/>
            <a:r>
              <a:rPr lang="bg-BG" sz="2600" b="1" dirty="0" smtClean="0">
                <a:solidFill>
                  <a:srgbClr val="002060"/>
                </a:solidFill>
              </a:rPr>
              <a:t>Комитетът за наблюдение одобрява Индикативна годишна работна програма за 2020 г.  на Оперативна програма „Наука и образование за интелигентен растеж“ 2014 – 2020 г.</a:t>
            </a:r>
            <a:endParaRPr lang="bg-BG" sz="2600" dirty="0" smtClean="0">
              <a:solidFill>
                <a:srgbClr val="002060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7733" y="4356894"/>
            <a:ext cx="3354418" cy="2230603"/>
          </a:xfrm>
          <a:prstGeom prst="leftRightArrowCallou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133" y="4792965"/>
            <a:ext cx="2654157" cy="1771650"/>
          </a:xfrm>
          <a:prstGeom prst="homePlat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1107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Ви 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51410" y="1649557"/>
            <a:ext cx="2371725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7699" y="4159912"/>
            <a:ext cx="1800225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600"/>
              </a:spcBef>
              <a:buNone/>
            </a:pPr>
            <a:endParaRPr lang="en-US" sz="2800" b="1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chemeClr val="accent1">
                    <a:lumMod val="75000"/>
                  </a:schemeClr>
                </a:solidFill>
              </a:rPr>
              <a:t>Координати </a:t>
            </a:r>
            <a:r>
              <a:rPr lang="bg-BG" sz="2800" b="1" u="sng" dirty="0">
                <a:solidFill>
                  <a:schemeClr val="accent1">
                    <a:lumMod val="75000"/>
                  </a:schemeClr>
                </a:solidFill>
              </a:rPr>
              <a:t>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>
                <a:solidFill>
                  <a:schemeClr val="accent1">
                    <a:lumMod val="75000"/>
                  </a:schemeClr>
                </a:solidFill>
              </a:rPr>
              <a:t>гр. София,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>
                <a:solidFill>
                  <a:schemeClr val="accent1">
                    <a:lumMod val="75000"/>
                  </a:schemeClr>
                </a:solidFill>
              </a:rPr>
              <a:t>Бул. „Цариградско шосе“ № 125, блок 5, ет. 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>
                <a:solidFill>
                  <a:schemeClr val="accent1">
                    <a:lumMod val="75000"/>
                  </a:schemeClr>
                </a:solidFill>
              </a:rPr>
              <a:t>Тел: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+359 2 46 76 10</a:t>
            </a:r>
            <a:r>
              <a:rPr lang="bg-BG" sz="2800" dirty="0">
                <a:solidFill>
                  <a:schemeClr val="accent1">
                    <a:lumMod val="75000"/>
                  </a:schemeClr>
                </a:solidFill>
              </a:rPr>
              <a:t>1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  <a:hlinkClick r:id="rId4"/>
              </a:rPr>
              <a:t>http://opnoir.bg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hlinkClick r:id="rId4"/>
              </a:rPr>
              <a:t>/</a:t>
            </a:r>
            <a:endParaRPr lang="en-US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hlinkClick r:id="rId5"/>
              </a:rPr>
              <a:t>infosf@mon.bg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bg-BG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0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7798</TotalTime>
  <Words>700</Words>
  <Application>Microsoft Office PowerPoint</Application>
  <PresentationFormat>Widescreen</PresentationFormat>
  <Paragraphs>112</Paragraphs>
  <Slides>10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Candara</vt:lpstr>
      <vt:lpstr>Times New Roman</vt:lpstr>
      <vt:lpstr>Retrospect</vt:lpstr>
      <vt:lpstr>Представяне, обсъждане и вземане на решение за одобрение на Проект на Индикативна годишна работна програма (ИГРП) за 2020 г. на Оперативна програма „Наука и образование за интелигентен растеж“ 2014 – 2020 г.  12-то заседание на Комитета за наблюдение гр. Пловдив, 20 ноември 2019 г. </vt:lpstr>
      <vt:lpstr>PowerPoint Presentation</vt:lpstr>
      <vt:lpstr>PowerPoint Presentation</vt:lpstr>
      <vt:lpstr>Процедура „ПРОФЕСИОНАЛНО ОБРАЗОВАНИЕ ЗА УСПЕШНА РЕАЛИЗАЦИЯ НА ПАЗАРА НА ТРУДА“ Основни дейности:   - Подкрепа за практическото обучение на учениците от ПГ чрез допълнителни практики в реална работна среда;   - Валидиране на знания, умения и компетентности на лица над 16 г.;   - Въвеждане на гъвкави форми на обучение в проф. образование, например модулно обучение за придобиване на проф. квалификация и учебна документация, разработена в сътрудничество с представители на бизнеса;   - Актуализация на учебни програми и учебни планове в професионалното образование с участие на работодателите и планиране на обучението в съответствие с нуждите на пазара на труда;   - Провеждане на информационни кампании за популяризиране възможностите за валидиране на знания и умения.</vt:lpstr>
      <vt:lpstr>Процедура „МОДЕРНИЗАЦИЯ НА ВИСШИТЕ УЧИЛИЩА“ Основни групи дейности:  1. Управление и организационен капацитет;  2. Преподаване и обучение по предприемачество и иновации; подготовка и подпомагане на предприемачески умения и развитие;  3. Цифрова трансформация и капацитет;  4. Трансфер на знания и сътрудничество; интернационализация на висшето училище.</vt:lpstr>
      <vt:lpstr>Процедура „ПОДКРЕПА ЗА ПРИОБЩАВАЩО ОБРАЗОВАНИЕ“ Основни дейности:  1. Функционална оценка на индивидуалните потребности;  2. Специализирани обучения;  3. Осигуряване на материали и учебно-технически средства;  4. Работа със семейства с деца и ученици със СОП и такива с поведенчески проблеми;  5. Дейности за подкрепа за личностно развитие за деца и ученици със СОП,  изявени дарби и поведенчески проблеми;  превенция за намаляването на вербалната агресия, физическото насилие и автоагресията в детските градини и училищата.</vt:lpstr>
      <vt:lpstr>Процедура „ПОДКРЕПА НА УЯЗВИМИ ГРУПИ ЗА ДОСТЪП ДО ВИСШЕ ОБРАЗОВАНИЕ “ Основни дейности:  1. Подпомагане на ученици от уязвими групи, които са във II гимназиален етап за продължаване на образованието им и за кандидатстване във ВУ;  2. Подкрепа за обучението на студенти, докторанти, пост-докторанти и специализанти от уязвими групи;  3. Осигуряване на специализирана техника и специализирани софтуерни програми за подпомагане на обучението на лица със сензорни и физически увреждания;  4. Подкрепа за продължаване на образованието от II гимназиален етап на средното образование във ВУ, посредством провеждане на инф. кампании с цел популяризиране на възможностите и условията на ВУ да приемат и обучават младежи от уязвими групи;  5. Работа с родители и насърчаване на участието им в образователния процес.</vt:lpstr>
      <vt:lpstr>Процедура „ОГРАМОТЯВАНЕ НА ВЪЗРАСТНИ – 2“ Основни дейности:  1. Популяризиране на необходимостта от повишаване и насърчаване на грамотността и привличане на общественото внимание към ползите от повишаването на грамотността;  2. Провеждане на дейности за мотивиране на неграмотни възрастни да участват в обучение, включително провеждане на информационни събития;  3. Актуализиране на учебни средства, предназначени за обучение на възрастни;  4. Организиране и провеждане на курсове за ограмотяване на възрастни, и на курсове за усвояване на учебно съдържание за различните образователни степени.  </vt:lpstr>
      <vt:lpstr>PowerPoint Presentation</vt:lpstr>
      <vt:lpstr>Благодаря Ви за вниманието!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Yoana Bozhilova</cp:lastModifiedBy>
  <cp:revision>652</cp:revision>
  <cp:lastPrinted>2019-11-04T08:09:39Z</cp:lastPrinted>
  <dcterms:created xsi:type="dcterms:W3CDTF">2016-05-13T12:08:51Z</dcterms:created>
  <dcterms:modified xsi:type="dcterms:W3CDTF">2019-11-18T10:01:17Z</dcterms:modified>
</cp:coreProperties>
</file>