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8"/>
  </p:notesMasterIdLst>
  <p:handoutMasterIdLst>
    <p:handoutMasterId r:id="rId9"/>
  </p:handoutMasterIdLst>
  <p:sldIdLst>
    <p:sldId id="257" r:id="rId2"/>
    <p:sldId id="289" r:id="rId3"/>
    <p:sldId id="295" r:id="rId4"/>
    <p:sldId id="290" r:id="rId5"/>
    <p:sldId id="296" r:id="rId6"/>
    <p:sldId id="294" r:id="rId7"/>
  </p:sldIdLst>
  <p:sldSz cx="12192000" cy="6858000"/>
  <p:notesSz cx="6669088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51321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594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49" d="100"/>
          <a:sy n="49" d="100"/>
        </p:scale>
        <p:origin x="294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22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825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A6BC33-FAD3-4E6F-A682-9C26575FA0A4}" type="datetimeFigureOut">
              <a:rPr lang="bg-BG" smtClean="0"/>
              <a:pPr/>
              <a:t>23.11.2017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8250" y="942975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55995-EF9C-4F5D-B838-4024C132AA5F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1610283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9CE274-A84B-4F85-83C8-C51214C27907}" type="datetimeFigureOut">
              <a:rPr lang="bg-BG" smtClean="0"/>
              <a:pPr/>
              <a:t>23.11.2017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57188" y="1241425"/>
            <a:ext cx="5954712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777194"/>
            <a:ext cx="533527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CCBD5B-C827-4F3D-B7FB-3424B95E9FD5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9924394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bg-BG" dirty="0" smtClean="0"/>
              <a:t>На 5 декември предстои голямото публично събитие, което е изискване съгласно основополагащия </a:t>
            </a:r>
            <a:r>
              <a:rPr lang="bg-BG" dirty="0" err="1" smtClean="0"/>
              <a:t>реграмент</a:t>
            </a:r>
            <a:r>
              <a:rPr lang="bg-BG" dirty="0" smtClean="0"/>
              <a:t>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CBD5B-C827-4F3D-B7FB-3424B95E9FD5}" type="slidenum">
              <a:rPr lang="bg-BG" smtClean="0"/>
              <a:pPr/>
              <a:t>2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7465649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bg-BG" dirty="0" smtClean="0"/>
              <a:t>На 5 декември предстои голямото публично събитие, което е изискване съгласно основополагащия </a:t>
            </a:r>
            <a:r>
              <a:rPr lang="bg-BG" dirty="0" err="1" smtClean="0"/>
              <a:t>реграмент</a:t>
            </a:r>
            <a:r>
              <a:rPr lang="bg-BG" dirty="0" smtClean="0"/>
              <a:t>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CBD5B-C827-4F3D-B7FB-3424B95E9FD5}" type="slidenum">
              <a:rPr lang="bg-BG" smtClean="0"/>
              <a:pPr/>
              <a:t>3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075992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marL="0">
              <a:defRPr sz="36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22377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36022" y="1299754"/>
            <a:ext cx="10058400" cy="733153"/>
          </a:xfrm>
        </p:spPr>
        <p:txBody>
          <a:bodyPr>
            <a:normAutofit/>
          </a:bodyPr>
          <a:lstStyle>
            <a:lvl1pPr>
              <a:defRPr sz="3600" b="1">
                <a:solidFill>
                  <a:srgbClr val="00206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022" y="2155371"/>
            <a:ext cx="4937760" cy="4595466"/>
          </a:xfrm>
        </p:spPr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  <a:lvl2pPr>
              <a:defRPr>
                <a:solidFill>
                  <a:srgbClr val="002060"/>
                </a:solidFill>
              </a:defRPr>
            </a:lvl2pPr>
            <a:lvl3pPr>
              <a:defRPr>
                <a:solidFill>
                  <a:srgbClr val="002060"/>
                </a:solidFill>
              </a:defRPr>
            </a:lvl3pPr>
            <a:lvl4pPr>
              <a:defRPr>
                <a:solidFill>
                  <a:srgbClr val="002060"/>
                </a:solidFill>
              </a:defRPr>
            </a:lvl4pPr>
            <a:lvl5pPr>
              <a:defRPr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4248" y="2138016"/>
            <a:ext cx="4937760" cy="4595466"/>
          </a:xfrm>
        </p:spPr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  <a:lvl2pPr>
              <a:defRPr>
                <a:solidFill>
                  <a:srgbClr val="002060"/>
                </a:solidFill>
              </a:defRPr>
            </a:lvl2pPr>
            <a:lvl3pPr>
              <a:defRPr>
                <a:solidFill>
                  <a:srgbClr val="002060"/>
                </a:solidFill>
              </a:defRPr>
            </a:lvl3pPr>
            <a:lvl4pPr>
              <a:defRPr>
                <a:solidFill>
                  <a:srgbClr val="002060"/>
                </a:solidFill>
              </a:defRPr>
            </a:lvl4pPr>
            <a:lvl5pPr>
              <a:defRPr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6754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678814" y="3184072"/>
            <a:ext cx="8444900" cy="1120502"/>
          </a:xfrm>
        </p:spPr>
        <p:txBody>
          <a:bodyPr>
            <a:noAutofit/>
          </a:bodyPr>
          <a:lstStyle>
            <a:lvl1pPr algn="ctr">
              <a:defRPr sz="3600" b="1">
                <a:solidFill>
                  <a:srgbClr val="002060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Благодаря за вниманието!</a:t>
            </a:r>
            <a:br>
              <a:rPr lang="ru-RU" dirty="0" smtClean="0">
                <a:solidFill>
                  <a:srgbClr val="146194">
                    <a:lumMod val="50000"/>
                  </a:srgbClr>
                </a:solidFill>
              </a:rPr>
            </a:br>
            <a:endParaRPr lang="en-US" dirty="0"/>
          </a:p>
        </p:txBody>
      </p:sp>
      <p:sp>
        <p:nvSpPr>
          <p:cNvPr id="6" name="Footer Placeholder 4"/>
          <p:cNvSpPr txBox="1">
            <a:spLocks/>
          </p:cNvSpPr>
          <p:nvPr userDrawn="1"/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800" b="1" kern="1200" cap="all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3242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23643" y="1423333"/>
            <a:ext cx="10058400" cy="67688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</a:t>
            </a:r>
            <a:r>
              <a:rPr lang="en-US" dirty="0" smtClean="0"/>
              <a:t>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8264" y="2277866"/>
            <a:ext cx="10397948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dirty="0"/>
              <a:t>Edit Master </a:t>
            </a:r>
            <a:r>
              <a:rPr lang="en-US" dirty="0" smtClean="0"/>
              <a:t>text </a:t>
            </a:r>
            <a:r>
              <a:rPr lang="en-US" dirty="0"/>
              <a:t>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</a:t>
            </a:r>
            <a:r>
              <a:rPr lang="en-US" dirty="0" smtClean="0"/>
              <a:t>level</a:t>
            </a:r>
            <a:endParaRPr lang="en-US" dirty="0"/>
          </a:p>
        </p:txBody>
      </p:sp>
      <p:grpSp>
        <p:nvGrpSpPr>
          <p:cNvPr id="11" name="Group 10">
            <a:extLst>
              <a:ext uri="{FF2B5EF4-FFF2-40B4-BE49-F238E27FC236}">
                <a16:creationId xmlns="" xmlns:a16="http://schemas.microsoft.com/office/drawing/2014/main" id="{8E78BCB4-C98F-4B83-9DE4-0E5AA089C697}"/>
              </a:ext>
            </a:extLst>
          </p:cNvPr>
          <p:cNvGrpSpPr/>
          <p:nvPr userDrawn="1"/>
        </p:nvGrpSpPr>
        <p:grpSpPr>
          <a:xfrm>
            <a:off x="0" y="0"/>
            <a:ext cx="12192000" cy="1358153"/>
            <a:chOff x="0" y="0"/>
            <a:chExt cx="12192000" cy="1358153"/>
          </a:xfrm>
        </p:grpSpPr>
        <p:sp>
          <p:nvSpPr>
            <p:cNvPr id="12" name="Rectangle 11">
              <a:extLst>
                <a:ext uri="{FF2B5EF4-FFF2-40B4-BE49-F238E27FC236}">
                  <a16:creationId xmlns="" xmlns:a16="http://schemas.microsoft.com/office/drawing/2014/main" id="{60D4C31A-B54F-422E-8621-A0F475D7D195}"/>
                </a:ext>
              </a:extLst>
            </p:cNvPr>
            <p:cNvSpPr/>
            <p:nvPr userDrawn="1"/>
          </p:nvSpPr>
          <p:spPr>
            <a:xfrm>
              <a:off x="0" y="0"/>
              <a:ext cx="12188825" cy="135815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3" name="Picture 12" descr="http://sf.mon.bg/img/logo_eu_r_dva_fonda.png">
              <a:extLst>
                <a:ext uri="{FF2B5EF4-FFF2-40B4-BE49-F238E27FC236}">
                  <a16:creationId xmlns="" xmlns:a16="http://schemas.microsoft.com/office/drawing/2014/main" id="{12F0A08F-CCB6-4D25-8AC0-0F7B8FAA1D73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2696" y="272870"/>
              <a:ext cx="2547937" cy="820737"/>
            </a:xfrm>
            <a:prstGeom prst="rect">
              <a:avLst/>
            </a:prstGeom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16" name="Straight Connector 15">
              <a:extLst>
                <a:ext uri="{FF2B5EF4-FFF2-40B4-BE49-F238E27FC236}">
                  <a16:creationId xmlns="" xmlns:a16="http://schemas.microsoft.com/office/drawing/2014/main" id="{E3B81ACA-7A29-4F22-915C-0A3E969FE784}"/>
                </a:ext>
              </a:extLst>
            </p:cNvPr>
            <p:cNvCxnSpPr/>
            <p:nvPr userDrawn="1"/>
          </p:nvCxnSpPr>
          <p:spPr>
            <a:xfrm>
              <a:off x="0" y="1248229"/>
              <a:ext cx="12192000" cy="0"/>
            </a:xfrm>
            <a:prstGeom prst="line">
              <a:avLst/>
            </a:prstGeom>
            <a:ln w="4762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029712D9-A440-495C-ACC2-98A7E7711FCB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5741" y="90868"/>
            <a:ext cx="2917811" cy="1030514"/>
          </a:xfrm>
          <a:prstGeom prst="rect">
            <a:avLst/>
          </a:prstGeom>
        </p:spPr>
      </p:pic>
      <p:sp>
        <p:nvSpPr>
          <p:cNvPr id="1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57941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18" r:id="rId2"/>
    <p:sldLayoutId id="2147483720" r:id="rId3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b="1" kern="1200" spc="-50" baseline="0">
          <a:solidFill>
            <a:srgbClr val="002060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400" kern="1200">
          <a:solidFill>
            <a:srgbClr val="002060"/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2000" kern="1200">
          <a:solidFill>
            <a:srgbClr val="002060"/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rgbClr val="002060"/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84212" y="1689472"/>
            <a:ext cx="10866848" cy="4554574"/>
          </a:xfrm>
        </p:spPr>
        <p:txBody>
          <a:bodyPr>
            <a:no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bg-BG" sz="2800" dirty="0" smtClean="0">
                <a:ln/>
                <a:latin typeface="+mn-lt"/>
                <a:cs typeface="Courier New" panose="02070309020205020404" pitchFamily="49" charset="0"/>
              </a:rPr>
              <a:t>ИНФОРМАЦИЯ И КОМУНИКАЦИЯ</a:t>
            </a:r>
            <a:br>
              <a:rPr lang="bg-BG" sz="2800" dirty="0" smtClean="0">
                <a:ln/>
                <a:latin typeface="+mn-lt"/>
                <a:cs typeface="Courier New" panose="02070309020205020404" pitchFamily="49" charset="0"/>
              </a:rPr>
            </a:br>
            <a:r>
              <a:rPr lang="bg-BG" sz="2800" dirty="0" smtClean="0">
                <a:ln/>
                <a:latin typeface="+mn-lt"/>
                <a:cs typeface="Courier New" panose="02070309020205020404" pitchFamily="49" charset="0"/>
              </a:rPr>
              <a:t/>
            </a:r>
            <a:br>
              <a:rPr lang="bg-BG" sz="2800" dirty="0" smtClean="0">
                <a:ln/>
                <a:latin typeface="+mn-lt"/>
                <a:cs typeface="Courier New" panose="02070309020205020404" pitchFamily="49" charset="0"/>
              </a:rPr>
            </a:br>
            <a:r>
              <a:rPr lang="bg-BG" sz="2400" dirty="0" smtClean="0">
                <a:ln/>
                <a:latin typeface="+mn-lt"/>
                <a:cs typeface="Courier New" panose="02070309020205020404" pitchFamily="49" charset="0"/>
              </a:rPr>
              <a:t>ГОДИШЕН ПЛАН ЗА ДЕЙСТВИЕ - ИЗПЪЛНЕНИЕ ПРЕЗ 2017 г.</a:t>
            </a:r>
            <a:br>
              <a:rPr lang="bg-BG" sz="2400" dirty="0" smtClean="0">
                <a:ln/>
                <a:latin typeface="+mn-lt"/>
                <a:cs typeface="Courier New" panose="02070309020205020404" pitchFamily="49" charset="0"/>
              </a:rPr>
            </a:br>
            <a:r>
              <a:rPr lang="bg-BG" sz="2400" dirty="0" smtClean="0">
                <a:ln/>
                <a:latin typeface="+mn-lt"/>
                <a:cs typeface="Courier New" panose="02070309020205020404" pitchFamily="49" charset="0"/>
              </a:rPr>
              <a:t/>
            </a:r>
            <a:br>
              <a:rPr lang="bg-BG" sz="2400" dirty="0" smtClean="0">
                <a:ln/>
                <a:latin typeface="+mn-lt"/>
                <a:cs typeface="Courier New" panose="02070309020205020404" pitchFamily="49" charset="0"/>
              </a:rPr>
            </a:br>
            <a:r>
              <a:rPr lang="bg-BG" sz="2400" dirty="0" smtClean="0">
                <a:ln/>
                <a:latin typeface="+mn-lt"/>
                <a:cs typeface="Courier New" panose="02070309020205020404" pitchFamily="49" charset="0"/>
              </a:rPr>
              <a:t>ПРОЕКТ НА ГОДИШЕН ПЛАН ЗА ДЕЙСТВИЕ ЗА 2018 г.</a:t>
            </a:r>
            <a:br>
              <a:rPr lang="bg-BG" sz="2400" dirty="0" smtClean="0">
                <a:ln/>
                <a:latin typeface="+mn-lt"/>
                <a:cs typeface="Courier New" panose="02070309020205020404" pitchFamily="49" charset="0"/>
              </a:rPr>
            </a:br>
            <a:r>
              <a:rPr lang="bg-BG" sz="2400" dirty="0">
                <a:ln/>
                <a:latin typeface="+mn-lt"/>
                <a:cs typeface="Courier New" panose="02070309020205020404" pitchFamily="49" charset="0"/>
              </a:rPr>
              <a:t/>
            </a:r>
            <a:br>
              <a:rPr lang="bg-BG" sz="2400" dirty="0">
                <a:ln/>
                <a:latin typeface="+mn-lt"/>
                <a:cs typeface="Courier New" panose="02070309020205020404" pitchFamily="49" charset="0"/>
              </a:rPr>
            </a:br>
            <a:r>
              <a:rPr lang="bg-BG" sz="2400" dirty="0" smtClean="0">
                <a:ln/>
                <a:latin typeface="+mn-lt"/>
                <a:cs typeface="Courier New" panose="02070309020205020404" pitchFamily="49" charset="0"/>
              </a:rPr>
              <a:t/>
            </a:r>
            <a:br>
              <a:rPr lang="bg-BG" sz="2400" dirty="0" smtClean="0">
                <a:ln/>
                <a:latin typeface="+mn-lt"/>
                <a:cs typeface="Courier New" panose="02070309020205020404" pitchFamily="49" charset="0"/>
              </a:rPr>
            </a:br>
            <a:r>
              <a:rPr lang="bg-BG" sz="2400" dirty="0">
                <a:ln/>
                <a:latin typeface="+mn-lt"/>
                <a:cs typeface="Courier New" panose="02070309020205020404" pitchFamily="49" charset="0"/>
              </a:rPr>
              <a:t/>
            </a:r>
            <a:br>
              <a:rPr lang="bg-BG" sz="2400" dirty="0">
                <a:ln/>
                <a:latin typeface="+mn-lt"/>
                <a:cs typeface="Courier New" panose="02070309020205020404" pitchFamily="49" charset="0"/>
              </a:rPr>
            </a:br>
            <a:r>
              <a:rPr lang="ru-RU" sz="2000" dirty="0">
                <a:ln/>
                <a:latin typeface="+mn-lt"/>
                <a:cs typeface="Courier New" panose="02070309020205020404" pitchFamily="49" charset="0"/>
              </a:rPr>
              <a:t>Седмо заседание на Комитета за наблюдение на </a:t>
            </a:r>
            <a:br>
              <a:rPr lang="ru-RU" sz="2000" dirty="0">
                <a:ln/>
                <a:latin typeface="+mn-lt"/>
                <a:cs typeface="Courier New" panose="02070309020205020404" pitchFamily="49" charset="0"/>
              </a:rPr>
            </a:br>
            <a:r>
              <a:rPr lang="ru-RU" sz="2000" dirty="0">
                <a:ln/>
                <a:latin typeface="+mn-lt"/>
                <a:cs typeface="Courier New" panose="02070309020205020404" pitchFamily="49" charset="0"/>
              </a:rPr>
              <a:t>Оперативна програма „Наука и образование за интелигентен растеж“ 2014 – 2020 г. </a:t>
            </a:r>
            <a:r>
              <a:rPr lang="bg-BG" sz="2000" dirty="0" smtClean="0">
                <a:ln/>
                <a:latin typeface="+mn-lt"/>
                <a:cs typeface="Courier New" panose="02070309020205020404" pitchFamily="49" charset="0"/>
              </a:rPr>
              <a:t/>
            </a:r>
            <a:br>
              <a:rPr lang="bg-BG" sz="2000" dirty="0" smtClean="0">
                <a:ln/>
                <a:latin typeface="+mn-lt"/>
                <a:cs typeface="Courier New" panose="02070309020205020404" pitchFamily="49" charset="0"/>
              </a:rPr>
            </a:br>
            <a:r>
              <a:rPr lang="bg-BG" sz="2000" dirty="0" smtClean="0">
                <a:ln/>
                <a:latin typeface="+mn-lt"/>
                <a:cs typeface="Courier New" panose="02070309020205020404" pitchFamily="49" charset="0"/>
              </a:rPr>
              <a:t/>
            </a:r>
            <a:br>
              <a:rPr lang="bg-BG" sz="2000" dirty="0" smtClean="0">
                <a:ln/>
                <a:latin typeface="+mn-lt"/>
                <a:cs typeface="Courier New" panose="02070309020205020404" pitchFamily="49" charset="0"/>
              </a:rPr>
            </a:br>
            <a:r>
              <a:rPr lang="ru-RU" sz="2000" dirty="0" smtClean="0">
                <a:ln/>
                <a:latin typeface="+mn-lt"/>
                <a:cs typeface="Courier New" panose="02070309020205020404" pitchFamily="49" charset="0"/>
              </a:rPr>
              <a:t>София, 24 ноември 2017 </a:t>
            </a:r>
            <a:r>
              <a:rPr lang="ru-RU" sz="2000" dirty="0">
                <a:ln/>
                <a:latin typeface="+mn-lt"/>
                <a:cs typeface="Courier New" panose="02070309020205020404" pitchFamily="49" charset="0"/>
              </a:rPr>
              <a:t>г</a:t>
            </a:r>
            <a:r>
              <a:rPr lang="ru-RU" sz="2000" dirty="0" smtClean="0">
                <a:ln/>
                <a:latin typeface="+mn-lt"/>
                <a:cs typeface="Courier New" panose="02070309020205020404" pitchFamily="49" charset="0"/>
              </a:rPr>
              <a:t>.</a:t>
            </a:r>
            <a:endParaRPr lang="ru-RU" sz="2000" b="1" cap="none" dirty="0">
              <a:ln/>
              <a:solidFill>
                <a:schemeClr val="bg2">
                  <a:lumMod val="50000"/>
                </a:schemeClr>
              </a:solidFill>
              <a:latin typeface="+mn-lt"/>
              <a:cs typeface="Courier New" panose="02070309020205020404" pitchFamily="49" charset="0"/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1961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226" y="1249161"/>
            <a:ext cx="10058400" cy="492553"/>
          </a:xfrm>
        </p:spPr>
        <p:txBody>
          <a:bodyPr>
            <a:normAutofit/>
          </a:bodyPr>
          <a:lstStyle/>
          <a:p>
            <a:pPr algn="ctr"/>
            <a:r>
              <a:rPr lang="ru-RU" sz="2400" dirty="0">
                <a:latin typeface="+mn-lt"/>
              </a:rPr>
              <a:t>Информация за изпълнение на Годишен план за действие </a:t>
            </a:r>
            <a:r>
              <a:rPr lang="ru-RU" sz="2400" dirty="0" smtClean="0">
                <a:latin typeface="+mn-lt"/>
              </a:rPr>
              <a:t>за 2017 г.</a:t>
            </a:r>
            <a:endParaRPr lang="bg-BG" sz="2400" dirty="0">
              <a:latin typeface="+mn-lt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44786371"/>
              </p:ext>
            </p:extLst>
          </p:nvPr>
        </p:nvGraphicFramePr>
        <p:xfrm>
          <a:off x="296092" y="1959430"/>
          <a:ext cx="11364685" cy="43891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67794"/>
                <a:gridCol w="4171406"/>
                <a:gridCol w="2525485"/>
              </a:tblGrid>
              <a:tr h="56322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Дейност по ОП</a:t>
                      </a:r>
                      <a:endParaRPr lang="en-GB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Целева група</a:t>
                      </a:r>
                      <a:endParaRPr lang="en-GB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800" b="1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Постигнат</a:t>
                      </a:r>
                      <a:r>
                        <a:rPr lang="bg-BG" sz="1800" b="1" baseline="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 </a:t>
                      </a:r>
                      <a:r>
                        <a:rPr lang="bg-BG" sz="1800" b="1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индикатор</a:t>
                      </a:r>
                      <a:endParaRPr lang="en-GB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1001659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+mn-lt"/>
                        </a:rPr>
                        <a:t>Публикации свързани с ОП НОИР в Единния информационен портал</a:t>
                      </a:r>
                      <a:endParaRPr lang="en-GB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+mn-lt"/>
                        </a:rPr>
                        <a:t>Широка общественост,</a:t>
                      </a:r>
                      <a:r>
                        <a:rPr lang="ru-RU" baseline="0" dirty="0" smtClean="0">
                          <a:latin typeface="+mn-lt"/>
                        </a:rPr>
                        <a:t> п</a:t>
                      </a:r>
                      <a:r>
                        <a:rPr lang="ru-RU" dirty="0" smtClean="0">
                          <a:latin typeface="+mn-lt"/>
                        </a:rPr>
                        <a:t>отенциални и конкретни бенефициенти,</a:t>
                      </a:r>
                      <a:r>
                        <a:rPr lang="ru-RU" baseline="0" dirty="0" smtClean="0">
                          <a:latin typeface="+mn-lt"/>
                        </a:rPr>
                        <a:t> м</a:t>
                      </a:r>
                      <a:r>
                        <a:rPr lang="ru-RU" dirty="0" smtClean="0">
                          <a:latin typeface="+mn-lt"/>
                        </a:rPr>
                        <a:t>едии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dirty="0" smtClean="0">
                          <a:latin typeface="+mn-lt"/>
                        </a:rPr>
                        <a:t>10 публикации</a:t>
                      </a:r>
                      <a:endParaRPr lang="en-GB" dirty="0">
                        <a:latin typeface="+mn-lt"/>
                      </a:endParaRPr>
                    </a:p>
                  </a:txBody>
                  <a:tcPr/>
                </a:tc>
              </a:tr>
              <a:tr h="995431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+mn-lt"/>
                        </a:rPr>
                        <a:t>Поддръжка и регулярни</a:t>
                      </a:r>
                      <a:r>
                        <a:rPr lang="ru-RU" baseline="0" dirty="0" smtClean="0">
                          <a:latin typeface="+mn-lt"/>
                        </a:rPr>
                        <a:t> </a:t>
                      </a:r>
                      <a:r>
                        <a:rPr lang="ru-RU" dirty="0" smtClean="0">
                          <a:latin typeface="+mn-lt"/>
                        </a:rPr>
                        <a:t>публикации на</a:t>
                      </a:r>
                      <a:r>
                        <a:rPr lang="ru-RU" baseline="0" dirty="0" smtClean="0">
                          <a:latin typeface="+mn-lt"/>
                        </a:rPr>
                        <a:t> </a:t>
                      </a:r>
                      <a:r>
                        <a:rPr lang="ru-RU" dirty="0" smtClean="0">
                          <a:latin typeface="+mn-lt"/>
                        </a:rPr>
                        <a:t>интернет страница на УО и страницата в социалната мрежа </a:t>
                      </a:r>
                      <a:r>
                        <a:rPr lang="en-GB" dirty="0" smtClean="0">
                          <a:latin typeface="+mn-lt"/>
                        </a:rPr>
                        <a:t>F</a:t>
                      </a:r>
                      <a:r>
                        <a:rPr lang="ru-RU" dirty="0" smtClean="0">
                          <a:latin typeface="+mn-lt"/>
                        </a:rPr>
                        <a:t>acebook</a:t>
                      </a:r>
                      <a:endParaRPr lang="en-GB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+mn-lt"/>
                        </a:rPr>
                        <a:t>Широка общественост,</a:t>
                      </a:r>
                      <a:r>
                        <a:rPr lang="en-GB" baseline="0" dirty="0" smtClean="0">
                          <a:latin typeface="+mn-lt"/>
                        </a:rPr>
                        <a:t> </a:t>
                      </a:r>
                      <a:r>
                        <a:rPr lang="ru-RU" dirty="0" smtClean="0">
                          <a:latin typeface="+mn-lt"/>
                        </a:rPr>
                        <a:t>потенциални</a:t>
                      </a:r>
                      <a:r>
                        <a:rPr lang="ru-RU" baseline="0" dirty="0" smtClean="0">
                          <a:latin typeface="+mn-lt"/>
                        </a:rPr>
                        <a:t> </a:t>
                      </a:r>
                      <a:r>
                        <a:rPr lang="ru-RU" dirty="0" smtClean="0">
                          <a:latin typeface="+mn-lt"/>
                        </a:rPr>
                        <a:t>бенефициенти, бенефициенти,</a:t>
                      </a:r>
                      <a:r>
                        <a:rPr lang="ru-RU" baseline="0" dirty="0" smtClean="0">
                          <a:latin typeface="+mn-lt"/>
                        </a:rPr>
                        <a:t> м</a:t>
                      </a:r>
                      <a:r>
                        <a:rPr lang="ru-RU" dirty="0" smtClean="0">
                          <a:latin typeface="+mn-lt"/>
                        </a:rPr>
                        <a:t>едиатори,</a:t>
                      </a:r>
                      <a:r>
                        <a:rPr lang="en-GB" baseline="0" dirty="0" smtClean="0">
                          <a:latin typeface="+mn-lt"/>
                        </a:rPr>
                        <a:t> </a:t>
                      </a:r>
                      <a:r>
                        <a:rPr lang="ru-RU" dirty="0" smtClean="0">
                          <a:latin typeface="+mn-lt"/>
                        </a:rPr>
                        <a:t>администрация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+mn-lt"/>
                        </a:rPr>
                        <a:t>Над 80 актуализации на информацията в сайта и във </a:t>
                      </a:r>
                      <a:r>
                        <a:rPr lang="en-GB" dirty="0" smtClean="0">
                          <a:latin typeface="+mn-lt"/>
                        </a:rPr>
                        <a:t>F</a:t>
                      </a:r>
                      <a:r>
                        <a:rPr lang="ru-RU" dirty="0" smtClean="0">
                          <a:latin typeface="+mn-lt"/>
                        </a:rPr>
                        <a:t>acebook</a:t>
                      </a:r>
                      <a:endParaRPr lang="en-GB" dirty="0">
                        <a:latin typeface="+mn-lt"/>
                      </a:endParaRPr>
                    </a:p>
                  </a:txBody>
                  <a:tcPr/>
                </a:tc>
              </a:tr>
              <a:tr h="563229">
                <a:tc>
                  <a:txBody>
                    <a:bodyPr/>
                    <a:lstStyle/>
                    <a:p>
                      <a:r>
                        <a:rPr lang="ru-RU" dirty="0" smtClean="0"/>
                        <a:t>Организиране и провеждане на Инфо дни“ популяризиране на нови процедури за предоставяне на БФП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dirty="0" smtClean="0"/>
                        <a:t>Потенциални бенефициенти</a:t>
                      </a:r>
                    </a:p>
                    <a:p>
                      <a:r>
                        <a:rPr lang="bg-BG" dirty="0" smtClean="0"/>
                        <a:t>Медии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dirty="0" smtClean="0"/>
                        <a:t>2 проведени информационни кампании</a:t>
                      </a:r>
                      <a:endParaRPr lang="en-GB" dirty="0"/>
                    </a:p>
                  </a:txBody>
                  <a:tcPr/>
                </a:tc>
              </a:tr>
              <a:tr h="563229">
                <a:tc>
                  <a:txBody>
                    <a:bodyPr/>
                    <a:lstStyle/>
                    <a:p>
                      <a:r>
                        <a:rPr lang="ru-RU" dirty="0" smtClean="0"/>
                        <a:t>Провеждане на обучения на бенефициенти, сключили договори за финансиране на проекти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dirty="0" smtClean="0"/>
                        <a:t>Бенефициенти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dirty="0" smtClean="0"/>
                        <a:t>7 проведени обучения</a:t>
                      </a:r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00620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226" y="1249161"/>
            <a:ext cx="10058400" cy="492553"/>
          </a:xfrm>
        </p:spPr>
        <p:txBody>
          <a:bodyPr>
            <a:normAutofit/>
          </a:bodyPr>
          <a:lstStyle/>
          <a:p>
            <a:pPr algn="ctr"/>
            <a:r>
              <a:rPr lang="ru-RU" sz="2400" dirty="0">
                <a:latin typeface="+mn-lt"/>
              </a:rPr>
              <a:t>Информация за изпълнение на Годишен план за действие </a:t>
            </a:r>
            <a:r>
              <a:rPr lang="ru-RU" sz="2400" dirty="0" smtClean="0">
                <a:latin typeface="+mn-lt"/>
              </a:rPr>
              <a:t>за 2017 г.</a:t>
            </a:r>
            <a:endParaRPr lang="bg-BG" sz="2400" dirty="0">
              <a:latin typeface="+mn-lt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9562449"/>
              </p:ext>
            </p:extLst>
          </p:nvPr>
        </p:nvGraphicFramePr>
        <p:xfrm>
          <a:off x="313509" y="1837510"/>
          <a:ext cx="11364685" cy="47548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67794"/>
                <a:gridCol w="4171406"/>
                <a:gridCol w="2525485"/>
              </a:tblGrid>
              <a:tr h="56322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Дейност по ОП</a:t>
                      </a:r>
                      <a:endParaRPr lang="en-GB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Целева група</a:t>
                      </a:r>
                      <a:endParaRPr lang="en-GB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bg-BG" sz="1800" b="1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Постигнат</a:t>
                      </a:r>
                      <a:r>
                        <a:rPr lang="bg-BG" sz="1800" b="1" baseline="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 </a:t>
                      </a:r>
                      <a:r>
                        <a:rPr lang="bg-BG" sz="1800" b="1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индикатор</a:t>
                      </a:r>
                      <a:endParaRPr lang="en-GB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1082690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+mn-lt"/>
                        </a:rPr>
                        <a:t>Провеждане на обществени обсъждания по проекти на документация по нови процедури на подбор на проекти</a:t>
                      </a:r>
                      <a:endParaRPr lang="en-GB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+mn-lt"/>
                        </a:rPr>
                        <a:t>Потенциални бенефициенти</a:t>
                      </a:r>
                    </a:p>
                    <a:p>
                      <a:r>
                        <a:rPr lang="ru-RU" dirty="0" smtClean="0">
                          <a:latin typeface="+mn-lt"/>
                        </a:rPr>
                        <a:t>Широка общественост</a:t>
                      </a:r>
                    </a:p>
                    <a:p>
                      <a:r>
                        <a:rPr lang="ru-RU" dirty="0" smtClean="0">
                          <a:latin typeface="+mn-lt"/>
                        </a:rPr>
                        <a:t>Медиатори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+mn-lt"/>
                        </a:rPr>
                        <a:t>1 проведено обществено обсъждане на критерии</a:t>
                      </a:r>
                      <a:endParaRPr lang="en-GB" dirty="0">
                        <a:latin typeface="+mn-lt"/>
                      </a:endParaRPr>
                    </a:p>
                  </a:txBody>
                  <a:tcPr/>
                </a:tc>
              </a:tr>
              <a:tr h="995431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+mn-lt"/>
                        </a:rPr>
                        <a:t>Изграждане на мрежа от комуникатори на ОП НОИР с експерти по публичност от УО и бенефициентите на инвестиционни проекти и на проекти на стойност над 5 млн. лв. </a:t>
                      </a:r>
                      <a:endParaRPr lang="en-GB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+mn-lt"/>
                        </a:rPr>
                        <a:t>Бенефициенти</a:t>
                      </a:r>
                    </a:p>
                    <a:p>
                      <a:r>
                        <a:rPr lang="ru-RU" dirty="0" smtClean="0">
                          <a:latin typeface="+mn-lt"/>
                        </a:rPr>
                        <a:t>Управляващ орган</a:t>
                      </a:r>
                    </a:p>
                    <a:p>
                      <a:endParaRPr lang="ru-RU" dirty="0" smtClean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+mn-lt"/>
                        </a:rPr>
                        <a:t>Изградена мрежа от експерти</a:t>
                      </a:r>
                    </a:p>
                    <a:p>
                      <a:r>
                        <a:rPr lang="ru-RU" dirty="0" smtClean="0">
                          <a:latin typeface="+mn-lt"/>
                        </a:rPr>
                        <a:t>Проведени 5 работни срещи</a:t>
                      </a:r>
                    </a:p>
                  </a:txBody>
                  <a:tcPr/>
                </a:tc>
              </a:tr>
              <a:tr h="563229">
                <a:tc>
                  <a:txBody>
                    <a:bodyPr/>
                    <a:lstStyle/>
                    <a:p>
                      <a:r>
                        <a:rPr lang="bg-BG" dirty="0" smtClean="0"/>
                        <a:t>Информационна кампания в медиите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dirty="0" smtClean="0"/>
                        <a:t>Широка общественост</a:t>
                      </a:r>
                    </a:p>
                    <a:p>
                      <a:r>
                        <a:rPr lang="bg-BG" dirty="0" smtClean="0"/>
                        <a:t>Потенциални бенефициенти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dirty="0" smtClean="0"/>
                        <a:t>Няма </a:t>
                      </a:r>
                      <a:r>
                        <a:rPr lang="bg-BG" dirty="0" smtClean="0"/>
                        <a:t>проведена кампания</a:t>
                      </a:r>
                      <a:endParaRPr lang="en-GB" dirty="0"/>
                    </a:p>
                  </a:txBody>
                  <a:tcPr/>
                </a:tc>
              </a:tr>
              <a:tr h="563229">
                <a:tc>
                  <a:txBody>
                    <a:bodyPr/>
                    <a:lstStyle/>
                    <a:p>
                      <a:r>
                        <a:rPr lang="bg-BG" dirty="0" smtClean="0"/>
                        <a:t>Изработка на рекламно-информационни материали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Широка общественост,</a:t>
                      </a:r>
                      <a:r>
                        <a:rPr lang="ru-RU" baseline="0" dirty="0" smtClean="0"/>
                        <a:t> п</a:t>
                      </a:r>
                      <a:r>
                        <a:rPr lang="ru-RU" dirty="0" smtClean="0"/>
                        <a:t>отенциални бенефициенти,</a:t>
                      </a:r>
                      <a:r>
                        <a:rPr lang="ru-RU" baseline="0" dirty="0" smtClean="0"/>
                        <a:t> м</a:t>
                      </a:r>
                      <a:r>
                        <a:rPr lang="ru-RU" dirty="0" smtClean="0"/>
                        <a:t>едиатори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dirty="0" smtClean="0"/>
                        <a:t>3000 </a:t>
                      </a:r>
                      <a:r>
                        <a:rPr lang="bg-BG" dirty="0" smtClean="0"/>
                        <a:t>бр. </a:t>
                      </a:r>
                      <a:endParaRPr lang="en-GB" dirty="0"/>
                    </a:p>
                  </a:txBody>
                  <a:tcPr/>
                </a:tc>
              </a:tr>
              <a:tr h="563229">
                <a:tc>
                  <a:txBody>
                    <a:bodyPr/>
                    <a:lstStyle/>
                    <a:p>
                      <a:r>
                        <a:rPr lang="ru-RU" dirty="0" smtClean="0"/>
                        <a:t>Организиране на голямо публично събитие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Широка общественост,</a:t>
                      </a:r>
                      <a:r>
                        <a:rPr lang="ru-RU" baseline="0" dirty="0" smtClean="0"/>
                        <a:t> п</a:t>
                      </a:r>
                      <a:r>
                        <a:rPr lang="ru-RU" dirty="0" smtClean="0"/>
                        <a:t>отенциални бенефициенти,</a:t>
                      </a:r>
                      <a:r>
                        <a:rPr lang="ru-RU" baseline="0" dirty="0" smtClean="0"/>
                        <a:t> б</a:t>
                      </a:r>
                      <a:r>
                        <a:rPr lang="ru-RU" dirty="0" smtClean="0"/>
                        <a:t>енефициенти,</a:t>
                      </a:r>
                      <a:r>
                        <a:rPr lang="ru-RU" baseline="0" dirty="0" smtClean="0"/>
                        <a:t> м</a:t>
                      </a:r>
                      <a:r>
                        <a:rPr lang="ru-RU" dirty="0" smtClean="0"/>
                        <a:t>едии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dirty="0" smtClean="0"/>
                        <a:t>Предстоящо през м. декември 2017 г.</a:t>
                      </a:r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95433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264" y="1423334"/>
            <a:ext cx="10373779" cy="509970"/>
          </a:xfrm>
        </p:spPr>
        <p:txBody>
          <a:bodyPr>
            <a:noAutofit/>
          </a:bodyPr>
          <a:lstStyle/>
          <a:p>
            <a:pPr algn="ctr"/>
            <a:r>
              <a:rPr lang="bg-BG" sz="2400" dirty="0">
                <a:ln/>
                <a:latin typeface="Calibri"/>
                <a:cs typeface="Courier New" panose="02070309020205020404" pitchFamily="49" charset="0"/>
              </a:rPr>
              <a:t>ПРОЕКТ НА ГОДИШЕН ПЛАН ЗА ДЕЙСТВИЕ ЗА 2018 г</a:t>
            </a:r>
            <a:r>
              <a:rPr lang="bg-BG" sz="2400" dirty="0" smtClean="0">
                <a:ln/>
                <a:latin typeface="Calibri"/>
                <a:cs typeface="Courier New" panose="02070309020205020404" pitchFamily="49" charset="0"/>
              </a:rPr>
              <a:t>.</a:t>
            </a:r>
            <a:endParaRPr lang="bg-BG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2446" y="2029097"/>
            <a:ext cx="10458994" cy="4537166"/>
          </a:xfrm>
        </p:spPr>
        <p:txBody>
          <a:bodyPr>
            <a:normAutofit/>
          </a:bodyPr>
          <a:lstStyle/>
          <a:p>
            <a:pPr lvl="1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dirty="0" smtClean="0"/>
              <a:t> Публикации </a:t>
            </a:r>
            <a:r>
              <a:rPr lang="ru-RU" dirty="0"/>
              <a:t>свързани с ОП НОИР в Единния информационен </a:t>
            </a:r>
            <a:r>
              <a:rPr lang="ru-RU" dirty="0" smtClean="0"/>
              <a:t>портал – </a:t>
            </a:r>
            <a:r>
              <a:rPr lang="ru-RU" b="1" dirty="0" smtClean="0"/>
              <a:t>10 публикации</a:t>
            </a:r>
          </a:p>
          <a:p>
            <a:pPr lvl="1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dirty="0" smtClean="0"/>
              <a:t> Организиране </a:t>
            </a:r>
            <a:r>
              <a:rPr lang="ru-RU" dirty="0"/>
              <a:t>на голямо публично </a:t>
            </a:r>
            <a:r>
              <a:rPr lang="ru-RU" dirty="0" smtClean="0"/>
              <a:t>събитие – </a:t>
            </a:r>
            <a:r>
              <a:rPr lang="ru-RU" b="1" dirty="0" smtClean="0"/>
              <a:t>1 събитие </a:t>
            </a:r>
          </a:p>
          <a:p>
            <a:pPr lvl="1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dirty="0" smtClean="0"/>
              <a:t> Поддръжка </a:t>
            </a:r>
            <a:r>
              <a:rPr lang="ru-RU" dirty="0"/>
              <a:t>и регулярни публикации </a:t>
            </a:r>
            <a:r>
              <a:rPr lang="ru-RU" dirty="0" smtClean="0"/>
              <a:t>на интернет </a:t>
            </a:r>
            <a:r>
              <a:rPr lang="ru-RU" dirty="0"/>
              <a:t>страница на УО </a:t>
            </a:r>
            <a:r>
              <a:rPr lang="ru-RU" dirty="0" smtClean="0"/>
              <a:t>– </a:t>
            </a:r>
            <a:r>
              <a:rPr lang="ru-RU" b="1" dirty="0" smtClean="0"/>
              <a:t>60 публикации</a:t>
            </a:r>
          </a:p>
          <a:p>
            <a:pPr lvl="1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dirty="0" smtClean="0"/>
              <a:t> Организиране </a:t>
            </a:r>
            <a:r>
              <a:rPr lang="ru-RU" dirty="0"/>
              <a:t>и провеждане на </a:t>
            </a:r>
            <a:r>
              <a:rPr lang="ru-RU" dirty="0" smtClean="0"/>
              <a:t>информационни кампании тип „Инфо дни“ за популяризиране </a:t>
            </a:r>
            <a:r>
              <a:rPr lang="ru-RU" dirty="0"/>
              <a:t>на нови процедури за предоставяне на </a:t>
            </a:r>
            <a:r>
              <a:rPr lang="ru-RU" dirty="0" smtClean="0"/>
              <a:t>БФП – </a:t>
            </a:r>
            <a:r>
              <a:rPr lang="ru-RU" b="1" dirty="0"/>
              <a:t>4</a:t>
            </a:r>
            <a:r>
              <a:rPr lang="ru-RU" b="1" dirty="0" smtClean="0"/>
              <a:t> </a:t>
            </a:r>
            <a:r>
              <a:rPr lang="ru-RU" b="1" dirty="0" smtClean="0"/>
              <a:t>инфо кампании</a:t>
            </a:r>
          </a:p>
          <a:p>
            <a:pPr lvl="1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dirty="0" smtClean="0"/>
              <a:t> Провеждане </a:t>
            </a:r>
            <a:r>
              <a:rPr lang="ru-RU" dirty="0"/>
              <a:t>на обучения на бенефициенти, сключили договори за финансиране на </a:t>
            </a:r>
            <a:r>
              <a:rPr lang="ru-RU" dirty="0" smtClean="0"/>
              <a:t>проекти –     </a:t>
            </a:r>
            <a:r>
              <a:rPr lang="ru-RU" b="1" dirty="0" smtClean="0"/>
              <a:t>8 обучения</a:t>
            </a:r>
          </a:p>
          <a:p>
            <a:pPr lvl="1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dirty="0" smtClean="0"/>
              <a:t> Провеждане на обучение </a:t>
            </a:r>
            <a:r>
              <a:rPr lang="ru-RU" dirty="0"/>
              <a:t>на експертите по публичност, членове на мрежата на УО на ОП </a:t>
            </a:r>
            <a:r>
              <a:rPr lang="ru-RU" dirty="0" smtClean="0"/>
              <a:t>НОИР – </a:t>
            </a:r>
            <a:r>
              <a:rPr lang="ru-RU" b="1" dirty="0" smtClean="0"/>
              <a:t>1 обучение</a:t>
            </a:r>
            <a:endParaRPr lang="ru-RU" dirty="0"/>
          </a:p>
          <a:p>
            <a:pPr marL="201168" lvl="1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bg-BG" sz="2000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01691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262" y="1580088"/>
            <a:ext cx="10373779" cy="509970"/>
          </a:xfrm>
        </p:spPr>
        <p:txBody>
          <a:bodyPr>
            <a:noAutofit/>
          </a:bodyPr>
          <a:lstStyle/>
          <a:p>
            <a:pPr algn="ctr"/>
            <a:r>
              <a:rPr lang="bg-BG" sz="2400" dirty="0">
                <a:ln/>
                <a:latin typeface="Calibri"/>
                <a:cs typeface="Courier New" panose="02070309020205020404" pitchFamily="49" charset="0"/>
              </a:rPr>
              <a:t>ПРОЕКТ НА ГОДИШЕН ПЛАН ЗА ДЕЙСТВИЕ ЗА 2018 г</a:t>
            </a:r>
            <a:r>
              <a:rPr lang="bg-BG" sz="2400" dirty="0" smtClean="0">
                <a:ln/>
                <a:latin typeface="Calibri"/>
                <a:cs typeface="Courier New" panose="02070309020205020404" pitchFamily="49" charset="0"/>
              </a:rPr>
              <a:t>.</a:t>
            </a:r>
            <a:endParaRPr lang="bg-BG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0538" y="2320835"/>
            <a:ext cx="10309229" cy="4537165"/>
          </a:xfrm>
        </p:spPr>
        <p:txBody>
          <a:bodyPr>
            <a:normAutofit/>
          </a:bodyPr>
          <a:lstStyle/>
          <a:p>
            <a:pPr lvl="1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dirty="0"/>
              <a:t> Провеждане на обучения на МИГ с многофондови стратегии по ВОМР, финансирани по ОП НОИР – </a:t>
            </a:r>
            <a:r>
              <a:rPr lang="ru-RU" b="1" dirty="0"/>
              <a:t>2 </a:t>
            </a:r>
            <a:r>
              <a:rPr lang="ru-RU" b="1" dirty="0" smtClean="0"/>
              <a:t>обучения</a:t>
            </a:r>
          </a:p>
          <a:p>
            <a:pPr lvl="1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dirty="0" smtClean="0"/>
              <a:t>Провеждане </a:t>
            </a:r>
            <a:r>
              <a:rPr lang="ru-RU" dirty="0"/>
              <a:t>на обществени обсъждания по проекти на документация по нови процедури на подбор на </a:t>
            </a:r>
            <a:r>
              <a:rPr lang="ru-RU" dirty="0" smtClean="0"/>
              <a:t>проекти – </a:t>
            </a:r>
            <a:r>
              <a:rPr lang="ru-RU" b="1" dirty="0" smtClean="0"/>
              <a:t>4 обществени обсъждания</a:t>
            </a:r>
          </a:p>
          <a:p>
            <a:pPr lvl="1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dirty="0" smtClean="0"/>
              <a:t> Работни </a:t>
            </a:r>
            <a:r>
              <a:rPr lang="ru-RU" dirty="0"/>
              <a:t>срещи на мрежата от комуникатори на ОП НОИР </a:t>
            </a:r>
            <a:r>
              <a:rPr lang="ru-RU" dirty="0" smtClean="0"/>
              <a:t>– </a:t>
            </a:r>
            <a:r>
              <a:rPr lang="ru-RU" b="1" dirty="0" smtClean="0"/>
              <a:t>3 срещи</a:t>
            </a:r>
          </a:p>
          <a:p>
            <a:pPr lvl="1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bg-BG" dirty="0" smtClean="0"/>
              <a:t> Информационна </a:t>
            </a:r>
            <a:r>
              <a:rPr lang="bg-BG" dirty="0"/>
              <a:t>кампания в </a:t>
            </a:r>
            <a:r>
              <a:rPr lang="bg-BG" dirty="0" smtClean="0"/>
              <a:t>медиите -</a:t>
            </a:r>
            <a:r>
              <a:rPr lang="bg-BG" b="1" dirty="0" smtClean="0"/>
              <a:t>1 кампания</a:t>
            </a:r>
          </a:p>
          <a:p>
            <a:pPr lvl="1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bg-BG" dirty="0" smtClean="0"/>
              <a:t> Изработка </a:t>
            </a:r>
            <a:r>
              <a:rPr lang="bg-BG" dirty="0"/>
              <a:t>на рекламно-информационни </a:t>
            </a:r>
            <a:r>
              <a:rPr lang="bg-BG" dirty="0" smtClean="0"/>
              <a:t>материали – </a:t>
            </a:r>
            <a:r>
              <a:rPr lang="bg-BG" b="1" dirty="0" smtClean="0"/>
              <a:t>5 000 броя</a:t>
            </a:r>
          </a:p>
          <a:p>
            <a:pPr lvl="1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bg-BG" dirty="0" smtClean="0"/>
              <a:t>Провеждане </a:t>
            </a:r>
            <a:r>
              <a:rPr lang="bg-BG" dirty="0"/>
              <a:t>на социологическо проучване </a:t>
            </a:r>
            <a:r>
              <a:rPr lang="bg-BG" dirty="0" smtClean="0"/>
              <a:t>- </a:t>
            </a:r>
            <a:r>
              <a:rPr lang="ru-RU" b="1" dirty="0"/>
              <a:t>1</a:t>
            </a:r>
            <a:r>
              <a:rPr lang="ru-RU" b="1" dirty="0" smtClean="0"/>
              <a:t> </a:t>
            </a:r>
            <a:r>
              <a:rPr lang="ru-RU" b="1" dirty="0"/>
              <a:t>доклад с анализи и препоръки</a:t>
            </a:r>
            <a:endParaRPr lang="bg-BG" sz="2000" b="1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29120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bg-B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bg-BG" dirty="0" smtClean="0"/>
          </a:p>
          <a:p>
            <a:pPr algn="just"/>
            <a:endParaRPr lang="en-GB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bg-BG" sz="3200" b="1" dirty="0" smtClean="0">
                <a:cs typeface="Times New Roman" panose="02020603050405020304" pitchFamily="18" charset="0"/>
              </a:rPr>
              <a:t>БЛАГОДАРЯ ЗА ВНИМАНИЕТО!</a:t>
            </a:r>
            <a:endParaRPr lang="bg-BG" sz="3200" b="1" dirty="0">
              <a:cs typeface="Times New Roman" panose="02020603050405020304" pitchFamily="18" charset="0"/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0138162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3648</TotalTime>
  <Words>554</Words>
  <Application>Microsoft Office PowerPoint</Application>
  <PresentationFormat>Widescreen</PresentationFormat>
  <Paragraphs>76</Paragraphs>
  <Slides>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Calibri</vt:lpstr>
      <vt:lpstr>Calibri Light</vt:lpstr>
      <vt:lpstr>Courier New</vt:lpstr>
      <vt:lpstr>Times New Roman</vt:lpstr>
      <vt:lpstr>Wingdings</vt:lpstr>
      <vt:lpstr>Retrospect</vt:lpstr>
      <vt:lpstr>ИНФОРМАЦИЯ И КОМУНИКАЦИЯ  ГОДИШЕН ПЛАН ЗА ДЕЙСТВИЕ - ИЗПЪЛНЕНИЕ ПРЕЗ 2017 г.  ПРОЕКТ НА ГОДИШЕН ПЛАН ЗА ДЕЙСТВИЕ ЗА 2018 г.    Седмо заседание на Комитета за наблюдение на  Оперативна програма „Наука и образование за интелигентен растеж“ 2014 – 2020 г.   София, 24 ноември 2017 г.</vt:lpstr>
      <vt:lpstr>Информация за изпълнение на Годишен план за действие за 2017 г.</vt:lpstr>
      <vt:lpstr>Информация за изпълнение на Годишен план за действие за 2017 г.</vt:lpstr>
      <vt:lpstr>ПРОЕКТ НА ГОДИШЕН ПЛАН ЗА ДЕЙСТВИЕ ЗА 2018 г.</vt:lpstr>
      <vt:lpstr>ПРОЕКТ НА ГОДИШЕН ПЛАН ЗА ДЕЙСТВИЕ ЗА 2018 г.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ИНФОРМАЦИЯ  ЗА ИЗПЪЛНЕНИЕТО НА ОПЕРАТИВНА ПРОГРАМА  „НАУКА И ОБРАЗОВАНИЕ ЗА ИНТЕЛИГЕНТЕН РАСТЕЖ“ 2014-2020 Г.</dc:title>
  <dc:creator>Svetomira G Kaloyanova</dc:creator>
  <cp:lastModifiedBy>Magdalena Dimitrova</cp:lastModifiedBy>
  <cp:revision>258</cp:revision>
  <cp:lastPrinted>2017-07-22T14:43:57Z</cp:lastPrinted>
  <dcterms:created xsi:type="dcterms:W3CDTF">2016-05-13T12:08:51Z</dcterms:created>
  <dcterms:modified xsi:type="dcterms:W3CDTF">2017-11-23T10:01:18Z</dcterms:modified>
</cp:coreProperties>
</file>