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28" r:id="rId2"/>
  </p:sldMasterIdLst>
  <p:notesMasterIdLst>
    <p:notesMasterId r:id="rId16"/>
  </p:notesMasterIdLst>
  <p:handoutMasterIdLst>
    <p:handoutMasterId r:id="rId17"/>
  </p:handoutMasterIdLst>
  <p:sldIdLst>
    <p:sldId id="532" r:id="rId3"/>
    <p:sldId id="531" r:id="rId4"/>
    <p:sldId id="530" r:id="rId5"/>
    <p:sldId id="529" r:id="rId6"/>
    <p:sldId id="534" r:id="rId7"/>
    <p:sldId id="526" r:id="rId8"/>
    <p:sldId id="535" r:id="rId9"/>
    <p:sldId id="536" r:id="rId10"/>
    <p:sldId id="528" r:id="rId11"/>
    <p:sldId id="509" r:id="rId12"/>
    <p:sldId id="511" r:id="rId13"/>
    <p:sldId id="518" r:id="rId14"/>
    <p:sldId id="533" r:id="rId15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532"/>
            <p14:sldId id="531"/>
            <p14:sldId id="530"/>
            <p14:sldId id="529"/>
            <p14:sldId id="534"/>
            <p14:sldId id="526"/>
            <p14:sldId id="535"/>
            <p14:sldId id="536"/>
            <p14:sldId id="528"/>
            <p14:sldId id="509"/>
            <p14:sldId id="511"/>
            <p14:sldId id="518"/>
            <p14:sldId id="533"/>
          </p14:sldIdLst>
        </p14:section>
        <p14:section name="Untitled Section" id="{C2C2ED2F-23E6-4999-A371-4A9F029107E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9A52"/>
    <a:srgbClr val="589E5B"/>
    <a:srgbClr val="41B54C"/>
    <a:srgbClr val="A51321"/>
    <a:srgbClr val="CC3300"/>
    <a:srgbClr val="000099"/>
    <a:srgbClr val="20A9C0"/>
    <a:srgbClr val="FF6600"/>
    <a:srgbClr val="FF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05" autoAdjust="0"/>
    <p:restoredTop sz="94660"/>
  </p:normalViewPr>
  <p:slideViewPr>
    <p:cSldViewPr snapToGrid="0">
      <p:cViewPr varScale="1">
        <p:scale>
          <a:sx n="57" d="100"/>
          <a:sy n="57" d="100"/>
        </p:scale>
        <p:origin x="77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6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Relationship Id="rId43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Суми по Next Generation EU за отделните програми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CC3-49EE-AF2D-58E5AEA08CB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CC3-49EE-AF2D-58E5AEA08CB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CC3-49EE-AF2D-58E5AEA08CB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CC3-49EE-AF2D-58E5AEA08CB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CC3-49EE-AF2D-58E5AEA08CB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CC3-49EE-AF2D-58E5AEA08CB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CC3-49EE-AF2D-58E5AEA08CB3}"/>
              </c:ext>
            </c:extLst>
          </c:dPt>
          <c:dLbls>
            <c:delete val="1"/>
          </c:dLbls>
          <c:cat>
            <c:strRef>
              <c:f>Sheet1!$A$2:$A$8</c:f>
              <c:strCache>
                <c:ptCount val="7"/>
                <c:pt idx="0">
                  <c:v>Механизъм за възстановяване и устойчивост: 672,5</c:v>
                </c:pt>
                <c:pt idx="1">
                  <c:v>REACT-EU: 47,5</c:v>
                </c:pt>
                <c:pt idx="2">
                  <c:v>Хоризонт Европа: 5,0</c:v>
                </c:pt>
                <c:pt idx="3">
                  <c:v>InvestEU: 5,6</c:v>
                </c:pt>
                <c:pt idx="4">
                  <c:v>РСР: 7,5</c:v>
                </c:pt>
                <c:pt idx="5">
                  <c:v>ФСП: 10,0</c:v>
                </c:pt>
                <c:pt idx="6">
                  <c:v>RescEU: 1,9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672.5</c:v>
                </c:pt>
                <c:pt idx="1">
                  <c:v>47.5</c:v>
                </c:pt>
                <c:pt idx="2">
                  <c:v>5</c:v>
                </c:pt>
                <c:pt idx="3">
                  <c:v>5.6</c:v>
                </c:pt>
                <c:pt idx="4">
                  <c:v>7.5</c:v>
                </c:pt>
                <c:pt idx="5">
                  <c:v>10</c:v>
                </c:pt>
                <c:pt idx="6">
                  <c:v>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2C-4CD7-9688-4BA4A5EAF115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529AF0-6E49-498F-853E-50F512540DDC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CD5B0E0-56A7-4259-88B6-4B89F6FF81BE}" type="pres">
      <dgm:prSet presAssocID="{C0529AF0-6E49-498F-853E-50F512540DD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7E876077-1C48-4C2B-8DA3-27EEAA964096}" type="presOf" srcId="{C0529AF0-6E49-498F-853E-50F512540DDC}" destId="{7CD5B0E0-56A7-4259-88B6-4B89F6FF81BE}" srcOrd="0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904009-96D1-4E1C-B446-3ED99F1BCE95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1E018F-008E-489A-9F74-34DC9E02CA3E}">
      <dgm:prSet phldrT="[Text]" custT="1"/>
      <dgm:spPr>
        <a:xfrm>
          <a:off x="0" y="556905"/>
          <a:ext cx="10771795" cy="959166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bg-BG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За да се подкрепят операции в подкрепа на преодоляването на последиците от кризата, предизвикана от пандемията от </a:t>
          </a:r>
          <a:r>
            <a:rPr lang="en-US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COVID-19</a:t>
          </a:r>
          <a:r>
            <a:rPr lang="bg-BG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, или подготовка за екологично, цифрово и устойчиво възстановяване на икономиката (</a:t>
          </a:r>
          <a:r>
            <a:rPr lang="en-US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REACT-EU</a:t>
          </a:r>
          <a:r>
            <a:rPr lang="bg-BG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)</a:t>
          </a:r>
          <a:endParaRPr lang="en-US" sz="18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66CE6A47-2427-47A6-94A7-F3DBA9F7311B}" type="parTrans" cxnId="{81AE6796-90C5-421A-88FF-8B801C2E33D5}">
      <dgm:prSet/>
      <dgm:spPr/>
      <dgm:t>
        <a:bodyPr/>
        <a:lstStyle/>
        <a:p>
          <a:endParaRPr lang="en-US"/>
        </a:p>
      </dgm:t>
    </dgm:pt>
    <dgm:pt modelId="{0F37F08B-C043-4DB4-9C30-31C9238FA001}" type="sibTrans" cxnId="{81AE6796-90C5-421A-88FF-8B801C2E33D5}">
      <dgm:prSet/>
      <dgm:spPr/>
      <dgm:t>
        <a:bodyPr/>
        <a:lstStyle/>
        <a:p>
          <a:endParaRPr lang="en-US"/>
        </a:p>
      </dgm:t>
    </dgm:pt>
    <dgm:pt modelId="{7D457280-9C28-4658-9A81-0A771AA17487}">
      <dgm:prSet phldrT="[Text]" custT="1"/>
      <dgm:spPr>
        <a:xfrm>
          <a:off x="1292561" y="1735562"/>
          <a:ext cx="9479233" cy="1219397"/>
        </a:xfrm>
        <a:prstGeom prst="roundRect">
          <a:avLst>
            <a:gd name="adj" fmla="val 1667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bg-BG" sz="1800" b="1" u="sng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По ЕФРР</a:t>
          </a:r>
          <a:r>
            <a:rPr lang="bg-BG" sz="1800" u="sng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bg-BG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– инвестиции в продукти и услуги в областта на здравните услуги, подкрепа под формата на работен капитал или инвестиции в МСП, както и инвестиции, допринасящи за прехода към цифрова и зелена икономика, инвестиции в инфраструктура за основни услуги на гражданите, или мерки за икономическа подкрепа на регионите, зависими от най-силно засегнатите сектори</a:t>
          </a:r>
          <a:endParaRPr lang="en-US" sz="18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DACA516-9DF4-4474-84FD-7488B8BC11FB}" type="parTrans" cxnId="{51F64536-ABEB-43EB-8C34-A71FE69C3500}">
      <dgm:prSet/>
      <dgm:spPr/>
      <dgm:t>
        <a:bodyPr/>
        <a:lstStyle/>
        <a:p>
          <a:endParaRPr lang="en-US"/>
        </a:p>
      </dgm:t>
    </dgm:pt>
    <dgm:pt modelId="{70CB9671-6A7D-45A1-B758-BA7EE0971E82}" type="sibTrans" cxnId="{51F64536-ABEB-43EB-8C34-A71FE69C3500}">
      <dgm:prSet/>
      <dgm:spPr/>
      <dgm:t>
        <a:bodyPr/>
        <a:lstStyle/>
        <a:p>
          <a:endParaRPr lang="en-US"/>
        </a:p>
      </dgm:t>
    </dgm:pt>
    <dgm:pt modelId="{841FD73B-3683-4F75-B7BC-A599F160E4F0}">
      <dgm:prSet phldrT="[Text]" custT="1"/>
      <dgm:spPr>
        <a:xfrm>
          <a:off x="1292561" y="3101288"/>
          <a:ext cx="9479233" cy="1219397"/>
        </a:xfrm>
        <a:prstGeom prst="roundRect">
          <a:avLst>
            <a:gd name="adj" fmla="val 1667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bg-BG" sz="1800" b="1" u="sng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По ЕСФ</a:t>
          </a:r>
          <a:r>
            <a:rPr lang="bg-BG" sz="1800" b="1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bg-BG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– схеми за заетост с намалено раб. време, създаване на работни места, мерки за младежка заетост, </a:t>
          </a:r>
          <a:r>
            <a:rPr lang="bg-BG" sz="1800" b="1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образование и обучение, развитие на умения, по-конкретно за подкрепа за двойния преход към зелена и цифрова икономика</a:t>
          </a:r>
          <a:r>
            <a:rPr lang="bg-BG" sz="18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, и за подобряване на достъпа до социални услуги от общ интерес, включително за децата. </a:t>
          </a:r>
          <a:endParaRPr lang="en-US" sz="18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DB5FF5D-3B6A-44C5-BFCB-98BC4BC1AEFB}" type="parTrans" cxnId="{C709F38F-BBCF-447D-8F7E-77108309A6FB}">
      <dgm:prSet/>
      <dgm:spPr/>
      <dgm:t>
        <a:bodyPr/>
        <a:lstStyle/>
        <a:p>
          <a:endParaRPr lang="en-US"/>
        </a:p>
      </dgm:t>
    </dgm:pt>
    <dgm:pt modelId="{A8207F31-04D4-42D7-8C42-F5E4F4EBF44C}" type="sibTrans" cxnId="{C709F38F-BBCF-447D-8F7E-77108309A6FB}">
      <dgm:prSet/>
      <dgm:spPr/>
      <dgm:t>
        <a:bodyPr/>
        <a:lstStyle/>
        <a:p>
          <a:endParaRPr lang="en-US"/>
        </a:p>
      </dgm:t>
    </dgm:pt>
    <dgm:pt modelId="{EBF2BCDD-D659-459D-AFB5-BD81FED8375B}" type="pres">
      <dgm:prSet presAssocID="{5B904009-96D1-4E1C-B446-3ED99F1BCE95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8D30489-4CFF-4E97-9B3A-C9BFCE6B61DF}" type="pres">
      <dgm:prSet presAssocID="{751E018F-008E-489A-9F74-34DC9E02CA3E}" presName="root" presStyleCnt="0">
        <dgm:presLayoutVars>
          <dgm:chMax/>
          <dgm:chPref val="4"/>
        </dgm:presLayoutVars>
      </dgm:prSet>
      <dgm:spPr/>
    </dgm:pt>
    <dgm:pt modelId="{BCF561A2-A1B9-4CFE-BCB0-7715313C3135}" type="pres">
      <dgm:prSet presAssocID="{751E018F-008E-489A-9F74-34DC9E02CA3E}" presName="rootComposite" presStyleCnt="0">
        <dgm:presLayoutVars/>
      </dgm:prSet>
      <dgm:spPr/>
    </dgm:pt>
    <dgm:pt modelId="{E18B169C-B634-4414-AC60-52811FD40080}" type="pres">
      <dgm:prSet presAssocID="{751E018F-008E-489A-9F74-34DC9E02CA3E}" presName="rootText" presStyleLbl="node0" presStyleIdx="0" presStyleCnt="1" custScaleY="78659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D05FF3E4-CD23-4563-974F-1C0740AF8433}" type="pres">
      <dgm:prSet presAssocID="{751E018F-008E-489A-9F74-34DC9E02CA3E}" presName="childShape" presStyleCnt="0">
        <dgm:presLayoutVars>
          <dgm:chMax val="0"/>
          <dgm:chPref val="0"/>
        </dgm:presLayoutVars>
      </dgm:prSet>
      <dgm:spPr/>
    </dgm:pt>
    <dgm:pt modelId="{1CF70B32-6CB8-4AF2-9B1C-9342C5CBC992}" type="pres">
      <dgm:prSet presAssocID="{7D457280-9C28-4658-9A81-0A771AA17487}" presName="childComposite" presStyleCnt="0">
        <dgm:presLayoutVars>
          <dgm:chMax val="0"/>
          <dgm:chPref val="0"/>
        </dgm:presLayoutVars>
      </dgm:prSet>
      <dgm:spPr/>
    </dgm:pt>
    <dgm:pt modelId="{41C211BB-214A-4280-B837-C914B6F3768A}" type="pres">
      <dgm:prSet presAssocID="{7D457280-9C28-4658-9A81-0A771AA17487}" presName="Image" presStyleLbl="node1" presStyleIdx="0" presStyleCnt="2"/>
      <dgm:spPr>
        <a:xfrm>
          <a:off x="0" y="1735562"/>
          <a:ext cx="1219397" cy="1219397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F7D07758-0F51-4869-82A0-F156572D3856}" type="pres">
      <dgm:prSet presAssocID="{7D457280-9C28-4658-9A81-0A771AA17487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5717DE-E081-43C0-AC87-C90BFEF073E3}" type="pres">
      <dgm:prSet presAssocID="{841FD73B-3683-4F75-B7BC-A599F160E4F0}" presName="childComposite" presStyleCnt="0">
        <dgm:presLayoutVars>
          <dgm:chMax val="0"/>
          <dgm:chPref val="0"/>
        </dgm:presLayoutVars>
      </dgm:prSet>
      <dgm:spPr/>
    </dgm:pt>
    <dgm:pt modelId="{B9BE19B0-1526-4709-9EBE-047C08741AF0}" type="pres">
      <dgm:prSet presAssocID="{841FD73B-3683-4F75-B7BC-A599F160E4F0}" presName="Image" presStyleLbl="node1" presStyleIdx="1" presStyleCnt="2"/>
      <dgm:spPr>
        <a:xfrm>
          <a:off x="0" y="3101288"/>
          <a:ext cx="1219397" cy="1219397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2E07012F-D80F-4FE2-857D-03EE4014F35A}" type="pres">
      <dgm:prSet presAssocID="{841FD73B-3683-4F75-B7BC-A599F160E4F0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09F38F-BBCF-447D-8F7E-77108309A6FB}" srcId="{751E018F-008E-489A-9F74-34DC9E02CA3E}" destId="{841FD73B-3683-4F75-B7BC-A599F160E4F0}" srcOrd="1" destOrd="0" parTransId="{BDB5FF5D-3B6A-44C5-BFCB-98BC4BC1AEFB}" sibTransId="{A8207F31-04D4-42D7-8C42-F5E4F4EBF44C}"/>
    <dgm:cxn modelId="{FFD4BC00-3F14-4E00-AF64-9852F0652189}" type="presOf" srcId="{841FD73B-3683-4F75-B7BC-A599F160E4F0}" destId="{2E07012F-D80F-4FE2-857D-03EE4014F35A}" srcOrd="0" destOrd="0" presId="urn:microsoft.com/office/officeart/2008/layout/PictureAccentList"/>
    <dgm:cxn modelId="{AB65D8A3-105F-46A8-A2F4-1BAEEFA49ED2}" type="presOf" srcId="{751E018F-008E-489A-9F74-34DC9E02CA3E}" destId="{E18B169C-B634-4414-AC60-52811FD40080}" srcOrd="0" destOrd="0" presId="urn:microsoft.com/office/officeart/2008/layout/PictureAccentList"/>
    <dgm:cxn modelId="{81AE6796-90C5-421A-88FF-8B801C2E33D5}" srcId="{5B904009-96D1-4E1C-B446-3ED99F1BCE95}" destId="{751E018F-008E-489A-9F74-34DC9E02CA3E}" srcOrd="0" destOrd="0" parTransId="{66CE6A47-2427-47A6-94A7-F3DBA9F7311B}" sibTransId="{0F37F08B-C043-4DB4-9C30-31C9238FA001}"/>
    <dgm:cxn modelId="{DC25D4B7-9285-4E8D-83C9-6C05716A95BC}" type="presOf" srcId="{7D457280-9C28-4658-9A81-0A771AA17487}" destId="{F7D07758-0F51-4869-82A0-F156572D3856}" srcOrd="0" destOrd="0" presId="urn:microsoft.com/office/officeart/2008/layout/PictureAccentList"/>
    <dgm:cxn modelId="{28A0B8C8-FE8E-4E7E-AC6A-45AC7D859F53}" type="presOf" srcId="{5B904009-96D1-4E1C-B446-3ED99F1BCE95}" destId="{EBF2BCDD-D659-459D-AFB5-BD81FED8375B}" srcOrd="0" destOrd="0" presId="urn:microsoft.com/office/officeart/2008/layout/PictureAccentList"/>
    <dgm:cxn modelId="{51F64536-ABEB-43EB-8C34-A71FE69C3500}" srcId="{751E018F-008E-489A-9F74-34DC9E02CA3E}" destId="{7D457280-9C28-4658-9A81-0A771AA17487}" srcOrd="0" destOrd="0" parTransId="{1DACA516-9DF4-4474-84FD-7488B8BC11FB}" sibTransId="{70CB9671-6A7D-45A1-B758-BA7EE0971E82}"/>
    <dgm:cxn modelId="{A2C8EF94-4FE7-41C2-9B7A-AB47F0F05315}" type="presParOf" srcId="{EBF2BCDD-D659-459D-AFB5-BD81FED8375B}" destId="{78D30489-4CFF-4E97-9B3A-C9BFCE6B61DF}" srcOrd="0" destOrd="0" presId="urn:microsoft.com/office/officeart/2008/layout/PictureAccentList"/>
    <dgm:cxn modelId="{9952839E-1615-4119-8CDE-AB4DEA3CE09D}" type="presParOf" srcId="{78D30489-4CFF-4E97-9B3A-C9BFCE6B61DF}" destId="{BCF561A2-A1B9-4CFE-BCB0-7715313C3135}" srcOrd="0" destOrd="0" presId="urn:microsoft.com/office/officeart/2008/layout/PictureAccentList"/>
    <dgm:cxn modelId="{9AA6EDB4-2DB0-43E3-8388-E0EBE8CBDEFF}" type="presParOf" srcId="{BCF561A2-A1B9-4CFE-BCB0-7715313C3135}" destId="{E18B169C-B634-4414-AC60-52811FD40080}" srcOrd="0" destOrd="0" presId="urn:microsoft.com/office/officeart/2008/layout/PictureAccentList"/>
    <dgm:cxn modelId="{423FC253-F1B7-4030-A189-CCD92FD5EBD2}" type="presParOf" srcId="{78D30489-4CFF-4E97-9B3A-C9BFCE6B61DF}" destId="{D05FF3E4-CD23-4563-974F-1C0740AF8433}" srcOrd="1" destOrd="0" presId="urn:microsoft.com/office/officeart/2008/layout/PictureAccentList"/>
    <dgm:cxn modelId="{B20A4E43-B0F5-4FE9-8DEB-47F5834BEA27}" type="presParOf" srcId="{D05FF3E4-CD23-4563-974F-1C0740AF8433}" destId="{1CF70B32-6CB8-4AF2-9B1C-9342C5CBC992}" srcOrd="0" destOrd="0" presId="urn:microsoft.com/office/officeart/2008/layout/PictureAccentList"/>
    <dgm:cxn modelId="{0EEF1C0A-DE72-4B13-9E35-1637253682BA}" type="presParOf" srcId="{1CF70B32-6CB8-4AF2-9B1C-9342C5CBC992}" destId="{41C211BB-214A-4280-B837-C914B6F3768A}" srcOrd="0" destOrd="0" presId="urn:microsoft.com/office/officeart/2008/layout/PictureAccentList"/>
    <dgm:cxn modelId="{EA782C11-48F7-4050-BCCA-FF5211C545C6}" type="presParOf" srcId="{1CF70B32-6CB8-4AF2-9B1C-9342C5CBC992}" destId="{F7D07758-0F51-4869-82A0-F156572D3856}" srcOrd="1" destOrd="0" presId="urn:microsoft.com/office/officeart/2008/layout/PictureAccentList"/>
    <dgm:cxn modelId="{0F5D5FED-EE2E-40EA-A0D4-1B98DCE1157F}" type="presParOf" srcId="{D05FF3E4-CD23-4563-974F-1C0740AF8433}" destId="{BE5717DE-E081-43C0-AC87-C90BFEF073E3}" srcOrd="1" destOrd="0" presId="urn:microsoft.com/office/officeart/2008/layout/PictureAccentList"/>
    <dgm:cxn modelId="{9542A293-D949-4C99-B042-EE31CF9531BD}" type="presParOf" srcId="{BE5717DE-E081-43C0-AC87-C90BFEF073E3}" destId="{B9BE19B0-1526-4709-9EBE-047C08741AF0}" srcOrd="0" destOrd="0" presId="urn:microsoft.com/office/officeart/2008/layout/PictureAccentList"/>
    <dgm:cxn modelId="{086A0FF0-CD59-4BC9-80F9-9ABAEA67327F}" type="presParOf" srcId="{BE5717DE-E081-43C0-AC87-C90BFEF073E3}" destId="{2E07012F-D80F-4FE2-857D-03EE4014F35A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952E4E-2355-4A66-B20F-986E5BABCEB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A8A406-BF7B-414F-A5A2-F81DFCFF856F}">
      <dgm:prSet phldrT="[Text]" custT="1"/>
      <dgm:spPr/>
      <dgm:t>
        <a:bodyPr/>
        <a:lstStyle/>
        <a:p>
          <a:r>
            <a:rPr lang="bg-BG" sz="1600" dirty="0" smtClean="0"/>
            <a:t>Разпределяне за програмиране </a:t>
          </a:r>
          <a:r>
            <a:rPr lang="bg-BG" sz="1600" u="sng" dirty="0" smtClean="0"/>
            <a:t>по ЕФРР и ЕСФ </a:t>
          </a:r>
          <a:r>
            <a:rPr lang="bg-BG" sz="1600" dirty="0" smtClean="0"/>
            <a:t>към ОП</a:t>
          </a:r>
          <a:endParaRPr lang="en-US" sz="1600" dirty="0"/>
        </a:p>
      </dgm:t>
    </dgm:pt>
    <dgm:pt modelId="{02DE6AA0-3105-4CC0-BA5E-C3CC73D63576}" type="parTrans" cxnId="{F4DEFC76-D7FA-4D74-BFDF-D6CF4E667BDC}">
      <dgm:prSet/>
      <dgm:spPr/>
      <dgm:t>
        <a:bodyPr/>
        <a:lstStyle/>
        <a:p>
          <a:endParaRPr lang="en-US"/>
        </a:p>
      </dgm:t>
    </dgm:pt>
    <dgm:pt modelId="{8E543CB1-B8C4-466D-BB11-BADF936BBE2E}" type="sibTrans" cxnId="{F4DEFC76-D7FA-4D74-BFDF-D6CF4E667BDC}">
      <dgm:prSet/>
      <dgm:spPr/>
      <dgm:t>
        <a:bodyPr/>
        <a:lstStyle/>
        <a:p>
          <a:endParaRPr lang="en-US"/>
        </a:p>
      </dgm:t>
    </dgm:pt>
    <dgm:pt modelId="{F23E8B0B-F9B9-4884-847A-9958364D0494}">
      <dgm:prSet phldrT="[Text]" custT="1"/>
      <dgm:spPr/>
      <dgm:t>
        <a:bodyPr/>
        <a:lstStyle/>
        <a:p>
          <a:r>
            <a:rPr lang="bg-BG" sz="1600" b="1" dirty="0" smtClean="0"/>
            <a:t>Държавата членка </a:t>
          </a:r>
          <a:endParaRPr lang="en-US" sz="1600" b="1" dirty="0"/>
        </a:p>
      </dgm:t>
    </dgm:pt>
    <dgm:pt modelId="{D79D6142-D500-40DC-9C13-CCFF6E875FA1}" type="parTrans" cxnId="{12F19437-8B38-4224-9014-82781D779541}">
      <dgm:prSet/>
      <dgm:spPr/>
      <dgm:t>
        <a:bodyPr/>
        <a:lstStyle/>
        <a:p>
          <a:endParaRPr lang="en-US"/>
        </a:p>
      </dgm:t>
    </dgm:pt>
    <dgm:pt modelId="{23F9A671-8D3B-49BA-B8C1-AB5106B2253F}" type="sibTrans" cxnId="{12F19437-8B38-4224-9014-82781D779541}">
      <dgm:prSet/>
      <dgm:spPr/>
      <dgm:t>
        <a:bodyPr/>
        <a:lstStyle/>
        <a:p>
          <a:endParaRPr lang="en-US"/>
        </a:p>
      </dgm:t>
    </dgm:pt>
    <dgm:pt modelId="{9756CD18-3B45-4FE1-8BF3-E72296697FD3}">
      <dgm:prSet phldrT="[Text]" custT="1"/>
      <dgm:spPr/>
      <dgm:t>
        <a:bodyPr/>
        <a:lstStyle/>
        <a:p>
          <a:r>
            <a:rPr lang="bg-BG" sz="1600" dirty="0" smtClean="0"/>
            <a:t>Една или повече </a:t>
          </a:r>
          <a:r>
            <a:rPr lang="bg-BG" sz="1600" u="sng" dirty="0" smtClean="0"/>
            <a:t>специални отделни приоритетни оси</a:t>
          </a:r>
          <a:endParaRPr lang="en-US" sz="1600" u="sng" dirty="0"/>
        </a:p>
      </dgm:t>
    </dgm:pt>
    <dgm:pt modelId="{04A256D3-2322-4882-BF9C-23496BB02894}" type="parTrans" cxnId="{8D23E760-BECB-49EE-81C9-E12FA4CB6AED}">
      <dgm:prSet/>
      <dgm:spPr/>
      <dgm:t>
        <a:bodyPr/>
        <a:lstStyle/>
        <a:p>
          <a:endParaRPr lang="en-US"/>
        </a:p>
      </dgm:t>
    </dgm:pt>
    <dgm:pt modelId="{6AD16096-4ED7-4C16-9AA2-4314947BEDC3}" type="sibTrans" cxnId="{8D23E760-BECB-49EE-81C9-E12FA4CB6AED}">
      <dgm:prSet/>
      <dgm:spPr/>
      <dgm:t>
        <a:bodyPr/>
        <a:lstStyle/>
        <a:p>
          <a:endParaRPr lang="en-US"/>
        </a:p>
      </dgm:t>
    </dgm:pt>
    <dgm:pt modelId="{1809F82E-5256-4DFA-8298-747CF40345C1}">
      <dgm:prSet phldrT="[Text]" custT="1"/>
      <dgm:spPr/>
      <dgm:t>
        <a:bodyPr/>
        <a:lstStyle/>
        <a:p>
          <a:r>
            <a:rPr lang="bg-BG" sz="1400" b="1" dirty="0" smtClean="0"/>
            <a:t>Съществуващи оперативни програми - изменение</a:t>
          </a:r>
          <a:endParaRPr lang="en-US" sz="1400" b="1" dirty="0"/>
        </a:p>
      </dgm:t>
    </dgm:pt>
    <dgm:pt modelId="{CAD4612F-E64F-4D57-A8E5-9327EF0B9B44}" type="parTrans" cxnId="{3049DC03-C3D4-4544-A32C-BDD95B22EB7A}">
      <dgm:prSet/>
      <dgm:spPr/>
      <dgm:t>
        <a:bodyPr/>
        <a:lstStyle/>
        <a:p>
          <a:endParaRPr lang="en-US"/>
        </a:p>
      </dgm:t>
    </dgm:pt>
    <dgm:pt modelId="{80095F5D-C0ED-46BE-9F03-6EBC8962DBB1}" type="sibTrans" cxnId="{3049DC03-C3D4-4544-A32C-BDD95B22EB7A}">
      <dgm:prSet/>
      <dgm:spPr/>
      <dgm:t>
        <a:bodyPr/>
        <a:lstStyle/>
        <a:p>
          <a:endParaRPr lang="en-US"/>
        </a:p>
      </dgm:t>
    </dgm:pt>
    <dgm:pt modelId="{616F5910-1491-42F8-B515-A666E33371F9}">
      <dgm:prSet phldrT="[Text]" custT="1"/>
      <dgm:spPr/>
      <dgm:t>
        <a:bodyPr/>
        <a:lstStyle/>
        <a:p>
          <a:r>
            <a:rPr lang="bg-BG" sz="1400" b="1" dirty="0" smtClean="0"/>
            <a:t>ТЦ </a:t>
          </a:r>
          <a:r>
            <a:rPr lang="bg-BG" sz="1400" b="1" i="1" dirty="0" smtClean="0"/>
            <a:t>Подкрепа за преодоляване на последиците от кризата от </a:t>
          </a:r>
          <a:r>
            <a:rPr lang="en-US" sz="1400" b="1" i="1" dirty="0" smtClean="0"/>
            <a:t>COVID-19</a:t>
          </a:r>
          <a:r>
            <a:rPr lang="bg-BG" sz="1400" b="1" i="1" dirty="0" smtClean="0"/>
            <a:t> и подготовка за екологично, цифрово и устойчиво възстановяване на икономиката</a:t>
          </a:r>
          <a:endParaRPr lang="en-US" sz="1400" b="1" i="1" dirty="0"/>
        </a:p>
      </dgm:t>
    </dgm:pt>
    <dgm:pt modelId="{C902E2D8-9A6F-49A2-8B53-E1D4B1365CA3}" type="parTrans" cxnId="{97DFD133-B57D-4194-9646-08FEDCC0FE3D}">
      <dgm:prSet/>
      <dgm:spPr/>
      <dgm:t>
        <a:bodyPr/>
        <a:lstStyle/>
        <a:p>
          <a:endParaRPr lang="en-US"/>
        </a:p>
      </dgm:t>
    </dgm:pt>
    <dgm:pt modelId="{92412D44-C4D9-4CB7-A864-7675E65CA1A4}" type="sibTrans" cxnId="{97DFD133-B57D-4194-9646-08FEDCC0FE3D}">
      <dgm:prSet/>
      <dgm:spPr/>
      <dgm:t>
        <a:bodyPr/>
        <a:lstStyle/>
        <a:p>
          <a:endParaRPr lang="en-US"/>
        </a:p>
      </dgm:t>
    </dgm:pt>
    <dgm:pt modelId="{1EADB0BA-F664-43AF-A8B3-5818E76BC183}">
      <dgm:prSet phldrT="[Text]" custT="1"/>
      <dgm:spPr/>
      <dgm:t>
        <a:bodyPr/>
        <a:lstStyle/>
        <a:p>
          <a:r>
            <a:rPr lang="bg-BG" sz="1400" b="1" dirty="0" smtClean="0"/>
            <a:t>Подкрепят се операции по </a:t>
          </a:r>
          <a:r>
            <a:rPr lang="bg-BG" sz="1400" b="1" u="sng" dirty="0" smtClean="0"/>
            <a:t>нова тематична цел (ТЦ), </a:t>
          </a:r>
          <a:r>
            <a:rPr lang="bg-BG" sz="1400" b="1" dirty="0" smtClean="0"/>
            <a:t>в допълнение към сегашните 11 ТЦ</a:t>
          </a:r>
          <a:endParaRPr lang="en-US" sz="1400" b="1" dirty="0"/>
        </a:p>
      </dgm:t>
    </dgm:pt>
    <dgm:pt modelId="{31BAEA37-85EE-4BA1-8C3E-80D2A7AB6C19}" type="parTrans" cxnId="{A3D165D0-1D57-408D-87F3-12565B482012}">
      <dgm:prSet/>
      <dgm:spPr/>
      <dgm:t>
        <a:bodyPr/>
        <a:lstStyle/>
        <a:p>
          <a:endParaRPr lang="en-US"/>
        </a:p>
      </dgm:t>
    </dgm:pt>
    <dgm:pt modelId="{07B130BD-BE95-4E41-902B-1E3CD6AEC8F6}" type="sibTrans" cxnId="{A3D165D0-1D57-408D-87F3-12565B482012}">
      <dgm:prSet/>
      <dgm:spPr/>
      <dgm:t>
        <a:bodyPr/>
        <a:lstStyle/>
        <a:p>
          <a:endParaRPr lang="en-US"/>
        </a:p>
      </dgm:t>
    </dgm:pt>
    <dgm:pt modelId="{A736EC74-33ED-409A-BBD5-21D2FA59FBD6}" type="pres">
      <dgm:prSet presAssocID="{8C952E4E-2355-4A66-B20F-986E5BABCE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0202166-C5B0-4F64-A732-276334C6A4FF}" type="pres">
      <dgm:prSet presAssocID="{63A8A406-BF7B-414F-A5A2-F81DFCFF856F}" presName="composite" presStyleCnt="0"/>
      <dgm:spPr/>
    </dgm:pt>
    <dgm:pt modelId="{0F008B9C-8D5B-49BD-8417-45B7C514C7CF}" type="pres">
      <dgm:prSet presAssocID="{63A8A406-BF7B-414F-A5A2-F81DFCFF856F}" presName="bentUpArrow1" presStyleLbl="alignImgPlace1" presStyleIdx="0" presStyleCnt="2"/>
      <dgm:spPr/>
    </dgm:pt>
    <dgm:pt modelId="{B928B786-A68D-4865-8A9B-FCC30E76D8D3}" type="pres">
      <dgm:prSet presAssocID="{63A8A406-BF7B-414F-A5A2-F81DFCFF856F}" presName="ParentText" presStyleLbl="node1" presStyleIdx="0" presStyleCnt="3" custLinFactNeighborX="-8097" custLinFactNeighborY="243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ED9882-0DAC-449B-B293-46E3223DF724}" type="pres">
      <dgm:prSet presAssocID="{63A8A406-BF7B-414F-A5A2-F81DFCFF856F}" presName="ChildText" presStyleLbl="revTx" presStyleIdx="0" presStyleCnt="3" custScaleX="12250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F5658D-07BE-4E14-BEC1-088A8B76EC2E}" type="pres">
      <dgm:prSet presAssocID="{8E543CB1-B8C4-466D-BB11-BADF936BBE2E}" presName="sibTrans" presStyleCnt="0"/>
      <dgm:spPr/>
    </dgm:pt>
    <dgm:pt modelId="{548D123D-6779-47D0-B5CD-32203630C6EF}" type="pres">
      <dgm:prSet presAssocID="{9756CD18-3B45-4FE1-8BF3-E72296697FD3}" presName="composite" presStyleCnt="0"/>
      <dgm:spPr/>
    </dgm:pt>
    <dgm:pt modelId="{B3A7919E-CACF-402F-83A3-2E989578F69C}" type="pres">
      <dgm:prSet presAssocID="{9756CD18-3B45-4FE1-8BF3-E72296697FD3}" presName="bentUpArrow1" presStyleLbl="alignImgPlace1" presStyleIdx="1" presStyleCnt="2"/>
      <dgm:spPr/>
    </dgm:pt>
    <dgm:pt modelId="{EDB4E424-5A0D-4E53-97A5-4AFA8A1FB093}" type="pres">
      <dgm:prSet presAssocID="{9756CD18-3B45-4FE1-8BF3-E72296697FD3}" presName="ParentText" presStyleLbl="node1" presStyleIdx="1" presStyleCnt="3" custLinFactNeighborX="-8950" custLinFactNeighborY="60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2136C1-0096-455B-A268-F2B554798D23}" type="pres">
      <dgm:prSet presAssocID="{9756CD18-3B45-4FE1-8BF3-E72296697FD3}" presName="ChildText" presStyleLbl="revTx" presStyleIdx="1" presStyleCnt="3" custScaleX="1180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9F254B-2560-466F-B7BF-0B5CE7F0408B}" type="pres">
      <dgm:prSet presAssocID="{6AD16096-4ED7-4C16-9AA2-4314947BEDC3}" presName="sibTrans" presStyleCnt="0"/>
      <dgm:spPr/>
    </dgm:pt>
    <dgm:pt modelId="{A3BEB0EE-4BC9-4991-9C6D-C6F8EAECB0AD}" type="pres">
      <dgm:prSet presAssocID="{616F5910-1491-42F8-B515-A666E33371F9}" presName="composite" presStyleCnt="0"/>
      <dgm:spPr/>
    </dgm:pt>
    <dgm:pt modelId="{A4EE3F82-680C-408E-BAE1-527C47ECC21A}" type="pres">
      <dgm:prSet presAssocID="{616F5910-1491-42F8-B515-A666E33371F9}" presName="ParentText" presStyleLbl="node1" presStyleIdx="2" presStyleCnt="3" custScaleX="124306" custLinFactNeighborX="4688" custLinFactNeighborY="-547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C93CF4-74E6-45A5-9774-58085F05BC61}" type="pres">
      <dgm:prSet presAssocID="{616F5910-1491-42F8-B515-A666E33371F9}" presName="FinalChildText" presStyleLbl="revTx" presStyleIdx="2" presStyleCnt="3" custScaleX="122182" custScaleY="89953" custLinFactNeighborX="41018" custLinFactNeighborY="-75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B1E6DF-81F8-4FEB-8EA5-511FB91F51A5}" type="presOf" srcId="{8C952E4E-2355-4A66-B20F-986E5BABCEB5}" destId="{A736EC74-33ED-409A-BBD5-21D2FA59FBD6}" srcOrd="0" destOrd="0" presId="urn:microsoft.com/office/officeart/2005/8/layout/StepDownProcess"/>
    <dgm:cxn modelId="{97DFD133-B57D-4194-9646-08FEDCC0FE3D}" srcId="{8C952E4E-2355-4A66-B20F-986E5BABCEB5}" destId="{616F5910-1491-42F8-B515-A666E33371F9}" srcOrd="2" destOrd="0" parTransId="{C902E2D8-9A6F-49A2-8B53-E1D4B1365CA3}" sibTransId="{92412D44-C4D9-4CB7-A864-7675E65CA1A4}"/>
    <dgm:cxn modelId="{A3D165D0-1D57-408D-87F3-12565B482012}" srcId="{616F5910-1491-42F8-B515-A666E33371F9}" destId="{1EADB0BA-F664-43AF-A8B3-5818E76BC183}" srcOrd="0" destOrd="0" parTransId="{31BAEA37-85EE-4BA1-8C3E-80D2A7AB6C19}" sibTransId="{07B130BD-BE95-4E41-902B-1E3CD6AEC8F6}"/>
    <dgm:cxn modelId="{F4DEFC76-D7FA-4D74-BFDF-D6CF4E667BDC}" srcId="{8C952E4E-2355-4A66-B20F-986E5BABCEB5}" destId="{63A8A406-BF7B-414F-A5A2-F81DFCFF856F}" srcOrd="0" destOrd="0" parTransId="{02DE6AA0-3105-4CC0-BA5E-C3CC73D63576}" sibTransId="{8E543CB1-B8C4-466D-BB11-BADF936BBE2E}"/>
    <dgm:cxn modelId="{8AC0C511-ADD2-4A58-9070-1B0A994245FA}" type="presOf" srcId="{F23E8B0B-F9B9-4884-847A-9958364D0494}" destId="{7DED9882-0DAC-449B-B293-46E3223DF724}" srcOrd="0" destOrd="0" presId="urn:microsoft.com/office/officeart/2005/8/layout/StepDownProcess"/>
    <dgm:cxn modelId="{44B1BEEB-9933-4CEC-854B-3838546332EF}" type="presOf" srcId="{1809F82E-5256-4DFA-8298-747CF40345C1}" destId="{9B2136C1-0096-455B-A268-F2B554798D23}" srcOrd="0" destOrd="0" presId="urn:microsoft.com/office/officeart/2005/8/layout/StepDownProcess"/>
    <dgm:cxn modelId="{12F19437-8B38-4224-9014-82781D779541}" srcId="{63A8A406-BF7B-414F-A5A2-F81DFCFF856F}" destId="{F23E8B0B-F9B9-4884-847A-9958364D0494}" srcOrd="0" destOrd="0" parTransId="{D79D6142-D500-40DC-9C13-CCFF6E875FA1}" sibTransId="{23F9A671-8D3B-49BA-B8C1-AB5106B2253F}"/>
    <dgm:cxn modelId="{8D23E760-BECB-49EE-81C9-E12FA4CB6AED}" srcId="{8C952E4E-2355-4A66-B20F-986E5BABCEB5}" destId="{9756CD18-3B45-4FE1-8BF3-E72296697FD3}" srcOrd="1" destOrd="0" parTransId="{04A256D3-2322-4882-BF9C-23496BB02894}" sibTransId="{6AD16096-4ED7-4C16-9AA2-4314947BEDC3}"/>
    <dgm:cxn modelId="{EAEBEC88-B9D8-4DE1-B3CC-1B9518857543}" type="presOf" srcId="{9756CD18-3B45-4FE1-8BF3-E72296697FD3}" destId="{EDB4E424-5A0D-4E53-97A5-4AFA8A1FB093}" srcOrd="0" destOrd="0" presId="urn:microsoft.com/office/officeart/2005/8/layout/StepDownProcess"/>
    <dgm:cxn modelId="{3049DC03-C3D4-4544-A32C-BDD95B22EB7A}" srcId="{9756CD18-3B45-4FE1-8BF3-E72296697FD3}" destId="{1809F82E-5256-4DFA-8298-747CF40345C1}" srcOrd="0" destOrd="0" parTransId="{CAD4612F-E64F-4D57-A8E5-9327EF0B9B44}" sibTransId="{80095F5D-C0ED-46BE-9F03-6EBC8962DBB1}"/>
    <dgm:cxn modelId="{2851862A-6EE7-441F-AC6D-082C2583D6FF}" type="presOf" srcId="{63A8A406-BF7B-414F-A5A2-F81DFCFF856F}" destId="{B928B786-A68D-4865-8A9B-FCC30E76D8D3}" srcOrd="0" destOrd="0" presId="urn:microsoft.com/office/officeart/2005/8/layout/StepDownProcess"/>
    <dgm:cxn modelId="{073B2A9D-9DC4-44CC-9044-C8C9D364E20D}" type="presOf" srcId="{616F5910-1491-42F8-B515-A666E33371F9}" destId="{A4EE3F82-680C-408E-BAE1-527C47ECC21A}" srcOrd="0" destOrd="0" presId="urn:microsoft.com/office/officeart/2005/8/layout/StepDownProcess"/>
    <dgm:cxn modelId="{626EEED9-C75F-4600-98A3-7A91D2BE91B3}" type="presOf" srcId="{1EADB0BA-F664-43AF-A8B3-5818E76BC183}" destId="{4CC93CF4-74E6-45A5-9774-58085F05BC61}" srcOrd="0" destOrd="0" presId="urn:microsoft.com/office/officeart/2005/8/layout/StepDownProcess"/>
    <dgm:cxn modelId="{5B75D847-3838-4CCA-9B99-28F4143E3A55}" type="presParOf" srcId="{A736EC74-33ED-409A-BBD5-21D2FA59FBD6}" destId="{80202166-C5B0-4F64-A732-276334C6A4FF}" srcOrd="0" destOrd="0" presId="urn:microsoft.com/office/officeart/2005/8/layout/StepDownProcess"/>
    <dgm:cxn modelId="{7196DE14-334F-4960-887F-55F4523365E4}" type="presParOf" srcId="{80202166-C5B0-4F64-A732-276334C6A4FF}" destId="{0F008B9C-8D5B-49BD-8417-45B7C514C7CF}" srcOrd="0" destOrd="0" presId="urn:microsoft.com/office/officeart/2005/8/layout/StepDownProcess"/>
    <dgm:cxn modelId="{5E472682-DB8B-4877-B28E-7BA04048B152}" type="presParOf" srcId="{80202166-C5B0-4F64-A732-276334C6A4FF}" destId="{B928B786-A68D-4865-8A9B-FCC30E76D8D3}" srcOrd="1" destOrd="0" presId="urn:microsoft.com/office/officeart/2005/8/layout/StepDownProcess"/>
    <dgm:cxn modelId="{26831D3F-03BB-4D27-AAEB-A5F1935ADFCB}" type="presParOf" srcId="{80202166-C5B0-4F64-A732-276334C6A4FF}" destId="{7DED9882-0DAC-449B-B293-46E3223DF724}" srcOrd="2" destOrd="0" presId="urn:microsoft.com/office/officeart/2005/8/layout/StepDownProcess"/>
    <dgm:cxn modelId="{DDB85439-A086-4DC4-9137-C6A794C8F10B}" type="presParOf" srcId="{A736EC74-33ED-409A-BBD5-21D2FA59FBD6}" destId="{C5F5658D-07BE-4E14-BEC1-088A8B76EC2E}" srcOrd="1" destOrd="0" presId="urn:microsoft.com/office/officeart/2005/8/layout/StepDownProcess"/>
    <dgm:cxn modelId="{C2D0B69A-1A6A-4F5D-8E2C-1422C913C1E3}" type="presParOf" srcId="{A736EC74-33ED-409A-BBD5-21D2FA59FBD6}" destId="{548D123D-6779-47D0-B5CD-32203630C6EF}" srcOrd="2" destOrd="0" presId="urn:microsoft.com/office/officeart/2005/8/layout/StepDownProcess"/>
    <dgm:cxn modelId="{6F4508A2-BC81-48C3-BD33-7E47036D7C31}" type="presParOf" srcId="{548D123D-6779-47D0-B5CD-32203630C6EF}" destId="{B3A7919E-CACF-402F-83A3-2E989578F69C}" srcOrd="0" destOrd="0" presId="urn:microsoft.com/office/officeart/2005/8/layout/StepDownProcess"/>
    <dgm:cxn modelId="{A7059252-7F55-48FF-AF05-ACFF3AD16752}" type="presParOf" srcId="{548D123D-6779-47D0-B5CD-32203630C6EF}" destId="{EDB4E424-5A0D-4E53-97A5-4AFA8A1FB093}" srcOrd="1" destOrd="0" presId="urn:microsoft.com/office/officeart/2005/8/layout/StepDownProcess"/>
    <dgm:cxn modelId="{98BAEF2A-AEF3-4F37-BCDD-04448389A82C}" type="presParOf" srcId="{548D123D-6779-47D0-B5CD-32203630C6EF}" destId="{9B2136C1-0096-455B-A268-F2B554798D23}" srcOrd="2" destOrd="0" presId="urn:microsoft.com/office/officeart/2005/8/layout/StepDownProcess"/>
    <dgm:cxn modelId="{C2F2B979-7B51-49A0-A835-34B633B86D7F}" type="presParOf" srcId="{A736EC74-33ED-409A-BBD5-21D2FA59FBD6}" destId="{139F254B-2560-466F-B7BF-0B5CE7F0408B}" srcOrd="3" destOrd="0" presId="urn:microsoft.com/office/officeart/2005/8/layout/StepDownProcess"/>
    <dgm:cxn modelId="{46F47128-2B50-47D8-A051-A4476D6ACC29}" type="presParOf" srcId="{A736EC74-33ED-409A-BBD5-21D2FA59FBD6}" destId="{A3BEB0EE-4BC9-4991-9C6D-C6F8EAECB0AD}" srcOrd="4" destOrd="0" presId="urn:microsoft.com/office/officeart/2005/8/layout/StepDownProcess"/>
    <dgm:cxn modelId="{7BCE73AC-DCC7-4C59-B32F-A521D6410CBD}" type="presParOf" srcId="{A3BEB0EE-4BC9-4991-9C6D-C6F8EAECB0AD}" destId="{A4EE3F82-680C-408E-BAE1-527C47ECC21A}" srcOrd="0" destOrd="0" presId="urn:microsoft.com/office/officeart/2005/8/layout/StepDownProcess"/>
    <dgm:cxn modelId="{8E8D1787-506A-4AB1-8606-0FF4F345EA78}" type="presParOf" srcId="{A3BEB0EE-4BC9-4991-9C6D-C6F8EAECB0AD}" destId="{4CC93CF4-74E6-45A5-9774-58085F05BC61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529AF0-6E49-498F-853E-50F512540DDC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CD5B0E0-56A7-4259-88B6-4B89F6FF81BE}" type="pres">
      <dgm:prSet presAssocID="{C0529AF0-6E49-498F-853E-50F512540DD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7E876077-1C48-4C2B-8DA3-27EEAA964096}" type="presOf" srcId="{C0529AF0-6E49-498F-853E-50F512540DDC}" destId="{7CD5B0E0-56A7-4259-88B6-4B89F6FF81BE}" srcOrd="0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D0D833-538C-4DF7-9FA7-DC6487833B6E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805FE7-0E7C-4360-A9DF-3338FB27609A}">
      <dgm:prSet phldrT="[Text]" custT="1"/>
      <dgm:spPr/>
      <dgm:t>
        <a:bodyPr/>
        <a:lstStyle/>
        <a:p>
          <a:r>
            <a:rPr lang="bg-BG" sz="1600" b="1" dirty="0" smtClean="0"/>
            <a:t>РМС № 573/14.08.2020 г. за одобряване на индикативно финансово разпределение по ОП 2014-2020 г. на средствата от ЕС по </a:t>
          </a:r>
          <a:r>
            <a:rPr lang="en-US" sz="1600" b="1" dirty="0" smtClean="0"/>
            <a:t>REACT-EU</a:t>
          </a:r>
          <a:endParaRPr lang="en-US" sz="1800" b="1" dirty="0"/>
        </a:p>
      </dgm:t>
    </dgm:pt>
    <dgm:pt modelId="{30F9640F-BD85-4699-90C0-C7A5CFED658F}" type="parTrans" cxnId="{38C1FB8A-3BE0-4E1A-B3F0-EA2F549ED42B}">
      <dgm:prSet/>
      <dgm:spPr/>
      <dgm:t>
        <a:bodyPr/>
        <a:lstStyle/>
        <a:p>
          <a:endParaRPr lang="en-US"/>
        </a:p>
      </dgm:t>
    </dgm:pt>
    <dgm:pt modelId="{E1C5FEB1-C340-425E-B5D0-EC10D51FAAFB}" type="sibTrans" cxnId="{38C1FB8A-3BE0-4E1A-B3F0-EA2F549ED42B}">
      <dgm:prSet/>
      <dgm:spPr/>
      <dgm:t>
        <a:bodyPr/>
        <a:lstStyle/>
        <a:p>
          <a:endParaRPr lang="en-US"/>
        </a:p>
      </dgm:t>
    </dgm:pt>
    <dgm:pt modelId="{003A9952-8717-4864-9650-4365D2C13F74}">
      <dgm:prSet phldrT="[Text]" custT="1"/>
      <dgm:spPr/>
      <dgm:t>
        <a:bodyPr/>
        <a:lstStyle/>
        <a:p>
          <a:pPr algn="l"/>
          <a:r>
            <a:rPr lang="bg-BG" sz="2400" dirty="0" smtClean="0">
              <a:solidFill>
                <a:srgbClr val="CC3300"/>
              </a:solidFill>
            </a:rPr>
            <a:t>ОПРЧР</a:t>
          </a:r>
          <a:r>
            <a:rPr lang="bg-BG" sz="2000" dirty="0" smtClean="0"/>
            <a:t> – 391 166 000 лв.</a:t>
          </a:r>
          <a:endParaRPr lang="en-US" sz="2000" dirty="0"/>
        </a:p>
      </dgm:t>
    </dgm:pt>
    <dgm:pt modelId="{08727561-4FB8-4CAF-8FA8-A0B2B2146402}" type="parTrans" cxnId="{2DD25810-837D-4E9F-8207-5EFF34BC695D}">
      <dgm:prSet/>
      <dgm:spPr/>
      <dgm:t>
        <a:bodyPr/>
        <a:lstStyle/>
        <a:p>
          <a:endParaRPr lang="en-US"/>
        </a:p>
      </dgm:t>
    </dgm:pt>
    <dgm:pt modelId="{4B2206EE-F206-481E-BAB4-C510A5C7FE62}" type="sibTrans" cxnId="{2DD25810-837D-4E9F-8207-5EFF34BC695D}">
      <dgm:prSet/>
      <dgm:spPr/>
      <dgm:t>
        <a:bodyPr/>
        <a:lstStyle/>
        <a:p>
          <a:endParaRPr lang="en-US"/>
        </a:p>
      </dgm:t>
    </dgm:pt>
    <dgm:pt modelId="{FBE5B251-BB16-4FB9-8A28-74F1FC017928}">
      <dgm:prSet phldrT="[Text]" custT="1"/>
      <dgm:spPr/>
      <dgm:t>
        <a:bodyPr/>
        <a:lstStyle/>
        <a:p>
          <a:r>
            <a:rPr lang="bg-BG" sz="1800" b="1" dirty="0" smtClean="0"/>
            <a:t>Нова приоритетна ос по ОПНОИР за допълнителните средства от ЕСФ</a:t>
          </a:r>
          <a:endParaRPr lang="en-US" sz="1800" b="1" dirty="0"/>
        </a:p>
      </dgm:t>
    </dgm:pt>
    <dgm:pt modelId="{31F6B94A-E822-4A72-BC0D-FD9A61F30813}" type="parTrans" cxnId="{48EA8D82-F1BE-45BF-8B7C-FB10371A14C4}">
      <dgm:prSet/>
      <dgm:spPr/>
      <dgm:t>
        <a:bodyPr/>
        <a:lstStyle/>
        <a:p>
          <a:endParaRPr lang="en-US"/>
        </a:p>
      </dgm:t>
    </dgm:pt>
    <dgm:pt modelId="{1E310651-E68D-4B49-A186-EC7D36142E96}" type="sibTrans" cxnId="{48EA8D82-F1BE-45BF-8B7C-FB10371A14C4}">
      <dgm:prSet/>
      <dgm:spPr/>
      <dgm:t>
        <a:bodyPr/>
        <a:lstStyle/>
        <a:p>
          <a:endParaRPr lang="en-US"/>
        </a:p>
      </dgm:t>
    </dgm:pt>
    <dgm:pt modelId="{13DA31C2-34DB-48BB-B7A1-FE1C3C235865}">
      <dgm:prSet phldrT="[Text]" custT="1"/>
      <dgm:spPr/>
      <dgm:t>
        <a:bodyPr/>
        <a:lstStyle/>
        <a:p>
          <a:r>
            <a:rPr lang="ru-RU" sz="1600" b="1" dirty="0" smtClean="0">
              <a:solidFill>
                <a:srgbClr val="CC3300"/>
              </a:solidFill>
            </a:rPr>
            <a:t>ПО 5 «Равен </a:t>
          </a:r>
          <a:r>
            <a:rPr lang="ru-RU" sz="1600" b="1" dirty="0" err="1" smtClean="0">
              <a:solidFill>
                <a:srgbClr val="CC3300"/>
              </a:solidFill>
            </a:rPr>
            <a:t>достъп</a:t>
          </a:r>
          <a:r>
            <a:rPr lang="ru-RU" sz="1600" b="1" dirty="0" smtClean="0">
              <a:solidFill>
                <a:srgbClr val="CC3300"/>
              </a:solidFill>
            </a:rPr>
            <a:t> до </a:t>
          </a:r>
          <a:r>
            <a:rPr lang="ru-RU" sz="1600" b="1" dirty="0" err="1" smtClean="0">
              <a:solidFill>
                <a:srgbClr val="CC3300"/>
              </a:solidFill>
            </a:rPr>
            <a:t>училищно</a:t>
          </a:r>
          <a:r>
            <a:rPr lang="ru-RU" sz="1600" b="1" dirty="0" smtClean="0">
              <a:solidFill>
                <a:srgbClr val="CC3300"/>
              </a:solidFill>
            </a:rPr>
            <a:t> образование в </a:t>
          </a:r>
          <a:r>
            <a:rPr lang="ru-RU" sz="1600" b="1" dirty="0" err="1" smtClean="0">
              <a:solidFill>
                <a:srgbClr val="CC3300"/>
              </a:solidFill>
            </a:rPr>
            <a:t>условията</a:t>
          </a:r>
          <a:r>
            <a:rPr lang="ru-RU" sz="1600" b="1" dirty="0" smtClean="0">
              <a:solidFill>
                <a:srgbClr val="CC3300"/>
              </a:solidFill>
            </a:rPr>
            <a:t> на </a:t>
          </a:r>
          <a:r>
            <a:rPr lang="ru-RU" sz="1600" b="1" dirty="0" err="1" smtClean="0">
              <a:solidFill>
                <a:srgbClr val="CC3300"/>
              </a:solidFill>
            </a:rPr>
            <a:t>кризи</a:t>
          </a:r>
          <a:r>
            <a:rPr lang="ru-RU" sz="1600" b="1" dirty="0" smtClean="0">
              <a:solidFill>
                <a:srgbClr val="CC3300"/>
              </a:solidFill>
            </a:rPr>
            <a:t>»</a:t>
          </a:r>
          <a:endParaRPr lang="en-US" sz="1600" b="1" dirty="0">
            <a:solidFill>
              <a:srgbClr val="CC3300"/>
            </a:solidFill>
          </a:endParaRPr>
        </a:p>
      </dgm:t>
    </dgm:pt>
    <dgm:pt modelId="{1D042F27-4775-4EF5-8750-43A7AAD141E2}" type="parTrans" cxnId="{06376553-A68D-47D2-87FC-5E24C6847D84}">
      <dgm:prSet/>
      <dgm:spPr/>
      <dgm:t>
        <a:bodyPr/>
        <a:lstStyle/>
        <a:p>
          <a:endParaRPr lang="en-US"/>
        </a:p>
      </dgm:t>
    </dgm:pt>
    <dgm:pt modelId="{6D01C73F-731C-4717-9268-EAA78BDABC82}" type="sibTrans" cxnId="{06376553-A68D-47D2-87FC-5E24C6847D84}">
      <dgm:prSet/>
      <dgm:spPr/>
      <dgm:t>
        <a:bodyPr/>
        <a:lstStyle/>
        <a:p>
          <a:endParaRPr lang="en-US"/>
        </a:p>
      </dgm:t>
    </dgm:pt>
    <dgm:pt modelId="{4185537A-B0B5-446C-AC64-7FBD77451E10}">
      <dgm:prSet custT="1"/>
      <dgm:spPr/>
      <dgm:t>
        <a:bodyPr/>
        <a:lstStyle/>
        <a:p>
          <a:pPr algn="l"/>
          <a:r>
            <a:rPr lang="bg-BG" sz="2400" dirty="0" smtClean="0">
              <a:solidFill>
                <a:srgbClr val="CC3300"/>
              </a:solidFill>
            </a:rPr>
            <a:t>ОПРР</a:t>
          </a:r>
          <a:r>
            <a:rPr lang="bg-BG" sz="2000" dirty="0" smtClean="0"/>
            <a:t> – 285 551 180 лв.</a:t>
          </a:r>
          <a:endParaRPr lang="en-US" sz="2000" dirty="0"/>
        </a:p>
      </dgm:t>
    </dgm:pt>
    <dgm:pt modelId="{2F3B968C-3693-4F5C-A19B-A39A8EC554C2}" type="parTrans" cxnId="{E268EAD7-5336-4013-9647-4926C9CCD102}">
      <dgm:prSet/>
      <dgm:spPr/>
      <dgm:t>
        <a:bodyPr/>
        <a:lstStyle/>
        <a:p>
          <a:endParaRPr lang="en-US"/>
        </a:p>
      </dgm:t>
    </dgm:pt>
    <dgm:pt modelId="{05821AE2-E24D-4F0E-A143-C5ECCAD40492}" type="sibTrans" cxnId="{E268EAD7-5336-4013-9647-4926C9CCD102}">
      <dgm:prSet/>
      <dgm:spPr/>
      <dgm:t>
        <a:bodyPr/>
        <a:lstStyle/>
        <a:p>
          <a:endParaRPr lang="en-US"/>
        </a:p>
      </dgm:t>
    </dgm:pt>
    <dgm:pt modelId="{9C095EC3-BA5A-4E97-8105-0E9578B9F7E3}">
      <dgm:prSet custT="1"/>
      <dgm:spPr/>
      <dgm:t>
        <a:bodyPr/>
        <a:lstStyle/>
        <a:p>
          <a:pPr algn="l"/>
          <a:r>
            <a:rPr lang="bg-BG" sz="2400" dirty="0" smtClean="0">
              <a:solidFill>
                <a:srgbClr val="CC3300"/>
              </a:solidFill>
            </a:rPr>
            <a:t>ОПНОИР</a:t>
          </a:r>
          <a:r>
            <a:rPr lang="bg-BG" sz="2000" dirty="0" smtClean="0"/>
            <a:t> – 176 024 700 лв.</a:t>
          </a:r>
          <a:endParaRPr lang="en-US" sz="2000" dirty="0"/>
        </a:p>
      </dgm:t>
    </dgm:pt>
    <dgm:pt modelId="{933F3A20-D25A-474B-94E3-937F4CA10110}" type="parTrans" cxnId="{0EE99070-46AE-4445-9BBC-7F66A6DAD435}">
      <dgm:prSet/>
      <dgm:spPr/>
      <dgm:t>
        <a:bodyPr/>
        <a:lstStyle/>
        <a:p>
          <a:endParaRPr lang="en-US"/>
        </a:p>
      </dgm:t>
    </dgm:pt>
    <dgm:pt modelId="{4697F2C8-E2BD-49AD-A93D-4EF98FA258D6}" type="sibTrans" cxnId="{0EE99070-46AE-4445-9BBC-7F66A6DAD435}">
      <dgm:prSet/>
      <dgm:spPr/>
      <dgm:t>
        <a:bodyPr/>
        <a:lstStyle/>
        <a:p>
          <a:endParaRPr lang="en-US"/>
        </a:p>
      </dgm:t>
    </dgm:pt>
    <dgm:pt modelId="{5E7A8FCE-575E-4612-8B0D-84ECC05CA4DD}">
      <dgm:prSet phldrT="[Text]" custT="1"/>
      <dgm:spPr/>
      <dgm:t>
        <a:bodyPr/>
        <a:lstStyle/>
        <a:p>
          <a:pPr algn="l"/>
          <a:r>
            <a:rPr lang="bg-BG" sz="2400" dirty="0" smtClean="0">
              <a:solidFill>
                <a:srgbClr val="CC3300"/>
              </a:solidFill>
            </a:rPr>
            <a:t>ОПИК</a:t>
          </a:r>
          <a:r>
            <a:rPr lang="bg-BG" sz="2000" dirty="0" smtClean="0"/>
            <a:t> – 391 166 000 лв.</a:t>
          </a:r>
          <a:endParaRPr lang="en-US" sz="2000" dirty="0"/>
        </a:p>
      </dgm:t>
    </dgm:pt>
    <dgm:pt modelId="{76516A72-F2AE-418E-94F1-3008299EC09A}" type="sibTrans" cxnId="{0BD632AA-A946-41C2-B396-7EBE6E4207E2}">
      <dgm:prSet/>
      <dgm:spPr/>
      <dgm:t>
        <a:bodyPr/>
        <a:lstStyle/>
        <a:p>
          <a:endParaRPr lang="en-US"/>
        </a:p>
      </dgm:t>
    </dgm:pt>
    <dgm:pt modelId="{F16B9F05-BB6D-44FC-80FE-4E53AFDC9354}" type="parTrans" cxnId="{0BD632AA-A946-41C2-B396-7EBE6E4207E2}">
      <dgm:prSet/>
      <dgm:spPr/>
      <dgm:t>
        <a:bodyPr/>
        <a:lstStyle/>
        <a:p>
          <a:endParaRPr lang="en-US"/>
        </a:p>
      </dgm:t>
    </dgm:pt>
    <dgm:pt modelId="{7E077395-946F-4779-8DD3-B0FA00EE843E}">
      <dgm:prSet phldrT="[Text]" custT="1"/>
      <dgm:spPr/>
      <dgm:t>
        <a:bodyPr/>
        <a:lstStyle/>
        <a:p>
          <a:pPr algn="ctr"/>
          <a:r>
            <a:rPr lang="bg-BG" sz="1600" b="1" dirty="0" smtClean="0"/>
            <a:t>Дейности </a:t>
          </a:r>
        </a:p>
        <a:p>
          <a:pPr algn="l"/>
          <a:r>
            <a:rPr lang="bg-BG" sz="1400" b="1" dirty="0" smtClean="0"/>
            <a:t>Създаване на Центрове за обучение от разстояние, чрез изграждане и оборудване на STEM кабинети в училища; </a:t>
          </a:r>
        </a:p>
        <a:p>
          <a:pPr algn="l"/>
          <a:r>
            <a:rPr lang="bg-BG" sz="1400" b="1" dirty="0" smtClean="0"/>
            <a:t>Закупуване на технически средства за 10% от всички ученици и учители в страната;</a:t>
          </a:r>
        </a:p>
        <a:p>
          <a:pPr algn="l"/>
          <a:r>
            <a:rPr lang="bg-BG" sz="1400" b="1" dirty="0" smtClean="0"/>
            <a:t>Симулиране и провеждане на реално обучение от разстояние във виртуална класна стая в </a:t>
          </a:r>
          <a:r>
            <a:rPr lang="en-US" sz="1400" b="1" dirty="0" smtClean="0"/>
            <a:t>STEM</a:t>
          </a:r>
          <a:r>
            <a:rPr lang="bg-BG" sz="1400" b="1" dirty="0" smtClean="0"/>
            <a:t> центровете и кабинетите;</a:t>
          </a:r>
        </a:p>
        <a:p>
          <a:pPr algn="l"/>
          <a:r>
            <a:rPr lang="bg-BG" sz="1400" b="1" dirty="0" smtClean="0"/>
            <a:t>Обучение на родители в подкрепа на учениците, обучавани от разстояние;</a:t>
          </a:r>
        </a:p>
        <a:p>
          <a:pPr algn="l"/>
          <a:r>
            <a:rPr lang="bg-BG" sz="1400" b="1" dirty="0" smtClean="0"/>
            <a:t>Обучение на ученици в СТЕМ кабинетите от представители на бизнеса, науката и технологиите.</a:t>
          </a:r>
        </a:p>
      </dgm:t>
    </dgm:pt>
    <dgm:pt modelId="{057B97AD-67F4-48B2-9BEF-77EC71034C2D}" type="sibTrans" cxnId="{7C72ED65-002F-4F9F-9CA3-2C1ECFF3C101}">
      <dgm:prSet/>
      <dgm:spPr/>
      <dgm:t>
        <a:bodyPr/>
        <a:lstStyle/>
        <a:p>
          <a:endParaRPr lang="en-US"/>
        </a:p>
      </dgm:t>
    </dgm:pt>
    <dgm:pt modelId="{C630A0ED-2C9B-469E-B8B3-7C76B4C175D5}" type="parTrans" cxnId="{7C72ED65-002F-4F9F-9CA3-2C1ECFF3C101}">
      <dgm:prSet/>
      <dgm:spPr/>
      <dgm:t>
        <a:bodyPr/>
        <a:lstStyle/>
        <a:p>
          <a:endParaRPr lang="en-US"/>
        </a:p>
      </dgm:t>
    </dgm:pt>
    <dgm:pt modelId="{676099B3-610D-48F0-B0A4-AE33BAA3EBFB}" type="pres">
      <dgm:prSet presAssocID="{3CD0D833-538C-4DF7-9FA7-DC6487833B6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A9E4BF9-1E08-483D-AD81-E621BF882210}" type="pres">
      <dgm:prSet presAssocID="{28805FE7-0E7C-4360-A9DF-3338FB27609A}" presName="root" presStyleCnt="0"/>
      <dgm:spPr/>
    </dgm:pt>
    <dgm:pt modelId="{253F5EEB-0F17-4C55-84E1-340891EBEF30}" type="pres">
      <dgm:prSet presAssocID="{28805FE7-0E7C-4360-A9DF-3338FB27609A}" presName="rootComposite" presStyleCnt="0"/>
      <dgm:spPr/>
    </dgm:pt>
    <dgm:pt modelId="{05051CA7-063D-4D44-92F0-2E6B86A12001}" type="pres">
      <dgm:prSet presAssocID="{28805FE7-0E7C-4360-A9DF-3338FB27609A}" presName="rootText" presStyleLbl="node1" presStyleIdx="0" presStyleCnt="2" custScaleX="338441" custScaleY="154659"/>
      <dgm:spPr/>
      <dgm:t>
        <a:bodyPr/>
        <a:lstStyle/>
        <a:p>
          <a:endParaRPr lang="en-US"/>
        </a:p>
      </dgm:t>
    </dgm:pt>
    <dgm:pt modelId="{4539E5D5-A599-45A9-86BC-0173B550C262}" type="pres">
      <dgm:prSet presAssocID="{28805FE7-0E7C-4360-A9DF-3338FB27609A}" presName="rootConnector" presStyleLbl="node1" presStyleIdx="0" presStyleCnt="2"/>
      <dgm:spPr/>
      <dgm:t>
        <a:bodyPr/>
        <a:lstStyle/>
        <a:p>
          <a:endParaRPr lang="en-US"/>
        </a:p>
      </dgm:t>
    </dgm:pt>
    <dgm:pt modelId="{67086E5F-9E7B-47E4-8F4B-211E8EBE2E3C}" type="pres">
      <dgm:prSet presAssocID="{28805FE7-0E7C-4360-A9DF-3338FB27609A}" presName="childShape" presStyleCnt="0"/>
      <dgm:spPr/>
    </dgm:pt>
    <dgm:pt modelId="{0699D4FB-9DA8-4D8E-AD94-657BA034C31A}" type="pres">
      <dgm:prSet presAssocID="{F16B9F05-BB6D-44FC-80FE-4E53AFDC9354}" presName="Name13" presStyleLbl="parChTrans1D2" presStyleIdx="0" presStyleCnt="6"/>
      <dgm:spPr/>
      <dgm:t>
        <a:bodyPr/>
        <a:lstStyle/>
        <a:p>
          <a:endParaRPr lang="en-US"/>
        </a:p>
      </dgm:t>
    </dgm:pt>
    <dgm:pt modelId="{C02D4CF3-2DBC-4CB0-B448-9D824E6BC3D2}" type="pres">
      <dgm:prSet presAssocID="{5E7A8FCE-575E-4612-8B0D-84ECC05CA4DD}" presName="childText" presStyleLbl="bgAcc1" presStyleIdx="0" presStyleCnt="6" custScaleX="3545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BB9E3D-AA61-497F-B3B2-690B5538666C}" type="pres">
      <dgm:prSet presAssocID="{08727561-4FB8-4CAF-8FA8-A0B2B2146402}" presName="Name13" presStyleLbl="parChTrans1D2" presStyleIdx="1" presStyleCnt="6"/>
      <dgm:spPr/>
      <dgm:t>
        <a:bodyPr/>
        <a:lstStyle/>
        <a:p>
          <a:endParaRPr lang="en-US"/>
        </a:p>
      </dgm:t>
    </dgm:pt>
    <dgm:pt modelId="{05E9724D-6528-4CB2-9B80-2FE5C19DB22D}" type="pres">
      <dgm:prSet presAssocID="{003A9952-8717-4864-9650-4365D2C13F74}" presName="childText" presStyleLbl="bgAcc1" presStyleIdx="1" presStyleCnt="6" custScaleX="3550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ECFCBF-CB2C-4D5D-AB1A-7C5245A864C2}" type="pres">
      <dgm:prSet presAssocID="{2F3B968C-3693-4F5C-A19B-A39A8EC554C2}" presName="Name13" presStyleLbl="parChTrans1D2" presStyleIdx="2" presStyleCnt="6"/>
      <dgm:spPr/>
      <dgm:t>
        <a:bodyPr/>
        <a:lstStyle/>
        <a:p>
          <a:endParaRPr lang="en-US"/>
        </a:p>
      </dgm:t>
    </dgm:pt>
    <dgm:pt modelId="{797926E3-EF4E-4779-800A-1C34300F2A4A}" type="pres">
      <dgm:prSet presAssocID="{4185537A-B0B5-446C-AC64-7FBD77451E10}" presName="childText" presStyleLbl="bgAcc1" presStyleIdx="2" presStyleCnt="6" custScaleX="3538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479B26-BA90-4234-A46C-25DA245181E4}" type="pres">
      <dgm:prSet presAssocID="{933F3A20-D25A-474B-94E3-937F4CA10110}" presName="Name13" presStyleLbl="parChTrans1D2" presStyleIdx="3" presStyleCnt="6"/>
      <dgm:spPr/>
      <dgm:t>
        <a:bodyPr/>
        <a:lstStyle/>
        <a:p>
          <a:endParaRPr lang="en-US"/>
        </a:p>
      </dgm:t>
    </dgm:pt>
    <dgm:pt modelId="{E0B859E3-5C8B-4DAA-9C92-0C1227FB0851}" type="pres">
      <dgm:prSet presAssocID="{9C095EC3-BA5A-4E97-8105-0E9578B9F7E3}" presName="childText" presStyleLbl="bgAcc1" presStyleIdx="3" presStyleCnt="6" custScaleX="3518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51B70B-5B36-4CBE-85DA-9E0F49727B60}" type="pres">
      <dgm:prSet presAssocID="{FBE5B251-BB16-4FB9-8A28-74F1FC017928}" presName="root" presStyleCnt="0"/>
      <dgm:spPr/>
    </dgm:pt>
    <dgm:pt modelId="{376DA5D7-F88C-4472-9246-AC071A72ADEA}" type="pres">
      <dgm:prSet presAssocID="{FBE5B251-BB16-4FB9-8A28-74F1FC017928}" presName="rootComposite" presStyleCnt="0"/>
      <dgm:spPr/>
    </dgm:pt>
    <dgm:pt modelId="{BDAC8EC5-91DB-47F1-A3BF-1A88E9ACA9F5}" type="pres">
      <dgm:prSet presAssocID="{FBE5B251-BB16-4FB9-8A28-74F1FC017928}" presName="rootText" presStyleLbl="node1" presStyleIdx="1" presStyleCnt="2" custScaleX="532084" custScaleY="152395"/>
      <dgm:spPr/>
      <dgm:t>
        <a:bodyPr/>
        <a:lstStyle/>
        <a:p>
          <a:endParaRPr lang="en-US"/>
        </a:p>
      </dgm:t>
    </dgm:pt>
    <dgm:pt modelId="{7B429635-0754-44B6-9BD5-47017AB81EC9}" type="pres">
      <dgm:prSet presAssocID="{FBE5B251-BB16-4FB9-8A28-74F1FC017928}" presName="rootConnector" presStyleLbl="node1" presStyleIdx="1" presStyleCnt="2"/>
      <dgm:spPr/>
      <dgm:t>
        <a:bodyPr/>
        <a:lstStyle/>
        <a:p>
          <a:endParaRPr lang="en-US"/>
        </a:p>
      </dgm:t>
    </dgm:pt>
    <dgm:pt modelId="{69FBEB9A-88B2-4EE7-8968-E7F50879D4B2}" type="pres">
      <dgm:prSet presAssocID="{FBE5B251-BB16-4FB9-8A28-74F1FC017928}" presName="childShape" presStyleCnt="0"/>
      <dgm:spPr/>
    </dgm:pt>
    <dgm:pt modelId="{F2BC00DF-804C-4586-A241-22CD94DC6254}" type="pres">
      <dgm:prSet presAssocID="{1D042F27-4775-4EF5-8750-43A7AAD141E2}" presName="Name13" presStyleLbl="parChTrans1D2" presStyleIdx="4" presStyleCnt="6"/>
      <dgm:spPr/>
      <dgm:t>
        <a:bodyPr/>
        <a:lstStyle/>
        <a:p>
          <a:endParaRPr lang="en-US"/>
        </a:p>
      </dgm:t>
    </dgm:pt>
    <dgm:pt modelId="{A75B42E6-E739-4DAE-9846-11BA0F091F2D}" type="pres">
      <dgm:prSet presAssocID="{13DA31C2-34DB-48BB-B7A1-FE1C3C235865}" presName="childText" presStyleLbl="bgAcc1" presStyleIdx="4" presStyleCnt="6" custScaleX="522971" custScaleY="1520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BD156E-83E3-4376-BCED-123D5A429EC0}" type="pres">
      <dgm:prSet presAssocID="{C630A0ED-2C9B-469E-B8B3-7C76B4C175D5}" presName="Name13" presStyleLbl="parChTrans1D2" presStyleIdx="5" presStyleCnt="6"/>
      <dgm:spPr/>
      <dgm:t>
        <a:bodyPr/>
        <a:lstStyle/>
        <a:p>
          <a:endParaRPr lang="en-US"/>
        </a:p>
      </dgm:t>
    </dgm:pt>
    <dgm:pt modelId="{FEFBF829-098E-40BC-8DB3-33A06FEC7C25}" type="pres">
      <dgm:prSet presAssocID="{7E077395-946F-4779-8DD3-B0FA00EE843E}" presName="childText" presStyleLbl="bgAcc1" presStyleIdx="5" presStyleCnt="6" custScaleX="522915" custScaleY="492854" custLinFactNeighborX="5796" custLinFactNeighborY="123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72ED65-002F-4F9F-9CA3-2C1ECFF3C101}" srcId="{FBE5B251-BB16-4FB9-8A28-74F1FC017928}" destId="{7E077395-946F-4779-8DD3-B0FA00EE843E}" srcOrd="1" destOrd="0" parTransId="{C630A0ED-2C9B-469E-B8B3-7C76B4C175D5}" sibTransId="{057B97AD-67F4-48B2-9BEF-77EC71034C2D}"/>
    <dgm:cxn modelId="{0EE99070-46AE-4445-9BBC-7F66A6DAD435}" srcId="{28805FE7-0E7C-4360-A9DF-3338FB27609A}" destId="{9C095EC3-BA5A-4E97-8105-0E9578B9F7E3}" srcOrd="3" destOrd="0" parTransId="{933F3A20-D25A-474B-94E3-937F4CA10110}" sibTransId="{4697F2C8-E2BD-49AD-A93D-4EF98FA258D6}"/>
    <dgm:cxn modelId="{2DD25810-837D-4E9F-8207-5EFF34BC695D}" srcId="{28805FE7-0E7C-4360-A9DF-3338FB27609A}" destId="{003A9952-8717-4864-9650-4365D2C13F74}" srcOrd="1" destOrd="0" parTransId="{08727561-4FB8-4CAF-8FA8-A0B2B2146402}" sibTransId="{4B2206EE-F206-481E-BAB4-C510A5C7FE62}"/>
    <dgm:cxn modelId="{0B397B5A-9B27-43BE-B79C-3F90A0737DFD}" type="presOf" srcId="{5E7A8FCE-575E-4612-8B0D-84ECC05CA4DD}" destId="{C02D4CF3-2DBC-4CB0-B448-9D824E6BC3D2}" srcOrd="0" destOrd="0" presId="urn:microsoft.com/office/officeart/2005/8/layout/hierarchy3"/>
    <dgm:cxn modelId="{28064E47-2E03-4B83-AA92-D5F195560E42}" type="presOf" srcId="{FBE5B251-BB16-4FB9-8A28-74F1FC017928}" destId="{BDAC8EC5-91DB-47F1-A3BF-1A88E9ACA9F5}" srcOrd="0" destOrd="0" presId="urn:microsoft.com/office/officeart/2005/8/layout/hierarchy3"/>
    <dgm:cxn modelId="{DC74F055-DFCD-46F2-988D-41767FBD3A9C}" type="presOf" srcId="{3CD0D833-538C-4DF7-9FA7-DC6487833B6E}" destId="{676099B3-610D-48F0-B0A4-AE33BAA3EBFB}" srcOrd="0" destOrd="0" presId="urn:microsoft.com/office/officeart/2005/8/layout/hierarchy3"/>
    <dgm:cxn modelId="{945B5B16-CD40-4C16-BE35-4846BC021D1E}" type="presOf" srcId="{08727561-4FB8-4CAF-8FA8-A0B2B2146402}" destId="{BDBB9E3D-AA61-497F-B3B2-690B5538666C}" srcOrd="0" destOrd="0" presId="urn:microsoft.com/office/officeart/2005/8/layout/hierarchy3"/>
    <dgm:cxn modelId="{17AF5C5E-210C-4124-80F8-8AE99E8548A2}" type="presOf" srcId="{933F3A20-D25A-474B-94E3-937F4CA10110}" destId="{39479B26-BA90-4234-A46C-25DA245181E4}" srcOrd="0" destOrd="0" presId="urn:microsoft.com/office/officeart/2005/8/layout/hierarchy3"/>
    <dgm:cxn modelId="{27CCEC3E-2F78-4E17-B7D0-294C2DD2DB3C}" type="presOf" srcId="{FBE5B251-BB16-4FB9-8A28-74F1FC017928}" destId="{7B429635-0754-44B6-9BD5-47017AB81EC9}" srcOrd="1" destOrd="0" presId="urn:microsoft.com/office/officeart/2005/8/layout/hierarchy3"/>
    <dgm:cxn modelId="{B9B98301-7A5C-4093-B95F-05A409C5BA4C}" type="presOf" srcId="{28805FE7-0E7C-4360-A9DF-3338FB27609A}" destId="{4539E5D5-A599-45A9-86BC-0173B550C262}" srcOrd="1" destOrd="0" presId="urn:microsoft.com/office/officeart/2005/8/layout/hierarchy3"/>
    <dgm:cxn modelId="{D65A1165-A147-430B-BC88-87D85773C372}" type="presOf" srcId="{1D042F27-4775-4EF5-8750-43A7AAD141E2}" destId="{F2BC00DF-804C-4586-A241-22CD94DC6254}" srcOrd="0" destOrd="0" presId="urn:microsoft.com/office/officeart/2005/8/layout/hierarchy3"/>
    <dgm:cxn modelId="{EDFB4564-ADB3-46C0-BD43-519CB0D11B53}" type="presOf" srcId="{28805FE7-0E7C-4360-A9DF-3338FB27609A}" destId="{05051CA7-063D-4D44-92F0-2E6B86A12001}" srcOrd="0" destOrd="0" presId="urn:microsoft.com/office/officeart/2005/8/layout/hierarchy3"/>
    <dgm:cxn modelId="{06376553-A68D-47D2-87FC-5E24C6847D84}" srcId="{FBE5B251-BB16-4FB9-8A28-74F1FC017928}" destId="{13DA31C2-34DB-48BB-B7A1-FE1C3C235865}" srcOrd="0" destOrd="0" parTransId="{1D042F27-4775-4EF5-8750-43A7AAD141E2}" sibTransId="{6D01C73F-731C-4717-9268-EAA78BDABC82}"/>
    <dgm:cxn modelId="{73469C13-5973-4F54-A12E-F47C8E6CDECE}" type="presOf" srcId="{F16B9F05-BB6D-44FC-80FE-4E53AFDC9354}" destId="{0699D4FB-9DA8-4D8E-AD94-657BA034C31A}" srcOrd="0" destOrd="0" presId="urn:microsoft.com/office/officeart/2005/8/layout/hierarchy3"/>
    <dgm:cxn modelId="{AFC9D364-E0F1-4E7F-ADD1-1C81E17C82A7}" type="presOf" srcId="{2F3B968C-3693-4F5C-A19B-A39A8EC554C2}" destId="{1AECFCBF-CB2C-4D5D-AB1A-7C5245A864C2}" srcOrd="0" destOrd="0" presId="urn:microsoft.com/office/officeart/2005/8/layout/hierarchy3"/>
    <dgm:cxn modelId="{0BD632AA-A946-41C2-B396-7EBE6E4207E2}" srcId="{28805FE7-0E7C-4360-A9DF-3338FB27609A}" destId="{5E7A8FCE-575E-4612-8B0D-84ECC05CA4DD}" srcOrd="0" destOrd="0" parTransId="{F16B9F05-BB6D-44FC-80FE-4E53AFDC9354}" sibTransId="{76516A72-F2AE-418E-94F1-3008299EC09A}"/>
    <dgm:cxn modelId="{E268EAD7-5336-4013-9647-4926C9CCD102}" srcId="{28805FE7-0E7C-4360-A9DF-3338FB27609A}" destId="{4185537A-B0B5-446C-AC64-7FBD77451E10}" srcOrd="2" destOrd="0" parTransId="{2F3B968C-3693-4F5C-A19B-A39A8EC554C2}" sibTransId="{05821AE2-E24D-4F0E-A143-C5ECCAD40492}"/>
    <dgm:cxn modelId="{38C1FB8A-3BE0-4E1A-B3F0-EA2F549ED42B}" srcId="{3CD0D833-538C-4DF7-9FA7-DC6487833B6E}" destId="{28805FE7-0E7C-4360-A9DF-3338FB27609A}" srcOrd="0" destOrd="0" parTransId="{30F9640F-BD85-4699-90C0-C7A5CFED658F}" sibTransId="{E1C5FEB1-C340-425E-B5D0-EC10D51FAAFB}"/>
    <dgm:cxn modelId="{E067D18A-17D6-4A15-ACC4-94D7160EBF91}" type="presOf" srcId="{003A9952-8717-4864-9650-4365D2C13F74}" destId="{05E9724D-6528-4CB2-9B80-2FE5C19DB22D}" srcOrd="0" destOrd="0" presId="urn:microsoft.com/office/officeart/2005/8/layout/hierarchy3"/>
    <dgm:cxn modelId="{3C55B106-C93D-4C92-9DD1-A71EBF630008}" type="presOf" srcId="{C630A0ED-2C9B-469E-B8B3-7C76B4C175D5}" destId="{54BD156E-83E3-4376-BCED-123D5A429EC0}" srcOrd="0" destOrd="0" presId="urn:microsoft.com/office/officeart/2005/8/layout/hierarchy3"/>
    <dgm:cxn modelId="{48EA8D82-F1BE-45BF-8B7C-FB10371A14C4}" srcId="{3CD0D833-538C-4DF7-9FA7-DC6487833B6E}" destId="{FBE5B251-BB16-4FB9-8A28-74F1FC017928}" srcOrd="1" destOrd="0" parTransId="{31F6B94A-E822-4A72-BC0D-FD9A61F30813}" sibTransId="{1E310651-E68D-4B49-A186-EC7D36142E96}"/>
    <dgm:cxn modelId="{996D1B47-B59E-4A9E-AC78-7A72DC620479}" type="presOf" srcId="{13DA31C2-34DB-48BB-B7A1-FE1C3C235865}" destId="{A75B42E6-E739-4DAE-9846-11BA0F091F2D}" srcOrd="0" destOrd="0" presId="urn:microsoft.com/office/officeart/2005/8/layout/hierarchy3"/>
    <dgm:cxn modelId="{D7661678-E65E-44BF-BC82-203E2A1AFFAE}" type="presOf" srcId="{7E077395-946F-4779-8DD3-B0FA00EE843E}" destId="{FEFBF829-098E-40BC-8DB3-33A06FEC7C25}" srcOrd="0" destOrd="0" presId="urn:microsoft.com/office/officeart/2005/8/layout/hierarchy3"/>
    <dgm:cxn modelId="{A5E14469-27F3-4263-A31C-1AFB5AB7D840}" type="presOf" srcId="{9C095EC3-BA5A-4E97-8105-0E9578B9F7E3}" destId="{E0B859E3-5C8B-4DAA-9C92-0C1227FB0851}" srcOrd="0" destOrd="0" presId="urn:microsoft.com/office/officeart/2005/8/layout/hierarchy3"/>
    <dgm:cxn modelId="{E4A446AB-B82C-4092-8D01-B462104C9DC8}" type="presOf" srcId="{4185537A-B0B5-446C-AC64-7FBD77451E10}" destId="{797926E3-EF4E-4779-800A-1C34300F2A4A}" srcOrd="0" destOrd="0" presId="urn:microsoft.com/office/officeart/2005/8/layout/hierarchy3"/>
    <dgm:cxn modelId="{EDDFA5FE-53F4-4BE1-8A5D-571C6E4BA3AE}" type="presParOf" srcId="{676099B3-610D-48F0-B0A4-AE33BAA3EBFB}" destId="{7A9E4BF9-1E08-483D-AD81-E621BF882210}" srcOrd="0" destOrd="0" presId="urn:microsoft.com/office/officeart/2005/8/layout/hierarchy3"/>
    <dgm:cxn modelId="{60C36B07-50AA-4A5B-8532-7DFC63DD21BD}" type="presParOf" srcId="{7A9E4BF9-1E08-483D-AD81-E621BF882210}" destId="{253F5EEB-0F17-4C55-84E1-340891EBEF30}" srcOrd="0" destOrd="0" presId="urn:microsoft.com/office/officeart/2005/8/layout/hierarchy3"/>
    <dgm:cxn modelId="{B0A76BCF-76DF-43A2-8DF9-3BEBFE06772E}" type="presParOf" srcId="{253F5EEB-0F17-4C55-84E1-340891EBEF30}" destId="{05051CA7-063D-4D44-92F0-2E6B86A12001}" srcOrd="0" destOrd="0" presId="urn:microsoft.com/office/officeart/2005/8/layout/hierarchy3"/>
    <dgm:cxn modelId="{93F41062-58CD-4016-AEAA-4B54121C96DD}" type="presParOf" srcId="{253F5EEB-0F17-4C55-84E1-340891EBEF30}" destId="{4539E5D5-A599-45A9-86BC-0173B550C262}" srcOrd="1" destOrd="0" presId="urn:microsoft.com/office/officeart/2005/8/layout/hierarchy3"/>
    <dgm:cxn modelId="{1FE979E3-6188-4EE2-B9F2-0B141287CA5D}" type="presParOf" srcId="{7A9E4BF9-1E08-483D-AD81-E621BF882210}" destId="{67086E5F-9E7B-47E4-8F4B-211E8EBE2E3C}" srcOrd="1" destOrd="0" presId="urn:microsoft.com/office/officeart/2005/8/layout/hierarchy3"/>
    <dgm:cxn modelId="{3E177645-1A13-49CA-87CF-95121719B584}" type="presParOf" srcId="{67086E5F-9E7B-47E4-8F4B-211E8EBE2E3C}" destId="{0699D4FB-9DA8-4D8E-AD94-657BA034C31A}" srcOrd="0" destOrd="0" presId="urn:microsoft.com/office/officeart/2005/8/layout/hierarchy3"/>
    <dgm:cxn modelId="{73525752-6A0B-406F-921E-4F97E9A0A7AF}" type="presParOf" srcId="{67086E5F-9E7B-47E4-8F4B-211E8EBE2E3C}" destId="{C02D4CF3-2DBC-4CB0-B448-9D824E6BC3D2}" srcOrd="1" destOrd="0" presId="urn:microsoft.com/office/officeart/2005/8/layout/hierarchy3"/>
    <dgm:cxn modelId="{F0ADFD3C-803F-41BE-A959-0CEFEAB9C1D7}" type="presParOf" srcId="{67086E5F-9E7B-47E4-8F4B-211E8EBE2E3C}" destId="{BDBB9E3D-AA61-497F-B3B2-690B5538666C}" srcOrd="2" destOrd="0" presId="urn:microsoft.com/office/officeart/2005/8/layout/hierarchy3"/>
    <dgm:cxn modelId="{A1F38185-C2BC-431B-B375-356FC5B55A1D}" type="presParOf" srcId="{67086E5F-9E7B-47E4-8F4B-211E8EBE2E3C}" destId="{05E9724D-6528-4CB2-9B80-2FE5C19DB22D}" srcOrd="3" destOrd="0" presId="urn:microsoft.com/office/officeart/2005/8/layout/hierarchy3"/>
    <dgm:cxn modelId="{48694606-B180-4099-9DCF-6D6322A536BF}" type="presParOf" srcId="{67086E5F-9E7B-47E4-8F4B-211E8EBE2E3C}" destId="{1AECFCBF-CB2C-4D5D-AB1A-7C5245A864C2}" srcOrd="4" destOrd="0" presId="urn:microsoft.com/office/officeart/2005/8/layout/hierarchy3"/>
    <dgm:cxn modelId="{79550790-42BE-4035-A3DC-B8BA21AA48A2}" type="presParOf" srcId="{67086E5F-9E7B-47E4-8F4B-211E8EBE2E3C}" destId="{797926E3-EF4E-4779-800A-1C34300F2A4A}" srcOrd="5" destOrd="0" presId="urn:microsoft.com/office/officeart/2005/8/layout/hierarchy3"/>
    <dgm:cxn modelId="{A40ACA09-BEA6-428C-8421-EE2072B02362}" type="presParOf" srcId="{67086E5F-9E7B-47E4-8F4B-211E8EBE2E3C}" destId="{39479B26-BA90-4234-A46C-25DA245181E4}" srcOrd="6" destOrd="0" presId="urn:microsoft.com/office/officeart/2005/8/layout/hierarchy3"/>
    <dgm:cxn modelId="{314C4A64-4EB4-47B1-B3D2-793517E7CED8}" type="presParOf" srcId="{67086E5F-9E7B-47E4-8F4B-211E8EBE2E3C}" destId="{E0B859E3-5C8B-4DAA-9C92-0C1227FB0851}" srcOrd="7" destOrd="0" presId="urn:microsoft.com/office/officeart/2005/8/layout/hierarchy3"/>
    <dgm:cxn modelId="{CBD601BC-89AD-4708-BB70-39F69D649885}" type="presParOf" srcId="{676099B3-610D-48F0-B0A4-AE33BAA3EBFB}" destId="{7051B70B-5B36-4CBE-85DA-9E0F49727B60}" srcOrd="1" destOrd="0" presId="urn:microsoft.com/office/officeart/2005/8/layout/hierarchy3"/>
    <dgm:cxn modelId="{BAFF527C-1612-4DEF-A95A-60A5BC247E7B}" type="presParOf" srcId="{7051B70B-5B36-4CBE-85DA-9E0F49727B60}" destId="{376DA5D7-F88C-4472-9246-AC071A72ADEA}" srcOrd="0" destOrd="0" presId="urn:microsoft.com/office/officeart/2005/8/layout/hierarchy3"/>
    <dgm:cxn modelId="{89B9209B-74AF-4760-99A3-C2D5BB0CCDC2}" type="presParOf" srcId="{376DA5D7-F88C-4472-9246-AC071A72ADEA}" destId="{BDAC8EC5-91DB-47F1-A3BF-1A88E9ACA9F5}" srcOrd="0" destOrd="0" presId="urn:microsoft.com/office/officeart/2005/8/layout/hierarchy3"/>
    <dgm:cxn modelId="{0C76DD41-44E3-4F4D-B5F2-4E5A81834A81}" type="presParOf" srcId="{376DA5D7-F88C-4472-9246-AC071A72ADEA}" destId="{7B429635-0754-44B6-9BD5-47017AB81EC9}" srcOrd="1" destOrd="0" presId="urn:microsoft.com/office/officeart/2005/8/layout/hierarchy3"/>
    <dgm:cxn modelId="{6F850634-A11B-487A-A1BE-140A8231E3FB}" type="presParOf" srcId="{7051B70B-5B36-4CBE-85DA-9E0F49727B60}" destId="{69FBEB9A-88B2-4EE7-8968-E7F50879D4B2}" srcOrd="1" destOrd="0" presId="urn:microsoft.com/office/officeart/2005/8/layout/hierarchy3"/>
    <dgm:cxn modelId="{510A7ED9-628B-44E8-A77C-FE773A1D6D5F}" type="presParOf" srcId="{69FBEB9A-88B2-4EE7-8968-E7F50879D4B2}" destId="{F2BC00DF-804C-4586-A241-22CD94DC6254}" srcOrd="0" destOrd="0" presId="urn:microsoft.com/office/officeart/2005/8/layout/hierarchy3"/>
    <dgm:cxn modelId="{28E9EBF2-E1DB-4AFF-B077-8F165D066E1B}" type="presParOf" srcId="{69FBEB9A-88B2-4EE7-8968-E7F50879D4B2}" destId="{A75B42E6-E739-4DAE-9846-11BA0F091F2D}" srcOrd="1" destOrd="0" presId="urn:microsoft.com/office/officeart/2005/8/layout/hierarchy3"/>
    <dgm:cxn modelId="{7D5366AC-20D7-4552-B752-5E7EEF7B44CC}" type="presParOf" srcId="{69FBEB9A-88B2-4EE7-8968-E7F50879D4B2}" destId="{54BD156E-83E3-4376-BCED-123D5A429EC0}" srcOrd="2" destOrd="0" presId="urn:microsoft.com/office/officeart/2005/8/layout/hierarchy3"/>
    <dgm:cxn modelId="{9C40E924-5FA0-4F6E-A296-E0E3CF940302}" type="presParOf" srcId="{69FBEB9A-88B2-4EE7-8968-E7F50879D4B2}" destId="{FEFBF829-098E-40BC-8DB3-33A06FEC7C2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394F41-74B4-4D92-A7B2-716C49E129F7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1BE6CB-384A-4BB8-9405-CC5A735EF602}">
      <dgm:prSet phldrT="[Text]" custT="1"/>
      <dgm:spPr>
        <a:solidFill>
          <a:srgbClr val="A51321"/>
        </a:solidFill>
      </dgm:spPr>
      <dgm:t>
        <a:bodyPr/>
        <a:lstStyle/>
        <a:p>
          <a:r>
            <a:rPr lang="bg-BG" sz="1600" dirty="0" smtClean="0"/>
            <a:t>МФР 2021-2027 </a:t>
          </a:r>
          <a:r>
            <a:rPr lang="bg-BG" sz="1400" b="1" dirty="0" smtClean="0"/>
            <a:t>кохезионна политика</a:t>
          </a:r>
          <a:endParaRPr lang="en-US" sz="1400" b="1" dirty="0"/>
        </a:p>
      </dgm:t>
    </dgm:pt>
    <dgm:pt modelId="{6142112B-6943-4E28-B618-CAD543E48020}" type="parTrans" cxnId="{8B16F9D4-24C7-42C2-862A-0EF8CF627C5B}">
      <dgm:prSet/>
      <dgm:spPr/>
      <dgm:t>
        <a:bodyPr/>
        <a:lstStyle/>
        <a:p>
          <a:endParaRPr lang="en-US"/>
        </a:p>
      </dgm:t>
    </dgm:pt>
    <dgm:pt modelId="{FD3DA02A-3172-4050-9B17-67B75F52BB8F}" type="sibTrans" cxnId="{8B16F9D4-24C7-42C2-862A-0EF8CF627C5B}">
      <dgm:prSet/>
      <dgm:spPr/>
      <dgm:t>
        <a:bodyPr/>
        <a:lstStyle/>
        <a:p>
          <a:endParaRPr lang="en-US"/>
        </a:p>
      </dgm:t>
    </dgm:pt>
    <dgm:pt modelId="{DD8D7812-7547-4862-9D1A-9E168DBCFA43}">
      <dgm:prSet phldrT="[Text]" custT="1"/>
      <dgm:spPr/>
      <dgm:t>
        <a:bodyPr/>
        <a:lstStyle/>
        <a:p>
          <a:r>
            <a:rPr lang="bg-BG" sz="1600" dirty="0" smtClean="0"/>
            <a:t>Програми – списък в РМС №196/2019, изм. и доп. с РМС №495/2020 </a:t>
          </a:r>
          <a:endParaRPr lang="en-US" sz="1600" dirty="0"/>
        </a:p>
      </dgm:t>
    </dgm:pt>
    <dgm:pt modelId="{4F099F2E-F35B-4EB3-9A3C-15E12AB02012}" type="parTrans" cxnId="{BED16FCC-05EC-4051-BABC-937E74A75994}">
      <dgm:prSet/>
      <dgm:spPr/>
      <dgm:t>
        <a:bodyPr/>
        <a:lstStyle/>
        <a:p>
          <a:endParaRPr lang="en-US"/>
        </a:p>
      </dgm:t>
    </dgm:pt>
    <dgm:pt modelId="{F3DBF248-0A8F-457C-84F4-BEA8B20BFA1D}" type="sibTrans" cxnId="{BED16FCC-05EC-4051-BABC-937E74A75994}">
      <dgm:prSet/>
      <dgm:spPr/>
      <dgm:t>
        <a:bodyPr/>
        <a:lstStyle/>
        <a:p>
          <a:endParaRPr lang="en-US"/>
        </a:p>
      </dgm:t>
    </dgm:pt>
    <dgm:pt modelId="{F18408CE-F47B-4CA5-BF0F-466395125BAB}">
      <dgm:prSet phldrT="[Text]" custT="1"/>
      <dgm:spPr/>
      <dgm:t>
        <a:bodyPr/>
        <a:lstStyle/>
        <a:p>
          <a:r>
            <a:rPr lang="bg-BG" sz="1600" dirty="0" smtClean="0"/>
            <a:t>Период 2021-2027 г.</a:t>
          </a:r>
          <a:endParaRPr lang="en-US" sz="1600" dirty="0"/>
        </a:p>
      </dgm:t>
    </dgm:pt>
    <dgm:pt modelId="{263F8820-CCEA-48E7-9A47-E5950DB0229F}" type="parTrans" cxnId="{9F3A8098-1B34-4661-B19E-BF231C75EF3E}">
      <dgm:prSet/>
      <dgm:spPr/>
      <dgm:t>
        <a:bodyPr/>
        <a:lstStyle/>
        <a:p>
          <a:endParaRPr lang="en-US"/>
        </a:p>
      </dgm:t>
    </dgm:pt>
    <dgm:pt modelId="{F868DFE4-ED4D-4D6A-989B-5BC6ED69160D}" type="sibTrans" cxnId="{9F3A8098-1B34-4661-B19E-BF231C75EF3E}">
      <dgm:prSet/>
      <dgm:spPr/>
      <dgm:t>
        <a:bodyPr/>
        <a:lstStyle/>
        <a:p>
          <a:endParaRPr lang="en-US"/>
        </a:p>
      </dgm:t>
    </dgm:pt>
    <dgm:pt modelId="{2875A8DE-6301-433D-9164-3642E87D2581}">
      <dgm:prSet phldrT="[Text]" custT="1"/>
      <dgm:spPr>
        <a:solidFill>
          <a:srgbClr val="A49A52"/>
        </a:solidFill>
      </dgm:spPr>
      <dgm:t>
        <a:bodyPr/>
        <a:lstStyle/>
        <a:p>
          <a:r>
            <a:rPr lang="en-US" sz="1400" b="1" dirty="0" smtClean="0"/>
            <a:t>REACT-EU</a:t>
          </a:r>
          <a:endParaRPr lang="en-US" sz="1400" b="1" dirty="0"/>
        </a:p>
      </dgm:t>
    </dgm:pt>
    <dgm:pt modelId="{279A7284-8D22-4E0A-B2AB-A743D49B2F6D}" type="parTrans" cxnId="{6B906C46-AFDA-4087-948B-91D7543AA955}">
      <dgm:prSet/>
      <dgm:spPr/>
      <dgm:t>
        <a:bodyPr/>
        <a:lstStyle/>
        <a:p>
          <a:endParaRPr lang="en-US"/>
        </a:p>
      </dgm:t>
    </dgm:pt>
    <dgm:pt modelId="{880BB3D1-FAEA-4391-9663-A56E92F13F1A}" type="sibTrans" cxnId="{6B906C46-AFDA-4087-948B-91D7543AA955}">
      <dgm:prSet/>
      <dgm:spPr/>
      <dgm:t>
        <a:bodyPr/>
        <a:lstStyle/>
        <a:p>
          <a:endParaRPr lang="en-US"/>
        </a:p>
      </dgm:t>
    </dgm:pt>
    <dgm:pt modelId="{28681F87-746F-4892-BD6A-AA4FC1B35D2E}">
      <dgm:prSet phldrT="[Text]" custT="1"/>
      <dgm:spPr/>
      <dgm:t>
        <a:bodyPr/>
        <a:lstStyle/>
        <a:p>
          <a:r>
            <a:rPr lang="bg-BG" sz="1600" dirty="0" smtClean="0"/>
            <a:t>Разпределение на допълните средства по ОП 2014-2020 г. – РМС №573/2020; изменения на ОП</a:t>
          </a:r>
          <a:endParaRPr lang="en-US" sz="1600" dirty="0"/>
        </a:p>
      </dgm:t>
    </dgm:pt>
    <dgm:pt modelId="{2989BF5E-37EF-4406-8CF3-9A8EA206D973}" type="parTrans" cxnId="{62AEFC5F-277F-475F-83BC-BCCA95F47888}">
      <dgm:prSet/>
      <dgm:spPr/>
      <dgm:t>
        <a:bodyPr/>
        <a:lstStyle/>
        <a:p>
          <a:endParaRPr lang="en-US"/>
        </a:p>
      </dgm:t>
    </dgm:pt>
    <dgm:pt modelId="{9B18E127-DFC2-42BA-BE66-82AD5D00A2A1}" type="sibTrans" cxnId="{62AEFC5F-277F-475F-83BC-BCCA95F47888}">
      <dgm:prSet/>
      <dgm:spPr/>
      <dgm:t>
        <a:bodyPr/>
        <a:lstStyle/>
        <a:p>
          <a:endParaRPr lang="en-US"/>
        </a:p>
      </dgm:t>
    </dgm:pt>
    <dgm:pt modelId="{5176DE9B-AA9E-43B7-8220-9AAF45C8221C}">
      <dgm:prSet phldrT="[Text]" custT="1"/>
      <dgm:spPr/>
      <dgm:t>
        <a:bodyPr/>
        <a:lstStyle/>
        <a:p>
          <a:r>
            <a:rPr lang="bg-BG" sz="1600" dirty="0" smtClean="0"/>
            <a:t>Период 2021-2022 г.</a:t>
          </a:r>
          <a:endParaRPr lang="en-US" sz="1600" dirty="0"/>
        </a:p>
      </dgm:t>
    </dgm:pt>
    <dgm:pt modelId="{DAD1A3FA-0CB1-4553-81E9-18BA00E1BAAF}" type="parTrans" cxnId="{39D86FE4-1FC8-490D-933B-5883EE019883}">
      <dgm:prSet/>
      <dgm:spPr/>
      <dgm:t>
        <a:bodyPr/>
        <a:lstStyle/>
        <a:p>
          <a:endParaRPr lang="en-US"/>
        </a:p>
      </dgm:t>
    </dgm:pt>
    <dgm:pt modelId="{A98CC6C6-F0BD-46DB-BF94-4BFF21494087}" type="sibTrans" cxnId="{39D86FE4-1FC8-490D-933B-5883EE019883}">
      <dgm:prSet/>
      <dgm:spPr/>
      <dgm:t>
        <a:bodyPr/>
        <a:lstStyle/>
        <a:p>
          <a:endParaRPr lang="en-US"/>
        </a:p>
      </dgm:t>
    </dgm:pt>
    <dgm:pt modelId="{4BBE1A67-5962-42CE-A5F3-8A858F0D1FAD}">
      <dgm:prSet phldrT="[Text]" custT="1"/>
      <dgm:spPr>
        <a:solidFill>
          <a:srgbClr val="589E5B"/>
        </a:solidFill>
      </dgm:spPr>
      <dgm:t>
        <a:bodyPr/>
        <a:lstStyle/>
        <a:p>
          <a:r>
            <a:rPr lang="bg-BG" sz="1400" b="1" dirty="0" smtClean="0"/>
            <a:t>Европейски механизъм за възстановяване и устойчивост</a:t>
          </a:r>
          <a:endParaRPr lang="en-US" sz="1400" b="1" dirty="0"/>
        </a:p>
      </dgm:t>
    </dgm:pt>
    <dgm:pt modelId="{094CE584-1CCA-41CF-B100-1AD31523169E}" type="parTrans" cxnId="{655B1796-C4F0-42B7-8283-1F3E9175D464}">
      <dgm:prSet/>
      <dgm:spPr/>
      <dgm:t>
        <a:bodyPr/>
        <a:lstStyle/>
        <a:p>
          <a:endParaRPr lang="en-US"/>
        </a:p>
      </dgm:t>
    </dgm:pt>
    <dgm:pt modelId="{4A932BD1-B40C-4FF9-B4B9-8C7784DDFD6D}" type="sibTrans" cxnId="{655B1796-C4F0-42B7-8283-1F3E9175D464}">
      <dgm:prSet/>
      <dgm:spPr/>
      <dgm:t>
        <a:bodyPr/>
        <a:lstStyle/>
        <a:p>
          <a:endParaRPr lang="en-US"/>
        </a:p>
      </dgm:t>
    </dgm:pt>
    <dgm:pt modelId="{01E31241-40C0-45BB-93FA-5C7798D6082B}">
      <dgm:prSet phldrT="[Text]" custT="1"/>
      <dgm:spPr/>
      <dgm:t>
        <a:bodyPr/>
        <a:lstStyle/>
        <a:p>
          <a:r>
            <a:rPr lang="bg-BG" sz="1600" dirty="0" smtClean="0"/>
            <a:t>Национален план за възстановяване и устойчивост – определя програмата за реформи и инвестиции</a:t>
          </a:r>
          <a:endParaRPr lang="en-US" sz="1600" dirty="0"/>
        </a:p>
      </dgm:t>
    </dgm:pt>
    <dgm:pt modelId="{D775F45E-054A-4E66-966F-AC22D0D21830}" type="parTrans" cxnId="{97D8384A-B690-481B-B08C-89A2ED42DCBD}">
      <dgm:prSet/>
      <dgm:spPr/>
      <dgm:t>
        <a:bodyPr/>
        <a:lstStyle/>
        <a:p>
          <a:endParaRPr lang="en-US"/>
        </a:p>
      </dgm:t>
    </dgm:pt>
    <dgm:pt modelId="{8E55701C-ABD6-4162-B6B9-830DFB4AB024}" type="sibTrans" cxnId="{97D8384A-B690-481B-B08C-89A2ED42DCBD}">
      <dgm:prSet/>
      <dgm:spPr/>
      <dgm:t>
        <a:bodyPr/>
        <a:lstStyle/>
        <a:p>
          <a:endParaRPr lang="en-US"/>
        </a:p>
      </dgm:t>
    </dgm:pt>
    <dgm:pt modelId="{8E2B2F02-F8FF-492F-ACFF-34556255DE9A}">
      <dgm:prSet phldrT="[Text]" custT="1"/>
      <dgm:spPr/>
      <dgm:t>
        <a:bodyPr/>
        <a:lstStyle/>
        <a:p>
          <a:r>
            <a:rPr lang="bg-BG" sz="1600" dirty="0" smtClean="0"/>
            <a:t>Период 2021-2023 г. </a:t>
          </a:r>
          <a:endParaRPr lang="en-US" sz="1600" dirty="0"/>
        </a:p>
      </dgm:t>
    </dgm:pt>
    <dgm:pt modelId="{534DFECE-122A-41DA-86E6-42EAABA4AD99}" type="parTrans" cxnId="{B339311C-0E6B-4A8A-81D2-0576D1572096}">
      <dgm:prSet/>
      <dgm:spPr/>
      <dgm:t>
        <a:bodyPr/>
        <a:lstStyle/>
        <a:p>
          <a:endParaRPr lang="en-US"/>
        </a:p>
      </dgm:t>
    </dgm:pt>
    <dgm:pt modelId="{67DC5F9C-53E8-48D9-9399-8FF3F4CAA7B9}" type="sibTrans" cxnId="{B339311C-0E6B-4A8A-81D2-0576D1572096}">
      <dgm:prSet/>
      <dgm:spPr/>
      <dgm:t>
        <a:bodyPr/>
        <a:lstStyle/>
        <a:p>
          <a:endParaRPr lang="en-US"/>
        </a:p>
      </dgm:t>
    </dgm:pt>
    <dgm:pt modelId="{460458E2-02F8-4650-AD63-9E9DFC33A3BB}" type="pres">
      <dgm:prSet presAssocID="{A3394F41-74B4-4D92-A7B2-716C49E129F7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A99100C-20A5-40C5-821D-F4DD01C22E6C}" type="pres">
      <dgm:prSet presAssocID="{A3394F41-74B4-4D92-A7B2-716C49E129F7}" presName="cycle" presStyleCnt="0"/>
      <dgm:spPr/>
    </dgm:pt>
    <dgm:pt modelId="{4049638E-8D19-4AE3-924F-5D4EE7FFA3FB}" type="pres">
      <dgm:prSet presAssocID="{A3394F41-74B4-4D92-A7B2-716C49E129F7}" presName="centerShape" presStyleCnt="0"/>
      <dgm:spPr/>
    </dgm:pt>
    <dgm:pt modelId="{BF03555B-00AA-4F6D-93C2-41E836ED3829}" type="pres">
      <dgm:prSet presAssocID="{A3394F41-74B4-4D92-A7B2-716C49E129F7}" presName="connSite" presStyleLbl="node1" presStyleIdx="0" presStyleCnt="4"/>
      <dgm:spPr/>
    </dgm:pt>
    <dgm:pt modelId="{6EB8A042-0F10-4BAE-96E8-25938AC1C051}" type="pres">
      <dgm:prSet presAssocID="{A3394F41-74B4-4D92-A7B2-716C49E129F7}" presName="visible" presStyleLbl="nod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DC42F0E-909A-4A6D-8B17-607E353E0242}" type="pres">
      <dgm:prSet presAssocID="{6142112B-6943-4E28-B618-CAD543E48020}" presName="Name25" presStyleLbl="parChTrans1D1" presStyleIdx="0" presStyleCnt="3"/>
      <dgm:spPr/>
      <dgm:t>
        <a:bodyPr/>
        <a:lstStyle/>
        <a:p>
          <a:endParaRPr lang="en-US"/>
        </a:p>
      </dgm:t>
    </dgm:pt>
    <dgm:pt modelId="{199DA0DA-C0DA-4946-B002-6C045C2C838C}" type="pres">
      <dgm:prSet presAssocID="{6E1BE6CB-384A-4BB8-9405-CC5A735EF602}" presName="node" presStyleCnt="0"/>
      <dgm:spPr/>
    </dgm:pt>
    <dgm:pt modelId="{C8634D1F-82A3-43E3-A09B-24B0140808F0}" type="pres">
      <dgm:prSet presAssocID="{6E1BE6CB-384A-4BB8-9405-CC5A735EF602}" presName="parentNode" presStyleLbl="node1" presStyleIdx="1" presStyleCnt="4" custScaleX="93662" custScaleY="8939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055FF9-2690-41B0-B384-E31B1E772C58}" type="pres">
      <dgm:prSet presAssocID="{6E1BE6CB-384A-4BB8-9405-CC5A735EF602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83C633-4C63-4593-B33E-1FB333EBD566}" type="pres">
      <dgm:prSet presAssocID="{279A7284-8D22-4E0A-B2AB-A743D49B2F6D}" presName="Name25" presStyleLbl="parChTrans1D1" presStyleIdx="1" presStyleCnt="3"/>
      <dgm:spPr/>
      <dgm:t>
        <a:bodyPr/>
        <a:lstStyle/>
        <a:p>
          <a:endParaRPr lang="en-US"/>
        </a:p>
      </dgm:t>
    </dgm:pt>
    <dgm:pt modelId="{F4319C21-6B92-40CF-968B-0E69A646103C}" type="pres">
      <dgm:prSet presAssocID="{2875A8DE-6301-433D-9164-3642E87D2581}" presName="node" presStyleCnt="0"/>
      <dgm:spPr/>
    </dgm:pt>
    <dgm:pt modelId="{89346E6B-1FDD-4BC5-A019-F9CCEB9AF556}" type="pres">
      <dgm:prSet presAssocID="{2875A8DE-6301-433D-9164-3642E87D2581}" presName="parentNode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7DE2BD-8539-4FC9-A023-09A3601C083E}" type="pres">
      <dgm:prSet presAssocID="{2875A8DE-6301-433D-9164-3642E87D2581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60F897-AC3E-4DF0-859B-CC7DAA0A200F}" type="pres">
      <dgm:prSet presAssocID="{094CE584-1CCA-41CF-B100-1AD31523169E}" presName="Name25" presStyleLbl="parChTrans1D1" presStyleIdx="2" presStyleCnt="3"/>
      <dgm:spPr/>
      <dgm:t>
        <a:bodyPr/>
        <a:lstStyle/>
        <a:p>
          <a:endParaRPr lang="en-US"/>
        </a:p>
      </dgm:t>
    </dgm:pt>
    <dgm:pt modelId="{80C55FB6-35A1-410E-80E0-1B87A41289C4}" type="pres">
      <dgm:prSet presAssocID="{4BBE1A67-5962-42CE-A5F3-8A858F0D1FAD}" presName="node" presStyleCnt="0"/>
      <dgm:spPr/>
    </dgm:pt>
    <dgm:pt modelId="{C4F5C77C-F2C0-408B-9773-4CF741CBAEA8}" type="pres">
      <dgm:prSet presAssocID="{4BBE1A67-5962-42CE-A5F3-8A858F0D1FAD}" presName="parentNode" presStyleLbl="node1" presStyleIdx="3" presStyleCnt="4" custScaleX="109986" custScaleY="10459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6B7ACA-5528-4189-8576-81BC38396E21}" type="pres">
      <dgm:prSet presAssocID="{4BBE1A67-5962-42CE-A5F3-8A858F0D1FAD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5B1796-C4F0-42B7-8283-1F3E9175D464}" srcId="{A3394F41-74B4-4D92-A7B2-716C49E129F7}" destId="{4BBE1A67-5962-42CE-A5F3-8A858F0D1FAD}" srcOrd="2" destOrd="0" parTransId="{094CE584-1CCA-41CF-B100-1AD31523169E}" sibTransId="{4A932BD1-B40C-4FF9-B4B9-8C7784DDFD6D}"/>
    <dgm:cxn modelId="{6B906C46-AFDA-4087-948B-91D7543AA955}" srcId="{A3394F41-74B4-4D92-A7B2-716C49E129F7}" destId="{2875A8DE-6301-433D-9164-3642E87D2581}" srcOrd="1" destOrd="0" parTransId="{279A7284-8D22-4E0A-B2AB-A743D49B2F6D}" sibTransId="{880BB3D1-FAEA-4391-9663-A56E92F13F1A}"/>
    <dgm:cxn modelId="{97D8384A-B690-481B-B08C-89A2ED42DCBD}" srcId="{4BBE1A67-5962-42CE-A5F3-8A858F0D1FAD}" destId="{01E31241-40C0-45BB-93FA-5C7798D6082B}" srcOrd="0" destOrd="0" parTransId="{D775F45E-054A-4E66-966F-AC22D0D21830}" sibTransId="{8E55701C-ABD6-4162-B6B9-830DFB4AB024}"/>
    <dgm:cxn modelId="{3B4E7813-6686-414C-96C8-310D115E198C}" type="presOf" srcId="{DD8D7812-7547-4862-9D1A-9E168DBCFA43}" destId="{44055FF9-2690-41B0-B384-E31B1E772C58}" srcOrd="0" destOrd="0" presId="urn:microsoft.com/office/officeart/2005/8/layout/radial2"/>
    <dgm:cxn modelId="{797162CB-47C5-4716-BB0F-BC346D28944C}" type="presOf" srcId="{279A7284-8D22-4E0A-B2AB-A743D49B2F6D}" destId="{4D83C633-4C63-4593-B33E-1FB333EBD566}" srcOrd="0" destOrd="0" presId="urn:microsoft.com/office/officeart/2005/8/layout/radial2"/>
    <dgm:cxn modelId="{A0EB68D4-109B-4181-AF20-83F1719D0EE8}" type="presOf" srcId="{01E31241-40C0-45BB-93FA-5C7798D6082B}" destId="{F86B7ACA-5528-4189-8576-81BC38396E21}" srcOrd="0" destOrd="0" presId="urn:microsoft.com/office/officeart/2005/8/layout/radial2"/>
    <dgm:cxn modelId="{A5F854F6-E825-474E-BB8E-82F199207A47}" type="presOf" srcId="{2875A8DE-6301-433D-9164-3642E87D2581}" destId="{89346E6B-1FDD-4BC5-A019-F9CCEB9AF556}" srcOrd="0" destOrd="0" presId="urn:microsoft.com/office/officeart/2005/8/layout/radial2"/>
    <dgm:cxn modelId="{EA8B5B87-5B0C-4F74-B0BF-6A388F07BA68}" type="presOf" srcId="{6142112B-6943-4E28-B618-CAD543E48020}" destId="{5DC42F0E-909A-4A6D-8B17-607E353E0242}" srcOrd="0" destOrd="0" presId="urn:microsoft.com/office/officeart/2005/8/layout/radial2"/>
    <dgm:cxn modelId="{0388810A-4B23-4BBE-92B4-60FD22B71159}" type="presOf" srcId="{A3394F41-74B4-4D92-A7B2-716C49E129F7}" destId="{460458E2-02F8-4650-AD63-9E9DFC33A3BB}" srcOrd="0" destOrd="0" presId="urn:microsoft.com/office/officeart/2005/8/layout/radial2"/>
    <dgm:cxn modelId="{4B52615E-2542-4C7C-932D-840FC623DB8F}" type="presOf" srcId="{094CE584-1CCA-41CF-B100-1AD31523169E}" destId="{3360F897-AC3E-4DF0-859B-CC7DAA0A200F}" srcOrd="0" destOrd="0" presId="urn:microsoft.com/office/officeart/2005/8/layout/radial2"/>
    <dgm:cxn modelId="{B339311C-0E6B-4A8A-81D2-0576D1572096}" srcId="{4BBE1A67-5962-42CE-A5F3-8A858F0D1FAD}" destId="{8E2B2F02-F8FF-492F-ACFF-34556255DE9A}" srcOrd="1" destOrd="0" parTransId="{534DFECE-122A-41DA-86E6-42EAABA4AD99}" sibTransId="{67DC5F9C-53E8-48D9-9399-8FF3F4CAA7B9}"/>
    <dgm:cxn modelId="{F50EEDF4-9B42-4D04-B59E-50DACE60C306}" type="presOf" srcId="{4BBE1A67-5962-42CE-A5F3-8A858F0D1FAD}" destId="{C4F5C77C-F2C0-408B-9773-4CF741CBAEA8}" srcOrd="0" destOrd="0" presId="urn:microsoft.com/office/officeart/2005/8/layout/radial2"/>
    <dgm:cxn modelId="{281951B8-30AF-4AC8-AB0C-3268BBC2036D}" type="presOf" srcId="{28681F87-746F-4892-BD6A-AA4FC1B35D2E}" destId="{6B7DE2BD-8539-4FC9-A023-09A3601C083E}" srcOrd="0" destOrd="0" presId="urn:microsoft.com/office/officeart/2005/8/layout/radial2"/>
    <dgm:cxn modelId="{9F3A8098-1B34-4661-B19E-BF231C75EF3E}" srcId="{6E1BE6CB-384A-4BB8-9405-CC5A735EF602}" destId="{F18408CE-F47B-4CA5-BF0F-466395125BAB}" srcOrd="1" destOrd="0" parTransId="{263F8820-CCEA-48E7-9A47-E5950DB0229F}" sibTransId="{F868DFE4-ED4D-4D6A-989B-5BC6ED69160D}"/>
    <dgm:cxn modelId="{19DFF51F-3677-43B2-94D4-FDF09AAD6BFF}" type="presOf" srcId="{F18408CE-F47B-4CA5-BF0F-466395125BAB}" destId="{44055FF9-2690-41B0-B384-E31B1E772C58}" srcOrd="0" destOrd="1" presId="urn:microsoft.com/office/officeart/2005/8/layout/radial2"/>
    <dgm:cxn modelId="{62AEFC5F-277F-475F-83BC-BCCA95F47888}" srcId="{2875A8DE-6301-433D-9164-3642E87D2581}" destId="{28681F87-746F-4892-BD6A-AA4FC1B35D2E}" srcOrd="0" destOrd="0" parTransId="{2989BF5E-37EF-4406-8CF3-9A8EA206D973}" sibTransId="{9B18E127-DFC2-42BA-BE66-82AD5D00A2A1}"/>
    <dgm:cxn modelId="{FCC03DE7-FBA3-41BD-BBA6-38401457A2B3}" type="presOf" srcId="{5176DE9B-AA9E-43B7-8220-9AAF45C8221C}" destId="{6B7DE2BD-8539-4FC9-A023-09A3601C083E}" srcOrd="0" destOrd="1" presId="urn:microsoft.com/office/officeart/2005/8/layout/radial2"/>
    <dgm:cxn modelId="{8B16F9D4-24C7-42C2-862A-0EF8CF627C5B}" srcId="{A3394F41-74B4-4D92-A7B2-716C49E129F7}" destId="{6E1BE6CB-384A-4BB8-9405-CC5A735EF602}" srcOrd="0" destOrd="0" parTransId="{6142112B-6943-4E28-B618-CAD543E48020}" sibTransId="{FD3DA02A-3172-4050-9B17-67B75F52BB8F}"/>
    <dgm:cxn modelId="{39D86FE4-1FC8-490D-933B-5883EE019883}" srcId="{2875A8DE-6301-433D-9164-3642E87D2581}" destId="{5176DE9B-AA9E-43B7-8220-9AAF45C8221C}" srcOrd="1" destOrd="0" parTransId="{DAD1A3FA-0CB1-4553-81E9-18BA00E1BAAF}" sibTransId="{A98CC6C6-F0BD-46DB-BF94-4BFF21494087}"/>
    <dgm:cxn modelId="{39FAB4E7-681C-4C9E-87E0-92D024F19BDE}" type="presOf" srcId="{8E2B2F02-F8FF-492F-ACFF-34556255DE9A}" destId="{F86B7ACA-5528-4189-8576-81BC38396E21}" srcOrd="0" destOrd="1" presId="urn:microsoft.com/office/officeart/2005/8/layout/radial2"/>
    <dgm:cxn modelId="{BED16FCC-05EC-4051-BABC-937E74A75994}" srcId="{6E1BE6CB-384A-4BB8-9405-CC5A735EF602}" destId="{DD8D7812-7547-4862-9D1A-9E168DBCFA43}" srcOrd="0" destOrd="0" parTransId="{4F099F2E-F35B-4EB3-9A3C-15E12AB02012}" sibTransId="{F3DBF248-0A8F-457C-84F4-BEA8B20BFA1D}"/>
    <dgm:cxn modelId="{C4823752-6EF7-4296-9008-0C8490CB900B}" type="presOf" srcId="{6E1BE6CB-384A-4BB8-9405-CC5A735EF602}" destId="{C8634D1F-82A3-43E3-A09B-24B0140808F0}" srcOrd="0" destOrd="0" presId="urn:microsoft.com/office/officeart/2005/8/layout/radial2"/>
    <dgm:cxn modelId="{E08155D2-6C2D-437B-84E0-0D0E0DA37687}" type="presParOf" srcId="{460458E2-02F8-4650-AD63-9E9DFC33A3BB}" destId="{EA99100C-20A5-40C5-821D-F4DD01C22E6C}" srcOrd="0" destOrd="0" presId="urn:microsoft.com/office/officeart/2005/8/layout/radial2"/>
    <dgm:cxn modelId="{FEB8F07D-775A-4B6A-8E67-6568172F9401}" type="presParOf" srcId="{EA99100C-20A5-40C5-821D-F4DD01C22E6C}" destId="{4049638E-8D19-4AE3-924F-5D4EE7FFA3FB}" srcOrd="0" destOrd="0" presId="urn:microsoft.com/office/officeart/2005/8/layout/radial2"/>
    <dgm:cxn modelId="{1BD5E6C9-CD82-4E18-B096-7B6803C41CC9}" type="presParOf" srcId="{4049638E-8D19-4AE3-924F-5D4EE7FFA3FB}" destId="{BF03555B-00AA-4F6D-93C2-41E836ED3829}" srcOrd="0" destOrd="0" presId="urn:microsoft.com/office/officeart/2005/8/layout/radial2"/>
    <dgm:cxn modelId="{871A8609-016D-4133-90A4-8528CAC5E67A}" type="presParOf" srcId="{4049638E-8D19-4AE3-924F-5D4EE7FFA3FB}" destId="{6EB8A042-0F10-4BAE-96E8-25938AC1C051}" srcOrd="1" destOrd="0" presId="urn:microsoft.com/office/officeart/2005/8/layout/radial2"/>
    <dgm:cxn modelId="{760D3D42-AEB6-4523-81DC-9ECD245D5C93}" type="presParOf" srcId="{EA99100C-20A5-40C5-821D-F4DD01C22E6C}" destId="{5DC42F0E-909A-4A6D-8B17-607E353E0242}" srcOrd="1" destOrd="0" presId="urn:microsoft.com/office/officeart/2005/8/layout/radial2"/>
    <dgm:cxn modelId="{A8041380-61FB-4E17-8763-EC98095A354C}" type="presParOf" srcId="{EA99100C-20A5-40C5-821D-F4DD01C22E6C}" destId="{199DA0DA-C0DA-4946-B002-6C045C2C838C}" srcOrd="2" destOrd="0" presId="urn:microsoft.com/office/officeart/2005/8/layout/radial2"/>
    <dgm:cxn modelId="{7F5101FB-15CD-4AAF-82E9-7BEF0905CAB4}" type="presParOf" srcId="{199DA0DA-C0DA-4946-B002-6C045C2C838C}" destId="{C8634D1F-82A3-43E3-A09B-24B0140808F0}" srcOrd="0" destOrd="0" presId="urn:microsoft.com/office/officeart/2005/8/layout/radial2"/>
    <dgm:cxn modelId="{54A3674A-E917-4FB0-B69B-DD36D1A55C9F}" type="presParOf" srcId="{199DA0DA-C0DA-4946-B002-6C045C2C838C}" destId="{44055FF9-2690-41B0-B384-E31B1E772C58}" srcOrd="1" destOrd="0" presId="urn:microsoft.com/office/officeart/2005/8/layout/radial2"/>
    <dgm:cxn modelId="{9751844C-02D8-4670-A6EE-13079EBE175C}" type="presParOf" srcId="{EA99100C-20A5-40C5-821D-F4DD01C22E6C}" destId="{4D83C633-4C63-4593-B33E-1FB333EBD566}" srcOrd="3" destOrd="0" presId="urn:microsoft.com/office/officeart/2005/8/layout/radial2"/>
    <dgm:cxn modelId="{B48A4B0D-5426-4E41-B983-3DD1AD610871}" type="presParOf" srcId="{EA99100C-20A5-40C5-821D-F4DD01C22E6C}" destId="{F4319C21-6B92-40CF-968B-0E69A646103C}" srcOrd="4" destOrd="0" presId="urn:microsoft.com/office/officeart/2005/8/layout/radial2"/>
    <dgm:cxn modelId="{B0B8AF10-75BA-4A7A-88ED-A62D2DBE4382}" type="presParOf" srcId="{F4319C21-6B92-40CF-968B-0E69A646103C}" destId="{89346E6B-1FDD-4BC5-A019-F9CCEB9AF556}" srcOrd="0" destOrd="0" presId="urn:microsoft.com/office/officeart/2005/8/layout/radial2"/>
    <dgm:cxn modelId="{B241B32B-E8A0-459A-95D9-47E4317CF45B}" type="presParOf" srcId="{F4319C21-6B92-40CF-968B-0E69A646103C}" destId="{6B7DE2BD-8539-4FC9-A023-09A3601C083E}" srcOrd="1" destOrd="0" presId="urn:microsoft.com/office/officeart/2005/8/layout/radial2"/>
    <dgm:cxn modelId="{C59B6E1F-2775-4193-B7B9-9FC73DDF741D}" type="presParOf" srcId="{EA99100C-20A5-40C5-821D-F4DD01C22E6C}" destId="{3360F897-AC3E-4DF0-859B-CC7DAA0A200F}" srcOrd="5" destOrd="0" presId="urn:microsoft.com/office/officeart/2005/8/layout/radial2"/>
    <dgm:cxn modelId="{E16FCDA6-BCD1-47E5-8E87-E414FFC38512}" type="presParOf" srcId="{EA99100C-20A5-40C5-821D-F4DD01C22E6C}" destId="{80C55FB6-35A1-410E-80E0-1B87A41289C4}" srcOrd="6" destOrd="0" presId="urn:microsoft.com/office/officeart/2005/8/layout/radial2"/>
    <dgm:cxn modelId="{C06BF227-2D9C-4089-8A0B-7F5C296C3FD9}" type="presParOf" srcId="{80C55FB6-35A1-410E-80E0-1B87A41289C4}" destId="{C4F5C77C-F2C0-408B-9773-4CF741CBAEA8}" srcOrd="0" destOrd="0" presId="urn:microsoft.com/office/officeart/2005/8/layout/radial2"/>
    <dgm:cxn modelId="{266AE983-7024-4694-A1FF-161315A72C42}" type="presParOf" srcId="{80C55FB6-35A1-410E-80E0-1B87A41289C4}" destId="{F86B7ACA-5528-4189-8576-81BC38396E21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B169C-B634-4414-AC60-52811FD40080}">
      <dsp:nvSpPr>
        <dsp:cNvPr id="0" name=""/>
        <dsp:cNvSpPr/>
      </dsp:nvSpPr>
      <dsp:spPr>
        <a:xfrm>
          <a:off x="0" y="556905"/>
          <a:ext cx="10771795" cy="959166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За да се подкрепят операции в подкрепа на преодоляването на последиците от кризата, предизвикана от пандемията от </a:t>
          </a:r>
          <a:r>
            <a:rPr lang="en-US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COVID-19</a:t>
          </a:r>
          <a:r>
            <a:rPr lang="bg-BG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, или подготовка за екологично, цифрово и устойчиво възстановяване на икономиката (</a:t>
          </a:r>
          <a:r>
            <a:rPr lang="en-US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REACT-EU</a:t>
          </a:r>
          <a:r>
            <a:rPr lang="bg-BG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)</a:t>
          </a:r>
          <a:endParaRPr lang="en-US" sz="1800" kern="12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28093" y="584998"/>
        <a:ext cx="10715609" cy="902980"/>
      </dsp:txXfrm>
    </dsp:sp>
    <dsp:sp modelId="{41C211BB-214A-4280-B837-C914B6F3768A}">
      <dsp:nvSpPr>
        <dsp:cNvPr id="0" name=""/>
        <dsp:cNvSpPr/>
      </dsp:nvSpPr>
      <dsp:spPr>
        <a:xfrm>
          <a:off x="0" y="1735562"/>
          <a:ext cx="1219397" cy="1219397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D07758-0F51-4869-82A0-F156572D3856}">
      <dsp:nvSpPr>
        <dsp:cNvPr id="0" name=""/>
        <dsp:cNvSpPr/>
      </dsp:nvSpPr>
      <dsp:spPr>
        <a:xfrm>
          <a:off x="1292561" y="1735562"/>
          <a:ext cx="9479233" cy="1219397"/>
        </a:xfrm>
        <a:prstGeom prst="roundRect">
          <a:avLst>
            <a:gd name="adj" fmla="val 1667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u="sng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По ЕФРР</a:t>
          </a:r>
          <a:r>
            <a:rPr lang="bg-BG" sz="1800" u="sng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bg-BG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– инвестиции в продукти и услуги в областта на здравните услуги, подкрепа под формата на работен капитал или инвестиции в МСП, както и инвестиции, допринасящи за прехода към цифрова и зелена икономика, инвестиции в инфраструктура за основни услуги на гражданите, или мерки за икономическа подкрепа на регионите, зависими от най-силно засегнатите сектори</a:t>
          </a:r>
          <a:endParaRPr lang="en-US" sz="1800" kern="12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352098" y="1795099"/>
        <a:ext cx="9360159" cy="1100323"/>
      </dsp:txXfrm>
    </dsp:sp>
    <dsp:sp modelId="{B9BE19B0-1526-4709-9EBE-047C08741AF0}">
      <dsp:nvSpPr>
        <dsp:cNvPr id="0" name=""/>
        <dsp:cNvSpPr/>
      </dsp:nvSpPr>
      <dsp:spPr>
        <a:xfrm>
          <a:off x="0" y="3101288"/>
          <a:ext cx="1219397" cy="1219397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07012F-D80F-4FE2-857D-03EE4014F35A}">
      <dsp:nvSpPr>
        <dsp:cNvPr id="0" name=""/>
        <dsp:cNvSpPr/>
      </dsp:nvSpPr>
      <dsp:spPr>
        <a:xfrm>
          <a:off x="1292561" y="3101288"/>
          <a:ext cx="9479233" cy="1219397"/>
        </a:xfrm>
        <a:prstGeom prst="roundRect">
          <a:avLst>
            <a:gd name="adj" fmla="val 1667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u="sng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По ЕСФ</a:t>
          </a:r>
          <a:r>
            <a:rPr lang="bg-BG" sz="1800" b="1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bg-BG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– схеми за заетост с намалено раб. време, създаване на работни места, мерки за младежка заетост, </a:t>
          </a:r>
          <a:r>
            <a:rPr lang="bg-BG" sz="1800" b="1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образование и обучение, развитие на умения, по-конкретно за подкрепа за двойния преход към зелена и цифрова икономика</a:t>
          </a:r>
          <a:r>
            <a:rPr lang="bg-BG" sz="1800" kern="1200" dirty="0" smtClean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, и за подобряване на достъпа до социални услуги от общ интерес, включително за децата. </a:t>
          </a:r>
          <a:endParaRPr lang="en-US" sz="1800" kern="12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352098" y="3160825"/>
        <a:ext cx="9360159" cy="11003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008B9C-8D5B-49BD-8417-45B7C514C7CF}">
      <dsp:nvSpPr>
        <dsp:cNvPr id="0" name=""/>
        <dsp:cNvSpPr/>
      </dsp:nvSpPr>
      <dsp:spPr>
        <a:xfrm rot="5400000">
          <a:off x="1586459" y="1384371"/>
          <a:ext cx="1224357" cy="139388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28B786-A68D-4865-8A9B-FCC30E76D8D3}">
      <dsp:nvSpPr>
        <dsp:cNvPr id="0" name=""/>
        <dsp:cNvSpPr/>
      </dsp:nvSpPr>
      <dsp:spPr>
        <a:xfrm>
          <a:off x="1095192" y="62276"/>
          <a:ext cx="2061097" cy="1442701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Разпределяне за програмиране </a:t>
          </a:r>
          <a:r>
            <a:rPr lang="bg-BG" sz="1600" u="sng" kern="1200" dirty="0" smtClean="0"/>
            <a:t>по ЕФРР и ЕСФ </a:t>
          </a:r>
          <a:r>
            <a:rPr lang="bg-BG" sz="1600" kern="1200" dirty="0" smtClean="0"/>
            <a:t>към ОП</a:t>
          </a:r>
          <a:endParaRPr lang="en-US" sz="1600" kern="1200" dirty="0"/>
        </a:p>
      </dsp:txBody>
      <dsp:txXfrm>
        <a:off x="1165632" y="132716"/>
        <a:ext cx="1920217" cy="1301821"/>
      </dsp:txXfrm>
    </dsp:sp>
    <dsp:sp modelId="{7DED9882-0DAC-449B-B293-46E3223DF724}">
      <dsp:nvSpPr>
        <dsp:cNvPr id="0" name=""/>
        <dsp:cNvSpPr/>
      </dsp:nvSpPr>
      <dsp:spPr>
        <a:xfrm>
          <a:off x="3154518" y="164741"/>
          <a:ext cx="1836360" cy="1166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/>
            <a:t>Държавата членка </a:t>
          </a:r>
          <a:endParaRPr lang="en-US" sz="1600" b="1" kern="1200" dirty="0"/>
        </a:p>
      </dsp:txBody>
      <dsp:txXfrm>
        <a:off x="3154518" y="164741"/>
        <a:ext cx="1836360" cy="1166054"/>
      </dsp:txXfrm>
    </dsp:sp>
    <dsp:sp modelId="{B3A7919E-CACF-402F-83A3-2E989578F69C}">
      <dsp:nvSpPr>
        <dsp:cNvPr id="0" name=""/>
        <dsp:cNvSpPr/>
      </dsp:nvSpPr>
      <dsp:spPr>
        <a:xfrm rot="5400000">
          <a:off x="3376283" y="3005001"/>
          <a:ext cx="1224357" cy="139388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B4E424-5A0D-4E53-97A5-4AFA8A1FB093}">
      <dsp:nvSpPr>
        <dsp:cNvPr id="0" name=""/>
        <dsp:cNvSpPr/>
      </dsp:nvSpPr>
      <dsp:spPr>
        <a:xfrm>
          <a:off x="2867435" y="1656562"/>
          <a:ext cx="2061097" cy="1442701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Една или повече </a:t>
          </a:r>
          <a:r>
            <a:rPr lang="bg-BG" sz="1600" u="sng" kern="1200" dirty="0" smtClean="0"/>
            <a:t>специални отделни приоритетни оси</a:t>
          </a:r>
          <a:endParaRPr lang="en-US" sz="1600" u="sng" kern="1200" dirty="0"/>
        </a:p>
      </dsp:txBody>
      <dsp:txXfrm>
        <a:off x="2937875" y="1727002"/>
        <a:ext cx="1920217" cy="1301821"/>
      </dsp:txXfrm>
    </dsp:sp>
    <dsp:sp modelId="{9B2136C1-0096-455B-A268-F2B554798D23}">
      <dsp:nvSpPr>
        <dsp:cNvPr id="0" name=""/>
        <dsp:cNvSpPr/>
      </dsp:nvSpPr>
      <dsp:spPr>
        <a:xfrm>
          <a:off x="4978026" y="1785370"/>
          <a:ext cx="1768993" cy="1166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/>
            <a:t>Съществуващи оперативни програми - изменение</a:t>
          </a:r>
          <a:endParaRPr lang="en-US" sz="1400" b="1" kern="1200" dirty="0"/>
        </a:p>
      </dsp:txBody>
      <dsp:txXfrm>
        <a:off x="4978026" y="1785370"/>
        <a:ext cx="1768993" cy="1166054"/>
      </dsp:txXfrm>
    </dsp:sp>
    <dsp:sp modelId="{A4EE3F82-680C-408E-BAE1-527C47ECC21A}">
      <dsp:nvSpPr>
        <dsp:cNvPr id="0" name=""/>
        <dsp:cNvSpPr/>
      </dsp:nvSpPr>
      <dsp:spPr>
        <a:xfrm>
          <a:off x="4938351" y="3189360"/>
          <a:ext cx="2562067" cy="1442701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ТЦ </a:t>
          </a:r>
          <a:r>
            <a:rPr lang="bg-BG" sz="1400" b="1" i="1" kern="1200" dirty="0" smtClean="0"/>
            <a:t>Подкрепа за преодоляване на последиците от кризата от </a:t>
          </a:r>
          <a:r>
            <a:rPr lang="en-US" sz="1400" b="1" i="1" kern="1200" dirty="0" smtClean="0"/>
            <a:t>COVID-19</a:t>
          </a:r>
          <a:r>
            <a:rPr lang="bg-BG" sz="1400" b="1" i="1" kern="1200" dirty="0" smtClean="0"/>
            <a:t> и подготовка за екологично, цифрово и устойчиво възстановяване на икономиката</a:t>
          </a:r>
          <a:endParaRPr lang="en-US" sz="1400" b="1" i="1" kern="1200" dirty="0"/>
        </a:p>
      </dsp:txBody>
      <dsp:txXfrm>
        <a:off x="5008791" y="3259800"/>
        <a:ext cx="2421187" cy="1301821"/>
      </dsp:txXfrm>
    </dsp:sp>
    <dsp:sp modelId="{4CC93CF4-74E6-45A5-9774-58085F05BC61}">
      <dsp:nvSpPr>
        <dsp:cNvPr id="0" name=""/>
        <dsp:cNvSpPr/>
      </dsp:nvSpPr>
      <dsp:spPr>
        <a:xfrm>
          <a:off x="7601929" y="3376738"/>
          <a:ext cx="1831564" cy="10489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/>
            <a:t>Подкрепят се операции по </a:t>
          </a:r>
          <a:r>
            <a:rPr lang="bg-BG" sz="1400" b="1" u="sng" kern="1200" dirty="0" smtClean="0"/>
            <a:t>нова тематична цел (ТЦ), </a:t>
          </a:r>
          <a:r>
            <a:rPr lang="bg-BG" sz="1400" b="1" kern="1200" dirty="0" smtClean="0"/>
            <a:t>в допълнение към сегашните 11 ТЦ</a:t>
          </a:r>
          <a:endParaRPr lang="en-US" sz="1400" b="1" kern="1200" dirty="0"/>
        </a:p>
      </dsp:txBody>
      <dsp:txXfrm>
        <a:off x="7601929" y="3376738"/>
        <a:ext cx="1831564" cy="10489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051CA7-063D-4D44-92F0-2E6B86A12001}">
      <dsp:nvSpPr>
        <dsp:cNvPr id="0" name=""/>
        <dsp:cNvSpPr/>
      </dsp:nvSpPr>
      <dsp:spPr>
        <a:xfrm>
          <a:off x="336615" y="2769"/>
          <a:ext cx="3845323" cy="8786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РМС № 573/14.08.2020 г. за одобряване на индикативно финансово разпределение по ОП 2014-2020 г. на средствата от ЕС по </a:t>
          </a:r>
          <a:r>
            <a:rPr lang="en-US" sz="1600" b="1" kern="1200" dirty="0" smtClean="0"/>
            <a:t>REACT-EU</a:t>
          </a:r>
          <a:endParaRPr lang="en-US" sz="1800" b="1" kern="1200" dirty="0"/>
        </a:p>
      </dsp:txBody>
      <dsp:txXfrm>
        <a:off x="362349" y="28503"/>
        <a:ext cx="3793855" cy="827139"/>
      </dsp:txXfrm>
    </dsp:sp>
    <dsp:sp modelId="{0699D4FB-9DA8-4D8E-AD94-657BA034C31A}">
      <dsp:nvSpPr>
        <dsp:cNvPr id="0" name=""/>
        <dsp:cNvSpPr/>
      </dsp:nvSpPr>
      <dsp:spPr>
        <a:xfrm>
          <a:off x="721148" y="881377"/>
          <a:ext cx="384532" cy="4260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6070"/>
              </a:lnTo>
              <a:lnTo>
                <a:pt x="384532" y="42607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2D4CF3-2DBC-4CB0-B448-9D824E6BC3D2}">
      <dsp:nvSpPr>
        <dsp:cNvPr id="0" name=""/>
        <dsp:cNvSpPr/>
      </dsp:nvSpPr>
      <dsp:spPr>
        <a:xfrm>
          <a:off x="1105680" y="1023401"/>
          <a:ext cx="3222481" cy="5680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kern="1200" dirty="0" smtClean="0">
              <a:solidFill>
                <a:srgbClr val="CC3300"/>
              </a:solidFill>
            </a:rPr>
            <a:t>ОПИК</a:t>
          </a:r>
          <a:r>
            <a:rPr lang="bg-BG" sz="2000" kern="1200" dirty="0" smtClean="0"/>
            <a:t> – 391 166 000 лв.</a:t>
          </a:r>
          <a:endParaRPr lang="en-US" sz="2000" kern="1200" dirty="0"/>
        </a:p>
      </dsp:txBody>
      <dsp:txXfrm>
        <a:off x="1122319" y="1040040"/>
        <a:ext cx="3189203" cy="534815"/>
      </dsp:txXfrm>
    </dsp:sp>
    <dsp:sp modelId="{BDBB9E3D-AA61-497F-B3B2-690B5538666C}">
      <dsp:nvSpPr>
        <dsp:cNvPr id="0" name=""/>
        <dsp:cNvSpPr/>
      </dsp:nvSpPr>
      <dsp:spPr>
        <a:xfrm>
          <a:off x="721148" y="881377"/>
          <a:ext cx="384532" cy="1136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6187"/>
              </a:lnTo>
              <a:lnTo>
                <a:pt x="384532" y="113618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E9724D-6528-4CB2-9B80-2FE5C19DB22D}">
      <dsp:nvSpPr>
        <dsp:cNvPr id="0" name=""/>
        <dsp:cNvSpPr/>
      </dsp:nvSpPr>
      <dsp:spPr>
        <a:xfrm>
          <a:off x="1105680" y="1733518"/>
          <a:ext cx="3227335" cy="5680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kern="1200" dirty="0" smtClean="0">
              <a:solidFill>
                <a:srgbClr val="CC3300"/>
              </a:solidFill>
            </a:rPr>
            <a:t>ОПРЧР</a:t>
          </a:r>
          <a:r>
            <a:rPr lang="bg-BG" sz="2000" kern="1200" dirty="0" smtClean="0"/>
            <a:t> – 391 166 000 лв.</a:t>
          </a:r>
          <a:endParaRPr lang="en-US" sz="2000" kern="1200" dirty="0"/>
        </a:p>
      </dsp:txBody>
      <dsp:txXfrm>
        <a:off x="1122319" y="1750157"/>
        <a:ext cx="3194057" cy="534815"/>
      </dsp:txXfrm>
    </dsp:sp>
    <dsp:sp modelId="{1AECFCBF-CB2C-4D5D-AB1A-7C5245A864C2}">
      <dsp:nvSpPr>
        <dsp:cNvPr id="0" name=""/>
        <dsp:cNvSpPr/>
      </dsp:nvSpPr>
      <dsp:spPr>
        <a:xfrm>
          <a:off x="721148" y="881377"/>
          <a:ext cx="384532" cy="18463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6304"/>
              </a:lnTo>
              <a:lnTo>
                <a:pt x="384532" y="184630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926E3-EF4E-4779-800A-1C34300F2A4A}">
      <dsp:nvSpPr>
        <dsp:cNvPr id="0" name=""/>
        <dsp:cNvSpPr/>
      </dsp:nvSpPr>
      <dsp:spPr>
        <a:xfrm>
          <a:off x="1105680" y="2443635"/>
          <a:ext cx="3216573" cy="5680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kern="1200" dirty="0" smtClean="0">
              <a:solidFill>
                <a:srgbClr val="CC3300"/>
              </a:solidFill>
            </a:rPr>
            <a:t>ОПРР</a:t>
          </a:r>
          <a:r>
            <a:rPr lang="bg-BG" sz="2000" kern="1200" dirty="0" smtClean="0"/>
            <a:t> – 285 551 180 лв.</a:t>
          </a:r>
          <a:endParaRPr lang="en-US" sz="2000" kern="1200" dirty="0"/>
        </a:p>
      </dsp:txBody>
      <dsp:txXfrm>
        <a:off x="1122319" y="2460274"/>
        <a:ext cx="3183295" cy="534815"/>
      </dsp:txXfrm>
    </dsp:sp>
    <dsp:sp modelId="{39479B26-BA90-4234-A46C-25DA245181E4}">
      <dsp:nvSpPr>
        <dsp:cNvPr id="0" name=""/>
        <dsp:cNvSpPr/>
      </dsp:nvSpPr>
      <dsp:spPr>
        <a:xfrm>
          <a:off x="721148" y="881377"/>
          <a:ext cx="384532" cy="25564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56421"/>
              </a:lnTo>
              <a:lnTo>
                <a:pt x="384532" y="255642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B859E3-5C8B-4DAA-9C92-0C1227FB0851}">
      <dsp:nvSpPr>
        <dsp:cNvPr id="0" name=""/>
        <dsp:cNvSpPr/>
      </dsp:nvSpPr>
      <dsp:spPr>
        <a:xfrm>
          <a:off x="1105680" y="3153752"/>
          <a:ext cx="3197776" cy="5680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kern="1200" dirty="0" smtClean="0">
              <a:solidFill>
                <a:srgbClr val="CC3300"/>
              </a:solidFill>
            </a:rPr>
            <a:t>ОПНОИР</a:t>
          </a:r>
          <a:r>
            <a:rPr lang="bg-BG" sz="2000" kern="1200" dirty="0" smtClean="0"/>
            <a:t> – 176 024 700 лв.</a:t>
          </a:r>
          <a:endParaRPr lang="en-US" sz="2000" kern="1200" dirty="0"/>
        </a:p>
      </dsp:txBody>
      <dsp:txXfrm>
        <a:off x="1122319" y="3170391"/>
        <a:ext cx="3164498" cy="534815"/>
      </dsp:txXfrm>
    </dsp:sp>
    <dsp:sp modelId="{BDAC8EC5-91DB-47F1-A3BF-1A88E9ACA9F5}">
      <dsp:nvSpPr>
        <dsp:cNvPr id="0" name=""/>
        <dsp:cNvSpPr/>
      </dsp:nvSpPr>
      <dsp:spPr>
        <a:xfrm>
          <a:off x="4465986" y="2769"/>
          <a:ext cx="6045471" cy="8657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/>
            <a:t>Нова приоритетна ос по ОПНОИР за допълнителните средства от ЕСФ</a:t>
          </a:r>
          <a:endParaRPr lang="en-US" sz="1800" b="1" kern="1200" dirty="0"/>
        </a:p>
      </dsp:txBody>
      <dsp:txXfrm>
        <a:off x="4491343" y="28126"/>
        <a:ext cx="5994757" cy="815032"/>
      </dsp:txXfrm>
    </dsp:sp>
    <dsp:sp modelId="{F2BC00DF-804C-4586-A241-22CD94DC6254}">
      <dsp:nvSpPr>
        <dsp:cNvPr id="0" name=""/>
        <dsp:cNvSpPr/>
      </dsp:nvSpPr>
      <dsp:spPr>
        <a:xfrm>
          <a:off x="5070533" y="868516"/>
          <a:ext cx="604547" cy="573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3876"/>
              </a:lnTo>
              <a:lnTo>
                <a:pt x="604547" y="57387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5B42E6-E739-4DAE-9846-11BA0F091F2D}">
      <dsp:nvSpPr>
        <dsp:cNvPr id="0" name=""/>
        <dsp:cNvSpPr/>
      </dsp:nvSpPr>
      <dsp:spPr>
        <a:xfrm>
          <a:off x="5675080" y="1010539"/>
          <a:ext cx="4753544" cy="863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C3300"/>
              </a:solidFill>
            </a:rPr>
            <a:t>ПО 5 «Равен </a:t>
          </a:r>
          <a:r>
            <a:rPr lang="ru-RU" sz="1600" b="1" kern="1200" dirty="0" err="1" smtClean="0">
              <a:solidFill>
                <a:srgbClr val="CC3300"/>
              </a:solidFill>
            </a:rPr>
            <a:t>достъп</a:t>
          </a:r>
          <a:r>
            <a:rPr lang="ru-RU" sz="1600" b="1" kern="1200" dirty="0" smtClean="0">
              <a:solidFill>
                <a:srgbClr val="CC3300"/>
              </a:solidFill>
            </a:rPr>
            <a:t> до </a:t>
          </a:r>
          <a:r>
            <a:rPr lang="ru-RU" sz="1600" b="1" kern="1200" dirty="0" err="1" smtClean="0">
              <a:solidFill>
                <a:srgbClr val="CC3300"/>
              </a:solidFill>
            </a:rPr>
            <a:t>училищно</a:t>
          </a:r>
          <a:r>
            <a:rPr lang="ru-RU" sz="1600" b="1" kern="1200" dirty="0" smtClean="0">
              <a:solidFill>
                <a:srgbClr val="CC3300"/>
              </a:solidFill>
            </a:rPr>
            <a:t> образование в </a:t>
          </a:r>
          <a:r>
            <a:rPr lang="ru-RU" sz="1600" b="1" kern="1200" dirty="0" err="1" smtClean="0">
              <a:solidFill>
                <a:srgbClr val="CC3300"/>
              </a:solidFill>
            </a:rPr>
            <a:t>условията</a:t>
          </a:r>
          <a:r>
            <a:rPr lang="ru-RU" sz="1600" b="1" kern="1200" dirty="0" smtClean="0">
              <a:solidFill>
                <a:srgbClr val="CC3300"/>
              </a:solidFill>
            </a:rPr>
            <a:t> на </a:t>
          </a:r>
          <a:r>
            <a:rPr lang="ru-RU" sz="1600" b="1" kern="1200" dirty="0" err="1" smtClean="0">
              <a:solidFill>
                <a:srgbClr val="CC3300"/>
              </a:solidFill>
            </a:rPr>
            <a:t>кризи</a:t>
          </a:r>
          <a:r>
            <a:rPr lang="ru-RU" sz="1600" b="1" kern="1200" dirty="0" smtClean="0">
              <a:solidFill>
                <a:srgbClr val="CC3300"/>
              </a:solidFill>
            </a:rPr>
            <a:t>»</a:t>
          </a:r>
          <a:endParaRPr lang="en-US" sz="1600" b="1" kern="1200" dirty="0">
            <a:solidFill>
              <a:srgbClr val="CC3300"/>
            </a:solidFill>
          </a:endParaRPr>
        </a:p>
      </dsp:txBody>
      <dsp:txXfrm>
        <a:off x="5700377" y="1035836"/>
        <a:ext cx="4702950" cy="813112"/>
      </dsp:txXfrm>
    </dsp:sp>
    <dsp:sp modelId="{54BD156E-83E3-4376-BCED-123D5A429EC0}">
      <dsp:nvSpPr>
        <dsp:cNvPr id="0" name=""/>
        <dsp:cNvSpPr/>
      </dsp:nvSpPr>
      <dsp:spPr>
        <a:xfrm>
          <a:off x="5070533" y="868516"/>
          <a:ext cx="657229" cy="25504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50459"/>
              </a:lnTo>
              <a:lnTo>
                <a:pt x="657229" y="25504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BF829-098E-40BC-8DB3-33A06FEC7C25}">
      <dsp:nvSpPr>
        <dsp:cNvPr id="0" name=""/>
        <dsp:cNvSpPr/>
      </dsp:nvSpPr>
      <dsp:spPr>
        <a:xfrm>
          <a:off x="5727763" y="2019039"/>
          <a:ext cx="4753035" cy="27998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Дейности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Създаване на Центрове за обучение от разстояние, чрез изграждане и оборудване на STEM кабинети в училища;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Закупуване на технически средства за 10% от всички ученици и учители в страната;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Симулиране и провеждане на реално обучение от разстояние във виртуална класна стая в </a:t>
          </a:r>
          <a:r>
            <a:rPr lang="en-US" sz="1400" b="1" kern="1200" dirty="0" smtClean="0"/>
            <a:t>STEM</a:t>
          </a:r>
          <a:r>
            <a:rPr lang="bg-BG" sz="1400" b="1" kern="1200" dirty="0" smtClean="0"/>
            <a:t> центровете и кабинетите;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Обучение на родители в подкрепа на учениците, обучавани от разстояние;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Обучение на ученици в СТЕМ кабинетите от представители на бизнеса, науката и технологиите.</a:t>
          </a:r>
        </a:p>
      </dsp:txBody>
      <dsp:txXfrm>
        <a:off x="5809768" y="2101044"/>
        <a:ext cx="4589025" cy="26358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0F897-AC3E-4DF0-859B-CC7DAA0A200F}">
      <dsp:nvSpPr>
        <dsp:cNvPr id="0" name=""/>
        <dsp:cNvSpPr/>
      </dsp:nvSpPr>
      <dsp:spPr>
        <a:xfrm rot="2579627">
          <a:off x="3737390" y="3372497"/>
          <a:ext cx="667745" cy="41791"/>
        </a:xfrm>
        <a:custGeom>
          <a:avLst/>
          <a:gdLst/>
          <a:ahLst/>
          <a:cxnLst/>
          <a:rect l="0" t="0" r="0" b="0"/>
          <a:pathLst>
            <a:path>
              <a:moveTo>
                <a:pt x="0" y="20895"/>
              </a:moveTo>
              <a:lnTo>
                <a:pt x="667745" y="208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83C633-4C63-4593-B33E-1FB333EBD566}">
      <dsp:nvSpPr>
        <dsp:cNvPr id="0" name=""/>
        <dsp:cNvSpPr/>
      </dsp:nvSpPr>
      <dsp:spPr>
        <a:xfrm>
          <a:off x="3827059" y="2375989"/>
          <a:ext cx="821060" cy="41791"/>
        </a:xfrm>
        <a:custGeom>
          <a:avLst/>
          <a:gdLst/>
          <a:ahLst/>
          <a:cxnLst/>
          <a:rect l="0" t="0" r="0" b="0"/>
          <a:pathLst>
            <a:path>
              <a:moveTo>
                <a:pt x="0" y="20895"/>
              </a:moveTo>
              <a:lnTo>
                <a:pt x="821060" y="208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C42F0E-909A-4A6D-8B17-607E353E0242}">
      <dsp:nvSpPr>
        <dsp:cNvPr id="0" name=""/>
        <dsp:cNvSpPr/>
      </dsp:nvSpPr>
      <dsp:spPr>
        <a:xfrm rot="19046631">
          <a:off x="3720635" y="1345573"/>
          <a:ext cx="808125" cy="41791"/>
        </a:xfrm>
        <a:custGeom>
          <a:avLst/>
          <a:gdLst/>
          <a:ahLst/>
          <a:cxnLst/>
          <a:rect l="0" t="0" r="0" b="0"/>
          <a:pathLst>
            <a:path>
              <a:moveTo>
                <a:pt x="0" y="20895"/>
              </a:moveTo>
              <a:lnTo>
                <a:pt x="808125" y="208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8A042-0F10-4BAE-96E8-25938AC1C051}">
      <dsp:nvSpPr>
        <dsp:cNvPr id="0" name=""/>
        <dsp:cNvSpPr/>
      </dsp:nvSpPr>
      <dsp:spPr>
        <a:xfrm>
          <a:off x="1824331" y="1218810"/>
          <a:ext cx="2356150" cy="235615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634D1F-82A3-43E3-A09B-24B0140808F0}">
      <dsp:nvSpPr>
        <dsp:cNvPr id="0" name=""/>
        <dsp:cNvSpPr/>
      </dsp:nvSpPr>
      <dsp:spPr>
        <a:xfrm>
          <a:off x="4237418" y="23238"/>
          <a:ext cx="1324090" cy="1263782"/>
        </a:xfrm>
        <a:prstGeom prst="ellipse">
          <a:avLst/>
        </a:prstGeom>
        <a:solidFill>
          <a:srgbClr val="A51321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МФР 2021-2027 </a:t>
          </a:r>
          <a:r>
            <a:rPr lang="bg-BG" sz="1400" b="1" kern="1200" dirty="0" smtClean="0"/>
            <a:t>кохезионна политика</a:t>
          </a:r>
          <a:endParaRPr lang="en-US" sz="1400" b="1" kern="1200" dirty="0"/>
        </a:p>
      </dsp:txBody>
      <dsp:txXfrm>
        <a:off x="4431326" y="208315"/>
        <a:ext cx="936274" cy="893628"/>
      </dsp:txXfrm>
    </dsp:sp>
    <dsp:sp modelId="{44055FF9-2690-41B0-B384-E31B1E772C58}">
      <dsp:nvSpPr>
        <dsp:cNvPr id="0" name=""/>
        <dsp:cNvSpPr/>
      </dsp:nvSpPr>
      <dsp:spPr>
        <a:xfrm>
          <a:off x="5814877" y="23238"/>
          <a:ext cx="1986135" cy="12637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Програми – списък в РМС №196/2019, изм. и доп. с РМС №495/2020 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Период 2021-2027 г.</a:t>
          </a:r>
          <a:endParaRPr lang="en-US" sz="1600" kern="1200" dirty="0"/>
        </a:p>
      </dsp:txBody>
      <dsp:txXfrm>
        <a:off x="5814877" y="23238"/>
        <a:ext cx="1986135" cy="1263782"/>
      </dsp:txXfrm>
    </dsp:sp>
    <dsp:sp modelId="{89346E6B-1FDD-4BC5-A019-F9CCEB9AF556}">
      <dsp:nvSpPr>
        <dsp:cNvPr id="0" name=""/>
        <dsp:cNvSpPr/>
      </dsp:nvSpPr>
      <dsp:spPr>
        <a:xfrm>
          <a:off x="4648120" y="1690040"/>
          <a:ext cx="1413690" cy="1413690"/>
        </a:xfrm>
        <a:prstGeom prst="ellipse">
          <a:avLst/>
        </a:prstGeom>
        <a:solidFill>
          <a:srgbClr val="A49A5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REACT-EU</a:t>
          </a:r>
          <a:endParaRPr lang="en-US" sz="1400" b="1" kern="1200" dirty="0"/>
        </a:p>
      </dsp:txBody>
      <dsp:txXfrm>
        <a:off x="4855150" y="1897070"/>
        <a:ext cx="999630" cy="999630"/>
      </dsp:txXfrm>
    </dsp:sp>
    <dsp:sp modelId="{6B7DE2BD-8539-4FC9-A023-09A3601C083E}">
      <dsp:nvSpPr>
        <dsp:cNvPr id="0" name=""/>
        <dsp:cNvSpPr/>
      </dsp:nvSpPr>
      <dsp:spPr>
        <a:xfrm>
          <a:off x="6203179" y="1690040"/>
          <a:ext cx="2120535" cy="1413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Разпределение на допълните средства по ОП 2014-2020 г. – РМС №573/2020; изменения на ОП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Период 2021-2022 г.</a:t>
          </a:r>
          <a:endParaRPr lang="en-US" sz="1600" kern="1200" dirty="0"/>
        </a:p>
      </dsp:txBody>
      <dsp:txXfrm>
        <a:off x="6203179" y="1690040"/>
        <a:ext cx="2120535" cy="1413690"/>
      </dsp:txXfrm>
    </dsp:sp>
    <dsp:sp modelId="{C4F5C77C-F2C0-408B-9773-4CF741CBAEA8}">
      <dsp:nvSpPr>
        <dsp:cNvPr id="0" name=""/>
        <dsp:cNvSpPr/>
      </dsp:nvSpPr>
      <dsp:spPr>
        <a:xfrm>
          <a:off x="4093186" y="3399315"/>
          <a:ext cx="1554861" cy="1478649"/>
        </a:xfrm>
        <a:prstGeom prst="ellipse">
          <a:avLst/>
        </a:prstGeom>
        <a:solidFill>
          <a:srgbClr val="589E5B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/>
            <a:t>Европейски механизъм за възстановяване и устойчивост</a:t>
          </a:r>
          <a:endParaRPr lang="en-US" sz="1400" b="1" kern="1200" dirty="0"/>
        </a:p>
      </dsp:txBody>
      <dsp:txXfrm>
        <a:off x="4320890" y="3615858"/>
        <a:ext cx="1099453" cy="1045563"/>
      </dsp:txXfrm>
    </dsp:sp>
    <dsp:sp modelId="{F86B7ACA-5528-4189-8576-81BC38396E21}">
      <dsp:nvSpPr>
        <dsp:cNvPr id="0" name=""/>
        <dsp:cNvSpPr/>
      </dsp:nvSpPr>
      <dsp:spPr>
        <a:xfrm>
          <a:off x="5612952" y="3399315"/>
          <a:ext cx="2332292" cy="1478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Национален план за възстановяване и устойчивост – определя програмата за реформи и инвестиции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Период 2021-2023 г. </a:t>
          </a:r>
          <a:endParaRPr lang="en-US" sz="1600" kern="1200" dirty="0"/>
        </a:p>
      </dsp:txBody>
      <dsp:txXfrm>
        <a:off x="5612952" y="3399315"/>
        <a:ext cx="2332292" cy="1478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1.10.2020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1.10.2020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NTENT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Modifiez le style des sous-titres du masque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696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page 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432000"/>
            <a:ext cx="10972800" cy="562074"/>
          </a:xfr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0"/>
          </p:nvPr>
        </p:nvSpPr>
        <p:spPr>
          <a:xfrm>
            <a:off x="609601" y="1368000"/>
            <a:ext cx="10943167" cy="518318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609600" y="432000"/>
            <a:ext cx="10972800" cy="562074"/>
          </a:xfr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>
          <a:xfrm>
            <a:off x="609601" y="1368000"/>
            <a:ext cx="5471583" cy="5040000"/>
          </a:xfrm>
        </p:spPr>
        <p:txBody>
          <a:bodyPr/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1"/>
          </p:nvPr>
        </p:nvSpPr>
        <p:spPr>
          <a:xfrm>
            <a:off x="6288021" y="1368000"/>
            <a:ext cx="5472000" cy="50400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17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RANSI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2563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ab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623392" y="432000"/>
            <a:ext cx="10972800" cy="634082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4" name="ZoneTexte 3"/>
          <p:cNvSpPr txBox="1"/>
          <p:nvPr userDrawn="1"/>
        </p:nvSpPr>
        <p:spPr>
          <a:xfrm>
            <a:off x="719403" y="1340768"/>
            <a:ext cx="10849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800" dirty="0"/>
          </a:p>
        </p:txBody>
      </p:sp>
      <p:sp>
        <p:nvSpPr>
          <p:cNvPr id="11" name="Espace réservé du tableau 10"/>
          <p:cNvSpPr>
            <a:spLocks noGrp="1"/>
          </p:cNvSpPr>
          <p:nvPr>
            <p:ph type="tbl" sz="quarter" idx="10"/>
          </p:nvPr>
        </p:nvSpPr>
        <p:spPr>
          <a:xfrm>
            <a:off x="623392" y="1196975"/>
            <a:ext cx="10944192" cy="381635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623392" y="5157788"/>
            <a:ext cx="10944192" cy="1223540"/>
          </a:xfrm>
        </p:spPr>
        <p:txBody>
          <a:bodyPr>
            <a:normAutofit/>
          </a:bodyPr>
          <a:lstStyle>
            <a:lvl1pPr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err="1"/>
              <a:t>Legend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82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page +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1196752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1205803"/>
            <a:ext cx="6815667" cy="492036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2492897"/>
            <a:ext cx="4011084" cy="3057203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879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CONTENTpage Image square +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4176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0"/>
            <a:ext cx="9448800" cy="457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1200" y="1371600"/>
            <a:ext cx="5384800" cy="20764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299200" y="1371600"/>
            <a:ext cx="5384800" cy="9620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299200" y="2486026"/>
            <a:ext cx="5384800" cy="9620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0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E41B8F4-E610-CF49-BCE2-C054DE9EAB7A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A462A3-46FE-D041-A9F2-9CECD9D66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19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10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01/10/2020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3680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</p:txBody>
      </p:sp>
      <p:graphicFrame>
        <p:nvGraphicFramePr>
          <p:cNvPr id="9" name="Tableau 8"/>
          <p:cNvGraphicFramePr>
            <a:graphicFrameLocks noGrp="1"/>
          </p:cNvGraphicFramePr>
          <p:nvPr userDrawn="1"/>
        </p:nvGraphicFramePr>
        <p:xfrm>
          <a:off x="0" y="6807656"/>
          <a:ext cx="12192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4816">
                <a:tc>
                  <a:txBody>
                    <a:bodyPr/>
                    <a:lstStyle/>
                    <a:p>
                      <a:endParaRPr lang="en-GB" sz="800" dirty="0">
                        <a:ln w="3175">
                          <a:solidFill>
                            <a:schemeClr val="accent1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3175">
                          <a:solidFill>
                            <a:schemeClr val="accent4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3175">
                          <a:solidFill>
                            <a:schemeClr val="accent3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3175">
                          <a:solidFill>
                            <a:schemeClr val="accent2"/>
                          </a:solidFill>
                        </a:ln>
                      </a:endParaRPr>
                    </a:p>
                  </a:txBody>
                  <a:tcPr marL="121920" marR="1219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Imag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568" y="173698"/>
            <a:ext cx="744083" cy="663015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4000" y="432000"/>
            <a:ext cx="10972800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8" name="Espace réservé du texte 2"/>
          <p:cNvSpPr txBox="1">
            <a:spLocks/>
          </p:cNvSpPr>
          <p:nvPr userDrawn="1"/>
        </p:nvSpPr>
        <p:spPr>
          <a:xfrm>
            <a:off x="9648395" y="6528636"/>
            <a:ext cx="2400300" cy="284740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F4756C1-1FC7-4D71-B0D7-8887FC1017FC}" type="slidenum">
              <a:rPr lang="en-GB" sz="900" smtClean="0"/>
              <a:pPr/>
              <a:t>‹#›</a:t>
            </a:fld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352116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anose="05000000000000000000" pitchFamily="2" charset="2"/>
        <a:buChar char="§"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spcBef>
          <a:spcPct val="20000"/>
        </a:spcBef>
        <a:buFont typeface="Courier New" panose="02070309020205020404" pitchFamily="49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1652" y="1679605"/>
            <a:ext cx="74085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НОВИ </a:t>
            </a: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ИНСРУМЕНТИ В ПОДКРЕПА НА ПЛАНА НА ЕС ЗА ВЪЗСТАНОВЯВАНЕ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1652" y="2869848"/>
            <a:ext cx="10058400" cy="2362863"/>
          </a:xfrm>
        </p:spPr>
        <p:txBody>
          <a:bodyPr>
            <a:normAutofit/>
          </a:bodyPr>
          <a:lstStyle/>
          <a:p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Писмена процедура – м. септември 2020 г.</a:t>
            </a:r>
            <a:b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 Тематична работна група </a:t>
            </a:r>
            <a:b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за разработване на </a:t>
            </a:r>
            <a:b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„Програма за образование“ 2021-2027 г. </a:t>
            </a:r>
            <a:r>
              <a:rPr lang="en-US" sz="24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en-US" sz="24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24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(Дискусия – 01.10.2020 г.)</a:t>
            </a:r>
            <a:endParaRPr lang="en-GB" sz="24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5160" y="6170104"/>
            <a:ext cx="43500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bg-BG" sz="1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ИА ОПНОИР</a:t>
            </a:r>
            <a:endParaRPr lang="bg-BG" sz="16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4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72" y="1561953"/>
            <a:ext cx="10454456" cy="31069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НОВИ ИНСРУМЕНТИ В ПОДКРЕПА НА ПЛАНА НА ЕС ЗА ВЪЗСТАНОВЯВАНЕ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2586" y="2327563"/>
            <a:ext cx="10615042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en-US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Next </a:t>
            </a:r>
            <a:r>
              <a:rPr lang="en-US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Generation </a:t>
            </a:r>
            <a:r>
              <a:rPr lang="en-US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EU</a:t>
            </a:r>
            <a:r>
              <a:rPr lang="bg-BG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bg-B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ще увеличи бюджета на ЕС за периода 2021-2024 г. с ново финансиране със средства от финансовите пазари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Arial" panose="020B0604020202020204" pitchFamily="34" charset="0"/>
              <a:buChar char="•"/>
            </a:pPr>
            <a:r>
              <a:rPr lang="bg-B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Подсилен </a:t>
            </a:r>
            <a:r>
              <a:rPr lang="bg-BG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дългосрочен бюджет на Европейския съюз за периода 2021-2027 г.</a:t>
            </a: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r>
              <a:rPr lang="ru-RU" b="1" i="1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Инструментът</a:t>
            </a:r>
            <a:r>
              <a:rPr lang="ru-RU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b="1" i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Next Generation </a:t>
            </a:r>
            <a:r>
              <a:rPr lang="en-US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EU</a:t>
            </a:r>
            <a:r>
              <a:rPr lang="bg-BG" b="1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§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ще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даде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бюджета на ЕС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допълнителните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ресурси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му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необходими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решителен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отговор на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най-неотложните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предизвикателства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 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§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ще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бъде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еднократен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инструмент за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извънредни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обстоятелства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създаден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ограничен 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период; 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§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ще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се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използва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единствено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мерки за реакция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спрямо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кризи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възстановяване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след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тях</a:t>
            </a:r>
            <a:r>
              <a:rPr lang="bg-BG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6750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5" y="1317811"/>
            <a:ext cx="10454456" cy="341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Инструментът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Next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Generation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EU </a:t>
            </a:r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ще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бъде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разгърнат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в </a:t>
            </a:r>
            <a:r>
              <a:rPr lang="ru-RU" sz="20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рамките</a:t>
            </a:r>
            <a:r>
              <a:rPr lang="ru-RU" sz="20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на три </a:t>
            </a:r>
            <a:r>
              <a:rPr lang="ru-RU" sz="2000" b="1" dirty="0" err="1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стълба</a:t>
            </a:r>
            <a:endParaRPr lang="bg-BG" sz="20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923365" y="1730189"/>
            <a:ext cx="10606076" cy="485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9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346662"/>
            <a:ext cx="10454456" cy="362288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Сумите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по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Next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Generation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EU за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отделните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програми</a:t>
            </a:r>
            <a:r>
              <a:rPr lang="ru-RU" sz="18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– в млрд. евро </a:t>
            </a:r>
            <a:endParaRPr lang="bg-BG" sz="18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4986" y="2152997"/>
            <a:ext cx="10454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4986" y="1708950"/>
            <a:ext cx="10454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2">
                    <a:lumMod val="50000"/>
                  </a:schemeClr>
                </a:solidFill>
              </a:rPr>
              <a:t>Next Generation EU – </a:t>
            </a:r>
            <a:r>
              <a:rPr lang="bg-BG" b="1" dirty="0">
                <a:solidFill>
                  <a:schemeClr val="bg2">
                    <a:lumMod val="50000"/>
                  </a:schemeClr>
                </a:solidFill>
              </a:rPr>
              <a:t>пакет за възстановяване </a:t>
            </a:r>
            <a:r>
              <a:rPr lang="bg-BG" b="1" dirty="0" smtClean="0">
                <a:solidFill>
                  <a:schemeClr val="bg2">
                    <a:lumMod val="50000"/>
                  </a:schemeClr>
                </a:solidFill>
              </a:rPr>
              <a:t>във връзка </a:t>
            </a:r>
            <a:r>
              <a:rPr lang="bg-BG" b="1" dirty="0">
                <a:solidFill>
                  <a:schemeClr val="bg2">
                    <a:lumMod val="50000"/>
                  </a:schemeClr>
                </a:solidFill>
              </a:rPr>
              <a:t>с 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</a:rPr>
              <a:t>COVID-19</a:t>
            </a:r>
            <a:r>
              <a:rPr lang="bg-BG" b="1" dirty="0" smtClean="0">
                <a:solidFill>
                  <a:schemeClr val="bg2">
                    <a:lumMod val="50000"/>
                  </a:schemeClr>
                </a:solidFill>
              </a:rPr>
              <a:t> - Общо</a:t>
            </a:r>
            <a:r>
              <a:rPr lang="bg-BG" b="1" dirty="0">
                <a:solidFill>
                  <a:schemeClr val="bg2">
                    <a:lumMod val="50000"/>
                  </a:schemeClr>
                </a:solidFill>
              </a:rPr>
              <a:t>: 750 млрд. </a:t>
            </a:r>
            <a:r>
              <a:rPr lang="bg-BG" b="1" dirty="0" smtClean="0">
                <a:solidFill>
                  <a:schemeClr val="bg2">
                    <a:lumMod val="50000"/>
                  </a:schemeClr>
                </a:solidFill>
              </a:rPr>
              <a:t>евро</a:t>
            </a:r>
            <a:endParaRPr lang="bg-BG" dirty="0"/>
          </a:p>
          <a:p>
            <a:pPr algn="ctr"/>
            <a:endParaRPr lang="en-US" b="1" dirty="0" smtClean="0">
              <a:solidFill>
                <a:srgbClr val="00B050"/>
              </a:solidFill>
            </a:endParaRPr>
          </a:p>
          <a:p>
            <a:pPr algn="ctr"/>
            <a:endParaRPr lang="bg-BG" b="1" dirty="0">
              <a:solidFill>
                <a:srgbClr val="00B050"/>
              </a:solidFill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654636293"/>
              </p:ext>
            </p:extLst>
          </p:nvPr>
        </p:nvGraphicFramePr>
        <p:xfrm>
          <a:off x="1074986" y="2152996"/>
          <a:ext cx="10749461" cy="4364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3018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273634"/>
            <a:ext cx="10454456" cy="555811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Подкрепа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за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държавите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членки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, за да се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възстановят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, поправят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щетите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и да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излязат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още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по-силни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от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кризата</a:t>
            </a:r>
            <a:endParaRPr lang="bg-BG" sz="18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0418" y="1829446"/>
            <a:ext cx="10509024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i="1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i="1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18" y="2052577"/>
            <a:ext cx="10509024" cy="357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9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273634"/>
            <a:ext cx="10454456" cy="555811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ЕВРОПЕЙСКИ МЕХАНИЗЪМ ЗА ВЪЗСТАНОВЯВАНЕ И УСТОЙЧИВОСТ </a:t>
            </a:r>
            <a:endParaRPr lang="bg-BG" sz="18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0418" y="1829446"/>
            <a:ext cx="1050902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i="1" u="sng" spc="-1" dirty="0" err="1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Ще</a:t>
            </a:r>
            <a:r>
              <a:rPr lang="ru-RU" i="1" u="sng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u="sng" spc="-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се </a:t>
            </a:r>
            <a:r>
              <a:rPr lang="ru-RU" i="1" u="sng" spc="-1" dirty="0" err="1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използва</a:t>
            </a:r>
            <a:r>
              <a:rPr lang="ru-RU" i="1" u="sng" spc="-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 за</a:t>
            </a:r>
            <a:r>
              <a:rPr lang="ru-RU" i="1" u="sng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:</a:t>
            </a:r>
            <a:r>
              <a:rPr lang="ru-RU" i="1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b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Инвестиции 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реформи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включително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екологичния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цифровия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преход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i="1" spc="-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Начин на </a:t>
            </a:r>
            <a:r>
              <a:rPr lang="ru-RU" i="1" spc="-1" dirty="0" err="1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осъществяване</a:t>
            </a:r>
            <a:r>
              <a:rPr lang="ru-RU" i="1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:</a:t>
            </a:r>
            <a:r>
              <a:rPr lang="ru-RU" i="1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Безвъзмездни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средства и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заеми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изпълнението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националните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планове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възстановяване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устойчивост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държавите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b="1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членки</a:t>
            </a:r>
            <a:r>
              <a:rPr lang="ru-RU" b="1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определени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в </a:t>
            </a:r>
            <a:r>
              <a:rPr lang="ru-RU" spc="-1" dirty="0" err="1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съответствие</a:t>
            </a:r>
            <a:r>
              <a:rPr lang="ru-RU" spc="-1" dirty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целите на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европейския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семестър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, в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това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число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във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връзка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с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екологичния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цифровия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преход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устойчивостта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националните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икономики</a:t>
            </a:r>
            <a:r>
              <a:rPr lang="ru-RU" spc="-1" dirty="0">
                <a:solidFill>
                  <a:schemeClr val="accent3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</a:rPr>
              <a:t>.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i="1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Процедура за </a:t>
            </a:r>
            <a:r>
              <a:rPr lang="ru-RU" i="1" spc="-1" dirty="0" err="1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държавите</a:t>
            </a:r>
            <a:r>
              <a:rPr lang="ru-RU" i="1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i="1" spc="-1" dirty="0" err="1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членки</a:t>
            </a:r>
            <a:r>
              <a:rPr lang="ru-RU" i="1" spc="-1" dirty="0" smtClean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</a:rPr>
              <a:t> (ДЧ):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Изготвят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националните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планове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възстановяване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устойчивост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в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които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определя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програма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реформи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инвестиции на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съответната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ДЧ за периода 2021-2023 г.;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Плановете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оценяват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Комисията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(в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рамките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2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месеца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представянето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); 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Критерии: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съгласуваност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със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специфичните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държавата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препоръки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укрепването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потенциала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растеж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,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създване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работни места,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ефективен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принос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екологичния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и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цифровия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преход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487710" lvl="1" indent="-285750" algn="just" defTabSz="91440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Оценката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на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плановете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се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одобрява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от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Съвета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– с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квалифицирано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мнозинство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по предложение на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Комисията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 чрез акт за </a:t>
            </a:r>
            <a:r>
              <a:rPr lang="ru-RU" spc="-1" dirty="0" err="1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изпълнение</a:t>
            </a:r>
            <a:r>
              <a:rPr lang="ru-RU" spc="-1" dirty="0" smtClean="0">
                <a:solidFill>
                  <a:srgbClr val="4A66AC"/>
                </a:solidFill>
                <a:uFill>
                  <a:solidFill>
                    <a:srgbClr val="FFFFFF"/>
                  </a:solidFill>
                </a:uFill>
              </a:rPr>
              <a:t>. </a:t>
            </a: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i="1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i="1" spc="-1" dirty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53" y="1273635"/>
            <a:ext cx="723265" cy="72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15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344705"/>
            <a:ext cx="10454456" cy="573741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Подкрепа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за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държавите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членки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, за да се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възстановят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, поправят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щетите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и да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излязат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още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по-силни</a:t>
            </a:r>
            <a:r>
              <a:rPr lang="ru-RU" sz="18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от </a:t>
            </a:r>
            <a:r>
              <a:rPr lang="ru-RU" sz="1800" b="1" dirty="0" err="1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кризата</a:t>
            </a:r>
            <a:endParaRPr lang="bg-BG" sz="18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4986" y="2152997"/>
            <a:ext cx="10454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4986" y="2058574"/>
            <a:ext cx="1045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99" y="1333087"/>
            <a:ext cx="719390" cy="7254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317" y="2058574"/>
            <a:ext cx="10454456" cy="398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44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333087"/>
            <a:ext cx="10454456" cy="32114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C00000"/>
                </a:solidFill>
              </a:rPr>
              <a:t>ПОМОЩ ЗА ВЪЗСТАНОВЯВАНЕ В ПОЛЗА НА СБЛИЖАВАНЕТО И ТЕРИТОРИИТЕ НА ЕВРОПА (REACT-EU)</a:t>
            </a:r>
            <a:endParaRPr lang="bg-BG" sz="1800" b="1" dirty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4986" y="2152997"/>
            <a:ext cx="10454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960" lvl="1" algn="just" defTabSz="914400">
              <a:spcBef>
                <a:spcPts val="600"/>
              </a:spcBef>
              <a:buClr>
                <a:srgbClr val="4A66AC"/>
              </a:buClr>
            </a:pPr>
            <a:endParaRPr lang="ru-RU" spc="-1" dirty="0" smtClean="0">
              <a:solidFill>
                <a:srgbClr val="4A66AC"/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6189" y="1521229"/>
            <a:ext cx="1053325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 smtClean="0">
                <a:solidFill>
                  <a:schemeClr val="accent3">
                    <a:lumMod val="75000"/>
                  </a:schemeClr>
                </a:solidFill>
              </a:rPr>
              <a:t>Допълнително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финансиране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през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периода 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2021—2022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г. за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текущите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програми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сближаване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както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и за Фонда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европейско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подпомагане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най-нуждаещите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се лица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REACT-EU</a:t>
            </a:r>
            <a:r>
              <a:rPr lang="bg-BG" b="1" dirty="0" smtClean="0">
                <a:solidFill>
                  <a:srgbClr val="C00000"/>
                </a:solidFill>
              </a:rPr>
              <a:t>:</a:t>
            </a:r>
            <a:endParaRPr lang="ru-RU" b="1" dirty="0" smtClean="0">
              <a:solidFill>
                <a:srgbClr val="C00000"/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се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използва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за да </a:t>
            </a:r>
            <a:r>
              <a:rPr lang="bg-BG" dirty="0">
                <a:solidFill>
                  <a:schemeClr val="accent3">
                    <a:lumMod val="75000"/>
                  </a:schemeClr>
                </a:solidFill>
              </a:rPr>
              <a:t>увеличи подкрепата за държавите членки, като преодолее разминаването между мерките, приложени в началото на кризата, и възстановяването в по-дългосрочен </a:t>
            </a:r>
            <a:r>
              <a:rPr lang="bg-BG" dirty="0" smtClean="0">
                <a:solidFill>
                  <a:schemeClr val="accent3">
                    <a:lumMod val="75000"/>
                  </a:schemeClr>
                </a:solidFill>
              </a:rPr>
              <a:t>план; </a:t>
            </a:r>
            <a:endParaRPr lang="bg-BG" dirty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предостави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допълнително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финансиране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най-важните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сектори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подпомагащи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действията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преодоляване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последиците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от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кризата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които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бъдат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необходими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за да се положат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основите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екологично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цифрово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и устойчиво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възстановяване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;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допълнителната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подкрепа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може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също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така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да се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използва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инвестиране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в </a:t>
            </a:r>
            <a:r>
              <a:rPr lang="ru-RU" dirty="0" err="1">
                <a:solidFill>
                  <a:srgbClr val="00B050"/>
                </a:solidFill>
              </a:rPr>
              <a:t>Европейския</a:t>
            </a:r>
            <a:r>
              <a:rPr lang="ru-RU" dirty="0">
                <a:solidFill>
                  <a:srgbClr val="00B050"/>
                </a:solidFill>
              </a:rPr>
              <a:t> зелен пакт и в </a:t>
            </a:r>
            <a:r>
              <a:rPr lang="ru-RU" dirty="0" err="1">
                <a:solidFill>
                  <a:srgbClr val="00B050"/>
                </a:solidFill>
              </a:rPr>
              <a:t>цифровия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err="1">
                <a:solidFill>
                  <a:srgbClr val="00B050"/>
                </a:solidFill>
              </a:rPr>
              <a:t>преход</a:t>
            </a:r>
            <a:r>
              <a:rPr lang="ru-RU" dirty="0">
                <a:solidFill>
                  <a:srgbClr val="00B050"/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като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част от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мерките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преодоляване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последиците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от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кризата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за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подпомагане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значителните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инвестиции в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тези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области,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които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вече се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осъществяват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и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планирани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рамките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програми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сближаване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допълва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3">
                    <a:lumMod val="75000"/>
                  </a:schemeClr>
                </a:solidFill>
              </a:rPr>
              <a:t>Механизма за </a:t>
            </a:r>
            <a:r>
              <a:rPr lang="ru-RU" i="1" dirty="0" err="1">
                <a:solidFill>
                  <a:schemeClr val="accent3">
                    <a:lumMod val="75000"/>
                  </a:schemeClr>
                </a:solidFill>
              </a:rPr>
              <a:t>възстановяване</a:t>
            </a:r>
            <a:r>
              <a:rPr lang="ru-RU" i="1" dirty="0">
                <a:solidFill>
                  <a:schemeClr val="accent3">
                    <a:lumMod val="75000"/>
                  </a:schemeClr>
                </a:solidFill>
              </a:rPr>
              <a:t> и </a:t>
            </a:r>
            <a:r>
              <a:rPr lang="ru-RU" i="1" dirty="0" err="1">
                <a:solidFill>
                  <a:schemeClr val="accent3">
                    <a:lumMod val="75000"/>
                  </a:schemeClr>
                </a:solidFill>
              </a:rPr>
              <a:t>устойчивост</a:t>
            </a:r>
            <a:r>
              <a:rPr lang="ru-RU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и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съществуващата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подкрепа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i="1" dirty="0" err="1">
                <a:solidFill>
                  <a:schemeClr val="accent3">
                    <a:lumMod val="75000"/>
                  </a:schemeClr>
                </a:solidFill>
              </a:rPr>
              <a:t>политиката</a:t>
            </a:r>
            <a:r>
              <a:rPr lang="ru-RU" i="1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i="1" dirty="0" err="1" smtClean="0">
                <a:solidFill>
                  <a:schemeClr val="accent3">
                    <a:lumMod val="75000"/>
                  </a:schemeClr>
                </a:solidFill>
              </a:rPr>
              <a:t>сближаване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</a:rPr>
              <a:t>REACT-ЕU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бъде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насочен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към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действия за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преодоляване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последиците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от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кризата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в краткосрочен план;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i="1" dirty="0" err="1" smtClean="0">
                <a:solidFill>
                  <a:schemeClr val="accent3">
                    <a:lumMod val="75000"/>
                  </a:schemeClr>
                </a:solidFill>
              </a:rPr>
              <a:t>Механизмът</a:t>
            </a: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</a:rPr>
              <a:t> за </a:t>
            </a:r>
            <a:r>
              <a:rPr lang="ru-RU" i="1" dirty="0" err="1" smtClean="0">
                <a:solidFill>
                  <a:schemeClr val="accent3">
                    <a:lumMod val="75000"/>
                  </a:schemeClr>
                </a:solidFill>
              </a:rPr>
              <a:t>възстановяване</a:t>
            </a: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</a:rPr>
              <a:t> и </a:t>
            </a:r>
            <a:r>
              <a:rPr lang="ru-RU" i="1" dirty="0" err="1" smtClean="0">
                <a:solidFill>
                  <a:schemeClr val="accent3">
                    <a:lumMod val="75000"/>
                  </a:schemeClr>
                </a:solidFill>
              </a:rPr>
              <a:t>устойчивост</a:t>
            </a:r>
            <a:r>
              <a:rPr lang="ru-RU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осигури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подкрепа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за инвестиции и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реформи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които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ще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имат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трайно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въздействие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върху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производителността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и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устойчивостта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икономиките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държавите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членки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99" y="1333087"/>
            <a:ext cx="719390" cy="72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04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2233" y="1380308"/>
            <a:ext cx="10454456" cy="42672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C3300"/>
                </a:solidFill>
                <a:latin typeface="Calibri"/>
              </a:rPr>
              <a:t>REACT-EU – </a:t>
            </a:r>
            <a:r>
              <a:rPr lang="ru-RU" sz="2400" b="1" dirty="0" smtClean="0">
                <a:solidFill>
                  <a:srgbClr val="CC3300"/>
                </a:solidFill>
                <a:latin typeface="Calibri"/>
              </a:rPr>
              <a:t>за </a:t>
            </a:r>
            <a:r>
              <a:rPr lang="ru-RU" sz="2400" b="1" dirty="0" err="1" smtClean="0">
                <a:solidFill>
                  <a:srgbClr val="CC3300"/>
                </a:solidFill>
                <a:latin typeface="Calibri"/>
              </a:rPr>
              <a:t>какво</a:t>
            </a:r>
            <a:r>
              <a:rPr lang="ru-RU" sz="2400" b="1" dirty="0" smtClean="0">
                <a:solidFill>
                  <a:srgbClr val="CC3300"/>
                </a:solidFill>
                <a:latin typeface="Calibri"/>
              </a:rPr>
              <a:t> </a:t>
            </a:r>
            <a:r>
              <a:rPr lang="ru-RU" sz="2400" b="1" dirty="0">
                <a:solidFill>
                  <a:srgbClr val="CC3300"/>
                </a:solidFill>
                <a:latin typeface="Calibri"/>
              </a:rPr>
              <a:t>се </a:t>
            </a:r>
            <a:r>
              <a:rPr lang="ru-RU" sz="2400" b="1" dirty="0" err="1">
                <a:solidFill>
                  <a:srgbClr val="CC3300"/>
                </a:solidFill>
                <a:latin typeface="Calibri"/>
              </a:rPr>
              <a:t>програмират</a:t>
            </a:r>
            <a:r>
              <a:rPr lang="ru-RU" sz="2400" b="1" dirty="0">
                <a:solidFill>
                  <a:srgbClr val="CC3300"/>
                </a:solidFill>
                <a:latin typeface="Calibri"/>
              </a:rPr>
              <a:t> </a:t>
            </a:r>
            <a:r>
              <a:rPr lang="ru-RU" sz="2400" b="1" dirty="0" err="1">
                <a:solidFill>
                  <a:srgbClr val="CC3300"/>
                </a:solidFill>
                <a:latin typeface="Calibri"/>
              </a:rPr>
              <a:t>допълнителните</a:t>
            </a:r>
            <a:r>
              <a:rPr lang="ru-RU" sz="2400" b="1" dirty="0">
                <a:solidFill>
                  <a:srgbClr val="CC3300"/>
                </a:solidFill>
                <a:latin typeface="Calibri"/>
              </a:rPr>
              <a:t> </a:t>
            </a:r>
            <a:r>
              <a:rPr lang="ru-RU" sz="2400" b="1" dirty="0" smtClean="0">
                <a:solidFill>
                  <a:srgbClr val="CC3300"/>
                </a:solidFill>
                <a:latin typeface="Calibri"/>
              </a:rPr>
              <a:t>средства в ОП</a:t>
            </a:r>
            <a:endParaRPr lang="bg-BG" sz="24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Diagram 3"/>
          <p:cNvGraphicFramePr/>
          <p:nvPr>
            <p:extLst/>
          </p:nvPr>
        </p:nvGraphicFramePr>
        <p:xfrm>
          <a:off x="757647" y="1924594"/>
          <a:ext cx="10771795" cy="4213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/>
          </p:nvPr>
        </p:nvGraphicFramePr>
        <p:xfrm>
          <a:off x="757647" y="1689464"/>
          <a:ext cx="10771795" cy="4877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51248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464320"/>
            <a:ext cx="10454456" cy="422670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REACT-EU </a:t>
            </a:r>
            <a:r>
              <a:rPr lang="bg-BG" sz="24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– как се програмират допълнителните средства</a:t>
            </a:r>
            <a:endParaRPr lang="bg-BG" sz="24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69033655"/>
              </p:ext>
            </p:extLst>
          </p:nvPr>
        </p:nvGraphicFramePr>
        <p:xfrm>
          <a:off x="1074986" y="1886990"/>
          <a:ext cx="10080694" cy="4738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747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6" y="1262743"/>
            <a:ext cx="10454456" cy="42672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Calibri"/>
              </a:rPr>
              <a:t>REACT-EU – </a:t>
            </a: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предложение за </a:t>
            </a:r>
            <a:r>
              <a:rPr lang="ru-RU" sz="2400" b="1" dirty="0" err="1" smtClean="0">
                <a:solidFill>
                  <a:srgbClr val="C00000"/>
                </a:solidFill>
                <a:latin typeface="Calibri"/>
              </a:rPr>
              <a:t>програмиране</a:t>
            </a: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 на </a:t>
            </a:r>
            <a:r>
              <a:rPr lang="ru-RU" sz="2400" b="1" dirty="0" err="1">
                <a:solidFill>
                  <a:srgbClr val="C00000"/>
                </a:solidFill>
                <a:latin typeface="Calibri"/>
              </a:rPr>
              <a:t>допълнителните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средства по ОПН</a:t>
            </a:r>
            <a:r>
              <a:rPr lang="en-US" sz="2400" b="1" dirty="0">
                <a:solidFill>
                  <a:srgbClr val="C00000"/>
                </a:solidFill>
                <a:latin typeface="Calibri"/>
              </a:rPr>
              <a:t>O</a:t>
            </a: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ИР</a:t>
            </a:r>
            <a:endParaRPr lang="bg-BG" sz="31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Diagram 3"/>
          <p:cNvGraphicFramePr/>
          <p:nvPr>
            <p:extLst/>
          </p:nvPr>
        </p:nvGraphicFramePr>
        <p:xfrm>
          <a:off x="757647" y="1924594"/>
          <a:ext cx="10771795" cy="4213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65726300"/>
              </p:ext>
            </p:extLst>
          </p:nvPr>
        </p:nvGraphicFramePr>
        <p:xfrm>
          <a:off x="1074985" y="1689464"/>
          <a:ext cx="10848073" cy="4818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52924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6349" y="1371600"/>
            <a:ext cx="10454456" cy="403412"/>
          </a:xfrm>
        </p:spPr>
        <p:txBody>
          <a:bodyPr>
            <a:noAutofit/>
          </a:bodyPr>
          <a:lstStyle/>
          <a:p>
            <a:pPr algn="ctr"/>
            <a:r>
              <a:rPr lang="bg-BG" sz="16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Какви документи трябва да изготви България за инструментите по </a:t>
            </a:r>
            <a:r>
              <a:rPr lang="en-US" sz="16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Next Generation EU</a:t>
            </a:r>
            <a:r>
              <a:rPr lang="bg-BG" sz="16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 и МФР </a:t>
            </a:r>
            <a:br>
              <a:rPr lang="bg-BG" sz="16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</a:br>
            <a:r>
              <a:rPr lang="bg-BG" sz="1600" b="1" dirty="0" smtClean="0">
                <a:solidFill>
                  <a:srgbClr val="CC3300"/>
                </a:solidFill>
                <a:latin typeface="+mn-lt"/>
                <a:ea typeface="+mn-ea"/>
                <a:cs typeface="+mn-cs"/>
              </a:rPr>
              <a:t>периоди за бюджетните ангажименти по програмираните средствата  </a:t>
            </a:r>
            <a:endParaRPr lang="bg-BG" sz="1600" b="1" dirty="0">
              <a:solidFill>
                <a:srgbClr val="CC330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8398695"/>
              </p:ext>
            </p:extLst>
          </p:nvPr>
        </p:nvGraphicFramePr>
        <p:xfrm>
          <a:off x="1030941" y="1775013"/>
          <a:ext cx="10148047" cy="49012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965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7179" y="1504296"/>
            <a:ext cx="10515600" cy="2801697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b="1" u="sng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b="1" u="sng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b="1" u="sng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9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CONTENT page">
  <a:themeElements>
    <a:clrScheme name="Interreg Europ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C609"/>
      </a:accent1>
      <a:accent2>
        <a:srgbClr val="98C222"/>
      </a:accent2>
      <a:accent3>
        <a:srgbClr val="159960"/>
      </a:accent3>
      <a:accent4>
        <a:srgbClr val="21B7CF"/>
      </a:accent4>
      <a:accent5>
        <a:srgbClr val="000099"/>
      </a:accent5>
      <a:accent6>
        <a:srgbClr val="FFCC00"/>
      </a:accent6>
      <a:hlink>
        <a:srgbClr val="363438"/>
      </a:hlink>
      <a:folHlink>
        <a:srgbClr val="000099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10424</TotalTime>
  <Words>1058</Words>
  <Application>Microsoft Office PowerPoint</Application>
  <PresentationFormat>Widescreen</PresentationFormat>
  <Paragraphs>72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CONTENT page</vt:lpstr>
      <vt:lpstr>Писмена процедура – м. септември 2020 г. на Тематична работна група  за разработване на  „Програма за образование“ 2021-2027 г.   (Дискусия – 01.10.2020 г.)</vt:lpstr>
      <vt:lpstr>НОВИ ИНСРУМЕНТИ В ПОДКРЕПА НА ПЛАНА НА ЕС ЗА ВЪЗСТАНОВЯВАНЕ</vt:lpstr>
      <vt:lpstr>Инструментът Next Generation EU ще бъде разгърнат в рамките на три стълба</vt:lpstr>
      <vt:lpstr>Сумите по Next Generation EU за отделните програми – в млрд. евро </vt:lpstr>
      <vt:lpstr>Подкрепа за държавите членки, за да се възстановят, поправят щетите и да излязат още по-силни от кризата</vt:lpstr>
      <vt:lpstr>ЕВРОПЕЙСКИ МЕХАНИЗЪМ ЗА ВЪЗСТАНОВЯВАНЕ И УСТОЙЧИВОСТ </vt:lpstr>
      <vt:lpstr>Подкрепа за държавите членки, за да се възстановят, поправят щетите и да излязат още по-силни от кризата</vt:lpstr>
      <vt:lpstr>ПОМОЩ ЗА ВЪЗСТАНОВЯВАНЕ В ПОЛЗА НА СБЛИЖАВАНЕТО И ТЕРИТОРИИТЕ НА ЕВРОПА (REACT-EU)</vt:lpstr>
      <vt:lpstr>REACT-EU – за какво се програмират допълнителните средства в ОП</vt:lpstr>
      <vt:lpstr>REACT-EU – как се програмират допълнителните средства</vt:lpstr>
      <vt:lpstr>REACT-EU – предложение за програмиране на допълнителните средства по ОПНOИР</vt:lpstr>
      <vt:lpstr>Какви документи трябва да изготви България за инструментите по Next Generation EU и МФР  периоди за бюджетните ангажименти по програмираните средствата  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IA OPNOIR</cp:lastModifiedBy>
  <cp:revision>1101</cp:revision>
  <cp:lastPrinted>2018-09-18T09:54:03Z</cp:lastPrinted>
  <dcterms:created xsi:type="dcterms:W3CDTF">2016-05-13T12:08:51Z</dcterms:created>
  <dcterms:modified xsi:type="dcterms:W3CDTF">2020-10-01T09:52:24Z</dcterms:modified>
</cp:coreProperties>
</file>