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handoutMasterIdLst>
    <p:handoutMasterId r:id="rId34"/>
  </p:handoutMasterIdLst>
  <p:sldIdLst>
    <p:sldId id="256" r:id="rId3"/>
    <p:sldId id="349" r:id="rId4"/>
    <p:sldId id="369" r:id="rId5"/>
    <p:sldId id="385" r:id="rId6"/>
    <p:sldId id="352" r:id="rId7"/>
    <p:sldId id="386" r:id="rId8"/>
    <p:sldId id="387" r:id="rId9"/>
    <p:sldId id="388" r:id="rId10"/>
    <p:sldId id="389" r:id="rId11"/>
    <p:sldId id="392" r:id="rId12"/>
    <p:sldId id="397" r:id="rId13"/>
    <p:sldId id="398" r:id="rId14"/>
    <p:sldId id="390" r:id="rId15"/>
    <p:sldId id="399" r:id="rId16"/>
    <p:sldId id="409" r:id="rId17"/>
    <p:sldId id="415" r:id="rId18"/>
    <p:sldId id="394" r:id="rId19"/>
    <p:sldId id="408" r:id="rId20"/>
    <p:sldId id="400" r:id="rId21"/>
    <p:sldId id="405" r:id="rId22"/>
    <p:sldId id="396" r:id="rId23"/>
    <p:sldId id="391" r:id="rId24"/>
    <p:sldId id="412" r:id="rId25"/>
    <p:sldId id="413" r:id="rId26"/>
    <p:sldId id="414" r:id="rId27"/>
    <p:sldId id="402" r:id="rId28"/>
    <p:sldId id="407" r:id="rId29"/>
    <p:sldId id="411" r:id="rId30"/>
    <p:sldId id="416" r:id="rId31"/>
    <p:sldId id="266" r:id="rId32"/>
  </p:sldIdLst>
  <p:sldSz cx="9906000" cy="6858000" type="A4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DA2"/>
    <a:srgbClr val="953B57"/>
    <a:srgbClr val="003399"/>
    <a:srgbClr val="2C4E78"/>
    <a:srgbClr val="345C8C"/>
    <a:srgbClr val="EC5273"/>
    <a:srgbClr val="E389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343" autoAdjust="0"/>
  </p:normalViewPr>
  <p:slideViewPr>
    <p:cSldViewPr>
      <p:cViewPr varScale="1">
        <p:scale>
          <a:sx n="106" d="100"/>
          <a:sy n="106" d="100"/>
        </p:scale>
        <p:origin x="1434" y="10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513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H:\Centar%20Proekti%202019\00%20!!!%20PERIMED%202018_2019\296%20!!!!!%20PROVERKA%20na%20MIASTO%20v%20SOFIA%20OTCHET%2017.09.2019%20s%20FILM%20-%20Kasarova\NEW%20otchet%20Nina%20-%20za%2017.09.2019%20Sofia\Za%20KASAROVA%20FINAL%2017.09.2019\Dvij%20fin%20pres%2014.10.2019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9097222222222224"/>
          <c:y val="5.7870370370370378E-2"/>
          <c:w val="0.55000000000000004"/>
          <c:h val="0.88657407407407429"/>
        </c:manualLayout>
      </c:layout>
      <c:pieChart>
        <c:varyColors val="1"/>
        <c:ser>
          <c:idx val="0"/>
          <c:order val="0"/>
          <c:spPr>
            <a:solidFill>
              <a:srgbClr val="FF0000"/>
            </a:solidFill>
            <a:ln>
              <a:solidFill>
                <a:srgbClr val="002060"/>
              </a:solidFill>
            </a:ln>
          </c:spPr>
          <c:dPt>
            <c:idx val="0"/>
            <c:bubble3D val="0"/>
            <c:spPr>
              <a:solidFill>
                <a:srgbClr val="F85E78"/>
              </a:solidFill>
              <a:ln>
                <a:solidFill>
                  <a:srgbClr val="002060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553-40A7-A812-395764571818}"/>
              </c:ext>
            </c:extLst>
          </c:dPt>
          <c:dPt>
            <c:idx val="1"/>
            <c:bubble3D val="0"/>
            <c:spPr>
              <a:solidFill>
                <a:srgbClr val="00B0F0"/>
              </a:solidFill>
              <a:ln>
                <a:solidFill>
                  <a:srgbClr val="002060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553-40A7-A812-395764571818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pPr>
                      <a:defRPr sz="16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</a:defRPr>
                    </a:pPr>
                    <a:r>
                      <a:rPr lang="bg-BG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</a:rPr>
                      <a:t>6.30 млн.лв.</a:t>
                    </a:r>
                  </a:p>
                  <a:p>
                    <a:pPr>
                      <a:defRPr sz="16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</a:defRPr>
                    </a:pPr>
                    <a:r>
                      <a:rPr lang="bg-BG" sz="2000" b="1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</a:rPr>
                      <a:t>38.5%</a:t>
                    </a:r>
                    <a:endParaRPr lang="bg-BG" sz="2000" dirty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D553-40A7-A812-395764571818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21977706692913387"/>
                  <c:y val="-0.17319719497319166"/>
                </c:manualLayout>
              </c:layout>
              <c:tx>
                <c:rich>
                  <a:bodyPr/>
                  <a:lstStyle/>
                  <a:p>
                    <a:pPr>
                      <a:defRPr sz="16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</a:defRPr>
                    </a:pPr>
                    <a:r>
                      <a:rPr lang="bg-BG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</a:rPr>
                      <a:t>11.77  млн.лв.</a:t>
                    </a:r>
                  </a:p>
                  <a:p>
                    <a:pPr>
                      <a:defRPr sz="16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</a:defRPr>
                    </a:pPr>
                    <a:r>
                      <a:rPr lang="bg-BG" sz="2000" b="1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</a:rPr>
                      <a:t>61.5%</a:t>
                    </a:r>
                    <a:endParaRPr lang="bg-BG" sz="2000" dirty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D553-40A7-A812-395764571818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latin typeface="Arial Narrow" pitchFamily="34" charset="0"/>
                  </a:defRPr>
                </a:pPr>
                <a:endParaRPr lang="bg-B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Sheet1!$D$45:$E$45</c:f>
              <c:strCache>
                <c:ptCount val="2"/>
                <c:pt idx="0">
                  <c:v>Изплатени</c:v>
                </c:pt>
                <c:pt idx="1">
                  <c:v>Предстоящи за разходване</c:v>
                </c:pt>
              </c:strCache>
            </c:strRef>
          </c:cat>
          <c:val>
            <c:numRef>
              <c:f>Sheet1!$D$46:$E$46</c:f>
              <c:numCache>
                <c:formatCode>#,##0.00</c:formatCode>
                <c:ptCount val="2"/>
                <c:pt idx="0">
                  <c:v>6304839.5100000007</c:v>
                </c:pt>
                <c:pt idx="1">
                  <c:v>11762790.99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553-40A7-A812-3957645718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spPr>
    <a:noFill/>
    <a:ln>
      <a:noFill/>
    </a:ln>
  </c:sp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9FAB74-0B0F-4C2A-AE9A-78C7A85D5C09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bg-BG"/>
        </a:p>
      </dgm:t>
    </dgm:pt>
    <dgm:pt modelId="{5F4738B3-919E-4987-BC6D-BB33ECE5318B}">
      <dgm:prSet phldrT="[Text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en-US" b="1" dirty="0"/>
            <a:t>I</a:t>
          </a:r>
          <a:endParaRPr lang="bg-BG" b="1" dirty="0"/>
        </a:p>
      </dgm:t>
    </dgm:pt>
    <dgm:pt modelId="{9ED84C46-1CF1-44B0-90FC-B84954DFE878}" type="parTrans" cxnId="{66153081-639B-4B53-A415-2A74E8E168F7}">
      <dgm:prSet/>
      <dgm:spPr/>
      <dgm:t>
        <a:bodyPr/>
        <a:lstStyle/>
        <a:p>
          <a:endParaRPr lang="bg-BG"/>
        </a:p>
      </dgm:t>
    </dgm:pt>
    <dgm:pt modelId="{AE802FC6-894B-4435-8C05-0D939CF35604}" type="sibTrans" cxnId="{66153081-639B-4B53-A415-2A74E8E168F7}">
      <dgm:prSet/>
      <dgm:spPr/>
      <dgm:t>
        <a:bodyPr/>
        <a:lstStyle/>
        <a:p>
          <a:endParaRPr lang="bg-BG"/>
        </a:p>
      </dgm:t>
    </dgm:pt>
    <dgm:pt modelId="{61A55869-83D6-4182-B5C3-D20164B5CB2E}">
      <dgm:prSet phldrT="[Text]" custT="1"/>
      <dgm:spPr/>
      <dgm:t>
        <a:bodyPr/>
        <a:lstStyle/>
        <a:p>
          <a:r>
            <a:rPr lang="bg-BG" sz="2200" b="1" dirty="0"/>
            <a:t>Оборудване и съоръжения от висок клас</a:t>
          </a:r>
        </a:p>
      </dgm:t>
    </dgm:pt>
    <dgm:pt modelId="{AFB14ED9-B05C-4692-88AB-1DFEE703087E}" type="parTrans" cxnId="{0F67ED27-2BE8-4343-8E3C-68DD1622EC39}">
      <dgm:prSet/>
      <dgm:spPr/>
      <dgm:t>
        <a:bodyPr/>
        <a:lstStyle/>
        <a:p>
          <a:endParaRPr lang="bg-BG"/>
        </a:p>
      </dgm:t>
    </dgm:pt>
    <dgm:pt modelId="{C840DCEE-6F3D-4A6D-924E-8B8DA7A38517}" type="sibTrans" cxnId="{0F67ED27-2BE8-4343-8E3C-68DD1622EC39}">
      <dgm:prSet/>
      <dgm:spPr/>
      <dgm:t>
        <a:bodyPr/>
        <a:lstStyle/>
        <a:p>
          <a:endParaRPr lang="bg-BG"/>
        </a:p>
      </dgm:t>
    </dgm:pt>
    <dgm:pt modelId="{A38AD5F0-219A-4705-84D6-F5A8E28BAE2D}">
      <dgm:prSet phldrT="[Text]"/>
      <dgm:spPr>
        <a:solidFill>
          <a:srgbClr val="005DA2"/>
        </a:solidFill>
      </dgm:spPr>
      <dgm:t>
        <a:bodyPr/>
        <a:lstStyle/>
        <a:p>
          <a:r>
            <a:rPr lang="en-US" b="1" dirty="0"/>
            <a:t>III</a:t>
          </a:r>
          <a:endParaRPr lang="bg-BG" b="1" dirty="0"/>
        </a:p>
      </dgm:t>
    </dgm:pt>
    <dgm:pt modelId="{E4D57CBC-4333-49C9-BF11-3F096E24909C}" type="parTrans" cxnId="{9607626E-A8FA-4098-8B9A-D9E8ED5823B3}">
      <dgm:prSet/>
      <dgm:spPr/>
      <dgm:t>
        <a:bodyPr/>
        <a:lstStyle/>
        <a:p>
          <a:endParaRPr lang="bg-BG"/>
        </a:p>
      </dgm:t>
    </dgm:pt>
    <dgm:pt modelId="{105D1443-F9ED-423B-AB74-59530D67CB0F}" type="sibTrans" cxnId="{9607626E-A8FA-4098-8B9A-D9E8ED5823B3}">
      <dgm:prSet/>
      <dgm:spPr/>
      <dgm:t>
        <a:bodyPr/>
        <a:lstStyle/>
        <a:p>
          <a:endParaRPr lang="bg-BG"/>
        </a:p>
      </dgm:t>
    </dgm:pt>
    <dgm:pt modelId="{63EA7EAB-E55E-460C-8072-92D98B137F9E}">
      <dgm:prSet phldrT="[Text]" custT="1"/>
      <dgm:spPr/>
      <dgm:t>
        <a:bodyPr/>
        <a:lstStyle/>
        <a:p>
          <a:r>
            <a:rPr lang="bg-BG" sz="2200" b="1" dirty="0"/>
            <a:t>Академичен ресурс с потенциал и научен капацитет</a:t>
          </a:r>
        </a:p>
      </dgm:t>
    </dgm:pt>
    <dgm:pt modelId="{479328C8-211D-453F-88C3-BBDE837695E0}" type="parTrans" cxnId="{CBFFA505-8B47-40EB-BF8D-FD93EE7042EE}">
      <dgm:prSet/>
      <dgm:spPr/>
      <dgm:t>
        <a:bodyPr/>
        <a:lstStyle/>
        <a:p>
          <a:endParaRPr lang="bg-BG"/>
        </a:p>
      </dgm:t>
    </dgm:pt>
    <dgm:pt modelId="{052B73BA-DCC0-4160-BE54-CB105304AB7A}" type="sibTrans" cxnId="{CBFFA505-8B47-40EB-BF8D-FD93EE7042EE}">
      <dgm:prSet/>
      <dgm:spPr/>
      <dgm:t>
        <a:bodyPr/>
        <a:lstStyle/>
        <a:p>
          <a:endParaRPr lang="bg-BG"/>
        </a:p>
      </dgm:t>
    </dgm:pt>
    <dgm:pt modelId="{5FEE3FE2-DE8E-4511-BFE2-7F90BE68A5F6}">
      <dgm:prSet phldrT="[Text]"/>
      <dgm:spPr>
        <a:solidFill>
          <a:srgbClr val="2C4E78"/>
        </a:solidFill>
      </dgm:spPr>
      <dgm:t>
        <a:bodyPr/>
        <a:lstStyle/>
        <a:p>
          <a:r>
            <a:rPr lang="en-US" b="1" dirty="0"/>
            <a:t>IV</a:t>
          </a:r>
          <a:endParaRPr lang="bg-BG" b="1" dirty="0"/>
        </a:p>
      </dgm:t>
    </dgm:pt>
    <dgm:pt modelId="{75360C95-83DD-456B-8D5F-B8E290907F54}" type="parTrans" cxnId="{1A58DD3D-7911-4FC5-8633-74EF705FE72B}">
      <dgm:prSet/>
      <dgm:spPr/>
      <dgm:t>
        <a:bodyPr/>
        <a:lstStyle/>
        <a:p>
          <a:endParaRPr lang="bg-BG"/>
        </a:p>
      </dgm:t>
    </dgm:pt>
    <dgm:pt modelId="{9023E612-38F2-462C-896A-70E72318BF57}" type="sibTrans" cxnId="{1A58DD3D-7911-4FC5-8633-74EF705FE72B}">
      <dgm:prSet/>
      <dgm:spPr/>
      <dgm:t>
        <a:bodyPr/>
        <a:lstStyle/>
        <a:p>
          <a:endParaRPr lang="bg-BG"/>
        </a:p>
      </dgm:t>
    </dgm:pt>
    <dgm:pt modelId="{1F9CDF09-AD2D-47E1-AEC7-A90019C180D9}">
      <dgm:prSet phldrT="[Text]" custT="1"/>
      <dgm:spPr/>
      <dgm:t>
        <a:bodyPr/>
        <a:lstStyle/>
        <a:p>
          <a:pPr>
            <a:lnSpc>
              <a:spcPct val="90000"/>
            </a:lnSpc>
            <a:spcAft>
              <a:spcPct val="35000"/>
            </a:spcAft>
          </a:pPr>
          <a:r>
            <a:rPr lang="bg-BG" sz="2200" b="1" dirty="0"/>
            <a:t>Научни продукти с:</a:t>
          </a:r>
        </a:p>
        <a:p>
          <a:pPr>
            <a:lnSpc>
              <a:spcPct val="70000"/>
            </a:lnSpc>
            <a:spcAft>
              <a:spcPts val="600"/>
            </a:spcAft>
          </a:pPr>
          <a:r>
            <a:rPr lang="bg-BG" sz="2200" b="1" dirty="0"/>
            <a:t>корпоративен прицел, но:</a:t>
          </a:r>
        </a:p>
        <a:p>
          <a:pPr>
            <a:lnSpc>
              <a:spcPct val="70000"/>
            </a:lnSpc>
            <a:spcAft>
              <a:spcPts val="600"/>
            </a:spcAft>
          </a:pPr>
          <a:r>
            <a:rPr lang="bg-BG" sz="2200" b="1" dirty="0"/>
            <a:t>в широка обществена полза</a:t>
          </a:r>
        </a:p>
      </dgm:t>
    </dgm:pt>
    <dgm:pt modelId="{443CB34B-B022-497F-8DE3-819B80A3AFA9}" type="parTrans" cxnId="{96E52E82-ED1C-4284-AA2A-C8CECB90C146}">
      <dgm:prSet/>
      <dgm:spPr/>
      <dgm:t>
        <a:bodyPr/>
        <a:lstStyle/>
        <a:p>
          <a:endParaRPr lang="bg-BG"/>
        </a:p>
      </dgm:t>
    </dgm:pt>
    <dgm:pt modelId="{2E6627A3-9731-4D0D-A26E-409C3A37D89F}" type="sibTrans" cxnId="{96E52E82-ED1C-4284-AA2A-C8CECB90C146}">
      <dgm:prSet/>
      <dgm:spPr/>
      <dgm:t>
        <a:bodyPr/>
        <a:lstStyle/>
        <a:p>
          <a:endParaRPr lang="bg-BG"/>
        </a:p>
      </dgm:t>
    </dgm:pt>
    <dgm:pt modelId="{FFB8CCB6-302B-4FE6-AF36-B53AC376D9E8}">
      <dgm:prSet phldrT="[Text]"/>
      <dgm:spPr/>
      <dgm:t>
        <a:bodyPr/>
        <a:lstStyle/>
        <a:p>
          <a:r>
            <a:rPr lang="en-US" b="1" dirty="0"/>
            <a:t>II</a:t>
          </a:r>
          <a:endParaRPr lang="bg-BG" b="1" dirty="0"/>
        </a:p>
      </dgm:t>
    </dgm:pt>
    <dgm:pt modelId="{10E71F59-DD16-4B33-8A94-987097FF9DB4}" type="parTrans" cxnId="{EF69101D-A118-4821-BDD3-3D9B5019CB54}">
      <dgm:prSet/>
      <dgm:spPr/>
      <dgm:t>
        <a:bodyPr/>
        <a:lstStyle/>
        <a:p>
          <a:endParaRPr lang="bg-BG"/>
        </a:p>
      </dgm:t>
    </dgm:pt>
    <dgm:pt modelId="{C483A466-B652-4DB1-ABBF-2FEBB9810844}" type="sibTrans" cxnId="{EF69101D-A118-4821-BDD3-3D9B5019CB54}">
      <dgm:prSet/>
      <dgm:spPr/>
      <dgm:t>
        <a:bodyPr/>
        <a:lstStyle/>
        <a:p>
          <a:endParaRPr lang="bg-BG"/>
        </a:p>
      </dgm:t>
    </dgm:pt>
    <dgm:pt modelId="{F8A52946-D4B3-4E87-8E34-BCE71660836B}" type="pres">
      <dgm:prSet presAssocID="{279FAB74-0B0F-4C2A-AE9A-78C7A85D5C09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bg-BG"/>
        </a:p>
      </dgm:t>
    </dgm:pt>
    <dgm:pt modelId="{9288D868-4FE6-4EC6-83C5-90EF9B8B2AE3}" type="pres">
      <dgm:prSet presAssocID="{5F4738B3-919E-4987-BC6D-BB33ECE5318B}" presName="parentText1" presStyleLbl="node1" presStyleIdx="0" presStyleCnt="4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003BAFB5-E18E-458A-B29C-9C0A06D14E8D}" type="pres">
      <dgm:prSet presAssocID="{5F4738B3-919E-4987-BC6D-BB33ECE5318B}" presName="childText1" presStyleLbl="solidAlignAcc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10D0F389-18CD-4C2E-9047-91F40136B42A}" type="pres">
      <dgm:prSet presAssocID="{FFB8CCB6-302B-4FE6-AF36-B53AC376D9E8}" presName="parentText2" presStyleLbl="node1" presStyleIdx="1" presStyleCnt="4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09B554B1-4316-4028-8573-8BF56EFC035C}" type="pres">
      <dgm:prSet presAssocID="{A38AD5F0-219A-4705-84D6-F5A8E28BAE2D}" presName="parentText3" presStyleLbl="node1" presStyleIdx="2" presStyleCnt="4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91960183-699B-4455-9028-89B169CC8398}" type="pres">
      <dgm:prSet presAssocID="{A38AD5F0-219A-4705-84D6-F5A8E28BAE2D}" presName="childText3" presStyleLbl="solidAlignAcc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604B2AC6-1098-4660-96A5-A4A2D24513F8}" type="pres">
      <dgm:prSet presAssocID="{5FEE3FE2-DE8E-4511-BFE2-7F90BE68A5F6}" presName="parentText4" presStyleLbl="node1" presStyleIdx="3" presStyleCnt="4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547144C5-2A03-4F50-9BD8-C5A336766AC4}" type="pres">
      <dgm:prSet presAssocID="{5FEE3FE2-DE8E-4511-BFE2-7F90BE68A5F6}" presName="childText4" presStyleLbl="solidAlignAcc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bg-BG"/>
        </a:p>
      </dgm:t>
    </dgm:pt>
  </dgm:ptLst>
  <dgm:cxnLst>
    <dgm:cxn modelId="{6B06767B-2FB4-40D4-BCB1-3CC61EC7AA0D}" type="presOf" srcId="{279FAB74-0B0F-4C2A-AE9A-78C7A85D5C09}" destId="{F8A52946-D4B3-4E87-8E34-BCE71660836B}" srcOrd="0" destOrd="0" presId="urn:microsoft.com/office/officeart/2009/3/layout/IncreasingArrowsProcess"/>
    <dgm:cxn modelId="{82A374F2-05DD-4901-BA64-B2EB854F250A}" type="presOf" srcId="{61A55869-83D6-4182-B5C3-D20164B5CB2E}" destId="{003BAFB5-E18E-458A-B29C-9C0A06D14E8D}" srcOrd="0" destOrd="0" presId="urn:microsoft.com/office/officeart/2009/3/layout/IncreasingArrowsProcess"/>
    <dgm:cxn modelId="{EF69101D-A118-4821-BDD3-3D9B5019CB54}" srcId="{279FAB74-0B0F-4C2A-AE9A-78C7A85D5C09}" destId="{FFB8CCB6-302B-4FE6-AF36-B53AC376D9E8}" srcOrd="1" destOrd="0" parTransId="{10E71F59-DD16-4B33-8A94-987097FF9DB4}" sibTransId="{C483A466-B652-4DB1-ABBF-2FEBB9810844}"/>
    <dgm:cxn modelId="{7F1A031B-3803-4E78-B30B-AAF9360EC907}" type="presOf" srcId="{1F9CDF09-AD2D-47E1-AEC7-A90019C180D9}" destId="{547144C5-2A03-4F50-9BD8-C5A336766AC4}" srcOrd="0" destOrd="0" presId="urn:microsoft.com/office/officeart/2009/3/layout/IncreasingArrowsProcess"/>
    <dgm:cxn modelId="{96E52E82-ED1C-4284-AA2A-C8CECB90C146}" srcId="{5FEE3FE2-DE8E-4511-BFE2-7F90BE68A5F6}" destId="{1F9CDF09-AD2D-47E1-AEC7-A90019C180D9}" srcOrd="0" destOrd="0" parTransId="{443CB34B-B022-497F-8DE3-819B80A3AFA9}" sibTransId="{2E6627A3-9731-4D0D-A26E-409C3A37D89F}"/>
    <dgm:cxn modelId="{F63C6A15-F58B-4CE4-A2DE-C5FC42A53A65}" type="presOf" srcId="{63EA7EAB-E55E-460C-8072-92D98B137F9E}" destId="{91960183-699B-4455-9028-89B169CC8398}" srcOrd="0" destOrd="0" presId="urn:microsoft.com/office/officeart/2009/3/layout/IncreasingArrowsProcess"/>
    <dgm:cxn modelId="{CBFFA505-8B47-40EB-BF8D-FD93EE7042EE}" srcId="{A38AD5F0-219A-4705-84D6-F5A8E28BAE2D}" destId="{63EA7EAB-E55E-460C-8072-92D98B137F9E}" srcOrd="0" destOrd="0" parTransId="{479328C8-211D-453F-88C3-BBDE837695E0}" sibTransId="{052B73BA-DCC0-4160-BE54-CB105304AB7A}"/>
    <dgm:cxn modelId="{1A58DD3D-7911-4FC5-8633-74EF705FE72B}" srcId="{279FAB74-0B0F-4C2A-AE9A-78C7A85D5C09}" destId="{5FEE3FE2-DE8E-4511-BFE2-7F90BE68A5F6}" srcOrd="3" destOrd="0" parTransId="{75360C95-83DD-456B-8D5F-B8E290907F54}" sibTransId="{9023E612-38F2-462C-896A-70E72318BF57}"/>
    <dgm:cxn modelId="{AEFCB653-B88C-4B72-A817-DC475CE886BA}" type="presOf" srcId="{5FEE3FE2-DE8E-4511-BFE2-7F90BE68A5F6}" destId="{604B2AC6-1098-4660-96A5-A4A2D24513F8}" srcOrd="0" destOrd="0" presId="urn:microsoft.com/office/officeart/2009/3/layout/IncreasingArrowsProcess"/>
    <dgm:cxn modelId="{0F67ED27-2BE8-4343-8E3C-68DD1622EC39}" srcId="{5F4738B3-919E-4987-BC6D-BB33ECE5318B}" destId="{61A55869-83D6-4182-B5C3-D20164B5CB2E}" srcOrd="0" destOrd="0" parTransId="{AFB14ED9-B05C-4692-88AB-1DFEE703087E}" sibTransId="{C840DCEE-6F3D-4A6D-924E-8B8DA7A38517}"/>
    <dgm:cxn modelId="{9607626E-A8FA-4098-8B9A-D9E8ED5823B3}" srcId="{279FAB74-0B0F-4C2A-AE9A-78C7A85D5C09}" destId="{A38AD5F0-219A-4705-84D6-F5A8E28BAE2D}" srcOrd="2" destOrd="0" parTransId="{E4D57CBC-4333-49C9-BF11-3F096E24909C}" sibTransId="{105D1443-F9ED-423B-AB74-59530D67CB0F}"/>
    <dgm:cxn modelId="{66153081-639B-4B53-A415-2A74E8E168F7}" srcId="{279FAB74-0B0F-4C2A-AE9A-78C7A85D5C09}" destId="{5F4738B3-919E-4987-BC6D-BB33ECE5318B}" srcOrd="0" destOrd="0" parTransId="{9ED84C46-1CF1-44B0-90FC-B84954DFE878}" sibTransId="{AE802FC6-894B-4435-8C05-0D939CF35604}"/>
    <dgm:cxn modelId="{DEBB2740-3A0E-4C0E-8668-09EA18972DC3}" type="presOf" srcId="{A38AD5F0-219A-4705-84D6-F5A8E28BAE2D}" destId="{09B554B1-4316-4028-8573-8BF56EFC035C}" srcOrd="0" destOrd="0" presId="urn:microsoft.com/office/officeart/2009/3/layout/IncreasingArrowsProcess"/>
    <dgm:cxn modelId="{96DC3AB0-A4B0-41BF-99A0-E37638C7BCF6}" type="presOf" srcId="{FFB8CCB6-302B-4FE6-AF36-B53AC376D9E8}" destId="{10D0F389-18CD-4C2E-9047-91F40136B42A}" srcOrd="0" destOrd="0" presId="urn:microsoft.com/office/officeart/2009/3/layout/IncreasingArrowsProcess"/>
    <dgm:cxn modelId="{EFEA2A1B-E6BE-4077-A5A6-5132F26A1C12}" type="presOf" srcId="{5F4738B3-919E-4987-BC6D-BB33ECE5318B}" destId="{9288D868-4FE6-4EC6-83C5-90EF9B8B2AE3}" srcOrd="0" destOrd="0" presId="urn:microsoft.com/office/officeart/2009/3/layout/IncreasingArrowsProcess"/>
    <dgm:cxn modelId="{F5BB7CAB-D701-4050-A725-68B6D6EE49BA}" type="presParOf" srcId="{F8A52946-D4B3-4E87-8E34-BCE71660836B}" destId="{9288D868-4FE6-4EC6-83C5-90EF9B8B2AE3}" srcOrd="0" destOrd="0" presId="urn:microsoft.com/office/officeart/2009/3/layout/IncreasingArrowsProcess"/>
    <dgm:cxn modelId="{3EA65025-37E8-4992-A73A-9131A2B62E65}" type="presParOf" srcId="{F8A52946-D4B3-4E87-8E34-BCE71660836B}" destId="{003BAFB5-E18E-458A-B29C-9C0A06D14E8D}" srcOrd="1" destOrd="0" presId="urn:microsoft.com/office/officeart/2009/3/layout/IncreasingArrowsProcess"/>
    <dgm:cxn modelId="{9878E79B-DA92-473B-9653-2BE2C8A130A1}" type="presParOf" srcId="{F8A52946-D4B3-4E87-8E34-BCE71660836B}" destId="{10D0F389-18CD-4C2E-9047-91F40136B42A}" srcOrd="2" destOrd="0" presId="urn:microsoft.com/office/officeart/2009/3/layout/IncreasingArrowsProcess"/>
    <dgm:cxn modelId="{9BF2687F-0695-4A55-A0C7-388FE09558F2}" type="presParOf" srcId="{F8A52946-D4B3-4E87-8E34-BCE71660836B}" destId="{09B554B1-4316-4028-8573-8BF56EFC035C}" srcOrd="3" destOrd="0" presId="urn:microsoft.com/office/officeart/2009/3/layout/IncreasingArrowsProcess"/>
    <dgm:cxn modelId="{2A9F372B-4CA4-4082-9EED-9E0529D47589}" type="presParOf" srcId="{F8A52946-D4B3-4E87-8E34-BCE71660836B}" destId="{91960183-699B-4455-9028-89B169CC8398}" srcOrd="4" destOrd="0" presId="urn:microsoft.com/office/officeart/2009/3/layout/IncreasingArrowsProcess"/>
    <dgm:cxn modelId="{F40C4F6A-021D-44BC-B98E-D3D5A49E8A12}" type="presParOf" srcId="{F8A52946-D4B3-4E87-8E34-BCE71660836B}" destId="{604B2AC6-1098-4660-96A5-A4A2D24513F8}" srcOrd="5" destOrd="0" presId="urn:microsoft.com/office/officeart/2009/3/layout/IncreasingArrowsProcess"/>
    <dgm:cxn modelId="{6894F09D-715A-4CAE-A899-163C30DFD7EB}" type="presParOf" srcId="{F8A52946-D4B3-4E87-8E34-BCE71660836B}" destId="{547144C5-2A03-4F50-9BD8-C5A336766AC4}" srcOrd="6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18830" cy="493316"/>
          </a:xfrm>
          <a:prstGeom prst="rect">
            <a:avLst/>
          </a:prstGeom>
        </p:spPr>
        <p:txBody>
          <a:bodyPr vert="horz" lIns="90761" tIns="45380" rIns="90761" bIns="45380" rtlCol="0"/>
          <a:lstStyle>
            <a:lvl1pPr algn="l">
              <a:defRPr sz="1200"/>
            </a:lvl1pPr>
          </a:lstStyle>
          <a:p>
            <a:r>
              <a:rPr lang="ru-RU" smtClean="0"/>
              <a:t>Пресконференция "Напредък по проект ПЕРИМЕД - пример за добра практика"</a:t>
            </a:r>
            <a:endParaRPr lang="bg-BG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6" y="0"/>
            <a:ext cx="2918830" cy="493316"/>
          </a:xfrm>
          <a:prstGeom prst="rect">
            <a:avLst/>
          </a:prstGeom>
        </p:spPr>
        <p:txBody>
          <a:bodyPr vert="horz" lIns="90761" tIns="45380" rIns="90761" bIns="45380" rtlCol="0"/>
          <a:lstStyle>
            <a:lvl1pPr algn="r">
              <a:defRPr sz="1200"/>
            </a:lvl1pPr>
          </a:lstStyle>
          <a:p>
            <a:fld id="{69730B68-715A-4FE7-A9F8-977E6E0E328E}" type="datetime7">
              <a:rPr lang="bg-BG" smtClean="0"/>
              <a:t>дек-19</a:t>
            </a:fld>
            <a:endParaRPr lang="bg-BG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9371285"/>
            <a:ext cx="2918830" cy="493316"/>
          </a:xfrm>
          <a:prstGeom prst="rect">
            <a:avLst/>
          </a:prstGeom>
        </p:spPr>
        <p:txBody>
          <a:bodyPr vert="horz" lIns="90761" tIns="45380" rIns="90761" bIns="45380" rtlCol="0" anchor="b"/>
          <a:lstStyle>
            <a:lvl1pPr algn="l">
              <a:defRPr sz="1200"/>
            </a:lvl1pPr>
          </a:lstStyle>
          <a:p>
            <a:r>
              <a:rPr lang="bg-BG" smtClean="0"/>
              <a:t>14 октомври 2019 г.</a:t>
            </a:r>
            <a:endParaRPr lang="bg-BG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6" y="9371285"/>
            <a:ext cx="2918830" cy="493316"/>
          </a:xfrm>
          <a:prstGeom prst="rect">
            <a:avLst/>
          </a:prstGeom>
        </p:spPr>
        <p:txBody>
          <a:bodyPr vert="horz" lIns="90761" tIns="45380" rIns="90761" bIns="45380" rtlCol="0" anchor="b"/>
          <a:lstStyle>
            <a:lvl1pPr algn="r">
              <a:defRPr sz="1200"/>
            </a:lvl1pPr>
          </a:lstStyle>
          <a:p>
            <a:fld id="{F55E682B-55E4-4112-ABE7-1FDF24E030DA}" type="slidenum">
              <a:rPr lang="bg-BG" smtClean="0"/>
              <a:pPr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74118088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565" cy="493868"/>
          </a:xfrm>
          <a:prstGeom prst="rect">
            <a:avLst/>
          </a:prstGeom>
        </p:spPr>
        <p:txBody>
          <a:bodyPr vert="horz" lIns="90761" tIns="45380" rIns="90761" bIns="45380" rtlCol="0"/>
          <a:lstStyle>
            <a:lvl1pPr algn="l">
              <a:defRPr sz="1200"/>
            </a:lvl1pPr>
          </a:lstStyle>
          <a:p>
            <a:r>
              <a:rPr lang="ru-RU" smtClean="0"/>
              <a:t>Пресконференция "Напредък по проект ПЕРИМЕД - пример за добра практика"</a:t>
            </a:r>
            <a:endParaRPr lang="bg-BG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4627" y="1"/>
            <a:ext cx="2919565" cy="493868"/>
          </a:xfrm>
          <a:prstGeom prst="rect">
            <a:avLst/>
          </a:prstGeom>
        </p:spPr>
        <p:txBody>
          <a:bodyPr vert="horz" lIns="90761" tIns="45380" rIns="90761" bIns="45380" rtlCol="0"/>
          <a:lstStyle>
            <a:lvl1pPr algn="r">
              <a:defRPr sz="1200"/>
            </a:lvl1pPr>
          </a:lstStyle>
          <a:p>
            <a:fld id="{15636787-2FED-49C9-918A-6E09B4CBFD14}" type="datetime7">
              <a:rPr lang="bg-BG" smtClean="0"/>
              <a:t>дек-19</a:t>
            </a:fld>
            <a:endParaRPr lang="bg-BG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95325" y="739775"/>
            <a:ext cx="534511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61" tIns="45380" rIns="90761" bIns="45380" rtlCol="0" anchor="ctr"/>
          <a:lstStyle/>
          <a:p>
            <a:endParaRPr lang="bg-BG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263" y="4686223"/>
            <a:ext cx="5389240" cy="4440077"/>
          </a:xfrm>
          <a:prstGeom prst="rect">
            <a:avLst/>
          </a:prstGeom>
        </p:spPr>
        <p:txBody>
          <a:bodyPr vert="horz" lIns="90761" tIns="45380" rIns="90761" bIns="4538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370869"/>
            <a:ext cx="2919565" cy="493867"/>
          </a:xfrm>
          <a:prstGeom prst="rect">
            <a:avLst/>
          </a:prstGeom>
        </p:spPr>
        <p:txBody>
          <a:bodyPr vert="horz" lIns="90761" tIns="45380" rIns="90761" bIns="45380" rtlCol="0" anchor="b"/>
          <a:lstStyle>
            <a:lvl1pPr algn="l">
              <a:defRPr sz="1200"/>
            </a:lvl1pPr>
          </a:lstStyle>
          <a:p>
            <a:r>
              <a:rPr lang="bg-BG" smtClean="0"/>
              <a:t>14 октомври 2019 г.</a:t>
            </a:r>
            <a:endParaRPr lang="bg-BG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4627" y="9370869"/>
            <a:ext cx="2919565" cy="493867"/>
          </a:xfrm>
          <a:prstGeom prst="rect">
            <a:avLst/>
          </a:prstGeom>
        </p:spPr>
        <p:txBody>
          <a:bodyPr vert="horz" lIns="90761" tIns="45380" rIns="90761" bIns="45380" rtlCol="0" anchor="b"/>
          <a:lstStyle>
            <a:lvl1pPr algn="r">
              <a:defRPr sz="1200"/>
            </a:lvl1pPr>
          </a:lstStyle>
          <a:p>
            <a:fld id="{BEC2E7CA-5A8E-461E-88B2-DA39C00C4B77}" type="slidenum">
              <a:rPr lang="bg-BG" smtClean="0"/>
              <a:pPr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056178930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dirty="0" smtClean="0"/>
              <a:t>1.Да</a:t>
            </a:r>
            <a:r>
              <a:rPr lang="bg-BG" baseline="0" dirty="0" smtClean="0"/>
              <a:t> ИЗГРАДИМ ИНФРАСТУКТУРА с оборудване и съоръжения; 2. Да РАЗРАБОТИМ </a:t>
            </a:r>
            <a:r>
              <a:rPr lang="bg-BG" baseline="0" dirty="0" err="1" smtClean="0"/>
              <a:t>аванг</a:t>
            </a:r>
            <a:r>
              <a:rPr lang="bg-BG" baseline="0" dirty="0" smtClean="0"/>
              <a:t>. технологии‘ 3. Да ОСИГУРИМ акад. ресурс; 4. Да   ПОЛУЧИМ научни продукти….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C2E7CA-5A8E-461E-88B2-DA39C00C4B77}" type="slidenum">
              <a:rPr lang="bg-BG" smtClean="0"/>
              <a:pPr/>
              <a:t>5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bg-BG" smtClean="0"/>
              <a:t>14 октомври 2019 г.</a:t>
            </a:r>
            <a:endParaRPr lang="bg-BG" dirty="0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ru-RU" smtClean="0"/>
              <a:t>Пресконференция "Напредък по проект ПЕРИМЕД - пример за добра практика"</a:t>
            </a:r>
            <a:endParaRPr lang="bg-BG" dirty="0"/>
          </a:p>
        </p:txBody>
      </p:sp>
      <p:sp>
        <p:nvSpPr>
          <p:cNvPr id="7" name="Date Placeholder 6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44EA2FDD-4454-4E33-8714-8B706F889AC6}" type="datetime7">
              <a:rPr lang="bg-BG" smtClean="0"/>
              <a:t>дек-19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6764255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C2E7CA-5A8E-461E-88B2-DA39C00C4B77}" type="slidenum">
              <a:rPr lang="bg-BG" smtClean="0"/>
              <a:pPr/>
              <a:t>6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bg-BG" smtClean="0"/>
              <a:t>14 октомври 2019 г.</a:t>
            </a:r>
            <a:endParaRPr lang="bg-BG" dirty="0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ru-RU" smtClean="0"/>
              <a:t>Пресконференция "Напредък по проект ПЕРИМЕД - пример за добра практика"</a:t>
            </a:r>
            <a:endParaRPr lang="bg-BG" dirty="0"/>
          </a:p>
        </p:txBody>
      </p:sp>
      <p:sp>
        <p:nvSpPr>
          <p:cNvPr id="7" name="Date Placeholder 6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E1DB3A3D-EC22-409D-8DA3-5D7B23CEB94B}" type="datetime7">
              <a:rPr lang="bg-BG" smtClean="0"/>
              <a:t>дек-19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5003196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dirty="0" smtClean="0"/>
              <a:t>Лаборатория</a:t>
            </a:r>
            <a:r>
              <a:rPr lang="bg-BG" baseline="0" dirty="0" smtClean="0"/>
              <a:t> за разработване на лекарства за персонализирана терапия – точното лекарство за точния пациент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C2E7CA-5A8E-461E-88B2-DA39C00C4B77}" type="slidenum">
              <a:rPr lang="bg-BG" smtClean="0"/>
              <a:pPr/>
              <a:t>8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bg-BG" smtClean="0"/>
              <a:t>14 октомври 2019 г.</a:t>
            </a:r>
            <a:endParaRPr lang="bg-BG" dirty="0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ru-RU" smtClean="0"/>
              <a:t>Пресконференция "Напредък по проект ПЕРИМЕД - пример за добра практика"</a:t>
            </a:r>
            <a:endParaRPr lang="bg-BG" dirty="0"/>
          </a:p>
        </p:txBody>
      </p:sp>
      <p:sp>
        <p:nvSpPr>
          <p:cNvPr id="7" name="Date Placeholder 6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BA11D972-49C6-47DF-9974-34771D5741A6}" type="datetime7">
              <a:rPr lang="bg-BG" smtClean="0"/>
              <a:t>дек-19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6018520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dirty="0" smtClean="0"/>
              <a:t>Апарат</a:t>
            </a:r>
            <a:r>
              <a:rPr lang="bg-BG" baseline="0" dirty="0" smtClean="0"/>
              <a:t> за сортиране (</a:t>
            </a:r>
            <a:r>
              <a:rPr lang="bg-BG" baseline="0" dirty="0" err="1" smtClean="0"/>
              <a:t>изолриане</a:t>
            </a:r>
            <a:r>
              <a:rPr lang="bg-BG" baseline="0" dirty="0" smtClean="0"/>
              <a:t>) на имунни клетки при болни с туморни заболявания на кръвта  като остра левкемия. С тези клетки могат да се правят изследвания за проучване наличието на гени, обуславящи резистентност на тумора към използваните лекарства в хода на лечението или да се изследва чувствителността към самото лечебно </a:t>
            </a:r>
            <a:r>
              <a:rPr lang="bg-BG" baseline="0" dirty="0" err="1" smtClean="0"/>
              <a:t>срество</a:t>
            </a:r>
            <a:r>
              <a:rPr lang="bg-BG" baseline="0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C2E7CA-5A8E-461E-88B2-DA39C00C4B77}" type="slidenum">
              <a:rPr lang="bg-BG" smtClean="0"/>
              <a:pPr/>
              <a:t>13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bg-BG" smtClean="0"/>
              <a:t>14 октомври 2019 г.</a:t>
            </a:r>
            <a:endParaRPr lang="bg-BG" dirty="0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ru-RU" smtClean="0"/>
              <a:t>Пресконференция "Напредък по проект ПЕРИМЕД - пример за добра практика"</a:t>
            </a:r>
            <a:endParaRPr lang="bg-BG" dirty="0"/>
          </a:p>
        </p:txBody>
      </p:sp>
      <p:sp>
        <p:nvSpPr>
          <p:cNvPr id="7" name="Date Placeholder 6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8E2D00AB-789F-45C7-ACBD-72606C050968}" type="datetime7">
              <a:rPr lang="bg-BG" smtClean="0"/>
              <a:t>дек-19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0363606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C2E7CA-5A8E-461E-88B2-DA39C00C4B77}" type="slidenum">
              <a:rPr lang="bg-BG" smtClean="0"/>
              <a:pPr/>
              <a:t>14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bg-BG" smtClean="0"/>
              <a:t>14 октомври 2019 г.</a:t>
            </a:r>
            <a:endParaRPr lang="bg-BG" dirty="0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ru-RU" smtClean="0"/>
              <a:t>Пресконференция "Напредък по проект ПЕРИМЕД - пример за добра практика"</a:t>
            </a:r>
            <a:endParaRPr lang="bg-BG" dirty="0"/>
          </a:p>
        </p:txBody>
      </p:sp>
      <p:sp>
        <p:nvSpPr>
          <p:cNvPr id="7" name="Date Placeholder 6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10D736CC-04AF-4ADD-A328-9FFCFB931A9F}" type="datetime7">
              <a:rPr lang="bg-BG" smtClean="0"/>
              <a:t>дек-19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8766142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="1" dirty="0">
                <a:solidFill>
                  <a:schemeClr val="dk1"/>
                </a:solidFill>
                <a:latin typeface="Arial Narrow" pitchFamily="34" charset="0"/>
              </a:rPr>
              <a:t>Рентгенов дифрактометър: фазов анализ, </a:t>
            </a:r>
            <a:r>
              <a:rPr lang="en-US" b="1" dirty="0">
                <a:solidFill>
                  <a:schemeClr val="dk1"/>
                </a:solidFill>
                <a:latin typeface="Arial Narrow" pitchFamily="34" charset="0"/>
              </a:rPr>
              <a:t>SAXS USAXS, </a:t>
            </a:r>
            <a:r>
              <a:rPr lang="bg-BG" b="1" dirty="0" err="1">
                <a:solidFill>
                  <a:schemeClr val="dk1"/>
                </a:solidFill>
                <a:latin typeface="Arial Narrow" pitchFamily="34" charset="0"/>
              </a:rPr>
              <a:t>микро</a:t>
            </a:r>
            <a:r>
              <a:rPr lang="bg-BG" b="1" dirty="0">
                <a:solidFill>
                  <a:schemeClr val="dk1"/>
                </a:solidFill>
                <a:latin typeface="Arial Narrow" pitchFamily="34" charset="0"/>
              </a:rPr>
              <a:t>-дифракция, променлива температура, анализ на течни проби – основен метод за анализ на „твърди“ в-ва (</a:t>
            </a:r>
            <a:r>
              <a:rPr lang="en-US" b="1" dirty="0">
                <a:solidFill>
                  <a:schemeClr val="dk1"/>
                </a:solidFill>
                <a:latin typeface="Arial Narrow" pitchFamily="34" charset="0"/>
              </a:rPr>
              <a:t>solid state)</a:t>
            </a:r>
            <a:r>
              <a:rPr lang="bg-BG" b="1" dirty="0">
                <a:solidFill>
                  <a:schemeClr val="dk1"/>
                </a:solidFill>
                <a:latin typeface="Arial Narrow" pitchFamily="34" charset="0"/>
              </a:rPr>
              <a:t>.</a:t>
            </a:r>
            <a:endParaRPr lang="en-US" b="1" dirty="0">
              <a:solidFill>
                <a:schemeClr val="dk1"/>
              </a:solidFill>
              <a:latin typeface="Arial Narrow" pitchFamily="34" charset="0"/>
            </a:endParaRPr>
          </a:p>
          <a:p>
            <a:r>
              <a:rPr lang="ru-RU" b="1" dirty="0">
                <a:solidFill>
                  <a:schemeClr val="dk1"/>
                </a:solidFill>
                <a:latin typeface="Arial Narrow" pitchFamily="34" charset="0"/>
              </a:rPr>
              <a:t>Диференциално сканиращ калориметър</a:t>
            </a:r>
            <a:r>
              <a:rPr lang="en-US" b="1" dirty="0">
                <a:solidFill>
                  <a:schemeClr val="dk1"/>
                </a:solidFill>
                <a:latin typeface="Arial Narrow" pitchFamily="34" charset="0"/>
              </a:rPr>
              <a:t> : </a:t>
            </a:r>
            <a:r>
              <a:rPr lang="bg-BG" b="1" dirty="0">
                <a:solidFill>
                  <a:schemeClr val="dk1"/>
                </a:solidFill>
                <a:latin typeface="Arial Narrow" pitchFamily="34" charset="0"/>
              </a:rPr>
              <a:t> ефекти при нагряване и  охлаждане, фазови преходи (</a:t>
            </a:r>
            <a:r>
              <a:rPr lang="bg-BG" b="1" dirty="0" err="1">
                <a:solidFill>
                  <a:schemeClr val="dk1"/>
                </a:solidFill>
                <a:latin typeface="Arial Narrow" pitchFamily="34" charset="0"/>
              </a:rPr>
              <a:t>полиморфи</a:t>
            </a:r>
            <a:r>
              <a:rPr lang="bg-BG" b="1" dirty="0">
                <a:solidFill>
                  <a:schemeClr val="dk1"/>
                </a:solidFill>
                <a:latin typeface="Arial Narrow" pitchFamily="34" charset="0"/>
              </a:rPr>
              <a:t>), обратимост на ефекта т.е.  Стабилност/нестабилност.</a:t>
            </a:r>
          </a:p>
          <a:p>
            <a:r>
              <a:rPr lang="bg-BG" b="1" dirty="0">
                <a:solidFill>
                  <a:schemeClr val="dk1"/>
                </a:solidFill>
                <a:latin typeface="Arial Narrow" pitchFamily="34" charset="0"/>
              </a:rPr>
              <a:t>Определяне на специфична повърхност и размер на пори (</a:t>
            </a:r>
            <a:r>
              <a:rPr lang="en-US" b="1" dirty="0">
                <a:solidFill>
                  <a:schemeClr val="dk1"/>
                </a:solidFill>
                <a:latin typeface="Arial Narrow" pitchFamily="34" charset="0"/>
              </a:rPr>
              <a:t>BET)</a:t>
            </a:r>
            <a:r>
              <a:rPr lang="bg-BG" b="1" dirty="0">
                <a:solidFill>
                  <a:schemeClr val="dk1"/>
                </a:solidFill>
                <a:latin typeface="Arial Narrow" pitchFamily="34" charset="0"/>
              </a:rPr>
              <a:t>: информация за активна повърхност и възможност за ефективно „натоварване“ на носителя с „лекарство“</a:t>
            </a:r>
            <a:r>
              <a:rPr lang="en-US" b="1" dirty="0">
                <a:solidFill>
                  <a:schemeClr val="dk1"/>
                </a:solidFill>
                <a:latin typeface="Arial Narrow" pitchFamily="34" charset="0"/>
              </a:rPr>
              <a:t>, </a:t>
            </a:r>
            <a:r>
              <a:rPr lang="bg-BG" b="1" dirty="0" err="1">
                <a:solidFill>
                  <a:schemeClr val="dk1"/>
                </a:solidFill>
                <a:latin typeface="Arial Narrow" pitchFamily="34" charset="0"/>
              </a:rPr>
              <a:t>хими</a:t>
            </a:r>
            <a:r>
              <a:rPr lang="bg-BG" b="1" dirty="0">
                <a:solidFill>
                  <a:schemeClr val="dk1"/>
                </a:solidFill>
                <a:latin typeface="Arial Narrow" pitchFamily="34" charset="0"/>
              </a:rPr>
              <a:t> и/или </a:t>
            </a:r>
            <a:r>
              <a:rPr lang="bg-BG" b="1" dirty="0" err="1">
                <a:solidFill>
                  <a:schemeClr val="dk1"/>
                </a:solidFill>
                <a:latin typeface="Arial Narrow" pitchFamily="34" charset="0"/>
              </a:rPr>
              <a:t>физисорбция</a:t>
            </a:r>
            <a:r>
              <a:rPr lang="bg-BG" b="1" dirty="0">
                <a:solidFill>
                  <a:schemeClr val="dk1"/>
                </a:solidFill>
                <a:latin typeface="Arial Narrow" pitchFamily="34" charset="0"/>
              </a:rPr>
              <a:t>. </a:t>
            </a:r>
          </a:p>
          <a:p>
            <a:r>
              <a:rPr lang="ru-RU" b="1" dirty="0">
                <a:solidFill>
                  <a:schemeClr val="dk1"/>
                </a:solidFill>
                <a:latin typeface="Arial Narrow" pitchFamily="34" charset="0"/>
              </a:rPr>
              <a:t>Изотермочен титрувален калориметър (</a:t>
            </a:r>
            <a:r>
              <a:rPr lang="en-US" b="1" dirty="0">
                <a:solidFill>
                  <a:schemeClr val="dk1"/>
                </a:solidFill>
                <a:latin typeface="Arial Narrow" pitchFamily="34" charset="0"/>
              </a:rPr>
              <a:t>ITC</a:t>
            </a:r>
            <a:r>
              <a:rPr lang="bg-BG" b="1" dirty="0">
                <a:solidFill>
                  <a:schemeClr val="dk1"/>
                </a:solidFill>
                <a:latin typeface="Arial Narrow" pitchFamily="34" charset="0"/>
              </a:rPr>
              <a:t>): наличие на  взаимодействие в течна среда:  вид на в-</a:t>
            </a:r>
            <a:r>
              <a:rPr lang="bg-BG" b="1" dirty="0" err="1">
                <a:solidFill>
                  <a:schemeClr val="dk1"/>
                </a:solidFill>
                <a:latin typeface="Arial Narrow" pitchFamily="34" charset="0"/>
              </a:rPr>
              <a:t>ие</a:t>
            </a:r>
            <a:r>
              <a:rPr lang="bg-BG" b="1" dirty="0">
                <a:solidFill>
                  <a:schemeClr val="dk1"/>
                </a:solidFill>
                <a:latin typeface="Arial Narrow" pitchFamily="34" charset="0"/>
              </a:rPr>
              <a:t>: </a:t>
            </a:r>
            <a:r>
              <a:rPr lang="en-US" b="1" dirty="0">
                <a:solidFill>
                  <a:schemeClr val="dk1"/>
                </a:solidFill>
                <a:latin typeface="Arial Narrow" pitchFamily="34" charset="0"/>
              </a:rPr>
              <a:t>binding </a:t>
            </a:r>
            <a:r>
              <a:rPr lang="bg-BG" b="1" dirty="0">
                <a:solidFill>
                  <a:schemeClr val="dk1"/>
                </a:solidFill>
                <a:latin typeface="Arial Narrow" pitchFamily="34" charset="0"/>
              </a:rPr>
              <a:t>свързване или </a:t>
            </a:r>
            <a:r>
              <a:rPr lang="en-US" b="1" dirty="0">
                <a:solidFill>
                  <a:schemeClr val="dk1"/>
                </a:solidFill>
                <a:latin typeface="Arial Narrow" pitchFamily="34" charset="0"/>
              </a:rPr>
              <a:t>release,  </a:t>
            </a:r>
            <a:r>
              <a:rPr lang="bg-BG" b="1" dirty="0">
                <a:solidFill>
                  <a:schemeClr val="dk1"/>
                </a:solidFill>
                <a:latin typeface="Arial Narrow" pitchFamily="34" charset="0"/>
              </a:rPr>
              <a:t>брой активни центрове, сила на в-</a:t>
            </a:r>
            <a:r>
              <a:rPr lang="bg-BG" b="1" dirty="0" err="1">
                <a:solidFill>
                  <a:schemeClr val="dk1"/>
                </a:solidFill>
                <a:latin typeface="Arial Narrow" pitchFamily="34" charset="0"/>
              </a:rPr>
              <a:t>ие</a:t>
            </a:r>
            <a:r>
              <a:rPr lang="bg-BG" b="1" dirty="0">
                <a:solidFill>
                  <a:schemeClr val="dk1"/>
                </a:solidFill>
                <a:latin typeface="Arial Narrow" pitchFamily="34" charset="0"/>
              </a:rPr>
              <a:t>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C2E7CA-5A8E-461E-88B2-DA39C00C4B77}" type="slidenum">
              <a:rPr lang="bg-BG" smtClean="0"/>
              <a:pPr/>
              <a:t>18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bg-BG" smtClean="0"/>
              <a:t>14 октомври 2019 г.</a:t>
            </a:r>
            <a:endParaRPr lang="bg-BG" dirty="0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ru-RU" smtClean="0"/>
              <a:t>Пресконференция "Напредък по проект ПЕРИМЕД - пример за добра практика"</a:t>
            </a:r>
            <a:endParaRPr lang="bg-BG" dirty="0"/>
          </a:p>
        </p:txBody>
      </p:sp>
      <p:sp>
        <p:nvSpPr>
          <p:cNvPr id="7" name="Date Placeholder 6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F98BE514-40E5-4977-AC4E-60D15FC79017}" type="datetime7">
              <a:rPr lang="bg-BG" smtClean="0"/>
              <a:t>дек-19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8310799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g-BG" sz="1800" dirty="0" smtClean="0">
                <a:latin typeface="Arial" pitchFamily="34" charset="0"/>
                <a:cs typeface="Arial" pitchFamily="34" charset="0"/>
              </a:rPr>
              <a:t>покана за членство и подадена кандидатура. при </a:t>
            </a:r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разработване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 на нови </a:t>
            </a:r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биологично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активни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 вещества с </a:t>
            </a:r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противотуморен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ефект</a:t>
            </a:r>
            <a:r>
              <a:rPr lang="bg-BG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bg-BG" sz="16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bg-BG" sz="1600" i="1" dirty="0" smtClean="0">
                <a:latin typeface="Arial" pitchFamily="34" charset="0"/>
                <a:cs typeface="Arial" pitchFamily="34" charset="0"/>
              </a:rPr>
              <a:t>МУ-Пловдив /Катедра „Химични науки“/  е партньор в програмата</a:t>
            </a:r>
            <a:r>
              <a:rPr lang="bg-BG" sz="1600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bg-BG" sz="18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ru-RU" smtClean="0"/>
              <a:t>Пресконференция "Напредък по проект ПЕРИМЕД - пример за добра практика"</a:t>
            </a:r>
            <a:endParaRPr lang="bg-BG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15636787-2FED-49C9-918A-6E09B4CBFD14}" type="datetime7">
              <a:rPr lang="bg-BG" smtClean="0"/>
              <a:t>дек-19</a:t>
            </a:fld>
            <a:endParaRPr lang="bg-BG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bg-BG" smtClean="0"/>
              <a:t>14 октомври 2019 г.</a:t>
            </a:r>
            <a:endParaRPr lang="bg-BG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EC2E7CA-5A8E-461E-88B2-DA39C00C4B77}" type="slidenum">
              <a:rPr lang="bg-BG" smtClean="0"/>
              <a:pPr/>
              <a:t>20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8645268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07633">
              <a:defRPr/>
            </a:pPr>
            <a:r>
              <a:rPr lang="bg-BG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Научна дейност по проекта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в Институт по минералогия и кристалография, БАН, София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bg-BG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е  формално обвързана с научната дейност на МУ-Пловдив но физикохимични характеристики  са необходими по повечето научни РП и на практика физикохимични характеристики и изследвания ще подпомагат всичко научни работни пакети. 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C2E7CA-5A8E-461E-88B2-DA39C00C4B77}" type="slidenum">
              <a:rPr lang="bg-BG" smtClean="0"/>
              <a:pPr/>
              <a:t>26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bg-BG" smtClean="0"/>
              <a:t>14 октомври 2019 г.</a:t>
            </a:r>
            <a:endParaRPr lang="bg-BG" dirty="0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ru-RU" smtClean="0"/>
              <a:t>Пресконференция "Напредък по проект ПЕРИМЕД - пример за добра практика"</a:t>
            </a:r>
            <a:endParaRPr lang="bg-BG" dirty="0"/>
          </a:p>
        </p:txBody>
      </p:sp>
      <p:sp>
        <p:nvSpPr>
          <p:cNvPr id="7" name="Date Placeholder 6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8435FBD-E9E6-42F4-AF3C-EA7664967C1C}" type="datetime7">
              <a:rPr lang="bg-BG" smtClean="0"/>
              <a:t>дек-19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5071979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C2E7CA-5A8E-461E-88B2-DA39C00C4B77}" type="slidenum">
              <a:rPr lang="bg-BG" smtClean="0"/>
              <a:pPr/>
              <a:t>27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bg-BG" smtClean="0"/>
              <a:t>14 октомври 2019 г.</a:t>
            </a:r>
            <a:endParaRPr lang="bg-BG" dirty="0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ru-RU" smtClean="0"/>
              <a:t>Пресконференция "Напредък по проект ПЕРИМЕД - пример за добра практика"</a:t>
            </a:r>
            <a:endParaRPr lang="bg-BG" dirty="0"/>
          </a:p>
        </p:txBody>
      </p:sp>
      <p:sp>
        <p:nvSpPr>
          <p:cNvPr id="7" name="Date Placeholder 6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0A0530AE-A9A5-4202-B08A-A1510CF1BE24}" type="datetime7">
              <a:rPr lang="bg-BG" smtClean="0"/>
              <a:t>дек-19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374320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FFCAF-7873-4D71-BC15-4EC102DBF99A}" type="datetimeFigureOut">
              <a:rPr lang="bg-BG" smtClean="0"/>
              <a:pPr/>
              <a:t>16.12.2019 г.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AD1D-577D-4F27-A1D3-2AF4732FDB0E}" type="slidenum">
              <a:rPr lang="bg-BG" smtClean="0"/>
              <a:pPr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385063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28600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FFCAF-7873-4D71-BC15-4EC102DBF99A}" type="datetimeFigureOut">
              <a:rPr lang="bg-BG" smtClean="0"/>
              <a:pPr/>
              <a:t>16.12.2019 г.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AD1D-577D-4F27-A1D3-2AF4732FDB0E}" type="slidenum">
              <a:rPr lang="bg-BG" smtClean="0"/>
              <a:pPr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142491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FFCAF-7873-4D71-BC15-4EC102DBF99A}" type="datetimeFigureOut">
              <a:rPr lang="bg-BG" smtClean="0"/>
              <a:pPr/>
              <a:t>16.12.2019 г.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AD1D-577D-4F27-A1D3-2AF4732FDB0E}" type="slidenum">
              <a:rPr lang="bg-BG" smtClean="0"/>
              <a:pPr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218590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28600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FFCAF-7873-4D71-BC15-4EC102DBF99A}" type="datetimeFigureOut">
              <a:rPr lang="bg-BG" smtClean="0"/>
              <a:pPr/>
              <a:t>16.12.2019 г.</a:t>
            </a:fld>
            <a:endParaRPr lang="bg-BG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AD1D-577D-4F27-A1D3-2AF4732FDB0E}" type="slidenum">
              <a:rPr lang="bg-BG" smtClean="0"/>
              <a:pPr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857331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28600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FFCAF-7873-4D71-BC15-4EC102DBF99A}" type="datetimeFigureOut">
              <a:rPr lang="bg-BG" smtClean="0"/>
              <a:pPr/>
              <a:t>16.12.2019 г.</a:t>
            </a:fld>
            <a:endParaRPr lang="bg-BG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AD1D-577D-4F27-A1D3-2AF4732FDB0E}" type="slidenum">
              <a:rPr lang="bg-BG" smtClean="0"/>
              <a:pPr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105205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28600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FFCAF-7873-4D71-BC15-4EC102DBF99A}" type="datetimeFigureOut">
              <a:rPr lang="bg-BG" smtClean="0"/>
              <a:pPr/>
              <a:t>16.12.2019 г.</a:t>
            </a:fld>
            <a:endParaRPr lang="bg-BG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AD1D-577D-4F27-A1D3-2AF4732FDB0E}" type="slidenum">
              <a:rPr lang="bg-BG" smtClean="0"/>
              <a:pPr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521706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FFCAF-7873-4D71-BC15-4EC102DBF99A}" type="datetimeFigureOut">
              <a:rPr lang="bg-BG" smtClean="0"/>
              <a:pPr/>
              <a:t>16.12.2019 г.</a:t>
            </a:fld>
            <a:endParaRPr lang="bg-BG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AD1D-577D-4F27-A1D3-2AF4732FDB0E}" type="slidenum">
              <a:rPr lang="bg-BG" smtClean="0"/>
              <a:pPr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19914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FFCAF-7873-4D71-BC15-4EC102DBF99A}" type="datetimeFigureOut">
              <a:rPr lang="bg-BG" smtClean="0"/>
              <a:pPr/>
              <a:t>16.12.2019 г.</a:t>
            </a:fld>
            <a:endParaRPr lang="bg-BG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AD1D-577D-4F27-A1D3-2AF4732FDB0E}" type="slidenum">
              <a:rPr lang="bg-BG" smtClean="0"/>
              <a:pPr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644965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FFCAF-7873-4D71-BC15-4EC102DBF99A}" type="datetimeFigureOut">
              <a:rPr lang="bg-BG" smtClean="0"/>
              <a:pPr/>
              <a:t>16.12.2019 г.</a:t>
            </a:fld>
            <a:endParaRPr lang="bg-BG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AD1D-577D-4F27-A1D3-2AF4732FDB0E}" type="slidenum">
              <a:rPr lang="bg-BG" smtClean="0"/>
              <a:pPr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547182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28600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FFCAF-7873-4D71-BC15-4EC102DBF99A}" type="datetimeFigureOut">
              <a:rPr lang="bg-BG" smtClean="0"/>
              <a:pPr/>
              <a:t>16.12.2019 г.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AD1D-577D-4F27-A1D3-2AF4732FDB0E}" type="slidenum">
              <a:rPr lang="bg-BG" smtClean="0"/>
              <a:pPr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350799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FFCAF-7873-4D71-BC15-4EC102DBF99A}" type="datetimeFigureOut">
              <a:rPr lang="bg-BG" smtClean="0"/>
              <a:pPr/>
              <a:t>16.12.2019 г.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AD1D-577D-4F27-A1D3-2AF4732FDB0E}" type="slidenum">
              <a:rPr lang="bg-BG" smtClean="0"/>
              <a:pPr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6411666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5AE3-7FA2-45F6-8283-C2252058DADF}" type="datetimeFigureOut">
              <a:rPr lang="bg-BG" smtClean="0"/>
              <a:pPr/>
              <a:t>16.12.2019 г.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AC486-8860-4088-BE45-F08E0BDCCDE0}" type="slidenum">
              <a:rPr lang="bg-BG" smtClean="0"/>
              <a:pPr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838860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5AE3-7FA2-45F6-8283-C2252058DADF}" type="datetimeFigureOut">
              <a:rPr lang="bg-BG" smtClean="0"/>
              <a:pPr/>
              <a:t>16.12.2019 г.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AC486-8860-4088-BE45-F08E0BDCCDE0}" type="slidenum">
              <a:rPr lang="bg-BG" smtClean="0"/>
              <a:pPr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0165747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5AE3-7FA2-45F6-8283-C2252058DADF}" type="datetimeFigureOut">
              <a:rPr lang="bg-BG" smtClean="0"/>
              <a:pPr/>
              <a:t>16.12.2019 г.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AC486-8860-4088-BE45-F08E0BDCCDE0}" type="slidenum">
              <a:rPr lang="bg-BG" smtClean="0"/>
              <a:pPr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8180191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5AE3-7FA2-45F6-8283-C2252058DADF}" type="datetimeFigureOut">
              <a:rPr lang="bg-BG" smtClean="0"/>
              <a:pPr/>
              <a:t>16.12.2019 г.</a:t>
            </a:fld>
            <a:endParaRPr lang="bg-BG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AC486-8860-4088-BE45-F08E0BDCCDE0}" type="slidenum">
              <a:rPr lang="bg-BG" smtClean="0"/>
              <a:pPr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4657314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5AE3-7FA2-45F6-8283-C2252058DADF}" type="datetimeFigureOut">
              <a:rPr lang="bg-BG" smtClean="0"/>
              <a:pPr/>
              <a:t>16.12.2019 г.</a:t>
            </a:fld>
            <a:endParaRPr lang="bg-BG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AC486-8860-4088-BE45-F08E0BDCCDE0}" type="slidenum">
              <a:rPr lang="bg-BG" smtClean="0"/>
              <a:pPr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1715719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5AE3-7FA2-45F6-8283-C2252058DADF}" type="datetimeFigureOut">
              <a:rPr lang="bg-BG" smtClean="0"/>
              <a:pPr/>
              <a:t>16.12.2019 г.</a:t>
            </a:fld>
            <a:endParaRPr lang="bg-BG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AC486-8860-4088-BE45-F08E0BDCCDE0}" type="slidenum">
              <a:rPr lang="bg-BG" smtClean="0"/>
              <a:pPr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7106216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5AE3-7FA2-45F6-8283-C2252058DADF}" type="datetimeFigureOut">
              <a:rPr lang="bg-BG" smtClean="0"/>
              <a:pPr/>
              <a:t>16.12.2019 г.</a:t>
            </a:fld>
            <a:endParaRPr lang="bg-BG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AC486-8860-4088-BE45-F08E0BDCCDE0}" type="slidenum">
              <a:rPr lang="bg-BG" smtClean="0"/>
              <a:pPr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6308633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5AE3-7FA2-45F6-8283-C2252058DADF}" type="datetimeFigureOut">
              <a:rPr lang="bg-BG" smtClean="0"/>
              <a:pPr/>
              <a:t>16.12.2019 г.</a:t>
            </a:fld>
            <a:endParaRPr lang="bg-BG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AC486-8860-4088-BE45-F08E0BDCCDE0}" type="slidenum">
              <a:rPr lang="bg-BG" smtClean="0"/>
              <a:pPr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7058425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5AE3-7FA2-45F6-8283-C2252058DADF}" type="datetimeFigureOut">
              <a:rPr lang="bg-BG" smtClean="0"/>
              <a:pPr/>
              <a:t>16.12.2019 г.</a:t>
            </a:fld>
            <a:endParaRPr lang="bg-BG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AC486-8860-4088-BE45-F08E0BDCCDE0}" type="slidenum">
              <a:rPr lang="bg-BG" smtClean="0"/>
              <a:pPr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7143932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5AE3-7FA2-45F6-8283-C2252058DADF}" type="datetimeFigureOut">
              <a:rPr lang="bg-BG" smtClean="0"/>
              <a:pPr/>
              <a:t>16.12.2019 г.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AC486-8860-4088-BE45-F08E0BDCCDE0}" type="slidenum">
              <a:rPr lang="bg-BG" smtClean="0"/>
              <a:pPr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5745582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25AE3-7FA2-45F6-8283-C2252058DADF}" type="datetimeFigureOut">
              <a:rPr lang="bg-BG" smtClean="0"/>
              <a:pPr/>
              <a:t>16.12.2019 г.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AC486-8860-4088-BE45-F08E0BDCCDE0}" type="slidenum">
              <a:rPr lang="bg-BG" smtClean="0"/>
              <a:pPr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07070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BFFCAF-7873-4D71-BC15-4EC102DBF99A}" type="datetimeFigureOut">
              <a:rPr lang="bg-BG" smtClean="0"/>
              <a:pPr/>
              <a:t>16.12.2019 г.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54AD1D-577D-4F27-A1D3-2AF4732FDB0E}" type="slidenum">
              <a:rPr lang="bg-BG" smtClean="0"/>
              <a:pPr/>
              <a:t>‹#›</a:t>
            </a:fld>
            <a:endParaRPr lang="bg-BG" dirty="0"/>
          </a:p>
        </p:txBody>
      </p:sp>
      <p:pic>
        <p:nvPicPr>
          <p:cNvPr id="15" name="Picture 14" descr="ERDF-c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36326"/>
          <a:stretch/>
        </p:blipFill>
        <p:spPr bwMode="auto">
          <a:xfrm>
            <a:off x="0" y="0"/>
            <a:ext cx="1907116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38041"/>
            <a:ext cx="3428999" cy="121105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752600" y="304800"/>
            <a:ext cx="27432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000" dirty="0"/>
              <a:t>ЕВРОПЕЙСКИ</a:t>
            </a:r>
            <a:r>
              <a:rPr lang="bg-BG" sz="2000" baseline="0" dirty="0"/>
              <a:t> СЪЮЗ</a:t>
            </a:r>
          </a:p>
          <a:p>
            <a:r>
              <a:rPr lang="bg-BG" sz="1600" baseline="0" dirty="0"/>
              <a:t>ЕВРОПЕЙСКИ ФОНД ЗА</a:t>
            </a:r>
          </a:p>
          <a:p>
            <a:r>
              <a:rPr lang="bg-BG" sz="1600" baseline="0" dirty="0"/>
              <a:t>РЕГИОНАЛНО РАЗВИТИЕ</a:t>
            </a:r>
            <a:endParaRPr lang="bg-BG" sz="1600" dirty="0"/>
          </a:p>
        </p:txBody>
      </p:sp>
    </p:spTree>
    <p:extLst>
      <p:ext uri="{BB962C8B-B14F-4D97-AF65-F5344CB8AC3E}">
        <p14:creationId xmlns:p14="http://schemas.microsoft.com/office/powerpoint/2010/main" val="408626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225AE3-7FA2-45F6-8283-C2252058DADF}" type="datetimeFigureOut">
              <a:rPr lang="bg-BG" smtClean="0"/>
              <a:pPr/>
              <a:t>16.12.2019 г.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0AC486-8860-4088-BE45-F08E0BDCCDE0}" type="slidenum">
              <a:rPr lang="bg-BG" smtClean="0"/>
              <a:pPr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337150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wmf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emf"/><Relationship Id="rId4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png"/><Relationship Id="rId7" Type="http://schemas.openxmlformats.org/officeDocument/2006/relationships/image" Target="../media/image2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29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44.jpe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Relationship Id="rId9" Type="http://schemas.openxmlformats.org/officeDocument/2006/relationships/image" Target="../media/image5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3" Type="http://schemas.openxmlformats.org/officeDocument/2006/relationships/image" Target="../media/image62.jpeg"/><Relationship Id="rId7" Type="http://schemas.openxmlformats.org/officeDocument/2006/relationships/image" Target="../media/image66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Relationship Id="rId9" Type="http://schemas.openxmlformats.org/officeDocument/2006/relationships/image" Target="../media/image68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3" Type="http://schemas.openxmlformats.org/officeDocument/2006/relationships/image" Target="../media/image70.jpeg"/><Relationship Id="rId7" Type="http://schemas.openxmlformats.org/officeDocument/2006/relationships/image" Target="../media/image74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8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trafficnews.bg/traffic-tv/mladite-lekari-plovdiv-novo-izsledvane-d-r-ivanov-i-143843/" TargetMode="External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jpeg"/><Relationship Id="rId5" Type="http://schemas.openxmlformats.org/officeDocument/2006/relationships/image" Target="../media/image92.jpeg"/><Relationship Id="rId4" Type="http://schemas.openxmlformats.org/officeDocument/2006/relationships/image" Target="../media/image9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8.jpeg"/><Relationship Id="rId5" Type="http://schemas.openxmlformats.org/officeDocument/2006/relationships/image" Target="../media/image97.jpeg"/><Relationship Id="rId4" Type="http://schemas.openxmlformats.org/officeDocument/2006/relationships/image" Target="../media/image96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0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1217" y="1600200"/>
            <a:ext cx="9493249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/>
              <a:t>Проект № </a:t>
            </a:r>
            <a:r>
              <a:rPr lang="en-US" sz="2800" b="1" dirty="0"/>
              <a:t>BG05M2OP001-1.002-0005</a:t>
            </a:r>
            <a:r>
              <a:rPr lang="ru-RU" sz="2800" b="1" dirty="0"/>
              <a:t> </a:t>
            </a:r>
            <a:endParaRPr lang="en-US" sz="2800" b="1" dirty="0"/>
          </a:p>
          <a:p>
            <a:pPr algn="ctr"/>
            <a:r>
              <a:rPr lang="ru-RU" sz="4000" b="1" dirty="0"/>
              <a:t>„</a:t>
            </a:r>
            <a:r>
              <a:rPr lang="ru-RU" sz="4000" b="1" dirty="0" err="1"/>
              <a:t>Център</a:t>
            </a:r>
            <a:r>
              <a:rPr lang="ru-RU" sz="4000" b="1" dirty="0"/>
              <a:t> за </a:t>
            </a:r>
            <a:r>
              <a:rPr lang="ru-RU" sz="4000" b="1" dirty="0" err="1"/>
              <a:t>компетентност</a:t>
            </a:r>
            <a:r>
              <a:rPr lang="ru-RU" sz="4000" b="1" dirty="0"/>
              <a:t> „</a:t>
            </a:r>
            <a:r>
              <a:rPr lang="ru-RU" sz="4000" b="1" dirty="0" err="1"/>
              <a:t>Персонализирана</a:t>
            </a:r>
            <a:r>
              <a:rPr lang="ru-RU" sz="4000" b="1" dirty="0"/>
              <a:t> </a:t>
            </a:r>
            <a:r>
              <a:rPr lang="ru-RU" sz="4000" b="1" dirty="0" err="1"/>
              <a:t>иновативна</a:t>
            </a:r>
            <a:r>
              <a:rPr lang="ru-RU" sz="4000" b="1" dirty="0"/>
              <a:t> медицина (ПЕРИМЕД)“</a:t>
            </a:r>
            <a:r>
              <a:rPr lang="bg-BG" sz="4000" dirty="0"/>
              <a:t>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01217" y="3970080"/>
            <a:ext cx="94932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/>
              <a:t>BG05M2OP001-1.002</a:t>
            </a:r>
          </a:p>
          <a:p>
            <a:pPr algn="ctr"/>
            <a:r>
              <a:rPr lang="ru-RU" sz="2000" dirty="0"/>
              <a:t>«ИЗГРАЖДАНЕ И РАЗВИТИЕ НА ЦЕНТРОВЕ ЗА КОМПЕТЕНТНОСТ»</a:t>
            </a:r>
            <a:endParaRPr lang="bg-BG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201218" y="4800600"/>
            <a:ext cx="94932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800" b="1" dirty="0"/>
              <a:t>Проектът се изпълнява по Оперативна програма</a:t>
            </a:r>
          </a:p>
          <a:p>
            <a:pPr algn="ctr"/>
            <a:r>
              <a:rPr lang="bg-BG" sz="2800" b="1" dirty="0"/>
              <a:t>„Наука и образование за интелигентен растеж“ 2014-2020,</a:t>
            </a:r>
            <a:br>
              <a:rPr lang="bg-BG" sz="2800" b="1" dirty="0"/>
            </a:br>
            <a:r>
              <a:rPr lang="bg-BG" sz="2800" b="1" dirty="0"/>
              <a:t>с финансовата подкрепа на Европейския фонд за регионално развитие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229177"/>
            <a:ext cx="1400432" cy="985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60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" y="1286470"/>
            <a:ext cx="62484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g-BG" sz="4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КОИ СМЕ </a:t>
            </a:r>
            <a:r>
              <a:rPr lang="bg-BG" sz="4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НИЕ?</a:t>
            </a:r>
            <a:endParaRPr lang="bg-BG" sz="40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2400" y="2209800"/>
            <a:ext cx="998220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ru-RU" sz="2100" b="1" dirty="0" err="1">
                <a:latin typeface="Arial Narrow" pitchFamily="34" charset="0"/>
              </a:rPr>
              <a:t>Медицински</a:t>
            </a:r>
            <a:r>
              <a:rPr lang="ru-RU" sz="2100" b="1" dirty="0">
                <a:latin typeface="Arial Narrow" pitchFamily="34" charset="0"/>
              </a:rPr>
              <a:t> университет – Пловдив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100" b="1" dirty="0" err="1">
                <a:latin typeface="Arial Narrow" pitchFamily="34" charset="0"/>
              </a:rPr>
              <a:t>Пловдивски</a:t>
            </a:r>
            <a:r>
              <a:rPr lang="ru-RU" sz="2100" b="1" dirty="0">
                <a:latin typeface="Arial Narrow" pitchFamily="34" charset="0"/>
              </a:rPr>
              <a:t> Университет "П</a:t>
            </a:r>
            <a:r>
              <a:rPr lang="bg-BG" sz="2100" b="1" dirty="0">
                <a:latin typeface="Arial Narrow" pitchFamily="34" charset="0"/>
              </a:rPr>
              <a:t>аисий</a:t>
            </a:r>
            <a:r>
              <a:rPr lang="ru-RU" sz="2100" b="1" dirty="0">
                <a:latin typeface="Arial Narrow" pitchFamily="34" charset="0"/>
              </a:rPr>
              <a:t> </a:t>
            </a:r>
            <a:r>
              <a:rPr lang="ru-RU" sz="2100" b="1" dirty="0" err="1">
                <a:latin typeface="Arial Narrow" pitchFamily="34" charset="0"/>
              </a:rPr>
              <a:t>Хилендарски</a:t>
            </a:r>
            <a:r>
              <a:rPr lang="ru-RU" sz="2100" b="1" dirty="0">
                <a:latin typeface="Arial Narrow" pitchFamily="34" charset="0"/>
              </a:rPr>
              <a:t>" </a:t>
            </a:r>
            <a:endParaRPr lang="en-US" sz="2100" b="1" dirty="0">
              <a:latin typeface="Arial Narrow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2100" b="1" dirty="0">
                <a:latin typeface="Arial Narrow" pitchFamily="34" charset="0"/>
              </a:rPr>
              <a:t>Институт по минералогия и </a:t>
            </a:r>
            <a:r>
              <a:rPr lang="ru-RU" sz="2100" b="1" dirty="0" err="1">
                <a:latin typeface="Arial Narrow" pitchFamily="34" charset="0"/>
              </a:rPr>
              <a:t>кристалография</a:t>
            </a:r>
            <a:r>
              <a:rPr lang="ru-RU" sz="2100" b="1" dirty="0">
                <a:latin typeface="Arial Narrow" pitchFamily="34" charset="0"/>
              </a:rPr>
              <a:t> "Акад. Иван </a:t>
            </a:r>
            <a:r>
              <a:rPr lang="ru-RU" sz="2100" b="1" dirty="0" err="1">
                <a:latin typeface="Arial Narrow" pitchFamily="34" charset="0"/>
              </a:rPr>
              <a:t>Костов</a:t>
            </a:r>
            <a:r>
              <a:rPr lang="ru-RU" sz="2100" b="1" dirty="0">
                <a:latin typeface="Arial Narrow" pitchFamily="34" charset="0"/>
              </a:rPr>
              <a:t>", БАН, София (ИМК)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8600" y="3429000"/>
            <a:ext cx="800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32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АСОЦИИРАНИ ПАРТНЬОРИ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66700" y="4075331"/>
            <a:ext cx="9328720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rial Narrow" pitchFamily="34" charset="0"/>
              </a:rPr>
              <a:t>1. </a:t>
            </a:r>
            <a:r>
              <a:rPr lang="bg-BG" sz="2500" b="1" dirty="0">
                <a:latin typeface="Arial Narrow" pitchFamily="34" charset="0"/>
              </a:rPr>
              <a:t>Научни организации: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bg-BG" sz="2100" b="1" dirty="0" smtClean="0">
                <a:latin typeface="Arial Narrow" pitchFamily="34" charset="0"/>
              </a:rPr>
              <a:t>Университетът в </a:t>
            </a:r>
            <a:r>
              <a:rPr lang="bg-BG" sz="2100" b="1" dirty="0">
                <a:latin typeface="Arial Narrow" pitchFamily="34" charset="0"/>
              </a:rPr>
              <a:t>Манчестър;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bg-BG" sz="2100" b="1" dirty="0">
                <a:latin typeface="Arial Narrow" pitchFamily="34" charset="0"/>
              </a:rPr>
              <a:t>Институт по технологии - Държавна агенция „Инвестиции за научни изследвания“, Мадрид, Испания</a:t>
            </a:r>
            <a:endParaRPr lang="en-US" sz="2100" b="1" dirty="0">
              <a:latin typeface="Arial Narrow" pitchFamily="34" charset="0"/>
            </a:endParaRPr>
          </a:p>
          <a:p>
            <a:pPr>
              <a:spcBef>
                <a:spcPts val="1200"/>
              </a:spcBef>
            </a:pPr>
            <a:r>
              <a:rPr lang="en-US" sz="2400" b="1" dirty="0">
                <a:latin typeface="Arial Narrow" pitchFamily="34" charset="0"/>
              </a:rPr>
              <a:t>2. </a:t>
            </a:r>
            <a:r>
              <a:rPr lang="bg-BG" sz="2500" b="1" dirty="0">
                <a:latin typeface="Arial Narrow" pitchFamily="34" charset="0"/>
              </a:rPr>
              <a:t>Бизнес-организации: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100" b="1" dirty="0" err="1">
                <a:latin typeface="Arial Narrow" pitchFamily="34" charset="0"/>
              </a:rPr>
              <a:t>Неофарм</a:t>
            </a:r>
            <a:r>
              <a:rPr lang="ru-RU" sz="2100" b="1" dirty="0">
                <a:latin typeface="Arial Narrow" pitchFamily="34" charset="0"/>
              </a:rPr>
              <a:t> </a:t>
            </a:r>
            <a:r>
              <a:rPr lang="ru-RU" sz="2100" b="1" dirty="0" err="1">
                <a:latin typeface="Arial Narrow" pitchFamily="34" charset="0"/>
              </a:rPr>
              <a:t>България</a:t>
            </a:r>
            <a:r>
              <a:rPr lang="ru-RU" sz="2100" b="1" dirty="0">
                <a:latin typeface="Arial Narrow" pitchFamily="34" charset="0"/>
              </a:rPr>
              <a:t> ЕООД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100" b="1" dirty="0">
                <a:latin typeface="Arial Narrow" pitchFamily="34" charset="0"/>
              </a:rPr>
              <a:t>УМБАЛ "Св. Георги" ЕАД - Пловдив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4556" y="1054141"/>
            <a:ext cx="1518149" cy="151814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5334000"/>
            <a:ext cx="1386018" cy="137985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489813"/>
            <a:ext cx="1527043" cy="1075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80097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9550" y="1309121"/>
            <a:ext cx="950939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g-BG" sz="4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КАК </a:t>
            </a:r>
            <a:r>
              <a:rPr lang="bg-BG" sz="4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СТАРТИРАХМЕ?</a:t>
            </a:r>
            <a:endParaRPr lang="bg-BG" sz="40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2886" y="2158328"/>
            <a:ext cx="9274716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  <a:tabLst>
                <a:tab pos="3771900" algn="l"/>
              </a:tabLst>
            </a:pPr>
            <a:r>
              <a:rPr lang="bg-BG" sz="3600" b="1" dirty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ФИНАНСОВО:</a:t>
            </a:r>
            <a:r>
              <a:rPr lang="bg-BG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</a:t>
            </a:r>
            <a:r>
              <a:rPr lang="bg-BG" sz="3600" b="1" dirty="0" smtClean="0">
                <a:ln w="11430"/>
                <a:latin typeface="Arial" pitchFamily="34" charset="0"/>
                <a:cs typeface="Arial" pitchFamily="34" charset="0"/>
              </a:rPr>
              <a:t>за</a:t>
            </a:r>
            <a:r>
              <a:rPr lang="bg-BG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/>
              <a:t>23 </a:t>
            </a:r>
            <a:r>
              <a:rPr lang="en-US" sz="3600" b="1" dirty="0"/>
              <a:t>472 </a:t>
            </a:r>
            <a:r>
              <a:rPr lang="en-US" sz="3600" b="1" dirty="0" smtClean="0"/>
              <a:t>018.71</a:t>
            </a:r>
            <a:r>
              <a:rPr lang="bg-BG" sz="3600" b="1" dirty="0" smtClean="0"/>
              <a:t> лв</a:t>
            </a:r>
            <a:r>
              <a:rPr lang="bg-BG" sz="3600" b="1" dirty="0"/>
              <a:t>.</a:t>
            </a:r>
          </a:p>
          <a:p>
            <a:pPr marL="457200" indent="-457200">
              <a:buFont typeface="Webdings" panose="05030102010509060703" pitchFamily="18" charset="2"/>
              <a:buChar char="8"/>
              <a:tabLst>
                <a:tab pos="628650" algn="l"/>
                <a:tab pos="7353300" algn="l"/>
              </a:tabLst>
            </a:pPr>
            <a:r>
              <a:rPr lang="ru-RU" sz="2800" b="1" dirty="0" smtClean="0"/>
              <a:t>От </a:t>
            </a:r>
            <a:r>
              <a:rPr lang="ru-RU" sz="2800" b="1" dirty="0"/>
              <a:t>Европейския Фонд за Регионално развитие: </a:t>
            </a:r>
            <a:endParaRPr lang="ru-RU" sz="2800" b="1" dirty="0" smtClean="0"/>
          </a:p>
          <a:p>
            <a:pPr lvl="1">
              <a:tabLst>
                <a:tab pos="628650" algn="l"/>
                <a:tab pos="7353300" algn="l"/>
              </a:tabLst>
            </a:pPr>
            <a:r>
              <a:rPr lang="ru-RU" sz="2800" b="1" dirty="0" smtClean="0"/>
              <a:t>  85% - 19 </a:t>
            </a:r>
            <a:r>
              <a:rPr lang="ru-RU" sz="2800" b="1" dirty="0"/>
              <a:t>951 215.91 лв. </a:t>
            </a:r>
          </a:p>
          <a:p>
            <a:pPr marL="457200" indent="-457200">
              <a:spcBef>
                <a:spcPts val="1200"/>
              </a:spcBef>
              <a:buFont typeface="Webdings" panose="05030102010509060703" pitchFamily="18" charset="2"/>
              <a:buChar char="8"/>
              <a:tabLst>
                <a:tab pos="628650" algn="l"/>
                <a:tab pos="7353300" algn="l"/>
              </a:tabLst>
            </a:pPr>
            <a:r>
              <a:rPr lang="ru-RU" sz="2800" b="1" dirty="0" smtClean="0"/>
              <a:t>От </a:t>
            </a:r>
            <a:r>
              <a:rPr lang="ru-RU" sz="2800" b="1" dirty="0"/>
              <a:t>държавата: </a:t>
            </a:r>
            <a:endParaRPr lang="ru-RU" sz="2800" b="1" dirty="0" smtClean="0"/>
          </a:p>
          <a:p>
            <a:pPr>
              <a:spcBef>
                <a:spcPts val="1200"/>
              </a:spcBef>
              <a:tabLst>
                <a:tab pos="628650" algn="l"/>
                <a:tab pos="7353300" algn="l"/>
              </a:tabLst>
            </a:pPr>
            <a:r>
              <a:rPr lang="ru-RU" sz="2800" b="1" dirty="0"/>
              <a:t>	</a:t>
            </a:r>
            <a:r>
              <a:rPr lang="ru-RU" sz="2800" b="1" dirty="0" smtClean="0"/>
              <a:t>15</a:t>
            </a:r>
            <a:r>
              <a:rPr lang="ru-RU" sz="2800" b="1" dirty="0"/>
              <a:t>% </a:t>
            </a:r>
            <a:r>
              <a:rPr lang="ru-RU" sz="2800" b="1" dirty="0" smtClean="0"/>
              <a:t>- 3</a:t>
            </a:r>
            <a:r>
              <a:rPr lang="ru-RU" sz="2800" b="1" dirty="0"/>
              <a:t> 520 802.80 </a:t>
            </a:r>
            <a:r>
              <a:rPr lang="ru-RU" sz="2800" b="1" dirty="0" err="1"/>
              <a:t>лв</a:t>
            </a:r>
            <a:r>
              <a:rPr lang="ru-RU" sz="2800" b="1" dirty="0" smtClean="0"/>
              <a:t>.</a:t>
            </a:r>
            <a:endParaRPr lang="bg-BG" sz="2800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7174" y="5505271"/>
            <a:ext cx="89630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3771900" algn="l"/>
              </a:tabLst>
            </a:pPr>
            <a:r>
              <a:rPr lang="bg-BG" sz="36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ВЪВ </a:t>
            </a:r>
            <a:r>
              <a:rPr lang="bg-BG" sz="36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ВРЕМЕТО:</a:t>
            </a:r>
            <a:r>
              <a:rPr lang="bg-BG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</a:t>
            </a:r>
            <a:r>
              <a:rPr lang="bg-BG" sz="3600" b="1" dirty="0"/>
              <a:t>30 март 2018</a:t>
            </a:r>
          </a:p>
          <a:p>
            <a:pPr>
              <a:tabLst>
                <a:tab pos="3771900" algn="l"/>
              </a:tabLst>
            </a:pPr>
            <a:r>
              <a:rPr lang="bg-BG" sz="3600" b="1" dirty="0"/>
              <a:t>	30 ноември 2023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8502" y="5666774"/>
            <a:ext cx="1740441" cy="103882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46483" y="3412676"/>
            <a:ext cx="2548647" cy="157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1544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3875" y="1238891"/>
            <a:ext cx="950939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g-BG" sz="4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КАКВО </a:t>
            </a:r>
            <a:r>
              <a:rPr lang="bg-BG" sz="4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ОБЕЩАХМЕ?</a:t>
            </a:r>
            <a:endParaRPr lang="bg-BG" sz="40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946777"/>
            <a:ext cx="82296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ru-RU" sz="2700" b="1" dirty="0"/>
              <a:t>Да изградим национално значим </a:t>
            </a:r>
            <a:r>
              <a:rPr lang="ru-RU" sz="2700" b="1" dirty="0">
                <a:solidFill>
                  <a:srgbClr val="C00000"/>
                </a:solidFill>
              </a:rPr>
              <a:t>инфраструктурен научен комплекс</a:t>
            </a:r>
            <a:r>
              <a:rPr lang="ru-RU" sz="2700" b="1" dirty="0"/>
              <a:t>, </a:t>
            </a:r>
            <a:endParaRPr lang="ru-RU" sz="2700" b="1" dirty="0" smtClean="0"/>
          </a:p>
          <a:p>
            <a:pPr algn="ctr">
              <a:lnSpc>
                <a:spcPts val="3000"/>
              </a:lnSpc>
            </a:pPr>
            <a:r>
              <a:rPr lang="ru-RU" sz="2700" b="1" dirty="0" err="1" smtClean="0"/>
              <a:t>интегриран</a:t>
            </a:r>
            <a:r>
              <a:rPr lang="ru-RU" sz="2700" b="1" dirty="0" smtClean="0"/>
              <a:t> </a:t>
            </a:r>
            <a:r>
              <a:rPr lang="ru-RU" sz="2700" b="1" dirty="0"/>
              <a:t>в Европейските инфраструктурни мрежи </a:t>
            </a:r>
            <a:endParaRPr lang="ru-RU" sz="2700" b="1" dirty="0" smtClean="0"/>
          </a:p>
          <a:p>
            <a:pPr algn="ctr">
              <a:lnSpc>
                <a:spcPts val="3000"/>
              </a:lnSpc>
            </a:pPr>
            <a:r>
              <a:rPr lang="ru-RU" sz="2700" b="1" dirty="0" smtClean="0"/>
              <a:t>в </a:t>
            </a:r>
            <a:r>
              <a:rPr lang="ru-RU" sz="2700" b="1" dirty="0"/>
              <a:t>областта на </a:t>
            </a:r>
            <a:r>
              <a:rPr lang="ru-RU" sz="2700" b="1" dirty="0">
                <a:solidFill>
                  <a:srgbClr val="C00000"/>
                </a:solidFill>
              </a:rPr>
              <a:t>персонализираната медицина</a:t>
            </a:r>
            <a:r>
              <a:rPr lang="ru-RU" sz="2700" b="1" dirty="0"/>
              <a:t>.</a:t>
            </a:r>
            <a:endParaRPr lang="bg-BG" sz="2700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1" t="4060" r="8361" b="11082"/>
          <a:stretch/>
        </p:blipFill>
        <p:spPr>
          <a:xfrm>
            <a:off x="8062135" y="2045355"/>
            <a:ext cx="1767172" cy="1183779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09548" y="4016554"/>
            <a:ext cx="950939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g-BG" sz="4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НАШАТА НАУЧНА СФЕРА</a:t>
            </a:r>
            <a:endParaRPr lang="bg-BG" sz="40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95223" y="4724440"/>
            <a:ext cx="9338045" cy="1889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ts val="2800"/>
              </a:lnSpc>
              <a:spcBef>
                <a:spcPts val="1200"/>
              </a:spcBef>
              <a:spcAft>
                <a:spcPts val="200"/>
              </a:spcAft>
              <a:buFont typeface="Arial" pitchFamily="34" charset="0"/>
              <a:buChar char="•"/>
            </a:pPr>
            <a:r>
              <a:rPr lang="bg-BG" sz="2700" b="1" dirty="0"/>
              <a:t>Молекулярно-биологични методологии за приложение в персонализираната медицина; </a:t>
            </a:r>
          </a:p>
          <a:p>
            <a:pPr marL="285750" indent="-285750" algn="just">
              <a:lnSpc>
                <a:spcPts val="2800"/>
              </a:lnSpc>
              <a:spcBef>
                <a:spcPts val="1200"/>
              </a:spcBef>
              <a:spcAft>
                <a:spcPts val="200"/>
              </a:spcAft>
              <a:buFont typeface="Arial" pitchFamily="34" charset="0"/>
              <a:buChar char="•"/>
            </a:pPr>
            <a:r>
              <a:rPr lang="bg-BG" sz="2700" b="1" dirty="0"/>
              <a:t>Иновативни лекарствени носители за прицелна терапия; </a:t>
            </a:r>
          </a:p>
          <a:p>
            <a:pPr marL="285750" indent="-285750" algn="just">
              <a:lnSpc>
                <a:spcPts val="2800"/>
              </a:lnSpc>
              <a:spcBef>
                <a:spcPts val="1200"/>
              </a:spcBef>
              <a:spcAft>
                <a:spcPts val="200"/>
              </a:spcAft>
              <a:buFont typeface="Arial" pitchFamily="34" charset="0"/>
              <a:buChar char="•"/>
            </a:pPr>
            <a:r>
              <a:rPr lang="bg-BG" sz="2700" b="1" dirty="0"/>
              <a:t>Биоинженерни технологии и биосензори. </a:t>
            </a:r>
          </a:p>
        </p:txBody>
      </p:sp>
    </p:spTree>
    <p:extLst>
      <p:ext uri="{BB962C8B-B14F-4D97-AF65-F5344CB8AC3E}">
        <p14:creationId xmlns:p14="http://schemas.microsoft.com/office/powerpoint/2010/main" val="33596942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19075" y="1295400"/>
            <a:ext cx="950939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g-BG" sz="4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НАШАТА СТРАТЕГИЯ</a:t>
            </a:r>
            <a:endParaRPr lang="bg-BG" sz="40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694904223"/>
              </p:ext>
            </p:extLst>
          </p:nvPr>
        </p:nvGraphicFramePr>
        <p:xfrm>
          <a:off x="381000" y="2209800"/>
          <a:ext cx="9220200" cy="4402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9" name="Group 8"/>
          <p:cNvGrpSpPr/>
          <p:nvPr/>
        </p:nvGrpSpPr>
        <p:grpSpPr>
          <a:xfrm>
            <a:off x="2763971" y="3564467"/>
            <a:ext cx="1905000" cy="2225572"/>
            <a:chOff x="0" y="1209728"/>
            <a:chExt cx="1522222" cy="1778380"/>
          </a:xfrm>
        </p:grpSpPr>
        <p:sp>
          <p:nvSpPr>
            <p:cNvPr id="10" name="Rectangle 9"/>
            <p:cNvSpPr/>
            <p:nvPr/>
          </p:nvSpPr>
          <p:spPr>
            <a:xfrm>
              <a:off x="0" y="1209728"/>
              <a:ext cx="1522222" cy="177838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0" y="1209728"/>
              <a:ext cx="1522222" cy="177838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t" anchorCtr="0">
              <a:noAutofit/>
            </a:bodyPr>
            <a:lstStyle/>
            <a:p>
              <a:pPr lvl="0"/>
              <a:r>
                <a:rPr lang="bg-BG" sz="2200" b="1" dirty="0"/>
                <a:t>Авангардни технологии</a:t>
              </a:r>
              <a:r>
                <a:rPr lang="en-US" sz="2200" b="1" dirty="0"/>
                <a:t>, </a:t>
              </a:r>
              <a:r>
                <a:rPr lang="bg-BG" sz="2200" b="1" dirty="0"/>
                <a:t>свързани със здравето</a:t>
              </a: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4953000"/>
            <a:ext cx="1828800" cy="179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5028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19075" y="1371600"/>
            <a:ext cx="950939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g-BG" sz="4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НАШИЯТ</a:t>
            </a:r>
            <a:r>
              <a:rPr lang="en-US" sz="4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bg-BG" sz="4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ОТЧЕТ ДНЕС</a:t>
            </a:r>
            <a:endParaRPr lang="bg-BG" sz="40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62000" y="1981200"/>
            <a:ext cx="8458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4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Изградена инфраструктура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667000"/>
            <a:ext cx="9448800" cy="2305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4270" y="3096342"/>
            <a:ext cx="5917930" cy="144655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bg-BG" sz="2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МУ-Пловдив:  </a:t>
            </a:r>
            <a:r>
              <a:rPr lang="bg-BG" sz="2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Строителни дейности  за лаборатория за лекарство-доставящи системи и персонализирана медицина </a:t>
            </a:r>
            <a:endParaRPr lang="bg-BG" sz="2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bg-BG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Лаборатория по лекарство-доставящи системи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783035"/>
            <a:ext cx="9448800" cy="2378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41300" y="4280092"/>
            <a:ext cx="5918200" cy="1272143"/>
          </a:xfrm>
          <a:prstGeom prst="rect">
            <a:avLst/>
          </a:prstGeom>
          <a:solidFill>
            <a:srgbClr val="953B57"/>
          </a:solidFill>
        </p:spPr>
        <p:txBody>
          <a:bodyPr wrap="square" rtlCol="0">
            <a:spAutoFit/>
          </a:bodyPr>
          <a:lstStyle/>
          <a:p>
            <a:pPr>
              <a:lnSpc>
                <a:spcPts val="2300"/>
              </a:lnSpc>
            </a:pPr>
            <a:r>
              <a:rPr lang="bg-BG" sz="22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ПУ „Паисий Хилендарски</a:t>
            </a:r>
            <a:r>
              <a:rPr lang="bg-BG" sz="2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“:</a:t>
            </a:r>
            <a:endParaRPr lang="bg-BG" sz="22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ts val="2300"/>
              </a:lnSpc>
            </a:pPr>
            <a: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Комплекс от специализирани лаборатории  - експериментална база за  пилотни продуктови образци и анализът им</a:t>
            </a:r>
            <a:endParaRPr lang="bg-BG" sz="2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 rot="1370698">
            <a:off x="7753442" y="3681228"/>
            <a:ext cx="188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800" b="1" dirty="0"/>
              <a:t>29 </a:t>
            </a:r>
            <a:r>
              <a:rPr lang="bg-BG" sz="2800" b="1" dirty="0" smtClean="0"/>
              <a:t>хил. лв.</a:t>
            </a:r>
            <a:endParaRPr lang="bg-BG" sz="2800" b="1" dirty="0"/>
          </a:p>
        </p:txBody>
      </p: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1" y="5463530"/>
            <a:ext cx="9448799" cy="1165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7467600" y="4789833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bg-BG" dirty="0"/>
          </a:p>
        </p:txBody>
      </p:sp>
      <p:sp>
        <p:nvSpPr>
          <p:cNvPr id="21" name="TextBox 20"/>
          <p:cNvSpPr txBox="1"/>
          <p:nvPr/>
        </p:nvSpPr>
        <p:spPr>
          <a:xfrm rot="1243605">
            <a:off x="7494216" y="4505216"/>
            <a:ext cx="21525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800" b="1" dirty="0"/>
              <a:t>923 хил. </a:t>
            </a:r>
            <a:r>
              <a:rPr lang="bg-BG" sz="2800" b="1" dirty="0" smtClean="0"/>
              <a:t>лв.</a:t>
            </a:r>
          </a:p>
          <a:p>
            <a:pPr algn="ctr"/>
            <a:r>
              <a:rPr lang="bg-BG" sz="2800" b="1" dirty="0" smtClean="0"/>
              <a:t>(</a:t>
            </a:r>
            <a:r>
              <a:rPr lang="en-US" sz="2800" b="1" dirty="0" smtClean="0"/>
              <a:t>I </a:t>
            </a:r>
            <a:r>
              <a:rPr lang="bg-BG" sz="2800" b="1" dirty="0" smtClean="0"/>
              <a:t>етап)</a:t>
            </a:r>
            <a:endParaRPr lang="bg-BG" sz="2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254000" y="5699768"/>
            <a:ext cx="5925820" cy="769441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r>
              <a:rPr lang="bg-BG" sz="2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ИМК-БАН:   </a:t>
            </a:r>
            <a:r>
              <a:rPr lang="bg-BG" sz="2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Лаборатория </a:t>
            </a:r>
            <a:r>
              <a:rPr lang="bg-BG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физико-химично охарактеризиране на лекарствени средства</a:t>
            </a:r>
          </a:p>
        </p:txBody>
      </p:sp>
      <p:sp>
        <p:nvSpPr>
          <p:cNvPr id="13" name="TextBox 12"/>
          <p:cNvSpPr txBox="1"/>
          <p:nvPr/>
        </p:nvSpPr>
        <p:spPr>
          <a:xfrm rot="1144252">
            <a:off x="7440925" y="5747941"/>
            <a:ext cx="182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800" b="1" dirty="0"/>
              <a:t>60 хил. лв.</a:t>
            </a:r>
          </a:p>
        </p:txBody>
      </p:sp>
      <p:pic>
        <p:nvPicPr>
          <p:cNvPr id="1036" name="Picture 1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99" t="62005" r="34115" b="17102"/>
          <a:stretch/>
        </p:blipFill>
        <p:spPr bwMode="auto">
          <a:xfrm rot="20619026">
            <a:off x="6137910" y="5593291"/>
            <a:ext cx="1244890" cy="80750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1037" name="Picture 13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8" t="13452" r="26446" b="11375"/>
          <a:stretch/>
        </p:blipFill>
        <p:spPr bwMode="auto">
          <a:xfrm rot="20619026">
            <a:off x="6131703" y="3060579"/>
            <a:ext cx="1298576" cy="88005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1039" name="Picture 15" descr="Ректорат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00" t="15568" r="16300" b="26990"/>
          <a:stretch/>
        </p:blipFill>
        <p:spPr bwMode="auto">
          <a:xfrm rot="20619026">
            <a:off x="6130667" y="4278441"/>
            <a:ext cx="1302608" cy="97429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422234774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42950" y="1066800"/>
            <a:ext cx="8458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4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Изградена инфраструктура</a:t>
            </a: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44" t="22190" r="10690"/>
          <a:stretch/>
        </p:blipFill>
        <p:spPr bwMode="auto">
          <a:xfrm>
            <a:off x="3309150" y="4870205"/>
            <a:ext cx="2881051" cy="1775897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74" t="10651" r="10166"/>
          <a:stretch/>
        </p:blipFill>
        <p:spPr bwMode="auto">
          <a:xfrm>
            <a:off x="6282774" y="5029200"/>
            <a:ext cx="2638425" cy="1780349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08295" y="2846503"/>
            <a:ext cx="2561811" cy="124532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705599" y="2782225"/>
            <a:ext cx="3200400" cy="155575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12" name="Rectangle 11"/>
          <p:cNvSpPr/>
          <p:nvPr/>
        </p:nvSpPr>
        <p:spPr>
          <a:xfrm>
            <a:off x="8004716" y="2282096"/>
            <a:ext cx="18329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ИМК-БАН</a:t>
            </a:r>
            <a:endParaRPr lang="en-U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494" y="1954352"/>
            <a:ext cx="2182881" cy="145570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1954352"/>
            <a:ext cx="1881225" cy="12545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6" name="Rectangle 15"/>
          <p:cNvSpPr/>
          <p:nvPr/>
        </p:nvSpPr>
        <p:spPr>
          <a:xfrm>
            <a:off x="9525" y="2147477"/>
            <a:ext cx="1757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МУ-Пловдив</a:t>
            </a:r>
            <a:endParaRPr lang="en-U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409" y="2881412"/>
            <a:ext cx="2525037" cy="16839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87" t="8975" r="29668" b="18244"/>
          <a:stretch/>
        </p:blipFill>
        <p:spPr bwMode="auto">
          <a:xfrm>
            <a:off x="926325" y="4655792"/>
            <a:ext cx="2301771" cy="1870823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-76200" y="4149906"/>
            <a:ext cx="26133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Пловдивски университет</a:t>
            </a:r>
            <a:endParaRPr lang="en-U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97396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1295400"/>
            <a:ext cx="9296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36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НОВИТЕ ИЗСЛЕДОВАТЕЛСКИ ЛАБОРАТОРИИ</a:t>
            </a:r>
          </a:p>
        </p:txBody>
      </p:sp>
      <p:sp>
        <p:nvSpPr>
          <p:cNvPr id="6" name="Rectangle 5"/>
          <p:cNvSpPr/>
          <p:nvPr/>
        </p:nvSpPr>
        <p:spPr>
          <a:xfrm>
            <a:off x="137290" y="2547611"/>
            <a:ext cx="3444110" cy="138499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bg-BG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 Медицински университет - Пловдив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4104888"/>
            <a:ext cx="3886883" cy="2600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sz="3200" b="1" dirty="0">
                <a:latin typeface="+mj-lt"/>
              </a:rPr>
              <a:t>РП 8. </a:t>
            </a:r>
            <a:r>
              <a:rPr lang="bg-BG" sz="3300" b="1" dirty="0">
                <a:latin typeface="+mj-lt"/>
              </a:rPr>
              <a:t>Лаборатория</a:t>
            </a:r>
          </a:p>
          <a:p>
            <a:r>
              <a:rPr lang="bg-BG" sz="2600" b="1" dirty="0">
                <a:latin typeface="+mj-lt"/>
              </a:rPr>
              <a:t>„Лекарство-доставящи системи за насочено действие на лекарства и персонализирана медицина</a:t>
            </a:r>
            <a:r>
              <a:rPr lang="bg-BG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” </a:t>
            </a:r>
            <a:r>
              <a:rPr lang="bg-BG" sz="2600" b="1" dirty="0">
                <a:solidFill>
                  <a:srgbClr val="005DA2"/>
                </a:solidFill>
                <a:latin typeface="+mj-lt"/>
              </a:rPr>
              <a:t>(3</a:t>
            </a:r>
            <a:r>
              <a:rPr lang="en-US" sz="2600" b="1" dirty="0">
                <a:solidFill>
                  <a:srgbClr val="005DA2"/>
                </a:solidFill>
                <a:latin typeface="+mj-lt"/>
              </a:rPr>
              <a:t>.6 </a:t>
            </a:r>
            <a:r>
              <a:rPr lang="bg-BG" sz="2600" b="1" dirty="0">
                <a:solidFill>
                  <a:srgbClr val="005DA2"/>
                </a:solidFill>
                <a:latin typeface="+mj-lt"/>
              </a:rPr>
              <a:t>млн. лв.)</a:t>
            </a:r>
          </a:p>
        </p:txBody>
      </p:sp>
      <p:pic>
        <p:nvPicPr>
          <p:cNvPr id="14" name="Picture 4" descr="J:\izbrano prezentaciya Murdjeva\2019\laboratoriya\laboratoriya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4063" y="2789643"/>
            <a:ext cx="6101937" cy="406835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7086600" y="2286000"/>
            <a:ext cx="2727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bg-BG" sz="2800" b="1" dirty="0"/>
              <a:t>Февруари  2019</a:t>
            </a:r>
          </a:p>
        </p:txBody>
      </p:sp>
    </p:spTree>
    <p:extLst>
      <p:ext uri="{BB962C8B-B14F-4D97-AF65-F5344CB8AC3E}">
        <p14:creationId xmlns:p14="http://schemas.microsoft.com/office/powerpoint/2010/main" val="47085215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-15360" y="0"/>
            <a:ext cx="992136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Апарат за измерване на трансепително електрическо съпротивление (волт-омметър) –</a:t>
            </a:r>
            <a:endParaRPr lang="bg-BG" dirty="0"/>
          </a:p>
        </p:txBody>
      </p:sp>
      <p:sp>
        <p:nvSpPr>
          <p:cNvPr id="4" name="Rectangle 3"/>
          <p:cNvSpPr/>
          <p:nvPr/>
        </p:nvSpPr>
        <p:spPr>
          <a:xfrm>
            <a:off x="1667692" y="0"/>
            <a:ext cx="8238308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g-BG" sz="3200" b="1" dirty="0"/>
              <a:t>Лаборатория</a:t>
            </a:r>
            <a:r>
              <a:rPr lang="bg-BG" sz="2400" b="1" dirty="0"/>
              <a:t> </a:t>
            </a:r>
            <a:r>
              <a:rPr lang="bg-BG" sz="2500" b="1" dirty="0"/>
              <a:t>„Лекарство-доставящи системи за насочено действие на лекарства“</a:t>
            </a:r>
            <a:endParaRPr lang="bg-BG" sz="2500" b="1" dirty="0">
              <a:solidFill>
                <a:srgbClr val="0070C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8706" y="-1"/>
            <a:ext cx="1523999" cy="600164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61938" indent="-261938" algn="ctr"/>
            <a:r>
              <a:rPr lang="bg-BG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Днес:</a:t>
            </a:r>
          </a:p>
        </p:txBody>
      </p:sp>
      <p:pic>
        <p:nvPicPr>
          <p:cNvPr id="6" name="Picture 5" descr="J:\izbrano prezentaciya Murdjeva\2019\poz-13\IMG_2770-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5014" y="905469"/>
            <a:ext cx="4120986" cy="243058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711907" y="3355954"/>
            <a:ext cx="4267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bg-BG" sz="2000" dirty="0"/>
              <a:t>Ултразвуков модул към </a:t>
            </a:r>
            <a:r>
              <a:rPr lang="bg-BG" sz="2000" dirty="0" err="1" smtClean="0"/>
              <a:t>разпрашител</a:t>
            </a:r>
            <a:r>
              <a:rPr lang="en-US" sz="2000" dirty="0" smtClean="0"/>
              <a:t>-</a:t>
            </a:r>
            <a:r>
              <a:rPr lang="bg-BG" sz="2000" dirty="0" smtClean="0"/>
              <a:t>на </a:t>
            </a:r>
            <a:r>
              <a:rPr lang="bg-BG" sz="2000" dirty="0"/>
              <a:t>сушилня (</a:t>
            </a:r>
            <a:r>
              <a:rPr lang="en-US" sz="2000" i="1" dirty="0"/>
              <a:t>Upgrade </a:t>
            </a:r>
            <a:r>
              <a:rPr lang="bg-BG" sz="2000" i="1" dirty="0"/>
              <a:t>към налична апаратура</a:t>
            </a:r>
            <a:r>
              <a:rPr lang="bg-BG" sz="2000" dirty="0"/>
              <a:t>)</a:t>
            </a:r>
          </a:p>
        </p:txBody>
      </p:sp>
      <p:pic>
        <p:nvPicPr>
          <p:cNvPr id="9" name="Picture 5" descr="J:\izbrano prezentaciya Murdjeva\2019\poz.kolej vezni\IMG_1081-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4114800"/>
            <a:ext cx="2208631" cy="225059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670320" y="6253756"/>
            <a:ext cx="3388080" cy="579646"/>
          </a:xfrm>
          <a:prstGeom prst="rect">
            <a:avLst/>
          </a:prstGeom>
          <a:solidFill>
            <a:schemeClr val="bg1">
              <a:lumMod val="85000"/>
              <a:alpha val="56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ts val="1900"/>
              </a:lnSpc>
            </a:pPr>
            <a:r>
              <a:rPr lang="bg-BG" sz="2000" dirty="0"/>
              <a:t>Аналитична и Електронна везни с висока точност</a:t>
            </a:r>
          </a:p>
        </p:txBody>
      </p:sp>
      <p:pic>
        <p:nvPicPr>
          <p:cNvPr id="11" name="Picture 2" descr="J:\izbrano prezentaciya Murdjeva\2019\kolej-poz - WP-8_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30" y="969496"/>
            <a:ext cx="5659846" cy="258981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-35280" y="3559314"/>
            <a:ext cx="57589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000" dirty="0"/>
              <a:t>Система за изследване степен на разтваряне на </a:t>
            </a:r>
            <a:r>
              <a:rPr lang="bg-BG" sz="2000" dirty="0" smtClean="0"/>
              <a:t>лекарствени форми, </a:t>
            </a:r>
            <a:r>
              <a:rPr lang="bg-BG" sz="2000" dirty="0"/>
              <a:t>тип „</a:t>
            </a:r>
            <a:r>
              <a:rPr lang="bg-BG" sz="2000" dirty="0" err="1"/>
              <a:t>проточна</a:t>
            </a:r>
            <a:r>
              <a:rPr lang="bg-BG" sz="2000" dirty="0"/>
              <a:t> клетка“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17000" contrast="3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054" y="4406263"/>
            <a:ext cx="2039208" cy="239736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sp>
        <p:nvSpPr>
          <p:cNvPr id="24" name="TextBox 23"/>
          <p:cNvSpPr txBox="1"/>
          <p:nvPr/>
        </p:nvSpPr>
        <p:spPr>
          <a:xfrm>
            <a:off x="4876800" y="4388584"/>
            <a:ext cx="276765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Апарат за измерване на </a:t>
            </a:r>
            <a:r>
              <a:rPr lang="ru-RU" sz="2000" dirty="0" smtClean="0"/>
              <a:t>трансепително електрическо съпротивление</a:t>
            </a:r>
          </a:p>
          <a:p>
            <a:r>
              <a:rPr lang="ru-RU" sz="2000" dirty="0" smtClean="0"/>
              <a:t>(волт-метър</a:t>
            </a:r>
            <a:r>
              <a:rPr lang="ru-RU" sz="2000" dirty="0"/>
              <a:t>) </a:t>
            </a:r>
            <a:endParaRPr lang="bg-BG" sz="2000" dirty="0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8" t="3953" r="22449"/>
          <a:stretch/>
        </p:blipFill>
        <p:spPr>
          <a:xfrm>
            <a:off x="0" y="4313872"/>
            <a:ext cx="2193607" cy="193988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sp>
        <p:nvSpPr>
          <p:cNvPr id="28" name="Rectangle 27"/>
          <p:cNvSpPr/>
          <p:nvPr/>
        </p:nvSpPr>
        <p:spPr>
          <a:xfrm>
            <a:off x="-35280" y="6183800"/>
            <a:ext cx="3692880" cy="707886"/>
          </a:xfrm>
          <a:prstGeom prst="rect">
            <a:avLst/>
          </a:prstGeom>
          <a:solidFill>
            <a:schemeClr val="bg1">
              <a:lumMod val="85000"/>
              <a:alpha val="62000"/>
            </a:schemeClr>
          </a:solidFill>
        </p:spPr>
        <p:txBody>
          <a:bodyPr wrap="square">
            <a:spAutoFit/>
          </a:bodyPr>
          <a:lstStyle/>
          <a:p>
            <a:r>
              <a:rPr lang="ru-RU" sz="2000" dirty="0"/>
              <a:t>Фотометър за имуноензимен анализ (Елайза четец)</a:t>
            </a:r>
            <a:endParaRPr lang="bg-BG" sz="2000" dirty="0"/>
          </a:p>
        </p:txBody>
      </p:sp>
    </p:spTree>
    <p:extLst>
      <p:ext uri="{BB962C8B-B14F-4D97-AF65-F5344CB8AC3E}">
        <p14:creationId xmlns:p14="http://schemas.microsoft.com/office/powerpoint/2010/main" val="137137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-15360" y="0"/>
            <a:ext cx="992136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pic>
        <p:nvPicPr>
          <p:cNvPr id="4" name="Picture 2" descr="J:\izbrano prezentaciya Murdjeva\2019\poz.4-2\IMG_2075А-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365247"/>
            <a:ext cx="4013200" cy="247932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85750" y="2475835"/>
            <a:ext cx="349250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bg-BG" sz="2000" dirty="0"/>
              <a:t>Система за </a:t>
            </a:r>
            <a:r>
              <a:rPr lang="bg-BG" sz="2000" dirty="0" err="1"/>
              <a:t>ултрачиста</a:t>
            </a:r>
            <a:r>
              <a:rPr lang="bg-BG" sz="2000" dirty="0"/>
              <a:t> вода</a:t>
            </a:r>
          </a:p>
        </p:txBody>
      </p:sp>
      <p:pic>
        <p:nvPicPr>
          <p:cNvPr id="6" name="Picture 5" descr="J:\izbrano prezentaciya Murdjeva\2019\poz.6\60 (38)-А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49" t="10395" r="61964" b="28295"/>
          <a:stretch/>
        </p:blipFill>
        <p:spPr bwMode="auto">
          <a:xfrm>
            <a:off x="4824413" y="384297"/>
            <a:ext cx="1628775" cy="249555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612516" y="2983930"/>
            <a:ext cx="22454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000" dirty="0" err="1"/>
              <a:t>Разпрашителна</a:t>
            </a:r>
            <a:r>
              <a:rPr lang="bg-BG" sz="2000" dirty="0"/>
              <a:t> сушилня за </a:t>
            </a:r>
            <a:r>
              <a:rPr lang="bg-BG" sz="2000" dirty="0" err="1"/>
              <a:t>нано-размерни</a:t>
            </a:r>
            <a:r>
              <a:rPr lang="bg-BG" sz="2000" dirty="0"/>
              <a:t> частици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" y="3224914"/>
            <a:ext cx="2920709" cy="189071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TextBox 8"/>
          <p:cNvSpPr txBox="1"/>
          <p:nvPr/>
        </p:nvSpPr>
        <p:spPr>
          <a:xfrm>
            <a:off x="-330491" y="5099197"/>
            <a:ext cx="332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dirty="0" err="1"/>
              <a:t>Ламинар</a:t>
            </a:r>
            <a:r>
              <a:rPr lang="bg-BG" dirty="0"/>
              <a:t> </a:t>
            </a:r>
            <a:r>
              <a:rPr lang="bg-BG" dirty="0" err="1"/>
              <a:t>флоу</a:t>
            </a:r>
            <a:r>
              <a:rPr lang="bg-BG" dirty="0"/>
              <a:t> шкаф</a:t>
            </a:r>
          </a:p>
        </p:txBody>
      </p:sp>
      <p:pic>
        <p:nvPicPr>
          <p:cNvPr id="10" name="Picture 4" descr="J:\izbrano prezentaciya Murdjeva\2019\poz.6\IMG_2762-aB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228600"/>
            <a:ext cx="2365227" cy="354650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6748300" y="3924453"/>
            <a:ext cx="3157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000" dirty="0" err="1"/>
              <a:t>Енкапсулатор</a:t>
            </a:r>
            <a:endParaRPr lang="bg-BG" sz="2000" dirty="0"/>
          </a:p>
        </p:txBody>
      </p:sp>
      <p:pic>
        <p:nvPicPr>
          <p:cNvPr id="12" name="Picture 8" descr="J:\izbrano prezentaciya Murdjeva\2019\poz-11-realna\IMG_2628-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405" y="4038600"/>
            <a:ext cx="3034000" cy="202342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272729" y="6067060"/>
            <a:ext cx="2928676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bg-BG" sz="2000" dirty="0"/>
              <a:t>Центрофуга с охлаждане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01405" y="6124340"/>
            <a:ext cx="37045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000" dirty="0"/>
              <a:t>Апарат за високоефективна течна </a:t>
            </a:r>
            <a:r>
              <a:rPr lang="bg-BG" sz="2000" dirty="0" err="1"/>
              <a:t>хроматография</a:t>
            </a:r>
            <a:r>
              <a:rPr lang="bg-BG" sz="2000" dirty="0"/>
              <a:t> </a:t>
            </a:r>
            <a:r>
              <a:rPr lang="en-US" sz="2000" dirty="0"/>
              <a:t>HPLC</a:t>
            </a:r>
            <a:endParaRPr lang="bg-BG" sz="2000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9356" y="4344170"/>
            <a:ext cx="2707922" cy="178017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283115833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4287"/>
            <a:ext cx="992136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" name="Rectangle 3"/>
          <p:cNvSpPr/>
          <p:nvPr/>
        </p:nvSpPr>
        <p:spPr>
          <a:xfrm>
            <a:off x="152400" y="152400"/>
            <a:ext cx="9601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36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НАЙ-НОВАТА АВАНГАРДНА ПРИДОБИВКА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1" y="1371601"/>
            <a:ext cx="2667000" cy="1778556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5176670"/>
            <a:ext cx="2301089" cy="1534539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8134" y="1219200"/>
            <a:ext cx="2649346" cy="3505199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10" name="TextBox 9"/>
          <p:cNvSpPr txBox="1"/>
          <p:nvPr/>
        </p:nvSpPr>
        <p:spPr>
          <a:xfrm>
            <a:off x="16878" y="3258304"/>
            <a:ext cx="71712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000" dirty="0"/>
              <a:t>Доставка на: 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2000" b="1" dirty="0"/>
              <a:t>Трансмисионен електронен микроскоп </a:t>
            </a:r>
            <a:r>
              <a:rPr lang="en-US" sz="2000" b="1" dirty="0"/>
              <a:t> </a:t>
            </a:r>
            <a:r>
              <a:rPr lang="bg-BG" sz="2000" b="1" dirty="0" smtClean="0"/>
              <a:t> </a:t>
            </a:r>
            <a:r>
              <a:rPr lang="ru-RU" sz="2000" dirty="0" smtClean="0"/>
              <a:t>и</a:t>
            </a:r>
            <a:endParaRPr lang="en-US" sz="2000" dirty="0"/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2000" b="1" dirty="0"/>
              <a:t>Сканиращ електронен микроскоп </a:t>
            </a:r>
            <a:r>
              <a:rPr lang="ru-RU" sz="2000" dirty="0"/>
              <a:t>с рентгенов микроанализатор с енергийно-дисперсивен спектрометър и автоматична система за вакуумно покриване с ротационна вакуумна помпа и поставка (обща стойност </a:t>
            </a:r>
            <a:r>
              <a:rPr lang="ru-RU" sz="2000" dirty="0" smtClean="0"/>
              <a:t>2.</a:t>
            </a:r>
            <a:r>
              <a:rPr lang="en-US" sz="2000" dirty="0" smtClean="0"/>
              <a:t>5</a:t>
            </a:r>
            <a:r>
              <a:rPr lang="ru-RU" sz="2000" dirty="0" smtClean="0"/>
              <a:t> </a:t>
            </a:r>
            <a:r>
              <a:rPr lang="ru-RU" sz="2000" dirty="0"/>
              <a:t>млн. лв.)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819400" y="5943940"/>
            <a:ext cx="68917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+mj-lt"/>
              </a:rPr>
              <a:t>Лаборатория „</a:t>
            </a:r>
            <a:r>
              <a:rPr lang="ru-RU" sz="2000" b="1" dirty="0">
                <a:solidFill>
                  <a:srgbClr val="002060"/>
                </a:solidFill>
                <a:latin typeface="+mj-lt"/>
              </a:rPr>
              <a:t>Лекарство-доставящи системи за насочено действие на лекарства и персонализирана медицина</a:t>
            </a:r>
            <a:r>
              <a:rPr lang="ru-RU" sz="2000" b="1" dirty="0">
                <a:latin typeface="+mj-lt"/>
              </a:rPr>
              <a:t>”</a:t>
            </a:r>
            <a:endParaRPr lang="bg-BG" sz="2000" b="1" dirty="0">
              <a:latin typeface="+mj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0" y="1371600"/>
            <a:ext cx="2667003" cy="1778557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166898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15360" y="0"/>
            <a:ext cx="992136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352" y="3720014"/>
            <a:ext cx="3608448" cy="270709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sp>
        <p:nvSpPr>
          <p:cNvPr id="6" name="Rectangle 5"/>
          <p:cNvSpPr/>
          <p:nvPr/>
        </p:nvSpPr>
        <p:spPr>
          <a:xfrm>
            <a:off x="5562600" y="6427113"/>
            <a:ext cx="442383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/>
              <a:t>Сканиращ електронен микроскоп </a:t>
            </a:r>
            <a:endParaRPr lang="bg-BG" sz="2000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800"/>
            <a:ext cx="5987443" cy="44982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200" y="76200"/>
            <a:ext cx="2880458" cy="290505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sp>
        <p:nvSpPr>
          <p:cNvPr id="12" name="Rectangle 11"/>
          <p:cNvSpPr/>
          <p:nvPr/>
        </p:nvSpPr>
        <p:spPr>
          <a:xfrm>
            <a:off x="2479717" y="4800600"/>
            <a:ext cx="30153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Трансмисионен електронен микроскоп </a:t>
            </a:r>
            <a:endParaRPr lang="bg-BG" sz="20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1" y="4880231"/>
            <a:ext cx="2329249" cy="174693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sp>
        <p:nvSpPr>
          <p:cNvPr id="2" name="TextBox 1"/>
          <p:cNvSpPr txBox="1"/>
          <p:nvPr/>
        </p:nvSpPr>
        <p:spPr>
          <a:xfrm>
            <a:off x="2517816" y="5559286"/>
            <a:ext cx="3507727" cy="12497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bg-BG" dirty="0" smtClean="0"/>
              <a:t>МУ-Пловдив подкрепи дейността по изграждане на лабораторията, и със собствени средства, за СМР на помещението, в което се монтираха микроскопите.</a:t>
            </a:r>
            <a:endParaRPr lang="bg-BG" dirty="0"/>
          </a:p>
        </p:txBody>
      </p:sp>
      <p:sp>
        <p:nvSpPr>
          <p:cNvPr id="3" name="TextBox 2"/>
          <p:cNvSpPr txBox="1"/>
          <p:nvPr/>
        </p:nvSpPr>
        <p:spPr>
          <a:xfrm>
            <a:off x="4876800" y="3105834"/>
            <a:ext cx="4953000" cy="646331"/>
          </a:xfrm>
          <a:prstGeom prst="rect">
            <a:avLst/>
          </a:prstGeom>
          <a:solidFill>
            <a:schemeClr val="bg1">
              <a:lumMod val="85000"/>
              <a:alpha val="3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r>
              <a:rPr lang="bg-BG" dirty="0" smtClean="0"/>
              <a:t>Научният екип по работен пакет 8 се обучаваше от експерти от Чехия, Словакия и Германия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68753095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15360" y="0"/>
            <a:ext cx="992136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76200"/>
            <a:ext cx="9906000" cy="2068990"/>
          </a:xfrm>
          <a:solidFill>
            <a:schemeClr val="bg1"/>
          </a:solidFill>
        </p:spPr>
        <p:txBody>
          <a:bodyPr>
            <a:noAutofit/>
          </a:bodyPr>
          <a:lstStyle/>
          <a:p>
            <a:pPr fontAlgn="auto">
              <a:lnSpc>
                <a:spcPts val="2200"/>
              </a:lnSpc>
            </a:pPr>
            <a:r>
              <a:rPr lang="bg-BG" sz="2000" b="1" dirty="0" smtClean="0"/>
              <a:t>РП 4</a:t>
            </a:r>
            <a:r>
              <a:rPr lang="bg-BG" sz="2000" b="1" dirty="0"/>
              <a:t>. </a:t>
            </a:r>
            <a:r>
              <a:rPr lang="bg-BG" sz="2000" b="1" dirty="0" err="1"/>
              <a:t>Флоуцитометрично</a:t>
            </a:r>
            <a:r>
              <a:rPr lang="bg-BG" sz="2000" b="1" dirty="0"/>
              <a:t> проследяване на минималната </a:t>
            </a:r>
            <a:r>
              <a:rPr lang="bg-BG" sz="2000" b="1" dirty="0" err="1"/>
              <a:t>резидуална</a:t>
            </a:r>
            <a:r>
              <a:rPr lang="bg-BG" sz="2000" b="1" dirty="0"/>
              <a:t> болест при деца с остра </a:t>
            </a:r>
            <a:r>
              <a:rPr lang="bg-BG" sz="2000" b="1" dirty="0" err="1"/>
              <a:t>лимфобластна</a:t>
            </a:r>
            <a:r>
              <a:rPr lang="bg-BG" sz="2000" b="1" dirty="0"/>
              <a:t> левкемия и осигуряване на клетъчни популации с висока чистота за провеждане на специализирани молекулярно-генетични и </a:t>
            </a:r>
            <a:r>
              <a:rPr lang="bg-BG" sz="2000" b="1" dirty="0" err="1"/>
              <a:t>фармако</a:t>
            </a:r>
            <a:r>
              <a:rPr lang="bg-BG" sz="2000" b="1" dirty="0"/>
              <a:t>-терапевтични изследвания ин витро чрез клетъчно сортиране</a:t>
            </a:r>
            <a:endParaRPr lang="bg-BG" sz="2000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7044" y="1329680"/>
            <a:ext cx="9858956" cy="651520"/>
          </a:xfrm>
        </p:spPr>
        <p:txBody>
          <a:bodyPr>
            <a:noAutofit/>
          </a:bodyPr>
          <a:lstStyle/>
          <a:p>
            <a:pPr>
              <a:lnSpc>
                <a:spcPts val="2100"/>
              </a:lnSpc>
              <a:spcBef>
                <a:spcPts val="200"/>
              </a:spcBef>
            </a:pPr>
            <a:r>
              <a:rPr lang="ru-RU" sz="2000" b="1" dirty="0"/>
              <a:t>Клетъчен сортер на базата на 4 лазерна мултипараметърна флоуцитрометрия</a:t>
            </a:r>
          </a:p>
          <a:p>
            <a:pPr>
              <a:lnSpc>
                <a:spcPts val="2100"/>
              </a:lnSpc>
              <a:spcBef>
                <a:spcPts val="200"/>
              </a:spcBef>
            </a:pPr>
            <a:r>
              <a:rPr lang="bg-BG" sz="2000" b="1" dirty="0"/>
              <a:t>Стойност – </a:t>
            </a:r>
            <a:r>
              <a:rPr lang="bg-BG" sz="2000" b="1" dirty="0" smtClean="0"/>
              <a:t>903.6 </a:t>
            </a:r>
            <a:r>
              <a:rPr lang="bg-BG" sz="2000" b="1" dirty="0"/>
              <a:t>хил. лв.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360" y="4815468"/>
            <a:ext cx="3003860" cy="204253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039" y="1981200"/>
            <a:ext cx="3414164" cy="2277823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078" y="4563913"/>
            <a:ext cx="3477922" cy="2319487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9" y="1981200"/>
            <a:ext cx="5842001" cy="2434506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8000" contrast="4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635" t="22785" r="22535" b="10127"/>
          <a:stretch/>
        </p:blipFill>
        <p:spPr bwMode="auto">
          <a:xfrm>
            <a:off x="3362325" y="5119580"/>
            <a:ext cx="2657475" cy="1675827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6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70111" y="4473249"/>
            <a:ext cx="3430689" cy="923330"/>
          </a:xfrm>
          <a:prstGeom prst="rect">
            <a:avLst/>
          </a:prstGeom>
          <a:solidFill>
            <a:schemeClr val="accent3">
              <a:lumMod val="20000"/>
              <a:lumOff val="80000"/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bg-BG" dirty="0" smtClean="0">
                <a:latin typeface="Arial Narrow" pitchFamily="34" charset="0"/>
              </a:rPr>
              <a:t>Двама специалисти от научния екип бяха обучени и сертифицирани от фирмата-доставчик </a:t>
            </a:r>
            <a:endParaRPr lang="bg-BG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59515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344" y="4800600"/>
            <a:ext cx="2157743" cy="1439037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344" y="3195531"/>
            <a:ext cx="2186412" cy="1458157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1152801"/>
            <a:ext cx="2520780" cy="197385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6834956" y="6211669"/>
            <a:ext cx="2971800" cy="646331"/>
          </a:xfrm>
          <a:prstGeom prst="rect">
            <a:avLst/>
          </a:prstGeom>
          <a:solidFill>
            <a:schemeClr val="bg1">
              <a:lumMod val="85000"/>
              <a:alpha val="55000"/>
            </a:schemeClr>
          </a:solidFill>
        </p:spPr>
        <p:txBody>
          <a:bodyPr wrap="square" rtlCol="0">
            <a:spAutoFit/>
          </a:bodyPr>
          <a:lstStyle/>
          <a:p>
            <a:r>
              <a:rPr lang="bg-BG" dirty="0" err="1"/>
              <a:t>Високооборотна</a:t>
            </a:r>
            <a:r>
              <a:rPr lang="bg-BG" dirty="0"/>
              <a:t> центрофуга с летящ и фиксиран ротор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1219200"/>
            <a:ext cx="8077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+mj-lt"/>
              </a:rPr>
              <a:t>РП 3. </a:t>
            </a:r>
            <a:r>
              <a:rPr lang="ru-RU" sz="2000" dirty="0">
                <a:latin typeface="+mj-lt"/>
              </a:rPr>
              <a:t>Лаборатория за </a:t>
            </a:r>
            <a:r>
              <a:rPr lang="ru-RU" sz="2000" b="1" dirty="0">
                <a:solidFill>
                  <a:srgbClr val="002060"/>
                </a:solidFill>
                <a:latin typeface="+mj-lt"/>
              </a:rPr>
              <a:t>молекулярно-генетичен анализ </a:t>
            </a:r>
            <a:r>
              <a:rPr lang="en-US" sz="2000" b="1" dirty="0" smtClean="0">
                <a:latin typeface="+mj-lt"/>
              </a:rPr>
              <a:t>(</a:t>
            </a:r>
            <a:r>
              <a:rPr lang="bg-BG" sz="2000" b="1" dirty="0" smtClean="0">
                <a:latin typeface="+mj-lt"/>
              </a:rPr>
              <a:t>931</a:t>
            </a:r>
            <a:r>
              <a:rPr lang="en-US" sz="2000" b="1" dirty="0" smtClean="0">
                <a:latin typeface="+mj-lt"/>
              </a:rPr>
              <a:t> </a:t>
            </a:r>
            <a:r>
              <a:rPr lang="bg-BG" sz="2000" b="1" dirty="0" smtClean="0">
                <a:latin typeface="+mj-lt"/>
              </a:rPr>
              <a:t>хил.</a:t>
            </a:r>
            <a:r>
              <a:rPr lang="bg-BG" sz="2000" b="1" dirty="0">
                <a:latin typeface="+mj-lt"/>
              </a:rPr>
              <a:t> </a:t>
            </a:r>
            <a:r>
              <a:rPr lang="bg-BG" sz="2000" b="1" dirty="0" smtClean="0">
                <a:latin typeface="+mj-lt"/>
              </a:rPr>
              <a:t>лв</a:t>
            </a:r>
            <a:r>
              <a:rPr lang="bg-BG" sz="2000" b="1" dirty="0">
                <a:latin typeface="+mj-lt"/>
              </a:rPr>
              <a:t>.) </a:t>
            </a:r>
            <a:endParaRPr lang="bg-BG" sz="2000" dirty="0"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2" y="1676400"/>
            <a:ext cx="3061580" cy="204182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10" name="TextBox 9"/>
          <p:cNvSpPr txBox="1"/>
          <p:nvPr/>
        </p:nvSpPr>
        <p:spPr>
          <a:xfrm>
            <a:off x="70164" y="3809612"/>
            <a:ext cx="3071388" cy="922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ru-RU" dirty="0"/>
              <a:t>Персонален секвенатор (next-generation sequencer),  базиран на принципа на секвениране чрез синтеза</a:t>
            </a:r>
            <a:endParaRPr lang="bg-BG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953000"/>
            <a:ext cx="2713038" cy="1894209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12" name="Rectangle 11"/>
          <p:cNvSpPr/>
          <p:nvPr/>
        </p:nvSpPr>
        <p:spPr>
          <a:xfrm>
            <a:off x="3305286" y="3352800"/>
            <a:ext cx="4079934" cy="15382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</a:pPr>
            <a:r>
              <a:rPr lang="ru-RU" dirty="0"/>
              <a:t>Платформа (за провеждане на </a:t>
            </a:r>
            <a:r>
              <a:rPr lang="ru-RU" dirty="0" smtClean="0"/>
              <a:t>диги-тален </a:t>
            </a:r>
            <a:r>
              <a:rPr lang="ru-RU" dirty="0"/>
              <a:t>емулсионен PCR с висока чувствителност за ранно откриване и мониторинг на свободно-циркулиращи и клетъчно-базирани </a:t>
            </a:r>
            <a:r>
              <a:rPr lang="ru-RU" dirty="0" smtClean="0"/>
              <a:t>биомаркери </a:t>
            </a:r>
            <a:r>
              <a:rPr lang="ru-RU" dirty="0"/>
              <a:t>при туморни, </a:t>
            </a:r>
            <a:r>
              <a:rPr lang="ru-RU" dirty="0" err="1" smtClean="0"/>
              <a:t>вирусни</a:t>
            </a:r>
            <a:r>
              <a:rPr lang="ru-RU" dirty="0" smtClean="0"/>
              <a:t> и </a:t>
            </a:r>
            <a:r>
              <a:rPr lang="ru-RU" dirty="0" err="1"/>
              <a:t>имунни</a:t>
            </a:r>
            <a:r>
              <a:rPr lang="ru-RU" dirty="0"/>
              <a:t> </a:t>
            </a:r>
            <a:r>
              <a:rPr lang="ru-RU" dirty="0" err="1" smtClean="0"/>
              <a:t>заболявания</a:t>
            </a:r>
            <a:r>
              <a:rPr lang="ru-RU" dirty="0"/>
              <a:t> </a:t>
            </a:r>
            <a:r>
              <a:rPr lang="ru-RU" dirty="0" smtClean="0"/>
              <a:t>(</a:t>
            </a:r>
            <a:r>
              <a:rPr lang="ru-RU" dirty="0" err="1" smtClean="0"/>
              <a:t>Digital</a:t>
            </a:r>
            <a:r>
              <a:rPr lang="ru-RU" dirty="0" smtClean="0"/>
              <a:t> </a:t>
            </a:r>
            <a:r>
              <a:rPr lang="ru-RU" dirty="0"/>
              <a:t>droplet PCR )</a:t>
            </a:r>
            <a:endParaRPr lang="bg-BG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1676400"/>
            <a:ext cx="4313954" cy="159096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5286" y="5041776"/>
            <a:ext cx="2707130" cy="1805433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15" name="Rectangle 14"/>
          <p:cNvSpPr/>
          <p:nvPr/>
        </p:nvSpPr>
        <p:spPr>
          <a:xfrm>
            <a:off x="5838086" y="5011913"/>
            <a:ext cx="1662870" cy="646331"/>
          </a:xfrm>
          <a:prstGeom prst="rect">
            <a:avLst/>
          </a:prstGeom>
          <a:solidFill>
            <a:schemeClr val="bg1">
              <a:lumMod val="85000"/>
              <a:alpha val="64000"/>
            </a:schemeClr>
          </a:solidFill>
        </p:spPr>
        <p:txBody>
          <a:bodyPr wrap="square">
            <a:spAutoFit/>
          </a:bodyPr>
          <a:lstStyle/>
          <a:p>
            <a:r>
              <a:rPr lang="en-US" dirty="0"/>
              <a:t>Real time PCR </a:t>
            </a:r>
            <a:r>
              <a:rPr lang="bg-BG" dirty="0"/>
              <a:t>апарат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731852" y="4845571"/>
            <a:ext cx="3956130" cy="528350"/>
          </a:xfrm>
          <a:prstGeom prst="rect">
            <a:avLst/>
          </a:prstGeom>
          <a:solidFill>
            <a:schemeClr val="bg1">
              <a:lumMod val="85000"/>
              <a:alpha val="18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>
              <a:lnSpc>
                <a:spcPts val="1700"/>
              </a:lnSpc>
            </a:pPr>
            <a:r>
              <a:rPr lang="bg-BG" sz="1600" dirty="0" smtClean="0"/>
              <a:t>Научните екипи по работни пакети 1, 2 и 3 се обучаваха от експерти от САЩ и Канада</a:t>
            </a:r>
            <a:endParaRPr lang="bg-BG" sz="1600" dirty="0"/>
          </a:p>
        </p:txBody>
      </p:sp>
    </p:spTree>
    <p:extLst>
      <p:ext uri="{BB962C8B-B14F-4D97-AF65-F5344CB8AC3E}">
        <p14:creationId xmlns:p14="http://schemas.microsoft.com/office/powerpoint/2010/main" val="305264331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Infinity® CentralStation Wide - Image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8" t="32398" r="3289" b="15856"/>
          <a:stretch/>
        </p:blipFill>
        <p:spPr bwMode="auto">
          <a:xfrm>
            <a:off x="6781800" y="1114961"/>
            <a:ext cx="3124200" cy="1323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1219200"/>
            <a:ext cx="6781800" cy="9643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ts val="1700"/>
              </a:lnSpc>
            </a:pPr>
            <a:r>
              <a:rPr lang="ru-RU" sz="1600" b="1" dirty="0" smtClean="0">
                <a:latin typeface="+mj-lt"/>
              </a:rPr>
              <a:t>РП 5. </a:t>
            </a:r>
            <a:r>
              <a:rPr lang="ru-RU" sz="1600" dirty="0" smtClean="0">
                <a:latin typeface="+mj-lt"/>
              </a:rPr>
              <a:t>Комплексна система за </a:t>
            </a:r>
            <a:r>
              <a:rPr lang="ru-RU" sz="1600" b="1" dirty="0" smtClean="0">
                <a:latin typeface="+mj-lt"/>
              </a:rPr>
              <a:t>мониторинг и персонализиран подход на критично болни пациенти</a:t>
            </a:r>
            <a:r>
              <a:rPr lang="en-US" sz="1600" dirty="0" smtClean="0">
                <a:latin typeface="+mj-lt"/>
              </a:rPr>
              <a:t>,</a:t>
            </a:r>
            <a:r>
              <a:rPr lang="ru-RU" sz="1600" dirty="0">
                <a:latin typeface="+mj-lt"/>
              </a:rPr>
              <a:t> </a:t>
            </a:r>
            <a:r>
              <a:rPr lang="bg-BG" sz="1600" dirty="0" smtClean="0">
                <a:latin typeface="+mj-lt"/>
              </a:rPr>
              <a:t>чрез </a:t>
            </a:r>
            <a:r>
              <a:rPr lang="bg-BG" sz="1600" i="1" dirty="0" smtClean="0">
                <a:latin typeface="+mj-lt"/>
              </a:rPr>
              <a:t>интегриран </a:t>
            </a:r>
            <a:r>
              <a:rPr lang="ru-RU" sz="1600" i="1" dirty="0" smtClean="0">
                <a:latin typeface="+mj-lt"/>
              </a:rPr>
              <a:t>анализ </a:t>
            </a:r>
            <a:r>
              <a:rPr lang="ru-RU" sz="1600" dirty="0" smtClean="0">
                <a:latin typeface="+mj-lt"/>
              </a:rPr>
              <a:t>и </a:t>
            </a:r>
            <a:r>
              <a:rPr lang="ru-RU" sz="1600" i="1" dirty="0" smtClean="0">
                <a:latin typeface="+mj-lt"/>
              </a:rPr>
              <a:t>предиктивна оценка </a:t>
            </a:r>
            <a:r>
              <a:rPr lang="ru-RU" sz="1600" dirty="0">
                <a:latin typeface="+mj-lt"/>
              </a:rPr>
              <a:t>на </a:t>
            </a:r>
            <a:r>
              <a:rPr lang="ru-RU" sz="1600" dirty="0" smtClean="0">
                <a:latin typeface="+mj-lt"/>
              </a:rPr>
              <a:t>показатели</a:t>
            </a:r>
            <a:r>
              <a:rPr lang="ru-RU" sz="1600" dirty="0">
                <a:latin typeface="+mj-lt"/>
              </a:rPr>
              <a:t>, определящи </a:t>
            </a:r>
            <a:r>
              <a:rPr lang="ru-RU" sz="1600" dirty="0" smtClean="0">
                <a:latin typeface="+mj-lt"/>
              </a:rPr>
              <a:t>в динамика органни </a:t>
            </a:r>
            <a:r>
              <a:rPr lang="ru-RU" sz="1600" dirty="0">
                <a:latin typeface="+mj-lt"/>
              </a:rPr>
              <a:t>и системни нарушения в </a:t>
            </a:r>
            <a:r>
              <a:rPr lang="ru-RU" sz="1600" i="1" dirty="0">
                <a:latin typeface="+mj-lt"/>
              </a:rPr>
              <a:t>интензивната медицина</a:t>
            </a:r>
            <a:r>
              <a:rPr lang="ru-RU" sz="1600" dirty="0">
                <a:latin typeface="+mj-lt"/>
              </a:rPr>
              <a:t>.</a:t>
            </a:r>
            <a:r>
              <a:rPr lang="en-US" sz="1600" dirty="0" smtClean="0">
                <a:latin typeface="+mj-lt"/>
              </a:rPr>
              <a:t> </a:t>
            </a:r>
            <a:endParaRPr lang="bg-BG" sz="1600" dirty="0">
              <a:latin typeface="+mj-lt"/>
            </a:endParaRPr>
          </a:p>
        </p:txBody>
      </p:sp>
      <p:pic>
        <p:nvPicPr>
          <p:cNvPr id="3074" name="Picture 2" descr="Dräger Zeus® Infinity® Empowered - Imag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75" r="15089"/>
          <a:stretch/>
        </p:blipFill>
        <p:spPr bwMode="auto">
          <a:xfrm>
            <a:off x="6074228" y="2417535"/>
            <a:ext cx="3860801" cy="4440465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pic>
        <p:nvPicPr>
          <p:cNvPr id="3080" name="Picture 8" descr="E:\1-swrvwr za swhranebie ba danni\IMG_20191016_121728-cyaloto sworwjwni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328"/>
          <a:stretch/>
        </p:blipFill>
        <p:spPr bwMode="auto">
          <a:xfrm flipH="1">
            <a:off x="-1" y="2735149"/>
            <a:ext cx="2667001" cy="408613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3081" name="Picture 9" descr="E:\4-zashtitna stena\4-zashtitna sten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1" y="5653672"/>
            <a:ext cx="2133600" cy="11595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sp>
        <p:nvSpPr>
          <p:cNvPr id="9" name="TextBox 8"/>
          <p:cNvSpPr txBox="1"/>
          <p:nvPr/>
        </p:nvSpPr>
        <p:spPr>
          <a:xfrm>
            <a:off x="4495800" y="5715001"/>
            <a:ext cx="2971800" cy="1179286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  <a:alpha val="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>
              <a:lnSpc>
                <a:spcPts val="1700"/>
              </a:lnSpc>
            </a:pPr>
            <a:r>
              <a:rPr lang="bg-BG" b="1" dirty="0" smtClean="0"/>
              <a:t>Най-новата доставка:</a:t>
            </a:r>
          </a:p>
          <a:p>
            <a:pPr algn="r">
              <a:lnSpc>
                <a:spcPts val="1700"/>
              </a:lnSpc>
            </a:pPr>
            <a:r>
              <a:rPr lang="bg-BG" dirty="0" smtClean="0"/>
              <a:t>Комплекс от оборудване за интензивната медицина:</a:t>
            </a:r>
          </a:p>
          <a:p>
            <a:pPr algn="r">
              <a:lnSpc>
                <a:spcPts val="1700"/>
              </a:lnSpc>
            </a:pPr>
            <a:r>
              <a:rPr lang="bg-BG" dirty="0" smtClean="0"/>
              <a:t>в процес на монтаж и въвеждане в експлоатация</a:t>
            </a:r>
            <a:endParaRPr lang="bg-BG" dirty="0"/>
          </a:p>
        </p:txBody>
      </p:sp>
      <p:sp>
        <p:nvSpPr>
          <p:cNvPr id="10" name="Rectangle 9"/>
          <p:cNvSpPr/>
          <p:nvPr/>
        </p:nvSpPr>
        <p:spPr>
          <a:xfrm>
            <a:off x="5410200" y="2209800"/>
            <a:ext cx="1818383" cy="528350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78000">
                <a:schemeClr val="accent1">
                  <a:tint val="37000"/>
                  <a:satMod val="300000"/>
                  <a:alpha val="2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lnSpc>
                <a:spcPts val="1700"/>
              </a:lnSpc>
            </a:pPr>
            <a:r>
              <a:rPr lang="bg-BG" b="1" dirty="0"/>
              <a:t>Пациентска част</a:t>
            </a:r>
          </a:p>
          <a:p>
            <a:pPr>
              <a:lnSpc>
                <a:spcPts val="1700"/>
              </a:lnSpc>
            </a:pPr>
            <a:r>
              <a:rPr lang="en-US" dirty="0"/>
              <a:t>(</a:t>
            </a:r>
            <a:r>
              <a:rPr lang="bg-BG" dirty="0"/>
              <a:t>2 393</a:t>
            </a:r>
            <a:r>
              <a:rPr lang="en-US" dirty="0"/>
              <a:t> </a:t>
            </a:r>
            <a:r>
              <a:rPr lang="bg-BG" dirty="0"/>
              <a:t>хил. лв.) </a:t>
            </a:r>
            <a:r>
              <a:rPr lang="bg-BG" dirty="0" smtClean="0"/>
              <a:t> </a:t>
            </a:r>
            <a:endParaRPr lang="bg-BG" dirty="0"/>
          </a:p>
        </p:txBody>
      </p:sp>
      <p:sp>
        <p:nvSpPr>
          <p:cNvPr id="11" name="TextBox 10"/>
          <p:cNvSpPr txBox="1"/>
          <p:nvPr/>
        </p:nvSpPr>
        <p:spPr>
          <a:xfrm>
            <a:off x="2803070" y="2632685"/>
            <a:ext cx="25200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8900" indent="-88900">
              <a:buFont typeface="Arial" pitchFamily="34" charset="0"/>
              <a:buChar char="•"/>
            </a:pPr>
            <a:r>
              <a:rPr lang="ru-RU" dirty="0" smtClean="0"/>
              <a:t> Сървър </a:t>
            </a:r>
            <a:r>
              <a:rPr lang="ru-RU" dirty="0"/>
              <a:t>за съхранение на данни; </a:t>
            </a:r>
            <a:endParaRPr lang="ru-RU" dirty="0" smtClean="0"/>
          </a:p>
          <a:p>
            <a:pPr marL="88900" indent="-88900">
              <a:buFont typeface="Arial" pitchFamily="34" charset="0"/>
              <a:buChar char="•"/>
            </a:pPr>
            <a:r>
              <a:rPr lang="ru-RU" dirty="0" smtClean="0"/>
              <a:t> Изчислителен сървър;</a:t>
            </a:r>
          </a:p>
          <a:p>
            <a:pPr marL="88900" indent="-88900">
              <a:buFont typeface="Arial" pitchFamily="34" charset="0"/>
              <a:buChar char="•"/>
            </a:pPr>
            <a:r>
              <a:rPr lang="ru-RU" dirty="0" smtClean="0"/>
              <a:t> Комуникационни  и защитни модули</a:t>
            </a:r>
          </a:p>
        </p:txBody>
      </p:sp>
      <p:sp>
        <p:nvSpPr>
          <p:cNvPr id="12" name="Rectangle 11"/>
          <p:cNvSpPr/>
          <p:nvPr/>
        </p:nvSpPr>
        <p:spPr>
          <a:xfrm>
            <a:off x="0" y="2297668"/>
            <a:ext cx="34835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b="1" dirty="0"/>
              <a:t>Сървърен </a:t>
            </a:r>
            <a:r>
              <a:rPr lang="bg-BG" b="1" dirty="0" smtClean="0"/>
              <a:t>комплекс </a:t>
            </a:r>
            <a:r>
              <a:rPr lang="bg-BG" dirty="0" smtClean="0"/>
              <a:t>(100 152 лв.)</a:t>
            </a:r>
            <a:endParaRPr lang="bg-BG" dirty="0"/>
          </a:p>
        </p:txBody>
      </p:sp>
      <p:pic>
        <p:nvPicPr>
          <p:cNvPr id="3082" name="Picture 10" descr="E:\IMG_1025-A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1" t="9515" r="5011" b="4754"/>
          <a:stretch/>
        </p:blipFill>
        <p:spPr bwMode="auto">
          <a:xfrm>
            <a:off x="2667000" y="4166312"/>
            <a:ext cx="2209800" cy="137145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sp>
        <p:nvSpPr>
          <p:cNvPr id="2" name="TextBox 1"/>
          <p:cNvSpPr txBox="1"/>
          <p:nvPr/>
        </p:nvSpPr>
        <p:spPr>
          <a:xfrm>
            <a:off x="8610600" y="4830720"/>
            <a:ext cx="1295854" cy="55399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bg-BG" b="1" dirty="0" err="1">
                <a:solidFill>
                  <a:schemeClr val="dk1"/>
                </a:solidFill>
              </a:rPr>
              <a:t>Пациентни</a:t>
            </a:r>
            <a:r>
              <a:rPr lang="bg-BG" b="1" dirty="0">
                <a:solidFill>
                  <a:schemeClr val="dk1"/>
                </a:solidFill>
              </a:rPr>
              <a:t> монитори</a:t>
            </a:r>
          </a:p>
        </p:txBody>
      </p:sp>
    </p:spTree>
    <p:extLst>
      <p:ext uri="{BB962C8B-B14F-4D97-AF65-F5344CB8AC3E}">
        <p14:creationId xmlns:p14="http://schemas.microsoft.com/office/powerpoint/2010/main" val="26789214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1" y="1017774"/>
            <a:ext cx="2805908" cy="210502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1017773"/>
            <a:ext cx="2399623" cy="180022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sp>
        <p:nvSpPr>
          <p:cNvPr id="6" name="Rectangle 5"/>
          <p:cNvSpPr/>
          <p:nvPr/>
        </p:nvSpPr>
        <p:spPr>
          <a:xfrm>
            <a:off x="5419725" y="3810000"/>
            <a:ext cx="4438649" cy="6368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400"/>
              </a:lnSpc>
            </a:pPr>
            <a:r>
              <a:rPr lang="ru-RU" sz="1500" dirty="0"/>
              <a:t>Монитор на електрическата активност на </a:t>
            </a:r>
            <a:r>
              <a:rPr lang="ru-RU" sz="1500" dirty="0" smtClean="0"/>
              <a:t>диафра</a:t>
            </a:r>
            <a:r>
              <a:rPr lang="bg-BG" sz="1500" dirty="0" smtClean="0"/>
              <a:t>г-</a:t>
            </a:r>
            <a:r>
              <a:rPr lang="ru-RU" sz="1500" dirty="0" smtClean="0"/>
              <a:t>мата </a:t>
            </a:r>
            <a:r>
              <a:rPr lang="ru-RU" sz="1500" dirty="0"/>
              <a:t>и механиката на дихателната система, </a:t>
            </a:r>
            <a:r>
              <a:rPr lang="ru-RU" sz="1500" dirty="0" smtClean="0"/>
              <a:t>инкор-пориран </a:t>
            </a:r>
            <a:r>
              <a:rPr lang="ru-RU" sz="1500" dirty="0"/>
              <a:t>в респиратор от висок клас</a:t>
            </a:r>
            <a:endParaRPr lang="bg-BG" sz="1500" dirty="0"/>
          </a:p>
        </p:txBody>
      </p:sp>
      <p:sp>
        <p:nvSpPr>
          <p:cNvPr id="8" name="Rectangle 7"/>
          <p:cNvSpPr/>
          <p:nvPr/>
        </p:nvSpPr>
        <p:spPr>
          <a:xfrm>
            <a:off x="5447623" y="1508577"/>
            <a:ext cx="24765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600" dirty="0"/>
              <a:t>Портативен преносим пациентен монитор за витални параметри, подходящ за възрастни, деца и новородени.</a:t>
            </a:r>
            <a:endParaRPr lang="bg-BG" sz="1600" dirty="0"/>
          </a:p>
        </p:txBody>
      </p:sp>
      <p:sp>
        <p:nvSpPr>
          <p:cNvPr id="13" name="Rectangle 12"/>
          <p:cNvSpPr/>
          <p:nvPr/>
        </p:nvSpPr>
        <p:spPr>
          <a:xfrm>
            <a:off x="2266024" y="5508913"/>
            <a:ext cx="2286000" cy="1349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400"/>
              </a:lnSpc>
            </a:pPr>
            <a:r>
              <a:rPr lang="ru-RU" sz="1500" dirty="0"/>
              <a:t>Монитор за витални параметри пригоден за транспорт, докинг станция за прикрепяне на монитора и голям дисплей за визуално представяне на данните.</a:t>
            </a:r>
            <a:endParaRPr lang="bg-BG" sz="1500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3868433"/>
            <a:ext cx="1581097" cy="118615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2507" y="4405244"/>
            <a:ext cx="3563493" cy="237655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629" y="5850471"/>
            <a:ext cx="1241421" cy="93132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sp>
        <p:nvSpPr>
          <p:cNvPr id="18" name="TextBox 17"/>
          <p:cNvSpPr txBox="1"/>
          <p:nvPr/>
        </p:nvSpPr>
        <p:spPr>
          <a:xfrm>
            <a:off x="3038474" y="2914088"/>
            <a:ext cx="4505326" cy="8197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400"/>
              </a:lnSpc>
            </a:pPr>
            <a:r>
              <a:rPr lang="bg-BG" sz="1600" dirty="0" err="1" smtClean="0"/>
              <a:t>Биоимпедансен</a:t>
            </a:r>
            <a:r>
              <a:rPr lang="bg-BG" sz="1600" dirty="0" smtClean="0"/>
              <a:t> монитор</a:t>
            </a:r>
          </a:p>
          <a:p>
            <a:pPr>
              <a:lnSpc>
                <a:spcPts val="1400"/>
              </a:lnSpc>
            </a:pPr>
            <a:r>
              <a:rPr lang="ru-RU" sz="1600" dirty="0"/>
              <a:t>едновременно наблюдение на поне две области на човешкото </a:t>
            </a:r>
            <a:r>
              <a:rPr lang="ru-RU" sz="1600" dirty="0" smtClean="0"/>
              <a:t>тяло, окомплектован </a:t>
            </a:r>
            <a:r>
              <a:rPr lang="ru-RU" sz="1600" dirty="0"/>
              <a:t>с подходящ аналитичен софтуер</a:t>
            </a:r>
            <a:endParaRPr lang="bg-BG" sz="1600" dirty="0"/>
          </a:p>
        </p:txBody>
      </p:sp>
      <p:pic>
        <p:nvPicPr>
          <p:cNvPr id="4099" name="Picture 3" descr="E:\poz-4&amp;poz-5\IMG_3290-A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22" y="3337390"/>
            <a:ext cx="2154278" cy="354429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4100" name="Picture 4" descr="E:\New folder (3)\IMG_20191115_163445-A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912" y="4403680"/>
            <a:ext cx="1478225" cy="1108913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4101" name="Picture 5" descr="E:\New folder (2)\obshta-2 broya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750" y="1055874"/>
            <a:ext cx="2000250" cy="226807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sp>
        <p:nvSpPr>
          <p:cNvPr id="19" name="Rectangle 18"/>
          <p:cNvSpPr/>
          <p:nvPr/>
        </p:nvSpPr>
        <p:spPr>
          <a:xfrm>
            <a:off x="152401" y="76200"/>
            <a:ext cx="4953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РП 5. </a:t>
            </a:r>
            <a:r>
              <a:rPr lang="ru-RU" b="1" dirty="0" smtClean="0"/>
              <a:t>Система </a:t>
            </a:r>
            <a:r>
              <a:rPr lang="ru-RU" b="1" dirty="0"/>
              <a:t>за мониторинг и персонализиран подход на критично болни пациенти</a:t>
            </a:r>
            <a:endParaRPr lang="bg-BG" dirty="0"/>
          </a:p>
        </p:txBody>
      </p:sp>
      <p:sp>
        <p:nvSpPr>
          <p:cNvPr id="21" name="TextBox 20"/>
          <p:cNvSpPr txBox="1"/>
          <p:nvPr/>
        </p:nvSpPr>
        <p:spPr>
          <a:xfrm>
            <a:off x="5312568" y="76200"/>
            <a:ext cx="4462463" cy="91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600"/>
              </a:lnSpc>
            </a:pPr>
            <a:r>
              <a:rPr lang="bg-BG" sz="1500" dirty="0" smtClean="0">
                <a:latin typeface="Arial Narrow" pitchFamily="34" charset="0"/>
              </a:rPr>
              <a:t>Обучение на научния екип в </a:t>
            </a:r>
            <a:r>
              <a:rPr lang="en-US" sz="1500" b="1" i="1" dirty="0" smtClean="0">
                <a:latin typeface="Arial Narrow" pitchFamily="34" charset="0"/>
              </a:rPr>
              <a:t>Area Science Park</a:t>
            </a:r>
            <a:r>
              <a:rPr lang="bg-BG" sz="1500" b="1" i="1" dirty="0" smtClean="0">
                <a:latin typeface="Arial Narrow" pitchFamily="34" charset="0"/>
              </a:rPr>
              <a:t> </a:t>
            </a:r>
            <a:r>
              <a:rPr lang="en-US" sz="1500" i="1" dirty="0" smtClean="0">
                <a:latin typeface="Arial Narrow" pitchFamily="34" charset="0"/>
              </a:rPr>
              <a:t>(</a:t>
            </a:r>
            <a:r>
              <a:rPr lang="bg-BG" sz="1500" i="1" dirty="0" smtClean="0">
                <a:latin typeface="Arial Narrow" pitchFamily="34" charset="0"/>
              </a:rPr>
              <a:t>връзка между научните продукти и индустриалния сектор), </a:t>
            </a:r>
            <a:r>
              <a:rPr lang="en-US" sz="1500" b="1" i="1" dirty="0" smtClean="0">
                <a:latin typeface="Arial Narrow" pitchFamily="34" charset="0"/>
              </a:rPr>
              <a:t>Server net, </a:t>
            </a:r>
            <a:r>
              <a:rPr lang="en-US" sz="1500" b="1" i="1" dirty="0" err="1" smtClean="0">
                <a:latin typeface="Arial Narrow" pitchFamily="34" charset="0"/>
              </a:rPr>
              <a:t>Aindo</a:t>
            </a:r>
            <a:r>
              <a:rPr lang="en-US" sz="1500" b="1" i="1" dirty="0" smtClean="0">
                <a:latin typeface="Arial Narrow" pitchFamily="34" charset="0"/>
              </a:rPr>
              <a:t> EU </a:t>
            </a:r>
            <a:r>
              <a:rPr lang="bg-BG" sz="1500" i="1" dirty="0" smtClean="0">
                <a:latin typeface="Arial Narrow" pitchFamily="34" charset="0"/>
              </a:rPr>
              <a:t>(управление на информационни мрежи за интензивната медицина).</a:t>
            </a:r>
            <a:endParaRPr lang="bg-BG" sz="1500" i="1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399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15360" y="0"/>
            <a:ext cx="992136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" name="Rectangle 4"/>
          <p:cNvSpPr/>
          <p:nvPr/>
        </p:nvSpPr>
        <p:spPr>
          <a:xfrm>
            <a:off x="10885" y="710625"/>
            <a:ext cx="9921360" cy="58477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61938" indent="-261938"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Лаборатория по молекулярни биомаркери и микробиота</a:t>
            </a:r>
            <a:endParaRPr lang="bg-BG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671" y="4647580"/>
            <a:ext cx="1592730" cy="215063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11"/>
          <a:stretch/>
        </p:blipFill>
        <p:spPr>
          <a:xfrm>
            <a:off x="0" y="1355071"/>
            <a:ext cx="2286000" cy="259045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384" y="1327445"/>
            <a:ext cx="1747616" cy="233015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5" y="4638817"/>
            <a:ext cx="2704067" cy="202805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sp>
        <p:nvSpPr>
          <p:cNvPr id="11" name="TextBox 10"/>
          <p:cNvSpPr txBox="1"/>
          <p:nvPr/>
        </p:nvSpPr>
        <p:spPr>
          <a:xfrm>
            <a:off x="5791200" y="4800600"/>
            <a:ext cx="1676400" cy="400110"/>
          </a:xfrm>
          <a:prstGeom prst="rect">
            <a:avLst/>
          </a:prstGeom>
          <a:solidFill>
            <a:schemeClr val="bg1">
              <a:lumMod val="85000"/>
              <a:alpha val="71000"/>
            </a:schemeClr>
          </a:solidFill>
        </p:spPr>
        <p:txBody>
          <a:bodyPr wrap="square" rtlCol="0">
            <a:spAutoFit/>
          </a:bodyPr>
          <a:lstStyle/>
          <a:p>
            <a:r>
              <a:rPr lang="bg-BG" sz="2000" dirty="0" err="1" smtClean="0"/>
              <a:t>Енкапсулатор</a:t>
            </a:r>
            <a:endParaRPr lang="bg-BG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-15360" y="6457890"/>
            <a:ext cx="2729531" cy="400110"/>
          </a:xfrm>
          <a:prstGeom prst="rect">
            <a:avLst/>
          </a:prstGeom>
          <a:solidFill>
            <a:schemeClr val="bg1">
              <a:lumMod val="75000"/>
              <a:alpha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bg-BG" sz="2000" dirty="0" err="1"/>
              <a:t>Вакуум-концентратор</a:t>
            </a:r>
            <a:endParaRPr lang="bg-BG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5334000" y="1387115"/>
            <a:ext cx="2743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bg-BG" sz="2000" dirty="0" err="1"/>
              <a:t>Пулверизационна</a:t>
            </a:r>
            <a:r>
              <a:rPr lang="bg-BG" sz="2000" dirty="0"/>
              <a:t> сушилня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438400" y="2345829"/>
            <a:ext cx="2595273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j-lt"/>
              </a:rPr>
              <a:t>HPLC </a:t>
            </a:r>
            <a:r>
              <a:rPr lang="en-US" sz="2000" dirty="0">
                <a:latin typeface="+mj-lt"/>
              </a:rPr>
              <a:t>/</a:t>
            </a:r>
            <a:r>
              <a:rPr lang="ru-RU" sz="2000" dirty="0">
                <a:latin typeface="+mj-lt"/>
              </a:rPr>
              <a:t>хроматографска система за изолиране и пречистване на протеини</a:t>
            </a:r>
            <a:r>
              <a:rPr lang="en-US" sz="2000" dirty="0">
                <a:latin typeface="+mj-lt"/>
              </a:rPr>
              <a:t>/</a:t>
            </a:r>
            <a:endParaRPr lang="bg-BG" sz="2000" dirty="0">
              <a:latin typeface="+mj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796184" y="6438721"/>
            <a:ext cx="2362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bg-BG" sz="2000" dirty="0"/>
              <a:t>Вакуум-изпарител</a:t>
            </a:r>
          </a:p>
        </p:txBody>
      </p:sp>
      <p:sp>
        <p:nvSpPr>
          <p:cNvPr id="17" name="Rectangle 16"/>
          <p:cNvSpPr/>
          <p:nvPr/>
        </p:nvSpPr>
        <p:spPr>
          <a:xfrm>
            <a:off x="-15360" y="4038600"/>
            <a:ext cx="9921360" cy="58477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61938" indent="-261938"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Лаборатория по биокатализа и БАВ</a:t>
            </a:r>
            <a:endParaRPr lang="bg-BG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362200" y="1355071"/>
            <a:ext cx="2892048" cy="1066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800"/>
              </a:lnSpc>
            </a:pPr>
            <a:r>
              <a:rPr lang="bg-BG" sz="3800" b="1" dirty="0" smtClean="0">
                <a:solidFill>
                  <a:srgbClr val="C00000"/>
                </a:solidFill>
              </a:rPr>
              <a:t>Пловдивски университет</a:t>
            </a:r>
            <a:endParaRPr lang="en-US" sz="3800" b="1" dirty="0">
              <a:solidFill>
                <a:srgbClr val="C00000"/>
              </a:solidFill>
            </a:endParaRPr>
          </a:p>
        </p:txBody>
      </p:sp>
      <p:pic>
        <p:nvPicPr>
          <p:cNvPr id="18" name="Picture 4" descr="https://www.bio-rad.com/webroot/web/images/abc/lsr_cfx96touch_pdetail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730" y="2202254"/>
            <a:ext cx="1468678" cy="150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5091730" y="3711729"/>
            <a:ext cx="3276600" cy="3103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700"/>
              </a:lnSpc>
            </a:pPr>
            <a:r>
              <a:rPr lang="ru-RU" dirty="0"/>
              <a:t>Апарат за Real Time PCR анализ</a:t>
            </a:r>
            <a:endParaRPr lang="bg-BG" dirty="0"/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8964364"/>
              </p:ext>
            </p:extLst>
          </p:nvPr>
        </p:nvGraphicFramePr>
        <p:xfrm>
          <a:off x="0" y="0"/>
          <a:ext cx="9906001" cy="70104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{21E4AEA4-8DFA-4A89-87EB-49C32662AFE0}</a:tableStyleId>
              </a:tblPr>
              <a:tblGrid>
                <a:gridCol w="38862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124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89560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bg-BG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Планирано оборудване за 5 научни лаборатории: </a:t>
                      </a:r>
                      <a:r>
                        <a:rPr lang="bg-BG" sz="200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6.5 млн. лв.</a:t>
                      </a:r>
                      <a:endParaRPr lang="bg-BG" sz="2000" b="1" dirty="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Договорирано: </a:t>
                      </a:r>
                      <a:br>
                        <a:rPr lang="bg-BG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bg-BG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на стойност: </a:t>
                      </a:r>
                      <a:r>
                        <a:rPr lang="en-US" sz="200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</a:t>
                      </a:r>
                      <a:r>
                        <a:rPr lang="bg-BG" sz="200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.</a:t>
                      </a:r>
                      <a:r>
                        <a:rPr lang="en-US" sz="200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r>
                        <a:rPr lang="bg-BG" sz="200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млн.лв.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20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Доставено: </a:t>
                      </a:r>
                      <a:br>
                        <a:rPr lang="bg-BG" sz="20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bg-BG" sz="20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на стойност</a:t>
                      </a:r>
                      <a:r>
                        <a:rPr lang="bg-BG" sz="2000" baseline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</a:t>
                      </a:r>
                      <a:r>
                        <a:rPr lang="en-US" sz="2000" baseline="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r>
                        <a:rPr lang="bg-BG" sz="2000" baseline="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.</a:t>
                      </a:r>
                      <a:r>
                        <a:rPr lang="en-US" sz="2000" baseline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9</a:t>
                      </a:r>
                      <a:r>
                        <a:rPr lang="bg-BG" sz="2000" baseline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bg-BG" sz="2000" baseline="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млн. лв.</a:t>
                      </a:r>
                      <a:endParaRPr lang="bg-BG" sz="2000" dirty="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pic>
        <p:nvPicPr>
          <p:cNvPr id="2050" name="Picture 2" descr="H:\Centar Proekti 2019\00 !!! PERIMED 2018_2019\377A 14.11.2019 SRESHTA IZSLEDOVATELI perimed\Liliana Shalamanova - PU\Снимки-апарати\Da Енкапсулатор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411499" y="5029357"/>
            <a:ext cx="1576801" cy="11826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200" y="4330912"/>
            <a:ext cx="1838167" cy="245088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sp>
        <p:nvSpPr>
          <p:cNvPr id="24" name="TextBox 23"/>
          <p:cNvSpPr txBox="1"/>
          <p:nvPr/>
        </p:nvSpPr>
        <p:spPr>
          <a:xfrm>
            <a:off x="6730030" y="2345829"/>
            <a:ext cx="16383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b="1" dirty="0" smtClean="0">
                <a:solidFill>
                  <a:srgbClr val="953B57"/>
                </a:solidFill>
              </a:rPr>
              <a:t>Обща стойност:</a:t>
            </a:r>
          </a:p>
          <a:p>
            <a:r>
              <a:rPr lang="bg-BG" b="1" dirty="0" smtClean="0">
                <a:solidFill>
                  <a:srgbClr val="953B57"/>
                </a:solidFill>
              </a:rPr>
              <a:t>320.4 хил.лв.</a:t>
            </a:r>
            <a:endParaRPr lang="bg-BG" b="1" dirty="0">
              <a:solidFill>
                <a:srgbClr val="953B57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948584" y="5721529"/>
            <a:ext cx="205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b="1" dirty="0" smtClean="0">
                <a:solidFill>
                  <a:srgbClr val="953B57"/>
                </a:solidFill>
              </a:rPr>
              <a:t>Обща стойност:</a:t>
            </a:r>
          </a:p>
          <a:p>
            <a:pPr algn="ctr"/>
            <a:r>
              <a:rPr lang="bg-BG" b="1" dirty="0" smtClean="0">
                <a:solidFill>
                  <a:srgbClr val="953B57"/>
                </a:solidFill>
              </a:rPr>
              <a:t>180.2 хил.лв.</a:t>
            </a:r>
            <a:endParaRPr lang="bg-BG" b="1" dirty="0">
              <a:solidFill>
                <a:srgbClr val="953B5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1786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45719"/>
            <a:ext cx="992136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3235729"/>
              </p:ext>
            </p:extLst>
          </p:nvPr>
        </p:nvGraphicFramePr>
        <p:xfrm>
          <a:off x="52070" y="685800"/>
          <a:ext cx="9801860" cy="23210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85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01500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76066">
                <a:tc>
                  <a:txBody>
                    <a:bodyPr/>
                    <a:lstStyle/>
                    <a:p>
                      <a:pPr algn="ctr"/>
                      <a:r>
                        <a:rPr lang="bg-BG" sz="2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Лаборатория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2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Оборудване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98085">
                <a:tc>
                  <a:txBody>
                    <a:bodyPr/>
                    <a:lstStyle/>
                    <a:p>
                      <a:pPr algn="l"/>
                      <a:r>
                        <a:rPr lang="ru-RU" sz="1900" b="1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1. Лаборатория по</a:t>
                      </a:r>
                      <a:r>
                        <a:rPr lang="ru-RU" sz="1900" b="1" dirty="0">
                          <a:solidFill>
                            <a:srgbClr val="002060"/>
                          </a:solidFill>
                          <a:latin typeface="Arial Narrow" pitchFamily="34" charset="0"/>
                        </a:rPr>
                        <a:t> </a:t>
                      </a:r>
                      <a:r>
                        <a:rPr lang="bg-BG" sz="1900" b="1" dirty="0">
                          <a:solidFill>
                            <a:srgbClr val="002060"/>
                          </a:solidFill>
                          <a:latin typeface="Arial Narrow" pitchFamily="34" charset="0"/>
                        </a:rPr>
                        <a:t>физикохимично характеризиране на лекарствени вещества;</a:t>
                      </a:r>
                    </a:p>
                    <a:p>
                      <a:pPr algn="l"/>
                      <a:r>
                        <a:rPr lang="ru-RU" sz="19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Планирано оборудване: </a:t>
                      </a:r>
                      <a:r>
                        <a:rPr lang="ru-RU" sz="1900" b="1" dirty="0">
                          <a:solidFill>
                            <a:srgbClr val="002060"/>
                          </a:solidFill>
                          <a:latin typeface="Arial Narrow" pitchFamily="34" charset="0"/>
                        </a:rPr>
                        <a:t>1.4 млн. лв</a:t>
                      </a:r>
                      <a:r>
                        <a:rPr lang="ru-RU" sz="1900" b="1" dirty="0" smtClean="0">
                          <a:solidFill>
                            <a:srgbClr val="002060"/>
                          </a:solidFill>
                          <a:latin typeface="Arial Narrow" pitchFamily="34" charset="0"/>
                        </a:rPr>
                        <a:t>.</a:t>
                      </a:r>
                    </a:p>
                    <a:p>
                      <a:pPr algn="l"/>
                      <a:r>
                        <a:rPr lang="ru-RU" sz="19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Доставено: </a:t>
                      </a:r>
                      <a:r>
                        <a:rPr lang="ru-RU" sz="1900" b="1" dirty="0" smtClean="0">
                          <a:solidFill>
                            <a:srgbClr val="002060"/>
                          </a:solidFill>
                          <a:latin typeface="Arial Narrow" pitchFamily="34" charset="0"/>
                        </a:rPr>
                        <a:t>640 хил. лв.</a:t>
                      </a:r>
                      <a:endParaRPr lang="ru-RU" sz="1900" b="1" dirty="0">
                        <a:solidFill>
                          <a:srgbClr val="002060"/>
                        </a:solidFill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sz="1550" b="1" kern="1200" dirty="0">
                          <a:solidFill>
                            <a:schemeClr val="dk1"/>
                          </a:solidFill>
                          <a:effectLst/>
                          <a:latin typeface="Arial Narrow" pitchFamily="34" charset="0"/>
                          <a:ea typeface="+mn-ea"/>
                          <a:cs typeface="+mn-cs"/>
                        </a:rPr>
                        <a:t>Рентгенов дифрактометър: фазов анализ, </a:t>
                      </a:r>
                      <a:r>
                        <a:rPr lang="en-US" sz="1550" b="1" kern="1200" dirty="0">
                          <a:solidFill>
                            <a:schemeClr val="dk1"/>
                          </a:solidFill>
                          <a:effectLst/>
                          <a:latin typeface="Arial Narrow" pitchFamily="34" charset="0"/>
                          <a:ea typeface="+mn-ea"/>
                          <a:cs typeface="+mn-cs"/>
                        </a:rPr>
                        <a:t>SAXS USAXS, </a:t>
                      </a:r>
                      <a:r>
                        <a:rPr lang="bg-BG" sz="1550" b="1" kern="1200" dirty="0" err="1">
                          <a:solidFill>
                            <a:schemeClr val="dk1"/>
                          </a:solidFill>
                          <a:effectLst/>
                          <a:latin typeface="Arial Narrow" pitchFamily="34" charset="0"/>
                          <a:ea typeface="+mn-ea"/>
                          <a:cs typeface="+mn-cs"/>
                        </a:rPr>
                        <a:t>микро</a:t>
                      </a:r>
                      <a:r>
                        <a:rPr lang="bg-BG" sz="1550" b="1" kern="1200" dirty="0">
                          <a:solidFill>
                            <a:schemeClr val="dk1"/>
                          </a:solidFill>
                          <a:effectLst/>
                          <a:latin typeface="Arial Narrow" pitchFamily="34" charset="0"/>
                          <a:ea typeface="+mn-ea"/>
                          <a:cs typeface="+mn-cs"/>
                        </a:rPr>
                        <a:t>-дифракция, променлива температура, анализ на течни проби и др.;</a:t>
                      </a:r>
                      <a:endParaRPr lang="ru-RU" sz="1550" b="1" kern="1200" dirty="0">
                        <a:solidFill>
                          <a:schemeClr val="dk1"/>
                        </a:solidFill>
                        <a:effectLst/>
                        <a:latin typeface="Arial Narrow" pitchFamily="34" charset="0"/>
                        <a:ea typeface="+mn-ea"/>
                        <a:cs typeface="+mn-cs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sz="1550" b="1" kern="1200" dirty="0">
                          <a:solidFill>
                            <a:schemeClr val="dk1"/>
                          </a:solidFill>
                          <a:effectLst/>
                          <a:latin typeface="Arial Narrow" pitchFamily="34" charset="0"/>
                          <a:ea typeface="+mn-ea"/>
                          <a:cs typeface="+mn-cs"/>
                        </a:rPr>
                        <a:t>Диференциално сканиращ калориметър</a:t>
                      </a:r>
                      <a:r>
                        <a:rPr lang="en-US" sz="1550" b="1" kern="1200" dirty="0">
                          <a:solidFill>
                            <a:schemeClr val="dk1"/>
                          </a:solidFill>
                          <a:effectLst/>
                          <a:latin typeface="Arial Narrow" pitchFamily="34" charset="0"/>
                          <a:ea typeface="+mn-ea"/>
                          <a:cs typeface="+mn-cs"/>
                        </a:rPr>
                        <a:t> (DSC)</a:t>
                      </a:r>
                      <a:r>
                        <a:rPr lang="ru-RU" sz="1550" b="1" kern="1200" dirty="0">
                          <a:solidFill>
                            <a:schemeClr val="dk1"/>
                          </a:solidFill>
                          <a:effectLst/>
                          <a:latin typeface="Arial Narrow" pitchFamily="34" charset="0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sz="1550" b="1" kern="1200" dirty="0" smtClean="0">
                          <a:solidFill>
                            <a:schemeClr val="dk1"/>
                          </a:solidFill>
                          <a:effectLst/>
                          <a:latin typeface="Arial Narrow" pitchFamily="34" charset="0"/>
                          <a:ea typeface="+mn-ea"/>
                          <a:cs typeface="+mn-cs"/>
                        </a:rPr>
                        <a:t>Изотермичен </a:t>
                      </a:r>
                      <a:r>
                        <a:rPr lang="ru-RU" sz="1550" b="1" kern="1200" dirty="0">
                          <a:solidFill>
                            <a:schemeClr val="dk1"/>
                          </a:solidFill>
                          <a:effectLst/>
                          <a:latin typeface="Arial Narrow" pitchFamily="34" charset="0"/>
                          <a:ea typeface="+mn-ea"/>
                          <a:cs typeface="+mn-cs"/>
                        </a:rPr>
                        <a:t>титрувален калориметър (</a:t>
                      </a:r>
                      <a:r>
                        <a:rPr lang="en-US" sz="1550" b="1" kern="1200" dirty="0">
                          <a:solidFill>
                            <a:schemeClr val="dk1"/>
                          </a:solidFill>
                          <a:effectLst/>
                          <a:latin typeface="Arial Narrow" pitchFamily="34" charset="0"/>
                          <a:ea typeface="+mn-ea"/>
                          <a:cs typeface="+mn-cs"/>
                        </a:rPr>
                        <a:t>ITC)</a:t>
                      </a:r>
                      <a:r>
                        <a:rPr lang="ru-RU" sz="1550" b="1" kern="1200" dirty="0">
                          <a:solidFill>
                            <a:schemeClr val="dk1"/>
                          </a:solidFill>
                          <a:effectLst/>
                          <a:latin typeface="Arial Narrow" pitchFamily="34" charset="0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bg-BG" sz="1550" b="1" kern="1200" dirty="0">
                          <a:solidFill>
                            <a:schemeClr val="dk1"/>
                          </a:solidFill>
                          <a:effectLst/>
                          <a:latin typeface="Arial Narrow" pitchFamily="34" charset="0"/>
                          <a:ea typeface="+mn-ea"/>
                          <a:cs typeface="+mn-cs"/>
                        </a:rPr>
                        <a:t>Определяне на специфична повърхност и размер на пори (</a:t>
                      </a:r>
                      <a:r>
                        <a:rPr lang="en-US" sz="1550" b="1" kern="1200" dirty="0">
                          <a:solidFill>
                            <a:schemeClr val="dk1"/>
                          </a:solidFill>
                          <a:effectLst/>
                          <a:latin typeface="Arial Narrow" pitchFamily="34" charset="0"/>
                          <a:ea typeface="+mn-ea"/>
                          <a:cs typeface="+mn-cs"/>
                        </a:rPr>
                        <a:t>BET)</a:t>
                      </a:r>
                      <a:r>
                        <a:rPr lang="bg-BG" sz="1550" b="1" kern="1200" dirty="0">
                          <a:solidFill>
                            <a:schemeClr val="dk1"/>
                          </a:solidFill>
                          <a:effectLst/>
                          <a:latin typeface="Arial Narrow" pitchFamily="34" charset="0"/>
                          <a:ea typeface="+mn-ea"/>
                          <a:cs typeface="+mn-cs"/>
                        </a:rPr>
                        <a:t>;</a:t>
                      </a:r>
                      <a:endParaRPr lang="ru-RU" sz="1550" b="1" kern="1200" dirty="0">
                        <a:solidFill>
                          <a:schemeClr val="dk1"/>
                        </a:solidFill>
                        <a:effectLst/>
                        <a:latin typeface="Arial Narrow" pitchFamily="34" charset="0"/>
                        <a:ea typeface="+mn-ea"/>
                        <a:cs typeface="+mn-cs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bg-BG" sz="1550" b="1" kern="1200" dirty="0">
                          <a:solidFill>
                            <a:schemeClr val="dk1"/>
                          </a:solidFill>
                          <a:effectLst/>
                          <a:latin typeface="Arial Narrow" pitchFamily="34" charset="0"/>
                          <a:ea typeface="+mn-ea"/>
                          <a:cs typeface="+mn-cs"/>
                        </a:rPr>
                        <a:t>Система за производство на ултра чиста вода;</a:t>
                      </a:r>
                      <a:endParaRPr lang="ru-RU" sz="1550" b="1" kern="1200" dirty="0">
                        <a:solidFill>
                          <a:schemeClr val="dk1"/>
                        </a:solidFill>
                        <a:effectLst/>
                        <a:latin typeface="Arial Narrow" pitchFamily="34" charset="0"/>
                        <a:ea typeface="+mn-ea"/>
                        <a:cs typeface="+mn-cs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bg-BG" sz="1550" b="1" kern="1200" dirty="0">
                          <a:solidFill>
                            <a:schemeClr val="dk1"/>
                          </a:solidFill>
                          <a:effectLst/>
                          <a:latin typeface="Arial Narrow" pitchFamily="34" charset="0"/>
                          <a:ea typeface="+mn-ea"/>
                          <a:cs typeface="+mn-cs"/>
                        </a:rPr>
                        <a:t>В</a:t>
                      </a:r>
                      <a:r>
                        <a:rPr lang="ru-RU" sz="1550" b="1" kern="1200" dirty="0">
                          <a:solidFill>
                            <a:schemeClr val="dk1"/>
                          </a:solidFill>
                          <a:effectLst/>
                          <a:latin typeface="Arial Narrow" pitchFamily="34" charset="0"/>
                          <a:ea typeface="+mn-ea"/>
                          <a:cs typeface="+mn-cs"/>
                        </a:rPr>
                        <a:t>езна с точност 0.1 </a:t>
                      </a:r>
                      <a:r>
                        <a:rPr lang="en-US" sz="1550" b="1" kern="1200" dirty="0">
                          <a:solidFill>
                            <a:schemeClr val="dk1"/>
                          </a:solidFill>
                          <a:effectLst/>
                          <a:latin typeface="Arial Narrow" pitchFamily="34" charset="0"/>
                          <a:ea typeface="+mn-ea"/>
                          <a:cs typeface="+mn-cs"/>
                        </a:rPr>
                        <a:t>m</a:t>
                      </a:r>
                      <a:r>
                        <a:rPr lang="ru-RU" sz="1550" b="1" kern="1200" dirty="0">
                          <a:solidFill>
                            <a:schemeClr val="dk1"/>
                          </a:solidFill>
                          <a:effectLst/>
                          <a:latin typeface="Arial Narrow" pitchFamily="34" charset="0"/>
                          <a:ea typeface="+mn-ea"/>
                          <a:cs typeface="+mn-cs"/>
                        </a:rPr>
                        <a:t>g </a:t>
                      </a:r>
                      <a:r>
                        <a:rPr lang="ru-RU" sz="1550" b="1" kern="1200" baseline="0" dirty="0">
                          <a:solidFill>
                            <a:schemeClr val="dk1"/>
                          </a:solidFill>
                          <a:effectLst/>
                          <a:latin typeface="Arial Narrow" pitchFamily="34" charset="0"/>
                          <a:ea typeface="+mn-ea"/>
                          <a:cs typeface="+mn-cs"/>
                        </a:rPr>
                        <a:t>и др.</a:t>
                      </a:r>
                      <a:endParaRPr lang="ru-RU" sz="1550" b="1" kern="1200" dirty="0">
                        <a:solidFill>
                          <a:schemeClr val="dk1"/>
                        </a:solidFill>
                        <a:effectLst/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96C5998-BA87-419F-A3E6-DB7822377745}"/>
              </a:ext>
            </a:extLst>
          </p:cNvPr>
          <p:cNvSpPr/>
          <p:nvPr/>
        </p:nvSpPr>
        <p:spPr>
          <a:xfrm>
            <a:off x="37070" y="45719"/>
            <a:ext cx="9831860" cy="58477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61938" indent="-261938" algn="just"/>
            <a:r>
              <a:rPr lang="bg-BG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В </a:t>
            </a:r>
            <a:r>
              <a:rPr lang="bg-BG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Институт по минералогия и кристалография, БАН, София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BBF745C9-3001-46DB-A101-201031B0F44C}"/>
              </a:ext>
            </a:extLst>
          </p:cNvPr>
          <p:cNvSpPr txBox="1"/>
          <p:nvPr/>
        </p:nvSpPr>
        <p:spPr>
          <a:xfrm>
            <a:off x="3286356" y="5598806"/>
            <a:ext cx="31008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dk1"/>
                </a:solidFill>
                <a:latin typeface="+mj-lt"/>
              </a:rPr>
              <a:t>б) Диференциално сканиращ калориметър</a:t>
            </a:r>
            <a:endParaRPr lang="bg-BG" sz="2000" b="1" dirty="0"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F2A05CBD-7D2B-4A74-8B09-7CA50C1DBEC5}"/>
              </a:ext>
            </a:extLst>
          </p:cNvPr>
          <p:cNvSpPr txBox="1"/>
          <p:nvPr/>
        </p:nvSpPr>
        <p:spPr>
          <a:xfrm>
            <a:off x="6413860" y="5645512"/>
            <a:ext cx="34259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bg-BG" sz="2000" b="1" dirty="0">
                <a:solidFill>
                  <a:schemeClr val="dk1"/>
                </a:solidFill>
                <a:latin typeface="+mj-lt"/>
              </a:rPr>
              <a:t>в) Система за определяне на специфична повърхност и размер на пори </a:t>
            </a:r>
            <a:endParaRPr lang="bg-BG" sz="2000" b="1" dirty="0">
              <a:latin typeface="+mj-lt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4377C5F3-5B97-445F-87BC-8A79190D87F9}"/>
              </a:ext>
            </a:extLst>
          </p:cNvPr>
          <p:cNvSpPr txBox="1"/>
          <p:nvPr/>
        </p:nvSpPr>
        <p:spPr>
          <a:xfrm>
            <a:off x="3276600" y="6381690"/>
            <a:ext cx="34259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dk1"/>
                </a:solidFill>
                <a:latin typeface="+mj-lt"/>
              </a:rPr>
              <a:t>а) Рентгенов дифрактометър</a:t>
            </a:r>
            <a:endParaRPr lang="bg-BG" sz="2000" b="1" dirty="0">
              <a:latin typeface="+mj-lt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3A75B208-C7F9-491E-A52F-F3C60A494592}"/>
              </a:ext>
            </a:extLst>
          </p:cNvPr>
          <p:cNvGrpSpPr/>
          <p:nvPr/>
        </p:nvGrpSpPr>
        <p:grpSpPr>
          <a:xfrm>
            <a:off x="3296840" y="3151380"/>
            <a:ext cx="3100890" cy="2361842"/>
            <a:chOff x="3296840" y="3151380"/>
            <a:chExt cx="3100890" cy="2361842"/>
          </a:xfrm>
        </p:grpSpPr>
        <p:pic>
          <p:nvPicPr>
            <p:cNvPr id="1028" name="Picture 4">
              <a:extLst>
                <a:ext uri="{FF2B5EF4-FFF2-40B4-BE49-F238E27FC236}">
                  <a16:creationId xmlns:a16="http://schemas.microsoft.com/office/drawing/2014/main" xmlns="" id="{4C1F404E-3BBE-408B-8577-85D9A95759F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96840" y="3200400"/>
              <a:ext cx="3100890" cy="23128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xmlns="" id="{9AB67A3D-97C6-4401-A7FF-0AFA27FEAE49}"/>
                </a:ext>
              </a:extLst>
            </p:cNvPr>
            <p:cNvSpPr txBox="1"/>
            <p:nvPr/>
          </p:nvSpPr>
          <p:spPr>
            <a:xfrm>
              <a:off x="3352800" y="3151380"/>
              <a:ext cx="3802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bg-BG" b="1" dirty="0"/>
                <a:t>б)</a:t>
              </a:r>
              <a:endParaRPr lang="en-US" b="1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D9DEC09C-1A78-49A3-B809-D53A35D5CD7E}"/>
              </a:ext>
            </a:extLst>
          </p:cNvPr>
          <p:cNvGrpSpPr/>
          <p:nvPr/>
        </p:nvGrpSpPr>
        <p:grpSpPr>
          <a:xfrm>
            <a:off x="66209" y="3174722"/>
            <a:ext cx="3175933" cy="3637559"/>
            <a:chOff x="66209" y="3174722"/>
            <a:chExt cx="3175933" cy="363755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xmlns="" id="{30C3B969-AEEE-4AA7-8937-B220C071572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6210" y="3183363"/>
              <a:ext cx="3175932" cy="3628918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xmlns="" id="{748F9226-48AF-44B6-8238-43C670727A07}"/>
                </a:ext>
              </a:extLst>
            </p:cNvPr>
            <p:cNvSpPr txBox="1"/>
            <p:nvPr/>
          </p:nvSpPr>
          <p:spPr>
            <a:xfrm>
              <a:off x="66209" y="3174722"/>
              <a:ext cx="3706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bg-BG" b="1" dirty="0"/>
                <a:t>а)</a:t>
              </a:r>
              <a:endParaRPr lang="en-US" b="1" dirty="0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9D77B282-BAC5-4E79-8B77-06A58907F72E}"/>
              </a:ext>
            </a:extLst>
          </p:cNvPr>
          <p:cNvGrpSpPr/>
          <p:nvPr/>
        </p:nvGrpSpPr>
        <p:grpSpPr>
          <a:xfrm>
            <a:off x="6397730" y="3145972"/>
            <a:ext cx="3442061" cy="2404866"/>
            <a:chOff x="6444629" y="3145972"/>
            <a:chExt cx="3395162" cy="2317870"/>
          </a:xfrm>
        </p:grpSpPr>
        <p:pic>
          <p:nvPicPr>
            <p:cNvPr id="1026" name="Picture 2">
              <a:extLst>
                <a:ext uri="{FF2B5EF4-FFF2-40B4-BE49-F238E27FC236}">
                  <a16:creationId xmlns:a16="http://schemas.microsoft.com/office/drawing/2014/main" xmlns="" id="{A1C0EAE8-2FAF-4659-9FD1-B3B6AF091C9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4629" y="3200400"/>
              <a:ext cx="3395162" cy="2263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98777106-2609-4DA0-814F-DCF0057BB075}"/>
                </a:ext>
              </a:extLst>
            </p:cNvPr>
            <p:cNvSpPr txBox="1"/>
            <p:nvPr/>
          </p:nvSpPr>
          <p:spPr>
            <a:xfrm>
              <a:off x="6468664" y="3145972"/>
              <a:ext cx="38023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bg-BG" b="1" dirty="0"/>
                <a:t>в)</a:t>
              </a:r>
              <a:endParaRPr lang="en-US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42285225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9808" y="5533152"/>
            <a:ext cx="9281392" cy="959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600"/>
              </a:spcBef>
              <a:buSzPct val="80000"/>
              <a:buFont typeface="Arial" pitchFamily="34" charset="0"/>
              <a:buChar char="►"/>
            </a:pPr>
            <a:r>
              <a:rPr lang="bg-BG" sz="2200" b="1" dirty="0" smtClean="0">
                <a:latin typeface="Arial" pitchFamily="34" charset="0"/>
                <a:cs typeface="Arial" pitchFamily="34" charset="0"/>
              </a:rPr>
              <a:t>  Сключени </a:t>
            </a:r>
            <a:r>
              <a:rPr lang="bg-BG" sz="2200" b="1" dirty="0">
                <a:latin typeface="Arial" pitchFamily="34" charset="0"/>
                <a:cs typeface="Arial" pitchFamily="34" charset="0"/>
              </a:rPr>
              <a:t>договори – </a:t>
            </a:r>
            <a:r>
              <a:rPr lang="bg-BG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51 договора по  21 процедури</a:t>
            </a:r>
            <a:endParaRPr lang="bg-BG" sz="22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1600"/>
              </a:spcBef>
              <a:buSzPct val="80000"/>
              <a:buFont typeface="Arial" pitchFamily="34" charset="0"/>
              <a:buChar char="►"/>
            </a:pPr>
            <a:r>
              <a:rPr lang="bg-BG" sz="2100" b="1" dirty="0" smtClean="0">
                <a:latin typeface="Arial" pitchFamily="34" charset="0"/>
                <a:cs typeface="Arial" pitchFamily="34" charset="0"/>
              </a:rPr>
              <a:t>  Обща </a:t>
            </a:r>
            <a:r>
              <a:rPr lang="bg-BG" sz="2100" b="1" dirty="0">
                <a:latin typeface="Arial" pitchFamily="34" charset="0"/>
                <a:cs typeface="Arial" pitchFamily="34" charset="0"/>
              </a:rPr>
              <a:t>стойност на сключените договори: </a:t>
            </a:r>
            <a:r>
              <a:rPr lang="bg-BG" sz="2100" b="1" dirty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над 15 млн. лв.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111208" y="3361650"/>
            <a:ext cx="4947192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900" b="1" dirty="0">
                <a:latin typeface="Arial" pitchFamily="34" charset="0"/>
                <a:cs typeface="Arial" pitchFamily="34" charset="0"/>
              </a:rPr>
              <a:t>Реално изплатени средства от</a:t>
            </a:r>
          </a:p>
          <a:p>
            <a:r>
              <a:rPr lang="bg-BG" sz="1900" b="1" dirty="0">
                <a:latin typeface="Arial" pitchFamily="34" charset="0"/>
                <a:cs typeface="Arial" pitchFamily="34" charset="0"/>
              </a:rPr>
              <a:t>бенефициенти</a:t>
            </a:r>
          </a:p>
          <a:p>
            <a:endParaRPr lang="bg-BG" b="1" dirty="0">
              <a:latin typeface="Arial" pitchFamily="34" charset="0"/>
              <a:cs typeface="Arial" pitchFamily="34" charset="0"/>
            </a:endParaRPr>
          </a:p>
          <a:p>
            <a:r>
              <a:rPr lang="bg-BG" sz="1900" b="1" dirty="0">
                <a:latin typeface="Arial" pitchFamily="34" charset="0"/>
                <a:cs typeface="Arial" pitchFamily="34" charset="0"/>
              </a:rPr>
              <a:t>Средства, предстоящи за  разходване</a:t>
            </a:r>
          </a:p>
        </p:txBody>
      </p:sp>
      <p:sp>
        <p:nvSpPr>
          <p:cNvPr id="10" name="Rectangle 9"/>
          <p:cNvSpPr/>
          <p:nvPr/>
        </p:nvSpPr>
        <p:spPr>
          <a:xfrm>
            <a:off x="4187283" y="3505932"/>
            <a:ext cx="838200" cy="236988"/>
          </a:xfrm>
          <a:prstGeom prst="rect">
            <a:avLst/>
          </a:prstGeom>
          <a:solidFill>
            <a:srgbClr val="EC5273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1" name="Rectangle 10"/>
          <p:cNvSpPr/>
          <p:nvPr/>
        </p:nvSpPr>
        <p:spPr>
          <a:xfrm>
            <a:off x="4187283" y="4266111"/>
            <a:ext cx="838200" cy="23698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2" name="TextBox 11"/>
          <p:cNvSpPr txBox="1"/>
          <p:nvPr/>
        </p:nvSpPr>
        <p:spPr>
          <a:xfrm>
            <a:off x="4187282" y="4810621"/>
            <a:ext cx="541391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100" b="1" dirty="0">
                <a:latin typeface="Arial Narrow" pitchFamily="34" charset="0"/>
              </a:rPr>
              <a:t>18.07 млн.лв</a:t>
            </a:r>
            <a:r>
              <a:rPr lang="bg-BG" sz="2100" b="1" dirty="0" smtClean="0">
                <a:latin typeface="Arial Narrow" pitchFamily="34" charset="0"/>
              </a:rPr>
              <a:t>.    (ДМА, ДНМА, СМР)</a:t>
            </a:r>
            <a:endParaRPr lang="bg-BG" sz="2100" b="1" dirty="0">
              <a:latin typeface="Arial Narrow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429000" y="1447800"/>
            <a:ext cx="6096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36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РАВНОСМЕТКА</a:t>
            </a:r>
          </a:p>
        </p:txBody>
      </p:sp>
      <p:graphicFrame>
        <p:nvGraphicFramePr>
          <p:cNvPr id="15" name="Chart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18578100"/>
              </p:ext>
            </p:extLst>
          </p:nvPr>
        </p:nvGraphicFramePr>
        <p:xfrm>
          <a:off x="-685800" y="1600200"/>
          <a:ext cx="6096000" cy="36259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5226173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0" y="1942313"/>
            <a:ext cx="9824582" cy="4724400"/>
          </a:xfrm>
        </p:spPr>
        <p:txBody>
          <a:bodyPr>
            <a:noAutofit/>
          </a:bodyPr>
          <a:lstStyle/>
          <a:p>
            <a:pPr marL="266700" lvl="1" indent="-180975" algn="just">
              <a:lnSpc>
                <a:spcPts val="2000"/>
              </a:lnSpc>
              <a:spcBef>
                <a:spcPts val="900"/>
              </a:spcBef>
              <a:buFont typeface="Arial" panose="020B0604020202020204" pitchFamily="34" charset="0"/>
              <a:buChar char="•"/>
            </a:pPr>
            <a:r>
              <a:rPr lang="bg-BG" sz="2000" b="1" dirty="0">
                <a:latin typeface="Arial" pitchFamily="34" charset="0"/>
                <a:cs typeface="Arial" pitchFamily="34" charset="0"/>
              </a:rPr>
              <a:t>Националната пътна карта за научно-изследователска </a:t>
            </a:r>
            <a:r>
              <a:rPr lang="bg-BG" sz="2000" b="1" dirty="0" smtClean="0">
                <a:latin typeface="Arial" pitchFamily="34" charset="0"/>
                <a:cs typeface="Arial" pitchFamily="34" charset="0"/>
              </a:rPr>
              <a:t>инфраструктура</a:t>
            </a:r>
          </a:p>
          <a:p>
            <a:pPr marL="85725" lvl="1" indent="0" algn="just">
              <a:lnSpc>
                <a:spcPts val="2000"/>
              </a:lnSpc>
              <a:spcBef>
                <a:spcPts val="900"/>
              </a:spcBef>
              <a:buNone/>
            </a:pPr>
            <a:endParaRPr lang="en-US" sz="1000" b="1" dirty="0" smtClean="0">
              <a:latin typeface="Arial" pitchFamily="34" charset="0"/>
              <a:cs typeface="Arial" pitchFamily="34" charset="0"/>
            </a:endParaRPr>
          </a:p>
          <a:p>
            <a:pPr marL="266700" lvl="1" indent="-180975" algn="just">
              <a:lnSpc>
                <a:spcPts val="2000"/>
              </a:lnSpc>
              <a:spcBef>
                <a:spcPts val="900"/>
              </a:spcBef>
              <a:buFont typeface="Arial" panose="020B0604020202020204" pitchFamily="34" charset="0"/>
              <a:buChar char="•"/>
            </a:pPr>
            <a:r>
              <a:rPr lang="ru-RU" sz="2000" b="1" dirty="0" err="1" smtClean="0">
                <a:latin typeface="Arial" pitchFamily="34" charset="0"/>
                <a:cs typeface="Arial" pitchFamily="34" charset="0"/>
              </a:rPr>
              <a:t>Научн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o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 err="1" smtClean="0">
                <a:latin typeface="Arial" pitchFamily="34" charset="0"/>
                <a:cs typeface="Arial" pitchFamily="34" charset="0"/>
              </a:rPr>
              <a:t>сътрудничество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с изследователи към 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Национална научна </a:t>
            </a:r>
            <a:r>
              <a:rPr lang="ru-RU" sz="2000" b="1" dirty="0" err="1">
                <a:latin typeface="Arial" pitchFamily="34" charset="0"/>
                <a:cs typeface="Arial" pitchFamily="34" charset="0"/>
              </a:rPr>
              <a:t>програма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bg-BG" sz="2000" b="1" dirty="0" err="1" smtClean="0">
                <a:latin typeface="Arial" pitchFamily="34" charset="0"/>
                <a:cs typeface="Arial" pitchFamily="34" charset="0"/>
              </a:rPr>
              <a:t>БиоАктивМед</a:t>
            </a:r>
            <a:endParaRPr lang="bg-BG" sz="2000" b="1" dirty="0" smtClean="0">
              <a:latin typeface="Arial" pitchFamily="34" charset="0"/>
              <a:cs typeface="Arial" pitchFamily="34" charset="0"/>
            </a:endParaRPr>
          </a:p>
          <a:p>
            <a:pPr marL="85725" lvl="1" indent="0" algn="just">
              <a:lnSpc>
                <a:spcPts val="2000"/>
              </a:lnSpc>
              <a:spcBef>
                <a:spcPts val="900"/>
              </a:spcBef>
              <a:buNone/>
            </a:pPr>
            <a:r>
              <a:rPr lang="bg-BG" sz="20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266700" lvl="1" indent="-180975" algn="just">
              <a:lnSpc>
                <a:spcPts val="2000"/>
              </a:lnSpc>
              <a:spcBef>
                <a:spcPts val="900"/>
              </a:spcBef>
              <a:buFont typeface="Arial" panose="020B0604020202020204" pitchFamily="34" charset="0"/>
              <a:buChar char="•"/>
            </a:pPr>
            <a:r>
              <a:rPr lang="bg-BG" sz="2000" b="1" dirty="0" smtClean="0">
                <a:latin typeface="Arial" pitchFamily="34" charset="0"/>
                <a:cs typeface="Arial" pitchFamily="34" charset="0"/>
              </a:rPr>
              <a:t>Международна мрежа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BioMerieux</a:t>
            </a:r>
            <a:r>
              <a:rPr lang="bg-BG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bg-BG" sz="20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мониториране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честотата на чревните, респираторни, кръвни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инфекции – за имунологични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и молекулни биологични проучвания при пациенти със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злокачествени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заболявания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marL="266700" lvl="1" indent="-180975" algn="just">
              <a:lnSpc>
                <a:spcPts val="2000"/>
              </a:lnSpc>
              <a:spcBef>
                <a:spcPts val="900"/>
              </a:spcBef>
              <a:buFont typeface="Arial" panose="020B0604020202020204" pitchFamily="34" charset="0"/>
              <a:buChar char="•"/>
            </a:pPr>
            <a:endParaRPr lang="ru-RU" sz="1000" dirty="0">
              <a:latin typeface="Arial" pitchFamily="34" charset="0"/>
              <a:cs typeface="Arial" pitchFamily="34" charset="0"/>
            </a:endParaRPr>
          </a:p>
          <a:p>
            <a:pPr marL="266700" lvl="1" indent="-180975" algn="just">
              <a:lnSpc>
                <a:spcPts val="2000"/>
              </a:lnSpc>
              <a:spcBef>
                <a:spcPts val="900"/>
              </a:spcBef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Европейската 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инфраструктура по транслационна медицина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EATRIS-ERIC</a:t>
            </a:r>
          </a:p>
          <a:p>
            <a:pPr marL="266700" lvl="1" indent="-180975" algn="just">
              <a:lnSpc>
                <a:spcPts val="2000"/>
              </a:lnSpc>
              <a:spcBef>
                <a:spcPts val="900"/>
              </a:spcBef>
              <a:buFont typeface="Arial" panose="020B0604020202020204" pitchFamily="34" charset="0"/>
              <a:buChar char="•"/>
            </a:pPr>
            <a:endParaRPr lang="ru-RU" sz="2000" b="1" dirty="0" smtClean="0">
              <a:latin typeface="Arial" pitchFamily="34" charset="0"/>
              <a:cs typeface="Arial" pitchFamily="34" charset="0"/>
            </a:endParaRPr>
          </a:p>
          <a:p>
            <a:pPr marL="266700" lvl="1" indent="-180975" algn="just">
              <a:lnSpc>
                <a:spcPts val="2000"/>
              </a:lnSpc>
              <a:spcBef>
                <a:spcPts val="900"/>
              </a:spcBef>
              <a:buFont typeface="Arial" panose="020B0604020202020204" pitchFamily="34" charset="0"/>
              <a:buChar char="•"/>
            </a:pPr>
            <a:r>
              <a:rPr lang="ru-RU" sz="2000" b="1" dirty="0" err="1" smtClean="0">
                <a:latin typeface="Arial" pitchFamily="34" charset="0"/>
                <a:cs typeface="Arial" pitchFamily="34" charset="0"/>
              </a:rPr>
              <a:t>Европейска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мрежа на центровете за клинични изследвания </a:t>
            </a:r>
            <a:r>
              <a:rPr lang="bg-BG" sz="2000" b="1" dirty="0">
                <a:latin typeface="Arial" pitchFamily="34" charset="0"/>
                <a:cs typeface="Arial" pitchFamily="34" charset="0"/>
              </a:rPr>
              <a:t>по персонализирана медицина, онкология, лекарствени носители за прицелна терапия и </a:t>
            </a:r>
            <a:r>
              <a:rPr lang="bg-BG" sz="2000" b="1" dirty="0" err="1" smtClean="0">
                <a:latin typeface="Arial" pitchFamily="34" charset="0"/>
                <a:cs typeface="Arial" pitchFamily="34" charset="0"/>
              </a:rPr>
              <a:t>биосензори</a:t>
            </a:r>
            <a:r>
              <a:rPr lang="bg-BG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bg-BG" sz="2000" b="1" dirty="0">
                <a:latin typeface="Arial" pitchFamily="34" charset="0"/>
                <a:cs typeface="Arial" pitchFamily="34" charset="0"/>
              </a:rPr>
              <a:t>–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Pat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FINDER</a:t>
            </a:r>
            <a:r>
              <a:rPr lang="bg-BG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bg-BG" sz="2000" b="1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bg-BG" sz="2000" dirty="0" smtClean="0">
                <a:latin typeface="Arial" pitchFamily="34" charset="0"/>
                <a:cs typeface="Arial" pitchFamily="34" charset="0"/>
              </a:rPr>
              <a:t>от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Университета в Дънди,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Шотландия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)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28600" y="1219200"/>
            <a:ext cx="7620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4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ИНТЕРЕС КЪМ ПРОЕКТА</a:t>
            </a:r>
          </a:p>
        </p:txBody>
      </p:sp>
      <p:pic>
        <p:nvPicPr>
          <p:cNvPr id="12" name="Picture 2" descr="Резултат с изображение за „картинка за път“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858844"/>
            <a:ext cx="1888729" cy="105438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4667916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143000"/>
            <a:ext cx="82931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4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КАК ИЗПОЛЗВАМЕ ИНФРАСТРУКТУРНИЯ </a:t>
            </a:r>
            <a:r>
              <a:rPr lang="bg-BG" sz="4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РЕСУРС?</a:t>
            </a:r>
            <a:endParaRPr lang="bg-BG" sz="40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Down Arrow 7"/>
          <p:cNvSpPr/>
          <p:nvPr/>
        </p:nvSpPr>
        <p:spPr>
          <a:xfrm>
            <a:off x="3733800" y="2466439"/>
            <a:ext cx="1289957" cy="859971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9" name="TextBox 8"/>
          <p:cNvSpPr txBox="1"/>
          <p:nvPr/>
        </p:nvSpPr>
        <p:spPr>
          <a:xfrm>
            <a:off x="152400" y="3326410"/>
            <a:ext cx="97282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bg-BG" sz="2400" b="1" dirty="0"/>
              <a:t>Стартирахме </a:t>
            </a:r>
            <a:r>
              <a:rPr lang="bg-BG" sz="2400" b="1" dirty="0">
                <a:solidFill>
                  <a:srgbClr val="003399"/>
                </a:solidFill>
              </a:rPr>
              <a:t>12 амбициозни научно-изследователски програми:</a:t>
            </a:r>
            <a:endParaRPr lang="en-US" sz="2400" b="1" dirty="0"/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bg-BG" sz="2400" b="1" dirty="0" smtClean="0">
                <a:solidFill>
                  <a:srgbClr val="C00000"/>
                </a:solidFill>
              </a:rPr>
              <a:t>МУ-Пловдив</a:t>
            </a:r>
            <a:r>
              <a:rPr lang="bg-BG" sz="2400" b="1" dirty="0" smtClean="0">
                <a:solidFill>
                  <a:srgbClr val="953B57"/>
                </a:solidFill>
              </a:rPr>
              <a:t>:</a:t>
            </a:r>
            <a:r>
              <a:rPr lang="bg-BG" sz="2400" b="1" dirty="0" smtClean="0"/>
              <a:t> </a:t>
            </a:r>
            <a:r>
              <a:rPr lang="bg-BG" sz="2400" b="1" dirty="0"/>
              <a:t>в сферата на онкологични заболявания и критично-болни пациенти и </a:t>
            </a:r>
            <a:r>
              <a:rPr lang="ru-RU" sz="2400" b="1" dirty="0"/>
              <a:t>Лекарство-доставящи системи за насочено действие на </a:t>
            </a:r>
            <a:r>
              <a:rPr lang="ru-RU" sz="2400" b="1" dirty="0" smtClean="0"/>
              <a:t>лекарства</a:t>
            </a:r>
            <a:endParaRPr lang="ru-RU" sz="800" b="1" dirty="0"/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2400" b="1" dirty="0">
                <a:solidFill>
                  <a:srgbClr val="C00000"/>
                </a:solidFill>
              </a:rPr>
              <a:t>Пловдивски </a:t>
            </a:r>
            <a:r>
              <a:rPr lang="ru-RU" sz="2400" b="1" dirty="0" smtClean="0">
                <a:solidFill>
                  <a:srgbClr val="C00000"/>
                </a:solidFill>
              </a:rPr>
              <a:t>университет: </a:t>
            </a:r>
            <a:r>
              <a:rPr lang="ru-RU" sz="2400" b="1" dirty="0" smtClean="0"/>
              <a:t>молекулярни </a:t>
            </a:r>
            <a:r>
              <a:rPr lang="ru-RU" sz="2400" b="1" dirty="0"/>
              <a:t>биомаркери, </a:t>
            </a:r>
            <a:r>
              <a:rPr lang="ru-RU" sz="2400" b="1" dirty="0" smtClean="0"/>
              <a:t>имуно-биомаркери</a:t>
            </a:r>
            <a:r>
              <a:rPr lang="ru-RU" sz="2400" b="1" dirty="0"/>
              <a:t>, биокатализатори и БАВ, биополимери, </a:t>
            </a:r>
            <a:r>
              <a:rPr lang="ru-RU" sz="2400" b="1" dirty="0" smtClean="0"/>
              <a:t>биосензори</a:t>
            </a:r>
            <a:endParaRPr lang="ru-RU" sz="800" b="1" dirty="0"/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2400" b="1" dirty="0" smtClean="0">
                <a:solidFill>
                  <a:srgbClr val="C00000"/>
                </a:solidFill>
              </a:rPr>
              <a:t>ИМК-БАН:</a:t>
            </a:r>
            <a:r>
              <a:rPr lang="ru-RU" sz="2400" b="1" dirty="0" smtClean="0"/>
              <a:t> </a:t>
            </a:r>
            <a:r>
              <a:rPr lang="ru-RU" sz="2400" b="1" dirty="0"/>
              <a:t>Физико-химичен контрол на иновативните лекарствени форми </a:t>
            </a:r>
          </a:p>
        </p:txBody>
      </p:sp>
      <p:pic>
        <p:nvPicPr>
          <p:cNvPr id="2050" name="Picture 2" descr="Резултат с изображение за „изображения за изследователска работа“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3100" y="1626651"/>
            <a:ext cx="1587500" cy="156174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34638381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209800"/>
            <a:ext cx="9296400" cy="4419600"/>
          </a:xfrm>
        </p:spPr>
        <p:txBody>
          <a:bodyPr>
            <a:normAutofit fontScale="92500"/>
          </a:bodyPr>
          <a:lstStyle/>
          <a:p>
            <a:pPr marL="0" indent="0" algn="just">
              <a:lnSpc>
                <a:spcPts val="3200"/>
              </a:lnSpc>
              <a:buNone/>
            </a:pPr>
            <a:r>
              <a:rPr lang="bg-BG" sz="2800" b="1" dirty="0" smtClean="0"/>
              <a:t>РП 4</a:t>
            </a:r>
            <a:r>
              <a:rPr lang="bg-BG" b="1" dirty="0" smtClean="0"/>
              <a:t> </a:t>
            </a:r>
            <a:r>
              <a:rPr lang="ru-RU" dirty="0"/>
              <a:t>-</a:t>
            </a:r>
            <a:r>
              <a:rPr lang="bg-BG" b="1" dirty="0"/>
              <a:t> </a:t>
            </a:r>
            <a:r>
              <a:rPr lang="ru-RU" sz="2200" b="1" dirty="0"/>
              <a:t>методика </a:t>
            </a:r>
            <a:r>
              <a:rPr lang="ru-RU" sz="2200" dirty="0"/>
              <a:t>и </a:t>
            </a:r>
            <a:r>
              <a:rPr lang="ru-RU" sz="2200" b="1" dirty="0"/>
              <a:t>протоколи</a:t>
            </a:r>
            <a:r>
              <a:rPr lang="ru-RU" sz="2200" dirty="0"/>
              <a:t> за мултипараметърна флоуцитометрия за диагностициране и проследяване на ефекта от лечението на деца с остра лимфобластна левкемия, по критериите на международно приети протоколи и национални стандарти.</a:t>
            </a:r>
          </a:p>
          <a:p>
            <a:pPr marL="0" indent="0" algn="just">
              <a:lnSpc>
                <a:spcPts val="3200"/>
              </a:lnSpc>
              <a:buNone/>
            </a:pPr>
            <a:r>
              <a:rPr lang="ru-RU" sz="2800" b="1" dirty="0" smtClean="0"/>
              <a:t>РП 8 </a:t>
            </a:r>
            <a:r>
              <a:rPr lang="ru-RU" sz="2200" dirty="0"/>
              <a:t>- </a:t>
            </a:r>
            <a:r>
              <a:rPr lang="ru-RU" sz="2400" dirty="0"/>
              <a:t>разработване на </a:t>
            </a:r>
            <a:r>
              <a:rPr lang="ru-RU" sz="2400" b="1" dirty="0"/>
              <a:t>наноразмерни носители </a:t>
            </a:r>
            <a:r>
              <a:rPr lang="ru-RU" sz="2400" dirty="0"/>
              <a:t>на лекарства, базирани на различни биополимери; разработване на наночастици, натоварени с моделни лекарствени вещества с противотуморна активност.</a:t>
            </a:r>
          </a:p>
          <a:p>
            <a:pPr marL="0" indent="0" algn="just">
              <a:lnSpc>
                <a:spcPts val="3200"/>
              </a:lnSpc>
              <a:buNone/>
            </a:pPr>
            <a:r>
              <a:rPr lang="ru-RU" sz="2800" b="1" dirty="0" smtClean="0"/>
              <a:t>РП 3</a:t>
            </a:r>
            <a:r>
              <a:rPr lang="ru-RU" sz="2400" dirty="0" smtClean="0"/>
              <a:t> </a:t>
            </a:r>
            <a:r>
              <a:rPr lang="ru-RU" sz="2400" dirty="0"/>
              <a:t>- </a:t>
            </a:r>
            <a:r>
              <a:rPr lang="ru-RU" sz="2400" b="1" dirty="0" smtClean="0"/>
              <a:t>генетични </a:t>
            </a:r>
            <a:r>
              <a:rPr lang="ru-RU" sz="2400" b="1" dirty="0"/>
              <a:t>полиморфизми </a:t>
            </a:r>
            <a:r>
              <a:rPr lang="ru-RU" sz="2400" dirty="0" smtClean="0"/>
              <a:t>и техното отражение и последствия върху лекарствени </a:t>
            </a:r>
            <a:r>
              <a:rPr lang="ru-RU" sz="2400" dirty="0"/>
              <a:t>продукти, приложими при лечение на злокачествени </a:t>
            </a:r>
            <a:r>
              <a:rPr lang="ru-RU" sz="2400" dirty="0" smtClean="0"/>
              <a:t>лимфоми.</a:t>
            </a:r>
            <a:endParaRPr lang="ru-RU" sz="2400" dirty="0"/>
          </a:p>
          <a:p>
            <a:pPr marL="0" indent="0" algn="just">
              <a:lnSpc>
                <a:spcPts val="3200"/>
              </a:lnSpc>
              <a:buNone/>
            </a:pPr>
            <a:endParaRPr lang="ru-RU" sz="2200" dirty="0"/>
          </a:p>
        </p:txBody>
      </p:sp>
      <p:sp>
        <p:nvSpPr>
          <p:cNvPr id="5" name="Rectangle 4"/>
          <p:cNvSpPr/>
          <p:nvPr/>
        </p:nvSpPr>
        <p:spPr>
          <a:xfrm>
            <a:off x="74140" y="1447800"/>
            <a:ext cx="9755660" cy="58477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61938" indent="-261938" algn="ctr"/>
            <a:r>
              <a:rPr lang="bg-BG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Научна дейност по проекта в МУ-Пловдив</a:t>
            </a:r>
          </a:p>
        </p:txBody>
      </p:sp>
    </p:spTree>
    <p:extLst>
      <p:ext uri="{BB962C8B-B14F-4D97-AF65-F5344CB8AC3E}">
        <p14:creationId xmlns:p14="http://schemas.microsoft.com/office/powerpoint/2010/main" val="20706323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133600"/>
            <a:ext cx="9829800" cy="457200"/>
          </a:xfrm>
        </p:spPr>
        <p:txBody>
          <a:bodyPr>
            <a:normAutofit/>
          </a:bodyPr>
          <a:lstStyle/>
          <a:p>
            <a:pPr marL="266700" indent="-266700">
              <a:buFont typeface="Webdings" pitchFamily="18" charset="2"/>
              <a:buChar char="4"/>
            </a:pPr>
            <a:r>
              <a:rPr lang="bg-BG" sz="2400" b="1" dirty="0" smtClean="0"/>
              <a:t>Научните </a:t>
            </a:r>
            <a:r>
              <a:rPr lang="bg-BG" sz="2400" b="1" dirty="0"/>
              <a:t>екипи имат ранни участия в научни </a:t>
            </a:r>
            <a:r>
              <a:rPr lang="bg-BG" sz="2400" b="1" dirty="0" smtClean="0"/>
              <a:t>форуми</a:t>
            </a:r>
          </a:p>
        </p:txBody>
      </p:sp>
      <p:sp>
        <p:nvSpPr>
          <p:cNvPr id="4" name="Rectangle 3"/>
          <p:cNvSpPr/>
          <p:nvPr/>
        </p:nvSpPr>
        <p:spPr>
          <a:xfrm>
            <a:off x="74140" y="1447800"/>
            <a:ext cx="9755660" cy="58477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61938" indent="-261938" algn="ctr"/>
            <a:r>
              <a:rPr lang="bg-BG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Научна дейност по проекта в МУ-Пловдив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1000" y="2743200"/>
            <a:ext cx="906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bg-BG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0" r="29374"/>
          <a:stretch/>
        </p:blipFill>
        <p:spPr>
          <a:xfrm>
            <a:off x="1427439" y="3339516"/>
            <a:ext cx="3563661" cy="3213683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sp>
        <p:nvSpPr>
          <p:cNvPr id="9" name="Rectangle 8"/>
          <p:cNvSpPr/>
          <p:nvPr/>
        </p:nvSpPr>
        <p:spPr>
          <a:xfrm>
            <a:off x="152400" y="2516215"/>
            <a:ext cx="9677400" cy="823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900"/>
              </a:lnSpc>
            </a:pPr>
            <a:r>
              <a:rPr lang="en-US" sz="2400" b="1" dirty="0" smtClean="0">
                <a:solidFill>
                  <a:srgbClr val="953B57"/>
                </a:solidFill>
              </a:rPr>
              <a:t>I. </a:t>
            </a:r>
            <a:r>
              <a:rPr lang="ru-RU" dirty="0" smtClean="0"/>
              <a:t>Научен екип на </a:t>
            </a:r>
            <a:r>
              <a:rPr lang="bg-BG" b="1" dirty="0" smtClean="0"/>
              <a:t>Работен пакет 4 (</a:t>
            </a:r>
            <a:r>
              <a:rPr lang="en-US" b="1" dirty="0" smtClean="0"/>
              <a:t>WP4)</a:t>
            </a:r>
            <a:r>
              <a:rPr lang="bg-BG" b="1" dirty="0" smtClean="0"/>
              <a:t> </a:t>
            </a:r>
            <a:r>
              <a:rPr lang="bg-BG" dirty="0" smtClean="0"/>
              <a:t>- </a:t>
            </a:r>
            <a:r>
              <a:rPr lang="ru-RU" dirty="0" smtClean="0"/>
              <a:t>22-ра </a:t>
            </a:r>
            <a:r>
              <a:rPr lang="ru-RU" dirty="0"/>
              <a:t>румънско-унгарска среща по детска </a:t>
            </a:r>
            <a:r>
              <a:rPr lang="ru-RU" dirty="0" smtClean="0"/>
              <a:t>онкология и 14-та </a:t>
            </a:r>
            <a:r>
              <a:rPr lang="ru-RU" dirty="0"/>
              <a:t>Педиатрична среща по </a:t>
            </a:r>
            <a:r>
              <a:rPr lang="ru-RU" dirty="0" smtClean="0"/>
              <a:t>онкохематология за Централна и Югоизточна Европа, 17-19 </a:t>
            </a:r>
            <a:r>
              <a:rPr lang="ru-RU" dirty="0"/>
              <a:t>октомври 2019 г., </a:t>
            </a:r>
            <a:r>
              <a:rPr lang="ru-RU" dirty="0" smtClean="0"/>
              <a:t>Букурещ</a:t>
            </a:r>
            <a:endParaRPr lang="bg-BG" dirty="0"/>
          </a:p>
        </p:txBody>
      </p:sp>
      <p:pic>
        <p:nvPicPr>
          <p:cNvPr id="10" name="Picture 2" descr="D:\GSM Photos 09102019\20191001_15283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" y="5781656"/>
            <a:ext cx="1814126" cy="1076344"/>
          </a:xfrm>
          <a:prstGeom prst="rect">
            <a:avLst/>
          </a:prstGeom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8" y="4267200"/>
            <a:ext cx="1814125" cy="1357060"/>
          </a:xfrm>
          <a:prstGeom prst="rect">
            <a:avLst/>
          </a:prstGeom>
          <a:ln/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sp>
        <p:nvSpPr>
          <p:cNvPr id="12" name="Rectangle 11"/>
          <p:cNvSpPr/>
          <p:nvPr/>
        </p:nvSpPr>
        <p:spPr>
          <a:xfrm>
            <a:off x="4972050" y="3200400"/>
            <a:ext cx="4953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itchFamily="66" charset="0"/>
              </a:rPr>
              <a:t>Treatment of Children with Acute Lymphoblastic </a:t>
            </a:r>
            <a:r>
              <a:rPr lang="en-GB" dirty="0" err="1">
                <a:solidFill>
                  <a:srgbClr val="0070C0"/>
                </a:solidFill>
                <a:latin typeface="Comic Sans MS" pitchFamily="66" charset="0"/>
              </a:rPr>
              <a:t>Leukemia</a:t>
            </a:r>
            <a:r>
              <a:rPr lang="en-GB" dirty="0">
                <a:solidFill>
                  <a:srgbClr val="0070C0"/>
                </a:solidFill>
                <a:latin typeface="Comic Sans MS" pitchFamily="66" charset="0"/>
              </a:rPr>
              <a:t> Assisted by Flow </a:t>
            </a:r>
            <a:r>
              <a:rPr lang="en-GB" dirty="0" err="1">
                <a:solidFill>
                  <a:srgbClr val="0070C0"/>
                </a:solidFill>
                <a:latin typeface="Comic Sans MS" pitchFamily="66" charset="0"/>
              </a:rPr>
              <a:t>Cytometric</a:t>
            </a:r>
            <a:r>
              <a:rPr lang="en-GB" dirty="0">
                <a:solidFill>
                  <a:srgbClr val="0070C0"/>
                </a:solidFill>
                <a:latin typeface="Comic Sans MS" pitchFamily="66" charset="0"/>
              </a:rPr>
              <a:t> Evaluation of Minimal Residual Disease - a Single Centre </a:t>
            </a:r>
            <a:r>
              <a:rPr lang="en-GB" dirty="0" smtClean="0">
                <a:solidFill>
                  <a:srgbClr val="0070C0"/>
                </a:solidFill>
                <a:latin typeface="Comic Sans MS" pitchFamily="66" charset="0"/>
              </a:rPr>
              <a:t>Experience</a:t>
            </a:r>
            <a:endParaRPr lang="bg-BG" dirty="0" smtClean="0">
              <a:solidFill>
                <a:srgbClr val="0070C0"/>
              </a:solidFill>
              <a:latin typeface="Comic Sans MS" pitchFamily="66" charset="0"/>
            </a:endParaRPr>
          </a:p>
          <a:p>
            <a:endParaRPr lang="bg-BG" dirty="0" smtClean="0">
              <a:solidFill>
                <a:srgbClr val="003399"/>
              </a:solidFill>
              <a:latin typeface="Comic Sans MS" pitchFamily="66" charset="0"/>
            </a:endParaRPr>
          </a:p>
          <a:p>
            <a:endParaRPr lang="bg-BG" sz="1200" dirty="0" smtClean="0">
              <a:solidFill>
                <a:srgbClr val="003399"/>
              </a:solidFill>
              <a:latin typeface="Comic Sans MS" pitchFamily="66" charset="0"/>
            </a:endParaRPr>
          </a:p>
          <a:p>
            <a:r>
              <a:rPr lang="it-IT" sz="1200" u="sng" dirty="0" smtClean="0">
                <a:solidFill>
                  <a:srgbClr val="003399"/>
                </a:solidFill>
                <a:latin typeface="Comic Sans MS" pitchFamily="66" charset="0"/>
              </a:rPr>
              <a:t>Hasan </a:t>
            </a:r>
            <a:r>
              <a:rPr lang="it-IT" sz="1200" u="sng" dirty="0">
                <a:solidFill>
                  <a:srgbClr val="003399"/>
                </a:solidFill>
                <a:latin typeface="Comic Sans MS" pitchFamily="66" charset="0"/>
              </a:rPr>
              <a:t>Burnusuzov</a:t>
            </a:r>
            <a:r>
              <a:rPr lang="it-IT" sz="1200" dirty="0">
                <a:solidFill>
                  <a:srgbClr val="003399"/>
                </a:solidFill>
                <a:latin typeface="Comic Sans MS" pitchFamily="66" charset="0"/>
              </a:rPr>
              <a:t>, </a:t>
            </a:r>
            <a:r>
              <a:rPr lang="it-IT" sz="1200" u="sng" dirty="0">
                <a:solidFill>
                  <a:srgbClr val="003399"/>
                </a:solidFill>
                <a:latin typeface="Comic Sans MS" pitchFamily="66" charset="0"/>
              </a:rPr>
              <a:t>Mariya Spasova</a:t>
            </a:r>
            <a:r>
              <a:rPr lang="it-IT" sz="1200" dirty="0">
                <a:solidFill>
                  <a:srgbClr val="003399"/>
                </a:solidFill>
                <a:latin typeface="Comic Sans MS" pitchFamily="66" charset="0"/>
              </a:rPr>
              <a:t>, Angelina Stoyanova, Ivan Mumdjiev, </a:t>
            </a:r>
            <a:r>
              <a:rPr lang="it-IT" sz="1200" dirty="0" smtClean="0">
                <a:solidFill>
                  <a:srgbClr val="003399"/>
                </a:solidFill>
                <a:latin typeface="Comic Sans MS" pitchFamily="66" charset="0"/>
              </a:rPr>
              <a:t>Liliya </a:t>
            </a:r>
            <a:r>
              <a:rPr lang="it-IT" sz="1200" dirty="0">
                <a:solidFill>
                  <a:srgbClr val="003399"/>
                </a:solidFill>
                <a:latin typeface="Comic Sans MS" pitchFamily="66" charset="0"/>
              </a:rPr>
              <a:t>Ivanova, Neofit Spasov, </a:t>
            </a:r>
            <a:r>
              <a:rPr lang="it-IT" sz="1200" u="sng" dirty="0">
                <a:solidFill>
                  <a:srgbClr val="003399"/>
                </a:solidFill>
                <a:latin typeface="Comic Sans MS" pitchFamily="66" charset="0"/>
              </a:rPr>
              <a:t>Marianna </a:t>
            </a:r>
            <a:r>
              <a:rPr lang="it-IT" sz="1200" u="sng" dirty="0" smtClean="0">
                <a:solidFill>
                  <a:srgbClr val="003399"/>
                </a:solidFill>
                <a:latin typeface="Comic Sans MS" pitchFamily="66" charset="0"/>
              </a:rPr>
              <a:t>Murdjeva</a:t>
            </a:r>
            <a:endParaRPr lang="bg-BG" sz="1200" u="sng" dirty="0">
              <a:solidFill>
                <a:srgbClr val="003399"/>
              </a:solidFill>
              <a:latin typeface="Comic Sans MS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05400" y="5380672"/>
            <a:ext cx="44958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bg-BG" sz="1400" dirty="0" smtClean="0"/>
              <a:t>Научният доклад е реализиран по  научна програма 4 (</a:t>
            </a:r>
            <a:r>
              <a:rPr lang="en-US" sz="1400" dirty="0" smtClean="0"/>
              <a:t>WP4)</a:t>
            </a:r>
            <a:r>
              <a:rPr lang="bg-BG" sz="1400" dirty="0" smtClean="0"/>
              <a:t>,</a:t>
            </a:r>
            <a:r>
              <a:rPr lang="en-US" sz="1400" dirty="0" smtClean="0"/>
              <a:t> </a:t>
            </a:r>
            <a:r>
              <a:rPr lang="bg-BG" sz="1400" dirty="0" smtClean="0"/>
              <a:t>в рамките на изградената инфраструктура</a:t>
            </a:r>
            <a:r>
              <a:rPr lang="en-US" sz="1400" dirty="0" smtClean="0"/>
              <a:t> </a:t>
            </a:r>
            <a:r>
              <a:rPr lang="bg-BG" sz="1400" dirty="0" smtClean="0"/>
              <a:t>по </a:t>
            </a:r>
            <a:r>
              <a:rPr lang="ru-RU" sz="1400" dirty="0" smtClean="0"/>
              <a:t>Проект BG05M2OP001-1.002-0005-Център за компетент-ност </a:t>
            </a:r>
            <a:r>
              <a:rPr lang="ru-RU" sz="1400" dirty="0"/>
              <a:t>„Персонализирана </a:t>
            </a:r>
            <a:r>
              <a:rPr lang="ru-RU" sz="1400" dirty="0" smtClean="0"/>
              <a:t>иноватив-на </a:t>
            </a:r>
            <a:r>
              <a:rPr lang="ru-RU" sz="1400" dirty="0"/>
              <a:t>медицина (ПЕРИМЕД</a:t>
            </a:r>
            <a:r>
              <a:rPr lang="ru-RU" sz="1400" dirty="0" smtClean="0"/>
              <a:t>)“.</a:t>
            </a:r>
            <a:endParaRPr lang="bg-BG" sz="1400" dirty="0"/>
          </a:p>
        </p:txBody>
      </p:sp>
      <p:sp>
        <p:nvSpPr>
          <p:cNvPr id="2" name="Rectangle 1"/>
          <p:cNvSpPr/>
          <p:nvPr/>
        </p:nvSpPr>
        <p:spPr>
          <a:xfrm>
            <a:off x="5029200" y="4419600"/>
            <a:ext cx="327102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400"/>
              </a:spcBef>
              <a:spcAft>
                <a:spcPts val="100"/>
              </a:spcAft>
            </a:pPr>
            <a:r>
              <a:rPr lang="bg-BG" altLang="bg-BG" sz="1600" i="1" dirty="0">
                <a:solidFill>
                  <a:srgbClr val="C00000"/>
                </a:solidFill>
              </a:rPr>
              <a:t>Научен екип от проект ПЕРИМЕД:</a:t>
            </a:r>
            <a:endParaRPr lang="en-US" altLang="bg-BG" sz="16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78894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140" y="1219200"/>
            <a:ext cx="9755660" cy="58477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61938" indent="-261938" algn="ctr"/>
            <a:r>
              <a:rPr lang="bg-BG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Научна дейност по проекта в МУ-Пловдив</a:t>
            </a:r>
          </a:p>
        </p:txBody>
      </p:sp>
      <p:sp>
        <p:nvSpPr>
          <p:cNvPr id="5" name="Rectangle 4"/>
          <p:cNvSpPr/>
          <p:nvPr/>
        </p:nvSpPr>
        <p:spPr>
          <a:xfrm>
            <a:off x="74140" y="1844615"/>
            <a:ext cx="9742960" cy="1797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900"/>
              </a:lnSpc>
            </a:pPr>
            <a:r>
              <a:rPr lang="en-US" sz="2400" b="1" dirty="0" smtClean="0">
                <a:solidFill>
                  <a:srgbClr val="953B57"/>
                </a:solidFill>
              </a:rPr>
              <a:t>II. </a:t>
            </a:r>
            <a:r>
              <a:rPr lang="ru-RU" sz="2000" dirty="0" smtClean="0"/>
              <a:t>Научен екип на </a:t>
            </a:r>
            <a:r>
              <a:rPr lang="bg-BG" sz="2000" b="1" dirty="0" smtClean="0"/>
              <a:t>Работен пакет 3 (</a:t>
            </a:r>
            <a:r>
              <a:rPr lang="en-US" sz="2000" b="1" dirty="0" smtClean="0"/>
              <a:t>WP</a:t>
            </a:r>
            <a:r>
              <a:rPr lang="bg-BG" sz="2000" b="1" dirty="0" smtClean="0"/>
              <a:t>3</a:t>
            </a:r>
            <a:r>
              <a:rPr lang="en-US" sz="2000" b="1" dirty="0" smtClean="0"/>
              <a:t>)</a:t>
            </a:r>
            <a:r>
              <a:rPr lang="bg-BG" sz="2000" b="1" dirty="0" smtClean="0"/>
              <a:t> </a:t>
            </a:r>
            <a:r>
              <a:rPr lang="bg-BG" sz="1600" i="1" dirty="0" smtClean="0"/>
              <a:t>(</a:t>
            </a:r>
            <a:r>
              <a:rPr lang="ru-RU" sz="1600" i="1" dirty="0" smtClean="0"/>
              <a:t>Проф</a:t>
            </a:r>
            <a:r>
              <a:rPr lang="ru-RU" sz="1600" i="1" dirty="0"/>
              <a:t>. </a:t>
            </a:r>
            <a:r>
              <a:rPr lang="ru-RU" sz="1600" i="1" dirty="0" smtClean="0"/>
              <a:t>В. Стоянова </a:t>
            </a:r>
            <a:r>
              <a:rPr lang="ru-RU" sz="1600" i="1" dirty="0"/>
              <a:t>и д-р Х. </a:t>
            </a:r>
            <a:r>
              <a:rPr lang="ru-RU" sz="1600" i="1" dirty="0" smtClean="0"/>
              <a:t>Иванов) </a:t>
            </a:r>
            <a:r>
              <a:rPr lang="ru-RU" sz="2000" dirty="0"/>
              <a:t>проведоха работа среща на </a:t>
            </a:r>
            <a:r>
              <a:rPr lang="ru-RU" sz="2000" dirty="0" smtClean="0"/>
              <a:t>16-17 май 2019 г. </a:t>
            </a:r>
            <a:r>
              <a:rPr lang="ru-RU" sz="2000" dirty="0"/>
              <a:t>в център по онкология </a:t>
            </a:r>
            <a:r>
              <a:rPr lang="ru-RU" sz="2000" b="1" dirty="0"/>
              <a:t>Jean Perrin Center в Клермон-Феран, Франция</a:t>
            </a:r>
            <a:r>
              <a:rPr lang="ru-RU" sz="2000" dirty="0"/>
              <a:t>. </a:t>
            </a:r>
            <a:endParaRPr lang="ru-RU" sz="2000" dirty="0" smtClean="0"/>
          </a:p>
          <a:p>
            <a:pPr marL="180975" indent="-180975" algn="just">
              <a:lnSpc>
                <a:spcPts val="1900"/>
              </a:lnSpc>
              <a:buFont typeface="Arial" pitchFamily="34" charset="0"/>
              <a:buChar char="•"/>
            </a:pPr>
            <a:r>
              <a:rPr lang="ru-RU" dirty="0" smtClean="0"/>
              <a:t>Осъществените </a:t>
            </a:r>
            <a:r>
              <a:rPr lang="ru-RU" dirty="0"/>
              <a:t>контакти </a:t>
            </a:r>
            <a:r>
              <a:rPr lang="ru-RU" dirty="0" smtClean="0"/>
              <a:t>и научната колаборация в сферата на </a:t>
            </a:r>
            <a:r>
              <a:rPr lang="ru-RU" b="1" dirty="0"/>
              <a:t>генетичната консултация </a:t>
            </a:r>
            <a:r>
              <a:rPr lang="ru-RU" dirty="0" smtClean="0"/>
              <a:t>и </a:t>
            </a:r>
            <a:r>
              <a:rPr lang="ru-RU" b="1" dirty="0" smtClean="0"/>
              <a:t>онкогенетика </a:t>
            </a:r>
            <a:r>
              <a:rPr lang="ru-RU" dirty="0"/>
              <a:t>на </a:t>
            </a:r>
            <a:r>
              <a:rPr lang="ru-RU" b="1" dirty="0"/>
              <a:t>централно </a:t>
            </a:r>
            <a:r>
              <a:rPr lang="ru-RU" dirty="0"/>
              <a:t>и </a:t>
            </a:r>
            <a:r>
              <a:rPr lang="ru-RU" b="1" dirty="0"/>
              <a:t>източноевропейско </a:t>
            </a:r>
            <a:r>
              <a:rPr lang="ru-RU" b="1" dirty="0" smtClean="0"/>
              <a:t>ниво, </a:t>
            </a:r>
            <a:r>
              <a:rPr lang="ru-RU" dirty="0" smtClean="0"/>
              <a:t>на място във Франция, стартираха обмяната </a:t>
            </a:r>
            <a:r>
              <a:rPr lang="ru-RU" dirty="0"/>
              <a:t>на опит между изграждащия се център по </a:t>
            </a:r>
            <a:r>
              <a:rPr lang="ru-RU" dirty="0" err="1"/>
              <a:t>компетентност</a:t>
            </a:r>
            <a:r>
              <a:rPr lang="ru-RU" dirty="0"/>
              <a:t> </a:t>
            </a:r>
            <a:r>
              <a:rPr lang="ru-RU" dirty="0" smtClean="0"/>
              <a:t>"ПЕРИМЕД</a:t>
            </a:r>
            <a:r>
              <a:rPr lang="ru-RU" dirty="0"/>
              <a:t>" и вече </a:t>
            </a:r>
            <a:r>
              <a:rPr lang="ru-RU" dirty="0" smtClean="0"/>
              <a:t>утвърдения </a:t>
            </a:r>
            <a:r>
              <a:rPr lang="ru-RU" dirty="0"/>
              <a:t>в областа на онкогенетиката </a:t>
            </a:r>
            <a:r>
              <a:rPr lang="ru-RU" b="1" dirty="0"/>
              <a:t>Jean Perrin Center</a:t>
            </a:r>
            <a:r>
              <a:rPr lang="ru-RU" b="1" dirty="0" smtClean="0"/>
              <a:t>.</a:t>
            </a:r>
            <a:endParaRPr lang="bg-BG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68" t="16410" r="33488" b="24519"/>
          <a:stretch/>
        </p:blipFill>
        <p:spPr bwMode="auto">
          <a:xfrm>
            <a:off x="74141" y="3668162"/>
            <a:ext cx="4116860" cy="311363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sp>
        <p:nvSpPr>
          <p:cNvPr id="7" name="Rectangle 6"/>
          <p:cNvSpPr/>
          <p:nvPr/>
        </p:nvSpPr>
        <p:spPr>
          <a:xfrm>
            <a:off x="4644902" y="6087596"/>
            <a:ext cx="5105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hlinkClick r:id="rId3"/>
              </a:rPr>
              <a:t>https://trafficnews.bg/traffic-tv/mladite-lekari-plovdiv-novo-izsledvane-d-r-ivanov-i-143843/</a:t>
            </a:r>
            <a:endParaRPr lang="bg-BG" sz="2000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38" t="24630" r="39375" b="26482"/>
          <a:stretch/>
        </p:blipFill>
        <p:spPr bwMode="auto">
          <a:xfrm>
            <a:off x="11430000" y="-1905000"/>
            <a:ext cx="3492500" cy="24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14000" contrast="2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208" t="17537" r="37500" b="50578"/>
          <a:stretch/>
        </p:blipFill>
        <p:spPr bwMode="auto">
          <a:xfrm>
            <a:off x="4644902" y="3733800"/>
            <a:ext cx="5172198" cy="2193464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50769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57" t="50000" r="18458" b="22517"/>
          <a:stretch/>
        </p:blipFill>
        <p:spPr bwMode="auto">
          <a:xfrm>
            <a:off x="3124200" y="4397988"/>
            <a:ext cx="6816271" cy="24688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74140" y="1219200"/>
            <a:ext cx="9755660" cy="58477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61938" indent="-261938" algn="ctr"/>
            <a:r>
              <a:rPr lang="bg-BG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Научна дейност по проекта в МУ-Пловдив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140" y="1905000"/>
            <a:ext cx="9755660" cy="26295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400"/>
              </a:spcBef>
              <a:spcAft>
                <a:spcPts val="100"/>
              </a:spcAft>
            </a:pPr>
            <a:r>
              <a:rPr lang="en-US" altLang="bg-BG" sz="2400" b="1" dirty="0">
                <a:solidFill>
                  <a:srgbClr val="953B57"/>
                </a:solidFill>
              </a:rPr>
              <a:t>III. </a:t>
            </a:r>
            <a:r>
              <a:rPr lang="bg-BG" altLang="bg-BG" sz="2000" b="1" dirty="0"/>
              <a:t>Ефект на </a:t>
            </a:r>
            <a:r>
              <a:rPr lang="bg-BG" altLang="bg-BG" sz="2000" b="1" dirty="0" err="1"/>
              <a:t>полиморфизми</a:t>
            </a:r>
            <a:r>
              <a:rPr lang="en-US" altLang="bg-BG" sz="2000" b="1" dirty="0"/>
              <a:t> </a:t>
            </a:r>
            <a:r>
              <a:rPr lang="bg-BG" altLang="bg-BG" sz="2000" b="1" dirty="0"/>
              <a:t>в гени от пътя на </a:t>
            </a:r>
            <a:r>
              <a:rPr lang="bg-BG" altLang="bg-BG" sz="2000" b="1" dirty="0" err="1"/>
              <a:t>метотрексат</a:t>
            </a:r>
            <a:r>
              <a:rPr lang="bg-BG" altLang="bg-BG" sz="2000" b="1" dirty="0"/>
              <a:t> върху токсичността и </a:t>
            </a:r>
            <a:r>
              <a:rPr lang="bg-BG" altLang="bg-BG" sz="2000" b="1" dirty="0" err="1" smtClean="0"/>
              <a:t>еф</a:t>
            </a:r>
            <a:r>
              <a:rPr lang="en-US" altLang="bg-BG" sz="2000" b="1" dirty="0" smtClean="0"/>
              <a:t>e</a:t>
            </a:r>
            <a:r>
              <a:rPr lang="bg-BG" altLang="bg-BG" sz="2000" b="1" dirty="0" err="1" smtClean="0"/>
              <a:t>ктивността</a:t>
            </a:r>
            <a:r>
              <a:rPr lang="bg-BG" altLang="bg-BG" sz="2000" b="1" dirty="0" smtClean="0"/>
              <a:t> </a:t>
            </a:r>
            <a:r>
              <a:rPr lang="bg-BG" altLang="bg-BG" sz="2000" b="1" dirty="0"/>
              <a:t>му при пациенти </a:t>
            </a:r>
            <a:r>
              <a:rPr lang="bg-BG" altLang="bg-BG" sz="2000" b="1" dirty="0" smtClean="0"/>
              <a:t>с </a:t>
            </a:r>
            <a:r>
              <a:rPr lang="bg-BG" altLang="bg-BG" sz="2000" b="1" dirty="0" err="1"/>
              <a:t>онкохематологични</a:t>
            </a:r>
            <a:r>
              <a:rPr lang="bg-BG" altLang="bg-BG" sz="2000" b="1" dirty="0"/>
              <a:t> заболявания. Предварителни резултати.</a:t>
            </a:r>
          </a:p>
          <a:p>
            <a:pPr>
              <a:spcBef>
                <a:spcPts val="400"/>
              </a:spcBef>
              <a:spcAft>
                <a:spcPts val="100"/>
              </a:spcAft>
            </a:pPr>
            <a:r>
              <a:rPr lang="bg-BG" altLang="bg-BG" i="1" dirty="0" smtClean="0"/>
              <a:t>Научен екип от проект ПЕРИМЕД:</a:t>
            </a:r>
            <a:endParaRPr lang="en-US" altLang="bg-BG" i="1" dirty="0" smtClean="0"/>
          </a:p>
          <a:p>
            <a:pPr algn="just">
              <a:spcBef>
                <a:spcPts val="400"/>
              </a:spcBef>
              <a:spcAft>
                <a:spcPts val="100"/>
              </a:spcAft>
            </a:pPr>
            <a:r>
              <a:rPr lang="bg-BG" altLang="bg-BG" b="1" dirty="0" smtClean="0"/>
              <a:t>Работен пакет 3 (</a:t>
            </a:r>
            <a:r>
              <a:rPr lang="en-US" altLang="bg-BG" b="1" dirty="0" smtClean="0"/>
              <a:t>WP3</a:t>
            </a:r>
            <a:r>
              <a:rPr lang="bg-BG" altLang="bg-BG" b="1" dirty="0" smtClean="0"/>
              <a:t>)</a:t>
            </a:r>
            <a:r>
              <a:rPr lang="en-US" altLang="bg-BG" dirty="0" smtClean="0"/>
              <a:t> - </a:t>
            </a:r>
            <a:r>
              <a:rPr lang="ru-RU" altLang="bg-BG" dirty="0"/>
              <a:t>В. Стоянова</a:t>
            </a:r>
            <a:r>
              <a:rPr lang="en-US" altLang="bg-BG" dirty="0"/>
              <a:t> </a:t>
            </a:r>
            <a:r>
              <a:rPr lang="en-US" altLang="bg-BG" dirty="0" smtClean="0"/>
              <a:t>, </a:t>
            </a:r>
            <a:r>
              <a:rPr lang="ru-RU" altLang="bg-BG" dirty="0" smtClean="0"/>
              <a:t>Х</a:t>
            </a:r>
            <a:r>
              <a:rPr lang="ru-RU" altLang="bg-BG" dirty="0"/>
              <a:t>. </a:t>
            </a:r>
            <a:r>
              <a:rPr lang="ru-RU" altLang="bg-BG" dirty="0" smtClean="0"/>
              <a:t>Иванов, </a:t>
            </a:r>
            <a:r>
              <a:rPr lang="ru-RU" altLang="bg-BG" dirty="0"/>
              <a:t>А. </a:t>
            </a:r>
            <a:r>
              <a:rPr lang="ru-RU" altLang="bg-BG" dirty="0" smtClean="0"/>
              <a:t>Линев, </a:t>
            </a:r>
            <a:r>
              <a:rPr lang="ru-RU" altLang="bg-BG" dirty="0"/>
              <a:t>И. </a:t>
            </a:r>
            <a:r>
              <a:rPr lang="ru-RU" altLang="bg-BG" dirty="0" smtClean="0"/>
              <a:t>Желязков </a:t>
            </a:r>
            <a:endParaRPr lang="en-US" altLang="bg-BG" dirty="0" smtClean="0"/>
          </a:p>
          <a:p>
            <a:pPr algn="just">
              <a:spcBef>
                <a:spcPts val="400"/>
              </a:spcBef>
              <a:spcAft>
                <a:spcPts val="100"/>
              </a:spcAft>
            </a:pPr>
            <a:r>
              <a:rPr lang="bg-BG" altLang="bg-BG" b="1" dirty="0" smtClean="0"/>
              <a:t>Работен пакет 1 (</a:t>
            </a:r>
            <a:r>
              <a:rPr lang="en-US" altLang="bg-BG" b="1" dirty="0" smtClean="0"/>
              <a:t>WP1</a:t>
            </a:r>
            <a:r>
              <a:rPr lang="bg-BG" altLang="bg-BG" b="1" dirty="0" smtClean="0"/>
              <a:t>)</a:t>
            </a:r>
            <a:r>
              <a:rPr lang="en-US" altLang="bg-BG" b="1" dirty="0" smtClean="0"/>
              <a:t> </a:t>
            </a:r>
            <a:r>
              <a:rPr lang="en-US" altLang="bg-BG" dirty="0" smtClean="0"/>
              <a:t>- </a:t>
            </a:r>
            <a:r>
              <a:rPr lang="ru-RU" altLang="bg-BG" dirty="0" smtClean="0"/>
              <a:t>Е</a:t>
            </a:r>
            <a:r>
              <a:rPr lang="ru-RU" altLang="bg-BG" dirty="0"/>
              <a:t>. </a:t>
            </a:r>
            <a:r>
              <a:rPr lang="ru-RU" altLang="bg-BG" dirty="0" smtClean="0"/>
              <a:t>Белева, </a:t>
            </a:r>
            <a:r>
              <a:rPr lang="ru-RU" altLang="bg-BG" dirty="0"/>
              <a:t>Ж. </a:t>
            </a:r>
            <a:r>
              <a:rPr lang="ru-RU" altLang="bg-BG" dirty="0" smtClean="0"/>
              <a:t>Грудева-Попова</a:t>
            </a:r>
            <a:endParaRPr lang="en-US" altLang="bg-BG" dirty="0" smtClean="0"/>
          </a:p>
          <a:p>
            <a:pPr algn="just">
              <a:lnSpc>
                <a:spcPts val="1800"/>
              </a:lnSpc>
              <a:spcBef>
                <a:spcPts val="400"/>
              </a:spcBef>
              <a:spcAft>
                <a:spcPts val="100"/>
              </a:spcAft>
            </a:pPr>
            <a:r>
              <a:rPr lang="ru-RU" altLang="bg-BG" b="1" i="1" dirty="0" smtClean="0">
                <a:solidFill>
                  <a:srgbClr val="005DA2"/>
                </a:solidFill>
              </a:rPr>
              <a:t>10-та </a:t>
            </a:r>
            <a:r>
              <a:rPr lang="ru-RU" altLang="bg-BG" b="1" i="1" dirty="0">
                <a:solidFill>
                  <a:srgbClr val="005DA2"/>
                </a:solidFill>
              </a:rPr>
              <a:t>Национална конференция за редки болести и лекарства сираци, </a:t>
            </a:r>
            <a:r>
              <a:rPr lang="ru-RU" altLang="bg-BG" b="1" i="1" dirty="0" smtClean="0">
                <a:solidFill>
                  <a:srgbClr val="005DA2"/>
                </a:solidFill>
              </a:rPr>
              <a:t>13-15 </a:t>
            </a:r>
            <a:r>
              <a:rPr lang="ru-RU" altLang="bg-BG" b="1" i="1" dirty="0">
                <a:solidFill>
                  <a:srgbClr val="005DA2"/>
                </a:solidFill>
              </a:rPr>
              <a:t>септември 2019 г</a:t>
            </a:r>
            <a:r>
              <a:rPr lang="ru-RU" altLang="bg-BG" b="1" i="1" dirty="0" smtClean="0">
                <a:solidFill>
                  <a:srgbClr val="005DA2"/>
                </a:solidFill>
              </a:rPr>
              <a:t>.</a:t>
            </a:r>
            <a:endParaRPr lang="bg-BG" altLang="bg-BG" b="1" i="1" dirty="0">
              <a:solidFill>
                <a:srgbClr val="005DA2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1370" y="4534566"/>
            <a:ext cx="9601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g-BG" sz="1400" dirty="0"/>
              <a:t>Научният доклад  е реализиран по  </a:t>
            </a:r>
            <a:r>
              <a:rPr lang="bg-BG" sz="1400" dirty="0" smtClean="0"/>
              <a:t>програми </a:t>
            </a:r>
            <a:r>
              <a:rPr lang="en-US" sz="1400" dirty="0" smtClean="0"/>
              <a:t>1</a:t>
            </a:r>
            <a:r>
              <a:rPr lang="bg-BG" sz="1400" dirty="0" smtClean="0"/>
              <a:t> и</a:t>
            </a:r>
            <a:r>
              <a:rPr lang="en-US" sz="1400" dirty="0" smtClean="0"/>
              <a:t> </a:t>
            </a:r>
            <a:r>
              <a:rPr lang="en-US" sz="1400" dirty="0"/>
              <a:t>3</a:t>
            </a:r>
            <a:r>
              <a:rPr lang="bg-BG" sz="1400" dirty="0"/>
              <a:t> (</a:t>
            </a:r>
            <a:r>
              <a:rPr lang="en-US" sz="1400" dirty="0" smtClean="0"/>
              <a:t>WP</a:t>
            </a:r>
            <a:r>
              <a:rPr lang="bg-BG" sz="1400" dirty="0" smtClean="0"/>
              <a:t> 1 и </a:t>
            </a:r>
            <a:r>
              <a:rPr lang="bg-BG" sz="1400" dirty="0"/>
              <a:t>3</a:t>
            </a:r>
            <a:r>
              <a:rPr lang="en-US" sz="1400" dirty="0"/>
              <a:t>) </a:t>
            </a:r>
            <a:r>
              <a:rPr lang="bg-BG" sz="1400" dirty="0"/>
              <a:t>в рамките на изградената инфраструктура</a:t>
            </a:r>
            <a:r>
              <a:rPr lang="en-US" sz="1400" dirty="0"/>
              <a:t> </a:t>
            </a:r>
            <a:r>
              <a:rPr lang="bg-BG" sz="1400" dirty="0"/>
              <a:t>по проект </a:t>
            </a:r>
            <a:r>
              <a:rPr lang="ru-RU" sz="1400" dirty="0"/>
              <a:t>Проект BG05M2OP001-1.002-0005-Център за компетентност „Персонализирана иновативна медицина (ПЕРИМЕД</a:t>
            </a:r>
            <a:r>
              <a:rPr lang="ru-RU" sz="1400" dirty="0" smtClean="0"/>
              <a:t>)“</a:t>
            </a:r>
            <a:r>
              <a:rPr lang="en-US" sz="1400" dirty="0" smtClean="0"/>
              <a:t>, </a:t>
            </a:r>
            <a:r>
              <a:rPr lang="ru-RU" sz="1400" dirty="0" smtClean="0"/>
              <a:t> </a:t>
            </a:r>
            <a:r>
              <a:rPr lang="ru-RU" sz="1400" dirty="0"/>
              <a:t>финансиран от </a:t>
            </a:r>
            <a:r>
              <a:rPr lang="en-US" sz="1400" dirty="0"/>
              <a:t> </a:t>
            </a:r>
            <a:r>
              <a:rPr lang="bg-BG" sz="1400" dirty="0" smtClean="0"/>
              <a:t>ОП НОИР</a:t>
            </a:r>
            <a:r>
              <a:rPr lang="en-US" sz="1400" dirty="0" smtClean="0"/>
              <a:t> </a:t>
            </a:r>
            <a:r>
              <a:rPr lang="ru-RU" sz="1400" dirty="0" smtClean="0"/>
              <a:t>2014-2020</a:t>
            </a:r>
            <a:r>
              <a:rPr lang="ru-RU" sz="1400" dirty="0"/>
              <a:t>, съфинансирана от </a:t>
            </a:r>
            <a:r>
              <a:rPr lang="bg-BG" sz="1400" dirty="0" smtClean="0"/>
              <a:t>ЕС </a:t>
            </a:r>
            <a:r>
              <a:rPr lang="ru-RU" sz="1400" dirty="0" smtClean="0"/>
              <a:t>чрез ЕФРР.</a:t>
            </a:r>
            <a:endParaRPr lang="bg-BG" altLang="bg-BG" sz="1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18" t="59728" r="12543" b="16054"/>
          <a:stretch/>
        </p:blipFill>
        <p:spPr bwMode="auto">
          <a:xfrm>
            <a:off x="0" y="5562600"/>
            <a:ext cx="5715000" cy="13041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413003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6200" y="1447800"/>
            <a:ext cx="9755660" cy="107721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61938" indent="-261938" algn="ctr"/>
            <a:r>
              <a:rPr lang="bg-BG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Научна дейност по проекта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в Институт по минералогия и кристалография, БАН, София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86C1EA60-455C-4780-A193-0B04E30C9DFF}"/>
              </a:ext>
            </a:extLst>
          </p:cNvPr>
          <p:cNvSpPr/>
          <p:nvPr/>
        </p:nvSpPr>
        <p:spPr>
          <a:xfrm>
            <a:off x="0" y="2590800"/>
            <a:ext cx="9906000" cy="3668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ts val="2800"/>
              </a:lnSpc>
              <a:spcBef>
                <a:spcPts val="900"/>
              </a:spcBef>
            </a:pPr>
            <a:r>
              <a:rPr lang="ru-RU" sz="2400" b="1" dirty="0" smtClean="0"/>
              <a:t>РП </a:t>
            </a:r>
            <a:r>
              <a:rPr lang="en-US" sz="2400" b="1" dirty="0" smtClean="0"/>
              <a:t>9</a:t>
            </a:r>
            <a:r>
              <a:rPr lang="ru-RU" sz="2400" b="1" dirty="0" smtClean="0"/>
              <a:t> </a:t>
            </a:r>
            <a:r>
              <a:rPr lang="ru-RU" sz="2200" b="1" dirty="0"/>
              <a:t>- </a:t>
            </a:r>
            <a:r>
              <a:rPr lang="ru-RU" sz="2200" b="1" dirty="0">
                <a:solidFill>
                  <a:prstClr val="black"/>
                </a:solidFill>
              </a:rPr>
              <a:t>Методика </a:t>
            </a:r>
            <a:r>
              <a:rPr lang="ru-RU" sz="2200" dirty="0">
                <a:solidFill>
                  <a:prstClr val="black"/>
                </a:solidFill>
              </a:rPr>
              <a:t>и </a:t>
            </a:r>
            <a:r>
              <a:rPr lang="ru-RU" sz="2200" b="1" dirty="0">
                <a:solidFill>
                  <a:prstClr val="black"/>
                </a:solidFill>
              </a:rPr>
              <a:t>протоколи</a:t>
            </a:r>
            <a:r>
              <a:rPr lang="ru-RU" sz="2200" dirty="0">
                <a:solidFill>
                  <a:prstClr val="black"/>
                </a:solidFill>
              </a:rPr>
              <a:t> за физикохимични характеристики на лекарства, лекарствени носители, биополимери, наночастици и техни комбинации (композитни материали): </a:t>
            </a:r>
            <a:endParaRPr lang="en-US" sz="2200" dirty="0" smtClean="0">
              <a:solidFill>
                <a:prstClr val="black"/>
              </a:solidFill>
            </a:endParaRPr>
          </a:p>
          <a:p>
            <a:pPr marL="342900" lvl="0" indent="-342900" algn="just">
              <a:lnSpc>
                <a:spcPts val="2800"/>
              </a:lnSpc>
              <a:spcBef>
                <a:spcPts val="900"/>
              </a:spcBef>
              <a:buFontTx/>
              <a:buChar char="-"/>
            </a:pPr>
            <a:r>
              <a:rPr lang="ru-RU" sz="2200" dirty="0" smtClean="0">
                <a:solidFill>
                  <a:prstClr val="black"/>
                </a:solidFill>
              </a:rPr>
              <a:t>процеси </a:t>
            </a:r>
            <a:r>
              <a:rPr lang="ru-RU" sz="2200" dirty="0">
                <a:solidFill>
                  <a:prstClr val="black"/>
                </a:solidFill>
              </a:rPr>
              <a:t>на кристализация, аморфизиране, наличие на полиморфни модификации, стабилност при външни </a:t>
            </a:r>
            <a:r>
              <a:rPr lang="ru-RU" sz="2200" dirty="0" smtClean="0">
                <a:solidFill>
                  <a:prstClr val="black"/>
                </a:solidFill>
              </a:rPr>
              <a:t>влияния – температура, </a:t>
            </a:r>
            <a:r>
              <a:rPr lang="ru-RU" sz="2200" dirty="0">
                <a:solidFill>
                  <a:prstClr val="black"/>
                </a:solidFill>
              </a:rPr>
              <a:t>влажност и лъчения, </a:t>
            </a:r>
            <a:r>
              <a:rPr lang="ru-RU" sz="2200" dirty="0"/>
              <a:t>проследяване на ефекта от въздействието спрямо активността, </a:t>
            </a:r>
            <a:r>
              <a:rPr lang="ru-RU" sz="2200" dirty="0" smtClean="0"/>
              <a:t>взаимодействие </a:t>
            </a:r>
            <a:r>
              <a:rPr lang="ru-RU" sz="2200" dirty="0"/>
              <a:t>белтък-ЛВ/белтък/ДНК. </a:t>
            </a:r>
            <a:endParaRPr lang="en-US" sz="2200" dirty="0" smtClean="0"/>
          </a:p>
          <a:p>
            <a:pPr marL="342900" lvl="0" indent="-342900" algn="just">
              <a:lnSpc>
                <a:spcPts val="2800"/>
              </a:lnSpc>
              <a:spcBef>
                <a:spcPts val="900"/>
              </a:spcBef>
              <a:buFontTx/>
              <a:buChar char="-"/>
            </a:pPr>
            <a:r>
              <a:rPr lang="bg-BG" sz="2200" dirty="0">
                <a:solidFill>
                  <a:prstClr val="black"/>
                </a:solidFill>
              </a:rPr>
              <a:t>р</a:t>
            </a:r>
            <a:r>
              <a:rPr lang="ru-RU" sz="2200" dirty="0" smtClean="0">
                <a:solidFill>
                  <a:prstClr val="black"/>
                </a:solidFill>
              </a:rPr>
              <a:t>азработване </a:t>
            </a:r>
            <a:r>
              <a:rPr lang="ru-RU" sz="2200" dirty="0">
                <a:solidFill>
                  <a:prstClr val="black"/>
                </a:solidFill>
              </a:rPr>
              <a:t>на моделни системи за температурен, гравиметричен и повърхностен контрол и анализ. </a:t>
            </a:r>
          </a:p>
        </p:txBody>
      </p:sp>
      <p:sp>
        <p:nvSpPr>
          <p:cNvPr id="2" name="AutoShape 2" descr="Резултат с изображение за процеси на кристализация, аморфизиране, наличие на полиморфни модификаци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sp>
        <p:nvSpPr>
          <p:cNvPr id="5" name="AutoShape 4" descr="Резултат с изображение за процеси на кристализация, аморфизиране, наличие на полиморфни модификации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sp>
        <p:nvSpPr>
          <p:cNvPr id="6" name="AutoShape 6" descr="Резултат с изображение за процеси на кристализация, аморфизиране, наличие на полиморфни модификации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24" t="46984" r="40938" b="45115"/>
          <a:stretch/>
        </p:blipFill>
        <p:spPr bwMode="auto">
          <a:xfrm>
            <a:off x="5486400" y="5839602"/>
            <a:ext cx="4030436" cy="916800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6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02882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6200" y="2529780"/>
            <a:ext cx="9755660" cy="1682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 algn="just">
              <a:spcBef>
                <a:spcPts val="400"/>
              </a:spcBef>
              <a:buFont typeface="Arial" pitchFamily="34" charset="0"/>
              <a:buChar char="•"/>
            </a:pPr>
            <a:r>
              <a:rPr lang="bg-BG" sz="2000" dirty="0"/>
              <a:t>Със значими научни резултати е Пловдивският университет „Паисий Хилендарски</a:t>
            </a:r>
            <a:r>
              <a:rPr lang="bg-BG" sz="2000" dirty="0" smtClean="0"/>
              <a:t>“:</a:t>
            </a:r>
            <a:r>
              <a:rPr lang="en-US" sz="2000" dirty="0" smtClean="0"/>
              <a:t> </a:t>
            </a:r>
            <a:r>
              <a:rPr lang="ru-RU" sz="2000" b="1" dirty="0" smtClean="0">
                <a:solidFill>
                  <a:srgbClr val="0070C0"/>
                </a:solidFill>
              </a:rPr>
              <a:t>МЕЖДУНАРОДНО </a:t>
            </a:r>
            <a:r>
              <a:rPr lang="ru-RU" sz="2000" b="1" dirty="0">
                <a:solidFill>
                  <a:srgbClr val="0070C0"/>
                </a:solidFill>
              </a:rPr>
              <a:t>ПРИЗНАНИЕ </a:t>
            </a:r>
            <a:r>
              <a:rPr lang="ru-RU" sz="2000" dirty="0">
                <a:solidFill>
                  <a:srgbClr val="0070C0"/>
                </a:solidFill>
              </a:rPr>
              <a:t>ЗА ИНОВАЦИИ В ОБЛАСТТА НА НОВИ  БИОМАТЕРИАЛИ И БИОСЕНЗОРИ НА ИЗЛОЖЕНИЕТО </a:t>
            </a:r>
            <a:r>
              <a:rPr lang="ru-RU" sz="2000" b="1" dirty="0">
                <a:solidFill>
                  <a:srgbClr val="0070C0"/>
                </a:solidFill>
              </a:rPr>
              <a:t>TAIWAN INNOTECH EXPO</a:t>
            </a:r>
            <a:r>
              <a:rPr lang="ru-RU" sz="2000" dirty="0">
                <a:solidFill>
                  <a:srgbClr val="0070C0"/>
                </a:solidFill>
              </a:rPr>
              <a:t>.</a:t>
            </a:r>
          </a:p>
          <a:p>
            <a:pPr marL="180975" indent="-180975" algn="just">
              <a:spcBef>
                <a:spcPts val="400"/>
              </a:spcBef>
              <a:buFont typeface="Arial" pitchFamily="34" charset="0"/>
              <a:buChar char="•"/>
            </a:pPr>
            <a:r>
              <a:rPr lang="ru-RU" sz="2000" dirty="0"/>
              <a:t>Пловдивски университет „Паисий Хилендарски</a:t>
            </a:r>
            <a:r>
              <a:rPr lang="ru-RU" sz="2000" dirty="0" smtClean="0"/>
              <a:t>“ участва </a:t>
            </a:r>
            <a:r>
              <a:rPr lang="ru-RU" sz="2000" dirty="0"/>
              <a:t>с </a:t>
            </a:r>
            <a:r>
              <a:rPr lang="ru-RU" sz="2000" b="1" dirty="0">
                <a:solidFill>
                  <a:srgbClr val="0070C0"/>
                </a:solidFill>
              </a:rPr>
              <a:t>4 изобретения </a:t>
            </a:r>
            <a:r>
              <a:rPr lang="ru-RU" sz="2000" dirty="0"/>
              <a:t>на различни екипи от </a:t>
            </a:r>
            <a:r>
              <a:rPr lang="ru-RU" sz="2000" dirty="0" smtClean="0"/>
              <a:t>университета, защитени </a:t>
            </a:r>
            <a:r>
              <a:rPr lang="ru-RU" sz="2000" dirty="0"/>
              <a:t>с патенти и </a:t>
            </a:r>
            <a:r>
              <a:rPr lang="ru-RU" sz="2000" dirty="0" smtClean="0"/>
              <a:t>полезни модели. </a:t>
            </a:r>
            <a:endParaRPr lang="ru-RU" sz="2000" dirty="0"/>
          </a:p>
        </p:txBody>
      </p:sp>
      <p:sp>
        <p:nvSpPr>
          <p:cNvPr id="6" name="Rectangle 5"/>
          <p:cNvSpPr/>
          <p:nvPr/>
        </p:nvSpPr>
        <p:spPr>
          <a:xfrm>
            <a:off x="76200" y="1295400"/>
            <a:ext cx="9755660" cy="107721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61938" indent="-261938" algn="ctr"/>
            <a:r>
              <a:rPr lang="bg-BG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Научна дейност по проекта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в Пловдивски университет „П. Хилендарски“</a:t>
            </a:r>
          </a:p>
        </p:txBody>
      </p:sp>
      <p:pic>
        <p:nvPicPr>
          <p:cNvPr id="4098" name="Picture 2" descr="H:\Centar Proekti 2019\00 !!! PERIMED 2018_2019\328 PRESKONFERENCIA 14.10.2019 Ilia Iliev 2 patenta s MEDALI v TAIPE\IMG_20190926_0919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4419600"/>
            <a:ext cx="1828800" cy="24384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4099" name="Picture 3" descr="H:\Centar Proekti 2019\00 !!! PERIMED 2018_2019\328 PRESKONFERENCIA 14.10.2019 Ilia Iliev 2 patenta s MEDALI v TAIPE\PH0003645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414" y="4419600"/>
            <a:ext cx="3200586" cy="213360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4100" name="Picture 4" descr="H:\Centar Proekti 2019\00 !!! PERIMED 2018_2019\328 PRESKONFERENCIA 14.10.2019 Ilia Iliev 2 patenta s MEDALI v TAIPE\IMG_20190926_12592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824" b="42824"/>
          <a:stretch/>
        </p:blipFill>
        <p:spPr bwMode="auto">
          <a:xfrm>
            <a:off x="4724400" y="4419600"/>
            <a:ext cx="1699163" cy="226555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4101" name="Picture 5" descr="H:\Centar Proekti 2019\00 !!! PERIMED 2018_2019\328 PRESKONFERENCIA 14.10.2019 Ilia Iliev 2 patenta s MEDALI v TAIPE\IMG-75e36138abcba918186e2a5dd81471f4-V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4419600"/>
            <a:ext cx="2362200" cy="177165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sp>
        <p:nvSpPr>
          <p:cNvPr id="4" name="TextBox 3"/>
          <p:cNvSpPr txBox="1"/>
          <p:nvPr/>
        </p:nvSpPr>
        <p:spPr>
          <a:xfrm>
            <a:off x="1981200" y="6287988"/>
            <a:ext cx="2667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400" dirty="0" smtClean="0"/>
              <a:t>Щанд на Пловдивски университет „П. Хилендарски“</a:t>
            </a:r>
            <a:endParaRPr lang="bg-BG" sz="1400" dirty="0"/>
          </a:p>
        </p:txBody>
      </p:sp>
    </p:spTree>
    <p:extLst>
      <p:ext uri="{BB962C8B-B14F-4D97-AF65-F5344CB8AC3E}">
        <p14:creationId xmlns:p14="http://schemas.microsoft.com/office/powerpoint/2010/main" val="283849366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" name="Rectangle 3"/>
          <p:cNvSpPr/>
          <p:nvPr/>
        </p:nvSpPr>
        <p:spPr>
          <a:xfrm>
            <a:off x="88901" y="76200"/>
            <a:ext cx="9755660" cy="58477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61938" indent="-261938" algn="ctr"/>
            <a:r>
              <a:rPr lang="bg-BG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Научна дейност по проекта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в Пловдивски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университет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00" y="762000"/>
            <a:ext cx="9690099" cy="3096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800"/>
              </a:lnSpc>
              <a:spcBef>
                <a:spcPts val="300"/>
              </a:spcBef>
            </a:pPr>
            <a:r>
              <a:rPr lang="ru-RU" b="1" dirty="0"/>
              <a:t>Две от изобретенията </a:t>
            </a:r>
            <a:r>
              <a:rPr lang="ru-RU" dirty="0" smtClean="0"/>
              <a:t>на </a:t>
            </a:r>
            <a:r>
              <a:rPr lang="ru-RU" dirty="0"/>
              <a:t>изложението </a:t>
            </a:r>
            <a:r>
              <a:rPr lang="ru-RU" dirty="0" smtClean="0"/>
              <a:t>печелят награди за </a:t>
            </a:r>
            <a:r>
              <a:rPr lang="ru-RU" b="1" dirty="0"/>
              <a:t>най-иновативно </a:t>
            </a:r>
            <a:r>
              <a:rPr lang="ru-RU" b="1" dirty="0" smtClean="0"/>
              <a:t>изобретение </a:t>
            </a:r>
            <a:r>
              <a:rPr lang="ru-RU" dirty="0"/>
              <a:t>в област Биохимия, Биофизика и </a:t>
            </a:r>
            <a:r>
              <a:rPr lang="ru-RU" dirty="0" smtClean="0"/>
              <a:t>Медицина:</a:t>
            </a:r>
          </a:p>
          <a:p>
            <a:pPr marL="444500" lvl="1" indent="-266700" algn="just">
              <a:lnSpc>
                <a:spcPts val="1800"/>
              </a:lnSpc>
              <a:spcBef>
                <a:spcPts val="300"/>
              </a:spcBef>
              <a:buFont typeface="Webdings" pitchFamily="18" charset="2"/>
              <a:buChar char="4"/>
            </a:pPr>
            <a:r>
              <a:rPr lang="ru-RU" sz="1700" i="1" dirty="0" smtClean="0">
                <a:solidFill>
                  <a:srgbClr val="003399"/>
                </a:solidFill>
              </a:rPr>
              <a:t>Биоелектрохимичен </a:t>
            </a:r>
            <a:r>
              <a:rPr lang="ru-RU" sz="1700" i="1" dirty="0">
                <a:solidFill>
                  <a:srgbClr val="003399"/>
                </a:solidFill>
              </a:rPr>
              <a:t>метод за количествен анализ на L-аскорбинова киселина (витамин С) </a:t>
            </a:r>
            <a:r>
              <a:rPr lang="ru-RU" sz="1700" i="1" dirty="0" smtClean="0">
                <a:solidFill>
                  <a:srgbClr val="003399"/>
                </a:solidFill>
              </a:rPr>
              <a:t>(авторски колектив на Доц. Нина Димчева);</a:t>
            </a:r>
          </a:p>
          <a:p>
            <a:pPr marL="444500" lvl="1" indent="-266700" algn="just">
              <a:lnSpc>
                <a:spcPts val="1800"/>
              </a:lnSpc>
              <a:spcBef>
                <a:spcPts val="300"/>
              </a:spcBef>
              <a:buFont typeface="Webdings" pitchFamily="18" charset="2"/>
              <a:buChar char="4"/>
            </a:pPr>
            <a:r>
              <a:rPr lang="ru-RU" sz="1700" i="1" dirty="0" smtClean="0">
                <a:solidFill>
                  <a:srgbClr val="003399"/>
                </a:solidFill>
              </a:rPr>
              <a:t>Получаване </a:t>
            </a:r>
            <a:r>
              <a:rPr lang="ru-RU" sz="1700" i="1" dirty="0">
                <a:solidFill>
                  <a:srgbClr val="003399"/>
                </a:solidFill>
              </a:rPr>
              <a:t>на водонеразтворим глюкан посредством траснферазна ензимна реакция </a:t>
            </a:r>
            <a:r>
              <a:rPr lang="ru-RU" sz="1700" i="1" dirty="0" smtClean="0">
                <a:solidFill>
                  <a:srgbClr val="003399"/>
                </a:solidFill>
              </a:rPr>
              <a:t>(авторски </a:t>
            </a:r>
            <a:r>
              <a:rPr lang="ru-RU" sz="1700" i="1" dirty="0">
                <a:solidFill>
                  <a:srgbClr val="003399"/>
                </a:solidFill>
              </a:rPr>
              <a:t>колектив на </a:t>
            </a:r>
            <a:r>
              <a:rPr lang="ru-RU" sz="1700" i="1" dirty="0" smtClean="0">
                <a:solidFill>
                  <a:srgbClr val="003399"/>
                </a:solidFill>
              </a:rPr>
              <a:t>Проф</a:t>
            </a:r>
            <a:r>
              <a:rPr lang="ru-RU" sz="1700" i="1" dirty="0">
                <a:solidFill>
                  <a:srgbClr val="003399"/>
                </a:solidFill>
              </a:rPr>
              <a:t>. Илия </a:t>
            </a:r>
            <a:r>
              <a:rPr lang="ru-RU" sz="1700" i="1" dirty="0" smtClean="0">
                <a:solidFill>
                  <a:srgbClr val="003399"/>
                </a:solidFill>
              </a:rPr>
              <a:t>Илиев, дб).</a:t>
            </a:r>
            <a:r>
              <a:rPr lang="ru-RU" sz="1700" i="1" dirty="0">
                <a:solidFill>
                  <a:srgbClr val="003399"/>
                </a:solidFill>
              </a:rPr>
              <a:t> </a:t>
            </a:r>
            <a:endParaRPr lang="ru-RU" sz="1700" i="1" dirty="0" smtClean="0">
              <a:solidFill>
                <a:srgbClr val="003399"/>
              </a:solidFill>
            </a:endParaRPr>
          </a:p>
          <a:p>
            <a:pPr marL="177800" indent="-177800" algn="just">
              <a:lnSpc>
                <a:spcPts val="1800"/>
              </a:lnSpc>
              <a:spcBef>
                <a:spcPts val="300"/>
              </a:spcBef>
              <a:buFont typeface="Symbol" pitchFamily="18" charset="2"/>
              <a:buChar char="·"/>
            </a:pPr>
            <a:r>
              <a:rPr lang="ru-RU" dirty="0" smtClean="0"/>
              <a:t>Авторите </a:t>
            </a:r>
            <a:r>
              <a:rPr lang="ru-RU" dirty="0"/>
              <a:t>на изобретенията са </a:t>
            </a:r>
            <a:r>
              <a:rPr lang="ru-RU" b="1" dirty="0"/>
              <a:t>членове на научно-изследователския екип </a:t>
            </a:r>
            <a:r>
              <a:rPr lang="ru-RU" dirty="0" smtClean="0"/>
              <a:t>на проекта; изследванията им са по четири от 5-те работни пакети на Пловдивски университет.</a:t>
            </a:r>
          </a:p>
          <a:p>
            <a:pPr marL="177800" indent="-177800" algn="just">
              <a:lnSpc>
                <a:spcPts val="1800"/>
              </a:lnSpc>
              <a:spcBef>
                <a:spcPts val="300"/>
              </a:spcBef>
              <a:buFont typeface="Symbol" pitchFamily="18" charset="2"/>
              <a:buChar char="·"/>
            </a:pPr>
            <a:r>
              <a:rPr lang="ru-RU" b="1" dirty="0" smtClean="0"/>
              <a:t>Златен </a:t>
            </a:r>
            <a:r>
              <a:rPr lang="ru-RU" b="1" dirty="0"/>
              <a:t>медал със сертификат </a:t>
            </a:r>
            <a:r>
              <a:rPr lang="ru-RU" dirty="0"/>
              <a:t>получи изобретение на авторския екип на проф. </a:t>
            </a:r>
            <a:r>
              <a:rPr lang="ru-RU" dirty="0" smtClean="0"/>
              <a:t>Илиев.</a:t>
            </a:r>
          </a:p>
          <a:p>
            <a:pPr marL="177800" indent="-177800">
              <a:lnSpc>
                <a:spcPts val="1800"/>
              </a:lnSpc>
              <a:spcBef>
                <a:spcPts val="300"/>
              </a:spcBef>
              <a:buFont typeface="Symbol" pitchFamily="18" charset="2"/>
              <a:buChar char="·"/>
            </a:pPr>
            <a:r>
              <a:rPr lang="ru-RU" dirty="0" smtClean="0"/>
              <a:t>Изобретението </a:t>
            </a:r>
            <a:r>
              <a:rPr lang="ru-RU" dirty="0"/>
              <a:t>на колектива на доц. Димчева бе удостоено </a:t>
            </a:r>
            <a:r>
              <a:rPr lang="ru-RU" b="1" dirty="0"/>
              <a:t>с бронзов медал със </a:t>
            </a:r>
            <a:r>
              <a:rPr lang="ru-RU" b="1" dirty="0" smtClean="0"/>
              <a:t>сертификат.</a:t>
            </a:r>
          </a:p>
          <a:p>
            <a:pPr marL="177800" indent="-177800">
              <a:lnSpc>
                <a:spcPts val="1800"/>
              </a:lnSpc>
              <a:spcBef>
                <a:spcPts val="300"/>
              </a:spcBef>
              <a:buFont typeface="Symbol" pitchFamily="18" charset="2"/>
              <a:buChar char="·"/>
            </a:pPr>
            <a:r>
              <a:rPr lang="ru-RU" dirty="0" smtClean="0"/>
              <a:t>Двете </a:t>
            </a:r>
            <a:r>
              <a:rPr lang="ru-RU" dirty="0"/>
              <a:t>изобретения </a:t>
            </a:r>
            <a:r>
              <a:rPr lang="ru-RU" dirty="0" smtClean="0"/>
              <a:t>ще </a:t>
            </a:r>
            <a:r>
              <a:rPr lang="ru-RU" dirty="0"/>
              <a:t>послужат като база за разработване на </a:t>
            </a:r>
            <a:r>
              <a:rPr lang="ru-RU" b="1" dirty="0" smtClean="0"/>
              <a:t>технологии </a:t>
            </a:r>
            <a:r>
              <a:rPr lang="ru-RU" dirty="0"/>
              <a:t>за получаване на </a:t>
            </a:r>
            <a:r>
              <a:rPr lang="ru-RU" b="1" dirty="0"/>
              <a:t>нови биоматериали</a:t>
            </a:r>
            <a:r>
              <a:rPr lang="ru-RU" dirty="0"/>
              <a:t>, </a:t>
            </a:r>
            <a:r>
              <a:rPr lang="ru-RU" b="1" dirty="0"/>
              <a:t>биосензори </a:t>
            </a:r>
            <a:r>
              <a:rPr lang="ru-RU" dirty="0"/>
              <a:t>и </a:t>
            </a:r>
            <a:r>
              <a:rPr lang="ru-RU" b="1" dirty="0"/>
              <a:t>включването </a:t>
            </a:r>
            <a:r>
              <a:rPr lang="ru-RU" dirty="0"/>
              <a:t>им в </a:t>
            </a:r>
            <a:r>
              <a:rPr lang="ru-RU" b="1" dirty="0"/>
              <a:t>състава </a:t>
            </a:r>
            <a:r>
              <a:rPr lang="ru-RU" dirty="0"/>
              <a:t>на </a:t>
            </a:r>
            <a:r>
              <a:rPr lang="ru-RU" b="1" dirty="0"/>
              <a:t>нови продукти</a:t>
            </a:r>
            <a:r>
              <a:rPr lang="ru-RU" dirty="0" smtClean="0"/>
              <a:t>.</a:t>
            </a:r>
            <a:endParaRPr lang="bg-BG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65" r="3650" b="16313"/>
          <a:stretch/>
        </p:blipFill>
        <p:spPr>
          <a:xfrm>
            <a:off x="6228246" y="3876698"/>
            <a:ext cx="3677754" cy="228280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60" r="14587" b="16298"/>
          <a:stretch/>
        </p:blipFill>
        <p:spPr>
          <a:xfrm>
            <a:off x="3213100" y="3876698"/>
            <a:ext cx="3095583" cy="18542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2" t="-1" r="2993" b="2602"/>
          <a:stretch/>
        </p:blipFill>
        <p:spPr>
          <a:xfrm>
            <a:off x="21688" y="3876698"/>
            <a:ext cx="3191412" cy="229550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5122" name="Picture 2" descr="https://i.id24.bg/i/90560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5376395"/>
            <a:ext cx="2209800" cy="147201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0039" y="5289449"/>
            <a:ext cx="1176413" cy="156855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39348685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676400"/>
            <a:ext cx="9677400" cy="1600200"/>
          </a:xfrm>
        </p:spPr>
        <p:txBody>
          <a:bodyPr/>
          <a:lstStyle/>
          <a:p>
            <a:r>
              <a:rPr lang="bg-BG" sz="3200" i="1" dirty="0" smtClean="0"/>
              <a:t>„Истински се вижда със сърцето. </a:t>
            </a:r>
            <a:br>
              <a:rPr lang="bg-BG" sz="3200" i="1" dirty="0" smtClean="0"/>
            </a:br>
            <a:r>
              <a:rPr lang="bg-BG" sz="3200" i="1" dirty="0" smtClean="0"/>
              <a:t>Същественото е невидимо за очите“</a:t>
            </a:r>
            <a:br>
              <a:rPr lang="bg-BG" sz="3200" i="1" dirty="0" smtClean="0"/>
            </a:br>
            <a:endParaRPr lang="en-US" sz="3200" i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2802407"/>
            <a:ext cx="2819400" cy="4038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44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66" y="3429000"/>
            <a:ext cx="8256751" cy="198524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01218" y="6096000"/>
            <a:ext cx="94932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600" b="1" dirty="0"/>
              <a:t>Проектът се изпълнява по Оперативна програма „Наука и образование за интелигентен растеж“</a:t>
            </a:r>
            <a:br>
              <a:rPr lang="bg-BG" sz="1600" b="1" dirty="0"/>
            </a:br>
            <a:r>
              <a:rPr lang="bg-BG" sz="1600" b="1" dirty="0"/>
              <a:t>2014-2020, с финансовата подкрепа на </a:t>
            </a:r>
            <a:r>
              <a:rPr lang="bg-BG" b="1" dirty="0"/>
              <a:t>Европейския фонд за регионално развитие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217599" y="2286000"/>
            <a:ext cx="518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800" dirty="0">
                <a:latin typeface="Arial" pitchFamily="34" charset="0"/>
                <a:cs typeface="Arial" pitchFamily="34" charset="0"/>
              </a:rPr>
              <a:t>Благодаря за вниманието !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152400"/>
            <a:ext cx="1527043" cy="1075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231067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19561</TotalTime>
  <Words>2412</Words>
  <Application>Microsoft Office PowerPoint</Application>
  <PresentationFormat>A4 Paper (210x297 mm)</PresentationFormat>
  <Paragraphs>265</Paragraphs>
  <Slides>30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30</vt:i4>
      </vt:variant>
    </vt:vector>
  </HeadingPairs>
  <TitlesOfParts>
    <vt:vector size="38" baseType="lpstr">
      <vt:lpstr>Arial</vt:lpstr>
      <vt:lpstr>Arial Narrow</vt:lpstr>
      <vt:lpstr>Calibri</vt:lpstr>
      <vt:lpstr>Comic Sans MS</vt:lpstr>
      <vt:lpstr>Symbol</vt:lpstr>
      <vt:lpstr>Webdings</vt:lpstr>
      <vt:lpstr>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РП 4. Флоуцитометрично проследяване на минималната резидуална болест при деца с остра лимфобластна левкемия и осигуряване на клетъчни популации с висока чистота за провеждане на специализирани молекулярно-генетични и фармако-терапевтични изследвания ин витро чрез клетъчно сортиране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„Истински се вижда със сърцето.  Същественото е невидимо за очите“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DOCTORANT_FREE</dc:creator>
  <cp:lastModifiedBy>Galina L Nencheva</cp:lastModifiedBy>
  <cp:revision>1112</cp:revision>
  <cp:lastPrinted>2019-10-13T11:39:59Z</cp:lastPrinted>
  <dcterms:created xsi:type="dcterms:W3CDTF">2017-07-10T14:37:11Z</dcterms:created>
  <dcterms:modified xsi:type="dcterms:W3CDTF">2019-12-16T14:53:49Z</dcterms:modified>
</cp:coreProperties>
</file>