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3"/>
  </p:notesMasterIdLst>
  <p:handoutMasterIdLst>
    <p:handoutMasterId r:id="rId14"/>
  </p:handoutMasterIdLst>
  <p:sldIdLst>
    <p:sldId id="316" r:id="rId2"/>
    <p:sldId id="317" r:id="rId3"/>
    <p:sldId id="318" r:id="rId4"/>
    <p:sldId id="319" r:id="rId5"/>
    <p:sldId id="320" r:id="rId6"/>
    <p:sldId id="321" r:id="rId7"/>
    <p:sldId id="322" r:id="rId8"/>
    <p:sldId id="323" r:id="rId9"/>
    <p:sldId id="324" r:id="rId10"/>
    <p:sldId id="325" r:id="rId11"/>
    <p:sldId id="328" r:id="rId12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1321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098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3.5.2018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098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3.5.2018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8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1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134058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362935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75208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61292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CCBD5B-C827-4F3D-B7FB-3424B95E9FD5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49496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marL="0">
              <a:defRPr sz="36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36022" y="1299754"/>
            <a:ext cx="10058400" cy="733153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022" y="2155371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4248" y="2138016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78814" y="3184072"/>
            <a:ext cx="8444900" cy="1120502"/>
          </a:xfrm>
        </p:spPr>
        <p:txBody>
          <a:bodyPr>
            <a:noAutofit/>
          </a:bodyPr>
          <a:lstStyle>
            <a:lvl1pPr algn="ctr"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Благодаря за вниманието!</a:t>
            </a:r>
            <a:br>
              <a:rPr lang="ru-RU" dirty="0" smtClean="0">
                <a:solidFill>
                  <a:srgbClr val="146194">
                    <a:lumMod val="50000"/>
                  </a:srgbClr>
                </a:solidFill>
              </a:rPr>
            </a:br>
            <a:endParaRPr lang="en-US" dirty="0"/>
          </a:p>
        </p:txBody>
      </p:sp>
      <p:sp>
        <p:nvSpPr>
          <p:cNvPr id="6" name="Footer Placeholder 4"/>
          <p:cNvSpPr txBox="1">
            <a:spLocks/>
          </p:cNvSpPr>
          <p:nvPr userDrawn="1"/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800" b="1" kern="1200" cap="all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242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03/05/2018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036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</a:t>
            </a:r>
            <a:r>
              <a:rPr lang="en-US" dirty="0" smtClean="0"/>
              <a:t>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8264" y="2277866"/>
            <a:ext cx="10397948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Edit Master </a:t>
            </a:r>
            <a:r>
              <a:rPr lang="en-US" dirty="0" smtClean="0"/>
              <a:t>text </a:t>
            </a:r>
            <a:r>
              <a:rPr lang="en-US" dirty="0"/>
              <a:t>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</a:t>
            </a:r>
            <a:r>
              <a:rPr lang="en-US" dirty="0" smtClean="0"/>
              <a:t>level</a:t>
            </a:r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8E78BCB4-C98F-4B83-9DE4-0E5AA089C697}"/>
              </a:ext>
            </a:extLst>
          </p:cNvPr>
          <p:cNvGrpSpPr/>
          <p:nvPr userDrawn="1"/>
        </p:nvGrpSpPr>
        <p:grpSpPr>
          <a:xfrm>
            <a:off x="0" y="0"/>
            <a:ext cx="12192000" cy="1358153"/>
            <a:chOff x="0" y="0"/>
            <a:chExt cx="12192000" cy="1358153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60D4C31A-B54F-422E-8621-A0F475D7D195}"/>
                </a:ext>
              </a:extLst>
            </p:cNvPr>
            <p:cNvSpPr/>
            <p:nvPr userDrawn="1"/>
          </p:nvSpPr>
          <p:spPr>
            <a:xfrm>
              <a:off x="0" y="0"/>
              <a:ext cx="12188825" cy="13581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 descr="http://sf.mon.bg/img/logo_eu_r_dva_fonda.png">
              <a:extLst>
                <a:ext uri="{FF2B5EF4-FFF2-40B4-BE49-F238E27FC236}">
                  <a16:creationId xmlns:a16="http://schemas.microsoft.com/office/drawing/2014/main" xmlns="" id="{12F0A08F-CCB6-4D25-8AC0-0F7B8FAA1D73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696" y="272870"/>
              <a:ext cx="2547937" cy="820737"/>
            </a:xfrm>
            <a:prstGeom prst="rect">
              <a:avLst/>
            </a:prstGeom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E3B81ACA-7A29-4F22-915C-0A3E969FE784}"/>
                </a:ext>
              </a:extLst>
            </p:cNvPr>
            <p:cNvCxnSpPr/>
            <p:nvPr userDrawn="1"/>
          </p:nvCxnSpPr>
          <p:spPr>
            <a:xfrm>
              <a:off x="0" y="1248229"/>
              <a:ext cx="12192000" cy="0"/>
            </a:xfrm>
            <a:prstGeom prst="line">
              <a:avLst/>
            </a:prstGeom>
            <a:ln w="476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8" r:id="rId2"/>
    <p:sldLayoutId id="2147483720" r:id="rId3"/>
    <p:sldLayoutId id="2147483721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b="1" kern="1200" spc="-50" baseline="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400" kern="1200">
          <a:solidFill>
            <a:srgbClr val="002060"/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000" kern="1200">
          <a:solidFill>
            <a:srgbClr val="002060"/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rgbClr val="002060"/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4212" y="1789471"/>
            <a:ext cx="10925402" cy="4347963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44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ru-RU" sz="44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bg-BG" sz="44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ПРИОРИТЕТНА ОС </a:t>
            </a:r>
            <a:r>
              <a:rPr lang="en-US" sz="4400" b="1" u="sng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1</a:t>
            </a:r>
            <a:r>
              <a:rPr lang="bg-BG" sz="4400" b="1" u="sng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.</a:t>
            </a:r>
            <a:r>
              <a:rPr lang="en-US" sz="44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 </a:t>
            </a:r>
            <a:r>
              <a:rPr lang="bg-BG" sz="44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НА ОП НОИР </a:t>
            </a:r>
            <a:r>
              <a:rPr lang="en-US" sz="44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2014-2020</a:t>
            </a:r>
            <a:r>
              <a:rPr lang="bg-BG" sz="26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bg-BG" sz="26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en-US" sz="26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en-US" sz="26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bg-BG" sz="26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КОМИТЕТ ЗА НАБЛЮДЕНИЕ НА ОП НОИР</a:t>
            </a:r>
            <a:r>
              <a:rPr lang="ru-RU" sz="26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ru-RU" sz="26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ru-RU" sz="26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СОФИЯ, </a:t>
            </a:r>
            <a:r>
              <a:rPr lang="bg-BG" sz="26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18 май 2018</a:t>
            </a:r>
            <a:endParaRPr lang="ru-RU" sz="3200" b="1" dirty="0">
              <a:ln/>
              <a:solidFill>
                <a:schemeClr val="accent1"/>
              </a:solidFill>
              <a:cs typeface="Courier New" panose="02070309020205020404" pitchFamily="49" charset="0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33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9823" y="1225705"/>
            <a:ext cx="119429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bg-BG" sz="2400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ea typeface="+mj-ea"/>
                <a:cs typeface="Arial" panose="020B0604020202020204" pitchFamily="34" charset="0"/>
              </a:rPr>
              <a:t>Преглед на процеса по оценка и договаряне по процедури ЦВП</a:t>
            </a:r>
            <a:r>
              <a:rPr lang="en-US" sz="2400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ea typeface="+mj-ea"/>
                <a:cs typeface="Arial" panose="020B0604020202020204" pitchFamily="34" charset="0"/>
              </a:rPr>
              <a:t>/</a:t>
            </a:r>
            <a:r>
              <a:rPr lang="bg-BG" sz="2400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ea typeface="+mj-ea"/>
                <a:cs typeface="Arial" panose="020B0604020202020204" pitchFamily="34" charset="0"/>
              </a:rPr>
              <a:t>ЦК</a:t>
            </a:r>
            <a:endParaRPr lang="en-US" sz="2400" b="1" cap="small" spc="-50" dirty="0">
              <a:solidFill>
                <a:srgbClr val="A51321"/>
              </a:solidFill>
              <a:latin typeface="Candara" panose="020E0502030303020204" pitchFamily="34" charset="0"/>
              <a:ea typeface="+mj-ea"/>
              <a:cs typeface="Arial" panose="020B0604020202020204" pitchFamily="34" charset="0"/>
            </a:endParaRPr>
          </a:p>
        </p:txBody>
      </p:sp>
      <p:graphicFrame>
        <p:nvGraphicFramePr>
          <p:cNvPr id="6" name="Content Placeholder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227775682"/>
              </p:ext>
            </p:extLst>
          </p:nvPr>
        </p:nvGraphicFramePr>
        <p:xfrm>
          <a:off x="149817" y="1764211"/>
          <a:ext cx="11942961" cy="4920829"/>
        </p:xfrm>
        <a:graphic>
          <a:graphicData uri="http://schemas.openxmlformats.org/drawingml/2006/table">
            <a:tbl>
              <a:tblPr/>
              <a:tblGrid>
                <a:gridCol w="300054">
                  <a:extLst>
                    <a:ext uri="{9D8B030D-6E8A-4147-A177-3AD203B41FA5}">
                      <a16:colId xmlns:a16="http://schemas.microsoft.com/office/drawing/2014/main" xmlns="" val="671453414"/>
                    </a:ext>
                  </a:extLst>
                </a:gridCol>
                <a:gridCol w="4451054">
                  <a:extLst>
                    <a:ext uri="{9D8B030D-6E8A-4147-A177-3AD203B41FA5}">
                      <a16:colId xmlns:a16="http://schemas.microsoft.com/office/drawing/2014/main" xmlns="" val="1131783582"/>
                    </a:ext>
                  </a:extLst>
                </a:gridCol>
                <a:gridCol w="318672">
                  <a:extLst>
                    <a:ext uri="{9D8B030D-6E8A-4147-A177-3AD203B41FA5}">
                      <a16:colId xmlns:a16="http://schemas.microsoft.com/office/drawing/2014/main" xmlns="" val="2355311595"/>
                    </a:ext>
                  </a:extLst>
                </a:gridCol>
                <a:gridCol w="333158">
                  <a:extLst>
                    <a:ext uri="{9D8B030D-6E8A-4147-A177-3AD203B41FA5}">
                      <a16:colId xmlns:a16="http://schemas.microsoft.com/office/drawing/2014/main" xmlns="" val="609252340"/>
                    </a:ext>
                  </a:extLst>
                </a:gridCol>
                <a:gridCol w="336779">
                  <a:extLst>
                    <a:ext uri="{9D8B030D-6E8A-4147-A177-3AD203B41FA5}">
                      <a16:colId xmlns:a16="http://schemas.microsoft.com/office/drawing/2014/main" xmlns="" val="3373639850"/>
                    </a:ext>
                  </a:extLst>
                </a:gridCol>
                <a:gridCol w="318672">
                  <a:extLst>
                    <a:ext uri="{9D8B030D-6E8A-4147-A177-3AD203B41FA5}">
                      <a16:colId xmlns:a16="http://schemas.microsoft.com/office/drawing/2014/main" xmlns="" val="3091369235"/>
                    </a:ext>
                  </a:extLst>
                </a:gridCol>
                <a:gridCol w="275219">
                  <a:extLst>
                    <a:ext uri="{9D8B030D-6E8A-4147-A177-3AD203B41FA5}">
                      <a16:colId xmlns:a16="http://schemas.microsoft.com/office/drawing/2014/main" xmlns="" val="2930502668"/>
                    </a:ext>
                  </a:extLst>
                </a:gridCol>
                <a:gridCol w="318672">
                  <a:extLst>
                    <a:ext uri="{9D8B030D-6E8A-4147-A177-3AD203B41FA5}">
                      <a16:colId xmlns:a16="http://schemas.microsoft.com/office/drawing/2014/main" xmlns="" val="1141451059"/>
                    </a:ext>
                  </a:extLst>
                </a:gridCol>
                <a:gridCol w="318672">
                  <a:extLst>
                    <a:ext uri="{9D8B030D-6E8A-4147-A177-3AD203B41FA5}">
                      <a16:colId xmlns:a16="http://schemas.microsoft.com/office/drawing/2014/main" xmlns="" val="3908735698"/>
                    </a:ext>
                  </a:extLst>
                </a:gridCol>
                <a:gridCol w="348753">
                  <a:extLst>
                    <a:ext uri="{9D8B030D-6E8A-4147-A177-3AD203B41FA5}">
                      <a16:colId xmlns:a16="http://schemas.microsoft.com/office/drawing/2014/main" xmlns="" val="663224024"/>
                    </a:ext>
                  </a:extLst>
                </a:gridCol>
                <a:gridCol w="533741">
                  <a:extLst>
                    <a:ext uri="{9D8B030D-6E8A-4147-A177-3AD203B41FA5}">
                      <a16:colId xmlns:a16="http://schemas.microsoft.com/office/drawing/2014/main" xmlns="" val="2017003700"/>
                    </a:ext>
                  </a:extLst>
                </a:gridCol>
                <a:gridCol w="291523">
                  <a:extLst>
                    <a:ext uri="{9D8B030D-6E8A-4147-A177-3AD203B41FA5}">
                      <a16:colId xmlns:a16="http://schemas.microsoft.com/office/drawing/2014/main" xmlns="" val="4178116771"/>
                    </a:ext>
                  </a:extLst>
                </a:gridCol>
                <a:gridCol w="345783">
                  <a:extLst>
                    <a:ext uri="{9D8B030D-6E8A-4147-A177-3AD203B41FA5}">
                      <a16:colId xmlns:a16="http://schemas.microsoft.com/office/drawing/2014/main" xmlns="" val="1668763926"/>
                    </a:ext>
                  </a:extLst>
                </a:gridCol>
                <a:gridCol w="346373">
                  <a:extLst>
                    <a:ext uri="{9D8B030D-6E8A-4147-A177-3AD203B41FA5}">
                      <a16:colId xmlns:a16="http://schemas.microsoft.com/office/drawing/2014/main" xmlns="" val="3352778381"/>
                    </a:ext>
                  </a:extLst>
                </a:gridCol>
                <a:gridCol w="372700">
                  <a:extLst>
                    <a:ext uri="{9D8B030D-6E8A-4147-A177-3AD203B41FA5}">
                      <a16:colId xmlns:a16="http://schemas.microsoft.com/office/drawing/2014/main" xmlns="" val="1939938480"/>
                    </a:ext>
                  </a:extLst>
                </a:gridCol>
                <a:gridCol w="392936">
                  <a:extLst>
                    <a:ext uri="{9D8B030D-6E8A-4147-A177-3AD203B41FA5}">
                      <a16:colId xmlns:a16="http://schemas.microsoft.com/office/drawing/2014/main" xmlns="" val="3549624560"/>
                    </a:ext>
                  </a:extLst>
                </a:gridCol>
                <a:gridCol w="326474">
                  <a:extLst>
                    <a:ext uri="{9D8B030D-6E8A-4147-A177-3AD203B41FA5}">
                      <a16:colId xmlns:a16="http://schemas.microsoft.com/office/drawing/2014/main" xmlns="" val="1314540994"/>
                    </a:ext>
                  </a:extLst>
                </a:gridCol>
                <a:gridCol w="337510">
                  <a:extLst>
                    <a:ext uri="{9D8B030D-6E8A-4147-A177-3AD203B41FA5}">
                      <a16:colId xmlns:a16="http://schemas.microsoft.com/office/drawing/2014/main" xmlns="" val="2543443266"/>
                    </a:ext>
                  </a:extLst>
                </a:gridCol>
                <a:gridCol w="343584">
                  <a:extLst>
                    <a:ext uri="{9D8B030D-6E8A-4147-A177-3AD203B41FA5}">
                      <a16:colId xmlns:a16="http://schemas.microsoft.com/office/drawing/2014/main" xmlns="" val="3175472696"/>
                    </a:ext>
                  </a:extLst>
                </a:gridCol>
                <a:gridCol w="333158">
                  <a:extLst>
                    <a:ext uri="{9D8B030D-6E8A-4147-A177-3AD203B41FA5}">
                      <a16:colId xmlns:a16="http://schemas.microsoft.com/office/drawing/2014/main" xmlns="" val="823085636"/>
                    </a:ext>
                  </a:extLst>
                </a:gridCol>
                <a:gridCol w="333158">
                  <a:extLst>
                    <a:ext uri="{9D8B030D-6E8A-4147-A177-3AD203B41FA5}">
                      <a16:colId xmlns:a16="http://schemas.microsoft.com/office/drawing/2014/main" xmlns="" val="1023271617"/>
                    </a:ext>
                  </a:extLst>
                </a:gridCol>
                <a:gridCol w="333158">
                  <a:extLst>
                    <a:ext uri="{9D8B030D-6E8A-4147-A177-3AD203B41FA5}">
                      <a16:colId xmlns:a16="http://schemas.microsoft.com/office/drawing/2014/main" xmlns="" val="230331621"/>
                    </a:ext>
                  </a:extLst>
                </a:gridCol>
                <a:gridCol w="333158">
                  <a:extLst>
                    <a:ext uri="{9D8B030D-6E8A-4147-A177-3AD203B41FA5}">
                      <a16:colId xmlns:a16="http://schemas.microsoft.com/office/drawing/2014/main" xmlns="" val="2469072927"/>
                    </a:ext>
                  </a:extLst>
                </a:gridCol>
              </a:tblGrid>
              <a:tr h="52509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№</a:t>
                      </a:r>
                    </a:p>
                  </a:txBody>
                  <a:tcPr marL="9505" marR="9505" marT="95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Дейности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Август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2017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Октомври</a:t>
                      </a:r>
                      <a:r>
                        <a:rPr lang="bg-BG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2017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Ноември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2017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Декември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 </a:t>
                      </a: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2017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Януари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 </a:t>
                      </a: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2018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Февруари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 </a:t>
                      </a: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2018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Март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 </a:t>
                      </a: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2018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Април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2018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1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2019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  <a:p>
                      <a:pPr algn="ctr" fontAlgn="ctr"/>
                      <a:endParaRPr lang="en-US" sz="11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  <a:p>
                      <a:pPr algn="ctr" fontAlgn="ctr"/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2020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  <a:p>
                      <a:pPr algn="ctr" fontAlgn="ctr"/>
                      <a:endParaRPr lang="en-US" sz="11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  <a:p>
                      <a:pPr algn="ctr" fontAlgn="ctr"/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2021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  <a:p>
                      <a:pPr algn="ctr" fontAlgn="ctr"/>
                      <a:endParaRPr lang="en-US" sz="11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  <a:p>
                      <a:pPr algn="ctr" fontAlgn="ctr"/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2022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1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  <a:p>
                      <a:pPr algn="ctr" fontAlgn="ctr"/>
                      <a:endParaRPr lang="en-US" sz="11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  <a:p>
                      <a:pPr algn="ctr" fontAlgn="ctr"/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2023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7766081"/>
                  </a:ext>
                </a:extLst>
              </a:tr>
              <a:tr h="27445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Сед</a:t>
                      </a:r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.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Сед</a:t>
                      </a:r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.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Сед</a:t>
                      </a:r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.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Сед</a:t>
                      </a:r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.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Сед</a:t>
                      </a:r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.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Сед</a:t>
                      </a:r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.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Сед</a:t>
                      </a:r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.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Сед</a:t>
                      </a:r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.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Сед</a:t>
                      </a:r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.</a:t>
                      </a:r>
                      <a:endParaRPr lang="en-US" sz="1100" b="1" i="0" u="none" strike="noStrike" dirty="0" smtClean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  <a:p>
                      <a:pPr algn="ctr" fontAlgn="b"/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Сед</a:t>
                      </a:r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.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Сед</a:t>
                      </a:r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.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Сед</a:t>
                      </a:r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.</a:t>
                      </a:r>
                    </a:p>
                    <a:p>
                      <a:pPr algn="ctr" fontAlgn="b"/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Сед</a:t>
                      </a:r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.</a:t>
                      </a:r>
                    </a:p>
                    <a:p>
                      <a:pPr algn="ctr" fontAlgn="b"/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Сед</a:t>
                      </a:r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.</a:t>
                      </a:r>
                    </a:p>
                    <a:p>
                      <a:pPr algn="ctr" fontAlgn="b"/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Сед</a:t>
                      </a:r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.</a:t>
                      </a:r>
                    </a:p>
                    <a:p>
                      <a:pPr algn="ctr" fontAlgn="b"/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1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Сед</a:t>
                      </a:r>
                      <a:r>
                        <a:rPr lang="bg-BG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.</a:t>
                      </a:r>
                      <a:r>
                        <a:rPr lang="en-US" sz="11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</a:t>
                      </a:r>
                      <a:endParaRPr lang="en-US" sz="11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49475720"/>
                  </a:ext>
                </a:extLst>
              </a:tr>
              <a:tr h="38525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bg-BG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Техническа</a:t>
                      </a:r>
                      <a:r>
                        <a:rPr lang="bg-BG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и финансова оценка по процедури ЦВП/ЦК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23.08.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23.10.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67747180"/>
                  </a:ext>
                </a:extLst>
              </a:tr>
              <a:tr h="38525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bg-BG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Предварителен</a:t>
                      </a:r>
                      <a:r>
                        <a:rPr lang="bg-BG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контрол на процедури по оценка ЦВП/ЦК </a:t>
                      </a:r>
                      <a:r>
                        <a:rPr lang="bg-BG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</a:t>
                      </a:r>
                      <a:r>
                        <a:rPr lang="bg-BG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връщане на доклада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31.10.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17.11.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20681767"/>
                  </a:ext>
                </a:extLst>
              </a:tr>
              <a:tr h="38525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bg-BG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Преоценка</a:t>
                      </a:r>
                      <a:r>
                        <a:rPr lang="bg-BG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по процедура ЦВП на етап  ТФО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15.01.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22.01.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68981924"/>
                  </a:ext>
                </a:extLst>
              </a:tr>
              <a:tr h="38525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</a:t>
                      </a:r>
                    </a:p>
                  </a:txBody>
                  <a:tcPr marL="9505" marR="9505" marT="95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bg-BG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</a:t>
                      </a:r>
                      <a:r>
                        <a:rPr lang="bg-BG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одписване на договори по  ЦВП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01.02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  <a:r>
                        <a:rPr lang="en-US" sz="9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28.02.</a:t>
                      </a:r>
                      <a:endParaRPr lang="en-US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622228150"/>
                  </a:ext>
                </a:extLst>
              </a:tr>
              <a:tr h="38525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5</a:t>
                      </a:r>
                    </a:p>
                  </a:txBody>
                  <a:tcPr marL="9505" marR="9505" marT="95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bg-BG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</a:t>
                      </a:r>
                      <a:r>
                        <a:rPr lang="bg-BG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зпълнение на договори по ЦВП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7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28.02.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28.12.</a:t>
                      </a:r>
                      <a:endParaRPr lang="en-US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8525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6</a:t>
                      </a:r>
                    </a:p>
                  </a:txBody>
                  <a:tcPr marL="9505" marR="9505" marT="95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bg-BG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Въвеждащо обучение по процедура ЦВП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7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n-US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9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26-30.03.</a:t>
                      </a:r>
                      <a:endParaRPr lang="en-US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6500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7</a:t>
                      </a:r>
                    </a:p>
                  </a:txBody>
                  <a:tcPr marL="9505" marR="9505" marT="95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Преоценка по процедура ЦК на етап  ТФО</a:t>
                      </a:r>
                      <a:endParaRPr kumimoji="0" lang="en-US" sz="1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7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06.02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</a:rPr>
                        <a:t>02.03.</a:t>
                      </a:r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8525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8</a:t>
                      </a:r>
                    </a:p>
                  </a:txBody>
                  <a:tcPr marL="9505" marR="9505" marT="95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kumimoji="0" lang="bg-BG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Подписване на договори по ЦК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7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9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13.03.</a:t>
                      </a:r>
                      <a:endParaRPr lang="en-US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9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30.03.</a:t>
                      </a:r>
                      <a:endParaRPr lang="en-US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8525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9</a:t>
                      </a:r>
                    </a:p>
                  </a:txBody>
                  <a:tcPr marL="9505" marR="9505" marT="95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bg-BG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</a:t>
                      </a:r>
                      <a:r>
                        <a:rPr lang="bg-BG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зпълнение на договори по ЦК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7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n-US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9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30.03.</a:t>
                      </a:r>
                      <a:endParaRPr lang="en-US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30.12.</a:t>
                      </a:r>
                      <a:endParaRPr lang="en-US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8525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10</a:t>
                      </a:r>
                    </a:p>
                  </a:txBody>
                  <a:tcPr marL="9505" marR="9505" marT="950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bg-BG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Въвеждащо</a:t>
                      </a:r>
                      <a:r>
                        <a:rPr lang="bg-BG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обучение по  ЦК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7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n-US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en-US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9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23-27.03.</a:t>
                      </a:r>
                      <a:endParaRPr lang="en-US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9505" marR="9505" marT="950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617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8598316"/>
              </p:ext>
            </p:extLst>
          </p:nvPr>
        </p:nvGraphicFramePr>
        <p:xfrm>
          <a:off x="189570" y="1961740"/>
          <a:ext cx="11887200" cy="4313557"/>
        </p:xfrm>
        <a:graphic>
          <a:graphicData uri="http://schemas.openxmlformats.org/drawingml/2006/table">
            <a:tbl>
              <a:tblPr/>
              <a:tblGrid>
                <a:gridCol w="482621">
                  <a:extLst>
                    <a:ext uri="{9D8B030D-6E8A-4147-A177-3AD203B41FA5}">
                      <a16:colId xmlns:a16="http://schemas.microsoft.com/office/drawing/2014/main" xmlns="" val="3005950770"/>
                    </a:ext>
                  </a:extLst>
                </a:gridCol>
                <a:gridCol w="2120677">
                  <a:extLst>
                    <a:ext uri="{9D8B030D-6E8A-4147-A177-3AD203B41FA5}">
                      <a16:colId xmlns:a16="http://schemas.microsoft.com/office/drawing/2014/main" xmlns="" val="3802112232"/>
                    </a:ext>
                  </a:extLst>
                </a:gridCol>
                <a:gridCol w="3222921">
                  <a:extLst>
                    <a:ext uri="{9D8B030D-6E8A-4147-A177-3AD203B41FA5}">
                      <a16:colId xmlns:a16="http://schemas.microsoft.com/office/drawing/2014/main" xmlns="" val="533121687"/>
                    </a:ext>
                  </a:extLst>
                </a:gridCol>
                <a:gridCol w="395839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10259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444576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ИДЕНТИФИКАЦИОНЕН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НОМЕР 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БЕНЕФИЦИЕНТ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r>
                        <a:rPr lang="bg-BG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НА ПРОЕКТА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ОБЩА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СУМА В ЛЕВА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46719227"/>
                  </a:ext>
                </a:extLst>
              </a:tr>
              <a:tr h="276174">
                <a:tc gridSpan="5">
                  <a:txBody>
                    <a:bodyPr/>
                    <a:lstStyle/>
                    <a:p>
                      <a:pPr indent="44958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Компонент</a:t>
                      </a:r>
                      <a:r>
                        <a:rPr lang="en-GB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200" b="1" dirty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 </a:t>
                      </a: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„</a:t>
                      </a:r>
                      <a:r>
                        <a:rPr lang="bg-BG" sz="1200" b="1" dirty="0" err="1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Мехатроника</a:t>
                      </a: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и чисти технологии</a:t>
                      </a:r>
                      <a:r>
                        <a:rPr lang="en-GB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68922752"/>
                  </a:ext>
                </a:extLst>
              </a:tr>
              <a:tr h="60919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20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BG05M2OP001-1.001-0008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i="0" dirty="0" smtClean="0">
                          <a:solidFill>
                            <a:srgbClr val="333333"/>
                          </a:solidFill>
                          <a:effectLst/>
                          <a:latin typeface="Candara" panose="020E0502030303020204" pitchFamily="34" charset="0"/>
                        </a:rPr>
                        <a:t>Институт по обща и неорганична химия</a:t>
                      </a: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Българска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Академия на Науките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i="0" dirty="0" smtClean="0">
                          <a:solidFill>
                            <a:srgbClr val="333333"/>
                          </a:solidFill>
                          <a:effectLst/>
                          <a:latin typeface="Candara" panose="020E0502030303020204" pitchFamily="34" charset="0"/>
                        </a:rPr>
                        <a:t>Национален център по мехатроника и чисти технологии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69 184 529.81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27518039"/>
                  </a:ext>
                </a:extLst>
              </a:tr>
              <a:tr h="276174"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Компонент</a:t>
                      </a: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ru-RU" sz="1200" b="1" dirty="0" smtClean="0">
                          <a:latin typeface="Candara" panose="020E0502030303020204" pitchFamily="34" charset="0"/>
                        </a:rPr>
                        <a:t>Информатика и информационни и комуникационни технологии</a:t>
                      </a: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”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9970423"/>
                  </a:ext>
                </a:extLst>
              </a:tr>
              <a:tr h="55234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20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BG05M2OP001-1.001-0004</a:t>
                      </a:r>
                      <a:endParaRPr lang="en-US" sz="120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Софийски университет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"Св. Климент Охридски"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i="0" dirty="0" smtClean="0">
                          <a:solidFill>
                            <a:srgbClr val="333333"/>
                          </a:solidFill>
                          <a:effectLst/>
                          <a:latin typeface="Candara" panose="020E0502030303020204" pitchFamily="34" charset="0"/>
                        </a:rPr>
                        <a:t>Университети за Наука, Информатика и Технологии в е-обществото (УНИТе)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29 781 </a:t>
                      </a:r>
                      <a:r>
                        <a:rPr lang="en-GB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882.42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1651598"/>
                  </a:ext>
                </a:extLst>
              </a:tr>
              <a:tr h="276174"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Компонент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200" b="1" dirty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r>
                        <a:rPr lang="ru-RU" sz="1200" b="1" dirty="0" smtClean="0">
                          <a:latin typeface="Candara" panose="020E0502030303020204" pitchFamily="34" charset="0"/>
                        </a:rPr>
                        <a:t>Индустрия за здравословен живот и био-технологии</a:t>
                      </a: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93805699"/>
                  </a:ext>
                </a:extLst>
              </a:tr>
              <a:tr h="27617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200" b="1" dirty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1200" b="1" dirty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финансирани проекти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финансирани проекти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финансирани проекти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НП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52676126"/>
                  </a:ext>
                </a:extLst>
              </a:tr>
              <a:tr h="276174"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Компонент</a:t>
                      </a:r>
                      <a:r>
                        <a:rPr lang="en-GB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200" b="1" dirty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 </a:t>
                      </a: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Нови технологии в креативните и </a:t>
                      </a:r>
                      <a:r>
                        <a:rPr lang="ru-RU" sz="1200" b="1" dirty="0" err="1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рекреативните</a:t>
                      </a: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индустрии</a:t>
                      </a: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”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28927760"/>
                  </a:ext>
                </a:extLst>
              </a:tr>
              <a:tr h="7736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20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BG05M2OP001-1.001-0001</a:t>
                      </a:r>
                      <a:endParaRPr lang="en-US" sz="120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i="0" dirty="0" smtClean="0">
                          <a:solidFill>
                            <a:srgbClr val="333333"/>
                          </a:solidFill>
                          <a:effectLst/>
                          <a:latin typeface="Candara" panose="020E0502030303020204" pitchFamily="34" charset="0"/>
                        </a:rPr>
                        <a:t>Софийски Университет "</a:t>
                      </a:r>
                      <a:r>
                        <a:rPr lang="bg-BG" sz="1200" b="1" i="0" dirty="0" err="1" smtClean="0">
                          <a:solidFill>
                            <a:srgbClr val="333333"/>
                          </a:solidFill>
                          <a:effectLst/>
                          <a:latin typeface="Candara" panose="020E0502030303020204" pitchFamily="34" charset="0"/>
                        </a:rPr>
                        <a:t>Св.Климент</a:t>
                      </a:r>
                      <a:r>
                        <a:rPr lang="bg-BG" sz="1200" b="1" i="0" dirty="0" smtClean="0">
                          <a:solidFill>
                            <a:srgbClr val="333333"/>
                          </a:solidFill>
                          <a:effectLst/>
                          <a:latin typeface="Candara" panose="020E0502030303020204" pitchFamily="34" charset="0"/>
                        </a:rPr>
                        <a:t> Охридски"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i="0" dirty="0" smtClean="0">
                          <a:solidFill>
                            <a:srgbClr val="333333"/>
                          </a:solidFill>
                          <a:effectLst/>
                          <a:latin typeface="Candara" panose="020E0502030303020204" pitchFamily="34" charset="0"/>
                        </a:rPr>
                        <a:t>Изграждане и развитие на Център за върхови постижения „Наследство БГ</a:t>
                      </a:r>
                      <a:r>
                        <a:rPr lang="ru-RU" sz="1200" b="0" i="0" dirty="0" smtClean="0">
                          <a:solidFill>
                            <a:srgbClr val="333333"/>
                          </a:solidFill>
                          <a:effectLst/>
                          <a:latin typeface="Candara" panose="020E0502030303020204" pitchFamily="34" charset="0"/>
                        </a:rPr>
                        <a:t>“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29 785 549.49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95029867"/>
                  </a:ext>
                </a:extLst>
              </a:tr>
              <a:tr h="407576">
                <a:tc gridSpan="4"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6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ОБЩА СУМА НА СКЛЮЧЕНИТЕ ДОГОВОРИ ПО ПРОЦЕДУРА ЦВП</a:t>
                      </a:r>
                      <a:endParaRPr lang="en-US" sz="16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endParaRPr lang="en-US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endParaRPr lang="en-US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endParaRPr lang="en-US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128 751 961,72 </a:t>
                      </a:r>
                      <a:endParaRPr lang="en-US" sz="16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33815" y="1315409"/>
            <a:ext cx="119429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bg-BG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Списък на сключените договори по процедура </a:t>
            </a:r>
            <a:r>
              <a:rPr lang="en-US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BG05M2OP001-1.001 </a:t>
            </a:r>
            <a:endParaRPr lang="bg-BG" b="1" cap="small" spc="-50" dirty="0" smtClean="0">
              <a:solidFill>
                <a:srgbClr val="A5132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“</a:t>
            </a:r>
            <a:r>
              <a:rPr lang="ru-RU" sz="1400" b="1" cap="small" spc="-50" dirty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ИЗГРАЖДАНЕ И РАЗВИТИЕ НА ЦЕНТРОВЕ ЗА ВЪРХОВИ ПОСТИЖЕНИЯ</a:t>
            </a:r>
            <a:r>
              <a:rPr lang="en-US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“ </a:t>
            </a:r>
            <a:endParaRPr lang="en-US" b="1" cap="small" spc="-50" dirty="0">
              <a:solidFill>
                <a:srgbClr val="A5132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69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7688278"/>
              </p:ext>
            </p:extLst>
          </p:nvPr>
        </p:nvGraphicFramePr>
        <p:xfrm>
          <a:off x="317523" y="1750220"/>
          <a:ext cx="11719931" cy="4461831"/>
        </p:xfrm>
        <a:graphic>
          <a:graphicData uri="http://schemas.openxmlformats.org/drawingml/2006/table">
            <a:tbl>
              <a:tblPr/>
              <a:tblGrid>
                <a:gridCol w="421917">
                  <a:extLst>
                    <a:ext uri="{9D8B030D-6E8A-4147-A177-3AD203B41FA5}">
                      <a16:colId xmlns:a16="http://schemas.microsoft.com/office/drawing/2014/main" xmlns="" val="1027510343"/>
                    </a:ext>
                  </a:extLst>
                </a:gridCol>
                <a:gridCol w="2032236">
                  <a:extLst>
                    <a:ext uri="{9D8B030D-6E8A-4147-A177-3AD203B41FA5}">
                      <a16:colId xmlns:a16="http://schemas.microsoft.com/office/drawing/2014/main" xmlns="" val="1528690227"/>
                    </a:ext>
                  </a:extLst>
                </a:gridCol>
                <a:gridCol w="4716100">
                  <a:extLst>
                    <a:ext uri="{9D8B030D-6E8A-4147-A177-3AD203B41FA5}">
                      <a16:colId xmlns:a16="http://schemas.microsoft.com/office/drawing/2014/main" xmlns="" val="3111812720"/>
                    </a:ext>
                  </a:extLst>
                </a:gridCol>
                <a:gridCol w="1066514">
                  <a:extLst>
                    <a:ext uri="{9D8B030D-6E8A-4147-A177-3AD203B41FA5}">
                      <a16:colId xmlns:a16="http://schemas.microsoft.com/office/drawing/2014/main" xmlns="" val="302219392"/>
                    </a:ext>
                  </a:extLst>
                </a:gridCol>
                <a:gridCol w="3483164">
                  <a:extLst>
                    <a:ext uri="{9D8B030D-6E8A-4147-A177-3AD203B41FA5}">
                      <a16:colId xmlns:a16="http://schemas.microsoft.com/office/drawing/2014/main" xmlns="" val="3117516391"/>
                    </a:ext>
                  </a:extLst>
                </a:gridCol>
              </a:tblGrid>
              <a:tr h="932194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Идентификационен</a:t>
                      </a:r>
                      <a:r>
                        <a:rPr lang="bg-BG" sz="1200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номер 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Кандидат</a:t>
                      </a:r>
                      <a:r>
                        <a:rPr lang="bg-BG" sz="1200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ТОЧКИ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bg-BG" sz="1200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БЩА СУМА В ЛЕВА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24958276"/>
                  </a:ext>
                </a:extLst>
              </a:tr>
              <a:tr h="353858">
                <a:tc gridSpan="5">
                  <a:txBody>
                    <a:bodyPr/>
                    <a:lstStyle/>
                    <a:p>
                      <a:pPr indent="44958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Компонент 1. „Мехатроника и чисти технологии"</a:t>
                      </a: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82484191"/>
                  </a:ext>
                </a:extLst>
              </a:tr>
              <a:tr h="35385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kern="1200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</a:t>
                      </a:r>
                      <a:r>
                        <a:rPr lang="bg-BG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резервни ПП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bg-BG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яма резервни ПП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НП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</a:t>
                      </a:r>
                      <a:r>
                        <a:rPr lang="bg-BG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резервни проектни предложения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03573907"/>
                  </a:ext>
                </a:extLst>
              </a:tr>
              <a:tr h="353858"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2. “Информатика и информационни и комуникационни технологии”</a:t>
                      </a: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537511"/>
                  </a:ext>
                </a:extLst>
              </a:tr>
              <a:tr h="43778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20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BG05M2OP001-1.001-0003</a:t>
                      </a:r>
                      <a:endParaRPr lang="en-US" sz="120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Институт по информационни и комуникационни технологии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91.2800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29 820 708.33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721213193"/>
                  </a:ext>
                </a:extLst>
              </a:tr>
              <a:tr h="375939"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3: </a:t>
                      </a:r>
                      <a:r>
                        <a:rPr lang="ru-RU" sz="120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„И</a:t>
                      </a: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ндустрия за здравословен живот и </a:t>
                      </a:r>
                      <a:r>
                        <a:rPr lang="ru-RU" sz="1200" b="1" dirty="0" err="1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био</a:t>
                      </a: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-технологии“</a:t>
                      </a: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4109243"/>
                  </a:ext>
                </a:extLst>
              </a:tr>
              <a:tr h="37097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20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 резервни ПП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 резервни ПП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err="1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нп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 резервни ПП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97494055"/>
                  </a:ext>
                </a:extLst>
              </a:tr>
              <a:tr h="353858"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Компонент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 </a:t>
                      </a: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,,</a:t>
                      </a:r>
                      <a:r>
                        <a:rPr lang="ru-RU" sz="11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Нови технологии в креативните и </a:t>
                      </a:r>
                      <a:r>
                        <a:rPr lang="ru-RU" sz="1100" b="1" dirty="0" err="1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рекреативните</a:t>
                      </a:r>
                      <a:r>
                        <a:rPr lang="ru-RU" sz="11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индустрии</a:t>
                      </a:r>
                      <a:r>
                        <a:rPr lang="bg-BG" sz="11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“</a:t>
                      </a:r>
                      <a:endParaRPr lang="en-US" sz="11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72525565"/>
                  </a:ext>
                </a:extLst>
              </a:tr>
              <a:tr h="3598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 резервни ПП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 резервни ПП</a:t>
                      </a: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err="1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нп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 резервни ПП</a:t>
                      </a:r>
                      <a:endParaRPr lang="bg-BG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33320349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0" y="1353061"/>
            <a:ext cx="1203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bg-BG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Списък на резервните проектни предложения по процедура </a:t>
            </a:r>
            <a:r>
              <a:rPr lang="en-US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BG05M2OP001-1.001</a:t>
            </a:r>
            <a:endParaRPr lang="bg-BG" b="1" cap="small" spc="-50" dirty="0" smtClean="0">
              <a:solidFill>
                <a:srgbClr val="A5132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672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3112602"/>
              </p:ext>
            </p:extLst>
          </p:nvPr>
        </p:nvGraphicFramePr>
        <p:xfrm>
          <a:off x="169877" y="1576723"/>
          <a:ext cx="11867577" cy="5152690"/>
        </p:xfrm>
        <a:graphic>
          <a:graphicData uri="http://schemas.openxmlformats.org/drawingml/2006/table">
            <a:tbl>
              <a:tblPr/>
              <a:tblGrid>
                <a:gridCol w="331011">
                  <a:extLst>
                    <a:ext uri="{9D8B030D-6E8A-4147-A177-3AD203B41FA5}">
                      <a16:colId xmlns:a16="http://schemas.microsoft.com/office/drawing/2014/main" xmlns="" val="3005950770"/>
                    </a:ext>
                  </a:extLst>
                </a:gridCol>
                <a:gridCol w="1804737">
                  <a:extLst>
                    <a:ext uri="{9D8B030D-6E8A-4147-A177-3AD203B41FA5}">
                      <a16:colId xmlns:a16="http://schemas.microsoft.com/office/drawing/2014/main" xmlns="" val="4042793897"/>
                    </a:ext>
                  </a:extLst>
                </a:gridCol>
                <a:gridCol w="2959768">
                  <a:extLst>
                    <a:ext uri="{9D8B030D-6E8A-4147-A177-3AD203B41FA5}">
                      <a16:colId xmlns:a16="http://schemas.microsoft.com/office/drawing/2014/main" xmlns="" val="3460424835"/>
                    </a:ext>
                  </a:extLst>
                </a:gridCol>
                <a:gridCol w="5305927">
                  <a:extLst>
                    <a:ext uri="{9D8B030D-6E8A-4147-A177-3AD203B41FA5}">
                      <a16:colId xmlns:a16="http://schemas.microsoft.com/office/drawing/2014/main" xmlns="" val="3274388403"/>
                    </a:ext>
                  </a:extLst>
                </a:gridCol>
                <a:gridCol w="1466134">
                  <a:extLst>
                    <a:ext uri="{9D8B030D-6E8A-4147-A177-3AD203B41FA5}">
                      <a16:colId xmlns:a16="http://schemas.microsoft.com/office/drawing/2014/main" xmlns="" val="827180201"/>
                    </a:ext>
                  </a:extLst>
                </a:gridCol>
              </a:tblGrid>
              <a:tr h="265234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Идентификационен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номер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Бенефициент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ase" latinLnBrk="0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r>
                        <a:rPr lang="bg-BG" sz="1200" b="1" kern="1200" baseline="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на проекта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бюджет в лева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46719227"/>
                  </a:ext>
                </a:extLst>
              </a:tr>
              <a:tr h="211386">
                <a:tc gridSpan="5">
                  <a:txBody>
                    <a:bodyPr/>
                    <a:lstStyle/>
                    <a:p>
                      <a:pPr indent="44958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/>
                        <a:t>Компонент 1: „Мехатроника и чисти технологии“</a:t>
                      </a:r>
                      <a:endParaRPr lang="ru-RU" sz="1200" b="1" dirty="0" smtClean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68922752"/>
                  </a:ext>
                </a:extLst>
              </a:tr>
              <a:tr h="44729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20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BG05M2OP001-1.002-0019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СУ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"Св. Климент Охридски"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i="0" dirty="0" smtClean="0">
                          <a:solidFill>
                            <a:srgbClr val="333333"/>
                          </a:solidFill>
                          <a:effectLst/>
                          <a:latin typeface="Candara" panose="020E0502030303020204" pitchFamily="34" charset="0"/>
                        </a:rPr>
                        <a:t>Чисти технологии за устойчива околна среда – води, отпадъци, енергия за кръгова икономика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23 667 925.86 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027518039"/>
                  </a:ext>
                </a:extLst>
              </a:tr>
              <a:tr h="46736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BG05M2OP001-1.002-0023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Технически Университет-Габрово 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i="0" dirty="0" smtClean="0">
                          <a:solidFill>
                            <a:srgbClr val="333333"/>
                          </a:solidFill>
                          <a:effectLst/>
                          <a:latin typeface="Candara" panose="020E0502030303020204" pitchFamily="34" charset="0"/>
                        </a:rPr>
                        <a:t>ЦК "</a:t>
                      </a:r>
                      <a:r>
                        <a:rPr lang="ru-RU" sz="1200" b="1" i="0" dirty="0" err="1" smtClean="0">
                          <a:solidFill>
                            <a:srgbClr val="333333"/>
                          </a:solidFill>
                          <a:effectLst/>
                          <a:latin typeface="Candara" panose="020E0502030303020204" pitchFamily="34" charset="0"/>
                        </a:rPr>
                        <a:t>Интелигентни</a:t>
                      </a:r>
                      <a:r>
                        <a:rPr lang="ru-RU" sz="1200" b="1" i="0" dirty="0" smtClean="0">
                          <a:solidFill>
                            <a:srgbClr val="333333"/>
                          </a:solidFill>
                          <a:effectLst/>
                          <a:latin typeface="Candara" panose="020E0502030303020204" pitchFamily="34" charset="0"/>
                        </a:rPr>
                        <a:t> мехатронни, eко- и енергоспестяващи системи и технологии"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23 569 718.40 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30991"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2. “Информатика и информационни и комуникационни технологии”</a:t>
                      </a: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9970423"/>
                  </a:ext>
                </a:extLst>
              </a:tr>
              <a:tr h="4240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20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BG05M2OP001-1.002-0002 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УНСС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Дигитализация на икономиката в среда на Големи данни (ДИГД)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13 333 868.86 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1651598"/>
                  </a:ext>
                </a:extLst>
              </a:tr>
              <a:tr h="31954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20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BG05M2OP001-1.002-000</a:t>
                      </a: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 процес на договаряне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dirty="0" err="1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Изграждане</a:t>
                      </a: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и развитие на ЦК </a:t>
                      </a: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ru-RU" sz="1200" b="1" dirty="0" err="1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Quasar</a:t>
                      </a: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”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 </a:t>
                      </a: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500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000.00</a:t>
                      </a: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183654"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/>
                        <a:t>Компонент 3: „Индустрия за здравословен живот и био-технологии“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93805699"/>
                  </a:ext>
                </a:extLst>
              </a:tr>
              <a:tr h="4154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200" b="1" dirty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1200" b="1" dirty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BG05M2OP001-1.002-0012 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Институт по Сорганична химия с Център по фитохимия-София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Устойчиво оползотворяване на био-ресурси и отпадъци от лечебни и ароматични растения за иновативни биоактивни продукти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23 791 055.20 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52676126"/>
                  </a:ext>
                </a:extLst>
              </a:tr>
              <a:tr h="28592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BG05M2OP001-1.002-0005 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Медицински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Университет</a:t>
                      </a: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Пловдив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Център за компетентност „Персонализирана </a:t>
                      </a:r>
                      <a:r>
                        <a:rPr lang="ru-RU" sz="1200" b="1" dirty="0" err="1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иновативна</a:t>
                      </a: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медицина</a:t>
                      </a: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”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23 472 018.71 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202224"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/>
                        <a:t>Компонент 4: „Нови технологии в креативните и рекреативните индустрии“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28927760"/>
                  </a:ext>
                </a:extLst>
              </a:tr>
              <a:tr h="41214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20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BG05M2OP001-1.002-0008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Висше училище по мениджмънт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Център за компетентност за интелигентни решения в креативните и рекреативните индустрии (ИНКРЕА)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13 379 129.35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95029867"/>
                  </a:ext>
                </a:extLst>
              </a:tr>
              <a:tr h="17338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НП</a:t>
                      </a:r>
                      <a:endParaRPr lang="en-US" sz="1200" b="1" dirty="0" smtClean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финансиран проект</a:t>
                      </a:r>
                      <a:endParaRPr lang="en-US" sz="1200" b="1" dirty="0" smtClean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финансиран проект</a:t>
                      </a:r>
                      <a:endParaRPr lang="en-US" sz="1200" b="1" dirty="0" smtClean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НП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248574">
                <a:tc gridSpan="4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Обща сума на подписаните договори по процедура ЦК</a:t>
                      </a:r>
                      <a:endParaRPr kumimoji="0" lang="en-US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kumimoji="0" lang="bg-BG" sz="16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134 713 717,15 </a:t>
                      </a:r>
                      <a:r>
                        <a:rPr kumimoji="0" lang="en-US" sz="16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</a:t>
                      </a:r>
                      <a:endParaRPr kumimoji="0" lang="en-US" sz="16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1286731"/>
            <a:ext cx="1203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bg-BG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Списък на сключените договори по процедура </a:t>
            </a:r>
            <a:r>
              <a:rPr lang="en-US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BG05M2OP001-1.002</a:t>
            </a:r>
            <a:r>
              <a:rPr lang="bg-BG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</a:t>
            </a:r>
            <a:r>
              <a:rPr lang="ru-RU" sz="1200" dirty="0">
                <a:solidFill>
                  <a:srgbClr val="A51321"/>
                </a:solidFill>
                <a:latin typeface="Roboto"/>
              </a:rPr>
              <a:t>ИЗГРАЖДАНЕ И РАЗВИТИЕ НА ЦЕНТРОВЕ ЗА </a:t>
            </a:r>
            <a:r>
              <a:rPr lang="ru-RU" sz="1200" dirty="0" smtClean="0">
                <a:solidFill>
                  <a:srgbClr val="A51321"/>
                </a:solidFill>
                <a:latin typeface="Roboto"/>
              </a:rPr>
              <a:t>КОМПЕТЕНТНОСТ</a:t>
            </a:r>
            <a:endParaRPr lang="en-US" b="1" cap="small" spc="-50" dirty="0">
              <a:solidFill>
                <a:srgbClr val="A5132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200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7818377"/>
              </p:ext>
            </p:extLst>
          </p:nvPr>
        </p:nvGraphicFramePr>
        <p:xfrm>
          <a:off x="232414" y="2021312"/>
          <a:ext cx="11719931" cy="4224269"/>
        </p:xfrm>
        <a:graphic>
          <a:graphicData uri="http://schemas.openxmlformats.org/drawingml/2006/table">
            <a:tbl>
              <a:tblPr/>
              <a:tblGrid>
                <a:gridCol w="421917">
                  <a:extLst>
                    <a:ext uri="{9D8B030D-6E8A-4147-A177-3AD203B41FA5}">
                      <a16:colId xmlns:a16="http://schemas.microsoft.com/office/drawing/2014/main" xmlns="" val="1027510343"/>
                    </a:ext>
                  </a:extLst>
                </a:gridCol>
                <a:gridCol w="2032236">
                  <a:extLst>
                    <a:ext uri="{9D8B030D-6E8A-4147-A177-3AD203B41FA5}">
                      <a16:colId xmlns:a16="http://schemas.microsoft.com/office/drawing/2014/main" xmlns="" val="1528690227"/>
                    </a:ext>
                  </a:extLst>
                </a:gridCol>
                <a:gridCol w="4716100">
                  <a:extLst>
                    <a:ext uri="{9D8B030D-6E8A-4147-A177-3AD203B41FA5}">
                      <a16:colId xmlns:a16="http://schemas.microsoft.com/office/drawing/2014/main" xmlns="" val="3111812720"/>
                    </a:ext>
                  </a:extLst>
                </a:gridCol>
                <a:gridCol w="1066514">
                  <a:extLst>
                    <a:ext uri="{9D8B030D-6E8A-4147-A177-3AD203B41FA5}">
                      <a16:colId xmlns:a16="http://schemas.microsoft.com/office/drawing/2014/main" xmlns="" val="302219392"/>
                    </a:ext>
                  </a:extLst>
                </a:gridCol>
                <a:gridCol w="3483164">
                  <a:extLst>
                    <a:ext uri="{9D8B030D-6E8A-4147-A177-3AD203B41FA5}">
                      <a16:colId xmlns:a16="http://schemas.microsoft.com/office/drawing/2014/main" xmlns="" val="3117516391"/>
                    </a:ext>
                  </a:extLst>
                </a:gridCol>
              </a:tblGrid>
              <a:tr h="447674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Идентификационен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номер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Кандидат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Score</a:t>
                      </a:r>
                      <a:endParaRPr lang="en-US" sz="120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бюджет в лева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24958276"/>
                  </a:ext>
                </a:extLst>
              </a:tr>
              <a:tr h="285750">
                <a:tc gridSpan="5">
                  <a:txBody>
                    <a:bodyPr/>
                    <a:lstStyle/>
                    <a:p>
                      <a:pPr indent="44958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1. „Мехатроника и чисти технологии"</a:t>
                      </a: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82484191"/>
                  </a:ext>
                </a:extLst>
              </a:tr>
              <a:tr h="3343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BG05M2OP001-1.002-0014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Институт по електрохимия и енергийни системи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82,32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22 624 143.07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403573907"/>
                  </a:ext>
                </a:extLst>
              </a:tr>
              <a:tr h="3343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BG05M2OP001-1.002-0011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Институт по Механика - БАН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82,20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23 776 237.78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74347"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2: "Информатика и информационни и комуникационни технологии"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537511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BG05M2OP001-1.002-0024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Институт за български език „Проф. Любомир Андрейчин“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81,44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13 500 000.00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BG05M2OP001-1.002-0004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Югозападен университет "Неофит Рилски"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75,18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13 133 043.61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85750"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3: "Индустрия за здравословен живот и био-технологии"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4109243"/>
                  </a:ext>
                </a:extLst>
              </a:tr>
              <a:tr h="3343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BG05M2OP001-1.002-0001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Национален центьр по заразни и паразитни болести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75,98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23 819 129.00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197494055"/>
                  </a:ext>
                </a:extLst>
              </a:tr>
              <a:tr h="3343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BG05M2OP001-1.002-0010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Медицински университет - Плевен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74,30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23 795 855.81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343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BG05M2OP001-1.002-0015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Софийски университет "</a:t>
                      </a:r>
                      <a:r>
                        <a:rPr lang="bg-BG" sz="1200" b="1" kern="1200" dirty="0" err="1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Св.климент</a:t>
                      </a:r>
                      <a:r>
                        <a:rPr lang="bg-BG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Охридски"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70,04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200" b="1" kern="1200" dirty="0" smtClean="0"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23 785 043.18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34314"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4: "Нови технологии в креативните и рекреативните индустрии"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72525565"/>
                  </a:ext>
                </a:extLst>
              </a:tr>
              <a:tr h="33431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 smtClean="0"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en-US" sz="1200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НП</a:t>
                      </a:r>
                      <a:endParaRPr lang="en-US" sz="1200" b="1" dirty="0" smtClean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резервни проектни предложения</a:t>
                      </a:r>
                      <a:endParaRPr lang="en-US" sz="1200" b="1" dirty="0" smtClean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НП</a:t>
                      </a:r>
                      <a:endParaRPr lang="en-US" sz="1200" b="1" dirty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200" b="1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bg-BG" sz="1200" b="1" baseline="0" dirty="0" smtClean="0"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яма резервни проектни предложения</a:t>
                      </a:r>
                      <a:endParaRPr lang="bg-BG" sz="1200" b="1" dirty="0" smtClean="0">
                        <a:effectLst/>
                        <a:latin typeface="Candara" panose="020E0502030303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698" marR="6469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33320349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24618" y="1273346"/>
            <a:ext cx="119355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bg-BG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Списък на резервните проектни предложения по процедура </a:t>
            </a:r>
            <a:r>
              <a:rPr lang="en-US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BG05M2OP001-1.002</a:t>
            </a:r>
          </a:p>
          <a:p>
            <a:pPr algn="ctr"/>
            <a:r>
              <a:rPr lang="en-US" sz="1200" dirty="0" smtClean="0">
                <a:solidFill>
                  <a:srgbClr val="A51321"/>
                </a:solidFill>
                <a:latin typeface="Roboto"/>
              </a:rPr>
              <a:t>“</a:t>
            </a:r>
            <a:r>
              <a:rPr lang="ru-RU" sz="1200" dirty="0" smtClean="0">
                <a:solidFill>
                  <a:srgbClr val="A51321"/>
                </a:solidFill>
                <a:latin typeface="Roboto"/>
              </a:rPr>
              <a:t> </a:t>
            </a:r>
            <a:r>
              <a:rPr lang="ru-RU" sz="1200" dirty="0">
                <a:solidFill>
                  <a:srgbClr val="A51321"/>
                </a:solidFill>
                <a:latin typeface="Roboto"/>
              </a:rPr>
              <a:t>ИЗГРАЖДАНЕ И РАЗВИТИЕ НА ЦЕНТРОВЕ ЗА </a:t>
            </a:r>
            <a:r>
              <a:rPr lang="ru-RU" sz="1200" dirty="0" smtClean="0">
                <a:solidFill>
                  <a:srgbClr val="A51321"/>
                </a:solidFill>
                <a:latin typeface="Roboto"/>
              </a:rPr>
              <a:t>КОМПЕТЕНТНОСТ</a:t>
            </a:r>
            <a:r>
              <a:rPr lang="bg-BG" sz="1200" dirty="0" smtClean="0">
                <a:solidFill>
                  <a:srgbClr val="A51321"/>
                </a:solidFill>
                <a:latin typeface="Roboto"/>
              </a:rPr>
              <a:t>“</a:t>
            </a:r>
            <a:endParaRPr lang="en-US" b="1" cap="small" spc="-50" dirty="0">
              <a:solidFill>
                <a:srgbClr val="A5132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09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1383754"/>
            <a:ext cx="10058400" cy="409023"/>
          </a:xfr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bg-BG" sz="24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Обжалвания пред Административен съд</a:t>
            </a:r>
            <a:endParaRPr lang="bg-BG" sz="24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C00000"/>
                </a:solidFill>
              </a:rPr>
              <a:t>1.001</a:t>
            </a:r>
            <a:r>
              <a:rPr lang="en-US" dirty="0" smtClean="0"/>
              <a:t> </a:t>
            </a:r>
            <a:r>
              <a:rPr lang="bg-BG" dirty="0" smtClean="0"/>
              <a:t>ЦЕНТРОВЕ ЗА ВЪРХОВИ ПОСТИЖЕНИЯ</a:t>
            </a:r>
            <a:endParaRPr lang="bg-BG" dirty="0"/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sz="half" idx="2"/>
            <p:extLst/>
          </p:nvPr>
        </p:nvGraphicFramePr>
        <p:xfrm>
          <a:off x="546932" y="2683378"/>
          <a:ext cx="5375303" cy="27197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7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2143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96268"/>
              </a:tblGrid>
              <a:tr h="613929">
                <a:tc>
                  <a:txBody>
                    <a:bodyPr/>
                    <a:lstStyle/>
                    <a:p>
                      <a:pPr algn="ctr"/>
                      <a:r>
                        <a:rPr lang="bg-BG" baseline="0" dirty="0" smtClean="0">
                          <a:latin typeface="Candara" panose="020E0502030303020204" pitchFamily="34" charset="0"/>
                        </a:rPr>
                        <a:t>Проект </a:t>
                      </a:r>
                      <a:r>
                        <a:rPr lang="en-US" baseline="0" dirty="0" smtClean="0">
                          <a:latin typeface="Candara" panose="020E0502030303020204" pitchFamily="34" charset="0"/>
                        </a:rPr>
                        <a:t> No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Бюджет</a:t>
                      </a:r>
                      <a:r>
                        <a:rPr lang="bg-BG" baseline="0" dirty="0" smtClean="0">
                          <a:latin typeface="Candara" panose="020E0502030303020204" pitchFamily="34" charset="0"/>
                        </a:rPr>
                        <a:t> в лева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Основание</a:t>
                      </a:r>
                      <a:r>
                        <a:rPr lang="bg-BG" baseline="0" dirty="0" smtClean="0">
                          <a:latin typeface="Candara" panose="020E0502030303020204" pitchFamily="34" charset="0"/>
                        </a:rPr>
                        <a:t> за отхвърлянето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22663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andara" panose="020E0502030303020204" pitchFamily="34" charset="0"/>
                        </a:rPr>
                        <a:t>1.001-0010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bg-BG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69 999 085.32</a:t>
                      </a:r>
                      <a:endParaRPr lang="bg-BG" sz="1800" b="0" i="0" kern="1200" dirty="0">
                        <a:solidFill>
                          <a:schemeClr val="dk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bg-BG" sz="1200" b="0" i="0" kern="1200" dirty="0" smtClean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Отхвърлено</a:t>
                      </a:r>
                      <a:r>
                        <a:rPr lang="bg-BG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на етап ОАСД</a:t>
                      </a:r>
                      <a:endParaRPr lang="bg-BG" sz="1200" b="0" i="0" kern="1200" dirty="0">
                        <a:solidFill>
                          <a:schemeClr val="dk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4128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andara" panose="020E0502030303020204" pitchFamily="34" charset="0"/>
                        </a:rPr>
                        <a:t>1.001-0005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bg-BG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69 997 747.98</a:t>
                      </a:r>
                      <a:endParaRPr lang="bg-BG" sz="1800" b="0" i="0" kern="1200" dirty="0">
                        <a:solidFill>
                          <a:schemeClr val="dk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bg-BG" sz="1200" b="0" i="0" kern="1200" baseline="0" dirty="0" smtClean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ОТХВЪРЛЕНО НА ЕТАП ТФО</a:t>
                      </a:r>
                      <a:endParaRPr lang="bg-BG" sz="1200" b="0" i="0" kern="1200" baseline="0" dirty="0">
                        <a:solidFill>
                          <a:schemeClr val="dk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51204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andara" panose="020E0502030303020204" pitchFamily="34" charset="0"/>
                        </a:rPr>
                        <a:t>1.001-0006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bg-BG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69 710 000.00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ОТХВЪРЛЕНО НА ЕТАП ТФО</a:t>
                      </a:r>
                      <a:endParaRPr kumimoji="0" lang="bg-BG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7856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1.001-0009</a:t>
                      </a:r>
                      <a:endParaRPr kumimoji="0" lang="bg-BG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  <a:p>
                      <a:pPr algn="r"/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bg-BG" b="0" dirty="0" smtClean="0">
                          <a:latin typeface="Candara" panose="020E0502030303020204" pitchFamily="34" charset="0"/>
                        </a:rPr>
                        <a:t>69 999 972.30</a:t>
                      </a:r>
                      <a:endParaRPr lang="bg-BG" b="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ОТХВЪРЛЕНО НА ЕТАП ТФО</a:t>
                      </a:r>
                      <a:endParaRPr kumimoji="0" lang="bg-BG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 Placeholder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C00000"/>
                </a:solidFill>
              </a:rPr>
              <a:t>1.002</a:t>
            </a:r>
            <a:r>
              <a:rPr lang="en-US" dirty="0" smtClean="0"/>
              <a:t> </a:t>
            </a:r>
            <a:r>
              <a:rPr lang="bg-BG" dirty="0" err="1" smtClean="0"/>
              <a:t>центрОВЕ</a:t>
            </a:r>
            <a:r>
              <a:rPr lang="bg-BG" dirty="0" smtClean="0"/>
              <a:t> за компетентност</a:t>
            </a:r>
            <a:endParaRPr lang="bg-BG" dirty="0"/>
          </a:p>
        </p:txBody>
      </p:sp>
      <p:graphicFrame>
        <p:nvGraphicFramePr>
          <p:cNvPr id="14" name="Content Placeholder 13"/>
          <p:cNvGraphicFramePr>
            <a:graphicFrameLocks noGrp="1"/>
          </p:cNvGraphicFramePr>
          <p:nvPr>
            <p:ph sz="quarter" idx="4"/>
            <p:extLst/>
          </p:nvPr>
        </p:nvGraphicFramePr>
        <p:xfrm>
          <a:off x="6212794" y="2495370"/>
          <a:ext cx="5306938" cy="37137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460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0236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89971"/>
              </a:tblGrid>
              <a:tr h="512750">
                <a:tc>
                  <a:txBody>
                    <a:bodyPr/>
                    <a:lstStyle/>
                    <a:p>
                      <a:pPr algn="ctr"/>
                      <a:r>
                        <a:rPr lang="bg-BG" baseline="0" dirty="0" smtClean="0">
                          <a:latin typeface="Candara" panose="020E0502030303020204" pitchFamily="34" charset="0"/>
                        </a:rPr>
                        <a:t>Проект </a:t>
                      </a:r>
                      <a:r>
                        <a:rPr lang="en-US" baseline="0" dirty="0" smtClean="0">
                          <a:latin typeface="Candara" panose="020E0502030303020204" pitchFamily="34" charset="0"/>
                        </a:rPr>
                        <a:t> No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Бюджет</a:t>
                      </a:r>
                      <a:r>
                        <a:rPr lang="bg-BG" baseline="0" dirty="0" smtClean="0">
                          <a:latin typeface="Candara" panose="020E0502030303020204" pitchFamily="34" charset="0"/>
                        </a:rPr>
                        <a:t> в лева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bg-BG" dirty="0" smtClean="0">
                          <a:latin typeface="Candara" panose="020E0502030303020204" pitchFamily="34" charset="0"/>
                        </a:rPr>
                        <a:t>Основание</a:t>
                      </a:r>
                      <a:r>
                        <a:rPr lang="bg-BG" baseline="0" dirty="0" smtClean="0">
                          <a:latin typeface="Candara" panose="020E0502030303020204" pitchFamily="34" charset="0"/>
                        </a:rPr>
                        <a:t> за отхвърлянето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80262">
                <a:tc>
                  <a:txBody>
                    <a:bodyPr/>
                    <a:lstStyle/>
                    <a:p>
                      <a:r>
                        <a:rPr lang="en-US" dirty="0" smtClean="0">
                          <a:latin typeface="Candara" panose="020E0502030303020204" pitchFamily="34" charset="0"/>
                        </a:rPr>
                        <a:t>1.002-0025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bg-BG" dirty="0" smtClean="0">
                          <a:latin typeface="Candara" panose="020E0502030303020204" pitchFamily="34" charset="0"/>
                        </a:rPr>
                        <a:t>23 999 345.29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ОТХВЪРЛЕНО НА ЕТАП ТФО</a:t>
                      </a:r>
                      <a:endParaRPr kumimoji="0" lang="bg-BG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80262">
                <a:tc>
                  <a:txBody>
                    <a:bodyPr/>
                    <a:lstStyle/>
                    <a:p>
                      <a:r>
                        <a:rPr lang="bg-BG" dirty="0" smtClean="0">
                          <a:latin typeface="Candara" panose="020E0502030303020204" pitchFamily="34" charset="0"/>
                        </a:rPr>
                        <a:t>1.002-000</a:t>
                      </a:r>
                      <a:r>
                        <a:rPr lang="en-US" dirty="0" smtClean="0">
                          <a:latin typeface="Candara" panose="020E0502030303020204" pitchFamily="34" charset="0"/>
                        </a:rPr>
                        <a:t>9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bg-BG" dirty="0" smtClean="0">
                          <a:latin typeface="Candara" panose="020E0502030303020204" pitchFamily="34" charset="0"/>
                        </a:rPr>
                        <a:t>13 496 825.78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ОТХВЪРЛЕНО НА ЕТАП ТФО</a:t>
                      </a:r>
                      <a:endParaRPr kumimoji="0" lang="bg-BG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802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latin typeface="Candara" panose="020E0502030303020204" pitchFamily="34" charset="0"/>
                        </a:rPr>
                        <a:t>1.002-0013</a:t>
                      </a:r>
                      <a:endParaRPr lang="bg-BG" dirty="0" smtClean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bg-BG" dirty="0" smtClean="0">
                          <a:latin typeface="Candara" panose="020E0502030303020204" pitchFamily="34" charset="0"/>
                        </a:rPr>
                        <a:t>13 500 000</a:t>
                      </a:r>
                      <a:r>
                        <a:rPr lang="en-US" dirty="0" smtClean="0">
                          <a:latin typeface="Candara" panose="020E0502030303020204" pitchFamily="34" charset="0"/>
                        </a:rPr>
                        <a:t>.00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ОТХВЪРЛЕНО НА ЕТАП ТФО</a:t>
                      </a:r>
                      <a:endParaRPr kumimoji="0" lang="bg-BG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72366">
                <a:tc>
                  <a:txBody>
                    <a:bodyPr/>
                    <a:lstStyle/>
                    <a:p>
                      <a:r>
                        <a:rPr lang="bg-BG" dirty="0" smtClean="0">
                          <a:latin typeface="Candara" panose="020E0502030303020204" pitchFamily="34" charset="0"/>
                        </a:rPr>
                        <a:t>1.002-00</a:t>
                      </a:r>
                      <a:r>
                        <a:rPr lang="en-US" dirty="0" smtClean="0">
                          <a:latin typeface="Candara" panose="020E0502030303020204" pitchFamily="34" charset="0"/>
                        </a:rPr>
                        <a:t>14</a:t>
                      </a:r>
                      <a:endParaRPr lang="bg-BG" dirty="0" smtClean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bg-BG" dirty="0" smtClean="0">
                          <a:latin typeface="Candara" panose="020E0502030303020204" pitchFamily="34" charset="0"/>
                        </a:rPr>
                        <a:t>22 624 143.07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Включен в резервния списък след ТФО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80262">
                <a:tc>
                  <a:txBody>
                    <a:bodyPr/>
                    <a:lstStyle/>
                    <a:p>
                      <a:r>
                        <a:rPr lang="bg-BG" dirty="0" smtClean="0">
                          <a:latin typeface="Candara" panose="020E0502030303020204" pitchFamily="34" charset="0"/>
                        </a:rPr>
                        <a:t>1.002-00</a:t>
                      </a:r>
                      <a:r>
                        <a:rPr lang="en-US" dirty="0" smtClean="0">
                          <a:latin typeface="Candara" panose="020E0502030303020204" pitchFamily="34" charset="0"/>
                        </a:rPr>
                        <a:t>15</a:t>
                      </a:r>
                      <a:endParaRPr lang="bg-BG" dirty="0" smtClean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bg-BG" dirty="0" smtClean="0">
                          <a:latin typeface="Candara" panose="020E0502030303020204" pitchFamily="34" charset="0"/>
                        </a:rPr>
                        <a:t>23 785 043.18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Включен в резервния списък след ТФО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80262">
                <a:tc>
                  <a:txBody>
                    <a:bodyPr/>
                    <a:lstStyle/>
                    <a:p>
                      <a:r>
                        <a:rPr lang="bg-BG" dirty="0" smtClean="0">
                          <a:latin typeface="Candara" panose="020E0502030303020204" pitchFamily="34" charset="0"/>
                        </a:rPr>
                        <a:t>1.002-00</a:t>
                      </a:r>
                      <a:r>
                        <a:rPr lang="en-US" dirty="0" smtClean="0">
                          <a:latin typeface="Candara" panose="020E0502030303020204" pitchFamily="34" charset="0"/>
                        </a:rPr>
                        <a:t>16</a:t>
                      </a:r>
                      <a:endParaRPr lang="bg-BG" dirty="0" smtClean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bg-BG" dirty="0" smtClean="0">
                          <a:latin typeface="Candara" panose="020E0502030303020204" pitchFamily="34" charset="0"/>
                        </a:rPr>
                        <a:t>24 000 </a:t>
                      </a:r>
                      <a:r>
                        <a:rPr lang="bg-BG" dirty="0" err="1" smtClean="0">
                          <a:latin typeface="Candara" panose="020E0502030303020204" pitchFamily="34" charset="0"/>
                        </a:rPr>
                        <a:t>000</a:t>
                      </a:r>
                      <a:r>
                        <a:rPr lang="en-US" dirty="0" smtClean="0">
                          <a:latin typeface="Candara" panose="020E0502030303020204" pitchFamily="34" charset="0"/>
                        </a:rPr>
                        <a:t>.00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ОТХВЪРЛЕНО НА ЕТАП ТФО</a:t>
                      </a:r>
                      <a:endParaRPr kumimoji="0" lang="bg-BG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438" y="1783667"/>
            <a:ext cx="6723603" cy="4247858"/>
          </a:xfrm>
          <a:prstGeom prst="rect">
            <a:avLst/>
          </a:prstGeom>
          <a:effectLst>
            <a:reflection stA="0" endPos="65000" dist="508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-213944" y="1280625"/>
            <a:ext cx="1229164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285750" marR="0" lvl="0" indent="-28575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 b="1" cap="small" spc="-50">
                <a:solidFill>
                  <a:srgbClr val="A51321"/>
                </a:solidFill>
                <a:cs typeface="Arial" panose="020B0604020202020204" pitchFamily="34" charset="0"/>
              </a:defRPr>
            </a:lvl1pPr>
          </a:lstStyle>
          <a:p>
            <a:r>
              <a:rPr lang="bg-BG" sz="1700" dirty="0" err="1" smtClean="0">
                <a:latin typeface="Candara" panose="020E0502030303020204" pitchFamily="34" charset="0"/>
              </a:rPr>
              <a:t>Териотриален</a:t>
            </a:r>
            <a:r>
              <a:rPr lang="bg-BG" sz="1700" dirty="0" smtClean="0">
                <a:latin typeface="Candara" panose="020E0502030303020204" pitchFamily="34" charset="0"/>
              </a:rPr>
              <a:t> баланс и разпределение на БФП  при 9 + 1 договора по процедури ЦВП </a:t>
            </a:r>
            <a:r>
              <a:rPr lang="en-US" sz="1700" dirty="0" smtClean="0">
                <a:latin typeface="Candara" panose="020E0502030303020204" pitchFamily="34" charset="0"/>
              </a:rPr>
              <a:t> </a:t>
            </a:r>
            <a:r>
              <a:rPr lang="en-US" sz="1700" dirty="0">
                <a:latin typeface="Candara" panose="020E0502030303020204" pitchFamily="34" charset="0"/>
              </a:rPr>
              <a:t>(128 751 </a:t>
            </a:r>
            <a:r>
              <a:rPr lang="en-US" sz="1700" dirty="0" smtClean="0">
                <a:latin typeface="Candara" panose="020E0502030303020204" pitchFamily="34" charset="0"/>
              </a:rPr>
              <a:t>961,72)  </a:t>
            </a:r>
            <a:r>
              <a:rPr lang="bg-BG" sz="1700" dirty="0" smtClean="0">
                <a:latin typeface="Candara" panose="020E0502030303020204" pitchFamily="34" charset="0"/>
              </a:rPr>
              <a:t>и ЦК</a:t>
            </a:r>
            <a:r>
              <a:rPr lang="en-US" sz="1700" dirty="0" smtClean="0">
                <a:latin typeface="Candara" panose="020E0502030303020204" pitchFamily="34" charset="0"/>
              </a:rPr>
              <a:t> </a:t>
            </a:r>
            <a:r>
              <a:rPr lang="en-US" sz="1700" dirty="0">
                <a:latin typeface="Candara" panose="020E0502030303020204" pitchFamily="34" charset="0"/>
              </a:rPr>
              <a:t>(134 713 717,15 *)</a:t>
            </a:r>
            <a:endParaRPr lang="en-US" sz="1700" dirty="0" smtClean="0">
              <a:latin typeface="Candara" panose="020E0502030303020204" pitchFamily="34" charset="0"/>
            </a:endParaRPr>
          </a:p>
        </p:txBody>
      </p:sp>
      <p:sp>
        <p:nvSpPr>
          <p:cNvPr id="12" name="Rectangular Callout 11"/>
          <p:cNvSpPr/>
          <p:nvPr/>
        </p:nvSpPr>
        <p:spPr>
          <a:xfrm>
            <a:off x="703385" y="3981529"/>
            <a:ext cx="2233247" cy="1178169"/>
          </a:xfrm>
          <a:prstGeom prst="wedgeRectCallout">
            <a:avLst>
              <a:gd name="adj1" fmla="val 89004"/>
              <a:gd name="adj2" fmla="val 295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71920" y="2306112"/>
            <a:ext cx="216471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dirty="0" smtClean="0"/>
              <a:t>ЦВП</a:t>
            </a:r>
            <a:r>
              <a:rPr lang="en-US" b="1" dirty="0" smtClean="0"/>
              <a:t>: 0.00 %</a:t>
            </a:r>
          </a:p>
          <a:p>
            <a:endParaRPr lang="en-US" b="1" dirty="0"/>
          </a:p>
          <a:p>
            <a:pPr algn="ctr"/>
            <a:r>
              <a:rPr lang="bg-BG" b="1" dirty="0" smtClean="0"/>
              <a:t>ЦК</a:t>
            </a:r>
            <a:r>
              <a:rPr lang="en-US" b="1" dirty="0" smtClean="0"/>
              <a:t>: 0.00 %</a:t>
            </a:r>
            <a:endParaRPr lang="en-US" b="1" dirty="0"/>
          </a:p>
        </p:txBody>
      </p:sp>
      <p:sp>
        <p:nvSpPr>
          <p:cNvPr id="14" name="Rectangular Callout 13"/>
          <p:cNvSpPr/>
          <p:nvPr/>
        </p:nvSpPr>
        <p:spPr>
          <a:xfrm>
            <a:off x="703385" y="2306112"/>
            <a:ext cx="2233247" cy="1133059"/>
          </a:xfrm>
          <a:prstGeom prst="wedgeRectCallout">
            <a:avLst>
              <a:gd name="adj1" fmla="val 129342"/>
              <a:gd name="adj2" fmla="val 2416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765872" y="4082462"/>
            <a:ext cx="196796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dirty="0" smtClean="0"/>
              <a:t>ЦВП</a:t>
            </a:r>
            <a:r>
              <a:rPr lang="en-US" b="1" dirty="0" smtClean="0"/>
              <a:t>: 91.20 %</a:t>
            </a:r>
          </a:p>
          <a:p>
            <a:pPr algn="ctr"/>
            <a:endParaRPr lang="en-US" b="1" dirty="0" smtClean="0"/>
          </a:p>
          <a:p>
            <a:pPr algn="ctr"/>
            <a:r>
              <a:rPr lang="bg-BG" b="1" dirty="0" smtClean="0"/>
              <a:t>ЦК</a:t>
            </a:r>
            <a:r>
              <a:rPr lang="en-US" b="1" dirty="0" smtClean="0"/>
              <a:t>: 67.44 %</a:t>
            </a:r>
            <a:endParaRPr lang="en-US" b="1" dirty="0"/>
          </a:p>
        </p:txBody>
      </p:sp>
      <p:sp>
        <p:nvSpPr>
          <p:cNvPr id="16" name="Rectangular Callout 15"/>
          <p:cNvSpPr/>
          <p:nvPr/>
        </p:nvSpPr>
        <p:spPr>
          <a:xfrm>
            <a:off x="9728000" y="1783667"/>
            <a:ext cx="2233247" cy="1177955"/>
          </a:xfrm>
          <a:prstGeom prst="wedgeRectCallout">
            <a:avLst>
              <a:gd name="adj1" fmla="val -174687"/>
              <a:gd name="adj2" fmla="val 2095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9790488" y="1884600"/>
            <a:ext cx="20024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dirty="0" smtClean="0"/>
              <a:t>ЦВП</a:t>
            </a:r>
            <a:r>
              <a:rPr lang="en-US" b="1" dirty="0" smtClean="0"/>
              <a:t>: 2.89 %</a:t>
            </a:r>
            <a:endParaRPr lang="en-US" b="1" dirty="0"/>
          </a:p>
          <a:p>
            <a:pPr algn="ctr"/>
            <a:endParaRPr lang="en-US" b="1" dirty="0" smtClean="0"/>
          </a:p>
          <a:p>
            <a:pPr algn="ctr"/>
            <a:r>
              <a:rPr lang="bg-BG" b="1" dirty="0" smtClean="0"/>
              <a:t>ЦК</a:t>
            </a:r>
            <a:r>
              <a:rPr lang="en-US" b="1" dirty="0" smtClean="0"/>
              <a:t>: 7.82 %</a:t>
            </a:r>
            <a:endParaRPr lang="en-US" b="1" dirty="0"/>
          </a:p>
        </p:txBody>
      </p:sp>
      <p:sp>
        <p:nvSpPr>
          <p:cNvPr id="18" name="Rectangular Callout 17"/>
          <p:cNvSpPr/>
          <p:nvPr/>
        </p:nvSpPr>
        <p:spPr>
          <a:xfrm>
            <a:off x="9727998" y="3269758"/>
            <a:ext cx="2233247" cy="1143030"/>
          </a:xfrm>
          <a:prstGeom prst="wedgeRectCallout">
            <a:avLst>
              <a:gd name="adj1" fmla="val -106943"/>
              <a:gd name="adj2" fmla="val -3950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9843385" y="3396806"/>
            <a:ext cx="20024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dirty="0" smtClean="0"/>
              <a:t>ЦВП</a:t>
            </a:r>
            <a:r>
              <a:rPr lang="en-US" b="1" dirty="0" smtClean="0"/>
              <a:t>: 3.63 %</a:t>
            </a:r>
            <a:endParaRPr lang="en-US" b="1" dirty="0"/>
          </a:p>
          <a:p>
            <a:pPr algn="ctr"/>
            <a:endParaRPr lang="en-US" b="1" dirty="0" smtClean="0"/>
          </a:p>
          <a:p>
            <a:pPr algn="ctr"/>
            <a:r>
              <a:rPr lang="bg-BG" b="1" dirty="0" smtClean="0"/>
              <a:t>ЦК</a:t>
            </a:r>
            <a:r>
              <a:rPr lang="en-US" b="1" dirty="0" smtClean="0"/>
              <a:t>: 7.85 %</a:t>
            </a:r>
            <a:endParaRPr lang="en-US" b="1" dirty="0"/>
          </a:p>
        </p:txBody>
      </p:sp>
      <p:sp>
        <p:nvSpPr>
          <p:cNvPr id="20" name="Rectangular Callout 19"/>
          <p:cNvSpPr/>
          <p:nvPr/>
        </p:nvSpPr>
        <p:spPr>
          <a:xfrm>
            <a:off x="9727998" y="4755849"/>
            <a:ext cx="2233247" cy="1230326"/>
          </a:xfrm>
          <a:prstGeom prst="wedgeRectCallout">
            <a:avLst>
              <a:gd name="adj1" fmla="val -154477"/>
              <a:gd name="adj2" fmla="val -6512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790485" y="4878797"/>
            <a:ext cx="20024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dirty="0" smtClean="0"/>
              <a:t>ЦВП</a:t>
            </a:r>
            <a:r>
              <a:rPr lang="en-US" b="1" dirty="0" smtClean="0"/>
              <a:t>: 2.33 %</a:t>
            </a:r>
          </a:p>
          <a:p>
            <a:pPr algn="ctr"/>
            <a:endParaRPr lang="en-US" b="1" dirty="0" smtClean="0"/>
          </a:p>
          <a:p>
            <a:pPr algn="ctr"/>
            <a:r>
              <a:rPr lang="bg-BG" b="1" dirty="0" smtClean="0"/>
              <a:t>ЦК</a:t>
            </a:r>
            <a:r>
              <a:rPr lang="en-US" b="1" dirty="0" smtClean="0"/>
              <a:t>: 1.03 %</a:t>
            </a:r>
            <a:endParaRPr lang="en-US" b="1" dirty="0"/>
          </a:p>
        </p:txBody>
      </p:sp>
      <p:sp>
        <p:nvSpPr>
          <p:cNvPr id="22" name="Rectangular Callout 21"/>
          <p:cNvSpPr/>
          <p:nvPr/>
        </p:nvSpPr>
        <p:spPr>
          <a:xfrm>
            <a:off x="7306944" y="5555835"/>
            <a:ext cx="2233247" cy="1112296"/>
          </a:xfrm>
          <a:prstGeom prst="wedgeRectCallout">
            <a:avLst>
              <a:gd name="adj1" fmla="val -104208"/>
              <a:gd name="adj2" fmla="val -77351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7483092" y="5650318"/>
            <a:ext cx="18809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b="1" dirty="0" smtClean="0"/>
              <a:t>ЦВП</a:t>
            </a:r>
            <a:r>
              <a:rPr lang="en-US" b="1" dirty="0" smtClean="0"/>
              <a:t>: 0.81 %</a:t>
            </a:r>
            <a:endParaRPr lang="en-US" b="1" dirty="0"/>
          </a:p>
          <a:p>
            <a:pPr algn="ctr"/>
            <a:endParaRPr lang="en-US" b="1" dirty="0" smtClean="0"/>
          </a:p>
          <a:p>
            <a:pPr algn="ctr"/>
            <a:r>
              <a:rPr lang="bg-BG" b="1" dirty="0" smtClean="0"/>
              <a:t>ЦК</a:t>
            </a:r>
            <a:r>
              <a:rPr lang="en-US" b="1" dirty="0" smtClean="0"/>
              <a:t>: 17.28 %</a:t>
            </a:r>
            <a:endParaRPr lang="en-US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111589" y="6124283"/>
            <a:ext cx="55408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200" dirty="0" smtClean="0">
                <a:latin typeface="Candara" panose="020E0502030303020204" pitchFamily="34" charset="0"/>
              </a:rPr>
              <a:t>Забележка </a:t>
            </a:r>
            <a:r>
              <a:rPr lang="en-US" sz="1200" dirty="0" smtClean="0">
                <a:latin typeface="Candara" panose="020E0502030303020204" pitchFamily="34" charset="0"/>
              </a:rPr>
              <a:t>:</a:t>
            </a:r>
            <a:r>
              <a:rPr lang="bg-BG" sz="1200" dirty="0" smtClean="0">
                <a:latin typeface="Candara" panose="020E0502030303020204" pitchFamily="34" charset="0"/>
              </a:rPr>
              <a:t>Финансовите данни са преди извършените финансови редукции</a:t>
            </a:r>
            <a:r>
              <a:rPr lang="en-US" sz="1200" dirty="0" smtClean="0">
                <a:latin typeface="Candara" panose="020E0502030303020204" pitchFamily="34" charset="0"/>
              </a:rPr>
              <a:t>. </a:t>
            </a:r>
          </a:p>
          <a:p>
            <a:r>
              <a:rPr lang="en-US" sz="1200" dirty="0" smtClean="0">
                <a:latin typeface="Candara" panose="020E0502030303020204" pitchFamily="34" charset="0"/>
              </a:rPr>
              <a:t>* </a:t>
            </a:r>
            <a:r>
              <a:rPr lang="bg-BG" sz="1200" dirty="0" smtClean="0">
                <a:latin typeface="Candara" panose="020E0502030303020204" pitchFamily="34" charset="0"/>
              </a:rPr>
              <a:t>Общият бюджет на ЦК </a:t>
            </a:r>
            <a:r>
              <a:rPr lang="en-US" sz="1200" dirty="0" smtClean="0">
                <a:latin typeface="Candara" panose="020E0502030303020204" pitchFamily="34" charset="0"/>
              </a:rPr>
              <a:t> </a:t>
            </a:r>
            <a:r>
              <a:rPr lang="bg-BG" sz="1200" dirty="0" smtClean="0">
                <a:latin typeface="Candara" panose="020E0502030303020204" pitchFamily="34" charset="0"/>
              </a:rPr>
              <a:t>включва също и ПП </a:t>
            </a:r>
            <a:r>
              <a:rPr lang="en-US" sz="1200" dirty="0" smtClean="0">
                <a:latin typeface="Candara" panose="020E0502030303020204" pitchFamily="34" charset="0"/>
              </a:rPr>
              <a:t>000</a:t>
            </a:r>
            <a:r>
              <a:rPr lang="bg-BG" sz="1200" dirty="0" smtClean="0">
                <a:latin typeface="Candara" panose="020E0502030303020204" pitchFamily="34" charset="0"/>
              </a:rPr>
              <a:t>6</a:t>
            </a:r>
            <a:r>
              <a:rPr lang="en-US" sz="1200" dirty="0" smtClean="0">
                <a:latin typeface="Candara" panose="020E0502030303020204" pitchFamily="34" charset="0"/>
              </a:rPr>
              <a:t>, </a:t>
            </a:r>
            <a:r>
              <a:rPr lang="bg-BG" sz="1200" dirty="0" smtClean="0">
                <a:latin typeface="Candara" panose="020E0502030303020204" pitchFamily="34" charset="0"/>
              </a:rPr>
              <a:t>по което все още не е сключен договор</a:t>
            </a:r>
            <a:r>
              <a:rPr lang="en-US" sz="1200" dirty="0" smtClean="0">
                <a:latin typeface="Candara" panose="020E0502030303020204" pitchFamily="34" charset="0"/>
              </a:rPr>
              <a:t>.</a:t>
            </a:r>
            <a:endParaRPr lang="en-US" sz="1200" dirty="0">
              <a:latin typeface="Candara" panose="020E0502030303020204" pitchFamily="34" charset="0"/>
            </a:endParaRPr>
          </a:p>
        </p:txBody>
      </p:sp>
      <p:sp>
        <p:nvSpPr>
          <p:cNvPr id="2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37570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350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6479" y="1185862"/>
            <a:ext cx="11786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bg-BG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Постигнати  индикатори по приоритетна ос </a:t>
            </a:r>
            <a:r>
              <a:rPr lang="en-US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1</a:t>
            </a:r>
            <a:r>
              <a:rPr lang="bg-BG" b="1" cap="small" spc="-50" dirty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</a:t>
            </a:r>
            <a:r>
              <a:rPr lang="bg-BG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в резултат на подписани </a:t>
            </a:r>
            <a:r>
              <a:rPr lang="en-US" b="1" u="sng" cap="small" spc="-50" dirty="0" smtClean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cs typeface="Arial" panose="020B0604020202020204" pitchFamily="34" charset="0"/>
              </a:rPr>
              <a:t>9+1</a:t>
            </a:r>
            <a:r>
              <a:rPr lang="en-US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</a:t>
            </a:r>
            <a:r>
              <a:rPr lang="bg-BG" b="1" cap="small" spc="-50" dirty="0" smtClean="0">
                <a:solidFill>
                  <a:srgbClr val="A5132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договора по ОП НОИР</a:t>
            </a:r>
            <a:endParaRPr lang="bg-BG" b="1" cap="small" spc="-50" dirty="0">
              <a:solidFill>
                <a:srgbClr val="A5132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1175160"/>
              </p:ext>
            </p:extLst>
          </p:nvPr>
        </p:nvGraphicFramePr>
        <p:xfrm>
          <a:off x="57154" y="1512325"/>
          <a:ext cx="12043315" cy="5275864"/>
        </p:xfrm>
        <a:graphic>
          <a:graphicData uri="http://schemas.openxmlformats.org/drawingml/2006/table">
            <a:tbl>
              <a:tblPr/>
              <a:tblGrid>
                <a:gridCol w="18392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3923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3792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39831">
                  <a:extLst>
                    <a:ext uri="{9D8B030D-6E8A-4147-A177-3AD203B41FA5}">
                      <a16:colId xmlns:a16="http://schemas.microsoft.com/office/drawing/2014/main" xmlns="" val="1243242733"/>
                    </a:ext>
                  </a:extLst>
                </a:gridCol>
                <a:gridCol w="27129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42129">
                  <a:extLst>
                    <a:ext uri="{9D8B030D-6E8A-4147-A177-3AD203B41FA5}">
                      <a16:colId xmlns:a16="http://schemas.microsoft.com/office/drawing/2014/main" xmlns="" val="189081466"/>
                    </a:ext>
                  </a:extLst>
                </a:gridCol>
                <a:gridCol w="538893">
                  <a:extLst>
                    <a:ext uri="{9D8B030D-6E8A-4147-A177-3AD203B41FA5}">
                      <a16:colId xmlns:a16="http://schemas.microsoft.com/office/drawing/2014/main" xmlns="" val="4274857590"/>
                    </a:ext>
                  </a:extLst>
                </a:gridCol>
                <a:gridCol w="88244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26418">
                  <a:extLst>
                    <a:ext uri="{9D8B030D-6E8A-4147-A177-3AD203B41FA5}">
                      <a16:colId xmlns:a16="http://schemas.microsoft.com/office/drawing/2014/main" xmlns="" val="1782919959"/>
                    </a:ext>
                  </a:extLst>
                </a:gridCol>
                <a:gridCol w="26391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661986">
                  <a:extLst>
                    <a:ext uri="{9D8B030D-6E8A-4147-A177-3AD203B41FA5}">
                      <a16:colId xmlns:a16="http://schemas.microsoft.com/office/drawing/2014/main" xmlns="" val="2390375732"/>
                    </a:ext>
                  </a:extLst>
                </a:gridCol>
              </a:tblGrid>
              <a:tr h="699027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Брой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нови изследователи в подпомогнатите субекти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Брой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изследователи , работещи в подобрени инфраструктурни обекти за научни изследвания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Н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овопостроени инфраструктурни комплекси в ЦВП и ЦК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Съвместни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научноизследователски проекти, разработени между центровете ЦВП и ЦК и бизнеса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Научни публикации сред първите 10 % от най-цитирани по приоритетните области на ИСИС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Пуб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. </a:t>
                      </a:r>
                      <a:r>
                        <a:rPr lang="ru-RU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разходи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за </a:t>
                      </a:r>
                      <a:r>
                        <a:rPr lang="ru-RU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научноизслед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. и </a:t>
                      </a:r>
                      <a:r>
                        <a:rPr lang="ru-RU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развойна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дейн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. (GOVERD плюс HERD) фин. от </a:t>
                      </a:r>
                      <a:r>
                        <a:rPr lang="ru-RU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предпр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. % от БВП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92909">
                <a:tc gridSpan="11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BG05M2OP001-1.001 "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ИЗГРАЖДАНЕ И РАЗВИТИЕ НА ЦЕНТРОВЕ ЗА ВЪРХОВИ ПОСТИЖЕНИЯ</a:t>
                      </a:r>
                      <a:r>
                        <a:rPr lang="en-US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“/</a:t>
                      </a:r>
                      <a:r>
                        <a:rPr lang="bg-BG" sz="12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Общо предвидени  индикатори по процедурата</a:t>
                      </a: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80212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70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100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40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4,00</a:t>
                      </a: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0,03</a:t>
                      </a: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80212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Предвидени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индикатори по 3 сключени договора по процедура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BG05M2OP001-1.001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80212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70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110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4,00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0,03</a:t>
                      </a: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80212">
                <a:tc gridSpan="1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Общо индикатори, които не са обхванати по процедура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BG05M2OP001-1.001 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80212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bg-BG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</a:t>
                      </a:r>
                      <a:endParaRPr lang="bg-BG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+10</a:t>
                      </a:r>
                      <a:endParaRPr lang="bg-BG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- </a:t>
                      </a:r>
                      <a:r>
                        <a:rPr lang="bg-BG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</a:t>
                      </a:r>
                      <a:endParaRPr lang="bg-BG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2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- 20</a:t>
                      </a:r>
                      <a:endParaRPr lang="bg-BG" sz="1200" b="1" i="0" u="none" strike="noStrike" kern="1200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 </a:t>
                      </a: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18753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BG05M2OP001-1.002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“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Изграждане и развитие на центрове за компетентност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”/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Общо предвидени индикатори по процедурата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180212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180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250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8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110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Не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е включен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0,03</a:t>
                      </a: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180212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Предвидени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индикатори по сключени договори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6+1 </a:t>
                      </a:r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договора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* </a:t>
                      </a:r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по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процедура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BG05M2OP001-1.002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180212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178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</a:t>
                      </a:r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38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7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157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Не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е включен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0,03</a:t>
                      </a: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180212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Общо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индикатори, които не са обхванати по процедура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BG05M2OP001-1.002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18021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- </a:t>
                      </a:r>
                      <a:r>
                        <a:rPr lang="bg-BG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</a:t>
                      </a:r>
                      <a:endParaRPr lang="bg-BG" sz="12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+ </a:t>
                      </a:r>
                      <a:r>
                        <a:rPr lang="bg-BG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8</a:t>
                      </a:r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8</a:t>
                      </a:r>
                      <a:endParaRPr lang="bg-BG" sz="12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-</a:t>
                      </a:r>
                      <a:r>
                        <a:rPr lang="bg-BG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  <a:endParaRPr lang="bg-BG" sz="12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+</a:t>
                      </a:r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48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Не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е включен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0,03</a:t>
                      </a: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53151">
                <a:tc gridSpan="11">
                  <a:txBody>
                    <a:bodyPr/>
                    <a:lstStyle/>
                    <a:p>
                      <a:pPr algn="ctr"/>
                      <a:r>
                        <a:rPr lang="bg-BG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ОП</a:t>
                      </a:r>
                      <a:r>
                        <a:rPr lang="bg-BG" sz="12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НОИР </a:t>
                      </a:r>
                      <a:r>
                        <a:rPr lang="en-US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bg-BG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ИП</a:t>
                      </a:r>
                      <a:r>
                        <a:rPr lang="en-US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: 1a</a:t>
                      </a:r>
                      <a:r>
                        <a:rPr lang="bg-BG" sz="12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Укрепване на </a:t>
                      </a:r>
                      <a:r>
                        <a:rPr lang="bg-BG" sz="1200" b="0" i="0" u="none" strike="noStrike" kern="1200" baseline="0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инфр</a:t>
                      </a:r>
                      <a:r>
                        <a:rPr lang="bg-BG" sz="12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., необходима за научноизследователска и иновационна дейност, подобряване на капацитета за реализиране на достижения в областта на </a:t>
                      </a:r>
                      <a:r>
                        <a:rPr lang="bg-BG" sz="1200" b="0" i="0" u="none" strike="noStrike" kern="1200" baseline="0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научноизслед</a:t>
                      </a:r>
                      <a:r>
                        <a:rPr lang="bg-BG" sz="12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. и </a:t>
                      </a:r>
                      <a:r>
                        <a:rPr lang="bg-BG" sz="1200" b="0" i="0" u="none" strike="noStrike" kern="1200" baseline="0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инов</a:t>
                      </a:r>
                      <a:r>
                        <a:rPr lang="bg-BG" sz="12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. дейност и насърчаване на ЦК, по-специално на центрове, които са от интерес за Европа</a:t>
                      </a:r>
                      <a:r>
                        <a:rPr lang="en-US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. </a:t>
                      </a:r>
                      <a:r>
                        <a:rPr lang="bg-BG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СЦ </a:t>
                      </a:r>
                      <a:r>
                        <a:rPr lang="en-US" sz="12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1:</a:t>
                      </a:r>
                      <a:r>
                        <a:rPr lang="bg-BG" sz="12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dirty="0" smtClean="0"/>
                        <a:t>Развитие на върхови и </a:t>
                      </a:r>
                      <a:r>
                        <a:rPr lang="ru-RU" sz="1200" dirty="0" err="1" smtClean="0"/>
                        <a:t>пазарно-ориентирани</a:t>
                      </a:r>
                      <a:r>
                        <a:rPr lang="ru-RU" sz="1200" dirty="0" smtClean="0"/>
                        <a:t> науч. </a:t>
                      </a:r>
                      <a:r>
                        <a:rPr lang="ru-RU" sz="1200" dirty="0" err="1" smtClean="0"/>
                        <a:t>изслед</a:t>
                      </a:r>
                      <a:r>
                        <a:rPr lang="ru-RU" sz="1200" dirty="0" smtClean="0"/>
                        <a:t>.</a:t>
                      </a:r>
                      <a:endParaRPr lang="en-US" sz="1200" b="0" i="0" u="none" strike="noStrike" kern="1200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180212"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300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350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11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150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4,00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0,03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349986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Общ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брой на </a:t>
                      </a:r>
                      <a:r>
                        <a:rPr lang="bg-BG" sz="1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изследов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.  инфраструктура от европейско значение съгласно ИСИС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Националната пътна карта за научна инфраструктура, разпределена по тематични области</a:t>
                      </a:r>
                      <a:endParaRPr lang="en-US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47271793"/>
                  </a:ext>
                </a:extLst>
              </a:tr>
              <a:tr h="180212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Тематична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област 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ЦВП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По стратегия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и ПК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ЦК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По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стратегия и ПК</a:t>
                      </a:r>
                      <a:endParaRPr lang="bg-BG" sz="10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ЦВП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- </a:t>
                      </a:r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договаряне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ЦК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-</a:t>
                      </a:r>
                      <a:r>
                        <a:rPr lang="en-US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договаряне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Баланс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93199980"/>
                  </a:ext>
                </a:extLst>
              </a:tr>
              <a:tr h="180212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bg-BG" sz="1100" dirty="0" err="1" smtClean="0"/>
                        <a:t>Мехатроника</a:t>
                      </a:r>
                      <a:r>
                        <a:rPr lang="bg-BG" sz="1100" dirty="0" smtClean="0"/>
                        <a:t> и чисти технологии</a:t>
                      </a:r>
                      <a:endParaRPr lang="bg-BG" sz="11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В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изпълнение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45379502"/>
                  </a:ext>
                </a:extLst>
              </a:tr>
              <a:tr h="180212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Информатика и информационни и комуникационни</a:t>
                      </a:r>
                    </a:p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технологии</a:t>
                      </a:r>
                      <a:endParaRPr lang="bg-BG" sz="11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  2 *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В</a:t>
                      </a:r>
                      <a:r>
                        <a:rPr lang="bg-BG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изпълнение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97312961"/>
                  </a:ext>
                </a:extLst>
              </a:tr>
              <a:tr h="180212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100" dirty="0" smtClean="0"/>
                        <a:t>Индустрия за здравословен живот и био-технологии</a:t>
                      </a:r>
                      <a:endParaRPr lang="bg-BG" sz="11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- 1 </a:t>
                      </a:r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ЦВП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57018008"/>
                  </a:ext>
                </a:extLst>
              </a:tr>
              <a:tr h="180212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100" dirty="0" smtClean="0"/>
                        <a:t>Нови технологии в креативните и рекреативните индустрии</a:t>
                      </a:r>
                      <a:endParaRPr lang="en-US" sz="11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- 1 </a:t>
                      </a:r>
                      <a:r>
                        <a:rPr lang="bg-BG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ЦК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endParaRPr lang="bg-BG" sz="12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692" marR="7692" marT="769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19007935"/>
                  </a:ext>
                </a:extLst>
              </a:tr>
            </a:tbl>
          </a:graphicData>
        </a:graphic>
      </p:graphicFrame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54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495143" y="1928457"/>
            <a:ext cx="4937760" cy="302131"/>
          </a:xfrm>
        </p:spPr>
        <p:txBody>
          <a:bodyPr vert="horz" lIns="0" tIns="45720" rIns="0" bIns="45720" rtlCol="0">
            <a:normAutofit fontScale="70000" lnSpcReduction="20000"/>
          </a:bodyPr>
          <a:lstStyle/>
          <a:p>
            <a:pPr algn="ctr"/>
            <a:r>
              <a:rPr lang="bg-BG" dirty="0" smtClean="0"/>
              <a:t>Прогнозен бюджет </a:t>
            </a:r>
            <a:r>
              <a:rPr lang="en-US" dirty="0" smtClean="0"/>
              <a:t> </a:t>
            </a:r>
            <a:r>
              <a:rPr lang="en-US" dirty="0"/>
              <a:t>– </a:t>
            </a:r>
            <a:r>
              <a:rPr lang="bg-BG" dirty="0" smtClean="0"/>
              <a:t>ЦВП</a:t>
            </a:r>
            <a:r>
              <a:rPr lang="en-US" dirty="0" smtClean="0"/>
              <a:t> </a:t>
            </a:r>
            <a:r>
              <a:rPr lang="en-US" dirty="0"/>
              <a:t>– 200 000 000 </a:t>
            </a:r>
            <a:r>
              <a:rPr lang="bg-BG" dirty="0" smtClean="0"/>
              <a:t>лева</a:t>
            </a:r>
            <a:endParaRPr lang="bg-BG" dirty="0"/>
          </a:p>
          <a:p>
            <a:pPr algn="ctr"/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6659491" y="1949447"/>
            <a:ext cx="4937760" cy="332115"/>
          </a:xfrm>
        </p:spPr>
        <p:txBody>
          <a:bodyPr>
            <a:normAutofit fontScale="70000" lnSpcReduction="20000"/>
          </a:bodyPr>
          <a:lstStyle/>
          <a:p>
            <a:r>
              <a:rPr lang="bg-BG" dirty="0" smtClean="0"/>
              <a:t>Прогнозен бюджет</a:t>
            </a:r>
            <a:r>
              <a:rPr lang="en-US" dirty="0" smtClean="0"/>
              <a:t> – </a:t>
            </a:r>
            <a:r>
              <a:rPr lang="bg-BG" dirty="0" smtClean="0"/>
              <a:t>ЦК</a:t>
            </a:r>
            <a:r>
              <a:rPr lang="en-US" dirty="0" smtClean="0"/>
              <a:t> – 150 000 000 </a:t>
            </a:r>
            <a:r>
              <a:rPr lang="bg-BG" dirty="0" smtClean="0"/>
              <a:t>лева</a:t>
            </a:r>
            <a:endParaRPr lang="bg-BG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405467"/>
          </a:xfrm>
        </p:spPr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bg-BG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Наличен финансов ресурс по процедури </a:t>
            </a:r>
            <a:r>
              <a:rPr lang="en-US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BG05M2OP001-1.001 – </a:t>
            </a:r>
            <a:r>
              <a:rPr lang="bg-BG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ЦВП  и </a:t>
            </a:r>
            <a:r>
              <a:rPr lang="en-US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BG05M2OP001-1.002 - </a:t>
            </a:r>
            <a:r>
              <a:rPr lang="bg-BG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ЦК</a:t>
            </a:r>
            <a:endParaRPr lang="bg-BG" sz="1700" b="1" cap="small" dirty="0">
              <a:solidFill>
                <a:srgbClr val="A51321"/>
              </a:solidFill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6141124"/>
              </p:ext>
            </p:extLst>
          </p:nvPr>
        </p:nvGraphicFramePr>
        <p:xfrm>
          <a:off x="220824" y="2495502"/>
          <a:ext cx="5737064" cy="3449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338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5491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20877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bg-BG" sz="1400" b="1" dirty="0" smtClean="0">
                          <a:latin typeface="Candara" panose="020E0502030303020204" pitchFamily="34" charset="0"/>
                        </a:rPr>
                        <a:t>К</a:t>
                      </a:r>
                      <a:r>
                        <a:rPr lang="bg-BG" sz="1400" b="1" baseline="0" dirty="0" smtClean="0">
                          <a:latin typeface="Candara" panose="020E0502030303020204" pitchFamily="34" charset="0"/>
                        </a:rPr>
                        <a:t>омпонент</a:t>
                      </a:r>
                      <a:r>
                        <a:rPr lang="bg-BG" sz="1400" b="1" dirty="0" smtClean="0">
                          <a:latin typeface="Candara" panose="020E0502030303020204" pitchFamily="34" charset="0"/>
                        </a:rPr>
                        <a:t>/ Бюджет</a:t>
                      </a:r>
                      <a:endParaRPr lang="bg-BG" sz="1400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1400" b="1" dirty="0" smtClean="0">
                          <a:latin typeface="Candara" panose="020E0502030303020204" pitchFamily="34" charset="0"/>
                        </a:rPr>
                        <a:t>Договорени</a:t>
                      </a:r>
                      <a:r>
                        <a:rPr lang="bg-BG" sz="1400" b="1" baseline="0" dirty="0" smtClean="0">
                          <a:latin typeface="Candara" panose="020E0502030303020204" pitchFamily="34" charset="0"/>
                        </a:rPr>
                        <a:t> в лева</a:t>
                      </a:r>
                      <a:endParaRPr lang="bg-BG" sz="1400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1400" b="1" dirty="0" smtClean="0">
                          <a:latin typeface="Candara" panose="020E0502030303020204" pitchFamily="34" charset="0"/>
                        </a:rPr>
                        <a:t>Финансов</a:t>
                      </a:r>
                      <a:r>
                        <a:rPr lang="bg-BG" sz="1400" b="1" baseline="0" dirty="0" smtClean="0">
                          <a:latin typeface="Candara" panose="020E0502030303020204" pitchFamily="34" charset="0"/>
                        </a:rPr>
                        <a:t> ресурс в лева</a:t>
                      </a:r>
                      <a:endParaRPr lang="bg-BG" sz="1400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dirty="0" smtClean="0"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latin typeface="Candara" panose="020E0502030303020204" pitchFamily="34" charset="0"/>
                        </a:rPr>
                        <a:t> 1</a:t>
                      </a:r>
                    </a:p>
                    <a:p>
                      <a:r>
                        <a:rPr lang="en-US" dirty="0" smtClean="0">
                          <a:latin typeface="Candara" panose="020E0502030303020204" pitchFamily="34" charset="0"/>
                        </a:rPr>
                        <a:t>70 000 000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bg-BG" dirty="0" smtClean="0">
                          <a:latin typeface="Candara" panose="020E0502030303020204" pitchFamily="34" charset="0"/>
                        </a:rPr>
                        <a:t>69</a:t>
                      </a:r>
                      <a:r>
                        <a:rPr lang="en-US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dirty="0" smtClean="0">
                          <a:latin typeface="Candara" panose="020E0502030303020204" pitchFamily="34" charset="0"/>
                        </a:rPr>
                        <a:t>184</a:t>
                      </a:r>
                      <a:r>
                        <a:rPr lang="en-US" dirty="0" smtClean="0"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dirty="0" smtClean="0">
                          <a:latin typeface="Candara" panose="020E0502030303020204" pitchFamily="34" charset="0"/>
                        </a:rPr>
                        <a:t>529,81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latin typeface="Candara" panose="020E0502030303020204" pitchFamily="34" charset="0"/>
                        </a:rPr>
                        <a:t>815 470,19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dirty="0" smtClean="0"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latin typeface="Candara" panose="020E0502030303020204" pitchFamily="34" charset="0"/>
                        </a:rPr>
                        <a:t> 2</a:t>
                      </a:r>
                    </a:p>
                    <a:p>
                      <a:r>
                        <a:rPr lang="en-US" dirty="0" smtClean="0">
                          <a:latin typeface="Candara" panose="020E0502030303020204" pitchFamily="34" charset="0"/>
                        </a:rPr>
                        <a:t>30</a:t>
                      </a:r>
                      <a:r>
                        <a:rPr lang="en-US" baseline="0" dirty="0" smtClean="0">
                          <a:latin typeface="Candara" panose="020E0502030303020204" pitchFamily="34" charset="0"/>
                        </a:rPr>
                        <a:t> 000 000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latin typeface="Candara" panose="020E0502030303020204" pitchFamily="34" charset="0"/>
                        </a:rPr>
                        <a:t>29 781 882,42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latin typeface="Candara" panose="020E0502030303020204" pitchFamily="34" charset="0"/>
                        </a:rPr>
                        <a:t>218 117,58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dirty="0" smtClean="0"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latin typeface="Candara" panose="020E0502030303020204" pitchFamily="34" charset="0"/>
                        </a:rPr>
                        <a:t> 3</a:t>
                      </a:r>
                    </a:p>
                    <a:p>
                      <a:r>
                        <a:rPr lang="en-US" dirty="0" smtClean="0">
                          <a:latin typeface="Candara" panose="020E0502030303020204" pitchFamily="34" charset="0"/>
                        </a:rPr>
                        <a:t>70 000 000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latin typeface="Candara" panose="020E0502030303020204" pitchFamily="34" charset="0"/>
                        </a:rPr>
                        <a:t>0,00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latin typeface="Candara" panose="020E0502030303020204" pitchFamily="34" charset="0"/>
                        </a:rPr>
                        <a:t>70 000 000,00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dirty="0" smtClean="0"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latin typeface="Candara" panose="020E0502030303020204" pitchFamily="34" charset="0"/>
                        </a:rPr>
                        <a:t> 4</a:t>
                      </a:r>
                    </a:p>
                    <a:p>
                      <a:r>
                        <a:rPr lang="en-US" dirty="0" smtClean="0">
                          <a:latin typeface="Candara" panose="020E0502030303020204" pitchFamily="34" charset="0"/>
                        </a:rPr>
                        <a:t>30 000 000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29 785 549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,49</a:t>
                      </a:r>
                      <a:endParaRPr lang="bg-BG" dirty="0" smtClean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latin typeface="Candara" panose="020E0502030303020204" pitchFamily="34" charset="0"/>
                        </a:rPr>
                        <a:t>214 450,51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b="1" dirty="0" smtClean="0">
                          <a:latin typeface="Candara" panose="020E0502030303020204" pitchFamily="34" charset="0"/>
                        </a:rPr>
                        <a:t>Общо</a:t>
                      </a:r>
                      <a:endParaRPr lang="bg-BG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 smtClean="0">
                          <a:latin typeface="Candara" panose="020E0502030303020204" pitchFamily="34" charset="0"/>
                        </a:rPr>
                        <a:t>128 751 962,34</a:t>
                      </a:r>
                      <a:endParaRPr lang="bg-BG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 smtClean="0">
                          <a:latin typeface="Candara" panose="020E0502030303020204" pitchFamily="34" charset="0"/>
                        </a:rPr>
                        <a:t>71 248 038,28</a:t>
                      </a:r>
                      <a:endParaRPr lang="bg-BG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2851657"/>
              </p:ext>
            </p:extLst>
          </p:nvPr>
        </p:nvGraphicFramePr>
        <p:xfrm>
          <a:off x="6305738" y="2495502"/>
          <a:ext cx="5645267" cy="3449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338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5491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1697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bg-BG" sz="1400" dirty="0" smtClean="0"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sz="1400" dirty="0" smtClean="0">
                          <a:latin typeface="Candara" panose="020E0502030303020204" pitchFamily="34" charset="0"/>
                        </a:rPr>
                        <a:t>/ </a:t>
                      </a:r>
                      <a:r>
                        <a:rPr lang="bg-BG" sz="1400" dirty="0" smtClean="0">
                          <a:latin typeface="Candara" panose="020E0502030303020204" pitchFamily="34" charset="0"/>
                        </a:rPr>
                        <a:t>Бюджет</a:t>
                      </a:r>
                      <a:endParaRPr lang="bg-BG" sz="14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1400" baseline="0" dirty="0" smtClean="0">
                          <a:latin typeface="Candara" panose="020E0502030303020204" pitchFamily="34" charset="0"/>
                        </a:rPr>
                        <a:t>Договорени в лева</a:t>
                      </a:r>
                      <a:endParaRPr lang="bg-BG" sz="14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1400" dirty="0" smtClean="0">
                          <a:latin typeface="Candara" panose="020E0502030303020204" pitchFamily="34" charset="0"/>
                        </a:rPr>
                        <a:t>Финансов</a:t>
                      </a:r>
                      <a:r>
                        <a:rPr lang="bg-BG" sz="1400" baseline="0" dirty="0" smtClean="0">
                          <a:latin typeface="Candara" panose="020E0502030303020204" pitchFamily="34" charset="0"/>
                        </a:rPr>
                        <a:t> ресурс в лева</a:t>
                      </a:r>
                      <a:endParaRPr lang="bg-BG" sz="1400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dirty="0" smtClean="0"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latin typeface="Candara" panose="020E0502030303020204" pitchFamily="34" charset="0"/>
                        </a:rPr>
                        <a:t> 1</a:t>
                      </a:r>
                    </a:p>
                    <a:p>
                      <a:r>
                        <a:rPr lang="en-US" dirty="0" smtClean="0">
                          <a:latin typeface="Candara" panose="020E0502030303020204" pitchFamily="34" charset="0"/>
                        </a:rPr>
                        <a:t>48 000 000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latin typeface="Candara" panose="020E0502030303020204" pitchFamily="34" charset="0"/>
                        </a:rPr>
                        <a:t>47 237 645</a:t>
                      </a:r>
                      <a:r>
                        <a:rPr lang="bg-BG" dirty="0" smtClean="0">
                          <a:latin typeface="Candara" panose="020E0502030303020204" pitchFamily="34" charset="0"/>
                        </a:rPr>
                        <a:t>,</a:t>
                      </a:r>
                      <a:r>
                        <a:rPr lang="en-US" dirty="0" smtClean="0">
                          <a:latin typeface="Candara" panose="020E0502030303020204" pitchFamily="34" charset="0"/>
                        </a:rPr>
                        <a:t>03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latin typeface="Candara" panose="020E0502030303020204" pitchFamily="34" charset="0"/>
                        </a:rPr>
                        <a:t>762 354,97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dirty="0" smtClean="0"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latin typeface="Candara" panose="020E0502030303020204" pitchFamily="34" charset="0"/>
                        </a:rPr>
                        <a:t> 2</a:t>
                      </a:r>
                    </a:p>
                    <a:p>
                      <a:r>
                        <a:rPr lang="en-US" dirty="0" smtClean="0">
                          <a:latin typeface="Candara" panose="020E0502030303020204" pitchFamily="34" charset="0"/>
                        </a:rPr>
                        <a:t>27 000 000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latin typeface="Candara" panose="020E0502030303020204" pitchFamily="34" charset="0"/>
                        </a:rPr>
                        <a:t>26 833 868,86*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latin typeface="Candara" panose="020E0502030303020204" pitchFamily="34" charset="0"/>
                        </a:rPr>
                        <a:t>166 131,14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dirty="0" smtClean="0"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latin typeface="Candara" panose="020E0502030303020204" pitchFamily="34" charset="0"/>
                        </a:rPr>
                        <a:t> 3</a:t>
                      </a:r>
                    </a:p>
                    <a:p>
                      <a:r>
                        <a:rPr lang="en-US" dirty="0" smtClean="0">
                          <a:latin typeface="Candara" panose="020E0502030303020204" pitchFamily="34" charset="0"/>
                        </a:rPr>
                        <a:t>48 000 000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latin typeface="Candara" panose="020E0502030303020204" pitchFamily="34" charset="0"/>
                        </a:rPr>
                        <a:t>47 263 073,91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latin typeface="Candara" panose="020E0502030303020204" pitchFamily="34" charset="0"/>
                        </a:rPr>
                        <a:t>736 926,09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dirty="0" smtClean="0">
                          <a:latin typeface="Candara" panose="020E0502030303020204" pitchFamily="34" charset="0"/>
                        </a:rPr>
                        <a:t>Компонент</a:t>
                      </a:r>
                      <a:r>
                        <a:rPr lang="en-US" dirty="0" smtClean="0">
                          <a:latin typeface="Candara" panose="020E0502030303020204" pitchFamily="34" charset="0"/>
                        </a:rPr>
                        <a:t> 4</a:t>
                      </a:r>
                    </a:p>
                    <a:p>
                      <a:r>
                        <a:rPr lang="en-US" dirty="0" smtClean="0">
                          <a:latin typeface="Candara" panose="020E0502030303020204" pitchFamily="34" charset="0"/>
                        </a:rPr>
                        <a:t>27 000 000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13</a:t>
                      </a:r>
                      <a:r>
                        <a:rPr lang="bg-BG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379</a:t>
                      </a:r>
                      <a:r>
                        <a:rPr lang="bg-BG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12</a:t>
                      </a:r>
                      <a:r>
                        <a:rPr lang="bg-BG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,35</a:t>
                      </a:r>
                      <a:endParaRPr lang="bg-BG" dirty="0" smtClean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>
                          <a:latin typeface="Candara" panose="020E0502030303020204" pitchFamily="34" charset="0"/>
                        </a:rPr>
                        <a:t>13 620 870,65</a:t>
                      </a:r>
                      <a:endParaRPr lang="bg-BG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bg-BG" b="1" dirty="0" smtClean="0">
                          <a:latin typeface="Candara" panose="020E0502030303020204" pitchFamily="34" charset="0"/>
                        </a:rPr>
                        <a:t>О</a:t>
                      </a:r>
                      <a:r>
                        <a:rPr lang="bg-BG" b="1" baseline="0" dirty="0" smtClean="0">
                          <a:latin typeface="Candara" panose="020E0502030303020204" pitchFamily="34" charset="0"/>
                        </a:rPr>
                        <a:t>бщо</a:t>
                      </a:r>
                      <a:endParaRPr lang="bg-BG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 smtClean="0">
                          <a:latin typeface="Candara" panose="020E0502030303020204" pitchFamily="34" charset="0"/>
                        </a:rPr>
                        <a:t>134 713 717,15*</a:t>
                      </a:r>
                      <a:endParaRPr lang="bg-BG" b="1" dirty="0">
                        <a:latin typeface="Candara" panose="020E0502030303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 smtClean="0">
                          <a:latin typeface="Candara" panose="020E0502030303020204" pitchFamily="34" charset="0"/>
                        </a:rPr>
                        <a:t>15 286 282,85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108323" y="5974096"/>
            <a:ext cx="6037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b="1" dirty="0" smtClean="0"/>
              <a:t>Наличен финансов ресурс </a:t>
            </a:r>
            <a:r>
              <a:rPr lang="en-US" b="1" dirty="0" smtClean="0"/>
              <a:t>– </a:t>
            </a:r>
            <a:r>
              <a:rPr lang="bg-BG" b="1" dirty="0" smtClean="0"/>
              <a:t>ЦВП</a:t>
            </a:r>
            <a:r>
              <a:rPr lang="en-US" b="1" dirty="0" smtClean="0"/>
              <a:t> + </a:t>
            </a:r>
            <a:r>
              <a:rPr lang="bg-BG" b="1" dirty="0" smtClean="0"/>
              <a:t>ЦК</a:t>
            </a:r>
            <a:r>
              <a:rPr lang="en-US" b="1" dirty="0" smtClean="0"/>
              <a:t> </a:t>
            </a:r>
            <a:r>
              <a:rPr lang="en-US" b="1" dirty="0"/>
              <a:t>– </a:t>
            </a:r>
            <a:r>
              <a:rPr lang="en-US" b="1" dirty="0" smtClean="0"/>
              <a:t>86 534 321.13 </a:t>
            </a:r>
            <a:r>
              <a:rPr lang="bg-BG" b="1" dirty="0" smtClean="0"/>
              <a:t>ЛЕВА</a:t>
            </a:r>
            <a:endParaRPr lang="bg-BG" b="1" dirty="0"/>
          </a:p>
        </p:txBody>
      </p:sp>
      <p:sp>
        <p:nvSpPr>
          <p:cNvPr id="8" name="Rectangle 7"/>
          <p:cNvSpPr/>
          <p:nvPr/>
        </p:nvSpPr>
        <p:spPr>
          <a:xfrm>
            <a:off x="5579589" y="6509341"/>
            <a:ext cx="637141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* </a:t>
            </a:r>
            <a:r>
              <a:rPr lang="bg-BG" sz="1200" dirty="0" smtClean="0"/>
              <a:t>ЦК</a:t>
            </a:r>
            <a:r>
              <a:rPr lang="en-US" sz="1200" dirty="0" smtClean="0"/>
              <a:t> </a:t>
            </a:r>
            <a:r>
              <a:rPr lang="bg-BG" sz="1200" dirty="0" smtClean="0"/>
              <a:t>сумата на сключените договори включва</a:t>
            </a:r>
            <a:r>
              <a:rPr lang="en-US" sz="1200" dirty="0" smtClean="0"/>
              <a:t> PP000</a:t>
            </a:r>
            <a:r>
              <a:rPr lang="bg-BG" sz="1200" dirty="0" smtClean="0"/>
              <a:t>6</a:t>
            </a:r>
            <a:r>
              <a:rPr lang="en-US" sz="1200" dirty="0" smtClean="0"/>
              <a:t>, </a:t>
            </a:r>
            <a:r>
              <a:rPr lang="bg-BG" sz="1200" dirty="0" smtClean="0"/>
              <a:t>по който все още не е сключен договор</a:t>
            </a:r>
            <a:endParaRPr lang="en-US" sz="1200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967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65614"/>
            <a:ext cx="11821886" cy="3802954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000" b="1" u="sng" dirty="0" smtClean="0">
                <a:solidFill>
                  <a:schemeClr val="accent1">
                    <a:lumMod val="75000"/>
                  </a:schemeClr>
                </a:solidFill>
              </a:rPr>
              <a:t>Цветан Спасов,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000" b="1" u="sng" dirty="0" smtClean="0">
                <a:solidFill>
                  <a:schemeClr val="accent1">
                    <a:lumMod val="75000"/>
                  </a:schemeClr>
                </a:solidFill>
              </a:rPr>
              <a:t>Дирекция „Подбор на проекти и договаряне“</a:t>
            </a:r>
            <a:endParaRPr lang="en-US" sz="2000" b="1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000" b="1" u="sng" dirty="0" smtClean="0">
                <a:solidFill>
                  <a:schemeClr val="accent1">
                    <a:lumMod val="75000"/>
                  </a:schemeClr>
                </a:solidFill>
              </a:rPr>
              <a:t>Данни за контакт: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България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1113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София, Бул. ,,Цариградско шосе 125,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Блок  5, Ет.1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Телефон: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+359 2 46 76 10</a:t>
            </a: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9</a:t>
            </a: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http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://sf.mon.bg/</a:t>
            </a:r>
            <a:endParaRPr lang="bg-BG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3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Благодаря за вниманието!</a:t>
            </a:r>
            <a:endParaRPr lang="en-US" sz="30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6112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4604</TotalTime>
  <Words>1835</Words>
  <Application>Microsoft Office PowerPoint</Application>
  <PresentationFormat>Widescreen</PresentationFormat>
  <Paragraphs>563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Calibri</vt:lpstr>
      <vt:lpstr>Calibri Light</vt:lpstr>
      <vt:lpstr>Candara</vt:lpstr>
      <vt:lpstr>Courier New</vt:lpstr>
      <vt:lpstr>Roboto</vt:lpstr>
      <vt:lpstr>Times New Roman</vt:lpstr>
      <vt:lpstr>Wingdings</vt:lpstr>
      <vt:lpstr>Retrospect</vt:lpstr>
      <vt:lpstr> ПРИОРИТЕТНА ОС 1. НА ОП НОИР 2014-2020  КОМИТЕТ ЗА НАБЛЮДЕНИЕ НА ОП НОИР СОФИЯ, 18 май 2018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Обжалвания пред Административен съд</vt:lpstr>
      <vt:lpstr>PowerPoint Presentation</vt:lpstr>
      <vt:lpstr>PowerPoint Presentation</vt:lpstr>
      <vt:lpstr>Наличен финансов ресурс по процедури BG05M2OP001-1.001 – ЦВП  и  BG05M2OP001-1.002 - ЦК</vt:lpstr>
      <vt:lpstr>Благодаря за вниманието!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ИНФОРМАЦИЯ  ЗА ИЗПЪЛНЕНИЕТО НА ОПЕРАТИВНА ПРОГРАМА  „НАУКА И ОБРАЗОВАНИЕ ЗА ИНТЕЛИГЕНТЕН РАСТЕЖ“ 2014-2020 Г.</dc:title>
  <dc:creator>Svetomira G Kaloyanova</dc:creator>
  <cp:lastModifiedBy>Ivan Popov</cp:lastModifiedBy>
  <cp:revision>340</cp:revision>
  <cp:lastPrinted>2017-11-17T12:00:46Z</cp:lastPrinted>
  <dcterms:created xsi:type="dcterms:W3CDTF">2016-05-13T12:08:51Z</dcterms:created>
  <dcterms:modified xsi:type="dcterms:W3CDTF">2018-05-03T14:16:07Z</dcterms:modified>
</cp:coreProperties>
</file>