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media/image20.jpg" ContentType="image/jpg"/>
  <Override PartName="/ppt/notesSlides/notesSlide6.xml" ContentType="application/vnd.openxmlformats-officedocument.presentationml.notesSlide+xml"/>
  <Override PartName="/ppt/media/image24.jpg" ContentType="image/jpg"/>
  <Override PartName="/ppt/media/image26.jpg" ContentType="image/jpg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media/image33.jpg" ContentType="image/jpg"/>
  <Override PartName="/ppt/media/image34.jpg" ContentType="image/jpg"/>
  <Override PartName="/ppt/media/image35.jpg" ContentType="image/jpg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5"/>
  </p:notesMasterIdLst>
  <p:sldIdLst>
    <p:sldId id="256" r:id="rId2"/>
    <p:sldId id="328" r:id="rId3"/>
    <p:sldId id="338" r:id="rId4"/>
    <p:sldId id="339" r:id="rId5"/>
    <p:sldId id="347" r:id="rId6"/>
    <p:sldId id="340" r:id="rId7"/>
    <p:sldId id="341" r:id="rId8"/>
    <p:sldId id="342" r:id="rId9"/>
    <p:sldId id="346" r:id="rId10"/>
    <p:sldId id="348" r:id="rId11"/>
    <p:sldId id="344" r:id="rId12"/>
    <p:sldId id="345" r:id="rId13"/>
    <p:sldId id="333" r:id="rId14"/>
  </p:sldIdLst>
  <p:sldSz cx="12192000" cy="6858000"/>
  <p:notesSz cx="6797675" cy="9926638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A44A92C-FC6B-46C3-BDB3-F85B1AFFAC7A}">
          <p14:sldIdLst>
            <p14:sldId id="256"/>
            <p14:sldId id="328"/>
            <p14:sldId id="338"/>
            <p14:sldId id="339"/>
            <p14:sldId id="347"/>
            <p14:sldId id="340"/>
            <p14:sldId id="341"/>
            <p14:sldId id="342"/>
            <p14:sldId id="346"/>
            <p14:sldId id="348"/>
            <p14:sldId id="344"/>
            <p14:sldId id="345"/>
          </p14:sldIdLst>
        </p14:section>
        <p14:section name="Untitled Section" id="{52B0977C-0AC9-4D01-9ECA-7E208D5902D2}">
          <p14:sldIdLst>
            <p14:sldId id="33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oana Bozhilova" initials="YB" lastIdx="2" clrIdx="0">
    <p:extLst>
      <p:ext uri="{19B8F6BF-5375-455C-9EA6-DF929625EA0E}">
        <p15:presenceInfo xmlns:p15="http://schemas.microsoft.com/office/powerpoint/2012/main" userId="S-1-5-21-3470032345-2211321583-660534131-4752" providerId="AD"/>
      </p:ext>
    </p:extLst>
  </p:cmAuthor>
  <p:cmAuthor id="2" name="Author" initials="VT" lastIdx="1" clrIdx="1">
    <p:extLst>
      <p:ext uri="{19B8F6BF-5375-455C-9EA6-DF929625EA0E}">
        <p15:presenceInfo xmlns:p15="http://schemas.microsoft.com/office/powerpoint/2012/main" userId="Author" providerId="None"/>
      </p:ext>
    </p:extLst>
  </p:cmAuthor>
  <p:cmAuthor id="3" name="Zhivko Yordanov" initials="ZY" lastIdx="2" clrIdx="2">
    <p:extLst>
      <p:ext uri="{19B8F6BF-5375-455C-9EA6-DF929625EA0E}">
        <p15:presenceInfo xmlns:p15="http://schemas.microsoft.com/office/powerpoint/2012/main" userId="Zhivko Yordanov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C7E5"/>
    <a:srgbClr val="50D0FF"/>
    <a:srgbClr val="FFFFFF"/>
    <a:srgbClr val="4DDB5E"/>
    <a:srgbClr val="C8DEF0"/>
    <a:srgbClr val="84B4DC"/>
    <a:srgbClr val="66A2D4"/>
    <a:srgbClr val="CAFAF9"/>
    <a:srgbClr val="A5F5F3"/>
    <a:srgbClr val="69ED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97" autoAdjust="0"/>
    <p:restoredTop sz="90834" autoAdjust="0"/>
  </p:normalViewPr>
  <p:slideViewPr>
    <p:cSldViewPr snapToGrid="0">
      <p:cViewPr varScale="1">
        <p:scale>
          <a:sx n="103" d="100"/>
          <a:sy n="103" d="100"/>
        </p:scale>
        <p:origin x="64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8F812-7761-4084-8A01-A7297743C1A1}" type="datetimeFigureOut">
              <a:rPr lang="bg-BG" smtClean="0"/>
              <a:t>2.7.2025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FE4BE-0A7D-41F3-A0EB-44B74E793C5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9069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1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9946653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2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1243378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6FE4BE-0A7D-41F3-A0EB-44B74E793C5F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09499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6FE4BE-0A7D-41F3-A0EB-44B74E793C5F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92233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6FE4BE-0A7D-41F3-A0EB-44B74E793C5F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39758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6FE4BE-0A7D-41F3-A0EB-44B74E793C5F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21365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6FE4BE-0A7D-41F3-A0EB-44B74E793C5F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12855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6FE4BE-0A7D-41F3-A0EB-44B74E793C5F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40403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6FE4BE-0A7D-41F3-A0EB-44B74E793C5F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0481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6FE4BE-0A7D-41F3-A0EB-44B74E793C5F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31222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6FE4BE-0A7D-41F3-A0EB-44B74E793C5F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60092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6FE4BE-0A7D-41F3-A0EB-44B74E793C5F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4432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1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2935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218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12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52735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181281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57" r="37835"/>
          <a:stretch/>
        </p:blipFill>
        <p:spPr>
          <a:xfrm>
            <a:off x="4554075" y="100997"/>
            <a:ext cx="3083849" cy="62150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41E6FE0-A2FD-46BC-9188-F654B7037327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365" y="198089"/>
            <a:ext cx="1375258" cy="500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054F5E0-4E65-44C2-9F95-379F67736C67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04" y="186328"/>
            <a:ext cx="2057400" cy="500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48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64" r:id="rId3"/>
    <p:sldLayoutId id="2147483663" r:id="rId4"/>
    <p:sldLayoutId id="2147483650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4.pn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hyperlink" Target="https://commission.europa.eu/system/files/2021-05/eu-emblem-rules_bg.pdf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g"/><Relationship Id="rId5" Type="http://schemas.openxmlformats.org/officeDocument/2006/relationships/image" Target="../media/image25.png"/><Relationship Id="rId4" Type="http://schemas.openxmlformats.org/officeDocument/2006/relationships/image" Target="../media/image2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JPG"/><Relationship Id="rId7" Type="http://schemas.openxmlformats.org/officeDocument/2006/relationships/image" Target="../media/image3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ec.europa.eu/regional_policy/policy/communication/online-generator_bg?lang=bg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G"/><Relationship Id="rId5" Type="http://schemas.openxmlformats.org/officeDocument/2006/relationships/image" Target="../media/image37.JPG"/><Relationship Id="rId4" Type="http://schemas.openxmlformats.org/officeDocument/2006/relationships/hyperlink" Target="https://ec.europa.eu/regional_policy/en/information/logos_downloadcenter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65760" y="2442089"/>
            <a:ext cx="5376037" cy="2591550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Видимост,</a:t>
            </a:r>
            <a:br>
              <a:rPr lang="ru-RU" sz="54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54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прозрачност и комуникация</a:t>
            </a:r>
            <a:br>
              <a:rPr lang="en-US" sz="2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sz="2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br>
              <a:rPr lang="bg-BG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2800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D6D36F-15FE-4BC6-8E8C-1695EAFA7A44}"/>
              </a:ext>
            </a:extLst>
          </p:cNvPr>
          <p:cNvSpPr txBox="1"/>
          <p:nvPr/>
        </p:nvSpPr>
        <p:spPr>
          <a:xfrm>
            <a:off x="2222513" y="5830886"/>
            <a:ext cx="166252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ea typeface="+mj-ea"/>
                <a:cs typeface="+mj-cs"/>
              </a:rPr>
              <a:t>3</a:t>
            </a:r>
            <a:r>
              <a:rPr kumimoji="0" lang="bg-BG" sz="20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j-ea"/>
                <a:cs typeface="+mj-cs"/>
              </a:rPr>
              <a:t> </a:t>
            </a:r>
            <a:r>
              <a:rPr kumimoji="0" lang="bg-BG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j-ea"/>
                <a:cs typeface="+mj-cs"/>
              </a:rPr>
              <a:t>юли 2025 г.</a:t>
            </a:r>
            <a:b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j-ea"/>
                <a:cs typeface="+mj-cs"/>
              </a:rPr>
            </a:br>
            <a:endParaRPr lang="bg-BG" b="1" dirty="0"/>
          </a:p>
        </p:txBody>
      </p:sp>
    </p:spTree>
    <p:extLst>
      <p:ext uri="{BB962C8B-B14F-4D97-AF65-F5344CB8AC3E}">
        <p14:creationId xmlns:p14="http://schemas.microsoft.com/office/powerpoint/2010/main" val="3332911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DA1637-4088-4AC0-B21D-3ADD317F34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1B67B59-46C5-445A-99D7-302CB6ED4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000" y="945414"/>
            <a:ext cx="11029616" cy="988332"/>
          </a:xfrm>
        </p:spPr>
        <p:txBody>
          <a:bodyPr/>
          <a:lstStyle/>
          <a:p>
            <a:r>
              <a:rPr lang="bg-BG" sz="3600" b="1" dirty="0"/>
              <a:t>Нормативна рамка</a:t>
            </a:r>
            <a:br>
              <a:rPr lang="bg-BG" sz="4400" b="1" u="sng" dirty="0"/>
            </a:br>
            <a:endParaRPr lang="bg-BG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00B3DD1-59D1-42FE-A18D-5E063C25C93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379975" y="1492898"/>
            <a:ext cx="7357549" cy="5253135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ru-RU" b="1" dirty="0">
                <a:solidFill>
                  <a:srgbClr val="002060"/>
                </a:solidFill>
              </a:rPr>
              <a:t>Регламент (ЕС) 2021/1060: 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Ø"/>
            </a:pPr>
            <a:r>
              <a:rPr lang="ru-RU" sz="2000" dirty="0"/>
              <a:t>глава III </a:t>
            </a:r>
            <a:r>
              <a:rPr lang="ru-RU" sz="2000" b="1" dirty="0"/>
              <a:t>„Видимост, прозрачност и комуникация“ </a:t>
            </a:r>
            <a:r>
              <a:rPr lang="ru-RU" sz="2000" dirty="0"/>
              <a:t>определя минималните изисквания за видимост, прозрачност и комуникация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Ø"/>
            </a:pPr>
            <a:r>
              <a:rPr lang="ru-RU" sz="2000" dirty="0"/>
              <a:t>Приложение </a:t>
            </a:r>
            <a:r>
              <a:rPr lang="en-US" sz="2000" dirty="0"/>
              <a:t>IX</a:t>
            </a:r>
            <a:r>
              <a:rPr lang="bg-BG" sz="2000" dirty="0"/>
              <a:t> </a:t>
            </a:r>
            <a:r>
              <a:rPr lang="en-US" sz="2000" dirty="0"/>
              <a:t>- </a:t>
            </a:r>
            <a:r>
              <a:rPr lang="ru-RU" sz="2000" dirty="0"/>
              <a:t>Използване и технически характеристики на емблемата на Съюза</a:t>
            </a:r>
            <a:endParaRPr lang="en-US" sz="2000" dirty="0"/>
          </a:p>
          <a:p>
            <a:pPr>
              <a:buFont typeface="Wingdings" panose="05000000000000000000" pitchFamily="2" charset="2"/>
              <a:buChar char="Ø"/>
            </a:pPr>
            <a:endParaRPr lang="ru-RU" sz="2000" dirty="0"/>
          </a:p>
          <a:p>
            <a:pPr marL="0" indent="0">
              <a:buNone/>
            </a:pPr>
            <a:r>
              <a:rPr lang="bg-BG" b="1" dirty="0">
                <a:solidFill>
                  <a:srgbClr val="002060"/>
                </a:solidFill>
              </a:rPr>
              <a:t>Национална комуникационна стратегия 2021-2027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bg-BG" b="1" dirty="0">
                <a:solidFill>
                  <a:srgbClr val="002060"/>
                </a:solidFill>
              </a:rPr>
              <a:t>(НКС)</a:t>
            </a:r>
            <a:endParaRPr lang="ru-RU" dirty="0">
              <a:solidFill>
                <a:srgbClr val="002060"/>
              </a:solidFill>
            </a:endParaRP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ru-RU" sz="2000" b="1" dirty="0"/>
              <a:t>Единен наръчник </a:t>
            </a:r>
            <a:r>
              <a:rPr lang="ru-RU" sz="2000" dirty="0"/>
              <a:t>на бенефициента за прилагане на правилата за видимост, прозрачност и комуникация 2021-2027 г.</a:t>
            </a:r>
            <a:endParaRPr lang="en-US" sz="2000" dirty="0"/>
          </a:p>
          <a:p>
            <a:pPr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bg-BG" sz="2000" dirty="0"/>
              <a:t>Сайт ИАПО – секция „</a:t>
            </a:r>
            <a:r>
              <a:rPr lang="ru-RU" sz="2000" dirty="0"/>
              <a:t>ПРОГРАМА ОБРАЗОВАНИЕ 2021 – 2027</a:t>
            </a:r>
            <a:r>
              <a:rPr lang="en-US" sz="2000" dirty="0"/>
              <a:t>/ </a:t>
            </a:r>
            <a:r>
              <a:rPr lang="ru-RU" sz="2000" dirty="0"/>
              <a:t>Ръководства, указания и наръчници</a:t>
            </a:r>
            <a:r>
              <a:rPr lang="bg-BG" sz="2000" dirty="0"/>
              <a:t>“</a:t>
            </a:r>
          </a:p>
          <a:p>
            <a:pPr>
              <a:buFont typeface="Wingdings" panose="05000000000000000000" pitchFamily="2" charset="2"/>
              <a:buChar char="v"/>
            </a:pPr>
            <a:endParaRPr lang="bg-BG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B8750D-0D57-40E5-B7D2-7F8F97D955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022" y="2379304"/>
            <a:ext cx="2823861" cy="39748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33A0B4A2-5A26-4DA4-8CB3-9F9F22EC50E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76" y="1764554"/>
            <a:ext cx="1822164" cy="25088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274984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0560917-308F-4AA9-9C4D-35A2F22CB0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963" y="1345435"/>
            <a:ext cx="2327253" cy="3292335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DA1637-4088-4AC0-B21D-3ADD317F34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1B67B59-46C5-445A-99D7-302CB6ED4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129" y="1009993"/>
            <a:ext cx="11029616" cy="836340"/>
          </a:xfrm>
        </p:spPr>
        <p:txBody>
          <a:bodyPr/>
          <a:lstStyle/>
          <a:p>
            <a:r>
              <a:rPr lang="bg-BG" sz="3600" b="1" dirty="0">
                <a:hlinkClick r:id="rId4"/>
              </a:rPr>
              <a:t>Лога</a:t>
            </a:r>
            <a:endParaRPr lang="bg-BG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00B3DD1-59D1-42FE-A18D-5E063C25C93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14364" y="1322773"/>
            <a:ext cx="7004132" cy="5170101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2000" dirty="0"/>
              <a:t>Емблемата на Съюза винаги се използва неразделно с пълното изписване на израза </a:t>
            </a:r>
            <a:r>
              <a:rPr lang="ru-RU" sz="2000" b="1" dirty="0"/>
              <a:t>„Съфинансирано от Европейския съюз“. </a:t>
            </a:r>
          </a:p>
          <a:p>
            <a:pPr marL="0" indent="0">
              <a:buNone/>
              <a:tabLst>
                <a:tab pos="265113" algn="l"/>
              </a:tabLst>
            </a:pPr>
            <a:r>
              <a:rPr lang="ru-RU" sz="2000" i="1" dirty="0">
                <a:solidFill>
                  <a:srgbClr val="FF0000"/>
                </a:solidFill>
              </a:rPr>
              <a:t>	В израза не се упоменава конкретният фонд.</a:t>
            </a:r>
            <a:r>
              <a:rPr lang="ru-RU" sz="2000" i="1" dirty="0"/>
              <a:t> </a:t>
            </a:r>
          </a:p>
          <a:p>
            <a:pPr marL="0" indent="0">
              <a:buNone/>
              <a:tabLst>
                <a:tab pos="265113" algn="l"/>
              </a:tabLst>
            </a:pPr>
            <a:endParaRPr lang="ru-RU" sz="2000" i="1" dirty="0"/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dirty="0"/>
              <a:t>Логото със съответното наименование на финансиращата програма </a:t>
            </a:r>
            <a:r>
              <a:rPr lang="ru-RU" sz="2000" b="1" dirty="0"/>
              <a:t>не е задължително </a:t>
            </a:r>
            <a:r>
              <a:rPr lang="ru-RU" sz="2000" dirty="0"/>
              <a:t>и е по преценка на Управляващия орган.</a:t>
            </a:r>
            <a:endParaRPr lang="en-US" sz="2000" dirty="0"/>
          </a:p>
          <a:p>
            <a:pPr marL="0" indent="0">
              <a:buNone/>
            </a:pPr>
            <a:endParaRPr lang="ru-RU" sz="2000" dirty="0">
              <a:solidFill>
                <a:srgbClr val="0070C0"/>
              </a:solidFill>
            </a:endParaRPr>
          </a:p>
          <a:p>
            <a:pPr marL="265113" indent="-265113" algn="just">
              <a:buNone/>
            </a:pPr>
            <a:r>
              <a:rPr lang="ru-RU" sz="2000" dirty="0">
                <a:solidFill>
                  <a:srgbClr val="0070C0"/>
                </a:solidFill>
              </a:rPr>
              <a:t>ВАЖНО:</a:t>
            </a:r>
            <a:r>
              <a:rPr lang="ru-RU" sz="2000" dirty="0"/>
              <a:t> Ако освен емблемата на ЕС, има изобразени и други логотипи, емблемата на ЕС е най-малко със същия размер, измерен по височина или ширина, като на най-големия от другите логотипи.</a:t>
            </a:r>
          </a:p>
          <a:p>
            <a:pPr>
              <a:buFont typeface="Wingdings" panose="05000000000000000000" pitchFamily="2" charset="2"/>
              <a:buChar char="v"/>
            </a:pPr>
            <a:endParaRPr lang="bg-BG" sz="2000" dirty="0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EF6E7663-4AE5-423D-96CD-99FEF8C3ADA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2426" y="4726320"/>
            <a:ext cx="1572894" cy="570696"/>
          </a:xfr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6AABDA1-9215-4EBB-A745-57872E3F693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136" y="5385566"/>
            <a:ext cx="1854295" cy="98833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B91E466-B243-4976-9E92-C832C09CD39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708" y="5385566"/>
            <a:ext cx="977425" cy="9903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CF8972C-7027-4412-AD82-BC238017C06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29" y="4776438"/>
            <a:ext cx="2327253" cy="570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4033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DA1637-4088-4AC0-B21D-3ADD317F34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1B67B59-46C5-445A-99D7-302CB6ED4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280" y="956074"/>
            <a:ext cx="11029616" cy="988332"/>
          </a:xfrm>
        </p:spPr>
        <p:txBody>
          <a:bodyPr/>
          <a:lstStyle/>
          <a:p>
            <a:r>
              <a:rPr lang="ru-RU" sz="3600" b="1" dirty="0"/>
              <a:t>Визуални елементи за онлайн комуникация</a:t>
            </a:r>
            <a:r>
              <a:rPr lang="en-US" sz="3600" b="1" dirty="0"/>
              <a:t> 1/3</a:t>
            </a:r>
            <a:endParaRPr lang="ru-RU" sz="3600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00B3DD1-59D1-42FE-A18D-5E063C25C93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85688" y="2587423"/>
            <a:ext cx="5709731" cy="34671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bg-BG" sz="2000" dirty="0"/>
              <a:t>Задължителни елементи: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/>
              <a:t>Заглавие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/>
              <a:t>Кратко описание на операцията: нейните цели, резултатите от нея, откроява се финансовата подкрепа от Съюза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/>
              <a:t>Емблема на ЕС и изявлението за финансиране  „Съфинансирано от Европейския съюз“ на видно място на уебсайта</a:t>
            </a:r>
          </a:p>
          <a:p>
            <a:pPr>
              <a:buFont typeface="Wingdings" panose="05000000000000000000" pitchFamily="2" charset="2"/>
              <a:buChar char="v"/>
            </a:pPr>
            <a:endParaRPr lang="bg-BG" sz="20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88A3FF8-D9BE-454F-937B-80FA25ECC7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5688" y="1903459"/>
            <a:ext cx="4952082" cy="683964"/>
          </a:xfrm>
        </p:spPr>
        <p:txBody>
          <a:bodyPr>
            <a:normAutofit/>
          </a:bodyPr>
          <a:lstStyle/>
          <a:p>
            <a:pPr marL="0" indent="0">
              <a:buClr>
                <a:srgbClr val="0070C0"/>
              </a:buClr>
              <a:buNone/>
            </a:pPr>
            <a:r>
              <a:rPr lang="bg-BG" u="sng" dirty="0">
                <a:solidFill>
                  <a:srgbClr val="002060"/>
                </a:solidFill>
              </a:rPr>
              <a:t>Уебсайт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9B49D7D-6F27-4980-8D63-E58E0C7181B9}"/>
              </a:ext>
            </a:extLst>
          </p:cNvPr>
          <p:cNvSpPr txBox="1"/>
          <p:nvPr/>
        </p:nvSpPr>
        <p:spPr>
          <a:xfrm>
            <a:off x="7430663" y="4507858"/>
            <a:ext cx="39148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i="1" dirty="0"/>
              <a:t>Емблемите и изписването на Европейския съюз задължително следва да се виждат още при отварянето на страницата, във видимата област на цифровото устройство, без да се налага потребителят да мести надолу страницата.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445F7AA-CFBD-4D72-B645-668F441262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0663" y="1813902"/>
            <a:ext cx="3605293" cy="2404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2209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DA1637-4088-4AC0-B21D-3ADD317F34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00B3DD1-59D1-42FE-A18D-5E063C25C93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32391" y="2482798"/>
            <a:ext cx="6048420" cy="1186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bg-BG" sz="2000" dirty="0"/>
              <a:t>Задължителни елементи: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/>
              <a:t>Емблема на ЕС и изявлението за финансиране „Съфинансирано от Европейския съюз“ </a:t>
            </a:r>
          </a:p>
          <a:p>
            <a:pPr>
              <a:buFont typeface="Wingdings" panose="05000000000000000000" pitchFamily="2" charset="2"/>
              <a:buChar char="v"/>
            </a:pPr>
            <a:endParaRPr lang="bg-BG" sz="20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88A3FF8-D9BE-454F-937B-80FA25ECC7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283" y="3915355"/>
            <a:ext cx="4811965" cy="2503734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Clr>
                <a:srgbClr val="0070C0"/>
              </a:buClr>
              <a:buNone/>
            </a:pPr>
            <a:r>
              <a:rPr lang="ru-RU" sz="1800" i="1" dirty="0"/>
              <a:t>В профилите в социалните медии емблемата на ЕС и изявлението за финансиране могат да бъдат приложени върху профила, биографията/описанието на профила или снимките на банера (при условие че платформата на социалните медии предоставя опция за банер)</a:t>
            </a:r>
            <a:r>
              <a:rPr lang="bg-BG" sz="1800" i="1" dirty="0"/>
              <a:t>,</a:t>
            </a:r>
            <a:r>
              <a:rPr lang="ru-RU" sz="1800" i="1" dirty="0"/>
              <a:t> за да бъдат винаги видими.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9B49D7D-6F27-4980-8D63-E58E0C7181B9}"/>
              </a:ext>
            </a:extLst>
          </p:cNvPr>
          <p:cNvSpPr txBox="1"/>
          <p:nvPr/>
        </p:nvSpPr>
        <p:spPr>
          <a:xfrm>
            <a:off x="8036022" y="4184551"/>
            <a:ext cx="39148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/>
              <a:t>Бенефициентът трябва да добави елементите на ЕС върху снимките, така че те да останат, дори ако платформата изреже изображението.</a:t>
            </a:r>
          </a:p>
          <a:p>
            <a:r>
              <a:rPr lang="ru-RU" i="1" dirty="0"/>
              <a:t>Не забравяйте да споменете подкрепата от ЕС в описанието на профила.</a:t>
            </a:r>
          </a:p>
        </p:txBody>
      </p:sp>
      <p:pic>
        <p:nvPicPr>
          <p:cNvPr id="14" name="object 6">
            <a:extLst>
              <a:ext uri="{FF2B5EF4-FFF2-40B4-BE49-F238E27FC236}">
                <a16:creationId xmlns:a16="http://schemas.microsoft.com/office/drawing/2014/main" id="{B7AFDA69-0885-4679-AC76-B4C58C929258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357511" y="1748861"/>
            <a:ext cx="4295241" cy="2166493"/>
          </a:xfrm>
          <a:prstGeom prst="rect">
            <a:avLst/>
          </a:prstGeom>
        </p:spPr>
      </p:pic>
      <p:pic>
        <p:nvPicPr>
          <p:cNvPr id="15" name="object 7">
            <a:extLst>
              <a:ext uri="{FF2B5EF4-FFF2-40B4-BE49-F238E27FC236}">
                <a16:creationId xmlns:a16="http://schemas.microsoft.com/office/drawing/2014/main" id="{8EB4C86A-F301-4127-AA57-7D25FBC50819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066527" y="3511863"/>
            <a:ext cx="1628569" cy="298101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44B57EF-95D8-4018-A2DF-C537B97258F3}"/>
              </a:ext>
            </a:extLst>
          </p:cNvPr>
          <p:cNvSpPr txBox="1"/>
          <p:nvPr/>
        </p:nvSpPr>
        <p:spPr>
          <a:xfrm>
            <a:off x="1544715" y="1794185"/>
            <a:ext cx="4786159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rgbClr val="0070C0"/>
              </a:buClr>
            </a:pPr>
            <a:r>
              <a:rPr lang="ru-RU" sz="2800" u="sng" dirty="0">
                <a:solidFill>
                  <a:srgbClr val="002060"/>
                </a:solidFill>
              </a:rPr>
              <a:t>Профил в социалните медии</a:t>
            </a:r>
          </a:p>
          <a:p>
            <a:endParaRPr lang="bg-BG" dirty="0"/>
          </a:p>
        </p:txBody>
      </p:sp>
      <p:sp>
        <p:nvSpPr>
          <p:cNvPr id="13" name="Title 2">
            <a:extLst>
              <a:ext uri="{FF2B5EF4-FFF2-40B4-BE49-F238E27FC236}">
                <a16:creationId xmlns:a16="http://schemas.microsoft.com/office/drawing/2014/main" id="{640814AC-BF85-40AD-8F9E-AE7520DBF23C}"/>
              </a:ext>
            </a:extLst>
          </p:cNvPr>
          <p:cNvSpPr txBox="1">
            <a:spLocks/>
          </p:cNvSpPr>
          <p:nvPr/>
        </p:nvSpPr>
        <p:spPr>
          <a:xfrm>
            <a:off x="695280" y="956074"/>
            <a:ext cx="11029616" cy="98833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2060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3600" b="1" dirty="0"/>
              <a:t>Визуални елементи за онлайн комуникация</a:t>
            </a:r>
            <a:r>
              <a:rPr lang="en-US" sz="3600" b="1" dirty="0"/>
              <a:t> 2/3</a:t>
            </a:r>
            <a:endParaRPr lang="ru-RU" sz="3600" b="1" dirty="0"/>
          </a:p>
        </p:txBody>
      </p:sp>
      <p:pic>
        <p:nvPicPr>
          <p:cNvPr id="10" name="Picture 4" descr="Image result for on line media">
            <a:extLst>
              <a:ext uri="{FF2B5EF4-FFF2-40B4-BE49-F238E27FC236}">
                <a16:creationId xmlns:a16="http://schemas.microsoft.com/office/drawing/2014/main" id="{FA2B0C65-D1F5-46D2-8557-59F80CB365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104" y="1725667"/>
            <a:ext cx="933795" cy="757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58376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DA1637-4088-4AC0-B21D-3ADD317F34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00B3DD1-59D1-42FE-A18D-5E063C25C93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95280" y="1748862"/>
            <a:ext cx="5687232" cy="2091618"/>
          </a:xfrm>
        </p:spPr>
        <p:txBody>
          <a:bodyPr>
            <a:normAutofit lnSpcReduction="10000"/>
          </a:bodyPr>
          <a:lstStyle/>
          <a:p>
            <a:pPr marL="0" marR="0" lvl="0" indent="0" fontAlgn="auto">
              <a:spcAft>
                <a:spcPts val="0"/>
              </a:spcAft>
              <a:buSzTx/>
              <a:buFontTx/>
              <a:buNone/>
              <a:tabLst>
                <a:tab pos="728980" algn="l"/>
              </a:tabLst>
              <a:defRPr/>
            </a:pPr>
            <a:r>
              <a:rPr lang="bg-BG" u="sng" dirty="0">
                <a:solidFill>
                  <a:srgbClr val="002060"/>
                </a:solidFill>
              </a:rPr>
              <a:t>Постове в </a:t>
            </a:r>
            <a:r>
              <a:rPr lang="ru-RU" u="sng" dirty="0">
                <a:solidFill>
                  <a:srgbClr val="002060"/>
                </a:solidFill>
              </a:rPr>
              <a:t>социалните медии</a:t>
            </a:r>
          </a:p>
          <a:p>
            <a:pPr marL="12700" marR="0" lvl="0" indent="0" algn="just" defTabSz="457200" rtl="0" eaLnBrk="1" fontAlgn="auto" latinLnBrk="0" hangingPunct="1">
              <a:lnSpc>
                <a:spcPct val="100000"/>
              </a:lnSpc>
              <a:spcBef>
                <a:spcPts val="7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dirty="0"/>
          </a:p>
          <a:p>
            <a:pPr marL="12700" marR="0" lvl="0" indent="0" algn="just" defTabSz="457200" rtl="0" eaLnBrk="1" fontAlgn="auto" latinLnBrk="0" hangingPunct="1">
              <a:lnSpc>
                <a:spcPct val="100000"/>
              </a:lnSpc>
              <a:spcBef>
                <a:spcPts val="7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/>
              <a:t>В публикацията следва да се споменава подкрепата от ЕС, като се използват визуалните елементи на ЕС или подкрепата се споменава в текста.</a:t>
            </a:r>
            <a:endParaRPr lang="bg-BG" sz="2000" dirty="0"/>
          </a:p>
          <a:p>
            <a:pPr>
              <a:buFont typeface="Wingdings" panose="05000000000000000000" pitchFamily="2" charset="2"/>
              <a:buChar char="v"/>
            </a:pPr>
            <a:endParaRPr lang="bg-BG" sz="2000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725072B-0414-4D1B-BDCA-43D1E039B38B}"/>
              </a:ext>
            </a:extLst>
          </p:cNvPr>
          <p:cNvGrpSpPr/>
          <p:nvPr/>
        </p:nvGrpSpPr>
        <p:grpSpPr>
          <a:xfrm>
            <a:off x="898156" y="4280732"/>
            <a:ext cx="3839680" cy="1824640"/>
            <a:chOff x="7216660" y="1914526"/>
            <a:chExt cx="3839680" cy="1824640"/>
          </a:xfrm>
        </p:grpSpPr>
        <p:grpSp>
          <p:nvGrpSpPr>
            <p:cNvPr id="9" name="object 6">
              <a:extLst>
                <a:ext uri="{FF2B5EF4-FFF2-40B4-BE49-F238E27FC236}">
                  <a16:creationId xmlns:a16="http://schemas.microsoft.com/office/drawing/2014/main" id="{2DAEF83E-0598-4022-8283-7BEBD340D597}"/>
                </a:ext>
              </a:extLst>
            </p:cNvPr>
            <p:cNvGrpSpPr/>
            <p:nvPr/>
          </p:nvGrpSpPr>
          <p:grpSpPr>
            <a:xfrm>
              <a:off x="9237701" y="1914526"/>
              <a:ext cx="1818639" cy="1818639"/>
              <a:chOff x="3085611" y="2520003"/>
              <a:chExt cx="1818639" cy="1818639"/>
            </a:xfrm>
          </p:grpSpPr>
          <p:pic>
            <p:nvPicPr>
              <p:cNvPr id="10" name="object 7">
                <a:extLst>
                  <a:ext uri="{FF2B5EF4-FFF2-40B4-BE49-F238E27FC236}">
                    <a16:creationId xmlns:a16="http://schemas.microsoft.com/office/drawing/2014/main" id="{9338E53E-EE5D-464A-BC8C-EB6E6C15D02E}"/>
                  </a:ext>
                </a:extLst>
              </p:cNvPr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3091611" y="2526004"/>
                <a:ext cx="1806067" cy="1806067"/>
              </a:xfrm>
              <a:prstGeom prst="rect">
                <a:avLst/>
              </a:prstGeom>
            </p:spPr>
          </p:pic>
          <p:sp>
            <p:nvSpPr>
              <p:cNvPr id="11" name="object 8">
                <a:extLst>
                  <a:ext uri="{FF2B5EF4-FFF2-40B4-BE49-F238E27FC236}">
                    <a16:creationId xmlns:a16="http://schemas.microsoft.com/office/drawing/2014/main" id="{15F0F558-C854-409B-8FC5-E12F7868ABF0}"/>
                  </a:ext>
                </a:extLst>
              </p:cNvPr>
              <p:cNvSpPr/>
              <p:nvPr/>
            </p:nvSpPr>
            <p:spPr>
              <a:xfrm>
                <a:off x="3091611" y="2526004"/>
                <a:ext cx="1806575" cy="1806575"/>
              </a:xfrm>
              <a:custGeom>
                <a:avLst/>
                <a:gdLst/>
                <a:ahLst/>
                <a:cxnLst/>
                <a:rect l="l" t="t" r="r" b="b"/>
                <a:pathLst>
                  <a:path w="1806575" h="1806575">
                    <a:moveTo>
                      <a:pt x="0" y="1806067"/>
                    </a:moveTo>
                    <a:lnTo>
                      <a:pt x="1806067" y="1806067"/>
                    </a:lnTo>
                    <a:lnTo>
                      <a:pt x="1806067" y="0"/>
                    </a:lnTo>
                    <a:lnTo>
                      <a:pt x="0" y="0"/>
                    </a:lnTo>
                    <a:lnTo>
                      <a:pt x="0" y="1806067"/>
                    </a:lnTo>
                    <a:close/>
                  </a:path>
                </a:pathLst>
              </a:custGeom>
              <a:ln w="12001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2" name="object 13">
              <a:extLst>
                <a:ext uri="{FF2B5EF4-FFF2-40B4-BE49-F238E27FC236}">
                  <a16:creationId xmlns:a16="http://schemas.microsoft.com/office/drawing/2014/main" id="{95B0837C-7E38-43E4-B3D3-FB119EC62A5D}"/>
                </a:ext>
              </a:extLst>
            </p:cNvPr>
            <p:cNvGrpSpPr/>
            <p:nvPr/>
          </p:nvGrpSpPr>
          <p:grpSpPr>
            <a:xfrm>
              <a:off x="7216660" y="1920527"/>
              <a:ext cx="1817370" cy="1818639"/>
              <a:chOff x="3086411" y="4449311"/>
              <a:chExt cx="1817370" cy="1818639"/>
            </a:xfrm>
          </p:grpSpPr>
          <p:pic>
            <p:nvPicPr>
              <p:cNvPr id="13" name="object 14">
                <a:extLst>
                  <a:ext uri="{FF2B5EF4-FFF2-40B4-BE49-F238E27FC236}">
                    <a16:creationId xmlns:a16="http://schemas.microsoft.com/office/drawing/2014/main" id="{38B4055C-FB3D-4A2F-AFFC-89428F330DE9}"/>
                  </a:ext>
                </a:extLst>
              </p:cNvPr>
              <p:cNvPicPr/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092411" y="4455312"/>
                <a:ext cx="1805266" cy="1803484"/>
              </a:xfrm>
              <a:prstGeom prst="rect">
                <a:avLst/>
              </a:prstGeom>
            </p:spPr>
          </p:pic>
          <p:sp>
            <p:nvSpPr>
              <p:cNvPr id="16" name="object 15">
                <a:extLst>
                  <a:ext uri="{FF2B5EF4-FFF2-40B4-BE49-F238E27FC236}">
                    <a16:creationId xmlns:a16="http://schemas.microsoft.com/office/drawing/2014/main" id="{921BE21F-8E6D-4758-B939-A3627256AA0C}"/>
                  </a:ext>
                </a:extLst>
              </p:cNvPr>
              <p:cNvSpPr/>
              <p:nvPr/>
            </p:nvSpPr>
            <p:spPr>
              <a:xfrm>
                <a:off x="3092411" y="4455312"/>
                <a:ext cx="1805305" cy="1806575"/>
              </a:xfrm>
              <a:custGeom>
                <a:avLst/>
                <a:gdLst/>
                <a:ahLst/>
                <a:cxnLst/>
                <a:rect l="l" t="t" r="r" b="b"/>
                <a:pathLst>
                  <a:path w="1805304" h="1806575">
                    <a:moveTo>
                      <a:pt x="0" y="1806066"/>
                    </a:moveTo>
                    <a:lnTo>
                      <a:pt x="1805266" y="1806066"/>
                    </a:lnTo>
                    <a:lnTo>
                      <a:pt x="1805266" y="0"/>
                    </a:lnTo>
                    <a:lnTo>
                      <a:pt x="0" y="0"/>
                    </a:lnTo>
                    <a:lnTo>
                      <a:pt x="0" y="1806066"/>
                    </a:lnTo>
                    <a:close/>
                  </a:path>
                </a:pathLst>
              </a:custGeom>
              <a:ln w="12001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pic>
            <p:nvPicPr>
              <p:cNvPr id="17" name="object 16">
                <a:extLst>
                  <a:ext uri="{FF2B5EF4-FFF2-40B4-BE49-F238E27FC236}">
                    <a16:creationId xmlns:a16="http://schemas.microsoft.com/office/drawing/2014/main" id="{BDA9DAFB-C0FE-46D7-8B72-D636A28841FF}"/>
                  </a:ext>
                </a:extLst>
              </p:cNvPr>
              <p:cNvPicPr/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3189605" y="4550410"/>
                <a:ext cx="938752" cy="196938"/>
              </a:xfrm>
              <a:prstGeom prst="rect">
                <a:avLst/>
              </a:prstGeom>
            </p:spPr>
          </p:pic>
        </p:grp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90319AB1-4AC1-47AD-ACAF-4CFFA0F40DD6}"/>
              </a:ext>
            </a:extLst>
          </p:cNvPr>
          <p:cNvGrpSpPr/>
          <p:nvPr/>
        </p:nvGrpSpPr>
        <p:grpSpPr>
          <a:xfrm>
            <a:off x="7838638" y="2194487"/>
            <a:ext cx="3827107" cy="3221355"/>
            <a:chOff x="431168" y="3429000"/>
            <a:chExt cx="3827107" cy="3221355"/>
          </a:xfrm>
        </p:grpSpPr>
        <p:grpSp>
          <p:nvGrpSpPr>
            <p:cNvPr id="18" name="object 9">
              <a:extLst>
                <a:ext uri="{FF2B5EF4-FFF2-40B4-BE49-F238E27FC236}">
                  <a16:creationId xmlns:a16="http://schemas.microsoft.com/office/drawing/2014/main" id="{26B6A90E-F2E5-4F43-B4D2-8069C566EBA8}"/>
                </a:ext>
              </a:extLst>
            </p:cNvPr>
            <p:cNvGrpSpPr/>
            <p:nvPr/>
          </p:nvGrpSpPr>
          <p:grpSpPr>
            <a:xfrm>
              <a:off x="431168" y="3429000"/>
              <a:ext cx="1818639" cy="3221355"/>
              <a:chOff x="5319414" y="2520003"/>
              <a:chExt cx="1818639" cy="3221355"/>
            </a:xfrm>
          </p:grpSpPr>
          <p:pic>
            <p:nvPicPr>
              <p:cNvPr id="19" name="object 10">
                <a:extLst>
                  <a:ext uri="{FF2B5EF4-FFF2-40B4-BE49-F238E27FC236}">
                    <a16:creationId xmlns:a16="http://schemas.microsoft.com/office/drawing/2014/main" id="{A5E8F075-6F29-41BD-ACAF-1B3312A9594A}"/>
                  </a:ext>
                </a:extLst>
              </p:cNvPr>
              <p:cNvPicPr/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5325414" y="2526004"/>
                <a:ext cx="1806066" cy="3209366"/>
              </a:xfrm>
              <a:prstGeom prst="rect">
                <a:avLst/>
              </a:prstGeom>
            </p:spPr>
          </p:pic>
          <p:sp>
            <p:nvSpPr>
              <p:cNvPr id="20" name="object 11">
                <a:extLst>
                  <a:ext uri="{FF2B5EF4-FFF2-40B4-BE49-F238E27FC236}">
                    <a16:creationId xmlns:a16="http://schemas.microsoft.com/office/drawing/2014/main" id="{216DE092-D542-4420-82EE-3AF2C5B94A8B}"/>
                  </a:ext>
                </a:extLst>
              </p:cNvPr>
              <p:cNvSpPr/>
              <p:nvPr/>
            </p:nvSpPr>
            <p:spPr>
              <a:xfrm>
                <a:off x="5325414" y="2526004"/>
                <a:ext cx="1806575" cy="3209925"/>
              </a:xfrm>
              <a:custGeom>
                <a:avLst/>
                <a:gdLst/>
                <a:ahLst/>
                <a:cxnLst/>
                <a:rect l="l" t="t" r="r" b="b"/>
                <a:pathLst>
                  <a:path w="1806575" h="3209925">
                    <a:moveTo>
                      <a:pt x="0" y="3209353"/>
                    </a:moveTo>
                    <a:lnTo>
                      <a:pt x="1806066" y="3209353"/>
                    </a:lnTo>
                    <a:lnTo>
                      <a:pt x="1806066" y="0"/>
                    </a:lnTo>
                    <a:lnTo>
                      <a:pt x="0" y="0"/>
                    </a:lnTo>
                    <a:lnTo>
                      <a:pt x="0" y="3209353"/>
                    </a:lnTo>
                    <a:close/>
                  </a:path>
                </a:pathLst>
              </a:custGeom>
              <a:ln w="12001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pic>
            <p:nvPicPr>
              <p:cNvPr id="21" name="object 12">
                <a:extLst>
                  <a:ext uri="{FF2B5EF4-FFF2-40B4-BE49-F238E27FC236}">
                    <a16:creationId xmlns:a16="http://schemas.microsoft.com/office/drawing/2014/main" id="{5A4B59A7-C74E-495D-8F03-3239608080BA}"/>
                  </a:ext>
                </a:extLst>
              </p:cNvPr>
              <p:cNvPicPr/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5443200" y="2647784"/>
                <a:ext cx="1054584" cy="221246"/>
              </a:xfrm>
              <a:prstGeom prst="rect">
                <a:avLst/>
              </a:prstGeom>
            </p:spPr>
          </p:pic>
        </p:grpSp>
        <p:grpSp>
          <p:nvGrpSpPr>
            <p:cNvPr id="22" name="object 17">
              <a:extLst>
                <a:ext uri="{FF2B5EF4-FFF2-40B4-BE49-F238E27FC236}">
                  <a16:creationId xmlns:a16="http://schemas.microsoft.com/office/drawing/2014/main" id="{F13BCF55-A0D2-4CC9-9E1C-DE8C17058575}"/>
                </a:ext>
              </a:extLst>
            </p:cNvPr>
            <p:cNvGrpSpPr/>
            <p:nvPr/>
          </p:nvGrpSpPr>
          <p:grpSpPr>
            <a:xfrm>
              <a:off x="2440905" y="3429000"/>
              <a:ext cx="1817370" cy="3221355"/>
              <a:chOff x="7329151" y="2520003"/>
              <a:chExt cx="1817370" cy="3221355"/>
            </a:xfrm>
          </p:grpSpPr>
          <p:pic>
            <p:nvPicPr>
              <p:cNvPr id="23" name="object 18">
                <a:extLst>
                  <a:ext uri="{FF2B5EF4-FFF2-40B4-BE49-F238E27FC236}">
                    <a16:creationId xmlns:a16="http://schemas.microsoft.com/office/drawing/2014/main" id="{13FBFFC1-9CB7-4D7A-B00D-644FE4ABCAFB}"/>
                  </a:ext>
                </a:extLst>
              </p:cNvPr>
              <p:cNvPicPr/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7335151" y="2526004"/>
                <a:ext cx="1805254" cy="3209366"/>
              </a:xfrm>
              <a:prstGeom prst="rect">
                <a:avLst/>
              </a:prstGeom>
            </p:spPr>
          </p:pic>
          <p:sp>
            <p:nvSpPr>
              <p:cNvPr id="24" name="object 19">
                <a:extLst>
                  <a:ext uri="{FF2B5EF4-FFF2-40B4-BE49-F238E27FC236}">
                    <a16:creationId xmlns:a16="http://schemas.microsoft.com/office/drawing/2014/main" id="{80417F03-55D8-4C4E-955D-2571BDDDC2E6}"/>
                  </a:ext>
                </a:extLst>
              </p:cNvPr>
              <p:cNvSpPr/>
              <p:nvPr/>
            </p:nvSpPr>
            <p:spPr>
              <a:xfrm>
                <a:off x="7335151" y="2526004"/>
                <a:ext cx="1805305" cy="3209925"/>
              </a:xfrm>
              <a:custGeom>
                <a:avLst/>
                <a:gdLst/>
                <a:ahLst/>
                <a:cxnLst/>
                <a:rect l="l" t="t" r="r" b="b"/>
                <a:pathLst>
                  <a:path w="1805304" h="3209925">
                    <a:moveTo>
                      <a:pt x="0" y="3209353"/>
                    </a:moveTo>
                    <a:lnTo>
                      <a:pt x="1805266" y="3209353"/>
                    </a:lnTo>
                    <a:lnTo>
                      <a:pt x="1805266" y="0"/>
                    </a:lnTo>
                    <a:lnTo>
                      <a:pt x="0" y="0"/>
                    </a:lnTo>
                    <a:lnTo>
                      <a:pt x="0" y="3209353"/>
                    </a:lnTo>
                    <a:close/>
                  </a:path>
                </a:pathLst>
              </a:custGeom>
              <a:ln w="12001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25" name="Title 2">
            <a:extLst>
              <a:ext uri="{FF2B5EF4-FFF2-40B4-BE49-F238E27FC236}">
                <a16:creationId xmlns:a16="http://schemas.microsoft.com/office/drawing/2014/main" id="{D00A0A23-B0E0-4483-A427-BC0DEBB90D5F}"/>
              </a:ext>
            </a:extLst>
          </p:cNvPr>
          <p:cNvSpPr txBox="1">
            <a:spLocks/>
          </p:cNvSpPr>
          <p:nvPr/>
        </p:nvSpPr>
        <p:spPr>
          <a:xfrm>
            <a:off x="695280" y="956074"/>
            <a:ext cx="11029616" cy="98833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2060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3600" b="1" dirty="0"/>
              <a:t>Визуални елементи за онлайн комуникация</a:t>
            </a:r>
            <a:r>
              <a:rPr lang="en-US" sz="3600" b="1" dirty="0"/>
              <a:t> </a:t>
            </a:r>
            <a:r>
              <a:rPr lang="bg-BG" sz="3600" b="1" dirty="0"/>
              <a:t>3</a:t>
            </a:r>
            <a:r>
              <a:rPr lang="en-US" sz="3600" b="1" dirty="0"/>
              <a:t>/3</a:t>
            </a:r>
            <a:endParaRPr lang="ru-RU" sz="3600" b="1" dirty="0"/>
          </a:p>
        </p:txBody>
      </p:sp>
      <p:sp>
        <p:nvSpPr>
          <p:cNvPr id="26" name="object 20">
            <a:extLst>
              <a:ext uri="{FF2B5EF4-FFF2-40B4-BE49-F238E27FC236}">
                <a16:creationId xmlns:a16="http://schemas.microsoft.com/office/drawing/2014/main" id="{2377F348-CFCC-4007-8BD7-8021ADA6FF12}"/>
              </a:ext>
            </a:extLst>
          </p:cNvPr>
          <p:cNvSpPr txBox="1"/>
          <p:nvPr/>
        </p:nvSpPr>
        <p:spPr>
          <a:xfrm>
            <a:off x="1940102" y="6175375"/>
            <a:ext cx="1470025" cy="317500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12700" marR="5080" lvl="0" indent="457834" algn="l" defTabSz="457200" rtl="0" eaLnBrk="1" fontAlgn="auto" latinLnBrk="0" hangingPunct="1">
              <a:lnSpc>
                <a:spcPts val="1100"/>
              </a:lnSpc>
              <a:spcBef>
                <a:spcPts val="2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Gill Sans MT"/>
              </a:rPr>
              <a:t>1:1 </a:t>
            </a:r>
            <a:r>
              <a:rPr kumimoji="0" sz="1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Gill Sans MT"/>
              </a:rPr>
              <a:t>format </a:t>
            </a:r>
            <a:r>
              <a:rPr kumimoji="0" sz="1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Gill Sans MT"/>
              </a:rPr>
              <a:t> </a:t>
            </a:r>
            <a:r>
              <a:rPr kumimoji="0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Gill Sans MT"/>
              </a:rPr>
              <a:t>(Instagram</a:t>
            </a:r>
            <a:r>
              <a:rPr kumimoji="0" sz="10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Gill Sans MT"/>
              </a:rPr>
              <a:t> </a:t>
            </a:r>
            <a:r>
              <a:rPr kumimoji="0" sz="1000" b="0" i="0" u="none" strike="noStrike" kern="1200" cap="none" spc="-9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Gill Sans MT"/>
              </a:rPr>
              <a:t>or</a:t>
            </a:r>
            <a:r>
              <a:rPr kumimoji="0" sz="10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Gill Sans MT"/>
              </a:rPr>
              <a:t> </a:t>
            </a:r>
            <a:r>
              <a:rPr kumimoji="0" sz="1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Gill Sans MT"/>
              </a:rPr>
              <a:t>facebook</a:t>
            </a:r>
            <a:r>
              <a:rPr kumimoji="0" sz="10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Gill Sans MT"/>
              </a:rPr>
              <a:t> </a:t>
            </a:r>
            <a:r>
              <a:rPr kumimoji="0" sz="10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Gill Sans MT"/>
              </a:rPr>
              <a:t>post)</a:t>
            </a:r>
            <a:endParaRPr kumimoji="0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Gill Sans MT"/>
            </a:endParaRPr>
          </a:p>
        </p:txBody>
      </p:sp>
      <p:sp>
        <p:nvSpPr>
          <p:cNvPr id="27" name="object 5">
            <a:extLst>
              <a:ext uri="{FF2B5EF4-FFF2-40B4-BE49-F238E27FC236}">
                <a16:creationId xmlns:a16="http://schemas.microsoft.com/office/drawing/2014/main" id="{006AE473-5281-4006-A30B-EE3071E1F90D}"/>
              </a:ext>
            </a:extLst>
          </p:cNvPr>
          <p:cNvSpPr txBox="1"/>
          <p:nvPr/>
        </p:nvSpPr>
        <p:spPr>
          <a:xfrm>
            <a:off x="8577900" y="5665936"/>
            <a:ext cx="2561590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defTabSz="457200">
              <a:spcBef>
                <a:spcPts val="100"/>
              </a:spcBef>
              <a:defRPr/>
            </a:pPr>
            <a:r>
              <a:rPr sz="1000" spc="40" dirty="0">
                <a:solidFill>
                  <a:prstClr val="black"/>
                </a:solidFill>
                <a:latin typeface="Gill Sans MT"/>
                <a:cs typeface="Gill Sans MT"/>
              </a:rPr>
              <a:t>1080</a:t>
            </a:r>
            <a:r>
              <a:rPr sz="1000" spc="-30" dirty="0">
                <a:solidFill>
                  <a:prstClr val="black"/>
                </a:solidFill>
                <a:latin typeface="Gill Sans MT"/>
                <a:cs typeface="Gill Sans MT"/>
              </a:rPr>
              <a:t> </a:t>
            </a:r>
            <a:r>
              <a:rPr sz="1000" spc="-100" dirty="0">
                <a:solidFill>
                  <a:prstClr val="black"/>
                </a:solidFill>
                <a:latin typeface="Gill Sans MT"/>
                <a:cs typeface="Gill Sans MT"/>
              </a:rPr>
              <a:t>x</a:t>
            </a:r>
            <a:r>
              <a:rPr sz="1000" spc="-30" dirty="0">
                <a:solidFill>
                  <a:prstClr val="black"/>
                </a:solidFill>
                <a:latin typeface="Gill Sans MT"/>
                <a:cs typeface="Gill Sans MT"/>
              </a:rPr>
              <a:t> </a:t>
            </a:r>
            <a:r>
              <a:rPr sz="1000" spc="40" dirty="0">
                <a:solidFill>
                  <a:prstClr val="black"/>
                </a:solidFill>
                <a:latin typeface="Gill Sans MT"/>
                <a:cs typeface="Gill Sans MT"/>
              </a:rPr>
              <a:t>1920</a:t>
            </a:r>
            <a:r>
              <a:rPr sz="1000" spc="-30" dirty="0">
                <a:solidFill>
                  <a:prstClr val="black"/>
                </a:solidFill>
                <a:latin typeface="Gill Sans MT"/>
                <a:cs typeface="Gill Sans MT"/>
              </a:rPr>
              <a:t> </a:t>
            </a:r>
            <a:r>
              <a:rPr sz="1000" spc="40" dirty="0">
                <a:solidFill>
                  <a:prstClr val="black"/>
                </a:solidFill>
                <a:latin typeface="Gill Sans MT"/>
                <a:cs typeface="Gill Sans MT"/>
              </a:rPr>
              <a:t>f</a:t>
            </a:r>
            <a:r>
              <a:rPr sz="1000" spc="-25" dirty="0">
                <a:solidFill>
                  <a:prstClr val="black"/>
                </a:solidFill>
                <a:latin typeface="Gill Sans MT"/>
                <a:cs typeface="Gill Sans MT"/>
              </a:rPr>
              <a:t>ormat</a:t>
            </a:r>
            <a:r>
              <a:rPr sz="1000" spc="-30" dirty="0">
                <a:solidFill>
                  <a:prstClr val="black"/>
                </a:solidFill>
                <a:latin typeface="Gill Sans MT"/>
                <a:cs typeface="Gill Sans MT"/>
              </a:rPr>
              <a:t> </a:t>
            </a:r>
            <a:r>
              <a:rPr sz="1000" dirty="0">
                <a:solidFill>
                  <a:prstClr val="black"/>
                </a:solidFill>
                <a:latin typeface="Gill Sans MT"/>
                <a:cs typeface="Gill Sans MT"/>
              </a:rPr>
              <a:t>(Instagram</a:t>
            </a:r>
            <a:r>
              <a:rPr sz="1000" spc="-30" dirty="0">
                <a:solidFill>
                  <a:prstClr val="black"/>
                </a:solidFill>
                <a:latin typeface="Gill Sans MT"/>
                <a:cs typeface="Gill Sans MT"/>
              </a:rPr>
              <a:t> </a:t>
            </a:r>
            <a:r>
              <a:rPr sz="1000" spc="-95" dirty="0">
                <a:solidFill>
                  <a:prstClr val="black"/>
                </a:solidFill>
                <a:latin typeface="Gill Sans MT"/>
                <a:cs typeface="Gill Sans MT"/>
              </a:rPr>
              <a:t>or</a:t>
            </a:r>
            <a:r>
              <a:rPr sz="1000" spc="-30" dirty="0">
                <a:solidFill>
                  <a:prstClr val="black"/>
                </a:solidFill>
                <a:latin typeface="Gill Sans MT"/>
                <a:cs typeface="Gill Sans MT"/>
              </a:rPr>
              <a:t> </a:t>
            </a:r>
            <a:r>
              <a:rPr sz="1000" spc="-10" dirty="0">
                <a:solidFill>
                  <a:prstClr val="black"/>
                </a:solidFill>
                <a:latin typeface="Gill Sans MT"/>
                <a:cs typeface="Gill Sans MT"/>
              </a:rPr>
              <a:t>facebook</a:t>
            </a:r>
            <a:r>
              <a:rPr sz="1000" spc="-30" dirty="0">
                <a:solidFill>
                  <a:prstClr val="black"/>
                </a:solidFill>
                <a:latin typeface="Gill Sans MT"/>
                <a:cs typeface="Gill Sans MT"/>
              </a:rPr>
              <a:t> </a:t>
            </a:r>
            <a:r>
              <a:rPr sz="1000" spc="-40" dirty="0">
                <a:solidFill>
                  <a:prstClr val="black"/>
                </a:solidFill>
                <a:latin typeface="Gill Sans MT"/>
                <a:cs typeface="Gill Sans MT"/>
              </a:rPr>
              <a:t>story)</a:t>
            </a:r>
            <a:endParaRPr sz="1000" dirty="0">
              <a:solidFill>
                <a:prstClr val="black"/>
              </a:solidFill>
              <a:latin typeface="Gill Sans MT"/>
              <a:cs typeface="Gill Sans MT"/>
            </a:endParaRPr>
          </a:p>
        </p:txBody>
      </p:sp>
    </p:spTree>
    <p:extLst>
      <p:ext uri="{BB962C8B-B14F-4D97-AF65-F5344CB8AC3E}">
        <p14:creationId xmlns:p14="http://schemas.microsoft.com/office/powerpoint/2010/main" val="18729693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DA1637-4088-4AC0-B21D-3ADD317F34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1B67B59-46C5-445A-99D7-302CB6ED4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280" y="956074"/>
            <a:ext cx="11029616" cy="988332"/>
          </a:xfrm>
        </p:spPr>
        <p:txBody>
          <a:bodyPr/>
          <a:lstStyle/>
          <a:p>
            <a:r>
              <a:rPr lang="ru-RU" sz="3600" b="1" dirty="0"/>
              <a:t>Физически визуални елементи 1/2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00B3DD1-59D1-42FE-A18D-5E063C25C93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95280" y="1748861"/>
            <a:ext cx="6048420" cy="29349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bg-BG" u="sng" dirty="0">
                <a:solidFill>
                  <a:srgbClr val="002060"/>
                </a:solidFill>
              </a:rPr>
              <a:t>Билбордове и постоянни табели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798520E-365D-41AE-B9AD-8ACE781E3AF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011" y="2384370"/>
            <a:ext cx="3883229" cy="4352975"/>
          </a:xfr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539272D-4BD3-4AEF-B32B-3DD0AD2F0D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9062" y="2559866"/>
            <a:ext cx="3615379" cy="3933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7536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DA1637-4088-4AC0-B21D-3ADD317F34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00B3DD1-59D1-42FE-A18D-5E063C25C93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95280" y="1748861"/>
            <a:ext cx="4484334" cy="29349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bg-BG" sz="2600" u="sng" dirty="0">
                <a:solidFill>
                  <a:srgbClr val="002060"/>
                </a:solidFill>
              </a:rPr>
              <a:t>Плакат</a:t>
            </a:r>
            <a:endParaRPr lang="en-US" sz="2600" u="sng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bg-BG" sz="2000" dirty="0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C48F2228-FDBD-4DB1-A739-39B3B1A45E4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73" y="2213628"/>
            <a:ext cx="4197735" cy="4474510"/>
          </a:xfr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D94B930-BC89-4AE3-933F-B42B09E3D5FC}"/>
              </a:ext>
            </a:extLst>
          </p:cNvPr>
          <p:cNvSpPr txBox="1"/>
          <p:nvPr/>
        </p:nvSpPr>
        <p:spPr>
          <a:xfrm>
            <a:off x="5336360" y="1732930"/>
            <a:ext cx="48529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rgbClr val="0070C0"/>
              </a:buClr>
            </a:pPr>
            <a:r>
              <a:rPr lang="bg-BG" sz="2600" u="sng" dirty="0">
                <a:solidFill>
                  <a:srgbClr val="002060"/>
                </a:solidFill>
              </a:rPr>
              <a:t>Стикер</a:t>
            </a:r>
          </a:p>
        </p:txBody>
      </p:sp>
      <p:pic>
        <p:nvPicPr>
          <p:cNvPr id="15" name="object 6">
            <a:extLst>
              <a:ext uri="{FF2B5EF4-FFF2-40B4-BE49-F238E27FC236}">
                <a16:creationId xmlns:a16="http://schemas.microsoft.com/office/drawing/2014/main" id="{DEE68432-0E11-4133-A104-24547703E931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419792" y="2213628"/>
            <a:ext cx="4417726" cy="1972745"/>
          </a:xfrm>
          <a:prstGeom prst="rect">
            <a:avLst/>
          </a:prstGeom>
        </p:spPr>
      </p:pic>
      <p:sp>
        <p:nvSpPr>
          <p:cNvPr id="16" name="Content Placeholder 6">
            <a:extLst>
              <a:ext uri="{FF2B5EF4-FFF2-40B4-BE49-F238E27FC236}">
                <a16:creationId xmlns:a16="http://schemas.microsoft.com/office/drawing/2014/main" id="{40131B8C-908A-4A3C-8B4C-59DDF4C53B8E}"/>
              </a:ext>
            </a:extLst>
          </p:cNvPr>
          <p:cNvSpPr txBox="1">
            <a:spLocks/>
          </p:cNvSpPr>
          <p:nvPr/>
        </p:nvSpPr>
        <p:spPr>
          <a:xfrm>
            <a:off x="5336360" y="4267431"/>
            <a:ext cx="6048420" cy="2420707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070C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70C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70C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70C0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70C0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bg-BG" sz="2600" u="sng" dirty="0">
                <a:solidFill>
                  <a:srgbClr val="002060"/>
                </a:solidFill>
              </a:rPr>
              <a:t>Промоционални и печатни материали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BAADE84-C3DB-4665-AA58-106AB8EC9A36}"/>
              </a:ext>
            </a:extLst>
          </p:cNvPr>
          <p:cNvGrpSpPr/>
          <p:nvPr/>
        </p:nvGrpSpPr>
        <p:grpSpPr>
          <a:xfrm>
            <a:off x="5419792" y="4853206"/>
            <a:ext cx="5379293" cy="1517531"/>
            <a:chOff x="5081464" y="4875859"/>
            <a:chExt cx="5379293" cy="1517531"/>
          </a:xfrm>
        </p:grpSpPr>
        <p:pic>
          <p:nvPicPr>
            <p:cNvPr id="17" name="object 3">
              <a:extLst>
                <a:ext uri="{FF2B5EF4-FFF2-40B4-BE49-F238E27FC236}">
                  <a16:creationId xmlns:a16="http://schemas.microsoft.com/office/drawing/2014/main" id="{CAD29D3D-BAD5-4183-A8FF-5035AE90F6CF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081464" y="4884193"/>
              <a:ext cx="1705222" cy="1509197"/>
            </a:xfrm>
            <a:prstGeom prst="rect">
              <a:avLst/>
            </a:prstGeom>
          </p:spPr>
        </p:pic>
        <p:pic>
          <p:nvPicPr>
            <p:cNvPr id="18" name="object 4">
              <a:extLst>
                <a:ext uri="{FF2B5EF4-FFF2-40B4-BE49-F238E27FC236}">
                  <a16:creationId xmlns:a16="http://schemas.microsoft.com/office/drawing/2014/main" id="{DE1FDC5F-1667-46E9-96B1-0F3C3DA5FD73}"/>
                </a:ext>
              </a:extLst>
            </p:cNvPr>
            <p:cNvPicPr/>
            <p:nvPr/>
          </p:nvPicPr>
          <p:blipFill rotWithShape="1">
            <a:blip r:embed="rId6" cstate="print"/>
            <a:srcRect l="20274" r="15427"/>
            <a:stretch/>
          </p:blipFill>
          <p:spPr>
            <a:xfrm>
              <a:off x="6937817" y="4884193"/>
              <a:ext cx="1041551" cy="1509197"/>
            </a:xfrm>
            <a:prstGeom prst="rect">
              <a:avLst/>
            </a:prstGeom>
          </p:spPr>
        </p:pic>
        <p:pic>
          <p:nvPicPr>
            <p:cNvPr id="19" name="object 7">
              <a:extLst>
                <a:ext uri="{FF2B5EF4-FFF2-40B4-BE49-F238E27FC236}">
                  <a16:creationId xmlns:a16="http://schemas.microsoft.com/office/drawing/2014/main" id="{B8255FBC-3BA4-4E16-9E7D-982AE20DB6B0}"/>
                </a:ext>
              </a:extLst>
            </p:cNvPr>
            <p:cNvPicPr/>
            <p:nvPr/>
          </p:nvPicPr>
          <p:blipFill rotWithShape="1">
            <a:blip r:embed="rId7" cstate="print"/>
            <a:srcRect t="23903" r="37219"/>
            <a:stretch/>
          </p:blipFill>
          <p:spPr>
            <a:xfrm>
              <a:off x="8135367" y="4875859"/>
              <a:ext cx="878447" cy="1514753"/>
            </a:xfrm>
            <a:prstGeom prst="rect">
              <a:avLst/>
            </a:prstGeom>
          </p:spPr>
        </p:pic>
        <p:pic>
          <p:nvPicPr>
            <p:cNvPr id="20" name="object 8">
              <a:extLst>
                <a:ext uri="{FF2B5EF4-FFF2-40B4-BE49-F238E27FC236}">
                  <a16:creationId xmlns:a16="http://schemas.microsoft.com/office/drawing/2014/main" id="{660C59AC-A6D9-4D13-A4D5-CD59635EFA6A}"/>
                </a:ext>
              </a:extLst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169813" y="4875859"/>
              <a:ext cx="1290944" cy="1509197"/>
            </a:xfrm>
            <a:prstGeom prst="rect">
              <a:avLst/>
            </a:prstGeom>
          </p:spPr>
        </p:pic>
      </p:grpSp>
      <p:sp>
        <p:nvSpPr>
          <p:cNvPr id="21" name="Title 2">
            <a:extLst>
              <a:ext uri="{FF2B5EF4-FFF2-40B4-BE49-F238E27FC236}">
                <a16:creationId xmlns:a16="http://schemas.microsoft.com/office/drawing/2014/main" id="{74899946-90AE-4FCC-8D99-FC855AECD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280" y="956074"/>
            <a:ext cx="11029616" cy="592454"/>
          </a:xfrm>
        </p:spPr>
        <p:txBody>
          <a:bodyPr/>
          <a:lstStyle/>
          <a:p>
            <a:r>
              <a:rPr lang="ru-RU" sz="3600" b="1" dirty="0"/>
              <a:t>Физически визуални елементи 2/2</a:t>
            </a:r>
          </a:p>
        </p:txBody>
      </p:sp>
    </p:spTree>
    <p:extLst>
      <p:ext uri="{BB962C8B-B14F-4D97-AF65-F5344CB8AC3E}">
        <p14:creationId xmlns:p14="http://schemas.microsoft.com/office/powerpoint/2010/main" val="34755834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DA1637-4088-4AC0-B21D-3ADD317F34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00B3DD1-59D1-42FE-A18D-5E063C25C93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49560" y="1072205"/>
            <a:ext cx="6048420" cy="2934999"/>
          </a:xfrm>
        </p:spPr>
        <p:txBody>
          <a:bodyPr>
            <a:normAutofit/>
          </a:bodyPr>
          <a:lstStyle/>
          <a:p>
            <a:pPr marL="12700" marR="5080" lvl="0" indent="0" algn="just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en Bg Light" panose="02000003080000020004" pitchFamily="50" charset="-52"/>
                <a:ea typeface="+mn-ea"/>
                <a:cs typeface="Gill Sans MT"/>
              </a:rPr>
              <a:t>За улеснение на бенефициентите са разработени:</a:t>
            </a:r>
          </a:p>
          <a:p>
            <a:pPr marL="641350" marR="5080" lvl="1" indent="-1714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en Bg Light" panose="02000003080000020004" pitchFamily="50" charset="-52"/>
                <a:ea typeface="+mn-ea"/>
                <a:cs typeface="Gill Sans MT"/>
                <a:hlinkClick r:id="rId3"/>
              </a:rPr>
              <a:t>Онлайн генератор</a:t>
            </a:r>
            <a:r>
              <a:rPr lang="ru-RU" sz="2000" dirty="0">
                <a:solidFill>
                  <a:prstClr val="black"/>
                </a:solidFill>
                <a:latin typeface="Helen Bg Light" panose="02000003080000020004" pitchFamily="50" charset="-52"/>
                <a:cs typeface="Gill Sans MT"/>
              </a:rPr>
              <a:t>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en Bg Light" panose="02000003080000020004" pitchFamily="50" charset="-52"/>
                <a:ea typeface="+mn-ea"/>
                <a:cs typeface="Gill Sans MT"/>
              </a:rPr>
              <a:t>на формати</a:t>
            </a:r>
          </a:p>
          <a:p>
            <a:pPr marL="641350" marR="5080" lvl="1" indent="-1714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en Bg Light" panose="02000003080000020004" pitchFamily="50" charset="-52"/>
                <a:ea typeface="+mn-ea"/>
                <a:cs typeface="Gill Sans MT"/>
                <a:hlinkClick r:id="rId4"/>
              </a:rPr>
              <a:t>Център за сваляне на визуални елементи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elen Bg Light" panose="02000003080000020004" pitchFamily="50" charset="-52"/>
              <a:ea typeface="+mn-ea"/>
              <a:cs typeface="Gill Sans MT"/>
            </a:endParaRPr>
          </a:p>
          <a:p>
            <a:pPr>
              <a:buFont typeface="Wingdings" panose="05000000000000000000" pitchFamily="2" charset="2"/>
              <a:buChar char="v"/>
            </a:pPr>
            <a:endParaRPr lang="bg-BG" sz="2000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38749468-E698-4F44-9ED9-917513E10B1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980" y="1643162"/>
            <a:ext cx="5124128" cy="4728083"/>
          </a:xfr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CA86CD0-90CD-4ED4-B112-2C9FC6DAC52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143" y="2425135"/>
            <a:ext cx="3509589" cy="4067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4403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DA1637-4088-4AC0-B21D-3ADD317F34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1B67B59-46C5-445A-99D7-302CB6ED4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280" y="956074"/>
            <a:ext cx="11029616" cy="988332"/>
          </a:xfrm>
        </p:spPr>
        <p:txBody>
          <a:bodyPr/>
          <a:lstStyle/>
          <a:p>
            <a:r>
              <a:rPr lang="ru-RU" sz="3600" b="1" dirty="0"/>
              <a:t>Платени публикации и излъчвания</a:t>
            </a:r>
          </a:p>
        </p:txBody>
      </p:sp>
      <p:sp>
        <p:nvSpPr>
          <p:cNvPr id="12" name="object 9">
            <a:extLst>
              <a:ext uri="{FF2B5EF4-FFF2-40B4-BE49-F238E27FC236}">
                <a16:creationId xmlns:a16="http://schemas.microsoft.com/office/drawing/2014/main" id="{FF9434C2-0816-4898-B3AA-34111C631263}"/>
              </a:ext>
            </a:extLst>
          </p:cNvPr>
          <p:cNvSpPr txBox="1"/>
          <p:nvPr/>
        </p:nvSpPr>
        <p:spPr>
          <a:xfrm>
            <a:off x="6147056" y="1782481"/>
            <a:ext cx="5577840" cy="3867725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12700" marR="5080" algn="just" defTabSz="457200">
              <a:spcBef>
                <a:spcPts val="300"/>
              </a:spcBef>
            </a:pPr>
            <a:endParaRPr lang="ru-RU" sz="2000" dirty="0">
              <a:solidFill>
                <a:srgbClr val="3C83C4"/>
              </a:solidFill>
              <a:cs typeface="Gill Sans MT"/>
            </a:endParaRPr>
          </a:p>
          <a:p>
            <a:pPr marL="12700" marR="5080" algn="just" defTabSz="457200">
              <a:spcBef>
                <a:spcPts val="300"/>
              </a:spcBef>
            </a:pPr>
            <a:r>
              <a:rPr lang="ru-RU" sz="2000" dirty="0">
                <a:solidFill>
                  <a:prstClr val="black"/>
                </a:solidFill>
                <a:cs typeface="Gill Sans MT"/>
              </a:rPr>
              <a:t>Съдържат минимум следната информация:</a:t>
            </a:r>
            <a:endParaRPr lang="en-US" sz="2000" dirty="0">
              <a:solidFill>
                <a:prstClr val="black"/>
              </a:solidFill>
              <a:cs typeface="Gill Sans MT"/>
            </a:endParaRPr>
          </a:p>
          <a:p>
            <a:pPr marL="12700" marR="5080" algn="just" defTabSz="457200">
              <a:spcBef>
                <a:spcPts val="300"/>
              </a:spcBef>
            </a:pPr>
            <a:endParaRPr lang="ru-RU" sz="2000" dirty="0">
              <a:solidFill>
                <a:prstClr val="black"/>
              </a:solidFill>
              <a:cs typeface="Gill Sans MT"/>
            </a:endParaRPr>
          </a:p>
          <a:p>
            <a:pPr marL="357188" marR="5080" indent="-344488" algn="just" defTabSz="457200">
              <a:spcBef>
                <a:spcPts val="300"/>
              </a:spcBef>
              <a:buClr>
                <a:srgbClr val="66A2D4"/>
              </a:buClr>
              <a:buFont typeface="Wingdings" panose="05000000000000000000" pitchFamily="2" charset="2"/>
              <a:buChar char="Ø"/>
            </a:pPr>
            <a:r>
              <a:rPr lang="ru-RU" dirty="0">
                <a:solidFill>
                  <a:prstClr val="black"/>
                </a:solidFill>
              </a:rPr>
              <a:t>В началото и в края на репортажа/филма/рекламния спот следва да се обяви по видим начин подкрепата от ЕС, вкл. с емблемата на ЕС и "Съфинансирано от Европейския съюз". </a:t>
            </a:r>
          </a:p>
          <a:p>
            <a:pPr marL="12700" marR="5080" algn="just" defTabSz="457200">
              <a:spcBef>
                <a:spcPts val="300"/>
              </a:spcBef>
              <a:buClr>
                <a:srgbClr val="66A2D4"/>
              </a:buClr>
            </a:pPr>
            <a:endParaRPr lang="ru-RU" dirty="0">
              <a:solidFill>
                <a:prstClr val="black"/>
              </a:solidFill>
            </a:endParaRPr>
          </a:p>
          <a:p>
            <a:pPr marL="357188" marR="5080" indent="-344488" algn="just" defTabSz="457200">
              <a:spcBef>
                <a:spcPts val="300"/>
              </a:spcBef>
              <a:buClr>
                <a:srgbClr val="66A2D4"/>
              </a:buClr>
              <a:buFont typeface="Wingdings" panose="05000000000000000000" pitchFamily="2" charset="2"/>
              <a:buChar char="Ø"/>
            </a:pPr>
            <a:r>
              <a:rPr lang="ru-RU" dirty="0">
                <a:solidFill>
                  <a:prstClr val="black"/>
                </a:solidFill>
              </a:rPr>
              <a:t>За платени публикации в печатни и онлайн медии, следва на видимо място да бъде поставена емблемата на ЕС заедно с текста "Съфинансирано от Европейския съюз".</a:t>
            </a:r>
          </a:p>
          <a:p>
            <a:pPr marL="12700" marR="5080" algn="just" defTabSz="457200">
              <a:spcBef>
                <a:spcPts val="300"/>
              </a:spcBef>
            </a:pPr>
            <a:endParaRPr lang="ru-RU" sz="1200" dirty="0">
              <a:solidFill>
                <a:srgbClr val="3C83C4"/>
              </a:solidFill>
              <a:latin typeface="Helen Bg Light" panose="02000003080000020004" pitchFamily="50" charset="-52"/>
              <a:cs typeface="Gill Sans MT"/>
            </a:endParaRP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6A3B17BF-B54D-4410-9AB8-00AFD67C861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816" y="2560315"/>
            <a:ext cx="4365835" cy="2720789"/>
          </a:xfrm>
        </p:spPr>
      </p:pic>
    </p:spTree>
    <p:extLst>
      <p:ext uri="{BB962C8B-B14F-4D97-AF65-F5344CB8AC3E}">
        <p14:creationId xmlns:p14="http://schemas.microsoft.com/office/powerpoint/2010/main" val="22614575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DA1637-4088-4AC0-B21D-3ADD317F34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1B67B59-46C5-445A-99D7-302CB6ED4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280" y="956074"/>
            <a:ext cx="11029616" cy="988332"/>
          </a:xfrm>
        </p:spPr>
        <p:txBody>
          <a:bodyPr/>
          <a:lstStyle/>
          <a:p>
            <a:r>
              <a:rPr lang="ru-RU" sz="3600" b="1" dirty="0"/>
              <a:t>Събития</a:t>
            </a:r>
          </a:p>
        </p:txBody>
      </p:sp>
      <p:sp>
        <p:nvSpPr>
          <p:cNvPr id="12" name="object 9">
            <a:extLst>
              <a:ext uri="{FF2B5EF4-FFF2-40B4-BE49-F238E27FC236}">
                <a16:creationId xmlns:a16="http://schemas.microsoft.com/office/drawing/2014/main" id="{FF9434C2-0816-4898-B3AA-34111C631263}"/>
              </a:ext>
            </a:extLst>
          </p:cNvPr>
          <p:cNvSpPr txBox="1"/>
          <p:nvPr/>
        </p:nvSpPr>
        <p:spPr>
          <a:xfrm>
            <a:off x="6096000" y="2741826"/>
            <a:ext cx="5468111" cy="2676630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R="5080">
              <a:lnSpc>
                <a:spcPct val="90000"/>
              </a:lnSpc>
              <a:spcBef>
                <a:spcPts val="1000"/>
              </a:spcBef>
              <a:buClr>
                <a:srgbClr val="0070C0"/>
              </a:buClr>
              <a:tabLst>
                <a:tab pos="728980" algn="l"/>
              </a:tabLst>
              <a:defRPr/>
            </a:pPr>
            <a:r>
              <a:rPr lang="ru-RU" sz="2200" u="sng" dirty="0">
                <a:solidFill>
                  <a:srgbClr val="002060"/>
                </a:solidFill>
              </a:rPr>
              <a:t>Публични изказвания, презентации, интервюта и участие в събития</a:t>
            </a:r>
          </a:p>
          <a:p>
            <a:pPr marL="12700" marR="5080" algn="just" defTabSz="457200">
              <a:spcBef>
                <a:spcPts val="300"/>
              </a:spcBef>
            </a:pPr>
            <a:endParaRPr lang="en-US" dirty="0">
              <a:solidFill>
                <a:prstClr val="black"/>
              </a:solidFill>
              <a:cs typeface="Gill Sans MT"/>
            </a:endParaRPr>
          </a:p>
          <a:p>
            <a:pPr marL="12700" marR="5080" algn="just" defTabSz="457200">
              <a:spcBef>
                <a:spcPts val="300"/>
              </a:spcBef>
            </a:pPr>
            <a:r>
              <a:rPr lang="ru-RU" dirty="0">
                <a:solidFill>
                  <a:prstClr val="black"/>
                </a:solidFill>
                <a:cs typeface="Gill Sans MT"/>
              </a:rPr>
              <a:t>В изказванията </a:t>
            </a:r>
            <a:r>
              <a:rPr lang="bg-BG" dirty="0">
                <a:solidFill>
                  <a:prstClr val="black"/>
                </a:solidFill>
                <a:cs typeface="Gill Sans MT"/>
              </a:rPr>
              <a:t>следва </a:t>
            </a:r>
            <a:r>
              <a:rPr lang="ru-RU" dirty="0">
                <a:solidFill>
                  <a:prstClr val="black"/>
                </a:solidFill>
                <a:cs typeface="Gill Sans MT"/>
              </a:rPr>
              <a:t>да се подчертае </a:t>
            </a:r>
            <a:r>
              <a:rPr lang="ru-RU" dirty="0">
                <a:solidFill>
                  <a:srgbClr val="3C83C4"/>
                </a:solidFill>
                <a:cs typeface="Gill Sans MT"/>
              </a:rPr>
              <a:t>ролята на Европейския съюз за осъществяването на проекта. </a:t>
            </a:r>
            <a:r>
              <a:rPr lang="ru-RU" dirty="0">
                <a:solidFill>
                  <a:prstClr val="black"/>
                </a:solidFill>
                <a:cs typeface="Gill Sans MT"/>
              </a:rPr>
              <a:t> Препоръчително е да се спомене програмата и стойността на безвъзмездната финансова помощ.</a:t>
            </a:r>
          </a:p>
          <a:p>
            <a:pPr marL="12700" marR="5080" algn="just" defTabSz="457200">
              <a:spcBef>
                <a:spcPts val="300"/>
              </a:spcBef>
            </a:pPr>
            <a:endParaRPr lang="ru-RU" sz="2000" dirty="0">
              <a:solidFill>
                <a:srgbClr val="3C83C4"/>
              </a:solidFill>
              <a:cs typeface="Gill Sans MT"/>
            </a:endParaRPr>
          </a:p>
          <a:p>
            <a:pPr marL="12700" marR="5080" algn="just" defTabSz="457200">
              <a:spcBef>
                <a:spcPts val="300"/>
              </a:spcBef>
            </a:pPr>
            <a:endParaRPr lang="ru-RU" sz="1200" dirty="0">
              <a:solidFill>
                <a:srgbClr val="3C83C4"/>
              </a:solidFill>
              <a:latin typeface="Helen Bg Light" panose="02000003080000020004" pitchFamily="50" charset="-52"/>
              <a:cs typeface="Gill Sans MT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9C85D74-63AF-4263-83CF-FF7BA72A50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710306">
            <a:off x="635872" y="2067092"/>
            <a:ext cx="4402693" cy="3930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2362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DA1637-4088-4AC0-B21D-3ADD317F34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1B67B59-46C5-445A-99D7-302CB6ED4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280" y="956074"/>
            <a:ext cx="11029616" cy="988332"/>
          </a:xfrm>
        </p:spPr>
        <p:txBody>
          <a:bodyPr/>
          <a:lstStyle/>
          <a:p>
            <a:r>
              <a:rPr lang="ru-RU" sz="3600" b="1" dirty="0"/>
              <a:t>Отчитане и санкции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00B3DD1-59D1-42FE-A18D-5E063C25C93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34608" y="2335656"/>
            <a:ext cx="4919472" cy="4157219"/>
          </a:xfrm>
        </p:spPr>
        <p:txBody>
          <a:bodyPr>
            <a:normAutofit/>
          </a:bodyPr>
          <a:lstStyle/>
          <a:p>
            <a:pPr marL="0" indent="0" algn="just" defTabSz="457200">
              <a:buNone/>
            </a:pPr>
            <a:r>
              <a:rPr lang="ru-RU" sz="2400" dirty="0">
                <a:solidFill>
                  <a:srgbClr val="002060"/>
                </a:solidFill>
              </a:rPr>
              <a:t>	</a:t>
            </a:r>
            <a:r>
              <a:rPr lang="ru-RU" sz="2100" dirty="0">
                <a:solidFill>
                  <a:prstClr val="black"/>
                </a:solidFill>
                <a:cs typeface="Gill Sans MT"/>
              </a:rPr>
              <a:t>	 </a:t>
            </a:r>
            <a:r>
              <a:rPr lang="ru-RU" sz="1800" dirty="0">
                <a:solidFill>
                  <a:prstClr val="black"/>
                </a:solidFill>
                <a:cs typeface="Gill Sans MT"/>
              </a:rPr>
              <a:t>Доказателствен материал:  </a:t>
            </a:r>
          </a:p>
          <a:p>
            <a:pPr marL="0" indent="0" algn="just" defTabSz="457200">
              <a:lnSpc>
                <a:spcPct val="120000"/>
              </a:lnSpc>
              <a:buNone/>
            </a:pPr>
            <a:r>
              <a:rPr lang="ru-RU" sz="1800" dirty="0">
                <a:solidFill>
                  <a:prstClr val="black"/>
                </a:solidFill>
              </a:rPr>
              <a:t>снимки, екранни снимки, аудио-визуални материали, публикувани новини, пресклипинг, копия на статии, линкове към уеб-сайтове, екземпляри от произведени и разпространени информационни материали (брошури, листовки, плакати и др.), присъствени списъци от публични събития и</a:t>
            </a:r>
            <a:r>
              <a:rPr lang="bg-BG" sz="1800" dirty="0">
                <a:solidFill>
                  <a:prstClr val="black"/>
                </a:solidFill>
              </a:rPr>
              <a:t>ли</a:t>
            </a:r>
            <a:r>
              <a:rPr lang="ru-RU" sz="1800" dirty="0">
                <a:solidFill>
                  <a:prstClr val="black"/>
                </a:solidFill>
              </a:rPr>
              <a:t> друг подходящ доказателствен материал.</a:t>
            </a:r>
          </a:p>
          <a:p>
            <a:pPr>
              <a:buFont typeface="Wingdings" panose="05000000000000000000" pitchFamily="2" charset="2"/>
              <a:buChar char="v"/>
            </a:pPr>
            <a:endParaRPr lang="bg-BG" sz="20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94E2014-0E3E-4EAD-B582-3B8F299284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6752" y="1594095"/>
            <a:ext cx="5924172" cy="5051008"/>
          </a:xfrm>
        </p:spPr>
        <p:txBody>
          <a:bodyPr>
            <a:normAutofit fontScale="25000" lnSpcReduction="20000"/>
          </a:bodyPr>
          <a:lstStyle/>
          <a:p>
            <a:pPr marL="0" indent="0" algn="just" defTabSz="457200">
              <a:lnSpc>
                <a:spcPct val="120000"/>
              </a:lnSpc>
              <a:buNone/>
            </a:pPr>
            <a:r>
              <a:rPr lang="ru-RU" sz="8000" u="sng" dirty="0">
                <a:solidFill>
                  <a:srgbClr val="002060"/>
                </a:solidFill>
                <a:latin typeface="Calibri" panose="020F0502020204030204"/>
              </a:rPr>
              <a:t>Санкции при неспазване на мерките за видимост, прозрачност и комуникация </a:t>
            </a:r>
          </a:p>
          <a:p>
            <a:pPr marL="469900" indent="-685800" algn="just" defTabSz="457200">
              <a:lnSpc>
                <a:spcPct val="120000"/>
              </a:lnSpc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ru-RU" sz="7200" dirty="0">
                <a:solidFill>
                  <a:prstClr val="black"/>
                </a:solidFill>
              </a:rPr>
              <a:t>УО уведомява за констатираните слабости и изисква незабавно предприемане на необходимите стъпки</a:t>
            </a:r>
            <a:r>
              <a:rPr lang="en-US" sz="7200" dirty="0">
                <a:solidFill>
                  <a:prstClr val="black"/>
                </a:solidFill>
              </a:rPr>
              <a:t>.</a:t>
            </a:r>
            <a:r>
              <a:rPr lang="ru-RU" sz="7200" dirty="0">
                <a:solidFill>
                  <a:prstClr val="black"/>
                </a:solidFill>
              </a:rPr>
              <a:t> </a:t>
            </a:r>
            <a:endParaRPr lang="en-US" sz="7200" dirty="0">
              <a:solidFill>
                <a:prstClr val="black"/>
              </a:solidFill>
            </a:endParaRPr>
          </a:p>
          <a:p>
            <a:pPr marL="469900" indent="-685800" algn="just" defTabSz="457200">
              <a:lnSpc>
                <a:spcPct val="120000"/>
              </a:lnSpc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ru-RU" sz="7200" dirty="0">
                <a:solidFill>
                  <a:prstClr val="black"/>
                </a:solidFill>
              </a:rPr>
              <a:t>Когато бенефициентът не изпълнява задълженията си по чл. 47 или §1 и 2 от чл. 50 от Регламент 1060/2021 и не са предприети корективни действия, </a:t>
            </a:r>
            <a:r>
              <a:rPr lang="bg-BG" sz="7200" dirty="0">
                <a:solidFill>
                  <a:prstClr val="black"/>
                </a:solidFill>
              </a:rPr>
              <a:t>УО </a:t>
            </a:r>
            <a:r>
              <a:rPr lang="ru-RU" sz="7200" dirty="0">
                <a:solidFill>
                  <a:prstClr val="black"/>
                </a:solidFill>
              </a:rPr>
              <a:t>прилага мерки, отчитайки принципа на пропорционалност, като анулира </a:t>
            </a:r>
            <a:r>
              <a:rPr lang="ru-RU" sz="7200" b="1" dirty="0">
                <a:solidFill>
                  <a:srgbClr val="FF0000"/>
                </a:solidFill>
              </a:rPr>
              <a:t>до 3%</a:t>
            </a:r>
            <a:r>
              <a:rPr lang="ru-RU" sz="7200" dirty="0">
                <a:solidFill>
                  <a:prstClr val="black"/>
                </a:solidFill>
              </a:rPr>
              <a:t> от подкрепата на фондовете за съответната операция. </a:t>
            </a:r>
          </a:p>
          <a:p>
            <a:pPr marL="469900" indent="-685800" algn="just" defTabSz="457200">
              <a:lnSpc>
                <a:spcPct val="120000"/>
              </a:lnSpc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ru-RU" sz="7200" dirty="0">
                <a:solidFill>
                  <a:prstClr val="black"/>
                </a:solidFill>
              </a:rPr>
              <a:t>В случай на по-нататъшно неизпълнение на тези задължения от страна на бенефициента, УО може да прекрати договора, като поиска възстановяване на вече отпуснатите безвъзмездни средства.</a:t>
            </a:r>
          </a:p>
          <a:p>
            <a:endParaRPr lang="bg-BG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0D4E030-30C1-4D05-9FF6-B01576214456}"/>
              </a:ext>
            </a:extLst>
          </p:cNvPr>
          <p:cNvGrpSpPr/>
          <p:nvPr/>
        </p:nvGrpSpPr>
        <p:grpSpPr>
          <a:xfrm>
            <a:off x="634608" y="1686473"/>
            <a:ext cx="860506" cy="1006429"/>
            <a:chOff x="3836159" y="2047164"/>
            <a:chExt cx="1828800" cy="1828800"/>
          </a:xfrm>
        </p:grpSpPr>
        <p:sp>
          <p:nvSpPr>
            <p:cNvPr id="8" name="Rounded Rectangle 2">
              <a:extLst>
                <a:ext uri="{FF2B5EF4-FFF2-40B4-BE49-F238E27FC236}">
                  <a16:creationId xmlns:a16="http://schemas.microsoft.com/office/drawing/2014/main" id="{37F8830E-6FE4-4725-A65F-824EA6C3A2C1}"/>
                </a:ext>
              </a:extLst>
            </p:cNvPr>
            <p:cNvSpPr/>
            <p:nvPr/>
          </p:nvSpPr>
          <p:spPr>
            <a:xfrm>
              <a:off x="3836159" y="2047164"/>
              <a:ext cx="1828800" cy="1828800"/>
            </a:xfrm>
            <a:prstGeom prst="roundRect">
              <a:avLst/>
            </a:prstGeom>
            <a:solidFill>
              <a:srgbClr val="0070C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9" name="Group 9">
              <a:extLst>
                <a:ext uri="{FF2B5EF4-FFF2-40B4-BE49-F238E27FC236}">
                  <a16:creationId xmlns:a16="http://schemas.microsoft.com/office/drawing/2014/main" id="{60F0275C-5D83-40B0-AAC0-287897D87F1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213529" y="2606079"/>
              <a:ext cx="1074061" cy="710971"/>
              <a:chOff x="1348" y="362"/>
              <a:chExt cx="565" cy="374"/>
            </a:xfrm>
            <a:solidFill>
              <a:sysClr val="window" lastClr="FFFFFF"/>
            </a:solidFill>
          </p:grpSpPr>
          <p:sp>
            <p:nvSpPr>
              <p:cNvPr id="10" name="Freeform 11">
                <a:extLst>
                  <a:ext uri="{FF2B5EF4-FFF2-40B4-BE49-F238E27FC236}">
                    <a16:creationId xmlns:a16="http://schemas.microsoft.com/office/drawing/2014/main" id="{FC0A39B2-2564-4D73-8E2A-7E145D24DC5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446" y="362"/>
                <a:ext cx="467" cy="274"/>
              </a:xfrm>
              <a:custGeom>
                <a:avLst/>
                <a:gdLst>
                  <a:gd name="T0" fmla="*/ 1139 w 2800"/>
                  <a:gd name="T1" fmla="*/ 116 h 1641"/>
                  <a:gd name="T2" fmla="*/ 122 w 2800"/>
                  <a:gd name="T3" fmla="*/ 366 h 1641"/>
                  <a:gd name="T4" fmla="*/ 116 w 2800"/>
                  <a:gd name="T5" fmla="*/ 393 h 1641"/>
                  <a:gd name="T6" fmla="*/ 161 w 2800"/>
                  <a:gd name="T7" fmla="*/ 474 h 1641"/>
                  <a:gd name="T8" fmla="*/ 242 w 2800"/>
                  <a:gd name="T9" fmla="*/ 605 h 1641"/>
                  <a:gd name="T10" fmla="*/ 345 w 2800"/>
                  <a:gd name="T11" fmla="*/ 751 h 1641"/>
                  <a:gd name="T12" fmla="*/ 472 w 2800"/>
                  <a:gd name="T13" fmla="*/ 905 h 1641"/>
                  <a:gd name="T14" fmla="*/ 620 w 2800"/>
                  <a:gd name="T15" fmla="*/ 1060 h 1641"/>
                  <a:gd name="T16" fmla="*/ 793 w 2800"/>
                  <a:gd name="T17" fmla="*/ 1205 h 1641"/>
                  <a:gd name="T18" fmla="*/ 989 w 2800"/>
                  <a:gd name="T19" fmla="*/ 1335 h 1641"/>
                  <a:gd name="T20" fmla="*/ 1210 w 2800"/>
                  <a:gd name="T21" fmla="*/ 1439 h 1641"/>
                  <a:gd name="T22" fmla="*/ 1453 w 2800"/>
                  <a:gd name="T23" fmla="*/ 1510 h 1641"/>
                  <a:gd name="T24" fmla="*/ 2485 w 2800"/>
                  <a:gd name="T25" fmla="*/ 1068 h 1641"/>
                  <a:gd name="T26" fmla="*/ 2341 w 2800"/>
                  <a:gd name="T27" fmla="*/ 1034 h 1641"/>
                  <a:gd name="T28" fmla="*/ 2177 w 2800"/>
                  <a:gd name="T29" fmla="*/ 983 h 1641"/>
                  <a:gd name="T30" fmla="*/ 2002 w 2800"/>
                  <a:gd name="T31" fmla="*/ 909 h 1641"/>
                  <a:gd name="T32" fmla="*/ 1822 w 2800"/>
                  <a:gd name="T33" fmla="*/ 810 h 1641"/>
                  <a:gd name="T34" fmla="*/ 1644 w 2800"/>
                  <a:gd name="T35" fmla="*/ 681 h 1641"/>
                  <a:gd name="T36" fmla="*/ 1476 w 2800"/>
                  <a:gd name="T37" fmla="*/ 518 h 1641"/>
                  <a:gd name="T38" fmla="*/ 1323 w 2800"/>
                  <a:gd name="T39" fmla="*/ 319 h 1641"/>
                  <a:gd name="T40" fmla="*/ 1224 w 2800"/>
                  <a:gd name="T41" fmla="*/ 147 h 1641"/>
                  <a:gd name="T42" fmla="*/ 1174 w 2800"/>
                  <a:gd name="T43" fmla="*/ 116 h 1641"/>
                  <a:gd name="T44" fmla="*/ 1171 w 2800"/>
                  <a:gd name="T45" fmla="*/ 1 h 1641"/>
                  <a:gd name="T46" fmla="*/ 1255 w 2800"/>
                  <a:gd name="T47" fmla="*/ 27 h 1641"/>
                  <a:gd name="T48" fmla="*/ 1322 w 2800"/>
                  <a:gd name="T49" fmla="*/ 87 h 1641"/>
                  <a:gd name="T50" fmla="*/ 1424 w 2800"/>
                  <a:gd name="T51" fmla="*/ 262 h 1641"/>
                  <a:gd name="T52" fmla="*/ 1573 w 2800"/>
                  <a:gd name="T53" fmla="*/ 454 h 1641"/>
                  <a:gd name="T54" fmla="*/ 1738 w 2800"/>
                  <a:gd name="T55" fmla="*/ 608 h 1641"/>
                  <a:gd name="T56" fmla="*/ 1910 w 2800"/>
                  <a:gd name="T57" fmla="*/ 729 h 1641"/>
                  <a:gd name="T58" fmla="*/ 2084 w 2800"/>
                  <a:gd name="T59" fmla="*/ 821 h 1641"/>
                  <a:gd name="T60" fmla="*/ 2252 w 2800"/>
                  <a:gd name="T61" fmla="*/ 888 h 1641"/>
                  <a:gd name="T62" fmla="*/ 2407 w 2800"/>
                  <a:gd name="T63" fmla="*/ 934 h 1641"/>
                  <a:gd name="T64" fmla="*/ 2541 w 2800"/>
                  <a:gd name="T65" fmla="*/ 961 h 1641"/>
                  <a:gd name="T66" fmla="*/ 2646 w 2800"/>
                  <a:gd name="T67" fmla="*/ 977 h 1641"/>
                  <a:gd name="T68" fmla="*/ 2716 w 2800"/>
                  <a:gd name="T69" fmla="*/ 983 h 1641"/>
                  <a:gd name="T70" fmla="*/ 2743 w 2800"/>
                  <a:gd name="T71" fmla="*/ 985 h 1641"/>
                  <a:gd name="T72" fmla="*/ 2784 w 2800"/>
                  <a:gd name="T73" fmla="*/ 1003 h 1641"/>
                  <a:gd name="T74" fmla="*/ 2800 w 2800"/>
                  <a:gd name="T75" fmla="*/ 1047 h 1641"/>
                  <a:gd name="T76" fmla="*/ 2780 w 2800"/>
                  <a:gd name="T77" fmla="*/ 1086 h 1641"/>
                  <a:gd name="T78" fmla="*/ 1561 w 2800"/>
                  <a:gd name="T79" fmla="*/ 1640 h 1641"/>
                  <a:gd name="T80" fmla="*/ 1542 w 2800"/>
                  <a:gd name="T81" fmla="*/ 1641 h 1641"/>
                  <a:gd name="T82" fmla="*/ 1279 w 2800"/>
                  <a:gd name="T83" fmla="*/ 1585 h 1641"/>
                  <a:gd name="T84" fmla="*/ 1041 w 2800"/>
                  <a:gd name="T85" fmla="*/ 1492 h 1641"/>
                  <a:gd name="T86" fmla="*/ 827 w 2800"/>
                  <a:gd name="T87" fmla="*/ 1371 h 1641"/>
                  <a:gd name="T88" fmla="*/ 638 w 2800"/>
                  <a:gd name="T89" fmla="*/ 1229 h 1641"/>
                  <a:gd name="T90" fmla="*/ 471 w 2800"/>
                  <a:gd name="T91" fmla="*/ 1074 h 1641"/>
                  <a:gd name="T92" fmla="*/ 328 w 2800"/>
                  <a:gd name="T93" fmla="*/ 915 h 1641"/>
                  <a:gd name="T94" fmla="*/ 209 w 2800"/>
                  <a:gd name="T95" fmla="*/ 760 h 1641"/>
                  <a:gd name="T96" fmla="*/ 112 w 2800"/>
                  <a:gd name="T97" fmla="*/ 616 h 1641"/>
                  <a:gd name="T98" fmla="*/ 38 w 2800"/>
                  <a:gd name="T99" fmla="*/ 492 h 1641"/>
                  <a:gd name="T100" fmla="*/ 1 w 2800"/>
                  <a:gd name="T101" fmla="*/ 404 h 1641"/>
                  <a:gd name="T102" fmla="*/ 11 w 2800"/>
                  <a:gd name="T103" fmla="*/ 327 h 1641"/>
                  <a:gd name="T104" fmla="*/ 64 w 2800"/>
                  <a:gd name="T105" fmla="*/ 265 h 1641"/>
                  <a:gd name="T106" fmla="*/ 1112 w 2800"/>
                  <a:gd name="T107" fmla="*/ 5 h 1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800" h="1641">
                    <a:moveTo>
                      <a:pt x="1155" y="114"/>
                    </a:moveTo>
                    <a:lnTo>
                      <a:pt x="1147" y="114"/>
                    </a:lnTo>
                    <a:lnTo>
                      <a:pt x="1139" y="116"/>
                    </a:lnTo>
                    <a:lnTo>
                      <a:pt x="144" y="355"/>
                    </a:lnTo>
                    <a:lnTo>
                      <a:pt x="132" y="359"/>
                    </a:lnTo>
                    <a:lnTo>
                      <a:pt x="122" y="366"/>
                    </a:lnTo>
                    <a:lnTo>
                      <a:pt x="117" y="373"/>
                    </a:lnTo>
                    <a:lnTo>
                      <a:pt x="115" y="383"/>
                    </a:lnTo>
                    <a:lnTo>
                      <a:pt x="116" y="393"/>
                    </a:lnTo>
                    <a:lnTo>
                      <a:pt x="120" y="401"/>
                    </a:lnTo>
                    <a:lnTo>
                      <a:pt x="140" y="436"/>
                    </a:lnTo>
                    <a:lnTo>
                      <a:pt x="161" y="474"/>
                    </a:lnTo>
                    <a:lnTo>
                      <a:pt x="185" y="515"/>
                    </a:lnTo>
                    <a:lnTo>
                      <a:pt x="212" y="559"/>
                    </a:lnTo>
                    <a:lnTo>
                      <a:pt x="242" y="605"/>
                    </a:lnTo>
                    <a:lnTo>
                      <a:pt x="274" y="652"/>
                    </a:lnTo>
                    <a:lnTo>
                      <a:pt x="308" y="701"/>
                    </a:lnTo>
                    <a:lnTo>
                      <a:pt x="345" y="751"/>
                    </a:lnTo>
                    <a:lnTo>
                      <a:pt x="384" y="801"/>
                    </a:lnTo>
                    <a:lnTo>
                      <a:pt x="426" y="854"/>
                    </a:lnTo>
                    <a:lnTo>
                      <a:pt x="472" y="905"/>
                    </a:lnTo>
                    <a:lnTo>
                      <a:pt x="518" y="957"/>
                    </a:lnTo>
                    <a:lnTo>
                      <a:pt x="569" y="1009"/>
                    </a:lnTo>
                    <a:lnTo>
                      <a:pt x="620" y="1060"/>
                    </a:lnTo>
                    <a:lnTo>
                      <a:pt x="676" y="1110"/>
                    </a:lnTo>
                    <a:lnTo>
                      <a:pt x="733" y="1158"/>
                    </a:lnTo>
                    <a:lnTo>
                      <a:pt x="793" y="1205"/>
                    </a:lnTo>
                    <a:lnTo>
                      <a:pt x="856" y="1251"/>
                    </a:lnTo>
                    <a:lnTo>
                      <a:pt x="921" y="1294"/>
                    </a:lnTo>
                    <a:lnTo>
                      <a:pt x="989" y="1335"/>
                    </a:lnTo>
                    <a:lnTo>
                      <a:pt x="1060" y="1373"/>
                    </a:lnTo>
                    <a:lnTo>
                      <a:pt x="1134" y="1407"/>
                    </a:lnTo>
                    <a:lnTo>
                      <a:pt x="1210" y="1439"/>
                    </a:lnTo>
                    <a:lnTo>
                      <a:pt x="1288" y="1467"/>
                    </a:lnTo>
                    <a:lnTo>
                      <a:pt x="1370" y="1491"/>
                    </a:lnTo>
                    <a:lnTo>
                      <a:pt x="1453" y="1510"/>
                    </a:lnTo>
                    <a:lnTo>
                      <a:pt x="1540" y="1524"/>
                    </a:lnTo>
                    <a:lnTo>
                      <a:pt x="2527" y="1076"/>
                    </a:lnTo>
                    <a:lnTo>
                      <a:pt x="2485" y="1068"/>
                    </a:lnTo>
                    <a:lnTo>
                      <a:pt x="2440" y="1059"/>
                    </a:lnTo>
                    <a:lnTo>
                      <a:pt x="2391" y="1048"/>
                    </a:lnTo>
                    <a:lnTo>
                      <a:pt x="2341" y="1034"/>
                    </a:lnTo>
                    <a:lnTo>
                      <a:pt x="2288" y="1020"/>
                    </a:lnTo>
                    <a:lnTo>
                      <a:pt x="2234" y="1002"/>
                    </a:lnTo>
                    <a:lnTo>
                      <a:pt x="2177" y="983"/>
                    </a:lnTo>
                    <a:lnTo>
                      <a:pt x="2120" y="961"/>
                    </a:lnTo>
                    <a:lnTo>
                      <a:pt x="2061" y="937"/>
                    </a:lnTo>
                    <a:lnTo>
                      <a:pt x="2002" y="909"/>
                    </a:lnTo>
                    <a:lnTo>
                      <a:pt x="1942" y="879"/>
                    </a:lnTo>
                    <a:lnTo>
                      <a:pt x="1882" y="847"/>
                    </a:lnTo>
                    <a:lnTo>
                      <a:pt x="1822" y="810"/>
                    </a:lnTo>
                    <a:lnTo>
                      <a:pt x="1762" y="771"/>
                    </a:lnTo>
                    <a:lnTo>
                      <a:pt x="1703" y="728"/>
                    </a:lnTo>
                    <a:lnTo>
                      <a:pt x="1644" y="681"/>
                    </a:lnTo>
                    <a:lnTo>
                      <a:pt x="1587" y="631"/>
                    </a:lnTo>
                    <a:lnTo>
                      <a:pt x="1531" y="577"/>
                    </a:lnTo>
                    <a:lnTo>
                      <a:pt x="1476" y="518"/>
                    </a:lnTo>
                    <a:lnTo>
                      <a:pt x="1423" y="457"/>
                    </a:lnTo>
                    <a:lnTo>
                      <a:pt x="1372" y="390"/>
                    </a:lnTo>
                    <a:lnTo>
                      <a:pt x="1323" y="319"/>
                    </a:lnTo>
                    <a:lnTo>
                      <a:pt x="1278" y="244"/>
                    </a:lnTo>
                    <a:lnTo>
                      <a:pt x="1235" y="164"/>
                    </a:lnTo>
                    <a:lnTo>
                      <a:pt x="1224" y="147"/>
                    </a:lnTo>
                    <a:lnTo>
                      <a:pt x="1210" y="134"/>
                    </a:lnTo>
                    <a:lnTo>
                      <a:pt x="1192" y="124"/>
                    </a:lnTo>
                    <a:lnTo>
                      <a:pt x="1174" y="116"/>
                    </a:lnTo>
                    <a:lnTo>
                      <a:pt x="1155" y="114"/>
                    </a:lnTo>
                    <a:close/>
                    <a:moveTo>
                      <a:pt x="1141" y="0"/>
                    </a:moveTo>
                    <a:lnTo>
                      <a:pt x="1171" y="1"/>
                    </a:lnTo>
                    <a:lnTo>
                      <a:pt x="1200" y="5"/>
                    </a:lnTo>
                    <a:lnTo>
                      <a:pt x="1228" y="14"/>
                    </a:lnTo>
                    <a:lnTo>
                      <a:pt x="1255" y="27"/>
                    </a:lnTo>
                    <a:lnTo>
                      <a:pt x="1281" y="44"/>
                    </a:lnTo>
                    <a:lnTo>
                      <a:pt x="1304" y="63"/>
                    </a:lnTo>
                    <a:lnTo>
                      <a:pt x="1322" y="87"/>
                    </a:lnTo>
                    <a:lnTo>
                      <a:pt x="1339" y="112"/>
                    </a:lnTo>
                    <a:lnTo>
                      <a:pt x="1380" y="189"/>
                    </a:lnTo>
                    <a:lnTo>
                      <a:pt x="1424" y="262"/>
                    </a:lnTo>
                    <a:lnTo>
                      <a:pt x="1472" y="331"/>
                    </a:lnTo>
                    <a:lnTo>
                      <a:pt x="1521" y="394"/>
                    </a:lnTo>
                    <a:lnTo>
                      <a:pt x="1573" y="454"/>
                    </a:lnTo>
                    <a:lnTo>
                      <a:pt x="1626" y="509"/>
                    </a:lnTo>
                    <a:lnTo>
                      <a:pt x="1681" y="560"/>
                    </a:lnTo>
                    <a:lnTo>
                      <a:pt x="1738" y="608"/>
                    </a:lnTo>
                    <a:lnTo>
                      <a:pt x="1794" y="652"/>
                    </a:lnTo>
                    <a:lnTo>
                      <a:pt x="1852" y="692"/>
                    </a:lnTo>
                    <a:lnTo>
                      <a:pt x="1910" y="729"/>
                    </a:lnTo>
                    <a:lnTo>
                      <a:pt x="1969" y="762"/>
                    </a:lnTo>
                    <a:lnTo>
                      <a:pt x="2026" y="793"/>
                    </a:lnTo>
                    <a:lnTo>
                      <a:pt x="2084" y="821"/>
                    </a:lnTo>
                    <a:lnTo>
                      <a:pt x="2142" y="846"/>
                    </a:lnTo>
                    <a:lnTo>
                      <a:pt x="2198" y="868"/>
                    </a:lnTo>
                    <a:lnTo>
                      <a:pt x="2252" y="888"/>
                    </a:lnTo>
                    <a:lnTo>
                      <a:pt x="2306" y="905"/>
                    </a:lnTo>
                    <a:lnTo>
                      <a:pt x="2357" y="920"/>
                    </a:lnTo>
                    <a:lnTo>
                      <a:pt x="2407" y="934"/>
                    </a:lnTo>
                    <a:lnTo>
                      <a:pt x="2454" y="944"/>
                    </a:lnTo>
                    <a:lnTo>
                      <a:pt x="2499" y="954"/>
                    </a:lnTo>
                    <a:lnTo>
                      <a:pt x="2541" y="961"/>
                    </a:lnTo>
                    <a:lnTo>
                      <a:pt x="2579" y="969"/>
                    </a:lnTo>
                    <a:lnTo>
                      <a:pt x="2615" y="974"/>
                    </a:lnTo>
                    <a:lnTo>
                      <a:pt x="2646" y="977"/>
                    </a:lnTo>
                    <a:lnTo>
                      <a:pt x="2674" y="980"/>
                    </a:lnTo>
                    <a:lnTo>
                      <a:pt x="2698" y="982"/>
                    </a:lnTo>
                    <a:lnTo>
                      <a:pt x="2716" y="983"/>
                    </a:lnTo>
                    <a:lnTo>
                      <a:pt x="2730" y="984"/>
                    </a:lnTo>
                    <a:lnTo>
                      <a:pt x="2739" y="985"/>
                    </a:lnTo>
                    <a:lnTo>
                      <a:pt x="2743" y="985"/>
                    </a:lnTo>
                    <a:lnTo>
                      <a:pt x="2758" y="987"/>
                    </a:lnTo>
                    <a:lnTo>
                      <a:pt x="2773" y="993"/>
                    </a:lnTo>
                    <a:lnTo>
                      <a:pt x="2784" y="1003"/>
                    </a:lnTo>
                    <a:lnTo>
                      <a:pt x="2793" y="1016"/>
                    </a:lnTo>
                    <a:lnTo>
                      <a:pt x="2799" y="1030"/>
                    </a:lnTo>
                    <a:lnTo>
                      <a:pt x="2800" y="1047"/>
                    </a:lnTo>
                    <a:lnTo>
                      <a:pt x="2796" y="1061"/>
                    </a:lnTo>
                    <a:lnTo>
                      <a:pt x="2790" y="1075"/>
                    </a:lnTo>
                    <a:lnTo>
                      <a:pt x="2780" y="1086"/>
                    </a:lnTo>
                    <a:lnTo>
                      <a:pt x="2767" y="1095"/>
                    </a:lnTo>
                    <a:lnTo>
                      <a:pt x="1573" y="1636"/>
                    </a:lnTo>
                    <a:lnTo>
                      <a:pt x="1561" y="1640"/>
                    </a:lnTo>
                    <a:lnTo>
                      <a:pt x="1549" y="1641"/>
                    </a:lnTo>
                    <a:lnTo>
                      <a:pt x="1545" y="1641"/>
                    </a:lnTo>
                    <a:lnTo>
                      <a:pt x="1542" y="1641"/>
                    </a:lnTo>
                    <a:lnTo>
                      <a:pt x="1451" y="1627"/>
                    </a:lnTo>
                    <a:lnTo>
                      <a:pt x="1364" y="1607"/>
                    </a:lnTo>
                    <a:lnTo>
                      <a:pt x="1279" y="1585"/>
                    </a:lnTo>
                    <a:lnTo>
                      <a:pt x="1197" y="1557"/>
                    </a:lnTo>
                    <a:lnTo>
                      <a:pt x="1117" y="1526"/>
                    </a:lnTo>
                    <a:lnTo>
                      <a:pt x="1041" y="1492"/>
                    </a:lnTo>
                    <a:lnTo>
                      <a:pt x="967" y="1454"/>
                    </a:lnTo>
                    <a:lnTo>
                      <a:pt x="895" y="1414"/>
                    </a:lnTo>
                    <a:lnTo>
                      <a:pt x="827" y="1371"/>
                    </a:lnTo>
                    <a:lnTo>
                      <a:pt x="761" y="1325"/>
                    </a:lnTo>
                    <a:lnTo>
                      <a:pt x="698" y="1277"/>
                    </a:lnTo>
                    <a:lnTo>
                      <a:pt x="638" y="1229"/>
                    </a:lnTo>
                    <a:lnTo>
                      <a:pt x="579" y="1178"/>
                    </a:lnTo>
                    <a:lnTo>
                      <a:pt x="524" y="1126"/>
                    </a:lnTo>
                    <a:lnTo>
                      <a:pt x="471" y="1074"/>
                    </a:lnTo>
                    <a:lnTo>
                      <a:pt x="421" y="1022"/>
                    </a:lnTo>
                    <a:lnTo>
                      <a:pt x="374" y="969"/>
                    </a:lnTo>
                    <a:lnTo>
                      <a:pt x="328" y="915"/>
                    </a:lnTo>
                    <a:lnTo>
                      <a:pt x="286" y="863"/>
                    </a:lnTo>
                    <a:lnTo>
                      <a:pt x="246" y="812"/>
                    </a:lnTo>
                    <a:lnTo>
                      <a:pt x="209" y="760"/>
                    </a:lnTo>
                    <a:lnTo>
                      <a:pt x="174" y="710"/>
                    </a:lnTo>
                    <a:lnTo>
                      <a:pt x="142" y="663"/>
                    </a:lnTo>
                    <a:lnTo>
                      <a:pt x="112" y="616"/>
                    </a:lnTo>
                    <a:lnTo>
                      <a:pt x="85" y="573"/>
                    </a:lnTo>
                    <a:lnTo>
                      <a:pt x="60" y="531"/>
                    </a:lnTo>
                    <a:lnTo>
                      <a:pt x="38" y="492"/>
                    </a:lnTo>
                    <a:lnTo>
                      <a:pt x="18" y="456"/>
                    </a:lnTo>
                    <a:lnTo>
                      <a:pt x="7" y="430"/>
                    </a:lnTo>
                    <a:lnTo>
                      <a:pt x="1" y="404"/>
                    </a:lnTo>
                    <a:lnTo>
                      <a:pt x="0" y="378"/>
                    </a:lnTo>
                    <a:lnTo>
                      <a:pt x="3" y="351"/>
                    </a:lnTo>
                    <a:lnTo>
                      <a:pt x="11" y="327"/>
                    </a:lnTo>
                    <a:lnTo>
                      <a:pt x="24" y="303"/>
                    </a:lnTo>
                    <a:lnTo>
                      <a:pt x="42" y="283"/>
                    </a:lnTo>
                    <a:lnTo>
                      <a:pt x="64" y="265"/>
                    </a:lnTo>
                    <a:lnTo>
                      <a:pt x="88" y="252"/>
                    </a:lnTo>
                    <a:lnTo>
                      <a:pt x="116" y="243"/>
                    </a:lnTo>
                    <a:lnTo>
                      <a:pt x="1112" y="5"/>
                    </a:lnTo>
                    <a:lnTo>
                      <a:pt x="114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" name="Rectangle 12">
                <a:extLst>
                  <a:ext uri="{FF2B5EF4-FFF2-40B4-BE49-F238E27FC236}">
                    <a16:creationId xmlns:a16="http://schemas.microsoft.com/office/drawing/2014/main" id="{361A7A64-1865-4074-963F-0E2CE581F4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8" y="716"/>
                <a:ext cx="351" cy="20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" name="Freeform 13">
                <a:extLst>
                  <a:ext uri="{FF2B5EF4-FFF2-40B4-BE49-F238E27FC236}">
                    <a16:creationId xmlns:a16="http://schemas.microsoft.com/office/drawing/2014/main" id="{F3F88AC9-6E03-4D1D-A572-B7463B969D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04" y="626"/>
                <a:ext cx="199" cy="110"/>
              </a:xfrm>
              <a:custGeom>
                <a:avLst/>
                <a:gdLst>
                  <a:gd name="T0" fmla="*/ 1193 w 1193"/>
                  <a:gd name="T1" fmla="*/ 0 h 658"/>
                  <a:gd name="T2" fmla="*/ 1193 w 1193"/>
                  <a:gd name="T3" fmla="*/ 121 h 658"/>
                  <a:gd name="T4" fmla="*/ 0 w 1193"/>
                  <a:gd name="T5" fmla="*/ 658 h 658"/>
                  <a:gd name="T6" fmla="*/ 0 w 1193"/>
                  <a:gd name="T7" fmla="*/ 537 h 658"/>
                  <a:gd name="T8" fmla="*/ 1193 w 1193"/>
                  <a:gd name="T9" fmla="*/ 0 h 6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3" h="658">
                    <a:moveTo>
                      <a:pt x="1193" y="0"/>
                    </a:moveTo>
                    <a:lnTo>
                      <a:pt x="1193" y="121"/>
                    </a:lnTo>
                    <a:lnTo>
                      <a:pt x="0" y="658"/>
                    </a:lnTo>
                    <a:lnTo>
                      <a:pt x="0" y="537"/>
                    </a:lnTo>
                    <a:lnTo>
                      <a:pt x="119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" name="Freeform 14">
                <a:extLst>
                  <a:ext uri="{FF2B5EF4-FFF2-40B4-BE49-F238E27FC236}">
                    <a16:creationId xmlns:a16="http://schemas.microsoft.com/office/drawing/2014/main" id="{A1A5E012-001A-48AE-BF31-19B2CF55F7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48" y="619"/>
                <a:ext cx="555" cy="89"/>
              </a:xfrm>
              <a:custGeom>
                <a:avLst/>
                <a:gdLst>
                  <a:gd name="T0" fmla="*/ 3020 w 3330"/>
                  <a:gd name="T1" fmla="*/ 0 h 536"/>
                  <a:gd name="T2" fmla="*/ 3330 w 3330"/>
                  <a:gd name="T3" fmla="*/ 0 h 536"/>
                  <a:gd name="T4" fmla="*/ 2109 w 3330"/>
                  <a:gd name="T5" fmla="*/ 536 h 536"/>
                  <a:gd name="T6" fmla="*/ 0 w 3330"/>
                  <a:gd name="T7" fmla="*/ 536 h 536"/>
                  <a:gd name="T8" fmla="*/ 795 w 3330"/>
                  <a:gd name="T9" fmla="*/ 217 h 536"/>
                  <a:gd name="T10" fmla="*/ 871 w 3330"/>
                  <a:gd name="T11" fmla="*/ 243 h 536"/>
                  <a:gd name="T12" fmla="*/ 953 w 3330"/>
                  <a:gd name="T13" fmla="*/ 267 h 536"/>
                  <a:gd name="T14" fmla="*/ 1037 w 3330"/>
                  <a:gd name="T15" fmla="*/ 291 h 536"/>
                  <a:gd name="T16" fmla="*/ 1125 w 3330"/>
                  <a:gd name="T17" fmla="*/ 313 h 536"/>
                  <a:gd name="T18" fmla="*/ 1218 w 3330"/>
                  <a:gd name="T19" fmla="*/ 334 h 536"/>
                  <a:gd name="T20" fmla="*/ 1313 w 3330"/>
                  <a:gd name="T21" fmla="*/ 353 h 536"/>
                  <a:gd name="T22" fmla="*/ 1413 w 3330"/>
                  <a:gd name="T23" fmla="*/ 370 h 536"/>
                  <a:gd name="T24" fmla="*/ 1516 w 3330"/>
                  <a:gd name="T25" fmla="*/ 385 h 536"/>
                  <a:gd name="T26" fmla="*/ 1624 w 3330"/>
                  <a:gd name="T27" fmla="*/ 399 h 536"/>
                  <a:gd name="T28" fmla="*/ 1735 w 3330"/>
                  <a:gd name="T29" fmla="*/ 409 h 536"/>
                  <a:gd name="T30" fmla="*/ 1849 w 3330"/>
                  <a:gd name="T31" fmla="*/ 417 h 536"/>
                  <a:gd name="T32" fmla="*/ 1969 w 3330"/>
                  <a:gd name="T33" fmla="*/ 421 h 536"/>
                  <a:gd name="T34" fmla="*/ 2091 w 3330"/>
                  <a:gd name="T35" fmla="*/ 423 h 536"/>
                  <a:gd name="T36" fmla="*/ 2130 w 3330"/>
                  <a:gd name="T37" fmla="*/ 423 h 536"/>
                  <a:gd name="T38" fmla="*/ 3020 w 3330"/>
                  <a:gd name="T39" fmla="*/ 0 h 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330" h="536">
                    <a:moveTo>
                      <a:pt x="3020" y="0"/>
                    </a:moveTo>
                    <a:lnTo>
                      <a:pt x="3330" y="0"/>
                    </a:lnTo>
                    <a:lnTo>
                      <a:pt x="2109" y="536"/>
                    </a:lnTo>
                    <a:lnTo>
                      <a:pt x="0" y="536"/>
                    </a:lnTo>
                    <a:lnTo>
                      <a:pt x="795" y="217"/>
                    </a:lnTo>
                    <a:lnTo>
                      <a:pt x="871" y="243"/>
                    </a:lnTo>
                    <a:lnTo>
                      <a:pt x="953" y="267"/>
                    </a:lnTo>
                    <a:lnTo>
                      <a:pt x="1037" y="291"/>
                    </a:lnTo>
                    <a:lnTo>
                      <a:pt x="1125" y="313"/>
                    </a:lnTo>
                    <a:lnTo>
                      <a:pt x="1218" y="334"/>
                    </a:lnTo>
                    <a:lnTo>
                      <a:pt x="1313" y="353"/>
                    </a:lnTo>
                    <a:lnTo>
                      <a:pt x="1413" y="370"/>
                    </a:lnTo>
                    <a:lnTo>
                      <a:pt x="1516" y="385"/>
                    </a:lnTo>
                    <a:lnTo>
                      <a:pt x="1624" y="399"/>
                    </a:lnTo>
                    <a:lnTo>
                      <a:pt x="1735" y="409"/>
                    </a:lnTo>
                    <a:lnTo>
                      <a:pt x="1849" y="417"/>
                    </a:lnTo>
                    <a:lnTo>
                      <a:pt x="1969" y="421"/>
                    </a:lnTo>
                    <a:lnTo>
                      <a:pt x="2091" y="423"/>
                    </a:lnTo>
                    <a:lnTo>
                      <a:pt x="2130" y="423"/>
                    </a:lnTo>
                    <a:lnTo>
                      <a:pt x="302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4" name="Freeform 15">
                <a:extLst>
                  <a:ext uri="{FF2B5EF4-FFF2-40B4-BE49-F238E27FC236}">
                    <a16:creationId xmlns:a16="http://schemas.microsoft.com/office/drawing/2014/main" id="{62FC29C9-6E4D-4F1B-8DA7-CAC71A948E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80" y="525"/>
                <a:ext cx="517" cy="145"/>
              </a:xfrm>
              <a:custGeom>
                <a:avLst/>
                <a:gdLst>
                  <a:gd name="T0" fmla="*/ 669 w 3105"/>
                  <a:gd name="T1" fmla="*/ 0 h 870"/>
                  <a:gd name="T2" fmla="*/ 711 w 3105"/>
                  <a:gd name="T3" fmla="*/ 51 h 870"/>
                  <a:gd name="T4" fmla="*/ 755 w 3105"/>
                  <a:gd name="T5" fmla="*/ 103 h 870"/>
                  <a:gd name="T6" fmla="*/ 803 w 3105"/>
                  <a:gd name="T7" fmla="*/ 156 h 870"/>
                  <a:gd name="T8" fmla="*/ 852 w 3105"/>
                  <a:gd name="T9" fmla="*/ 207 h 870"/>
                  <a:gd name="T10" fmla="*/ 905 w 3105"/>
                  <a:gd name="T11" fmla="*/ 258 h 870"/>
                  <a:gd name="T12" fmla="*/ 959 w 3105"/>
                  <a:gd name="T13" fmla="*/ 308 h 870"/>
                  <a:gd name="T14" fmla="*/ 1017 w 3105"/>
                  <a:gd name="T15" fmla="*/ 358 h 870"/>
                  <a:gd name="T16" fmla="*/ 1077 w 3105"/>
                  <a:gd name="T17" fmla="*/ 406 h 870"/>
                  <a:gd name="T18" fmla="*/ 1140 w 3105"/>
                  <a:gd name="T19" fmla="*/ 453 h 870"/>
                  <a:gd name="T20" fmla="*/ 1205 w 3105"/>
                  <a:gd name="T21" fmla="*/ 497 h 870"/>
                  <a:gd name="T22" fmla="*/ 1273 w 3105"/>
                  <a:gd name="T23" fmla="*/ 539 h 870"/>
                  <a:gd name="T24" fmla="*/ 1344 w 3105"/>
                  <a:gd name="T25" fmla="*/ 579 h 870"/>
                  <a:gd name="T26" fmla="*/ 1417 w 3105"/>
                  <a:gd name="T27" fmla="*/ 616 h 870"/>
                  <a:gd name="T28" fmla="*/ 1493 w 3105"/>
                  <a:gd name="T29" fmla="*/ 650 h 870"/>
                  <a:gd name="T30" fmla="*/ 1572 w 3105"/>
                  <a:gd name="T31" fmla="*/ 681 h 870"/>
                  <a:gd name="T32" fmla="*/ 1653 w 3105"/>
                  <a:gd name="T33" fmla="*/ 707 h 870"/>
                  <a:gd name="T34" fmla="*/ 1738 w 3105"/>
                  <a:gd name="T35" fmla="*/ 730 h 870"/>
                  <a:gd name="T36" fmla="*/ 1824 w 3105"/>
                  <a:gd name="T37" fmla="*/ 749 h 870"/>
                  <a:gd name="T38" fmla="*/ 1914 w 3105"/>
                  <a:gd name="T39" fmla="*/ 763 h 870"/>
                  <a:gd name="T40" fmla="*/ 1931 w 3105"/>
                  <a:gd name="T41" fmla="*/ 766 h 870"/>
                  <a:gd name="T42" fmla="*/ 2937 w 3105"/>
                  <a:gd name="T43" fmla="*/ 308 h 870"/>
                  <a:gd name="T44" fmla="*/ 2979 w 3105"/>
                  <a:gd name="T45" fmla="*/ 309 h 870"/>
                  <a:gd name="T46" fmla="*/ 3016 w 3105"/>
                  <a:gd name="T47" fmla="*/ 311 h 870"/>
                  <a:gd name="T48" fmla="*/ 3047 w 3105"/>
                  <a:gd name="T49" fmla="*/ 311 h 870"/>
                  <a:gd name="T50" fmla="*/ 3072 w 3105"/>
                  <a:gd name="T51" fmla="*/ 312 h 870"/>
                  <a:gd name="T52" fmla="*/ 3089 w 3105"/>
                  <a:gd name="T53" fmla="*/ 312 h 870"/>
                  <a:gd name="T54" fmla="*/ 3101 w 3105"/>
                  <a:gd name="T55" fmla="*/ 312 h 870"/>
                  <a:gd name="T56" fmla="*/ 3105 w 3105"/>
                  <a:gd name="T57" fmla="*/ 312 h 870"/>
                  <a:gd name="T58" fmla="*/ 1926 w 3105"/>
                  <a:gd name="T59" fmla="*/ 870 h 870"/>
                  <a:gd name="T60" fmla="*/ 1797 w 3105"/>
                  <a:gd name="T61" fmla="*/ 869 h 870"/>
                  <a:gd name="T62" fmla="*/ 1671 w 3105"/>
                  <a:gd name="T63" fmla="*/ 864 h 870"/>
                  <a:gd name="T64" fmla="*/ 1549 w 3105"/>
                  <a:gd name="T65" fmla="*/ 856 h 870"/>
                  <a:gd name="T66" fmla="*/ 1432 w 3105"/>
                  <a:gd name="T67" fmla="*/ 845 h 870"/>
                  <a:gd name="T68" fmla="*/ 1319 w 3105"/>
                  <a:gd name="T69" fmla="*/ 831 h 870"/>
                  <a:gd name="T70" fmla="*/ 1210 w 3105"/>
                  <a:gd name="T71" fmla="*/ 814 h 870"/>
                  <a:gd name="T72" fmla="*/ 1106 w 3105"/>
                  <a:gd name="T73" fmla="*/ 796 h 870"/>
                  <a:gd name="T74" fmla="*/ 1006 w 3105"/>
                  <a:gd name="T75" fmla="*/ 774 h 870"/>
                  <a:gd name="T76" fmla="*/ 910 w 3105"/>
                  <a:gd name="T77" fmla="*/ 751 h 870"/>
                  <a:gd name="T78" fmla="*/ 818 w 3105"/>
                  <a:gd name="T79" fmla="*/ 727 h 870"/>
                  <a:gd name="T80" fmla="*/ 731 w 3105"/>
                  <a:gd name="T81" fmla="*/ 701 h 870"/>
                  <a:gd name="T82" fmla="*/ 648 w 3105"/>
                  <a:gd name="T83" fmla="*/ 675 h 870"/>
                  <a:gd name="T84" fmla="*/ 570 w 3105"/>
                  <a:gd name="T85" fmla="*/ 648 h 870"/>
                  <a:gd name="T86" fmla="*/ 497 w 3105"/>
                  <a:gd name="T87" fmla="*/ 620 h 870"/>
                  <a:gd name="T88" fmla="*/ 426 w 3105"/>
                  <a:gd name="T89" fmla="*/ 591 h 870"/>
                  <a:gd name="T90" fmla="*/ 363 w 3105"/>
                  <a:gd name="T91" fmla="*/ 564 h 870"/>
                  <a:gd name="T92" fmla="*/ 302 w 3105"/>
                  <a:gd name="T93" fmla="*/ 536 h 870"/>
                  <a:gd name="T94" fmla="*/ 246 w 3105"/>
                  <a:gd name="T95" fmla="*/ 509 h 870"/>
                  <a:gd name="T96" fmla="*/ 195 w 3105"/>
                  <a:gd name="T97" fmla="*/ 483 h 870"/>
                  <a:gd name="T98" fmla="*/ 148 w 3105"/>
                  <a:gd name="T99" fmla="*/ 458 h 870"/>
                  <a:gd name="T100" fmla="*/ 107 w 3105"/>
                  <a:gd name="T101" fmla="*/ 435 h 870"/>
                  <a:gd name="T102" fmla="*/ 70 w 3105"/>
                  <a:gd name="T103" fmla="*/ 413 h 870"/>
                  <a:gd name="T104" fmla="*/ 37 w 3105"/>
                  <a:gd name="T105" fmla="*/ 393 h 870"/>
                  <a:gd name="T106" fmla="*/ 19 w 3105"/>
                  <a:gd name="T107" fmla="*/ 379 h 870"/>
                  <a:gd name="T108" fmla="*/ 7 w 3105"/>
                  <a:gd name="T109" fmla="*/ 365 h 870"/>
                  <a:gd name="T110" fmla="*/ 1 w 3105"/>
                  <a:gd name="T111" fmla="*/ 349 h 870"/>
                  <a:gd name="T112" fmla="*/ 0 w 3105"/>
                  <a:gd name="T113" fmla="*/ 333 h 870"/>
                  <a:gd name="T114" fmla="*/ 4 w 3105"/>
                  <a:gd name="T115" fmla="*/ 319 h 870"/>
                  <a:gd name="T116" fmla="*/ 13 w 3105"/>
                  <a:gd name="T117" fmla="*/ 304 h 870"/>
                  <a:gd name="T118" fmla="*/ 28 w 3105"/>
                  <a:gd name="T119" fmla="*/ 291 h 870"/>
                  <a:gd name="T120" fmla="*/ 47 w 3105"/>
                  <a:gd name="T121" fmla="*/ 280 h 870"/>
                  <a:gd name="T122" fmla="*/ 669 w 3105"/>
                  <a:gd name="T123" fmla="*/ 0 h 8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05" h="870">
                    <a:moveTo>
                      <a:pt x="669" y="0"/>
                    </a:moveTo>
                    <a:lnTo>
                      <a:pt x="711" y="51"/>
                    </a:lnTo>
                    <a:lnTo>
                      <a:pt x="755" y="103"/>
                    </a:lnTo>
                    <a:lnTo>
                      <a:pt x="803" y="156"/>
                    </a:lnTo>
                    <a:lnTo>
                      <a:pt x="852" y="207"/>
                    </a:lnTo>
                    <a:lnTo>
                      <a:pt x="905" y="258"/>
                    </a:lnTo>
                    <a:lnTo>
                      <a:pt x="959" y="308"/>
                    </a:lnTo>
                    <a:lnTo>
                      <a:pt x="1017" y="358"/>
                    </a:lnTo>
                    <a:lnTo>
                      <a:pt x="1077" y="406"/>
                    </a:lnTo>
                    <a:lnTo>
                      <a:pt x="1140" y="453"/>
                    </a:lnTo>
                    <a:lnTo>
                      <a:pt x="1205" y="497"/>
                    </a:lnTo>
                    <a:lnTo>
                      <a:pt x="1273" y="539"/>
                    </a:lnTo>
                    <a:lnTo>
                      <a:pt x="1344" y="579"/>
                    </a:lnTo>
                    <a:lnTo>
                      <a:pt x="1417" y="616"/>
                    </a:lnTo>
                    <a:lnTo>
                      <a:pt x="1493" y="650"/>
                    </a:lnTo>
                    <a:lnTo>
                      <a:pt x="1572" y="681"/>
                    </a:lnTo>
                    <a:lnTo>
                      <a:pt x="1653" y="707"/>
                    </a:lnTo>
                    <a:lnTo>
                      <a:pt x="1738" y="730"/>
                    </a:lnTo>
                    <a:lnTo>
                      <a:pt x="1824" y="749"/>
                    </a:lnTo>
                    <a:lnTo>
                      <a:pt x="1914" y="763"/>
                    </a:lnTo>
                    <a:lnTo>
                      <a:pt x="1931" y="766"/>
                    </a:lnTo>
                    <a:lnTo>
                      <a:pt x="2937" y="308"/>
                    </a:lnTo>
                    <a:lnTo>
                      <a:pt x="2979" y="309"/>
                    </a:lnTo>
                    <a:lnTo>
                      <a:pt x="3016" y="311"/>
                    </a:lnTo>
                    <a:lnTo>
                      <a:pt x="3047" y="311"/>
                    </a:lnTo>
                    <a:lnTo>
                      <a:pt x="3072" y="312"/>
                    </a:lnTo>
                    <a:lnTo>
                      <a:pt x="3089" y="312"/>
                    </a:lnTo>
                    <a:lnTo>
                      <a:pt x="3101" y="312"/>
                    </a:lnTo>
                    <a:lnTo>
                      <a:pt x="3105" y="312"/>
                    </a:lnTo>
                    <a:lnTo>
                      <a:pt x="1926" y="870"/>
                    </a:lnTo>
                    <a:lnTo>
                      <a:pt x="1797" y="869"/>
                    </a:lnTo>
                    <a:lnTo>
                      <a:pt x="1671" y="864"/>
                    </a:lnTo>
                    <a:lnTo>
                      <a:pt x="1549" y="856"/>
                    </a:lnTo>
                    <a:lnTo>
                      <a:pt x="1432" y="845"/>
                    </a:lnTo>
                    <a:lnTo>
                      <a:pt x="1319" y="831"/>
                    </a:lnTo>
                    <a:lnTo>
                      <a:pt x="1210" y="814"/>
                    </a:lnTo>
                    <a:lnTo>
                      <a:pt x="1106" y="796"/>
                    </a:lnTo>
                    <a:lnTo>
                      <a:pt x="1006" y="774"/>
                    </a:lnTo>
                    <a:lnTo>
                      <a:pt x="910" y="751"/>
                    </a:lnTo>
                    <a:lnTo>
                      <a:pt x="818" y="727"/>
                    </a:lnTo>
                    <a:lnTo>
                      <a:pt x="731" y="701"/>
                    </a:lnTo>
                    <a:lnTo>
                      <a:pt x="648" y="675"/>
                    </a:lnTo>
                    <a:lnTo>
                      <a:pt x="570" y="648"/>
                    </a:lnTo>
                    <a:lnTo>
                      <a:pt x="497" y="620"/>
                    </a:lnTo>
                    <a:lnTo>
                      <a:pt x="426" y="591"/>
                    </a:lnTo>
                    <a:lnTo>
                      <a:pt x="363" y="564"/>
                    </a:lnTo>
                    <a:lnTo>
                      <a:pt x="302" y="536"/>
                    </a:lnTo>
                    <a:lnTo>
                      <a:pt x="246" y="509"/>
                    </a:lnTo>
                    <a:lnTo>
                      <a:pt x="195" y="483"/>
                    </a:lnTo>
                    <a:lnTo>
                      <a:pt x="148" y="458"/>
                    </a:lnTo>
                    <a:lnTo>
                      <a:pt x="107" y="435"/>
                    </a:lnTo>
                    <a:lnTo>
                      <a:pt x="70" y="413"/>
                    </a:lnTo>
                    <a:lnTo>
                      <a:pt x="37" y="393"/>
                    </a:lnTo>
                    <a:lnTo>
                      <a:pt x="19" y="379"/>
                    </a:lnTo>
                    <a:lnTo>
                      <a:pt x="7" y="365"/>
                    </a:lnTo>
                    <a:lnTo>
                      <a:pt x="1" y="349"/>
                    </a:lnTo>
                    <a:lnTo>
                      <a:pt x="0" y="333"/>
                    </a:lnTo>
                    <a:lnTo>
                      <a:pt x="4" y="319"/>
                    </a:lnTo>
                    <a:lnTo>
                      <a:pt x="13" y="304"/>
                    </a:lnTo>
                    <a:lnTo>
                      <a:pt x="28" y="291"/>
                    </a:lnTo>
                    <a:lnTo>
                      <a:pt x="47" y="280"/>
                    </a:lnTo>
                    <a:lnTo>
                      <a:pt x="66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F63D3039-A87B-4151-8B3D-9397CC7A54C1}"/>
              </a:ext>
            </a:extLst>
          </p:cNvPr>
          <p:cNvSpPr txBox="1"/>
          <p:nvPr/>
        </p:nvSpPr>
        <p:spPr>
          <a:xfrm>
            <a:off x="1582772" y="1594095"/>
            <a:ext cx="3985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ru-RU" sz="2000" b="0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Отчитане на мерките за видимост, прозрачност и комуникация </a:t>
            </a:r>
            <a:endParaRPr kumimoji="0" lang="en-US" sz="2000" b="0" i="0" u="sng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73696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895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25414</TotalTime>
  <Words>759</Words>
  <Application>Microsoft Office PowerPoint</Application>
  <PresentationFormat>Widescreen</PresentationFormat>
  <Paragraphs>88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Gill Sans MT</vt:lpstr>
      <vt:lpstr>Helen Bg Light</vt:lpstr>
      <vt:lpstr>Wingdings</vt:lpstr>
      <vt:lpstr>Office Theme</vt:lpstr>
      <vt:lpstr>Видимост,  прозрачност и комуникация   </vt:lpstr>
      <vt:lpstr>Нормативна рамка </vt:lpstr>
      <vt:lpstr>Лога</vt:lpstr>
      <vt:lpstr>Визуални елементи за онлайн комуникация 1/3</vt:lpstr>
      <vt:lpstr>PowerPoint Presentation</vt:lpstr>
      <vt:lpstr>PowerPoint Presentation</vt:lpstr>
      <vt:lpstr>Физически визуални елементи 1/2</vt:lpstr>
      <vt:lpstr>Физически визуални елементи 2/2</vt:lpstr>
      <vt:lpstr>PowerPoint Presentation</vt:lpstr>
      <vt:lpstr>Платени публикации и излъчвания</vt:lpstr>
      <vt:lpstr>Събития</vt:lpstr>
      <vt:lpstr>Отчитане и санкции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Todor J. Hvarchilkov</dc:creator>
  <cp:lastModifiedBy>Dafinka Kostova</cp:lastModifiedBy>
  <cp:revision>896</cp:revision>
  <cp:lastPrinted>2022-03-17T15:48:13Z</cp:lastPrinted>
  <dcterms:created xsi:type="dcterms:W3CDTF">2021-08-17T08:00:04Z</dcterms:created>
  <dcterms:modified xsi:type="dcterms:W3CDTF">2025-07-02T08:54:25Z</dcterms:modified>
</cp:coreProperties>
</file>