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9"/>
  </p:notesMasterIdLst>
  <p:handoutMasterIdLst>
    <p:handoutMasterId r:id="rId10"/>
  </p:handoutMasterIdLst>
  <p:sldIdLst>
    <p:sldId id="257" r:id="rId2"/>
    <p:sldId id="314" r:id="rId3"/>
    <p:sldId id="289" r:id="rId4"/>
    <p:sldId id="311" r:id="rId5"/>
    <p:sldId id="313" r:id="rId6"/>
    <p:sldId id="312" r:id="rId7"/>
    <p:sldId id="294" r:id="rId8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23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n_georgieva\Desktop\New%20Microsoft%20Excel%20Workshee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dirty="0">
                <a:solidFill>
                  <a:schemeClr val="tx2">
                    <a:lumMod val="85000"/>
                    <a:lumOff val="15000"/>
                  </a:schemeClr>
                </a:solidFill>
              </a:rPr>
              <a:t>Разпределение</a:t>
            </a:r>
            <a:r>
              <a:rPr lang="bg-BG" baseline="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по компоненти</a:t>
            </a:r>
            <a:endParaRPr lang="en-AU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c:rich>
      </c:tx>
      <c:layout>
        <c:manualLayout>
          <c:xMode val="edge"/>
          <c:yMode val="edge"/>
          <c:x val="0.23526859209005638"/>
          <c:y val="2.34228391124526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224766061346719E-2"/>
          <c:y val="0.14778674150499424"/>
          <c:w val="0.9155301837270341"/>
          <c:h val="0.56589948159293746"/>
        </c:manualLayout>
      </c:layout>
      <c:bar3D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6350140388441688E-2"/>
                  <c:y val="-4.33931148533690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92B-4ACB-8F16-D83C3C619EB2}"/>
                </c:ext>
              </c:extLst>
            </c:dLbl>
            <c:dLbl>
              <c:idx val="1"/>
              <c:layout>
                <c:manualLayout>
                  <c:x val="1.1339570224520508E-2"/>
                  <c:y val="-3.971462252188975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1185297593196711E-2"/>
                      <c:h val="7.411392045148905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2B-4ACB-8F16-D83C3C619EB2}"/>
                </c:ext>
              </c:extLst>
            </c:dLbl>
            <c:dLbl>
              <c:idx val="2"/>
              <c:layout>
                <c:manualLayout>
                  <c:x val="1.6209688822453997E-2"/>
                  <c:y val="-5.5104534409595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92B-4ACB-8F16-D83C3C619EB2}"/>
                </c:ext>
              </c:extLst>
            </c:dLbl>
            <c:dLbl>
              <c:idx val="3"/>
              <c:layout>
                <c:manualLayout>
                  <c:x val="1.388892395794392E-2"/>
                  <c:y val="-6.89931714124556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92B-4ACB-8F16-D83C3C619EB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Sheet1!$A$37:$A$40</c:f>
              <c:strCache>
                <c:ptCount val="4"/>
                <c:pt idx="0">
                  <c:v>Нови технологии в креативните и рекреативните индустрии</c:v>
                </c:pt>
                <c:pt idx="1">
                  <c:v>ИКТ</c:v>
                </c:pt>
                <c:pt idx="2">
                  <c:v>Индустрия за здравословен живот и био-технологии</c:v>
                </c:pt>
                <c:pt idx="3">
                  <c:v>Нови технологии в креативните и рекреативните индустрии</c:v>
                </c:pt>
              </c:strCache>
            </c:strRef>
          </c:cat>
          <c:val>
            <c:numRef>
              <c:f>Sheet1!$B$37:$B$40</c:f>
              <c:numCache>
                <c:formatCode>General</c:formatCode>
                <c:ptCount val="4"/>
                <c:pt idx="0">
                  <c:v>7</c:v>
                </c:pt>
                <c:pt idx="1">
                  <c:v>6</c:v>
                </c:pt>
                <c:pt idx="2">
                  <c:v>6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92B-4ACB-8F16-D83C3C619EB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56254464"/>
        <c:axId val="256253680"/>
        <c:axId val="0"/>
      </c:bar3DChart>
      <c:catAx>
        <c:axId val="25625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253680"/>
        <c:crosses val="autoZero"/>
        <c:auto val="1"/>
        <c:lblAlgn val="ctr"/>
        <c:lblOffset val="100"/>
        <c:noMultiLvlLbl val="0"/>
      </c:catAx>
      <c:valAx>
        <c:axId val="256253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6254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24.11.2017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24.11.2017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5506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82331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54554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7536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689472"/>
            <a:ext cx="10866848" cy="4345568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err="1" smtClean="0">
                <a:ln/>
                <a:latin typeface="+mn-lt"/>
                <a:cs typeface="Courier New" panose="02070309020205020404" pitchFamily="49" charset="0"/>
              </a:rPr>
              <a:t>Седмо</a:t>
            </a: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> 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заседание </a:t>
            </a: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>на 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Комитета за наблюдение на </a:t>
            </a:r>
            <a:br>
              <a:rPr lang="ru-RU" sz="2000" dirty="0">
                <a:ln/>
                <a:latin typeface="+mn-lt"/>
                <a:cs typeface="Courier New" panose="02070309020205020404" pitchFamily="49" charset="0"/>
              </a:rPr>
            </a:b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Оперативна </a:t>
            </a:r>
            <a:r>
              <a:rPr lang="ru-RU" sz="2000" dirty="0" err="1">
                <a:ln/>
                <a:latin typeface="+mn-lt"/>
                <a:cs typeface="Courier New" panose="02070309020205020404" pitchFamily="49" charset="0"/>
              </a:rPr>
              <a:t>програма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 „Наука и образование за </a:t>
            </a:r>
            <a:r>
              <a:rPr lang="ru-RU" sz="2000" dirty="0" err="1">
                <a:ln/>
                <a:latin typeface="+mn-lt"/>
                <a:cs typeface="Courier New" panose="02070309020205020404" pitchFamily="49" charset="0"/>
              </a:rPr>
              <a:t>интелигентен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 </a:t>
            </a:r>
            <a:r>
              <a:rPr lang="ru-RU" sz="2000" dirty="0" err="1">
                <a:ln/>
                <a:latin typeface="+mn-lt"/>
                <a:cs typeface="Courier New" panose="02070309020205020404" pitchFamily="49" charset="0"/>
              </a:rPr>
              <a:t>растеж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“ 2014 – 2020 г. </a:t>
            </a:r>
            <a:br>
              <a:rPr lang="ru-RU" sz="2000" dirty="0">
                <a:ln/>
                <a:latin typeface="+mn-lt"/>
                <a:cs typeface="Courier New" panose="02070309020205020404" pitchFamily="49" charset="0"/>
              </a:rPr>
            </a:br>
            <a:r>
              <a:rPr lang="ru-RU" sz="1600" dirty="0" smtClean="0">
                <a:ln/>
                <a:latin typeface="+mn-lt"/>
                <a:cs typeface="Courier New" panose="02070309020205020404" pitchFamily="49" charset="0"/>
              </a:rPr>
              <a:t>София, 24 ноември 2017 </a:t>
            </a:r>
            <a:r>
              <a:rPr lang="ru-RU" sz="1600" dirty="0">
                <a:ln/>
                <a:latin typeface="+mn-lt"/>
                <a:cs typeface="Courier New" panose="02070309020205020404" pitchFamily="49" charset="0"/>
              </a:rPr>
              <a:t>г.</a:t>
            </a:r>
            <a:r>
              <a:rPr lang="ru-RU" sz="2000" b="1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Courier New" panose="02070309020205020404" pitchFamily="49" charset="0"/>
              </a:rPr>
              <a:t/>
            </a:r>
            <a:br>
              <a:rPr lang="ru-RU" sz="2000" b="1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Courier New" panose="02070309020205020404" pitchFamily="49" charset="0"/>
              </a:rPr>
            </a:br>
            <a:endParaRPr lang="ru-RU" sz="20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8628" y="2189284"/>
            <a:ext cx="104980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tx2"/>
                </a:solidFill>
              </a:rPr>
              <a:t>Информация за </a:t>
            </a:r>
            <a:r>
              <a:rPr lang="ru-RU" sz="3600" b="1" dirty="0" err="1">
                <a:solidFill>
                  <a:schemeClr val="tx2"/>
                </a:solidFill>
              </a:rPr>
              <a:t>оценката</a:t>
            </a:r>
            <a:r>
              <a:rPr lang="ru-RU" sz="3600" b="1" dirty="0">
                <a:solidFill>
                  <a:schemeClr val="tx2"/>
                </a:solidFill>
              </a:rPr>
              <a:t> на </a:t>
            </a:r>
            <a:r>
              <a:rPr lang="ru-RU" sz="3600" b="1" dirty="0" err="1">
                <a:solidFill>
                  <a:schemeClr val="tx2"/>
                </a:solidFill>
              </a:rPr>
              <a:t>процедурите</a:t>
            </a:r>
            <a:r>
              <a:rPr lang="ru-RU" sz="3600" b="1" dirty="0">
                <a:solidFill>
                  <a:schemeClr val="tx2"/>
                </a:solidFill>
              </a:rPr>
              <a:t> </a:t>
            </a:r>
            <a:r>
              <a:rPr lang="ru-RU" sz="3600" b="1" dirty="0" smtClean="0">
                <a:solidFill>
                  <a:schemeClr val="tx2"/>
                </a:solidFill>
              </a:rPr>
              <a:t>по</a:t>
            </a:r>
            <a:endParaRPr lang="en-US" sz="36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3600" b="1" dirty="0" smtClean="0">
                <a:solidFill>
                  <a:schemeClr val="tx2"/>
                </a:solidFill>
              </a:rPr>
              <a:t>Приоритетна </a:t>
            </a:r>
            <a:r>
              <a:rPr lang="ru-RU" sz="3600" b="1" dirty="0">
                <a:solidFill>
                  <a:schemeClr val="tx2"/>
                </a:solidFill>
              </a:rPr>
              <a:t>ос 1 </a:t>
            </a:r>
            <a:endParaRPr lang="en-US" sz="3600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478" y="5726430"/>
            <a:ext cx="10058400" cy="891540"/>
          </a:xfrm>
        </p:spPr>
        <p:txBody>
          <a:bodyPr>
            <a:normAutofit/>
          </a:bodyPr>
          <a:lstStyle/>
          <a:p>
            <a:pPr algn="ctr"/>
            <a:r>
              <a:rPr lang="ru-RU" sz="2000" dirty="0" err="1" smtClean="0"/>
              <a:t>Краен</a:t>
            </a:r>
            <a:r>
              <a:rPr lang="ru-RU" sz="2000" dirty="0" smtClean="0"/>
              <a:t> </a:t>
            </a:r>
            <a:r>
              <a:rPr lang="ru-RU" sz="2000" dirty="0"/>
              <a:t>срок за </a:t>
            </a:r>
            <a:r>
              <a:rPr lang="ru-RU" sz="2000" dirty="0" err="1"/>
              <a:t>подаване</a:t>
            </a:r>
            <a:r>
              <a:rPr lang="ru-RU" sz="2000" dirty="0"/>
              <a:t> на </a:t>
            </a:r>
            <a:r>
              <a:rPr lang="ru-RU" sz="2000" dirty="0" err="1"/>
              <a:t>проектните</a:t>
            </a:r>
            <a:r>
              <a:rPr lang="ru-RU" sz="2000" dirty="0"/>
              <a:t> </a:t>
            </a:r>
            <a:r>
              <a:rPr lang="ru-RU" sz="2000" dirty="0" smtClean="0"/>
              <a:t>предложения по </a:t>
            </a:r>
            <a:r>
              <a:rPr lang="ru-RU" sz="2000" dirty="0"/>
              <a:t>Приоритетна ос 1 „</a:t>
            </a:r>
            <a:r>
              <a:rPr lang="ru-RU" sz="2000" dirty="0" err="1"/>
              <a:t>Научни</a:t>
            </a:r>
            <a:r>
              <a:rPr lang="ru-RU" sz="2000" dirty="0"/>
              <a:t> </a:t>
            </a:r>
            <a:r>
              <a:rPr lang="ru-RU" sz="2000" dirty="0" err="1"/>
              <a:t>изследвания</a:t>
            </a:r>
            <a:r>
              <a:rPr lang="ru-RU" sz="2000" dirty="0"/>
              <a:t> и технологично </a:t>
            </a:r>
            <a:r>
              <a:rPr lang="ru-RU" sz="2000" dirty="0" err="1" smtClean="0"/>
              <a:t>развитие“до</a:t>
            </a:r>
            <a:r>
              <a:rPr lang="ru-RU" sz="2000" dirty="0" smtClean="0"/>
              <a:t> 19.00 </a:t>
            </a:r>
            <a:r>
              <a:rPr lang="ru-RU" sz="2000" dirty="0"/>
              <a:t>ч</a:t>
            </a:r>
            <a:r>
              <a:rPr lang="ru-RU" sz="2000" dirty="0" smtClean="0"/>
              <a:t>. 28.02.2017 г. </a:t>
            </a:r>
            <a:endParaRPr lang="bg-BG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5750" y="1371601"/>
            <a:ext cx="5488032" cy="4789169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000" b="1" dirty="0"/>
              <a:t>BG05M2OP001-1.001 „</a:t>
            </a:r>
            <a:r>
              <a:rPr lang="ru-RU" sz="2000" b="1" dirty="0" err="1"/>
              <a:t>Изграждане</a:t>
            </a:r>
            <a:r>
              <a:rPr lang="ru-RU" sz="2000" b="1" dirty="0"/>
              <a:t> и развитие на </a:t>
            </a:r>
            <a:r>
              <a:rPr lang="ru-RU" sz="2000" b="1" dirty="0" err="1"/>
              <a:t>центрове</a:t>
            </a:r>
            <a:r>
              <a:rPr lang="ru-RU" sz="2000" b="1" dirty="0"/>
              <a:t> за </a:t>
            </a:r>
            <a:r>
              <a:rPr lang="ru-RU" sz="2000" b="1" dirty="0" err="1"/>
              <a:t>върхови</a:t>
            </a:r>
            <a:r>
              <a:rPr lang="ru-RU" sz="2000" b="1" dirty="0"/>
              <a:t> </a:t>
            </a:r>
            <a:r>
              <a:rPr lang="ru-RU" sz="2000" b="1" dirty="0" smtClean="0"/>
              <a:t>постижения“</a:t>
            </a:r>
          </a:p>
          <a:p>
            <a:r>
              <a:rPr lang="ru-RU" sz="1900" dirty="0" smtClean="0"/>
              <a:t>Общ </a:t>
            </a:r>
            <a:r>
              <a:rPr lang="ru-RU" sz="1900" dirty="0"/>
              <a:t>размер на </a:t>
            </a:r>
            <a:r>
              <a:rPr lang="ru-RU" sz="1900" dirty="0" err="1"/>
              <a:t>безвъзмездната</a:t>
            </a:r>
            <a:r>
              <a:rPr lang="ru-RU" sz="1900" dirty="0"/>
              <a:t> </a:t>
            </a:r>
            <a:r>
              <a:rPr lang="ru-RU" sz="1900" dirty="0" err="1"/>
              <a:t>финансова</a:t>
            </a:r>
            <a:r>
              <a:rPr lang="ru-RU" sz="1900" dirty="0"/>
              <a:t> </a:t>
            </a:r>
            <a:r>
              <a:rPr lang="ru-RU" sz="1900" dirty="0" err="1"/>
              <a:t>помощ</a:t>
            </a:r>
            <a:r>
              <a:rPr lang="ru-RU" sz="1900" dirty="0"/>
              <a:t>: </a:t>
            </a:r>
            <a:r>
              <a:rPr lang="ru-RU" sz="1900" dirty="0" smtClean="0"/>
              <a:t>200 </a:t>
            </a:r>
            <a:r>
              <a:rPr lang="ru-RU" sz="1900" dirty="0"/>
              <a:t>000 000 лева</a:t>
            </a:r>
          </a:p>
          <a:p>
            <a:r>
              <a:rPr lang="ru-RU" sz="1900" dirty="0"/>
              <a:t>Максимален размер на </a:t>
            </a:r>
            <a:r>
              <a:rPr lang="ru-RU" sz="1900" dirty="0" err="1"/>
              <a:t>безвъзмездната</a:t>
            </a:r>
            <a:r>
              <a:rPr lang="ru-RU" sz="1900" dirty="0"/>
              <a:t> </a:t>
            </a:r>
            <a:r>
              <a:rPr lang="ru-RU" sz="1900" dirty="0" err="1"/>
              <a:t>финансова</a:t>
            </a:r>
            <a:r>
              <a:rPr lang="ru-RU" sz="1900" dirty="0"/>
              <a:t> </a:t>
            </a:r>
            <a:r>
              <a:rPr lang="ru-RU" sz="1900" dirty="0" err="1"/>
              <a:t>помощ</a:t>
            </a:r>
            <a:r>
              <a:rPr lang="ru-RU" sz="1900" dirty="0"/>
              <a:t> за конкретен проект: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/>
              <a:t>Компонент 1: „</a:t>
            </a:r>
            <a:r>
              <a:rPr lang="ru-RU" sz="1900" dirty="0" err="1"/>
              <a:t>Мехатроника</a:t>
            </a:r>
            <a:r>
              <a:rPr lang="ru-RU" sz="1900" dirty="0"/>
              <a:t> и чисти технологии“ </a:t>
            </a:r>
            <a:r>
              <a:rPr lang="ru-RU" sz="1900" dirty="0" smtClean="0"/>
              <a:t>     70 </a:t>
            </a:r>
            <a:r>
              <a:rPr lang="ru-RU" sz="1900" dirty="0"/>
              <a:t>000 000 лева 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/>
              <a:t>Компонент 2: „Информатика и </a:t>
            </a:r>
            <a:r>
              <a:rPr lang="ru-RU" sz="1900" dirty="0" err="1"/>
              <a:t>информационни</a:t>
            </a:r>
            <a:r>
              <a:rPr lang="ru-RU" sz="1900" dirty="0"/>
              <a:t> и </a:t>
            </a:r>
            <a:r>
              <a:rPr lang="ru-RU" sz="1900" dirty="0" err="1"/>
              <a:t>комуникационни</a:t>
            </a:r>
            <a:r>
              <a:rPr lang="ru-RU" sz="1900" dirty="0"/>
              <a:t> </a:t>
            </a:r>
            <a:r>
              <a:rPr lang="ru-RU" sz="1900" dirty="0" smtClean="0"/>
              <a:t>технологии“ 30 000 </a:t>
            </a:r>
            <a:r>
              <a:rPr lang="ru-RU" sz="1900" dirty="0"/>
              <a:t>000 лева 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/>
              <a:t>Компонент 3: „Индустрия за </a:t>
            </a:r>
            <a:r>
              <a:rPr lang="ru-RU" sz="1900" dirty="0" err="1"/>
              <a:t>здравословен</a:t>
            </a:r>
            <a:r>
              <a:rPr lang="ru-RU" sz="1900" dirty="0"/>
              <a:t> живот и </a:t>
            </a:r>
            <a:r>
              <a:rPr lang="ru-RU" sz="1900" dirty="0" err="1" smtClean="0"/>
              <a:t>био</a:t>
            </a:r>
            <a:r>
              <a:rPr lang="ru-RU" sz="1900" dirty="0" smtClean="0"/>
              <a:t>-технологии“ 70 </a:t>
            </a:r>
            <a:r>
              <a:rPr lang="ru-RU" sz="1900" dirty="0"/>
              <a:t>000 000 лева 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/>
              <a:t>Компонент 4: „Нови технологии в </a:t>
            </a:r>
            <a:r>
              <a:rPr lang="ru-RU" sz="1900" dirty="0" err="1"/>
              <a:t>креативните</a:t>
            </a:r>
            <a:r>
              <a:rPr lang="ru-RU" sz="1900" dirty="0"/>
              <a:t> и </a:t>
            </a:r>
            <a:r>
              <a:rPr lang="ru-RU" sz="1900" dirty="0" err="1"/>
              <a:t>рекреативните</a:t>
            </a:r>
            <a:r>
              <a:rPr lang="ru-RU" sz="1900" dirty="0"/>
              <a:t> индустрии“ </a:t>
            </a:r>
            <a:r>
              <a:rPr lang="ru-RU" sz="1900" dirty="0" smtClean="0"/>
              <a:t>30 000 </a:t>
            </a:r>
            <a:r>
              <a:rPr lang="ru-RU" sz="1900" dirty="0"/>
              <a:t>000 лева</a:t>
            </a:r>
          </a:p>
          <a:p>
            <a:endParaRPr lang="bg-B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5678" y="1371601"/>
            <a:ext cx="5847262" cy="4354829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000" b="1" dirty="0"/>
              <a:t>BG05M2OP001-1.002 „</a:t>
            </a:r>
            <a:r>
              <a:rPr lang="ru-RU" sz="2000" b="1" dirty="0" err="1"/>
              <a:t>Изграждане</a:t>
            </a:r>
            <a:r>
              <a:rPr lang="ru-RU" sz="2000" b="1" dirty="0"/>
              <a:t> и развитие на </a:t>
            </a:r>
            <a:r>
              <a:rPr lang="ru-RU" sz="2000" b="1" dirty="0" err="1"/>
              <a:t>центрове</a:t>
            </a:r>
            <a:r>
              <a:rPr lang="ru-RU" sz="2000" b="1" dirty="0"/>
              <a:t> за </a:t>
            </a:r>
            <a:r>
              <a:rPr lang="ru-RU" sz="2000" b="1" dirty="0" err="1"/>
              <a:t>компетентност</a:t>
            </a:r>
            <a:r>
              <a:rPr lang="ru-RU" sz="2000" b="1" dirty="0"/>
              <a:t>“ </a:t>
            </a:r>
            <a:endParaRPr lang="bg-BG" sz="2000" b="1" dirty="0" smtClean="0"/>
          </a:p>
          <a:p>
            <a:r>
              <a:rPr lang="ru-RU" sz="1900" dirty="0" smtClean="0"/>
              <a:t>Общ размер на </a:t>
            </a:r>
            <a:r>
              <a:rPr lang="ru-RU" sz="1900" dirty="0" err="1" smtClean="0"/>
              <a:t>безвъзмездната</a:t>
            </a:r>
            <a:r>
              <a:rPr lang="ru-RU" sz="1900" dirty="0" smtClean="0"/>
              <a:t> </a:t>
            </a:r>
            <a:r>
              <a:rPr lang="ru-RU" sz="1900" dirty="0" err="1" smtClean="0"/>
              <a:t>финансова</a:t>
            </a:r>
            <a:r>
              <a:rPr lang="ru-RU" sz="1900" dirty="0" smtClean="0"/>
              <a:t> </a:t>
            </a:r>
            <a:r>
              <a:rPr lang="ru-RU" sz="1900" dirty="0" err="1" smtClean="0"/>
              <a:t>помощ</a:t>
            </a:r>
            <a:r>
              <a:rPr lang="ru-RU" sz="1900" dirty="0" smtClean="0"/>
              <a:t>:        150 000 000 лева</a:t>
            </a:r>
          </a:p>
          <a:p>
            <a:r>
              <a:rPr lang="ru-RU" sz="1900" dirty="0" smtClean="0"/>
              <a:t>Максимален размер на </a:t>
            </a:r>
            <a:r>
              <a:rPr lang="ru-RU" sz="1900" dirty="0" err="1" smtClean="0"/>
              <a:t>безвъзмездната</a:t>
            </a:r>
            <a:r>
              <a:rPr lang="ru-RU" sz="1900" dirty="0" smtClean="0"/>
              <a:t> </a:t>
            </a:r>
            <a:r>
              <a:rPr lang="ru-RU" sz="1900" dirty="0" err="1" smtClean="0"/>
              <a:t>финансова</a:t>
            </a:r>
            <a:r>
              <a:rPr lang="ru-RU" sz="1900" dirty="0" smtClean="0"/>
              <a:t> </a:t>
            </a:r>
            <a:r>
              <a:rPr lang="ru-RU" sz="1900" dirty="0" err="1" smtClean="0"/>
              <a:t>помощ</a:t>
            </a:r>
            <a:r>
              <a:rPr lang="ru-RU" sz="1900" dirty="0" smtClean="0"/>
              <a:t> за конкретен проект: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 smtClean="0"/>
              <a:t>Компонент 1: „</a:t>
            </a:r>
            <a:r>
              <a:rPr lang="ru-RU" sz="1900" dirty="0" err="1" smtClean="0"/>
              <a:t>Мехатроника</a:t>
            </a:r>
            <a:r>
              <a:rPr lang="ru-RU" sz="1900" dirty="0" smtClean="0"/>
              <a:t> и чисти технологии“           24 000 000 лева 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 smtClean="0"/>
              <a:t>Компонент 2: „Информатика и </a:t>
            </a:r>
            <a:r>
              <a:rPr lang="ru-RU" sz="1900" dirty="0" err="1" smtClean="0"/>
              <a:t>информационни</a:t>
            </a:r>
            <a:r>
              <a:rPr lang="ru-RU" sz="1900" dirty="0" smtClean="0"/>
              <a:t> и </a:t>
            </a:r>
            <a:r>
              <a:rPr lang="ru-RU" sz="1900" dirty="0" err="1" smtClean="0"/>
              <a:t>комуникационни</a:t>
            </a:r>
            <a:r>
              <a:rPr lang="ru-RU" sz="1900" dirty="0" smtClean="0"/>
              <a:t> технологии“13 500 000 лева 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 smtClean="0"/>
              <a:t>Компонент 3: „Индустрия за </a:t>
            </a:r>
            <a:r>
              <a:rPr lang="ru-RU" sz="1900" dirty="0" err="1" smtClean="0"/>
              <a:t>здравословен</a:t>
            </a:r>
            <a:r>
              <a:rPr lang="ru-RU" sz="1900" dirty="0" smtClean="0"/>
              <a:t> живот и био-технологии“24 000 000 лева </a:t>
            </a:r>
          </a:p>
          <a:p>
            <a:pPr marL="263525" indent="-171450">
              <a:buFont typeface="Wingdings" panose="05000000000000000000" pitchFamily="2" charset="2"/>
              <a:buChar char="§"/>
            </a:pPr>
            <a:r>
              <a:rPr lang="ru-RU" sz="1900" dirty="0" smtClean="0"/>
              <a:t>Компонент 4: „Нови технологии в </a:t>
            </a:r>
            <a:r>
              <a:rPr lang="ru-RU" sz="1900" dirty="0" err="1" smtClean="0"/>
              <a:t>креативните</a:t>
            </a:r>
            <a:r>
              <a:rPr lang="ru-RU" sz="1900" dirty="0" smtClean="0"/>
              <a:t> и </a:t>
            </a:r>
            <a:r>
              <a:rPr lang="ru-RU" sz="1900" dirty="0" err="1" smtClean="0"/>
              <a:t>рекреативните</a:t>
            </a:r>
            <a:r>
              <a:rPr lang="ru-RU" sz="1900" dirty="0" smtClean="0"/>
              <a:t> индустрии“ 13 500 000 лева</a:t>
            </a:r>
            <a:endParaRPr lang="bg-BG" sz="1900" dirty="0"/>
          </a:p>
        </p:txBody>
      </p:sp>
    </p:spTree>
    <p:extLst>
      <p:ext uri="{BB962C8B-B14F-4D97-AF65-F5344CB8AC3E}">
        <p14:creationId xmlns:p14="http://schemas.microsoft.com/office/powerpoint/2010/main" val="132018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62940" y="1247775"/>
            <a:ext cx="10432411" cy="5610225"/>
          </a:xfrm>
        </p:spPr>
        <p:txBody>
          <a:bodyPr>
            <a:normAutofit fontScale="77500" lnSpcReduction="20000"/>
          </a:bodyPr>
          <a:lstStyle/>
          <a:p>
            <a:pPr algn="just" eaLnBrk="1" hangingPunct="1">
              <a:buFont typeface="Wingdings" panose="05000000000000000000" pitchFamily="2" charset="2"/>
              <a:buNone/>
              <a:defRPr/>
            </a:pPr>
            <a:endParaRPr lang="bg-BG" altLang="bg-BG" sz="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  <a:defRPr/>
            </a:pPr>
            <a:r>
              <a:rPr lang="ru-RU" altLang="bg-BG" b="1" dirty="0" smtClean="0">
                <a:cs typeface="Times New Roman" panose="02020603050405020304" pitchFamily="18" charset="0"/>
              </a:rPr>
              <a:t>Оценка на административното съответствие и </a:t>
            </a:r>
            <a:r>
              <a:rPr lang="bg-BG" altLang="bg-BG" b="1" dirty="0" smtClean="0">
                <a:cs typeface="Times New Roman" panose="02020603050405020304" pitchFamily="18" charset="0"/>
              </a:rPr>
              <a:t>допустимостта </a:t>
            </a:r>
          </a:p>
          <a:p>
            <a:pPr algn="ctr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  <a:defRPr/>
            </a:pPr>
            <a:r>
              <a:rPr lang="ru-RU" altLang="bg-BG" sz="2000" b="1" u="sng" dirty="0" smtClean="0">
                <a:cs typeface="Times New Roman" panose="02020603050405020304" pitchFamily="18" charset="0"/>
              </a:rPr>
              <a:t>BG05M2OP001-1.001 </a:t>
            </a:r>
            <a:r>
              <a:rPr lang="ru-RU" altLang="bg-BG" sz="2000" b="1" u="sng" dirty="0">
                <a:cs typeface="Times New Roman" panose="02020603050405020304" pitchFamily="18" charset="0"/>
              </a:rPr>
              <a:t>„</a:t>
            </a:r>
            <a:r>
              <a:rPr lang="ru-RU" altLang="bg-BG" sz="2000" b="1" u="sng" dirty="0" err="1">
                <a:cs typeface="Times New Roman" panose="02020603050405020304" pitchFamily="18" charset="0"/>
              </a:rPr>
              <a:t>Изграждане</a:t>
            </a:r>
            <a:r>
              <a:rPr lang="ru-RU" altLang="bg-BG" sz="2000" b="1" u="sng" dirty="0">
                <a:cs typeface="Times New Roman" panose="02020603050405020304" pitchFamily="18" charset="0"/>
              </a:rPr>
              <a:t> и развитие на </a:t>
            </a:r>
            <a:r>
              <a:rPr lang="ru-RU" altLang="bg-BG" sz="2000" b="1" u="sng" dirty="0" err="1">
                <a:cs typeface="Times New Roman" panose="02020603050405020304" pitchFamily="18" charset="0"/>
              </a:rPr>
              <a:t>центрове</a:t>
            </a:r>
            <a:r>
              <a:rPr lang="ru-RU" altLang="bg-BG" sz="2000" b="1" u="sng" dirty="0">
                <a:cs typeface="Times New Roman" panose="02020603050405020304" pitchFamily="18" charset="0"/>
              </a:rPr>
              <a:t> за </a:t>
            </a:r>
            <a:r>
              <a:rPr lang="ru-RU" altLang="bg-BG" sz="2000" b="1" u="sng" dirty="0" err="1">
                <a:cs typeface="Times New Roman" panose="02020603050405020304" pitchFamily="18" charset="0"/>
              </a:rPr>
              <a:t>върхови</a:t>
            </a:r>
            <a:r>
              <a:rPr lang="ru-RU" altLang="bg-BG" sz="2000" b="1" u="sng" dirty="0">
                <a:cs typeface="Times New Roman" panose="02020603050405020304" pitchFamily="18" charset="0"/>
              </a:rPr>
              <a:t> </a:t>
            </a:r>
            <a:r>
              <a:rPr lang="ru-RU" altLang="bg-BG" sz="2000" b="1" u="sng" dirty="0" smtClean="0">
                <a:cs typeface="Times New Roman" panose="02020603050405020304" pitchFamily="18" charset="0"/>
              </a:rPr>
              <a:t>постижения“ (</a:t>
            </a:r>
            <a:r>
              <a:rPr lang="bg-BG" altLang="bg-BG" sz="1800" b="1" dirty="0" smtClean="0">
                <a:cs typeface="Times New Roman" panose="02020603050405020304" pitchFamily="18" charset="0"/>
              </a:rPr>
              <a:t>20.03 </a:t>
            </a:r>
            <a:r>
              <a:rPr lang="bg-BG" altLang="bg-BG" sz="1800" b="1" dirty="0">
                <a:cs typeface="Times New Roman" panose="02020603050405020304" pitchFamily="18" charset="0"/>
              </a:rPr>
              <a:t>– 18.06.2017 г</a:t>
            </a:r>
            <a:r>
              <a:rPr lang="bg-BG" altLang="bg-BG" sz="1800" b="1" dirty="0" smtClean="0">
                <a:cs typeface="Times New Roman" panose="02020603050405020304" pitchFamily="18" charset="0"/>
              </a:rPr>
              <a:t>.)</a:t>
            </a:r>
            <a:endParaRPr lang="ru-RU" altLang="bg-BG" sz="1800" b="1" dirty="0"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  <a:defRPr/>
            </a:pPr>
            <a:endParaRPr lang="ru-RU" altLang="bg-BG" sz="2000" b="1" u="sng" dirty="0">
              <a:cs typeface="Times New Roman" panose="02020603050405020304" pitchFamily="18" charset="0"/>
            </a:endParaRPr>
          </a:p>
          <a:p>
            <a:pPr marL="354013" indent="-354013">
              <a:lnSpc>
                <a:spcPct val="115000"/>
              </a:lnSpc>
              <a:buClr>
                <a:srgbClr val="404040"/>
              </a:buClr>
              <a:buFont typeface="Wingdings" panose="05000000000000000000" pitchFamily="2" charset="2"/>
              <a:buChar char="Ø"/>
              <a:defRPr/>
            </a:pPr>
            <a:r>
              <a:rPr lang="ru-RU" altLang="bg-BG" sz="2000" dirty="0" err="1" smtClean="0">
                <a:cs typeface="Times New Roman" panose="02020603050405020304" pitchFamily="18" charset="0"/>
              </a:rPr>
              <a:t>Брой</a:t>
            </a:r>
            <a:r>
              <a:rPr lang="ru-RU" altLang="bg-BG" sz="2000" dirty="0" smtClean="0">
                <a:cs typeface="Times New Roman" panose="02020603050405020304" pitchFamily="18" charset="0"/>
              </a:rPr>
              <a:t> проектни предложения, оценени на етап АСД – 11;</a:t>
            </a:r>
          </a:p>
          <a:p>
            <a:pPr marL="354013" indent="-354013">
              <a:lnSpc>
                <a:spcPct val="115000"/>
              </a:lnSpc>
              <a:buClr>
                <a:srgbClr val="404040"/>
              </a:buClr>
              <a:buFont typeface="Wingdings" panose="05000000000000000000" pitchFamily="2" charset="2"/>
              <a:buChar char="Ø"/>
              <a:defRPr/>
            </a:pPr>
            <a:r>
              <a:rPr lang="ru-RU" altLang="bg-BG" sz="2000" dirty="0" smtClean="0">
                <a:cs typeface="Times New Roman" panose="02020603050405020304" pitchFamily="18" charset="0"/>
              </a:rPr>
              <a:t>Брой отхвърлени проектни предложения на етап АСД – 3</a:t>
            </a:r>
          </a:p>
          <a:p>
            <a:pPr marL="354013" indent="-354013">
              <a:lnSpc>
                <a:spcPct val="115000"/>
              </a:lnSpc>
              <a:buClr>
                <a:srgbClr val="404040"/>
              </a:buClr>
              <a:buFont typeface="Wingdings" panose="05000000000000000000" pitchFamily="2" charset="2"/>
              <a:buChar char="Ø"/>
              <a:defRPr/>
            </a:pPr>
            <a:r>
              <a:rPr lang="ru-RU" altLang="bg-BG" sz="2000" dirty="0">
                <a:cs typeface="Times New Roman" panose="02020603050405020304" pitchFamily="18" charset="0"/>
              </a:rPr>
              <a:t>Брой проектни предложения, допуснати до етап ТФО – 8;</a:t>
            </a:r>
          </a:p>
          <a:p>
            <a:pPr>
              <a:lnSpc>
                <a:spcPct val="115000"/>
              </a:lnSpc>
              <a:buClr>
                <a:srgbClr val="404040"/>
              </a:buClr>
              <a:defRPr/>
            </a:pPr>
            <a:endParaRPr lang="ru-RU" alt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buClr>
                <a:srgbClr val="404040"/>
              </a:buClr>
              <a:defRPr/>
            </a:pPr>
            <a:endParaRPr lang="en-US" alt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  <a:defRPr/>
            </a:pPr>
            <a:endParaRPr lang="en-US" alt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buClr>
                <a:srgbClr val="404040"/>
              </a:buClr>
              <a:defRPr/>
            </a:pPr>
            <a:endParaRPr lang="en-US" alt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buClr>
                <a:srgbClr val="404040"/>
              </a:buClr>
              <a:defRPr/>
            </a:pPr>
            <a:endParaRPr lang="ru-RU" alt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  <a:defRPr/>
            </a:pPr>
            <a:endParaRPr lang="ru-RU" alt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  <a:defRPr/>
            </a:pPr>
            <a:r>
              <a:rPr lang="ru-RU" alt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altLang="bg-BG" sz="2000" dirty="0" smtClean="0">
              <a:solidFill>
                <a:srgbClr val="40404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9072942"/>
              </p:ext>
            </p:extLst>
          </p:nvPr>
        </p:nvGraphicFramePr>
        <p:xfrm>
          <a:off x="4983480" y="3154998"/>
          <a:ext cx="7669780" cy="361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Worksheet" r:id="rId4" imgW="6743556" imgH="3124100" progId="Excel.Sheet.8">
                  <p:embed/>
                </p:oleObj>
              </mc:Choice>
              <mc:Fallback>
                <p:oleObj name="Worksheet" r:id="rId4" imgW="6743556" imgH="31241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3480" y="3154998"/>
                        <a:ext cx="7669780" cy="3611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006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22548" y="1253764"/>
            <a:ext cx="11623250" cy="5379257"/>
          </a:xfrm>
        </p:spPr>
        <p:txBody>
          <a:bodyPr/>
          <a:lstStyle/>
          <a:p>
            <a:pPr algn="ctr">
              <a:lnSpc>
                <a:spcPct val="105000"/>
              </a:lnSpc>
              <a:buClr>
                <a:srgbClr val="404040"/>
              </a:buClr>
              <a:buNone/>
              <a:defRPr/>
            </a:pPr>
            <a:endParaRPr lang="ru-RU" altLang="bg-BG" sz="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buClr>
                <a:srgbClr val="404040"/>
              </a:buClr>
              <a:buNone/>
              <a:defRPr/>
            </a:pPr>
            <a:r>
              <a:rPr lang="ru-RU" altLang="bg-BG" sz="2000" b="1" dirty="0" smtClean="0">
                <a:cs typeface="Times New Roman" panose="02020603050405020304" pitchFamily="18" charset="0"/>
              </a:rPr>
              <a:t>Оценка </a:t>
            </a:r>
            <a:r>
              <a:rPr lang="ru-RU" altLang="bg-BG" sz="2000" b="1" dirty="0">
                <a:cs typeface="Times New Roman" panose="02020603050405020304" pitchFamily="18" charset="0"/>
              </a:rPr>
              <a:t>на </a:t>
            </a:r>
            <a:r>
              <a:rPr lang="ru-RU" altLang="bg-BG" sz="2000" b="1" dirty="0" err="1">
                <a:cs typeface="Times New Roman" panose="02020603050405020304" pitchFamily="18" charset="0"/>
              </a:rPr>
              <a:t>административното</a:t>
            </a:r>
            <a:r>
              <a:rPr lang="ru-RU" altLang="bg-BG" sz="2000" b="1" dirty="0">
                <a:cs typeface="Times New Roman" panose="02020603050405020304" pitchFamily="18" charset="0"/>
              </a:rPr>
              <a:t> </a:t>
            </a:r>
            <a:r>
              <a:rPr lang="ru-RU" altLang="bg-BG" sz="2000" b="1" dirty="0" err="1">
                <a:cs typeface="Times New Roman" panose="02020603050405020304" pitchFamily="18" charset="0"/>
              </a:rPr>
              <a:t>съответствие</a:t>
            </a:r>
            <a:r>
              <a:rPr lang="ru-RU" altLang="bg-BG" sz="2000" b="1" dirty="0">
                <a:cs typeface="Times New Roman" panose="02020603050405020304" pitchFamily="18" charset="0"/>
              </a:rPr>
              <a:t> и </a:t>
            </a:r>
            <a:r>
              <a:rPr lang="ru-RU" altLang="bg-BG" sz="2000" b="1" dirty="0" err="1">
                <a:cs typeface="Times New Roman" panose="02020603050405020304" pitchFamily="18" charset="0"/>
              </a:rPr>
              <a:t>допустимостта</a:t>
            </a:r>
            <a:endParaRPr lang="en-US" altLang="bg-BG" sz="2000" b="1" dirty="0"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</a:pPr>
            <a:r>
              <a:rPr lang="ru-RU" altLang="bg-BG" sz="1700" b="1" u="sng" dirty="0">
                <a:cs typeface="Times New Roman" panose="02020603050405020304" pitchFamily="18" charset="0"/>
              </a:rPr>
              <a:t>BG05M2OP001-1.002 „</a:t>
            </a:r>
            <a:r>
              <a:rPr lang="ru-RU" altLang="bg-BG" sz="1700" b="1" u="sng" dirty="0" err="1">
                <a:cs typeface="Times New Roman" panose="02020603050405020304" pitchFamily="18" charset="0"/>
              </a:rPr>
              <a:t>Изграждане</a:t>
            </a:r>
            <a:r>
              <a:rPr lang="ru-RU" altLang="bg-BG" sz="1700" b="1" u="sng" dirty="0">
                <a:cs typeface="Times New Roman" panose="02020603050405020304" pitchFamily="18" charset="0"/>
              </a:rPr>
              <a:t> и развитие на </a:t>
            </a:r>
            <a:r>
              <a:rPr lang="ru-RU" altLang="bg-BG" sz="1700" b="1" u="sng" dirty="0" err="1">
                <a:cs typeface="Times New Roman" panose="02020603050405020304" pitchFamily="18" charset="0"/>
              </a:rPr>
              <a:t>центрове</a:t>
            </a:r>
            <a:r>
              <a:rPr lang="ru-RU" altLang="bg-BG" sz="1700" b="1" u="sng" dirty="0">
                <a:cs typeface="Times New Roman" panose="02020603050405020304" pitchFamily="18" charset="0"/>
              </a:rPr>
              <a:t> за </a:t>
            </a:r>
            <a:r>
              <a:rPr lang="ru-RU" altLang="bg-BG" sz="1700" b="1" u="sng" dirty="0" err="1">
                <a:cs typeface="Times New Roman" panose="02020603050405020304" pitchFamily="18" charset="0"/>
              </a:rPr>
              <a:t>компетентност</a:t>
            </a:r>
            <a:r>
              <a:rPr lang="ru-RU" altLang="bg-BG" sz="1700" b="1" u="sng" dirty="0" smtClean="0">
                <a:cs typeface="Times New Roman" panose="02020603050405020304" pitchFamily="18" charset="0"/>
              </a:rPr>
              <a:t>“ (</a:t>
            </a:r>
            <a:r>
              <a:rPr lang="ru-RU" altLang="bg-BG" sz="1700" b="1" u="sng" dirty="0">
                <a:cs typeface="Times New Roman" panose="02020603050405020304" pitchFamily="18" charset="0"/>
              </a:rPr>
              <a:t>20.03 – </a:t>
            </a:r>
            <a:r>
              <a:rPr lang="ru-RU" altLang="bg-BG" sz="1700" b="1" u="sng" dirty="0" smtClean="0">
                <a:cs typeface="Times New Roman" panose="02020603050405020304" pitchFamily="18" charset="0"/>
              </a:rPr>
              <a:t>19.06.2017 </a:t>
            </a:r>
            <a:r>
              <a:rPr lang="ru-RU" altLang="bg-BG" sz="1700" b="1" u="sng" dirty="0">
                <a:cs typeface="Times New Roman" panose="02020603050405020304" pitchFamily="18" charset="0"/>
              </a:rPr>
              <a:t>г</a:t>
            </a:r>
            <a:r>
              <a:rPr lang="ru-RU" altLang="bg-BG" sz="1700" b="1" u="sng" dirty="0" smtClean="0">
                <a:cs typeface="Times New Roman" panose="02020603050405020304" pitchFamily="18" charset="0"/>
              </a:rPr>
              <a:t>.)</a:t>
            </a:r>
            <a:endParaRPr lang="ru-RU" altLang="bg-BG" sz="500" b="1" u="sng" dirty="0" smtClean="0"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rgbClr val="404040"/>
              </a:buClr>
              <a:buFont typeface="Arial" panose="020B0604020202020204" pitchFamily="34" charset="0"/>
              <a:buNone/>
            </a:pPr>
            <a:endParaRPr lang="ru-RU" altLang="bg-BG" sz="1700" b="1" u="sng" dirty="0">
              <a:cs typeface="Times New Roman" panose="02020603050405020304" pitchFamily="18" charset="0"/>
            </a:endParaRPr>
          </a:p>
          <a:p>
            <a:pPr marL="263525" indent="-263525">
              <a:lnSpc>
                <a:spcPct val="115000"/>
              </a:lnSpc>
              <a:buClr>
                <a:srgbClr val="404040"/>
              </a:buClr>
              <a:buFont typeface="Wingdings" panose="05000000000000000000" pitchFamily="2" charset="2"/>
              <a:buChar char="Ø"/>
            </a:pPr>
            <a:r>
              <a:rPr lang="ru-RU" altLang="bg-BG" sz="1700" dirty="0" err="1" smtClean="0">
                <a:cs typeface="Times New Roman" panose="02020603050405020304" pitchFamily="18" charset="0"/>
              </a:rPr>
              <a:t>Брой</a:t>
            </a:r>
            <a:r>
              <a:rPr lang="ru-RU" altLang="bg-BG" sz="1700" dirty="0" smtClean="0">
                <a:cs typeface="Times New Roman" panose="02020603050405020304" pitchFamily="18" charset="0"/>
              </a:rPr>
              <a:t> </a:t>
            </a:r>
            <a:r>
              <a:rPr lang="ru-RU" altLang="bg-BG" sz="1700" dirty="0" err="1">
                <a:cs typeface="Times New Roman" panose="02020603050405020304" pitchFamily="18" charset="0"/>
              </a:rPr>
              <a:t>проектни</a:t>
            </a:r>
            <a:r>
              <a:rPr lang="ru-RU" altLang="bg-BG" sz="1700" dirty="0">
                <a:cs typeface="Times New Roman" panose="02020603050405020304" pitchFamily="18" charset="0"/>
              </a:rPr>
              <a:t> предложения, </a:t>
            </a:r>
            <a:r>
              <a:rPr lang="ru-RU" altLang="bg-BG" sz="1700" dirty="0" err="1">
                <a:cs typeface="Times New Roman" panose="02020603050405020304" pitchFamily="18" charset="0"/>
              </a:rPr>
              <a:t>оценени</a:t>
            </a:r>
            <a:r>
              <a:rPr lang="ru-RU" altLang="bg-BG" sz="1700" dirty="0">
                <a:cs typeface="Times New Roman" panose="02020603050405020304" pitchFamily="18" charset="0"/>
              </a:rPr>
              <a:t> на </a:t>
            </a:r>
            <a:r>
              <a:rPr lang="ru-RU" altLang="bg-BG" sz="1700" dirty="0" err="1">
                <a:cs typeface="Times New Roman" panose="02020603050405020304" pitchFamily="18" charset="0"/>
              </a:rPr>
              <a:t>етап</a:t>
            </a:r>
            <a:r>
              <a:rPr lang="ru-RU" altLang="bg-BG" sz="1700" dirty="0">
                <a:cs typeface="Times New Roman" panose="02020603050405020304" pitchFamily="18" charset="0"/>
              </a:rPr>
              <a:t> АСД – </a:t>
            </a:r>
            <a:r>
              <a:rPr lang="en-US" altLang="bg-BG" sz="1700" dirty="0">
                <a:cs typeface="Times New Roman" panose="02020603050405020304" pitchFamily="18" charset="0"/>
              </a:rPr>
              <a:t>33</a:t>
            </a:r>
            <a:r>
              <a:rPr lang="ru-RU" altLang="bg-BG" sz="1700" dirty="0">
                <a:cs typeface="Times New Roman" panose="02020603050405020304" pitchFamily="18" charset="0"/>
              </a:rPr>
              <a:t>;</a:t>
            </a:r>
          </a:p>
          <a:p>
            <a:pPr marL="263525" indent="-263525">
              <a:lnSpc>
                <a:spcPct val="115000"/>
              </a:lnSpc>
              <a:buClr>
                <a:srgbClr val="404040"/>
              </a:buClr>
              <a:buFont typeface="Wingdings" panose="05000000000000000000" pitchFamily="2" charset="2"/>
              <a:buChar char="Ø"/>
            </a:pPr>
            <a:r>
              <a:rPr lang="ru-RU" altLang="bg-BG" sz="1700" dirty="0" err="1">
                <a:cs typeface="Times New Roman" panose="02020603050405020304" pitchFamily="18" charset="0"/>
              </a:rPr>
              <a:t>Брой</a:t>
            </a:r>
            <a:r>
              <a:rPr lang="ru-RU" altLang="bg-BG" sz="1700" dirty="0">
                <a:cs typeface="Times New Roman" panose="02020603050405020304" pitchFamily="18" charset="0"/>
              </a:rPr>
              <a:t> </a:t>
            </a:r>
            <a:r>
              <a:rPr lang="ru-RU" altLang="bg-BG" sz="1700" dirty="0" err="1">
                <a:cs typeface="Times New Roman" panose="02020603050405020304" pitchFamily="18" charset="0"/>
              </a:rPr>
              <a:t>отхвърлени</a:t>
            </a:r>
            <a:r>
              <a:rPr lang="ru-RU" altLang="bg-BG" sz="1700" dirty="0">
                <a:cs typeface="Times New Roman" panose="02020603050405020304" pitchFamily="18" charset="0"/>
              </a:rPr>
              <a:t> </a:t>
            </a:r>
            <a:r>
              <a:rPr lang="ru-RU" altLang="bg-BG" sz="1700" dirty="0" err="1">
                <a:cs typeface="Times New Roman" panose="02020603050405020304" pitchFamily="18" charset="0"/>
              </a:rPr>
              <a:t>проектни</a:t>
            </a:r>
            <a:r>
              <a:rPr lang="ru-RU" altLang="bg-BG" sz="1700" dirty="0">
                <a:cs typeface="Times New Roman" panose="02020603050405020304" pitchFamily="18" charset="0"/>
              </a:rPr>
              <a:t> предложения на </a:t>
            </a:r>
            <a:r>
              <a:rPr lang="ru-RU" altLang="bg-BG" sz="1700" dirty="0" err="1">
                <a:cs typeface="Times New Roman" panose="02020603050405020304" pitchFamily="18" charset="0"/>
              </a:rPr>
              <a:t>етап</a:t>
            </a:r>
            <a:r>
              <a:rPr lang="ru-RU" altLang="bg-BG" sz="1700" dirty="0">
                <a:cs typeface="Times New Roman" panose="02020603050405020304" pitchFamily="18" charset="0"/>
              </a:rPr>
              <a:t> АСД –</a:t>
            </a:r>
            <a:r>
              <a:rPr lang="en-US" altLang="bg-BG" sz="1700" dirty="0">
                <a:cs typeface="Times New Roman" panose="02020603050405020304" pitchFamily="18" charset="0"/>
              </a:rPr>
              <a:t> 11</a:t>
            </a:r>
            <a:r>
              <a:rPr lang="bg-BG" altLang="bg-BG" sz="1700" dirty="0">
                <a:cs typeface="Times New Roman" panose="02020603050405020304" pitchFamily="18" charset="0"/>
              </a:rPr>
              <a:t>;</a:t>
            </a:r>
          </a:p>
          <a:p>
            <a:pPr marL="263525" indent="-263525">
              <a:lnSpc>
                <a:spcPct val="115000"/>
              </a:lnSpc>
              <a:buClr>
                <a:srgbClr val="404040"/>
              </a:buClr>
              <a:buFont typeface="Wingdings" panose="05000000000000000000" pitchFamily="2" charset="2"/>
              <a:buChar char="Ø"/>
            </a:pPr>
            <a:r>
              <a:rPr lang="ru-RU" altLang="bg-BG" sz="1700" dirty="0" err="1">
                <a:cs typeface="Times New Roman" panose="02020603050405020304" pitchFamily="18" charset="0"/>
              </a:rPr>
              <a:t>Брой</a:t>
            </a:r>
            <a:r>
              <a:rPr lang="ru-RU" altLang="bg-BG" sz="1700" dirty="0">
                <a:cs typeface="Times New Roman" panose="02020603050405020304" pitchFamily="18" charset="0"/>
              </a:rPr>
              <a:t> </a:t>
            </a:r>
            <a:r>
              <a:rPr lang="ru-RU" altLang="bg-BG" sz="1700" dirty="0" err="1">
                <a:cs typeface="Times New Roman" panose="02020603050405020304" pitchFamily="18" charset="0"/>
              </a:rPr>
              <a:t>проектни</a:t>
            </a:r>
            <a:r>
              <a:rPr lang="ru-RU" altLang="bg-BG" sz="1700" dirty="0">
                <a:cs typeface="Times New Roman" panose="02020603050405020304" pitchFamily="18" charset="0"/>
              </a:rPr>
              <a:t> предложения, </a:t>
            </a:r>
            <a:r>
              <a:rPr lang="ru-RU" altLang="bg-BG" sz="1700" dirty="0" err="1">
                <a:cs typeface="Times New Roman" panose="02020603050405020304" pitchFamily="18" charset="0"/>
              </a:rPr>
              <a:t>допуснати</a:t>
            </a:r>
            <a:r>
              <a:rPr lang="ru-RU" altLang="bg-BG" sz="1700" dirty="0">
                <a:cs typeface="Times New Roman" panose="02020603050405020304" pitchFamily="18" charset="0"/>
              </a:rPr>
              <a:t> до </a:t>
            </a:r>
            <a:r>
              <a:rPr lang="ru-RU" altLang="bg-BG" sz="1700" dirty="0" err="1">
                <a:cs typeface="Times New Roman" panose="02020603050405020304" pitchFamily="18" charset="0"/>
              </a:rPr>
              <a:t>етап</a:t>
            </a:r>
            <a:r>
              <a:rPr lang="ru-RU" altLang="bg-BG" sz="1700" dirty="0">
                <a:cs typeface="Times New Roman" panose="02020603050405020304" pitchFamily="18" charset="0"/>
              </a:rPr>
              <a:t> ТФО –  </a:t>
            </a:r>
            <a:r>
              <a:rPr lang="en-US" altLang="bg-BG" sz="1700" dirty="0">
                <a:cs typeface="Times New Roman" panose="02020603050405020304" pitchFamily="18" charset="0"/>
              </a:rPr>
              <a:t>22</a:t>
            </a:r>
            <a:r>
              <a:rPr lang="ru-RU" altLang="bg-BG" sz="1700" dirty="0"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15000"/>
              </a:lnSpc>
              <a:buClr>
                <a:srgbClr val="404040"/>
              </a:buClr>
            </a:pPr>
            <a:endParaRPr lang="bg-BG" altLang="bg-BG" sz="2000" dirty="0" smtClean="0">
              <a:solidFill>
                <a:srgbClr val="40404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509459"/>
              </p:ext>
            </p:extLst>
          </p:nvPr>
        </p:nvGraphicFramePr>
        <p:xfrm>
          <a:off x="5223510" y="3168662"/>
          <a:ext cx="6968490" cy="3689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6027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1119758" cy="620486"/>
          </a:xfrm>
        </p:spPr>
        <p:txBody>
          <a:bodyPr/>
          <a:lstStyle/>
          <a:p>
            <a:pPr algn="ctr"/>
            <a:r>
              <a:rPr lang="bg-BG" dirty="0" smtClean="0"/>
              <a:t>Техническа и финансова оценка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1920241"/>
            <a:ext cx="11355978" cy="4830596"/>
          </a:xfrm>
        </p:spPr>
        <p:txBody>
          <a:bodyPr>
            <a:normAutofit fontScale="92500" lnSpcReduction="10000"/>
          </a:bodyPr>
          <a:lstStyle/>
          <a:p>
            <a:pPr marL="354013" indent="-354013">
              <a:buFont typeface="Wingdings" panose="05000000000000000000" pitchFamily="2" charset="2"/>
              <a:buChar char="§"/>
            </a:pPr>
            <a:r>
              <a:rPr lang="ru-RU" sz="1800" dirty="0"/>
              <a:t>Решение № </a:t>
            </a:r>
            <a:r>
              <a:rPr lang="ru-RU" sz="1800" dirty="0" smtClean="0"/>
              <a:t>7970/ </a:t>
            </a:r>
            <a:r>
              <a:rPr lang="ru-RU" sz="1800" dirty="0"/>
              <a:t>22.06.2017 г</a:t>
            </a:r>
            <a:r>
              <a:rPr lang="ru-RU" sz="1800" dirty="0" smtClean="0"/>
              <a:t>. на </a:t>
            </a:r>
            <a:r>
              <a:rPr lang="ru-RU" sz="1800" dirty="0" err="1"/>
              <a:t>Върховния</a:t>
            </a:r>
            <a:r>
              <a:rPr lang="ru-RU" sz="1800" dirty="0"/>
              <a:t> </a:t>
            </a:r>
            <a:r>
              <a:rPr lang="ru-RU" sz="1800" dirty="0" err="1"/>
              <a:t>административен</a:t>
            </a:r>
            <a:r>
              <a:rPr lang="ru-RU" sz="1800" dirty="0"/>
              <a:t> </a:t>
            </a:r>
            <a:r>
              <a:rPr lang="ru-RU" sz="1800" dirty="0" err="1"/>
              <a:t>съд</a:t>
            </a:r>
            <a:r>
              <a:rPr lang="ru-RU" sz="1800" dirty="0"/>
              <a:t> </a:t>
            </a:r>
            <a:r>
              <a:rPr lang="ru-RU" sz="1800" dirty="0" smtClean="0"/>
              <a:t>за </a:t>
            </a:r>
            <a:r>
              <a:rPr lang="ru-RU" sz="1800" dirty="0" err="1"/>
              <a:t>определяне</a:t>
            </a:r>
            <a:r>
              <a:rPr lang="ru-RU" sz="1800" dirty="0"/>
              <a:t> на </a:t>
            </a:r>
            <a:r>
              <a:rPr lang="ru-RU" sz="1800" dirty="0" err="1"/>
              <a:t>изпълнител</a:t>
            </a:r>
            <a:r>
              <a:rPr lang="ru-RU" sz="1800" dirty="0"/>
              <a:t> по </a:t>
            </a:r>
            <a:r>
              <a:rPr lang="ru-RU" sz="1800" dirty="0" err="1"/>
              <a:t>процедурата</a:t>
            </a:r>
            <a:r>
              <a:rPr lang="ru-RU" sz="1800" dirty="0"/>
              <a:t> за </a:t>
            </a:r>
            <a:r>
              <a:rPr lang="ru-RU" sz="1800" dirty="0" err="1"/>
              <a:t>възлагане</a:t>
            </a:r>
            <a:r>
              <a:rPr lang="ru-RU" sz="1800" dirty="0"/>
              <a:t> на </a:t>
            </a:r>
            <a:r>
              <a:rPr lang="ru-RU" sz="1800" dirty="0" err="1"/>
              <a:t>обществена</a:t>
            </a:r>
            <a:r>
              <a:rPr lang="ru-RU" sz="1800" dirty="0"/>
              <a:t> </a:t>
            </a:r>
            <a:r>
              <a:rPr lang="ru-RU" sz="1800" dirty="0" err="1"/>
              <a:t>поръчка</a:t>
            </a:r>
            <a:r>
              <a:rPr lang="ru-RU" sz="1800" dirty="0"/>
              <a:t> с предмет: </a:t>
            </a:r>
            <a:r>
              <a:rPr lang="en-US" sz="1800" dirty="0" smtClean="0"/>
              <a:t>“</a:t>
            </a:r>
            <a:r>
              <a:rPr lang="ru-RU" sz="1800" dirty="0" err="1" smtClean="0"/>
              <a:t>Избор</a:t>
            </a:r>
            <a:r>
              <a:rPr lang="ru-RU" sz="1800" dirty="0" smtClean="0"/>
              <a:t> </a:t>
            </a:r>
            <a:r>
              <a:rPr lang="ru-RU" sz="1800" dirty="0"/>
              <a:t>на </a:t>
            </a:r>
            <a:r>
              <a:rPr lang="ru-RU" sz="1800" dirty="0" err="1"/>
              <a:t>оценители</a:t>
            </a:r>
            <a:r>
              <a:rPr lang="ru-RU" sz="1800" dirty="0"/>
              <a:t> за </a:t>
            </a:r>
            <a:r>
              <a:rPr lang="ru-RU" sz="1800" dirty="0" err="1"/>
              <a:t>извършване</a:t>
            </a:r>
            <a:r>
              <a:rPr lang="ru-RU" sz="1800" dirty="0"/>
              <a:t> на оценка на </a:t>
            </a:r>
            <a:r>
              <a:rPr lang="ru-RU" sz="1800" dirty="0" err="1"/>
              <a:t>проектни</a:t>
            </a:r>
            <a:r>
              <a:rPr lang="ru-RU" sz="1800" dirty="0"/>
              <a:t> предложения за </a:t>
            </a:r>
            <a:r>
              <a:rPr lang="ru-RU" sz="1800" dirty="0" err="1"/>
              <a:t>изграждане</a:t>
            </a:r>
            <a:r>
              <a:rPr lang="ru-RU" sz="1800" dirty="0"/>
              <a:t> и развитие на </a:t>
            </a:r>
            <a:r>
              <a:rPr lang="ru-RU" sz="1800" dirty="0" err="1"/>
              <a:t>центрове</a:t>
            </a:r>
            <a:r>
              <a:rPr lang="ru-RU" sz="1800" dirty="0"/>
              <a:t> за </a:t>
            </a:r>
            <a:r>
              <a:rPr lang="ru-RU" sz="1800" dirty="0" err="1"/>
              <a:t>върхови</a:t>
            </a:r>
            <a:r>
              <a:rPr lang="ru-RU" sz="1800" dirty="0"/>
              <a:t> постижения и </a:t>
            </a:r>
            <a:r>
              <a:rPr lang="ru-RU" sz="1800" dirty="0" err="1"/>
              <a:t>центрове</a:t>
            </a:r>
            <a:r>
              <a:rPr lang="ru-RU" sz="1800" dirty="0"/>
              <a:t> за </a:t>
            </a:r>
            <a:r>
              <a:rPr lang="ru-RU" sz="1800" dirty="0" err="1"/>
              <a:t>компетентност</a:t>
            </a:r>
            <a:r>
              <a:rPr lang="ru-RU" sz="1800" dirty="0"/>
              <a:t> по Оперативна </a:t>
            </a:r>
            <a:r>
              <a:rPr lang="ru-RU" sz="1800" dirty="0" err="1"/>
              <a:t>програма</a:t>
            </a:r>
            <a:r>
              <a:rPr lang="ru-RU" sz="1800" dirty="0"/>
              <a:t> „Наука и образование за </a:t>
            </a:r>
            <a:r>
              <a:rPr lang="ru-RU" sz="1800" dirty="0" err="1"/>
              <a:t>интелигентен</a:t>
            </a:r>
            <a:r>
              <a:rPr lang="ru-RU" sz="1800" dirty="0"/>
              <a:t> </a:t>
            </a:r>
            <a:r>
              <a:rPr lang="ru-RU" sz="1800" dirty="0" err="1"/>
              <a:t>растеж</a:t>
            </a:r>
            <a:r>
              <a:rPr lang="ru-RU" sz="1800" dirty="0"/>
              <a:t>“ 2014 – 2020 г. </a:t>
            </a:r>
            <a:br>
              <a:rPr lang="ru-RU" sz="1800" dirty="0"/>
            </a:br>
            <a:r>
              <a:rPr lang="ru-RU" sz="1800" dirty="0" smtClean="0"/>
              <a:t>(ОП НОИР)</a:t>
            </a:r>
            <a:r>
              <a:rPr lang="bg-BG" sz="1800" dirty="0" smtClean="0"/>
              <a:t>“</a:t>
            </a:r>
            <a:r>
              <a:rPr lang="ru-RU" sz="1800" dirty="0" smtClean="0"/>
              <a:t>;</a:t>
            </a:r>
          </a:p>
          <a:p>
            <a:pPr marL="354013" indent="-354013">
              <a:buFont typeface="Wingdings" panose="05000000000000000000" pitchFamily="2" charset="2"/>
              <a:buChar char="§"/>
            </a:pPr>
            <a:r>
              <a:rPr lang="ru-RU" sz="1800" dirty="0"/>
              <a:t>Договор № Д03-108/03.08.2017 г. между Министерство на </a:t>
            </a:r>
            <a:r>
              <a:rPr lang="ru-RU" sz="1800" dirty="0" err="1"/>
              <a:t>образованието</a:t>
            </a:r>
            <a:r>
              <a:rPr lang="ru-RU" sz="1800" dirty="0"/>
              <a:t> и </a:t>
            </a:r>
            <a:r>
              <a:rPr lang="ru-RU" sz="1800" dirty="0" err="1"/>
              <a:t>науката</a:t>
            </a:r>
            <a:r>
              <a:rPr lang="ru-RU" sz="1800" dirty="0"/>
              <a:t> (МОН) и </a:t>
            </a:r>
            <a:r>
              <a:rPr lang="en-GB" sz="1800" dirty="0" err="1"/>
              <a:t>фирма</a:t>
            </a:r>
            <a:r>
              <a:rPr lang="en-GB" sz="1800" b="1" dirty="0"/>
              <a:t> </a:t>
            </a:r>
            <a:r>
              <a:rPr lang="en-GB" sz="1800" dirty="0" err="1"/>
              <a:t>Проджети</a:t>
            </a:r>
            <a:r>
              <a:rPr lang="en-GB" sz="1800" dirty="0"/>
              <a:t> </a:t>
            </a:r>
            <a:r>
              <a:rPr lang="en-GB" sz="1800" dirty="0" err="1"/>
              <a:t>Плант</a:t>
            </a:r>
            <a:r>
              <a:rPr lang="en-GB" sz="1800" dirty="0"/>
              <a:t> </a:t>
            </a:r>
            <a:r>
              <a:rPr lang="en-GB" sz="1800" dirty="0" smtClean="0"/>
              <a:t>СРЛ</a:t>
            </a:r>
            <a:r>
              <a:rPr lang="bg-BG" sz="1800" dirty="0" smtClean="0"/>
              <a:t>, Република Италия </a:t>
            </a:r>
            <a:r>
              <a:rPr lang="ru-RU" sz="1800" dirty="0" smtClean="0"/>
              <a:t>за </a:t>
            </a:r>
            <a:r>
              <a:rPr lang="ru-RU" sz="1800" dirty="0" err="1" smtClean="0"/>
              <a:t>извършване</a:t>
            </a:r>
            <a:r>
              <a:rPr lang="ru-RU" sz="1800" dirty="0" smtClean="0"/>
              <a:t> </a:t>
            </a:r>
            <a:r>
              <a:rPr lang="ru-RU" sz="1800" dirty="0"/>
              <a:t>на оценка на </a:t>
            </a:r>
            <a:r>
              <a:rPr lang="ru-RU" sz="1800" dirty="0" err="1"/>
              <a:t>проектни</a:t>
            </a:r>
            <a:r>
              <a:rPr lang="ru-RU" sz="1800" dirty="0"/>
              <a:t> предложения за </a:t>
            </a:r>
            <a:r>
              <a:rPr lang="ru-RU" sz="1800" dirty="0" err="1"/>
              <a:t>изграждане</a:t>
            </a:r>
            <a:r>
              <a:rPr lang="ru-RU" sz="1800" dirty="0"/>
              <a:t> и развитие на </a:t>
            </a:r>
            <a:r>
              <a:rPr lang="ru-RU" sz="1800" dirty="0" err="1"/>
              <a:t>центрове</a:t>
            </a:r>
            <a:r>
              <a:rPr lang="ru-RU" sz="1800" dirty="0"/>
              <a:t> за </a:t>
            </a:r>
            <a:r>
              <a:rPr lang="ru-RU" sz="1800" dirty="0" err="1"/>
              <a:t>върхови</a:t>
            </a:r>
            <a:r>
              <a:rPr lang="ru-RU" sz="1800" dirty="0"/>
              <a:t> </a:t>
            </a:r>
            <a:r>
              <a:rPr lang="ru-RU" sz="1800" dirty="0" smtClean="0"/>
              <a:t>постижения</a:t>
            </a:r>
            <a:r>
              <a:rPr lang="en-US" sz="1800" dirty="0" smtClean="0"/>
              <a:t> (</a:t>
            </a:r>
            <a:r>
              <a:rPr lang="bg-BG" sz="1800" dirty="0" smtClean="0"/>
              <a:t>ЦВП)</a:t>
            </a:r>
            <a:r>
              <a:rPr lang="ru-RU" sz="1800" dirty="0" smtClean="0"/>
              <a:t> </a:t>
            </a:r>
            <a:r>
              <a:rPr lang="ru-RU" sz="1800" dirty="0"/>
              <a:t>и </a:t>
            </a:r>
            <a:r>
              <a:rPr lang="ru-RU" sz="1800" dirty="0" err="1"/>
              <a:t>центрове</a:t>
            </a:r>
            <a:r>
              <a:rPr lang="ru-RU" sz="1800" dirty="0"/>
              <a:t> за </a:t>
            </a:r>
            <a:r>
              <a:rPr lang="ru-RU" sz="1800" dirty="0" err="1"/>
              <a:t>компетентност</a:t>
            </a:r>
            <a:r>
              <a:rPr lang="ru-RU" sz="1800" dirty="0"/>
              <a:t> </a:t>
            </a:r>
            <a:r>
              <a:rPr lang="ru-RU" sz="1800" dirty="0" smtClean="0"/>
              <a:t>(ЦК) по </a:t>
            </a:r>
            <a:r>
              <a:rPr lang="ru-RU" sz="1800" dirty="0"/>
              <a:t>ОП НОИР 2014 – 2020г</a:t>
            </a:r>
            <a:r>
              <a:rPr lang="ru-RU" sz="1800" dirty="0" smtClean="0"/>
              <a:t>.;</a:t>
            </a:r>
          </a:p>
          <a:p>
            <a:pPr marL="354013" indent="-354013">
              <a:buFont typeface="Wingdings" panose="05000000000000000000" pitchFamily="2" charset="2"/>
              <a:buChar char="§"/>
            </a:pPr>
            <a:r>
              <a:rPr lang="ru-RU" sz="1800" dirty="0" err="1"/>
              <a:t>Встъпителна</a:t>
            </a:r>
            <a:r>
              <a:rPr lang="ru-RU" sz="1800" dirty="0"/>
              <a:t> </a:t>
            </a:r>
            <a:r>
              <a:rPr lang="ru-RU" sz="1800" dirty="0" err="1"/>
              <a:t>среща</a:t>
            </a:r>
            <a:r>
              <a:rPr lang="ru-RU" sz="1800" dirty="0"/>
              <a:t> и </a:t>
            </a:r>
            <a:r>
              <a:rPr lang="ru-RU" sz="1800" dirty="0" err="1"/>
              <a:t>обсъждане</a:t>
            </a:r>
            <a:r>
              <a:rPr lang="ru-RU" sz="1800" dirty="0"/>
              <a:t> на </a:t>
            </a:r>
            <a:r>
              <a:rPr lang="ru-RU" sz="1800" dirty="0" err="1"/>
              <a:t>задълженията</a:t>
            </a:r>
            <a:r>
              <a:rPr lang="ru-RU" sz="1800" dirty="0"/>
              <a:t> по </a:t>
            </a:r>
            <a:r>
              <a:rPr lang="ru-RU" sz="1800" dirty="0" err="1"/>
              <a:t>изпълнението</a:t>
            </a:r>
            <a:r>
              <a:rPr lang="ru-RU" sz="1800" dirty="0"/>
              <a:t> на </a:t>
            </a:r>
            <a:r>
              <a:rPr lang="ru-RU" sz="1800" dirty="0" smtClean="0"/>
              <a:t>договора между </a:t>
            </a:r>
            <a:r>
              <a:rPr lang="ru-RU" sz="1800" dirty="0" err="1" smtClean="0"/>
              <a:t>Управляващия</a:t>
            </a:r>
            <a:r>
              <a:rPr lang="ru-RU" sz="1800" dirty="0" smtClean="0"/>
              <a:t> орган (УО) на ОП НОИР и </a:t>
            </a:r>
            <a:r>
              <a:rPr lang="ru-RU" sz="1800" dirty="0" err="1" smtClean="0"/>
              <a:t>Проджети</a:t>
            </a:r>
            <a:r>
              <a:rPr lang="ru-RU" sz="1800" dirty="0" smtClean="0"/>
              <a:t> Плант (03.08.2017 г.);</a:t>
            </a:r>
          </a:p>
          <a:p>
            <a:pPr marL="354013" indent="-354013">
              <a:buFont typeface="Wingdings" panose="05000000000000000000" pitchFamily="2" charset="2"/>
              <a:buChar char="§"/>
            </a:pPr>
            <a:r>
              <a:rPr lang="ru-RU" sz="1800" dirty="0"/>
              <a:t>Подготовка </a:t>
            </a:r>
            <a:r>
              <a:rPr lang="ru-RU" sz="1800" dirty="0" smtClean="0"/>
              <a:t>за </a:t>
            </a:r>
            <a:r>
              <a:rPr lang="ru-RU" sz="1800" dirty="0" err="1" smtClean="0"/>
              <a:t>извършване</a:t>
            </a:r>
            <a:r>
              <a:rPr lang="ru-RU" sz="1800" dirty="0" smtClean="0"/>
              <a:t> на </a:t>
            </a:r>
            <a:r>
              <a:rPr lang="ru-RU" sz="1800" dirty="0" err="1" smtClean="0"/>
              <a:t>Техническа</a:t>
            </a:r>
            <a:r>
              <a:rPr lang="ru-RU" sz="1800" dirty="0" smtClean="0"/>
              <a:t> и </a:t>
            </a:r>
            <a:r>
              <a:rPr lang="ru-RU" sz="1800" dirty="0" err="1" smtClean="0"/>
              <a:t>финансова</a:t>
            </a:r>
            <a:r>
              <a:rPr lang="ru-RU" sz="1800" dirty="0" smtClean="0"/>
              <a:t> оценка (ТФО):</a:t>
            </a:r>
          </a:p>
          <a:p>
            <a:pPr marL="354013" indent="366713">
              <a:buFont typeface="Calibri" panose="020F0502020204030204" pitchFamily="34" charset="0"/>
              <a:buChar char="-"/>
            </a:pPr>
            <a:r>
              <a:rPr lang="ru-RU" sz="1800" dirty="0" err="1"/>
              <a:t>Заповед</a:t>
            </a:r>
            <a:r>
              <a:rPr lang="ru-RU" sz="1800" dirty="0"/>
              <a:t> РД09-3689/21.08.2017 г. на </a:t>
            </a:r>
            <a:r>
              <a:rPr lang="ru-RU" sz="1800" dirty="0" err="1"/>
              <a:t>Ръководителя</a:t>
            </a:r>
            <a:r>
              <a:rPr lang="ru-RU" sz="1800" dirty="0"/>
              <a:t> на </a:t>
            </a:r>
            <a:r>
              <a:rPr lang="ru-RU" sz="1800" dirty="0" smtClean="0"/>
              <a:t>УО (РУО) за </a:t>
            </a:r>
            <a:r>
              <a:rPr lang="ru-RU" sz="1800" dirty="0" err="1" smtClean="0"/>
              <a:t>утвърждаване</a:t>
            </a:r>
            <a:r>
              <a:rPr lang="ru-RU" sz="1800" dirty="0" smtClean="0"/>
              <a:t> </a:t>
            </a:r>
            <a:r>
              <a:rPr lang="ru-RU" sz="1800" dirty="0"/>
              <a:t>на </a:t>
            </a:r>
            <a:r>
              <a:rPr lang="en-US" sz="1800" dirty="0" smtClean="0"/>
              <a:t>“</a:t>
            </a:r>
            <a:r>
              <a:rPr lang="ru-RU" sz="1800" dirty="0" smtClean="0"/>
              <a:t>Правила за работа на </a:t>
            </a:r>
            <a:r>
              <a:rPr lang="ru-RU" sz="1800" dirty="0" err="1" smtClean="0"/>
              <a:t>комисиите</a:t>
            </a:r>
            <a:r>
              <a:rPr lang="ru-RU" sz="1800" dirty="0" smtClean="0"/>
              <a:t> за </a:t>
            </a:r>
            <a:r>
              <a:rPr lang="ru-RU" sz="1800" dirty="0" err="1" smtClean="0"/>
              <a:t>оценяване</a:t>
            </a:r>
            <a:r>
              <a:rPr lang="ru-RU" sz="1800" dirty="0" smtClean="0"/>
              <a:t> и </a:t>
            </a:r>
            <a:r>
              <a:rPr lang="ru-RU" sz="1800" dirty="0" err="1" smtClean="0"/>
              <a:t>класиране</a:t>
            </a:r>
            <a:r>
              <a:rPr lang="ru-RU" sz="1800" dirty="0" smtClean="0"/>
              <a:t> на </a:t>
            </a:r>
            <a:r>
              <a:rPr lang="ru-RU" sz="1800" dirty="0" err="1" smtClean="0"/>
              <a:t>проектни</a:t>
            </a:r>
            <a:r>
              <a:rPr lang="ru-RU" sz="1800" dirty="0"/>
              <a:t> </a:t>
            </a:r>
            <a:r>
              <a:rPr lang="ru-RU" sz="1800" dirty="0" smtClean="0"/>
              <a:t>предложения</a:t>
            </a:r>
            <a:r>
              <a:rPr lang="en-US" sz="1800" dirty="0" smtClean="0"/>
              <a:t> </a:t>
            </a:r>
            <a:r>
              <a:rPr lang="ru-RU" sz="1800" dirty="0" smtClean="0"/>
              <a:t>по </a:t>
            </a:r>
            <a:r>
              <a:rPr lang="ru-RU" sz="1800" dirty="0" err="1" smtClean="0"/>
              <a:t>процедури</a:t>
            </a:r>
            <a:r>
              <a:rPr lang="ru-RU" sz="1800" dirty="0" smtClean="0"/>
              <a:t> чрез подбор на </a:t>
            </a:r>
            <a:r>
              <a:rPr lang="ru-RU" sz="1800" dirty="0" err="1" smtClean="0"/>
              <a:t>проекти</a:t>
            </a:r>
            <a:r>
              <a:rPr lang="ru-RU" sz="1800" dirty="0" smtClean="0"/>
              <a:t> BG05M2OP001-1.001 и BG05M2OP001-1.002</a:t>
            </a:r>
            <a:r>
              <a:rPr lang="en-US" sz="1800" dirty="0" smtClean="0"/>
              <a:t>”;</a:t>
            </a:r>
            <a:endParaRPr lang="ru-RU" sz="1800" dirty="0" smtClean="0"/>
          </a:p>
          <a:p>
            <a:pPr marL="354013" indent="366713">
              <a:buFont typeface="Calibri" panose="020F0502020204030204" pitchFamily="34" charset="0"/>
              <a:buChar char="-"/>
            </a:pPr>
            <a:r>
              <a:rPr lang="ru-RU" sz="1800" dirty="0" smtClean="0"/>
              <a:t>Заповеди на РУО за </a:t>
            </a:r>
            <a:r>
              <a:rPr lang="ru-RU" sz="1800" dirty="0" err="1" smtClean="0"/>
              <a:t>сформиране</a:t>
            </a:r>
            <a:r>
              <a:rPr lang="ru-RU" sz="1800" dirty="0" smtClean="0"/>
              <a:t> на </a:t>
            </a:r>
            <a:r>
              <a:rPr lang="ru-RU" sz="1800" dirty="0" err="1" smtClean="0"/>
              <a:t>оценителни</a:t>
            </a:r>
            <a:r>
              <a:rPr lang="ru-RU" sz="1800" dirty="0" smtClean="0"/>
              <a:t> </a:t>
            </a:r>
            <a:r>
              <a:rPr lang="ru-RU" sz="1800" dirty="0" err="1"/>
              <a:t>комисии</a:t>
            </a:r>
            <a:r>
              <a:rPr lang="ru-RU" sz="1800" dirty="0"/>
              <a:t> за </a:t>
            </a:r>
            <a:r>
              <a:rPr lang="ru-RU" sz="1800" dirty="0" smtClean="0"/>
              <a:t>ЦВП</a:t>
            </a:r>
            <a:r>
              <a:rPr lang="en-US" sz="1800" dirty="0" smtClean="0"/>
              <a:t> (</a:t>
            </a:r>
            <a:r>
              <a:rPr lang="ru-RU" sz="1800" dirty="0" smtClean="0"/>
              <a:t>№ </a:t>
            </a:r>
            <a:r>
              <a:rPr lang="ru-RU" sz="1800" dirty="0"/>
              <a:t>РД 09-3691/21.08.2017 г</a:t>
            </a:r>
            <a:r>
              <a:rPr lang="ru-RU" sz="1800" dirty="0" smtClean="0"/>
              <a:t>.</a:t>
            </a:r>
            <a:r>
              <a:rPr lang="en-US" sz="1800" dirty="0" smtClean="0"/>
              <a:t>)</a:t>
            </a:r>
            <a:r>
              <a:rPr lang="ru-RU" sz="1800" dirty="0" smtClean="0"/>
              <a:t>  </a:t>
            </a:r>
            <a:r>
              <a:rPr lang="ru-RU" sz="1800" dirty="0"/>
              <a:t>и </a:t>
            </a:r>
            <a:r>
              <a:rPr lang="ru-RU" sz="1800" dirty="0" smtClean="0"/>
              <a:t>ЦК</a:t>
            </a:r>
            <a:r>
              <a:rPr lang="en-US" sz="1800" dirty="0" smtClean="0"/>
              <a:t> (</a:t>
            </a:r>
            <a:r>
              <a:rPr lang="ru-RU" sz="1800" dirty="0" smtClean="0"/>
              <a:t>№ </a:t>
            </a:r>
            <a:r>
              <a:rPr lang="ru-RU" sz="1800" dirty="0"/>
              <a:t>РД 09-3691</a:t>
            </a:r>
            <a:r>
              <a:rPr lang="en-US" sz="1800" dirty="0"/>
              <a:t>/</a:t>
            </a:r>
            <a:r>
              <a:rPr lang="ru-RU" sz="1800" dirty="0"/>
              <a:t>21.08.2017 </a:t>
            </a:r>
            <a:r>
              <a:rPr lang="ru-RU" sz="1800" dirty="0" smtClean="0"/>
              <a:t>г.</a:t>
            </a:r>
            <a:r>
              <a:rPr lang="en-US" sz="1800" dirty="0" smtClean="0"/>
              <a:t>) </a:t>
            </a:r>
            <a:r>
              <a:rPr lang="ru-RU" sz="1800" dirty="0" smtClean="0"/>
              <a:t>за </a:t>
            </a:r>
            <a:r>
              <a:rPr lang="ru-RU" sz="1800" dirty="0" err="1" smtClean="0"/>
              <a:t>извършване</a:t>
            </a:r>
            <a:r>
              <a:rPr lang="ru-RU" sz="1800" dirty="0" smtClean="0"/>
              <a:t> на ТФО</a:t>
            </a:r>
            <a:r>
              <a:rPr lang="en-US" sz="1800" dirty="0" smtClean="0"/>
              <a:t>;</a:t>
            </a:r>
          </a:p>
          <a:p>
            <a:pPr marL="354013" indent="366713">
              <a:buFont typeface="Calibri" panose="020F0502020204030204" pitchFamily="34" charset="0"/>
              <a:buChar char="-"/>
            </a:pPr>
            <a:r>
              <a:rPr lang="ru-RU" sz="1800" dirty="0" err="1"/>
              <a:t>Встъпителна</a:t>
            </a:r>
            <a:r>
              <a:rPr lang="ru-RU" sz="1800" dirty="0"/>
              <a:t> </a:t>
            </a:r>
            <a:r>
              <a:rPr lang="ru-RU" sz="1800" dirty="0" err="1"/>
              <a:t>среща</a:t>
            </a:r>
            <a:r>
              <a:rPr lang="ru-RU" sz="1800" dirty="0"/>
              <a:t> и обучение на </a:t>
            </a:r>
            <a:r>
              <a:rPr lang="ru-RU" sz="1800" dirty="0" err="1"/>
              <a:t>членовете</a:t>
            </a:r>
            <a:r>
              <a:rPr lang="ru-RU" sz="1800" dirty="0"/>
              <a:t> с право на глас/ без право на </a:t>
            </a:r>
            <a:r>
              <a:rPr lang="ru-RU" sz="1800" dirty="0" smtClean="0"/>
              <a:t>глас</a:t>
            </a:r>
            <a:r>
              <a:rPr lang="en-US" sz="1800" dirty="0" smtClean="0"/>
              <a:t> 21-22.08.2017 </a:t>
            </a:r>
            <a:r>
              <a:rPr lang="bg-BG" sz="1800" dirty="0" smtClean="0"/>
              <a:t>г. в гр. София.</a:t>
            </a:r>
            <a:endParaRPr lang="ru-RU" sz="1800" dirty="0" smtClean="0"/>
          </a:p>
          <a:p>
            <a:pPr marL="354013" indent="-354013">
              <a:buFont typeface="Wingdings" panose="05000000000000000000" pitchFamily="2" charset="2"/>
              <a:buChar char="§"/>
            </a:pPr>
            <a:endParaRPr lang="ru-RU" sz="1800" dirty="0" smtClean="0"/>
          </a:p>
          <a:p>
            <a:pPr marL="354013" indent="-354013">
              <a:buFont typeface="Wingdings" panose="05000000000000000000" pitchFamily="2" charset="2"/>
              <a:buChar char="§"/>
            </a:pP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45838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05353" y="1253764"/>
            <a:ext cx="11613822" cy="5379257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05000"/>
              </a:lnSpc>
              <a:buClr>
                <a:srgbClr val="404040"/>
              </a:buClr>
              <a:buNone/>
              <a:defRPr/>
            </a:pPr>
            <a:r>
              <a:rPr lang="bg-BG" altLang="bg-BG" sz="7200" b="1" dirty="0" smtClean="0">
                <a:cs typeface="Times New Roman" panose="02020603050405020304" pitchFamily="18" charset="0"/>
              </a:rPr>
              <a:t>Техническа и финансова оценка по </a:t>
            </a:r>
          </a:p>
          <a:p>
            <a:pPr algn="ctr">
              <a:lnSpc>
                <a:spcPct val="105000"/>
              </a:lnSpc>
              <a:buClr>
                <a:srgbClr val="404040"/>
              </a:buClr>
              <a:buNone/>
              <a:defRPr/>
            </a:pPr>
            <a:r>
              <a:rPr lang="en-US" altLang="bg-BG" sz="7200" b="1" dirty="0" smtClean="0">
                <a:cs typeface="Times New Roman" panose="02020603050405020304" pitchFamily="18" charset="0"/>
              </a:rPr>
              <a:t>BG05M2OP001-1.001 </a:t>
            </a:r>
            <a:r>
              <a:rPr lang="bg-BG" altLang="bg-BG" sz="7200" b="1" dirty="0">
                <a:cs typeface="Times New Roman" panose="02020603050405020304" pitchFamily="18" charset="0"/>
              </a:rPr>
              <a:t>и </a:t>
            </a:r>
            <a:r>
              <a:rPr lang="en-US" altLang="bg-BG" sz="7200" b="1" dirty="0" smtClean="0">
                <a:cs typeface="Times New Roman" panose="02020603050405020304" pitchFamily="18" charset="0"/>
              </a:rPr>
              <a:t>BG05M2OP001-1.002</a:t>
            </a:r>
            <a:endParaRPr lang="bg-BG" altLang="bg-BG" sz="6200" b="1" dirty="0" smtClean="0">
              <a:cs typeface="Times New Roman" panose="02020603050405020304" pitchFamily="18" charset="0"/>
            </a:endParaRPr>
          </a:p>
          <a:p>
            <a:pPr marL="354013" indent="-261938">
              <a:lnSpc>
                <a:spcPct val="115000"/>
              </a:lnSpc>
              <a:buClr>
                <a:srgbClr val="404040"/>
              </a:buClr>
              <a:buFont typeface="Times New Roman" panose="02020603050405020304" pitchFamily="18" charset="0"/>
              <a:buChar char="-"/>
            </a:pPr>
            <a:r>
              <a:rPr lang="ru-RU" altLang="bg-BG" sz="7200" dirty="0" smtClean="0">
                <a:cs typeface="Times New Roman" panose="02020603050405020304" pitchFamily="18" charset="0"/>
              </a:rPr>
              <a:t>22.08. – 21.10.2017 г. Работа по ТФО: Всяко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проектно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предложение е оценено от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петима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членове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с право на глас,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независими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един от друг и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според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областта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, в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която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съответните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оценители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имат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експертиза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, и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двама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помощник-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оценители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без право на глас (един финансов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експерт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и един инженер), а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окончателната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(обща) оценка е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средноаритметична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от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петте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оценки;</a:t>
            </a:r>
            <a:endParaRPr lang="en-US" altLang="bg-BG" sz="7200" dirty="0" smtClean="0">
              <a:cs typeface="Times New Roman" panose="02020603050405020304" pitchFamily="18" charset="0"/>
            </a:endParaRPr>
          </a:p>
          <a:p>
            <a:pPr marL="354013" indent="-261938">
              <a:lnSpc>
                <a:spcPct val="115000"/>
              </a:lnSpc>
              <a:buClr>
                <a:srgbClr val="404040"/>
              </a:buClr>
              <a:buFont typeface="Times New Roman" panose="02020603050405020304" pitchFamily="18" charset="0"/>
              <a:buChar char="-"/>
            </a:pPr>
            <a:r>
              <a:rPr lang="ru-RU" altLang="bg-BG" sz="7200" dirty="0" smtClean="0">
                <a:cs typeface="Times New Roman" panose="02020603050405020304" pitchFamily="18" charset="0"/>
              </a:rPr>
              <a:t>21.10.2017 </a:t>
            </a:r>
            <a:r>
              <a:rPr lang="ru-RU" altLang="bg-BG" sz="7200" dirty="0">
                <a:cs typeface="Times New Roman" panose="02020603050405020304" pitchFamily="18" charset="0"/>
              </a:rPr>
              <a:t>г. </a:t>
            </a:r>
            <a:r>
              <a:rPr lang="ru-RU" altLang="bg-BG" sz="7200" dirty="0" err="1">
                <a:cs typeface="Times New Roman" panose="02020603050405020304" pitchFamily="18" charset="0"/>
              </a:rPr>
              <a:t>всички</a:t>
            </a:r>
            <a:r>
              <a:rPr lang="ru-RU" altLang="bg-BG" sz="7200" dirty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>
                <a:cs typeface="Times New Roman" panose="02020603050405020304" pitchFamily="18" charset="0"/>
              </a:rPr>
              <a:t>оценителни</a:t>
            </a:r>
            <a:r>
              <a:rPr lang="ru-RU" altLang="bg-BG" sz="7200" dirty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>
                <a:cs typeface="Times New Roman" panose="02020603050405020304" pitchFamily="18" charset="0"/>
              </a:rPr>
              <a:t>листи</a:t>
            </a:r>
            <a:r>
              <a:rPr lang="ru-RU" altLang="bg-BG" sz="7200" dirty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>
                <a:cs typeface="Times New Roman" panose="02020603050405020304" pitchFamily="18" charset="0"/>
              </a:rPr>
              <a:t>са</a:t>
            </a:r>
            <a:r>
              <a:rPr lang="ru-RU" altLang="bg-BG" sz="7200" dirty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>
                <a:cs typeface="Times New Roman" panose="02020603050405020304" pitchFamily="18" charset="0"/>
              </a:rPr>
              <a:t>приключени</a:t>
            </a:r>
            <a:r>
              <a:rPr lang="ru-RU" altLang="bg-BG" sz="7200" dirty="0">
                <a:cs typeface="Times New Roman" panose="02020603050405020304" pitchFamily="18" charset="0"/>
              </a:rPr>
              <a:t> успешно в 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ИСУН 2020;</a:t>
            </a:r>
            <a:endParaRPr lang="ru-RU" altLang="bg-BG" sz="7200" dirty="0">
              <a:cs typeface="Times New Roman" panose="02020603050405020304" pitchFamily="18" charset="0"/>
            </a:endParaRPr>
          </a:p>
          <a:p>
            <a:pPr marL="354013" indent="-261938">
              <a:lnSpc>
                <a:spcPct val="115000"/>
              </a:lnSpc>
              <a:buClr>
                <a:srgbClr val="404040"/>
              </a:buClr>
              <a:buFont typeface="Times New Roman" panose="02020603050405020304" pitchFamily="18" charset="0"/>
              <a:buChar char="-"/>
            </a:pPr>
            <a:r>
              <a:rPr lang="ru-RU" altLang="bg-BG" sz="7200" dirty="0" smtClean="0">
                <a:cs typeface="Times New Roman" panose="02020603050405020304" pitchFamily="18" charset="0"/>
              </a:rPr>
              <a:t>23.10.2017 г.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проведени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са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заключителните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заседания на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двете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оценителни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комисии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по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процедури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BG05M2OP001-1.001 и BG05M2OP001-1.002 за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обсъждане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и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подписване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на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оценителните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доклади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и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приложенията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към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тях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. В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резултат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от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извършените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оценки е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направено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класиране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на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одобрените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проектни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предложения по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компоненти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и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списък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на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отхвърлените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 err="1" smtClean="0">
                <a:cs typeface="Times New Roman" panose="02020603050405020304" pitchFamily="18" charset="0"/>
              </a:rPr>
              <a:t>проектни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предложения;</a:t>
            </a:r>
          </a:p>
          <a:p>
            <a:pPr marL="354013" indent="-261938">
              <a:lnSpc>
                <a:spcPct val="115000"/>
              </a:lnSpc>
              <a:buClr>
                <a:srgbClr val="404040"/>
              </a:buClr>
              <a:buFont typeface="Times New Roman" panose="02020603050405020304" pitchFamily="18" charset="0"/>
              <a:buChar char="-"/>
            </a:pPr>
            <a:r>
              <a:rPr lang="ru-RU" altLang="bg-BG" sz="7200" dirty="0" smtClean="0">
                <a:cs typeface="Times New Roman" panose="02020603050405020304" pitchFamily="18" charset="0"/>
              </a:rPr>
              <a:t>30.10.2017 г. оценителните доклади по двете процедури са предадени на Ръководителя на УО на ОП НОИР за одобряване, връщане или отхвърляне на докладите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;</a:t>
            </a:r>
            <a:endParaRPr lang="en-US" altLang="bg-BG" sz="7200" dirty="0" smtClean="0">
              <a:cs typeface="Times New Roman" panose="02020603050405020304" pitchFamily="18" charset="0"/>
            </a:endParaRPr>
          </a:p>
          <a:p>
            <a:pPr marL="354013" indent="-261938">
              <a:lnSpc>
                <a:spcPct val="115000"/>
              </a:lnSpc>
              <a:buClr>
                <a:srgbClr val="404040"/>
              </a:buClr>
              <a:buFont typeface="Times New Roman" panose="02020603050405020304" pitchFamily="18" charset="0"/>
              <a:buChar char="-"/>
            </a:pPr>
            <a:r>
              <a:rPr lang="ru-RU" altLang="bg-BG" sz="7200" dirty="0">
                <a:cs typeface="Times New Roman" panose="02020603050405020304" pitchFamily="18" charset="0"/>
              </a:rPr>
              <a:t>На 17.11.2017 г. след осъществения предварителен контрол в рамките на Управляващия орган и на основание чл. 36, ал. 1, т. </a:t>
            </a:r>
            <a:r>
              <a:rPr lang="ru-RU" altLang="bg-BG" sz="7200" dirty="0">
                <a:cs typeface="Times New Roman" panose="02020603050405020304" pitchFamily="18" charset="0"/>
              </a:rPr>
              <a:t>2 от 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ЗУСЕСИФ </a:t>
            </a:r>
            <a:r>
              <a:rPr lang="ru-RU" altLang="bg-BG" sz="7200" dirty="0">
                <a:cs typeface="Times New Roman" panose="02020603050405020304" pitchFamily="18" charset="0"/>
              </a:rPr>
              <a:t>и с оглед намаляване на риска от налагане в бъдеще на финансови 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корекции, Ръководителят </a:t>
            </a:r>
            <a:r>
              <a:rPr lang="ru-RU" altLang="bg-BG" sz="7200" dirty="0">
                <a:cs typeface="Times New Roman" panose="02020603050405020304" pitchFamily="18" charset="0"/>
              </a:rPr>
              <a:t>на УО върна оценителния доклад 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за</a:t>
            </a:r>
            <a:r>
              <a:rPr lang="en-US" altLang="bg-BG" sz="7200" dirty="0" smtClean="0">
                <a:cs typeface="Times New Roman" panose="02020603050405020304" pitchFamily="18" charset="0"/>
              </a:rPr>
              <a:t> </a:t>
            </a:r>
            <a:r>
              <a:rPr lang="bg-BG" altLang="bg-BG" sz="7200" dirty="0" smtClean="0">
                <a:cs typeface="Times New Roman" panose="02020603050405020304" pitchFamily="18" charset="0"/>
              </a:rPr>
              <a:t>отстраняване на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 </a:t>
            </a:r>
            <a:r>
              <a:rPr lang="ru-RU" altLang="bg-BG" sz="7200" dirty="0">
                <a:cs typeface="Times New Roman" panose="02020603050405020304" pitchFamily="18" charset="0"/>
              </a:rPr>
              <a:t>допуснати пропуски в оценителния </a:t>
            </a:r>
            <a:r>
              <a:rPr lang="ru-RU" altLang="bg-BG" sz="7200" dirty="0" smtClean="0">
                <a:cs typeface="Times New Roman" panose="02020603050405020304" pitchFamily="18" charset="0"/>
              </a:rPr>
              <a:t>процес.</a:t>
            </a:r>
            <a:endParaRPr lang="ru-RU" altLang="bg-BG" sz="7200" dirty="0">
              <a:cs typeface="Times New Roman" panose="02020603050405020304" pitchFamily="18" charset="0"/>
            </a:endParaRPr>
          </a:p>
          <a:p>
            <a:pPr marL="354013" indent="-261938">
              <a:lnSpc>
                <a:spcPct val="115000"/>
              </a:lnSpc>
              <a:buClr>
                <a:srgbClr val="404040"/>
              </a:buClr>
              <a:buFont typeface="Times New Roman" panose="02020603050405020304" pitchFamily="18" charset="0"/>
              <a:buChar char="-"/>
            </a:pPr>
            <a:endParaRPr lang="ru-RU" altLang="bg-BG" sz="6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buClr>
                <a:srgbClr val="404040"/>
              </a:buClr>
            </a:pPr>
            <a:endParaRPr lang="ru-RU" altLang="bg-BG" sz="6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buClr>
                <a:srgbClr val="404040"/>
              </a:buClr>
            </a:pPr>
            <a:endParaRPr lang="bg-BG" altLang="bg-BG" sz="2000" dirty="0" smtClean="0">
              <a:solidFill>
                <a:srgbClr val="40404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35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200" b="1" dirty="0" smtClean="0">
                <a:cs typeface="Times New Roman" panose="02020603050405020304" pitchFamily="18" charset="0"/>
              </a:rPr>
              <a:t>БЛАГОДАРЯ ЗА ВНИМАНИЕТО!</a:t>
            </a:r>
            <a:endParaRPr lang="en-US" sz="3200" b="1" dirty="0" smtClean="0">
              <a:cs typeface="Times New Roman" panose="02020603050405020304" pitchFamily="18" charset="0"/>
            </a:endParaRPr>
          </a:p>
          <a:p>
            <a:pPr algn="ctr"/>
            <a:r>
              <a:rPr lang="bg-BG" sz="1400" b="1" dirty="0" smtClean="0">
                <a:cs typeface="Times New Roman" panose="02020603050405020304" pitchFamily="18" charset="0"/>
              </a:rPr>
              <a:t>Цветан Спасов, председател на Комисия за оценка </a:t>
            </a:r>
          </a:p>
          <a:p>
            <a:pPr algn="ctr"/>
            <a:r>
              <a:rPr lang="bg-BG" sz="1400" b="1" dirty="0" smtClean="0">
                <a:cs typeface="Times New Roman" panose="02020603050405020304" pitchFamily="18" charset="0"/>
              </a:rPr>
              <a:t>по процедура </a:t>
            </a:r>
            <a:r>
              <a:rPr lang="en-US" sz="1400" b="1" dirty="0">
                <a:cs typeface="Times New Roman" panose="02020603050405020304" pitchFamily="18" charset="0"/>
              </a:rPr>
              <a:t>BG05M2OP001-1.002</a:t>
            </a:r>
            <a:endParaRPr lang="bg-BG" sz="1400" b="1" dirty="0"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4189</TotalTime>
  <Words>695</Words>
  <Application>Microsoft Office PowerPoint</Application>
  <PresentationFormat>Widescreen</PresentationFormat>
  <Paragraphs>75</Paragraphs>
  <Slides>7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Courier New</vt:lpstr>
      <vt:lpstr>Times New Roman</vt:lpstr>
      <vt:lpstr>Wingdings</vt:lpstr>
      <vt:lpstr>Retrospect</vt:lpstr>
      <vt:lpstr>Worksheet</vt:lpstr>
      <vt:lpstr>Седмо заседание на Комитета за наблюдение на  Оперативна програма „Наука и образование за интелигентен растеж“ 2014 – 2020 г.  София, 24 ноември 2017 г. </vt:lpstr>
      <vt:lpstr>Краен срок за подаване на проектните предложения по Приоритетна ос 1 „Научни изследвания и технологично развитие“до 19.00 ч. 28.02.2017 г. </vt:lpstr>
      <vt:lpstr>PowerPoint Presentation</vt:lpstr>
      <vt:lpstr>PowerPoint Presentation</vt:lpstr>
      <vt:lpstr>Техническа и финансова оценка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Check</cp:lastModifiedBy>
  <cp:revision>328</cp:revision>
  <cp:lastPrinted>2017-11-17T12:00:46Z</cp:lastPrinted>
  <dcterms:created xsi:type="dcterms:W3CDTF">2016-05-13T12:08:51Z</dcterms:created>
  <dcterms:modified xsi:type="dcterms:W3CDTF">2017-11-23T23:45:52Z</dcterms:modified>
</cp:coreProperties>
</file>