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notesMasterIdLst>
    <p:notesMasterId r:id="rId4"/>
  </p:notesMasterIdLst>
  <p:handoutMasterIdLst>
    <p:handoutMasterId r:id="rId5"/>
  </p:handoutMasterIdLst>
  <p:sldIdLst>
    <p:sldId id="348" r:id="rId2"/>
    <p:sldId id="346" r:id="rId3"/>
  </p:sldIdLst>
  <p:sldSz cx="12192000" cy="6858000"/>
  <p:notesSz cx="6797675" cy="9872663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FF6600"/>
    <a:srgbClr val="A51321"/>
    <a:srgbClr val="008000"/>
    <a:srgbClr val="CC3300"/>
    <a:srgbClr val="669900"/>
    <a:srgbClr val="00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973" autoAdjust="0"/>
    <p:restoredTop sz="94660"/>
  </p:normalViewPr>
  <p:slideViewPr>
    <p:cSldViewPr snapToGrid="0">
      <p:cViewPr varScale="1">
        <p:scale>
          <a:sx n="106" d="100"/>
          <a:sy n="106" d="100"/>
        </p:scale>
        <p:origin x="540" y="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49" d="100"/>
          <a:sy n="49" d="100"/>
        </p:scale>
        <p:origin x="294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38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098" y="0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6A6BC33-FAD3-4E6F-A682-9C26575FA0A4}" type="datetimeFigureOut">
              <a:rPr lang="bg-BG" smtClean="0"/>
              <a:pPr/>
              <a:t>10.7.2020 г.</a:t>
            </a:fld>
            <a:endParaRPr lang="bg-B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098" y="9378477"/>
            <a:ext cx="2944958" cy="494186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655995-EF9C-4F5D-B838-4024C132AA5F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316102838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534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9CE274-A84B-4F85-83C8-C51214C27907}" type="datetimeFigureOut">
              <a:rPr lang="bg-BG" smtClean="0"/>
              <a:pPr/>
              <a:t>10.7.2020 г.</a:t>
            </a:fld>
            <a:endParaRPr lang="bg-BG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38150" y="1235075"/>
            <a:ext cx="5921375" cy="3330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bg-BG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51222"/>
            <a:ext cx="5438140" cy="3887361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bg-BG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7321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bg-BG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377321"/>
            <a:ext cx="2945659" cy="49534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4CCBD5B-C827-4F3D-B7FB-3424B95E9FD5}" type="slidenum">
              <a:rPr lang="bg-BG" smtClean="0"/>
              <a:pPr/>
              <a:t>‹#›</a:t>
            </a:fld>
            <a:endParaRPr lang="bg-BG"/>
          </a:p>
        </p:txBody>
      </p:sp>
    </p:spTree>
    <p:extLst>
      <p:ext uri="{BB962C8B-B14F-4D97-AF65-F5344CB8AC3E}">
        <p14:creationId xmlns:p14="http://schemas.microsoft.com/office/powerpoint/2010/main" val="29924394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10/07/2020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22377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10/07/2020</a:t>
            </a:fld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>
                    <a:lumMod val="75000"/>
                  </a:schemeClr>
                </a:solidFill>
              </a:defRPr>
            </a:lvl1pPr>
          </a:lstStyle>
          <a:p>
            <a:fld id="{58427CCB-5A31-480B-ABC3-A8B5FBED090E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7" name="Rectangle 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04374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10/07/2020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Content Placeholder 2"/>
          <p:cNvSpPr>
            <a:spLocks noGrp="1"/>
          </p:cNvSpPr>
          <p:nvPr>
            <p:ph idx="1"/>
          </p:nvPr>
        </p:nvSpPr>
        <p:spPr>
          <a:xfrm>
            <a:off x="1147812" y="2277866"/>
            <a:ext cx="1005840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02596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24987" y="2205938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2224424"/>
            <a:ext cx="4937760" cy="402336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10/07/2020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Rectangle 8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  <p:sp>
        <p:nvSpPr>
          <p:cNvPr id="8" name="Title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46754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1346801"/>
            <a:ext cx="10058400" cy="445975"/>
          </a:xfrm>
        </p:spPr>
        <p:txBody>
          <a:bodyPr>
            <a:noAutofit/>
          </a:bodyPr>
          <a:lstStyle>
            <a:lvl1pPr>
              <a:defRPr sz="3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10/07/2020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8922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23643" y="1423333"/>
            <a:ext cx="10058400" cy="676883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7812" y="2277866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161559E4-E293-464F-89B0-413589651602}" type="datetimeFigureOut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10/07/2020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58427CCB-5A31-480B-ABC3-A8B5FBED090E}" type="slidenum">
              <a:rPr lang="en-GB" smtClean="0">
                <a:solidFill>
                  <a:srgbClr val="146194">
                    <a:lumMod val="50000"/>
                  </a:srgbClr>
                </a:solidFill>
              </a:rPr>
              <a:pPr/>
              <a:t>‹#›</a:t>
            </a:fld>
            <a:endParaRPr lang="en-GB">
              <a:solidFill>
                <a:srgbClr val="146194">
                  <a:lumMod val="50000"/>
                </a:srgbClr>
              </a:solidFill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60D4C31A-B54F-422E-8621-A0F475D7D195}"/>
              </a:ext>
            </a:extLst>
          </p:cNvPr>
          <p:cNvSpPr/>
          <p:nvPr userDrawn="1"/>
        </p:nvSpPr>
        <p:spPr>
          <a:xfrm>
            <a:off x="0" y="0"/>
            <a:ext cx="12188825" cy="135815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3" name="Picture 12" descr="http://sf.mon.bg/img/logo_eu_r_dva_fonda.png">
            <a:extLst>
              <a:ext uri="{FF2B5EF4-FFF2-40B4-BE49-F238E27FC236}">
                <a16:creationId xmlns:a16="http://schemas.microsoft.com/office/drawing/2014/main" id="{12F0A08F-CCB6-4D25-8AC0-0F7B8FAA1D7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696" y="272870"/>
            <a:ext cx="2547937" cy="820737"/>
          </a:xfrm>
          <a:prstGeom prst="rect">
            <a:avLst/>
          </a:prstGeom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E3B81ACA-7A29-4F22-915C-0A3E969FE784}"/>
              </a:ext>
            </a:extLst>
          </p:cNvPr>
          <p:cNvCxnSpPr/>
          <p:nvPr userDrawn="1"/>
        </p:nvCxnSpPr>
        <p:spPr>
          <a:xfrm>
            <a:off x="0" y="1248229"/>
            <a:ext cx="12192000" cy="0"/>
          </a:xfrm>
          <a:prstGeom prst="line">
            <a:avLst/>
          </a:prstGeom>
          <a:ln w="47625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8F065F87-7C5C-45E6-958D-29763261AE3C}"/>
              </a:ext>
            </a:extLst>
          </p:cNvPr>
          <p:cNvCxnSpPr/>
          <p:nvPr userDrawn="1"/>
        </p:nvCxnSpPr>
        <p:spPr>
          <a:xfrm>
            <a:off x="6" y="1300739"/>
            <a:ext cx="12192000" cy="0"/>
          </a:xfrm>
          <a:prstGeom prst="line">
            <a:avLst/>
          </a:prstGeom>
          <a:ln w="47625">
            <a:solidFill>
              <a:srgbClr val="C0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>
            <a:extLst>
              <a:ext uri="{FF2B5EF4-FFF2-40B4-BE49-F238E27FC236}">
                <a16:creationId xmlns:a16="http://schemas.microsoft.com/office/drawing/2014/main" id="{029712D9-A440-495C-ACC2-98A7E7711FCB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55741" y="90868"/>
            <a:ext cx="2917811" cy="1030514"/>
          </a:xfrm>
          <a:prstGeom prst="rect">
            <a:avLst/>
          </a:prstGeom>
        </p:spPr>
      </p:pic>
      <p:sp>
        <p:nvSpPr>
          <p:cNvPr id="17" name="Rectangle 16"/>
          <p:cNvSpPr/>
          <p:nvPr userDrawn="1"/>
        </p:nvSpPr>
        <p:spPr>
          <a:xfrm>
            <a:off x="3129012" y="374557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ИА „Оперативна програма</a:t>
            </a:r>
            <a:endParaRPr lang="en-US" sz="2000" dirty="0" smtClean="0">
              <a:effectLst/>
              <a:latin typeface="Candara" panose="020E0502030303020204" pitchFamily="34" charset="0"/>
              <a:ea typeface="Times New Roman" panose="02020603050405020304" pitchFamily="18" charset="0"/>
            </a:endParaRPr>
          </a:p>
          <a:p>
            <a:r>
              <a:rPr lang="ru-RU" sz="1800" b="1" kern="1200" cap="all" dirty="0" smtClean="0">
                <a:solidFill>
                  <a:srgbClr val="0A304A"/>
                </a:solidFill>
                <a:effectLst/>
                <a:latin typeface="Candara" panose="020E0502030303020204" pitchFamily="34" charset="0"/>
                <a:ea typeface="+mn-ea"/>
                <a:cs typeface="+mn-cs"/>
              </a:rPr>
              <a:t>„Наука и образование за интелигентен растеж”</a:t>
            </a:r>
            <a:endParaRPr lang="en-US" dirty="0"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5794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721" r:id="rId2"/>
    <p:sldLayoutId id="2147483720" r:id="rId3"/>
    <p:sldLayoutId id="2147483718" r:id="rId4"/>
    <p:sldLayoutId id="2147483719" r:id="rId5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3400" kern="1200" spc="-50" baseline="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Candara" panose="020E0502030303020204" pitchFamily="34" charset="0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655" y="1310054"/>
            <a:ext cx="12083969" cy="430823"/>
          </a:xfrm>
        </p:spPr>
        <p:txBody>
          <a:bodyPr>
            <a:noAutofit/>
          </a:bodyPr>
          <a:lstStyle/>
          <a:p>
            <a:pPr algn="ctr"/>
            <a:r>
              <a:rPr lang="bg-BG" sz="2400" b="1" cap="small" dirty="0" smtClean="0">
                <a:solidFill>
                  <a:schemeClr val="tx2"/>
                </a:solidFill>
                <a:cs typeface="Arial" panose="020B0604020202020204" pitchFamily="34" charset="0"/>
              </a:rPr>
              <a:t>Финансово </a:t>
            </a:r>
            <a:r>
              <a:rPr lang="bg-BG" sz="2400" b="1" cap="small" dirty="0">
                <a:solidFill>
                  <a:schemeClr val="tx2"/>
                </a:solidFill>
                <a:cs typeface="Arial" panose="020B0604020202020204" pitchFamily="34" charset="0"/>
              </a:rPr>
              <a:t>изпълнение на одобрения бюджет на ОП НОИР</a:t>
            </a:r>
            <a:r>
              <a:rPr lang="en-US" sz="2400" b="1" cap="small" dirty="0">
                <a:solidFill>
                  <a:schemeClr val="tx2"/>
                </a:solidFill>
                <a:cs typeface="Arial" panose="020B0604020202020204" pitchFamily="34" charset="0"/>
              </a:rPr>
              <a:t> </a:t>
            </a:r>
            <a:r>
              <a:rPr lang="bg-BG" sz="2400" b="1" cap="small" dirty="0">
                <a:solidFill>
                  <a:schemeClr val="tx2"/>
                </a:solidFill>
                <a:cs typeface="Arial" panose="020B0604020202020204" pitchFamily="34" charset="0"/>
              </a:rPr>
              <a:t>в лв. </a:t>
            </a:r>
            <a:r>
              <a:rPr lang="bg-BG" sz="2400" b="1" cap="small" dirty="0" smtClean="0">
                <a:solidFill>
                  <a:schemeClr val="tx2"/>
                </a:solidFill>
                <a:cs typeface="Arial" panose="020B0604020202020204" pitchFamily="34" charset="0"/>
              </a:rPr>
              <a:t>към </a:t>
            </a:r>
            <a:r>
              <a:rPr lang="en-US" sz="2400" b="1" cap="small" dirty="0" smtClean="0">
                <a:solidFill>
                  <a:schemeClr val="tx2"/>
                </a:solidFill>
                <a:cs typeface="Arial" panose="020B0604020202020204" pitchFamily="34" charset="0"/>
              </a:rPr>
              <a:t>30</a:t>
            </a:r>
            <a:r>
              <a:rPr lang="bg-BG" sz="2400" b="1" cap="small" dirty="0" smtClean="0">
                <a:solidFill>
                  <a:schemeClr val="tx2"/>
                </a:solidFill>
                <a:cs typeface="Arial" panose="020B0604020202020204" pitchFamily="34" charset="0"/>
              </a:rPr>
              <a:t>.0</a:t>
            </a:r>
            <a:r>
              <a:rPr lang="en-US" sz="2400" b="1" cap="small" dirty="0" smtClean="0">
                <a:solidFill>
                  <a:schemeClr val="tx2"/>
                </a:solidFill>
                <a:cs typeface="Arial" panose="020B0604020202020204" pitchFamily="34" charset="0"/>
              </a:rPr>
              <a:t>6</a:t>
            </a:r>
            <a:r>
              <a:rPr lang="bg-BG" sz="2400" b="1" cap="small" dirty="0" smtClean="0">
                <a:solidFill>
                  <a:schemeClr val="tx2"/>
                </a:solidFill>
                <a:cs typeface="Arial" panose="020B0604020202020204" pitchFamily="34" charset="0"/>
              </a:rPr>
              <a:t>.2020 г. </a:t>
            </a:r>
            <a:endParaRPr lang="bg-BG" sz="2400" dirty="0">
              <a:solidFill>
                <a:schemeClr val="tx2"/>
              </a:solidFill>
            </a:endParaRPr>
          </a:p>
        </p:txBody>
      </p:sp>
      <p:graphicFrame>
        <p:nvGraphicFramePr>
          <p:cNvPr id="6" name="Group 36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756310963"/>
              </p:ext>
            </p:extLst>
          </p:nvPr>
        </p:nvGraphicFramePr>
        <p:xfrm>
          <a:off x="58153" y="1709774"/>
          <a:ext cx="12083969" cy="3877891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57021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8238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9526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152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430928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73377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1729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8915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147835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77131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01906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Приоритетна ос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Бюджет</a:t>
                      </a:r>
                      <a:endParaRPr kumimoji="0" lang="en-GB" sz="1400" b="1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(в лева)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Договорени средства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Изплатени средства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Верифицирани средства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Сертифицирани средства</a:t>
                      </a: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1193"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(в лева)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%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(в лева)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%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(в лева)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%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(в лева)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</a:rPr>
                        <a:t>%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033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1. Научни изследвания и технологично развитие</a:t>
                      </a:r>
                      <a:r>
                        <a:rPr kumimoji="0" lang="en-US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ndara" panose="020E0502030303020204" pitchFamily="34" charset="0"/>
                        </a:rPr>
                        <a:t>*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43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257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776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35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43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257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776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35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100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14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487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428,67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34,05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7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647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176,66</a:t>
                      </a:r>
                      <a:endParaRPr kumimoji="0" lang="bg-BG" sz="1400" b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15,72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61 211 071,45</a:t>
                      </a:r>
                      <a:endParaRPr kumimoji="0" lang="bg-BG" sz="1400" b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23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6483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2. Образование и учене през целия живот</a:t>
                      </a: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532 229 204,12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07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432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8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58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36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30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 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55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4 29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7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77</a:t>
                      </a:r>
                      <a:endParaRPr kumimoji="0" lang="bg-BG" sz="1400" b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57,03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7 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574 6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76</a:t>
                      </a:r>
                      <a:endParaRPr kumimoji="0" lang="bg-BG" sz="1400" b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44,64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210 3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16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12,15</a:t>
                      </a:r>
                      <a:endParaRPr kumimoji="0" lang="bg-BG" sz="1400" b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39,52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41431306"/>
                  </a:ext>
                </a:extLst>
              </a:tr>
              <a:tr h="85135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3. Образователна среда за активно социално приобщаване</a:t>
                      </a:r>
                      <a:r>
                        <a:rPr kumimoji="0" lang="en-US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ndara" panose="020E0502030303020204" pitchFamily="34" charset="0"/>
                        </a:rPr>
                        <a:t>**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29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5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48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53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165 20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8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</a:t>
                      </a:r>
                      <a:endParaRPr kumimoji="0" lang="bg-BG" sz="14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72,07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84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4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40 043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96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36,83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2 376 654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87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27,21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57 514 410,52</a:t>
                      </a:r>
                      <a:endParaRPr kumimoji="0" lang="bg-BG" sz="1400" b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25,09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551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4. Техническа помощ</a:t>
                      </a:r>
                      <a:r>
                        <a:rPr kumimoji="0" lang="en-US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kumimoji="0" lang="en-US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ndara" panose="020E0502030303020204" pitchFamily="34" charset="0"/>
                        </a:rPr>
                        <a:t>***</a:t>
                      </a:r>
                      <a:endParaRPr kumimoji="0" lang="bg-BG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89992" marR="89992" marT="46806" marB="4680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48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710 872,65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44 860 721,83</a:t>
                      </a: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2,0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22 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585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674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95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46,37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7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177 495,</a:t>
                      </a:r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</a:t>
                      </a:r>
                      <a:r>
                        <a:rPr kumimoji="0" lang="bg-BG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</a:t>
                      </a:r>
                      <a:endParaRPr kumimoji="0" lang="bg-BG" sz="1400" b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35,26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kumimoji="0" lang="en-US" sz="1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2060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15 253 189,11</a:t>
                      </a:r>
                      <a:endParaRPr kumimoji="0" lang="bg-BG" sz="1400" b="0" u="none" strike="noStrike" kern="1200" cap="none" normalizeH="0" baseline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31,31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1958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Общо:</a:t>
                      </a:r>
                      <a:r>
                        <a:rPr kumimoji="0" lang="en-US" sz="1400" b="1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Candara" panose="020E0502030303020204" pitchFamily="34" charset="0"/>
                        </a:rPr>
                        <a:t>****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 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240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437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65</a:t>
                      </a:r>
                      <a:endParaRPr kumimoji="0" lang="bg-BG" sz="1400" b="1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1 147 756 247,48</a:t>
                      </a: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92,5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</a:t>
                      </a:r>
                    </a:p>
                  </a:txBody>
                  <a:tcPr marL="89992" marR="89992" marT="46806" marB="46806" anchor="ctr" anchorCtr="1" horzOverflow="overflow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57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067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4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45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,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35</a:t>
                      </a: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44,91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384 775 987,28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31,02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344 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294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 </a:t>
                      </a: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6</a:t>
                      </a:r>
                      <a:r>
                        <a:rPr kumimoji="0" lang="en-US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83,23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bg-BG" sz="1400" b="1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27,76</a:t>
                      </a:r>
                      <a:endParaRPr kumimoji="0" lang="bg-BG" sz="1400" b="1" u="none" strike="noStrike" kern="1200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solidFill>
                      <a:schemeClr val="accent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  <p:sp>
        <p:nvSpPr>
          <p:cNvPr id="7" name="Title 1"/>
          <p:cNvSpPr txBox="1">
            <a:spLocks/>
          </p:cNvSpPr>
          <p:nvPr/>
        </p:nvSpPr>
        <p:spPr>
          <a:xfrm>
            <a:off x="62605" y="5666812"/>
            <a:ext cx="12083969" cy="112395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marL="0" algn="l" defTabSz="914400" rtl="0" eaLnBrk="1" latinLnBrk="0" hangingPunct="1">
              <a:lnSpc>
                <a:spcPct val="85000"/>
              </a:lnSpc>
              <a:spcBef>
                <a:spcPct val="0"/>
              </a:spcBef>
              <a:buNone/>
              <a:defRPr sz="3400" kern="1200" spc="-50" baseline="0">
                <a:solidFill>
                  <a:schemeClr val="tx1">
                    <a:lumMod val="75000"/>
                    <a:lumOff val="25000"/>
                  </a:schemeClr>
                </a:solidFill>
                <a:latin typeface="Candara" panose="020E0502030303020204" pitchFamily="34" charset="0"/>
                <a:ea typeface="+mj-ea"/>
                <a:cs typeface="+mj-cs"/>
              </a:defRPr>
            </a:lvl1pPr>
          </a:lstStyle>
          <a:p>
            <a:r>
              <a:rPr lang="bg-BG" sz="1200" b="1" dirty="0" smtClean="0">
                <a:solidFill>
                  <a:schemeClr val="tx2"/>
                </a:solidFill>
              </a:rPr>
              <a:t>Бюджетът отразява т</a:t>
            </a:r>
            <a:r>
              <a:rPr lang="ru-RU" sz="1200" b="1" dirty="0" smtClean="0">
                <a:solidFill>
                  <a:schemeClr val="tx2"/>
                </a:solidFill>
              </a:rPr>
              <a:t>рансфер </a:t>
            </a:r>
            <a:r>
              <a:rPr lang="ru-RU" sz="1200" b="1" dirty="0">
                <a:solidFill>
                  <a:schemeClr val="tx2"/>
                </a:solidFill>
              </a:rPr>
              <a:t>на ресурс от ОПНОИР </a:t>
            </a:r>
            <a:r>
              <a:rPr lang="ru-RU" sz="1200" b="1" dirty="0" smtClean="0">
                <a:solidFill>
                  <a:schemeClr val="tx2"/>
                </a:solidFill>
              </a:rPr>
              <a:t>2014-2020 </a:t>
            </a:r>
            <a:r>
              <a:rPr lang="bg-BG" sz="1200" b="1" dirty="0" smtClean="0">
                <a:solidFill>
                  <a:schemeClr val="tx2"/>
                </a:solidFill>
              </a:rPr>
              <a:t>към ОПИК 2014-2020 и ОПРЧР 2014-2020</a:t>
            </a:r>
            <a:r>
              <a:rPr lang="ru-RU" sz="1200" b="1" dirty="0">
                <a:solidFill>
                  <a:schemeClr val="tx2"/>
                </a:solidFill>
              </a:rPr>
              <a:t> </a:t>
            </a:r>
            <a:r>
              <a:rPr lang="ru-RU" sz="1200" b="1" dirty="0" smtClean="0">
                <a:solidFill>
                  <a:schemeClr val="tx2"/>
                </a:solidFill>
              </a:rPr>
              <a:t>за </a:t>
            </a:r>
            <a:r>
              <a:rPr lang="ru-RU" sz="1200" b="1" dirty="0">
                <a:solidFill>
                  <a:schemeClr val="tx2"/>
                </a:solidFill>
              </a:rPr>
              <a:t>мерки за </a:t>
            </a:r>
            <a:r>
              <a:rPr lang="bg-BG" sz="1200" b="1" dirty="0" smtClean="0">
                <a:solidFill>
                  <a:schemeClr val="tx2"/>
                </a:solidFill>
              </a:rPr>
              <a:t>борба</a:t>
            </a:r>
            <a:r>
              <a:rPr lang="ru-RU" sz="1200" b="1" dirty="0">
                <a:solidFill>
                  <a:schemeClr val="tx2"/>
                </a:solidFill>
              </a:rPr>
              <a:t> </a:t>
            </a:r>
            <a:r>
              <a:rPr lang="ru-RU" sz="1200" b="1" dirty="0" smtClean="0">
                <a:solidFill>
                  <a:schemeClr val="tx2"/>
                </a:solidFill>
              </a:rPr>
              <a:t>с COVID-19, както следва:</a:t>
            </a:r>
            <a:endParaRPr lang="en-US" sz="1200" b="1" cap="small" dirty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 algn="just"/>
            <a:r>
              <a:rPr lang="en-US" sz="1200" b="1" cap="small" dirty="0" smtClean="0">
                <a:solidFill>
                  <a:schemeClr val="tx2"/>
                </a:solidFill>
                <a:cs typeface="Arial" panose="020B0604020202020204" pitchFamily="34" charset="0"/>
              </a:rPr>
              <a:t>(</a:t>
            </a:r>
            <a:r>
              <a:rPr lang="en-US" sz="1200" b="1" dirty="0" smtClean="0">
                <a:solidFill>
                  <a:srgbClr val="FF0000"/>
                </a:solidFill>
              </a:rPr>
              <a:t>*</a:t>
            </a:r>
            <a:r>
              <a:rPr lang="en-US" sz="1200" b="1" cap="small" dirty="0" smtClean="0">
                <a:solidFill>
                  <a:schemeClr val="tx2"/>
                </a:solidFill>
                <a:cs typeface="Arial" panose="020B0604020202020204" pitchFamily="34" charset="0"/>
              </a:rPr>
              <a:t>) 	</a:t>
            </a:r>
            <a:r>
              <a:rPr lang="bg-BG" sz="1200" dirty="0" smtClean="0">
                <a:solidFill>
                  <a:schemeClr val="tx2"/>
                </a:solidFill>
              </a:rPr>
              <a:t>От Приоритетна ос с </a:t>
            </a:r>
            <a:r>
              <a:rPr lang="bg-BG" sz="1200" dirty="0">
                <a:solidFill>
                  <a:schemeClr val="tx2"/>
                </a:solidFill>
              </a:rPr>
              <a:t>1 </a:t>
            </a:r>
            <a:r>
              <a:rPr lang="bg-BG" sz="1200" dirty="0" smtClean="0">
                <a:solidFill>
                  <a:schemeClr val="tx2"/>
                </a:solidFill>
              </a:rPr>
              <a:t>средства от </a:t>
            </a:r>
            <a:r>
              <a:rPr lang="bg-BG" sz="1200" dirty="0">
                <a:solidFill>
                  <a:schemeClr val="tx2"/>
                </a:solidFill>
              </a:rPr>
              <a:t>ЕФРР </a:t>
            </a:r>
            <a:r>
              <a:rPr lang="bg-BG" sz="1200" dirty="0" smtClean="0">
                <a:solidFill>
                  <a:schemeClr val="tx2"/>
                </a:solidFill>
              </a:rPr>
              <a:t>в размер на  </a:t>
            </a:r>
            <a:r>
              <a:rPr lang="en-US" sz="1200" dirty="0">
                <a:solidFill>
                  <a:schemeClr val="tx2"/>
                </a:solidFill>
              </a:rPr>
              <a:t>2 155 </a:t>
            </a:r>
            <a:r>
              <a:rPr lang="en-US" sz="1200" dirty="0" smtClean="0">
                <a:solidFill>
                  <a:schemeClr val="tx2"/>
                </a:solidFill>
              </a:rPr>
              <a:t>64</a:t>
            </a:r>
            <a:r>
              <a:rPr lang="bg-BG" sz="1200" dirty="0" smtClean="0">
                <a:solidFill>
                  <a:schemeClr val="tx2"/>
                </a:solidFill>
              </a:rPr>
              <a:t>2 </a:t>
            </a:r>
            <a:r>
              <a:rPr lang="bg-BG" sz="1200" dirty="0">
                <a:solidFill>
                  <a:schemeClr val="tx2"/>
                </a:solidFill>
              </a:rPr>
              <a:t>лв</a:t>
            </a:r>
            <a:r>
              <a:rPr lang="bg-BG" sz="1200" dirty="0" smtClean="0">
                <a:solidFill>
                  <a:schemeClr val="tx2"/>
                </a:solidFill>
              </a:rPr>
              <a:t>. се прехвърлят в ОПИК 2014-2020;</a:t>
            </a:r>
            <a:endParaRPr lang="en-US" sz="1200" b="1" cap="small" dirty="0" smtClean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 algn="just"/>
            <a:r>
              <a:rPr lang="en-US" sz="1200" b="1" cap="small" dirty="0" smtClean="0">
                <a:solidFill>
                  <a:schemeClr val="tx2"/>
                </a:solidFill>
                <a:cs typeface="Arial" panose="020B0604020202020204" pitchFamily="34" charset="0"/>
              </a:rPr>
              <a:t>(</a:t>
            </a:r>
            <a:r>
              <a:rPr lang="en-US" sz="1200" b="1" dirty="0" smtClean="0">
                <a:solidFill>
                  <a:srgbClr val="FF0000"/>
                </a:solidFill>
              </a:rPr>
              <a:t>**</a:t>
            </a:r>
            <a:r>
              <a:rPr lang="en-US" sz="1200" b="1" cap="small" dirty="0" smtClean="0">
                <a:solidFill>
                  <a:schemeClr val="tx2"/>
                </a:solidFill>
                <a:cs typeface="Arial" panose="020B0604020202020204" pitchFamily="34" charset="0"/>
              </a:rPr>
              <a:t>)	</a:t>
            </a:r>
            <a:r>
              <a:rPr lang="bg-BG" sz="1200" dirty="0">
                <a:solidFill>
                  <a:schemeClr val="tx2"/>
                </a:solidFill>
              </a:rPr>
              <a:t>От </a:t>
            </a:r>
            <a:r>
              <a:rPr lang="bg-BG" sz="1200" dirty="0" smtClean="0">
                <a:solidFill>
                  <a:schemeClr val="tx2"/>
                </a:solidFill>
              </a:rPr>
              <a:t>Приоритетна </a:t>
            </a:r>
            <a:r>
              <a:rPr lang="bg-BG" sz="1200" dirty="0">
                <a:solidFill>
                  <a:schemeClr val="tx2"/>
                </a:solidFill>
              </a:rPr>
              <a:t>ос с </a:t>
            </a:r>
            <a:r>
              <a:rPr lang="bg-BG" sz="1200" dirty="0" smtClean="0">
                <a:solidFill>
                  <a:schemeClr val="tx2"/>
                </a:solidFill>
              </a:rPr>
              <a:t>3 средства </a:t>
            </a:r>
            <a:r>
              <a:rPr lang="bg-BG" sz="1200" dirty="0">
                <a:solidFill>
                  <a:schemeClr val="tx2"/>
                </a:solidFill>
              </a:rPr>
              <a:t>от </a:t>
            </a:r>
            <a:r>
              <a:rPr lang="bg-BG" sz="1200" dirty="0" smtClean="0">
                <a:solidFill>
                  <a:schemeClr val="tx2"/>
                </a:solidFill>
              </a:rPr>
              <a:t>ЕСФ </a:t>
            </a:r>
            <a:r>
              <a:rPr lang="bg-BG" sz="1200" dirty="0">
                <a:solidFill>
                  <a:schemeClr val="tx2"/>
                </a:solidFill>
              </a:rPr>
              <a:t>в размер на 22 790</a:t>
            </a:r>
            <a:r>
              <a:rPr lang="en-US" sz="1200" dirty="0">
                <a:solidFill>
                  <a:schemeClr val="tx2"/>
                </a:solidFill>
              </a:rPr>
              <a:t> </a:t>
            </a:r>
            <a:r>
              <a:rPr lang="bg-BG" sz="1200" dirty="0">
                <a:solidFill>
                  <a:schemeClr val="tx2"/>
                </a:solidFill>
              </a:rPr>
              <a:t>5</a:t>
            </a:r>
            <a:r>
              <a:rPr lang="en-US" sz="1200" dirty="0" smtClean="0">
                <a:solidFill>
                  <a:schemeClr val="tx2"/>
                </a:solidFill>
              </a:rPr>
              <a:t>0</a:t>
            </a:r>
            <a:r>
              <a:rPr lang="bg-BG" sz="1200" dirty="0" smtClean="0">
                <a:solidFill>
                  <a:schemeClr val="tx2"/>
                </a:solidFill>
              </a:rPr>
              <a:t>7 лв</a:t>
            </a:r>
            <a:r>
              <a:rPr lang="bg-BG" sz="1200" dirty="0">
                <a:solidFill>
                  <a:schemeClr val="tx2"/>
                </a:solidFill>
              </a:rPr>
              <a:t>. се прехвърлят в </a:t>
            </a:r>
            <a:r>
              <a:rPr lang="bg-BG" sz="1200" dirty="0" smtClean="0">
                <a:solidFill>
                  <a:schemeClr val="tx2"/>
                </a:solidFill>
              </a:rPr>
              <a:t>ОПРЧР </a:t>
            </a:r>
            <a:r>
              <a:rPr lang="bg-BG" sz="1200" dirty="0">
                <a:solidFill>
                  <a:schemeClr val="tx2"/>
                </a:solidFill>
              </a:rPr>
              <a:t>2014-2020</a:t>
            </a:r>
            <a:r>
              <a:rPr lang="bg-BG" sz="1200" dirty="0" smtClean="0">
                <a:solidFill>
                  <a:schemeClr val="tx2"/>
                </a:solidFill>
              </a:rPr>
              <a:t>;</a:t>
            </a:r>
            <a:endParaRPr lang="en-US" sz="1200" b="1" cap="small" dirty="0" smtClean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 algn="just"/>
            <a:r>
              <a:rPr lang="en-US" sz="1200" b="1" cap="small" dirty="0" smtClean="0">
                <a:solidFill>
                  <a:schemeClr val="tx2"/>
                </a:solidFill>
                <a:cs typeface="Arial" panose="020B0604020202020204" pitchFamily="34" charset="0"/>
              </a:rPr>
              <a:t>(</a:t>
            </a:r>
            <a:r>
              <a:rPr lang="en-US" sz="1200" b="1" dirty="0" smtClean="0">
                <a:solidFill>
                  <a:srgbClr val="FF0000"/>
                </a:solidFill>
              </a:rPr>
              <a:t>***</a:t>
            </a:r>
            <a:r>
              <a:rPr lang="en-US" sz="1200" b="1" cap="small" dirty="0" smtClean="0">
                <a:solidFill>
                  <a:schemeClr val="tx2"/>
                </a:solidFill>
                <a:cs typeface="Arial" panose="020B0604020202020204" pitchFamily="34" charset="0"/>
              </a:rPr>
              <a:t>)	</a:t>
            </a:r>
            <a:r>
              <a:rPr lang="bg-BG" sz="1200" dirty="0" smtClean="0">
                <a:solidFill>
                  <a:schemeClr val="tx2"/>
                </a:solidFill>
              </a:rPr>
              <a:t>От Приоритетна </a:t>
            </a:r>
            <a:r>
              <a:rPr lang="bg-BG" sz="1200" dirty="0">
                <a:solidFill>
                  <a:schemeClr val="tx2"/>
                </a:solidFill>
              </a:rPr>
              <a:t>ос с </a:t>
            </a:r>
            <a:r>
              <a:rPr lang="bg-BG" sz="1200" dirty="0" smtClean="0">
                <a:solidFill>
                  <a:schemeClr val="tx2"/>
                </a:solidFill>
              </a:rPr>
              <a:t>4 </a:t>
            </a:r>
            <a:r>
              <a:rPr lang="bg-BG" sz="1200" dirty="0">
                <a:solidFill>
                  <a:schemeClr val="tx2"/>
                </a:solidFill>
              </a:rPr>
              <a:t>средства от ЕСФ в размер на </a:t>
            </a:r>
            <a:r>
              <a:rPr lang="bg-BG" sz="1200" dirty="0" smtClean="0">
                <a:solidFill>
                  <a:schemeClr val="tx2"/>
                </a:solidFill>
              </a:rPr>
              <a:t>  6 000</a:t>
            </a:r>
            <a:r>
              <a:rPr lang="en-US" sz="1200" dirty="0" smtClean="0">
                <a:solidFill>
                  <a:schemeClr val="tx2"/>
                </a:solidFill>
              </a:rPr>
              <a:t> </a:t>
            </a:r>
            <a:r>
              <a:rPr lang="bg-BG" sz="1200" dirty="0" smtClean="0">
                <a:solidFill>
                  <a:schemeClr val="tx2"/>
                </a:solidFill>
              </a:rPr>
              <a:t>0</a:t>
            </a:r>
            <a:r>
              <a:rPr lang="en-US" sz="1200" dirty="0" smtClean="0">
                <a:solidFill>
                  <a:schemeClr val="tx2"/>
                </a:solidFill>
              </a:rPr>
              <a:t>0</a:t>
            </a:r>
            <a:r>
              <a:rPr lang="bg-BG" sz="1200" dirty="0" smtClean="0">
                <a:solidFill>
                  <a:schemeClr val="tx2"/>
                </a:solidFill>
              </a:rPr>
              <a:t>0 </a:t>
            </a:r>
            <a:r>
              <a:rPr lang="bg-BG" sz="1200" dirty="0">
                <a:solidFill>
                  <a:schemeClr val="tx2"/>
                </a:solidFill>
              </a:rPr>
              <a:t>лв. се прехвърлят в ОПРЧР 2014-2020;</a:t>
            </a:r>
            <a:endParaRPr lang="en-US" sz="1200" b="1" cap="small" dirty="0" smtClean="0">
              <a:solidFill>
                <a:schemeClr val="tx2"/>
              </a:solidFill>
              <a:cs typeface="Arial" panose="020B0604020202020204" pitchFamily="34" charset="0"/>
            </a:endParaRPr>
          </a:p>
          <a:p>
            <a:pPr algn="just"/>
            <a:r>
              <a:rPr lang="en-US" sz="1200" b="1" cap="small" dirty="0" smtClean="0">
                <a:solidFill>
                  <a:schemeClr val="tx2"/>
                </a:solidFill>
                <a:cs typeface="Arial" panose="020B0604020202020204" pitchFamily="34" charset="0"/>
              </a:rPr>
              <a:t>(</a:t>
            </a:r>
            <a:r>
              <a:rPr lang="en-US" sz="1200" b="1" dirty="0" smtClean="0">
                <a:solidFill>
                  <a:srgbClr val="FF0000"/>
                </a:solidFill>
              </a:rPr>
              <a:t>****</a:t>
            </a:r>
            <a:r>
              <a:rPr lang="en-US" sz="1200" b="1" cap="small" dirty="0" smtClean="0">
                <a:solidFill>
                  <a:schemeClr val="tx2"/>
                </a:solidFill>
                <a:cs typeface="Arial" panose="020B0604020202020204" pitchFamily="34" charset="0"/>
              </a:rPr>
              <a:t>)</a:t>
            </a:r>
            <a:r>
              <a:rPr lang="en-US" sz="1200" b="1" cap="small" dirty="0">
                <a:solidFill>
                  <a:schemeClr val="tx2"/>
                </a:solidFill>
                <a:cs typeface="Arial" panose="020B0604020202020204" pitchFamily="34" charset="0"/>
              </a:rPr>
              <a:t>	</a:t>
            </a:r>
            <a:r>
              <a:rPr lang="bg-BG" sz="1200" b="1" dirty="0" smtClean="0">
                <a:solidFill>
                  <a:schemeClr val="tx2"/>
                </a:solidFill>
              </a:rPr>
              <a:t>Общия бюджет на ОПНОИР 2014-2020 отразява </a:t>
            </a:r>
            <a:r>
              <a:rPr lang="ru-RU" sz="1200" b="1" dirty="0" smtClean="0">
                <a:solidFill>
                  <a:schemeClr val="tx2"/>
                </a:solidFill>
              </a:rPr>
              <a:t>прехвърлените средства в размер на </a:t>
            </a:r>
            <a:r>
              <a:rPr lang="bg-BG" sz="1200" b="1" dirty="0" smtClean="0">
                <a:solidFill>
                  <a:schemeClr val="tx2"/>
                </a:solidFill>
              </a:rPr>
              <a:t>30 </a:t>
            </a:r>
            <a:r>
              <a:rPr lang="bg-BG" sz="1200" b="1" dirty="0">
                <a:solidFill>
                  <a:schemeClr val="tx2"/>
                </a:solidFill>
              </a:rPr>
              <a:t>946 </a:t>
            </a:r>
            <a:r>
              <a:rPr lang="bg-BG" sz="1200" b="1" dirty="0" smtClean="0">
                <a:solidFill>
                  <a:schemeClr val="tx2"/>
                </a:solidFill>
              </a:rPr>
              <a:t>149 </a:t>
            </a:r>
            <a:r>
              <a:rPr lang="bg-BG" sz="1200" b="1" dirty="0">
                <a:solidFill>
                  <a:schemeClr val="tx2"/>
                </a:solidFill>
              </a:rPr>
              <a:t>лв</a:t>
            </a:r>
            <a:r>
              <a:rPr lang="bg-BG" sz="1200" b="1" dirty="0" smtClean="0">
                <a:solidFill>
                  <a:schemeClr val="tx2"/>
                </a:solidFill>
              </a:rPr>
              <a:t>.</a:t>
            </a:r>
            <a:r>
              <a:rPr lang="ru-RU" sz="1200" b="1" dirty="0" smtClean="0">
                <a:solidFill>
                  <a:schemeClr val="tx2"/>
                </a:solidFill>
              </a:rPr>
              <a:t> в ОПИК  </a:t>
            </a:r>
            <a:r>
              <a:rPr lang="ru-RU" sz="1200" b="1" dirty="0">
                <a:solidFill>
                  <a:schemeClr val="tx2"/>
                </a:solidFill>
              </a:rPr>
              <a:t>2014-2020 </a:t>
            </a:r>
            <a:r>
              <a:rPr lang="ru-RU" sz="1200" b="1" dirty="0" smtClean="0">
                <a:solidFill>
                  <a:schemeClr val="tx2"/>
                </a:solidFill>
              </a:rPr>
              <a:t>и ОПРЧР 2014-2020;</a:t>
            </a:r>
          </a:p>
          <a:p>
            <a:pPr algn="just"/>
            <a:r>
              <a:rPr lang="bg-BG" sz="1200" b="1" u="sng" dirty="0" smtClean="0">
                <a:solidFill>
                  <a:schemeClr val="tx2"/>
                </a:solidFill>
              </a:rPr>
              <a:t>Важно:</a:t>
            </a:r>
            <a:r>
              <a:rPr lang="bg-BG" sz="1200" dirty="0" smtClean="0">
                <a:solidFill>
                  <a:schemeClr val="tx2"/>
                </a:solidFill>
              </a:rPr>
              <a:t> Водещи </a:t>
            </a:r>
            <a:r>
              <a:rPr lang="bg-BG" sz="1200" dirty="0">
                <a:solidFill>
                  <a:schemeClr val="tx2"/>
                </a:solidFill>
              </a:rPr>
              <a:t>в </a:t>
            </a:r>
            <a:r>
              <a:rPr lang="bg-BG" sz="1200" dirty="0" smtClean="0">
                <a:solidFill>
                  <a:schemeClr val="tx2"/>
                </a:solidFill>
              </a:rPr>
              <a:t>оперативната програма са сумите в евро съобразно Решенията на ЕК. В тази връзка са възможни минимални разлики при изчисленията от евро в лева. Данните за договорените средства, изплатените средства, верифицираните средства и сертифицираните средства са съотнесени към изменения бюджет на ОПНОИР 2014-2020.</a:t>
            </a:r>
            <a:endParaRPr lang="bg-BG" sz="12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14885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6186" y="1432042"/>
            <a:ext cx="11632544" cy="676883"/>
          </a:xfrm>
        </p:spPr>
        <p:txBody>
          <a:bodyPr>
            <a:noAutofit/>
          </a:bodyPr>
          <a:lstStyle/>
          <a:p>
            <a:pPr algn="ctr"/>
            <a:r>
              <a:rPr lang="bg-BG" sz="2400" b="1" cap="small" dirty="0">
                <a:solidFill>
                  <a:schemeClr val="tx2"/>
                </a:solidFill>
                <a:cs typeface="Arial" panose="020B0604020202020204" pitchFamily="34" charset="0"/>
              </a:rPr>
              <a:t>Финансов напредък на ОП НОИР – 3</a:t>
            </a:r>
            <a:r>
              <a:rPr lang="en-US" sz="2400" b="1" cap="small" dirty="0">
                <a:solidFill>
                  <a:schemeClr val="tx2"/>
                </a:solidFill>
                <a:cs typeface="Arial" panose="020B0604020202020204" pitchFamily="34" charset="0"/>
              </a:rPr>
              <a:t>0</a:t>
            </a:r>
            <a:r>
              <a:rPr lang="bg-BG" sz="2400" b="1" cap="small" dirty="0">
                <a:solidFill>
                  <a:schemeClr val="tx2"/>
                </a:solidFill>
                <a:cs typeface="Arial" panose="020B0604020202020204" pitchFamily="34" charset="0"/>
              </a:rPr>
              <a:t> юни 2017 г. спрямо 30 юни 2020 г.</a:t>
            </a:r>
            <a:r>
              <a:rPr lang="en-US" sz="2400" b="1" cap="small" dirty="0">
                <a:solidFill>
                  <a:srgbClr val="FF0000"/>
                </a:solidFill>
                <a:cs typeface="Arial" panose="020B0604020202020204" pitchFamily="34" charset="0"/>
              </a:rPr>
              <a:t>*</a:t>
            </a:r>
            <a:endParaRPr lang="bg-BG" sz="2400" b="1" cap="small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703260656"/>
              </p:ext>
            </p:extLst>
          </p:nvPr>
        </p:nvGraphicFramePr>
        <p:xfrm>
          <a:off x="1235482" y="2338753"/>
          <a:ext cx="9653952" cy="39829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0080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1467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7913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7239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3541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61922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bg-BG" sz="2000" b="1" u="none" strike="noStrike" dirty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Напредък </a:t>
                      </a:r>
                      <a:r>
                        <a:rPr lang="bg-BG" sz="20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на ОП НОИР</a:t>
                      </a:r>
                    </a:p>
                    <a:p>
                      <a:pPr algn="ctr" fontAlgn="ctr"/>
                      <a:r>
                        <a:rPr lang="bg-BG" sz="20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2014-2020</a:t>
                      </a:r>
                      <a:endParaRPr lang="bg-BG" sz="20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bg-BG" sz="2000" b="1" u="none" strike="noStrike" dirty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30.06.2017 г.</a:t>
                      </a:r>
                      <a:endParaRPr lang="bg-BG" sz="20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en-US" sz="20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30</a:t>
                      </a:r>
                      <a:r>
                        <a:rPr lang="bg-BG" sz="20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.</a:t>
                      </a:r>
                      <a:r>
                        <a:rPr lang="en-US" sz="20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06</a:t>
                      </a:r>
                      <a:r>
                        <a:rPr lang="bg-BG" sz="20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.20</a:t>
                      </a:r>
                      <a:r>
                        <a:rPr lang="en-US" sz="20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20</a:t>
                      </a:r>
                      <a:r>
                        <a:rPr lang="bg-BG" sz="20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sz="2000" b="1" u="none" strike="noStrike" dirty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г.</a:t>
                      </a:r>
                      <a:endParaRPr lang="bg-BG" sz="20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1292">
                <a:tc vMerge="1">
                  <a:txBody>
                    <a:bodyPr/>
                    <a:lstStyle/>
                    <a:p>
                      <a:endParaRPr lang="bg-BG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2000" b="1" u="none" strike="noStrike" dirty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в </a:t>
                      </a:r>
                      <a:r>
                        <a:rPr lang="bg-BG" sz="20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лв.</a:t>
                      </a:r>
                      <a:endParaRPr lang="bg-BG" sz="20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20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sz="2000" b="1" u="none" strike="noStrike" dirty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%</a:t>
                      </a:r>
                      <a:endParaRPr lang="bg-BG" sz="20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2000" b="1" u="none" strike="noStrike" dirty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в </a:t>
                      </a:r>
                      <a:r>
                        <a:rPr lang="bg-BG" sz="20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лв.</a:t>
                      </a:r>
                      <a:endParaRPr lang="bg-BG" sz="20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20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 </a:t>
                      </a:r>
                      <a:r>
                        <a:rPr lang="bg-BG" sz="2000" b="1" u="none" strike="noStrike" dirty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%</a:t>
                      </a:r>
                      <a:endParaRPr lang="bg-BG" sz="20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42551"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b="1" u="none" strike="noStrike" dirty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Договорени средства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u="none" strike="noStrike" dirty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337 728 </a:t>
                      </a:r>
                      <a:r>
                        <a:rPr lang="bg-BG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525 </a:t>
                      </a:r>
                      <a:endParaRPr lang="bg-BG" sz="1800" b="0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24,63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bg-BG" sz="180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1 147 756 247,48</a:t>
                      </a: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92,53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803309"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b="1" u="none" strike="noStrike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Изплатени </a:t>
                      </a:r>
                      <a:r>
                        <a:rPr lang="bg-BG" sz="1800" b="1" u="none" strike="noStrike" dirty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средства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u="none" strike="noStrike" dirty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69 666 234</a:t>
                      </a:r>
                      <a:endParaRPr lang="bg-BG" sz="1800" b="0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5,08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u="none" strike="noStrike" kern="1200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  <a:ea typeface="+mn-ea"/>
                          <a:cs typeface="+mn-cs"/>
                        </a:rPr>
                        <a:t>557 067 445,35</a:t>
                      </a:r>
                      <a:endParaRPr lang="bg-BG" sz="1800" u="none" strike="noStrike" kern="1200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44,91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661922"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b="1" u="none" strike="noStrike" dirty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Верифицирани средства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u="none" strike="noStrike" dirty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28 852 640</a:t>
                      </a:r>
                      <a:endParaRPr lang="bg-BG" sz="1800" b="0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2,10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384 775 987,28</a:t>
                      </a:r>
                      <a:endParaRPr lang="bg-BG" sz="1800" b="0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31,02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61922"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b="1" u="none" strike="noStrike" dirty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Сертифицирани средства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0,00</a:t>
                      </a:r>
                      <a:endParaRPr lang="bg-BG" sz="1800" b="0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b="1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0,00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b="0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344 294 683,23</a:t>
                      </a:r>
                      <a:endParaRPr lang="bg-BG" sz="1800" b="0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bg-BG" sz="1800" b="1" i="0" u="none" strike="noStrike" dirty="0" smtClean="0">
                          <a:solidFill>
                            <a:schemeClr val="tx2"/>
                          </a:solidFill>
                          <a:effectLst/>
                          <a:latin typeface="Candara" panose="020E0502030303020204" pitchFamily="34" charset="0"/>
                        </a:rPr>
                        <a:t>27,76</a:t>
                      </a:r>
                      <a:endParaRPr lang="bg-BG" sz="1800" b="1" i="0" u="none" strike="noStrike" dirty="0">
                        <a:solidFill>
                          <a:schemeClr val="tx2"/>
                        </a:solidFill>
                        <a:effectLst/>
                        <a:latin typeface="Candara" panose="020E0502030303020204" pitchFamily="34" charset="0"/>
                      </a:endParaRPr>
                    </a:p>
                  </a:txBody>
                  <a:tcPr marL="0" marR="0" marT="0" marB="0"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Rectangle 2"/>
          <p:cNvSpPr/>
          <p:nvPr/>
        </p:nvSpPr>
        <p:spPr>
          <a:xfrm>
            <a:off x="246186" y="6415218"/>
            <a:ext cx="11746521" cy="27256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just"/>
            <a:r>
              <a:rPr lang="en-US" sz="1000" dirty="0" smtClean="0">
                <a:solidFill>
                  <a:srgbClr val="FF0000"/>
                </a:solidFill>
              </a:rPr>
              <a:t>*</a:t>
            </a:r>
            <a:r>
              <a:rPr lang="en-US" sz="1000" dirty="0" smtClean="0">
                <a:solidFill>
                  <a:schemeClr val="tx2"/>
                </a:solidFill>
              </a:rPr>
              <a:t> </a:t>
            </a:r>
            <a:r>
              <a:rPr lang="bg-BG" sz="1000" b="1" u="sng" dirty="0">
                <a:solidFill>
                  <a:schemeClr val="tx2"/>
                </a:solidFill>
              </a:rPr>
              <a:t>Важно:</a:t>
            </a:r>
            <a:r>
              <a:rPr lang="bg-BG" sz="1000" dirty="0">
                <a:solidFill>
                  <a:schemeClr val="tx2"/>
                </a:solidFill>
              </a:rPr>
              <a:t> Водещи в оперативната програма са сумите в </a:t>
            </a:r>
            <a:r>
              <a:rPr lang="bg-BG" sz="1000" dirty="0" smtClean="0">
                <a:solidFill>
                  <a:schemeClr val="tx2"/>
                </a:solidFill>
              </a:rPr>
              <a:t>евро </a:t>
            </a:r>
            <a:r>
              <a:rPr lang="bg-BG" sz="1000" dirty="0">
                <a:solidFill>
                  <a:schemeClr val="tx2"/>
                </a:solidFill>
              </a:rPr>
              <a:t>съобразно Решенията на ЕК. В тази връзка са възможни минимални разлики при изчисленията от евро в лева. Данните за договорените средства, изплатените средства, верифицираните средства и сертифицираните средства са съотнесени към изменения бюджет на ОПНОИР </a:t>
            </a:r>
            <a:r>
              <a:rPr lang="bg-BG" sz="1000" dirty="0" smtClean="0">
                <a:solidFill>
                  <a:schemeClr val="tx2"/>
                </a:solidFill>
              </a:rPr>
              <a:t>2014-2020 към съответната дата.</a:t>
            </a:r>
            <a:endParaRPr lang="bg-BG" sz="1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6382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Retrospect">
  <a:themeElements>
    <a:clrScheme name="Blue Warm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4A66AC"/>
      </a:accent1>
      <a:accent2>
        <a:srgbClr val="629DD1"/>
      </a:accent2>
      <a:accent3>
        <a:srgbClr val="297FD5"/>
      </a:accent3>
      <a:accent4>
        <a:srgbClr val="7F8FA9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Retrospect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6403</TotalTime>
  <Words>414</Words>
  <Application>Microsoft Office PowerPoint</Application>
  <PresentationFormat>Widescreen</PresentationFormat>
  <Paragraphs>102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7" baseType="lpstr">
      <vt:lpstr>Arial</vt:lpstr>
      <vt:lpstr>Calibri</vt:lpstr>
      <vt:lpstr>Candara</vt:lpstr>
      <vt:lpstr>Times New Roman</vt:lpstr>
      <vt:lpstr>Retrospect</vt:lpstr>
      <vt:lpstr>Финансово изпълнение на одобрения бюджет на ОП НОИР в лв. към 30.06.2020 г. </vt:lpstr>
      <vt:lpstr>Финансов напредък на ОП НОИР – 30 юни 2017 г. спрямо 30 юни 2020 г.*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РАБОТНА СРЕЩА на УО на ОП НОИР</dc:title>
  <dc:creator>KG</dc:creator>
  <cp:lastModifiedBy>Desislava Stankova</cp:lastModifiedBy>
  <cp:revision>442</cp:revision>
  <cp:lastPrinted>2019-01-31T15:40:57Z</cp:lastPrinted>
  <dcterms:created xsi:type="dcterms:W3CDTF">2016-05-13T12:08:51Z</dcterms:created>
  <dcterms:modified xsi:type="dcterms:W3CDTF">2020-07-10T12:13:14Z</dcterms:modified>
</cp:coreProperties>
</file>