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4" r:id="rId1"/>
  </p:sldMasterIdLst>
  <p:notesMasterIdLst>
    <p:notesMasterId r:id="rId8"/>
  </p:notesMasterIdLst>
  <p:handoutMasterIdLst>
    <p:handoutMasterId r:id="rId9"/>
  </p:handoutMasterIdLst>
  <p:sldIdLst>
    <p:sldId id="257" r:id="rId2"/>
    <p:sldId id="301" r:id="rId3"/>
    <p:sldId id="299" r:id="rId4"/>
    <p:sldId id="300" r:id="rId5"/>
    <p:sldId id="294" r:id="rId6"/>
    <p:sldId id="302" r:id="rId7"/>
  </p:sldIdLst>
  <p:sldSz cx="12192000" cy="6858000"/>
  <p:notesSz cx="6669088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51321"/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2019" autoAdjust="0"/>
  </p:normalViewPr>
  <p:slideViewPr>
    <p:cSldViewPr snapToGrid="0">
      <p:cViewPr varScale="1">
        <p:scale>
          <a:sx n="92" d="100"/>
          <a:sy n="92" d="100"/>
        </p:scale>
        <p:origin x="1194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49" d="100"/>
          <a:sy n="49" d="100"/>
        </p:scale>
        <p:origin x="2940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Relationship Id="rId22" Type="http://schemas.microsoft.com/office/2015/10/relationships/revisionInfo" Target="revisionInfo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778250" y="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6A6BC33-FAD3-4E6F-A682-9C26575FA0A4}" type="datetimeFigureOut">
              <a:rPr lang="bg-BG" smtClean="0"/>
              <a:pPr/>
              <a:t>17.5.2018 г.</a:t>
            </a:fld>
            <a:endParaRPr lang="bg-B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778250" y="942975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655995-EF9C-4F5D-B838-4024C132AA5F}" type="slidenum">
              <a:rPr lang="bg-BG" smtClean="0"/>
              <a:pPr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16102838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777607" y="0"/>
            <a:ext cx="2889938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9CE274-A84B-4F85-83C8-C51214C27907}" type="datetimeFigureOut">
              <a:rPr lang="bg-BG" smtClean="0"/>
              <a:pPr/>
              <a:t>17.5.2018 г.</a:t>
            </a:fld>
            <a:endParaRPr lang="bg-BG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57188" y="1241425"/>
            <a:ext cx="5954712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bg-BG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66909" y="4777194"/>
            <a:ext cx="533527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889938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777607" y="9428584"/>
            <a:ext cx="2889938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CCBD5B-C827-4F3D-B7FB-3424B95E9FD5}" type="slidenum">
              <a:rPr lang="bg-BG" smtClean="0"/>
              <a:pPr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9924394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marL="0">
              <a:defRPr sz="3600"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ИА „Оперативна програма </a:t>
            </a:r>
          </a:p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„Наука и образование за интелигентен растеж”</a:t>
            </a:r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22377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36022" y="1299754"/>
            <a:ext cx="10058400" cy="733153"/>
          </a:xfrm>
        </p:spPr>
        <p:txBody>
          <a:bodyPr>
            <a:normAutofit/>
          </a:bodyPr>
          <a:lstStyle>
            <a:lvl1pPr>
              <a:defRPr sz="3600" b="1">
                <a:solidFill>
                  <a:srgbClr val="002060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6022" y="2155371"/>
            <a:ext cx="4937760" cy="4595466"/>
          </a:xfrm>
        </p:spPr>
        <p:txBody>
          <a:bodyPr/>
          <a:lstStyle>
            <a:lvl1pPr>
              <a:defRPr>
                <a:solidFill>
                  <a:srgbClr val="002060"/>
                </a:solidFill>
              </a:defRPr>
            </a:lvl1pPr>
            <a:lvl2pPr>
              <a:defRPr>
                <a:solidFill>
                  <a:srgbClr val="002060"/>
                </a:solidFill>
              </a:defRPr>
            </a:lvl2pPr>
            <a:lvl3pPr>
              <a:defRPr>
                <a:solidFill>
                  <a:srgbClr val="002060"/>
                </a:solidFill>
              </a:defRPr>
            </a:lvl3pPr>
            <a:lvl4pPr>
              <a:defRPr>
                <a:solidFill>
                  <a:srgbClr val="002060"/>
                </a:solidFill>
              </a:defRPr>
            </a:lvl4pPr>
            <a:lvl5pPr>
              <a:defRPr>
                <a:solidFill>
                  <a:srgbClr val="002060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34248" y="2138016"/>
            <a:ext cx="4937760" cy="4595466"/>
          </a:xfrm>
        </p:spPr>
        <p:txBody>
          <a:bodyPr/>
          <a:lstStyle>
            <a:lvl1pPr>
              <a:defRPr>
                <a:solidFill>
                  <a:srgbClr val="002060"/>
                </a:solidFill>
              </a:defRPr>
            </a:lvl1pPr>
            <a:lvl2pPr>
              <a:defRPr>
                <a:solidFill>
                  <a:srgbClr val="002060"/>
                </a:solidFill>
              </a:defRPr>
            </a:lvl2pPr>
            <a:lvl3pPr>
              <a:defRPr>
                <a:solidFill>
                  <a:srgbClr val="002060"/>
                </a:solidFill>
              </a:defRPr>
            </a:lvl3pPr>
            <a:lvl4pPr>
              <a:defRPr>
                <a:solidFill>
                  <a:srgbClr val="002060"/>
                </a:solidFill>
              </a:defRPr>
            </a:lvl4pPr>
            <a:lvl5pPr>
              <a:defRPr>
                <a:solidFill>
                  <a:srgbClr val="002060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ИА „Оперативна програма </a:t>
            </a:r>
          </a:p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„Наука и образование за интелигентен растеж”</a:t>
            </a:r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6754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678814" y="3184072"/>
            <a:ext cx="8444900" cy="1120502"/>
          </a:xfrm>
        </p:spPr>
        <p:txBody>
          <a:bodyPr>
            <a:noAutofit/>
          </a:bodyPr>
          <a:lstStyle>
            <a:lvl1pPr algn="ctr">
              <a:defRPr sz="3600" b="1">
                <a:solidFill>
                  <a:srgbClr val="002060"/>
                </a:solidFill>
              </a:defRPr>
            </a:lvl1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Благодаря за вниманието!</a:t>
            </a:r>
            <a:br>
              <a:rPr lang="ru-RU" dirty="0" smtClean="0">
                <a:solidFill>
                  <a:srgbClr val="146194">
                    <a:lumMod val="50000"/>
                  </a:srgbClr>
                </a:solidFill>
              </a:rPr>
            </a:br>
            <a:endParaRPr lang="en-US" dirty="0"/>
          </a:p>
        </p:txBody>
      </p:sp>
      <p:sp>
        <p:nvSpPr>
          <p:cNvPr id="6" name="Footer Placeholder 4"/>
          <p:cNvSpPr txBox="1">
            <a:spLocks/>
          </p:cNvSpPr>
          <p:nvPr userDrawn="1"/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800" b="1" kern="1200" cap="all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ИА „Оперативна програма </a:t>
            </a:r>
          </a:p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„Наука и образование за интелигентен растеж”</a:t>
            </a:r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3242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23643" y="1423333"/>
            <a:ext cx="10058400" cy="67688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/>
              <a:t>Click to </a:t>
            </a:r>
            <a:r>
              <a:rPr lang="en-US" dirty="0" smtClean="0"/>
              <a:t>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08264" y="2277866"/>
            <a:ext cx="10397948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 dirty="0"/>
              <a:t>Edit Master </a:t>
            </a:r>
            <a:r>
              <a:rPr lang="en-US" dirty="0" smtClean="0"/>
              <a:t>text </a:t>
            </a:r>
            <a:r>
              <a:rPr lang="en-US" dirty="0"/>
              <a:t>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</a:t>
            </a:r>
            <a:r>
              <a:rPr lang="en-US" dirty="0" smtClean="0"/>
              <a:t>level</a:t>
            </a:r>
            <a:endParaRPr lang="en-US" dirty="0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xmlns="" id="{8E78BCB4-C98F-4B83-9DE4-0E5AA089C697}"/>
              </a:ext>
            </a:extLst>
          </p:cNvPr>
          <p:cNvGrpSpPr/>
          <p:nvPr userDrawn="1"/>
        </p:nvGrpSpPr>
        <p:grpSpPr>
          <a:xfrm>
            <a:off x="0" y="0"/>
            <a:ext cx="12192000" cy="1358153"/>
            <a:chOff x="0" y="0"/>
            <a:chExt cx="12192000" cy="1358153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xmlns="" id="{60D4C31A-B54F-422E-8621-A0F475D7D195}"/>
                </a:ext>
              </a:extLst>
            </p:cNvPr>
            <p:cNvSpPr/>
            <p:nvPr userDrawn="1"/>
          </p:nvSpPr>
          <p:spPr>
            <a:xfrm>
              <a:off x="0" y="0"/>
              <a:ext cx="12188825" cy="135815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3" name="Picture 12" descr="http://sf.mon.bg/img/logo_eu_r_dva_fonda.png">
              <a:extLst>
                <a:ext uri="{FF2B5EF4-FFF2-40B4-BE49-F238E27FC236}">
                  <a16:creationId xmlns:a16="http://schemas.microsoft.com/office/drawing/2014/main" xmlns="" id="{12F0A08F-CCB6-4D25-8AC0-0F7B8FAA1D73}"/>
                </a:ext>
              </a:extLst>
            </p:cNvPr>
            <p:cNvPicPr>
              <a:picLocks noChangeAspect="1" noChangeArrowheads="1"/>
            </p:cNvPicPr>
            <p:nvPr userDrawn="1"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2696" y="272870"/>
              <a:ext cx="2547937" cy="820737"/>
            </a:xfrm>
            <a:prstGeom prst="rect">
              <a:avLst/>
            </a:prstGeom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xmlns="" id="{E3B81ACA-7A29-4F22-915C-0A3E969FE784}"/>
                </a:ext>
              </a:extLst>
            </p:cNvPr>
            <p:cNvCxnSpPr/>
            <p:nvPr userDrawn="1"/>
          </p:nvCxnSpPr>
          <p:spPr>
            <a:xfrm>
              <a:off x="0" y="1248229"/>
              <a:ext cx="12192000" cy="0"/>
            </a:xfrm>
            <a:prstGeom prst="line">
              <a:avLst/>
            </a:prstGeom>
            <a:ln w="4762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029712D9-A440-495C-ACC2-98A7E7711FCB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5741" y="90868"/>
            <a:ext cx="2917811" cy="1030514"/>
          </a:xfrm>
          <a:prstGeom prst="rect">
            <a:avLst/>
          </a:prstGeom>
        </p:spPr>
      </p:pic>
      <p:sp>
        <p:nvSpPr>
          <p:cNvPr id="17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ИА „Оперативна програма </a:t>
            </a:r>
          </a:p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„Наука и образование за интелигентен растеж”</a:t>
            </a:r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57941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6" r:id="rId1"/>
    <p:sldLayoutId id="2147483718" r:id="rId2"/>
    <p:sldLayoutId id="2147483720" r:id="rId3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b="1" kern="1200" spc="-50" baseline="0">
          <a:solidFill>
            <a:srgbClr val="002060"/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400" kern="1200">
          <a:solidFill>
            <a:srgbClr val="002060"/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2000" kern="1200">
          <a:solidFill>
            <a:srgbClr val="002060"/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rgbClr val="002060"/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673702" y="2480441"/>
            <a:ext cx="10866848" cy="1458513"/>
          </a:xfrm>
        </p:spPr>
        <p:txBody>
          <a:bodyPr>
            <a:no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bg-BG" sz="2500" dirty="0" smtClean="0">
                <a:latin typeface="Times New Roman" panose="02020603050405020304" pitchFamily="18" charset="0"/>
                <a:ea typeface="SimSun" panose="02010600030101010101" pitchFamily="2" charset="-122"/>
              </a:rPr>
              <a:t> ИНДИКАТИВНА ГОДИШНА РАБОТНА ПРОГРАМА ЗА 2018 Г.</a:t>
            </a:r>
            <a:endParaRPr lang="ru-RU" sz="2500" b="1" cap="none" dirty="0">
              <a:ln/>
              <a:solidFill>
                <a:schemeClr val="bg2">
                  <a:lumMod val="50000"/>
                </a:schemeClr>
              </a:solidFill>
              <a:latin typeface="+mn-lt"/>
              <a:cs typeface="Courier New" panose="02070309020205020404" pitchFamily="49" charset="0"/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ИА „Оперативна програма </a:t>
            </a:r>
          </a:p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„Наука и образование за интелигентен растеж”</a:t>
            </a:r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1961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6022" y="1922752"/>
            <a:ext cx="10058400" cy="733153"/>
          </a:xfrm>
        </p:spPr>
        <p:txBody>
          <a:bodyPr>
            <a:normAutofit/>
          </a:bodyPr>
          <a:lstStyle/>
          <a:p>
            <a:pPr algn="ctr"/>
            <a:r>
              <a:rPr lang="bg-BG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Приоритетна ос 1. </a:t>
            </a:r>
            <a:r>
              <a:rPr lang="bg-BG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„Научни изследвания и технологично развитие“</a:t>
            </a:r>
            <a:endParaRPr lang="en-GB" sz="2400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132192247"/>
              </p:ext>
            </p:extLst>
          </p:nvPr>
        </p:nvGraphicFramePr>
        <p:xfrm>
          <a:off x="836614" y="3130514"/>
          <a:ext cx="10057808" cy="161130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14452">
                  <a:extLst>
                    <a:ext uri="{9D8B030D-6E8A-4147-A177-3AD203B41FA5}">
                      <a16:colId xmlns:a16="http://schemas.microsoft.com/office/drawing/2014/main" xmlns="" val="1931482128"/>
                    </a:ext>
                  </a:extLst>
                </a:gridCol>
                <a:gridCol w="2514452">
                  <a:extLst>
                    <a:ext uri="{9D8B030D-6E8A-4147-A177-3AD203B41FA5}">
                      <a16:colId xmlns:a16="http://schemas.microsoft.com/office/drawing/2014/main" xmlns="" val="2670503591"/>
                    </a:ext>
                  </a:extLst>
                </a:gridCol>
                <a:gridCol w="2514452">
                  <a:extLst>
                    <a:ext uri="{9D8B030D-6E8A-4147-A177-3AD203B41FA5}">
                      <a16:colId xmlns:a16="http://schemas.microsoft.com/office/drawing/2014/main" xmlns="" val="4263391545"/>
                    </a:ext>
                  </a:extLst>
                </a:gridCol>
                <a:gridCol w="2514452">
                  <a:extLst>
                    <a:ext uri="{9D8B030D-6E8A-4147-A177-3AD203B41FA5}">
                      <a16:colId xmlns:a16="http://schemas.microsoft.com/office/drawing/2014/main" xmlns="" val="3697851295"/>
                    </a:ext>
                  </a:extLst>
                </a:gridCol>
              </a:tblGrid>
              <a:tr h="828536">
                <a:tc>
                  <a:txBody>
                    <a:bodyPr/>
                    <a:lstStyle/>
                    <a:p>
                      <a:pPr marL="0" marR="0" algn="l" defTabSz="914400" rtl="0" eaLnBrk="1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500" b="1" kern="12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на  процедурата</a:t>
                      </a:r>
                      <a:endParaRPr lang="en-GB" sz="1500" b="1" kern="12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l" defTabSz="914400" rtl="0" eaLnBrk="1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500" b="1" kern="12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Общ размер на БФП  по процедурата (в лв.)</a:t>
                      </a:r>
                      <a:endParaRPr lang="en-GB" sz="1500" b="1" kern="12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l" defTabSz="914400" rtl="0" eaLnBrk="1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500" b="1" kern="12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Дата на обявяване на процедурата</a:t>
                      </a:r>
                      <a:endParaRPr lang="en-GB" sz="1500" b="1" kern="12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l" defTabSz="914400" rtl="0" eaLnBrk="1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500" b="1" kern="12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Краен срок за подаване на проектни предложения</a:t>
                      </a:r>
                      <a:endParaRPr lang="en-GB" sz="1500" b="1" kern="12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27106544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 smtClean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Уникални научни инфраструктури  </a:t>
                      </a:r>
                      <a:endParaRPr lang="en-GB" sz="1600" dirty="0" smtClean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6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44 000 000 лева</a:t>
                      </a:r>
                      <a:endParaRPr lang="en-GB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6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Декември 2018 г.</a:t>
                      </a:r>
                      <a:endParaRPr lang="en-GB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6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Март 2019 г.</a:t>
                      </a:r>
                      <a:endParaRPr lang="en-GB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835710931"/>
                  </a:ext>
                </a:extLst>
              </a:tr>
            </a:tbl>
          </a:graphicData>
        </a:graphic>
      </p:graphicFrame>
      <p:sp>
        <p:nvSpPr>
          <p:cNvPr id="4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ИА „Оперативна програма </a:t>
            </a:r>
          </a:p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„Наука и образование за интелигентен растеж”</a:t>
            </a:r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9271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6022" y="1299755"/>
            <a:ext cx="10058400" cy="629530"/>
          </a:xfrm>
        </p:spPr>
        <p:txBody>
          <a:bodyPr/>
          <a:lstStyle/>
          <a:p>
            <a:pPr algn="ctr"/>
            <a:r>
              <a:rPr lang="bg-BG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Приоритетна ос </a:t>
            </a:r>
            <a:r>
              <a:rPr lang="bg-BG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bg-BG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„Образование и учене през целия живот“</a:t>
            </a:r>
            <a:endParaRPr lang="en-GB" dirty="0"/>
          </a:p>
        </p:txBody>
      </p:sp>
      <p:graphicFrame>
        <p:nvGraphicFramePr>
          <p:cNvPr id="9" name="Content Placeholder 8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2536241488"/>
              </p:ext>
            </p:extLst>
          </p:nvPr>
        </p:nvGraphicFramePr>
        <p:xfrm>
          <a:off x="836613" y="2138363"/>
          <a:ext cx="10334624" cy="40398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14323">
                  <a:extLst>
                    <a:ext uri="{9D8B030D-6E8A-4147-A177-3AD203B41FA5}">
                      <a16:colId xmlns:a16="http://schemas.microsoft.com/office/drawing/2014/main" xmlns="" val="2515170473"/>
                    </a:ext>
                  </a:extLst>
                </a:gridCol>
                <a:gridCol w="2160396">
                  <a:extLst>
                    <a:ext uri="{9D8B030D-6E8A-4147-A177-3AD203B41FA5}">
                      <a16:colId xmlns:a16="http://schemas.microsoft.com/office/drawing/2014/main" xmlns="" val="1980507367"/>
                    </a:ext>
                  </a:extLst>
                </a:gridCol>
                <a:gridCol w="2076249">
                  <a:extLst>
                    <a:ext uri="{9D8B030D-6E8A-4147-A177-3AD203B41FA5}">
                      <a16:colId xmlns:a16="http://schemas.microsoft.com/office/drawing/2014/main" xmlns="" val="1917530598"/>
                    </a:ext>
                  </a:extLst>
                </a:gridCol>
                <a:gridCol w="2583656">
                  <a:extLst>
                    <a:ext uri="{9D8B030D-6E8A-4147-A177-3AD203B41FA5}">
                      <a16:colId xmlns:a16="http://schemas.microsoft.com/office/drawing/2014/main" xmlns="" val="224368648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500" b="1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на  процедурата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500" b="1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Общ размер на БФП  по процедурата (в лв.)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5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Дата на обявяване на процедурата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5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Краен срок за подаване на проектни предложения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2150922086"/>
                  </a:ext>
                </a:extLst>
              </a:tr>
              <a:tr h="208026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5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Система за осигуряване на качество в професионалното образование и обучение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5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3 000 000 </a:t>
                      </a:r>
                      <a:r>
                        <a:rPr lang="en-GB" sz="15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лв</a:t>
                      </a:r>
                      <a:r>
                        <a:rPr lang="en-GB" sz="15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.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5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Юли</a:t>
                      </a:r>
                      <a:r>
                        <a:rPr lang="en-GB" sz="15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2018 г.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5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Септември</a:t>
                      </a:r>
                      <a:r>
                        <a:rPr lang="en-GB" sz="15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2018 г.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799085048"/>
                  </a:ext>
                </a:extLst>
              </a:tr>
              <a:tr h="208026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5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Подкрепа за успех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5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130 000 000 лв.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5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Август 2018 г.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5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Октомври 2018 г</a:t>
                      </a:r>
                      <a:r>
                        <a:rPr lang="bg-BG" sz="1500" dirty="0" smtClean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</a:p>
                  </a:txBody>
                  <a:tcPr marL="68580" marR="68580" marT="0" marB="0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5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Образование за утрешния ден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5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105 000 000 лв.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5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Септември 2018 г.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5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Ноември 2018 г.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23744892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5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Въвеждане</a:t>
                      </a:r>
                      <a:r>
                        <a:rPr lang="en-GB" sz="15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5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на</a:t>
                      </a:r>
                      <a:r>
                        <a:rPr lang="en-GB" sz="15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5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дуална</a:t>
                      </a:r>
                      <a:r>
                        <a:rPr lang="en-GB" sz="15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5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система</a:t>
                      </a:r>
                      <a:r>
                        <a:rPr lang="en-GB" sz="15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5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на</a:t>
                      </a:r>
                      <a:r>
                        <a:rPr lang="en-GB" sz="15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5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обучение</a:t>
                      </a:r>
                      <a:r>
                        <a:rPr lang="en-GB" sz="15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(ДОМИНО 2)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5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14 000 000 лв.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5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5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Октомври 2018 г.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5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Януари 201</a:t>
                      </a:r>
                      <a:r>
                        <a:rPr lang="en-US" sz="15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 </a:t>
                      </a:r>
                      <a:r>
                        <a:rPr lang="en-GB" sz="15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г.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9001969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5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Да работим в България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5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5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2 000 000 лв.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5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Декември  2018 г.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5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Февруари 201</a:t>
                      </a:r>
                      <a:r>
                        <a:rPr lang="en-US" sz="15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</a:t>
                      </a:r>
                      <a:r>
                        <a:rPr lang="en-GB" sz="15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г.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83683741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5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Адаптиране на системите за средно професионално и висше образование спрямо изискванията на пазара на труда в България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5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5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2 000 000 </a:t>
                      </a:r>
                      <a:r>
                        <a:rPr lang="en-GB" sz="1500" dirty="0" err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лв</a:t>
                      </a:r>
                      <a:r>
                        <a:rPr lang="en-GB" sz="15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. 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5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Декември 2018 г.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5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Февруари 201</a:t>
                      </a:r>
                      <a:r>
                        <a:rPr lang="en-US" sz="15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r>
                        <a:rPr lang="bg-BG" sz="15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г.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2837620800"/>
                  </a:ext>
                </a:extLst>
              </a:tr>
            </a:tbl>
          </a:graphicData>
        </a:graphic>
      </p:graphicFrame>
      <p:sp>
        <p:nvSpPr>
          <p:cNvPr id="4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ИА „Оперативна програма </a:t>
            </a:r>
          </a:p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„Наука и образование за интелигентен растеж”</a:t>
            </a:r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58425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bg-BG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Приоритетна ос </a:t>
            </a:r>
            <a:r>
              <a:rPr lang="bg-BG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bg-BG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„</a:t>
            </a:r>
            <a:r>
              <a:rPr lang="bg-BG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Образователна среда за активно социално приобщаване“</a:t>
            </a:r>
            <a:endParaRPr lang="en-GB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980806172"/>
              </p:ext>
            </p:extLst>
          </p:nvPr>
        </p:nvGraphicFramePr>
        <p:xfrm>
          <a:off x="1344764" y="2648195"/>
          <a:ext cx="9040916" cy="29352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21470">
                  <a:extLst>
                    <a:ext uri="{9D8B030D-6E8A-4147-A177-3AD203B41FA5}">
                      <a16:colId xmlns:a16="http://schemas.microsoft.com/office/drawing/2014/main" xmlns="" val="2849528056"/>
                    </a:ext>
                  </a:extLst>
                </a:gridCol>
                <a:gridCol w="1598988">
                  <a:extLst>
                    <a:ext uri="{9D8B030D-6E8A-4147-A177-3AD203B41FA5}">
                      <a16:colId xmlns:a16="http://schemas.microsoft.com/office/drawing/2014/main" xmlns="" val="296574383"/>
                    </a:ext>
                  </a:extLst>
                </a:gridCol>
                <a:gridCol w="2260229">
                  <a:extLst>
                    <a:ext uri="{9D8B030D-6E8A-4147-A177-3AD203B41FA5}">
                      <a16:colId xmlns:a16="http://schemas.microsoft.com/office/drawing/2014/main" xmlns="" val="3876597313"/>
                    </a:ext>
                  </a:extLst>
                </a:gridCol>
                <a:gridCol w="2260229">
                  <a:extLst>
                    <a:ext uri="{9D8B030D-6E8A-4147-A177-3AD203B41FA5}">
                      <a16:colId xmlns:a16="http://schemas.microsoft.com/office/drawing/2014/main" xmlns="" val="359535309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500" b="1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на  процедурата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500" b="1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Общ размер на БФП  по процедурата (в лв.)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500" b="1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Дата на обявяване на процедурата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500" b="1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Краен срок за подаване на проектни предложения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491749950"/>
                  </a:ext>
                </a:extLst>
              </a:tr>
              <a:tr h="290827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5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Активно приобщаване в системата на предучилищното образование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5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82 500 000 лева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5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Юли 2018 г. 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5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Септември 2018 г.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5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Повишаване на капацитета на педагогическите специалисти за работа в мултикултурна среда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5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5 000 000 лв.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5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Юли 2018 г.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5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Октомври  2018 г.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22576587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5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Подкрепа на уязвими групи за достъп до висше образование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5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6 500 000 лева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50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Декември 2018 г.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5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Март  2019 г.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878207963"/>
                  </a:ext>
                </a:extLst>
              </a:tr>
            </a:tbl>
          </a:graphicData>
        </a:graphic>
      </p:graphicFrame>
      <p:sp>
        <p:nvSpPr>
          <p:cNvPr id="4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ИА „Оперативна програма </a:t>
            </a:r>
          </a:p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„Наука и образование за интелигентен растеж”</a:t>
            </a:r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59293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8070" y="1664917"/>
            <a:ext cx="10397948" cy="4023360"/>
          </a:xfrm>
        </p:spPr>
        <p:txBody>
          <a:bodyPr/>
          <a:lstStyle/>
          <a:p>
            <a:pPr algn="ctr"/>
            <a:endParaRPr lang="bg-BG" dirty="0" smtClean="0"/>
          </a:p>
          <a:p>
            <a:pPr algn="just"/>
            <a:endParaRPr lang="en-GB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bg-BG" sz="3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БЛАГОДАРЯ ЗА ВНИМАНИЕТО!</a:t>
            </a:r>
            <a:endParaRPr lang="bg-BG" sz="3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ИА „Оперативна програма </a:t>
            </a:r>
          </a:p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„Наука и образование за интелигентен растеж”</a:t>
            </a:r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01381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53701" y="1994597"/>
            <a:ext cx="10337746" cy="4595466"/>
          </a:xfrm>
        </p:spPr>
        <p:txBody>
          <a:bodyPr/>
          <a:lstStyle/>
          <a:p>
            <a:r>
              <a:rPr lang="bg-BG" b="1" dirty="0"/>
              <a:t>Решение 3:</a:t>
            </a:r>
            <a:endParaRPr lang="en-US" dirty="0"/>
          </a:p>
          <a:p>
            <a:r>
              <a:rPr lang="bg-BG" b="1" dirty="0"/>
              <a:t>Комитетът за наблюдение приема предложената от Управляващия орган актуализация на Индикативната годишна работна програма на ОПНОИР за 2018 г.</a:t>
            </a:r>
            <a:endParaRPr lang="en-US" dirty="0"/>
          </a:p>
          <a:p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ИА „Оперативна програма </a:t>
            </a:r>
          </a:p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„Наука и образование за интелигентен растеж”</a:t>
            </a:r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5697912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Blue Warm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Retrospect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3930</TotalTime>
  <Words>415</Words>
  <Application>Microsoft Office PowerPoint</Application>
  <PresentationFormat>Widescreen</PresentationFormat>
  <Paragraphs>79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SimSun</vt:lpstr>
      <vt:lpstr>Calibri</vt:lpstr>
      <vt:lpstr>Calibri Light</vt:lpstr>
      <vt:lpstr>Courier New</vt:lpstr>
      <vt:lpstr>Times New Roman</vt:lpstr>
      <vt:lpstr>Retrospect</vt:lpstr>
      <vt:lpstr> ИНДИКАТИВНА ГОДИШНА РАБОТНА ПРОГРАМА ЗА 2018 Г.</vt:lpstr>
      <vt:lpstr>Приоритетна ос 1. „Научни изследвания и технологично развитие“</vt:lpstr>
      <vt:lpstr>Приоритетна ос 2. „Образование и учене през целия живот“</vt:lpstr>
      <vt:lpstr>Приоритетна ос 3. „Образователна среда за активно социално приобщаване“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ИНФОРМАЦИЯ  ЗА ИЗПЪЛНЕНИЕТО НА ОПЕРАТИВНА ПРОГРАМА  „НАУКА И ОБРАЗОВАНИЕ ЗА ИНТЕЛИГЕНТЕН РАСТЕЖ“ 2014-2020 Г.</dc:title>
  <dc:creator>Svetomira G Kaloyanova</dc:creator>
  <cp:lastModifiedBy>Ivan Popov</cp:lastModifiedBy>
  <cp:revision>303</cp:revision>
  <cp:lastPrinted>2017-07-22T14:43:57Z</cp:lastPrinted>
  <dcterms:created xsi:type="dcterms:W3CDTF">2016-05-13T12:08:51Z</dcterms:created>
  <dcterms:modified xsi:type="dcterms:W3CDTF">2018-05-17T16:59:53Z</dcterms:modified>
</cp:coreProperties>
</file>