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321" r:id="rId3"/>
    <p:sldId id="316" r:id="rId4"/>
    <p:sldId id="332" r:id="rId5"/>
    <p:sldId id="334" r:id="rId6"/>
    <p:sldId id="260" r:id="rId7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0BC00"/>
    <a:srgbClr val="F3F9ED"/>
    <a:srgbClr val="FDFEFC"/>
    <a:srgbClr val="FF93BF"/>
    <a:srgbClr val="D6A300"/>
    <a:srgbClr val="E5CBB1"/>
    <a:srgbClr val="FF0066"/>
    <a:srgbClr val="D7E7F5"/>
    <a:srgbClr val="1C0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6" autoAdjust="0"/>
    <p:restoredTop sz="91834" autoAdjust="0"/>
  </p:normalViewPr>
  <p:slideViewPr>
    <p:cSldViewPr snapToGrid="0">
      <p:cViewPr varScale="1">
        <p:scale>
          <a:sx n="75" d="100"/>
          <a:sy n="75" d="100"/>
        </p:scale>
        <p:origin x="84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96A5E6-582E-4B4C-AC28-4B93E18DB033}" type="doc">
      <dgm:prSet loTypeId="urn:diagrams.loki3.com/VaryingWidth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bg-BG"/>
        </a:p>
      </dgm:t>
    </dgm:pt>
    <dgm:pt modelId="{C61AFFBE-D049-405D-9A42-6F6389A8CBB2}">
      <dgm:prSet phldrT="[Text]" custT="1"/>
      <dgm:spPr/>
      <dgm:t>
        <a:bodyPr/>
        <a:lstStyle/>
        <a:p>
          <a:r>
            <a:rPr lang="bg-BG" sz="2000" dirty="0"/>
            <a:t>Служители на УО, изпълняващи функции по планирането, управлението, изпълнението, наблюдението, оценката, осигуряването на информация и публичност, и контрол на ПО</a:t>
          </a:r>
        </a:p>
      </dgm:t>
    </dgm:pt>
    <dgm:pt modelId="{0EE10519-E238-4AFC-AF77-B6F238584DA6}" type="parTrans" cxnId="{B5CBBC9B-505D-4508-B442-DD34D5E6440B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603A865F-8EC7-4784-BC90-ADA8F264108B}" type="sibTrans" cxnId="{B5CBBC9B-505D-4508-B442-DD34D5E6440B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CC41B907-83E3-44EF-851C-5A3833665670}">
      <dgm:prSet phldrT="[Text]" custT="1"/>
      <dgm:spPr/>
      <dgm:t>
        <a:bodyPr/>
        <a:lstStyle/>
        <a:p>
          <a:r>
            <a:rPr lang="bg-BG" sz="2000" dirty="0"/>
            <a:t>Други структури, подпомагащи изпълнението на програмата, с цел осигуряване и поддържане на високи нива на компетентност, вкл. членове на КН на ПО</a:t>
          </a:r>
        </a:p>
      </dgm:t>
    </dgm:pt>
    <dgm:pt modelId="{339677D1-AB71-4DC6-9E7C-21E372811372}" type="parTrans" cxnId="{B2AADCCE-3785-43F6-B653-01A393D0C0D3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E6862427-FF3F-4730-A59E-03F3C4C709B0}" type="sibTrans" cxnId="{B2AADCCE-3785-43F6-B653-01A393D0C0D3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9EE1DBF7-90D1-4883-A0A9-01D36B39FA21}">
      <dgm:prSet phldrT="[Text]" custT="1"/>
      <dgm:spPr/>
      <dgm:t>
        <a:bodyPr/>
        <a:lstStyle/>
        <a:p>
          <a:r>
            <a:rPr lang="bg-BG" sz="2000"/>
            <a:t>Бенефициентите по програмата и техните партньори, както и потенциалните бенефициенти</a:t>
          </a:r>
          <a:endParaRPr lang="bg-BG" sz="2000" dirty="0"/>
        </a:p>
      </dgm:t>
    </dgm:pt>
    <dgm:pt modelId="{452948BC-96AF-4532-8DC3-2678D5EA3F2D}" type="parTrans" cxnId="{1E84A64D-CFA7-42EA-9142-7087B853040C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F9065D40-5065-41C5-97C1-186A94758430}" type="sibTrans" cxnId="{1E84A64D-CFA7-42EA-9142-7087B853040C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8E4198FA-225A-4093-879A-073A0117C081}">
      <dgm:prSet phldrT="[Text]" custT="1"/>
      <dgm:spPr/>
      <dgm:t>
        <a:bodyPr/>
        <a:lstStyle/>
        <a:p>
          <a:pPr algn="ctr"/>
          <a:r>
            <a:rPr lang="bg-BG" sz="2000" dirty="0"/>
            <a:t>Ключови бенефициенти и партньори по системни операции по </a:t>
          </a:r>
          <a:r>
            <a:rPr lang="bg-BG" sz="2000" dirty="0" err="1"/>
            <a:t>ПО</a:t>
          </a:r>
          <a:r>
            <a:rPr lang="bg-BG" sz="2000" dirty="0"/>
            <a:t>: МОН, в т.ч. РУО и второстепенните му разпоредители с бюджет, училища (общообразователни и професионални), детски градини и висши училища</a:t>
          </a:r>
        </a:p>
      </dgm:t>
    </dgm:pt>
    <dgm:pt modelId="{6199D1C7-8734-4E42-85C7-18154CEBE514}" type="parTrans" cxnId="{4333466C-64BB-4D2D-8E36-EB33892E8241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1638CE70-60EC-4E20-83A2-E7D2D79050F7}" type="sibTrans" cxnId="{4333466C-64BB-4D2D-8E36-EB33892E8241}">
      <dgm:prSet/>
      <dgm:spPr/>
      <dgm:t>
        <a:bodyPr/>
        <a:lstStyle/>
        <a:p>
          <a:endParaRPr lang="bg-BG" sz="2000">
            <a:solidFill>
              <a:schemeClr val="tx1"/>
            </a:solidFill>
          </a:endParaRPr>
        </a:p>
      </dgm:t>
    </dgm:pt>
    <dgm:pt modelId="{9430ADDC-375B-4ABE-B35A-1C92415D13A9}" type="pres">
      <dgm:prSet presAssocID="{AE96A5E6-582E-4B4C-AC28-4B93E18DB033}" presName="Name0" presStyleCnt="0">
        <dgm:presLayoutVars>
          <dgm:resizeHandles/>
        </dgm:presLayoutVars>
      </dgm:prSet>
      <dgm:spPr/>
    </dgm:pt>
    <dgm:pt modelId="{DCE3123B-1A40-492B-A4FA-7B376501182D}" type="pres">
      <dgm:prSet presAssocID="{C61AFFBE-D049-405D-9A42-6F6389A8CBB2}" presName="text" presStyleLbl="node1" presStyleIdx="0" presStyleCnt="4" custScaleX="103695">
        <dgm:presLayoutVars>
          <dgm:bulletEnabled val="1"/>
        </dgm:presLayoutVars>
      </dgm:prSet>
      <dgm:spPr/>
    </dgm:pt>
    <dgm:pt modelId="{4AF71531-5DEC-4846-BF7B-CE0E3D4BF0B2}" type="pres">
      <dgm:prSet presAssocID="{603A865F-8EC7-4784-BC90-ADA8F264108B}" presName="space" presStyleCnt="0"/>
      <dgm:spPr/>
    </dgm:pt>
    <dgm:pt modelId="{93FC6E6F-E804-4A06-9E13-8798DCD405D8}" type="pres">
      <dgm:prSet presAssocID="{CC41B907-83E3-44EF-851C-5A3833665670}" presName="text" presStyleLbl="node1" presStyleIdx="1" presStyleCnt="4" custScaleX="113222" custLinFactNeighborX="81845">
        <dgm:presLayoutVars>
          <dgm:bulletEnabled val="1"/>
        </dgm:presLayoutVars>
      </dgm:prSet>
      <dgm:spPr/>
    </dgm:pt>
    <dgm:pt modelId="{F5AE3E48-44C4-456F-A534-7CF45A227B7C}" type="pres">
      <dgm:prSet presAssocID="{E6862427-FF3F-4730-A59E-03F3C4C709B0}" presName="space" presStyleCnt="0"/>
      <dgm:spPr/>
    </dgm:pt>
    <dgm:pt modelId="{672B4768-1559-4440-8C33-4F9452144056}" type="pres">
      <dgm:prSet presAssocID="{9EE1DBF7-90D1-4883-A0A9-01D36B39FA21}" presName="text" presStyleLbl="node1" presStyleIdx="2" presStyleCnt="4" custScaleX="189242" custLinFactX="54509" custLinFactNeighborX="100000">
        <dgm:presLayoutVars>
          <dgm:bulletEnabled val="1"/>
        </dgm:presLayoutVars>
      </dgm:prSet>
      <dgm:spPr/>
    </dgm:pt>
    <dgm:pt modelId="{38D8215F-1DC2-4578-87D9-9CF34B2FF5FF}" type="pres">
      <dgm:prSet presAssocID="{F9065D40-5065-41C5-97C1-186A94758430}" presName="space" presStyleCnt="0"/>
      <dgm:spPr/>
    </dgm:pt>
    <dgm:pt modelId="{20CF817A-298D-44C0-A433-16A44B2D5B4E}" type="pres">
      <dgm:prSet presAssocID="{8E4198FA-225A-4093-879A-073A0117C081}" presName="text" presStyleLbl="node1" presStyleIdx="3" presStyleCnt="4" custScaleX="86940">
        <dgm:presLayoutVars>
          <dgm:bulletEnabled val="1"/>
        </dgm:presLayoutVars>
      </dgm:prSet>
      <dgm:spPr/>
    </dgm:pt>
  </dgm:ptLst>
  <dgm:cxnLst>
    <dgm:cxn modelId="{98C8772C-BF76-44BB-9406-429A68C66A25}" type="presOf" srcId="{9EE1DBF7-90D1-4883-A0A9-01D36B39FA21}" destId="{672B4768-1559-4440-8C33-4F9452144056}" srcOrd="0" destOrd="0" presId="urn:diagrams.loki3.com/VaryingWidthList"/>
    <dgm:cxn modelId="{768F2149-6E93-44F4-A8C2-3772B2773DA4}" type="presOf" srcId="{8E4198FA-225A-4093-879A-073A0117C081}" destId="{20CF817A-298D-44C0-A433-16A44B2D5B4E}" srcOrd="0" destOrd="0" presId="urn:diagrams.loki3.com/VaryingWidthList"/>
    <dgm:cxn modelId="{4333466C-64BB-4D2D-8E36-EB33892E8241}" srcId="{AE96A5E6-582E-4B4C-AC28-4B93E18DB033}" destId="{8E4198FA-225A-4093-879A-073A0117C081}" srcOrd="3" destOrd="0" parTransId="{6199D1C7-8734-4E42-85C7-18154CEBE514}" sibTransId="{1638CE70-60EC-4E20-83A2-E7D2D79050F7}"/>
    <dgm:cxn modelId="{1E84A64D-CFA7-42EA-9142-7087B853040C}" srcId="{AE96A5E6-582E-4B4C-AC28-4B93E18DB033}" destId="{9EE1DBF7-90D1-4883-A0A9-01D36B39FA21}" srcOrd="2" destOrd="0" parTransId="{452948BC-96AF-4532-8DC3-2678D5EA3F2D}" sibTransId="{F9065D40-5065-41C5-97C1-186A94758430}"/>
    <dgm:cxn modelId="{63730786-301F-4D63-A4B3-4F7E1A23166C}" type="presOf" srcId="{AE96A5E6-582E-4B4C-AC28-4B93E18DB033}" destId="{9430ADDC-375B-4ABE-B35A-1C92415D13A9}" srcOrd="0" destOrd="0" presId="urn:diagrams.loki3.com/VaryingWidthList"/>
    <dgm:cxn modelId="{B5CBBC9B-505D-4508-B442-DD34D5E6440B}" srcId="{AE96A5E6-582E-4B4C-AC28-4B93E18DB033}" destId="{C61AFFBE-D049-405D-9A42-6F6389A8CBB2}" srcOrd="0" destOrd="0" parTransId="{0EE10519-E238-4AFC-AF77-B6F238584DA6}" sibTransId="{603A865F-8EC7-4784-BC90-ADA8F264108B}"/>
    <dgm:cxn modelId="{9E5441A9-1168-4012-AAB3-CCCE3FD4F106}" type="presOf" srcId="{C61AFFBE-D049-405D-9A42-6F6389A8CBB2}" destId="{DCE3123B-1A40-492B-A4FA-7B376501182D}" srcOrd="0" destOrd="0" presId="urn:diagrams.loki3.com/VaryingWidthList"/>
    <dgm:cxn modelId="{B2AADCCE-3785-43F6-B653-01A393D0C0D3}" srcId="{AE96A5E6-582E-4B4C-AC28-4B93E18DB033}" destId="{CC41B907-83E3-44EF-851C-5A3833665670}" srcOrd="1" destOrd="0" parTransId="{339677D1-AB71-4DC6-9E7C-21E372811372}" sibTransId="{E6862427-FF3F-4730-A59E-03F3C4C709B0}"/>
    <dgm:cxn modelId="{E794CCF6-BC81-476F-9D7F-FD160D6DEA06}" type="presOf" srcId="{CC41B907-83E3-44EF-851C-5A3833665670}" destId="{93FC6E6F-E804-4A06-9E13-8798DCD405D8}" srcOrd="0" destOrd="0" presId="urn:diagrams.loki3.com/VaryingWidthList"/>
    <dgm:cxn modelId="{C1AA2566-D51D-4736-9AD8-2A5B4859FBDB}" type="presParOf" srcId="{9430ADDC-375B-4ABE-B35A-1C92415D13A9}" destId="{DCE3123B-1A40-492B-A4FA-7B376501182D}" srcOrd="0" destOrd="0" presId="urn:diagrams.loki3.com/VaryingWidthList"/>
    <dgm:cxn modelId="{D92F7D85-67CD-4237-A428-0B33F63806BB}" type="presParOf" srcId="{9430ADDC-375B-4ABE-B35A-1C92415D13A9}" destId="{4AF71531-5DEC-4846-BF7B-CE0E3D4BF0B2}" srcOrd="1" destOrd="0" presId="urn:diagrams.loki3.com/VaryingWidthList"/>
    <dgm:cxn modelId="{25074A4E-6AD1-4BAE-A4C4-3DDE2C8E7288}" type="presParOf" srcId="{9430ADDC-375B-4ABE-B35A-1C92415D13A9}" destId="{93FC6E6F-E804-4A06-9E13-8798DCD405D8}" srcOrd="2" destOrd="0" presId="urn:diagrams.loki3.com/VaryingWidthList"/>
    <dgm:cxn modelId="{66F4E7D0-99CD-4395-A066-4E2584829B0D}" type="presParOf" srcId="{9430ADDC-375B-4ABE-B35A-1C92415D13A9}" destId="{F5AE3E48-44C4-456F-A534-7CF45A227B7C}" srcOrd="3" destOrd="0" presId="urn:diagrams.loki3.com/VaryingWidthList"/>
    <dgm:cxn modelId="{95439C8A-F857-48BD-B408-1446CDD752A2}" type="presParOf" srcId="{9430ADDC-375B-4ABE-B35A-1C92415D13A9}" destId="{672B4768-1559-4440-8C33-4F9452144056}" srcOrd="4" destOrd="0" presId="urn:diagrams.loki3.com/VaryingWidthList"/>
    <dgm:cxn modelId="{60EE341F-B99B-4D7B-B34D-20A3B16DB65D}" type="presParOf" srcId="{9430ADDC-375B-4ABE-B35A-1C92415D13A9}" destId="{38D8215F-1DC2-4578-87D9-9CF34B2FF5FF}" srcOrd="5" destOrd="0" presId="urn:diagrams.loki3.com/VaryingWidthList"/>
    <dgm:cxn modelId="{0235313C-BC64-4E7A-8E65-64CF42228A3E}" type="presParOf" srcId="{9430ADDC-375B-4ABE-B35A-1C92415D13A9}" destId="{20CF817A-298D-44C0-A433-16A44B2D5B4E}" srcOrd="6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3123B-1A40-492B-A4FA-7B376501182D}">
      <dsp:nvSpPr>
        <dsp:cNvPr id="0" name=""/>
        <dsp:cNvSpPr/>
      </dsp:nvSpPr>
      <dsp:spPr>
        <a:xfrm>
          <a:off x="769395" y="4945"/>
          <a:ext cx="7092738" cy="120333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2000" kern="1200" dirty="0"/>
            <a:t>Служители на УО, изпълняващи функции по планирането, управлението, изпълнението, наблюдението, оценката, осигуряването на информация и публичност, и контрол на ПО</a:t>
          </a:r>
        </a:p>
      </dsp:txBody>
      <dsp:txXfrm>
        <a:off x="769395" y="4945"/>
        <a:ext cx="7092738" cy="1203338"/>
      </dsp:txXfrm>
    </dsp:sp>
    <dsp:sp modelId="{93FC6E6F-E804-4A06-9E13-8798DCD405D8}">
      <dsp:nvSpPr>
        <dsp:cNvPr id="0" name=""/>
        <dsp:cNvSpPr/>
      </dsp:nvSpPr>
      <dsp:spPr>
        <a:xfrm>
          <a:off x="1498542" y="1268451"/>
          <a:ext cx="7132986" cy="1203338"/>
        </a:xfrm>
        <a:prstGeom prst="rect">
          <a:avLst/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2000" kern="1200" dirty="0"/>
            <a:t>Други структури, подпомагащи изпълнението на програмата, с цел осигуряване и поддържане на високи нива на компетентност, вкл. членове на КН на ПО</a:t>
          </a:r>
        </a:p>
      </dsp:txBody>
      <dsp:txXfrm>
        <a:off x="1498542" y="1268451"/>
        <a:ext cx="7132986" cy="1203338"/>
      </dsp:txXfrm>
    </dsp:sp>
    <dsp:sp modelId="{672B4768-1559-4440-8C33-4F9452144056}">
      <dsp:nvSpPr>
        <dsp:cNvPr id="0" name=""/>
        <dsp:cNvSpPr/>
      </dsp:nvSpPr>
      <dsp:spPr>
        <a:xfrm>
          <a:off x="1818816" y="2531956"/>
          <a:ext cx="6812712" cy="1203338"/>
        </a:xfrm>
        <a:prstGeom prst="rect">
          <a:avLst/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2000" kern="1200"/>
            <a:t>Бенефициентите по програмата и техните партньори, както и потенциалните бенефициенти</a:t>
          </a:r>
          <a:endParaRPr lang="bg-BG" sz="2000" kern="1200" dirty="0"/>
        </a:p>
      </dsp:txBody>
      <dsp:txXfrm>
        <a:off x="1818816" y="2531956"/>
        <a:ext cx="6812712" cy="1203338"/>
      </dsp:txXfrm>
    </dsp:sp>
    <dsp:sp modelId="{20CF817A-298D-44C0-A433-16A44B2D5B4E}">
      <dsp:nvSpPr>
        <dsp:cNvPr id="0" name=""/>
        <dsp:cNvSpPr/>
      </dsp:nvSpPr>
      <dsp:spPr>
        <a:xfrm>
          <a:off x="726861" y="3795462"/>
          <a:ext cx="7177805" cy="1203338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2000" kern="1200" dirty="0"/>
            <a:t>Ключови бенефициенти и партньори по системни операции по </a:t>
          </a:r>
          <a:r>
            <a:rPr lang="bg-BG" sz="2000" kern="1200" dirty="0" err="1"/>
            <a:t>ПО</a:t>
          </a:r>
          <a:r>
            <a:rPr lang="bg-BG" sz="2000" kern="1200" dirty="0"/>
            <a:t>: МОН, в т.ч. РУО и второстепенните му разпоредители с бюджет, училища (общообразователни и професионални), детски градини и висши училища</a:t>
          </a:r>
        </a:p>
      </dsp:txBody>
      <dsp:txXfrm>
        <a:off x="726861" y="3795462"/>
        <a:ext cx="7177805" cy="12033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4DA65F-6DAF-4930-AB32-A98372A37E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414893-69F1-41B2-88A9-6FA82D8E12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6B827-A341-4163-8E60-E0BCC4C80D3A}" type="datetimeFigureOut">
              <a:rPr lang="bg-BG" smtClean="0"/>
              <a:t>25.11.2022 г.</a:t>
            </a:fld>
            <a:endParaRPr lang="bg-B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50CAC1-E8C9-4E1D-ABED-BE48D9C0BE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DACA88-D91D-4885-84F0-F0021512BE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6028F-6014-4EFC-9CD7-CFB1DACDC40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0550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25.11.2022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987782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2FF8E-6A52-4931-A0A2-53ACB6F1D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" y="212725"/>
            <a:ext cx="11038840" cy="779463"/>
          </a:xfrm>
        </p:spPr>
        <p:txBody>
          <a:bodyPr>
            <a:normAutofit/>
          </a:bodyPr>
          <a:lstStyle>
            <a:lvl1pPr>
              <a:defRPr sz="360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88209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6" r:id="rId6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916799"/>
            <a:ext cx="6096000" cy="2918565"/>
          </a:xfrm>
        </p:spPr>
        <p:txBody>
          <a:bodyPr>
            <a:no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br>
              <a:rPr lang="en-GB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bg-BG" sz="280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Операция</a:t>
            </a:r>
            <a:r>
              <a:rPr lang="ru-RU" sz="280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„</a:t>
            </a:r>
            <a: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Техническа помощ“</a:t>
            </a:r>
            <a:br>
              <a:rPr lang="en-GB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Програма „Образование“ 2021-2027 г.</a:t>
            </a: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4130" y="1254658"/>
            <a:ext cx="54677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Седем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надесето заседание на 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Комитета за наблюдение на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Оперативна програма „Наука и образование за интелигентен растеж“ 2014-2020 г.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121920" y="5878627"/>
            <a:ext cx="5981075" cy="69826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Изпълнителна агенция „Програма за образование“</a:t>
            </a:r>
          </a:p>
          <a:p>
            <a:pPr algn="ctr"/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ноември 2022 г. гр. София</a:t>
            </a:r>
          </a:p>
          <a:p>
            <a:pPr algn="ctr"/>
            <a:br>
              <a:rPr lang="bg-BG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Box 134">
            <a:extLst>
              <a:ext uri="{FF2B5EF4-FFF2-40B4-BE49-F238E27FC236}">
                <a16:creationId xmlns:a16="http://schemas.microsoft.com/office/drawing/2014/main" id="{E86A7BC9-C81F-42AF-A1A7-F85E215467F0}"/>
              </a:ext>
            </a:extLst>
          </p:cNvPr>
          <p:cNvSpPr txBox="1"/>
          <p:nvPr/>
        </p:nvSpPr>
        <p:spPr>
          <a:xfrm>
            <a:off x="332434" y="4661657"/>
            <a:ext cx="3203159" cy="1446550"/>
          </a:xfrm>
          <a:prstGeom prst="rect">
            <a:avLst/>
          </a:prstGeom>
          <a:solidFill>
            <a:srgbClr val="FF93BF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bg-BG" sz="2200" dirty="0">
                <a:effectLst/>
                <a:ea typeface="Times New Roman" panose="02020603050405020304" pitchFamily="18" charset="0"/>
              </a:rPr>
              <a:t>Операцията ще се изпълнява в Р. България, на и извън територията на ЕС</a:t>
            </a:r>
            <a:endParaRPr lang="bg-BG" sz="22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57041D6-F558-43CA-9172-20CBDD54D200}"/>
              </a:ext>
            </a:extLst>
          </p:cNvPr>
          <p:cNvSpPr txBox="1"/>
          <p:nvPr/>
        </p:nvSpPr>
        <p:spPr>
          <a:xfrm>
            <a:off x="848253" y="890897"/>
            <a:ext cx="103939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Общи условия</a:t>
            </a:r>
            <a:endParaRPr lang="bg-BG" sz="2800" b="1" dirty="0">
              <a:solidFill>
                <a:srgbClr val="002060"/>
              </a:solidFill>
            </a:endParaRP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E82C24CE-EE8B-485C-89B6-E4CFE7C6D528}"/>
              </a:ext>
            </a:extLst>
          </p:cNvPr>
          <p:cNvSpPr txBox="1"/>
          <p:nvPr/>
        </p:nvSpPr>
        <p:spPr>
          <a:xfrm>
            <a:off x="8656409" y="4656952"/>
            <a:ext cx="3082652" cy="76944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bg-BG" sz="2200" b="1" dirty="0">
                <a:effectLst/>
                <a:ea typeface="Times New Roman" panose="02020603050405020304" pitchFamily="18" charset="0"/>
              </a:rPr>
              <a:t>Продължителност:   2023 – 2029 г.</a:t>
            </a:r>
            <a:endParaRPr lang="bg-BG" sz="2200" dirty="0"/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545DA992-3141-4269-A9AC-170E2851BC1B}"/>
              </a:ext>
            </a:extLst>
          </p:cNvPr>
          <p:cNvSpPr txBox="1"/>
          <p:nvPr/>
        </p:nvSpPr>
        <p:spPr>
          <a:xfrm>
            <a:off x="8659368" y="1430776"/>
            <a:ext cx="3082652" cy="16312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bg-BG" sz="2000" dirty="0">
                <a:effectLst/>
                <a:ea typeface="Times New Roman" panose="02020603050405020304" pitchFamily="18" charset="0"/>
              </a:rPr>
              <a:t>Бюджет: 91 072 240 лв.</a:t>
            </a:r>
          </a:p>
          <a:p>
            <a:pPr algn="ctr"/>
            <a:r>
              <a:rPr lang="bg-BG" sz="2000" dirty="0">
                <a:effectLst/>
                <a:ea typeface="Times New Roman" panose="02020603050405020304" pitchFamily="18" charset="0"/>
              </a:rPr>
              <a:t>По-слабо развити региони (СЗР, СЦР, СИР, ЮИР и ЮЦР) – 73 276 516 лв. </a:t>
            </a:r>
          </a:p>
          <a:p>
            <a:pPr algn="ctr"/>
            <a:r>
              <a:rPr lang="bg-BG" sz="2000" dirty="0">
                <a:effectLst/>
                <a:ea typeface="Times New Roman" panose="02020603050405020304" pitchFamily="18" charset="0"/>
              </a:rPr>
              <a:t>ЮЗР – 17 795 724 лв.</a:t>
            </a:r>
            <a:endParaRPr lang="bg-BG" sz="32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3377C4F-734B-480F-9B15-D1138ED12C88}"/>
              </a:ext>
            </a:extLst>
          </p:cNvPr>
          <p:cNvGrpSpPr/>
          <p:nvPr/>
        </p:nvGrpSpPr>
        <p:grpSpPr>
          <a:xfrm>
            <a:off x="3108553" y="2267920"/>
            <a:ext cx="5984856" cy="3120408"/>
            <a:chOff x="3103572" y="2231923"/>
            <a:chExt cx="5984856" cy="3120408"/>
          </a:xfrm>
        </p:grpSpPr>
        <p:sp>
          <p:nvSpPr>
            <p:cNvPr id="85" name="Freeform 61">
              <a:extLst>
                <a:ext uri="{FF2B5EF4-FFF2-40B4-BE49-F238E27FC236}">
                  <a16:creationId xmlns:a16="http://schemas.microsoft.com/office/drawing/2014/main" id="{C3FBF0F9-FE87-47F1-9CF3-F080699EE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3055599"/>
              <a:ext cx="2905934" cy="757040"/>
            </a:xfrm>
            <a:custGeom>
              <a:avLst/>
              <a:gdLst>
                <a:gd name="T0" fmla="*/ 1526 w 2799"/>
                <a:gd name="T1" fmla="*/ 168 h 739"/>
                <a:gd name="T2" fmla="*/ 0 w 2799"/>
                <a:gd name="T3" fmla="*/ 689 h 739"/>
                <a:gd name="T4" fmla="*/ 1 w 2799"/>
                <a:gd name="T5" fmla="*/ 739 h 739"/>
                <a:gd name="T6" fmla="*/ 1014 w 2799"/>
                <a:gd name="T7" fmla="*/ 655 h 739"/>
                <a:gd name="T8" fmla="*/ 2210 w 2799"/>
                <a:gd name="T9" fmla="*/ 492 h 739"/>
                <a:gd name="T10" fmla="*/ 2799 w 2799"/>
                <a:gd name="T11" fmla="*/ 247 h 739"/>
                <a:gd name="T12" fmla="*/ 2170 w 2799"/>
                <a:gd name="T13" fmla="*/ 0 h 739"/>
                <a:gd name="T14" fmla="*/ 1526 w 2799"/>
                <a:gd name="T15" fmla="*/ 168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1526" y="168"/>
                  </a:moveTo>
                  <a:cubicBezTo>
                    <a:pt x="0" y="689"/>
                    <a:pt x="0" y="689"/>
                    <a:pt x="0" y="689"/>
                  </a:cubicBezTo>
                  <a:cubicBezTo>
                    <a:pt x="1" y="739"/>
                    <a:pt x="1" y="739"/>
                    <a:pt x="1" y="739"/>
                  </a:cubicBezTo>
                  <a:cubicBezTo>
                    <a:pt x="19" y="739"/>
                    <a:pt x="485" y="711"/>
                    <a:pt x="1014" y="655"/>
                  </a:cubicBezTo>
                  <a:cubicBezTo>
                    <a:pt x="1467" y="608"/>
                    <a:pt x="2079" y="519"/>
                    <a:pt x="2210" y="492"/>
                  </a:cubicBezTo>
                  <a:cubicBezTo>
                    <a:pt x="2591" y="412"/>
                    <a:pt x="2799" y="247"/>
                    <a:pt x="2799" y="247"/>
                  </a:cubicBezTo>
                  <a:cubicBezTo>
                    <a:pt x="2170" y="0"/>
                    <a:pt x="2170" y="0"/>
                    <a:pt x="2170" y="0"/>
                  </a:cubicBezTo>
                  <a:lnTo>
                    <a:pt x="1526" y="168"/>
                  </a:lnTo>
                  <a:close/>
                </a:path>
              </a:pathLst>
            </a:custGeom>
            <a:solidFill>
              <a:srgbClr val="9B8578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A2ECD969-9476-4CF9-AC1F-C4A267AE23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7982" y="2231923"/>
              <a:ext cx="1091524" cy="1077115"/>
            </a:xfrm>
            <a:prstGeom prst="rect">
              <a:avLst/>
            </a:prstGeom>
            <a:solidFill>
              <a:srgbClr val="9B857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7" name="Freeform 63">
              <a:extLst>
                <a:ext uri="{FF2B5EF4-FFF2-40B4-BE49-F238E27FC236}">
                  <a16:creationId xmlns:a16="http://schemas.microsoft.com/office/drawing/2014/main" id="{1B999598-A3EB-498A-9313-CE9CBAF06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2233015"/>
              <a:ext cx="1815516" cy="1550128"/>
            </a:xfrm>
            <a:custGeom>
              <a:avLst/>
              <a:gdLst>
                <a:gd name="T0" fmla="*/ 0 w 1749"/>
                <a:gd name="T1" fmla="*/ 1100 h 1513"/>
                <a:gd name="T2" fmla="*/ 0 w 1749"/>
                <a:gd name="T3" fmla="*/ 1492 h 1513"/>
                <a:gd name="T4" fmla="*/ 1749 w 1749"/>
                <a:gd name="T5" fmla="*/ 1050 h 1513"/>
                <a:gd name="T6" fmla="*/ 1749 w 1749"/>
                <a:gd name="T7" fmla="*/ 0 h 1513"/>
                <a:gd name="T8" fmla="*/ 0 w 1749"/>
                <a:gd name="T9" fmla="*/ 1100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513">
                  <a:moveTo>
                    <a:pt x="0" y="1100"/>
                  </a:moveTo>
                  <a:cubicBezTo>
                    <a:pt x="0" y="1492"/>
                    <a:pt x="0" y="1492"/>
                    <a:pt x="0" y="1492"/>
                  </a:cubicBezTo>
                  <a:cubicBezTo>
                    <a:pt x="0" y="1492"/>
                    <a:pt x="1140" y="1513"/>
                    <a:pt x="1749" y="1050"/>
                  </a:cubicBezTo>
                  <a:cubicBezTo>
                    <a:pt x="1749" y="0"/>
                    <a:pt x="1749" y="0"/>
                    <a:pt x="1749" y="0"/>
                  </a:cubicBezTo>
                  <a:cubicBezTo>
                    <a:pt x="1473" y="1034"/>
                    <a:pt x="0" y="1100"/>
                    <a:pt x="0" y="1100"/>
                  </a:cubicBezTo>
                </a:path>
              </a:pathLst>
            </a:custGeom>
            <a:solidFill>
              <a:srgbClr val="9B8578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8" name="Freeform 64">
              <a:extLst>
                <a:ext uri="{FF2B5EF4-FFF2-40B4-BE49-F238E27FC236}">
                  <a16:creationId xmlns:a16="http://schemas.microsoft.com/office/drawing/2014/main" id="{2A601464-6DD4-41C8-91B0-EED39E870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3771615"/>
              <a:ext cx="2905934" cy="757040"/>
            </a:xfrm>
            <a:custGeom>
              <a:avLst/>
              <a:gdLst>
                <a:gd name="T0" fmla="*/ 0 w 2799"/>
                <a:gd name="T1" fmla="*/ 50 h 739"/>
                <a:gd name="T2" fmla="*/ 1526 w 2799"/>
                <a:gd name="T3" fmla="*/ 572 h 739"/>
                <a:gd name="T4" fmla="*/ 2170 w 2799"/>
                <a:gd name="T5" fmla="*/ 739 h 739"/>
                <a:gd name="T6" fmla="*/ 2799 w 2799"/>
                <a:gd name="T7" fmla="*/ 493 h 739"/>
                <a:gd name="T8" fmla="*/ 2210 w 2799"/>
                <a:gd name="T9" fmla="*/ 248 h 739"/>
                <a:gd name="T10" fmla="*/ 1014 w 2799"/>
                <a:gd name="T11" fmla="*/ 84 h 739"/>
                <a:gd name="T12" fmla="*/ 1 w 2799"/>
                <a:gd name="T13" fmla="*/ 0 h 739"/>
                <a:gd name="T14" fmla="*/ 0 w 2799"/>
                <a:gd name="T15" fmla="*/ 50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0" y="50"/>
                  </a:moveTo>
                  <a:cubicBezTo>
                    <a:pt x="1526" y="572"/>
                    <a:pt x="1526" y="572"/>
                    <a:pt x="1526" y="572"/>
                  </a:cubicBezTo>
                  <a:cubicBezTo>
                    <a:pt x="2170" y="739"/>
                    <a:pt x="2170" y="739"/>
                    <a:pt x="2170" y="739"/>
                  </a:cubicBezTo>
                  <a:cubicBezTo>
                    <a:pt x="2799" y="493"/>
                    <a:pt x="2799" y="493"/>
                    <a:pt x="2799" y="493"/>
                  </a:cubicBezTo>
                  <a:cubicBezTo>
                    <a:pt x="2799" y="493"/>
                    <a:pt x="2591" y="327"/>
                    <a:pt x="2210" y="248"/>
                  </a:cubicBezTo>
                  <a:cubicBezTo>
                    <a:pt x="2079" y="220"/>
                    <a:pt x="1467" y="132"/>
                    <a:pt x="1014" y="84"/>
                  </a:cubicBezTo>
                  <a:cubicBezTo>
                    <a:pt x="485" y="28"/>
                    <a:pt x="19" y="0"/>
                    <a:pt x="1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rgbClr val="ED2E7B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EAE078ED-B1E0-4CF4-B3DB-7800F1EFDA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7982" y="4276308"/>
              <a:ext cx="1091524" cy="1076023"/>
            </a:xfrm>
            <a:prstGeom prst="rect">
              <a:avLst/>
            </a:prstGeom>
            <a:solidFill>
              <a:srgbClr val="ED2E7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0" name="Freeform 66">
              <a:extLst>
                <a:ext uri="{FF2B5EF4-FFF2-40B4-BE49-F238E27FC236}">
                  <a16:creationId xmlns:a16="http://schemas.microsoft.com/office/drawing/2014/main" id="{F945D22F-8E4A-437B-993F-6F913F05D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3572" y="3821866"/>
              <a:ext cx="1815516" cy="1530465"/>
            </a:xfrm>
            <a:custGeom>
              <a:avLst/>
              <a:gdLst>
                <a:gd name="T0" fmla="*/ 0 w 1749"/>
                <a:gd name="T1" fmla="*/ 0 h 1493"/>
                <a:gd name="T2" fmla="*/ 0 w 1749"/>
                <a:gd name="T3" fmla="*/ 393 h 1493"/>
                <a:gd name="T4" fmla="*/ 1749 w 1749"/>
                <a:gd name="T5" fmla="*/ 1493 h 1493"/>
                <a:gd name="T6" fmla="*/ 1749 w 1749"/>
                <a:gd name="T7" fmla="*/ 443 h 1493"/>
                <a:gd name="T8" fmla="*/ 22 w 1749"/>
                <a:gd name="T9" fmla="*/ 0 h 1493"/>
                <a:gd name="T10" fmla="*/ 0 w 1749"/>
                <a:gd name="T11" fmla="*/ 0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9" h="1493">
                  <a:moveTo>
                    <a:pt x="0" y="0"/>
                  </a:moveTo>
                  <a:cubicBezTo>
                    <a:pt x="0" y="393"/>
                    <a:pt x="0" y="393"/>
                    <a:pt x="0" y="393"/>
                  </a:cubicBezTo>
                  <a:cubicBezTo>
                    <a:pt x="0" y="393"/>
                    <a:pt x="1473" y="458"/>
                    <a:pt x="1749" y="1493"/>
                  </a:cubicBezTo>
                  <a:cubicBezTo>
                    <a:pt x="1749" y="443"/>
                    <a:pt x="1749" y="443"/>
                    <a:pt x="1749" y="443"/>
                  </a:cubicBezTo>
                  <a:cubicBezTo>
                    <a:pt x="1191" y="17"/>
                    <a:pt x="184" y="0"/>
                    <a:pt x="22" y="0"/>
                  </a:cubicBezTo>
                  <a:cubicBezTo>
                    <a:pt x="8" y="0"/>
                    <a:pt x="0" y="0"/>
                    <a:pt x="0" y="0"/>
                  </a:cubicBezTo>
                </a:path>
              </a:pathLst>
            </a:custGeom>
            <a:solidFill>
              <a:srgbClr val="ED2E7B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029FA331-158B-48E1-88EB-AB1F969BE03E}"/>
                </a:ext>
              </a:extLst>
            </p:cNvPr>
            <p:cNvSpPr/>
            <p:nvPr/>
          </p:nvSpPr>
          <p:spPr>
            <a:xfrm>
              <a:off x="3425162" y="3056668"/>
              <a:ext cx="397974" cy="1596337"/>
            </a:xfrm>
            <a:prstGeom prst="ellipse">
              <a:avLst/>
            </a:prstGeom>
            <a:solidFill>
              <a:srgbClr val="000000">
                <a:alpha val="64000"/>
              </a:srgbClr>
            </a:solidFill>
            <a:ln w="25400" cap="flat" cmpd="sng" algn="ctr">
              <a:noFill/>
              <a:prstDash val="solid"/>
            </a:ln>
            <a:effectLst>
              <a:softEdge rad="139700"/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7" name="Freeform 53">
              <a:extLst>
                <a:ext uri="{FF2B5EF4-FFF2-40B4-BE49-F238E27FC236}">
                  <a16:creationId xmlns:a16="http://schemas.microsoft.com/office/drawing/2014/main" id="{1ADBDD6A-000A-4D71-B10C-CCA5DD4B0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2493" y="3055599"/>
              <a:ext cx="2905935" cy="757040"/>
            </a:xfrm>
            <a:custGeom>
              <a:avLst/>
              <a:gdLst>
                <a:gd name="T0" fmla="*/ 0 w 2799"/>
                <a:gd name="T1" fmla="*/ 247 h 739"/>
                <a:gd name="T2" fmla="*/ 589 w 2799"/>
                <a:gd name="T3" fmla="*/ 492 h 739"/>
                <a:gd name="T4" fmla="*/ 1784 w 2799"/>
                <a:gd name="T5" fmla="*/ 655 h 739"/>
                <a:gd name="T6" fmla="*/ 2797 w 2799"/>
                <a:gd name="T7" fmla="*/ 739 h 739"/>
                <a:gd name="T8" fmla="*/ 2799 w 2799"/>
                <a:gd name="T9" fmla="*/ 689 h 739"/>
                <a:gd name="T10" fmla="*/ 1273 w 2799"/>
                <a:gd name="T11" fmla="*/ 168 h 739"/>
                <a:gd name="T12" fmla="*/ 629 w 2799"/>
                <a:gd name="T13" fmla="*/ 0 h 739"/>
                <a:gd name="T14" fmla="*/ 0 w 2799"/>
                <a:gd name="T15" fmla="*/ 247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0" y="247"/>
                  </a:moveTo>
                  <a:cubicBezTo>
                    <a:pt x="0" y="247"/>
                    <a:pt x="208" y="412"/>
                    <a:pt x="589" y="492"/>
                  </a:cubicBezTo>
                  <a:cubicBezTo>
                    <a:pt x="720" y="519"/>
                    <a:pt x="1332" y="608"/>
                    <a:pt x="1784" y="655"/>
                  </a:cubicBezTo>
                  <a:cubicBezTo>
                    <a:pt x="2314" y="711"/>
                    <a:pt x="2780" y="739"/>
                    <a:pt x="2797" y="739"/>
                  </a:cubicBezTo>
                  <a:cubicBezTo>
                    <a:pt x="2799" y="689"/>
                    <a:pt x="2799" y="689"/>
                    <a:pt x="2799" y="689"/>
                  </a:cubicBezTo>
                  <a:cubicBezTo>
                    <a:pt x="1273" y="168"/>
                    <a:pt x="1273" y="168"/>
                    <a:pt x="1273" y="168"/>
                  </a:cubicBezTo>
                  <a:cubicBezTo>
                    <a:pt x="629" y="0"/>
                    <a:pt x="629" y="0"/>
                    <a:pt x="629" y="0"/>
                  </a:cubicBezTo>
                  <a:lnTo>
                    <a:pt x="0" y="247"/>
                  </a:lnTo>
                  <a:close/>
                </a:path>
              </a:pathLst>
            </a:custGeom>
            <a:solidFill>
              <a:srgbClr val="BFD73A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F6013515-4A46-4333-8F61-3EDF657A62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493" y="2231923"/>
              <a:ext cx="1090418" cy="1077115"/>
            </a:xfrm>
            <a:prstGeom prst="rect">
              <a:avLst/>
            </a:prstGeom>
            <a:solidFill>
              <a:srgbClr val="BFD73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99" name="Freeform 55">
              <a:extLst>
                <a:ext uri="{FF2B5EF4-FFF2-40B4-BE49-F238E27FC236}">
                  <a16:creationId xmlns:a16="http://schemas.microsoft.com/office/drawing/2014/main" id="{2F0E3D31-E417-450B-9AAF-FA262487F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2911" y="2233015"/>
              <a:ext cx="1815517" cy="1550128"/>
            </a:xfrm>
            <a:custGeom>
              <a:avLst/>
              <a:gdLst>
                <a:gd name="T0" fmla="*/ 0 w 1749"/>
                <a:gd name="T1" fmla="*/ 1050 h 1513"/>
                <a:gd name="T2" fmla="*/ 1749 w 1749"/>
                <a:gd name="T3" fmla="*/ 1492 h 1513"/>
                <a:gd name="T4" fmla="*/ 1749 w 1749"/>
                <a:gd name="T5" fmla="*/ 1100 h 1513"/>
                <a:gd name="T6" fmla="*/ 0 w 1749"/>
                <a:gd name="T7" fmla="*/ 0 h 1513"/>
                <a:gd name="T8" fmla="*/ 0 w 1749"/>
                <a:gd name="T9" fmla="*/ 1050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513">
                  <a:moveTo>
                    <a:pt x="0" y="1050"/>
                  </a:moveTo>
                  <a:cubicBezTo>
                    <a:pt x="608" y="1513"/>
                    <a:pt x="1749" y="1492"/>
                    <a:pt x="1749" y="1492"/>
                  </a:cubicBezTo>
                  <a:cubicBezTo>
                    <a:pt x="1749" y="1100"/>
                    <a:pt x="1749" y="1100"/>
                    <a:pt x="1749" y="1100"/>
                  </a:cubicBezTo>
                  <a:cubicBezTo>
                    <a:pt x="1749" y="1100"/>
                    <a:pt x="275" y="1034"/>
                    <a:pt x="0" y="0"/>
                  </a:cubicBezTo>
                  <a:lnTo>
                    <a:pt x="0" y="1050"/>
                  </a:lnTo>
                  <a:close/>
                </a:path>
              </a:pathLst>
            </a:custGeom>
            <a:solidFill>
              <a:srgbClr val="BFD73A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0" name="Freeform 56">
              <a:extLst>
                <a:ext uri="{FF2B5EF4-FFF2-40B4-BE49-F238E27FC236}">
                  <a16:creationId xmlns:a16="http://schemas.microsoft.com/office/drawing/2014/main" id="{67D8CCD6-D880-419B-93A5-FC9539D7F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2493" y="3771615"/>
              <a:ext cx="2905935" cy="757040"/>
            </a:xfrm>
            <a:custGeom>
              <a:avLst/>
              <a:gdLst>
                <a:gd name="T0" fmla="*/ 1784 w 2799"/>
                <a:gd name="T1" fmla="*/ 84 h 739"/>
                <a:gd name="T2" fmla="*/ 589 w 2799"/>
                <a:gd name="T3" fmla="*/ 248 h 739"/>
                <a:gd name="T4" fmla="*/ 0 w 2799"/>
                <a:gd name="T5" fmla="*/ 493 h 739"/>
                <a:gd name="T6" fmla="*/ 629 w 2799"/>
                <a:gd name="T7" fmla="*/ 739 h 739"/>
                <a:gd name="T8" fmla="*/ 1273 w 2799"/>
                <a:gd name="T9" fmla="*/ 572 h 739"/>
                <a:gd name="T10" fmla="*/ 2799 w 2799"/>
                <a:gd name="T11" fmla="*/ 50 h 739"/>
                <a:gd name="T12" fmla="*/ 2797 w 2799"/>
                <a:gd name="T13" fmla="*/ 0 h 739"/>
                <a:gd name="T14" fmla="*/ 1784 w 2799"/>
                <a:gd name="T15" fmla="*/ 84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1784" y="84"/>
                  </a:moveTo>
                  <a:cubicBezTo>
                    <a:pt x="1332" y="132"/>
                    <a:pt x="720" y="220"/>
                    <a:pt x="589" y="248"/>
                  </a:cubicBezTo>
                  <a:cubicBezTo>
                    <a:pt x="208" y="327"/>
                    <a:pt x="0" y="493"/>
                    <a:pt x="0" y="493"/>
                  </a:cubicBezTo>
                  <a:cubicBezTo>
                    <a:pt x="629" y="739"/>
                    <a:pt x="629" y="739"/>
                    <a:pt x="629" y="739"/>
                  </a:cubicBezTo>
                  <a:cubicBezTo>
                    <a:pt x="1273" y="572"/>
                    <a:pt x="1273" y="572"/>
                    <a:pt x="1273" y="572"/>
                  </a:cubicBezTo>
                  <a:cubicBezTo>
                    <a:pt x="2799" y="50"/>
                    <a:pt x="2799" y="50"/>
                    <a:pt x="2799" y="50"/>
                  </a:cubicBezTo>
                  <a:cubicBezTo>
                    <a:pt x="2797" y="0"/>
                    <a:pt x="2797" y="0"/>
                    <a:pt x="2797" y="0"/>
                  </a:cubicBezTo>
                  <a:cubicBezTo>
                    <a:pt x="2780" y="0"/>
                    <a:pt x="2314" y="28"/>
                    <a:pt x="1784" y="84"/>
                  </a:cubicBezTo>
                </a:path>
              </a:pathLst>
            </a:custGeom>
            <a:solidFill>
              <a:srgbClr val="FC9B00">
                <a:lumMod val="5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59EB11E0-6B5B-4357-A2FE-83282B1F60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2493" y="4276308"/>
              <a:ext cx="1090418" cy="1076023"/>
            </a:xfrm>
            <a:prstGeom prst="rect">
              <a:avLst/>
            </a:prstGeom>
            <a:solidFill>
              <a:srgbClr val="FC9B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2" name="Freeform 58">
              <a:extLst>
                <a:ext uri="{FF2B5EF4-FFF2-40B4-BE49-F238E27FC236}">
                  <a16:creationId xmlns:a16="http://schemas.microsoft.com/office/drawing/2014/main" id="{C19D5D8D-13FC-461D-A10F-69331F13C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2911" y="3821866"/>
              <a:ext cx="1815517" cy="1530465"/>
            </a:xfrm>
            <a:custGeom>
              <a:avLst/>
              <a:gdLst>
                <a:gd name="T0" fmla="*/ 0 w 1749"/>
                <a:gd name="T1" fmla="*/ 443 h 1493"/>
                <a:gd name="T2" fmla="*/ 0 w 1749"/>
                <a:gd name="T3" fmla="*/ 1493 h 1493"/>
                <a:gd name="T4" fmla="*/ 1749 w 1749"/>
                <a:gd name="T5" fmla="*/ 393 h 1493"/>
                <a:gd name="T6" fmla="*/ 1749 w 1749"/>
                <a:gd name="T7" fmla="*/ 0 h 1493"/>
                <a:gd name="T8" fmla="*/ 1727 w 1749"/>
                <a:gd name="T9" fmla="*/ 0 h 1493"/>
                <a:gd name="T10" fmla="*/ 0 w 1749"/>
                <a:gd name="T11" fmla="*/ 44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9" h="1493">
                  <a:moveTo>
                    <a:pt x="0" y="443"/>
                  </a:moveTo>
                  <a:cubicBezTo>
                    <a:pt x="0" y="1493"/>
                    <a:pt x="0" y="1493"/>
                    <a:pt x="0" y="1493"/>
                  </a:cubicBezTo>
                  <a:cubicBezTo>
                    <a:pt x="275" y="458"/>
                    <a:pt x="1749" y="393"/>
                    <a:pt x="1749" y="393"/>
                  </a:cubicBezTo>
                  <a:cubicBezTo>
                    <a:pt x="1749" y="0"/>
                    <a:pt x="1749" y="0"/>
                    <a:pt x="1749" y="0"/>
                  </a:cubicBezTo>
                  <a:cubicBezTo>
                    <a:pt x="1749" y="0"/>
                    <a:pt x="1741" y="0"/>
                    <a:pt x="1727" y="0"/>
                  </a:cubicBezTo>
                  <a:cubicBezTo>
                    <a:pt x="1565" y="0"/>
                    <a:pt x="558" y="17"/>
                    <a:pt x="0" y="443"/>
                  </a:cubicBezTo>
                </a:path>
              </a:pathLst>
            </a:custGeom>
            <a:solidFill>
              <a:srgbClr val="FC9B00">
                <a:lumMod val="7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90021F53-7EB9-45C4-8590-AF4B2FACEC65}"/>
                </a:ext>
              </a:extLst>
            </p:cNvPr>
            <p:cNvSpPr/>
            <p:nvPr/>
          </p:nvSpPr>
          <p:spPr>
            <a:xfrm>
              <a:off x="8373291" y="3015391"/>
              <a:ext cx="397975" cy="1596337"/>
            </a:xfrm>
            <a:prstGeom prst="ellipse">
              <a:avLst/>
            </a:prstGeom>
            <a:solidFill>
              <a:srgbClr val="000000">
                <a:alpha val="64000"/>
              </a:srgbClr>
            </a:solidFill>
            <a:ln w="25400" cap="flat" cmpd="sng" algn="ctr">
              <a:noFill/>
              <a:prstDash val="solid"/>
            </a:ln>
            <a:effectLst>
              <a:softEdge rad="139700"/>
            </a:effectLst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38" name="Google Shape;9616;p66">
              <a:extLst>
                <a:ext uri="{FF2B5EF4-FFF2-40B4-BE49-F238E27FC236}">
                  <a16:creationId xmlns:a16="http://schemas.microsoft.com/office/drawing/2014/main" id="{B00FD162-7213-4F5D-ADC5-75CE9D6744FA}"/>
                </a:ext>
              </a:extLst>
            </p:cNvPr>
            <p:cNvGrpSpPr/>
            <p:nvPr/>
          </p:nvGrpSpPr>
          <p:grpSpPr>
            <a:xfrm>
              <a:off x="5161935" y="2389237"/>
              <a:ext cx="646705" cy="638608"/>
              <a:chOff x="2623237" y="2431047"/>
              <a:chExt cx="355024" cy="332630"/>
            </a:xfrm>
            <a:solidFill>
              <a:schemeClr val="bg1"/>
            </a:solidFill>
          </p:grpSpPr>
          <p:sp>
            <p:nvSpPr>
              <p:cNvPr id="139" name="Google Shape;9617;p66">
                <a:extLst>
                  <a:ext uri="{FF2B5EF4-FFF2-40B4-BE49-F238E27FC236}">
                    <a16:creationId xmlns:a16="http://schemas.microsoft.com/office/drawing/2014/main" id="{A72F8741-9585-441A-9C39-5C8F46074583}"/>
                  </a:ext>
                </a:extLst>
              </p:cNvPr>
              <p:cNvSpPr/>
              <p:nvPr/>
            </p:nvSpPr>
            <p:spPr>
              <a:xfrm>
                <a:off x="2655856" y="2604370"/>
                <a:ext cx="48579" cy="64506"/>
              </a:xfrm>
              <a:custGeom>
                <a:avLst/>
                <a:gdLst/>
                <a:ahLst/>
                <a:cxnLst/>
                <a:rect l="l" t="t" r="r" b="b"/>
                <a:pathLst>
                  <a:path w="1525" h="2025" extrusionOk="0">
                    <a:moveTo>
                      <a:pt x="762" y="346"/>
                    </a:moveTo>
                    <a:cubicBezTo>
                      <a:pt x="1000" y="346"/>
                      <a:pt x="1191" y="536"/>
                      <a:pt x="1191" y="774"/>
                    </a:cubicBezTo>
                    <a:lnTo>
                      <a:pt x="1191" y="1715"/>
                    </a:lnTo>
                    <a:lnTo>
                      <a:pt x="345" y="1715"/>
                    </a:lnTo>
                    <a:lnTo>
                      <a:pt x="345" y="774"/>
                    </a:lnTo>
                    <a:lnTo>
                      <a:pt x="334" y="774"/>
                    </a:lnTo>
                    <a:cubicBezTo>
                      <a:pt x="334" y="536"/>
                      <a:pt x="524" y="346"/>
                      <a:pt x="762" y="346"/>
                    </a:cubicBezTo>
                    <a:close/>
                    <a:moveTo>
                      <a:pt x="762" y="0"/>
                    </a:moveTo>
                    <a:cubicBezTo>
                      <a:pt x="345" y="0"/>
                      <a:pt x="0" y="346"/>
                      <a:pt x="0" y="762"/>
                    </a:cubicBezTo>
                    <a:lnTo>
                      <a:pt x="0" y="1858"/>
                    </a:lnTo>
                    <a:cubicBezTo>
                      <a:pt x="0" y="1953"/>
                      <a:pt x="72" y="2024"/>
                      <a:pt x="167" y="2024"/>
                    </a:cubicBezTo>
                    <a:lnTo>
                      <a:pt x="1357" y="2024"/>
                    </a:lnTo>
                    <a:cubicBezTo>
                      <a:pt x="1441" y="2024"/>
                      <a:pt x="1524" y="1953"/>
                      <a:pt x="1524" y="1858"/>
                    </a:cubicBezTo>
                    <a:lnTo>
                      <a:pt x="1524" y="762"/>
                    </a:lnTo>
                    <a:cubicBezTo>
                      <a:pt x="1524" y="346"/>
                      <a:pt x="1179" y="0"/>
                      <a:pt x="762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9618;p66">
                <a:extLst>
                  <a:ext uri="{FF2B5EF4-FFF2-40B4-BE49-F238E27FC236}">
                    <a16:creationId xmlns:a16="http://schemas.microsoft.com/office/drawing/2014/main" id="{5DB80681-B357-48E0-A1EC-031FB5A830B0}"/>
                  </a:ext>
                </a:extLst>
              </p:cNvPr>
              <p:cNvSpPr/>
              <p:nvPr/>
            </p:nvSpPr>
            <p:spPr>
              <a:xfrm>
                <a:off x="2623237" y="2431047"/>
                <a:ext cx="355024" cy="332630"/>
              </a:xfrm>
              <a:custGeom>
                <a:avLst/>
                <a:gdLst/>
                <a:ahLst/>
                <a:cxnLst/>
                <a:rect l="l" t="t" r="r" b="b"/>
                <a:pathLst>
                  <a:path w="11145" h="10442" extrusionOk="0">
                    <a:moveTo>
                      <a:pt x="8692" y="2608"/>
                    </a:moveTo>
                    <a:cubicBezTo>
                      <a:pt x="8716" y="2608"/>
                      <a:pt x="8751" y="2643"/>
                      <a:pt x="8751" y="2667"/>
                    </a:cubicBezTo>
                    <a:lnTo>
                      <a:pt x="8751" y="3024"/>
                    </a:lnTo>
                    <a:cubicBezTo>
                      <a:pt x="8751" y="3060"/>
                      <a:pt x="8716" y="3084"/>
                      <a:pt x="8692" y="3084"/>
                    </a:cubicBezTo>
                    <a:lnTo>
                      <a:pt x="2453" y="3084"/>
                    </a:lnTo>
                    <a:cubicBezTo>
                      <a:pt x="2441" y="3084"/>
                      <a:pt x="2405" y="3060"/>
                      <a:pt x="2405" y="3024"/>
                    </a:cubicBezTo>
                    <a:lnTo>
                      <a:pt x="2405" y="2667"/>
                    </a:lnTo>
                    <a:cubicBezTo>
                      <a:pt x="2405" y="2643"/>
                      <a:pt x="2441" y="2608"/>
                      <a:pt x="2465" y="2608"/>
                    </a:cubicBezTo>
                    <a:close/>
                    <a:moveTo>
                      <a:pt x="8096" y="3405"/>
                    </a:moveTo>
                    <a:lnTo>
                      <a:pt x="8096" y="3834"/>
                    </a:lnTo>
                    <a:lnTo>
                      <a:pt x="7977" y="3953"/>
                    </a:lnTo>
                    <a:lnTo>
                      <a:pt x="7227" y="3953"/>
                    </a:lnTo>
                    <a:lnTo>
                      <a:pt x="7108" y="3834"/>
                    </a:lnTo>
                    <a:lnTo>
                      <a:pt x="7108" y="3405"/>
                    </a:lnTo>
                    <a:close/>
                    <a:moveTo>
                      <a:pt x="4048" y="3417"/>
                    </a:moveTo>
                    <a:lnTo>
                      <a:pt x="4048" y="3846"/>
                    </a:lnTo>
                    <a:lnTo>
                      <a:pt x="3929" y="3965"/>
                    </a:lnTo>
                    <a:lnTo>
                      <a:pt x="3179" y="3965"/>
                    </a:lnTo>
                    <a:lnTo>
                      <a:pt x="3060" y="3846"/>
                    </a:lnTo>
                    <a:lnTo>
                      <a:pt x="3060" y="3417"/>
                    </a:lnTo>
                    <a:close/>
                    <a:moveTo>
                      <a:pt x="2739" y="3417"/>
                    </a:moveTo>
                    <a:lnTo>
                      <a:pt x="2739" y="3905"/>
                    </a:lnTo>
                    <a:cubicBezTo>
                      <a:pt x="2739" y="3953"/>
                      <a:pt x="2751" y="4001"/>
                      <a:pt x="2774" y="4025"/>
                    </a:cubicBezTo>
                    <a:lnTo>
                      <a:pt x="2941" y="4191"/>
                    </a:lnTo>
                    <a:lnTo>
                      <a:pt x="2941" y="4667"/>
                    </a:lnTo>
                    <a:lnTo>
                      <a:pt x="357" y="4667"/>
                    </a:lnTo>
                    <a:lnTo>
                      <a:pt x="476" y="3453"/>
                    </a:lnTo>
                    <a:cubicBezTo>
                      <a:pt x="476" y="3429"/>
                      <a:pt x="500" y="3417"/>
                      <a:pt x="536" y="3417"/>
                    </a:cubicBezTo>
                    <a:close/>
                    <a:moveTo>
                      <a:pt x="10621" y="3417"/>
                    </a:moveTo>
                    <a:cubicBezTo>
                      <a:pt x="10656" y="3417"/>
                      <a:pt x="10668" y="3429"/>
                      <a:pt x="10680" y="3453"/>
                    </a:cubicBezTo>
                    <a:lnTo>
                      <a:pt x="10799" y="4667"/>
                    </a:lnTo>
                    <a:lnTo>
                      <a:pt x="8204" y="4667"/>
                    </a:lnTo>
                    <a:lnTo>
                      <a:pt x="8204" y="4191"/>
                    </a:lnTo>
                    <a:lnTo>
                      <a:pt x="8382" y="4025"/>
                    </a:lnTo>
                    <a:cubicBezTo>
                      <a:pt x="8406" y="4001"/>
                      <a:pt x="8418" y="3953"/>
                      <a:pt x="8418" y="3905"/>
                    </a:cubicBezTo>
                    <a:lnTo>
                      <a:pt x="8418" y="3417"/>
                    </a:lnTo>
                    <a:close/>
                    <a:moveTo>
                      <a:pt x="3834" y="4298"/>
                    </a:moveTo>
                    <a:lnTo>
                      <a:pt x="3834" y="7644"/>
                    </a:lnTo>
                    <a:lnTo>
                      <a:pt x="3286" y="7644"/>
                    </a:lnTo>
                    <a:lnTo>
                      <a:pt x="3286" y="4298"/>
                    </a:lnTo>
                    <a:close/>
                    <a:moveTo>
                      <a:pt x="7870" y="4298"/>
                    </a:moveTo>
                    <a:lnTo>
                      <a:pt x="7870" y="7644"/>
                    </a:lnTo>
                    <a:lnTo>
                      <a:pt x="7323" y="7644"/>
                    </a:lnTo>
                    <a:lnTo>
                      <a:pt x="7323" y="4298"/>
                    </a:lnTo>
                    <a:close/>
                    <a:moveTo>
                      <a:pt x="5563" y="6230"/>
                    </a:moveTo>
                    <a:cubicBezTo>
                      <a:pt x="5617" y="6230"/>
                      <a:pt x="5674" y="6245"/>
                      <a:pt x="5727" y="6275"/>
                    </a:cubicBezTo>
                    <a:lnTo>
                      <a:pt x="6013" y="6465"/>
                    </a:lnTo>
                    <a:cubicBezTo>
                      <a:pt x="6084" y="6513"/>
                      <a:pt x="6132" y="6596"/>
                      <a:pt x="6132" y="6692"/>
                    </a:cubicBezTo>
                    <a:lnTo>
                      <a:pt x="6132" y="8525"/>
                    </a:lnTo>
                    <a:lnTo>
                      <a:pt x="5013" y="8525"/>
                    </a:lnTo>
                    <a:lnTo>
                      <a:pt x="5013" y="6692"/>
                    </a:lnTo>
                    <a:cubicBezTo>
                      <a:pt x="5013" y="6596"/>
                      <a:pt x="5060" y="6513"/>
                      <a:pt x="5132" y="6465"/>
                    </a:cubicBezTo>
                    <a:lnTo>
                      <a:pt x="5418" y="6275"/>
                    </a:lnTo>
                    <a:cubicBezTo>
                      <a:pt x="5459" y="6245"/>
                      <a:pt x="5510" y="6230"/>
                      <a:pt x="5563" y="6230"/>
                    </a:cubicBezTo>
                    <a:close/>
                    <a:moveTo>
                      <a:pt x="3929" y="7989"/>
                    </a:moveTo>
                    <a:lnTo>
                      <a:pt x="4048" y="8108"/>
                    </a:lnTo>
                    <a:lnTo>
                      <a:pt x="4048" y="8537"/>
                    </a:lnTo>
                    <a:lnTo>
                      <a:pt x="3060" y="8537"/>
                    </a:lnTo>
                    <a:lnTo>
                      <a:pt x="3060" y="8108"/>
                    </a:lnTo>
                    <a:lnTo>
                      <a:pt x="3179" y="7989"/>
                    </a:lnTo>
                    <a:close/>
                    <a:moveTo>
                      <a:pt x="7954" y="7989"/>
                    </a:moveTo>
                    <a:lnTo>
                      <a:pt x="8073" y="8108"/>
                    </a:lnTo>
                    <a:lnTo>
                      <a:pt x="8073" y="8537"/>
                    </a:lnTo>
                    <a:lnTo>
                      <a:pt x="7096" y="8537"/>
                    </a:lnTo>
                    <a:lnTo>
                      <a:pt x="7096" y="8525"/>
                    </a:lnTo>
                    <a:lnTo>
                      <a:pt x="7096" y="8108"/>
                    </a:lnTo>
                    <a:lnTo>
                      <a:pt x="7215" y="7989"/>
                    </a:lnTo>
                    <a:close/>
                    <a:moveTo>
                      <a:pt x="6787" y="3429"/>
                    </a:moveTo>
                    <a:lnTo>
                      <a:pt x="6787" y="3917"/>
                    </a:lnTo>
                    <a:cubicBezTo>
                      <a:pt x="6787" y="3965"/>
                      <a:pt x="6799" y="4013"/>
                      <a:pt x="6834" y="4036"/>
                    </a:cubicBezTo>
                    <a:lnTo>
                      <a:pt x="7013" y="4215"/>
                    </a:lnTo>
                    <a:lnTo>
                      <a:pt x="7013" y="7763"/>
                    </a:lnTo>
                    <a:lnTo>
                      <a:pt x="6834" y="7942"/>
                    </a:lnTo>
                    <a:cubicBezTo>
                      <a:pt x="6799" y="7966"/>
                      <a:pt x="6787" y="8013"/>
                      <a:pt x="6787" y="8061"/>
                    </a:cubicBezTo>
                    <a:lnTo>
                      <a:pt x="6787" y="8549"/>
                    </a:lnTo>
                    <a:lnTo>
                      <a:pt x="6477" y="8525"/>
                    </a:lnTo>
                    <a:lnTo>
                      <a:pt x="6477" y="6692"/>
                    </a:lnTo>
                    <a:cubicBezTo>
                      <a:pt x="6477" y="6501"/>
                      <a:pt x="6370" y="6299"/>
                      <a:pt x="6203" y="6180"/>
                    </a:cubicBezTo>
                    <a:lnTo>
                      <a:pt x="5918" y="5989"/>
                    </a:lnTo>
                    <a:cubicBezTo>
                      <a:pt x="5816" y="5924"/>
                      <a:pt x="5703" y="5891"/>
                      <a:pt x="5589" y="5891"/>
                    </a:cubicBezTo>
                    <a:cubicBezTo>
                      <a:pt x="5474" y="5891"/>
                      <a:pt x="5358" y="5924"/>
                      <a:pt x="5251" y="5989"/>
                    </a:cubicBezTo>
                    <a:lnTo>
                      <a:pt x="4965" y="6180"/>
                    </a:lnTo>
                    <a:cubicBezTo>
                      <a:pt x="4810" y="6299"/>
                      <a:pt x="4703" y="6477"/>
                      <a:pt x="4703" y="6692"/>
                    </a:cubicBezTo>
                    <a:lnTo>
                      <a:pt x="4703" y="8525"/>
                    </a:lnTo>
                    <a:lnTo>
                      <a:pt x="4394" y="8525"/>
                    </a:lnTo>
                    <a:lnTo>
                      <a:pt x="4394" y="8025"/>
                    </a:lnTo>
                    <a:cubicBezTo>
                      <a:pt x="4394" y="7989"/>
                      <a:pt x="4370" y="7942"/>
                      <a:pt x="4346" y="7906"/>
                    </a:cubicBezTo>
                    <a:lnTo>
                      <a:pt x="4167" y="7751"/>
                    </a:lnTo>
                    <a:lnTo>
                      <a:pt x="4167" y="4203"/>
                    </a:lnTo>
                    <a:lnTo>
                      <a:pt x="4346" y="4036"/>
                    </a:lnTo>
                    <a:cubicBezTo>
                      <a:pt x="4370" y="4013"/>
                      <a:pt x="4394" y="3965"/>
                      <a:pt x="4394" y="3917"/>
                    </a:cubicBezTo>
                    <a:lnTo>
                      <a:pt x="4394" y="3429"/>
                    </a:lnTo>
                    <a:close/>
                    <a:moveTo>
                      <a:pt x="8525" y="8847"/>
                    </a:moveTo>
                    <a:lnTo>
                      <a:pt x="8525" y="9311"/>
                    </a:lnTo>
                    <a:lnTo>
                      <a:pt x="2631" y="9311"/>
                    </a:lnTo>
                    <a:lnTo>
                      <a:pt x="2631" y="8847"/>
                    </a:lnTo>
                    <a:close/>
                    <a:moveTo>
                      <a:pt x="1858" y="9632"/>
                    </a:moveTo>
                    <a:lnTo>
                      <a:pt x="1858" y="10097"/>
                    </a:lnTo>
                    <a:lnTo>
                      <a:pt x="607" y="10097"/>
                    </a:lnTo>
                    <a:lnTo>
                      <a:pt x="607" y="9632"/>
                    </a:lnTo>
                    <a:close/>
                    <a:moveTo>
                      <a:pt x="8978" y="9632"/>
                    </a:moveTo>
                    <a:lnTo>
                      <a:pt x="8978" y="10097"/>
                    </a:lnTo>
                    <a:lnTo>
                      <a:pt x="2203" y="10097"/>
                    </a:lnTo>
                    <a:lnTo>
                      <a:pt x="2203" y="9632"/>
                    </a:lnTo>
                    <a:close/>
                    <a:moveTo>
                      <a:pt x="10549" y="9632"/>
                    </a:moveTo>
                    <a:lnTo>
                      <a:pt x="10549" y="10097"/>
                    </a:lnTo>
                    <a:lnTo>
                      <a:pt x="9299" y="10097"/>
                    </a:lnTo>
                    <a:lnTo>
                      <a:pt x="9299" y="9632"/>
                    </a:lnTo>
                    <a:close/>
                    <a:moveTo>
                      <a:pt x="5566" y="0"/>
                    </a:moveTo>
                    <a:cubicBezTo>
                      <a:pt x="5531" y="0"/>
                      <a:pt x="5495" y="12"/>
                      <a:pt x="5465" y="36"/>
                    </a:cubicBezTo>
                    <a:lnTo>
                      <a:pt x="4417" y="857"/>
                    </a:lnTo>
                    <a:cubicBezTo>
                      <a:pt x="4346" y="917"/>
                      <a:pt x="4334" y="1024"/>
                      <a:pt x="4394" y="1096"/>
                    </a:cubicBezTo>
                    <a:cubicBezTo>
                      <a:pt x="4427" y="1136"/>
                      <a:pt x="4473" y="1158"/>
                      <a:pt x="4521" y="1158"/>
                    </a:cubicBezTo>
                    <a:cubicBezTo>
                      <a:pt x="4557" y="1158"/>
                      <a:pt x="4596" y="1145"/>
                      <a:pt x="4632" y="1119"/>
                    </a:cubicBezTo>
                    <a:lnTo>
                      <a:pt x="5560" y="393"/>
                    </a:lnTo>
                    <a:lnTo>
                      <a:pt x="8025" y="2298"/>
                    </a:lnTo>
                    <a:lnTo>
                      <a:pt x="3143" y="2298"/>
                    </a:lnTo>
                    <a:lnTo>
                      <a:pt x="4036" y="1596"/>
                    </a:lnTo>
                    <a:cubicBezTo>
                      <a:pt x="4108" y="1536"/>
                      <a:pt x="4120" y="1441"/>
                      <a:pt x="4060" y="1358"/>
                    </a:cubicBezTo>
                    <a:cubicBezTo>
                      <a:pt x="4026" y="1317"/>
                      <a:pt x="3977" y="1296"/>
                      <a:pt x="3928" y="1296"/>
                    </a:cubicBezTo>
                    <a:cubicBezTo>
                      <a:pt x="3891" y="1296"/>
                      <a:pt x="3853" y="1308"/>
                      <a:pt x="3822" y="1334"/>
                    </a:cubicBezTo>
                    <a:lnTo>
                      <a:pt x="2584" y="2298"/>
                    </a:lnTo>
                    <a:lnTo>
                      <a:pt x="2453" y="2298"/>
                    </a:lnTo>
                    <a:cubicBezTo>
                      <a:pt x="2250" y="2298"/>
                      <a:pt x="2072" y="2477"/>
                      <a:pt x="2072" y="2691"/>
                    </a:cubicBezTo>
                    <a:lnTo>
                      <a:pt x="2072" y="3048"/>
                    </a:lnTo>
                    <a:lnTo>
                      <a:pt x="2072" y="3108"/>
                    </a:lnTo>
                    <a:lnTo>
                      <a:pt x="524" y="3108"/>
                    </a:lnTo>
                    <a:cubicBezTo>
                      <a:pt x="322" y="3108"/>
                      <a:pt x="167" y="3251"/>
                      <a:pt x="131" y="3441"/>
                    </a:cubicBezTo>
                    <a:lnTo>
                      <a:pt x="0" y="4834"/>
                    </a:lnTo>
                    <a:cubicBezTo>
                      <a:pt x="0" y="4870"/>
                      <a:pt x="12" y="4918"/>
                      <a:pt x="48" y="4953"/>
                    </a:cubicBezTo>
                    <a:cubicBezTo>
                      <a:pt x="72" y="4977"/>
                      <a:pt x="119" y="5013"/>
                      <a:pt x="167" y="5013"/>
                    </a:cubicBezTo>
                    <a:lnTo>
                      <a:pt x="262" y="5013"/>
                    </a:lnTo>
                    <a:lnTo>
                      <a:pt x="262" y="5822"/>
                    </a:lnTo>
                    <a:cubicBezTo>
                      <a:pt x="262" y="5918"/>
                      <a:pt x="345" y="5989"/>
                      <a:pt x="429" y="5989"/>
                    </a:cubicBezTo>
                    <a:cubicBezTo>
                      <a:pt x="524" y="5989"/>
                      <a:pt x="596" y="5918"/>
                      <a:pt x="596" y="5822"/>
                    </a:cubicBezTo>
                    <a:lnTo>
                      <a:pt x="596" y="5013"/>
                    </a:lnTo>
                    <a:lnTo>
                      <a:pt x="2965" y="5013"/>
                    </a:lnTo>
                    <a:lnTo>
                      <a:pt x="2965" y="7763"/>
                    </a:lnTo>
                    <a:lnTo>
                      <a:pt x="2798" y="7930"/>
                    </a:lnTo>
                    <a:cubicBezTo>
                      <a:pt x="2762" y="7954"/>
                      <a:pt x="2751" y="8001"/>
                      <a:pt x="2751" y="8049"/>
                    </a:cubicBezTo>
                    <a:lnTo>
                      <a:pt x="2751" y="8537"/>
                    </a:lnTo>
                    <a:lnTo>
                      <a:pt x="2489" y="8537"/>
                    </a:lnTo>
                    <a:cubicBezTo>
                      <a:pt x="2393" y="8537"/>
                      <a:pt x="2322" y="8608"/>
                      <a:pt x="2322" y="8704"/>
                    </a:cubicBezTo>
                    <a:lnTo>
                      <a:pt x="2322" y="9323"/>
                    </a:lnTo>
                    <a:lnTo>
                      <a:pt x="643" y="9323"/>
                    </a:lnTo>
                    <a:lnTo>
                      <a:pt x="643" y="6584"/>
                    </a:lnTo>
                    <a:cubicBezTo>
                      <a:pt x="643" y="6501"/>
                      <a:pt x="560" y="6418"/>
                      <a:pt x="476" y="6418"/>
                    </a:cubicBezTo>
                    <a:cubicBezTo>
                      <a:pt x="381" y="6418"/>
                      <a:pt x="310" y="6501"/>
                      <a:pt x="310" y="6584"/>
                    </a:cubicBezTo>
                    <a:lnTo>
                      <a:pt x="310" y="10275"/>
                    </a:lnTo>
                    <a:cubicBezTo>
                      <a:pt x="310" y="10371"/>
                      <a:pt x="381" y="10442"/>
                      <a:pt x="476" y="10442"/>
                    </a:cubicBezTo>
                    <a:lnTo>
                      <a:pt x="10740" y="10442"/>
                    </a:lnTo>
                    <a:cubicBezTo>
                      <a:pt x="10835" y="10442"/>
                      <a:pt x="10906" y="10371"/>
                      <a:pt x="10906" y="10275"/>
                    </a:cubicBezTo>
                    <a:lnTo>
                      <a:pt x="10906" y="8347"/>
                    </a:lnTo>
                    <a:cubicBezTo>
                      <a:pt x="10906" y="8251"/>
                      <a:pt x="10835" y="8180"/>
                      <a:pt x="10740" y="8180"/>
                    </a:cubicBezTo>
                    <a:cubicBezTo>
                      <a:pt x="10656" y="8180"/>
                      <a:pt x="10585" y="8251"/>
                      <a:pt x="10585" y="8347"/>
                    </a:cubicBezTo>
                    <a:lnTo>
                      <a:pt x="10585" y="9323"/>
                    </a:lnTo>
                    <a:lnTo>
                      <a:pt x="8894" y="9323"/>
                    </a:lnTo>
                    <a:lnTo>
                      <a:pt x="8894" y="8704"/>
                    </a:lnTo>
                    <a:cubicBezTo>
                      <a:pt x="8894" y="8608"/>
                      <a:pt x="8823" y="8537"/>
                      <a:pt x="8739" y="8537"/>
                    </a:cubicBezTo>
                    <a:lnTo>
                      <a:pt x="8466" y="8537"/>
                    </a:lnTo>
                    <a:lnTo>
                      <a:pt x="8466" y="8049"/>
                    </a:lnTo>
                    <a:cubicBezTo>
                      <a:pt x="8466" y="8001"/>
                      <a:pt x="8454" y="7954"/>
                      <a:pt x="8418" y="7930"/>
                    </a:cubicBezTo>
                    <a:lnTo>
                      <a:pt x="8239" y="7763"/>
                    </a:lnTo>
                    <a:lnTo>
                      <a:pt x="8239" y="5013"/>
                    </a:lnTo>
                    <a:lnTo>
                      <a:pt x="10549" y="5013"/>
                    </a:lnTo>
                    <a:lnTo>
                      <a:pt x="10549" y="7585"/>
                    </a:lnTo>
                    <a:cubicBezTo>
                      <a:pt x="10549" y="7668"/>
                      <a:pt x="10621" y="7751"/>
                      <a:pt x="10716" y="7751"/>
                    </a:cubicBezTo>
                    <a:cubicBezTo>
                      <a:pt x="10799" y="7751"/>
                      <a:pt x="10883" y="7668"/>
                      <a:pt x="10883" y="7585"/>
                    </a:cubicBezTo>
                    <a:lnTo>
                      <a:pt x="10883" y="5013"/>
                    </a:lnTo>
                    <a:lnTo>
                      <a:pt x="10978" y="5013"/>
                    </a:lnTo>
                    <a:cubicBezTo>
                      <a:pt x="11025" y="5013"/>
                      <a:pt x="11073" y="4989"/>
                      <a:pt x="11097" y="4953"/>
                    </a:cubicBezTo>
                    <a:cubicBezTo>
                      <a:pt x="11133" y="4906"/>
                      <a:pt x="11144" y="4858"/>
                      <a:pt x="11133" y="4810"/>
                    </a:cubicBezTo>
                    <a:lnTo>
                      <a:pt x="11002" y="3429"/>
                    </a:lnTo>
                    <a:cubicBezTo>
                      <a:pt x="10978" y="3239"/>
                      <a:pt x="10811" y="3084"/>
                      <a:pt x="10609" y="3084"/>
                    </a:cubicBezTo>
                    <a:lnTo>
                      <a:pt x="9061" y="3084"/>
                    </a:lnTo>
                    <a:lnTo>
                      <a:pt x="9061" y="3024"/>
                    </a:lnTo>
                    <a:lnTo>
                      <a:pt x="9061" y="2667"/>
                    </a:lnTo>
                    <a:cubicBezTo>
                      <a:pt x="9061" y="2465"/>
                      <a:pt x="8882" y="2286"/>
                      <a:pt x="8680" y="2286"/>
                    </a:cubicBezTo>
                    <a:lnTo>
                      <a:pt x="8537" y="2286"/>
                    </a:lnTo>
                    <a:lnTo>
                      <a:pt x="5668" y="36"/>
                    </a:lnTo>
                    <a:cubicBezTo>
                      <a:pt x="5638" y="12"/>
                      <a:pt x="5602" y="0"/>
                      <a:pt x="5566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1" name="Google Shape;9619;p66">
                <a:extLst>
                  <a:ext uri="{FF2B5EF4-FFF2-40B4-BE49-F238E27FC236}">
                    <a16:creationId xmlns:a16="http://schemas.microsoft.com/office/drawing/2014/main" id="{A0A30C39-DC27-4F6C-98A2-1143683BCF83}"/>
                  </a:ext>
                </a:extLst>
              </p:cNvPr>
              <p:cNvSpPr/>
              <p:nvPr/>
            </p:nvSpPr>
            <p:spPr>
              <a:xfrm>
                <a:off x="2897827" y="2604753"/>
                <a:ext cx="48197" cy="64506"/>
              </a:xfrm>
              <a:custGeom>
                <a:avLst/>
                <a:gdLst/>
                <a:ahLst/>
                <a:cxnLst/>
                <a:rect l="l" t="t" r="r" b="b"/>
                <a:pathLst>
                  <a:path w="1513" h="2025" extrusionOk="0">
                    <a:moveTo>
                      <a:pt x="762" y="334"/>
                    </a:moveTo>
                    <a:cubicBezTo>
                      <a:pt x="989" y="334"/>
                      <a:pt x="1191" y="524"/>
                      <a:pt x="1191" y="762"/>
                    </a:cubicBezTo>
                    <a:lnTo>
                      <a:pt x="1191" y="1703"/>
                    </a:lnTo>
                    <a:lnTo>
                      <a:pt x="334" y="1703"/>
                    </a:lnTo>
                    <a:lnTo>
                      <a:pt x="334" y="762"/>
                    </a:lnTo>
                    <a:cubicBezTo>
                      <a:pt x="334" y="524"/>
                      <a:pt x="524" y="334"/>
                      <a:pt x="762" y="334"/>
                    </a:cubicBezTo>
                    <a:close/>
                    <a:moveTo>
                      <a:pt x="750" y="0"/>
                    </a:moveTo>
                    <a:cubicBezTo>
                      <a:pt x="334" y="0"/>
                      <a:pt x="0" y="346"/>
                      <a:pt x="0" y="762"/>
                    </a:cubicBezTo>
                    <a:lnTo>
                      <a:pt x="0" y="1858"/>
                    </a:lnTo>
                    <a:cubicBezTo>
                      <a:pt x="0" y="1953"/>
                      <a:pt x="72" y="2024"/>
                      <a:pt x="155" y="2024"/>
                    </a:cubicBezTo>
                    <a:lnTo>
                      <a:pt x="1346" y="2024"/>
                    </a:lnTo>
                    <a:cubicBezTo>
                      <a:pt x="1441" y="2024"/>
                      <a:pt x="1512" y="1953"/>
                      <a:pt x="1512" y="1858"/>
                    </a:cubicBezTo>
                    <a:lnTo>
                      <a:pt x="1512" y="762"/>
                    </a:lnTo>
                    <a:cubicBezTo>
                      <a:pt x="1512" y="346"/>
                      <a:pt x="1167" y="0"/>
                      <a:pt x="750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9620;p66">
                <a:extLst>
                  <a:ext uri="{FF2B5EF4-FFF2-40B4-BE49-F238E27FC236}">
                    <a16:creationId xmlns:a16="http://schemas.microsoft.com/office/drawing/2014/main" id="{F1C6113E-D532-4226-B621-343CA3E908A8}"/>
                  </a:ext>
                </a:extLst>
              </p:cNvPr>
              <p:cNvSpPr/>
              <p:nvPr/>
            </p:nvSpPr>
            <p:spPr>
              <a:xfrm>
                <a:off x="2775695" y="2551650"/>
                <a:ext cx="51223" cy="51223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608" extrusionOk="0">
                    <a:moveTo>
                      <a:pt x="810" y="310"/>
                    </a:moveTo>
                    <a:cubicBezTo>
                      <a:pt x="1060" y="310"/>
                      <a:pt x="1286" y="524"/>
                      <a:pt x="1286" y="786"/>
                    </a:cubicBezTo>
                    <a:cubicBezTo>
                      <a:pt x="1263" y="1060"/>
                      <a:pt x="1060" y="1262"/>
                      <a:pt x="810" y="1262"/>
                    </a:cubicBezTo>
                    <a:cubicBezTo>
                      <a:pt x="560" y="1262"/>
                      <a:pt x="334" y="1060"/>
                      <a:pt x="334" y="786"/>
                    </a:cubicBezTo>
                    <a:cubicBezTo>
                      <a:pt x="334" y="536"/>
                      <a:pt x="536" y="310"/>
                      <a:pt x="810" y="310"/>
                    </a:cubicBezTo>
                    <a:close/>
                    <a:moveTo>
                      <a:pt x="810" y="0"/>
                    </a:moveTo>
                    <a:cubicBezTo>
                      <a:pt x="358" y="0"/>
                      <a:pt x="1" y="358"/>
                      <a:pt x="1" y="810"/>
                    </a:cubicBezTo>
                    <a:cubicBezTo>
                      <a:pt x="1" y="1251"/>
                      <a:pt x="358" y="1608"/>
                      <a:pt x="810" y="1608"/>
                    </a:cubicBezTo>
                    <a:cubicBezTo>
                      <a:pt x="1251" y="1608"/>
                      <a:pt x="1608" y="1251"/>
                      <a:pt x="1608" y="810"/>
                    </a:cubicBezTo>
                    <a:cubicBezTo>
                      <a:pt x="1596" y="358"/>
                      <a:pt x="1239" y="0"/>
                      <a:pt x="810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3" name="Google Shape;9225;p66">
              <a:extLst>
                <a:ext uri="{FF2B5EF4-FFF2-40B4-BE49-F238E27FC236}">
                  <a16:creationId xmlns:a16="http://schemas.microsoft.com/office/drawing/2014/main" id="{9A23B012-0677-4EB3-B469-1C18D277CC12}"/>
                </a:ext>
              </a:extLst>
            </p:cNvPr>
            <p:cNvGrpSpPr/>
            <p:nvPr/>
          </p:nvGrpSpPr>
          <p:grpSpPr>
            <a:xfrm>
              <a:off x="6455039" y="4498175"/>
              <a:ext cx="531190" cy="697965"/>
              <a:chOff x="2487439" y="4280740"/>
              <a:chExt cx="198775" cy="348972"/>
            </a:xfrm>
            <a:solidFill>
              <a:schemeClr val="bg1"/>
            </a:solidFill>
          </p:grpSpPr>
          <p:sp>
            <p:nvSpPr>
              <p:cNvPr id="144" name="Google Shape;9226;p66">
                <a:extLst>
                  <a:ext uri="{FF2B5EF4-FFF2-40B4-BE49-F238E27FC236}">
                    <a16:creationId xmlns:a16="http://schemas.microsoft.com/office/drawing/2014/main" id="{DEAE66A5-60DE-4C2C-9593-0B5DB338A93D}"/>
                  </a:ext>
                </a:extLst>
              </p:cNvPr>
              <p:cNvSpPr/>
              <p:nvPr/>
            </p:nvSpPr>
            <p:spPr>
              <a:xfrm>
                <a:off x="2487439" y="4280740"/>
                <a:ext cx="198775" cy="348972"/>
              </a:xfrm>
              <a:custGeom>
                <a:avLst/>
                <a:gdLst/>
                <a:ahLst/>
                <a:cxnLst/>
                <a:rect l="l" t="t" r="r" b="b"/>
                <a:pathLst>
                  <a:path w="6240" h="10955" extrusionOk="0">
                    <a:moveTo>
                      <a:pt x="5644" y="358"/>
                    </a:moveTo>
                    <a:lnTo>
                      <a:pt x="5644" y="2870"/>
                    </a:lnTo>
                    <a:cubicBezTo>
                      <a:pt x="5644" y="4001"/>
                      <a:pt x="4882" y="5013"/>
                      <a:pt x="3787" y="5311"/>
                    </a:cubicBezTo>
                    <a:cubicBezTo>
                      <a:pt x="3716" y="5323"/>
                      <a:pt x="3656" y="5406"/>
                      <a:pt x="3656" y="5478"/>
                    </a:cubicBezTo>
                    <a:cubicBezTo>
                      <a:pt x="3656" y="5549"/>
                      <a:pt x="3716" y="5621"/>
                      <a:pt x="3787" y="5644"/>
                    </a:cubicBezTo>
                    <a:cubicBezTo>
                      <a:pt x="4882" y="5942"/>
                      <a:pt x="5644" y="6954"/>
                      <a:pt x="5644" y="8085"/>
                    </a:cubicBezTo>
                    <a:lnTo>
                      <a:pt x="5644" y="10597"/>
                    </a:lnTo>
                    <a:lnTo>
                      <a:pt x="584" y="10597"/>
                    </a:lnTo>
                    <a:lnTo>
                      <a:pt x="584" y="8085"/>
                    </a:lnTo>
                    <a:cubicBezTo>
                      <a:pt x="584" y="6954"/>
                      <a:pt x="1346" y="5942"/>
                      <a:pt x="2442" y="5644"/>
                    </a:cubicBezTo>
                    <a:cubicBezTo>
                      <a:pt x="2525" y="5621"/>
                      <a:pt x="2573" y="5549"/>
                      <a:pt x="2573" y="5478"/>
                    </a:cubicBezTo>
                    <a:cubicBezTo>
                      <a:pt x="2573" y="5406"/>
                      <a:pt x="2525" y="5323"/>
                      <a:pt x="2442" y="5311"/>
                    </a:cubicBezTo>
                    <a:cubicBezTo>
                      <a:pt x="1346" y="5013"/>
                      <a:pt x="584" y="4001"/>
                      <a:pt x="584" y="2870"/>
                    </a:cubicBezTo>
                    <a:lnTo>
                      <a:pt x="584" y="358"/>
                    </a:lnTo>
                    <a:close/>
                    <a:moveTo>
                      <a:pt x="179" y="1"/>
                    </a:moveTo>
                    <a:cubicBezTo>
                      <a:pt x="84" y="1"/>
                      <a:pt x="1" y="72"/>
                      <a:pt x="1" y="179"/>
                    </a:cubicBezTo>
                    <a:cubicBezTo>
                      <a:pt x="1" y="287"/>
                      <a:pt x="84" y="358"/>
                      <a:pt x="179" y="358"/>
                    </a:cubicBezTo>
                    <a:lnTo>
                      <a:pt x="239" y="358"/>
                    </a:lnTo>
                    <a:lnTo>
                      <a:pt x="239" y="2870"/>
                    </a:lnTo>
                    <a:cubicBezTo>
                      <a:pt x="239" y="4001"/>
                      <a:pt x="894" y="5013"/>
                      <a:pt x="1894" y="5478"/>
                    </a:cubicBezTo>
                    <a:cubicBezTo>
                      <a:pt x="894" y="5942"/>
                      <a:pt x="239" y="6966"/>
                      <a:pt x="239" y="8085"/>
                    </a:cubicBezTo>
                    <a:lnTo>
                      <a:pt x="239" y="10597"/>
                    </a:lnTo>
                    <a:lnTo>
                      <a:pt x="179" y="10597"/>
                    </a:lnTo>
                    <a:cubicBezTo>
                      <a:pt x="84" y="10597"/>
                      <a:pt x="1" y="10669"/>
                      <a:pt x="1" y="10776"/>
                    </a:cubicBezTo>
                    <a:cubicBezTo>
                      <a:pt x="1" y="10883"/>
                      <a:pt x="84" y="10955"/>
                      <a:pt x="179" y="10955"/>
                    </a:cubicBezTo>
                    <a:lnTo>
                      <a:pt x="6061" y="10955"/>
                    </a:lnTo>
                    <a:cubicBezTo>
                      <a:pt x="6168" y="10955"/>
                      <a:pt x="6240" y="10883"/>
                      <a:pt x="6240" y="10776"/>
                    </a:cubicBezTo>
                    <a:cubicBezTo>
                      <a:pt x="6240" y="10669"/>
                      <a:pt x="6144" y="10597"/>
                      <a:pt x="6061" y="10597"/>
                    </a:cubicBezTo>
                    <a:lnTo>
                      <a:pt x="6002" y="10597"/>
                    </a:lnTo>
                    <a:lnTo>
                      <a:pt x="6002" y="8085"/>
                    </a:lnTo>
                    <a:cubicBezTo>
                      <a:pt x="6002" y="6954"/>
                      <a:pt x="5347" y="5942"/>
                      <a:pt x="4347" y="5478"/>
                    </a:cubicBezTo>
                    <a:cubicBezTo>
                      <a:pt x="5347" y="5013"/>
                      <a:pt x="6002" y="3989"/>
                      <a:pt x="6002" y="2870"/>
                    </a:cubicBezTo>
                    <a:lnTo>
                      <a:pt x="6002" y="358"/>
                    </a:lnTo>
                    <a:lnTo>
                      <a:pt x="6061" y="358"/>
                    </a:lnTo>
                    <a:cubicBezTo>
                      <a:pt x="6168" y="358"/>
                      <a:pt x="6240" y="287"/>
                      <a:pt x="6240" y="179"/>
                    </a:cubicBezTo>
                    <a:cubicBezTo>
                      <a:pt x="6240" y="72"/>
                      <a:pt x="6168" y="1"/>
                      <a:pt x="6061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9227;p66">
                <a:extLst>
                  <a:ext uri="{FF2B5EF4-FFF2-40B4-BE49-F238E27FC236}">
                    <a16:creationId xmlns:a16="http://schemas.microsoft.com/office/drawing/2014/main" id="{155FBAEB-1C3E-42EF-86FF-4BD6B03362C9}"/>
                  </a:ext>
                </a:extLst>
              </p:cNvPr>
              <p:cNvSpPr/>
              <p:nvPr/>
            </p:nvSpPr>
            <p:spPr>
              <a:xfrm>
                <a:off x="2516267" y="4511784"/>
                <a:ext cx="139620" cy="95565"/>
              </a:xfrm>
              <a:custGeom>
                <a:avLst/>
                <a:gdLst/>
                <a:ahLst/>
                <a:cxnLst/>
                <a:rect l="l" t="t" r="r" b="b"/>
                <a:pathLst>
                  <a:path w="4383" h="3000" extrusionOk="0">
                    <a:moveTo>
                      <a:pt x="1670" y="0"/>
                    </a:moveTo>
                    <a:cubicBezTo>
                      <a:pt x="1650" y="0"/>
                      <a:pt x="1629" y="4"/>
                      <a:pt x="1608" y="11"/>
                    </a:cubicBezTo>
                    <a:cubicBezTo>
                      <a:pt x="679" y="261"/>
                      <a:pt x="1" y="1130"/>
                      <a:pt x="1" y="2106"/>
                    </a:cubicBezTo>
                    <a:lnTo>
                      <a:pt x="1" y="2821"/>
                    </a:lnTo>
                    <a:cubicBezTo>
                      <a:pt x="1" y="2928"/>
                      <a:pt x="84" y="2999"/>
                      <a:pt x="179" y="2999"/>
                    </a:cubicBezTo>
                    <a:lnTo>
                      <a:pt x="4192" y="2999"/>
                    </a:lnTo>
                    <a:cubicBezTo>
                      <a:pt x="4299" y="2999"/>
                      <a:pt x="4370" y="2928"/>
                      <a:pt x="4370" y="2821"/>
                    </a:cubicBezTo>
                    <a:lnTo>
                      <a:pt x="4370" y="2106"/>
                    </a:lnTo>
                    <a:cubicBezTo>
                      <a:pt x="4382" y="1130"/>
                      <a:pt x="3727" y="261"/>
                      <a:pt x="2787" y="11"/>
                    </a:cubicBezTo>
                    <a:cubicBezTo>
                      <a:pt x="2770" y="4"/>
                      <a:pt x="2752" y="0"/>
                      <a:pt x="2735" y="0"/>
                    </a:cubicBezTo>
                    <a:cubicBezTo>
                      <a:pt x="2663" y="0"/>
                      <a:pt x="2589" y="54"/>
                      <a:pt x="2560" y="130"/>
                    </a:cubicBezTo>
                    <a:cubicBezTo>
                      <a:pt x="2537" y="213"/>
                      <a:pt x="2596" y="320"/>
                      <a:pt x="2680" y="356"/>
                    </a:cubicBezTo>
                    <a:cubicBezTo>
                      <a:pt x="3477" y="570"/>
                      <a:pt x="4025" y="1285"/>
                      <a:pt x="4025" y="2106"/>
                    </a:cubicBezTo>
                    <a:lnTo>
                      <a:pt x="4025" y="2642"/>
                    </a:lnTo>
                    <a:lnTo>
                      <a:pt x="382" y="2642"/>
                    </a:lnTo>
                    <a:lnTo>
                      <a:pt x="382" y="2106"/>
                    </a:lnTo>
                    <a:cubicBezTo>
                      <a:pt x="382" y="1285"/>
                      <a:pt x="929" y="558"/>
                      <a:pt x="1715" y="356"/>
                    </a:cubicBezTo>
                    <a:cubicBezTo>
                      <a:pt x="1810" y="320"/>
                      <a:pt x="1870" y="237"/>
                      <a:pt x="1834" y="130"/>
                    </a:cubicBezTo>
                    <a:cubicBezTo>
                      <a:pt x="1815" y="54"/>
                      <a:pt x="1750" y="0"/>
                      <a:pt x="1670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9228;p66">
                <a:extLst>
                  <a:ext uri="{FF2B5EF4-FFF2-40B4-BE49-F238E27FC236}">
                    <a16:creationId xmlns:a16="http://schemas.microsoft.com/office/drawing/2014/main" id="{041167E0-263E-4CA4-83B6-FD198B73BD5C}"/>
                  </a:ext>
                </a:extLst>
              </p:cNvPr>
              <p:cNvSpPr/>
              <p:nvPr/>
            </p:nvSpPr>
            <p:spPr>
              <a:xfrm>
                <a:off x="2518911" y="4385065"/>
                <a:ext cx="134683" cy="105090"/>
              </a:xfrm>
              <a:custGeom>
                <a:avLst/>
                <a:gdLst/>
                <a:ahLst/>
                <a:cxnLst/>
                <a:rect l="l" t="t" r="r" b="b"/>
                <a:pathLst>
                  <a:path w="4228" h="3299" extrusionOk="0">
                    <a:moveTo>
                      <a:pt x="191" y="0"/>
                    </a:moveTo>
                    <a:cubicBezTo>
                      <a:pt x="132" y="0"/>
                      <a:pt x="84" y="24"/>
                      <a:pt x="49" y="72"/>
                    </a:cubicBezTo>
                    <a:cubicBezTo>
                      <a:pt x="13" y="119"/>
                      <a:pt x="1" y="179"/>
                      <a:pt x="13" y="238"/>
                    </a:cubicBezTo>
                    <a:cubicBezTo>
                      <a:pt x="239" y="953"/>
                      <a:pt x="799" y="1512"/>
                      <a:pt x="1513" y="1691"/>
                    </a:cubicBezTo>
                    <a:cubicBezTo>
                      <a:pt x="1632" y="1727"/>
                      <a:pt x="1751" y="1750"/>
                      <a:pt x="1918" y="1774"/>
                    </a:cubicBezTo>
                    <a:lnTo>
                      <a:pt x="1954" y="3120"/>
                    </a:lnTo>
                    <a:cubicBezTo>
                      <a:pt x="1954" y="3227"/>
                      <a:pt x="2025" y="3298"/>
                      <a:pt x="2132" y="3298"/>
                    </a:cubicBezTo>
                    <a:cubicBezTo>
                      <a:pt x="2227" y="3298"/>
                      <a:pt x="2311" y="3227"/>
                      <a:pt x="2311" y="3120"/>
                    </a:cubicBezTo>
                    <a:lnTo>
                      <a:pt x="2311" y="1774"/>
                    </a:lnTo>
                    <a:cubicBezTo>
                      <a:pt x="2466" y="1750"/>
                      <a:pt x="2585" y="1727"/>
                      <a:pt x="2704" y="1691"/>
                    </a:cubicBezTo>
                    <a:cubicBezTo>
                      <a:pt x="3418" y="1512"/>
                      <a:pt x="4001" y="953"/>
                      <a:pt x="4216" y="238"/>
                    </a:cubicBezTo>
                    <a:cubicBezTo>
                      <a:pt x="4228" y="179"/>
                      <a:pt x="4216" y="119"/>
                      <a:pt x="4180" y="72"/>
                    </a:cubicBezTo>
                    <a:cubicBezTo>
                      <a:pt x="4156" y="24"/>
                      <a:pt x="4097" y="0"/>
                      <a:pt x="4037" y="0"/>
                    </a:cubicBezTo>
                    <a:lnTo>
                      <a:pt x="2454" y="0"/>
                    </a:lnTo>
                    <a:cubicBezTo>
                      <a:pt x="2347" y="0"/>
                      <a:pt x="2275" y="72"/>
                      <a:pt x="2275" y="179"/>
                    </a:cubicBezTo>
                    <a:cubicBezTo>
                      <a:pt x="2275" y="286"/>
                      <a:pt x="2347" y="357"/>
                      <a:pt x="2454" y="357"/>
                    </a:cubicBezTo>
                    <a:lnTo>
                      <a:pt x="3775" y="357"/>
                    </a:lnTo>
                    <a:cubicBezTo>
                      <a:pt x="3561" y="845"/>
                      <a:pt x="3120" y="1215"/>
                      <a:pt x="2608" y="1357"/>
                    </a:cubicBezTo>
                    <a:cubicBezTo>
                      <a:pt x="2501" y="1381"/>
                      <a:pt x="2335" y="1429"/>
                      <a:pt x="2108" y="1429"/>
                    </a:cubicBezTo>
                    <a:cubicBezTo>
                      <a:pt x="1894" y="1429"/>
                      <a:pt x="1739" y="1381"/>
                      <a:pt x="1620" y="1357"/>
                    </a:cubicBezTo>
                    <a:cubicBezTo>
                      <a:pt x="1096" y="1215"/>
                      <a:pt x="668" y="845"/>
                      <a:pt x="442" y="357"/>
                    </a:cubicBezTo>
                    <a:lnTo>
                      <a:pt x="1775" y="357"/>
                    </a:lnTo>
                    <a:cubicBezTo>
                      <a:pt x="1870" y="357"/>
                      <a:pt x="1954" y="286"/>
                      <a:pt x="1954" y="179"/>
                    </a:cubicBezTo>
                    <a:cubicBezTo>
                      <a:pt x="1954" y="72"/>
                      <a:pt x="1870" y="0"/>
                      <a:pt x="1775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9229;p66">
                <a:extLst>
                  <a:ext uri="{FF2B5EF4-FFF2-40B4-BE49-F238E27FC236}">
                    <a16:creationId xmlns:a16="http://schemas.microsoft.com/office/drawing/2014/main" id="{CD6F1F9B-D952-4FFE-B8AE-BE9A82D6A042}"/>
                  </a:ext>
                </a:extLst>
              </p:cNvPr>
              <p:cNvSpPr/>
              <p:nvPr/>
            </p:nvSpPr>
            <p:spPr>
              <a:xfrm>
                <a:off x="2580742" y="4501113"/>
                <a:ext cx="11786" cy="13315"/>
              </a:xfrm>
              <a:custGeom>
                <a:avLst/>
                <a:gdLst/>
                <a:ahLst/>
                <a:cxnLst/>
                <a:rect l="l" t="t" r="r" b="b"/>
                <a:pathLst>
                  <a:path w="370" h="418" extrusionOk="0">
                    <a:moveTo>
                      <a:pt x="191" y="0"/>
                    </a:moveTo>
                    <a:cubicBezTo>
                      <a:pt x="84" y="0"/>
                      <a:pt x="1" y="72"/>
                      <a:pt x="1" y="179"/>
                    </a:cubicBezTo>
                    <a:lnTo>
                      <a:pt x="1" y="239"/>
                    </a:lnTo>
                    <a:cubicBezTo>
                      <a:pt x="1" y="346"/>
                      <a:pt x="84" y="417"/>
                      <a:pt x="191" y="417"/>
                    </a:cubicBezTo>
                    <a:cubicBezTo>
                      <a:pt x="286" y="417"/>
                      <a:pt x="370" y="346"/>
                      <a:pt x="370" y="239"/>
                    </a:cubicBezTo>
                    <a:lnTo>
                      <a:pt x="370" y="179"/>
                    </a:lnTo>
                    <a:cubicBezTo>
                      <a:pt x="370" y="96"/>
                      <a:pt x="286" y="0"/>
                      <a:pt x="19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3" name="Google Shape;12157;p70">
              <a:extLst>
                <a:ext uri="{FF2B5EF4-FFF2-40B4-BE49-F238E27FC236}">
                  <a16:creationId xmlns:a16="http://schemas.microsoft.com/office/drawing/2014/main" id="{E86D05C9-2A19-4383-A589-61A218609E8B}"/>
                </a:ext>
              </a:extLst>
            </p:cNvPr>
            <p:cNvGrpSpPr/>
            <p:nvPr/>
          </p:nvGrpSpPr>
          <p:grpSpPr>
            <a:xfrm>
              <a:off x="5115777" y="4467695"/>
              <a:ext cx="703833" cy="728466"/>
              <a:chOff x="7158637" y="3353074"/>
              <a:chExt cx="357056" cy="357408"/>
            </a:xfrm>
            <a:solidFill>
              <a:schemeClr val="bg1"/>
            </a:solidFill>
          </p:grpSpPr>
          <p:sp>
            <p:nvSpPr>
              <p:cNvPr id="154" name="Google Shape;12158;p70">
                <a:extLst>
                  <a:ext uri="{FF2B5EF4-FFF2-40B4-BE49-F238E27FC236}">
                    <a16:creationId xmlns:a16="http://schemas.microsoft.com/office/drawing/2014/main" id="{A8C9C902-2BD3-4ED4-B312-A96DA15A96E7}"/>
                  </a:ext>
                </a:extLst>
              </p:cNvPr>
              <p:cNvSpPr/>
              <p:nvPr/>
            </p:nvSpPr>
            <p:spPr>
              <a:xfrm>
                <a:off x="7158637" y="3353074"/>
                <a:ext cx="357056" cy="357408"/>
              </a:xfrm>
              <a:custGeom>
                <a:avLst/>
                <a:gdLst/>
                <a:ahLst/>
                <a:cxnLst/>
                <a:rect l="l" t="t" r="r" b="b"/>
                <a:pathLst>
                  <a:path w="11158" h="11169" extrusionOk="0">
                    <a:moveTo>
                      <a:pt x="7157" y="2489"/>
                    </a:moveTo>
                    <a:cubicBezTo>
                      <a:pt x="7192" y="2489"/>
                      <a:pt x="7204" y="2501"/>
                      <a:pt x="7204" y="2501"/>
                    </a:cubicBezTo>
                    <a:cubicBezTo>
                      <a:pt x="7216" y="2513"/>
                      <a:pt x="7228" y="2537"/>
                      <a:pt x="7228" y="2560"/>
                    </a:cubicBezTo>
                    <a:cubicBezTo>
                      <a:pt x="7228" y="2608"/>
                      <a:pt x="7204" y="2632"/>
                      <a:pt x="7157" y="2656"/>
                    </a:cubicBezTo>
                    <a:lnTo>
                      <a:pt x="6776" y="2691"/>
                    </a:lnTo>
                    <a:lnTo>
                      <a:pt x="6788" y="2656"/>
                    </a:lnTo>
                    <a:cubicBezTo>
                      <a:pt x="6811" y="2596"/>
                      <a:pt x="6859" y="2548"/>
                      <a:pt x="6919" y="2537"/>
                    </a:cubicBezTo>
                    <a:lnTo>
                      <a:pt x="7145" y="2489"/>
                    </a:lnTo>
                    <a:close/>
                    <a:moveTo>
                      <a:pt x="5192" y="2632"/>
                    </a:moveTo>
                    <a:cubicBezTo>
                      <a:pt x="5014" y="3084"/>
                      <a:pt x="5014" y="3108"/>
                      <a:pt x="5014" y="3144"/>
                    </a:cubicBezTo>
                    <a:cubicBezTo>
                      <a:pt x="5002" y="3227"/>
                      <a:pt x="5073" y="3310"/>
                      <a:pt x="5168" y="3310"/>
                    </a:cubicBezTo>
                    <a:cubicBezTo>
                      <a:pt x="5240" y="3310"/>
                      <a:pt x="5311" y="3251"/>
                      <a:pt x="5323" y="3168"/>
                    </a:cubicBezTo>
                    <a:cubicBezTo>
                      <a:pt x="5335" y="3132"/>
                      <a:pt x="5395" y="2989"/>
                      <a:pt x="5466" y="2810"/>
                    </a:cubicBezTo>
                    <a:lnTo>
                      <a:pt x="5549" y="2953"/>
                    </a:lnTo>
                    <a:cubicBezTo>
                      <a:pt x="5641" y="3100"/>
                      <a:pt x="5803" y="3176"/>
                      <a:pt x="5966" y="3176"/>
                    </a:cubicBezTo>
                    <a:cubicBezTo>
                      <a:pt x="6014" y="3176"/>
                      <a:pt x="6062" y="3169"/>
                      <a:pt x="6109" y="3156"/>
                    </a:cubicBezTo>
                    <a:lnTo>
                      <a:pt x="6347" y="3096"/>
                    </a:lnTo>
                    <a:cubicBezTo>
                      <a:pt x="6347" y="3156"/>
                      <a:pt x="6383" y="3215"/>
                      <a:pt x="6442" y="3251"/>
                    </a:cubicBezTo>
                    <a:lnTo>
                      <a:pt x="6811" y="3441"/>
                    </a:lnTo>
                    <a:lnTo>
                      <a:pt x="6788" y="3489"/>
                    </a:lnTo>
                    <a:lnTo>
                      <a:pt x="5264" y="3489"/>
                    </a:lnTo>
                    <a:lnTo>
                      <a:pt x="4049" y="3013"/>
                    </a:lnTo>
                    <a:lnTo>
                      <a:pt x="4299" y="2667"/>
                    </a:lnTo>
                    <a:lnTo>
                      <a:pt x="5192" y="2632"/>
                    </a:lnTo>
                    <a:close/>
                    <a:moveTo>
                      <a:pt x="382" y="6442"/>
                    </a:moveTo>
                    <a:lnTo>
                      <a:pt x="1001" y="7025"/>
                    </a:lnTo>
                    <a:cubicBezTo>
                      <a:pt x="1037" y="7073"/>
                      <a:pt x="1061" y="7132"/>
                      <a:pt x="1061" y="7192"/>
                    </a:cubicBezTo>
                    <a:lnTo>
                      <a:pt x="953" y="8085"/>
                    </a:lnTo>
                    <a:cubicBezTo>
                      <a:pt x="668" y="7573"/>
                      <a:pt x="489" y="7025"/>
                      <a:pt x="382" y="6442"/>
                    </a:cubicBezTo>
                    <a:close/>
                    <a:moveTo>
                      <a:pt x="5537" y="310"/>
                    </a:moveTo>
                    <a:cubicBezTo>
                      <a:pt x="6930" y="310"/>
                      <a:pt x="8228" y="870"/>
                      <a:pt x="9228" y="1846"/>
                    </a:cubicBezTo>
                    <a:cubicBezTo>
                      <a:pt x="10193" y="2810"/>
                      <a:pt x="10729" y="4084"/>
                      <a:pt x="10752" y="5430"/>
                    </a:cubicBezTo>
                    <a:cubicBezTo>
                      <a:pt x="10717" y="5418"/>
                      <a:pt x="10669" y="5394"/>
                      <a:pt x="10657" y="5346"/>
                    </a:cubicBezTo>
                    <a:lnTo>
                      <a:pt x="10419" y="4894"/>
                    </a:lnTo>
                    <a:cubicBezTo>
                      <a:pt x="10386" y="4845"/>
                      <a:pt x="10325" y="4818"/>
                      <a:pt x="10267" y="4818"/>
                    </a:cubicBezTo>
                    <a:cubicBezTo>
                      <a:pt x="10240" y="4818"/>
                      <a:pt x="10215" y="4823"/>
                      <a:pt x="10193" y="4834"/>
                    </a:cubicBezTo>
                    <a:cubicBezTo>
                      <a:pt x="10181" y="4894"/>
                      <a:pt x="10145" y="4989"/>
                      <a:pt x="10193" y="5073"/>
                    </a:cubicBezTo>
                    <a:lnTo>
                      <a:pt x="10431" y="5525"/>
                    </a:lnTo>
                    <a:cubicBezTo>
                      <a:pt x="10490" y="5644"/>
                      <a:pt x="10598" y="5727"/>
                      <a:pt x="10729" y="5763"/>
                    </a:cubicBezTo>
                    <a:lnTo>
                      <a:pt x="10824" y="5787"/>
                    </a:lnTo>
                    <a:cubicBezTo>
                      <a:pt x="10752" y="7120"/>
                      <a:pt x="10228" y="8347"/>
                      <a:pt x="9288" y="9287"/>
                    </a:cubicBezTo>
                    <a:cubicBezTo>
                      <a:pt x="8288" y="10287"/>
                      <a:pt x="6978" y="10823"/>
                      <a:pt x="5561" y="10823"/>
                    </a:cubicBezTo>
                    <a:cubicBezTo>
                      <a:pt x="4168" y="10823"/>
                      <a:pt x="2847" y="10276"/>
                      <a:pt x="1846" y="9287"/>
                    </a:cubicBezTo>
                    <a:cubicBezTo>
                      <a:pt x="1608" y="9049"/>
                      <a:pt x="1394" y="8799"/>
                      <a:pt x="1215" y="8525"/>
                    </a:cubicBezTo>
                    <a:lnTo>
                      <a:pt x="1370" y="7216"/>
                    </a:lnTo>
                    <a:cubicBezTo>
                      <a:pt x="1382" y="7061"/>
                      <a:pt x="1323" y="6906"/>
                      <a:pt x="1215" y="6787"/>
                    </a:cubicBezTo>
                    <a:lnTo>
                      <a:pt x="322" y="5930"/>
                    </a:lnTo>
                    <a:cubicBezTo>
                      <a:pt x="311" y="5811"/>
                      <a:pt x="311" y="5692"/>
                      <a:pt x="311" y="5573"/>
                    </a:cubicBezTo>
                    <a:cubicBezTo>
                      <a:pt x="311" y="4168"/>
                      <a:pt x="858" y="2846"/>
                      <a:pt x="1846" y="1846"/>
                    </a:cubicBezTo>
                    <a:cubicBezTo>
                      <a:pt x="2466" y="1227"/>
                      <a:pt x="3216" y="774"/>
                      <a:pt x="4037" y="536"/>
                    </a:cubicBezTo>
                    <a:lnTo>
                      <a:pt x="4037" y="536"/>
                    </a:lnTo>
                    <a:lnTo>
                      <a:pt x="3930" y="822"/>
                    </a:lnTo>
                    <a:cubicBezTo>
                      <a:pt x="3894" y="905"/>
                      <a:pt x="3942" y="1001"/>
                      <a:pt x="4013" y="1024"/>
                    </a:cubicBezTo>
                    <a:cubicBezTo>
                      <a:pt x="4025" y="1024"/>
                      <a:pt x="4061" y="1048"/>
                      <a:pt x="4073" y="1048"/>
                    </a:cubicBezTo>
                    <a:cubicBezTo>
                      <a:pt x="4132" y="1048"/>
                      <a:pt x="4216" y="1001"/>
                      <a:pt x="4228" y="941"/>
                    </a:cubicBezTo>
                    <a:lnTo>
                      <a:pt x="4418" y="453"/>
                    </a:lnTo>
                    <a:cubicBezTo>
                      <a:pt x="4692" y="393"/>
                      <a:pt x="4966" y="346"/>
                      <a:pt x="5252" y="334"/>
                    </a:cubicBezTo>
                    <a:lnTo>
                      <a:pt x="5252" y="334"/>
                    </a:lnTo>
                    <a:lnTo>
                      <a:pt x="5025" y="1227"/>
                    </a:lnTo>
                    <a:lnTo>
                      <a:pt x="4966" y="1239"/>
                    </a:lnTo>
                    <a:lnTo>
                      <a:pt x="4073" y="1239"/>
                    </a:lnTo>
                    <a:cubicBezTo>
                      <a:pt x="3906" y="1239"/>
                      <a:pt x="3763" y="1358"/>
                      <a:pt x="3728" y="1536"/>
                    </a:cubicBezTo>
                    <a:lnTo>
                      <a:pt x="3656" y="2120"/>
                    </a:lnTo>
                    <a:lnTo>
                      <a:pt x="3251" y="2132"/>
                    </a:lnTo>
                    <a:cubicBezTo>
                      <a:pt x="3073" y="2144"/>
                      <a:pt x="2942" y="2275"/>
                      <a:pt x="2930" y="2453"/>
                    </a:cubicBezTo>
                    <a:lnTo>
                      <a:pt x="2918" y="2918"/>
                    </a:lnTo>
                    <a:cubicBezTo>
                      <a:pt x="2918" y="3025"/>
                      <a:pt x="2942" y="3108"/>
                      <a:pt x="3013" y="3168"/>
                    </a:cubicBezTo>
                    <a:cubicBezTo>
                      <a:pt x="3083" y="3238"/>
                      <a:pt x="3154" y="3266"/>
                      <a:pt x="3238" y="3266"/>
                    </a:cubicBezTo>
                    <a:cubicBezTo>
                      <a:pt x="3254" y="3266"/>
                      <a:pt x="3270" y="3265"/>
                      <a:pt x="3287" y="3263"/>
                    </a:cubicBezTo>
                    <a:lnTo>
                      <a:pt x="3311" y="3263"/>
                    </a:lnTo>
                    <a:lnTo>
                      <a:pt x="2989" y="3572"/>
                    </a:lnTo>
                    <a:cubicBezTo>
                      <a:pt x="2930" y="3632"/>
                      <a:pt x="2918" y="3739"/>
                      <a:pt x="2978" y="3810"/>
                    </a:cubicBezTo>
                    <a:cubicBezTo>
                      <a:pt x="3001" y="3846"/>
                      <a:pt x="3049" y="3870"/>
                      <a:pt x="3097" y="3870"/>
                    </a:cubicBezTo>
                    <a:cubicBezTo>
                      <a:pt x="3132" y="3870"/>
                      <a:pt x="3168" y="3858"/>
                      <a:pt x="3204" y="3822"/>
                    </a:cubicBezTo>
                    <a:lnTo>
                      <a:pt x="3811" y="3263"/>
                    </a:lnTo>
                    <a:lnTo>
                      <a:pt x="5144" y="3799"/>
                    </a:lnTo>
                    <a:cubicBezTo>
                      <a:pt x="5156" y="3810"/>
                      <a:pt x="5192" y="3810"/>
                      <a:pt x="5204" y="3810"/>
                    </a:cubicBezTo>
                    <a:lnTo>
                      <a:pt x="6847" y="3810"/>
                    </a:lnTo>
                    <a:cubicBezTo>
                      <a:pt x="6907" y="3810"/>
                      <a:pt x="6954" y="3787"/>
                      <a:pt x="6978" y="3739"/>
                    </a:cubicBezTo>
                    <a:lnTo>
                      <a:pt x="7157" y="3465"/>
                    </a:lnTo>
                    <a:cubicBezTo>
                      <a:pt x="7192" y="3429"/>
                      <a:pt x="7192" y="3382"/>
                      <a:pt x="7192" y="3334"/>
                    </a:cubicBezTo>
                    <a:cubicBezTo>
                      <a:pt x="7169" y="3287"/>
                      <a:pt x="7145" y="3251"/>
                      <a:pt x="7097" y="3227"/>
                    </a:cubicBezTo>
                    <a:lnTo>
                      <a:pt x="6680" y="3025"/>
                    </a:lnTo>
                    <a:lnTo>
                      <a:pt x="7169" y="2965"/>
                    </a:lnTo>
                    <a:cubicBezTo>
                      <a:pt x="7383" y="2929"/>
                      <a:pt x="7550" y="2751"/>
                      <a:pt x="7526" y="2548"/>
                    </a:cubicBezTo>
                    <a:cubicBezTo>
                      <a:pt x="7526" y="2429"/>
                      <a:pt x="7466" y="2322"/>
                      <a:pt x="7371" y="2251"/>
                    </a:cubicBezTo>
                    <a:cubicBezTo>
                      <a:pt x="7301" y="2198"/>
                      <a:pt x="7219" y="2165"/>
                      <a:pt x="7133" y="2165"/>
                    </a:cubicBezTo>
                    <a:cubicBezTo>
                      <a:pt x="7101" y="2165"/>
                      <a:pt x="7069" y="2170"/>
                      <a:pt x="7038" y="2179"/>
                    </a:cubicBezTo>
                    <a:lnTo>
                      <a:pt x="6811" y="2215"/>
                    </a:lnTo>
                    <a:cubicBezTo>
                      <a:pt x="6633" y="2251"/>
                      <a:pt x="6502" y="2370"/>
                      <a:pt x="6442" y="2548"/>
                    </a:cubicBezTo>
                    <a:lnTo>
                      <a:pt x="6371" y="2751"/>
                    </a:lnTo>
                    <a:lnTo>
                      <a:pt x="6002" y="2858"/>
                    </a:lnTo>
                    <a:cubicBezTo>
                      <a:pt x="5988" y="2860"/>
                      <a:pt x="5974" y="2861"/>
                      <a:pt x="5960" y="2861"/>
                    </a:cubicBezTo>
                    <a:cubicBezTo>
                      <a:pt x="5892" y="2861"/>
                      <a:pt x="5827" y="2836"/>
                      <a:pt x="5787" y="2787"/>
                    </a:cubicBezTo>
                    <a:lnTo>
                      <a:pt x="5525" y="2382"/>
                    </a:lnTo>
                    <a:cubicBezTo>
                      <a:pt x="5490" y="2334"/>
                      <a:pt x="5430" y="2310"/>
                      <a:pt x="5371" y="2310"/>
                    </a:cubicBezTo>
                    <a:lnTo>
                      <a:pt x="4156" y="2358"/>
                    </a:lnTo>
                    <a:cubicBezTo>
                      <a:pt x="4109" y="2358"/>
                      <a:pt x="4049" y="2382"/>
                      <a:pt x="4013" y="2429"/>
                    </a:cubicBezTo>
                    <a:lnTo>
                      <a:pt x="3644" y="2953"/>
                    </a:lnTo>
                    <a:lnTo>
                      <a:pt x="3216" y="2977"/>
                    </a:lnTo>
                    <a:lnTo>
                      <a:pt x="3204" y="2977"/>
                    </a:lnTo>
                    <a:lnTo>
                      <a:pt x="3204" y="2965"/>
                    </a:lnTo>
                    <a:lnTo>
                      <a:pt x="3216" y="2501"/>
                    </a:lnTo>
                    <a:cubicBezTo>
                      <a:pt x="3216" y="2501"/>
                      <a:pt x="3216" y="2489"/>
                      <a:pt x="3228" y="2489"/>
                    </a:cubicBezTo>
                    <a:lnTo>
                      <a:pt x="3763" y="2453"/>
                    </a:lnTo>
                    <a:cubicBezTo>
                      <a:pt x="3835" y="2453"/>
                      <a:pt x="3906" y="2394"/>
                      <a:pt x="3906" y="2310"/>
                    </a:cubicBezTo>
                    <a:lnTo>
                      <a:pt x="4001" y="1584"/>
                    </a:lnTo>
                    <a:cubicBezTo>
                      <a:pt x="4001" y="1584"/>
                      <a:pt x="4001" y="1560"/>
                      <a:pt x="4013" y="1560"/>
                    </a:cubicBezTo>
                    <a:lnTo>
                      <a:pt x="4966" y="1560"/>
                    </a:lnTo>
                    <a:lnTo>
                      <a:pt x="5871" y="1310"/>
                    </a:lnTo>
                    <a:cubicBezTo>
                      <a:pt x="5918" y="1298"/>
                      <a:pt x="5966" y="1263"/>
                      <a:pt x="5978" y="1203"/>
                    </a:cubicBezTo>
                    <a:lnTo>
                      <a:pt x="6097" y="882"/>
                    </a:lnTo>
                    <a:cubicBezTo>
                      <a:pt x="6133" y="786"/>
                      <a:pt x="6085" y="703"/>
                      <a:pt x="5990" y="667"/>
                    </a:cubicBezTo>
                    <a:cubicBezTo>
                      <a:pt x="5975" y="663"/>
                      <a:pt x="5960" y="661"/>
                      <a:pt x="5946" y="661"/>
                    </a:cubicBezTo>
                    <a:cubicBezTo>
                      <a:pt x="5875" y="661"/>
                      <a:pt x="5807" y="706"/>
                      <a:pt x="5787" y="774"/>
                    </a:cubicBezTo>
                    <a:lnTo>
                      <a:pt x="5692" y="1013"/>
                    </a:lnTo>
                    <a:lnTo>
                      <a:pt x="5323" y="1120"/>
                    </a:lnTo>
                    <a:lnTo>
                      <a:pt x="5537" y="310"/>
                    </a:lnTo>
                    <a:close/>
                    <a:moveTo>
                      <a:pt x="5585" y="0"/>
                    </a:moveTo>
                    <a:cubicBezTo>
                      <a:pt x="4097" y="0"/>
                      <a:pt x="2692" y="584"/>
                      <a:pt x="1632" y="1644"/>
                    </a:cubicBezTo>
                    <a:cubicBezTo>
                      <a:pt x="584" y="2691"/>
                      <a:pt x="1" y="4096"/>
                      <a:pt x="1" y="5585"/>
                    </a:cubicBezTo>
                    <a:cubicBezTo>
                      <a:pt x="1" y="7073"/>
                      <a:pt x="584" y="8466"/>
                      <a:pt x="1632" y="9525"/>
                    </a:cubicBezTo>
                    <a:cubicBezTo>
                      <a:pt x="2692" y="10585"/>
                      <a:pt x="4097" y="11169"/>
                      <a:pt x="5585" y="11169"/>
                    </a:cubicBezTo>
                    <a:cubicBezTo>
                      <a:pt x="7073" y="11169"/>
                      <a:pt x="8466" y="10585"/>
                      <a:pt x="9526" y="9525"/>
                    </a:cubicBezTo>
                    <a:cubicBezTo>
                      <a:pt x="10586" y="8466"/>
                      <a:pt x="11157" y="7073"/>
                      <a:pt x="11157" y="5585"/>
                    </a:cubicBezTo>
                    <a:cubicBezTo>
                      <a:pt x="11157" y="4096"/>
                      <a:pt x="10586" y="2691"/>
                      <a:pt x="9526" y="1644"/>
                    </a:cubicBezTo>
                    <a:cubicBezTo>
                      <a:pt x="8466" y="584"/>
                      <a:pt x="7073" y="0"/>
                      <a:pt x="5585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12159;p70">
                <a:extLst>
                  <a:ext uri="{FF2B5EF4-FFF2-40B4-BE49-F238E27FC236}">
                    <a16:creationId xmlns:a16="http://schemas.microsoft.com/office/drawing/2014/main" id="{16B48A6E-206E-493E-BF1C-395F3D469301}"/>
                  </a:ext>
                </a:extLst>
              </p:cNvPr>
              <p:cNvSpPr/>
              <p:nvPr/>
            </p:nvSpPr>
            <p:spPr>
              <a:xfrm>
                <a:off x="7406669" y="3594898"/>
                <a:ext cx="26336" cy="27968"/>
              </a:xfrm>
              <a:custGeom>
                <a:avLst/>
                <a:gdLst/>
                <a:ahLst/>
                <a:cxnLst/>
                <a:rect l="l" t="t" r="r" b="b"/>
                <a:pathLst>
                  <a:path w="823" h="874" extrusionOk="0">
                    <a:moveTo>
                      <a:pt x="637" y="1"/>
                    </a:moveTo>
                    <a:cubicBezTo>
                      <a:pt x="592" y="1"/>
                      <a:pt x="551" y="19"/>
                      <a:pt x="525" y="52"/>
                    </a:cubicBezTo>
                    <a:lnTo>
                      <a:pt x="60" y="599"/>
                    </a:lnTo>
                    <a:cubicBezTo>
                      <a:pt x="1" y="671"/>
                      <a:pt x="13" y="778"/>
                      <a:pt x="72" y="825"/>
                    </a:cubicBezTo>
                    <a:cubicBezTo>
                      <a:pt x="108" y="849"/>
                      <a:pt x="156" y="873"/>
                      <a:pt x="180" y="873"/>
                    </a:cubicBezTo>
                    <a:cubicBezTo>
                      <a:pt x="227" y="873"/>
                      <a:pt x="275" y="849"/>
                      <a:pt x="299" y="814"/>
                    </a:cubicBezTo>
                    <a:lnTo>
                      <a:pt x="763" y="254"/>
                    </a:lnTo>
                    <a:cubicBezTo>
                      <a:pt x="822" y="194"/>
                      <a:pt x="822" y="99"/>
                      <a:pt x="751" y="40"/>
                    </a:cubicBezTo>
                    <a:cubicBezTo>
                      <a:pt x="713" y="13"/>
                      <a:pt x="674" y="1"/>
                      <a:pt x="637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2160;p70">
                <a:extLst>
                  <a:ext uri="{FF2B5EF4-FFF2-40B4-BE49-F238E27FC236}">
                    <a16:creationId xmlns:a16="http://schemas.microsoft.com/office/drawing/2014/main" id="{58F4C8A0-90CE-45D2-A3AC-FB6892910A23}"/>
                  </a:ext>
                </a:extLst>
              </p:cNvPr>
              <p:cNvSpPr/>
              <p:nvPr/>
            </p:nvSpPr>
            <p:spPr>
              <a:xfrm>
                <a:off x="7229133" y="3469074"/>
                <a:ext cx="254912" cy="180832"/>
              </a:xfrm>
              <a:custGeom>
                <a:avLst/>
                <a:gdLst/>
                <a:ahLst/>
                <a:cxnLst/>
                <a:rect l="l" t="t" r="r" b="b"/>
                <a:pathLst>
                  <a:path w="7966" h="5651" extrusionOk="0">
                    <a:moveTo>
                      <a:pt x="5980" y="1"/>
                    </a:moveTo>
                    <a:cubicBezTo>
                      <a:pt x="5931" y="1"/>
                      <a:pt x="5884" y="21"/>
                      <a:pt x="5859" y="66"/>
                    </a:cubicBezTo>
                    <a:cubicBezTo>
                      <a:pt x="5823" y="138"/>
                      <a:pt x="5835" y="233"/>
                      <a:pt x="5894" y="293"/>
                    </a:cubicBezTo>
                    <a:lnTo>
                      <a:pt x="6442" y="781"/>
                    </a:lnTo>
                    <a:cubicBezTo>
                      <a:pt x="6478" y="817"/>
                      <a:pt x="6513" y="828"/>
                      <a:pt x="6573" y="828"/>
                    </a:cubicBezTo>
                    <a:lnTo>
                      <a:pt x="6859" y="793"/>
                    </a:lnTo>
                    <a:lnTo>
                      <a:pt x="6978" y="959"/>
                    </a:lnTo>
                    <a:lnTo>
                      <a:pt x="5942" y="1662"/>
                    </a:lnTo>
                    <a:cubicBezTo>
                      <a:pt x="5927" y="1667"/>
                      <a:pt x="5910" y="1670"/>
                      <a:pt x="5895" y="1670"/>
                    </a:cubicBezTo>
                    <a:cubicBezTo>
                      <a:pt x="5873" y="1670"/>
                      <a:pt x="5854" y="1664"/>
                      <a:pt x="5847" y="1650"/>
                    </a:cubicBezTo>
                    <a:lnTo>
                      <a:pt x="5168" y="555"/>
                    </a:lnTo>
                    <a:cubicBezTo>
                      <a:pt x="5139" y="511"/>
                      <a:pt x="5088" y="485"/>
                      <a:pt x="5036" y="485"/>
                    </a:cubicBezTo>
                    <a:cubicBezTo>
                      <a:pt x="5003" y="485"/>
                      <a:pt x="4970" y="496"/>
                      <a:pt x="4942" y="519"/>
                    </a:cubicBezTo>
                    <a:cubicBezTo>
                      <a:pt x="4870" y="555"/>
                      <a:pt x="4846" y="662"/>
                      <a:pt x="4894" y="733"/>
                    </a:cubicBezTo>
                    <a:lnTo>
                      <a:pt x="5644" y="1912"/>
                    </a:lnTo>
                    <a:cubicBezTo>
                      <a:pt x="5668" y="1960"/>
                      <a:pt x="5704" y="1983"/>
                      <a:pt x="5763" y="1983"/>
                    </a:cubicBezTo>
                    <a:lnTo>
                      <a:pt x="6132" y="2043"/>
                    </a:lnTo>
                    <a:lnTo>
                      <a:pt x="6144" y="2043"/>
                    </a:lnTo>
                    <a:lnTo>
                      <a:pt x="6144" y="2067"/>
                    </a:lnTo>
                    <a:lnTo>
                      <a:pt x="5299" y="2995"/>
                    </a:lnTo>
                    <a:lnTo>
                      <a:pt x="5251" y="3091"/>
                    </a:lnTo>
                    <a:lnTo>
                      <a:pt x="5132" y="3948"/>
                    </a:lnTo>
                    <a:cubicBezTo>
                      <a:pt x="5120" y="4043"/>
                      <a:pt x="5073" y="4115"/>
                      <a:pt x="5013" y="4162"/>
                    </a:cubicBezTo>
                    <a:lnTo>
                      <a:pt x="3834" y="5234"/>
                    </a:lnTo>
                    <a:cubicBezTo>
                      <a:pt x="3775" y="5293"/>
                      <a:pt x="3692" y="5317"/>
                      <a:pt x="3596" y="5317"/>
                    </a:cubicBezTo>
                    <a:cubicBezTo>
                      <a:pt x="3453" y="5317"/>
                      <a:pt x="3334" y="5234"/>
                      <a:pt x="3275" y="5103"/>
                    </a:cubicBezTo>
                    <a:lnTo>
                      <a:pt x="2846" y="3972"/>
                    </a:lnTo>
                    <a:lnTo>
                      <a:pt x="2739" y="2781"/>
                    </a:lnTo>
                    <a:cubicBezTo>
                      <a:pt x="2703" y="2436"/>
                      <a:pt x="2430" y="2162"/>
                      <a:pt x="2084" y="2150"/>
                    </a:cubicBezTo>
                    <a:lnTo>
                      <a:pt x="763" y="2079"/>
                    </a:lnTo>
                    <a:cubicBezTo>
                      <a:pt x="667" y="2079"/>
                      <a:pt x="608" y="2019"/>
                      <a:pt x="596" y="1948"/>
                    </a:cubicBezTo>
                    <a:lnTo>
                      <a:pt x="358" y="971"/>
                    </a:lnTo>
                    <a:cubicBezTo>
                      <a:pt x="346" y="912"/>
                      <a:pt x="358" y="840"/>
                      <a:pt x="417" y="793"/>
                    </a:cubicBezTo>
                    <a:lnTo>
                      <a:pt x="548" y="674"/>
                    </a:lnTo>
                    <a:cubicBezTo>
                      <a:pt x="608" y="614"/>
                      <a:pt x="620" y="519"/>
                      <a:pt x="560" y="436"/>
                    </a:cubicBezTo>
                    <a:cubicBezTo>
                      <a:pt x="529" y="398"/>
                      <a:pt x="488" y="380"/>
                      <a:pt x="444" y="380"/>
                    </a:cubicBezTo>
                    <a:cubicBezTo>
                      <a:pt x="404" y="380"/>
                      <a:pt x="362" y="395"/>
                      <a:pt x="322" y="424"/>
                    </a:cubicBezTo>
                    <a:lnTo>
                      <a:pt x="191" y="543"/>
                    </a:lnTo>
                    <a:cubicBezTo>
                      <a:pt x="60" y="674"/>
                      <a:pt x="1" y="852"/>
                      <a:pt x="48" y="1043"/>
                    </a:cubicBezTo>
                    <a:lnTo>
                      <a:pt x="286" y="2019"/>
                    </a:lnTo>
                    <a:cubicBezTo>
                      <a:pt x="346" y="2233"/>
                      <a:pt x="525" y="2388"/>
                      <a:pt x="763" y="2400"/>
                    </a:cubicBezTo>
                    <a:lnTo>
                      <a:pt x="2084" y="2471"/>
                    </a:lnTo>
                    <a:cubicBezTo>
                      <a:pt x="2263" y="2495"/>
                      <a:pt x="2406" y="2626"/>
                      <a:pt x="2430" y="2805"/>
                    </a:cubicBezTo>
                    <a:lnTo>
                      <a:pt x="2525" y="4007"/>
                    </a:lnTo>
                    <a:cubicBezTo>
                      <a:pt x="2525" y="4031"/>
                      <a:pt x="2525" y="4043"/>
                      <a:pt x="2549" y="4055"/>
                    </a:cubicBezTo>
                    <a:lnTo>
                      <a:pt x="2989" y="5210"/>
                    </a:lnTo>
                    <a:cubicBezTo>
                      <a:pt x="3096" y="5472"/>
                      <a:pt x="3346" y="5650"/>
                      <a:pt x="3620" y="5650"/>
                    </a:cubicBezTo>
                    <a:cubicBezTo>
                      <a:pt x="3775" y="5650"/>
                      <a:pt x="3942" y="5591"/>
                      <a:pt x="4061" y="5472"/>
                    </a:cubicBezTo>
                    <a:lnTo>
                      <a:pt x="5239" y="4400"/>
                    </a:lnTo>
                    <a:cubicBezTo>
                      <a:pt x="5358" y="4293"/>
                      <a:pt x="5430" y="4138"/>
                      <a:pt x="5466" y="3984"/>
                    </a:cubicBezTo>
                    <a:lnTo>
                      <a:pt x="5585" y="3162"/>
                    </a:lnTo>
                    <a:lnTo>
                      <a:pt x="6394" y="2257"/>
                    </a:lnTo>
                    <a:cubicBezTo>
                      <a:pt x="6490" y="2162"/>
                      <a:pt x="6501" y="2031"/>
                      <a:pt x="6478" y="1912"/>
                    </a:cubicBezTo>
                    <a:cubicBezTo>
                      <a:pt x="6454" y="1852"/>
                      <a:pt x="6418" y="1793"/>
                      <a:pt x="6370" y="1757"/>
                    </a:cubicBezTo>
                    <a:lnTo>
                      <a:pt x="7335" y="1102"/>
                    </a:lnTo>
                    <a:lnTo>
                      <a:pt x="7383" y="1067"/>
                    </a:lnTo>
                    <a:cubicBezTo>
                      <a:pt x="7430" y="1007"/>
                      <a:pt x="7406" y="924"/>
                      <a:pt x="7383" y="888"/>
                    </a:cubicBezTo>
                    <a:lnTo>
                      <a:pt x="7263" y="733"/>
                    </a:lnTo>
                    <a:lnTo>
                      <a:pt x="7466" y="709"/>
                    </a:lnTo>
                    <a:cubicBezTo>
                      <a:pt x="7481" y="705"/>
                      <a:pt x="7496" y="703"/>
                      <a:pt x="7510" y="703"/>
                    </a:cubicBezTo>
                    <a:cubicBezTo>
                      <a:pt x="7573" y="703"/>
                      <a:pt x="7625" y="744"/>
                      <a:pt x="7644" y="793"/>
                    </a:cubicBezTo>
                    <a:cubicBezTo>
                      <a:pt x="7680" y="852"/>
                      <a:pt x="7740" y="888"/>
                      <a:pt x="7799" y="888"/>
                    </a:cubicBezTo>
                    <a:cubicBezTo>
                      <a:pt x="7823" y="888"/>
                      <a:pt x="7859" y="864"/>
                      <a:pt x="7883" y="852"/>
                    </a:cubicBezTo>
                    <a:cubicBezTo>
                      <a:pt x="7942" y="817"/>
                      <a:pt x="7966" y="709"/>
                      <a:pt x="7918" y="650"/>
                    </a:cubicBezTo>
                    <a:cubicBezTo>
                      <a:pt x="7825" y="494"/>
                      <a:pt x="7668" y="393"/>
                      <a:pt x="7488" y="393"/>
                    </a:cubicBezTo>
                    <a:cubicBezTo>
                      <a:pt x="7461" y="393"/>
                      <a:pt x="7434" y="395"/>
                      <a:pt x="7406" y="400"/>
                    </a:cubicBezTo>
                    <a:lnTo>
                      <a:pt x="6609" y="483"/>
                    </a:lnTo>
                    <a:lnTo>
                      <a:pt x="6097" y="43"/>
                    </a:lnTo>
                    <a:cubicBezTo>
                      <a:pt x="6064" y="15"/>
                      <a:pt x="6021" y="1"/>
                      <a:pt x="5980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2161;p70">
                <a:extLst>
                  <a:ext uri="{FF2B5EF4-FFF2-40B4-BE49-F238E27FC236}">
                    <a16:creationId xmlns:a16="http://schemas.microsoft.com/office/drawing/2014/main" id="{C41C10C1-CEC1-4609-A54B-26753E7F0BF8}"/>
                  </a:ext>
                </a:extLst>
              </p:cNvPr>
              <p:cNvSpPr/>
              <p:nvPr/>
            </p:nvSpPr>
            <p:spPr>
              <a:xfrm>
                <a:off x="7409741" y="3428370"/>
                <a:ext cx="22880" cy="27616"/>
              </a:xfrm>
              <a:custGeom>
                <a:avLst/>
                <a:gdLst/>
                <a:ahLst/>
                <a:cxnLst/>
                <a:rect l="l" t="t" r="r" b="b"/>
                <a:pathLst>
                  <a:path w="715" h="863" extrusionOk="0">
                    <a:moveTo>
                      <a:pt x="177" y="1"/>
                    </a:moveTo>
                    <a:cubicBezTo>
                      <a:pt x="144" y="1"/>
                      <a:pt x="111" y="10"/>
                      <a:pt x="84" y="29"/>
                    </a:cubicBezTo>
                    <a:cubicBezTo>
                      <a:pt x="12" y="76"/>
                      <a:pt x="0" y="184"/>
                      <a:pt x="36" y="255"/>
                    </a:cubicBezTo>
                    <a:lnTo>
                      <a:pt x="393" y="791"/>
                    </a:lnTo>
                    <a:cubicBezTo>
                      <a:pt x="429" y="838"/>
                      <a:pt x="488" y="862"/>
                      <a:pt x="536" y="862"/>
                    </a:cubicBezTo>
                    <a:cubicBezTo>
                      <a:pt x="560" y="862"/>
                      <a:pt x="596" y="850"/>
                      <a:pt x="619" y="838"/>
                    </a:cubicBezTo>
                    <a:cubicBezTo>
                      <a:pt x="691" y="779"/>
                      <a:pt x="715" y="684"/>
                      <a:pt x="667" y="612"/>
                    </a:cubicBezTo>
                    <a:lnTo>
                      <a:pt x="310" y="76"/>
                    </a:lnTo>
                    <a:cubicBezTo>
                      <a:pt x="280" y="25"/>
                      <a:pt x="229" y="1"/>
                      <a:pt x="177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8" name="Google Shape;9130;p65">
              <a:extLst>
                <a:ext uri="{FF2B5EF4-FFF2-40B4-BE49-F238E27FC236}">
                  <a16:creationId xmlns:a16="http://schemas.microsoft.com/office/drawing/2014/main" id="{C6C554F9-8654-4153-8ABB-9ADE2661EE85}"/>
                </a:ext>
              </a:extLst>
            </p:cNvPr>
            <p:cNvGrpSpPr/>
            <p:nvPr/>
          </p:nvGrpSpPr>
          <p:grpSpPr>
            <a:xfrm>
              <a:off x="6346558" y="2414306"/>
              <a:ext cx="839102" cy="770854"/>
              <a:chOff x="7390435" y="3680868"/>
              <a:chExt cx="372073" cy="355244"/>
            </a:xfrm>
            <a:solidFill>
              <a:schemeClr val="bg1"/>
            </a:solidFill>
          </p:grpSpPr>
          <p:sp>
            <p:nvSpPr>
              <p:cNvPr id="159" name="Google Shape;9131;p65">
                <a:extLst>
                  <a:ext uri="{FF2B5EF4-FFF2-40B4-BE49-F238E27FC236}">
                    <a16:creationId xmlns:a16="http://schemas.microsoft.com/office/drawing/2014/main" id="{E8735849-76A9-49B7-9DBA-724038660057}"/>
                  </a:ext>
                </a:extLst>
              </p:cNvPr>
              <p:cNvSpPr/>
              <p:nvPr/>
            </p:nvSpPr>
            <p:spPr>
              <a:xfrm>
                <a:off x="7390435" y="3744950"/>
                <a:ext cx="294178" cy="291162"/>
              </a:xfrm>
              <a:custGeom>
                <a:avLst/>
                <a:gdLst/>
                <a:ahLst/>
                <a:cxnLst/>
                <a:rect l="l" t="t" r="r" b="b"/>
                <a:pathLst>
                  <a:path w="9264" h="9169" extrusionOk="0">
                    <a:moveTo>
                      <a:pt x="4668" y="0"/>
                    </a:moveTo>
                    <a:cubicBezTo>
                      <a:pt x="3441" y="0"/>
                      <a:pt x="2287" y="477"/>
                      <a:pt x="1417" y="1334"/>
                    </a:cubicBezTo>
                    <a:cubicBezTo>
                      <a:pt x="1358" y="1393"/>
                      <a:pt x="1358" y="1501"/>
                      <a:pt x="1417" y="1572"/>
                    </a:cubicBezTo>
                    <a:cubicBezTo>
                      <a:pt x="1447" y="1602"/>
                      <a:pt x="1489" y="1617"/>
                      <a:pt x="1532" y="1617"/>
                    </a:cubicBezTo>
                    <a:cubicBezTo>
                      <a:pt x="1575" y="1617"/>
                      <a:pt x="1620" y="1602"/>
                      <a:pt x="1655" y="1572"/>
                    </a:cubicBezTo>
                    <a:cubicBezTo>
                      <a:pt x="2465" y="774"/>
                      <a:pt x="3537" y="322"/>
                      <a:pt x="4668" y="322"/>
                    </a:cubicBezTo>
                    <a:cubicBezTo>
                      <a:pt x="5799" y="322"/>
                      <a:pt x="6870" y="774"/>
                      <a:pt x="7668" y="1572"/>
                    </a:cubicBezTo>
                    <a:cubicBezTo>
                      <a:pt x="8478" y="2382"/>
                      <a:pt x="8918" y="3453"/>
                      <a:pt x="8918" y="4584"/>
                    </a:cubicBezTo>
                    <a:cubicBezTo>
                      <a:pt x="8918" y="5715"/>
                      <a:pt x="8478" y="6787"/>
                      <a:pt x="7668" y="7585"/>
                    </a:cubicBezTo>
                    <a:cubicBezTo>
                      <a:pt x="6841" y="8412"/>
                      <a:pt x="5751" y="8826"/>
                      <a:pt x="4662" y="8826"/>
                    </a:cubicBezTo>
                    <a:cubicBezTo>
                      <a:pt x="3572" y="8826"/>
                      <a:pt x="2483" y="8412"/>
                      <a:pt x="1655" y="7585"/>
                    </a:cubicBezTo>
                    <a:cubicBezTo>
                      <a:pt x="953" y="6882"/>
                      <a:pt x="524" y="5965"/>
                      <a:pt x="441" y="4977"/>
                    </a:cubicBezTo>
                    <a:cubicBezTo>
                      <a:pt x="346" y="4013"/>
                      <a:pt x="596" y="3037"/>
                      <a:pt x="1132" y="2227"/>
                    </a:cubicBezTo>
                    <a:cubicBezTo>
                      <a:pt x="1179" y="2155"/>
                      <a:pt x="1167" y="2048"/>
                      <a:pt x="1096" y="1989"/>
                    </a:cubicBezTo>
                    <a:cubicBezTo>
                      <a:pt x="1066" y="1972"/>
                      <a:pt x="1035" y="1964"/>
                      <a:pt x="1005" y="1964"/>
                    </a:cubicBezTo>
                    <a:cubicBezTo>
                      <a:pt x="950" y="1964"/>
                      <a:pt x="896" y="1990"/>
                      <a:pt x="858" y="2036"/>
                    </a:cubicBezTo>
                    <a:cubicBezTo>
                      <a:pt x="274" y="2894"/>
                      <a:pt x="1" y="3953"/>
                      <a:pt x="108" y="5013"/>
                    </a:cubicBezTo>
                    <a:cubicBezTo>
                      <a:pt x="215" y="6073"/>
                      <a:pt x="679" y="7085"/>
                      <a:pt x="1429" y="7823"/>
                    </a:cubicBezTo>
                    <a:cubicBezTo>
                      <a:pt x="2322" y="8716"/>
                      <a:pt x="3501" y="9168"/>
                      <a:pt x="4680" y="9168"/>
                    </a:cubicBezTo>
                    <a:cubicBezTo>
                      <a:pt x="5858" y="9168"/>
                      <a:pt x="7025" y="8716"/>
                      <a:pt x="7918" y="7823"/>
                    </a:cubicBezTo>
                    <a:cubicBezTo>
                      <a:pt x="8787" y="6966"/>
                      <a:pt x="9264" y="5799"/>
                      <a:pt x="9264" y="4584"/>
                    </a:cubicBezTo>
                    <a:cubicBezTo>
                      <a:pt x="9264" y="3358"/>
                      <a:pt x="8787" y="2203"/>
                      <a:pt x="7906" y="1334"/>
                    </a:cubicBezTo>
                    <a:cubicBezTo>
                      <a:pt x="7049" y="477"/>
                      <a:pt x="5882" y="0"/>
                      <a:pt x="4668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0" name="Google Shape;9132;p65">
                <a:extLst>
                  <a:ext uri="{FF2B5EF4-FFF2-40B4-BE49-F238E27FC236}">
                    <a16:creationId xmlns:a16="http://schemas.microsoft.com/office/drawing/2014/main" id="{44249449-199D-413B-B163-E466E384CD05}"/>
                  </a:ext>
                </a:extLst>
              </p:cNvPr>
              <p:cNvSpPr/>
              <p:nvPr/>
            </p:nvSpPr>
            <p:spPr>
              <a:xfrm>
                <a:off x="7408948" y="3772259"/>
                <a:ext cx="259407" cy="236257"/>
              </a:xfrm>
              <a:custGeom>
                <a:avLst/>
                <a:gdLst/>
                <a:ahLst/>
                <a:cxnLst/>
                <a:rect l="l" t="t" r="r" b="b"/>
                <a:pathLst>
                  <a:path w="8169" h="7440" extrusionOk="0">
                    <a:moveTo>
                      <a:pt x="4085" y="319"/>
                    </a:moveTo>
                    <a:cubicBezTo>
                      <a:pt x="4942" y="319"/>
                      <a:pt x="5823" y="653"/>
                      <a:pt x="6478" y="1319"/>
                    </a:cubicBezTo>
                    <a:cubicBezTo>
                      <a:pt x="7800" y="2653"/>
                      <a:pt x="7800" y="4796"/>
                      <a:pt x="6478" y="6117"/>
                    </a:cubicBezTo>
                    <a:cubicBezTo>
                      <a:pt x="5817" y="6778"/>
                      <a:pt x="4951" y="7109"/>
                      <a:pt x="4083" y="7109"/>
                    </a:cubicBezTo>
                    <a:cubicBezTo>
                      <a:pt x="3216" y="7109"/>
                      <a:pt x="2346" y="6778"/>
                      <a:pt x="1680" y="6117"/>
                    </a:cubicBezTo>
                    <a:cubicBezTo>
                      <a:pt x="358" y="4796"/>
                      <a:pt x="358" y="2653"/>
                      <a:pt x="1680" y="1319"/>
                    </a:cubicBezTo>
                    <a:cubicBezTo>
                      <a:pt x="2335" y="664"/>
                      <a:pt x="3216" y="319"/>
                      <a:pt x="4085" y="319"/>
                    </a:cubicBezTo>
                    <a:close/>
                    <a:moveTo>
                      <a:pt x="4088" y="1"/>
                    </a:moveTo>
                    <a:cubicBezTo>
                      <a:pt x="3132" y="1"/>
                      <a:pt x="2174" y="361"/>
                      <a:pt x="1442" y="1081"/>
                    </a:cubicBezTo>
                    <a:cubicBezTo>
                      <a:pt x="1" y="2534"/>
                      <a:pt x="1" y="4891"/>
                      <a:pt x="1442" y="6356"/>
                    </a:cubicBezTo>
                    <a:cubicBezTo>
                      <a:pt x="2180" y="7082"/>
                      <a:pt x="3120" y="7439"/>
                      <a:pt x="4085" y="7439"/>
                    </a:cubicBezTo>
                    <a:cubicBezTo>
                      <a:pt x="5037" y="7439"/>
                      <a:pt x="5978" y="7082"/>
                      <a:pt x="6716" y="6356"/>
                    </a:cubicBezTo>
                    <a:cubicBezTo>
                      <a:pt x="8169" y="4891"/>
                      <a:pt x="8169" y="2546"/>
                      <a:pt x="6716" y="1081"/>
                    </a:cubicBezTo>
                    <a:cubicBezTo>
                      <a:pt x="5996" y="361"/>
                      <a:pt x="5043" y="1"/>
                      <a:pt x="4088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9133;p65">
                <a:extLst>
                  <a:ext uri="{FF2B5EF4-FFF2-40B4-BE49-F238E27FC236}">
                    <a16:creationId xmlns:a16="http://schemas.microsoft.com/office/drawing/2014/main" id="{F2D38426-1DE4-418B-A7DD-783D310703D7}"/>
                  </a:ext>
                </a:extLst>
              </p:cNvPr>
              <p:cNvSpPr/>
              <p:nvPr/>
            </p:nvSpPr>
            <p:spPr>
              <a:xfrm>
                <a:off x="7487986" y="3680868"/>
                <a:ext cx="274522" cy="259565"/>
              </a:xfrm>
              <a:custGeom>
                <a:avLst/>
                <a:gdLst/>
                <a:ahLst/>
                <a:cxnLst/>
                <a:rect l="l" t="t" r="r" b="b"/>
                <a:pathLst>
                  <a:path w="8645" h="8174" extrusionOk="0">
                    <a:moveTo>
                      <a:pt x="3614" y="0"/>
                    </a:moveTo>
                    <a:cubicBezTo>
                      <a:pt x="2438" y="0"/>
                      <a:pt x="1262" y="447"/>
                      <a:pt x="369" y="1340"/>
                    </a:cubicBezTo>
                    <a:cubicBezTo>
                      <a:pt x="262" y="1447"/>
                      <a:pt x="167" y="1566"/>
                      <a:pt x="60" y="1685"/>
                    </a:cubicBezTo>
                    <a:cubicBezTo>
                      <a:pt x="0" y="1756"/>
                      <a:pt x="12" y="1864"/>
                      <a:pt x="84" y="1923"/>
                    </a:cubicBezTo>
                    <a:cubicBezTo>
                      <a:pt x="118" y="1948"/>
                      <a:pt x="155" y="1960"/>
                      <a:pt x="191" y="1960"/>
                    </a:cubicBezTo>
                    <a:cubicBezTo>
                      <a:pt x="240" y="1960"/>
                      <a:pt x="287" y="1936"/>
                      <a:pt x="322" y="1887"/>
                    </a:cubicBezTo>
                    <a:cubicBezTo>
                      <a:pt x="417" y="1792"/>
                      <a:pt x="500" y="1685"/>
                      <a:pt x="608" y="1578"/>
                    </a:cubicBezTo>
                    <a:cubicBezTo>
                      <a:pt x="1435" y="750"/>
                      <a:pt x="2524" y="337"/>
                      <a:pt x="3614" y="337"/>
                    </a:cubicBezTo>
                    <a:cubicBezTo>
                      <a:pt x="4703" y="337"/>
                      <a:pt x="5793" y="750"/>
                      <a:pt x="6620" y="1578"/>
                    </a:cubicBezTo>
                    <a:cubicBezTo>
                      <a:pt x="8275" y="3233"/>
                      <a:pt x="8275" y="5936"/>
                      <a:pt x="6620" y="7591"/>
                    </a:cubicBezTo>
                    <a:cubicBezTo>
                      <a:pt x="6513" y="7698"/>
                      <a:pt x="6418" y="7781"/>
                      <a:pt x="6311" y="7876"/>
                    </a:cubicBezTo>
                    <a:cubicBezTo>
                      <a:pt x="6239" y="7936"/>
                      <a:pt x="6215" y="8043"/>
                      <a:pt x="6275" y="8114"/>
                    </a:cubicBezTo>
                    <a:cubicBezTo>
                      <a:pt x="6311" y="8162"/>
                      <a:pt x="6358" y="8174"/>
                      <a:pt x="6418" y="8174"/>
                    </a:cubicBezTo>
                    <a:cubicBezTo>
                      <a:pt x="6454" y="8174"/>
                      <a:pt x="6489" y="8162"/>
                      <a:pt x="6513" y="8126"/>
                    </a:cubicBezTo>
                    <a:cubicBezTo>
                      <a:pt x="6632" y="8043"/>
                      <a:pt x="6751" y="7936"/>
                      <a:pt x="6858" y="7817"/>
                    </a:cubicBezTo>
                    <a:cubicBezTo>
                      <a:pt x="8644" y="6031"/>
                      <a:pt x="8644" y="3126"/>
                      <a:pt x="6858" y="1340"/>
                    </a:cubicBezTo>
                    <a:cubicBezTo>
                      <a:pt x="5965" y="447"/>
                      <a:pt x="4790" y="0"/>
                      <a:pt x="3614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9134;p65">
                <a:extLst>
                  <a:ext uri="{FF2B5EF4-FFF2-40B4-BE49-F238E27FC236}">
                    <a16:creationId xmlns:a16="http://schemas.microsoft.com/office/drawing/2014/main" id="{C9B19883-8E9F-4DA7-A2ED-72C7BFE48707}"/>
                  </a:ext>
                </a:extLst>
              </p:cNvPr>
              <p:cNvSpPr/>
              <p:nvPr/>
            </p:nvSpPr>
            <p:spPr>
              <a:xfrm>
                <a:off x="7691758" y="3789502"/>
                <a:ext cx="34073" cy="102918"/>
              </a:xfrm>
              <a:custGeom>
                <a:avLst/>
                <a:gdLst/>
                <a:ahLst/>
                <a:cxnLst/>
                <a:rect l="l" t="t" r="r" b="b"/>
                <a:pathLst>
                  <a:path w="1073" h="3241" extrusionOk="0">
                    <a:moveTo>
                      <a:pt x="589" y="1"/>
                    </a:moveTo>
                    <a:cubicBezTo>
                      <a:pt x="580" y="1"/>
                      <a:pt x="570" y="1"/>
                      <a:pt x="560" y="2"/>
                    </a:cubicBezTo>
                    <a:cubicBezTo>
                      <a:pt x="477" y="38"/>
                      <a:pt x="429" y="121"/>
                      <a:pt x="441" y="217"/>
                    </a:cubicBezTo>
                    <a:cubicBezTo>
                      <a:pt x="715" y="1157"/>
                      <a:pt x="560" y="2145"/>
                      <a:pt x="37" y="2967"/>
                    </a:cubicBezTo>
                    <a:cubicBezTo>
                      <a:pt x="1" y="3038"/>
                      <a:pt x="13" y="3146"/>
                      <a:pt x="84" y="3205"/>
                    </a:cubicBezTo>
                    <a:cubicBezTo>
                      <a:pt x="120" y="3217"/>
                      <a:pt x="144" y="3241"/>
                      <a:pt x="167" y="3241"/>
                    </a:cubicBezTo>
                    <a:cubicBezTo>
                      <a:pt x="239" y="3241"/>
                      <a:pt x="275" y="3205"/>
                      <a:pt x="310" y="3158"/>
                    </a:cubicBezTo>
                    <a:cubicBezTo>
                      <a:pt x="906" y="2265"/>
                      <a:pt x="1072" y="1169"/>
                      <a:pt x="775" y="121"/>
                    </a:cubicBezTo>
                    <a:cubicBezTo>
                      <a:pt x="743" y="47"/>
                      <a:pt x="672" y="1"/>
                      <a:pt x="589" y="1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9135;p65">
                <a:extLst>
                  <a:ext uri="{FF2B5EF4-FFF2-40B4-BE49-F238E27FC236}">
                    <a16:creationId xmlns:a16="http://schemas.microsoft.com/office/drawing/2014/main" id="{3C361668-0D8E-43DB-ADBA-3BFE4BF9B3FA}"/>
                  </a:ext>
                </a:extLst>
              </p:cNvPr>
              <p:cNvSpPr/>
              <p:nvPr/>
            </p:nvSpPr>
            <p:spPr>
              <a:xfrm>
                <a:off x="7536000" y="3708082"/>
                <a:ext cx="173192" cy="72052"/>
              </a:xfrm>
              <a:custGeom>
                <a:avLst/>
                <a:gdLst/>
                <a:ahLst/>
                <a:cxnLst/>
                <a:rect l="l" t="t" r="r" b="b"/>
                <a:pathLst>
                  <a:path w="5454" h="2269" extrusionOk="0">
                    <a:moveTo>
                      <a:pt x="2121" y="0"/>
                    </a:moveTo>
                    <a:cubicBezTo>
                      <a:pt x="1410" y="0"/>
                      <a:pt x="707" y="204"/>
                      <a:pt x="108" y="590"/>
                    </a:cubicBezTo>
                    <a:cubicBezTo>
                      <a:pt x="36" y="638"/>
                      <a:pt x="0" y="733"/>
                      <a:pt x="60" y="828"/>
                    </a:cubicBezTo>
                    <a:cubicBezTo>
                      <a:pt x="91" y="874"/>
                      <a:pt x="147" y="906"/>
                      <a:pt x="205" y="906"/>
                    </a:cubicBezTo>
                    <a:cubicBezTo>
                      <a:pt x="237" y="906"/>
                      <a:pt x="269" y="897"/>
                      <a:pt x="298" y="876"/>
                    </a:cubicBezTo>
                    <a:cubicBezTo>
                      <a:pt x="841" y="534"/>
                      <a:pt x="1478" y="344"/>
                      <a:pt x="2123" y="344"/>
                    </a:cubicBezTo>
                    <a:cubicBezTo>
                      <a:pt x="2241" y="344"/>
                      <a:pt x="2359" y="351"/>
                      <a:pt x="2477" y="364"/>
                    </a:cubicBezTo>
                    <a:cubicBezTo>
                      <a:pt x="3251" y="435"/>
                      <a:pt x="3977" y="792"/>
                      <a:pt x="4513" y="1328"/>
                    </a:cubicBezTo>
                    <a:cubicBezTo>
                      <a:pt x="4763" y="1590"/>
                      <a:pt x="4977" y="1864"/>
                      <a:pt x="5120" y="2185"/>
                    </a:cubicBezTo>
                    <a:cubicBezTo>
                      <a:pt x="5156" y="2245"/>
                      <a:pt x="5215" y="2269"/>
                      <a:pt x="5275" y="2269"/>
                    </a:cubicBezTo>
                    <a:cubicBezTo>
                      <a:pt x="5299" y="2269"/>
                      <a:pt x="5323" y="2269"/>
                      <a:pt x="5346" y="2257"/>
                    </a:cubicBezTo>
                    <a:cubicBezTo>
                      <a:pt x="5418" y="2197"/>
                      <a:pt x="5453" y="2102"/>
                      <a:pt x="5406" y="2019"/>
                    </a:cubicBezTo>
                    <a:cubicBezTo>
                      <a:pt x="5227" y="1673"/>
                      <a:pt x="5001" y="1364"/>
                      <a:pt x="4739" y="1102"/>
                    </a:cubicBezTo>
                    <a:cubicBezTo>
                      <a:pt x="4144" y="507"/>
                      <a:pt x="3334" y="114"/>
                      <a:pt x="2489" y="18"/>
                    </a:cubicBezTo>
                    <a:cubicBezTo>
                      <a:pt x="2366" y="6"/>
                      <a:pt x="2243" y="0"/>
                      <a:pt x="2121" y="0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89D437-7B7B-48E4-B7A3-D4EEC6228B3D}"/>
                </a:ext>
              </a:extLst>
            </p:cNvPr>
            <p:cNvSpPr txBox="1"/>
            <p:nvPr/>
          </p:nvSpPr>
          <p:spPr>
            <a:xfrm>
              <a:off x="6471133" y="2607088"/>
              <a:ext cx="349584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bg-BG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ea typeface="Times New Roman" panose="02020603050405020304" pitchFamily="18" charset="0"/>
                </a:rPr>
                <a:t>€</a:t>
              </a:r>
              <a:endParaRPr lang="bg-BG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  <p:sp>
        <p:nvSpPr>
          <p:cNvPr id="168" name="TextBox 167">
            <a:extLst>
              <a:ext uri="{FF2B5EF4-FFF2-40B4-BE49-F238E27FC236}">
                <a16:creationId xmlns:a16="http://schemas.microsoft.com/office/drawing/2014/main" id="{BFC1F879-39E6-4D4B-8AC7-2535004A0F7F}"/>
              </a:ext>
            </a:extLst>
          </p:cNvPr>
          <p:cNvSpPr txBox="1"/>
          <p:nvPr/>
        </p:nvSpPr>
        <p:spPr>
          <a:xfrm>
            <a:off x="338328" y="1449469"/>
            <a:ext cx="3203159" cy="1446550"/>
          </a:xfrm>
          <a:prstGeom prst="rect">
            <a:avLst/>
          </a:prstGeom>
          <a:solidFill>
            <a:srgbClr val="E5CBB1"/>
          </a:solidFill>
          <a:ln>
            <a:solidFill>
              <a:srgbClr val="D6A3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bg-BG" sz="2200" dirty="0">
                <a:effectLst/>
                <a:ea typeface="Times New Roman" panose="02020603050405020304" pitchFamily="18" charset="0"/>
              </a:rPr>
              <a:t>Процедура за директно предоставяне на БФП </a:t>
            </a:r>
            <a:r>
              <a:rPr lang="bg-BG" sz="2200" dirty="0">
                <a:ea typeface="Times New Roman" panose="02020603050405020304" pitchFamily="18" charset="0"/>
              </a:rPr>
              <a:t>с КБ – ИАПО, в качеството й на УО на ПО</a:t>
            </a:r>
            <a:endParaRPr lang="bg-BG" sz="2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0C8C2A-596B-4EB3-9B4A-E0489B4F9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6410" y="5433038"/>
            <a:ext cx="3082651" cy="142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21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7B69B4-6033-402B-AC3B-02552E836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7287" y="2453641"/>
            <a:ext cx="4648290" cy="34862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812F98-4A5B-4D19-81E5-50A55B425574}"/>
              </a:ext>
            </a:extLst>
          </p:cNvPr>
          <p:cNvSpPr txBox="1"/>
          <p:nvPr/>
        </p:nvSpPr>
        <p:spPr>
          <a:xfrm>
            <a:off x="848253" y="890897"/>
            <a:ext cx="103939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Допустими целеви групи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CED26923-084A-4956-9135-3FA5BA293F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2301143"/>
              </p:ext>
            </p:extLst>
          </p:nvPr>
        </p:nvGraphicFramePr>
        <p:xfrm>
          <a:off x="2951671" y="1552001"/>
          <a:ext cx="8631528" cy="5003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99942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E59C81CC-64B3-4560-9B01-A820557C72C5}"/>
              </a:ext>
            </a:extLst>
          </p:cNvPr>
          <p:cNvSpPr/>
          <p:nvPr/>
        </p:nvSpPr>
        <p:spPr>
          <a:xfrm>
            <a:off x="947875" y="1464256"/>
            <a:ext cx="5654842" cy="5025022"/>
          </a:xfrm>
          <a:custGeom>
            <a:avLst/>
            <a:gdLst>
              <a:gd name="connsiteX0" fmla="*/ 0 w 6094412"/>
              <a:gd name="connsiteY0" fmla="*/ 0 h 6858000"/>
              <a:gd name="connsiteX1" fmla="*/ 6094412 w 6094412"/>
              <a:gd name="connsiteY1" fmla="*/ 0 h 6858000"/>
              <a:gd name="connsiteX2" fmla="*/ 6094412 w 6094412"/>
              <a:gd name="connsiteY2" fmla="*/ 6858000 h 6858000"/>
              <a:gd name="connsiteX3" fmla="*/ 0 w 6094412"/>
              <a:gd name="connsiteY3" fmla="*/ 6858000 h 6858000"/>
              <a:gd name="connsiteX4" fmla="*/ 0 w 6094412"/>
              <a:gd name="connsiteY4" fmla="*/ 0 h 6858000"/>
              <a:gd name="connsiteX0" fmla="*/ 0 w 6979629"/>
              <a:gd name="connsiteY0" fmla="*/ 0 h 6858000"/>
              <a:gd name="connsiteX1" fmla="*/ 6979629 w 6979629"/>
              <a:gd name="connsiteY1" fmla="*/ 9728 h 6858000"/>
              <a:gd name="connsiteX2" fmla="*/ 6094412 w 6979629"/>
              <a:gd name="connsiteY2" fmla="*/ 6858000 h 6858000"/>
              <a:gd name="connsiteX3" fmla="*/ 0 w 6979629"/>
              <a:gd name="connsiteY3" fmla="*/ 6858000 h 6858000"/>
              <a:gd name="connsiteX4" fmla="*/ 0 w 6979629"/>
              <a:gd name="connsiteY4" fmla="*/ 0 h 6858000"/>
              <a:gd name="connsiteX0" fmla="*/ 0 w 6979629"/>
              <a:gd name="connsiteY0" fmla="*/ 0 h 6867728"/>
              <a:gd name="connsiteX1" fmla="*/ 6979629 w 6979629"/>
              <a:gd name="connsiteY1" fmla="*/ 9728 h 6867728"/>
              <a:gd name="connsiteX2" fmla="*/ 5510753 w 6979629"/>
              <a:gd name="connsiteY2" fmla="*/ 6867728 h 6867728"/>
              <a:gd name="connsiteX3" fmla="*/ 0 w 6979629"/>
              <a:gd name="connsiteY3" fmla="*/ 6858000 h 6867728"/>
              <a:gd name="connsiteX4" fmla="*/ 0 w 6979629"/>
              <a:gd name="connsiteY4" fmla="*/ 0 h 6867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9629" h="6867728">
                <a:moveTo>
                  <a:pt x="0" y="0"/>
                </a:moveTo>
                <a:lnTo>
                  <a:pt x="6979629" y="9728"/>
                </a:lnTo>
                <a:lnTo>
                  <a:pt x="5510753" y="6867728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642B8E-CA0D-4909-A2B9-0D29F59DBFCB}"/>
              </a:ext>
            </a:extLst>
          </p:cNvPr>
          <p:cNvSpPr/>
          <p:nvPr/>
        </p:nvSpPr>
        <p:spPr>
          <a:xfrm rot="725135">
            <a:off x="4982940" y="1930723"/>
            <a:ext cx="1221640" cy="1221640"/>
          </a:xfrm>
          <a:prstGeom prst="rect">
            <a:avLst/>
          </a:prstGeom>
          <a:solidFill>
            <a:schemeClr val="accent5"/>
          </a:solidFill>
          <a:ln w="635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568F9A-78E2-401D-BE0E-BB55D74C7736}"/>
              </a:ext>
            </a:extLst>
          </p:cNvPr>
          <p:cNvSpPr/>
          <p:nvPr/>
        </p:nvSpPr>
        <p:spPr>
          <a:xfrm rot="725135">
            <a:off x="1179610" y="3646043"/>
            <a:ext cx="1221640" cy="1221640"/>
          </a:xfrm>
          <a:prstGeom prst="rect">
            <a:avLst/>
          </a:prstGeom>
          <a:solidFill>
            <a:schemeClr val="accent5"/>
          </a:solidFill>
          <a:ln w="635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EDF08A-9E14-4BD2-A1E4-56F2AB8BDF0D}"/>
              </a:ext>
            </a:extLst>
          </p:cNvPr>
          <p:cNvSpPr txBox="1"/>
          <p:nvPr/>
        </p:nvSpPr>
        <p:spPr>
          <a:xfrm rot="725135">
            <a:off x="1219562" y="1917964"/>
            <a:ext cx="3968264" cy="40011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bg-BG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Информация и комуникация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0F69D9-A4C7-4501-A6E3-C89602DA4AF1}"/>
              </a:ext>
            </a:extLst>
          </p:cNvPr>
          <p:cNvSpPr txBox="1"/>
          <p:nvPr/>
        </p:nvSpPr>
        <p:spPr>
          <a:xfrm rot="725135">
            <a:off x="1110714" y="2143018"/>
            <a:ext cx="3905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cs typeface="Arial" panose="020B0604020202020204" pitchFamily="34" charset="0"/>
              </a:rPr>
              <a:t>Дейността е насочена към подкрепа за публичността на програмата</a:t>
            </a:r>
            <a:endParaRPr lang="en-US" sz="1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94E3CA-CC36-41D9-BAF2-6961FD51B6B7}"/>
              </a:ext>
            </a:extLst>
          </p:cNvPr>
          <p:cNvSpPr txBox="1"/>
          <p:nvPr/>
        </p:nvSpPr>
        <p:spPr>
          <a:xfrm rot="725135">
            <a:off x="2606337" y="4035853"/>
            <a:ext cx="3445106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Подготовка, изпълнение, мониторинг и контрол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51A54C-3E4B-456D-AA5E-5D67BA471B73}"/>
              </a:ext>
            </a:extLst>
          </p:cNvPr>
          <p:cNvSpPr txBox="1"/>
          <p:nvPr/>
        </p:nvSpPr>
        <p:spPr>
          <a:xfrm rot="725135">
            <a:off x="2374162" y="4615110"/>
            <a:ext cx="313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dirty="0">
                <a:solidFill>
                  <a:schemeClr val="bg1"/>
                </a:solidFill>
                <a:cs typeface="Arial" panose="020B0604020202020204" pitchFamily="34" charset="0"/>
              </a:rPr>
              <a:t>П</a:t>
            </a:r>
            <a:r>
              <a:rPr lang="ru-RU" sz="1600" dirty="0">
                <a:solidFill>
                  <a:schemeClr val="bg1"/>
                </a:solidFill>
                <a:cs typeface="Arial" panose="020B0604020202020204" pitchFamily="34" charset="0"/>
              </a:rPr>
              <a:t>одкрепа за подобряване административния капацитет на УО и осигуряване на външна експертиза, свързана с планирането, управлението, изпълнението, наблюдението и контрола на ПО</a:t>
            </a:r>
            <a:endParaRPr 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0ECC4F-ED3C-426C-ADCF-AC02E760229A}"/>
              </a:ext>
            </a:extLst>
          </p:cNvPr>
          <p:cNvSpPr txBox="1"/>
          <p:nvPr/>
        </p:nvSpPr>
        <p:spPr>
          <a:xfrm rot="725135">
            <a:off x="4956324" y="2091025"/>
            <a:ext cx="1295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Open Sans" panose="020B0606030504020204" pitchFamily="34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1BE420-1BB3-4DF2-A6C6-E3F58A43C07E}"/>
              </a:ext>
            </a:extLst>
          </p:cNvPr>
          <p:cNvSpPr txBox="1"/>
          <p:nvPr/>
        </p:nvSpPr>
        <p:spPr>
          <a:xfrm rot="725135">
            <a:off x="1137633" y="3771539"/>
            <a:ext cx="129523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bg-BG" sz="5400" dirty="0">
                <a:solidFill>
                  <a:schemeClr val="bg1"/>
                </a:solidFill>
                <a:latin typeface="Open Sans" panose="020B0606030504020204" pitchFamily="34" charset="0"/>
              </a:rPr>
              <a:t>2</a:t>
            </a:r>
            <a:endParaRPr lang="en-US" sz="5400" dirty="0">
              <a:solidFill>
                <a:schemeClr val="bg1"/>
              </a:solidFill>
              <a:latin typeface="Open Sans" panose="020B0606030504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48DB3A-C176-451E-9686-34E934197C02}"/>
              </a:ext>
            </a:extLst>
          </p:cNvPr>
          <p:cNvSpPr txBox="1"/>
          <p:nvPr/>
        </p:nvSpPr>
        <p:spPr>
          <a:xfrm rot="725135">
            <a:off x="6625488" y="1881717"/>
            <a:ext cx="3254287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Оценка и проучвания, събиране на данни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BE4C89-AC5E-428C-A191-91808F1BAD00}"/>
              </a:ext>
            </a:extLst>
          </p:cNvPr>
          <p:cNvSpPr txBox="1"/>
          <p:nvPr/>
        </p:nvSpPr>
        <p:spPr>
          <a:xfrm rot="725135">
            <a:off x="6378129" y="2490892"/>
            <a:ext cx="389863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Подкрепа за подобряване административния капацитет на УО за извършване на вътрешни оценки на процедурите, изпълнявани по ПО и осигуряване на външна експертиза за извършване на оценки на ПО</a:t>
            </a:r>
            <a:endParaRPr lang="en-US" sz="1700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07892E-7AC3-4E54-B611-F48A7D5B424C}"/>
              </a:ext>
            </a:extLst>
          </p:cNvPr>
          <p:cNvSpPr/>
          <p:nvPr/>
        </p:nvSpPr>
        <p:spPr>
          <a:xfrm rot="725135">
            <a:off x="10418735" y="2711066"/>
            <a:ext cx="1221640" cy="1221640"/>
          </a:xfrm>
          <a:prstGeom prst="rect">
            <a:avLst/>
          </a:prstGeom>
          <a:solidFill>
            <a:schemeClr val="bg1"/>
          </a:solidFill>
          <a:ln w="635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05D6CD4-B29F-46D5-937B-D04BDEC36EFE}"/>
              </a:ext>
            </a:extLst>
          </p:cNvPr>
          <p:cNvSpPr txBox="1"/>
          <p:nvPr/>
        </p:nvSpPr>
        <p:spPr>
          <a:xfrm rot="725135">
            <a:off x="7579483" y="4471630"/>
            <a:ext cx="3166578" cy="1200329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Укрепване на капацитета на органите на държавите членки, бенефициерите и съответните партньори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BCDEC3-E289-4353-847F-81A83FAD9F66}"/>
              </a:ext>
            </a:extLst>
          </p:cNvPr>
          <p:cNvSpPr txBox="1"/>
          <p:nvPr/>
        </p:nvSpPr>
        <p:spPr>
          <a:xfrm rot="725135">
            <a:off x="7325911" y="5683603"/>
            <a:ext cx="425007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tx2"/>
                </a:solidFill>
                <a:cs typeface="Arial" panose="020B0604020202020204" pitchFamily="34" charset="0"/>
              </a:rPr>
              <a:t>Подкрепа за подобряване административния капацитет на бенефициентите и потенциалните бенефициенти</a:t>
            </a:r>
            <a:endParaRPr lang="en-US" sz="1700" dirty="0">
              <a:solidFill>
                <a:schemeClr val="tx2"/>
              </a:solidFill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C03AE61-F795-4B2A-9545-BD38F0C3FBF9}"/>
              </a:ext>
            </a:extLst>
          </p:cNvPr>
          <p:cNvSpPr/>
          <p:nvPr/>
        </p:nvSpPr>
        <p:spPr>
          <a:xfrm rot="725135">
            <a:off x="6233893" y="4149032"/>
            <a:ext cx="1221640" cy="1221640"/>
          </a:xfrm>
          <a:prstGeom prst="rect">
            <a:avLst/>
          </a:prstGeom>
          <a:solidFill>
            <a:schemeClr val="bg1"/>
          </a:solidFill>
          <a:ln w="63500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FFC000"/>
              </a:solidFill>
              <a:latin typeface="Open Sans" panose="020B060603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4ABFA29-6881-4CBB-B99E-5088EF7A9678}"/>
              </a:ext>
            </a:extLst>
          </p:cNvPr>
          <p:cNvSpPr txBox="1"/>
          <p:nvPr/>
        </p:nvSpPr>
        <p:spPr>
          <a:xfrm rot="725135">
            <a:off x="10377184" y="2864683"/>
            <a:ext cx="1295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5400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</a:rPr>
              <a:t>3</a:t>
            </a:r>
            <a:endParaRPr lang="en-US" sz="5400" dirty="0">
              <a:solidFill>
                <a:schemeClr val="accent1">
                  <a:lumMod val="50000"/>
                </a:schemeClr>
              </a:solidFill>
              <a:latin typeface="Open Sans" panose="020B0606030504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F245084-144A-4378-BB4E-6A3362AC87CF}"/>
              </a:ext>
            </a:extLst>
          </p:cNvPr>
          <p:cNvSpPr txBox="1"/>
          <p:nvPr/>
        </p:nvSpPr>
        <p:spPr>
          <a:xfrm rot="725135">
            <a:off x="6145884" y="4324233"/>
            <a:ext cx="1295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tx2"/>
                </a:solidFill>
                <a:latin typeface="Open Sans" panose="020B0606030504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E0EE1E-ED31-4F41-A3CD-D66A91A7956A}"/>
              </a:ext>
            </a:extLst>
          </p:cNvPr>
          <p:cNvSpPr txBox="1"/>
          <p:nvPr/>
        </p:nvSpPr>
        <p:spPr>
          <a:xfrm>
            <a:off x="4397263" y="829733"/>
            <a:ext cx="416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Допустими дейности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4E9EC5-3F09-488D-9C2D-53138B14648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353" y="867846"/>
            <a:ext cx="1656647" cy="1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79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1667EE1-BACF-4D73-9330-977067C1A5D9}"/>
              </a:ext>
            </a:extLst>
          </p:cNvPr>
          <p:cNvGrpSpPr/>
          <p:nvPr/>
        </p:nvGrpSpPr>
        <p:grpSpPr>
          <a:xfrm>
            <a:off x="1991372" y="2303737"/>
            <a:ext cx="8209256" cy="2903687"/>
            <a:chOff x="1991372" y="2636520"/>
            <a:chExt cx="8209256" cy="2903687"/>
          </a:xfrm>
        </p:grpSpPr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859B36FC-A7A6-4D25-B4AA-74918B937631}"/>
                </a:ext>
              </a:extLst>
            </p:cNvPr>
            <p:cNvGrpSpPr/>
            <p:nvPr/>
          </p:nvGrpSpPr>
          <p:grpSpPr>
            <a:xfrm>
              <a:off x="1991372" y="2850014"/>
              <a:ext cx="8209256" cy="2583559"/>
              <a:chOff x="1916044" y="2129586"/>
              <a:chExt cx="8209256" cy="3341351"/>
            </a:xfrm>
          </p:grpSpPr>
          <p:sp>
            <p:nvSpPr>
              <p:cNvPr id="115" name="Rectangle 114">
                <a:extLst>
                  <a:ext uri="{FF2B5EF4-FFF2-40B4-BE49-F238E27FC236}">
                    <a16:creationId xmlns:a16="http://schemas.microsoft.com/office/drawing/2014/main" id="{7BD4341A-A2A7-4D2B-9810-6EBBABE46DE4}"/>
                  </a:ext>
                </a:extLst>
              </p:cNvPr>
              <p:cNvSpPr/>
              <p:nvPr/>
            </p:nvSpPr>
            <p:spPr>
              <a:xfrm flipH="1" flipV="1">
                <a:off x="2992980" y="5314719"/>
                <a:ext cx="7132320" cy="156218"/>
              </a:xfrm>
              <a:prstGeom prst="rect">
                <a:avLst/>
              </a:prstGeom>
              <a:gradFill flip="none" rotWithShape="1">
                <a:gsLst>
                  <a:gs pos="14000">
                    <a:schemeClr val="tx1">
                      <a:alpha val="21000"/>
                    </a:schemeClr>
                  </a:gs>
                  <a:gs pos="55000">
                    <a:schemeClr val="bg1">
                      <a:lumMod val="0"/>
                      <a:lumOff val="100000"/>
                      <a:alpha val="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sp>
            <p:nvSpPr>
              <p:cNvPr id="116" name="Rectangle 115">
                <a:extLst>
                  <a:ext uri="{FF2B5EF4-FFF2-40B4-BE49-F238E27FC236}">
                    <a16:creationId xmlns:a16="http://schemas.microsoft.com/office/drawing/2014/main" id="{384740B0-57A1-4789-97EA-FBE33E2D91B3}"/>
                  </a:ext>
                </a:extLst>
              </p:cNvPr>
              <p:cNvSpPr/>
              <p:nvPr/>
            </p:nvSpPr>
            <p:spPr>
              <a:xfrm>
                <a:off x="1916044" y="2129586"/>
                <a:ext cx="7132320" cy="151791"/>
              </a:xfrm>
              <a:prstGeom prst="rect">
                <a:avLst/>
              </a:prstGeom>
              <a:gradFill flip="none" rotWithShape="1">
                <a:gsLst>
                  <a:gs pos="14000">
                    <a:schemeClr val="tx1">
                      <a:alpha val="21000"/>
                    </a:schemeClr>
                  </a:gs>
                  <a:gs pos="55000">
                    <a:schemeClr val="bg1">
                      <a:lumMod val="0"/>
                      <a:lumOff val="100000"/>
                      <a:alpha val="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/>
              </a:p>
            </p:txBody>
          </p:sp>
          <p:cxnSp>
            <p:nvCxnSpPr>
              <p:cNvPr id="117" name="Straight Connector 116">
                <a:extLst>
                  <a:ext uri="{FF2B5EF4-FFF2-40B4-BE49-F238E27FC236}">
                    <a16:creationId xmlns:a16="http://schemas.microsoft.com/office/drawing/2014/main" id="{CE4F6A52-6F32-4787-BE4F-3703EBC325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16044" y="2249907"/>
                <a:ext cx="713232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:a16="http://schemas.microsoft.com/office/drawing/2014/main" id="{5AF507C7-EEAF-40B7-B21E-1E7CC5A5C0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92980" y="5307379"/>
                <a:ext cx="713232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BFD926B7-6D17-4768-9DEB-AFF5162B31D6}"/>
                </a:ext>
              </a:extLst>
            </p:cNvPr>
            <p:cNvGrpSpPr/>
            <p:nvPr/>
          </p:nvGrpSpPr>
          <p:grpSpPr>
            <a:xfrm>
              <a:off x="2790353" y="2636520"/>
              <a:ext cx="1228187" cy="1547082"/>
              <a:chOff x="2128762" y="1759851"/>
              <a:chExt cx="1381627" cy="1545184"/>
            </a:xfrm>
          </p:grpSpPr>
          <p:sp>
            <p:nvSpPr>
              <p:cNvPr id="73" name="Arrow: Down 72">
                <a:extLst>
                  <a:ext uri="{FF2B5EF4-FFF2-40B4-BE49-F238E27FC236}">
                    <a16:creationId xmlns:a16="http://schemas.microsoft.com/office/drawing/2014/main" id="{535EBE34-BC4C-4B6F-BC5A-A0A90D8016BA}"/>
                  </a:ext>
                </a:extLst>
              </p:cNvPr>
              <p:cNvSpPr/>
              <p:nvPr/>
            </p:nvSpPr>
            <p:spPr>
              <a:xfrm>
                <a:off x="2218976" y="1898612"/>
                <a:ext cx="1037341" cy="1406423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gradFill flip="none" rotWithShape="1">
                <a:gsLst>
                  <a:gs pos="0">
                    <a:schemeClr val="bg1">
                      <a:alpha val="0"/>
                      <a:lumMod val="0"/>
                      <a:lumOff val="100000"/>
                    </a:schemeClr>
                  </a:gs>
                  <a:gs pos="75500">
                    <a:srgbClr val="808080">
                      <a:alpha val="11000"/>
                    </a:srgbClr>
                  </a:gs>
                  <a:gs pos="27000">
                    <a:schemeClr val="tx1">
                      <a:lumMod val="48000"/>
                      <a:lumOff val="52000"/>
                      <a:alpha val="0"/>
                    </a:schemeClr>
                  </a:gs>
                  <a:gs pos="100000">
                    <a:schemeClr val="bg1">
                      <a:alpha val="0"/>
                      <a:lumMod val="0"/>
                      <a:lumOff val="100000"/>
                    </a:schemeClr>
                  </a:gs>
                  <a:gs pos="55000">
                    <a:schemeClr val="tx1">
                      <a:alpha val="13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/>
              </a:p>
            </p:txBody>
          </p:sp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15D690C7-5D67-437C-9F37-6B1879E3F9E2}"/>
                  </a:ext>
                </a:extLst>
              </p:cNvPr>
              <p:cNvGrpSpPr/>
              <p:nvPr/>
            </p:nvGrpSpPr>
            <p:grpSpPr>
              <a:xfrm>
                <a:off x="2128762" y="1759851"/>
                <a:ext cx="1381627" cy="1440179"/>
                <a:chOff x="2128762" y="1759851"/>
                <a:chExt cx="1381627" cy="1440179"/>
              </a:xfrm>
            </p:grpSpPr>
            <p:sp>
              <p:nvSpPr>
                <p:cNvPr id="75" name="Rectangle 74">
                  <a:extLst>
                    <a:ext uri="{FF2B5EF4-FFF2-40B4-BE49-F238E27FC236}">
                      <a16:creationId xmlns:a16="http://schemas.microsoft.com/office/drawing/2014/main" id="{9D8E4F72-5C9F-47D9-B525-0BD8ACC29213}"/>
                    </a:ext>
                  </a:extLst>
                </p:cNvPr>
                <p:cNvSpPr/>
                <p:nvPr/>
              </p:nvSpPr>
              <p:spPr>
                <a:xfrm>
                  <a:off x="2309478" y="1761756"/>
                  <a:ext cx="1037340" cy="250191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76" name="Partial Circle 75">
                  <a:extLst>
                    <a:ext uri="{FF2B5EF4-FFF2-40B4-BE49-F238E27FC236}">
                      <a16:creationId xmlns:a16="http://schemas.microsoft.com/office/drawing/2014/main" id="{891B7770-D6A5-4BAA-A907-4A67F29BEF36}"/>
                    </a:ext>
                  </a:extLst>
                </p:cNvPr>
                <p:cNvSpPr/>
                <p:nvPr/>
              </p:nvSpPr>
              <p:spPr>
                <a:xfrm rot="5400000">
                  <a:off x="2050780" y="1837835"/>
                  <a:ext cx="506734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7" name="Partial Circle 76">
                  <a:extLst>
                    <a:ext uri="{FF2B5EF4-FFF2-40B4-BE49-F238E27FC236}">
                      <a16:creationId xmlns:a16="http://schemas.microsoft.com/office/drawing/2014/main" id="{D662A972-182C-4FEE-B69D-92213DAC6DA5}"/>
                    </a:ext>
                  </a:extLst>
                </p:cNvPr>
                <p:cNvSpPr/>
                <p:nvPr/>
              </p:nvSpPr>
              <p:spPr>
                <a:xfrm rot="5400000">
                  <a:off x="3081637" y="1837834"/>
                  <a:ext cx="506735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100000">
                      <a:schemeClr val="accent1"/>
                    </a:gs>
                    <a:gs pos="4000">
                      <a:schemeClr val="accent1">
                        <a:lumMod val="5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8" name="Arrow: Down 77">
                  <a:extLst>
                    <a:ext uri="{FF2B5EF4-FFF2-40B4-BE49-F238E27FC236}">
                      <a16:creationId xmlns:a16="http://schemas.microsoft.com/office/drawing/2014/main" id="{B5D1BD84-7013-426A-9EBD-7B4ADAE164E1}"/>
                    </a:ext>
                  </a:extLst>
                </p:cNvPr>
                <p:cNvSpPr/>
                <p:nvPr/>
              </p:nvSpPr>
              <p:spPr>
                <a:xfrm>
                  <a:off x="2382315" y="2011945"/>
                  <a:ext cx="876300" cy="1188085"/>
                </a:xfrm>
                <a:prstGeom prst="downArrow">
                  <a:avLst>
                    <a:gd name="adj1" fmla="val 77826"/>
                    <a:gd name="adj2" fmla="val 36957"/>
                  </a:avLst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vert270" rtlCol="0" anchor="ctr"/>
                <a:lstStyle/>
                <a:p>
                  <a:pPr algn="ctr"/>
                  <a:r>
                    <a:rPr lang="bg-BG" sz="2800" b="1" dirty="0"/>
                    <a:t>944</a:t>
                  </a:r>
                  <a:endParaRPr lang="en-US" sz="2800" b="1" dirty="0"/>
                </a:p>
              </p:txBody>
            </p:sp>
          </p:grp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6451092E-932E-4136-ACCC-178D898FD21A}"/>
                </a:ext>
              </a:extLst>
            </p:cNvPr>
            <p:cNvGrpSpPr/>
            <p:nvPr/>
          </p:nvGrpSpPr>
          <p:grpSpPr>
            <a:xfrm>
              <a:off x="6271552" y="2636520"/>
              <a:ext cx="1228187" cy="1547082"/>
              <a:chOff x="6863897" y="1759851"/>
              <a:chExt cx="1381627" cy="1545184"/>
            </a:xfrm>
          </p:grpSpPr>
          <p:sp>
            <p:nvSpPr>
              <p:cNvPr id="87" name="Arrow: Down 86">
                <a:extLst>
                  <a:ext uri="{FF2B5EF4-FFF2-40B4-BE49-F238E27FC236}">
                    <a16:creationId xmlns:a16="http://schemas.microsoft.com/office/drawing/2014/main" id="{8B5C7345-24F4-434F-A0A0-32CF7B674F3E}"/>
                  </a:ext>
                </a:extLst>
              </p:cNvPr>
              <p:cNvSpPr/>
              <p:nvPr/>
            </p:nvSpPr>
            <p:spPr>
              <a:xfrm>
                <a:off x="6956409" y="1898612"/>
                <a:ext cx="1037341" cy="1406423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gradFill flip="none" rotWithShape="1">
                <a:gsLst>
                  <a:gs pos="0">
                    <a:schemeClr val="bg1">
                      <a:alpha val="0"/>
                      <a:lumMod val="0"/>
                      <a:lumOff val="100000"/>
                    </a:schemeClr>
                  </a:gs>
                  <a:gs pos="75500">
                    <a:srgbClr val="808080">
                      <a:alpha val="11000"/>
                    </a:srgbClr>
                  </a:gs>
                  <a:gs pos="27000">
                    <a:schemeClr val="tx1">
                      <a:lumMod val="48000"/>
                      <a:lumOff val="52000"/>
                      <a:alpha val="0"/>
                    </a:schemeClr>
                  </a:gs>
                  <a:gs pos="100000">
                    <a:schemeClr val="bg1">
                      <a:alpha val="0"/>
                      <a:lumMod val="0"/>
                      <a:lumOff val="100000"/>
                    </a:schemeClr>
                  </a:gs>
                  <a:gs pos="55000">
                    <a:schemeClr val="tx1">
                      <a:alpha val="13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/>
              </a:p>
            </p:txBody>
          </p:sp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F3E010E3-06AF-4CE7-94B2-10A27195AD23}"/>
                  </a:ext>
                </a:extLst>
              </p:cNvPr>
              <p:cNvGrpSpPr/>
              <p:nvPr/>
            </p:nvGrpSpPr>
            <p:grpSpPr>
              <a:xfrm>
                <a:off x="6863897" y="1759851"/>
                <a:ext cx="1381627" cy="1440179"/>
                <a:chOff x="6863897" y="1759851"/>
                <a:chExt cx="1381627" cy="1440179"/>
              </a:xfrm>
            </p:grpSpPr>
            <p:sp>
              <p:nvSpPr>
                <p:cNvPr id="89" name="Rectangle 88">
                  <a:extLst>
                    <a:ext uri="{FF2B5EF4-FFF2-40B4-BE49-F238E27FC236}">
                      <a16:creationId xmlns:a16="http://schemas.microsoft.com/office/drawing/2014/main" id="{56415ED6-027E-46F8-8AF5-A6FC0CE1EDC8}"/>
                    </a:ext>
                  </a:extLst>
                </p:cNvPr>
                <p:cNvSpPr/>
                <p:nvPr/>
              </p:nvSpPr>
              <p:spPr>
                <a:xfrm>
                  <a:off x="7044613" y="1761756"/>
                  <a:ext cx="1037340" cy="250191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90" name="Partial Circle 89">
                  <a:extLst>
                    <a:ext uri="{FF2B5EF4-FFF2-40B4-BE49-F238E27FC236}">
                      <a16:creationId xmlns:a16="http://schemas.microsoft.com/office/drawing/2014/main" id="{4D33409A-17E7-4E01-BE5D-53A4781053AD}"/>
                    </a:ext>
                  </a:extLst>
                </p:cNvPr>
                <p:cNvSpPr/>
                <p:nvPr/>
              </p:nvSpPr>
              <p:spPr>
                <a:xfrm rot="5400000">
                  <a:off x="6785915" y="1837835"/>
                  <a:ext cx="506734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1" name="Partial Circle 90">
                  <a:extLst>
                    <a:ext uri="{FF2B5EF4-FFF2-40B4-BE49-F238E27FC236}">
                      <a16:creationId xmlns:a16="http://schemas.microsoft.com/office/drawing/2014/main" id="{9A301A6B-C9BF-4C17-A26C-D54B66E859A4}"/>
                    </a:ext>
                  </a:extLst>
                </p:cNvPr>
                <p:cNvSpPr/>
                <p:nvPr/>
              </p:nvSpPr>
              <p:spPr>
                <a:xfrm rot="5400000">
                  <a:off x="7816772" y="1837834"/>
                  <a:ext cx="506735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100000">
                      <a:schemeClr val="accent3"/>
                    </a:gs>
                    <a:gs pos="0">
                      <a:schemeClr val="accent3">
                        <a:lumMod val="5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2" name="Arrow: Down 91">
                  <a:extLst>
                    <a:ext uri="{FF2B5EF4-FFF2-40B4-BE49-F238E27FC236}">
                      <a16:creationId xmlns:a16="http://schemas.microsoft.com/office/drawing/2014/main" id="{E0CE80C3-F883-4232-8F46-A14F1B746EDB}"/>
                    </a:ext>
                  </a:extLst>
                </p:cNvPr>
                <p:cNvSpPr/>
                <p:nvPr/>
              </p:nvSpPr>
              <p:spPr>
                <a:xfrm>
                  <a:off x="7117450" y="2011943"/>
                  <a:ext cx="876300" cy="1188087"/>
                </a:xfrm>
                <a:prstGeom prst="downArrow">
                  <a:avLst>
                    <a:gd name="adj1" fmla="val 77826"/>
                    <a:gd name="adj2" fmla="val 36957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vert270" rtlCol="0" anchor="ctr"/>
                <a:lstStyle/>
                <a:p>
                  <a:pPr algn="ctr"/>
                  <a:r>
                    <a:rPr lang="bg-BG" sz="2800" b="1" dirty="0"/>
                    <a:t>9</a:t>
                  </a:r>
                  <a:endParaRPr lang="en-US" sz="2800" b="1" dirty="0"/>
                </a:p>
              </p:txBody>
            </p:sp>
          </p:grp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3A8532E-D233-4636-9E8B-0F7EC00178C5}"/>
                </a:ext>
              </a:extLst>
            </p:cNvPr>
            <p:cNvGrpSpPr/>
            <p:nvPr/>
          </p:nvGrpSpPr>
          <p:grpSpPr>
            <a:xfrm>
              <a:off x="4350858" y="3989719"/>
              <a:ext cx="1228187" cy="1550488"/>
              <a:chOff x="4059069" y="3837925"/>
              <a:chExt cx="1381627" cy="1548586"/>
            </a:xfrm>
          </p:grpSpPr>
          <p:sp>
            <p:nvSpPr>
              <p:cNvPr id="94" name="Arrow: Down 93">
                <a:extLst>
                  <a:ext uri="{FF2B5EF4-FFF2-40B4-BE49-F238E27FC236}">
                    <a16:creationId xmlns:a16="http://schemas.microsoft.com/office/drawing/2014/main" id="{60A467D8-A5AE-4787-ADED-B002CB1A990A}"/>
                  </a:ext>
                </a:extLst>
              </p:cNvPr>
              <p:cNvSpPr/>
              <p:nvPr/>
            </p:nvSpPr>
            <p:spPr>
              <a:xfrm flipH="1" flipV="1">
                <a:off x="4319481" y="3837925"/>
                <a:ext cx="1037341" cy="1406423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gradFill flip="none" rotWithShape="1">
                <a:gsLst>
                  <a:gs pos="0">
                    <a:schemeClr val="bg1">
                      <a:alpha val="0"/>
                      <a:lumMod val="0"/>
                      <a:lumOff val="100000"/>
                    </a:schemeClr>
                  </a:gs>
                  <a:gs pos="75500">
                    <a:srgbClr val="808080">
                      <a:alpha val="11000"/>
                    </a:srgbClr>
                  </a:gs>
                  <a:gs pos="27000">
                    <a:schemeClr val="tx1">
                      <a:lumMod val="48000"/>
                      <a:lumOff val="52000"/>
                      <a:alpha val="0"/>
                    </a:schemeClr>
                  </a:gs>
                  <a:gs pos="100000">
                    <a:schemeClr val="bg1">
                      <a:alpha val="0"/>
                      <a:lumMod val="0"/>
                      <a:lumOff val="100000"/>
                    </a:schemeClr>
                  </a:gs>
                  <a:gs pos="55000">
                    <a:schemeClr val="tx1">
                      <a:alpha val="13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/>
              </a:p>
            </p:txBody>
          </p:sp>
          <p:grpSp>
            <p:nvGrpSpPr>
              <p:cNvPr id="95" name="Group 94">
                <a:extLst>
                  <a:ext uri="{FF2B5EF4-FFF2-40B4-BE49-F238E27FC236}">
                    <a16:creationId xmlns:a16="http://schemas.microsoft.com/office/drawing/2014/main" id="{F4B8252B-815E-4ADC-8184-FF623A8D63E5}"/>
                  </a:ext>
                </a:extLst>
              </p:cNvPr>
              <p:cNvGrpSpPr/>
              <p:nvPr/>
            </p:nvGrpSpPr>
            <p:grpSpPr>
              <a:xfrm>
                <a:off x="4059069" y="3946332"/>
                <a:ext cx="1381627" cy="1440179"/>
                <a:chOff x="4059069" y="3946332"/>
                <a:chExt cx="1381627" cy="1440179"/>
              </a:xfrm>
            </p:grpSpPr>
            <p:sp>
              <p:nvSpPr>
                <p:cNvPr id="96" name="Rectangle 95">
                  <a:extLst>
                    <a:ext uri="{FF2B5EF4-FFF2-40B4-BE49-F238E27FC236}">
                      <a16:creationId xmlns:a16="http://schemas.microsoft.com/office/drawing/2014/main" id="{6A889282-E1A6-41D1-B3C5-086D03D0C2B7}"/>
                    </a:ext>
                  </a:extLst>
                </p:cNvPr>
                <p:cNvSpPr/>
                <p:nvPr/>
              </p:nvSpPr>
              <p:spPr>
                <a:xfrm flipV="1">
                  <a:off x="4239785" y="5134415"/>
                  <a:ext cx="1037340" cy="250191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97" name="Partial Circle 96">
                  <a:extLst>
                    <a:ext uri="{FF2B5EF4-FFF2-40B4-BE49-F238E27FC236}">
                      <a16:creationId xmlns:a16="http://schemas.microsoft.com/office/drawing/2014/main" id="{A299C847-AE9D-40A0-B5EE-86444AAEE0D6}"/>
                    </a:ext>
                  </a:extLst>
                </p:cNvPr>
                <p:cNvSpPr/>
                <p:nvPr/>
              </p:nvSpPr>
              <p:spPr>
                <a:xfrm rot="16200000" flipV="1">
                  <a:off x="3981087" y="4957758"/>
                  <a:ext cx="506734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8" name="Partial Circle 97">
                  <a:extLst>
                    <a:ext uri="{FF2B5EF4-FFF2-40B4-BE49-F238E27FC236}">
                      <a16:creationId xmlns:a16="http://schemas.microsoft.com/office/drawing/2014/main" id="{0CE4F8E0-C0E1-429A-8AA2-5F18C6EF865A}"/>
                    </a:ext>
                  </a:extLst>
                </p:cNvPr>
                <p:cNvSpPr/>
                <p:nvPr/>
              </p:nvSpPr>
              <p:spPr>
                <a:xfrm rot="16200000" flipV="1">
                  <a:off x="5011944" y="4957759"/>
                  <a:ext cx="506735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0">
                      <a:schemeClr val="accent4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9" name="Arrow: Down 98">
                  <a:extLst>
                    <a:ext uri="{FF2B5EF4-FFF2-40B4-BE49-F238E27FC236}">
                      <a16:creationId xmlns:a16="http://schemas.microsoft.com/office/drawing/2014/main" id="{53387462-7005-40E4-9ED1-D8DB074F0E0C}"/>
                    </a:ext>
                  </a:extLst>
                </p:cNvPr>
                <p:cNvSpPr/>
                <p:nvPr/>
              </p:nvSpPr>
              <p:spPr>
                <a:xfrm flipV="1">
                  <a:off x="4312622" y="3946332"/>
                  <a:ext cx="876300" cy="1188085"/>
                </a:xfrm>
                <a:prstGeom prst="downArrow">
                  <a:avLst>
                    <a:gd name="adj1" fmla="val 77826"/>
                    <a:gd name="adj2" fmla="val 36957"/>
                  </a:avLst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vert270" rtlCol="0" anchor="ctr"/>
                <a:lstStyle/>
                <a:p>
                  <a:pPr algn="ctr"/>
                  <a:r>
                    <a:rPr lang="bg-BG" sz="2800" b="1" dirty="0"/>
                    <a:t>4 672</a:t>
                  </a:r>
                  <a:endParaRPr lang="en-US" sz="2800" b="1" dirty="0"/>
                </a:p>
              </p:txBody>
            </p:sp>
          </p:grpSp>
        </p:grp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EE32451E-0FDF-464E-8523-671E1219DC5B}"/>
                </a:ext>
              </a:extLst>
            </p:cNvPr>
            <p:cNvGrpSpPr/>
            <p:nvPr/>
          </p:nvGrpSpPr>
          <p:grpSpPr>
            <a:xfrm>
              <a:off x="7824659" y="3989719"/>
              <a:ext cx="1228187" cy="1550488"/>
              <a:chOff x="8794204" y="3837925"/>
              <a:chExt cx="1381627" cy="1548586"/>
            </a:xfrm>
          </p:grpSpPr>
          <p:sp>
            <p:nvSpPr>
              <p:cNvPr id="108" name="Arrow: Down 107">
                <a:extLst>
                  <a:ext uri="{FF2B5EF4-FFF2-40B4-BE49-F238E27FC236}">
                    <a16:creationId xmlns:a16="http://schemas.microsoft.com/office/drawing/2014/main" id="{6886FD27-F666-4C0C-9DB9-1A650721AC9A}"/>
                  </a:ext>
                </a:extLst>
              </p:cNvPr>
              <p:cNvSpPr/>
              <p:nvPr/>
            </p:nvSpPr>
            <p:spPr>
              <a:xfrm flipH="1" flipV="1">
                <a:off x="9049216" y="3837925"/>
                <a:ext cx="1037341" cy="1406423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gradFill flip="none" rotWithShape="1">
                <a:gsLst>
                  <a:gs pos="0">
                    <a:schemeClr val="bg1">
                      <a:alpha val="0"/>
                      <a:lumMod val="0"/>
                      <a:lumOff val="100000"/>
                    </a:schemeClr>
                  </a:gs>
                  <a:gs pos="75500">
                    <a:srgbClr val="808080">
                      <a:alpha val="11000"/>
                    </a:srgbClr>
                  </a:gs>
                  <a:gs pos="27000">
                    <a:schemeClr val="tx1">
                      <a:lumMod val="48000"/>
                      <a:lumOff val="52000"/>
                      <a:alpha val="0"/>
                    </a:schemeClr>
                  </a:gs>
                  <a:gs pos="100000">
                    <a:schemeClr val="bg1">
                      <a:alpha val="0"/>
                      <a:lumMod val="0"/>
                      <a:lumOff val="100000"/>
                    </a:schemeClr>
                  </a:gs>
                  <a:gs pos="55000">
                    <a:schemeClr val="tx1">
                      <a:alpha val="13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0" dirty="0"/>
              </a:p>
            </p:txBody>
          </p:sp>
          <p:grpSp>
            <p:nvGrpSpPr>
              <p:cNvPr id="109" name="Group 108">
                <a:extLst>
                  <a:ext uri="{FF2B5EF4-FFF2-40B4-BE49-F238E27FC236}">
                    <a16:creationId xmlns:a16="http://schemas.microsoft.com/office/drawing/2014/main" id="{5E87D2FB-4B0E-4340-AAE7-BF2306CEE94D}"/>
                  </a:ext>
                </a:extLst>
              </p:cNvPr>
              <p:cNvGrpSpPr/>
              <p:nvPr/>
            </p:nvGrpSpPr>
            <p:grpSpPr>
              <a:xfrm>
                <a:off x="8794204" y="3946332"/>
                <a:ext cx="1381627" cy="1440179"/>
                <a:chOff x="8794204" y="3946332"/>
                <a:chExt cx="1381627" cy="1440179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97DE41AF-365B-4ACC-A499-26515C9D5C65}"/>
                    </a:ext>
                  </a:extLst>
                </p:cNvPr>
                <p:cNvSpPr/>
                <p:nvPr/>
              </p:nvSpPr>
              <p:spPr>
                <a:xfrm flipV="1">
                  <a:off x="8974920" y="5134415"/>
                  <a:ext cx="1037340" cy="250191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/>
                </a:p>
              </p:txBody>
            </p:sp>
            <p:sp>
              <p:nvSpPr>
                <p:cNvPr id="111" name="Partial Circle 110">
                  <a:extLst>
                    <a:ext uri="{FF2B5EF4-FFF2-40B4-BE49-F238E27FC236}">
                      <a16:creationId xmlns:a16="http://schemas.microsoft.com/office/drawing/2014/main" id="{44038512-01D1-4AF8-86FF-6E5C3C3E9D1F}"/>
                    </a:ext>
                  </a:extLst>
                </p:cNvPr>
                <p:cNvSpPr/>
                <p:nvPr/>
              </p:nvSpPr>
              <p:spPr>
                <a:xfrm rot="16200000" flipV="1">
                  <a:off x="8716222" y="4957758"/>
                  <a:ext cx="506734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0">
                      <a:schemeClr val="accent6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2" name="Partial Circle 111">
                  <a:extLst>
                    <a:ext uri="{FF2B5EF4-FFF2-40B4-BE49-F238E27FC236}">
                      <a16:creationId xmlns:a16="http://schemas.microsoft.com/office/drawing/2014/main" id="{12CC6B1F-F1CE-4A67-88E8-FF377AF128BC}"/>
                    </a:ext>
                  </a:extLst>
                </p:cNvPr>
                <p:cNvSpPr/>
                <p:nvPr/>
              </p:nvSpPr>
              <p:spPr>
                <a:xfrm rot="16200000" flipV="1">
                  <a:off x="9747079" y="4957759"/>
                  <a:ext cx="506735" cy="350769"/>
                </a:xfrm>
                <a:prstGeom prst="pie">
                  <a:avLst>
                    <a:gd name="adj1" fmla="val 5462498"/>
                    <a:gd name="adj2" fmla="val 16200000"/>
                  </a:avLst>
                </a:prstGeom>
                <a:gradFill flip="none" rotWithShape="1">
                  <a:gsLst>
                    <a:gs pos="0">
                      <a:schemeClr val="accent6"/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Arrow: Down 112">
                  <a:extLst>
                    <a:ext uri="{FF2B5EF4-FFF2-40B4-BE49-F238E27FC236}">
                      <a16:creationId xmlns:a16="http://schemas.microsoft.com/office/drawing/2014/main" id="{0DB32749-20B8-4948-91B1-1D4CDEB2C4A8}"/>
                    </a:ext>
                  </a:extLst>
                </p:cNvPr>
                <p:cNvSpPr/>
                <p:nvPr/>
              </p:nvSpPr>
              <p:spPr>
                <a:xfrm flipV="1">
                  <a:off x="9047757" y="3946332"/>
                  <a:ext cx="876300" cy="1188087"/>
                </a:xfrm>
                <a:prstGeom prst="downArrow">
                  <a:avLst>
                    <a:gd name="adj1" fmla="val 77826"/>
                    <a:gd name="adj2" fmla="val 36957"/>
                  </a:avLst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vert270" rtlCol="0" anchor="ctr"/>
                <a:lstStyle/>
                <a:p>
                  <a:pPr algn="ctr"/>
                  <a:r>
                    <a:rPr lang="bg-BG" sz="2800" b="1" dirty="0"/>
                    <a:t>1 600</a:t>
                  </a:r>
                  <a:endParaRPr lang="en-US" sz="2800" b="1" dirty="0"/>
                </a:p>
              </p:txBody>
            </p:sp>
          </p:grpSp>
        </p:grp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id="{C2A6E7E9-FAEF-41A0-A72B-642A4B515A0B}"/>
              </a:ext>
            </a:extLst>
          </p:cNvPr>
          <p:cNvSpPr txBox="1"/>
          <p:nvPr/>
        </p:nvSpPr>
        <p:spPr>
          <a:xfrm>
            <a:off x="2636520" y="5604365"/>
            <a:ext cx="4107709" cy="110799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ru-RU" dirty="0">
                <a:cs typeface="Segoe UI" panose="020B0502040204020203" pitchFamily="34" charset="0"/>
              </a:rPr>
              <a:t>SOI 4.3 Брой обучени представители на бенефициенти/партньори/целеви групи и на потенциални бенефициенти/партньори/целеви групи</a:t>
            </a:r>
            <a:endParaRPr lang="en-US" dirty="0">
              <a:cs typeface="Segoe UI" panose="020B0502040204020203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D05F3AF2-E274-4349-9714-3609AABD6E4B}"/>
              </a:ext>
            </a:extLst>
          </p:cNvPr>
          <p:cNvSpPr txBox="1"/>
          <p:nvPr/>
        </p:nvSpPr>
        <p:spPr>
          <a:xfrm>
            <a:off x="7295022" y="5615510"/>
            <a:ext cx="2479914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dirty="0">
                <a:cs typeface="Segoe UI" panose="020B0502040204020203" pitchFamily="34" charset="0"/>
              </a:rPr>
              <a:t>SOI 4.4 Брой участници в събития по програмата </a:t>
            </a:r>
            <a:endParaRPr lang="en-US" sz="2000" dirty="0">
              <a:cs typeface="Segoe UI" panose="020B0502040204020203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E84494A2-5F39-40AF-A0F4-6BF267F5EBEC}"/>
              </a:ext>
            </a:extLst>
          </p:cNvPr>
          <p:cNvSpPr txBox="1"/>
          <p:nvPr/>
        </p:nvSpPr>
        <p:spPr>
          <a:xfrm>
            <a:off x="2328153" y="1121966"/>
            <a:ext cx="255026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dirty="0">
                <a:cs typeface="Segoe UI" panose="020B0502040204020203" pitchFamily="34" charset="0"/>
              </a:rPr>
              <a:t>SOI 4.1 Брой участия на лица от УО в обучения и работни посещения </a:t>
            </a:r>
            <a:endParaRPr lang="en-US" sz="2000" dirty="0">
              <a:cs typeface="Segoe UI" panose="020B0502040204020203" pitchFamily="34" charset="0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87147E17-E4EE-40C1-8AE2-A1F25702D93E}"/>
              </a:ext>
            </a:extLst>
          </p:cNvPr>
          <p:cNvSpPr txBox="1"/>
          <p:nvPr/>
        </p:nvSpPr>
        <p:spPr>
          <a:xfrm>
            <a:off x="5482973" y="1101918"/>
            <a:ext cx="2669381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dirty="0">
                <a:cs typeface="Segoe UI" panose="020B0502040204020203" pitchFamily="34" charset="0"/>
              </a:rPr>
              <a:t>SOI 4.2 Брой извършени оценки на програмата, анализи и проучвания </a:t>
            </a:r>
            <a:endParaRPr lang="en-US" sz="2000" dirty="0">
              <a:cs typeface="Segoe UI" panose="020B0502040204020203" pitchFamily="34" charset="0"/>
            </a:endParaRPr>
          </a:p>
        </p:txBody>
      </p:sp>
      <p:sp>
        <p:nvSpPr>
          <p:cNvPr id="39" name="Arrow: Left 38">
            <a:extLst>
              <a:ext uri="{FF2B5EF4-FFF2-40B4-BE49-F238E27FC236}">
                <a16:creationId xmlns:a16="http://schemas.microsoft.com/office/drawing/2014/main" id="{BB58E6C7-39AF-4EFF-8189-67797B4B1301}"/>
              </a:ext>
            </a:extLst>
          </p:cNvPr>
          <p:cNvSpPr/>
          <p:nvPr/>
        </p:nvSpPr>
        <p:spPr>
          <a:xfrm>
            <a:off x="9123692" y="3020086"/>
            <a:ext cx="2880000" cy="1260000"/>
          </a:xfrm>
          <a:prstGeom prst="leftArrow">
            <a:avLst/>
          </a:prstGeom>
          <a:gradFill>
            <a:gsLst>
              <a:gs pos="14000">
                <a:schemeClr val="tx1">
                  <a:alpha val="12000"/>
                </a:schemeClr>
              </a:gs>
              <a:gs pos="55000">
                <a:schemeClr val="bg1">
                  <a:lumMod val="0"/>
                  <a:lumOff val="100000"/>
                  <a:alpha val="0"/>
                </a:schemeClr>
              </a:gs>
            </a:gsLst>
            <a:lin ang="16200000" scaled="1"/>
          </a:gra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bg-BG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g-BG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Индикатори за краен продукт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C65A0-8199-415F-B677-46ED8E7876A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5" y="3668821"/>
            <a:ext cx="3262585" cy="183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94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11688</TotalTime>
  <Words>407</Words>
  <Application>Microsoft Office PowerPoint</Application>
  <PresentationFormat>Widescreen</PresentationFormat>
  <Paragraphs>43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Open Sans</vt:lpstr>
      <vt:lpstr>Wingdings</vt:lpstr>
      <vt:lpstr>Office Theme</vt:lpstr>
      <vt:lpstr> Операция „Техническа помощ“   Програма „Образование“ 2021-2027 г.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Maya L</cp:lastModifiedBy>
  <cp:revision>538</cp:revision>
  <cp:lastPrinted>2022-03-17T15:48:13Z</cp:lastPrinted>
  <dcterms:created xsi:type="dcterms:W3CDTF">2021-08-17T08:00:04Z</dcterms:created>
  <dcterms:modified xsi:type="dcterms:W3CDTF">2022-11-25T07:42:53Z</dcterms:modified>
</cp:coreProperties>
</file>