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0"/>
  </p:notesMasterIdLst>
  <p:handoutMasterIdLst>
    <p:handoutMasterId r:id="rId11"/>
  </p:handoutMasterIdLst>
  <p:sldIdLst>
    <p:sldId id="257" r:id="rId2"/>
    <p:sldId id="308" r:id="rId3"/>
    <p:sldId id="309" r:id="rId4"/>
    <p:sldId id="314" r:id="rId5"/>
    <p:sldId id="311" r:id="rId6"/>
    <p:sldId id="312" r:id="rId7"/>
    <p:sldId id="313" r:id="rId8"/>
    <p:sldId id="290" r:id="rId9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A51321"/>
    <a:srgbClr val="008000"/>
    <a:srgbClr val="CC3300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7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28.6.2018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28.6.2018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0168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0276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4537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7029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28/06/2018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28/06/2018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28/06/2018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28/06/2018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28/06/2018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28/06/2018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=""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9891" y="1919335"/>
            <a:ext cx="10925402" cy="3240325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  <a:t>ОПЕРАТИВНА ПРОГРАМА</a:t>
            </a:r>
            <a:br>
              <a:rPr lang="ru-RU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</a:br>
            <a:r>
              <a:rPr lang="ru-RU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  <a:t> </a:t>
            </a:r>
            <a:r>
              <a:rPr lang="en-US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  <a:t>“</a:t>
            </a:r>
            <a:r>
              <a:rPr lang="ru-RU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  <a:t>НАУКА И ОБРАЗОВАНИЕ ЗА ИНТЕЛИГЕНТЕН РАСТЕЖ</a:t>
            </a:r>
            <a:r>
              <a:rPr lang="en-US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  <a:t>”</a:t>
            </a:r>
            <a:r>
              <a:rPr lang="ru-RU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  <a:t> </a:t>
            </a:r>
            <a:r>
              <a:rPr lang="en-GB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  <a:t>2014-2020</a:t>
            </a:r>
            <a:r>
              <a:rPr lang="bg-BG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  <a:t/>
            </a:r>
            <a:br>
              <a:rPr lang="bg-BG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</a:br>
            <a:r>
              <a:rPr lang="bg-BG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  <a:t>Проекти за изграждане на ЦВП/ЦК по Приоритетна ос 1</a:t>
            </a:r>
            <a:r>
              <a:rPr lang="ru-RU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  <a:t/>
            </a:r>
            <a:br>
              <a:rPr lang="ru-RU" sz="2600" b="1" dirty="0" smtClean="0">
                <a:ln/>
                <a:solidFill>
                  <a:srgbClr val="0070C0"/>
                </a:solidFill>
                <a:cs typeface="Courier New" panose="02070309020205020404" pitchFamily="49" charset="0"/>
              </a:rPr>
            </a:br>
            <a:r>
              <a:rPr lang="en-US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IX </a:t>
            </a:r>
            <a:r>
              <a:rPr lang="ru-RU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заседание </a:t>
            </a:r>
            <a:r>
              <a:rPr lang="ru-RU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на КН на ОП НОИР, </a:t>
            </a:r>
            <a:r>
              <a:rPr lang="ru-RU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29 </a:t>
            </a:r>
            <a:r>
              <a:rPr lang="ru-RU" sz="1800" b="1" dirty="0" err="1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юни</a:t>
            </a:r>
            <a:r>
              <a:rPr lang="ru-RU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2018 г</a:t>
            </a:r>
            <a:r>
              <a:rPr lang="ru-RU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.</a:t>
            </a:r>
            <a:r>
              <a:rPr lang="en-US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,</a:t>
            </a:r>
            <a:r>
              <a:rPr lang="ru-RU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ru-RU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гр. София</a:t>
            </a:r>
            <a:endParaRPr lang="ru-RU" sz="32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1753344"/>
              </p:ext>
            </p:extLst>
          </p:nvPr>
        </p:nvGraphicFramePr>
        <p:xfrm>
          <a:off x="724277" y="1387864"/>
          <a:ext cx="10873211" cy="53157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34512"/>
                <a:gridCol w="1974771"/>
                <a:gridCol w="2147041"/>
                <a:gridCol w="2147041"/>
                <a:gridCol w="2269846"/>
              </a:tblGrid>
              <a:tr h="233735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ПРОЦЕДУРА - BG05M2ОP001-1.001 „Изграждане и развитие на центрове за върхови постижения“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</a:tr>
              <a:tr h="8483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 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ОБЩ БЮДЖЕТ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СТОЙНОСТ НА СКЛЮЧЕНИТЕ ДОГОВОРИ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СВОБОДЕН ФИНАНСОВ РЕСУРС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СТОЙНОСТ НА РЕЗЕРВНИТЕ ПРОЕКТНИ ПРЕДЛОЖЕНИЯ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701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u="sng">
                          <a:effectLst/>
                        </a:rPr>
                        <a:t>Компонент 1</a:t>
                      </a:r>
                      <a:r>
                        <a:rPr lang="bg-BG" sz="1400">
                          <a:effectLst/>
                        </a:rPr>
                        <a:t> "Мехатроника и чисти технологии"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70 000 000,00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69 184 529,81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815 470,19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0,00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11686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u="sng">
                          <a:effectLst/>
                        </a:rPr>
                        <a:t>Компонент 2</a:t>
                      </a:r>
                      <a:r>
                        <a:rPr lang="bg-BG" sz="1400">
                          <a:effectLst/>
                        </a:rPr>
                        <a:t> "Информатика и информационни и комуникационни технологии"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30 000 000,00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29 781 882,42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218 117,58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effectLst/>
                        </a:rPr>
                        <a:t>29 820 708,33</a:t>
                      </a:r>
                      <a:endParaRPr lang="bg-BG" sz="1400" b="1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rgbClr val="FFFF00"/>
                    </a:solidFill>
                  </a:tcPr>
                </a:tc>
              </a:tr>
              <a:tr h="8483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u="sng">
                          <a:effectLst/>
                        </a:rPr>
                        <a:t>Компонент 3</a:t>
                      </a:r>
                      <a:r>
                        <a:rPr lang="bg-BG" sz="1400">
                          <a:effectLst/>
                        </a:rPr>
                        <a:t> "Индустрия за здравословен живот и био-технологии"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70 000 000,00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0,00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70 000 000,00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0,00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10604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u="sng" dirty="0" err="1">
                          <a:effectLst/>
                        </a:rPr>
                        <a:t>Kомпонент</a:t>
                      </a:r>
                      <a:r>
                        <a:rPr lang="bg-BG" sz="1400" u="sng" dirty="0">
                          <a:effectLst/>
                        </a:rPr>
                        <a:t> 4</a:t>
                      </a:r>
                      <a:r>
                        <a:rPr lang="bg-BG" sz="1400" dirty="0">
                          <a:effectLst/>
                        </a:rPr>
                        <a:t>      "Нови технологии в креативните и </a:t>
                      </a:r>
                      <a:r>
                        <a:rPr lang="bg-BG" sz="1400" dirty="0" err="1">
                          <a:effectLst/>
                        </a:rPr>
                        <a:t>рекреативните</a:t>
                      </a:r>
                      <a:r>
                        <a:rPr lang="bg-BG" sz="1400" dirty="0">
                          <a:effectLst/>
                        </a:rPr>
                        <a:t> индустрии"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30 000 000,00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29 785 549,49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214 450,51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0,00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4231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ОБЩО: 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200 000 000,00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128 751 961,72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effectLst/>
                        </a:rPr>
                        <a:t>71 248 </a:t>
                      </a:r>
                      <a:r>
                        <a:rPr lang="bg-BG" sz="1400" b="1" dirty="0" smtClean="0">
                          <a:effectLst/>
                        </a:rPr>
                        <a:t>038,28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-41 427 329.95 (към ЦК)</a:t>
                      </a:r>
                      <a:endParaRPr lang="bg-BG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29 820 708,33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677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140243"/>
              </p:ext>
            </p:extLst>
          </p:nvPr>
        </p:nvGraphicFramePr>
        <p:xfrm>
          <a:off x="317523" y="1750220"/>
          <a:ext cx="11719931" cy="4544364"/>
        </p:xfrm>
        <a:graphic>
          <a:graphicData uri="http://schemas.openxmlformats.org/drawingml/2006/table">
            <a:tbl>
              <a:tblPr/>
              <a:tblGrid>
                <a:gridCol w="421917">
                  <a:extLst>
                    <a:ext uri="{9D8B030D-6E8A-4147-A177-3AD203B41FA5}">
                      <a16:colId xmlns="" xmlns:a16="http://schemas.microsoft.com/office/drawing/2014/main" val="1027510343"/>
                    </a:ext>
                  </a:extLst>
                </a:gridCol>
                <a:gridCol w="2032236">
                  <a:extLst>
                    <a:ext uri="{9D8B030D-6E8A-4147-A177-3AD203B41FA5}">
                      <a16:colId xmlns="" xmlns:a16="http://schemas.microsoft.com/office/drawing/2014/main" val="1528690227"/>
                    </a:ext>
                  </a:extLst>
                </a:gridCol>
                <a:gridCol w="4716100">
                  <a:extLst>
                    <a:ext uri="{9D8B030D-6E8A-4147-A177-3AD203B41FA5}">
                      <a16:colId xmlns="" xmlns:a16="http://schemas.microsoft.com/office/drawing/2014/main" val="3111812720"/>
                    </a:ext>
                  </a:extLst>
                </a:gridCol>
                <a:gridCol w="1066514">
                  <a:extLst>
                    <a:ext uri="{9D8B030D-6E8A-4147-A177-3AD203B41FA5}">
                      <a16:colId xmlns="" xmlns:a16="http://schemas.microsoft.com/office/drawing/2014/main" val="302219392"/>
                    </a:ext>
                  </a:extLst>
                </a:gridCol>
                <a:gridCol w="3483164">
                  <a:extLst>
                    <a:ext uri="{9D8B030D-6E8A-4147-A177-3AD203B41FA5}">
                      <a16:colId xmlns="" xmlns:a16="http://schemas.microsoft.com/office/drawing/2014/main" val="3117516391"/>
                    </a:ext>
                  </a:extLst>
                </a:gridCol>
              </a:tblGrid>
              <a:tr h="93219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Идентификационен</a:t>
                      </a:r>
                      <a:r>
                        <a:rPr lang="bg-BG" sz="1200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номер 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Кандидат</a:t>
                      </a:r>
                      <a:r>
                        <a:rPr lang="bg-BG" sz="1200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ТОЧКИ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bg-BG" sz="1200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БЩА СУМА В ЛЕВА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4958276"/>
                  </a:ext>
                </a:extLst>
              </a:tr>
              <a:tr h="353858">
                <a:tc gridSpan="5">
                  <a:txBody>
                    <a:bodyPr/>
                    <a:lstStyle/>
                    <a:p>
                      <a:pPr indent="449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 1. „Мехатроника и чисти технологии"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82484191"/>
                  </a:ext>
                </a:extLst>
              </a:tr>
              <a:tr h="35385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резервни ПП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bg-BG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яма резервни ПП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резервни проектни предложения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03573907"/>
                  </a:ext>
                </a:extLst>
              </a:tr>
              <a:tr h="353858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2. “Информатика и информационни и комуникационни технологии”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3537511"/>
                  </a:ext>
                </a:extLst>
              </a:tr>
              <a:tr h="43778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BG05M2OP001-1.001-0003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информационни и </a:t>
                      </a:r>
                      <a:r>
                        <a:rPr lang="ru-RU" sz="1200" b="1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комуникационни</a:t>
                      </a: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технологии </a:t>
                      </a:r>
                      <a:r>
                        <a:rPr lang="ru-RU" sz="1200" b="1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към</a:t>
                      </a:r>
                      <a:r>
                        <a:rPr lang="ru-RU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БАН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91.2800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29 820 708.33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21213193"/>
                  </a:ext>
                </a:extLst>
              </a:tr>
              <a:tr h="375939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3: „Индустрия за здравословен живот и </a:t>
                      </a:r>
                      <a:r>
                        <a:rPr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био</a:t>
                      </a: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-технологии“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4109243"/>
                  </a:ext>
                </a:extLst>
              </a:tr>
              <a:tr h="3709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97494055"/>
                  </a:ext>
                </a:extLst>
              </a:tr>
              <a:tr h="353858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,,</a:t>
                      </a: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Нови технологии в креативните и </a:t>
                      </a:r>
                      <a:r>
                        <a:rPr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рекреативните</a:t>
                      </a: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индустрии</a:t>
                      </a: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“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72525565"/>
                  </a:ext>
                </a:extLst>
              </a:tr>
              <a:tr h="3598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  <a:endParaRPr lang="bg-BG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33320349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353061"/>
            <a:ext cx="1203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bg-BG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Списък на резервните проектни предложения по процедура </a:t>
            </a:r>
            <a:r>
              <a:rPr lang="en-US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BG05M2OP001-1.001</a:t>
            </a:r>
            <a:endParaRPr lang="bg-BG" b="1" cap="small" spc="-50" dirty="0" smtClean="0">
              <a:solidFill>
                <a:srgbClr val="A5132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40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511687"/>
              </p:ext>
            </p:extLst>
          </p:nvPr>
        </p:nvGraphicFramePr>
        <p:xfrm>
          <a:off x="280656" y="1502876"/>
          <a:ext cx="11615596" cy="53629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75296"/>
                <a:gridCol w="1412341"/>
                <a:gridCol w="1901228"/>
                <a:gridCol w="1810693"/>
                <a:gridCol w="1520982"/>
                <a:gridCol w="1195056"/>
              </a:tblGrid>
              <a:tr h="28971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ПРОЦЕДУРА - BG05M2ОP001-1.002 „Изграждане и развитие на центрове за компетентност“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b"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</a:tr>
              <a:tr h="834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 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ОБЩ </a:t>
                      </a:r>
                      <a:r>
                        <a:rPr lang="bg-BG" sz="1200" dirty="0" smtClean="0">
                          <a:effectLst/>
                        </a:rPr>
                        <a:t>БЮДЖЕТ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СТОЙНОСТ НА СКЛЮЧЕНИТЕ ДОГОВОРИ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СВОБОДЕН ФИНАНСОВ </a:t>
                      </a:r>
                      <a:r>
                        <a:rPr lang="bg-BG" sz="1200" dirty="0" smtClean="0">
                          <a:effectLst/>
                        </a:rPr>
                        <a:t>РЕСУРС 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>
                          <a:effectLst/>
                        </a:rPr>
                        <a:t>СТОЙНОСТ НА РЕЗЕРВНИТЕ ПРОЕКТНИ ПРЕДЛОЖЕНИЯ</a:t>
                      </a:r>
                      <a:endParaRPr lang="bg-BG" sz="12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</a:tr>
              <a:tr h="414807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u="sng" dirty="0">
                          <a:effectLst/>
                        </a:rPr>
                        <a:t>Компонент 1</a:t>
                      </a:r>
                      <a:r>
                        <a:rPr lang="bg-BG" sz="1400" dirty="0">
                          <a:effectLst/>
                        </a:rPr>
                        <a:t> "</a:t>
                      </a:r>
                      <a:r>
                        <a:rPr lang="bg-BG" sz="1400" dirty="0" err="1">
                          <a:effectLst/>
                        </a:rPr>
                        <a:t>Мехатроника</a:t>
                      </a:r>
                      <a:r>
                        <a:rPr lang="bg-BG" sz="1400" dirty="0">
                          <a:effectLst/>
                        </a:rPr>
                        <a:t> и чисти технологии"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48 000 000,00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47 237 645,03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762 354,97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22 624 143,07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rowSpan="2">
                  <a:txBody>
                    <a:bodyPr/>
                    <a:lstStyle/>
                    <a:p>
                      <a:pPr indent="-184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46 400 380,85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</a:tr>
              <a:tr h="289712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23 776 237,78</a:t>
                      </a:r>
                    </a:p>
                  </a:txBody>
                  <a:tcPr marL="38255" marR="38255" marT="0" marB="0" anchor="ctr"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</a:tr>
              <a:tr h="505341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u="sng" dirty="0">
                          <a:effectLst/>
                        </a:rPr>
                        <a:t>Компонент 2</a:t>
                      </a:r>
                      <a:r>
                        <a:rPr lang="bg-BG" sz="1400" dirty="0">
                          <a:effectLst/>
                        </a:rPr>
                        <a:t> "Информатика и информационни и комуникационни технологии"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>
                          <a:effectLst/>
                        </a:rPr>
                        <a:t>27 000 000,00</a:t>
                      </a:r>
                      <a:endParaRPr lang="bg-BG" sz="12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26 833 868,86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166 131,14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13 500 000,00</a:t>
                      </a:r>
                    </a:p>
                  </a:txBody>
                  <a:tcPr marL="38255" marR="3825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26 633 043,61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</a:tr>
              <a:tr h="345685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13 133 043,61</a:t>
                      </a:r>
                    </a:p>
                  </a:txBody>
                  <a:tcPr marL="38255" marR="38255" marT="0" marB="0" anchor="ctr"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</a:tr>
              <a:tr h="416459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u="sng">
                          <a:effectLst/>
                        </a:rPr>
                        <a:t>Компонент 3</a:t>
                      </a:r>
                      <a:r>
                        <a:rPr lang="bg-BG" sz="1400">
                          <a:effectLst/>
                        </a:rPr>
                        <a:t> "Индустрия за здравословен живот и био-технологии"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>
                          <a:effectLst/>
                        </a:rPr>
                        <a:t>48 000 000,00</a:t>
                      </a:r>
                      <a:endParaRPr lang="bg-BG" sz="12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>
                          <a:effectLst/>
                        </a:rPr>
                        <a:t>47 263 073,91</a:t>
                      </a:r>
                      <a:endParaRPr lang="bg-BG" sz="12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736 926,09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>
                          <a:effectLst/>
                        </a:rPr>
                        <a:t>23 819 129,00</a:t>
                      </a:r>
                      <a:endParaRPr lang="bg-BG" sz="1200" b="1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>
                    <a:solidFill>
                      <a:srgbClr val="FFFF0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71 400 027,99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</a:tr>
              <a:tr h="505341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>
                          <a:effectLst/>
                        </a:rPr>
                        <a:t>23 795 855,81</a:t>
                      </a:r>
                      <a:endParaRPr lang="bg-BG" sz="1200" b="1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</a:tr>
              <a:tr h="320177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23 785 043,18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</a:tr>
              <a:tr h="7215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u="sng">
                          <a:effectLst/>
                        </a:rPr>
                        <a:t>Компонент 4</a:t>
                      </a:r>
                      <a:r>
                        <a:rPr lang="bg-BG" sz="1400">
                          <a:effectLst/>
                        </a:rPr>
                        <a:t>        "Нови технологии в креативните и рекреативните индустрии"</a:t>
                      </a:r>
                      <a:endParaRPr lang="bg-BG" sz="14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>
                          <a:effectLst/>
                        </a:rPr>
                        <a:t>27 000 000,00</a:t>
                      </a:r>
                      <a:endParaRPr lang="bg-BG" sz="12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>
                          <a:effectLst/>
                        </a:rPr>
                        <a:t>13 379 129,35</a:t>
                      </a:r>
                      <a:endParaRPr lang="bg-BG" sz="12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>
                          <a:effectLst/>
                        </a:rPr>
                        <a:t>13 620 870,65</a:t>
                      </a:r>
                      <a:endParaRPr lang="bg-BG" sz="12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0,00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>
                          <a:effectLst/>
                        </a:rPr>
                        <a:t>0,00</a:t>
                      </a:r>
                      <a:endParaRPr lang="bg-BG" sz="12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</a:tr>
              <a:tr h="33873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ОБЩО:</a:t>
                      </a:r>
                      <a:endParaRPr lang="bg-BG" sz="14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>
                          <a:effectLst/>
                        </a:rPr>
                        <a:t>150 000 000,00</a:t>
                      </a:r>
                      <a:endParaRPr lang="bg-BG" sz="120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134 713 717,15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15 286 </a:t>
                      </a:r>
                      <a:r>
                        <a:rPr lang="bg-BG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282,85</a:t>
                      </a:r>
                      <a:r>
                        <a:rPr 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+41 427 329.95 (</a:t>
                      </a:r>
                      <a:r>
                        <a:rPr lang="bg-BG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ЦВП)=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56 713 612.18</a:t>
                      </a:r>
                      <a:endParaRPr lang="bg-BG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255" marR="3825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bg-BG" sz="1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255" marR="38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>
                          <a:effectLst/>
                        </a:rPr>
                        <a:t>144 433 452,45</a:t>
                      </a:r>
                      <a:endParaRPr lang="bg-BG" sz="12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55" marR="3825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547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81933"/>
              </p:ext>
            </p:extLst>
          </p:nvPr>
        </p:nvGraphicFramePr>
        <p:xfrm>
          <a:off x="232414" y="2021312"/>
          <a:ext cx="11719931" cy="4558583"/>
        </p:xfrm>
        <a:graphic>
          <a:graphicData uri="http://schemas.openxmlformats.org/drawingml/2006/table">
            <a:tbl>
              <a:tblPr/>
              <a:tblGrid>
                <a:gridCol w="421917">
                  <a:extLst>
                    <a:ext uri="{9D8B030D-6E8A-4147-A177-3AD203B41FA5}">
                      <a16:colId xmlns="" xmlns:a16="http://schemas.microsoft.com/office/drawing/2014/main" val="1027510343"/>
                    </a:ext>
                  </a:extLst>
                </a:gridCol>
                <a:gridCol w="2032236">
                  <a:extLst>
                    <a:ext uri="{9D8B030D-6E8A-4147-A177-3AD203B41FA5}">
                      <a16:colId xmlns="" xmlns:a16="http://schemas.microsoft.com/office/drawing/2014/main" val="1528690227"/>
                    </a:ext>
                  </a:extLst>
                </a:gridCol>
                <a:gridCol w="4716100">
                  <a:extLst>
                    <a:ext uri="{9D8B030D-6E8A-4147-A177-3AD203B41FA5}">
                      <a16:colId xmlns="" xmlns:a16="http://schemas.microsoft.com/office/drawing/2014/main" val="3111812720"/>
                    </a:ext>
                  </a:extLst>
                </a:gridCol>
                <a:gridCol w="1066514">
                  <a:extLst>
                    <a:ext uri="{9D8B030D-6E8A-4147-A177-3AD203B41FA5}">
                      <a16:colId xmlns="" xmlns:a16="http://schemas.microsoft.com/office/drawing/2014/main" val="302219392"/>
                    </a:ext>
                  </a:extLst>
                </a:gridCol>
                <a:gridCol w="3483164">
                  <a:extLst>
                    <a:ext uri="{9D8B030D-6E8A-4147-A177-3AD203B41FA5}">
                      <a16:colId xmlns="" xmlns:a16="http://schemas.microsoft.com/office/drawing/2014/main" val="3117516391"/>
                    </a:ext>
                  </a:extLst>
                </a:gridCol>
              </a:tblGrid>
              <a:tr h="44767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Идентификационен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номер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Кандидат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Score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бюджет в лева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4958276"/>
                  </a:ext>
                </a:extLst>
              </a:tr>
              <a:tr h="285750">
                <a:tc gridSpan="5">
                  <a:txBody>
                    <a:bodyPr/>
                    <a:lstStyle/>
                    <a:p>
                      <a:pPr indent="449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1. „Мехатроника и чисти технологии"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82484191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електрохимия и енергийни системи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82,32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22 624 143.07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03573907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BG05M2OP001-1.002-0011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Механика - БАН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82,20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23 776 237.78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47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2: "Информатика и информационни и комуникационни технологии"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3537511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BG05M2OP001-1.002-0024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за български език „Проф. Любомир Андрейчин“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81,44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13 500 000.00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BG05M2OP001-1.002-0004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Югозападен университет "Неофит Рилски"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75,18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13 133 043.61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85750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3: "Индустрия за здравословен живот и био-технологии"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4109243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BG05M2OP001-1.002-0001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Национален центьр по заразни и паразитни болести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75,98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23 819 129.00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97494055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BG05M2OP001-1.002-0010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Медицински университет - Плевен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74,30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23 795 855.81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BG05M2OP001-1.002-0015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Софийски университет "Св. Климент Охридски"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70,04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23 785 043.18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34314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4: "Нови технологии в креативните и рекреативните индустрии"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72525565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резервни проектни предложения</a:t>
                      </a:r>
                      <a:endParaRPr lang="en-US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яма резервни проектни предложения</a:t>
                      </a:r>
                      <a:endParaRPr lang="bg-BG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33320349"/>
                  </a:ext>
                </a:extLst>
              </a:tr>
              <a:tr h="334314">
                <a:tc gridSpan="4"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СВОБОДЕН ФИНАНСОВ РЕСУРС СЛЕД СКЛЮЧВАНЕ НА 1+3 ДОГОВОРА</a:t>
                      </a: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9 098 627.37 лв. </a:t>
                      </a:r>
                      <a:endParaRPr lang="bg-BG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4618" y="1273346"/>
            <a:ext cx="119355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bg-BG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Списък на резервните проектни предложения по процедура </a:t>
            </a:r>
            <a:r>
              <a:rPr lang="en-US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BG05M2OP001-1.002</a:t>
            </a:r>
          </a:p>
          <a:p>
            <a:pPr algn="ctr"/>
            <a:r>
              <a:rPr lang="en-US" b="1" cap="small" spc="-50" dirty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“</a:t>
            </a:r>
            <a:r>
              <a:rPr lang="ru-RU" b="1" cap="small" spc="-50" dirty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Изграждане и развитие на центрове за компетентност</a:t>
            </a:r>
            <a:r>
              <a:rPr lang="en-US" b="1" cap="small" spc="-50" dirty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137966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438" y="1783667"/>
            <a:ext cx="6723603" cy="4247858"/>
          </a:xfrm>
          <a:prstGeom prst="rect">
            <a:avLst/>
          </a:prstGeom>
          <a:effectLst>
            <a:reflection stA="0" endPos="65000" dist="508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-213944" y="1280625"/>
            <a:ext cx="122916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285750" marR="0" lvl="0" indent="-28575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 b="1" cap="small" spc="-50">
                <a:solidFill>
                  <a:srgbClr val="A51321"/>
                </a:solidFill>
                <a:cs typeface="Arial" panose="020B0604020202020204" pitchFamily="34" charset="0"/>
              </a:defRPr>
            </a:lvl1pPr>
          </a:lstStyle>
          <a:p>
            <a:r>
              <a:rPr lang="bg-BG" sz="1700" dirty="0" smtClean="0">
                <a:latin typeface="Candara" panose="020E0502030303020204" pitchFamily="34" charset="0"/>
              </a:rPr>
              <a:t>Териториален баланс и разпределение на БФП  при 10 договора по процедури ЦВП </a:t>
            </a:r>
            <a:r>
              <a:rPr lang="en-US" sz="1700" dirty="0" smtClean="0">
                <a:latin typeface="Candara" panose="020E0502030303020204" pitchFamily="34" charset="0"/>
              </a:rPr>
              <a:t> </a:t>
            </a:r>
            <a:r>
              <a:rPr lang="en-US" sz="1700" dirty="0">
                <a:latin typeface="Candara" panose="020E0502030303020204" pitchFamily="34" charset="0"/>
              </a:rPr>
              <a:t>(128 751 </a:t>
            </a:r>
            <a:r>
              <a:rPr lang="en-US" sz="1700" dirty="0" smtClean="0">
                <a:latin typeface="Candara" panose="020E0502030303020204" pitchFamily="34" charset="0"/>
              </a:rPr>
              <a:t>961,72)  </a:t>
            </a:r>
            <a:r>
              <a:rPr lang="bg-BG" sz="1700" dirty="0" smtClean="0">
                <a:latin typeface="Candara" panose="020E0502030303020204" pitchFamily="34" charset="0"/>
              </a:rPr>
              <a:t>и ЦК</a:t>
            </a:r>
            <a:r>
              <a:rPr lang="en-US" sz="1700" dirty="0" smtClean="0">
                <a:latin typeface="Candara" panose="020E0502030303020204" pitchFamily="34" charset="0"/>
              </a:rPr>
              <a:t> </a:t>
            </a:r>
            <a:r>
              <a:rPr lang="en-US" sz="1700" dirty="0">
                <a:latin typeface="Candara" panose="020E0502030303020204" pitchFamily="34" charset="0"/>
              </a:rPr>
              <a:t>(134 713 </a:t>
            </a:r>
            <a:r>
              <a:rPr lang="en-US" sz="1700" dirty="0" smtClean="0">
                <a:latin typeface="Candara" panose="020E0502030303020204" pitchFamily="34" charset="0"/>
              </a:rPr>
              <a:t>717,15)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703385" y="3981529"/>
            <a:ext cx="2233247" cy="1178169"/>
          </a:xfrm>
          <a:prstGeom prst="wedgeRectCallout">
            <a:avLst>
              <a:gd name="adj1" fmla="val 89004"/>
              <a:gd name="adj2" fmla="val 29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71920" y="2306112"/>
            <a:ext cx="21647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0.00 %</a:t>
            </a:r>
          </a:p>
          <a:p>
            <a:endParaRPr lang="en-US" b="1" dirty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0.00 %</a:t>
            </a:r>
            <a:endParaRPr lang="en-US" b="1" dirty="0"/>
          </a:p>
        </p:txBody>
      </p:sp>
      <p:sp>
        <p:nvSpPr>
          <p:cNvPr id="14" name="Rectangular Callout 13"/>
          <p:cNvSpPr/>
          <p:nvPr/>
        </p:nvSpPr>
        <p:spPr>
          <a:xfrm>
            <a:off x="703385" y="2306112"/>
            <a:ext cx="2233247" cy="1133059"/>
          </a:xfrm>
          <a:prstGeom prst="wedgeRectCallout">
            <a:avLst>
              <a:gd name="adj1" fmla="val 129342"/>
              <a:gd name="adj2" fmla="val 241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65872" y="4082462"/>
            <a:ext cx="19679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91.20 %</a:t>
            </a:r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6</a:t>
            </a:r>
            <a:r>
              <a:rPr lang="bg-BG" b="1" dirty="0" smtClean="0"/>
              <a:t>3</a:t>
            </a:r>
            <a:r>
              <a:rPr lang="en-US" b="1" dirty="0" smtClean="0"/>
              <a:t>.</a:t>
            </a:r>
            <a:r>
              <a:rPr lang="bg-BG" b="1" dirty="0" smtClean="0"/>
              <a:t>28</a:t>
            </a:r>
            <a:r>
              <a:rPr lang="en-US" b="1" dirty="0" smtClean="0"/>
              <a:t> %</a:t>
            </a:r>
            <a:endParaRPr lang="en-US" b="1" dirty="0"/>
          </a:p>
        </p:txBody>
      </p:sp>
      <p:sp>
        <p:nvSpPr>
          <p:cNvPr id="16" name="Rectangular Callout 15"/>
          <p:cNvSpPr/>
          <p:nvPr/>
        </p:nvSpPr>
        <p:spPr>
          <a:xfrm>
            <a:off x="9728000" y="1783667"/>
            <a:ext cx="2233247" cy="1177955"/>
          </a:xfrm>
          <a:prstGeom prst="wedgeRectCallout">
            <a:avLst>
              <a:gd name="adj1" fmla="val -174687"/>
              <a:gd name="adj2" fmla="val 2095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9790488" y="1884600"/>
            <a:ext cx="20024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2.</a:t>
            </a:r>
            <a:r>
              <a:rPr lang="bg-BG" b="1" dirty="0" smtClean="0"/>
              <a:t>90</a:t>
            </a:r>
            <a:r>
              <a:rPr lang="en-US" b="1" dirty="0" smtClean="0"/>
              <a:t> %</a:t>
            </a:r>
            <a:endParaRPr lang="en-US" b="1" dirty="0"/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</a:t>
            </a:r>
            <a:r>
              <a:rPr lang="bg-BG" b="1" dirty="0" smtClean="0"/>
              <a:t>10.70</a:t>
            </a:r>
            <a:r>
              <a:rPr lang="en-US" b="1" dirty="0" smtClean="0"/>
              <a:t> %</a:t>
            </a:r>
            <a:endParaRPr lang="en-US" b="1" dirty="0"/>
          </a:p>
        </p:txBody>
      </p:sp>
      <p:sp>
        <p:nvSpPr>
          <p:cNvPr id="18" name="Rectangular Callout 17"/>
          <p:cNvSpPr/>
          <p:nvPr/>
        </p:nvSpPr>
        <p:spPr>
          <a:xfrm>
            <a:off x="9727998" y="3269758"/>
            <a:ext cx="2233247" cy="1143030"/>
          </a:xfrm>
          <a:prstGeom prst="wedgeRectCallout">
            <a:avLst>
              <a:gd name="adj1" fmla="val -106943"/>
              <a:gd name="adj2" fmla="val -3950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843385" y="3396806"/>
            <a:ext cx="20024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3.63 %</a:t>
            </a:r>
            <a:endParaRPr lang="en-US" b="1" dirty="0"/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</a:t>
            </a:r>
            <a:r>
              <a:rPr lang="bg-BG" b="1" dirty="0" smtClean="0"/>
              <a:t>9.07</a:t>
            </a:r>
            <a:r>
              <a:rPr lang="en-US" b="1" dirty="0" smtClean="0"/>
              <a:t>%</a:t>
            </a:r>
            <a:endParaRPr lang="en-US" b="1" dirty="0"/>
          </a:p>
        </p:txBody>
      </p:sp>
      <p:sp>
        <p:nvSpPr>
          <p:cNvPr id="20" name="Rectangular Callout 19"/>
          <p:cNvSpPr/>
          <p:nvPr/>
        </p:nvSpPr>
        <p:spPr>
          <a:xfrm>
            <a:off x="9727998" y="4755849"/>
            <a:ext cx="2233247" cy="1230326"/>
          </a:xfrm>
          <a:prstGeom prst="wedgeRectCallout">
            <a:avLst>
              <a:gd name="adj1" fmla="val -154477"/>
              <a:gd name="adj2" fmla="val -6512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790485" y="4878797"/>
            <a:ext cx="20024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2.33 %</a:t>
            </a:r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</a:t>
            </a:r>
            <a:r>
              <a:rPr lang="bg-BG" b="1" dirty="0" smtClean="0"/>
              <a:t>0.99</a:t>
            </a:r>
            <a:r>
              <a:rPr lang="en-US" b="1" dirty="0" smtClean="0"/>
              <a:t> %</a:t>
            </a:r>
            <a:endParaRPr lang="en-US" b="1" dirty="0"/>
          </a:p>
        </p:txBody>
      </p:sp>
      <p:sp>
        <p:nvSpPr>
          <p:cNvPr id="22" name="Rectangular Callout 21"/>
          <p:cNvSpPr/>
          <p:nvPr/>
        </p:nvSpPr>
        <p:spPr>
          <a:xfrm>
            <a:off x="7306944" y="5555835"/>
            <a:ext cx="2233247" cy="1112296"/>
          </a:xfrm>
          <a:prstGeom prst="wedgeRectCallout">
            <a:avLst>
              <a:gd name="adj1" fmla="val -104208"/>
              <a:gd name="adj2" fmla="val -7735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7483092" y="5650318"/>
            <a:ext cx="18809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0.81 %</a:t>
            </a:r>
            <a:endParaRPr lang="en-US" b="1" dirty="0"/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17.2</a:t>
            </a:r>
            <a:r>
              <a:rPr lang="bg-BG" b="1" dirty="0" smtClean="0"/>
              <a:t>6</a:t>
            </a:r>
            <a:r>
              <a:rPr lang="en-US" b="1" dirty="0" smtClean="0"/>
              <a:t> %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4963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438" y="1783667"/>
            <a:ext cx="6723603" cy="4247858"/>
          </a:xfrm>
          <a:prstGeom prst="rect">
            <a:avLst/>
          </a:prstGeom>
          <a:effectLst>
            <a:reflection stA="0" endPos="65000" dist="508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-213944" y="1280625"/>
            <a:ext cx="122916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285750" marR="0" lvl="0" indent="-28575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 b="1" cap="small" spc="-50">
                <a:solidFill>
                  <a:srgbClr val="A51321"/>
                </a:solidFill>
                <a:cs typeface="Arial" panose="020B0604020202020204" pitchFamily="34" charset="0"/>
              </a:defRPr>
            </a:lvl1pPr>
          </a:lstStyle>
          <a:p>
            <a:r>
              <a:rPr lang="bg-BG" sz="1700" dirty="0" smtClean="0">
                <a:latin typeface="Candara" panose="020E0502030303020204" pitchFamily="34" charset="0"/>
              </a:rPr>
              <a:t>Териториален баланс и разпределение на БФП  при 13 договора по процедури ЦВП </a:t>
            </a:r>
            <a:r>
              <a:rPr lang="en-US" sz="1700" dirty="0" smtClean="0">
                <a:latin typeface="Candara" panose="020E0502030303020204" pitchFamily="34" charset="0"/>
              </a:rPr>
              <a:t> (</a:t>
            </a:r>
            <a:r>
              <a:rPr lang="bg-BG" sz="1700" dirty="0" smtClean="0">
                <a:latin typeface="Candara" panose="020E0502030303020204" pitchFamily="34" charset="0"/>
              </a:rPr>
              <a:t>158 572 670,05</a:t>
            </a:r>
            <a:r>
              <a:rPr lang="en-US" sz="1700" dirty="0" smtClean="0">
                <a:latin typeface="Candara" panose="020E0502030303020204" pitchFamily="34" charset="0"/>
              </a:rPr>
              <a:t>)  </a:t>
            </a:r>
            <a:r>
              <a:rPr lang="bg-BG" sz="1700" dirty="0" smtClean="0">
                <a:latin typeface="Candara" panose="020E0502030303020204" pitchFamily="34" charset="0"/>
              </a:rPr>
              <a:t>и ЦК</a:t>
            </a:r>
            <a:r>
              <a:rPr lang="en-US" sz="1700" dirty="0" smtClean="0">
                <a:latin typeface="Candara" panose="020E0502030303020204" pitchFamily="34" charset="0"/>
              </a:rPr>
              <a:t> (</a:t>
            </a:r>
            <a:r>
              <a:rPr lang="bg-BG" sz="1700" dirty="0" smtClean="0">
                <a:latin typeface="Candara" panose="020E0502030303020204" pitchFamily="34" charset="0"/>
              </a:rPr>
              <a:t>182 328 701,96</a:t>
            </a:r>
            <a:r>
              <a:rPr lang="en-US" sz="1700" dirty="0" smtClean="0">
                <a:latin typeface="Candara" panose="020E0502030303020204" pitchFamily="34" charset="0"/>
              </a:rPr>
              <a:t>)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703385" y="3981529"/>
            <a:ext cx="2233247" cy="1178169"/>
          </a:xfrm>
          <a:prstGeom prst="wedgeRectCallout">
            <a:avLst>
              <a:gd name="adj1" fmla="val 89004"/>
              <a:gd name="adj2" fmla="val 29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71920" y="2306112"/>
            <a:ext cx="216471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0.00 %</a:t>
            </a:r>
          </a:p>
          <a:p>
            <a:endParaRPr lang="en-US" b="1" dirty="0"/>
          </a:p>
          <a:p>
            <a:pPr algn="ctr"/>
            <a:r>
              <a:rPr lang="bg-BG" sz="3200" b="1" dirty="0"/>
              <a:t>ЦК</a:t>
            </a:r>
            <a:r>
              <a:rPr lang="en-US" sz="3200" b="1" dirty="0"/>
              <a:t>: </a:t>
            </a:r>
            <a:r>
              <a:rPr lang="bg-BG" sz="3200" b="1" dirty="0"/>
              <a:t>9.44</a:t>
            </a:r>
            <a:r>
              <a:rPr lang="en-US" sz="3200" b="1" dirty="0"/>
              <a:t> %</a:t>
            </a:r>
            <a:endParaRPr lang="en-US" sz="3200" b="1" dirty="0"/>
          </a:p>
        </p:txBody>
      </p:sp>
      <p:sp>
        <p:nvSpPr>
          <p:cNvPr id="14" name="Rectangular Callout 13"/>
          <p:cNvSpPr/>
          <p:nvPr/>
        </p:nvSpPr>
        <p:spPr>
          <a:xfrm>
            <a:off x="703385" y="2306112"/>
            <a:ext cx="2233247" cy="1133059"/>
          </a:xfrm>
          <a:prstGeom prst="wedgeRectCallout">
            <a:avLst>
              <a:gd name="adj1" fmla="val 129342"/>
              <a:gd name="adj2" fmla="val 241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65872" y="4082462"/>
            <a:ext cx="19679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</a:t>
            </a:r>
            <a:r>
              <a:rPr lang="bg-BG" b="1" dirty="0" smtClean="0"/>
              <a:t>92.78</a:t>
            </a:r>
            <a:r>
              <a:rPr lang="en-US" b="1" dirty="0" smtClean="0"/>
              <a:t> %</a:t>
            </a:r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6</a:t>
            </a:r>
            <a:r>
              <a:rPr lang="bg-BG" b="1" dirty="0" smtClean="0"/>
              <a:t>2.47</a:t>
            </a:r>
            <a:r>
              <a:rPr lang="en-US" b="1" dirty="0" smtClean="0"/>
              <a:t>%</a:t>
            </a:r>
            <a:endParaRPr lang="en-US" b="1" dirty="0"/>
          </a:p>
        </p:txBody>
      </p:sp>
      <p:sp>
        <p:nvSpPr>
          <p:cNvPr id="16" name="Rectangular Callout 15"/>
          <p:cNvSpPr/>
          <p:nvPr/>
        </p:nvSpPr>
        <p:spPr>
          <a:xfrm>
            <a:off x="9728000" y="1783667"/>
            <a:ext cx="2233247" cy="1177955"/>
          </a:xfrm>
          <a:prstGeom prst="wedgeRectCallout">
            <a:avLst>
              <a:gd name="adj1" fmla="val -174687"/>
              <a:gd name="adj2" fmla="val 2095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9790488" y="1884600"/>
            <a:ext cx="20024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</a:t>
            </a:r>
            <a:r>
              <a:rPr lang="bg-BG" b="1" dirty="0" smtClean="0"/>
              <a:t>2.35</a:t>
            </a:r>
            <a:r>
              <a:rPr lang="en-US" b="1" dirty="0" smtClean="0"/>
              <a:t>%</a:t>
            </a:r>
            <a:endParaRPr lang="en-US" b="1" dirty="0"/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</a:t>
            </a:r>
            <a:r>
              <a:rPr lang="bg-BG" b="1" dirty="0" smtClean="0"/>
              <a:t>7.90</a:t>
            </a:r>
            <a:r>
              <a:rPr lang="en-US" b="1" dirty="0" smtClean="0"/>
              <a:t> %</a:t>
            </a:r>
            <a:endParaRPr lang="en-US" b="1" dirty="0"/>
          </a:p>
        </p:txBody>
      </p:sp>
      <p:sp>
        <p:nvSpPr>
          <p:cNvPr id="18" name="Rectangular Callout 17"/>
          <p:cNvSpPr/>
          <p:nvPr/>
        </p:nvSpPr>
        <p:spPr>
          <a:xfrm>
            <a:off x="9727998" y="3269758"/>
            <a:ext cx="2233247" cy="1143030"/>
          </a:xfrm>
          <a:prstGeom prst="wedgeRectCallout">
            <a:avLst>
              <a:gd name="adj1" fmla="val -106943"/>
              <a:gd name="adj2" fmla="val -3950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843385" y="3396806"/>
            <a:ext cx="20024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</a:t>
            </a:r>
            <a:r>
              <a:rPr lang="bg-BG" b="1" dirty="0" smtClean="0"/>
              <a:t>2.94</a:t>
            </a:r>
            <a:r>
              <a:rPr lang="en-US" b="1" dirty="0" smtClean="0"/>
              <a:t> %</a:t>
            </a:r>
            <a:endParaRPr lang="en-US" b="1" dirty="0"/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</a:t>
            </a:r>
            <a:r>
              <a:rPr lang="bg-BG" b="1" dirty="0" smtClean="0"/>
              <a:t>7.60</a:t>
            </a:r>
            <a:r>
              <a:rPr lang="en-US" b="1" dirty="0" smtClean="0"/>
              <a:t>%</a:t>
            </a:r>
            <a:endParaRPr lang="en-US" b="1" dirty="0"/>
          </a:p>
        </p:txBody>
      </p:sp>
      <p:sp>
        <p:nvSpPr>
          <p:cNvPr id="20" name="Rectangular Callout 19"/>
          <p:cNvSpPr/>
          <p:nvPr/>
        </p:nvSpPr>
        <p:spPr>
          <a:xfrm>
            <a:off x="9727998" y="4755849"/>
            <a:ext cx="2233247" cy="1230326"/>
          </a:xfrm>
          <a:prstGeom prst="wedgeRectCallout">
            <a:avLst>
              <a:gd name="adj1" fmla="val -154477"/>
              <a:gd name="adj2" fmla="val -6512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790485" y="4878797"/>
            <a:ext cx="20024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</a:t>
            </a:r>
            <a:r>
              <a:rPr lang="bg-BG" b="1" dirty="0" smtClean="0"/>
              <a:t>1.89</a:t>
            </a:r>
            <a:r>
              <a:rPr lang="en-US" b="1" dirty="0" smtClean="0"/>
              <a:t> %</a:t>
            </a:r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</a:t>
            </a:r>
            <a:r>
              <a:rPr lang="bg-BG" b="1" dirty="0" smtClean="0"/>
              <a:t>0.73</a:t>
            </a:r>
            <a:r>
              <a:rPr lang="en-US" b="1" dirty="0" smtClean="0"/>
              <a:t>%</a:t>
            </a:r>
            <a:endParaRPr lang="en-US" b="1" dirty="0"/>
          </a:p>
        </p:txBody>
      </p:sp>
      <p:sp>
        <p:nvSpPr>
          <p:cNvPr id="22" name="Rectangular Callout 21"/>
          <p:cNvSpPr/>
          <p:nvPr/>
        </p:nvSpPr>
        <p:spPr>
          <a:xfrm>
            <a:off x="7306944" y="5555835"/>
            <a:ext cx="2233247" cy="1112296"/>
          </a:xfrm>
          <a:prstGeom prst="wedgeRectCallout">
            <a:avLst>
              <a:gd name="adj1" fmla="val -104208"/>
              <a:gd name="adj2" fmla="val -7735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7483092" y="5650318"/>
            <a:ext cx="18809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0.8</a:t>
            </a:r>
            <a:r>
              <a:rPr lang="bg-BG" b="1" dirty="0" smtClean="0"/>
              <a:t>5</a:t>
            </a:r>
            <a:r>
              <a:rPr lang="en-US" b="1" dirty="0" smtClean="0"/>
              <a:t> %</a:t>
            </a:r>
            <a:endParaRPr lang="en-US" b="1" dirty="0"/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</a:t>
            </a:r>
            <a:r>
              <a:rPr lang="bg-BG" b="1" dirty="0" smtClean="0"/>
              <a:t>12.76</a:t>
            </a:r>
            <a:r>
              <a:rPr lang="en-US" b="1" dirty="0" smtClean="0"/>
              <a:t>%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1165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en-US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://sf.mon.bg/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23643" y="2189017"/>
            <a:ext cx="10058400" cy="117301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/>
            </a:r>
            <a:br>
              <a:rPr lang="en-US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r>
              <a:rPr lang="en-US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/>
            </a:r>
            <a:br>
              <a:rPr lang="en-US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</a:b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10308</TotalTime>
  <Words>736</Words>
  <Application>Microsoft Office PowerPoint</Application>
  <PresentationFormat>Widescreen</PresentationFormat>
  <Paragraphs>205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Candara</vt:lpstr>
      <vt:lpstr>Courier New</vt:lpstr>
      <vt:lpstr>Times New Roman</vt:lpstr>
      <vt:lpstr>Verdana</vt:lpstr>
      <vt:lpstr>Wingdings</vt:lpstr>
      <vt:lpstr>Retrospect</vt:lpstr>
      <vt:lpstr>ОПЕРАТИВНА ПРОГРАМА  “НАУКА И ОБРАЗОВАНИЕ ЗА ИНТЕЛИГЕНТЕН РАСТЕЖ” 2014-2020 Проекти за изграждане на ЦВП/ЦК по Приоритетна ос 1 IX заседание на КН на ОП НОИР, 29 юни 2018 г., гр. София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Благодаря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Tzvetan Spassov</cp:lastModifiedBy>
  <cp:revision>399</cp:revision>
  <cp:lastPrinted>2017-07-22T14:43:57Z</cp:lastPrinted>
  <dcterms:created xsi:type="dcterms:W3CDTF">2016-05-13T12:08:51Z</dcterms:created>
  <dcterms:modified xsi:type="dcterms:W3CDTF">2018-06-28T15:53:06Z</dcterms:modified>
</cp:coreProperties>
</file>