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6"/>
  </p:notesMasterIdLst>
  <p:sldIdLst>
    <p:sldId id="259" r:id="rId2"/>
    <p:sldId id="261" r:id="rId3"/>
    <p:sldId id="262" r:id="rId4"/>
    <p:sldId id="268" r:id="rId5"/>
    <p:sldId id="277" r:id="rId6"/>
    <p:sldId id="270" r:id="rId7"/>
    <p:sldId id="271" r:id="rId8"/>
    <p:sldId id="272" r:id="rId9"/>
    <p:sldId id="274" r:id="rId10"/>
    <p:sldId id="273" r:id="rId11"/>
    <p:sldId id="276" r:id="rId12"/>
    <p:sldId id="275" r:id="rId13"/>
    <p:sldId id="269" r:id="rId14"/>
    <p:sldId id="26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ladimir" initials="A" lastIdx="1" clrIdx="0">
    <p:extLst>
      <p:ext uri="{19B8F6BF-5375-455C-9EA6-DF929625EA0E}">
        <p15:presenceInfo xmlns:p15="http://schemas.microsoft.com/office/powerpoint/2012/main" userId="Vladimi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62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078E2B-3260-4476-94E8-58AC01759994}" type="datetimeFigureOut">
              <a:rPr lang="bg-BG" smtClean="0"/>
              <a:t>29.6.2021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D26B14-F9A9-4108-8939-E96679262D35}" type="slidenum">
              <a:rPr lang="bg-BG" smtClean="0"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430689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4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754180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5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451890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6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4443952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7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734155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8969978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0858760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10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9730836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11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2180029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12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6580419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bg-BG" dirty="0" smtClean="0"/>
              <a:t>Заложени са технически</a:t>
            </a:r>
            <a:r>
              <a:rPr lang="bg-BG" baseline="0" dirty="0" smtClean="0"/>
              <a:t> параметри за устройствата, така че да са подходящи за потребителите.</a:t>
            </a:r>
          </a:p>
          <a:p>
            <a:r>
              <a:rPr lang="bg-BG" baseline="0" dirty="0" smtClean="0"/>
              <a:t>За учителите по мощни, за учениците – удароустойчиви </a:t>
            </a:r>
          </a:p>
          <a:p>
            <a:r>
              <a:rPr lang="bg-BG" baseline="0" dirty="0" smtClean="0"/>
              <a:t>Заложени са условия за мониторинг на устройствата и използване само с акаунти на МОН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6D26B14-F9A9-4108-8939-E96679262D35}" type="slidenum">
              <a:rPr lang="bg-BG" smtClean="0"/>
              <a:t>13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4830079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F09C2C-E40E-44FF-B315-513FD798BF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15E086-B942-4B8C-9E65-C898FA7FDB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016798-1CF4-4B75-A9B2-E01312921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1C50A5-BAD7-40B5-8020-123AF39960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37FBF-4371-48CD-9471-119F3E085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799949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DAABA2-25E2-40B2-9BC9-F78E45E55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2E6A8-AD97-4B7F-BA43-CEB0CF4DC1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1B0B3-CFDD-4E52-8A3E-A02A77FC16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5D3F4-8664-4841-BF9D-A2C0902767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B88D7-7BD3-410C-9E57-CA79250A7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297288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E8710D-7A0A-45DE-8E34-799A92388A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6348C6-3B8B-487C-B0A5-C69AE46955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780E1-3C8C-4319-BE49-0093A224A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2E08FD-82F9-4A63-863B-B64D449CCA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BF765C-5DCE-46A4-AE5D-4D683D8456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319289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71DD32-3662-4A09-A1A4-A79FA9B89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BA7A01-760F-41DA-A607-E67B86FFB5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BEC293-099B-4183-9B6F-4EE432294D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999631-6BB6-413E-9ABF-82881976B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89BCCD-B821-4A3B-BD5D-E514B020D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11FAE3-E214-4B7D-A66B-D8850D462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119796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99E73-E0C5-4C4E-903D-5657EB38DB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186491-3240-4A8E-B2EB-5259FC49C0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10C0BD1-A758-4EA3-AEA8-90C3777A1F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FE6BE3E-EA53-4015-A5FC-DF10997817F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56CCD1A-3FC4-4B89-84BB-FF8FE7A6411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BF1B3A7-656A-4488-BEC6-24E30D0CF5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9056D4-2199-4302-8F68-580CA0FE2C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6638A7-C237-46EA-BA95-5766D1BD0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348001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E63138-6E17-47C9-A000-D3FB8F143A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5BEF054-D481-4067-B25E-6D2FE61208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68BB36-23B7-460E-A25E-C7F0B1797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DE174C-5F0C-4AC3-A0CF-B894561884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992906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C124EED-BD06-425E-A879-45307F9038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7CCA35-3C1A-4C07-BE61-0636722F3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A76B133-A866-4C5A-B107-9CF7F467F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6003494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7D578-7828-4CBE-88B9-DFBFC29C4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A34A92-C5A7-4D34-9B0F-6714AB7471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B2E164-8F99-4661-995E-EBD50E4C92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750924C-7727-4C15-AF27-9CD2C1C149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73C3FF3-6861-437C-93CF-DB81732F6F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810C85-90BF-43FE-9B87-E2D1ADA40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682276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A92EE-76B1-488F-9989-176AA3CE0F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14F7A82-5114-4619-8CA1-E75D7CC0268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7790FF-1FDF-4B30-B311-9D6B53777E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18255D-9DEC-4E60-944C-B2024F7B77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34BC7FB-FA1E-46FD-A336-2C289BCC3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D21B28E-B5FB-4640-B157-314005129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7548262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85306-A24D-401A-9226-21E62A299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82DD4F-542F-42EC-A3D1-A9381087B2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FFC8E5-8C09-48DD-8149-2174476A2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1716E4-B6AA-4A26-B338-27502F90F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B0F7DD-2C30-44D6-BF66-399912EE59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781150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40D429-D758-4745-87F2-13220F5EF8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ECF401-7A3B-4D3B-B7AA-212E243831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F2DDF5-05EA-4CC7-9BFF-27D045B56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4DE12A-EA9F-4A52-BDFB-F7DF365EF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DEBC67-E716-4682-BDE8-3E8273AE5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28446521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6427F8-3830-4283-B105-C76D1442E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8E4C0F-17FA-4163-AC8C-25F26C161F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D65194-581D-456C-95E9-B7F4A9488A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F5F72-447A-467B-A838-5EAB48C6F1FE}" type="datetimeFigureOut">
              <a:rPr lang="bg-BG" smtClean="0"/>
              <a:t>29.6.2021 г.</a:t>
            </a:fld>
            <a:endParaRPr lang="bg-BG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B8B6A3-6BF2-4B6C-8712-97B98160AD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bg-BG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B6D5F8-4F81-4B65-BB89-5EECB7229F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F66B6-E96D-4994-8069-A03933F19B01}" type="slidenum">
              <a:rPr lang="bg-BG" smtClean="0"/>
              <a:t>‹#›</a:t>
            </a:fld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104684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hyperlink" Target="http://www.eufunds.b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ufunds.bg/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1.pn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g"/><Relationship Id="rId3" Type="http://schemas.openxmlformats.org/officeDocument/2006/relationships/image" Target="../media/image1.png"/><Relationship Id="rId7" Type="http://schemas.openxmlformats.org/officeDocument/2006/relationships/image" Target="../media/image12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eufunds.bg/" TargetMode="Externa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eufunds.bg/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1524000" y="1392555"/>
            <a:ext cx="9144000" cy="5112617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bg-BG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</a:t>
            </a:r>
            <a:br>
              <a:rPr lang="bg-BG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„Равен достъп до училищно образование в условията на кризи“ </a:t>
            </a:r>
            <a:r>
              <a:rPr lang="bg-BG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</a:t>
            </a:r>
            <a:br>
              <a:rPr lang="bg-BG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конкретен бенефициент – Министерство на образованието и науката</a:t>
            </a:r>
            <a:b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продължителност 35 месеца</a:t>
            </a:r>
            <a:b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 </a:t>
            </a:r>
            <a:r>
              <a:rPr lang="bg-BG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стойност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109 562 </a:t>
            </a:r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41,93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лева</a:t>
            </a:r>
            <a:r>
              <a:rPr lang="bg-BG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bg-BG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bg-BG" sz="3200" dirty="0"/>
          </a:p>
        </p:txBody>
      </p:sp>
      <p:pic>
        <p:nvPicPr>
          <p:cNvPr id="11" name="Picture 10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Picture 11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5075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3478" y="1399275"/>
            <a:ext cx="10515600" cy="4535181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Начало на проекта – 12.02.2021 г. – сключен Административен договор</a:t>
            </a:r>
          </a:p>
          <a:p>
            <a:pPr algn="just">
              <a:spcBef>
                <a:spcPts val="0"/>
              </a:spcBef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828675">
              <a:spcBef>
                <a:spcPts val="0"/>
              </a:spcBef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цел: 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655763" algn="just" defTabSz="828675">
              <a:spcBef>
                <a:spcPts val="0"/>
              </a:spcBef>
              <a:buNone/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 се 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допусне прекъсване на образователния процес в условията на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кризи</a:t>
            </a:r>
          </a:p>
          <a:p>
            <a:pPr marL="1371600" lvl="3" indent="0" algn="just" defTabSz="800100">
              <a:spcBef>
                <a:spcPts val="0"/>
              </a:spcBef>
              <a:buNone/>
            </a:pPr>
            <a:r>
              <a:rPr lang="bg-BG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</a:t>
            </a:r>
            <a:r>
              <a:rPr lang="bg-BG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 </a:t>
            </a:r>
            <a:r>
              <a:rPr lang="bg-BG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 противодейства на риска от отпадане при обучение от </a:t>
            </a:r>
            <a:r>
              <a:rPr lang="bg-BG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разстояние </a:t>
            </a:r>
            <a:endParaRPr lang="bg-BG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0"/>
              </a:spcBef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ts val="0"/>
              </a:spcBef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Целеви 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групи: </a:t>
            </a:r>
            <a:endParaRPr lang="en-US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1655763" algn="just">
              <a:spcBef>
                <a:spcPts val="0"/>
              </a:spcBef>
              <a:buNone/>
            </a:pP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учениците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bg-BG" sz="1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педагогическите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специалисти, </a:t>
            </a:r>
            <a:endParaRPr lang="bg-BG" sz="1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образователните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медиатори и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родителите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>
              <a:spcBef>
                <a:spcPts val="0"/>
              </a:spcBef>
              <a:buNone/>
            </a:pPr>
            <a:endParaRPr lang="bg-BG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Специфичните</a:t>
            </a:r>
            <a:r>
              <a:rPr lang="bg-BG" sz="1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цели на проекта са</a:t>
            </a:r>
            <a:r>
              <a:rPr lang="bg-BG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bg-BG" sz="1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осигуряване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равен достъп за обучение от разстояние в електронна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среда</a:t>
            </a:r>
            <a:endParaRPr lang="bg-BG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1655763" algn="just">
              <a:spcBef>
                <a:spcPts val="0"/>
              </a:spcBef>
              <a:buNone/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усъвършенстване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цифровите умения на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преподавателите</a:t>
            </a:r>
            <a:endParaRPr lang="bg-BG" sz="1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947863" lvl="0" indent="-292100" algn="just">
              <a:spcBef>
                <a:spcPts val="0"/>
              </a:spcBef>
              <a:buNone/>
            </a:pPr>
            <a:r>
              <a:rPr lang="bg-BG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мотивацията </a:t>
            </a:r>
            <a:r>
              <a:rPr lang="bg-BG" sz="1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родителите за по-активно включване в образователния процес от разстояние в електронна среда с </a:t>
            </a:r>
            <a:r>
              <a:rPr lang="bg-BG" sz="1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</a:t>
            </a: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2555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6516"/>
            <a:ext cx="10515600" cy="4505762"/>
          </a:xfrm>
        </p:spPr>
        <p:txBody>
          <a:bodyPr>
            <a:normAutofit fontScale="400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Дейностите по проекта: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Закупуване </a:t>
            </a:r>
            <a:r>
              <a:rPr lang="bg-BG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технически </a:t>
            </a: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195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</a:t>
            </a:r>
            <a:r>
              <a:rPr lang="bg-BG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endParaRPr lang="bg-BG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16557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 </a:t>
            </a: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педагогическите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специалисти </a:t>
            </a: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образователните медиатори и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родителите</a:t>
            </a: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5425" indent="-225425" algn="just">
              <a:spcBef>
                <a:spcPts val="0"/>
              </a:spcBef>
            </a:pPr>
            <a:r>
              <a:rPr lang="ru-RU" sz="7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Подкрепа за допълнително синхронно обучение от разстояние в електронна среда</a:t>
            </a:r>
          </a:p>
          <a:p>
            <a:pPr marL="1085850" indent="-857250" algn="just">
              <a:spcBef>
                <a:spcPts val="0"/>
              </a:spcBef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</p:spTree>
    <p:extLst>
      <p:ext uri="{BB962C8B-B14F-4D97-AF65-F5344CB8AC3E}">
        <p14:creationId xmlns:p14="http://schemas.microsoft.com/office/powerpoint/2010/main" val="2531127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22400"/>
            <a:ext cx="10515600" cy="4459878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Какво направихме до момента ? (1/2)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Подадени заявления от 2 222 училища</a:t>
            </a:r>
          </a:p>
          <a:p>
            <a:pPr algn="just">
              <a:spcBef>
                <a:spcPts val="0"/>
              </a:spcBef>
            </a:pPr>
            <a:endParaRPr lang="bg-BG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Първоначално заявени обучения -  </a:t>
            </a:r>
          </a:p>
          <a:p>
            <a:pPr marL="0" indent="37211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 59 000 </a:t>
            </a:r>
            <a:r>
              <a:rPr lang="ru-RU" sz="7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</a:t>
            </a: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7211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19 000 </a:t>
            </a:r>
            <a:r>
              <a:rPr lang="ru-RU" sz="7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педагогическите</a:t>
            </a: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специалисти</a:t>
            </a: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37211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900 </a:t>
            </a:r>
            <a:r>
              <a:rPr lang="ru-RU" sz="7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образователните</a:t>
            </a: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медиатори </a:t>
            </a:r>
            <a:endParaRPr lang="ru-RU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7211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</a:t>
            </a: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29 000 родители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Проведени процедури по ЗОП – сключени договори за доставка на     						технически средства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195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ru-RU" sz="7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</p:spTree>
    <p:extLst>
      <p:ext uri="{BB962C8B-B14F-4D97-AF65-F5344CB8AC3E}">
        <p14:creationId xmlns:p14="http://schemas.microsoft.com/office/powerpoint/2010/main" val="2458404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1200" y="830395"/>
            <a:ext cx="11112500" cy="5367205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Какво направихме до момента ? (2/2)</a:t>
            </a:r>
          </a:p>
          <a:p>
            <a:pPr marL="0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bg-BG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Доставени устройства            </a:t>
            </a: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лаптопи – повече от 48 000</a:t>
            </a:r>
          </a:p>
          <a:p>
            <a:pPr marL="0" indent="388620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 таблети -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6471 </a:t>
            </a: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388620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 шкафове – над 300 </a:t>
            </a:r>
          </a:p>
          <a:p>
            <a:pPr marL="0" indent="388620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17780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Локации                                   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►2000 училища </a:t>
            </a:r>
          </a:p>
          <a:p>
            <a:pPr marL="0" indent="388620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►1200 населени места </a:t>
            </a:r>
          </a:p>
          <a:p>
            <a:pPr marL="0" indent="388620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►28 области</a:t>
            </a:r>
          </a:p>
          <a:p>
            <a:pPr marL="0" indent="388620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87 %</a:t>
            </a:r>
            <a:r>
              <a:rPr lang="ru-RU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 училища с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деца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ученици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уязвими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групи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раздадени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над 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20 000 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устройства, от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които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лаптопи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</a:t>
            </a:r>
            <a:r>
              <a:rPr lang="ru-RU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7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12 550</a:t>
            </a: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 – през месец юни са проведени обучения в повече от 300 училища </a:t>
            </a: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</p:spTree>
    <p:extLst>
      <p:ext uri="{BB962C8B-B14F-4D97-AF65-F5344CB8AC3E}">
        <p14:creationId xmlns:p14="http://schemas.microsoft.com/office/powerpoint/2010/main" val="3252070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6615"/>
            <a:ext cx="10515600" cy="4915663"/>
          </a:xfrm>
        </p:spPr>
        <p:txBody>
          <a:bodyPr>
            <a:normAutofit fontScale="925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Какво видяхме на място?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7"/>
          <a:srcRect l="615" t="23121" r="615" b="4879"/>
          <a:stretch/>
        </p:blipFill>
        <p:spPr>
          <a:xfrm>
            <a:off x="3619500" y="2171699"/>
            <a:ext cx="4076700" cy="3467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346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6615"/>
            <a:ext cx="10515600" cy="49156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Приемане и проверка на лаптопи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4600" y="1642906"/>
            <a:ext cx="6642100" cy="49815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55" y="2472399"/>
            <a:ext cx="4728132" cy="3546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33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6615"/>
            <a:ext cx="10515600" cy="4915663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Приемане и проверка на шкафове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22" y="2332323"/>
            <a:ext cx="6198178" cy="36861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450" y="1699981"/>
            <a:ext cx="3713143" cy="4318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57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6615"/>
            <a:ext cx="10515600" cy="4915663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8300" y="1151223"/>
            <a:ext cx="6489700" cy="4867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72" y="2170398"/>
            <a:ext cx="5130800" cy="3848100"/>
          </a:xfrm>
          <a:prstGeom prst="rect">
            <a:avLst/>
          </a:prstGeom>
        </p:spPr>
      </p:pic>
      <p:sp>
        <p:nvSpPr>
          <p:cNvPr id="9" name="Smiley Face 8"/>
          <p:cNvSpPr/>
          <p:nvPr/>
        </p:nvSpPr>
        <p:spPr>
          <a:xfrm>
            <a:off x="8069869" y="2374900"/>
            <a:ext cx="768350" cy="58420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2" name="Smiley Face 11"/>
          <p:cNvSpPr/>
          <p:nvPr/>
        </p:nvSpPr>
        <p:spPr>
          <a:xfrm>
            <a:off x="584200" y="2374900"/>
            <a:ext cx="1346200" cy="110490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1" name="Smiley Face 10"/>
          <p:cNvSpPr/>
          <p:nvPr/>
        </p:nvSpPr>
        <p:spPr>
          <a:xfrm>
            <a:off x="9339869" y="3842904"/>
            <a:ext cx="768350" cy="788702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63655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6615"/>
            <a:ext cx="10515600" cy="4915663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sp>
        <p:nvSpPr>
          <p:cNvPr id="9" name="Smiley Face 8"/>
          <p:cNvSpPr/>
          <p:nvPr/>
        </p:nvSpPr>
        <p:spPr>
          <a:xfrm>
            <a:off x="8069869" y="2374900"/>
            <a:ext cx="768350" cy="58420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4400" y="1948149"/>
            <a:ext cx="8366260" cy="4070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39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6615"/>
            <a:ext cx="10515600" cy="4915663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605" y="1214293"/>
            <a:ext cx="5901611" cy="4420306"/>
          </a:xfrm>
          <a:prstGeom prst="rect">
            <a:avLst/>
          </a:prstGeom>
        </p:spPr>
      </p:pic>
      <p:sp>
        <p:nvSpPr>
          <p:cNvPr id="11" name="Smiley Face 10"/>
          <p:cNvSpPr/>
          <p:nvPr/>
        </p:nvSpPr>
        <p:spPr>
          <a:xfrm>
            <a:off x="7353349" y="3035300"/>
            <a:ext cx="584151" cy="452004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2" name="Smiley Face 11"/>
          <p:cNvSpPr/>
          <p:nvPr/>
        </p:nvSpPr>
        <p:spPr>
          <a:xfrm>
            <a:off x="10441967" y="2908300"/>
            <a:ext cx="634019" cy="579004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3878"/>
            <a:ext cx="5914581" cy="4240450"/>
          </a:xfrm>
          <a:prstGeom prst="rect">
            <a:avLst/>
          </a:prstGeom>
        </p:spPr>
      </p:pic>
      <p:sp>
        <p:nvSpPr>
          <p:cNvPr id="13" name="Smiley Face 12"/>
          <p:cNvSpPr/>
          <p:nvPr/>
        </p:nvSpPr>
        <p:spPr>
          <a:xfrm>
            <a:off x="559817" y="3209864"/>
            <a:ext cx="768350" cy="58420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5" name="Smiley Face 14"/>
          <p:cNvSpPr/>
          <p:nvPr/>
        </p:nvSpPr>
        <p:spPr>
          <a:xfrm>
            <a:off x="2342614" y="3286064"/>
            <a:ext cx="768350" cy="58420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Smiley Face 15"/>
          <p:cNvSpPr/>
          <p:nvPr/>
        </p:nvSpPr>
        <p:spPr>
          <a:xfrm>
            <a:off x="4363197" y="3352800"/>
            <a:ext cx="768350" cy="655846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95591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66615"/>
            <a:ext cx="10515600" cy="4915663"/>
          </a:xfrm>
        </p:spPr>
        <p:txBody>
          <a:bodyPr>
            <a:normAutofit lnSpcReduction="1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indent="1427163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605" y="1214293"/>
            <a:ext cx="5901611" cy="4420306"/>
          </a:xfrm>
          <a:prstGeom prst="rect">
            <a:avLst/>
          </a:prstGeom>
        </p:spPr>
      </p:pic>
      <p:sp>
        <p:nvSpPr>
          <p:cNvPr id="11" name="Smiley Face 10"/>
          <p:cNvSpPr/>
          <p:nvPr/>
        </p:nvSpPr>
        <p:spPr>
          <a:xfrm>
            <a:off x="7353349" y="3035300"/>
            <a:ext cx="584151" cy="452004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2" name="Smiley Face 11"/>
          <p:cNvSpPr/>
          <p:nvPr/>
        </p:nvSpPr>
        <p:spPr>
          <a:xfrm>
            <a:off x="10441967" y="2908300"/>
            <a:ext cx="634019" cy="579004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73878"/>
            <a:ext cx="5914581" cy="4435936"/>
          </a:xfrm>
          <a:prstGeom prst="rect">
            <a:avLst/>
          </a:prstGeom>
        </p:spPr>
      </p:pic>
      <p:sp>
        <p:nvSpPr>
          <p:cNvPr id="13" name="Smiley Face 12"/>
          <p:cNvSpPr/>
          <p:nvPr/>
        </p:nvSpPr>
        <p:spPr>
          <a:xfrm>
            <a:off x="559817" y="3209864"/>
            <a:ext cx="768350" cy="58420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5" name="Smiley Face 14"/>
          <p:cNvSpPr/>
          <p:nvPr/>
        </p:nvSpPr>
        <p:spPr>
          <a:xfrm>
            <a:off x="2342614" y="3286064"/>
            <a:ext cx="768350" cy="584200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  <p:sp>
        <p:nvSpPr>
          <p:cNvPr id="16" name="Smiley Face 15"/>
          <p:cNvSpPr/>
          <p:nvPr/>
        </p:nvSpPr>
        <p:spPr>
          <a:xfrm>
            <a:off x="4363197" y="3352800"/>
            <a:ext cx="768350" cy="655846"/>
          </a:xfrm>
          <a:prstGeom prst="smileyFac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133378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76516"/>
            <a:ext cx="10515600" cy="4505762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Какво ни предстои?</a:t>
            </a:r>
          </a:p>
          <a:p>
            <a:pPr marL="0" indent="0" algn="just">
              <a:spcBef>
                <a:spcPts val="0"/>
              </a:spcBef>
              <a:buNone/>
            </a:pPr>
            <a:endParaRPr lang="bg-BG" sz="7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bg-BG" sz="7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bg-BG" sz="7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15.09.2021 г.  </a:t>
            </a:r>
          </a:p>
          <a:p>
            <a:pPr marL="0" indent="18288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Поръчаната техника да е налична в училищата</a:t>
            </a:r>
          </a:p>
          <a:p>
            <a:pPr marL="0" indent="18288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Обученията за на педагогическите специалист и учениците да са осъществени</a:t>
            </a:r>
          </a:p>
          <a:p>
            <a:pPr marL="0" indent="182880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7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► 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Повечето от обученията на родителите и </a:t>
            </a:r>
            <a:r>
              <a:rPr lang="bg-BG" sz="7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медиаторите</a:t>
            </a: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да са осъществени</a:t>
            </a:r>
          </a:p>
          <a:p>
            <a:pPr algn="just">
              <a:spcBef>
                <a:spcPts val="0"/>
              </a:spcBef>
            </a:pPr>
            <a:endParaRPr lang="bg-BG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  <a:spcBef>
                <a:spcPts val="0"/>
              </a:spcBef>
            </a:pPr>
            <a:r>
              <a:rPr lang="bg-BG" sz="7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Дейността за допълнителна подкрепа да бъде готова за изпълнение с началото на учебната година</a:t>
            </a:r>
            <a:endParaRPr lang="ru-RU" sz="7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0"/>
              </a:spcBef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10000"/>
              </a:lnSpc>
              <a:spcBef>
                <a:spcPts val="0"/>
              </a:spcBef>
              <a:spcAft>
                <a:spcPts val="600"/>
              </a:spcAft>
              <a:buNone/>
            </a:pPr>
            <a:endParaRPr lang="bg-BG" sz="72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bg-BG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bg-BG" dirty="0"/>
          </a:p>
        </p:txBody>
      </p:sp>
      <p:pic>
        <p:nvPicPr>
          <p:cNvPr id="4" name="Picture 3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10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</p:spTree>
    <p:extLst>
      <p:ext uri="{BB962C8B-B14F-4D97-AF65-F5344CB8AC3E}">
        <p14:creationId xmlns:p14="http://schemas.microsoft.com/office/powerpoint/2010/main" val="3480197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rgbClr val="0070C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1849" y="2818180"/>
            <a:ext cx="10515600" cy="694141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bg-BG" sz="4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за вниманието!</a:t>
            </a:r>
            <a:endParaRPr lang="bg-BG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31"/>
          <a:stretch/>
        </p:blipFill>
        <p:spPr bwMode="auto">
          <a:xfrm>
            <a:off x="1524000" y="154104"/>
            <a:ext cx="2424545" cy="81251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Picture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454044" y="154104"/>
            <a:ext cx="2213956" cy="781251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587" y="290322"/>
            <a:ext cx="1774037" cy="540073"/>
          </a:xfrm>
          <a:prstGeom prst="rect">
            <a:avLst/>
          </a:prstGeom>
        </p:spPr>
      </p:pic>
      <p:sp>
        <p:nvSpPr>
          <p:cNvPr id="8" name="Subtitle 9"/>
          <p:cNvSpPr txBox="1">
            <a:spLocks/>
          </p:cNvSpPr>
          <p:nvPr/>
        </p:nvSpPr>
        <p:spPr>
          <a:xfrm>
            <a:off x="1524000" y="5866649"/>
            <a:ext cx="9144000" cy="8707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www.eufunds.bg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BG05M2OP001-5.001-0001 „Равен 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достъп до училищно образование в условията на кризи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bg-BG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фондове.</a:t>
            </a:r>
          </a:p>
        </p:txBody>
      </p:sp>
    </p:spTree>
    <p:extLst>
      <p:ext uri="{BB962C8B-B14F-4D97-AF65-F5344CB8AC3E}">
        <p14:creationId xmlns:p14="http://schemas.microsoft.com/office/powerpoint/2010/main" val="41626905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423</TotalTime>
  <Words>1138</Words>
  <Application>Microsoft Office PowerPoint</Application>
  <PresentationFormat>Widescreen</PresentationFormat>
  <Paragraphs>178</Paragraphs>
  <Slides>14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Office Theme</vt:lpstr>
      <vt:lpstr>Проект BG05M2OP001-5.001-0001  „Равен достъп до училищно образование в условията на кризи“   финансиран от Оперативна програма „Наука и образование за интелигентен растеж“ 2014-2020, съфинансирана от Европейския съюз чрез Европейските структурни и инвестиционни фондове  с конкретен бенефициент – Министерство на образованието и науката  продължителност 35 месеца на обща стойност 109 562 541,93 лева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Gergana Stancheva</dc:creator>
  <cp:lastModifiedBy>Vladimir</cp:lastModifiedBy>
  <cp:revision>36</cp:revision>
  <dcterms:created xsi:type="dcterms:W3CDTF">2021-03-15T08:57:08Z</dcterms:created>
  <dcterms:modified xsi:type="dcterms:W3CDTF">2021-06-29T18:33:22Z</dcterms:modified>
</cp:coreProperties>
</file>