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notesMasterIdLst>
    <p:notesMasterId r:id="rId15"/>
  </p:notesMasterIdLst>
  <p:sldIdLst>
    <p:sldId id="256" r:id="rId2"/>
    <p:sldId id="258" r:id="rId3"/>
    <p:sldId id="257" r:id="rId4"/>
    <p:sldId id="260" r:id="rId5"/>
    <p:sldId id="266" r:id="rId6"/>
    <p:sldId id="271" r:id="rId7"/>
    <p:sldId id="272" r:id="rId8"/>
    <p:sldId id="273" r:id="rId9"/>
    <p:sldId id="274" r:id="rId10"/>
    <p:sldId id="261" r:id="rId11"/>
    <p:sldId id="262" r:id="rId12"/>
    <p:sldId id="263" r:id="rId13"/>
    <p:sldId id="26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alid Madhoun" initials="WM" lastIdx="1" clrIdx="0">
    <p:extLst>
      <p:ext uri="{19B8F6BF-5375-455C-9EA6-DF929625EA0E}">
        <p15:presenceInfo xmlns:p15="http://schemas.microsoft.com/office/powerpoint/2012/main" userId="S::wmadhoun@worldbank.org::509d13d4-cebc-4766-8265-1e092fd909d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8" autoAdjust="0"/>
    <p:restoredTop sz="93275" autoAdjust="0"/>
  </p:normalViewPr>
  <p:slideViewPr>
    <p:cSldViewPr snapToGrid="0">
      <p:cViewPr varScale="1">
        <p:scale>
          <a:sx n="105" d="100"/>
          <a:sy n="105" d="100"/>
        </p:scale>
        <p:origin x="101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usein Abdul-Hamid" userId="296a8a6d-fe7b-4dfa-a389-da4f0e720d64" providerId="ADAL" clId="{3F11DC1B-E42C-4BE2-B881-CC3B15AE0ACC}"/>
    <pc:docChg chg="modSld">
      <pc:chgData name="Husein Abdul-Hamid" userId="296a8a6d-fe7b-4dfa-a389-da4f0e720d64" providerId="ADAL" clId="{3F11DC1B-E42C-4BE2-B881-CC3B15AE0ACC}" dt="2021-06-29T12:47:25.290" v="3" actId="20577"/>
      <pc:docMkLst>
        <pc:docMk/>
      </pc:docMkLst>
      <pc:sldChg chg="modSp mod">
        <pc:chgData name="Husein Abdul-Hamid" userId="296a8a6d-fe7b-4dfa-a389-da4f0e720d64" providerId="ADAL" clId="{3F11DC1B-E42C-4BE2-B881-CC3B15AE0ACC}" dt="2021-06-29T12:47:25.290" v="3" actId="20577"/>
        <pc:sldMkLst>
          <pc:docMk/>
          <pc:sldMk cId="415473936" sldId="256"/>
        </pc:sldMkLst>
        <pc:spChg chg="mod">
          <ac:chgData name="Husein Abdul-Hamid" userId="296a8a6d-fe7b-4dfa-a389-da4f0e720d64" providerId="ADAL" clId="{3F11DC1B-E42C-4BE2-B881-CC3B15AE0ACC}" dt="2021-06-29T12:47:25.290" v="3" actId="20577"/>
          <ac:spMkLst>
            <pc:docMk/>
            <pc:sldMk cId="415473936" sldId="256"/>
            <ac:spMk id="2" creationId="{2BEADAC2-0EE5-4279-ACFC-E748BD1F543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186040-C6DF-4AAD-A31E-9587C1850F0F}" type="doc">
      <dgm:prSet loTypeId="urn:microsoft.com/office/officeart/2005/8/layout/default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8A68944-A11F-4E9D-B233-46833CBE8024}">
      <dgm:prSet/>
      <dgm:spPr/>
      <dgm:t>
        <a:bodyPr/>
        <a:lstStyle/>
        <a:p>
          <a:r>
            <a:rPr lang="en-US"/>
            <a:t>Address the fragmentation of the system keeping a balance between quality and flexibility to adapt to context and students’ preferences.</a:t>
          </a:r>
        </a:p>
      </dgm:t>
    </dgm:pt>
    <dgm:pt modelId="{3A65B8AA-E674-4DD6-9153-8E05C6A4871C}" type="parTrans" cxnId="{F397A6EA-6BB5-4D3A-9B57-F074119229BA}">
      <dgm:prSet/>
      <dgm:spPr/>
      <dgm:t>
        <a:bodyPr/>
        <a:lstStyle/>
        <a:p>
          <a:endParaRPr lang="en-US"/>
        </a:p>
      </dgm:t>
    </dgm:pt>
    <dgm:pt modelId="{0BE6DF57-0EFA-45D7-B5A7-78BAA2C1F006}" type="sibTrans" cxnId="{F397A6EA-6BB5-4D3A-9B57-F074119229BA}">
      <dgm:prSet/>
      <dgm:spPr/>
      <dgm:t>
        <a:bodyPr/>
        <a:lstStyle/>
        <a:p>
          <a:endParaRPr lang="en-US"/>
        </a:p>
      </dgm:t>
    </dgm:pt>
    <dgm:pt modelId="{A3E89BC2-5BD1-40EB-9E9D-8200CD4BA123}">
      <dgm:prSet/>
      <dgm:spPr/>
      <dgm:t>
        <a:bodyPr/>
        <a:lstStyle/>
        <a:p>
          <a:r>
            <a:rPr lang="en-US"/>
            <a:t>Ensure that strategic action planning builds on lessons learned</a:t>
          </a:r>
        </a:p>
      </dgm:t>
    </dgm:pt>
    <dgm:pt modelId="{9719BC36-4D8C-4C10-A30A-3074C9F06E8E}" type="parTrans" cxnId="{C9B7623F-0EEB-4E38-A55B-EDB33C70029F}">
      <dgm:prSet/>
      <dgm:spPr/>
      <dgm:t>
        <a:bodyPr/>
        <a:lstStyle/>
        <a:p>
          <a:endParaRPr lang="en-US"/>
        </a:p>
      </dgm:t>
    </dgm:pt>
    <dgm:pt modelId="{EFE8CE6D-F79A-4D63-9EE3-79B5113BEE47}" type="sibTrans" cxnId="{C9B7623F-0EEB-4E38-A55B-EDB33C70029F}">
      <dgm:prSet/>
      <dgm:spPr/>
      <dgm:t>
        <a:bodyPr/>
        <a:lstStyle/>
        <a:p>
          <a:endParaRPr lang="en-US"/>
        </a:p>
      </dgm:t>
    </dgm:pt>
    <dgm:pt modelId="{DE12E662-276D-47EF-B9A8-B2CD1FA5D0C3}">
      <dgm:prSet/>
      <dgm:spPr/>
      <dgm:t>
        <a:bodyPr/>
        <a:lstStyle/>
        <a:p>
          <a:r>
            <a:rPr lang="en-US"/>
            <a:t>Improve alignment of supply and demand: the number of students represents a challenge for the increasing demands for high skilled labour force.</a:t>
          </a:r>
        </a:p>
      </dgm:t>
    </dgm:pt>
    <dgm:pt modelId="{1FEB26ED-5631-4A85-87AB-2D8744A34418}" type="parTrans" cxnId="{EFED1D17-C232-49EF-A280-4F529C0D8911}">
      <dgm:prSet/>
      <dgm:spPr/>
      <dgm:t>
        <a:bodyPr/>
        <a:lstStyle/>
        <a:p>
          <a:endParaRPr lang="en-US"/>
        </a:p>
      </dgm:t>
    </dgm:pt>
    <dgm:pt modelId="{C9B6F2B1-022E-4ECC-9729-0C7295E198BC}" type="sibTrans" cxnId="{EFED1D17-C232-49EF-A280-4F529C0D8911}">
      <dgm:prSet/>
      <dgm:spPr/>
      <dgm:t>
        <a:bodyPr/>
        <a:lstStyle/>
        <a:p>
          <a:endParaRPr lang="en-US"/>
        </a:p>
      </dgm:t>
    </dgm:pt>
    <dgm:pt modelId="{0BDA6E86-70D3-4AB9-9F2B-696705E2B3A4}">
      <dgm:prSet/>
      <dgm:spPr/>
      <dgm:t>
        <a:bodyPr/>
        <a:lstStyle/>
        <a:p>
          <a:r>
            <a:rPr lang="en-US"/>
            <a:t>Ensure quality in a system that expanded and diversified rapidly as a response to decreasing enrolments may affect the provision of HE for different students’ populations.</a:t>
          </a:r>
        </a:p>
      </dgm:t>
    </dgm:pt>
    <dgm:pt modelId="{43808C07-979B-402C-8E42-1B26CE9FCFFC}" type="parTrans" cxnId="{5EC8653D-C23E-4576-AD0A-664826B366E6}">
      <dgm:prSet/>
      <dgm:spPr/>
      <dgm:t>
        <a:bodyPr/>
        <a:lstStyle/>
        <a:p>
          <a:endParaRPr lang="en-US"/>
        </a:p>
      </dgm:t>
    </dgm:pt>
    <dgm:pt modelId="{E72F20F4-C114-4B1D-8892-9A9033C1395A}" type="sibTrans" cxnId="{5EC8653D-C23E-4576-AD0A-664826B366E6}">
      <dgm:prSet/>
      <dgm:spPr/>
      <dgm:t>
        <a:bodyPr/>
        <a:lstStyle/>
        <a:p>
          <a:endParaRPr lang="en-US"/>
        </a:p>
      </dgm:t>
    </dgm:pt>
    <dgm:pt modelId="{F3BF3B24-604D-4046-8D1E-D5FA7F57E6F4}">
      <dgm:prSet/>
      <dgm:spPr/>
      <dgm:t>
        <a:bodyPr/>
        <a:lstStyle/>
        <a:p>
          <a:r>
            <a:rPr lang="en-US" dirty="0"/>
            <a:t>Deficits in key tools to assess and measure quality of HE, especially regarding the QA agency current methodology and the incomplete exploitation of BURS’ features. </a:t>
          </a:r>
        </a:p>
      </dgm:t>
    </dgm:pt>
    <dgm:pt modelId="{C04D5508-61F8-4919-851B-6369D4300FC2}" type="parTrans" cxnId="{5EEBAF3C-0420-4086-9112-4BF1D2B4FCC6}">
      <dgm:prSet/>
      <dgm:spPr/>
      <dgm:t>
        <a:bodyPr/>
        <a:lstStyle/>
        <a:p>
          <a:endParaRPr lang="en-US"/>
        </a:p>
      </dgm:t>
    </dgm:pt>
    <dgm:pt modelId="{30E98135-86EC-4E80-9841-5254FE71FD87}" type="sibTrans" cxnId="{5EEBAF3C-0420-4086-9112-4BF1D2B4FCC6}">
      <dgm:prSet/>
      <dgm:spPr/>
      <dgm:t>
        <a:bodyPr/>
        <a:lstStyle/>
        <a:p>
          <a:endParaRPr lang="en-US"/>
        </a:p>
      </dgm:t>
    </dgm:pt>
    <dgm:pt modelId="{89EBE2A9-A54E-4C57-AD12-92CFE2B94451}">
      <dgm:prSet/>
      <dgm:spPr/>
      <dgm:t>
        <a:bodyPr/>
        <a:lstStyle/>
        <a:p>
          <a:r>
            <a:rPr lang="en-US" dirty="0"/>
            <a:t>Insufficient impact of Bulgarian university’s research in the scientific community and the economy can be partly addressed by designing a system of  “research universities”, but the details of this proposal have not been yet fully defined.</a:t>
          </a:r>
        </a:p>
      </dgm:t>
    </dgm:pt>
    <dgm:pt modelId="{846236B4-8798-4F38-94EF-7BD03D524976}" type="parTrans" cxnId="{BEDA6E45-A5CE-49C5-AD12-66597E5B4000}">
      <dgm:prSet/>
      <dgm:spPr/>
      <dgm:t>
        <a:bodyPr/>
        <a:lstStyle/>
        <a:p>
          <a:endParaRPr lang="en-US"/>
        </a:p>
      </dgm:t>
    </dgm:pt>
    <dgm:pt modelId="{A118A959-06D7-4B11-BEC9-49F3C0F984F5}" type="sibTrans" cxnId="{BEDA6E45-A5CE-49C5-AD12-66597E5B4000}">
      <dgm:prSet/>
      <dgm:spPr/>
      <dgm:t>
        <a:bodyPr/>
        <a:lstStyle/>
        <a:p>
          <a:endParaRPr lang="en-US"/>
        </a:p>
      </dgm:t>
    </dgm:pt>
    <dgm:pt modelId="{5732B1C0-4BC0-45C1-AF80-F0B5A058CA43}">
      <dgm:prSet/>
      <dgm:spPr/>
      <dgm:t>
        <a:bodyPr/>
        <a:lstStyle/>
        <a:p>
          <a:r>
            <a:rPr lang="en-US" dirty="0"/>
            <a:t>The introduction of the protected specialties and priority professional fields demonstrates a strong determination to align the HE offer with the needs of the </a:t>
          </a:r>
          <a:r>
            <a:rPr lang="en-US" dirty="0" err="1"/>
            <a:t>labour</a:t>
          </a:r>
          <a:r>
            <a:rPr lang="en-US" dirty="0"/>
            <a:t> market, but this scheme may need to be further underpinned by additional actions</a:t>
          </a:r>
        </a:p>
      </dgm:t>
    </dgm:pt>
    <dgm:pt modelId="{546B9F75-A10E-4515-968A-3432F13CF956}" type="parTrans" cxnId="{A18FC565-8F8D-4790-90C6-4DCF2CAF6D3F}">
      <dgm:prSet/>
      <dgm:spPr/>
      <dgm:t>
        <a:bodyPr/>
        <a:lstStyle/>
        <a:p>
          <a:endParaRPr lang="en-US"/>
        </a:p>
      </dgm:t>
    </dgm:pt>
    <dgm:pt modelId="{597D286B-E43F-4760-B8C9-3C1799547465}" type="sibTrans" cxnId="{A18FC565-8F8D-4790-90C6-4DCF2CAF6D3F}">
      <dgm:prSet/>
      <dgm:spPr/>
      <dgm:t>
        <a:bodyPr/>
        <a:lstStyle/>
        <a:p>
          <a:endParaRPr lang="en-US"/>
        </a:p>
      </dgm:t>
    </dgm:pt>
    <dgm:pt modelId="{B655D3BC-EE66-4E21-BE63-722547A840FD}" type="pres">
      <dgm:prSet presAssocID="{73186040-C6DF-4AAD-A31E-9587C1850F0F}" presName="diagram" presStyleCnt="0">
        <dgm:presLayoutVars>
          <dgm:dir/>
          <dgm:resizeHandles val="exact"/>
        </dgm:presLayoutVars>
      </dgm:prSet>
      <dgm:spPr/>
    </dgm:pt>
    <dgm:pt modelId="{DE85477E-1CF2-48A2-B5CE-99C231DE6791}" type="pres">
      <dgm:prSet presAssocID="{F8A68944-A11F-4E9D-B233-46833CBE8024}" presName="node" presStyleLbl="node1" presStyleIdx="0" presStyleCnt="7">
        <dgm:presLayoutVars>
          <dgm:bulletEnabled val="1"/>
        </dgm:presLayoutVars>
      </dgm:prSet>
      <dgm:spPr/>
    </dgm:pt>
    <dgm:pt modelId="{EEFDE7EB-243E-47B8-8335-A5DD82EE9E3D}" type="pres">
      <dgm:prSet presAssocID="{0BE6DF57-0EFA-45D7-B5A7-78BAA2C1F006}" presName="sibTrans" presStyleCnt="0"/>
      <dgm:spPr/>
    </dgm:pt>
    <dgm:pt modelId="{9739D406-B215-452B-8E2F-56CAFA42C26F}" type="pres">
      <dgm:prSet presAssocID="{A3E89BC2-5BD1-40EB-9E9D-8200CD4BA123}" presName="node" presStyleLbl="node1" presStyleIdx="1" presStyleCnt="7">
        <dgm:presLayoutVars>
          <dgm:bulletEnabled val="1"/>
        </dgm:presLayoutVars>
      </dgm:prSet>
      <dgm:spPr/>
    </dgm:pt>
    <dgm:pt modelId="{09AFED50-FA68-45F0-BE2F-E49A80D111A1}" type="pres">
      <dgm:prSet presAssocID="{EFE8CE6D-F79A-4D63-9EE3-79B5113BEE47}" presName="sibTrans" presStyleCnt="0"/>
      <dgm:spPr/>
    </dgm:pt>
    <dgm:pt modelId="{DAA5128A-1005-4978-9D58-6B2FA66F63DB}" type="pres">
      <dgm:prSet presAssocID="{DE12E662-276D-47EF-B9A8-B2CD1FA5D0C3}" presName="node" presStyleLbl="node1" presStyleIdx="2" presStyleCnt="7">
        <dgm:presLayoutVars>
          <dgm:bulletEnabled val="1"/>
        </dgm:presLayoutVars>
      </dgm:prSet>
      <dgm:spPr/>
    </dgm:pt>
    <dgm:pt modelId="{A13C005D-4CFA-4169-86A4-BD173BB4EC29}" type="pres">
      <dgm:prSet presAssocID="{C9B6F2B1-022E-4ECC-9729-0C7295E198BC}" presName="sibTrans" presStyleCnt="0"/>
      <dgm:spPr/>
    </dgm:pt>
    <dgm:pt modelId="{EF569648-2292-44A3-9ED5-C358EB99157D}" type="pres">
      <dgm:prSet presAssocID="{0BDA6E86-70D3-4AB9-9F2B-696705E2B3A4}" presName="node" presStyleLbl="node1" presStyleIdx="3" presStyleCnt="7">
        <dgm:presLayoutVars>
          <dgm:bulletEnabled val="1"/>
        </dgm:presLayoutVars>
      </dgm:prSet>
      <dgm:spPr/>
    </dgm:pt>
    <dgm:pt modelId="{70635ED6-9069-474C-B875-28CFD854A029}" type="pres">
      <dgm:prSet presAssocID="{E72F20F4-C114-4B1D-8892-9A9033C1395A}" presName="sibTrans" presStyleCnt="0"/>
      <dgm:spPr/>
    </dgm:pt>
    <dgm:pt modelId="{8C8231B3-0914-4FBA-B307-5BD1258C69D0}" type="pres">
      <dgm:prSet presAssocID="{F3BF3B24-604D-4046-8D1E-D5FA7F57E6F4}" presName="node" presStyleLbl="node1" presStyleIdx="4" presStyleCnt="7" custScaleX="126437" custLinFactNeighborY="12804">
        <dgm:presLayoutVars>
          <dgm:bulletEnabled val="1"/>
        </dgm:presLayoutVars>
      </dgm:prSet>
      <dgm:spPr/>
    </dgm:pt>
    <dgm:pt modelId="{C240365A-7847-4690-ACFC-B2FAA958A8C6}" type="pres">
      <dgm:prSet presAssocID="{30E98135-86EC-4E80-9841-5254FE71FD87}" presName="sibTrans" presStyleCnt="0"/>
      <dgm:spPr/>
    </dgm:pt>
    <dgm:pt modelId="{AA89A3C2-9A35-420B-9593-E3D7C392F422}" type="pres">
      <dgm:prSet presAssocID="{89EBE2A9-A54E-4C57-AD12-92CFE2B94451}" presName="node" presStyleLbl="node1" presStyleIdx="5" presStyleCnt="7" custScaleX="129809" custLinFactNeighborY="12804">
        <dgm:presLayoutVars>
          <dgm:bulletEnabled val="1"/>
        </dgm:presLayoutVars>
      </dgm:prSet>
      <dgm:spPr/>
    </dgm:pt>
    <dgm:pt modelId="{BD3E8A03-D3A9-4674-91FA-7B05F2CE3057}" type="pres">
      <dgm:prSet presAssocID="{A118A959-06D7-4B11-BEC9-49F3C0F984F5}" presName="sibTrans" presStyleCnt="0"/>
      <dgm:spPr/>
    </dgm:pt>
    <dgm:pt modelId="{1C30C832-4C0E-4C54-8880-19D570FC10F2}" type="pres">
      <dgm:prSet presAssocID="{5732B1C0-4BC0-45C1-AF80-F0B5A058CA43}" presName="node" presStyleLbl="node1" presStyleIdx="6" presStyleCnt="7" custScaleX="126068" custLinFactNeighborY="12804">
        <dgm:presLayoutVars>
          <dgm:bulletEnabled val="1"/>
        </dgm:presLayoutVars>
      </dgm:prSet>
      <dgm:spPr/>
    </dgm:pt>
  </dgm:ptLst>
  <dgm:cxnLst>
    <dgm:cxn modelId="{EFED1D17-C232-49EF-A280-4F529C0D8911}" srcId="{73186040-C6DF-4AAD-A31E-9587C1850F0F}" destId="{DE12E662-276D-47EF-B9A8-B2CD1FA5D0C3}" srcOrd="2" destOrd="0" parTransId="{1FEB26ED-5631-4A85-87AB-2D8744A34418}" sibTransId="{C9B6F2B1-022E-4ECC-9729-0C7295E198BC}"/>
    <dgm:cxn modelId="{5EEBAF3C-0420-4086-9112-4BF1D2B4FCC6}" srcId="{73186040-C6DF-4AAD-A31E-9587C1850F0F}" destId="{F3BF3B24-604D-4046-8D1E-D5FA7F57E6F4}" srcOrd="4" destOrd="0" parTransId="{C04D5508-61F8-4919-851B-6369D4300FC2}" sibTransId="{30E98135-86EC-4E80-9841-5254FE71FD87}"/>
    <dgm:cxn modelId="{5EC8653D-C23E-4576-AD0A-664826B366E6}" srcId="{73186040-C6DF-4AAD-A31E-9587C1850F0F}" destId="{0BDA6E86-70D3-4AB9-9F2B-696705E2B3A4}" srcOrd="3" destOrd="0" parTransId="{43808C07-979B-402C-8E42-1B26CE9FCFFC}" sibTransId="{E72F20F4-C114-4B1D-8892-9A9033C1395A}"/>
    <dgm:cxn modelId="{C9B7623F-0EEB-4E38-A55B-EDB33C70029F}" srcId="{73186040-C6DF-4AAD-A31E-9587C1850F0F}" destId="{A3E89BC2-5BD1-40EB-9E9D-8200CD4BA123}" srcOrd="1" destOrd="0" parTransId="{9719BC36-4D8C-4C10-A30A-3074C9F06E8E}" sibTransId="{EFE8CE6D-F79A-4D63-9EE3-79B5113BEE47}"/>
    <dgm:cxn modelId="{BEDA6E45-A5CE-49C5-AD12-66597E5B4000}" srcId="{73186040-C6DF-4AAD-A31E-9587C1850F0F}" destId="{89EBE2A9-A54E-4C57-AD12-92CFE2B94451}" srcOrd="5" destOrd="0" parTransId="{846236B4-8798-4F38-94EF-7BD03D524976}" sibTransId="{A118A959-06D7-4B11-BEC9-49F3C0F984F5}"/>
    <dgm:cxn modelId="{A18FC565-8F8D-4790-90C6-4DCF2CAF6D3F}" srcId="{73186040-C6DF-4AAD-A31E-9587C1850F0F}" destId="{5732B1C0-4BC0-45C1-AF80-F0B5A058CA43}" srcOrd="6" destOrd="0" parTransId="{546B9F75-A10E-4515-968A-3432F13CF956}" sibTransId="{597D286B-E43F-4760-B8C9-3C1799547465}"/>
    <dgm:cxn modelId="{6090FC4A-5AA8-4374-90CD-6D3F810B722F}" type="presOf" srcId="{F8A68944-A11F-4E9D-B233-46833CBE8024}" destId="{DE85477E-1CF2-48A2-B5CE-99C231DE6791}" srcOrd="0" destOrd="0" presId="urn:microsoft.com/office/officeart/2005/8/layout/default"/>
    <dgm:cxn modelId="{5CA12F52-B63B-4202-B799-3AC24EF3D59F}" type="presOf" srcId="{89EBE2A9-A54E-4C57-AD12-92CFE2B94451}" destId="{AA89A3C2-9A35-420B-9593-E3D7C392F422}" srcOrd="0" destOrd="0" presId="urn:microsoft.com/office/officeart/2005/8/layout/default"/>
    <dgm:cxn modelId="{0298F790-C302-4056-90B9-A37D378D400E}" type="presOf" srcId="{0BDA6E86-70D3-4AB9-9F2B-696705E2B3A4}" destId="{EF569648-2292-44A3-9ED5-C358EB99157D}" srcOrd="0" destOrd="0" presId="urn:microsoft.com/office/officeart/2005/8/layout/default"/>
    <dgm:cxn modelId="{0F3E26A4-F6E5-4214-8FE4-D90DF300A6C9}" type="presOf" srcId="{DE12E662-276D-47EF-B9A8-B2CD1FA5D0C3}" destId="{DAA5128A-1005-4978-9D58-6B2FA66F63DB}" srcOrd="0" destOrd="0" presId="urn:microsoft.com/office/officeart/2005/8/layout/default"/>
    <dgm:cxn modelId="{8D0FF1A9-8FFE-40EF-94DE-8822DB4CDB23}" type="presOf" srcId="{5732B1C0-4BC0-45C1-AF80-F0B5A058CA43}" destId="{1C30C832-4C0E-4C54-8880-19D570FC10F2}" srcOrd="0" destOrd="0" presId="urn:microsoft.com/office/officeart/2005/8/layout/default"/>
    <dgm:cxn modelId="{A032DFE5-0B2E-41F0-A1EA-71AB38193E5B}" type="presOf" srcId="{73186040-C6DF-4AAD-A31E-9587C1850F0F}" destId="{B655D3BC-EE66-4E21-BE63-722547A840FD}" srcOrd="0" destOrd="0" presId="urn:microsoft.com/office/officeart/2005/8/layout/default"/>
    <dgm:cxn modelId="{B87628E7-6AEF-4BE4-A080-A26BFE98CB7F}" type="presOf" srcId="{F3BF3B24-604D-4046-8D1E-D5FA7F57E6F4}" destId="{8C8231B3-0914-4FBA-B307-5BD1258C69D0}" srcOrd="0" destOrd="0" presId="urn:microsoft.com/office/officeart/2005/8/layout/default"/>
    <dgm:cxn modelId="{F397A6EA-6BB5-4D3A-9B57-F074119229BA}" srcId="{73186040-C6DF-4AAD-A31E-9587C1850F0F}" destId="{F8A68944-A11F-4E9D-B233-46833CBE8024}" srcOrd="0" destOrd="0" parTransId="{3A65B8AA-E674-4DD6-9153-8E05C6A4871C}" sibTransId="{0BE6DF57-0EFA-45D7-B5A7-78BAA2C1F006}"/>
    <dgm:cxn modelId="{0F187FEF-E802-4D54-8DE2-6CF692089728}" type="presOf" srcId="{A3E89BC2-5BD1-40EB-9E9D-8200CD4BA123}" destId="{9739D406-B215-452B-8E2F-56CAFA42C26F}" srcOrd="0" destOrd="0" presId="urn:microsoft.com/office/officeart/2005/8/layout/default"/>
    <dgm:cxn modelId="{2581272B-C38E-441A-B648-F79E154C37C4}" type="presParOf" srcId="{B655D3BC-EE66-4E21-BE63-722547A840FD}" destId="{DE85477E-1CF2-48A2-B5CE-99C231DE6791}" srcOrd="0" destOrd="0" presId="urn:microsoft.com/office/officeart/2005/8/layout/default"/>
    <dgm:cxn modelId="{5CF9A4E7-0D85-428F-8E18-CCEFDFD2CBF9}" type="presParOf" srcId="{B655D3BC-EE66-4E21-BE63-722547A840FD}" destId="{EEFDE7EB-243E-47B8-8335-A5DD82EE9E3D}" srcOrd="1" destOrd="0" presId="urn:microsoft.com/office/officeart/2005/8/layout/default"/>
    <dgm:cxn modelId="{F4547B8A-16A2-4BF9-A095-1A5CCDF43D0A}" type="presParOf" srcId="{B655D3BC-EE66-4E21-BE63-722547A840FD}" destId="{9739D406-B215-452B-8E2F-56CAFA42C26F}" srcOrd="2" destOrd="0" presId="urn:microsoft.com/office/officeart/2005/8/layout/default"/>
    <dgm:cxn modelId="{CA3FEE5D-3B89-4B2D-9EE8-D83A8324F436}" type="presParOf" srcId="{B655D3BC-EE66-4E21-BE63-722547A840FD}" destId="{09AFED50-FA68-45F0-BE2F-E49A80D111A1}" srcOrd="3" destOrd="0" presId="urn:microsoft.com/office/officeart/2005/8/layout/default"/>
    <dgm:cxn modelId="{99FF2106-03D3-41BC-9120-479777C6BAF3}" type="presParOf" srcId="{B655D3BC-EE66-4E21-BE63-722547A840FD}" destId="{DAA5128A-1005-4978-9D58-6B2FA66F63DB}" srcOrd="4" destOrd="0" presId="urn:microsoft.com/office/officeart/2005/8/layout/default"/>
    <dgm:cxn modelId="{46FA5263-F893-4136-A32F-AA997C1DB2E1}" type="presParOf" srcId="{B655D3BC-EE66-4E21-BE63-722547A840FD}" destId="{A13C005D-4CFA-4169-86A4-BD173BB4EC29}" srcOrd="5" destOrd="0" presId="urn:microsoft.com/office/officeart/2005/8/layout/default"/>
    <dgm:cxn modelId="{C3373720-04C3-4740-BFB9-A65F36502532}" type="presParOf" srcId="{B655D3BC-EE66-4E21-BE63-722547A840FD}" destId="{EF569648-2292-44A3-9ED5-C358EB99157D}" srcOrd="6" destOrd="0" presId="urn:microsoft.com/office/officeart/2005/8/layout/default"/>
    <dgm:cxn modelId="{4AE95F02-7EF1-4797-95DD-161B198CD045}" type="presParOf" srcId="{B655D3BC-EE66-4E21-BE63-722547A840FD}" destId="{70635ED6-9069-474C-B875-28CFD854A029}" srcOrd="7" destOrd="0" presId="urn:microsoft.com/office/officeart/2005/8/layout/default"/>
    <dgm:cxn modelId="{197B7C46-1E9C-48A0-B98C-00B0F2736DA0}" type="presParOf" srcId="{B655D3BC-EE66-4E21-BE63-722547A840FD}" destId="{8C8231B3-0914-4FBA-B307-5BD1258C69D0}" srcOrd="8" destOrd="0" presId="urn:microsoft.com/office/officeart/2005/8/layout/default"/>
    <dgm:cxn modelId="{EA8E4C0C-5CCB-4E25-9FF4-91725500B31D}" type="presParOf" srcId="{B655D3BC-EE66-4E21-BE63-722547A840FD}" destId="{C240365A-7847-4690-ACFC-B2FAA958A8C6}" srcOrd="9" destOrd="0" presId="urn:microsoft.com/office/officeart/2005/8/layout/default"/>
    <dgm:cxn modelId="{0B5E9BDA-019F-43C3-8F8E-09C6E4E6CB70}" type="presParOf" srcId="{B655D3BC-EE66-4E21-BE63-722547A840FD}" destId="{AA89A3C2-9A35-420B-9593-E3D7C392F422}" srcOrd="10" destOrd="0" presId="urn:microsoft.com/office/officeart/2005/8/layout/default"/>
    <dgm:cxn modelId="{92FDE55A-A9BB-495B-A0AF-FA0F10171A30}" type="presParOf" srcId="{B655D3BC-EE66-4E21-BE63-722547A840FD}" destId="{BD3E8A03-D3A9-4674-91FA-7B05F2CE3057}" srcOrd="11" destOrd="0" presId="urn:microsoft.com/office/officeart/2005/8/layout/default"/>
    <dgm:cxn modelId="{B241B873-491C-4075-84C4-371F6F5A5353}" type="presParOf" srcId="{B655D3BC-EE66-4E21-BE63-722547A840FD}" destId="{1C30C832-4C0E-4C54-8880-19D570FC10F2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2562BA0-DD70-44E7-BAAD-069E8B8A7849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01E53508-C99A-4A38-A4D2-24965BF5D8DE}">
      <dgm:prSet/>
      <dgm:spPr/>
      <dgm:t>
        <a:bodyPr/>
        <a:lstStyle/>
        <a:p>
          <a:r>
            <a:rPr lang="en-US"/>
            <a:t>Prioritize investments in cross-thematic interventions that span across key policy areas</a:t>
          </a:r>
        </a:p>
      </dgm:t>
    </dgm:pt>
    <dgm:pt modelId="{2F8328E1-E0ED-4AB3-A5F1-D562AD0E24D7}" type="parTrans" cxnId="{85FD4960-F114-4763-B8A1-034043F3A4A6}">
      <dgm:prSet/>
      <dgm:spPr/>
      <dgm:t>
        <a:bodyPr/>
        <a:lstStyle/>
        <a:p>
          <a:endParaRPr lang="en-US"/>
        </a:p>
      </dgm:t>
    </dgm:pt>
    <dgm:pt modelId="{8ED22AC2-46BE-4B1E-9B74-489F4A30D9DE}" type="sibTrans" cxnId="{85FD4960-F114-4763-B8A1-034043F3A4A6}">
      <dgm:prSet/>
      <dgm:spPr/>
      <dgm:t>
        <a:bodyPr/>
        <a:lstStyle/>
        <a:p>
          <a:endParaRPr lang="en-US"/>
        </a:p>
      </dgm:t>
    </dgm:pt>
    <dgm:pt modelId="{3CB5FD9F-33D8-4434-AFB0-E754882D0CA4}">
      <dgm:prSet/>
      <dgm:spPr/>
      <dgm:t>
        <a:bodyPr/>
        <a:lstStyle/>
        <a:p>
          <a:r>
            <a:rPr lang="en-US"/>
            <a:t>Set specific indicators to measure outcome from investments must be the norm for MES </a:t>
          </a:r>
        </a:p>
      </dgm:t>
    </dgm:pt>
    <dgm:pt modelId="{445E7D95-4230-4E93-9FD4-6168DF57A20F}" type="parTrans" cxnId="{EF502AD6-9573-4EE2-87E2-BDED3D4575FB}">
      <dgm:prSet/>
      <dgm:spPr/>
      <dgm:t>
        <a:bodyPr/>
        <a:lstStyle/>
        <a:p>
          <a:endParaRPr lang="en-US"/>
        </a:p>
      </dgm:t>
    </dgm:pt>
    <dgm:pt modelId="{E0E44C2E-CBE2-480E-882C-BAD957E27C4A}" type="sibTrans" cxnId="{EF502AD6-9573-4EE2-87E2-BDED3D4575FB}">
      <dgm:prSet/>
      <dgm:spPr/>
      <dgm:t>
        <a:bodyPr/>
        <a:lstStyle/>
        <a:p>
          <a:endParaRPr lang="en-US"/>
        </a:p>
      </dgm:t>
    </dgm:pt>
    <dgm:pt modelId="{A66AA7EC-3168-41FA-A409-95B666C2F8C6}">
      <dgm:prSet/>
      <dgm:spPr/>
      <dgm:t>
        <a:bodyPr/>
        <a:lstStyle/>
        <a:p>
          <a:r>
            <a:rPr lang="en-US"/>
            <a:t>Eliminate learning poverty through innovative student-centered methods</a:t>
          </a:r>
        </a:p>
      </dgm:t>
    </dgm:pt>
    <dgm:pt modelId="{B6754765-22A9-49D3-909E-EB289D2060B6}" type="parTrans" cxnId="{EC9B8088-4CDD-4EFF-AC36-E10DCF3298E4}">
      <dgm:prSet/>
      <dgm:spPr/>
      <dgm:t>
        <a:bodyPr/>
        <a:lstStyle/>
        <a:p>
          <a:endParaRPr lang="en-US"/>
        </a:p>
      </dgm:t>
    </dgm:pt>
    <dgm:pt modelId="{6E407449-4284-4397-9527-4383CBBBF3E9}" type="sibTrans" cxnId="{EC9B8088-4CDD-4EFF-AC36-E10DCF3298E4}">
      <dgm:prSet/>
      <dgm:spPr/>
      <dgm:t>
        <a:bodyPr/>
        <a:lstStyle/>
        <a:p>
          <a:endParaRPr lang="en-US"/>
        </a:p>
      </dgm:t>
    </dgm:pt>
    <dgm:pt modelId="{CD283335-52D0-4DA2-BD9A-6276C6DF0506}">
      <dgm:prSet/>
      <dgm:spPr/>
      <dgm:t>
        <a:bodyPr/>
        <a:lstStyle/>
        <a:p>
          <a:r>
            <a:rPr lang="en-US"/>
            <a:t>System level discrepancies need to be identified, tracked, and resolved</a:t>
          </a:r>
        </a:p>
      </dgm:t>
    </dgm:pt>
    <dgm:pt modelId="{A4748C1D-16D5-4E80-BAFA-A90486749B23}" type="parTrans" cxnId="{2BB976BE-E62C-42EE-A605-1F9181A7041D}">
      <dgm:prSet/>
      <dgm:spPr/>
      <dgm:t>
        <a:bodyPr/>
        <a:lstStyle/>
        <a:p>
          <a:endParaRPr lang="en-US"/>
        </a:p>
      </dgm:t>
    </dgm:pt>
    <dgm:pt modelId="{2B1ADF62-B023-45D5-BEE8-367FBF68EF6A}" type="sibTrans" cxnId="{2BB976BE-E62C-42EE-A605-1F9181A7041D}">
      <dgm:prSet/>
      <dgm:spPr/>
      <dgm:t>
        <a:bodyPr/>
        <a:lstStyle/>
        <a:p>
          <a:endParaRPr lang="en-US"/>
        </a:p>
      </dgm:t>
    </dgm:pt>
    <dgm:pt modelId="{65095201-BF6A-49A1-B43F-7D214B5C26BF}">
      <dgm:prSet/>
      <dgm:spPr/>
      <dgm:t>
        <a:bodyPr/>
        <a:lstStyle/>
        <a:p>
          <a:r>
            <a:rPr lang="en-US"/>
            <a:t>Improve information provision and data management are compulsory for generating up-to-date knowledge </a:t>
          </a:r>
        </a:p>
      </dgm:t>
    </dgm:pt>
    <dgm:pt modelId="{84CA912D-AFF9-43AF-B2F1-6F40F3B69598}" type="parTrans" cxnId="{F408B521-822B-4133-A8B1-BE00AF581B5F}">
      <dgm:prSet/>
      <dgm:spPr/>
      <dgm:t>
        <a:bodyPr/>
        <a:lstStyle/>
        <a:p>
          <a:endParaRPr lang="en-US"/>
        </a:p>
      </dgm:t>
    </dgm:pt>
    <dgm:pt modelId="{BC90952E-E09C-4067-AB28-13F0BD7F670D}" type="sibTrans" cxnId="{F408B521-822B-4133-A8B1-BE00AF581B5F}">
      <dgm:prSet/>
      <dgm:spPr/>
      <dgm:t>
        <a:bodyPr/>
        <a:lstStyle/>
        <a:p>
          <a:endParaRPr lang="en-US"/>
        </a:p>
      </dgm:t>
    </dgm:pt>
    <dgm:pt modelId="{547FCBD6-8D6C-4D95-8FC4-BFD33ADDDE1E}">
      <dgm:prSet/>
      <dgm:spPr/>
      <dgm:t>
        <a:bodyPr/>
        <a:lstStyle/>
        <a:p>
          <a:r>
            <a:rPr lang="en-US" dirty="0"/>
            <a:t>Focus on inclusion especially of children with special education needs and socio-economic disadvantage</a:t>
          </a:r>
        </a:p>
      </dgm:t>
    </dgm:pt>
    <dgm:pt modelId="{EC1C678A-A354-461E-9473-AB725F25F8FE}" type="parTrans" cxnId="{2E4F98DF-3147-42C7-A748-87D8B276EAB4}">
      <dgm:prSet/>
      <dgm:spPr/>
      <dgm:t>
        <a:bodyPr/>
        <a:lstStyle/>
        <a:p>
          <a:endParaRPr lang="en-US"/>
        </a:p>
      </dgm:t>
    </dgm:pt>
    <dgm:pt modelId="{331D7337-624C-413C-AE75-6D59489AABF3}" type="sibTrans" cxnId="{2E4F98DF-3147-42C7-A748-87D8B276EAB4}">
      <dgm:prSet/>
      <dgm:spPr/>
      <dgm:t>
        <a:bodyPr/>
        <a:lstStyle/>
        <a:p>
          <a:endParaRPr lang="en-US"/>
        </a:p>
      </dgm:t>
    </dgm:pt>
    <dgm:pt modelId="{810F6B56-F997-466C-83F4-4B49614FE33A}">
      <dgm:prSet/>
      <dgm:spPr/>
      <dgm:t>
        <a:bodyPr/>
        <a:lstStyle/>
        <a:p>
          <a:r>
            <a:rPr lang="en-US"/>
            <a:t>PE 2021-2027 could propose more specific interventions for pre-schools within existing activities</a:t>
          </a:r>
        </a:p>
      </dgm:t>
    </dgm:pt>
    <dgm:pt modelId="{9E31C095-23FE-4E85-A74A-35E6BBD93694}" type="parTrans" cxnId="{27FA2310-3C6E-4BD5-9102-9E2ADEA1AC5A}">
      <dgm:prSet/>
      <dgm:spPr/>
      <dgm:t>
        <a:bodyPr/>
        <a:lstStyle/>
        <a:p>
          <a:endParaRPr lang="en-US"/>
        </a:p>
      </dgm:t>
    </dgm:pt>
    <dgm:pt modelId="{93D47B95-2FD2-4406-BE48-7BD16215B771}" type="sibTrans" cxnId="{27FA2310-3C6E-4BD5-9102-9E2ADEA1AC5A}">
      <dgm:prSet/>
      <dgm:spPr/>
      <dgm:t>
        <a:bodyPr/>
        <a:lstStyle/>
        <a:p>
          <a:endParaRPr lang="en-US"/>
        </a:p>
      </dgm:t>
    </dgm:pt>
    <dgm:pt modelId="{4EB7F9D4-3CAF-44AB-BE8F-0D2592354442}">
      <dgm:prSet/>
      <dgm:spPr/>
      <dgm:t>
        <a:bodyPr/>
        <a:lstStyle/>
        <a:p>
          <a:r>
            <a:rPr lang="en-US"/>
            <a:t>Preschool institution capacity building in HR and institutional capacity</a:t>
          </a:r>
        </a:p>
      </dgm:t>
    </dgm:pt>
    <dgm:pt modelId="{6CACD8B2-5D94-4965-A714-4F4DF998B4FF}" type="parTrans" cxnId="{7970CD1C-B77E-4681-96FC-97D40BAE241A}">
      <dgm:prSet/>
      <dgm:spPr/>
      <dgm:t>
        <a:bodyPr/>
        <a:lstStyle/>
        <a:p>
          <a:endParaRPr lang="en-US"/>
        </a:p>
      </dgm:t>
    </dgm:pt>
    <dgm:pt modelId="{98177150-C82F-42B7-B203-8DF8CF187EEF}" type="sibTrans" cxnId="{7970CD1C-B77E-4681-96FC-97D40BAE241A}">
      <dgm:prSet/>
      <dgm:spPr/>
      <dgm:t>
        <a:bodyPr/>
        <a:lstStyle/>
        <a:p>
          <a:endParaRPr lang="en-US"/>
        </a:p>
      </dgm:t>
    </dgm:pt>
    <dgm:pt modelId="{E8C35585-D796-48DE-82B7-14E592AED6EB}">
      <dgm:prSet/>
      <dgm:spPr/>
      <dgm:t>
        <a:bodyPr/>
        <a:lstStyle/>
        <a:p>
          <a:r>
            <a:rPr lang="en-US"/>
            <a:t>The attention paid on the transition between pre-school and school</a:t>
          </a:r>
        </a:p>
      </dgm:t>
    </dgm:pt>
    <dgm:pt modelId="{87B75C98-7713-492E-9C3E-A322821D7469}" type="parTrans" cxnId="{EE170E78-6010-481C-A114-1131ABFB626B}">
      <dgm:prSet/>
      <dgm:spPr/>
      <dgm:t>
        <a:bodyPr/>
        <a:lstStyle/>
        <a:p>
          <a:endParaRPr lang="en-US"/>
        </a:p>
      </dgm:t>
    </dgm:pt>
    <dgm:pt modelId="{833AAD5D-B02A-40A0-8729-37C2B3A8F76E}" type="sibTrans" cxnId="{EE170E78-6010-481C-A114-1131ABFB626B}">
      <dgm:prSet/>
      <dgm:spPr/>
      <dgm:t>
        <a:bodyPr/>
        <a:lstStyle/>
        <a:p>
          <a:endParaRPr lang="en-US"/>
        </a:p>
      </dgm:t>
    </dgm:pt>
    <dgm:pt modelId="{27F4855F-90E4-466E-A309-44F109862D5A}" type="pres">
      <dgm:prSet presAssocID="{32562BA0-DD70-44E7-BAAD-069E8B8A7849}" presName="diagram" presStyleCnt="0">
        <dgm:presLayoutVars>
          <dgm:dir/>
          <dgm:resizeHandles val="exact"/>
        </dgm:presLayoutVars>
      </dgm:prSet>
      <dgm:spPr/>
    </dgm:pt>
    <dgm:pt modelId="{29C55128-5CD6-425B-A12F-8173C4922CD0}" type="pres">
      <dgm:prSet presAssocID="{01E53508-C99A-4A38-A4D2-24965BF5D8DE}" presName="node" presStyleLbl="node1" presStyleIdx="0" presStyleCnt="9">
        <dgm:presLayoutVars>
          <dgm:bulletEnabled val="1"/>
        </dgm:presLayoutVars>
      </dgm:prSet>
      <dgm:spPr/>
    </dgm:pt>
    <dgm:pt modelId="{87039260-0EA0-4CA4-9DE4-C5514C371CAA}" type="pres">
      <dgm:prSet presAssocID="{8ED22AC2-46BE-4B1E-9B74-489F4A30D9DE}" presName="sibTrans" presStyleCnt="0"/>
      <dgm:spPr/>
    </dgm:pt>
    <dgm:pt modelId="{26C4AE75-CCDA-491E-87BA-7A72DA66BD70}" type="pres">
      <dgm:prSet presAssocID="{3CB5FD9F-33D8-4434-AFB0-E754882D0CA4}" presName="node" presStyleLbl="node1" presStyleIdx="1" presStyleCnt="9">
        <dgm:presLayoutVars>
          <dgm:bulletEnabled val="1"/>
        </dgm:presLayoutVars>
      </dgm:prSet>
      <dgm:spPr/>
    </dgm:pt>
    <dgm:pt modelId="{4227EC98-D236-4436-9BDC-4C546DC4980C}" type="pres">
      <dgm:prSet presAssocID="{E0E44C2E-CBE2-480E-882C-BAD957E27C4A}" presName="sibTrans" presStyleCnt="0"/>
      <dgm:spPr/>
    </dgm:pt>
    <dgm:pt modelId="{540FCF5F-5790-4D0F-8811-C66CCEDDC107}" type="pres">
      <dgm:prSet presAssocID="{A66AA7EC-3168-41FA-A409-95B666C2F8C6}" presName="node" presStyleLbl="node1" presStyleIdx="2" presStyleCnt="9">
        <dgm:presLayoutVars>
          <dgm:bulletEnabled val="1"/>
        </dgm:presLayoutVars>
      </dgm:prSet>
      <dgm:spPr/>
    </dgm:pt>
    <dgm:pt modelId="{53620377-3913-4125-A5A6-DBFF58C6D40A}" type="pres">
      <dgm:prSet presAssocID="{6E407449-4284-4397-9527-4383CBBBF3E9}" presName="sibTrans" presStyleCnt="0"/>
      <dgm:spPr/>
    </dgm:pt>
    <dgm:pt modelId="{B66913CC-9698-4904-B698-56CE74581923}" type="pres">
      <dgm:prSet presAssocID="{CD283335-52D0-4DA2-BD9A-6276C6DF0506}" presName="node" presStyleLbl="node1" presStyleIdx="3" presStyleCnt="9">
        <dgm:presLayoutVars>
          <dgm:bulletEnabled val="1"/>
        </dgm:presLayoutVars>
      </dgm:prSet>
      <dgm:spPr/>
    </dgm:pt>
    <dgm:pt modelId="{68F691F2-A04E-4E37-BC85-7F713B5DC118}" type="pres">
      <dgm:prSet presAssocID="{2B1ADF62-B023-45D5-BEE8-367FBF68EF6A}" presName="sibTrans" presStyleCnt="0"/>
      <dgm:spPr/>
    </dgm:pt>
    <dgm:pt modelId="{10E7367E-9F8C-4C71-8699-3947E772C905}" type="pres">
      <dgm:prSet presAssocID="{65095201-BF6A-49A1-B43F-7D214B5C26BF}" presName="node" presStyleLbl="node1" presStyleIdx="4" presStyleCnt="9">
        <dgm:presLayoutVars>
          <dgm:bulletEnabled val="1"/>
        </dgm:presLayoutVars>
      </dgm:prSet>
      <dgm:spPr/>
    </dgm:pt>
    <dgm:pt modelId="{92647237-9D3E-4FD9-885C-0D2DDB5428BF}" type="pres">
      <dgm:prSet presAssocID="{BC90952E-E09C-4067-AB28-13F0BD7F670D}" presName="sibTrans" presStyleCnt="0"/>
      <dgm:spPr/>
    </dgm:pt>
    <dgm:pt modelId="{06DB13CB-EBEB-4E21-9F88-04E0715D719A}" type="pres">
      <dgm:prSet presAssocID="{547FCBD6-8D6C-4D95-8FC4-BFD33ADDDE1E}" presName="node" presStyleLbl="node1" presStyleIdx="5" presStyleCnt="9">
        <dgm:presLayoutVars>
          <dgm:bulletEnabled val="1"/>
        </dgm:presLayoutVars>
      </dgm:prSet>
      <dgm:spPr/>
    </dgm:pt>
    <dgm:pt modelId="{777C4092-3DA3-4A75-B73B-1274F0A717CD}" type="pres">
      <dgm:prSet presAssocID="{331D7337-624C-413C-AE75-6D59489AABF3}" presName="sibTrans" presStyleCnt="0"/>
      <dgm:spPr/>
    </dgm:pt>
    <dgm:pt modelId="{076235C7-5E9B-41F7-83D8-425F77227033}" type="pres">
      <dgm:prSet presAssocID="{810F6B56-F997-466C-83F4-4B49614FE33A}" presName="node" presStyleLbl="node1" presStyleIdx="6" presStyleCnt="9">
        <dgm:presLayoutVars>
          <dgm:bulletEnabled val="1"/>
        </dgm:presLayoutVars>
      </dgm:prSet>
      <dgm:spPr/>
    </dgm:pt>
    <dgm:pt modelId="{B6503B1C-6C79-4A86-ABCD-D76DEE8B22F3}" type="pres">
      <dgm:prSet presAssocID="{93D47B95-2FD2-4406-BE48-7BD16215B771}" presName="sibTrans" presStyleCnt="0"/>
      <dgm:spPr/>
    </dgm:pt>
    <dgm:pt modelId="{CF08A424-3C77-44F5-8676-F348E7F01A87}" type="pres">
      <dgm:prSet presAssocID="{4EB7F9D4-3CAF-44AB-BE8F-0D2592354442}" presName="node" presStyleLbl="node1" presStyleIdx="7" presStyleCnt="9">
        <dgm:presLayoutVars>
          <dgm:bulletEnabled val="1"/>
        </dgm:presLayoutVars>
      </dgm:prSet>
      <dgm:spPr/>
    </dgm:pt>
    <dgm:pt modelId="{5E42D035-CFE7-444D-84DC-0D4660FF07B4}" type="pres">
      <dgm:prSet presAssocID="{98177150-C82F-42B7-B203-8DF8CF187EEF}" presName="sibTrans" presStyleCnt="0"/>
      <dgm:spPr/>
    </dgm:pt>
    <dgm:pt modelId="{9D01B8A9-F6A9-4234-A02B-9535B9759601}" type="pres">
      <dgm:prSet presAssocID="{E8C35585-D796-48DE-82B7-14E592AED6EB}" presName="node" presStyleLbl="node1" presStyleIdx="8" presStyleCnt="9">
        <dgm:presLayoutVars>
          <dgm:bulletEnabled val="1"/>
        </dgm:presLayoutVars>
      </dgm:prSet>
      <dgm:spPr/>
    </dgm:pt>
  </dgm:ptLst>
  <dgm:cxnLst>
    <dgm:cxn modelId="{376E600B-C233-442C-B103-2474CB84488C}" type="presOf" srcId="{3CB5FD9F-33D8-4434-AFB0-E754882D0CA4}" destId="{26C4AE75-CCDA-491E-87BA-7A72DA66BD70}" srcOrd="0" destOrd="0" presId="urn:microsoft.com/office/officeart/2005/8/layout/default"/>
    <dgm:cxn modelId="{27FA2310-3C6E-4BD5-9102-9E2ADEA1AC5A}" srcId="{32562BA0-DD70-44E7-BAAD-069E8B8A7849}" destId="{810F6B56-F997-466C-83F4-4B49614FE33A}" srcOrd="6" destOrd="0" parTransId="{9E31C095-23FE-4E85-A74A-35E6BBD93694}" sibTransId="{93D47B95-2FD2-4406-BE48-7BD16215B771}"/>
    <dgm:cxn modelId="{7970CD1C-B77E-4681-96FC-97D40BAE241A}" srcId="{32562BA0-DD70-44E7-BAAD-069E8B8A7849}" destId="{4EB7F9D4-3CAF-44AB-BE8F-0D2592354442}" srcOrd="7" destOrd="0" parTransId="{6CACD8B2-5D94-4965-A714-4F4DF998B4FF}" sibTransId="{98177150-C82F-42B7-B203-8DF8CF187EEF}"/>
    <dgm:cxn modelId="{FC5C391F-E8F8-4DDB-B074-4C0BBCADF10B}" type="presOf" srcId="{CD283335-52D0-4DA2-BD9A-6276C6DF0506}" destId="{B66913CC-9698-4904-B698-56CE74581923}" srcOrd="0" destOrd="0" presId="urn:microsoft.com/office/officeart/2005/8/layout/default"/>
    <dgm:cxn modelId="{F408B521-822B-4133-A8B1-BE00AF581B5F}" srcId="{32562BA0-DD70-44E7-BAAD-069E8B8A7849}" destId="{65095201-BF6A-49A1-B43F-7D214B5C26BF}" srcOrd="4" destOrd="0" parTransId="{84CA912D-AFF9-43AF-B2F1-6F40F3B69598}" sibTransId="{BC90952E-E09C-4067-AB28-13F0BD7F670D}"/>
    <dgm:cxn modelId="{8DEC0B5D-C6CE-44C3-8DFD-135F2AEFA64C}" type="presOf" srcId="{A66AA7EC-3168-41FA-A409-95B666C2F8C6}" destId="{540FCF5F-5790-4D0F-8811-C66CCEDDC107}" srcOrd="0" destOrd="0" presId="urn:microsoft.com/office/officeart/2005/8/layout/default"/>
    <dgm:cxn modelId="{85FD4960-F114-4763-B8A1-034043F3A4A6}" srcId="{32562BA0-DD70-44E7-BAAD-069E8B8A7849}" destId="{01E53508-C99A-4A38-A4D2-24965BF5D8DE}" srcOrd="0" destOrd="0" parTransId="{2F8328E1-E0ED-4AB3-A5F1-D562AD0E24D7}" sibTransId="{8ED22AC2-46BE-4B1E-9B74-489F4A30D9DE}"/>
    <dgm:cxn modelId="{889E3350-42AF-4EC2-B5CC-C9F31B99CAFB}" type="presOf" srcId="{547FCBD6-8D6C-4D95-8FC4-BFD33ADDDE1E}" destId="{06DB13CB-EBEB-4E21-9F88-04E0715D719A}" srcOrd="0" destOrd="0" presId="urn:microsoft.com/office/officeart/2005/8/layout/default"/>
    <dgm:cxn modelId="{EE170E78-6010-481C-A114-1131ABFB626B}" srcId="{32562BA0-DD70-44E7-BAAD-069E8B8A7849}" destId="{E8C35585-D796-48DE-82B7-14E592AED6EB}" srcOrd="8" destOrd="0" parTransId="{87B75C98-7713-492E-9C3E-A322821D7469}" sibTransId="{833AAD5D-B02A-40A0-8729-37C2B3A8F76E}"/>
    <dgm:cxn modelId="{EC9B8088-4CDD-4EFF-AC36-E10DCF3298E4}" srcId="{32562BA0-DD70-44E7-BAAD-069E8B8A7849}" destId="{A66AA7EC-3168-41FA-A409-95B666C2F8C6}" srcOrd="2" destOrd="0" parTransId="{B6754765-22A9-49D3-909E-EB289D2060B6}" sibTransId="{6E407449-4284-4397-9527-4383CBBBF3E9}"/>
    <dgm:cxn modelId="{A537EF9F-5832-4E74-B9A6-D2E248A32FB2}" type="presOf" srcId="{4EB7F9D4-3CAF-44AB-BE8F-0D2592354442}" destId="{CF08A424-3C77-44F5-8676-F348E7F01A87}" srcOrd="0" destOrd="0" presId="urn:microsoft.com/office/officeart/2005/8/layout/default"/>
    <dgm:cxn modelId="{0C2088A4-C236-4D41-8621-1873F45D41FD}" type="presOf" srcId="{65095201-BF6A-49A1-B43F-7D214B5C26BF}" destId="{10E7367E-9F8C-4C71-8699-3947E772C905}" srcOrd="0" destOrd="0" presId="urn:microsoft.com/office/officeart/2005/8/layout/default"/>
    <dgm:cxn modelId="{499704B0-70F5-4DF6-B08F-51367B3CDDB6}" type="presOf" srcId="{E8C35585-D796-48DE-82B7-14E592AED6EB}" destId="{9D01B8A9-F6A9-4234-A02B-9535B9759601}" srcOrd="0" destOrd="0" presId="urn:microsoft.com/office/officeart/2005/8/layout/default"/>
    <dgm:cxn modelId="{84438EB6-678B-4AA3-829A-F3394F2B510D}" type="presOf" srcId="{32562BA0-DD70-44E7-BAAD-069E8B8A7849}" destId="{27F4855F-90E4-466E-A309-44F109862D5A}" srcOrd="0" destOrd="0" presId="urn:microsoft.com/office/officeart/2005/8/layout/default"/>
    <dgm:cxn modelId="{2BB976BE-E62C-42EE-A605-1F9181A7041D}" srcId="{32562BA0-DD70-44E7-BAAD-069E8B8A7849}" destId="{CD283335-52D0-4DA2-BD9A-6276C6DF0506}" srcOrd="3" destOrd="0" parTransId="{A4748C1D-16D5-4E80-BAFA-A90486749B23}" sibTransId="{2B1ADF62-B023-45D5-BEE8-367FBF68EF6A}"/>
    <dgm:cxn modelId="{A2DF7CBF-822A-4E4F-BD8F-033E72C352BD}" type="presOf" srcId="{810F6B56-F997-466C-83F4-4B49614FE33A}" destId="{076235C7-5E9B-41F7-83D8-425F77227033}" srcOrd="0" destOrd="0" presId="urn:microsoft.com/office/officeart/2005/8/layout/default"/>
    <dgm:cxn modelId="{EF502AD6-9573-4EE2-87E2-BDED3D4575FB}" srcId="{32562BA0-DD70-44E7-BAAD-069E8B8A7849}" destId="{3CB5FD9F-33D8-4434-AFB0-E754882D0CA4}" srcOrd="1" destOrd="0" parTransId="{445E7D95-4230-4E93-9FD4-6168DF57A20F}" sibTransId="{E0E44C2E-CBE2-480E-882C-BAD957E27C4A}"/>
    <dgm:cxn modelId="{2E4F98DF-3147-42C7-A748-87D8B276EAB4}" srcId="{32562BA0-DD70-44E7-BAAD-069E8B8A7849}" destId="{547FCBD6-8D6C-4D95-8FC4-BFD33ADDDE1E}" srcOrd="5" destOrd="0" parTransId="{EC1C678A-A354-461E-9473-AB725F25F8FE}" sibTransId="{331D7337-624C-413C-AE75-6D59489AABF3}"/>
    <dgm:cxn modelId="{EB0D44E7-EA48-4409-9D7D-AE0D3690FB34}" type="presOf" srcId="{01E53508-C99A-4A38-A4D2-24965BF5D8DE}" destId="{29C55128-5CD6-425B-A12F-8173C4922CD0}" srcOrd="0" destOrd="0" presId="urn:microsoft.com/office/officeart/2005/8/layout/default"/>
    <dgm:cxn modelId="{57A3C7F4-0365-4EB8-8BB3-77B97BCF1982}" type="presParOf" srcId="{27F4855F-90E4-466E-A309-44F109862D5A}" destId="{29C55128-5CD6-425B-A12F-8173C4922CD0}" srcOrd="0" destOrd="0" presId="urn:microsoft.com/office/officeart/2005/8/layout/default"/>
    <dgm:cxn modelId="{E1F566F9-8B84-46E5-B123-8115DEFC629A}" type="presParOf" srcId="{27F4855F-90E4-466E-A309-44F109862D5A}" destId="{87039260-0EA0-4CA4-9DE4-C5514C371CAA}" srcOrd="1" destOrd="0" presId="urn:microsoft.com/office/officeart/2005/8/layout/default"/>
    <dgm:cxn modelId="{06A15FD5-C2B7-4E4D-B852-83249470E8D8}" type="presParOf" srcId="{27F4855F-90E4-466E-A309-44F109862D5A}" destId="{26C4AE75-CCDA-491E-87BA-7A72DA66BD70}" srcOrd="2" destOrd="0" presId="urn:microsoft.com/office/officeart/2005/8/layout/default"/>
    <dgm:cxn modelId="{B3362045-26C0-4B12-BD56-7EFE402E8799}" type="presParOf" srcId="{27F4855F-90E4-466E-A309-44F109862D5A}" destId="{4227EC98-D236-4436-9BDC-4C546DC4980C}" srcOrd="3" destOrd="0" presId="urn:microsoft.com/office/officeart/2005/8/layout/default"/>
    <dgm:cxn modelId="{1B2A218A-DBC7-416D-B4AE-F9D74DD0E500}" type="presParOf" srcId="{27F4855F-90E4-466E-A309-44F109862D5A}" destId="{540FCF5F-5790-4D0F-8811-C66CCEDDC107}" srcOrd="4" destOrd="0" presId="urn:microsoft.com/office/officeart/2005/8/layout/default"/>
    <dgm:cxn modelId="{4571EC2E-7BF2-4E19-85D9-CEE4FFC06D4C}" type="presParOf" srcId="{27F4855F-90E4-466E-A309-44F109862D5A}" destId="{53620377-3913-4125-A5A6-DBFF58C6D40A}" srcOrd="5" destOrd="0" presId="urn:microsoft.com/office/officeart/2005/8/layout/default"/>
    <dgm:cxn modelId="{3D099F84-B9A0-443E-BFA5-54070CCCBB18}" type="presParOf" srcId="{27F4855F-90E4-466E-A309-44F109862D5A}" destId="{B66913CC-9698-4904-B698-56CE74581923}" srcOrd="6" destOrd="0" presId="urn:microsoft.com/office/officeart/2005/8/layout/default"/>
    <dgm:cxn modelId="{179A94EE-6992-4D91-A8A3-D0490F2C78CD}" type="presParOf" srcId="{27F4855F-90E4-466E-A309-44F109862D5A}" destId="{68F691F2-A04E-4E37-BC85-7F713B5DC118}" srcOrd="7" destOrd="0" presId="urn:microsoft.com/office/officeart/2005/8/layout/default"/>
    <dgm:cxn modelId="{34951DA9-B507-4107-AE87-D29393DF4FE9}" type="presParOf" srcId="{27F4855F-90E4-466E-A309-44F109862D5A}" destId="{10E7367E-9F8C-4C71-8699-3947E772C905}" srcOrd="8" destOrd="0" presId="urn:microsoft.com/office/officeart/2005/8/layout/default"/>
    <dgm:cxn modelId="{FF3F727B-C4A7-4053-A6A3-D6A10BD33C20}" type="presParOf" srcId="{27F4855F-90E4-466E-A309-44F109862D5A}" destId="{92647237-9D3E-4FD9-885C-0D2DDB5428BF}" srcOrd="9" destOrd="0" presId="urn:microsoft.com/office/officeart/2005/8/layout/default"/>
    <dgm:cxn modelId="{D3B28321-5454-46A9-87AB-F29DA12F14D9}" type="presParOf" srcId="{27F4855F-90E4-466E-A309-44F109862D5A}" destId="{06DB13CB-EBEB-4E21-9F88-04E0715D719A}" srcOrd="10" destOrd="0" presId="urn:microsoft.com/office/officeart/2005/8/layout/default"/>
    <dgm:cxn modelId="{93E14F5F-9A9F-42B4-9C22-76C233FBD576}" type="presParOf" srcId="{27F4855F-90E4-466E-A309-44F109862D5A}" destId="{777C4092-3DA3-4A75-B73B-1274F0A717CD}" srcOrd="11" destOrd="0" presId="urn:microsoft.com/office/officeart/2005/8/layout/default"/>
    <dgm:cxn modelId="{741E79F2-75B6-4760-BC90-DE3DCD520E64}" type="presParOf" srcId="{27F4855F-90E4-466E-A309-44F109862D5A}" destId="{076235C7-5E9B-41F7-83D8-425F77227033}" srcOrd="12" destOrd="0" presId="urn:microsoft.com/office/officeart/2005/8/layout/default"/>
    <dgm:cxn modelId="{7A1E8B0F-A394-4656-8352-1D948D918003}" type="presParOf" srcId="{27F4855F-90E4-466E-A309-44F109862D5A}" destId="{B6503B1C-6C79-4A86-ABCD-D76DEE8B22F3}" srcOrd="13" destOrd="0" presId="urn:microsoft.com/office/officeart/2005/8/layout/default"/>
    <dgm:cxn modelId="{EAC3FFBD-86B0-46A9-8F70-20EA51BAF847}" type="presParOf" srcId="{27F4855F-90E4-466E-A309-44F109862D5A}" destId="{CF08A424-3C77-44F5-8676-F348E7F01A87}" srcOrd="14" destOrd="0" presId="urn:microsoft.com/office/officeart/2005/8/layout/default"/>
    <dgm:cxn modelId="{1B1E0F21-6321-4D7C-8FFB-C8AD01EB961E}" type="presParOf" srcId="{27F4855F-90E4-466E-A309-44F109862D5A}" destId="{5E42D035-CFE7-444D-84DC-0D4660FF07B4}" srcOrd="15" destOrd="0" presId="urn:microsoft.com/office/officeart/2005/8/layout/default"/>
    <dgm:cxn modelId="{F0CC9A63-DC0F-493A-BD9B-74F47A4E1FD8}" type="presParOf" srcId="{27F4855F-90E4-466E-A309-44F109862D5A}" destId="{9D01B8A9-F6A9-4234-A02B-9535B9759601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DCCC96D-6FFA-4FF7-A850-2D427B5A3591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C151105-0F31-4762-8057-42A202628CCF}">
      <dgm:prSet/>
      <dgm:spPr/>
      <dgm:t>
        <a:bodyPr/>
        <a:lstStyle/>
        <a:p>
          <a:r>
            <a:rPr lang="en-US"/>
            <a:t>Improved curriculum and increase learning outcomes</a:t>
          </a:r>
        </a:p>
      </dgm:t>
    </dgm:pt>
    <dgm:pt modelId="{CA9630C8-ED9D-4F3B-97BD-8D0379BF26F3}" type="parTrans" cxnId="{3A49A6A6-75CF-49DD-8DB6-05A56623741C}">
      <dgm:prSet/>
      <dgm:spPr/>
      <dgm:t>
        <a:bodyPr/>
        <a:lstStyle/>
        <a:p>
          <a:endParaRPr lang="en-US"/>
        </a:p>
      </dgm:t>
    </dgm:pt>
    <dgm:pt modelId="{0DA745E6-6AEF-48FC-89D8-9814259E3463}" type="sibTrans" cxnId="{3A49A6A6-75CF-49DD-8DB6-05A56623741C}">
      <dgm:prSet/>
      <dgm:spPr/>
      <dgm:t>
        <a:bodyPr/>
        <a:lstStyle/>
        <a:p>
          <a:endParaRPr lang="en-US"/>
        </a:p>
      </dgm:t>
    </dgm:pt>
    <dgm:pt modelId="{A4F0C3C5-2DC5-491A-B6A1-027C80650FF3}">
      <dgm:prSet/>
      <dgm:spPr/>
      <dgm:t>
        <a:bodyPr/>
        <a:lstStyle/>
        <a:p>
          <a:r>
            <a:rPr lang="en-US"/>
            <a:t>Improve teachers’ policies</a:t>
          </a:r>
        </a:p>
      </dgm:t>
    </dgm:pt>
    <dgm:pt modelId="{8BC7E47D-01C9-474F-ACFE-645B956D7992}" type="parTrans" cxnId="{89E825C8-959F-4D82-9D64-08B72C436D5F}">
      <dgm:prSet/>
      <dgm:spPr/>
      <dgm:t>
        <a:bodyPr/>
        <a:lstStyle/>
        <a:p>
          <a:endParaRPr lang="en-US"/>
        </a:p>
      </dgm:t>
    </dgm:pt>
    <dgm:pt modelId="{CFFE0C35-0E63-4B98-803E-1677AEC0DC7F}" type="sibTrans" cxnId="{89E825C8-959F-4D82-9D64-08B72C436D5F}">
      <dgm:prSet/>
      <dgm:spPr/>
      <dgm:t>
        <a:bodyPr/>
        <a:lstStyle/>
        <a:p>
          <a:endParaRPr lang="en-US"/>
        </a:p>
      </dgm:t>
    </dgm:pt>
    <dgm:pt modelId="{336240B4-D436-44E4-ACAF-70836F741C6F}">
      <dgm:prSet/>
      <dgm:spPr/>
      <dgm:t>
        <a:bodyPr/>
        <a:lstStyle/>
        <a:p>
          <a:r>
            <a:rPr lang="en-US" dirty="0"/>
            <a:t>Make education programs more inclusive </a:t>
          </a:r>
        </a:p>
      </dgm:t>
    </dgm:pt>
    <dgm:pt modelId="{1B7591D1-0203-44E5-B03D-43E853E5F94B}" type="parTrans" cxnId="{D4A6FE8F-798E-48C9-AE32-D0BA2538BB3C}">
      <dgm:prSet/>
      <dgm:spPr/>
      <dgm:t>
        <a:bodyPr/>
        <a:lstStyle/>
        <a:p>
          <a:endParaRPr lang="en-US"/>
        </a:p>
      </dgm:t>
    </dgm:pt>
    <dgm:pt modelId="{954B415A-6D26-4461-B2EB-FD56CD14825E}" type="sibTrans" cxnId="{D4A6FE8F-798E-48C9-AE32-D0BA2538BB3C}">
      <dgm:prSet/>
      <dgm:spPr/>
      <dgm:t>
        <a:bodyPr/>
        <a:lstStyle/>
        <a:p>
          <a:endParaRPr lang="en-US"/>
        </a:p>
      </dgm:t>
    </dgm:pt>
    <dgm:pt modelId="{D4E747C9-0E6F-4463-AA73-813B2F85126E}">
      <dgm:prSet/>
      <dgm:spPr/>
      <dgm:t>
        <a:bodyPr/>
        <a:lstStyle/>
        <a:p>
          <a:r>
            <a:rPr lang="en-GB"/>
            <a:t>Develop a resilient, fair, and quality education system</a:t>
          </a:r>
          <a:endParaRPr lang="en-US"/>
        </a:p>
      </dgm:t>
    </dgm:pt>
    <dgm:pt modelId="{2B068865-F9C3-43D5-AC6F-0D0BEDDA42D1}" type="parTrans" cxnId="{B4F75F2B-1A18-4EA6-AC32-0B1877DFDFD1}">
      <dgm:prSet/>
      <dgm:spPr/>
      <dgm:t>
        <a:bodyPr/>
        <a:lstStyle/>
        <a:p>
          <a:endParaRPr lang="en-US"/>
        </a:p>
      </dgm:t>
    </dgm:pt>
    <dgm:pt modelId="{A4E1DAB4-B5BC-4009-B304-9DC1E2927F24}" type="sibTrans" cxnId="{B4F75F2B-1A18-4EA6-AC32-0B1877DFDFD1}">
      <dgm:prSet/>
      <dgm:spPr/>
      <dgm:t>
        <a:bodyPr/>
        <a:lstStyle/>
        <a:p>
          <a:endParaRPr lang="en-US"/>
        </a:p>
      </dgm:t>
    </dgm:pt>
    <dgm:pt modelId="{C6CD6CB2-CADA-45B8-9DCB-EDBC98DF89CE}">
      <dgm:prSet/>
      <dgm:spPr/>
      <dgm:t>
        <a:bodyPr/>
        <a:lstStyle/>
        <a:p>
          <a:r>
            <a:rPr lang="en-GB"/>
            <a:t>Allocate more resources to general education</a:t>
          </a:r>
          <a:endParaRPr lang="en-US"/>
        </a:p>
      </dgm:t>
    </dgm:pt>
    <dgm:pt modelId="{EF441A35-9BA9-4B47-BF51-BB39418D1E44}" type="parTrans" cxnId="{1E8182ED-F051-40AA-9104-376EDFD59C46}">
      <dgm:prSet/>
      <dgm:spPr/>
      <dgm:t>
        <a:bodyPr/>
        <a:lstStyle/>
        <a:p>
          <a:endParaRPr lang="en-US"/>
        </a:p>
      </dgm:t>
    </dgm:pt>
    <dgm:pt modelId="{5D4947F3-C6E3-46FF-B0DC-ABBFDE00023C}" type="sibTrans" cxnId="{1E8182ED-F051-40AA-9104-376EDFD59C46}">
      <dgm:prSet/>
      <dgm:spPr/>
      <dgm:t>
        <a:bodyPr/>
        <a:lstStyle/>
        <a:p>
          <a:endParaRPr lang="en-US"/>
        </a:p>
      </dgm:t>
    </dgm:pt>
    <dgm:pt modelId="{28A6CD0C-0F2F-41D8-832B-64656BD8042C}">
      <dgm:prSet/>
      <dgm:spPr/>
      <dgm:t>
        <a:bodyPr/>
        <a:lstStyle/>
        <a:p>
          <a:r>
            <a:rPr lang="en-GB"/>
            <a:t>Designed and implement strategic, integrated, and systematic national program (ensuring convergence with other programs)</a:t>
          </a:r>
          <a:endParaRPr lang="en-US"/>
        </a:p>
      </dgm:t>
    </dgm:pt>
    <dgm:pt modelId="{5102B5A4-D32F-47AB-9E98-94D82C64157A}" type="parTrans" cxnId="{02EE366A-F860-4946-9E56-97219333FB2E}">
      <dgm:prSet/>
      <dgm:spPr/>
      <dgm:t>
        <a:bodyPr/>
        <a:lstStyle/>
        <a:p>
          <a:endParaRPr lang="en-US"/>
        </a:p>
      </dgm:t>
    </dgm:pt>
    <dgm:pt modelId="{7AF8CC2F-FA00-410D-A51C-0D41FDD2D9D6}" type="sibTrans" cxnId="{02EE366A-F860-4946-9E56-97219333FB2E}">
      <dgm:prSet/>
      <dgm:spPr/>
      <dgm:t>
        <a:bodyPr/>
        <a:lstStyle/>
        <a:p>
          <a:endParaRPr lang="en-US"/>
        </a:p>
      </dgm:t>
    </dgm:pt>
    <dgm:pt modelId="{243EA84E-EFF3-42AC-BF5F-D15F527B88F8}">
      <dgm:prSet/>
      <dgm:spPr/>
      <dgm:t>
        <a:bodyPr/>
        <a:lstStyle/>
        <a:p>
          <a:r>
            <a:rPr lang="en-GB"/>
            <a:t>Improve data collection, management, and analysis</a:t>
          </a:r>
          <a:endParaRPr lang="en-US"/>
        </a:p>
      </dgm:t>
    </dgm:pt>
    <dgm:pt modelId="{96E6C1F7-38B6-4352-8939-DBE039DB2E93}" type="parTrans" cxnId="{0E5833DC-FDC6-4710-B010-4B375B9B3B6B}">
      <dgm:prSet/>
      <dgm:spPr/>
      <dgm:t>
        <a:bodyPr/>
        <a:lstStyle/>
        <a:p>
          <a:endParaRPr lang="en-US"/>
        </a:p>
      </dgm:t>
    </dgm:pt>
    <dgm:pt modelId="{9FC3A4D4-12C6-4AD1-8A87-8280BB19EA12}" type="sibTrans" cxnId="{0E5833DC-FDC6-4710-B010-4B375B9B3B6B}">
      <dgm:prSet/>
      <dgm:spPr/>
      <dgm:t>
        <a:bodyPr/>
        <a:lstStyle/>
        <a:p>
          <a:endParaRPr lang="en-US"/>
        </a:p>
      </dgm:t>
    </dgm:pt>
    <dgm:pt modelId="{4F240A21-95CB-4C21-894E-B80759FD4A9F}" type="pres">
      <dgm:prSet presAssocID="{6DCCC96D-6FFA-4FF7-A850-2D427B5A3591}" presName="diagram" presStyleCnt="0">
        <dgm:presLayoutVars>
          <dgm:dir/>
          <dgm:resizeHandles val="exact"/>
        </dgm:presLayoutVars>
      </dgm:prSet>
      <dgm:spPr/>
    </dgm:pt>
    <dgm:pt modelId="{8BCF099D-F2AE-4562-B6A7-D62B2B300510}" type="pres">
      <dgm:prSet presAssocID="{AC151105-0F31-4762-8057-42A202628CCF}" presName="node" presStyleLbl="node1" presStyleIdx="0" presStyleCnt="7">
        <dgm:presLayoutVars>
          <dgm:bulletEnabled val="1"/>
        </dgm:presLayoutVars>
      </dgm:prSet>
      <dgm:spPr/>
    </dgm:pt>
    <dgm:pt modelId="{FBB795D6-07B6-477A-99F2-51083DB15984}" type="pres">
      <dgm:prSet presAssocID="{0DA745E6-6AEF-48FC-89D8-9814259E3463}" presName="sibTrans" presStyleCnt="0"/>
      <dgm:spPr/>
    </dgm:pt>
    <dgm:pt modelId="{ABCE423C-83D3-4D7F-A5B4-06D7A00DD2C3}" type="pres">
      <dgm:prSet presAssocID="{A4F0C3C5-2DC5-491A-B6A1-027C80650FF3}" presName="node" presStyleLbl="node1" presStyleIdx="1" presStyleCnt="7">
        <dgm:presLayoutVars>
          <dgm:bulletEnabled val="1"/>
        </dgm:presLayoutVars>
      </dgm:prSet>
      <dgm:spPr/>
    </dgm:pt>
    <dgm:pt modelId="{9FCCCACA-7A1F-457E-9EF0-0E3E621239D7}" type="pres">
      <dgm:prSet presAssocID="{CFFE0C35-0E63-4B98-803E-1677AEC0DC7F}" presName="sibTrans" presStyleCnt="0"/>
      <dgm:spPr/>
    </dgm:pt>
    <dgm:pt modelId="{FB55C690-9AEF-4A4C-8B40-A33C9316B9FB}" type="pres">
      <dgm:prSet presAssocID="{336240B4-D436-44E4-ACAF-70836F741C6F}" presName="node" presStyleLbl="node1" presStyleIdx="2" presStyleCnt="7">
        <dgm:presLayoutVars>
          <dgm:bulletEnabled val="1"/>
        </dgm:presLayoutVars>
      </dgm:prSet>
      <dgm:spPr/>
    </dgm:pt>
    <dgm:pt modelId="{E6A7987B-7AF6-465C-BA9E-A4A320CD9870}" type="pres">
      <dgm:prSet presAssocID="{954B415A-6D26-4461-B2EB-FD56CD14825E}" presName="sibTrans" presStyleCnt="0"/>
      <dgm:spPr/>
    </dgm:pt>
    <dgm:pt modelId="{84E42FA5-93FD-48CD-8949-DCE4407967FA}" type="pres">
      <dgm:prSet presAssocID="{D4E747C9-0E6F-4463-AA73-813B2F85126E}" presName="node" presStyleLbl="node1" presStyleIdx="3" presStyleCnt="7">
        <dgm:presLayoutVars>
          <dgm:bulletEnabled val="1"/>
        </dgm:presLayoutVars>
      </dgm:prSet>
      <dgm:spPr/>
    </dgm:pt>
    <dgm:pt modelId="{D6301C82-D4EC-4B3C-8664-793D9A3A725C}" type="pres">
      <dgm:prSet presAssocID="{A4E1DAB4-B5BC-4009-B304-9DC1E2927F24}" presName="sibTrans" presStyleCnt="0"/>
      <dgm:spPr/>
    </dgm:pt>
    <dgm:pt modelId="{5C0EE9CA-C4E8-4BBD-AABB-F3BB4CB48559}" type="pres">
      <dgm:prSet presAssocID="{C6CD6CB2-CADA-45B8-9DCB-EDBC98DF89CE}" presName="node" presStyleLbl="node1" presStyleIdx="4" presStyleCnt="7">
        <dgm:presLayoutVars>
          <dgm:bulletEnabled val="1"/>
        </dgm:presLayoutVars>
      </dgm:prSet>
      <dgm:spPr/>
    </dgm:pt>
    <dgm:pt modelId="{2321280C-2303-4FF1-854E-E80674DCC702}" type="pres">
      <dgm:prSet presAssocID="{5D4947F3-C6E3-46FF-B0DC-ABBFDE00023C}" presName="sibTrans" presStyleCnt="0"/>
      <dgm:spPr/>
    </dgm:pt>
    <dgm:pt modelId="{B5271C85-0266-448B-8F45-0ECCF8486067}" type="pres">
      <dgm:prSet presAssocID="{28A6CD0C-0F2F-41D8-832B-64656BD8042C}" presName="node" presStyleLbl="node1" presStyleIdx="5" presStyleCnt="7">
        <dgm:presLayoutVars>
          <dgm:bulletEnabled val="1"/>
        </dgm:presLayoutVars>
      </dgm:prSet>
      <dgm:spPr/>
    </dgm:pt>
    <dgm:pt modelId="{F8AE4517-A91F-48A4-BB44-9EB469313B6D}" type="pres">
      <dgm:prSet presAssocID="{7AF8CC2F-FA00-410D-A51C-0D41FDD2D9D6}" presName="sibTrans" presStyleCnt="0"/>
      <dgm:spPr/>
    </dgm:pt>
    <dgm:pt modelId="{3007637C-B269-4E76-B412-D89854C7CDEE}" type="pres">
      <dgm:prSet presAssocID="{243EA84E-EFF3-42AC-BF5F-D15F527B88F8}" presName="node" presStyleLbl="node1" presStyleIdx="6" presStyleCnt="7">
        <dgm:presLayoutVars>
          <dgm:bulletEnabled val="1"/>
        </dgm:presLayoutVars>
      </dgm:prSet>
      <dgm:spPr/>
    </dgm:pt>
  </dgm:ptLst>
  <dgm:cxnLst>
    <dgm:cxn modelId="{9529B70C-21AD-4B22-9750-60F5A17EF889}" type="presOf" srcId="{D4E747C9-0E6F-4463-AA73-813B2F85126E}" destId="{84E42FA5-93FD-48CD-8949-DCE4407967FA}" srcOrd="0" destOrd="0" presId="urn:microsoft.com/office/officeart/2005/8/layout/default"/>
    <dgm:cxn modelId="{B4F75F2B-1A18-4EA6-AC32-0B1877DFDFD1}" srcId="{6DCCC96D-6FFA-4FF7-A850-2D427B5A3591}" destId="{D4E747C9-0E6F-4463-AA73-813B2F85126E}" srcOrd="3" destOrd="0" parTransId="{2B068865-F9C3-43D5-AC6F-0D0BEDDA42D1}" sibTransId="{A4E1DAB4-B5BC-4009-B304-9DC1E2927F24}"/>
    <dgm:cxn modelId="{AAB94D3A-88AE-4693-8561-C231CB0AE44F}" type="presOf" srcId="{336240B4-D436-44E4-ACAF-70836F741C6F}" destId="{FB55C690-9AEF-4A4C-8B40-A33C9316B9FB}" srcOrd="0" destOrd="0" presId="urn:microsoft.com/office/officeart/2005/8/layout/default"/>
    <dgm:cxn modelId="{0C02753D-CCED-48FD-8D8D-2919DC1250ED}" type="presOf" srcId="{6DCCC96D-6FFA-4FF7-A850-2D427B5A3591}" destId="{4F240A21-95CB-4C21-894E-B80759FD4A9F}" srcOrd="0" destOrd="0" presId="urn:microsoft.com/office/officeart/2005/8/layout/default"/>
    <dgm:cxn modelId="{B767C540-9861-420D-9194-2E035625F2C6}" type="presOf" srcId="{243EA84E-EFF3-42AC-BF5F-D15F527B88F8}" destId="{3007637C-B269-4E76-B412-D89854C7CDEE}" srcOrd="0" destOrd="0" presId="urn:microsoft.com/office/officeart/2005/8/layout/default"/>
    <dgm:cxn modelId="{52B15A5E-4088-435B-B495-DC718EFED72F}" type="presOf" srcId="{28A6CD0C-0F2F-41D8-832B-64656BD8042C}" destId="{B5271C85-0266-448B-8F45-0ECCF8486067}" srcOrd="0" destOrd="0" presId="urn:microsoft.com/office/officeart/2005/8/layout/default"/>
    <dgm:cxn modelId="{02EE366A-F860-4946-9E56-97219333FB2E}" srcId="{6DCCC96D-6FFA-4FF7-A850-2D427B5A3591}" destId="{28A6CD0C-0F2F-41D8-832B-64656BD8042C}" srcOrd="5" destOrd="0" parTransId="{5102B5A4-D32F-47AB-9E98-94D82C64157A}" sibTransId="{7AF8CC2F-FA00-410D-A51C-0D41FDD2D9D6}"/>
    <dgm:cxn modelId="{B44B1784-1ACA-4E95-B55B-5697B053B03D}" type="presOf" srcId="{C6CD6CB2-CADA-45B8-9DCB-EDBC98DF89CE}" destId="{5C0EE9CA-C4E8-4BBD-AABB-F3BB4CB48559}" srcOrd="0" destOrd="0" presId="urn:microsoft.com/office/officeart/2005/8/layout/default"/>
    <dgm:cxn modelId="{D4A6FE8F-798E-48C9-AE32-D0BA2538BB3C}" srcId="{6DCCC96D-6FFA-4FF7-A850-2D427B5A3591}" destId="{336240B4-D436-44E4-ACAF-70836F741C6F}" srcOrd="2" destOrd="0" parTransId="{1B7591D1-0203-44E5-B03D-43E853E5F94B}" sibTransId="{954B415A-6D26-4461-B2EB-FD56CD14825E}"/>
    <dgm:cxn modelId="{1298D4A3-0E9A-4715-A95B-E99C862B7C78}" type="presOf" srcId="{A4F0C3C5-2DC5-491A-B6A1-027C80650FF3}" destId="{ABCE423C-83D3-4D7F-A5B4-06D7A00DD2C3}" srcOrd="0" destOrd="0" presId="urn:microsoft.com/office/officeart/2005/8/layout/default"/>
    <dgm:cxn modelId="{3A49A6A6-75CF-49DD-8DB6-05A56623741C}" srcId="{6DCCC96D-6FFA-4FF7-A850-2D427B5A3591}" destId="{AC151105-0F31-4762-8057-42A202628CCF}" srcOrd="0" destOrd="0" parTransId="{CA9630C8-ED9D-4F3B-97BD-8D0379BF26F3}" sibTransId="{0DA745E6-6AEF-48FC-89D8-9814259E3463}"/>
    <dgm:cxn modelId="{9B3804B8-F2AC-44DD-BC43-B3B2021FCACC}" type="presOf" srcId="{AC151105-0F31-4762-8057-42A202628CCF}" destId="{8BCF099D-F2AE-4562-B6A7-D62B2B300510}" srcOrd="0" destOrd="0" presId="urn:microsoft.com/office/officeart/2005/8/layout/default"/>
    <dgm:cxn modelId="{89E825C8-959F-4D82-9D64-08B72C436D5F}" srcId="{6DCCC96D-6FFA-4FF7-A850-2D427B5A3591}" destId="{A4F0C3C5-2DC5-491A-B6A1-027C80650FF3}" srcOrd="1" destOrd="0" parTransId="{8BC7E47D-01C9-474F-ACFE-645B956D7992}" sibTransId="{CFFE0C35-0E63-4B98-803E-1677AEC0DC7F}"/>
    <dgm:cxn modelId="{0E5833DC-FDC6-4710-B010-4B375B9B3B6B}" srcId="{6DCCC96D-6FFA-4FF7-A850-2D427B5A3591}" destId="{243EA84E-EFF3-42AC-BF5F-D15F527B88F8}" srcOrd="6" destOrd="0" parTransId="{96E6C1F7-38B6-4352-8939-DBE039DB2E93}" sibTransId="{9FC3A4D4-12C6-4AD1-8A87-8280BB19EA12}"/>
    <dgm:cxn modelId="{1E8182ED-F051-40AA-9104-376EDFD59C46}" srcId="{6DCCC96D-6FFA-4FF7-A850-2D427B5A3591}" destId="{C6CD6CB2-CADA-45B8-9DCB-EDBC98DF89CE}" srcOrd="4" destOrd="0" parTransId="{EF441A35-9BA9-4B47-BF51-BB39418D1E44}" sibTransId="{5D4947F3-C6E3-46FF-B0DC-ABBFDE00023C}"/>
    <dgm:cxn modelId="{E7C10B52-D70B-457B-8653-AD475408CBA2}" type="presParOf" srcId="{4F240A21-95CB-4C21-894E-B80759FD4A9F}" destId="{8BCF099D-F2AE-4562-B6A7-D62B2B300510}" srcOrd="0" destOrd="0" presId="urn:microsoft.com/office/officeart/2005/8/layout/default"/>
    <dgm:cxn modelId="{752C6C63-41F8-4EEB-BCA1-7E600186306D}" type="presParOf" srcId="{4F240A21-95CB-4C21-894E-B80759FD4A9F}" destId="{FBB795D6-07B6-477A-99F2-51083DB15984}" srcOrd="1" destOrd="0" presId="urn:microsoft.com/office/officeart/2005/8/layout/default"/>
    <dgm:cxn modelId="{C9C10596-AD80-4C1F-832E-09709AB1D013}" type="presParOf" srcId="{4F240A21-95CB-4C21-894E-B80759FD4A9F}" destId="{ABCE423C-83D3-4D7F-A5B4-06D7A00DD2C3}" srcOrd="2" destOrd="0" presId="urn:microsoft.com/office/officeart/2005/8/layout/default"/>
    <dgm:cxn modelId="{5A284F1C-3B12-4352-8660-7F1695209C30}" type="presParOf" srcId="{4F240A21-95CB-4C21-894E-B80759FD4A9F}" destId="{9FCCCACA-7A1F-457E-9EF0-0E3E621239D7}" srcOrd="3" destOrd="0" presId="urn:microsoft.com/office/officeart/2005/8/layout/default"/>
    <dgm:cxn modelId="{6342E1D7-2538-40D1-AFBF-0D03FC17952B}" type="presParOf" srcId="{4F240A21-95CB-4C21-894E-B80759FD4A9F}" destId="{FB55C690-9AEF-4A4C-8B40-A33C9316B9FB}" srcOrd="4" destOrd="0" presId="urn:microsoft.com/office/officeart/2005/8/layout/default"/>
    <dgm:cxn modelId="{CBDF9395-266D-45F9-A5AA-C01E9F7041AB}" type="presParOf" srcId="{4F240A21-95CB-4C21-894E-B80759FD4A9F}" destId="{E6A7987B-7AF6-465C-BA9E-A4A320CD9870}" srcOrd="5" destOrd="0" presId="urn:microsoft.com/office/officeart/2005/8/layout/default"/>
    <dgm:cxn modelId="{83E72F4D-21CB-4626-A510-A1A5B71C1A31}" type="presParOf" srcId="{4F240A21-95CB-4C21-894E-B80759FD4A9F}" destId="{84E42FA5-93FD-48CD-8949-DCE4407967FA}" srcOrd="6" destOrd="0" presId="urn:microsoft.com/office/officeart/2005/8/layout/default"/>
    <dgm:cxn modelId="{C7A1C478-DDC7-4624-AFCE-24D50E227595}" type="presParOf" srcId="{4F240A21-95CB-4C21-894E-B80759FD4A9F}" destId="{D6301C82-D4EC-4B3C-8664-793D9A3A725C}" srcOrd="7" destOrd="0" presId="urn:microsoft.com/office/officeart/2005/8/layout/default"/>
    <dgm:cxn modelId="{76841BEF-E0A2-46CC-812E-72F9C9BF563E}" type="presParOf" srcId="{4F240A21-95CB-4C21-894E-B80759FD4A9F}" destId="{5C0EE9CA-C4E8-4BBD-AABB-F3BB4CB48559}" srcOrd="8" destOrd="0" presId="urn:microsoft.com/office/officeart/2005/8/layout/default"/>
    <dgm:cxn modelId="{93C8879B-9276-4848-AD86-25068B797293}" type="presParOf" srcId="{4F240A21-95CB-4C21-894E-B80759FD4A9F}" destId="{2321280C-2303-4FF1-854E-E80674DCC702}" srcOrd="9" destOrd="0" presId="urn:microsoft.com/office/officeart/2005/8/layout/default"/>
    <dgm:cxn modelId="{178FE0B8-6011-4814-87E6-8A03D93B7EEF}" type="presParOf" srcId="{4F240A21-95CB-4C21-894E-B80759FD4A9F}" destId="{B5271C85-0266-448B-8F45-0ECCF8486067}" srcOrd="10" destOrd="0" presId="urn:microsoft.com/office/officeart/2005/8/layout/default"/>
    <dgm:cxn modelId="{BCD52495-AD74-4B97-97EE-370B8474FB7F}" type="presParOf" srcId="{4F240A21-95CB-4C21-894E-B80759FD4A9F}" destId="{F8AE4517-A91F-48A4-BB44-9EB469313B6D}" srcOrd="11" destOrd="0" presId="urn:microsoft.com/office/officeart/2005/8/layout/default"/>
    <dgm:cxn modelId="{F5F59A90-4A99-4D1A-B8A6-95CD615BEFC8}" type="presParOf" srcId="{4F240A21-95CB-4C21-894E-B80759FD4A9F}" destId="{3007637C-B269-4E76-B412-D89854C7CDEE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85477E-1CF2-48A2-B5CE-99C231DE6791}">
      <dsp:nvSpPr>
        <dsp:cNvPr id="0" name=""/>
        <dsp:cNvSpPr/>
      </dsp:nvSpPr>
      <dsp:spPr>
        <a:xfrm>
          <a:off x="3437" y="860677"/>
          <a:ext cx="2727424" cy="163645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Address the fragmentation of the system keeping a balance between quality and flexibility to adapt to context and students’ preferences.</a:t>
          </a:r>
        </a:p>
      </dsp:txBody>
      <dsp:txXfrm>
        <a:off x="3437" y="860677"/>
        <a:ext cx="2727424" cy="1636454"/>
      </dsp:txXfrm>
    </dsp:sp>
    <dsp:sp modelId="{9739D406-B215-452B-8E2F-56CAFA42C26F}">
      <dsp:nvSpPr>
        <dsp:cNvPr id="0" name=""/>
        <dsp:cNvSpPr/>
      </dsp:nvSpPr>
      <dsp:spPr>
        <a:xfrm>
          <a:off x="3003604" y="860677"/>
          <a:ext cx="2727424" cy="1636454"/>
        </a:xfrm>
        <a:prstGeom prst="rect">
          <a:avLst/>
        </a:prstGeom>
        <a:gradFill rotWithShape="0">
          <a:gsLst>
            <a:gs pos="0">
              <a:schemeClr val="accent5">
                <a:hueOff val="-1126424"/>
                <a:satOff val="-2903"/>
                <a:lumOff val="-1961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1126424"/>
                <a:satOff val="-2903"/>
                <a:lumOff val="-1961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1126424"/>
                <a:satOff val="-2903"/>
                <a:lumOff val="-1961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Ensure that strategic action planning builds on lessons learned</a:t>
          </a:r>
        </a:p>
      </dsp:txBody>
      <dsp:txXfrm>
        <a:off x="3003604" y="860677"/>
        <a:ext cx="2727424" cy="1636454"/>
      </dsp:txXfrm>
    </dsp:sp>
    <dsp:sp modelId="{DAA5128A-1005-4978-9D58-6B2FA66F63DB}">
      <dsp:nvSpPr>
        <dsp:cNvPr id="0" name=""/>
        <dsp:cNvSpPr/>
      </dsp:nvSpPr>
      <dsp:spPr>
        <a:xfrm>
          <a:off x="6003771" y="860677"/>
          <a:ext cx="2727424" cy="1636454"/>
        </a:xfrm>
        <a:prstGeom prst="rect">
          <a:avLst/>
        </a:prstGeom>
        <a:gradFill rotWithShape="0">
          <a:gsLst>
            <a:gs pos="0">
              <a:schemeClr val="accent5">
                <a:hueOff val="-2252848"/>
                <a:satOff val="-5806"/>
                <a:lumOff val="-3922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2252848"/>
                <a:satOff val="-5806"/>
                <a:lumOff val="-3922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2252848"/>
                <a:satOff val="-5806"/>
                <a:lumOff val="-3922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Improve alignment of supply and demand: the number of students represents a challenge for the increasing demands for high skilled labour force.</a:t>
          </a:r>
        </a:p>
      </dsp:txBody>
      <dsp:txXfrm>
        <a:off x="6003771" y="860677"/>
        <a:ext cx="2727424" cy="1636454"/>
      </dsp:txXfrm>
    </dsp:sp>
    <dsp:sp modelId="{EF569648-2292-44A3-9ED5-C358EB99157D}">
      <dsp:nvSpPr>
        <dsp:cNvPr id="0" name=""/>
        <dsp:cNvSpPr/>
      </dsp:nvSpPr>
      <dsp:spPr>
        <a:xfrm>
          <a:off x="9003937" y="860677"/>
          <a:ext cx="2727424" cy="1636454"/>
        </a:xfrm>
        <a:prstGeom prst="rect">
          <a:avLst/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Ensure quality in a system that expanded and diversified rapidly as a response to decreasing enrolments may affect the provision of HE for different students’ populations.</a:t>
          </a:r>
        </a:p>
      </dsp:txBody>
      <dsp:txXfrm>
        <a:off x="9003937" y="860677"/>
        <a:ext cx="2727424" cy="1636454"/>
      </dsp:txXfrm>
    </dsp:sp>
    <dsp:sp modelId="{8C8231B3-0914-4FBA-B307-5BD1258C69D0}">
      <dsp:nvSpPr>
        <dsp:cNvPr id="0" name=""/>
        <dsp:cNvSpPr/>
      </dsp:nvSpPr>
      <dsp:spPr>
        <a:xfrm>
          <a:off x="380995" y="2979406"/>
          <a:ext cx="3448473" cy="1636454"/>
        </a:xfrm>
        <a:prstGeom prst="rect">
          <a:avLst/>
        </a:prstGeom>
        <a:gradFill rotWithShape="0">
          <a:gsLst>
            <a:gs pos="0">
              <a:schemeClr val="accent5">
                <a:hueOff val="-4505695"/>
                <a:satOff val="-11613"/>
                <a:lumOff val="-784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4505695"/>
                <a:satOff val="-11613"/>
                <a:lumOff val="-784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4505695"/>
                <a:satOff val="-11613"/>
                <a:lumOff val="-784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Deficits in key tools to assess and measure quality of HE, especially regarding the QA agency current methodology and the incomplete exploitation of BURS’ features. </a:t>
          </a:r>
        </a:p>
      </dsp:txBody>
      <dsp:txXfrm>
        <a:off x="380995" y="2979406"/>
        <a:ext cx="3448473" cy="1636454"/>
      </dsp:txXfrm>
    </dsp:sp>
    <dsp:sp modelId="{AA89A3C2-9A35-420B-9593-E3D7C392F422}">
      <dsp:nvSpPr>
        <dsp:cNvPr id="0" name=""/>
        <dsp:cNvSpPr/>
      </dsp:nvSpPr>
      <dsp:spPr>
        <a:xfrm>
          <a:off x="4102211" y="2979406"/>
          <a:ext cx="3540442" cy="1636454"/>
        </a:xfrm>
        <a:prstGeom prst="rect">
          <a:avLst/>
        </a:prstGeom>
        <a:gradFill rotWithShape="0">
          <a:gsLst>
            <a:gs pos="0">
              <a:schemeClr val="accent5">
                <a:hueOff val="-5632119"/>
                <a:satOff val="-14516"/>
                <a:lumOff val="-980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5632119"/>
                <a:satOff val="-14516"/>
                <a:lumOff val="-980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5632119"/>
                <a:satOff val="-14516"/>
                <a:lumOff val="-980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Insufficient impact of Bulgarian university’s research in the scientific community and the economy can be partly addressed by designing a system of  “research universities”, but the details of this proposal have not been yet fully defined.</a:t>
          </a:r>
        </a:p>
      </dsp:txBody>
      <dsp:txXfrm>
        <a:off x="4102211" y="2979406"/>
        <a:ext cx="3540442" cy="1636454"/>
      </dsp:txXfrm>
    </dsp:sp>
    <dsp:sp modelId="{1C30C832-4C0E-4C54-8880-19D570FC10F2}">
      <dsp:nvSpPr>
        <dsp:cNvPr id="0" name=""/>
        <dsp:cNvSpPr/>
      </dsp:nvSpPr>
      <dsp:spPr>
        <a:xfrm>
          <a:off x="7915395" y="2979406"/>
          <a:ext cx="3438409" cy="1636454"/>
        </a:xfrm>
        <a:prstGeom prst="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The introduction of the protected specialties and priority professional fields demonstrates a strong determination to align the HE offer with the needs of the </a:t>
          </a:r>
          <a:r>
            <a:rPr lang="en-US" sz="1500" kern="1200" dirty="0" err="1"/>
            <a:t>labour</a:t>
          </a:r>
          <a:r>
            <a:rPr lang="en-US" sz="1500" kern="1200" dirty="0"/>
            <a:t> market, but this scheme may need to be further underpinned by additional actions</a:t>
          </a:r>
        </a:p>
      </dsp:txBody>
      <dsp:txXfrm>
        <a:off x="7915395" y="2979406"/>
        <a:ext cx="3438409" cy="16364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C55128-5CD6-425B-A12F-8173C4922CD0}">
      <dsp:nvSpPr>
        <dsp:cNvPr id="0" name=""/>
        <dsp:cNvSpPr/>
      </dsp:nvSpPr>
      <dsp:spPr>
        <a:xfrm>
          <a:off x="177633" y="2120"/>
          <a:ext cx="2579949" cy="154796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Prioritize investments in cross-thematic interventions that span across key policy areas</a:t>
          </a:r>
        </a:p>
      </dsp:txBody>
      <dsp:txXfrm>
        <a:off x="177633" y="2120"/>
        <a:ext cx="2579949" cy="1547969"/>
      </dsp:txXfrm>
    </dsp:sp>
    <dsp:sp modelId="{26C4AE75-CCDA-491E-87BA-7A72DA66BD70}">
      <dsp:nvSpPr>
        <dsp:cNvPr id="0" name=""/>
        <dsp:cNvSpPr/>
      </dsp:nvSpPr>
      <dsp:spPr>
        <a:xfrm>
          <a:off x="3015578" y="2120"/>
          <a:ext cx="2579949" cy="1547969"/>
        </a:xfrm>
        <a:prstGeom prst="rect">
          <a:avLst/>
        </a:prstGeom>
        <a:solidFill>
          <a:schemeClr val="accent5">
            <a:hueOff val="-844818"/>
            <a:satOff val="-2177"/>
            <a:lumOff val="-1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Set specific indicators to measure outcome from investments must be the norm for MES </a:t>
          </a:r>
        </a:p>
      </dsp:txBody>
      <dsp:txXfrm>
        <a:off x="3015578" y="2120"/>
        <a:ext cx="2579949" cy="1547969"/>
      </dsp:txXfrm>
    </dsp:sp>
    <dsp:sp modelId="{540FCF5F-5790-4D0F-8811-C66CCEDDC107}">
      <dsp:nvSpPr>
        <dsp:cNvPr id="0" name=""/>
        <dsp:cNvSpPr/>
      </dsp:nvSpPr>
      <dsp:spPr>
        <a:xfrm>
          <a:off x="5853522" y="2120"/>
          <a:ext cx="2579949" cy="1547969"/>
        </a:xfrm>
        <a:prstGeom prst="rec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Eliminate learning poverty through innovative student-centered methods</a:t>
          </a:r>
        </a:p>
      </dsp:txBody>
      <dsp:txXfrm>
        <a:off x="5853522" y="2120"/>
        <a:ext cx="2579949" cy="1547969"/>
      </dsp:txXfrm>
    </dsp:sp>
    <dsp:sp modelId="{B66913CC-9698-4904-B698-56CE74581923}">
      <dsp:nvSpPr>
        <dsp:cNvPr id="0" name=""/>
        <dsp:cNvSpPr/>
      </dsp:nvSpPr>
      <dsp:spPr>
        <a:xfrm>
          <a:off x="8691466" y="2120"/>
          <a:ext cx="2579949" cy="1547969"/>
        </a:xfrm>
        <a:prstGeom prst="rect">
          <a:avLst/>
        </a:prstGeom>
        <a:solidFill>
          <a:schemeClr val="accent5">
            <a:hueOff val="-2534453"/>
            <a:satOff val="-6532"/>
            <a:lumOff val="-44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System level discrepancies need to be identified, tracked, and resolved</a:t>
          </a:r>
        </a:p>
      </dsp:txBody>
      <dsp:txXfrm>
        <a:off x="8691466" y="2120"/>
        <a:ext cx="2579949" cy="1547969"/>
      </dsp:txXfrm>
    </dsp:sp>
    <dsp:sp modelId="{10E7367E-9F8C-4C71-8699-3947E772C905}">
      <dsp:nvSpPr>
        <dsp:cNvPr id="0" name=""/>
        <dsp:cNvSpPr/>
      </dsp:nvSpPr>
      <dsp:spPr>
        <a:xfrm>
          <a:off x="177633" y="1808084"/>
          <a:ext cx="2579949" cy="1547969"/>
        </a:xfrm>
        <a:prstGeom prst="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Improve information provision and data management are compulsory for generating up-to-date knowledge </a:t>
          </a:r>
        </a:p>
      </dsp:txBody>
      <dsp:txXfrm>
        <a:off x="177633" y="1808084"/>
        <a:ext cx="2579949" cy="1547969"/>
      </dsp:txXfrm>
    </dsp:sp>
    <dsp:sp modelId="{06DB13CB-EBEB-4E21-9F88-04E0715D719A}">
      <dsp:nvSpPr>
        <dsp:cNvPr id="0" name=""/>
        <dsp:cNvSpPr/>
      </dsp:nvSpPr>
      <dsp:spPr>
        <a:xfrm>
          <a:off x="3015578" y="1808084"/>
          <a:ext cx="2579949" cy="1547969"/>
        </a:xfrm>
        <a:prstGeom prst="rect">
          <a:avLst/>
        </a:prstGeom>
        <a:solidFill>
          <a:schemeClr val="accent5">
            <a:hueOff val="-4224089"/>
            <a:satOff val="-10887"/>
            <a:lumOff val="-7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Focus on inclusion especially of children with special education needs and socio-economic disadvantage</a:t>
          </a:r>
        </a:p>
      </dsp:txBody>
      <dsp:txXfrm>
        <a:off x="3015578" y="1808084"/>
        <a:ext cx="2579949" cy="1547969"/>
      </dsp:txXfrm>
    </dsp:sp>
    <dsp:sp modelId="{076235C7-5E9B-41F7-83D8-425F77227033}">
      <dsp:nvSpPr>
        <dsp:cNvPr id="0" name=""/>
        <dsp:cNvSpPr/>
      </dsp:nvSpPr>
      <dsp:spPr>
        <a:xfrm>
          <a:off x="5853522" y="1808084"/>
          <a:ext cx="2579949" cy="1547969"/>
        </a:xfrm>
        <a:prstGeom prst="rec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PE 2021-2027 could propose more specific interventions for pre-schools within existing activities</a:t>
          </a:r>
        </a:p>
      </dsp:txBody>
      <dsp:txXfrm>
        <a:off x="5853522" y="1808084"/>
        <a:ext cx="2579949" cy="1547969"/>
      </dsp:txXfrm>
    </dsp:sp>
    <dsp:sp modelId="{CF08A424-3C77-44F5-8676-F348E7F01A87}">
      <dsp:nvSpPr>
        <dsp:cNvPr id="0" name=""/>
        <dsp:cNvSpPr/>
      </dsp:nvSpPr>
      <dsp:spPr>
        <a:xfrm>
          <a:off x="8691466" y="1808084"/>
          <a:ext cx="2579949" cy="1547969"/>
        </a:xfrm>
        <a:prstGeom prst="rect">
          <a:avLst/>
        </a:prstGeom>
        <a:solidFill>
          <a:schemeClr val="accent5">
            <a:hueOff val="-5913725"/>
            <a:satOff val="-15242"/>
            <a:lumOff val="-1029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Preschool institution capacity building in HR and institutional capacity</a:t>
          </a:r>
        </a:p>
      </dsp:txBody>
      <dsp:txXfrm>
        <a:off x="8691466" y="1808084"/>
        <a:ext cx="2579949" cy="1547969"/>
      </dsp:txXfrm>
    </dsp:sp>
    <dsp:sp modelId="{9D01B8A9-F6A9-4234-A02B-9535B9759601}">
      <dsp:nvSpPr>
        <dsp:cNvPr id="0" name=""/>
        <dsp:cNvSpPr/>
      </dsp:nvSpPr>
      <dsp:spPr>
        <a:xfrm>
          <a:off x="4434550" y="3614049"/>
          <a:ext cx="2579949" cy="1547969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The attention paid on the transition between pre-school and school</a:t>
          </a:r>
        </a:p>
      </dsp:txBody>
      <dsp:txXfrm>
        <a:off x="4434550" y="3614049"/>
        <a:ext cx="2579949" cy="15479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CF099D-F2AE-4562-B6A7-D62B2B300510}">
      <dsp:nvSpPr>
        <dsp:cNvPr id="0" name=""/>
        <dsp:cNvSpPr/>
      </dsp:nvSpPr>
      <dsp:spPr>
        <a:xfrm>
          <a:off x="3321" y="853796"/>
          <a:ext cx="2635152" cy="158109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Improved curriculum and increase learning outcomes</a:t>
          </a:r>
        </a:p>
      </dsp:txBody>
      <dsp:txXfrm>
        <a:off x="3321" y="853796"/>
        <a:ext cx="2635152" cy="1581091"/>
      </dsp:txXfrm>
    </dsp:sp>
    <dsp:sp modelId="{ABCE423C-83D3-4D7F-A5B4-06D7A00DD2C3}">
      <dsp:nvSpPr>
        <dsp:cNvPr id="0" name=""/>
        <dsp:cNvSpPr/>
      </dsp:nvSpPr>
      <dsp:spPr>
        <a:xfrm>
          <a:off x="2901989" y="853796"/>
          <a:ext cx="2635152" cy="1581091"/>
        </a:xfrm>
        <a:prstGeom prst="rect">
          <a:avLst/>
        </a:prstGeom>
        <a:solidFill>
          <a:schemeClr val="accent5">
            <a:hueOff val="-1126424"/>
            <a:satOff val="-2903"/>
            <a:lumOff val="-196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Improve teachers’ policies</a:t>
          </a:r>
        </a:p>
      </dsp:txBody>
      <dsp:txXfrm>
        <a:off x="2901989" y="853796"/>
        <a:ext cx="2635152" cy="1581091"/>
      </dsp:txXfrm>
    </dsp:sp>
    <dsp:sp modelId="{FB55C690-9AEF-4A4C-8B40-A33C9316B9FB}">
      <dsp:nvSpPr>
        <dsp:cNvPr id="0" name=""/>
        <dsp:cNvSpPr/>
      </dsp:nvSpPr>
      <dsp:spPr>
        <a:xfrm>
          <a:off x="5800657" y="853796"/>
          <a:ext cx="2635152" cy="1581091"/>
        </a:xfrm>
        <a:prstGeom prst="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Make education programs more inclusive </a:t>
          </a:r>
        </a:p>
      </dsp:txBody>
      <dsp:txXfrm>
        <a:off x="5800657" y="853796"/>
        <a:ext cx="2635152" cy="1581091"/>
      </dsp:txXfrm>
    </dsp:sp>
    <dsp:sp modelId="{84E42FA5-93FD-48CD-8949-DCE4407967FA}">
      <dsp:nvSpPr>
        <dsp:cNvPr id="0" name=""/>
        <dsp:cNvSpPr/>
      </dsp:nvSpPr>
      <dsp:spPr>
        <a:xfrm>
          <a:off x="8699325" y="853796"/>
          <a:ext cx="2635152" cy="1581091"/>
        </a:xfrm>
        <a:prstGeom prst="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Develop a resilient, fair, and quality education system</a:t>
          </a:r>
          <a:endParaRPr lang="en-US" sz="1700" kern="1200"/>
        </a:p>
      </dsp:txBody>
      <dsp:txXfrm>
        <a:off x="8699325" y="853796"/>
        <a:ext cx="2635152" cy="1581091"/>
      </dsp:txXfrm>
    </dsp:sp>
    <dsp:sp modelId="{5C0EE9CA-C4E8-4BBD-AABB-F3BB4CB48559}">
      <dsp:nvSpPr>
        <dsp:cNvPr id="0" name=""/>
        <dsp:cNvSpPr/>
      </dsp:nvSpPr>
      <dsp:spPr>
        <a:xfrm>
          <a:off x="1452655" y="2698403"/>
          <a:ext cx="2635152" cy="1581091"/>
        </a:xfrm>
        <a:prstGeom prst="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Allocate more resources to general education</a:t>
          </a:r>
          <a:endParaRPr lang="en-US" sz="1700" kern="1200"/>
        </a:p>
      </dsp:txBody>
      <dsp:txXfrm>
        <a:off x="1452655" y="2698403"/>
        <a:ext cx="2635152" cy="1581091"/>
      </dsp:txXfrm>
    </dsp:sp>
    <dsp:sp modelId="{B5271C85-0266-448B-8F45-0ECCF8486067}">
      <dsp:nvSpPr>
        <dsp:cNvPr id="0" name=""/>
        <dsp:cNvSpPr/>
      </dsp:nvSpPr>
      <dsp:spPr>
        <a:xfrm>
          <a:off x="4351323" y="2698403"/>
          <a:ext cx="2635152" cy="1581091"/>
        </a:xfrm>
        <a:prstGeom prst="rect">
          <a:avLst/>
        </a:prstGeom>
        <a:solidFill>
          <a:schemeClr val="accent5">
            <a:hueOff val="-5632119"/>
            <a:satOff val="-14516"/>
            <a:lumOff val="-9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Designed and implement strategic, integrated, and systematic national program (ensuring convergence with other programs)</a:t>
          </a:r>
          <a:endParaRPr lang="en-US" sz="1700" kern="1200"/>
        </a:p>
      </dsp:txBody>
      <dsp:txXfrm>
        <a:off x="4351323" y="2698403"/>
        <a:ext cx="2635152" cy="1581091"/>
      </dsp:txXfrm>
    </dsp:sp>
    <dsp:sp modelId="{3007637C-B269-4E76-B412-D89854C7CDEE}">
      <dsp:nvSpPr>
        <dsp:cNvPr id="0" name=""/>
        <dsp:cNvSpPr/>
      </dsp:nvSpPr>
      <dsp:spPr>
        <a:xfrm>
          <a:off x="7249991" y="2698403"/>
          <a:ext cx="2635152" cy="1581091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Improve data collection, management, and analysis</a:t>
          </a:r>
          <a:endParaRPr lang="en-US" sz="1700" kern="1200"/>
        </a:p>
      </dsp:txBody>
      <dsp:txXfrm>
        <a:off x="7249991" y="2698403"/>
        <a:ext cx="2635152" cy="15810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D7411F-B193-4275-877F-9711D5DA0CD7}" type="datetimeFigureOut">
              <a:rPr lang="en-US" smtClean="0"/>
              <a:t>6/29/2021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3E28-B0AB-47F8-9D10-50CD2585BF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6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113E28-B0AB-47F8-9D10-50CD2585BFE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730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113E28-B0AB-47F8-9D10-50CD2585BFE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6899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113E28-B0AB-47F8-9D10-50CD2585BFE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8407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113E28-B0AB-47F8-9D10-50CD2585BFE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7429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113E28-B0AB-47F8-9D10-50CD2585BFE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5336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CA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113E28-B0AB-47F8-9D10-50CD2585BFE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6567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FDF1A-096A-4AE9-91AC-9CCE68B3B0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D9634B-05EF-4AA5-AB2E-F4EC150BFE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A2441E-C7FA-4297-B552-A68C2AF7E2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F5E1B-93E8-48ED-BC20-FD9EF1BB6510}" type="datetimeFigureOut">
              <a:rPr lang="en-CA" smtClean="0"/>
              <a:t>2021-06-29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BED82F-439E-4E98-A844-7BDE47EDD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18224E-DF9D-497C-ADCE-2280FFA74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D4582-F559-4BF9-8A23-B9F6C0E40FF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32416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C3766-1683-440D-BCA7-2290FB6B5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DCF908-A38B-4C69-BD91-6EEB15F1F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1489E3-DCCC-48D6-B610-AB21314959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F5E1B-93E8-48ED-BC20-FD9EF1BB6510}" type="datetimeFigureOut">
              <a:rPr lang="en-CA" smtClean="0"/>
              <a:t>2021-06-29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FFDF1D-21CC-44FE-9E59-8EDB74563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B478CC-DA4C-441D-A98B-024CA0F34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D4582-F559-4BF9-8A23-B9F6C0E40FF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4473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CCFE-D579-4583-9A96-428F4B257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F452D1-68C1-4177-97FF-C526334AE1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97E02A-4283-4B5A-A40C-5C1EE9680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F5E1B-93E8-48ED-BC20-FD9EF1BB6510}" type="datetimeFigureOut">
              <a:rPr lang="en-CA" smtClean="0"/>
              <a:t>2021-06-29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7C1093-14DE-4E10-AB2C-BB4CE2CF2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34A8B2-9D28-4AB0-AF86-03EF920C0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D4582-F559-4BF9-8A23-B9F6C0E40FF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3714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34547-57E4-434B-9C41-CA724024E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C03BA7-5D65-4D9C-A4CF-499D194B27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698740-4220-4A3A-9E59-1FC3120541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54404F-8AFF-4FB8-B691-B3BEE9733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F5E1B-93E8-48ED-BC20-FD9EF1BB6510}" type="datetimeFigureOut">
              <a:rPr lang="en-CA" smtClean="0"/>
              <a:t>2021-06-29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EFBBB4-112E-45D5-AC45-C5E435B6D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C0A4CD-6D91-4E06-AEB9-4985C0D87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D4582-F559-4BF9-8A23-B9F6C0E40FF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78961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116D89-9B91-45F1-BC9C-925220F7B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538D8C-03E3-4B89-A3A6-D62FCCDA50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36CCF-4427-4517-859C-1198A1860A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699784-ABBB-40AE-8A0B-2B5A77C4F1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6C9145D-6F39-4594-8D81-6039FAD671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FC997A-5C43-49FE-AD35-6F106EDB0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F5E1B-93E8-48ED-BC20-FD9EF1BB6510}" type="datetimeFigureOut">
              <a:rPr lang="en-CA" smtClean="0"/>
              <a:t>2021-06-29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F4B19B-C2CC-4CCE-AB0B-029D10A62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94A420-BD9A-4E29-9EBF-C2C508454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D4582-F559-4BF9-8A23-B9F6C0E40FF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09632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25738-7737-4425-861F-16445B9E1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FE819C-90A5-44D8-B6E3-D3082F560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F5E1B-93E8-48ED-BC20-FD9EF1BB6510}" type="datetimeFigureOut">
              <a:rPr lang="en-CA" smtClean="0"/>
              <a:t>2021-06-29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829795-E507-4E05-977A-1CC9B2787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D8FCED-AC53-44EB-8916-59362D4D4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D4582-F559-4BF9-8A23-B9F6C0E40FF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84390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25FEB4-F98C-49E6-908E-3AFCA5B52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F5E1B-93E8-48ED-BC20-FD9EF1BB6510}" type="datetimeFigureOut">
              <a:rPr lang="en-CA" smtClean="0"/>
              <a:t>2021-06-29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34BE5D-25A5-426A-B105-84054787A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AF4C78-A62C-453E-A5AE-A1F521EA8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D4582-F559-4BF9-8A23-B9F6C0E40FF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03363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FCB85-3016-43B8-A3D4-4A618BDFE2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B8C7FC-F3A9-4C2A-A6BB-12E51125BD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92A1EF-7720-4FBD-9A2A-E4B5DC680B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E6C49A-6BE3-4EEB-A677-BD77EA223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F5E1B-93E8-48ED-BC20-FD9EF1BB6510}" type="datetimeFigureOut">
              <a:rPr lang="en-CA" smtClean="0"/>
              <a:t>2021-06-29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3EE6A7-A3E4-43C2-848E-C2A4CAD3C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1A8876-C759-42A5-B534-94BA8B9EB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D4582-F559-4BF9-8A23-B9F6C0E40FF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64140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77A74-D1A0-498C-A7E5-1F6A9ED6B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BE2C8C6-423D-496E-B9F9-18062EFE67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947680-5C6B-46DE-961F-DA5BA195CC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F427C3-5F83-424E-A7EC-50F510B2B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F5E1B-93E8-48ED-BC20-FD9EF1BB6510}" type="datetimeFigureOut">
              <a:rPr lang="en-CA" smtClean="0"/>
              <a:t>2021-06-29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3CCFEC-FAD3-4CC0-8F4B-890C73957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85888C-04BD-4227-AB85-DB96811B9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D4582-F559-4BF9-8A23-B9F6C0E40FF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0071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55DF2-F8E1-4E8C-B8B2-1AFA94DE1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D4A135-1BFB-43A7-8B0C-276DB1A9A4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5C3E7-F579-4788-8658-B48D532CC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F5E1B-93E8-48ED-BC20-FD9EF1BB6510}" type="datetimeFigureOut">
              <a:rPr lang="en-CA" smtClean="0"/>
              <a:t>2021-06-29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614CA-71F9-457C-AE36-2733E6827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B5041D-3280-409F-A020-90A0F31D9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D4582-F559-4BF9-8A23-B9F6C0E40FF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7385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67BFB1-D91B-40E3-8299-105A1624BF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F63F94-7353-439E-A283-1019A7929B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7B2820-6444-479F-9BF1-981EAB2D63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F5E1B-93E8-48ED-BC20-FD9EF1BB6510}" type="datetimeFigureOut">
              <a:rPr lang="en-CA" smtClean="0"/>
              <a:t>2021-06-29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8DC4F4-355E-4679-BBB5-921A8E5C4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A4DB80-46A9-45B9-833A-588D5FEAF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D4582-F559-4BF9-8A23-B9F6C0E40FF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69187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D3234D-D41C-4BE6-AB66-CE0B65CE12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6E45AF-3920-469C-AE56-0FB2C33042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48F4ED-D8D2-4129-B652-75D214245F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F5E1B-93E8-48ED-BC20-FD9EF1BB6510}" type="datetimeFigureOut">
              <a:rPr lang="en-CA" smtClean="0"/>
              <a:t>2021-06-29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918082-6719-45F9-A2D5-2C40D929DB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14A46-D321-4C3C-88DC-C2F1C56A6A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0D4582-F559-4BF9-8A23-B9F6C0E40FF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2178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069E5D1-B0C9-4C01-BBDC-6F855DF4AB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0050" b="10109"/>
          <a:stretch/>
        </p:blipFill>
        <p:spPr>
          <a:xfrm>
            <a:off x="4038600" y="1117600"/>
            <a:ext cx="7186613" cy="40179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E83CC27-BE63-46CF-A4D4-49A1C9D85F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5191125"/>
            <a:ext cx="7186613" cy="54133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BEADAC2-0EE5-4279-ACFC-E748BD1F54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 w="174625" cmpd="thinThick"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2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Pillar 2: Review for Stakeholders Workshop</a:t>
            </a:r>
            <a:br>
              <a:rPr lang="en-US" sz="22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br>
              <a:rPr lang="en-US" sz="22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22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June 30, 2021</a:t>
            </a:r>
          </a:p>
        </p:txBody>
      </p:sp>
    </p:spTree>
    <p:extLst>
      <p:ext uri="{BB962C8B-B14F-4D97-AF65-F5344CB8AC3E}">
        <p14:creationId xmlns:p14="http://schemas.microsoft.com/office/powerpoint/2010/main" val="415473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7A88AD-603C-49EE-8366-9DCDAECF4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7401"/>
          </a:xfrm>
        </p:spPr>
        <p:txBody>
          <a:bodyPr>
            <a:normAutofit fontScale="90000"/>
          </a:bodyPr>
          <a:lstStyle/>
          <a:p>
            <a:r>
              <a:rPr lang="en-CA" dirty="0"/>
              <a:t>Methodology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0E1842-2276-4825-845A-D8A0115CF1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0515" y="1190171"/>
            <a:ext cx="9738820" cy="5478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8528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E59BF96-BCA5-429D-905B-583CC9BF67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9563086"/>
              </p:ext>
            </p:extLst>
          </p:nvPr>
        </p:nvGraphicFramePr>
        <p:xfrm>
          <a:off x="964499" y="1058668"/>
          <a:ext cx="10263001" cy="5125671"/>
        </p:xfrm>
        <a:graphic>
          <a:graphicData uri="http://schemas.openxmlformats.org/drawingml/2006/table">
            <a:tbl>
              <a:tblPr firstRow="1" firstCol="1" bandRow="1"/>
              <a:tblGrid>
                <a:gridCol w="7621401">
                  <a:extLst>
                    <a:ext uri="{9D8B030D-6E8A-4147-A177-3AD203B41FA5}">
                      <a16:colId xmlns:a16="http://schemas.microsoft.com/office/drawing/2014/main" val="1419961454"/>
                    </a:ext>
                  </a:extLst>
                </a:gridCol>
                <a:gridCol w="2641600">
                  <a:extLst>
                    <a:ext uri="{9D8B030D-6E8A-4147-A177-3AD203B41FA5}">
                      <a16:colId xmlns:a16="http://schemas.microsoft.com/office/drawing/2014/main" val="2693403750"/>
                    </a:ext>
                  </a:extLst>
                </a:gridCol>
              </a:tblGrid>
              <a:tr h="36628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Deliverables</a:t>
                      </a:r>
                    </a:p>
                  </a:txBody>
                  <a:tcPr marL="57846" marR="578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Date</a:t>
                      </a:r>
                    </a:p>
                  </a:txBody>
                  <a:tcPr marL="57846" marR="578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341430"/>
                  </a:ext>
                </a:extLst>
              </a:tr>
              <a:tr h="36628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4.0 Inception report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846" marR="578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June 30, 2020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846" marR="578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349855"/>
                  </a:ext>
                </a:extLst>
              </a:tr>
              <a:tr h="6936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4.1 Three reports on situation analysis of education outcomes with trends and international comparisons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846" marR="578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November 30, 2020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846" marR="578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4844075"/>
                  </a:ext>
                </a:extLst>
              </a:tr>
              <a:tr h="68146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4.2 Assessment and recommendations on the learning environments in preschool, general schools and vocational schools in Bulgaria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846" marR="578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October 30, 2020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846" marR="578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2160829"/>
                  </a:ext>
                </a:extLst>
              </a:tr>
              <a:tr h="637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5. A report detailing a proposal for monitoring system of education policy developments and outcomes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846" marR="578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April 30, 2021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846" marR="578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3222318"/>
                  </a:ext>
                </a:extLst>
              </a:tr>
              <a:tr h="39934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6.1 Stakeholder consultative workshops for technical experts and decision makers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846" marR="578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June 30, 2021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846" marR="578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53884235"/>
                  </a:ext>
                </a:extLst>
              </a:tr>
              <a:tr h="64577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6.2. A report with proposals for policy programs to address the National Strategic Framework in Education 2030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846" marR="578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August 30, 2021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846" marR="578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6312271"/>
                  </a:ext>
                </a:extLst>
              </a:tr>
              <a:tr h="72422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7.1. &amp; 7.2 Assessment report of the first and second draft of the Operational 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Programme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for Education 2021-2027 (ESF part)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846" marR="578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December 30, 2020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846" marR="578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4950481"/>
                  </a:ext>
                </a:extLst>
              </a:tr>
              <a:tr h="4006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Final Report for Pillar 2 activities  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846" marR="578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November 30, 2021</a:t>
                      </a:r>
                      <a:endParaRPr lang="en-C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846" marR="578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538058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289C446D-FA1F-45F1-BE76-D39B4E7DB254}"/>
              </a:ext>
            </a:extLst>
          </p:cNvPr>
          <p:cNvSpPr txBox="1"/>
          <p:nvPr/>
        </p:nvSpPr>
        <p:spPr>
          <a:xfrm>
            <a:off x="1560784" y="6196745"/>
            <a:ext cx="9070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accent6">
                    <a:lumMod val="75000"/>
                  </a:schemeClr>
                </a:solidFill>
              </a:rPr>
              <a:t>Green</a:t>
            </a:r>
            <a:r>
              <a:rPr lang="en-CA" dirty="0"/>
              <a:t> = submitted and approved | </a:t>
            </a:r>
            <a:r>
              <a:rPr lang="en-CA" dirty="0">
                <a:solidFill>
                  <a:schemeClr val="accent4">
                    <a:lumMod val="75000"/>
                  </a:schemeClr>
                </a:solidFill>
              </a:rPr>
              <a:t>yellow</a:t>
            </a:r>
            <a:r>
              <a:rPr lang="en-CA" dirty="0"/>
              <a:t> = submitted &amp; under review | no color = not yet due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E05A47-A3B4-4E64-BE1F-D1DB11CC2C84}"/>
              </a:ext>
            </a:extLst>
          </p:cNvPr>
          <p:cNvSpPr txBox="1"/>
          <p:nvPr/>
        </p:nvSpPr>
        <p:spPr>
          <a:xfrm>
            <a:off x="964499" y="291812"/>
            <a:ext cx="27828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Output Status</a:t>
            </a:r>
          </a:p>
        </p:txBody>
      </p:sp>
    </p:spTree>
    <p:extLst>
      <p:ext uri="{BB962C8B-B14F-4D97-AF65-F5344CB8AC3E}">
        <p14:creationId xmlns:p14="http://schemas.microsoft.com/office/powerpoint/2010/main" val="789951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BE513-B4CE-4412-B15F-5FFBFB44F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Output 4.1: Situation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7A1792-8F88-401E-B0F3-CCF2B15A8A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1342"/>
            <a:ext cx="10515600" cy="4735621"/>
          </a:xfrm>
        </p:spPr>
        <p:txBody>
          <a:bodyPr/>
          <a:lstStyle/>
          <a:p>
            <a:r>
              <a:rPr lang="en-US" dirty="0"/>
              <a:t>The situational analysis provides the analytical basis for the development of future strategies, priorities, and activities, including the design and implementation of EU-financed support to this area. </a:t>
            </a:r>
          </a:p>
          <a:p>
            <a:endParaRPr lang="en-CA" dirty="0"/>
          </a:p>
          <a:p>
            <a:r>
              <a:rPr lang="en-CA" dirty="0"/>
              <a:t>Situation analysis is comprised of 3 Reports addressing the 5 subsectors:</a:t>
            </a:r>
          </a:p>
          <a:p>
            <a:pPr marL="49213" indent="0">
              <a:buNone/>
            </a:pPr>
            <a:endParaRPr lang="en-CA" dirty="0"/>
          </a:p>
          <a:p>
            <a:pPr marL="1146175" lvl="1"/>
            <a:endParaRPr lang="en-CA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9498B3C8-1F55-4781-AFE2-7BA84720F0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2139787"/>
              </p:ext>
            </p:extLst>
          </p:nvPr>
        </p:nvGraphicFramePr>
        <p:xfrm>
          <a:off x="838200" y="4424766"/>
          <a:ext cx="10515600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3642748294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620278635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219009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VET &amp; LLL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ECE &amp;</a:t>
                      </a:r>
                    </a:p>
                    <a:p>
                      <a:pPr algn="ctr"/>
                      <a:r>
                        <a:rPr lang="en-US" sz="2800" dirty="0"/>
                        <a:t>General Education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Higher Education</a:t>
                      </a: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50283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6794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A75D4-70A3-4AF5-AF97-BCAF9EC56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4995"/>
          </a:xfrm>
        </p:spPr>
        <p:txBody>
          <a:bodyPr>
            <a:normAutofit fontScale="90000"/>
          </a:bodyPr>
          <a:lstStyle/>
          <a:p>
            <a:r>
              <a:rPr lang="en-US" dirty="0"/>
              <a:t>Output 4.1 VET: Situation Analysis</a:t>
            </a:r>
            <a:endParaRPr lang="en-US" strike="sngStrike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44289F-2B47-4E68-B743-6BDE3D4D13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7559" y="1027113"/>
            <a:ext cx="8493897" cy="4795096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47FC32-8C2D-4D14-9B94-482F464E29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544" y="1830175"/>
            <a:ext cx="2748417" cy="3188971"/>
          </a:xfrm>
        </p:spPr>
        <p:txBody>
          <a:bodyPr/>
          <a:lstStyle/>
          <a:p>
            <a:r>
              <a:rPr lang="en-US" dirty="0"/>
              <a:t>System approach to VET as reflected in the EP21-27 which should be mirrored in national programs</a:t>
            </a:r>
          </a:p>
        </p:txBody>
      </p:sp>
    </p:spTree>
    <p:extLst>
      <p:ext uri="{BB962C8B-B14F-4D97-AF65-F5344CB8AC3E}">
        <p14:creationId xmlns:p14="http://schemas.microsoft.com/office/powerpoint/2010/main" val="1125619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035EAB-B57B-49CC-8F1D-060EC41FE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09295"/>
          </a:xfrm>
        </p:spPr>
        <p:txBody>
          <a:bodyPr/>
          <a:lstStyle/>
          <a:p>
            <a:r>
              <a:rPr lang="en-US" dirty="0"/>
              <a:t>Output 4.1 LLL: Situation Analysis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F6D019-B4E5-4105-BC80-42BDBF4295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9061" y="1099399"/>
            <a:ext cx="7444740" cy="539347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64EAC-4118-4F2F-8AD1-F3DE2706B3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3796137"/>
            <a:ext cx="4305300" cy="23088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/>
              <a:t>System approach and action plan for adult education and learning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3124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7B0072-9734-402D-9D4A-B69B05274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60743"/>
          </a:xfrm>
        </p:spPr>
        <p:txBody>
          <a:bodyPr>
            <a:normAutofit/>
          </a:bodyPr>
          <a:lstStyle/>
          <a:p>
            <a:r>
              <a:rPr lang="en-US" sz="4200"/>
              <a:t>Output 4.1 Higher Education: Situation Analysis</a:t>
            </a:r>
          </a:p>
        </p:txBody>
      </p:sp>
      <p:sp>
        <p:nvSpPr>
          <p:cNvPr id="25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onnsiteX0" fmla="*/ 0 w 10424160"/>
              <a:gd name="connsiteY0" fmla="*/ 0 h 18288"/>
              <a:gd name="connsiteX1" fmla="*/ 903427 w 10424160"/>
              <a:gd name="connsiteY1" fmla="*/ 0 h 18288"/>
              <a:gd name="connsiteX2" fmla="*/ 1389888 w 10424160"/>
              <a:gd name="connsiteY2" fmla="*/ 0 h 18288"/>
              <a:gd name="connsiteX3" fmla="*/ 2189074 w 10424160"/>
              <a:gd name="connsiteY3" fmla="*/ 0 h 18288"/>
              <a:gd name="connsiteX4" fmla="*/ 2675534 w 10424160"/>
              <a:gd name="connsiteY4" fmla="*/ 0 h 18288"/>
              <a:gd name="connsiteX5" fmla="*/ 3370478 w 10424160"/>
              <a:gd name="connsiteY5" fmla="*/ 0 h 18288"/>
              <a:gd name="connsiteX6" fmla="*/ 4169664 w 10424160"/>
              <a:gd name="connsiteY6" fmla="*/ 0 h 18288"/>
              <a:gd name="connsiteX7" fmla="*/ 4551883 w 10424160"/>
              <a:gd name="connsiteY7" fmla="*/ 0 h 18288"/>
              <a:gd name="connsiteX8" fmla="*/ 4934102 w 10424160"/>
              <a:gd name="connsiteY8" fmla="*/ 0 h 18288"/>
              <a:gd name="connsiteX9" fmla="*/ 5837530 w 10424160"/>
              <a:gd name="connsiteY9" fmla="*/ 0 h 18288"/>
              <a:gd name="connsiteX10" fmla="*/ 6532474 w 10424160"/>
              <a:gd name="connsiteY10" fmla="*/ 0 h 18288"/>
              <a:gd name="connsiteX11" fmla="*/ 6914693 w 10424160"/>
              <a:gd name="connsiteY11" fmla="*/ 0 h 18288"/>
              <a:gd name="connsiteX12" fmla="*/ 7609637 w 10424160"/>
              <a:gd name="connsiteY12" fmla="*/ 0 h 18288"/>
              <a:gd name="connsiteX13" fmla="*/ 8513064 w 10424160"/>
              <a:gd name="connsiteY13" fmla="*/ 0 h 18288"/>
              <a:gd name="connsiteX14" fmla="*/ 9103766 w 10424160"/>
              <a:gd name="connsiteY14" fmla="*/ 0 h 18288"/>
              <a:gd name="connsiteX15" fmla="*/ 9694469 w 10424160"/>
              <a:gd name="connsiteY15" fmla="*/ 0 h 18288"/>
              <a:gd name="connsiteX16" fmla="*/ 10424160 w 10424160"/>
              <a:gd name="connsiteY16" fmla="*/ 0 h 18288"/>
              <a:gd name="connsiteX17" fmla="*/ 10424160 w 10424160"/>
              <a:gd name="connsiteY17" fmla="*/ 18288 h 18288"/>
              <a:gd name="connsiteX18" fmla="*/ 9729216 w 10424160"/>
              <a:gd name="connsiteY18" fmla="*/ 18288 h 18288"/>
              <a:gd name="connsiteX19" fmla="*/ 8930030 w 10424160"/>
              <a:gd name="connsiteY19" fmla="*/ 18288 h 18288"/>
              <a:gd name="connsiteX20" fmla="*/ 8130845 w 10424160"/>
              <a:gd name="connsiteY20" fmla="*/ 18288 h 18288"/>
              <a:gd name="connsiteX21" fmla="*/ 7644384 w 10424160"/>
              <a:gd name="connsiteY21" fmla="*/ 18288 h 18288"/>
              <a:gd name="connsiteX22" fmla="*/ 6740957 w 10424160"/>
              <a:gd name="connsiteY22" fmla="*/ 18288 h 18288"/>
              <a:gd name="connsiteX23" fmla="*/ 6046013 w 10424160"/>
              <a:gd name="connsiteY23" fmla="*/ 18288 h 18288"/>
              <a:gd name="connsiteX24" fmla="*/ 5663794 w 10424160"/>
              <a:gd name="connsiteY24" fmla="*/ 18288 h 18288"/>
              <a:gd name="connsiteX25" fmla="*/ 4968850 w 10424160"/>
              <a:gd name="connsiteY25" fmla="*/ 18288 h 18288"/>
              <a:gd name="connsiteX26" fmla="*/ 4378147 w 10424160"/>
              <a:gd name="connsiteY26" fmla="*/ 18288 h 18288"/>
              <a:gd name="connsiteX27" fmla="*/ 3787445 w 10424160"/>
              <a:gd name="connsiteY27" fmla="*/ 18288 h 18288"/>
              <a:gd name="connsiteX28" fmla="*/ 3196742 w 10424160"/>
              <a:gd name="connsiteY28" fmla="*/ 18288 h 18288"/>
              <a:gd name="connsiteX29" fmla="*/ 2606040 w 10424160"/>
              <a:gd name="connsiteY29" fmla="*/ 18288 h 18288"/>
              <a:gd name="connsiteX30" fmla="*/ 1806854 w 10424160"/>
              <a:gd name="connsiteY30" fmla="*/ 18288 h 18288"/>
              <a:gd name="connsiteX31" fmla="*/ 1111910 w 10424160"/>
              <a:gd name="connsiteY31" fmla="*/ 18288 h 18288"/>
              <a:gd name="connsiteX32" fmla="*/ 729691 w 10424160"/>
              <a:gd name="connsiteY32" fmla="*/ 18288 h 18288"/>
              <a:gd name="connsiteX33" fmla="*/ 0 w 10424160"/>
              <a:gd name="connsiteY33" fmla="*/ 18288 h 18288"/>
              <a:gd name="connsiteX34" fmla="*/ 0 w 10424160"/>
              <a:gd name="connsiteY3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B56D92A-31AD-4327-BB20-4714965F39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7970206"/>
              </p:ext>
            </p:extLst>
          </p:nvPr>
        </p:nvGraphicFramePr>
        <p:xfrm>
          <a:off x="190500" y="1225867"/>
          <a:ext cx="11734800" cy="52670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03372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34DF88-13DC-4785-9BA5-4E7631538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5" y="325219"/>
            <a:ext cx="10515600" cy="587593"/>
          </a:xfrm>
        </p:spPr>
        <p:txBody>
          <a:bodyPr>
            <a:normAutofit fontScale="90000"/>
          </a:bodyPr>
          <a:lstStyle/>
          <a:p>
            <a:r>
              <a:rPr lang="en-US" sz="5200" dirty="0"/>
              <a:t>Output 4.1 ECE: Situation Analysis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1749FA5-AB30-43E2-B798-1A2F9EE5EB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7645825"/>
              </p:ext>
            </p:extLst>
          </p:nvPr>
        </p:nvGraphicFramePr>
        <p:xfrm>
          <a:off x="400051" y="912811"/>
          <a:ext cx="11449050" cy="51641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96780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3E5E07-01B2-47A0-9453-E963AAB82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5" y="60107"/>
            <a:ext cx="10515600" cy="852705"/>
          </a:xfrm>
        </p:spPr>
        <p:txBody>
          <a:bodyPr>
            <a:normAutofit/>
          </a:bodyPr>
          <a:lstStyle/>
          <a:p>
            <a:r>
              <a:rPr lang="en-US" sz="4000" dirty="0"/>
              <a:t>Output 4.1 General Education: Situation Analysis</a:t>
            </a:r>
          </a:p>
        </p:txBody>
      </p:sp>
      <p:graphicFrame>
        <p:nvGraphicFramePr>
          <p:cNvPr id="22" name="Content Placeholder 2">
            <a:extLst>
              <a:ext uri="{FF2B5EF4-FFF2-40B4-BE49-F238E27FC236}">
                <a16:creationId xmlns:a16="http://schemas.microsoft.com/office/drawing/2014/main" id="{F9E1891D-ADEB-4A37-8578-EDBB7308FEA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1578360"/>
              </p:ext>
            </p:extLst>
          </p:nvPr>
        </p:nvGraphicFramePr>
        <p:xfrm>
          <a:off x="427100" y="972919"/>
          <a:ext cx="11337800" cy="51332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211878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4B93E-5845-406F-B0AC-F050B6821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Output 4.2: Learning Environment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8DCD9A-FC1E-4E28-A1A1-D74C249A00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0" y="1299346"/>
            <a:ext cx="7848600" cy="553524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FEC665C-9156-434B-9A1C-1A5455F5D3BF}"/>
              </a:ext>
            </a:extLst>
          </p:cNvPr>
          <p:cNvSpPr/>
          <p:nvPr/>
        </p:nvSpPr>
        <p:spPr>
          <a:xfrm>
            <a:off x="457200" y="1690688"/>
            <a:ext cx="299085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/>
              <a:t>This report examined the physical environment of preschools, general schools and VET schools reflecting the demographic profile, migration processes, and economic needs. </a:t>
            </a:r>
          </a:p>
        </p:txBody>
      </p:sp>
    </p:spTree>
    <p:extLst>
      <p:ext uri="{BB962C8B-B14F-4D97-AF65-F5344CB8AC3E}">
        <p14:creationId xmlns:p14="http://schemas.microsoft.com/office/powerpoint/2010/main" val="3932488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2F2B8-F32B-4F69-80B2-18FE6707E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8634" y="1311056"/>
            <a:ext cx="3239183" cy="1325563"/>
          </a:xfrm>
        </p:spPr>
        <p:txBody>
          <a:bodyPr>
            <a:normAutofit fontScale="90000"/>
          </a:bodyPr>
          <a:lstStyle/>
          <a:p>
            <a:r>
              <a:rPr lang="en-CA" dirty="0"/>
              <a:t>Output 5: M&amp;E Proposal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9D8D76-2C0E-4EFD-83F4-329BA57C2D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7817" y="0"/>
            <a:ext cx="78577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2220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72D6734-D4C3-446E-A137-3D282B023D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2600" y="40757"/>
            <a:ext cx="6096000" cy="677648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148AD20-FE27-4C9E-9838-FEE4E7509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400050"/>
            <a:ext cx="4008664" cy="2032909"/>
          </a:xfrm>
        </p:spPr>
        <p:txBody>
          <a:bodyPr>
            <a:normAutofit/>
          </a:bodyPr>
          <a:lstStyle/>
          <a:p>
            <a:r>
              <a:rPr lang="en-CA" sz="4000" dirty="0"/>
              <a:t>Output 7.1/7.2: Assessment of drafts of EP 21-27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939AD582-49ED-45C8-9F28-A0D9B8EDE098}"/>
              </a:ext>
            </a:extLst>
          </p:cNvPr>
          <p:cNvSpPr txBox="1">
            <a:spLocks/>
          </p:cNvSpPr>
          <p:nvPr/>
        </p:nvSpPr>
        <p:spPr>
          <a:xfrm>
            <a:off x="533400" y="2114550"/>
            <a:ext cx="4008664" cy="47434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CA" sz="3000" dirty="0"/>
              <a:t>The figure represents the ideal vertical integration scenario. This type of integration is not clear in EP21-27, however all recommendations in the submitted outputs reflect this results based model</a:t>
            </a:r>
          </a:p>
        </p:txBody>
      </p:sp>
    </p:spTree>
    <p:extLst>
      <p:ext uri="{BB962C8B-B14F-4D97-AF65-F5344CB8AC3E}">
        <p14:creationId xmlns:p14="http://schemas.microsoft.com/office/powerpoint/2010/main" val="14296605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E7BD24A-93E2-4B7D-867E-D25BD4C944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918" y="0"/>
            <a:ext cx="11995595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3069970-240F-4AFE-B86E-A73474D29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02" y="1028515"/>
            <a:ext cx="3290457" cy="872004"/>
          </a:xfrm>
        </p:spPr>
        <p:txBody>
          <a:bodyPr>
            <a:normAutofit fontScale="90000"/>
          </a:bodyPr>
          <a:lstStyle/>
          <a:p>
            <a:r>
              <a:rPr lang="en-CA" dirty="0"/>
              <a:t>System Wide Adjustments</a:t>
            </a:r>
          </a:p>
        </p:txBody>
      </p:sp>
    </p:spTree>
    <p:extLst>
      <p:ext uri="{BB962C8B-B14F-4D97-AF65-F5344CB8AC3E}">
        <p14:creationId xmlns:p14="http://schemas.microsoft.com/office/powerpoint/2010/main" val="26453768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6466</TotalTime>
  <Words>725</Words>
  <Application>Microsoft Office PowerPoint</Application>
  <PresentationFormat>Widescreen</PresentationFormat>
  <Paragraphs>72</Paragraphs>
  <Slides>13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Pillar 2: Review for Stakeholders Workshop  June 30, 2021</vt:lpstr>
      <vt:lpstr>Methodology</vt:lpstr>
      <vt:lpstr>PowerPoint Presentation</vt:lpstr>
      <vt:lpstr>Output 4.1: Situation Analysis</vt:lpstr>
      <vt:lpstr>Output 4.1 VET: Situation Analysis</vt:lpstr>
      <vt:lpstr>Output 4.1 LLL: Situation Analysis</vt:lpstr>
      <vt:lpstr>Output 4.1 Higher Education: Situation Analysis</vt:lpstr>
      <vt:lpstr>Output 4.1 ECE: Situation Analysis</vt:lpstr>
      <vt:lpstr>Output 4.1 General Education: Situation Analysis</vt:lpstr>
      <vt:lpstr>Output 4.2: Learning Environment</vt:lpstr>
      <vt:lpstr>Output 5: M&amp;E Proposal </vt:lpstr>
      <vt:lpstr>Output 7.1/7.2: Assessment of drafts of EP 21-27</vt:lpstr>
      <vt:lpstr>System Wide Adjustments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Husein Abdul-Hamid, World Bank</dc:creator>
  <cp:lastModifiedBy>Husein Abdul-Hamid</cp:lastModifiedBy>
  <cp:revision>9</cp:revision>
  <dcterms:created xsi:type="dcterms:W3CDTF">2021-06-13T19:10:08Z</dcterms:created>
  <dcterms:modified xsi:type="dcterms:W3CDTF">2021-06-29T12:47:30Z</dcterms:modified>
</cp:coreProperties>
</file>