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charts/colors8.xml" ContentType="application/vnd.ms-office.chartcolor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gif" ContentType="image/gif"/>
  <Override PartName="/ppt/charts/style8.xml" ContentType="application/vnd.ms-office.chartstyle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7" r:id="rId2"/>
    <p:sldId id="308" r:id="rId3"/>
    <p:sldId id="311" r:id="rId4"/>
    <p:sldId id="313" r:id="rId5"/>
    <p:sldId id="314" r:id="rId6"/>
    <p:sldId id="333" r:id="rId7"/>
    <p:sldId id="275" r:id="rId8"/>
    <p:sldId id="273" r:id="rId9"/>
    <p:sldId id="306" r:id="rId10"/>
    <p:sldId id="272" r:id="rId11"/>
    <p:sldId id="305" r:id="rId12"/>
    <p:sldId id="280" r:id="rId13"/>
    <p:sldId id="332" r:id="rId14"/>
    <p:sldId id="331" r:id="rId15"/>
    <p:sldId id="294" r:id="rId16"/>
    <p:sldId id="295" r:id="rId17"/>
    <p:sldId id="293" r:id="rId18"/>
    <p:sldId id="292" r:id="rId19"/>
    <p:sldId id="315" r:id="rId20"/>
    <p:sldId id="298" r:id="rId21"/>
    <p:sldId id="296" r:id="rId22"/>
    <p:sldId id="299" r:id="rId23"/>
    <p:sldId id="316" r:id="rId24"/>
    <p:sldId id="318" r:id="rId25"/>
    <p:sldId id="269" r:id="rId26"/>
  </p:sldIdLst>
  <p:sldSz cx="9906000" cy="6858000" type="A4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A5132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1188" y="-2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bg-BG"/>
  <c:chart>
    <c:autoTitleDeleted val="1"/>
    <c:plotArea>
      <c:layout>
        <c:manualLayout>
          <c:layoutTarget val="inner"/>
          <c:xMode val="edge"/>
          <c:yMode val="edge"/>
          <c:x val="0.49784202755905554"/>
          <c:y val="3.0221155673921876E-2"/>
          <c:w val="0.50215797244094451"/>
          <c:h val="0.87432556520969562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целева стойност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bg-BG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Дял на учениците, от включените в дейности по кариерно ориентиране по ОП, които са получили индивидуална консултация за кариерно ориентиране </c:v>
                </c:pt>
                <c:pt idx="1">
                  <c:v>Дял на училищата, предлагащи дейности за повишаване мотивацията за учене, чрез развитие на специфични знания, умения и компетентности </c:v>
                </c:pt>
                <c:pt idx="2">
                  <c:v>Дял на студентите, преминали успешно практическо обучение в реална работна среда от включените в дейности по ОП 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0.25</c:v>
                </c:pt>
                <c:pt idx="1">
                  <c:v>0.60000000000000053</c:v>
                </c:pt>
                <c:pt idx="2">
                  <c:v>0.9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актуално състояние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bg-BG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Дял на учениците, от включените в дейности по кариерно ориентиране по ОП, които са получили индивидуална консултация за кариерно ориентиране </c:v>
                </c:pt>
                <c:pt idx="1">
                  <c:v>Дял на училищата, предлагащи дейности за повишаване мотивацията за учене, чрез развитие на специфични знания, умения и компетентности </c:v>
                </c:pt>
                <c:pt idx="2">
                  <c:v>Дял на студентите, преминали успешно практическо обучение в реална работна среда от включените в дейности по ОП </c:v>
                </c:pt>
              </c:strCache>
            </c:strRef>
          </c:cat>
          <c:val>
            <c:numRef>
              <c:f>Sheet1!$C$2:$C$4</c:f>
              <c:numCache>
                <c:formatCode>0.00%</c:formatCode>
                <c:ptCount val="3"/>
                <c:pt idx="0">
                  <c:v>0.14330000000000001</c:v>
                </c:pt>
                <c:pt idx="1">
                  <c:v>0.96890000000000054</c:v>
                </c:pt>
                <c:pt idx="2">
                  <c:v>0.39740000000000042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базова стойност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bg-BG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Дял на учениците, от включените в дейности по кариерно ориентиране по ОП, които са получили индивидуална консултация за кариерно ориентиране </c:v>
                </c:pt>
                <c:pt idx="1">
                  <c:v>Дял на училищата, предлагащи дейности за повишаване мотивацията за учене, чрез развитие на специфични знания, умения и компетентности </c:v>
                </c:pt>
                <c:pt idx="2">
                  <c:v>Дял на студентите, преминали успешно практическо обучение в реална работна среда от включените в дейности по ОП </c:v>
                </c:pt>
              </c:strCache>
            </c:strRef>
          </c:cat>
          <c:val>
            <c:numRef>
              <c:f>Sheet1!$D$2:$D$4</c:f>
              <c:numCache>
                <c:formatCode>0%</c:formatCode>
                <c:ptCount val="3"/>
                <c:pt idx="0">
                  <c:v>0.2</c:v>
                </c:pt>
                <c:pt idx="1">
                  <c:v>0.8</c:v>
                </c:pt>
                <c:pt idx="2">
                  <c:v>0.87000000000000055</c:v>
                </c:pt>
              </c:numCache>
            </c:numRef>
          </c:val>
        </c:ser>
        <c:gapWidth val="182"/>
        <c:axId val="99209600"/>
        <c:axId val="99211136"/>
      </c:barChart>
      <c:catAx>
        <c:axId val="9920960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bg-BG"/>
          </a:p>
        </c:txPr>
        <c:crossAx val="99211136"/>
        <c:crosses val="autoZero"/>
        <c:auto val="1"/>
        <c:lblAlgn val="ctr"/>
        <c:lblOffset val="100"/>
      </c:catAx>
      <c:valAx>
        <c:axId val="9921113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one"/>
        <c:crossAx val="99209600"/>
        <c:crosses val="autoZero"/>
        <c:crossBetween val="between"/>
      </c:valAx>
      <c:sp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>
          <a:noFill/>
        </a:ln>
        <a:effectLst/>
      </c:spPr>
    </c:plotArea>
    <c:legend>
      <c:legendPos val="b"/>
      <c:layout/>
      <c:sp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>
          <a:noFill/>
        </a:ln>
        <a:effectLst/>
      </c:spPr>
      <c:txPr>
        <a:bodyPr rot="0" vert="horz"/>
        <a:lstStyle/>
        <a:p>
          <a:pPr>
            <a:defRPr b="1"/>
          </a:pPr>
          <a:endParaRPr lang="bg-BG"/>
        </a:p>
      </c:txPr>
    </c:legend>
    <c:plotVisOnly val="1"/>
    <c:dispBlanksAs val="gap"/>
  </c:chart>
  <c:spPr>
    <a:gradFill>
      <a:gsLst>
        <a:gs pos="0">
          <a:schemeClr val="accent1">
            <a:lumMod val="5000"/>
            <a:lumOff val="95000"/>
          </a:schemeClr>
        </a:gs>
        <a:gs pos="74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lin ang="5400000" scaled="1"/>
    </a:gradFill>
    <a:ln>
      <a:noFill/>
    </a:ln>
    <a:effectLst/>
  </c:spPr>
  <c:txPr>
    <a:bodyPr/>
    <a:lstStyle/>
    <a:p>
      <a:pPr>
        <a:defRPr sz="11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bg-BG"/>
    </a:p>
  </c:txPr>
  <c:externalData r:id="rId1"/>
</c:chartSpac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3609EC-539D-4DF1-ACE0-88E4A9371995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D1FA7A3C-F845-4B30-925C-3081109C924C}" type="pres">
      <dgm:prSet presAssocID="{8B3609EC-539D-4DF1-ACE0-88E4A937199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A3CEF077-9E48-434E-8F02-7A9AEDE9B335}" type="pres">
      <dgm:prSet presAssocID="{8B3609EC-539D-4DF1-ACE0-88E4A9371995}" presName="cycle" presStyleCnt="0"/>
      <dgm:spPr/>
    </dgm:pt>
  </dgm:ptLst>
  <dgm:cxnLst>
    <dgm:cxn modelId="{47AA6F21-EB6B-4856-9CE6-60F5FF4FEFEE}" type="presOf" srcId="{8B3609EC-539D-4DF1-ACE0-88E4A9371995}" destId="{D1FA7A3C-F845-4B30-925C-3081109C924C}" srcOrd="0" destOrd="0" presId="urn:microsoft.com/office/officeart/2005/8/layout/cycle3"/>
    <dgm:cxn modelId="{36A2508D-4C2F-4AAC-85EC-3C9176B4FEC2}" type="presParOf" srcId="{D1FA7A3C-F845-4B30-925C-3081109C924C}" destId="{A3CEF077-9E48-434E-8F02-7A9AEDE9B335}" srcOrd="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3609EC-539D-4DF1-ACE0-88E4A9371995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27AE1A12-CBA0-443E-AE3E-73888403DF9A}">
      <dgm:prSet phldrT="[Text]" custT="1"/>
      <dgm:spPr>
        <a:solidFill>
          <a:schemeClr val="tx2">
            <a:lumMod val="75000"/>
          </a:schemeClr>
        </a:solidFill>
      </dgm:spPr>
      <dgm:t>
        <a:bodyPr>
          <a:sp3d extrusionH="57150">
            <a:bevelT w="38100" h="38100"/>
          </a:sp3d>
        </a:bodyPr>
        <a:lstStyle/>
        <a:p>
          <a:endParaRPr lang="bg-BG" sz="2400" b="1" dirty="0" smtClean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Общо индикатори- 30</a:t>
          </a:r>
        </a:p>
        <a:p>
          <a:endParaRPr lang="bg-BG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A9616B-CE2D-49C9-ADE3-8EE96CB7C049}" type="parTrans" cxnId="{32EEBDAF-D526-4841-A007-09A18B9620A8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1FD52F-860D-43D8-ABD2-FC9AC2E009BA}" type="sibTrans" cxnId="{32EEBDAF-D526-4841-A007-09A18B9620A8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0938B9-AF31-40E0-90CC-99E900F2213D}">
      <dgm:prSet phldrT="[Text]" custT="1"/>
      <dgm:spPr>
        <a:solidFill>
          <a:schemeClr val="tx2">
            <a:lumMod val="75000"/>
          </a:schemeClr>
        </a:solidFill>
      </dgm:spPr>
      <dgm:t>
        <a:bodyPr>
          <a:sp3d extrusionH="57150">
            <a:bevelT w="38100" h="38100"/>
          </a:sp3d>
        </a:bodyPr>
        <a:lstStyle/>
        <a:p>
          <a:r>
            <a: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В процес на изпълнение - 8</a:t>
          </a:r>
          <a:endParaRPr lang="bg-BG" sz="2400" b="1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4A442C-77C1-443E-AE4E-4B5A8F9BF584}" type="parTrans" cxnId="{C4C112BF-EB3C-447B-ABF6-436217EF79BE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47E274-EB7E-48DD-8677-1D6AD9FE7EDB}" type="sibTrans" cxnId="{C4C112BF-EB3C-447B-ABF6-436217EF79BE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4DF008-CF2E-4CBB-B172-1A94FAD38389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>
          <a:sp3d extrusionH="57150">
            <a:bevelT w="38100" h="38100"/>
          </a:sp3d>
        </a:bodyPr>
        <a:lstStyle/>
        <a:p>
          <a:r>
            <a: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Без верифицирани стойности - 5</a:t>
          </a:r>
          <a:endParaRPr lang="bg-BG" sz="2400" b="1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B5A391-F27E-4A15-A9C6-E426608329A1}" type="parTrans" cxnId="{403C3870-6296-44D5-8F8C-913BACF65F50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76D0CF-A8D6-4CB5-9260-E5A0938E4404}" type="sibTrans" cxnId="{403C3870-6296-44D5-8F8C-913BACF65F50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7B0BA2-9DEB-40D2-A58F-2DF3D4389BB9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>
          <a:sp3d extrusionH="57150">
            <a:bevelT w="38100" h="38100"/>
          </a:sp3d>
        </a:bodyPr>
        <a:lstStyle/>
        <a:p>
          <a:r>
            <a: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Не стартирали изпълнение- 17</a:t>
          </a:r>
          <a:endParaRPr lang="bg-BG" sz="2400" b="1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5135FD-2CB9-4CD0-8F53-D13989DDFA4A}" type="parTrans" cxnId="{5E431978-B357-415D-8C38-C0A30613B544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BE28FB-8A1F-486D-B31D-E112B1DBA230}" type="sibTrans" cxnId="{5E431978-B357-415D-8C38-C0A30613B544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945775-0C09-4699-97B1-CF07A238C07E}">
      <dgm:prSet phldrT="[Text]" custT="1"/>
      <dgm:spPr>
        <a:solidFill>
          <a:schemeClr val="tx2">
            <a:lumMod val="75000"/>
          </a:schemeClr>
        </a:solidFill>
      </dgm:spPr>
      <dgm:t>
        <a:bodyPr>
          <a:sp3d extrusionH="57150">
            <a:bevelT w="38100" h="38100"/>
          </a:sp3d>
        </a:bodyPr>
        <a:lstStyle/>
        <a:p>
          <a:r>
            <a: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Риск от неизпълнение - 4 </a:t>
          </a:r>
          <a:endParaRPr lang="bg-BG" sz="2400" b="1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7D69FB-A229-4E80-87F8-569468E884DB}" type="parTrans" cxnId="{C173A4B0-57B9-4128-B9BB-00D1273C957E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26F5CC-3827-4571-B486-25A9A5D6B2B6}" type="sibTrans" cxnId="{C173A4B0-57B9-4128-B9BB-00D1273C957E}">
      <dgm:prSet/>
      <dgm:spPr/>
      <dgm:t>
        <a:bodyPr/>
        <a:lstStyle/>
        <a:p>
          <a:endParaRPr lang="bg-BG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FA7A3C-F845-4B30-925C-3081109C924C}" type="pres">
      <dgm:prSet presAssocID="{8B3609EC-539D-4DF1-ACE0-88E4A937199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A3CEF077-9E48-434E-8F02-7A9AEDE9B335}" type="pres">
      <dgm:prSet presAssocID="{8B3609EC-539D-4DF1-ACE0-88E4A9371995}" presName="cycle" presStyleCnt="0"/>
      <dgm:spPr/>
    </dgm:pt>
    <dgm:pt modelId="{AF1EB534-ADD3-4F33-8719-E1229E4C233D}" type="pres">
      <dgm:prSet presAssocID="{27AE1A12-CBA0-443E-AE3E-73888403DF9A}" presName="nodeFirstNode" presStyleLbl="node1" presStyleIdx="0" presStyleCnt="5" custScaleX="137453" custRadScaleRad="89605" custRadScaleInc="-611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CD23EBC5-D012-4D70-9637-F1DAFC3B9185}" type="pres">
      <dgm:prSet presAssocID="{021FD52F-860D-43D8-ABD2-FC9AC2E009BA}" presName="sibTransFirstNode" presStyleLbl="bgShp" presStyleIdx="0" presStyleCnt="1"/>
      <dgm:spPr/>
      <dgm:t>
        <a:bodyPr/>
        <a:lstStyle/>
        <a:p>
          <a:endParaRPr lang="bg-BG"/>
        </a:p>
      </dgm:t>
    </dgm:pt>
    <dgm:pt modelId="{AC4DFE55-4E65-4B91-960A-547C03BCE61E}" type="pres">
      <dgm:prSet presAssocID="{DA0938B9-AF31-40E0-90CC-99E900F2213D}" presName="nodeFollowingNodes" presStyleLbl="node1" presStyleIdx="1" presStyleCnt="5" custScaleX="152106" custRadScaleRad="98926" custRadScaleInc="8499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383637B-025B-48BB-BC1B-564667C40FA8}" type="pres">
      <dgm:prSet presAssocID="{514DF008-CF2E-4CBB-B172-1A94FAD38389}" presName="nodeFollowingNodes" presStyleLbl="node1" presStyleIdx="2" presStyleCnt="5" custScaleX="158956" custScaleY="110785" custRadScaleRad="115394" custRadScaleInc="-3972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6EF5220F-E2D2-4674-A6C3-B550279DF994}" type="pres">
      <dgm:prSet presAssocID="{2E7B0BA2-9DEB-40D2-A58F-2DF3D4389BB9}" presName="nodeFollowingNodes" presStyleLbl="node1" presStyleIdx="3" presStyleCnt="5" custScaleX="171548" custScaleY="107654" custRadScaleRad="126878" custRadScaleInc="4430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208DC24A-073A-4DED-BF95-88E0D7F81AFC}" type="pres">
      <dgm:prSet presAssocID="{B4945775-0C09-4699-97B1-CF07A238C07E}" presName="nodeFollowingNodes" presStyleLbl="node1" presStyleIdx="4" presStyleCnt="5" custScaleX="168598" custScaleY="103904" custRadScaleRad="121189" custRadScaleInc="-11438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5E431978-B357-415D-8C38-C0A30613B544}" srcId="{8B3609EC-539D-4DF1-ACE0-88E4A9371995}" destId="{2E7B0BA2-9DEB-40D2-A58F-2DF3D4389BB9}" srcOrd="3" destOrd="0" parTransId="{9E5135FD-2CB9-4CD0-8F53-D13989DDFA4A}" sibTransId="{7FBE28FB-8A1F-486D-B31D-E112B1DBA230}"/>
    <dgm:cxn modelId="{13C7494D-132D-448E-BC37-6ECD7BE49279}" type="presOf" srcId="{B4945775-0C09-4699-97B1-CF07A238C07E}" destId="{208DC24A-073A-4DED-BF95-88E0D7F81AFC}" srcOrd="0" destOrd="0" presId="urn:microsoft.com/office/officeart/2005/8/layout/cycle3"/>
    <dgm:cxn modelId="{32EEBDAF-D526-4841-A007-09A18B9620A8}" srcId="{8B3609EC-539D-4DF1-ACE0-88E4A9371995}" destId="{27AE1A12-CBA0-443E-AE3E-73888403DF9A}" srcOrd="0" destOrd="0" parTransId="{EBA9616B-CE2D-49C9-ADE3-8EE96CB7C049}" sibTransId="{021FD52F-860D-43D8-ABD2-FC9AC2E009BA}"/>
    <dgm:cxn modelId="{C4C112BF-EB3C-447B-ABF6-436217EF79BE}" srcId="{8B3609EC-539D-4DF1-ACE0-88E4A9371995}" destId="{DA0938B9-AF31-40E0-90CC-99E900F2213D}" srcOrd="1" destOrd="0" parTransId="{4D4A442C-77C1-443E-AE4E-4B5A8F9BF584}" sibTransId="{0947E274-EB7E-48DD-8677-1D6AD9FE7EDB}"/>
    <dgm:cxn modelId="{293169BF-C57B-4663-97F9-D28026696C89}" type="presOf" srcId="{2E7B0BA2-9DEB-40D2-A58F-2DF3D4389BB9}" destId="{6EF5220F-E2D2-4674-A6C3-B550279DF994}" srcOrd="0" destOrd="0" presId="urn:microsoft.com/office/officeart/2005/8/layout/cycle3"/>
    <dgm:cxn modelId="{472D2CF5-29F9-4D9C-9CC8-69850ACA6A20}" type="presOf" srcId="{DA0938B9-AF31-40E0-90CC-99E900F2213D}" destId="{AC4DFE55-4E65-4B91-960A-547C03BCE61E}" srcOrd="0" destOrd="0" presId="urn:microsoft.com/office/officeart/2005/8/layout/cycle3"/>
    <dgm:cxn modelId="{9CE0D5B5-0BD0-4C4A-9E5B-17116C3362E3}" type="presOf" srcId="{27AE1A12-CBA0-443E-AE3E-73888403DF9A}" destId="{AF1EB534-ADD3-4F33-8719-E1229E4C233D}" srcOrd="0" destOrd="0" presId="urn:microsoft.com/office/officeart/2005/8/layout/cycle3"/>
    <dgm:cxn modelId="{C173A4B0-57B9-4128-B9BB-00D1273C957E}" srcId="{8B3609EC-539D-4DF1-ACE0-88E4A9371995}" destId="{B4945775-0C09-4699-97B1-CF07A238C07E}" srcOrd="4" destOrd="0" parTransId="{777D69FB-A229-4E80-87F8-569468E884DB}" sibTransId="{1826F5CC-3827-4571-B486-25A9A5D6B2B6}"/>
    <dgm:cxn modelId="{C40B3BF2-D904-45A8-A1A9-8C3BFBA7C023}" type="presOf" srcId="{021FD52F-860D-43D8-ABD2-FC9AC2E009BA}" destId="{CD23EBC5-D012-4D70-9637-F1DAFC3B9185}" srcOrd="0" destOrd="0" presId="urn:microsoft.com/office/officeart/2005/8/layout/cycle3"/>
    <dgm:cxn modelId="{A0611D75-9A14-4BF5-8F97-EE5AF86D1848}" type="presOf" srcId="{8B3609EC-539D-4DF1-ACE0-88E4A9371995}" destId="{D1FA7A3C-F845-4B30-925C-3081109C924C}" srcOrd="0" destOrd="0" presId="urn:microsoft.com/office/officeart/2005/8/layout/cycle3"/>
    <dgm:cxn modelId="{EC5A5A6D-38CA-49D5-AED7-5EDE623DFA6D}" type="presOf" srcId="{514DF008-CF2E-4CBB-B172-1A94FAD38389}" destId="{1383637B-025B-48BB-BC1B-564667C40FA8}" srcOrd="0" destOrd="0" presId="urn:microsoft.com/office/officeart/2005/8/layout/cycle3"/>
    <dgm:cxn modelId="{403C3870-6296-44D5-8F8C-913BACF65F50}" srcId="{8B3609EC-539D-4DF1-ACE0-88E4A9371995}" destId="{514DF008-CF2E-4CBB-B172-1A94FAD38389}" srcOrd="2" destOrd="0" parTransId="{66B5A391-F27E-4A15-A9C6-E426608329A1}" sibTransId="{5C76D0CF-A8D6-4CB5-9260-E5A0938E4404}"/>
    <dgm:cxn modelId="{18F4DBF9-8868-4E70-BFB1-10D8102D0A6C}" type="presParOf" srcId="{D1FA7A3C-F845-4B30-925C-3081109C924C}" destId="{A3CEF077-9E48-434E-8F02-7A9AEDE9B335}" srcOrd="0" destOrd="0" presId="urn:microsoft.com/office/officeart/2005/8/layout/cycle3"/>
    <dgm:cxn modelId="{6C346BA2-76D5-4856-BBF7-01B443FC156A}" type="presParOf" srcId="{A3CEF077-9E48-434E-8F02-7A9AEDE9B335}" destId="{AF1EB534-ADD3-4F33-8719-E1229E4C233D}" srcOrd="0" destOrd="0" presId="urn:microsoft.com/office/officeart/2005/8/layout/cycle3"/>
    <dgm:cxn modelId="{E616B6F2-E124-4DF3-9250-7B3CADAAAEA5}" type="presParOf" srcId="{A3CEF077-9E48-434E-8F02-7A9AEDE9B335}" destId="{CD23EBC5-D012-4D70-9637-F1DAFC3B9185}" srcOrd="1" destOrd="0" presId="urn:microsoft.com/office/officeart/2005/8/layout/cycle3"/>
    <dgm:cxn modelId="{49EFAFB6-0168-499F-975A-0F487514732C}" type="presParOf" srcId="{A3CEF077-9E48-434E-8F02-7A9AEDE9B335}" destId="{AC4DFE55-4E65-4B91-960A-547C03BCE61E}" srcOrd="2" destOrd="0" presId="urn:microsoft.com/office/officeart/2005/8/layout/cycle3"/>
    <dgm:cxn modelId="{7839683C-5B80-44F3-B310-A99D209CEDF4}" type="presParOf" srcId="{A3CEF077-9E48-434E-8F02-7A9AEDE9B335}" destId="{1383637B-025B-48BB-BC1B-564667C40FA8}" srcOrd="3" destOrd="0" presId="urn:microsoft.com/office/officeart/2005/8/layout/cycle3"/>
    <dgm:cxn modelId="{047B3173-85C0-4334-ACBE-1A697AC265A9}" type="presParOf" srcId="{A3CEF077-9E48-434E-8F02-7A9AEDE9B335}" destId="{6EF5220F-E2D2-4674-A6C3-B550279DF994}" srcOrd="4" destOrd="0" presId="urn:microsoft.com/office/officeart/2005/8/layout/cycle3"/>
    <dgm:cxn modelId="{76E5AE34-1E81-48EB-9FFA-EA26C9D42ECB}" type="presParOf" srcId="{A3CEF077-9E48-434E-8F02-7A9AEDE9B335}" destId="{208DC24A-073A-4DED-BF95-88E0D7F81AFC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3609EC-539D-4DF1-ACE0-88E4A9371995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27AE1A12-CBA0-443E-AE3E-73888403DF9A}">
      <dgm:prSet phldrT="[Text]" custT="1"/>
      <dgm:spPr>
        <a:solidFill>
          <a:schemeClr val="tx2">
            <a:lumMod val="75000"/>
          </a:schemeClr>
        </a:solidFill>
      </dgm:spPr>
      <dgm:t>
        <a:bodyPr>
          <a:sp3d extrusionH="57150">
            <a:bevelT w="38100" h="38100"/>
          </a:sp3d>
        </a:bodyPr>
        <a:lstStyle/>
        <a:p>
          <a:endParaRPr lang="bg-BG" sz="1800" b="1" dirty="0" smtClean="0">
            <a:solidFill>
              <a:srgbClr val="C00000"/>
            </a:solidFill>
          </a:endParaRPr>
        </a:p>
        <a:p>
          <a:r>
            <a:rPr lang="bg-BG" sz="2400" b="1" dirty="0" smtClean="0">
              <a:solidFill>
                <a:srgbClr val="C00000"/>
              </a:solidFill>
            </a:rPr>
            <a:t>Общо индикатори- 17</a:t>
          </a:r>
        </a:p>
        <a:p>
          <a:endParaRPr lang="bg-BG" sz="2400" dirty="0"/>
        </a:p>
      </dgm:t>
    </dgm:pt>
    <dgm:pt modelId="{EBA9616B-CE2D-49C9-ADE3-8EE96CB7C049}" type="parTrans" cxnId="{32EEBDAF-D526-4841-A007-09A18B9620A8}">
      <dgm:prSet/>
      <dgm:spPr/>
      <dgm:t>
        <a:bodyPr/>
        <a:lstStyle/>
        <a:p>
          <a:endParaRPr lang="bg-BG"/>
        </a:p>
      </dgm:t>
    </dgm:pt>
    <dgm:pt modelId="{021FD52F-860D-43D8-ABD2-FC9AC2E009BA}" type="sibTrans" cxnId="{32EEBDAF-D526-4841-A007-09A18B9620A8}">
      <dgm:prSet/>
      <dgm:spPr/>
      <dgm:t>
        <a:bodyPr/>
        <a:lstStyle/>
        <a:p>
          <a:endParaRPr lang="bg-BG"/>
        </a:p>
      </dgm:t>
    </dgm:pt>
    <dgm:pt modelId="{DA0938B9-AF31-40E0-90CC-99E900F2213D}">
      <dgm:prSet phldrT="[Text]" custT="1"/>
      <dgm:spPr>
        <a:solidFill>
          <a:schemeClr val="tx2">
            <a:lumMod val="75000"/>
          </a:schemeClr>
        </a:solidFill>
      </dgm:spPr>
      <dgm:t>
        <a:bodyPr>
          <a:sp3d extrusionH="57150">
            <a:bevelT w="38100" h="38100"/>
          </a:sp3d>
        </a:bodyPr>
        <a:lstStyle/>
        <a:p>
          <a:r>
            <a:rPr lang="bg-BG" sz="2400" b="1" dirty="0" smtClean="0">
              <a:solidFill>
                <a:srgbClr val="C00000"/>
              </a:solidFill>
            </a:rPr>
            <a:t>В процес на изпълнение - 6</a:t>
          </a:r>
          <a:endParaRPr lang="bg-BG" sz="2400" b="1" dirty="0">
            <a:solidFill>
              <a:srgbClr val="C00000"/>
            </a:solidFill>
          </a:endParaRPr>
        </a:p>
      </dgm:t>
    </dgm:pt>
    <dgm:pt modelId="{4D4A442C-77C1-443E-AE4E-4B5A8F9BF584}" type="parTrans" cxnId="{C4C112BF-EB3C-447B-ABF6-436217EF79BE}">
      <dgm:prSet/>
      <dgm:spPr/>
      <dgm:t>
        <a:bodyPr/>
        <a:lstStyle/>
        <a:p>
          <a:endParaRPr lang="bg-BG"/>
        </a:p>
      </dgm:t>
    </dgm:pt>
    <dgm:pt modelId="{0947E274-EB7E-48DD-8677-1D6AD9FE7EDB}" type="sibTrans" cxnId="{C4C112BF-EB3C-447B-ABF6-436217EF79BE}">
      <dgm:prSet/>
      <dgm:spPr/>
      <dgm:t>
        <a:bodyPr/>
        <a:lstStyle/>
        <a:p>
          <a:endParaRPr lang="bg-BG"/>
        </a:p>
      </dgm:t>
    </dgm:pt>
    <dgm:pt modelId="{2E7B0BA2-9DEB-40D2-A58F-2DF3D4389BB9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>
          <a:sp3d extrusionH="57150">
            <a:bevelT w="38100" h="38100"/>
          </a:sp3d>
        </a:bodyPr>
        <a:lstStyle/>
        <a:p>
          <a:r>
            <a:rPr lang="bg-BG" sz="2400" b="1" dirty="0" smtClean="0">
              <a:solidFill>
                <a:srgbClr val="C00000"/>
              </a:solidFill>
            </a:rPr>
            <a:t>Не стартирали изпълнение- 11</a:t>
          </a:r>
          <a:endParaRPr lang="bg-BG" sz="2400" b="1" dirty="0">
            <a:solidFill>
              <a:srgbClr val="C00000"/>
            </a:solidFill>
          </a:endParaRPr>
        </a:p>
      </dgm:t>
    </dgm:pt>
    <dgm:pt modelId="{9E5135FD-2CB9-4CD0-8F53-D13989DDFA4A}" type="parTrans" cxnId="{5E431978-B357-415D-8C38-C0A30613B544}">
      <dgm:prSet/>
      <dgm:spPr/>
      <dgm:t>
        <a:bodyPr/>
        <a:lstStyle/>
        <a:p>
          <a:endParaRPr lang="bg-BG"/>
        </a:p>
      </dgm:t>
    </dgm:pt>
    <dgm:pt modelId="{7FBE28FB-8A1F-486D-B31D-E112B1DBA230}" type="sibTrans" cxnId="{5E431978-B357-415D-8C38-C0A30613B544}">
      <dgm:prSet/>
      <dgm:spPr/>
      <dgm:t>
        <a:bodyPr/>
        <a:lstStyle/>
        <a:p>
          <a:endParaRPr lang="bg-BG"/>
        </a:p>
      </dgm:t>
    </dgm:pt>
    <dgm:pt modelId="{B4945775-0C09-4699-97B1-CF07A238C07E}">
      <dgm:prSet phldrT="[Text]" custT="1"/>
      <dgm:spPr>
        <a:solidFill>
          <a:schemeClr val="tx2">
            <a:lumMod val="75000"/>
          </a:schemeClr>
        </a:solidFill>
      </dgm:spPr>
      <dgm:t>
        <a:bodyPr>
          <a:sp3d extrusionH="57150">
            <a:bevelT w="38100" h="38100"/>
          </a:sp3d>
        </a:bodyPr>
        <a:lstStyle/>
        <a:p>
          <a:r>
            <a:rPr lang="bg-BG" sz="2400" b="1" dirty="0" smtClean="0">
              <a:solidFill>
                <a:srgbClr val="C00000"/>
              </a:solidFill>
            </a:rPr>
            <a:t>Риск от неизпълнение - </a:t>
          </a:r>
          <a:r>
            <a:rPr lang="en-US" sz="2400" b="1" dirty="0" smtClean="0">
              <a:solidFill>
                <a:srgbClr val="C00000"/>
              </a:solidFill>
            </a:rPr>
            <a:t>1</a:t>
          </a:r>
          <a:endParaRPr lang="bg-BG" sz="2400" b="1" dirty="0">
            <a:solidFill>
              <a:srgbClr val="C00000"/>
            </a:solidFill>
          </a:endParaRPr>
        </a:p>
      </dgm:t>
    </dgm:pt>
    <dgm:pt modelId="{777D69FB-A229-4E80-87F8-569468E884DB}" type="parTrans" cxnId="{C173A4B0-57B9-4128-B9BB-00D1273C957E}">
      <dgm:prSet/>
      <dgm:spPr/>
      <dgm:t>
        <a:bodyPr/>
        <a:lstStyle/>
        <a:p>
          <a:endParaRPr lang="bg-BG"/>
        </a:p>
      </dgm:t>
    </dgm:pt>
    <dgm:pt modelId="{1826F5CC-3827-4571-B486-25A9A5D6B2B6}" type="sibTrans" cxnId="{C173A4B0-57B9-4128-B9BB-00D1273C957E}">
      <dgm:prSet/>
      <dgm:spPr/>
      <dgm:t>
        <a:bodyPr/>
        <a:lstStyle/>
        <a:p>
          <a:endParaRPr lang="bg-BG"/>
        </a:p>
      </dgm:t>
    </dgm:pt>
    <dgm:pt modelId="{D1FA7A3C-F845-4B30-925C-3081109C924C}" type="pres">
      <dgm:prSet presAssocID="{8B3609EC-539D-4DF1-ACE0-88E4A937199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A3CEF077-9E48-434E-8F02-7A9AEDE9B335}" type="pres">
      <dgm:prSet presAssocID="{8B3609EC-539D-4DF1-ACE0-88E4A9371995}" presName="cycle" presStyleCnt="0"/>
      <dgm:spPr/>
    </dgm:pt>
    <dgm:pt modelId="{AF1EB534-ADD3-4F33-8719-E1229E4C233D}" type="pres">
      <dgm:prSet presAssocID="{27AE1A12-CBA0-443E-AE3E-73888403DF9A}" presName="nodeFirstNode" presStyleLbl="node1" presStyleIdx="0" presStyleCnt="4" custScaleX="92996" custScaleY="59414" custRadScaleRad="99566" custRadScaleInc="-1253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CD23EBC5-D012-4D70-9637-F1DAFC3B9185}" type="pres">
      <dgm:prSet presAssocID="{021FD52F-860D-43D8-ABD2-FC9AC2E009BA}" presName="sibTransFirstNode" presStyleLbl="bgShp" presStyleIdx="0" presStyleCnt="1"/>
      <dgm:spPr/>
      <dgm:t>
        <a:bodyPr/>
        <a:lstStyle/>
        <a:p>
          <a:endParaRPr lang="bg-BG"/>
        </a:p>
      </dgm:t>
    </dgm:pt>
    <dgm:pt modelId="{AC4DFE55-4E65-4B91-960A-547C03BCE61E}" type="pres">
      <dgm:prSet presAssocID="{DA0938B9-AF31-40E0-90CC-99E900F2213D}" presName="nodeFollowingNodes" presStyleLbl="node1" presStyleIdx="1" presStyleCnt="4" custScaleX="96697" custScaleY="73016" custRadScaleRad="169146" custRadScaleInc="-4809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6EF5220F-E2D2-4674-A6C3-B550279DF994}" type="pres">
      <dgm:prSet presAssocID="{2E7B0BA2-9DEB-40D2-A58F-2DF3D4389BB9}" presName="nodeFollowingNodes" presStyleLbl="node1" presStyleIdx="2" presStyleCnt="4" custScaleX="113021" custScaleY="54093" custRadScaleRad="104633" custRadScaleInc="1282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208DC24A-073A-4DED-BF95-88E0D7F81AFC}" type="pres">
      <dgm:prSet presAssocID="{B4945775-0C09-4699-97B1-CF07A238C07E}" presName="nodeFollowingNodes" presStyleLbl="node1" presStyleIdx="3" presStyleCnt="4" custScaleX="97724" custScaleY="71304" custRadScaleRad="201652" custRadScaleInc="1558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5E431978-B357-415D-8C38-C0A30613B544}" srcId="{8B3609EC-539D-4DF1-ACE0-88E4A9371995}" destId="{2E7B0BA2-9DEB-40D2-A58F-2DF3D4389BB9}" srcOrd="2" destOrd="0" parTransId="{9E5135FD-2CB9-4CD0-8F53-D13989DDFA4A}" sibTransId="{7FBE28FB-8A1F-486D-B31D-E112B1DBA230}"/>
    <dgm:cxn modelId="{32EEBDAF-D526-4841-A007-09A18B9620A8}" srcId="{8B3609EC-539D-4DF1-ACE0-88E4A9371995}" destId="{27AE1A12-CBA0-443E-AE3E-73888403DF9A}" srcOrd="0" destOrd="0" parTransId="{EBA9616B-CE2D-49C9-ADE3-8EE96CB7C049}" sibTransId="{021FD52F-860D-43D8-ABD2-FC9AC2E009BA}"/>
    <dgm:cxn modelId="{C4C112BF-EB3C-447B-ABF6-436217EF79BE}" srcId="{8B3609EC-539D-4DF1-ACE0-88E4A9371995}" destId="{DA0938B9-AF31-40E0-90CC-99E900F2213D}" srcOrd="1" destOrd="0" parTransId="{4D4A442C-77C1-443E-AE4E-4B5A8F9BF584}" sibTransId="{0947E274-EB7E-48DD-8677-1D6AD9FE7EDB}"/>
    <dgm:cxn modelId="{4CBA4255-11CD-4369-B55C-95EC80AAC741}" type="presOf" srcId="{DA0938B9-AF31-40E0-90CC-99E900F2213D}" destId="{AC4DFE55-4E65-4B91-960A-547C03BCE61E}" srcOrd="0" destOrd="0" presId="urn:microsoft.com/office/officeart/2005/8/layout/cycle3"/>
    <dgm:cxn modelId="{C0D7C464-D630-4A88-9B94-5104E8A274D3}" type="presOf" srcId="{021FD52F-860D-43D8-ABD2-FC9AC2E009BA}" destId="{CD23EBC5-D012-4D70-9637-F1DAFC3B9185}" srcOrd="0" destOrd="0" presId="urn:microsoft.com/office/officeart/2005/8/layout/cycle3"/>
    <dgm:cxn modelId="{1BAF8477-6DC5-4C73-BDA8-65C604F18654}" type="presOf" srcId="{B4945775-0C09-4699-97B1-CF07A238C07E}" destId="{208DC24A-073A-4DED-BF95-88E0D7F81AFC}" srcOrd="0" destOrd="0" presId="urn:microsoft.com/office/officeart/2005/8/layout/cycle3"/>
    <dgm:cxn modelId="{124C86EB-F1D8-4626-91A6-BB778C84FDB2}" type="presOf" srcId="{8B3609EC-539D-4DF1-ACE0-88E4A9371995}" destId="{D1FA7A3C-F845-4B30-925C-3081109C924C}" srcOrd="0" destOrd="0" presId="urn:microsoft.com/office/officeart/2005/8/layout/cycle3"/>
    <dgm:cxn modelId="{C173A4B0-57B9-4128-B9BB-00D1273C957E}" srcId="{8B3609EC-539D-4DF1-ACE0-88E4A9371995}" destId="{B4945775-0C09-4699-97B1-CF07A238C07E}" srcOrd="3" destOrd="0" parTransId="{777D69FB-A229-4E80-87F8-569468E884DB}" sibTransId="{1826F5CC-3827-4571-B486-25A9A5D6B2B6}"/>
    <dgm:cxn modelId="{F1EC7D1A-E800-423C-BA3B-551BE431E33C}" type="presOf" srcId="{27AE1A12-CBA0-443E-AE3E-73888403DF9A}" destId="{AF1EB534-ADD3-4F33-8719-E1229E4C233D}" srcOrd="0" destOrd="0" presId="urn:microsoft.com/office/officeart/2005/8/layout/cycle3"/>
    <dgm:cxn modelId="{03F97270-1AFF-44EB-98B9-1BE83B149C20}" type="presOf" srcId="{2E7B0BA2-9DEB-40D2-A58F-2DF3D4389BB9}" destId="{6EF5220F-E2D2-4674-A6C3-B550279DF994}" srcOrd="0" destOrd="0" presId="urn:microsoft.com/office/officeart/2005/8/layout/cycle3"/>
    <dgm:cxn modelId="{E9A3D877-31FB-4971-A31E-A3A24B221065}" type="presParOf" srcId="{D1FA7A3C-F845-4B30-925C-3081109C924C}" destId="{A3CEF077-9E48-434E-8F02-7A9AEDE9B335}" srcOrd="0" destOrd="0" presId="urn:microsoft.com/office/officeart/2005/8/layout/cycle3"/>
    <dgm:cxn modelId="{367F4FC4-590B-4A6E-8BB8-7FD956DDD8B8}" type="presParOf" srcId="{A3CEF077-9E48-434E-8F02-7A9AEDE9B335}" destId="{AF1EB534-ADD3-4F33-8719-E1229E4C233D}" srcOrd="0" destOrd="0" presId="urn:microsoft.com/office/officeart/2005/8/layout/cycle3"/>
    <dgm:cxn modelId="{1F148B23-47D3-4FE8-B079-3E385DC2F7BF}" type="presParOf" srcId="{A3CEF077-9E48-434E-8F02-7A9AEDE9B335}" destId="{CD23EBC5-D012-4D70-9637-F1DAFC3B9185}" srcOrd="1" destOrd="0" presId="urn:microsoft.com/office/officeart/2005/8/layout/cycle3"/>
    <dgm:cxn modelId="{E266C12F-1F5F-4967-9281-75FE19C68CFB}" type="presParOf" srcId="{A3CEF077-9E48-434E-8F02-7A9AEDE9B335}" destId="{AC4DFE55-4E65-4B91-960A-547C03BCE61E}" srcOrd="2" destOrd="0" presId="urn:microsoft.com/office/officeart/2005/8/layout/cycle3"/>
    <dgm:cxn modelId="{75087928-B574-4B76-A61F-1E64A2FBE408}" type="presParOf" srcId="{A3CEF077-9E48-434E-8F02-7A9AEDE9B335}" destId="{6EF5220F-E2D2-4674-A6C3-B550279DF994}" srcOrd="3" destOrd="0" presId="urn:microsoft.com/office/officeart/2005/8/layout/cycle3"/>
    <dgm:cxn modelId="{61BFDA3D-F381-4BE8-AA70-8433ABA955D4}" type="presParOf" srcId="{A3CEF077-9E48-434E-8F02-7A9AEDE9B335}" destId="{208DC24A-073A-4DED-BF95-88E0D7F81AFC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23EBC5-D012-4D70-9637-F1DAFC3B9185}">
      <dsp:nvSpPr>
        <dsp:cNvPr id="0" name=""/>
        <dsp:cNvSpPr/>
      </dsp:nvSpPr>
      <dsp:spPr>
        <a:xfrm>
          <a:off x="2607680" y="-195811"/>
          <a:ext cx="4645668" cy="4645668"/>
        </a:xfrm>
        <a:prstGeom prst="circularArrow">
          <a:avLst>
            <a:gd name="adj1" fmla="val 5544"/>
            <a:gd name="adj2" fmla="val 330680"/>
            <a:gd name="adj3" fmla="val 12769882"/>
            <a:gd name="adj4" fmla="val 18033424"/>
            <a:gd name="adj5" fmla="val 5757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F1EB534-ADD3-4F33-8719-E1229E4C233D}">
      <dsp:nvSpPr>
        <dsp:cNvPr id="0" name=""/>
        <dsp:cNvSpPr/>
      </dsp:nvSpPr>
      <dsp:spPr>
        <a:xfrm>
          <a:off x="3412999" y="181402"/>
          <a:ext cx="3035032" cy="1104025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400" b="1" kern="1200" dirty="0" smtClean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Общо индикатори- 30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12999" y="181402"/>
        <a:ext cx="3035032" cy="1104025"/>
      </dsp:txXfrm>
    </dsp:sp>
    <dsp:sp modelId="{AC4DFE55-4E65-4B91-960A-547C03BCE61E}">
      <dsp:nvSpPr>
        <dsp:cNvPr id="0" name=""/>
        <dsp:cNvSpPr/>
      </dsp:nvSpPr>
      <dsp:spPr>
        <a:xfrm>
          <a:off x="5275099" y="1515379"/>
          <a:ext cx="3358578" cy="1104025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В процес на изпълнение - 8</a:t>
          </a:r>
          <a:endParaRPr lang="bg-BG" sz="2400" b="1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75099" y="1515379"/>
        <a:ext cx="3358578" cy="1104025"/>
      </dsp:txXfrm>
    </dsp:sp>
    <dsp:sp modelId="{1383637B-025B-48BB-BC1B-564667C40FA8}">
      <dsp:nvSpPr>
        <dsp:cNvPr id="0" name=""/>
        <dsp:cNvSpPr/>
      </dsp:nvSpPr>
      <dsp:spPr>
        <a:xfrm>
          <a:off x="5265637" y="3042082"/>
          <a:ext cx="3509829" cy="1223094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Без верифицирани стойности - 5</a:t>
          </a:r>
          <a:endParaRPr lang="bg-BG" sz="2400" b="1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65637" y="3042082"/>
        <a:ext cx="3509829" cy="1223094"/>
      </dsp:txXfrm>
    </dsp:sp>
    <dsp:sp modelId="{6EF5220F-E2D2-4674-A6C3-B550279DF994}">
      <dsp:nvSpPr>
        <dsp:cNvPr id="0" name=""/>
        <dsp:cNvSpPr/>
      </dsp:nvSpPr>
      <dsp:spPr>
        <a:xfrm>
          <a:off x="918857" y="3068086"/>
          <a:ext cx="3787867" cy="1188527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Не стартирали изпълнение- 17</a:t>
          </a:r>
          <a:endParaRPr lang="bg-BG" sz="2400" b="1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8857" y="3068086"/>
        <a:ext cx="3787867" cy="1188527"/>
      </dsp:txXfrm>
    </dsp:sp>
    <dsp:sp modelId="{208DC24A-073A-4DED-BF95-88E0D7F81AFC}">
      <dsp:nvSpPr>
        <dsp:cNvPr id="0" name=""/>
        <dsp:cNvSpPr/>
      </dsp:nvSpPr>
      <dsp:spPr>
        <a:xfrm>
          <a:off x="827017" y="1467628"/>
          <a:ext cx="3722730" cy="1147126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Риск от неизпълнение - 4 </a:t>
          </a:r>
          <a:endParaRPr lang="bg-BG" sz="2400" b="1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017" y="1467628"/>
        <a:ext cx="3722730" cy="114712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23EBC5-D012-4D70-9637-F1DAFC3B9185}">
      <dsp:nvSpPr>
        <dsp:cNvPr id="0" name=""/>
        <dsp:cNvSpPr/>
      </dsp:nvSpPr>
      <dsp:spPr>
        <a:xfrm>
          <a:off x="2478980" y="31125"/>
          <a:ext cx="4462838" cy="4462838"/>
        </a:xfrm>
        <a:prstGeom prst="circularArrow">
          <a:avLst>
            <a:gd name="adj1" fmla="val 4668"/>
            <a:gd name="adj2" fmla="val 272909"/>
            <a:gd name="adj3" fmla="val 13102860"/>
            <a:gd name="adj4" fmla="val 17848634"/>
            <a:gd name="adj5" fmla="val 4847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F1EB534-ADD3-4F33-8719-E1229E4C233D}">
      <dsp:nvSpPr>
        <dsp:cNvPr id="0" name=""/>
        <dsp:cNvSpPr/>
      </dsp:nvSpPr>
      <dsp:spPr>
        <a:xfrm>
          <a:off x="3329472" y="348398"/>
          <a:ext cx="2761855" cy="882257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800" b="1" kern="1200" dirty="0" smtClean="0">
            <a:solidFill>
              <a:srgbClr val="C00000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</a:rPr>
            <a:t>Общо индикатори- 17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400" kern="1200" dirty="0"/>
        </a:p>
      </dsp:txBody>
      <dsp:txXfrm>
        <a:off x="3329472" y="348398"/>
        <a:ext cx="2761855" cy="882257"/>
      </dsp:txXfrm>
    </dsp:sp>
    <dsp:sp modelId="{AC4DFE55-4E65-4B91-960A-547C03BCE61E}">
      <dsp:nvSpPr>
        <dsp:cNvPr id="0" name=""/>
        <dsp:cNvSpPr/>
      </dsp:nvSpPr>
      <dsp:spPr>
        <a:xfrm>
          <a:off x="6230281" y="1659465"/>
          <a:ext cx="2871770" cy="1084238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</a:rPr>
            <a:t>В процес на изпълнение - 6</a:t>
          </a:r>
          <a:endParaRPr lang="bg-BG" sz="2400" b="1" kern="1200" dirty="0">
            <a:solidFill>
              <a:srgbClr val="C00000"/>
            </a:solidFill>
          </a:endParaRPr>
        </a:p>
      </dsp:txBody>
      <dsp:txXfrm>
        <a:off x="6230281" y="1659465"/>
        <a:ext cx="2871770" cy="1084238"/>
      </dsp:txXfrm>
    </dsp:sp>
    <dsp:sp modelId="{6EF5220F-E2D2-4674-A6C3-B550279DF994}">
      <dsp:nvSpPr>
        <dsp:cNvPr id="0" name=""/>
        <dsp:cNvSpPr/>
      </dsp:nvSpPr>
      <dsp:spPr>
        <a:xfrm>
          <a:off x="3013368" y="3618645"/>
          <a:ext cx="3356571" cy="803244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</a:rPr>
            <a:t>Не стартирали изпълнение- 11</a:t>
          </a:r>
          <a:endParaRPr lang="bg-BG" sz="2400" b="1" kern="1200" dirty="0">
            <a:solidFill>
              <a:srgbClr val="C00000"/>
            </a:solidFill>
          </a:endParaRPr>
        </a:p>
      </dsp:txBody>
      <dsp:txXfrm>
        <a:off x="3013368" y="3618645"/>
        <a:ext cx="3356571" cy="803244"/>
      </dsp:txXfrm>
    </dsp:sp>
    <dsp:sp modelId="{208DC24A-073A-4DED-BF95-88E0D7F81AFC}">
      <dsp:nvSpPr>
        <dsp:cNvPr id="0" name=""/>
        <dsp:cNvSpPr/>
      </dsp:nvSpPr>
      <dsp:spPr>
        <a:xfrm>
          <a:off x="278725" y="1772615"/>
          <a:ext cx="2902271" cy="1058816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57150">
            <a:bevelT w="38100" h="38100"/>
          </a:sp3d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rgbClr val="C00000"/>
              </a:solidFill>
            </a:rPr>
            <a:t>Риск от неизпълнение - </a:t>
          </a:r>
          <a:r>
            <a:rPr lang="en-US" sz="2400" b="1" kern="1200" dirty="0" smtClean="0">
              <a:solidFill>
                <a:srgbClr val="C00000"/>
              </a:solidFill>
            </a:rPr>
            <a:t>1</a:t>
          </a:r>
          <a:endParaRPr lang="bg-BG" sz="2400" b="1" kern="1200" dirty="0">
            <a:solidFill>
              <a:srgbClr val="C00000"/>
            </a:solidFill>
          </a:endParaRPr>
        </a:p>
      </dsp:txBody>
      <dsp:txXfrm>
        <a:off x="278725" y="1772615"/>
        <a:ext cx="2902271" cy="10588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22.11.2017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15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2448740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5922" y="685800"/>
            <a:ext cx="6500813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5922" y="3843868"/>
            <a:ext cx="520065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685260" y="8467"/>
            <a:ext cx="3095625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962889" y="91546"/>
            <a:ext cx="4940532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879108" y="228600"/>
            <a:ext cx="4024313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960368" y="32279"/>
            <a:ext cx="3943054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374409" y="609602"/>
            <a:ext cx="3529012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14632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1"/>
            <a:ext cx="9906000" cy="112896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http://sf.mon.bg/img/logo_eu_r_dva_fonda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67" y="114108"/>
            <a:ext cx="2070199" cy="820737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151" y="127359"/>
            <a:ext cx="2152270" cy="820737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128961"/>
            <a:ext cx="9906000" cy="0"/>
          </a:xfrm>
          <a:prstGeom prst="line">
            <a:avLst/>
          </a:prstGeom>
          <a:noFill/>
          <a:ln w="47625" cap="flat" cmpd="sng" algn="ctr">
            <a:solidFill>
              <a:srgbClr val="4A66AC"/>
            </a:solidFill>
            <a:prstDash val="solid"/>
          </a:ln>
          <a:effectLst/>
        </p:spPr>
      </p:cxn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541" y="181840"/>
            <a:ext cx="4725988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963432" y="6148312"/>
            <a:ext cx="92807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bg-BG"/>
            </a:defPPr>
            <a:lvl1pPr marL="0" algn="r" defTabSz="914400" rtl="0" eaLnBrk="1" latinLnBrk="0" hangingPunct="1">
              <a:defRPr sz="3200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8427CCB-5A31-480B-ABC3-A8B5FBED090E}" type="slidenum">
              <a:rPr lang="en-GB" sz="1600" b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en-GB" sz="1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5628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2" y="2006600"/>
            <a:ext cx="69342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3" y="4495800"/>
            <a:ext cx="69342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6787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5922" y="685801"/>
            <a:ext cx="401184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109" y="685801"/>
            <a:ext cx="4009264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265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9815" y="685800"/>
            <a:ext cx="3777952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922" y="1270529"/>
            <a:ext cx="401184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9241" y="685800"/>
            <a:ext cx="379042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7818" y="1262062"/>
            <a:ext cx="400496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5476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9581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8734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572" y="685800"/>
            <a:ext cx="29718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923" y="685800"/>
            <a:ext cx="4829176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572" y="2209800"/>
            <a:ext cx="29718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6005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7285" y="1447800"/>
            <a:ext cx="4891088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3572" y="914400"/>
            <a:ext cx="2665791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37285" y="2777067"/>
            <a:ext cx="489237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918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57212" y="533400"/>
            <a:ext cx="8790285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42951" y="3843867"/>
            <a:ext cx="674717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3018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3" y="685800"/>
            <a:ext cx="817245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4114800"/>
            <a:ext cx="6935490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4243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397" y="685800"/>
            <a:ext cx="74295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75047" y="3429000"/>
            <a:ext cx="69342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3" y="4301068"/>
            <a:ext cx="69342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2097" y="812222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56897" y="2768601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243381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2" y="3429000"/>
            <a:ext cx="69342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1" y="5132981"/>
            <a:ext cx="693549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7397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398" y="685800"/>
            <a:ext cx="74295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55923" y="3928534"/>
            <a:ext cx="69342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4978400"/>
            <a:ext cx="69342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097" y="812222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56897" y="2768601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676666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3" y="685800"/>
            <a:ext cx="817245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55922" y="3928534"/>
            <a:ext cx="69342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4766733"/>
            <a:ext cx="69342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053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9943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6735" y="685800"/>
            <a:ext cx="1671638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685800"/>
            <a:ext cx="635635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5064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480662" y="2963334"/>
            <a:ext cx="2422760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5922" y="4487333"/>
            <a:ext cx="69342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685801"/>
            <a:ext cx="69342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7335" y="6172201"/>
            <a:ext cx="13001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22/11/2017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5922" y="6172201"/>
            <a:ext cx="61293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20100" y="5578476"/>
            <a:ext cx="92807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62231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555922" y="1689472"/>
            <a:ext cx="8829314" cy="4304927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2800" b="1" i="1" cap="none" dirty="0">
                <a:ln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ОПЕРАТИВНА ПРОГРАМА </a:t>
            </a:r>
            <a:br>
              <a:rPr lang="ru-RU" sz="2800" b="1" i="1" cap="none" dirty="0">
                <a:ln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2800" b="1" i="1" cap="none" dirty="0">
                <a:ln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„НАУКА И ОБРАЗОВАНИЕ ЗА ИНТЕЛИГЕНТЕН РАСТЕЖ“  2014 – 2020 </a:t>
            </a:r>
            <a:r>
              <a:rPr lang="ru-RU" sz="2800" b="1" i="1" cap="small" dirty="0">
                <a:ln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г</a:t>
            </a:r>
            <a:r>
              <a:rPr lang="ru-RU" sz="2800" b="1" i="1" cap="small" dirty="0" smtClean="0">
                <a:ln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</a:t>
            </a:r>
            <a:br>
              <a:rPr lang="ru-RU" sz="2800" b="1" i="1" cap="small" dirty="0" smtClean="0">
                <a:ln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2800" b="1" cap="small" dirty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2800" b="1" cap="small" dirty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bg-BG" sz="2800" b="1" cap="none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НАПРЕДЪК  </a:t>
            </a:r>
            <a:r>
              <a:rPr lang="ru-RU" sz="2800" b="1" cap="none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  ИЗПЪЛНЕНИЕТО </a:t>
            </a:r>
            <a:r>
              <a:rPr lang="ru-RU" sz="2800" b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2800" b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2800" b="1" cap="none" dirty="0">
              <a:ln/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19619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34141"/>
            <a:ext cx="9906000" cy="138499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pPr algn="ctr"/>
            <a:r>
              <a:rPr lang="ru-R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Одобрен бюджет по ОП </a:t>
            </a:r>
            <a:r>
              <a:rPr lang="ru-RU" sz="28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НОИР</a:t>
            </a:r>
            <a:r>
              <a:rPr lang="en-US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2800" b="1" dirty="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371 383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547</a:t>
            </a:r>
            <a:r>
              <a:rPr lang="bg-BG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 </a:t>
            </a:r>
            <a:r>
              <a:rPr lang="bg-BG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лв.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 – 1 165 676</a:t>
            </a:r>
            <a:r>
              <a:rPr lang="en-US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011.93</a:t>
            </a:r>
            <a:r>
              <a:rPr lang="en-US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НФ – 205 707 535.89</a:t>
            </a:r>
            <a:r>
              <a:rPr lang="en-US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endParaRPr lang="en-US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4452682" y="2213064"/>
            <a:ext cx="887896" cy="604563"/>
          </a:xfrm>
          <a:prstGeom prst="downArrow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17" y="2732781"/>
            <a:ext cx="7800178" cy="404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3184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nt-Up Arrow 1"/>
          <p:cNvSpPr/>
          <p:nvPr/>
        </p:nvSpPr>
        <p:spPr>
          <a:xfrm rot="5400000">
            <a:off x="536657" y="2007462"/>
            <a:ext cx="1103885" cy="1495317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Bent-Up Arrow 31"/>
          <p:cNvSpPr/>
          <p:nvPr/>
        </p:nvSpPr>
        <p:spPr>
          <a:xfrm rot="5400000">
            <a:off x="5689112" y="5397006"/>
            <a:ext cx="994697" cy="1495317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Bent-Up Arrow 23"/>
          <p:cNvSpPr/>
          <p:nvPr/>
        </p:nvSpPr>
        <p:spPr>
          <a:xfrm rot="5400000">
            <a:off x="4061693" y="4326566"/>
            <a:ext cx="1103885" cy="1495317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Bent-Up Arrow 15"/>
          <p:cNvSpPr/>
          <p:nvPr/>
        </p:nvSpPr>
        <p:spPr>
          <a:xfrm rot="5400000">
            <a:off x="2332305" y="3212008"/>
            <a:ext cx="1103885" cy="1495317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" name="Group 2"/>
          <p:cNvGrpSpPr/>
          <p:nvPr/>
        </p:nvGrpSpPr>
        <p:grpSpPr>
          <a:xfrm>
            <a:off x="38698" y="1265980"/>
            <a:ext cx="2869331" cy="922717"/>
            <a:chOff x="78346" y="0"/>
            <a:chExt cx="2869331" cy="922717"/>
          </a:xfrm>
          <a:scene3d>
            <a:camera prst="orthographicFront"/>
            <a:lightRig rig="threePt" dir="t"/>
          </a:scene3d>
        </p:grpSpPr>
        <p:sp>
          <p:nvSpPr>
            <p:cNvPr id="10" name="Rounded Rectangle 9"/>
            <p:cNvSpPr/>
            <p:nvPr/>
          </p:nvSpPr>
          <p:spPr>
            <a:xfrm>
              <a:off x="78346" y="0"/>
              <a:ext cx="2869331" cy="922717"/>
            </a:xfrm>
            <a:prstGeom prst="roundRect">
              <a:avLst>
                <a:gd name="adj" fmla="val 16670"/>
              </a:avLst>
            </a:prstGeom>
            <a:solidFill>
              <a:srgbClr val="92D050"/>
            </a:solid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5"/>
            <p:cNvSpPr/>
            <p:nvPr/>
          </p:nvSpPr>
          <p:spPr>
            <a:xfrm>
              <a:off x="123397" y="45051"/>
              <a:ext cx="2779229" cy="83261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  <a:sp3d extrusionH="57150">
                <a:bevelT w="38100" h="38100"/>
              </a:sp3d>
            </a:bodyPr>
            <a:lstStyle/>
            <a:p>
              <a:pPr lvl="0" algn="ctr" defTabSz="355600">
                <a:lnSpc>
                  <a:spcPct val="150000"/>
                </a:lnSpc>
                <a:spcBef>
                  <a:spcPct val="0"/>
                </a:spcBef>
                <a:spcAft>
                  <a:spcPts val="0"/>
                </a:spcAft>
              </a:pPr>
              <a:endParaRPr lang="bg-BG" sz="800" b="1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355600">
                <a:lnSpc>
                  <a:spcPct val="15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en-US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868 321 </a:t>
              </a:r>
              <a:r>
                <a:rPr lang="en-US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872,08 </a:t>
              </a:r>
              <a:r>
                <a:rPr lang="bg-BG" sz="1800" b="1" kern="12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лв.</a:t>
              </a:r>
              <a:endParaRPr lang="en-US" sz="1800" b="1" kern="1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endParaRPr lang="en-US" sz="18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81902" y="1494830"/>
            <a:ext cx="3850193" cy="586588"/>
            <a:chOff x="2994877" y="0"/>
            <a:chExt cx="4023136" cy="2346352"/>
          </a:xfrm>
        </p:grpSpPr>
        <p:sp>
          <p:nvSpPr>
            <p:cNvPr id="8" name="Rectangle 7"/>
            <p:cNvSpPr/>
            <p:nvPr/>
          </p:nvSpPr>
          <p:spPr>
            <a:xfrm>
              <a:off x="3139321" y="0"/>
              <a:ext cx="3878692" cy="162330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2994877" y="723048"/>
              <a:ext cx="3878692" cy="162330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800" b="1" kern="1200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Одобрен бюджет от КН</a:t>
              </a:r>
              <a:endParaRPr lang="en-US" sz="1800" b="1" kern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8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876014" y="2611911"/>
            <a:ext cx="2377943" cy="800945"/>
            <a:chOff x="2341788" y="1292932"/>
            <a:chExt cx="2817884" cy="886283"/>
          </a:xfrm>
          <a:scene3d>
            <a:camera prst="orthographicFront"/>
            <a:lightRig rig="threePt" dir="t"/>
          </a:scene3d>
        </p:grpSpPr>
        <p:sp>
          <p:nvSpPr>
            <p:cNvPr id="6" name="Rounded Rectangle 5"/>
            <p:cNvSpPr/>
            <p:nvPr/>
          </p:nvSpPr>
          <p:spPr>
            <a:xfrm>
              <a:off x="2341788" y="1292932"/>
              <a:ext cx="2817884" cy="886283"/>
            </a:xfrm>
            <a:prstGeom prst="roundRect">
              <a:avLst>
                <a:gd name="adj" fmla="val 16670"/>
              </a:avLst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9"/>
            <p:cNvSpPr/>
            <p:nvPr/>
          </p:nvSpPr>
          <p:spPr>
            <a:xfrm>
              <a:off x="2385061" y="1336205"/>
              <a:ext cx="2731338" cy="7997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  <a:sp3d extrusionH="57150">
                <a:bevelT w="38100" h="38100"/>
              </a:sp3d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805</a:t>
              </a:r>
              <a:r>
                <a:rPr lang="en-US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080 </a:t>
              </a:r>
              <a:r>
                <a:rPr lang="en-US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206,30 </a:t>
              </a:r>
              <a:r>
                <a:rPr lang="bg-BG" sz="1800" b="1" kern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лв.</a:t>
              </a:r>
              <a:endParaRPr lang="en-US" sz="1800" b="1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83104" y="2860739"/>
            <a:ext cx="967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dirty="0" smtClean="0">
                <a:solidFill>
                  <a:srgbClr val="002060"/>
                </a:solidFill>
              </a:rPr>
              <a:t>91,8%</a:t>
            </a:r>
            <a:endParaRPr lang="en-US" b="1" dirty="0">
              <a:solidFill>
                <a:srgbClr val="002060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4246898" y="2844425"/>
            <a:ext cx="4475058" cy="576891"/>
            <a:chOff x="3782246" y="1557141"/>
            <a:chExt cx="5521711" cy="566699"/>
          </a:xfrm>
        </p:grpSpPr>
        <p:sp>
          <p:nvSpPr>
            <p:cNvPr id="14" name="Rectangle 13"/>
            <p:cNvSpPr/>
            <p:nvPr/>
          </p:nvSpPr>
          <p:spPr>
            <a:xfrm>
              <a:off x="3891555" y="1557141"/>
              <a:ext cx="5412402" cy="54236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3782246" y="1581477"/>
              <a:ext cx="5412402" cy="5423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800" b="1" kern="1200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Бюджет на обявените процедури</a:t>
              </a:r>
              <a:endParaRPr lang="en-US" sz="1800" b="1" kern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8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658411" y="3850975"/>
            <a:ext cx="2263924" cy="670659"/>
            <a:chOff x="2341788" y="1292932"/>
            <a:chExt cx="2817884" cy="886283"/>
          </a:xfrm>
          <a:scene3d>
            <a:camera prst="orthographicFront"/>
            <a:lightRig rig="threePt" dir="t"/>
          </a:scene3d>
        </p:grpSpPr>
        <p:sp>
          <p:nvSpPr>
            <p:cNvPr id="18" name="Rounded Rectangle 17"/>
            <p:cNvSpPr/>
            <p:nvPr/>
          </p:nvSpPr>
          <p:spPr>
            <a:xfrm>
              <a:off x="2341788" y="1292932"/>
              <a:ext cx="2817884" cy="886283"/>
            </a:xfrm>
            <a:prstGeom prst="roundRect">
              <a:avLst>
                <a:gd name="adj" fmla="val 16670"/>
              </a:avLst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ounded Rectangle 9"/>
            <p:cNvSpPr/>
            <p:nvPr/>
          </p:nvSpPr>
          <p:spPr>
            <a:xfrm>
              <a:off x="2385061" y="1336205"/>
              <a:ext cx="2731338" cy="7997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  <a:sp3d extrusionH="57150">
                <a:bevelT w="38100" h="38100"/>
              </a:sp3d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291 625 </a:t>
              </a:r>
              <a:r>
                <a:rPr lang="en-US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397,26</a:t>
              </a:r>
              <a:r>
                <a:rPr lang="bg-BG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лв.</a:t>
              </a:r>
              <a:endParaRPr lang="en-US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937766" y="4194691"/>
            <a:ext cx="2133599" cy="326942"/>
            <a:chOff x="3326278" y="1497535"/>
            <a:chExt cx="6202034" cy="642332"/>
          </a:xfrm>
        </p:grpSpPr>
        <p:sp>
          <p:nvSpPr>
            <p:cNvPr id="21" name="Rectangle 20"/>
            <p:cNvSpPr/>
            <p:nvPr/>
          </p:nvSpPr>
          <p:spPr>
            <a:xfrm>
              <a:off x="4115910" y="1597504"/>
              <a:ext cx="5412402" cy="54236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3326278" y="1497535"/>
              <a:ext cx="5412402" cy="5423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800" b="1" kern="1200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Договорени</a:t>
              </a:r>
              <a:endParaRPr lang="en-US" sz="1800" b="1" kern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8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550226" y="4047772"/>
            <a:ext cx="91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dirty="0" smtClean="0">
                <a:solidFill>
                  <a:srgbClr val="002060"/>
                </a:solidFill>
              </a:rPr>
              <a:t>36,6%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61528" y="5172963"/>
            <a:ext cx="927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41,3</a:t>
            </a:r>
            <a:r>
              <a:rPr lang="bg-BG" b="1" dirty="0" smtClean="0">
                <a:solidFill>
                  <a:srgbClr val="002060"/>
                </a:solidFill>
              </a:rPr>
              <a:t>%</a:t>
            </a:r>
            <a:endParaRPr lang="en-US" b="1" dirty="0">
              <a:solidFill>
                <a:srgbClr val="002060"/>
              </a:solidFill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5361296" y="5023780"/>
            <a:ext cx="2233885" cy="624532"/>
            <a:chOff x="2341788" y="1292932"/>
            <a:chExt cx="2817884" cy="886283"/>
          </a:xfrm>
          <a:solidFill>
            <a:srgbClr val="92D050"/>
          </a:solidFill>
          <a:scene3d>
            <a:camera prst="orthographicFront"/>
            <a:lightRig rig="threePt" dir="t"/>
          </a:scene3d>
        </p:grpSpPr>
        <p:sp>
          <p:nvSpPr>
            <p:cNvPr id="27" name="Rounded Rectangle 26"/>
            <p:cNvSpPr/>
            <p:nvPr/>
          </p:nvSpPr>
          <p:spPr>
            <a:xfrm>
              <a:off x="2341788" y="1292932"/>
              <a:ext cx="2817884" cy="886283"/>
            </a:xfrm>
            <a:prstGeom prst="roundRect">
              <a:avLst>
                <a:gd name="adj" fmla="val 16670"/>
              </a:avLst>
            </a:prstGeom>
            <a:grpFill/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ed Rectangle 9"/>
            <p:cNvSpPr/>
            <p:nvPr/>
          </p:nvSpPr>
          <p:spPr>
            <a:xfrm>
              <a:off x="2385060" y="1336205"/>
              <a:ext cx="2731337" cy="799737"/>
            </a:xfrm>
            <a:prstGeom prst="rect">
              <a:avLst/>
            </a:prstGeom>
            <a:grpFill/>
            <a:sp3d>
              <a:bevelT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  <a:sp3d extrusionH="57150">
                <a:bevelT w="38100" h="38100"/>
              </a:sp3d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120 </a:t>
              </a:r>
              <a:r>
                <a:rPr lang="en-US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34</a:t>
              </a:r>
              <a:r>
                <a:rPr lang="bg-BG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r>
                <a:rPr lang="en-US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bg-BG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678</a:t>
              </a:r>
              <a:r>
                <a:rPr lang="en-US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  <a:r>
                <a:rPr lang="bg-BG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31</a:t>
              </a:r>
              <a:r>
                <a:rPr lang="en-US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bg-BG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лв.</a:t>
              </a:r>
              <a:endPara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414251" y="5242046"/>
            <a:ext cx="1899870" cy="231165"/>
            <a:chOff x="4115910" y="1597504"/>
            <a:chExt cx="7460728" cy="858141"/>
          </a:xfrm>
        </p:grpSpPr>
        <p:sp>
          <p:nvSpPr>
            <p:cNvPr id="30" name="Rectangle 29"/>
            <p:cNvSpPr/>
            <p:nvPr/>
          </p:nvSpPr>
          <p:spPr>
            <a:xfrm>
              <a:off x="4115910" y="1597504"/>
              <a:ext cx="5412402" cy="54236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4951019" y="1636252"/>
              <a:ext cx="6625619" cy="81939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800" b="1" kern="1200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Реално изплатени</a:t>
              </a:r>
              <a:endParaRPr lang="en-US" sz="1800" b="1" kern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8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5768577" y="6209699"/>
            <a:ext cx="927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60,2</a:t>
            </a:r>
            <a:r>
              <a:rPr lang="bg-BG" b="1" dirty="0" smtClean="0">
                <a:solidFill>
                  <a:srgbClr val="002060"/>
                </a:solidFill>
              </a:rPr>
              <a:t>%</a:t>
            </a:r>
            <a:endParaRPr lang="en-US" b="1" dirty="0">
              <a:solidFill>
                <a:srgbClr val="002060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6943173" y="6116915"/>
            <a:ext cx="1966756" cy="518515"/>
            <a:chOff x="2341788" y="1292932"/>
            <a:chExt cx="2817884" cy="886283"/>
          </a:xfrm>
          <a:solidFill>
            <a:srgbClr val="92D050"/>
          </a:solidFill>
          <a:scene3d>
            <a:camera prst="orthographicFront"/>
            <a:lightRig rig="threePt" dir="t"/>
          </a:scene3d>
        </p:grpSpPr>
        <p:sp>
          <p:nvSpPr>
            <p:cNvPr id="35" name="Rounded Rectangle 34"/>
            <p:cNvSpPr/>
            <p:nvPr/>
          </p:nvSpPr>
          <p:spPr>
            <a:xfrm>
              <a:off x="2341788" y="1292932"/>
              <a:ext cx="2817884" cy="886283"/>
            </a:xfrm>
            <a:prstGeom prst="roundRect">
              <a:avLst>
                <a:gd name="adj" fmla="val 16670"/>
              </a:avLst>
            </a:prstGeom>
            <a:grpFill/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Rounded Rectangle 9"/>
            <p:cNvSpPr/>
            <p:nvPr/>
          </p:nvSpPr>
          <p:spPr>
            <a:xfrm>
              <a:off x="2385061" y="1336205"/>
              <a:ext cx="2731338" cy="799737"/>
            </a:xfrm>
            <a:prstGeom prst="rect">
              <a:avLst/>
            </a:prstGeom>
            <a:grpFill/>
            <a:sp3d>
              <a:bevelT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  <a:sp3d extrusionH="57150">
                <a:bevelT w="38100" h="38100"/>
              </a:sp3d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bg-BG" sz="900" kern="1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72 483 </a:t>
              </a:r>
              <a:r>
                <a:rPr lang="en-US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804.51</a:t>
              </a:r>
              <a:r>
                <a:rPr lang="bg-BG" b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лв.</a:t>
              </a:r>
              <a:endPara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kern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9" name="Rectangle 38"/>
          <p:cNvSpPr/>
          <p:nvPr/>
        </p:nvSpPr>
        <p:spPr>
          <a:xfrm>
            <a:off x="6877879" y="6002457"/>
            <a:ext cx="2259376" cy="29875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800" b="1" kern="1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Верифицирани</a:t>
            </a:r>
            <a:endParaRPr lang="en-US" sz="18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1800" b="1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78238" y="1155404"/>
            <a:ext cx="3388778" cy="1200329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Изпълнение на одобрения 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 </a:t>
            </a:r>
            <a:endParaRPr lang="ru-RU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КН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060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25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5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25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75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3" grpId="0"/>
      <p:bldP spid="25" grpId="0"/>
      <p:bldP spid="33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53641" y="1155404"/>
            <a:ext cx="4013376" cy="1200329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Разпределение на бюджета по Приоритетни оси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35" y="2416883"/>
            <a:ext cx="9175898" cy="431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0002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53641" y="1155404"/>
            <a:ext cx="4013376" cy="830997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Изпълнение на бюджета по </a:t>
            </a:r>
            <a:r>
              <a:rPr lang="bg-BG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риоритетни оси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24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63" y="2165244"/>
            <a:ext cx="9480900" cy="4618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042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1073888" y="1339273"/>
            <a:ext cx="7623545" cy="521425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  <a:sp3d extrusionH="57150">
              <a:bevelT w="38100" h="38100"/>
            </a:sp3d>
          </a:bodyPr>
          <a:lstStyle/>
          <a:p>
            <a:pPr marL="0" indent="0" algn="ctr"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Брой обявени процедури по Приоритетни оси</a:t>
            </a:r>
            <a:endParaRPr lang="bg-BG" sz="2400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245" y="2258203"/>
            <a:ext cx="7049862" cy="4237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77926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283691" y="2374098"/>
            <a:ext cx="9104858" cy="3133568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285750" indent="-285750" defTabSz="1793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Обявени за кандидатстване 2 процедури </a:t>
            </a:r>
            <a:r>
              <a:rPr lang="bg-BG" sz="18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предоставяне на БФП чрез подбор на проектни предложения 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обща стойност </a:t>
            </a:r>
            <a:r>
              <a:rPr lang="bg-BG" sz="18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350 000 000 лв</a:t>
            </a:r>
            <a:r>
              <a:rPr lang="bg-BG" sz="18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	</a:t>
            </a:r>
            <a:r>
              <a:rPr lang="bg-BG" sz="18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„Изграждане и развитие на центрове за върхови постижения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–            			                                                                                                          </a:t>
            </a:r>
            <a:r>
              <a:rPr lang="bg-BG" sz="18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200 000 000 лв</a:t>
            </a:r>
            <a:r>
              <a:rPr lang="bg-BG" sz="18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„Изграждане и развитие на центрове за компетентност“ – </a:t>
            </a:r>
            <a:r>
              <a:rPr lang="bg-BG" sz="18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150 000 000 лв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  <a:endParaRPr lang="bg-BG" sz="1800" b="1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55923" y="1256133"/>
            <a:ext cx="8829313" cy="934171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buNone/>
            </a:pPr>
            <a:endParaRPr lang="bg-BG" sz="2400" b="1" dirty="0" smtClean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Изпълнение на </a:t>
            </a:r>
            <a:r>
              <a:rPr lang="bg-BG" sz="2400" b="1" dirty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риоритетна ос 1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„Научни изследвания и технологично развитие“</a:t>
            </a:r>
          </a:p>
          <a:p>
            <a:pPr marL="0" indent="0" algn="ctr">
              <a:buNone/>
            </a:pPr>
            <a:endParaRPr lang="en-GB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30598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48856" y="2374915"/>
            <a:ext cx="5178056" cy="3813234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marL="85725" indent="-8572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Обявени </a:t>
            </a:r>
            <a:r>
              <a:rPr lang="bg-BG" sz="18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кандидатстване 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процедури </a:t>
            </a:r>
            <a:r>
              <a:rPr lang="bg-BG" sz="18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обща стойност </a:t>
            </a:r>
            <a:r>
              <a:rPr lang="en-US" sz="1800" b="1" i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255 </a:t>
            </a:r>
            <a:r>
              <a:rPr lang="en-US" sz="1800" b="1" i="1" cap="none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611 000,00</a:t>
            </a:r>
            <a:r>
              <a:rPr lang="bg-BG" sz="1800" b="1" i="1" cap="none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1800" b="1" i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лв</a:t>
            </a:r>
            <a:r>
              <a:rPr lang="bg-BG" sz="1800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от тях:</a:t>
            </a:r>
            <a:r>
              <a:rPr lang="bg-BG" sz="1800" b="1" cap="none" dirty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800" b="1" cap="none" dirty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- 6 за директно предоставяне на БФП</a:t>
            </a:r>
            <a:r>
              <a:rPr lang="en-US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- 1 процедура за подбор на проекти - сключени 17 договора в процес на изпълнение;</a:t>
            </a:r>
            <a:b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bg-BG" sz="1800" b="1" i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bg-BG" sz="18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1800" b="1" i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процедури  предложени за прекратяване</a:t>
            </a:r>
            <a:r>
              <a:rPr lang="en-US" sz="1800" b="1" i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bg-BG" sz="1800" b="1" cap="none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800" b="1" cap="none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Договорени средства – </a:t>
            </a:r>
            <a:r>
              <a:rPr lang="bg-BG" sz="1800" b="1" cap="none" dirty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192 104 </a:t>
            </a:r>
            <a:r>
              <a:rPr lang="bg-BG" sz="18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228.82 лв.;</a:t>
            </a:r>
            <a:br>
              <a:rPr lang="bg-BG" sz="18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Реално изплатени средства – 88 053 535,99 лв.;</a:t>
            </a:r>
            <a:br>
              <a:rPr lang="bg-BG" sz="18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8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Верифицирани </a:t>
            </a:r>
            <a:r>
              <a:rPr lang="bg-BG" sz="1800" b="1" cap="none" dirty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– 56 305 </a:t>
            </a:r>
            <a:r>
              <a:rPr lang="bg-BG" sz="18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739,61 лв</a:t>
            </a:r>
            <a:r>
              <a:rPr lang="bg-BG" sz="1800" b="1" cap="none" dirty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55923" y="1271277"/>
            <a:ext cx="8829313" cy="853713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Изпълнение на Приоритетна ос 2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„Образование и учене през целия живот“</a:t>
            </a:r>
            <a:endParaRPr lang="en-GB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22" y="2339163"/>
            <a:ext cx="4501131" cy="3848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26081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1084530" y="1137684"/>
            <a:ext cx="7921256" cy="64858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на бюджета по Приоритетна ос 2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8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(освободен ресурс 43,431 млн.лв)</a:t>
            </a:r>
            <a:endParaRPr lang="ru-RU" sz="1800" b="1" dirty="0" smtClean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33" y="1803298"/>
            <a:ext cx="8102008" cy="5024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887083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19986" y="2626258"/>
            <a:ext cx="5164396" cy="3856683"/>
          </a:xfrm>
          <a:solidFill>
            <a:schemeClr val="tx2">
              <a:lumMod val="90000"/>
            </a:schemeClr>
          </a:solidFill>
        </p:spPr>
        <p:txBody>
          <a:bodyPr tIns="0" rIns="36000" bIns="0">
            <a:noAutofit/>
          </a:bodyPr>
          <a:lstStyle/>
          <a:p>
            <a:pPr marL="85725" indent="-85725">
              <a:spcAft>
                <a:spcPts val="1200"/>
              </a:spcAft>
            </a:pP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стартирали процедури</a:t>
            </a:r>
            <a: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кандидатстване на стойност </a:t>
            </a:r>
            <a:r>
              <a:rPr lang="bg-BG" sz="1600" b="1" i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175 </a:t>
            </a:r>
            <a:r>
              <a:rPr lang="bg-BG" sz="1600" b="1" i="1" cap="none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 </a:t>
            </a:r>
            <a:r>
              <a:rPr lang="bg-BG" sz="1600" b="1" i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000,00 лв.</a:t>
            </a:r>
            <a:r>
              <a:rPr lang="bg-BG" sz="1600" b="1" i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600" b="1" i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	</a:t>
            </a:r>
            <a:r>
              <a:rPr lang="bg-BG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процедури в процес на изпълнение 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 за директно предоставяне на БФП и 2 за подбор на проекти със сключени общо 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договора в процес на изпълнение);</a:t>
            </a:r>
            <a:b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bg-BG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ВОМР </a:t>
            </a:r>
            <a:r>
              <a:rPr lang="en-US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процес на оценяване на 23 стратегии 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мерки по ОП НОИР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bg-BG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Интегрирани мерки за достъп до </a:t>
            </a:r>
            <a:r>
              <a:rPr lang="bg-BG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  <a:r>
              <a:rPr lang="en-US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sz="1600" b="1" i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на насоки 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Договорени средства – 75 551 962,14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лв.;</a:t>
            </a:r>
            <a:b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Реално изплатени средства –</a:t>
            </a:r>
            <a:r>
              <a:rPr lang="en-US" sz="1600" b="1" cap="none" dirty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495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лв.</a:t>
            </a: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Верифицирани </a:t>
            </a:r>
            <a:r>
              <a:rPr lang="bg-BG" sz="1600" b="1" cap="none" dirty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– 14 181 </a:t>
            </a:r>
            <a:r>
              <a:rPr lang="bg-BG" sz="1600" b="1" cap="none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910,79 лв.</a:t>
            </a:r>
            <a:endParaRPr lang="bg-BG" sz="1600" b="1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372151" y="1201511"/>
            <a:ext cx="9300175" cy="853713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Изпълнение на Приоритетна ос 3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„Образователна среда за активно социално приобщаване“</a:t>
            </a:r>
            <a:endParaRPr lang="en-GB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624" y="2591109"/>
            <a:ext cx="4500000" cy="3891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555112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64" y="2045269"/>
            <a:ext cx="9037494" cy="44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ontent Placeholder 4"/>
          <p:cNvSpPr txBox="1">
            <a:spLocks/>
          </p:cNvSpPr>
          <p:nvPr/>
        </p:nvSpPr>
        <p:spPr>
          <a:xfrm>
            <a:off x="1084530" y="1176488"/>
            <a:ext cx="7921256" cy="69484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на бюджета по Приоритетна ос 3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bg-BG" sz="18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(освободен ресурс 6,572 млн.лв)</a:t>
            </a:r>
            <a:endParaRPr lang="ru-RU" sz="1800" b="1" dirty="0" smtClean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2007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98720" y="2838892"/>
            <a:ext cx="5249455" cy="3668233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defTabSz="180975">
              <a:lnSpc>
                <a:spcPct val="150000"/>
              </a:lnSpc>
            </a:pPr>
            <a: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	Издадени са 6 заповеди на министъра на образованието и науката за предоставяне на БФП по бюджетни линии, съгласно финансовите планове по ПО 4;</a:t>
            </a:r>
            <a:b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	Размерът на предоставените средства е общо </a:t>
            </a:r>
            <a:r>
              <a:rPr lang="bg-BG" sz="16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23 969 206,30 лв.</a:t>
            </a:r>
            <a: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	Реално изплатените средства – </a:t>
            </a:r>
            <a:r>
              <a:rPr lang="bg-BG" sz="16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bg-BG" sz="16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085 </a:t>
            </a:r>
            <a:r>
              <a:rPr lang="bg-BG" sz="16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646,96 лв.</a:t>
            </a:r>
            <a: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bg-BG" sz="16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16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16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	</a:t>
            </a:r>
            <a:r>
              <a:rPr lang="bg-BG" sz="16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Верифицирани </a:t>
            </a:r>
            <a:r>
              <a:rPr lang="bg-BG" sz="16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– </a:t>
            </a:r>
            <a:r>
              <a:rPr lang="bg-BG" sz="16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1 996 </a:t>
            </a:r>
            <a:r>
              <a:rPr lang="bg-BG" sz="16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154,11 лв.</a:t>
            </a:r>
            <a:endParaRPr lang="bg-BG" sz="1600" b="1" cap="none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55923" y="1366931"/>
            <a:ext cx="8829313" cy="750706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Изпълнение на Приоритетна ос 4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„Техническа помощ“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336" y="2823240"/>
            <a:ext cx="4409313" cy="369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712448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3" y="2195513"/>
            <a:ext cx="9718157" cy="4536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4"/>
          <p:cNvSpPr txBox="1">
            <a:spLocks/>
          </p:cNvSpPr>
          <p:nvPr/>
        </p:nvSpPr>
        <p:spPr>
          <a:xfrm>
            <a:off x="555923" y="1366931"/>
            <a:ext cx="8829313" cy="750706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Суми застрашени от загуба по правилото </a:t>
            </a:r>
            <a:r>
              <a:rPr lang="en-US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N+3 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автоматично освобождаване на 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</a:t>
            </a:r>
            <a:r>
              <a:rPr lang="en-US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3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4" y="1983843"/>
            <a:ext cx="9763918" cy="4565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4"/>
          <p:cNvSpPr txBox="1">
            <a:spLocks/>
          </p:cNvSpPr>
          <p:nvPr/>
        </p:nvSpPr>
        <p:spPr>
          <a:xfrm>
            <a:off x="609088" y="1207436"/>
            <a:ext cx="8829313" cy="750706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Суми застрашени от загуба по правилото </a:t>
            </a:r>
            <a:r>
              <a:rPr lang="en-US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N+3 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автоматично освобождаване на средства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731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>
            <p:extLst>
              <p:ext uri="{D42A27DB-BD31-4B8C-83A1-F6EECF244321}">
                <p14:modId xmlns="" xmlns:p14="http://schemas.microsoft.com/office/powerpoint/2010/main" val="2807568137"/>
              </p:ext>
            </p:extLst>
          </p:nvPr>
        </p:nvGraphicFramePr>
        <p:xfrm>
          <a:off x="467832" y="2764465"/>
          <a:ext cx="9438167" cy="4093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8" name="Chart 17"/>
          <p:cNvGraphicFramePr/>
          <p:nvPr>
            <p:extLst>
              <p:ext uri="{D42A27DB-BD31-4B8C-83A1-F6EECF244321}">
                <p14:modId xmlns="" xmlns:p14="http://schemas.microsoft.com/office/powerpoint/2010/main" val="3709746789"/>
              </p:ext>
            </p:extLst>
          </p:nvPr>
        </p:nvGraphicFramePr>
        <p:xfrm>
          <a:off x="325929" y="2360427"/>
          <a:ext cx="9268048" cy="4438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6" name="Content Placeholder 4"/>
          <p:cNvSpPr txBox="1">
            <a:spLocks/>
          </p:cNvSpPr>
          <p:nvPr/>
        </p:nvSpPr>
        <p:spPr>
          <a:xfrm>
            <a:off x="325929" y="1169580"/>
            <a:ext cx="9254000" cy="113768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Сравнителен анализ на относителните дялове на индикаторите за резултат по Приоритетна ос 2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bg-BG" sz="18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(на база верифицирани стойности)</a:t>
            </a:r>
            <a:endParaRPr lang="bg-BG" sz="18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15750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10041" y="1155753"/>
            <a:ext cx="8921076" cy="567825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 за резултат по Приоритетна ос 3 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47" r="6001" b="16682"/>
          <a:stretch/>
        </p:blipFill>
        <p:spPr bwMode="auto">
          <a:xfrm>
            <a:off x="31895" y="1798859"/>
            <a:ext cx="4944156" cy="3698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311" r="6191" b="16682"/>
          <a:stretch/>
        </p:blipFill>
        <p:spPr bwMode="auto">
          <a:xfrm>
            <a:off x="5082380" y="1798859"/>
            <a:ext cx="4795271" cy="3698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20" r="4959" b="18246"/>
          <a:stretch/>
        </p:blipFill>
        <p:spPr bwMode="auto">
          <a:xfrm>
            <a:off x="2594359" y="3154769"/>
            <a:ext cx="4976042" cy="3628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502897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7579" y="2264229"/>
            <a:ext cx="9906000" cy="470698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200" b="1" cap="non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Дял</a:t>
            </a:r>
            <a:r>
              <a:rPr lang="ru-RU" sz="22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30-34-годишните </a:t>
            </a:r>
            <a:r>
              <a:rPr lang="ru-RU" sz="2200" b="1" cap="non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завършили</a:t>
            </a:r>
            <a:r>
              <a:rPr lang="ru-RU" sz="22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cap="non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висше</a:t>
            </a:r>
            <a:r>
              <a:rPr lang="ru-RU" sz="22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образование, от </a:t>
            </a:r>
            <a:r>
              <a:rPr lang="ru-RU" sz="2200" b="1" cap="non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включените</a:t>
            </a:r>
            <a:r>
              <a:rPr lang="ru-RU" sz="22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b="1" cap="non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дейности</a:t>
            </a:r>
            <a:r>
              <a:rPr lang="ru-RU" sz="2200" b="1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ОП</a:t>
            </a:r>
            <a:endParaRPr lang="bg-BG" sz="2200" b="1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10041" y="1400311"/>
            <a:ext cx="8921076" cy="750706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Актуални данни за макроиндикаторите за резултат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ОП НОИР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5" y="3022238"/>
            <a:ext cx="5015576" cy="383576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</p:pic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482" y="3022238"/>
            <a:ext cx="4889319" cy="3835762"/>
          </a:xfrm>
          <a:prstGeom prst="rect">
            <a:avLst/>
          </a:prstGeom>
          <a:noFill/>
          <a:ln>
            <a:solidFill>
              <a:schemeClr val="tx2">
                <a:lumMod val="9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970579" y="2338660"/>
            <a:ext cx="4935421" cy="738664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Дял </a:t>
            </a:r>
            <a:r>
              <a:rPr lang="ru-RU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 %) на </a:t>
            </a:r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30-34-годишните завършили висше образование, от включените в дейности по </a:t>
            </a:r>
            <a:r>
              <a:rPr lang="ru-RU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 </a:t>
            </a:r>
          </a:p>
          <a:p>
            <a:pPr algn="r"/>
            <a:r>
              <a:rPr lang="ru-RU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целева стойност 36%</a:t>
            </a:r>
            <a:r>
              <a:rPr lang="ru-RU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bg-BG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555" y="2343109"/>
            <a:ext cx="4989927" cy="73866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Дял </a:t>
            </a:r>
            <a:r>
              <a:rPr lang="ru-RU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 %) на </a:t>
            </a:r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преждевременно напусналите училище </a:t>
            </a:r>
            <a:r>
              <a:rPr lang="ru-RU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лица </a:t>
            </a:r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възраст между 18 и 24 г., включени в дейности по </a:t>
            </a:r>
            <a:r>
              <a:rPr lang="ru-RU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 (целева стойност 11%)</a:t>
            </a:r>
            <a:endParaRPr lang="bg-BG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5182" y="3177470"/>
            <a:ext cx="344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018" y="3234173"/>
            <a:ext cx="344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043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10041" y="1222744"/>
            <a:ext cx="8921076" cy="745393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 за резултат по ОП НОИР – </a:t>
            </a:r>
            <a:r>
              <a:rPr lang="bg-BG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2020г.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актуално състояние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="" xmlns:p14="http://schemas.microsoft.com/office/powerpoint/2010/main" val="113981454"/>
              </p:ext>
            </p:extLst>
          </p:nvPr>
        </p:nvGraphicFramePr>
        <p:xfrm>
          <a:off x="0" y="2166937"/>
          <a:ext cx="9906000" cy="4691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36993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/>
          <p:cNvSpPr txBox="1">
            <a:spLocks/>
          </p:cNvSpPr>
          <p:nvPr/>
        </p:nvSpPr>
        <p:spPr>
          <a:xfrm>
            <a:off x="510041" y="1166385"/>
            <a:ext cx="8921076" cy="832526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 включени в Рамка за изпълнение на ОП НОИР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(на база верифицирани стойности)-</a:t>
            </a:r>
            <a:r>
              <a:rPr lang="bg-BG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 г.</a:t>
            </a:r>
            <a:endParaRPr lang="bg-BG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17" y="2048172"/>
            <a:ext cx="9679749" cy="443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78958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8" y="2595563"/>
            <a:ext cx="6096000" cy="3389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510041" y="1166385"/>
            <a:ext cx="8921076" cy="832526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 включени в Рамка за изпълнение на ОП НОИР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(на база верифицирани стойности)... продължение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54670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180754" y="1095153"/>
            <a:ext cx="9725246" cy="1020725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  включени в Рамка на изпълнение на ОП </a:t>
            </a: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НОИР </a:t>
            </a: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актуално 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състояние</a:t>
            </a:r>
            <a:r>
              <a:rPr lang="en-US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проблеми с постигане на етапните цели до 2018 г.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="" xmlns:p14="http://schemas.microsoft.com/office/powerpoint/2010/main" val="1948870578"/>
              </p:ext>
            </p:extLst>
          </p:nvPr>
        </p:nvGraphicFramePr>
        <p:xfrm>
          <a:off x="0" y="2166937"/>
          <a:ext cx="9906000" cy="4691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358129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659232" y="2286000"/>
            <a:ext cx="9058925" cy="45720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20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Стартиране на широк консултативен процес за изготвяне на предложения за промяна в концептуалната рамка на ОП НОИР по отношение на базисните категории и оптимизиране на индикаторите.</a:t>
            </a:r>
            <a: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Провеждане на тематични работни срещи със заинтересованите страни:  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МОН – дирекции „ПСРИО"; „ПО";</a:t>
            </a:r>
            <a: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„ПОО"„ВО";</a:t>
            </a:r>
            <a: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„Наука"; „СПУО</a:t>
            </a:r>
            <a: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Представители на НСИ, ОПИК, МФ/НФ, ИА ОСЕС, АМС/ЦКЗ, СКУСЕС;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Представители на главни дирекции в ЕК.</a:t>
            </a:r>
            <a:r>
              <a:rPr lang="ru-RU" sz="20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sz="2000" b="1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467833" y="1190848"/>
            <a:ext cx="9094226" cy="103135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за действие за </a:t>
            </a: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предприемане </a:t>
            </a:r>
            <a:r>
              <a:rPr lang="ru-RU" sz="2400" b="1" dirty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коригиращи мерки при изпълнението на индикаторите за резултат по ОП </a:t>
            </a: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НОИР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0367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879"/>
          <a:stretch/>
        </p:blipFill>
        <p:spPr bwMode="auto">
          <a:xfrm>
            <a:off x="336848" y="2115889"/>
            <a:ext cx="9091034" cy="474211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0" y="1148316"/>
            <a:ext cx="9562059" cy="978196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Ръководители на УО на ОП НОИР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https://www.wmich.edu/facdev/Leadership%20Pic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o="urn:schemas-microsoft-com:office:office" xmlns:v="urn:schemas-microsoft-com:vml" xmlns:w10="urn:schemas-microsoft-com:office:word" xmlns:w="http://schemas.openxmlformats.org/wordprocessingml/2006/main" xmlns="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5369442" y="0"/>
            <a:ext cx="4536558" cy="2073349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:pic="http://schemas.openxmlformats.org/drawingml/2006/picture" xmlns:o="urn:schemas-microsoft-com:office:office" xmlns:v="urn:schemas-microsoft-com:vml" xmlns:w10="urn:schemas-microsoft-com:office:word" xmlns:w="http://schemas.openxmlformats.org/wordprocessingml/2006/main" xmlns="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8131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409" y="2052084"/>
            <a:ext cx="6588641" cy="3806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4"/>
          <p:cNvSpPr txBox="1">
            <a:spLocks/>
          </p:cNvSpPr>
          <p:nvPr/>
        </p:nvSpPr>
        <p:spPr>
          <a:xfrm>
            <a:off x="467833" y="1201481"/>
            <a:ext cx="9094226" cy="515679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  <a:sp3d extrusionH="57150">
              <a:bevelT w="38100" h="38100"/>
            </a:sp3d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</a:pPr>
            <a:r>
              <a:rPr lang="ru-RU" sz="24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Експертният състав на УО на ОП НОИР</a:t>
            </a: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http://www.genesispc.co.uk/images/computer-class.gif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o="urn:schemas-microsoft-com:office:office" xmlns:v="urn:schemas-microsoft-com:vml" xmlns:w10="urn:schemas-microsoft-com:office:word" xmlns:w="http://schemas.openxmlformats.org/wordprocessingml/2006/main" xmlns="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48856" y="1176191"/>
            <a:ext cx="5550195" cy="4505618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:pic="http://schemas.openxmlformats.org/drawingml/2006/picture" xmlns:o="urn:schemas-microsoft-com:office:office" xmlns:v="urn:schemas-microsoft-com:vml" xmlns:w10="urn:schemas-microsoft-com:office:word" xmlns:w="http://schemas.openxmlformats.org/wordprocessingml/2006/main" xmlns="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592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555921" y="1791456"/>
            <a:ext cx="8829314" cy="3990891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bg-BG" sz="3200" b="1" cap="none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БЛАГОДАРЯ ЗА ВНИМАНИЕТО!</a:t>
            </a:r>
            <a:endParaRPr lang="en-GB" sz="3200" b="1" cap="none" dirty="0">
              <a:ln/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325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5311</TotalTime>
  <Words>494</Words>
  <Application>Microsoft Office PowerPoint</Application>
  <PresentationFormat>A4 Paper (210x297 mm)</PresentationFormat>
  <Paragraphs>83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Slice</vt:lpstr>
      <vt:lpstr>ОПЕРАТИВНА ПРОГРАМА  „НАУКА И ОБРАЗОВАНИЕ ЗА ИНТЕЛИГЕНТЕН РАСТЕЖ“  2014 – 2020 г.  НАПРЕДЪК  НА  ИЗПЪЛНЕНИЕТО  </vt:lpstr>
      <vt:lpstr>Slide 2</vt:lpstr>
      <vt:lpstr>Slide 3</vt:lpstr>
      <vt:lpstr>Slide 4</vt:lpstr>
      <vt:lpstr>Slide 5</vt:lpstr>
      <vt:lpstr>Slide 6</vt:lpstr>
      <vt:lpstr>Обявени за кандидатстване 2 процедури за предоставяне на БФП чрез подбор на проектни предложения  на обща стойност 350 000 000 лв. : - „Изграждане и развитие на центрове за върхови постижения“ –                                                                                                                         200 000 000 лв.; -  „Изграждане и развитие на центрове за компетентност“ – 150 000 000 лв. </vt:lpstr>
      <vt:lpstr>Обявени за кандидатстване 9 процедури на обща стойност 255 611 000,00 лв., от тях: - 6 за директно предоставяне на БФП;  - 1 процедура за подбор на проекти - сключени 17 договора в процес на изпълнение; - 2 процедури  предложени за прекратяване; - Договорени средства – 192 104 228.82 лв.; - Реално изплатени средства – 88 053 535,99 лв.; - Верифицирани средства – 56 305 739,61 лв.</vt:lpstr>
      <vt:lpstr>Slide 9</vt:lpstr>
      <vt:lpstr>6 стартирали процедури за кандидатстване на стойност 175 500 000,00 лв. - 4 процедури в процес на изпълнение (2 за директно предоставяне на БФП и 2 за подбор на проекти със сключени общо 121 договора в процес на изпълнение);  - ВОМР (в процес на оценяване на 23 стратегии с мерки по ОП НОИР); - Интегрирани мерки за достъп до образование (подготовка на насоки ); - Договорени средства – 75 551 962,14 лв.;  - Реално изплатени средства – 29 202 495,36 лв.;  - Верифицирани средства – 14 181 910,79 лв.</vt:lpstr>
      <vt:lpstr>Slide 11</vt:lpstr>
      <vt:lpstr>- Издадени са 6 заповеди на министъра на образованието и науката за предоставяне на БФП по бюджетни линии, съгласно финансовите планове по ПО 4; - Размерът на предоставените средства е общо 23 969 206,30 лв.; - Реално изплатените средства – 3 085 646,96 лв.; - Верифицирани средства – 1 996 154,11 лв.</vt:lpstr>
      <vt:lpstr>Slide 13</vt:lpstr>
      <vt:lpstr>Slide 14</vt:lpstr>
      <vt:lpstr>Slide 15</vt:lpstr>
      <vt:lpstr>Slide 16</vt:lpstr>
      <vt:lpstr>Дял на 30-34-годишните завършили висше образование, от включените в дейности по ОП</vt:lpstr>
      <vt:lpstr>Slide 18</vt:lpstr>
      <vt:lpstr>Slide 19</vt:lpstr>
      <vt:lpstr>Slide 20</vt:lpstr>
      <vt:lpstr>Slide 21</vt:lpstr>
      <vt:lpstr> 1. Стартиране на широк консултативен процес за изготвяне на предложения за промяна в концептуалната рамка на ОП НОИР по отношение на базисните категории и оптимизиране на индикаторите. 2. Провеждане на тематични работни срещи със заинтересованите страни:   -  МОН – дирекции „ПСРИО"; „ПО"; „ПОО"„ВО"; „Наука"; „СПУО”; - Представители на НСИ, ОПИК, МФ/НФ, ИА ОСЕС, АМС/ЦКЗ, СКУСЕС; - Представители на главни дирекции в ЕК. </vt:lpstr>
      <vt:lpstr>Slide 23</vt:lpstr>
      <vt:lpstr>Slide 24</vt:lpstr>
      <vt:lpstr>БЛАГОДАРЯ ЗА ВНИМАНИЕТО!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Asen P Petrov</dc:creator>
  <cp:lastModifiedBy>m.kaloyanova</cp:lastModifiedBy>
  <cp:revision>273</cp:revision>
  <dcterms:created xsi:type="dcterms:W3CDTF">2016-05-13T12:08:51Z</dcterms:created>
  <dcterms:modified xsi:type="dcterms:W3CDTF">2017-11-22T09:04:31Z</dcterms:modified>
</cp:coreProperties>
</file>