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5" r:id="rId3"/>
    <p:sldMasterId id="2147483689" r:id="rId4"/>
    <p:sldMasterId id="2147483701" r:id="rId5"/>
    <p:sldMasterId id="2147483714" r:id="rId6"/>
  </p:sldMasterIdLst>
  <p:notesMasterIdLst>
    <p:notesMasterId r:id="rId35"/>
  </p:notesMasterIdLst>
  <p:handoutMasterIdLst>
    <p:handoutMasterId r:id="rId36"/>
  </p:handoutMasterIdLst>
  <p:sldIdLst>
    <p:sldId id="333" r:id="rId7"/>
    <p:sldId id="359" r:id="rId8"/>
    <p:sldId id="342" r:id="rId9"/>
    <p:sldId id="338" r:id="rId10"/>
    <p:sldId id="336" r:id="rId11"/>
    <p:sldId id="349" r:id="rId12"/>
    <p:sldId id="355" r:id="rId13"/>
    <p:sldId id="339" r:id="rId14"/>
    <p:sldId id="350" r:id="rId15"/>
    <p:sldId id="351" r:id="rId16"/>
    <p:sldId id="353" r:id="rId17"/>
    <p:sldId id="354" r:id="rId18"/>
    <p:sldId id="340" r:id="rId19"/>
    <p:sldId id="341" r:id="rId20"/>
    <p:sldId id="329" r:id="rId21"/>
    <p:sldId id="331" r:id="rId22"/>
    <p:sldId id="360" r:id="rId23"/>
    <p:sldId id="361" r:id="rId24"/>
    <p:sldId id="343" r:id="rId25"/>
    <p:sldId id="344" r:id="rId26"/>
    <p:sldId id="345" r:id="rId27"/>
    <p:sldId id="346" r:id="rId28"/>
    <p:sldId id="357" r:id="rId29"/>
    <p:sldId id="347" r:id="rId30"/>
    <p:sldId id="348" r:id="rId31"/>
    <p:sldId id="358" r:id="rId32"/>
    <p:sldId id="362" r:id="rId33"/>
    <p:sldId id="284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3399"/>
    <a:srgbClr val="66FF99"/>
    <a:srgbClr val="FFFF99"/>
    <a:srgbClr val="FACC7A"/>
    <a:srgbClr val="F7BBC8"/>
    <a:srgbClr val="66FFFF"/>
    <a:srgbClr val="FF7C80"/>
    <a:srgbClr val="CC99FF"/>
    <a:srgbClr val="E2F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22" autoAdjust="0"/>
  </p:normalViewPr>
  <p:slideViewPr>
    <p:cSldViewPr snapToGrid="0">
      <p:cViewPr varScale="1">
        <p:scale>
          <a:sx n="110" d="100"/>
          <a:sy n="110" d="100"/>
        </p:scale>
        <p:origin x="59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5706"/>
    </p:cViewPr>
  </p:sorterViewPr>
  <p:notesViewPr>
    <p:cSldViewPr snapToGrid="0">
      <p:cViewPr varScale="1">
        <p:scale>
          <a:sx n="70" d="100"/>
          <a:sy n="70" d="100"/>
        </p:scale>
        <p:origin x="-3294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4BE6D5-C270-413A-9977-83D3278D89C1}" type="doc">
      <dgm:prSet loTypeId="urn:microsoft.com/office/officeart/2005/8/layout/vList5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F5768C79-9F93-402F-9F95-B909DC58B64F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bg-BG" altLang="bg-BG" sz="2400" b="1" u="sng" dirty="0" smtClean="0">
              <a:solidFill>
                <a:srgbClr val="006600"/>
              </a:solidFill>
              <a:effectLst/>
            </a:rPr>
            <a:t>Приоритетна ос 1: </a:t>
          </a:r>
          <a:endParaRPr lang="en-US" altLang="bg-BG" sz="2400" b="1" u="sng" dirty="0" smtClean="0">
            <a:solidFill>
              <a:srgbClr val="006600"/>
            </a:solidFill>
            <a:effectLst/>
          </a:endParaRPr>
        </a:p>
        <a:p>
          <a:pPr>
            <a:spcAft>
              <a:spcPts val="0"/>
            </a:spcAft>
          </a:pPr>
          <a:r>
            <a:rPr lang="bg-BG" altLang="bg-BG" sz="2400" b="1" dirty="0" smtClean="0">
              <a:solidFill>
                <a:srgbClr val="003399"/>
              </a:solidFill>
              <a:effectLst/>
            </a:rPr>
            <a:t>Научни изследвания и технологично развитие </a:t>
          </a:r>
        </a:p>
        <a:p>
          <a:pPr rtl="0">
            <a:spcAft>
              <a:spcPts val="0"/>
            </a:spcAft>
          </a:pPr>
          <a:r>
            <a:rPr lang="bg-BG" sz="2400" b="1" dirty="0" smtClean="0">
              <a:solidFill>
                <a:srgbClr val="006600"/>
              </a:solidFill>
              <a:effectLst/>
            </a:rPr>
            <a:t>ЕФРР: 56</a:t>
          </a:r>
          <a:r>
            <a:rPr lang="en-US" sz="2400" b="1" dirty="0" smtClean="0">
              <a:solidFill>
                <a:srgbClr val="006600"/>
              </a:solidFill>
              <a:effectLst/>
            </a:rPr>
            <a:t>0</a:t>
          </a:r>
          <a:r>
            <a:rPr lang="en-US" altLang="bg-BG" sz="2400" b="1" dirty="0" smtClean="0">
              <a:solidFill>
                <a:srgbClr val="006600"/>
              </a:solidFill>
              <a:effectLst/>
              <a:latin typeface="+mn-lt"/>
            </a:rPr>
            <a:t> </a:t>
          </a:r>
          <a:r>
            <a:rPr lang="bg-BG" altLang="bg-BG" sz="2400" b="1" dirty="0" smtClean="0">
              <a:solidFill>
                <a:srgbClr val="006600"/>
              </a:solidFill>
              <a:effectLst/>
              <a:latin typeface="+mn-lt"/>
            </a:rPr>
            <a:t>млн. лв.</a:t>
          </a:r>
          <a:endParaRPr lang="en-US" sz="2400" b="1" dirty="0">
            <a:solidFill>
              <a:srgbClr val="006600"/>
            </a:solidFill>
            <a:effectLst/>
          </a:endParaRPr>
        </a:p>
      </dgm:t>
    </dgm:pt>
    <dgm:pt modelId="{3F4F94B3-5757-4ADB-8643-2AB036F49187}" type="parTrans" cxnId="{F2CF5E75-8FD9-460C-AD41-BC6EE6F8E0B3}">
      <dgm:prSet/>
      <dgm:spPr/>
      <dgm:t>
        <a:bodyPr/>
        <a:lstStyle/>
        <a:p>
          <a:endParaRPr lang="en-US"/>
        </a:p>
      </dgm:t>
    </dgm:pt>
    <dgm:pt modelId="{EA989002-6DA5-4EBA-B07A-DCEA521E556E}" type="sibTrans" cxnId="{F2CF5E75-8FD9-460C-AD41-BC6EE6F8E0B3}">
      <dgm:prSet/>
      <dgm:spPr/>
      <dgm:t>
        <a:bodyPr/>
        <a:lstStyle/>
        <a:p>
          <a:endParaRPr lang="en-US"/>
        </a:p>
      </dgm:t>
    </dgm:pt>
    <dgm:pt modelId="{A9A27B5A-BBBA-49AE-8094-8A8A7BA77F0F}">
      <dgm:prSet phldrT="[Tex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pPr algn="l" rtl="0"/>
          <a:r>
            <a:rPr lang="bg-BG" sz="2200" b="1" u="sng" dirty="0" smtClean="0">
              <a:solidFill>
                <a:srgbClr val="003399"/>
              </a:solidFill>
              <a:effectLst/>
            </a:rPr>
            <a:t>Тематична</a:t>
          </a:r>
          <a:r>
            <a:rPr lang="bg-BG" sz="2200" b="1" u="sng" baseline="0" dirty="0" smtClean="0">
              <a:solidFill>
                <a:srgbClr val="003399"/>
              </a:solidFill>
              <a:effectLst/>
            </a:rPr>
            <a:t> цел</a:t>
          </a:r>
          <a:r>
            <a:rPr lang="bg-BG" altLang="bg-BG" sz="2200" b="1" u="sng" dirty="0" smtClean="0">
              <a:solidFill>
                <a:srgbClr val="003399"/>
              </a:solidFill>
              <a:effectLst/>
            </a:rPr>
            <a:t> 1:</a:t>
          </a:r>
          <a:r>
            <a:rPr lang="en-US" altLang="bg-BG" sz="2200" b="1" dirty="0" smtClean="0">
              <a:effectLst/>
            </a:rPr>
            <a:t> </a:t>
          </a:r>
          <a:r>
            <a:rPr lang="bg-BG" sz="2200" b="1" noProof="0" dirty="0" smtClean="0">
              <a:effectLst/>
            </a:rPr>
            <a:t>Засилване на научноизследователската дейност, технологичното развитие и иновациите</a:t>
          </a:r>
          <a:endParaRPr lang="en-US" sz="2200" b="1" dirty="0">
            <a:effectLst/>
          </a:endParaRPr>
        </a:p>
      </dgm:t>
    </dgm:pt>
    <dgm:pt modelId="{5DD55EE9-68FB-44F6-BF0E-945BB03C4E08}" type="parTrans" cxnId="{F2EAD143-89DA-4A60-B275-C0C331C874CC}">
      <dgm:prSet/>
      <dgm:spPr/>
      <dgm:t>
        <a:bodyPr/>
        <a:lstStyle/>
        <a:p>
          <a:endParaRPr lang="en-US"/>
        </a:p>
      </dgm:t>
    </dgm:pt>
    <dgm:pt modelId="{4CE66381-8C5D-4366-8F81-0B27316659ED}" type="sibTrans" cxnId="{F2EAD143-89DA-4A60-B275-C0C331C874CC}">
      <dgm:prSet/>
      <dgm:spPr/>
      <dgm:t>
        <a:bodyPr/>
        <a:lstStyle/>
        <a:p>
          <a:endParaRPr lang="en-US"/>
        </a:p>
      </dgm:t>
    </dgm:pt>
    <dgm:pt modelId="{C2A5D194-F62A-4D06-8685-745B9DA00D28}">
      <dgm:prSet phldrT="[Text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bg-BG" altLang="bg-BG" sz="2400" b="1" u="sng" dirty="0" smtClean="0">
              <a:solidFill>
                <a:srgbClr val="006600"/>
              </a:solidFill>
              <a:effectLst/>
            </a:rPr>
            <a:t>Приоритетна ос 2: </a:t>
          </a:r>
          <a:endParaRPr lang="en-US" altLang="bg-BG" sz="2400" b="1" u="sng" dirty="0" smtClean="0">
            <a:solidFill>
              <a:srgbClr val="006600"/>
            </a:solidFill>
            <a:effectLst/>
          </a:endParaRPr>
        </a:p>
        <a:p>
          <a:pPr rtl="0">
            <a:spcAft>
              <a:spcPts val="0"/>
            </a:spcAft>
          </a:pPr>
          <a:r>
            <a:rPr lang="bg-BG" altLang="bg-BG" sz="2400" b="1" noProof="0" dirty="0" smtClean="0">
              <a:solidFill>
                <a:srgbClr val="003399"/>
              </a:solidFill>
              <a:effectLst/>
            </a:rPr>
            <a:t>Образование и учене</a:t>
          </a:r>
          <a:endParaRPr lang="en-US" altLang="bg-BG" sz="2400" b="1" noProof="0" dirty="0" smtClean="0">
            <a:solidFill>
              <a:srgbClr val="003399"/>
            </a:solidFill>
            <a:effectLst/>
          </a:endParaRPr>
        </a:p>
        <a:p>
          <a:pPr rtl="0">
            <a:spcAft>
              <a:spcPts val="0"/>
            </a:spcAft>
          </a:pPr>
          <a:r>
            <a:rPr lang="bg-BG" altLang="bg-BG" sz="2400" b="1" noProof="0" dirty="0" smtClean="0">
              <a:solidFill>
                <a:srgbClr val="003399"/>
              </a:solidFill>
              <a:effectLst/>
            </a:rPr>
            <a:t>през целия живот</a:t>
          </a:r>
        </a:p>
        <a:p>
          <a:pPr rtl="0">
            <a:spcAft>
              <a:spcPts val="0"/>
            </a:spcAft>
          </a:pPr>
          <a:r>
            <a:rPr lang="bg-BG" sz="2400" b="1" dirty="0" smtClean="0">
              <a:solidFill>
                <a:srgbClr val="006600"/>
              </a:solidFill>
              <a:effectLst/>
            </a:rPr>
            <a:t>ЕСФ: 505</a:t>
          </a:r>
          <a:r>
            <a:rPr lang="bg-BG" altLang="bg-BG" sz="2400" b="1" dirty="0" smtClean="0">
              <a:solidFill>
                <a:srgbClr val="006600"/>
              </a:solidFill>
              <a:effectLst/>
              <a:latin typeface="+mn-lt"/>
            </a:rPr>
            <a:t> млн. лв.</a:t>
          </a:r>
          <a:endParaRPr lang="en-US" sz="2400" b="1" dirty="0">
            <a:solidFill>
              <a:srgbClr val="006600"/>
            </a:solidFill>
            <a:effectLst/>
          </a:endParaRPr>
        </a:p>
      </dgm:t>
    </dgm:pt>
    <dgm:pt modelId="{9AB69DAD-8291-4BBE-818C-87905212EE31}" type="parTrans" cxnId="{91899AEC-9968-4961-8563-BF437165E2B3}">
      <dgm:prSet/>
      <dgm:spPr/>
      <dgm:t>
        <a:bodyPr/>
        <a:lstStyle/>
        <a:p>
          <a:endParaRPr lang="en-US"/>
        </a:p>
      </dgm:t>
    </dgm:pt>
    <dgm:pt modelId="{4DCC8262-C6FB-4EA8-8403-4ED8188E5441}" type="sibTrans" cxnId="{91899AEC-9968-4961-8563-BF437165E2B3}">
      <dgm:prSet/>
      <dgm:spPr/>
      <dgm:t>
        <a:bodyPr/>
        <a:lstStyle/>
        <a:p>
          <a:endParaRPr lang="en-US"/>
        </a:p>
      </dgm:t>
    </dgm:pt>
    <dgm:pt modelId="{F91BD16B-D135-4DE2-89FA-FDBAC7AC2F35}">
      <dgm:prSet phldrT="[Text]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pPr rtl="0"/>
          <a:r>
            <a:rPr lang="bg-BG" b="1" u="sng" dirty="0" smtClean="0">
              <a:solidFill>
                <a:srgbClr val="003399"/>
              </a:solidFill>
              <a:effectLst/>
            </a:rPr>
            <a:t>Тематична</a:t>
          </a:r>
          <a:r>
            <a:rPr lang="bg-BG" b="1" u="sng" baseline="0" dirty="0" smtClean="0">
              <a:solidFill>
                <a:srgbClr val="003399"/>
              </a:solidFill>
              <a:effectLst/>
            </a:rPr>
            <a:t> цел</a:t>
          </a:r>
          <a:r>
            <a:rPr kumimoji="0" lang="ru-RU" altLang="bg-BG" b="1" i="0" u="sng" strike="noStrike" cap="none" spc="0" normalizeH="0" baseline="0" noProof="0" dirty="0" smtClean="0">
              <a:ln/>
              <a:solidFill>
                <a:srgbClr val="003399"/>
              </a:solidFill>
              <a:effectLst/>
              <a:uLnTx/>
              <a:uFillTx/>
              <a:latin typeface="+mn-lt"/>
            </a:rPr>
            <a:t> 10: </a:t>
          </a:r>
          <a:r>
            <a:rPr kumimoji="0" lang="bg-BG" altLang="bg-BG" b="1" i="0" u="none" strike="noStrike" cap="none" spc="0" normalizeH="0" baseline="0" noProof="0" dirty="0" smtClean="0">
              <a:ln/>
              <a:effectLst/>
              <a:uLnTx/>
              <a:uFillTx/>
              <a:latin typeface="+mn-lt"/>
            </a:rPr>
            <a:t>Инвестиции в образованието, обучението, включително професионално обучение за придобиване на умения и ученето през целия </a:t>
          </a:r>
          <a:r>
            <a:rPr kumimoji="0" lang="ru-RU" altLang="bg-BG" b="1" i="0" u="none" strike="noStrike" cap="none" spc="0" normalizeH="0" baseline="0" noProof="0" dirty="0" smtClean="0">
              <a:ln/>
              <a:effectLst/>
              <a:uLnTx/>
              <a:uFillTx/>
              <a:latin typeface="+mn-lt"/>
            </a:rPr>
            <a:t>живот</a:t>
          </a:r>
          <a:endParaRPr lang="en-US" b="1" dirty="0">
            <a:effectLst/>
          </a:endParaRPr>
        </a:p>
      </dgm:t>
    </dgm:pt>
    <dgm:pt modelId="{79221EAE-DED5-4033-ADA6-80BDE09691EA}" type="parTrans" cxnId="{40D76129-6120-481F-8DF8-0FC04F3512BE}">
      <dgm:prSet/>
      <dgm:spPr/>
      <dgm:t>
        <a:bodyPr/>
        <a:lstStyle/>
        <a:p>
          <a:endParaRPr lang="en-US"/>
        </a:p>
      </dgm:t>
    </dgm:pt>
    <dgm:pt modelId="{9D7B158F-4359-4D00-93D9-6A718CDB1D92}" type="sibTrans" cxnId="{40D76129-6120-481F-8DF8-0FC04F3512BE}">
      <dgm:prSet/>
      <dgm:spPr/>
      <dgm:t>
        <a:bodyPr/>
        <a:lstStyle/>
        <a:p>
          <a:endParaRPr lang="en-US"/>
        </a:p>
      </dgm:t>
    </dgm:pt>
    <dgm:pt modelId="{9756F7DC-FC32-40C5-824D-B41D159822ED}">
      <dgm:prSet phldrT="[Text]" custT="1"/>
      <dgm:spPr>
        <a:solidFill>
          <a:srgbClr val="F7BBC8"/>
        </a:solidFill>
      </dgm:spPr>
      <dgm:t>
        <a:bodyPr/>
        <a:lstStyle/>
        <a:p>
          <a:pPr>
            <a:spcAft>
              <a:spcPts val="0"/>
            </a:spcAft>
          </a:pPr>
          <a:r>
            <a:rPr lang="bg-BG" altLang="bg-BG" sz="2400" b="1" u="sng" dirty="0" smtClean="0">
              <a:solidFill>
                <a:srgbClr val="006600"/>
              </a:solidFill>
              <a:effectLst/>
            </a:rPr>
            <a:t>Приоритетна ос 3: </a:t>
          </a:r>
          <a:endParaRPr lang="en-US" altLang="bg-BG" sz="2400" b="1" u="sng" dirty="0" smtClean="0">
            <a:solidFill>
              <a:srgbClr val="006600"/>
            </a:solidFill>
            <a:effectLst/>
          </a:endParaRPr>
        </a:p>
        <a:p>
          <a:pPr rtl="0">
            <a:spcAft>
              <a:spcPts val="0"/>
            </a:spcAft>
          </a:pPr>
          <a:r>
            <a:rPr lang="bg-BG" altLang="bg-BG" sz="2400" b="1" dirty="0" smtClean="0">
              <a:solidFill>
                <a:srgbClr val="003399"/>
              </a:solidFill>
              <a:effectLst/>
            </a:rPr>
            <a:t>Образователна среда за активно социално приобщаване</a:t>
          </a:r>
        </a:p>
        <a:p>
          <a:pPr rtl="0">
            <a:spcAft>
              <a:spcPct val="35000"/>
            </a:spcAft>
          </a:pPr>
          <a:r>
            <a:rPr lang="bg-BG" sz="2400" b="1" dirty="0" smtClean="0">
              <a:solidFill>
                <a:srgbClr val="006600"/>
              </a:solidFill>
              <a:effectLst/>
            </a:rPr>
            <a:t>ЕСФ: 2</a:t>
          </a:r>
          <a:r>
            <a:rPr lang="en-US" sz="2400" b="1" dirty="0" smtClean="0">
              <a:solidFill>
                <a:srgbClr val="006600"/>
              </a:solidFill>
              <a:effectLst/>
            </a:rPr>
            <a:t>52</a:t>
          </a:r>
          <a:r>
            <a:rPr lang="bg-BG" altLang="bg-BG" sz="2400" b="1" dirty="0" smtClean="0">
              <a:solidFill>
                <a:srgbClr val="006600"/>
              </a:solidFill>
              <a:effectLst/>
              <a:latin typeface="+mn-lt"/>
            </a:rPr>
            <a:t> млн. лв.</a:t>
          </a:r>
          <a:endParaRPr lang="en-US" sz="2400" b="1" dirty="0">
            <a:solidFill>
              <a:srgbClr val="006600"/>
            </a:solidFill>
            <a:effectLst/>
          </a:endParaRPr>
        </a:p>
      </dgm:t>
    </dgm:pt>
    <dgm:pt modelId="{0C9C2769-AAF2-4E45-AF81-FAB08A05CCF0}" type="parTrans" cxnId="{C51D5E3B-84C8-4639-B86C-D78564C2D002}">
      <dgm:prSet/>
      <dgm:spPr/>
      <dgm:t>
        <a:bodyPr/>
        <a:lstStyle/>
        <a:p>
          <a:endParaRPr lang="en-US"/>
        </a:p>
      </dgm:t>
    </dgm:pt>
    <dgm:pt modelId="{1EB5B958-A3DB-4961-AAF7-2A39106A632C}" type="sibTrans" cxnId="{C51D5E3B-84C8-4639-B86C-D78564C2D002}">
      <dgm:prSet/>
      <dgm:spPr/>
      <dgm:t>
        <a:bodyPr/>
        <a:lstStyle/>
        <a:p>
          <a:endParaRPr lang="en-US"/>
        </a:p>
      </dgm:t>
    </dgm:pt>
    <dgm:pt modelId="{4CA292FF-FB2F-4655-B42D-78F779B44052}">
      <dgm:prSet phldrT="[Text]" custT="1"/>
      <dgm:spPr>
        <a:solidFill>
          <a:srgbClr val="F7BBC8">
            <a:alpha val="90000"/>
          </a:srgbClr>
        </a:solidFill>
      </dgm:spPr>
      <dgm:t>
        <a:bodyPr/>
        <a:lstStyle/>
        <a:p>
          <a:r>
            <a:rPr lang="bg-BG" sz="2200" b="1" u="sng" dirty="0" smtClean="0">
              <a:solidFill>
                <a:srgbClr val="003399"/>
              </a:solidFill>
              <a:effectLst/>
            </a:rPr>
            <a:t>Тематична</a:t>
          </a:r>
          <a:r>
            <a:rPr lang="bg-BG" sz="2200" b="1" u="sng" baseline="0" dirty="0" smtClean="0">
              <a:solidFill>
                <a:srgbClr val="003399"/>
              </a:solidFill>
              <a:effectLst/>
            </a:rPr>
            <a:t> цел</a:t>
          </a:r>
          <a:r>
            <a:rPr lang="bg-BG" sz="2200" b="1" u="sng" dirty="0" smtClean="0">
              <a:solidFill>
                <a:srgbClr val="003399"/>
              </a:solidFill>
              <a:effectLst/>
            </a:rPr>
            <a:t> 9:</a:t>
          </a:r>
          <a:r>
            <a:rPr lang="ru-RU" sz="2200" b="1" u="sng" dirty="0" smtClean="0">
              <a:solidFill>
                <a:srgbClr val="003399"/>
              </a:solidFill>
              <a:effectLst/>
            </a:rPr>
            <a:t> </a:t>
          </a:r>
          <a:r>
            <a:rPr lang="bg-BG" sz="2200" b="1" noProof="0" dirty="0" smtClean="0">
              <a:effectLst/>
            </a:rPr>
            <a:t>Насърчаване</a:t>
          </a:r>
          <a:r>
            <a:rPr lang="ru-RU" sz="2200" b="1" dirty="0" smtClean="0">
              <a:effectLst/>
            </a:rPr>
            <a:t> на </a:t>
          </a:r>
          <a:r>
            <a:rPr lang="bg-BG" sz="2200" b="1" noProof="0" dirty="0" smtClean="0">
              <a:effectLst/>
            </a:rPr>
            <a:t>социалното приобщаване, борба с бедността </a:t>
          </a:r>
          <a:r>
            <a:rPr lang="ru-RU" sz="2200" b="1" dirty="0" smtClean="0">
              <a:effectLst/>
            </a:rPr>
            <a:t>и всяка форма на дискриминация</a:t>
          </a:r>
          <a:endParaRPr lang="en-US" sz="2200" b="1" dirty="0">
            <a:effectLst/>
          </a:endParaRPr>
        </a:p>
      </dgm:t>
    </dgm:pt>
    <dgm:pt modelId="{9110D9AB-8FB4-4B62-A13B-469E1C02D7D1}" type="parTrans" cxnId="{B7E68A04-8744-4845-94C6-3657671D348C}">
      <dgm:prSet/>
      <dgm:spPr/>
      <dgm:t>
        <a:bodyPr/>
        <a:lstStyle/>
        <a:p>
          <a:endParaRPr lang="en-US"/>
        </a:p>
      </dgm:t>
    </dgm:pt>
    <dgm:pt modelId="{DF1EAB9B-BD76-4ED5-ACA5-E60E4109D72B}" type="sibTrans" cxnId="{B7E68A04-8744-4845-94C6-3657671D348C}">
      <dgm:prSet/>
      <dgm:spPr/>
      <dgm:t>
        <a:bodyPr/>
        <a:lstStyle/>
        <a:p>
          <a:endParaRPr lang="en-US"/>
        </a:p>
      </dgm:t>
    </dgm:pt>
    <dgm:pt modelId="{C2158895-B02B-48D7-8518-78367F4461BF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0"/>
          <a:r>
            <a:rPr kumimoji="0" lang="bg-BG" altLang="bg-BG" sz="2400" b="1" i="0" u="sng" strike="noStrike" cap="none" spc="0" normalizeH="0" baseline="0" noProof="0" dirty="0" smtClean="0">
              <a:ln/>
              <a:solidFill>
                <a:srgbClr val="006600"/>
              </a:solidFill>
              <a:effectLst/>
              <a:uLnTx/>
              <a:uFillTx/>
              <a:latin typeface="+mn-lt"/>
              <a:cs typeface="Arial" charset="0"/>
            </a:rPr>
            <a:t>Приоритетна ос 4:</a:t>
          </a:r>
          <a:r>
            <a:rPr kumimoji="0" lang="bg-BG" altLang="bg-BG" sz="2400" b="1" i="0" u="none" strike="noStrike" cap="none" spc="0" normalizeH="0" baseline="0" noProof="0" dirty="0" smtClean="0">
              <a:ln/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cs typeface="Arial" charset="0"/>
            </a:rPr>
            <a:t> </a:t>
          </a:r>
          <a:r>
            <a:rPr kumimoji="0" lang="bg-BG" altLang="bg-BG" sz="2400" b="1" i="0" u="none" strike="noStrike" cap="none" spc="0" normalizeH="0" baseline="0" noProof="0" dirty="0" smtClean="0">
              <a:ln/>
              <a:solidFill>
                <a:srgbClr val="003399"/>
              </a:solidFill>
              <a:effectLst/>
              <a:uLnTx/>
              <a:uFillTx/>
              <a:latin typeface="+mn-lt"/>
              <a:cs typeface="Arial" charset="0"/>
            </a:rPr>
            <a:t>Техническа помощ</a:t>
          </a:r>
          <a:r>
            <a:rPr kumimoji="0" lang="en-US" altLang="bg-BG" sz="2400" b="1" i="0" u="none" strike="noStrike" cap="none" spc="0" normalizeH="0" baseline="0" noProof="0" dirty="0" smtClean="0">
              <a:ln/>
              <a:solidFill>
                <a:srgbClr val="003399"/>
              </a:solidFill>
              <a:effectLst/>
              <a:uLnTx/>
              <a:uFillTx/>
              <a:latin typeface="+mn-lt"/>
              <a:cs typeface="Arial" charset="0"/>
            </a:rPr>
            <a:t>;</a:t>
          </a:r>
          <a:r>
            <a:rPr kumimoji="0" lang="bg-BG" altLang="bg-BG" sz="2400" b="1" i="0" u="none" strike="noStrike" cap="none" spc="0" normalizeH="0" baseline="0" noProof="0" dirty="0" smtClean="0">
              <a:ln/>
              <a:solidFill>
                <a:schemeClr val="tx1"/>
              </a:solidFill>
              <a:effectLst/>
              <a:uLnTx/>
              <a:uFillTx/>
              <a:latin typeface="+mn-lt"/>
              <a:cs typeface="Arial" charset="0"/>
            </a:rPr>
            <a:t> </a:t>
          </a:r>
          <a:r>
            <a:rPr kumimoji="0" lang="en-US" altLang="bg-BG" sz="2400" b="1" i="0" u="none" strike="noStrike" cap="none" spc="0" normalizeH="0" baseline="0" noProof="0" dirty="0" smtClean="0">
              <a:ln/>
              <a:solidFill>
                <a:schemeClr val="tx1"/>
              </a:solidFill>
              <a:effectLst/>
              <a:uLnTx/>
              <a:uFillTx/>
              <a:latin typeface="+mn-lt"/>
              <a:cs typeface="Arial" charset="0"/>
            </a:rPr>
            <a:t> </a:t>
          </a:r>
          <a:r>
            <a:rPr lang="bg-BG" sz="2400" b="1" dirty="0" smtClean="0">
              <a:solidFill>
                <a:srgbClr val="006600"/>
              </a:solidFill>
              <a:effectLst/>
            </a:rPr>
            <a:t>ЕСФ – </a:t>
          </a:r>
          <a:r>
            <a:rPr kumimoji="0" lang="bg-BG" altLang="bg-BG" sz="2400" b="1" i="0" u="none" strike="noStrike" cap="none" spc="0" normalizeH="0" baseline="0" noProof="0" dirty="0" smtClean="0">
              <a:ln/>
              <a:solidFill>
                <a:srgbClr val="006600"/>
              </a:solidFill>
              <a:effectLst/>
              <a:uLnTx/>
              <a:uFillTx/>
              <a:latin typeface="+mn-lt"/>
              <a:cs typeface="Arial" charset="0"/>
            </a:rPr>
            <a:t>55 млн. лв.</a:t>
          </a:r>
          <a:endParaRPr lang="en-US" altLang="bg-BG" sz="2400" b="1" dirty="0" smtClean="0">
            <a:solidFill>
              <a:srgbClr val="006600"/>
            </a:solidFill>
            <a:effectLst/>
          </a:endParaRPr>
        </a:p>
      </dgm:t>
    </dgm:pt>
    <dgm:pt modelId="{015817E2-2205-405C-A6A3-5B7C5B3AA94E}" type="parTrans" cxnId="{4B1836F9-2BE7-4559-8A83-4745374DE201}">
      <dgm:prSet/>
      <dgm:spPr/>
      <dgm:t>
        <a:bodyPr/>
        <a:lstStyle/>
        <a:p>
          <a:endParaRPr lang="en-US"/>
        </a:p>
      </dgm:t>
    </dgm:pt>
    <dgm:pt modelId="{89E2AFCD-CB61-4E42-9700-953D56E82E05}" type="sibTrans" cxnId="{4B1836F9-2BE7-4559-8A83-4745374DE201}">
      <dgm:prSet/>
      <dgm:spPr/>
      <dgm:t>
        <a:bodyPr/>
        <a:lstStyle/>
        <a:p>
          <a:endParaRPr lang="en-US"/>
        </a:p>
      </dgm:t>
    </dgm:pt>
    <dgm:pt modelId="{2E932D3E-05B7-4E3A-9EFC-7771D9F05D2C}" type="pres">
      <dgm:prSet presAssocID="{C64BE6D5-C270-413A-9977-83D3278D89C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F811B24-45FD-4056-838A-058FC0ABEF00}" type="pres">
      <dgm:prSet presAssocID="{F5768C79-9F93-402F-9F95-B909DC58B64F}" presName="linNode" presStyleCnt="0"/>
      <dgm:spPr/>
      <dgm:t>
        <a:bodyPr/>
        <a:lstStyle/>
        <a:p>
          <a:endParaRPr lang="en-US"/>
        </a:p>
      </dgm:t>
    </dgm:pt>
    <dgm:pt modelId="{92359DEC-BFC3-4DE9-BE82-2023D2EA27D8}" type="pres">
      <dgm:prSet presAssocID="{F5768C79-9F93-402F-9F95-B909DC58B64F}" presName="parentText" presStyleLbl="node1" presStyleIdx="0" presStyleCnt="4" custScaleX="14608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DA4AE1-9F4B-4CEB-8DA1-54914D8DE6DC}" type="pres">
      <dgm:prSet presAssocID="{F5768C79-9F93-402F-9F95-B909DC58B64F}" presName="descendantText" presStyleLbl="alignAccFollowNode1" presStyleIdx="0" presStyleCnt="3" custScaleY="11606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6ECA280D-9D88-4D61-AC34-FF4FF460CD49}" type="pres">
      <dgm:prSet presAssocID="{EA989002-6DA5-4EBA-B07A-DCEA521E556E}" presName="sp" presStyleCnt="0"/>
      <dgm:spPr/>
      <dgm:t>
        <a:bodyPr/>
        <a:lstStyle/>
        <a:p>
          <a:endParaRPr lang="en-US"/>
        </a:p>
      </dgm:t>
    </dgm:pt>
    <dgm:pt modelId="{F0C6D52A-11AB-440E-A58C-7D661944B04A}" type="pres">
      <dgm:prSet presAssocID="{C2A5D194-F62A-4D06-8685-745B9DA00D28}" presName="linNode" presStyleCnt="0"/>
      <dgm:spPr/>
      <dgm:t>
        <a:bodyPr/>
        <a:lstStyle/>
        <a:p>
          <a:endParaRPr lang="en-US"/>
        </a:p>
      </dgm:t>
    </dgm:pt>
    <dgm:pt modelId="{E24C7E92-75BE-461D-9506-E4E974E5383C}" type="pres">
      <dgm:prSet presAssocID="{C2A5D194-F62A-4D06-8685-745B9DA00D28}" presName="parentText" presStyleLbl="node1" presStyleIdx="1" presStyleCnt="4" custScaleX="14910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5EEF0E-530F-473B-B1D6-2CAA58789217}" type="pres">
      <dgm:prSet presAssocID="{C2A5D194-F62A-4D06-8685-745B9DA00D28}" presName="descendantText" presStyleLbl="alignAccFollowNode1" presStyleIdx="1" presStyleCnt="3" custScaleY="121496" custLinFactNeighborX="14" custLinFactNeighborY="-89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86BCFF8-3E6D-4788-8C54-EAEA11632684}" type="pres">
      <dgm:prSet presAssocID="{4DCC8262-C6FB-4EA8-8403-4ED8188E5441}" presName="sp" presStyleCnt="0"/>
      <dgm:spPr/>
      <dgm:t>
        <a:bodyPr/>
        <a:lstStyle/>
        <a:p>
          <a:endParaRPr lang="en-US"/>
        </a:p>
      </dgm:t>
    </dgm:pt>
    <dgm:pt modelId="{BBA27346-2B1E-4A9F-A2B8-129F6B565832}" type="pres">
      <dgm:prSet presAssocID="{9756F7DC-FC32-40C5-824D-B41D159822ED}" presName="linNode" presStyleCnt="0"/>
      <dgm:spPr/>
      <dgm:t>
        <a:bodyPr/>
        <a:lstStyle/>
        <a:p>
          <a:endParaRPr lang="en-US"/>
        </a:p>
      </dgm:t>
    </dgm:pt>
    <dgm:pt modelId="{C113774C-BB64-46B1-874F-D31AB444A0C2}" type="pres">
      <dgm:prSet presAssocID="{9756F7DC-FC32-40C5-824D-B41D159822ED}" presName="parentText" presStyleLbl="node1" presStyleIdx="2" presStyleCnt="4" custScaleX="148228" custLinFactNeighborX="-8" custLinFactNeighborY="254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24334B-C489-40EB-A38A-50C1E8AE9CBD}" type="pres">
      <dgm:prSet presAssocID="{9756F7DC-FC32-40C5-824D-B41D159822ED}" presName="descendantText" presStyleLbl="alignAccFollowNode1" presStyleIdx="2" presStyleCnt="3" custScaleY="123359" custLinFactNeighborY="394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168B491-E84A-4D11-BBC5-367C6E491393}" type="pres">
      <dgm:prSet presAssocID="{1EB5B958-A3DB-4961-AAF7-2A39106A632C}" presName="sp" presStyleCnt="0"/>
      <dgm:spPr/>
      <dgm:t>
        <a:bodyPr/>
        <a:lstStyle/>
        <a:p>
          <a:endParaRPr lang="en-US"/>
        </a:p>
      </dgm:t>
    </dgm:pt>
    <dgm:pt modelId="{24B942C4-8887-4B59-A1B2-424920B1B289}" type="pres">
      <dgm:prSet presAssocID="{C2158895-B02B-48D7-8518-78367F4461BF}" presName="linNode" presStyleCnt="0"/>
      <dgm:spPr/>
      <dgm:t>
        <a:bodyPr/>
        <a:lstStyle/>
        <a:p>
          <a:endParaRPr lang="en-US"/>
        </a:p>
      </dgm:t>
    </dgm:pt>
    <dgm:pt modelId="{208F37EA-B791-48AC-A928-60CA0C9D6B97}" type="pres">
      <dgm:prSet presAssocID="{C2158895-B02B-48D7-8518-78367F4461BF}" presName="parentText" presStyleLbl="node1" presStyleIdx="3" presStyleCnt="4" custScaleX="277778" custScaleY="31249" custLinFactNeighborX="245" custLinFactNeighborY="93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CB327B5-2AAF-4AFB-BEE8-7BB053F654DC}" type="presOf" srcId="{9756F7DC-FC32-40C5-824D-B41D159822ED}" destId="{C113774C-BB64-46B1-874F-D31AB444A0C2}" srcOrd="0" destOrd="0" presId="urn:microsoft.com/office/officeart/2005/8/layout/vList5"/>
    <dgm:cxn modelId="{B7E68A04-8744-4845-94C6-3657671D348C}" srcId="{9756F7DC-FC32-40C5-824D-B41D159822ED}" destId="{4CA292FF-FB2F-4655-B42D-78F779B44052}" srcOrd="0" destOrd="0" parTransId="{9110D9AB-8FB4-4B62-A13B-469E1C02D7D1}" sibTransId="{DF1EAB9B-BD76-4ED5-ACA5-E60E4109D72B}"/>
    <dgm:cxn modelId="{A4221B55-E1B5-4294-B1AE-09A36FAA974F}" type="presOf" srcId="{C2158895-B02B-48D7-8518-78367F4461BF}" destId="{208F37EA-B791-48AC-A928-60CA0C9D6B97}" srcOrd="0" destOrd="0" presId="urn:microsoft.com/office/officeart/2005/8/layout/vList5"/>
    <dgm:cxn modelId="{91899AEC-9968-4961-8563-BF437165E2B3}" srcId="{C64BE6D5-C270-413A-9977-83D3278D89C1}" destId="{C2A5D194-F62A-4D06-8685-745B9DA00D28}" srcOrd="1" destOrd="0" parTransId="{9AB69DAD-8291-4BBE-818C-87905212EE31}" sibTransId="{4DCC8262-C6FB-4EA8-8403-4ED8188E5441}"/>
    <dgm:cxn modelId="{935302CA-4829-4FAA-B637-534CF4A65F6E}" type="presOf" srcId="{A9A27B5A-BBBA-49AE-8094-8A8A7BA77F0F}" destId="{88DA4AE1-9F4B-4CEB-8DA1-54914D8DE6DC}" srcOrd="0" destOrd="0" presId="urn:microsoft.com/office/officeart/2005/8/layout/vList5"/>
    <dgm:cxn modelId="{D5DD52E5-6486-4D52-B7E3-58E6C49EEEF6}" type="presOf" srcId="{C64BE6D5-C270-413A-9977-83D3278D89C1}" destId="{2E932D3E-05B7-4E3A-9EFC-7771D9F05D2C}" srcOrd="0" destOrd="0" presId="urn:microsoft.com/office/officeart/2005/8/layout/vList5"/>
    <dgm:cxn modelId="{40D76129-6120-481F-8DF8-0FC04F3512BE}" srcId="{C2A5D194-F62A-4D06-8685-745B9DA00D28}" destId="{F91BD16B-D135-4DE2-89FA-FDBAC7AC2F35}" srcOrd="0" destOrd="0" parTransId="{79221EAE-DED5-4033-ADA6-80BDE09691EA}" sibTransId="{9D7B158F-4359-4D00-93D9-6A718CDB1D92}"/>
    <dgm:cxn modelId="{62A45C86-7965-413C-8A9B-3531F42CB3AD}" type="presOf" srcId="{4CA292FF-FB2F-4655-B42D-78F779B44052}" destId="{E524334B-C489-40EB-A38A-50C1E8AE9CBD}" srcOrd="0" destOrd="0" presId="urn:microsoft.com/office/officeart/2005/8/layout/vList5"/>
    <dgm:cxn modelId="{4B1836F9-2BE7-4559-8A83-4745374DE201}" srcId="{C64BE6D5-C270-413A-9977-83D3278D89C1}" destId="{C2158895-B02B-48D7-8518-78367F4461BF}" srcOrd="3" destOrd="0" parTransId="{015817E2-2205-405C-A6A3-5B7C5B3AA94E}" sibTransId="{89E2AFCD-CB61-4E42-9700-953D56E82E05}"/>
    <dgm:cxn modelId="{F2EAD143-89DA-4A60-B275-C0C331C874CC}" srcId="{F5768C79-9F93-402F-9F95-B909DC58B64F}" destId="{A9A27B5A-BBBA-49AE-8094-8A8A7BA77F0F}" srcOrd="0" destOrd="0" parTransId="{5DD55EE9-68FB-44F6-BF0E-945BB03C4E08}" sibTransId="{4CE66381-8C5D-4366-8F81-0B27316659ED}"/>
    <dgm:cxn modelId="{C51D5E3B-84C8-4639-B86C-D78564C2D002}" srcId="{C64BE6D5-C270-413A-9977-83D3278D89C1}" destId="{9756F7DC-FC32-40C5-824D-B41D159822ED}" srcOrd="2" destOrd="0" parTransId="{0C9C2769-AAF2-4E45-AF81-FAB08A05CCF0}" sibTransId="{1EB5B958-A3DB-4961-AAF7-2A39106A632C}"/>
    <dgm:cxn modelId="{0B823E01-3EEB-4624-9CDB-231BDF08F781}" type="presOf" srcId="{F91BD16B-D135-4DE2-89FA-FDBAC7AC2F35}" destId="{955EEF0E-530F-473B-B1D6-2CAA58789217}" srcOrd="0" destOrd="0" presId="urn:microsoft.com/office/officeart/2005/8/layout/vList5"/>
    <dgm:cxn modelId="{15325C9D-B6CD-4841-A7B7-8229C0D5BD53}" type="presOf" srcId="{C2A5D194-F62A-4D06-8685-745B9DA00D28}" destId="{E24C7E92-75BE-461D-9506-E4E974E5383C}" srcOrd="0" destOrd="0" presId="urn:microsoft.com/office/officeart/2005/8/layout/vList5"/>
    <dgm:cxn modelId="{F2CF5E75-8FD9-460C-AD41-BC6EE6F8E0B3}" srcId="{C64BE6D5-C270-413A-9977-83D3278D89C1}" destId="{F5768C79-9F93-402F-9F95-B909DC58B64F}" srcOrd="0" destOrd="0" parTransId="{3F4F94B3-5757-4ADB-8643-2AB036F49187}" sibTransId="{EA989002-6DA5-4EBA-B07A-DCEA521E556E}"/>
    <dgm:cxn modelId="{1D31D2F6-D27D-4E94-8180-68C5444C847F}" type="presOf" srcId="{F5768C79-9F93-402F-9F95-B909DC58B64F}" destId="{92359DEC-BFC3-4DE9-BE82-2023D2EA27D8}" srcOrd="0" destOrd="0" presId="urn:microsoft.com/office/officeart/2005/8/layout/vList5"/>
    <dgm:cxn modelId="{2CB90608-4D9A-47CB-9875-6FA45FC00DF4}" type="presParOf" srcId="{2E932D3E-05B7-4E3A-9EFC-7771D9F05D2C}" destId="{5F811B24-45FD-4056-838A-058FC0ABEF00}" srcOrd="0" destOrd="0" presId="urn:microsoft.com/office/officeart/2005/8/layout/vList5"/>
    <dgm:cxn modelId="{E7298D24-E770-464A-8C52-F031BD5C206C}" type="presParOf" srcId="{5F811B24-45FD-4056-838A-058FC0ABEF00}" destId="{92359DEC-BFC3-4DE9-BE82-2023D2EA27D8}" srcOrd="0" destOrd="0" presId="urn:microsoft.com/office/officeart/2005/8/layout/vList5"/>
    <dgm:cxn modelId="{700D14BD-586E-4ACA-8403-62787A6685FA}" type="presParOf" srcId="{5F811B24-45FD-4056-838A-058FC0ABEF00}" destId="{88DA4AE1-9F4B-4CEB-8DA1-54914D8DE6DC}" srcOrd="1" destOrd="0" presId="urn:microsoft.com/office/officeart/2005/8/layout/vList5"/>
    <dgm:cxn modelId="{B34F090B-D75F-477F-B2B1-53A851D6A87D}" type="presParOf" srcId="{2E932D3E-05B7-4E3A-9EFC-7771D9F05D2C}" destId="{6ECA280D-9D88-4D61-AC34-FF4FF460CD49}" srcOrd="1" destOrd="0" presId="urn:microsoft.com/office/officeart/2005/8/layout/vList5"/>
    <dgm:cxn modelId="{8FD0A929-BCAA-4A27-8472-4721A950E357}" type="presParOf" srcId="{2E932D3E-05B7-4E3A-9EFC-7771D9F05D2C}" destId="{F0C6D52A-11AB-440E-A58C-7D661944B04A}" srcOrd="2" destOrd="0" presId="urn:microsoft.com/office/officeart/2005/8/layout/vList5"/>
    <dgm:cxn modelId="{4E8A4E07-3FFD-4167-8225-2BA355371519}" type="presParOf" srcId="{F0C6D52A-11AB-440E-A58C-7D661944B04A}" destId="{E24C7E92-75BE-461D-9506-E4E974E5383C}" srcOrd="0" destOrd="0" presId="urn:microsoft.com/office/officeart/2005/8/layout/vList5"/>
    <dgm:cxn modelId="{4E5CAE48-CDF3-4DF7-B644-7B76D0403645}" type="presParOf" srcId="{F0C6D52A-11AB-440E-A58C-7D661944B04A}" destId="{955EEF0E-530F-473B-B1D6-2CAA58789217}" srcOrd="1" destOrd="0" presId="urn:microsoft.com/office/officeart/2005/8/layout/vList5"/>
    <dgm:cxn modelId="{C971F2C5-E9A0-460D-A5E1-514A894CDFE9}" type="presParOf" srcId="{2E932D3E-05B7-4E3A-9EFC-7771D9F05D2C}" destId="{286BCFF8-3E6D-4788-8C54-EAEA11632684}" srcOrd="3" destOrd="0" presId="urn:microsoft.com/office/officeart/2005/8/layout/vList5"/>
    <dgm:cxn modelId="{9E4D2BC5-01A6-4D50-8CD0-829716268203}" type="presParOf" srcId="{2E932D3E-05B7-4E3A-9EFC-7771D9F05D2C}" destId="{BBA27346-2B1E-4A9F-A2B8-129F6B565832}" srcOrd="4" destOrd="0" presId="urn:microsoft.com/office/officeart/2005/8/layout/vList5"/>
    <dgm:cxn modelId="{D5247A19-2449-430D-A9B7-EE4DF4275EF9}" type="presParOf" srcId="{BBA27346-2B1E-4A9F-A2B8-129F6B565832}" destId="{C113774C-BB64-46B1-874F-D31AB444A0C2}" srcOrd="0" destOrd="0" presId="urn:microsoft.com/office/officeart/2005/8/layout/vList5"/>
    <dgm:cxn modelId="{20400D2A-C1C7-4A96-AE08-679A0A5356E7}" type="presParOf" srcId="{BBA27346-2B1E-4A9F-A2B8-129F6B565832}" destId="{E524334B-C489-40EB-A38A-50C1E8AE9CBD}" srcOrd="1" destOrd="0" presId="urn:microsoft.com/office/officeart/2005/8/layout/vList5"/>
    <dgm:cxn modelId="{9785DF1A-CA90-4B92-8AC4-140EA55FC481}" type="presParOf" srcId="{2E932D3E-05B7-4E3A-9EFC-7771D9F05D2C}" destId="{3168B491-E84A-4D11-BBC5-367C6E491393}" srcOrd="5" destOrd="0" presId="urn:microsoft.com/office/officeart/2005/8/layout/vList5"/>
    <dgm:cxn modelId="{A2BA5561-BAA8-4D98-9321-DD8B42E81A9E}" type="presParOf" srcId="{2E932D3E-05B7-4E3A-9EFC-7771D9F05D2C}" destId="{24B942C4-8887-4B59-A1B2-424920B1B289}" srcOrd="6" destOrd="0" presId="urn:microsoft.com/office/officeart/2005/8/layout/vList5"/>
    <dgm:cxn modelId="{D3F36D9C-47D6-4541-89FB-784A681173A8}" type="presParOf" srcId="{24B942C4-8887-4B59-A1B2-424920B1B289}" destId="{208F37EA-B791-48AC-A928-60CA0C9D6B97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41B05B-987C-4B71-A14D-D09F89BCA6A0}" type="doc">
      <dgm:prSet loTypeId="urn:microsoft.com/office/officeart/2005/8/layout/hierarchy3" loCatId="hierarchy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bg-BG"/>
        </a:p>
      </dgm:t>
    </dgm:pt>
    <dgm:pt modelId="{F6E83424-0709-467B-9486-F260B2793C42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rtl="0"/>
          <a:r>
            <a:rPr lang="bg-BG" sz="2000" b="1" u="sng" dirty="0" smtClean="0">
              <a:solidFill>
                <a:srgbClr val="003399"/>
              </a:solidFill>
              <a:effectLst/>
            </a:rPr>
            <a:t>Инвестиционен приоритет</a:t>
          </a:r>
          <a:r>
            <a:rPr lang="en-US" sz="2000" b="1" u="sng" dirty="0" smtClean="0">
              <a:solidFill>
                <a:srgbClr val="003399"/>
              </a:solidFill>
              <a:effectLst/>
            </a:rPr>
            <a:t> 1a</a:t>
          </a:r>
          <a:r>
            <a:rPr lang="bg-BG" sz="2000" b="1" u="sng" dirty="0" smtClean="0">
              <a:solidFill>
                <a:srgbClr val="003399"/>
              </a:solidFill>
              <a:effectLst/>
            </a:rPr>
            <a:t>:</a:t>
          </a:r>
          <a:r>
            <a:rPr lang="en-US" sz="2000" b="1" u="sng" dirty="0" smtClean="0">
              <a:solidFill>
                <a:srgbClr val="003399"/>
              </a:solidFill>
              <a:effectLst/>
            </a:rPr>
            <a:t> </a:t>
          </a:r>
          <a:r>
            <a:rPr lang="bg-BG" sz="2000" b="1" dirty="0" smtClean="0">
              <a:solidFill>
                <a:srgbClr val="003399"/>
              </a:solidFill>
            </a:rPr>
            <a:t>Укрепване на инфраструктурата, необходима за научноизследователска и иновационна дейност (НИД) и на капацитета за реализиране на достижения в областта на научноизследователската и иновационната дейност и насърчаване на центрове на компетентност, по-специално центрове, които са от интерес за Европа</a:t>
          </a:r>
          <a:endParaRPr lang="bg-BG" sz="2000" b="1" u="sng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F9A150-F519-4817-A2E5-A43EE7582030}" type="parTrans" cxnId="{D4B3E853-3DD6-4592-A967-418B66E1EFBE}">
      <dgm:prSet/>
      <dgm:spPr/>
      <dgm:t>
        <a:bodyPr/>
        <a:lstStyle/>
        <a:p>
          <a:endParaRPr lang="bg-BG"/>
        </a:p>
      </dgm:t>
    </dgm:pt>
    <dgm:pt modelId="{817760A0-CA9E-4C22-BDA4-90BE12A53933}" type="sibTrans" cxnId="{D4B3E853-3DD6-4592-A967-418B66E1EFBE}">
      <dgm:prSet/>
      <dgm:spPr/>
      <dgm:t>
        <a:bodyPr/>
        <a:lstStyle/>
        <a:p>
          <a:endParaRPr lang="bg-BG"/>
        </a:p>
      </dgm:t>
    </dgm:pt>
    <dgm:pt modelId="{CA983512-8FCC-4907-8197-36C647B4286A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rgbClr val="003399"/>
              </a:solidFill>
              <a:effectLst/>
            </a:rPr>
            <a:t>Специфична цел 1:</a:t>
          </a:r>
          <a:r>
            <a:rPr lang="en-US" sz="2400" b="1" dirty="0" smtClean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bg-BG" sz="2400" b="1" dirty="0" smtClean="0">
              <a:solidFill>
                <a:srgbClr val="003399"/>
              </a:solidFill>
            </a:rPr>
            <a:t>Развитие на върхови и пазарно-ориентирани научни изследвания</a:t>
          </a:r>
          <a:endParaRPr lang="bg-BG" sz="2400" b="1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DCDB21-99D7-4B80-BF22-8DCD29758BED}" type="parTrans" cxnId="{4CC6BE68-E5B0-4CEE-8443-CD08FFCE6ABD}">
      <dgm:prSet/>
      <dgm:spPr/>
      <dgm:t>
        <a:bodyPr/>
        <a:lstStyle/>
        <a:p>
          <a:endParaRPr lang="bg-BG"/>
        </a:p>
      </dgm:t>
    </dgm:pt>
    <dgm:pt modelId="{C68F80A1-C643-43CA-BA3E-CAD121C311B1}" type="sibTrans" cxnId="{4CC6BE68-E5B0-4CEE-8443-CD08FFCE6ABD}">
      <dgm:prSet/>
      <dgm:spPr/>
      <dgm:t>
        <a:bodyPr/>
        <a:lstStyle/>
        <a:p>
          <a:endParaRPr lang="bg-BG"/>
        </a:p>
      </dgm:t>
    </dgm:pt>
    <dgm:pt modelId="{89AC9E54-5D8A-4DC6-88A9-E04E3902C257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rgbClr val="003399"/>
              </a:solidFill>
              <a:effectLst/>
            </a:rPr>
            <a:t>Специфична цел 2:</a:t>
          </a:r>
          <a:r>
            <a:rPr lang="en-US" sz="2400" b="1" dirty="0" smtClean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bg-BG" sz="2400" b="1" dirty="0" smtClean="0">
              <a:solidFill>
                <a:srgbClr val="003399"/>
              </a:solidFill>
              <a:effectLst/>
            </a:rPr>
            <a:t>Подобряване на </a:t>
          </a:r>
          <a:r>
            <a:rPr lang="bg-BG" sz="2400" b="1" dirty="0" smtClean="0">
              <a:solidFill>
                <a:srgbClr val="003399"/>
              </a:solidFill>
            </a:rPr>
            <a:t>териториално и тематично разпределение на научни инфраструктури с цел развитие на регионална интелигентна специализация</a:t>
          </a:r>
          <a:r>
            <a:rPr lang="en-US" sz="2400" b="1" dirty="0" smtClean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endParaRPr lang="bg-BG" sz="2400" b="1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698C8F-A783-43AF-8EF3-B85BA9584553}" type="parTrans" cxnId="{704C4311-462A-4E0A-9A2B-52D7289FF92C}">
      <dgm:prSet/>
      <dgm:spPr/>
      <dgm:t>
        <a:bodyPr/>
        <a:lstStyle/>
        <a:p>
          <a:endParaRPr lang="bg-BG"/>
        </a:p>
      </dgm:t>
    </dgm:pt>
    <dgm:pt modelId="{291E6A84-B6D0-447E-B728-596BEA40D47C}" type="sibTrans" cxnId="{704C4311-462A-4E0A-9A2B-52D7289FF92C}">
      <dgm:prSet/>
      <dgm:spPr/>
      <dgm:t>
        <a:bodyPr/>
        <a:lstStyle/>
        <a:p>
          <a:endParaRPr lang="bg-BG"/>
        </a:p>
      </dgm:t>
    </dgm:pt>
    <dgm:pt modelId="{D5FE09C4-7231-4F33-A232-B40D344E8AD2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rgbClr val="003399"/>
              </a:solidFill>
              <a:effectLst/>
            </a:rPr>
            <a:t>Специфична цел 3: </a:t>
          </a:r>
          <a:r>
            <a:rPr lang="en-GB" sz="2400" b="1" dirty="0" smtClean="0">
              <a:solidFill>
                <a:srgbClr val="003399"/>
              </a:solidFill>
            </a:rPr>
            <a:t>Увеличаване на участието на български </a:t>
          </a:r>
          <a:r>
            <a:rPr lang="en-GB" sz="2400" b="1" dirty="0" err="1" smtClean="0">
              <a:solidFill>
                <a:srgbClr val="003399"/>
              </a:solidFill>
            </a:rPr>
            <a:t>изследователи</a:t>
          </a:r>
          <a:r>
            <a:rPr lang="en-GB" sz="2400" b="1" dirty="0" smtClean="0">
              <a:solidFill>
                <a:srgbClr val="003399"/>
              </a:solidFill>
            </a:rPr>
            <a:t> в </a:t>
          </a:r>
          <a:r>
            <a:rPr lang="en-GB" sz="2400" b="1" dirty="0" err="1" smtClean="0">
              <a:solidFill>
                <a:srgbClr val="003399"/>
              </a:solidFill>
            </a:rPr>
            <a:t>международно</a:t>
          </a:r>
          <a:r>
            <a:rPr lang="en-GB" sz="2400" b="1" dirty="0" smtClean="0">
              <a:solidFill>
                <a:srgbClr val="003399"/>
              </a:solidFill>
            </a:rPr>
            <a:t> </a:t>
          </a:r>
          <a:r>
            <a:rPr lang="en-GB" sz="2400" b="1" dirty="0" err="1" smtClean="0">
              <a:solidFill>
                <a:srgbClr val="003399"/>
              </a:solidFill>
            </a:rPr>
            <a:t>сътрудничество</a:t>
          </a:r>
          <a:endParaRPr lang="bg-BG" sz="2400" b="1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DA797F5-ED66-455B-A71F-AF55341B9784}" type="parTrans" cxnId="{185E3543-F8D2-478B-A02B-C46AEE6BF4BF}">
      <dgm:prSet/>
      <dgm:spPr/>
      <dgm:t>
        <a:bodyPr/>
        <a:lstStyle/>
        <a:p>
          <a:endParaRPr lang="bg-BG"/>
        </a:p>
      </dgm:t>
    </dgm:pt>
    <dgm:pt modelId="{DCDA660A-06DF-4D83-9521-8A0E08D136D6}" type="sibTrans" cxnId="{185E3543-F8D2-478B-A02B-C46AEE6BF4BF}">
      <dgm:prSet/>
      <dgm:spPr/>
      <dgm:t>
        <a:bodyPr/>
        <a:lstStyle/>
        <a:p>
          <a:endParaRPr lang="bg-BG"/>
        </a:p>
      </dgm:t>
    </dgm:pt>
    <dgm:pt modelId="{AA7FC03F-0ECF-41E2-A808-B7B4EB5D312F}" type="pres">
      <dgm:prSet presAssocID="{DB41B05B-987C-4B71-A14D-D09F89BCA6A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bg-BG"/>
        </a:p>
      </dgm:t>
    </dgm:pt>
    <dgm:pt modelId="{8392D09D-0E9E-48CA-AFEB-558771670A0B}" type="pres">
      <dgm:prSet presAssocID="{F6E83424-0709-467B-9486-F260B2793C42}" presName="root" presStyleCnt="0"/>
      <dgm:spPr/>
      <dgm:t>
        <a:bodyPr/>
        <a:lstStyle/>
        <a:p>
          <a:endParaRPr lang="bg-BG"/>
        </a:p>
      </dgm:t>
    </dgm:pt>
    <dgm:pt modelId="{5849DA4C-48E5-4033-B5DA-BCC22DE99389}" type="pres">
      <dgm:prSet presAssocID="{F6E83424-0709-467B-9486-F260B2793C42}" presName="rootComposite" presStyleCnt="0"/>
      <dgm:spPr/>
      <dgm:t>
        <a:bodyPr/>
        <a:lstStyle/>
        <a:p>
          <a:endParaRPr lang="bg-BG"/>
        </a:p>
      </dgm:t>
    </dgm:pt>
    <dgm:pt modelId="{5C1F5461-D047-409B-8419-3E5D4D7C8844}" type="pres">
      <dgm:prSet presAssocID="{F6E83424-0709-467B-9486-F260B2793C42}" presName="rootText" presStyleLbl="node1" presStyleIdx="0" presStyleCnt="1" custScaleX="634056" custScaleY="144665" custLinFactNeighborX="4199" custLinFactNeighborY="-16936"/>
      <dgm:spPr/>
      <dgm:t>
        <a:bodyPr/>
        <a:lstStyle/>
        <a:p>
          <a:endParaRPr lang="bg-BG"/>
        </a:p>
      </dgm:t>
    </dgm:pt>
    <dgm:pt modelId="{E59D4505-0DE9-482A-BD14-85AE4EFD0394}" type="pres">
      <dgm:prSet presAssocID="{F6E83424-0709-467B-9486-F260B2793C42}" presName="rootConnector" presStyleLbl="node1" presStyleIdx="0" presStyleCnt="1"/>
      <dgm:spPr/>
      <dgm:t>
        <a:bodyPr/>
        <a:lstStyle/>
        <a:p>
          <a:endParaRPr lang="bg-BG"/>
        </a:p>
      </dgm:t>
    </dgm:pt>
    <dgm:pt modelId="{80687C81-3BDF-432F-9941-854DC32860DF}" type="pres">
      <dgm:prSet presAssocID="{F6E83424-0709-467B-9486-F260B2793C42}" presName="childShape" presStyleCnt="0"/>
      <dgm:spPr/>
      <dgm:t>
        <a:bodyPr/>
        <a:lstStyle/>
        <a:p>
          <a:endParaRPr lang="bg-BG"/>
        </a:p>
      </dgm:t>
    </dgm:pt>
    <dgm:pt modelId="{35E31B76-A478-4C86-A3D7-AB8DEBA40DAA}" type="pres">
      <dgm:prSet presAssocID="{B4DCDB21-99D7-4B80-BF22-8DCD29758BED}" presName="Name13" presStyleLbl="parChTrans1D2" presStyleIdx="0" presStyleCnt="3"/>
      <dgm:spPr/>
      <dgm:t>
        <a:bodyPr/>
        <a:lstStyle/>
        <a:p>
          <a:endParaRPr lang="bg-BG"/>
        </a:p>
      </dgm:t>
    </dgm:pt>
    <dgm:pt modelId="{1C70B66F-643B-4A3B-B0C5-A39F6E2BF543}" type="pres">
      <dgm:prSet presAssocID="{CA983512-8FCC-4907-8197-36C647B4286A}" presName="childText" presStyleLbl="bgAcc1" presStyleIdx="0" presStyleCnt="3" custScaleX="630076" custLinFactNeighborX="686" custLinFactNeighborY="-3101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8E2F433-8569-47EA-AC80-7BFDF0BA9603}" type="pres">
      <dgm:prSet presAssocID="{63698C8F-A783-43AF-8EF3-B85BA9584553}" presName="Name13" presStyleLbl="parChTrans1D2" presStyleIdx="1" presStyleCnt="3"/>
      <dgm:spPr/>
      <dgm:t>
        <a:bodyPr/>
        <a:lstStyle/>
        <a:p>
          <a:endParaRPr lang="bg-BG"/>
        </a:p>
      </dgm:t>
    </dgm:pt>
    <dgm:pt modelId="{F9BB14AA-E343-4857-9380-7F2AAD0BA8BA}" type="pres">
      <dgm:prSet presAssocID="{89AC9E54-5D8A-4DC6-88A9-E04E3902C257}" presName="childText" presStyleLbl="bgAcc1" presStyleIdx="1" presStyleCnt="3" custScaleX="624498" custScaleY="130141" custLinFactNeighborX="-315" custLinFactNeighborY="-4128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3442A14E-ED3B-46FF-8998-D27741EA19F0}" type="pres">
      <dgm:prSet presAssocID="{2DA797F5-ED66-455B-A71F-AF55341B9784}" presName="Name13" presStyleLbl="parChTrans1D2" presStyleIdx="2" presStyleCnt="3"/>
      <dgm:spPr/>
      <dgm:t>
        <a:bodyPr/>
        <a:lstStyle/>
        <a:p>
          <a:endParaRPr lang="bg-BG"/>
        </a:p>
      </dgm:t>
    </dgm:pt>
    <dgm:pt modelId="{6AA8E729-55B3-482D-B0C9-EA5E8A38CE12}" type="pres">
      <dgm:prSet presAssocID="{D5FE09C4-7231-4F33-A232-B40D344E8AD2}" presName="childText" presStyleLbl="bgAcc1" presStyleIdx="2" presStyleCnt="3" custScaleX="628481" custLinFactNeighborX="-178" custLinFactNeighborY="-9541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E9A26E6B-DCC6-43FB-B912-65EB2E645E6B}" type="presOf" srcId="{F6E83424-0709-467B-9486-F260B2793C42}" destId="{E59D4505-0DE9-482A-BD14-85AE4EFD0394}" srcOrd="1" destOrd="0" presId="urn:microsoft.com/office/officeart/2005/8/layout/hierarchy3"/>
    <dgm:cxn modelId="{3286EE00-9612-4875-B3F8-788B472D1CFB}" type="presOf" srcId="{D5FE09C4-7231-4F33-A232-B40D344E8AD2}" destId="{6AA8E729-55B3-482D-B0C9-EA5E8A38CE12}" srcOrd="0" destOrd="0" presId="urn:microsoft.com/office/officeart/2005/8/layout/hierarchy3"/>
    <dgm:cxn modelId="{99ED03CB-BBA9-4922-9110-C09184F3F614}" type="presOf" srcId="{B4DCDB21-99D7-4B80-BF22-8DCD29758BED}" destId="{35E31B76-A478-4C86-A3D7-AB8DEBA40DAA}" srcOrd="0" destOrd="0" presId="urn:microsoft.com/office/officeart/2005/8/layout/hierarchy3"/>
    <dgm:cxn modelId="{62C1B2CF-7C2A-42C9-AEAB-425D5A5AEE64}" type="presOf" srcId="{63698C8F-A783-43AF-8EF3-B85BA9584553}" destId="{B8E2F433-8569-47EA-AC80-7BFDF0BA9603}" srcOrd="0" destOrd="0" presId="urn:microsoft.com/office/officeart/2005/8/layout/hierarchy3"/>
    <dgm:cxn modelId="{493F1656-2B95-4F86-889E-ACECBEFC0780}" type="presOf" srcId="{DB41B05B-987C-4B71-A14D-D09F89BCA6A0}" destId="{AA7FC03F-0ECF-41E2-A808-B7B4EB5D312F}" srcOrd="0" destOrd="0" presId="urn:microsoft.com/office/officeart/2005/8/layout/hierarchy3"/>
    <dgm:cxn modelId="{F54EDA76-FD0D-44EF-A7DD-E63A64B281E2}" type="presOf" srcId="{2DA797F5-ED66-455B-A71F-AF55341B9784}" destId="{3442A14E-ED3B-46FF-8998-D27741EA19F0}" srcOrd="0" destOrd="0" presId="urn:microsoft.com/office/officeart/2005/8/layout/hierarchy3"/>
    <dgm:cxn modelId="{D4B3E853-3DD6-4592-A967-418B66E1EFBE}" srcId="{DB41B05B-987C-4B71-A14D-D09F89BCA6A0}" destId="{F6E83424-0709-467B-9486-F260B2793C42}" srcOrd="0" destOrd="0" parTransId="{40F9A150-F519-4817-A2E5-A43EE7582030}" sibTransId="{817760A0-CA9E-4C22-BDA4-90BE12A53933}"/>
    <dgm:cxn modelId="{185E3543-F8D2-478B-A02B-C46AEE6BF4BF}" srcId="{F6E83424-0709-467B-9486-F260B2793C42}" destId="{D5FE09C4-7231-4F33-A232-B40D344E8AD2}" srcOrd="2" destOrd="0" parTransId="{2DA797F5-ED66-455B-A71F-AF55341B9784}" sibTransId="{DCDA660A-06DF-4D83-9521-8A0E08D136D6}"/>
    <dgm:cxn modelId="{763AD957-65F3-4187-82DB-D547DDE37D42}" type="presOf" srcId="{89AC9E54-5D8A-4DC6-88A9-E04E3902C257}" destId="{F9BB14AA-E343-4857-9380-7F2AAD0BA8BA}" srcOrd="0" destOrd="0" presId="urn:microsoft.com/office/officeart/2005/8/layout/hierarchy3"/>
    <dgm:cxn modelId="{704C4311-462A-4E0A-9A2B-52D7289FF92C}" srcId="{F6E83424-0709-467B-9486-F260B2793C42}" destId="{89AC9E54-5D8A-4DC6-88A9-E04E3902C257}" srcOrd="1" destOrd="0" parTransId="{63698C8F-A783-43AF-8EF3-B85BA9584553}" sibTransId="{291E6A84-B6D0-447E-B728-596BEA40D47C}"/>
    <dgm:cxn modelId="{960DF0F2-1314-4803-8E32-A034CDEEB270}" type="presOf" srcId="{CA983512-8FCC-4907-8197-36C647B4286A}" destId="{1C70B66F-643B-4A3B-B0C5-A39F6E2BF543}" srcOrd="0" destOrd="0" presId="urn:microsoft.com/office/officeart/2005/8/layout/hierarchy3"/>
    <dgm:cxn modelId="{4CC6BE68-E5B0-4CEE-8443-CD08FFCE6ABD}" srcId="{F6E83424-0709-467B-9486-F260B2793C42}" destId="{CA983512-8FCC-4907-8197-36C647B4286A}" srcOrd="0" destOrd="0" parTransId="{B4DCDB21-99D7-4B80-BF22-8DCD29758BED}" sibTransId="{C68F80A1-C643-43CA-BA3E-CAD121C311B1}"/>
    <dgm:cxn modelId="{FEEE3CA4-561E-4ECC-916A-0366E15ED74D}" type="presOf" srcId="{F6E83424-0709-467B-9486-F260B2793C42}" destId="{5C1F5461-D047-409B-8419-3E5D4D7C8844}" srcOrd="0" destOrd="0" presId="urn:microsoft.com/office/officeart/2005/8/layout/hierarchy3"/>
    <dgm:cxn modelId="{A51ABE83-879D-4FA3-97CB-ABB4A12A6497}" type="presParOf" srcId="{AA7FC03F-0ECF-41E2-A808-B7B4EB5D312F}" destId="{8392D09D-0E9E-48CA-AFEB-558771670A0B}" srcOrd="0" destOrd="0" presId="urn:microsoft.com/office/officeart/2005/8/layout/hierarchy3"/>
    <dgm:cxn modelId="{7D7709FA-6F97-4AA1-AA10-7546257B51B9}" type="presParOf" srcId="{8392D09D-0E9E-48CA-AFEB-558771670A0B}" destId="{5849DA4C-48E5-4033-B5DA-BCC22DE99389}" srcOrd="0" destOrd="0" presId="urn:microsoft.com/office/officeart/2005/8/layout/hierarchy3"/>
    <dgm:cxn modelId="{8EF958F0-937F-42DD-8FA7-EA0D123D7136}" type="presParOf" srcId="{5849DA4C-48E5-4033-B5DA-BCC22DE99389}" destId="{5C1F5461-D047-409B-8419-3E5D4D7C8844}" srcOrd="0" destOrd="0" presId="urn:microsoft.com/office/officeart/2005/8/layout/hierarchy3"/>
    <dgm:cxn modelId="{B4568588-8C51-4062-9212-57E22C5B1CAD}" type="presParOf" srcId="{5849DA4C-48E5-4033-B5DA-BCC22DE99389}" destId="{E59D4505-0DE9-482A-BD14-85AE4EFD0394}" srcOrd="1" destOrd="0" presId="urn:microsoft.com/office/officeart/2005/8/layout/hierarchy3"/>
    <dgm:cxn modelId="{7D512E11-4C77-4CFA-A377-14A1BAD238C1}" type="presParOf" srcId="{8392D09D-0E9E-48CA-AFEB-558771670A0B}" destId="{80687C81-3BDF-432F-9941-854DC32860DF}" srcOrd="1" destOrd="0" presId="urn:microsoft.com/office/officeart/2005/8/layout/hierarchy3"/>
    <dgm:cxn modelId="{D4F9970B-4DD0-436D-BA05-B3E15BB11A0D}" type="presParOf" srcId="{80687C81-3BDF-432F-9941-854DC32860DF}" destId="{35E31B76-A478-4C86-A3D7-AB8DEBA40DAA}" srcOrd="0" destOrd="0" presId="urn:microsoft.com/office/officeart/2005/8/layout/hierarchy3"/>
    <dgm:cxn modelId="{093A0091-CA31-4DF6-A079-D813E2C49D00}" type="presParOf" srcId="{80687C81-3BDF-432F-9941-854DC32860DF}" destId="{1C70B66F-643B-4A3B-B0C5-A39F6E2BF543}" srcOrd="1" destOrd="0" presId="urn:microsoft.com/office/officeart/2005/8/layout/hierarchy3"/>
    <dgm:cxn modelId="{4870E2FA-E961-4039-B85E-088057149E20}" type="presParOf" srcId="{80687C81-3BDF-432F-9941-854DC32860DF}" destId="{B8E2F433-8569-47EA-AC80-7BFDF0BA9603}" srcOrd="2" destOrd="0" presId="urn:microsoft.com/office/officeart/2005/8/layout/hierarchy3"/>
    <dgm:cxn modelId="{10A545C0-70BF-4BE6-93F7-DF5A5CF0D744}" type="presParOf" srcId="{80687C81-3BDF-432F-9941-854DC32860DF}" destId="{F9BB14AA-E343-4857-9380-7F2AAD0BA8BA}" srcOrd="3" destOrd="0" presId="urn:microsoft.com/office/officeart/2005/8/layout/hierarchy3"/>
    <dgm:cxn modelId="{FE0DDC42-1B7E-4828-8CEC-B4273F519FC1}" type="presParOf" srcId="{80687C81-3BDF-432F-9941-854DC32860DF}" destId="{3442A14E-ED3B-46FF-8998-D27741EA19F0}" srcOrd="4" destOrd="0" presId="urn:microsoft.com/office/officeart/2005/8/layout/hierarchy3"/>
    <dgm:cxn modelId="{986D5A11-1209-48D5-A82F-DC148BB17A47}" type="presParOf" srcId="{80687C81-3BDF-432F-9941-854DC32860DF}" destId="{6AA8E729-55B3-482D-B0C9-EA5E8A38CE12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4ED0A7-D09A-48DE-A441-96AB64F8C4ED}" type="doc">
      <dgm:prSet loTypeId="urn:microsoft.com/office/officeart/2005/8/layout/hierarchy3" loCatId="hierarchy" qsTypeId="urn:microsoft.com/office/officeart/2005/8/quickstyle/3d2" qsCatId="3D" csTypeId="urn:microsoft.com/office/officeart/2005/8/colors/accent1_2" csCatId="accent1" phldr="1"/>
      <dgm:spPr>
        <a:scene3d>
          <a:camera prst="orthographicFront">
            <a:rot lat="0" lon="0" rev="0"/>
          </a:camera>
          <a:lightRig rig="soft" dir="t">
            <a:rot lat="0" lon="0" rev="0"/>
          </a:lightRig>
        </a:scene3d>
      </dgm:spPr>
      <dgm:t>
        <a:bodyPr/>
        <a:lstStyle/>
        <a:p>
          <a:endParaRPr lang="bg-BG"/>
        </a:p>
      </dgm:t>
    </dgm:pt>
    <dgm:pt modelId="{4422C81F-3AD4-4C9A-8D6F-85B532CF48EB}">
      <dgm:prSet phldrT="[Text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accent4">
            <a:lumMod val="40000"/>
            <a:lumOff val="60000"/>
          </a:schemeClr>
        </a:solidFill>
        <a:ln/>
      </dgm:spPr>
      <dgm:t>
        <a:bodyPr/>
        <a:lstStyle/>
        <a:p>
          <a:r>
            <a:rPr lang="bg-BG" sz="3200" b="1" dirty="0" smtClean="0">
              <a:solidFill>
                <a:srgbClr val="C00000"/>
              </a:solidFill>
            </a:rPr>
            <a:t>за продукт</a:t>
          </a:r>
          <a:endParaRPr lang="bg-BG" sz="3200" b="1" dirty="0">
            <a:solidFill>
              <a:srgbClr val="C00000"/>
            </a:solidFill>
          </a:endParaRPr>
        </a:p>
      </dgm:t>
    </dgm:pt>
    <dgm:pt modelId="{F5599624-7112-499F-8EDA-91F489CCCB33}" type="parTrans" cxnId="{8D7A4D4B-6F19-4F1B-8450-5E10A0D17837}">
      <dgm:prSet/>
      <dgm:spPr/>
      <dgm:t>
        <a:bodyPr/>
        <a:lstStyle/>
        <a:p>
          <a:endParaRPr lang="bg-BG"/>
        </a:p>
      </dgm:t>
    </dgm:pt>
    <dgm:pt modelId="{FDC3D9E3-74CE-4831-8DD1-89C1B4C28FE4}" type="sibTrans" cxnId="{8D7A4D4B-6F19-4F1B-8450-5E10A0D17837}">
      <dgm:prSet/>
      <dgm:spPr/>
      <dgm:t>
        <a:bodyPr/>
        <a:lstStyle/>
        <a:p>
          <a:endParaRPr lang="bg-BG"/>
        </a:p>
      </dgm:t>
    </dgm:pt>
    <dgm:pt modelId="{EFA675DD-B03E-40F4-B469-6C23A43B62D8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FFFF99"/>
        </a:solidFill>
        <a:ln>
          <a:noFill/>
        </a:ln>
        <a:effectLst>
          <a:outerShdw blurRad="107950" dist="12700" dir="5400000" algn="ctr">
            <a:srgbClr val="000000"/>
          </a:outerShdw>
        </a:effectLst>
        <a:sp3d z="-1524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algn="l"/>
          <a:r>
            <a:rPr lang="bg-BG" sz="1800" b="1" dirty="0" smtClean="0">
              <a:solidFill>
                <a:srgbClr val="003399"/>
              </a:solidFill>
            </a:rPr>
            <a:t>70 нови изследователи в подпомогнатите субекти</a:t>
          </a:r>
          <a:endParaRPr lang="bg-BG" sz="1800" b="1" dirty="0">
            <a:solidFill>
              <a:srgbClr val="003399"/>
            </a:solidFill>
          </a:endParaRPr>
        </a:p>
      </dgm:t>
    </dgm:pt>
    <dgm:pt modelId="{EB8C2A11-7F18-4C80-B063-01779630984A}" type="parTrans" cxnId="{B129CCEB-BE8A-456C-954F-D87AD0B3F36C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z="-40000" prstMaterial="matte">
          <a:bevelT w="127000" h="63500"/>
        </a:sp3d>
      </dgm:spPr>
      <dgm:t>
        <a:bodyPr/>
        <a:lstStyle/>
        <a:p>
          <a:endParaRPr lang="bg-BG"/>
        </a:p>
      </dgm:t>
    </dgm:pt>
    <dgm:pt modelId="{9F895308-676D-4729-9B88-1A75CEF1070A}" type="sibTrans" cxnId="{B129CCEB-BE8A-456C-954F-D87AD0B3F36C}">
      <dgm:prSet/>
      <dgm:spPr/>
      <dgm:t>
        <a:bodyPr/>
        <a:lstStyle/>
        <a:p>
          <a:endParaRPr lang="bg-BG"/>
        </a:p>
      </dgm:t>
    </dgm:pt>
    <dgm:pt modelId="{A8BF168B-CE30-4429-BD0A-13C57EC5E2CA}">
      <dgm:prSet phldrT="[Text]" custT="1"/>
      <dgm:spPr>
        <a:solidFill>
          <a:srgbClr val="FFFF99">
            <a:alpha val="90000"/>
          </a:srgb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-1524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algn="l"/>
          <a:r>
            <a:rPr lang="bg-BG" sz="1800" b="1" dirty="0" smtClean="0">
              <a:solidFill>
                <a:srgbClr val="003399"/>
              </a:solidFill>
            </a:rPr>
            <a:t>8 нови инфраструктурни проекти в ЦК</a:t>
          </a:r>
          <a:endParaRPr lang="bg-BG" sz="1800" b="1" dirty="0">
            <a:solidFill>
              <a:srgbClr val="003399"/>
            </a:solidFill>
          </a:endParaRPr>
        </a:p>
      </dgm:t>
    </dgm:pt>
    <dgm:pt modelId="{58F918D6-BA61-4C70-A6CA-73263BC4A371}" type="parTrans" cxnId="{D2DD79B4-C92C-4B0E-A349-1D7C4BC51B42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z="-40000" prstMaterial="matte">
          <a:bevelT w="127000" h="63500"/>
        </a:sp3d>
      </dgm:spPr>
      <dgm:t>
        <a:bodyPr/>
        <a:lstStyle/>
        <a:p>
          <a:endParaRPr lang="bg-BG"/>
        </a:p>
      </dgm:t>
    </dgm:pt>
    <dgm:pt modelId="{DA9A7909-115E-4E77-A192-8A2957CFBF2E}" type="sibTrans" cxnId="{D2DD79B4-C92C-4B0E-A349-1D7C4BC51B42}">
      <dgm:prSet/>
      <dgm:spPr/>
      <dgm:t>
        <a:bodyPr/>
        <a:lstStyle/>
        <a:p>
          <a:endParaRPr lang="bg-BG"/>
        </a:p>
      </dgm:t>
    </dgm:pt>
    <dgm:pt modelId="{EDBA95FC-33B3-422B-8A24-CE71F9844C6C}">
      <dgm:prSet phldrT="[Text]" custT="1"/>
      <dgm:spPr>
        <a:solidFill>
          <a:schemeClr val="accent6">
            <a:lumMod val="40000"/>
            <a:lumOff val="60000"/>
          </a:schemeClr>
        </a:solidFill>
        <a:ln w="38100">
          <a:noFill/>
        </a:ln>
        <a:effectLst>
          <a:outerShdw blurRad="107950" dist="12700" dir="5400000" algn="ctr">
            <a:srgbClr val="000000"/>
          </a:outerShdw>
        </a:effectLst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bg-BG" sz="3200" b="1" dirty="0" smtClean="0">
              <a:solidFill>
                <a:srgbClr val="C00000"/>
              </a:solidFill>
            </a:rPr>
            <a:t>за резултат</a:t>
          </a:r>
          <a:endParaRPr lang="bg-BG" sz="3200" b="1" dirty="0">
            <a:solidFill>
              <a:srgbClr val="C00000"/>
            </a:solidFill>
          </a:endParaRPr>
        </a:p>
      </dgm:t>
    </dgm:pt>
    <dgm:pt modelId="{3EE669C0-A76D-4FF4-8611-A9B2EB249977}" type="parTrans" cxnId="{D448187A-5FC3-42B7-8D4B-9BC34DCD779F}">
      <dgm:prSet/>
      <dgm:spPr/>
      <dgm:t>
        <a:bodyPr/>
        <a:lstStyle/>
        <a:p>
          <a:endParaRPr lang="bg-BG"/>
        </a:p>
      </dgm:t>
    </dgm:pt>
    <dgm:pt modelId="{1855D6D6-C061-4C2F-9218-C7C0E27B075E}" type="sibTrans" cxnId="{D448187A-5FC3-42B7-8D4B-9BC34DCD779F}">
      <dgm:prSet/>
      <dgm:spPr/>
      <dgm:t>
        <a:bodyPr/>
        <a:lstStyle/>
        <a:p>
          <a:endParaRPr lang="bg-BG"/>
        </a:p>
      </dgm:t>
    </dgm:pt>
    <dgm:pt modelId="{9BB77A26-CCD2-4AAB-BDAF-92A24DBB0783}">
      <dgm:prSet phldrT="[Text]" custT="1"/>
      <dgm:spPr>
        <a:solidFill>
          <a:schemeClr val="accent6">
            <a:lumMod val="20000"/>
            <a:lumOff val="80000"/>
            <a:alpha val="9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p3d z="-1524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algn="ctr"/>
          <a:endParaRPr lang="bg-BG" sz="1600" b="0" dirty="0" smtClean="0"/>
        </a:p>
        <a:p>
          <a:pPr algn="ctr"/>
          <a:endParaRPr lang="bg-BG" sz="1600" b="0" dirty="0" smtClean="0"/>
        </a:p>
        <a:p>
          <a:pPr algn="just"/>
          <a:endParaRPr lang="bg-BG" sz="1600" b="0" dirty="0" smtClean="0"/>
        </a:p>
        <a:p>
          <a:pPr algn="just"/>
          <a:endParaRPr lang="bg-BG" sz="1600" b="0" dirty="0" smtClean="0"/>
        </a:p>
        <a:p>
          <a:pPr algn="just"/>
          <a:r>
            <a:rPr lang="bg-BG" sz="1800" b="1" dirty="0" smtClean="0">
              <a:solidFill>
                <a:srgbClr val="003399"/>
              </a:solidFill>
            </a:rPr>
            <a:t>1) 2.3% публични разходи за НИРД, финансирани от предприятията извън София</a:t>
          </a:r>
        </a:p>
        <a:p>
          <a:pPr algn="just"/>
          <a:r>
            <a:rPr lang="bg-BG" sz="1800" b="1" dirty="0" smtClean="0">
              <a:solidFill>
                <a:srgbClr val="003399"/>
              </a:solidFill>
            </a:rPr>
            <a:t>2) Брой международни съвместни научни публикации</a:t>
          </a:r>
        </a:p>
        <a:p>
          <a:pPr algn="just"/>
          <a:r>
            <a:rPr lang="bg-BG" sz="1800" b="1" dirty="0" smtClean="0">
              <a:solidFill>
                <a:srgbClr val="003399"/>
              </a:solidFill>
            </a:rPr>
            <a:t>3) 4 научни публикации сред първите 10% от най-цитирани по приоритетните области на ИСИС</a:t>
          </a:r>
        </a:p>
        <a:p>
          <a:pPr algn="ctr"/>
          <a:endParaRPr lang="bg-BG" sz="1600" b="0" dirty="0" smtClean="0">
            <a:solidFill>
              <a:srgbClr val="003399"/>
            </a:solidFill>
          </a:endParaRPr>
        </a:p>
        <a:p>
          <a:pPr algn="ctr"/>
          <a:endParaRPr lang="bg-BG" sz="1600" b="0" dirty="0" smtClean="0">
            <a:solidFill>
              <a:srgbClr val="003399"/>
            </a:solidFill>
          </a:endParaRPr>
        </a:p>
        <a:p>
          <a:pPr algn="ctr"/>
          <a:endParaRPr lang="bg-BG" sz="1600" b="0" dirty="0" smtClean="0">
            <a:solidFill>
              <a:srgbClr val="003399"/>
            </a:solidFill>
          </a:endParaRPr>
        </a:p>
        <a:p>
          <a:pPr algn="ctr"/>
          <a:endParaRPr lang="bg-BG" sz="1600" b="0" dirty="0">
            <a:solidFill>
              <a:srgbClr val="003399"/>
            </a:solidFill>
          </a:endParaRPr>
        </a:p>
      </dgm:t>
    </dgm:pt>
    <dgm:pt modelId="{F54F302F-5E8E-42A2-9807-81083560B648}" type="parTrans" cxnId="{1C641ED4-FB86-4B6F-94CB-968838CBF425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z="-40000" prstMaterial="matte">
          <a:bevelT w="127000" h="63500"/>
        </a:sp3d>
      </dgm:spPr>
      <dgm:t>
        <a:bodyPr/>
        <a:lstStyle/>
        <a:p>
          <a:endParaRPr lang="bg-BG"/>
        </a:p>
      </dgm:t>
    </dgm:pt>
    <dgm:pt modelId="{F40A912C-54C1-48F7-A699-1BA91E203E9D}" type="sibTrans" cxnId="{1C641ED4-FB86-4B6F-94CB-968838CBF425}">
      <dgm:prSet/>
      <dgm:spPr/>
      <dgm:t>
        <a:bodyPr/>
        <a:lstStyle/>
        <a:p>
          <a:endParaRPr lang="bg-BG"/>
        </a:p>
      </dgm:t>
    </dgm:pt>
    <dgm:pt modelId="{B8726E5F-7B84-4C2D-AE11-C505D8BAF82C}">
      <dgm:prSet phldrT="[Text]" custT="1"/>
      <dgm:spPr>
        <a:solidFill>
          <a:schemeClr val="accent6">
            <a:lumMod val="20000"/>
            <a:lumOff val="80000"/>
            <a:alpha val="9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p3d z="-1524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algn="just"/>
          <a:r>
            <a:rPr lang="bg-BG" sz="1800" b="1" dirty="0" smtClean="0">
              <a:solidFill>
                <a:srgbClr val="003399"/>
              </a:solidFill>
            </a:rPr>
            <a:t>4) Публични разходи в размер на 0,03 % от БВП за научноизследователска и развойна дейност (GOVERD плюс HERD), финансирани от предприятията</a:t>
          </a:r>
          <a:endParaRPr lang="bg-BG" sz="1800" b="1" dirty="0">
            <a:solidFill>
              <a:srgbClr val="003399"/>
            </a:solidFill>
          </a:endParaRPr>
        </a:p>
      </dgm:t>
    </dgm:pt>
    <dgm:pt modelId="{F144B9B8-DB8A-437D-A0BC-0CFFD1D90927}" type="parTrans" cxnId="{12838DD0-2FDD-4B18-A1E9-1E0980291E4D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z="-40000" prstMaterial="matte">
          <a:bevelT w="127000" h="63500"/>
        </a:sp3d>
      </dgm:spPr>
      <dgm:t>
        <a:bodyPr/>
        <a:lstStyle/>
        <a:p>
          <a:endParaRPr lang="bg-BG"/>
        </a:p>
      </dgm:t>
    </dgm:pt>
    <dgm:pt modelId="{D889FBDF-9AB9-434C-A17D-424D38F9861D}" type="sibTrans" cxnId="{12838DD0-2FDD-4B18-A1E9-1E0980291E4D}">
      <dgm:prSet/>
      <dgm:spPr/>
      <dgm:t>
        <a:bodyPr/>
        <a:lstStyle/>
        <a:p>
          <a:endParaRPr lang="bg-BG"/>
        </a:p>
      </dgm:t>
    </dgm:pt>
    <dgm:pt modelId="{1788994A-0301-49E8-93AD-DFEC49A30FE6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rgbClr val="FFFF99"/>
        </a:solidFill>
        <a:ln>
          <a:noFill/>
        </a:ln>
        <a:effectLst>
          <a:outerShdw blurRad="107950" dist="12700" dir="5400000" algn="ctr">
            <a:srgbClr val="000000"/>
          </a:outerShdw>
        </a:effectLst>
        <a:sp3d z="-1524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algn="l"/>
          <a:r>
            <a:rPr lang="bg-BG" sz="1800" b="1" dirty="0" smtClean="0">
              <a:solidFill>
                <a:srgbClr val="003399"/>
              </a:solidFill>
            </a:rPr>
            <a:t>620 изследователи, работещи в подобрени инфраструктури</a:t>
          </a:r>
        </a:p>
        <a:p>
          <a:pPr algn="l"/>
          <a:r>
            <a:rPr lang="bg-BG" sz="1800" b="1" dirty="0" smtClean="0">
              <a:solidFill>
                <a:srgbClr val="003399"/>
              </a:solidFill>
            </a:rPr>
            <a:t>100 изградени сътрудничества    </a:t>
          </a:r>
          <a:endParaRPr lang="bg-BG" sz="1800" b="1" dirty="0">
            <a:solidFill>
              <a:srgbClr val="003399"/>
            </a:solidFill>
          </a:endParaRPr>
        </a:p>
      </dgm:t>
    </dgm:pt>
    <dgm:pt modelId="{4F2E50C0-79CE-4B96-A871-606456527875}" type="parTrans" cxnId="{90105450-61E8-4DDA-8587-DC9879DAEA7B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z="-40000" prstMaterial="matte">
          <a:bevelT w="127000" h="63500"/>
        </a:sp3d>
      </dgm:spPr>
      <dgm:t>
        <a:bodyPr/>
        <a:lstStyle/>
        <a:p>
          <a:endParaRPr lang="bg-BG"/>
        </a:p>
      </dgm:t>
    </dgm:pt>
    <dgm:pt modelId="{979FA191-0122-4093-815E-F457208CB26E}" type="sibTrans" cxnId="{90105450-61E8-4DDA-8587-DC9879DAEA7B}">
      <dgm:prSet/>
      <dgm:spPr/>
      <dgm:t>
        <a:bodyPr/>
        <a:lstStyle/>
        <a:p>
          <a:endParaRPr lang="bg-BG"/>
        </a:p>
      </dgm:t>
    </dgm:pt>
    <dgm:pt modelId="{7AA5D42A-3955-464C-8319-FA6BBD7014C3}">
      <dgm:prSet custT="1"/>
      <dgm:spPr>
        <a:solidFill>
          <a:srgbClr val="FFFF99">
            <a:alpha val="90000"/>
          </a:srgb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p3d z="-1524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algn="l"/>
          <a:r>
            <a:rPr lang="bg-BG" sz="1800" b="1" dirty="0" smtClean="0">
              <a:solidFill>
                <a:srgbClr val="003399"/>
              </a:solidFill>
            </a:rPr>
            <a:t>4 уникални инфраструктури в партньорство с европейски</a:t>
          </a:r>
        </a:p>
        <a:p>
          <a:pPr algn="l"/>
          <a:r>
            <a:rPr lang="bg-BG" sz="1800" b="1" dirty="0" smtClean="0">
              <a:solidFill>
                <a:srgbClr val="003399"/>
              </a:solidFill>
            </a:rPr>
            <a:t>150 съвместни проекта между ЦВП/ЦК и бизнеса</a:t>
          </a:r>
          <a:endParaRPr lang="bg-BG" sz="1800" b="1" dirty="0">
            <a:solidFill>
              <a:srgbClr val="003399"/>
            </a:solidFill>
          </a:endParaRPr>
        </a:p>
      </dgm:t>
    </dgm:pt>
    <dgm:pt modelId="{4D0F0547-53AA-4199-A208-F43E2AE042C5}" type="parTrans" cxnId="{F4C67130-1082-45F7-91BF-9C8C54DA9D48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z="-40000" prstMaterial="matte">
          <a:bevelT w="127000" h="63500"/>
        </a:sp3d>
      </dgm:spPr>
      <dgm:t>
        <a:bodyPr/>
        <a:lstStyle/>
        <a:p>
          <a:endParaRPr lang="bg-BG"/>
        </a:p>
      </dgm:t>
    </dgm:pt>
    <dgm:pt modelId="{33E74617-ADE0-46C8-AFD1-FD259A43B05F}" type="sibTrans" cxnId="{F4C67130-1082-45F7-91BF-9C8C54DA9D48}">
      <dgm:prSet/>
      <dgm:spPr/>
      <dgm:t>
        <a:bodyPr/>
        <a:lstStyle/>
        <a:p>
          <a:endParaRPr lang="bg-BG"/>
        </a:p>
      </dgm:t>
    </dgm:pt>
    <dgm:pt modelId="{9A2D3BDA-F844-4F17-A6C4-9661C1AECA0C}" type="pres">
      <dgm:prSet presAssocID="{CD4ED0A7-D09A-48DE-A441-96AB64F8C4E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DA0E79C5-7414-46A3-98B0-4DC7EFFAB174}" type="pres">
      <dgm:prSet presAssocID="{4422C81F-3AD4-4C9A-8D6F-85B532CF48EB}" presName="root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endParaRPr lang="bg-BG"/>
        </a:p>
      </dgm:t>
    </dgm:pt>
    <dgm:pt modelId="{C06AA635-AA2B-4DAE-A0B5-1A165F9CB807}" type="pres">
      <dgm:prSet presAssocID="{4422C81F-3AD4-4C9A-8D6F-85B532CF48EB}" presName="root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endParaRPr lang="bg-BG"/>
        </a:p>
      </dgm:t>
    </dgm:pt>
    <dgm:pt modelId="{93B8B872-4195-4911-A9BB-8459C71243EB}" type="pres">
      <dgm:prSet presAssocID="{4422C81F-3AD4-4C9A-8D6F-85B532CF48EB}" presName="rootText" presStyleLbl="node1" presStyleIdx="0" presStyleCnt="2" custScaleX="219234" custScaleY="97094" custLinFactNeighborX="34940" custLinFactNeighborY="18467"/>
      <dgm:spPr/>
      <dgm:t>
        <a:bodyPr/>
        <a:lstStyle/>
        <a:p>
          <a:endParaRPr lang="en-GB"/>
        </a:p>
      </dgm:t>
    </dgm:pt>
    <dgm:pt modelId="{CEDE75A1-7276-478A-B130-4726E5C85D78}" type="pres">
      <dgm:prSet presAssocID="{4422C81F-3AD4-4C9A-8D6F-85B532CF48EB}" presName="rootConnector" presStyleLbl="node1" presStyleIdx="0" presStyleCnt="2"/>
      <dgm:spPr/>
      <dgm:t>
        <a:bodyPr/>
        <a:lstStyle/>
        <a:p>
          <a:endParaRPr lang="en-GB"/>
        </a:p>
      </dgm:t>
    </dgm:pt>
    <dgm:pt modelId="{D5EAA699-C136-4515-85AF-CE9F42363D84}" type="pres">
      <dgm:prSet presAssocID="{4422C81F-3AD4-4C9A-8D6F-85B532CF48EB}" presName="childShap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endParaRPr lang="bg-BG"/>
        </a:p>
      </dgm:t>
    </dgm:pt>
    <dgm:pt modelId="{ACBD7CE4-F110-4F21-BC8E-EAE0FD906791}" type="pres">
      <dgm:prSet presAssocID="{EB8C2A11-7F18-4C80-B063-01779630984A}" presName="Name13" presStyleLbl="parChTrans1D2" presStyleIdx="0" presStyleCnt="6"/>
      <dgm:spPr/>
      <dgm:t>
        <a:bodyPr/>
        <a:lstStyle/>
        <a:p>
          <a:endParaRPr lang="en-GB"/>
        </a:p>
      </dgm:t>
    </dgm:pt>
    <dgm:pt modelId="{AA88F4FA-25D6-4F9B-B938-BC82EB025B8E}" type="pres">
      <dgm:prSet presAssocID="{EFA675DD-B03E-40F4-B469-6C23A43B62D8}" presName="childText" presStyleLbl="bgAcc1" presStyleIdx="0" presStyleCnt="6" custScaleX="357703" custLinFactNeighborX="-49563" custLinFactNeighborY="1743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C03961AB-9C97-4A39-A9B4-54A97E2C6E9C}" type="pres">
      <dgm:prSet presAssocID="{4F2E50C0-79CE-4B96-A871-606456527875}" presName="Name13" presStyleLbl="parChTrans1D2" presStyleIdx="1" presStyleCnt="6"/>
      <dgm:spPr/>
      <dgm:t>
        <a:bodyPr/>
        <a:lstStyle/>
        <a:p>
          <a:endParaRPr lang="en-GB"/>
        </a:p>
      </dgm:t>
    </dgm:pt>
    <dgm:pt modelId="{491251E1-A529-4FD5-BFF0-106E73BE895B}" type="pres">
      <dgm:prSet presAssocID="{1788994A-0301-49E8-93AD-DFEC49A30FE6}" presName="childText" presStyleLbl="bgAcc1" presStyleIdx="1" presStyleCnt="6" custScaleX="365797" custScaleY="158815" custLinFactNeighborX="-51004" custLinFactNeighborY="10961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611AE0F5-2671-41B2-BFDB-D7D18D3DE522}" type="pres">
      <dgm:prSet presAssocID="{4D0F0547-53AA-4199-A208-F43E2AE042C5}" presName="Name13" presStyleLbl="parChTrans1D2" presStyleIdx="2" presStyleCnt="6"/>
      <dgm:spPr/>
      <dgm:t>
        <a:bodyPr/>
        <a:lstStyle/>
        <a:p>
          <a:endParaRPr lang="en-GB"/>
        </a:p>
      </dgm:t>
    </dgm:pt>
    <dgm:pt modelId="{FD298DF1-C2E5-4626-949E-B7B2DF65383F}" type="pres">
      <dgm:prSet presAssocID="{7AA5D42A-3955-464C-8319-FA6BBD7014C3}" presName="childText" presStyleLbl="bgAcc1" presStyleIdx="2" presStyleCnt="6" custScaleX="365672" custScaleY="174208" custLinFactNeighborX="-53938" custLinFactNeighborY="3801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77CA1DBF-AE2E-4561-8B86-DD6253A54E94}" type="pres">
      <dgm:prSet presAssocID="{58F918D6-BA61-4C70-A6CA-73263BC4A371}" presName="Name13" presStyleLbl="parChTrans1D2" presStyleIdx="3" presStyleCnt="6"/>
      <dgm:spPr/>
      <dgm:t>
        <a:bodyPr/>
        <a:lstStyle/>
        <a:p>
          <a:endParaRPr lang="en-GB"/>
        </a:p>
      </dgm:t>
    </dgm:pt>
    <dgm:pt modelId="{1A3362A8-AC7B-4F60-8845-E71FAE1AF381}" type="pres">
      <dgm:prSet presAssocID="{A8BF168B-CE30-4429-BD0A-13C57EC5E2CA}" presName="childText" presStyleLbl="bgAcc1" presStyleIdx="3" presStyleCnt="6" custScaleX="372463" custScaleY="105942" custLinFactNeighborX="-51449" custLinFactNeighborY="-873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8D9624D7-7114-400B-882F-B263B3B2294F}" type="pres">
      <dgm:prSet presAssocID="{EDBA95FC-33B3-422B-8A24-CE71F9844C6C}" presName="root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endParaRPr lang="bg-BG"/>
        </a:p>
      </dgm:t>
    </dgm:pt>
    <dgm:pt modelId="{B225CFC4-CCD1-4787-BC78-8CE59B610696}" type="pres">
      <dgm:prSet presAssocID="{EDBA95FC-33B3-422B-8A24-CE71F9844C6C}" presName="rootComposit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endParaRPr lang="bg-BG"/>
        </a:p>
      </dgm:t>
    </dgm:pt>
    <dgm:pt modelId="{FDBDE7FF-3F09-43C2-883B-FF95911F9A53}" type="pres">
      <dgm:prSet presAssocID="{EDBA95FC-33B3-422B-8A24-CE71F9844C6C}" presName="rootText" presStyleLbl="node1" presStyleIdx="1" presStyleCnt="2" custScaleX="235433" custLinFactX="25466" custLinFactNeighborX="100000" custLinFactNeighborY="30880"/>
      <dgm:spPr/>
      <dgm:t>
        <a:bodyPr/>
        <a:lstStyle/>
        <a:p>
          <a:endParaRPr lang="bg-BG"/>
        </a:p>
      </dgm:t>
    </dgm:pt>
    <dgm:pt modelId="{A9F35CBE-CBB9-496F-8365-22BB1FD6290E}" type="pres">
      <dgm:prSet presAssocID="{EDBA95FC-33B3-422B-8A24-CE71F9844C6C}" presName="rootConnector" presStyleLbl="node1" presStyleIdx="1" presStyleCnt="2"/>
      <dgm:spPr/>
      <dgm:t>
        <a:bodyPr/>
        <a:lstStyle/>
        <a:p>
          <a:endParaRPr lang="en-GB"/>
        </a:p>
      </dgm:t>
    </dgm:pt>
    <dgm:pt modelId="{34CBF8F0-C425-400B-BDD6-6C275AE641BB}" type="pres">
      <dgm:prSet presAssocID="{EDBA95FC-33B3-422B-8A24-CE71F9844C6C}" presName="childShap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p3d prstMaterial="matte">
          <a:bevelT w="127000" h="63500"/>
        </a:sp3d>
      </dgm:spPr>
      <dgm:t>
        <a:bodyPr/>
        <a:lstStyle/>
        <a:p>
          <a:endParaRPr lang="bg-BG"/>
        </a:p>
      </dgm:t>
    </dgm:pt>
    <dgm:pt modelId="{2E85ECCA-7E72-4772-8C74-CC049098D483}" type="pres">
      <dgm:prSet presAssocID="{F54F302F-5E8E-42A2-9807-81083560B648}" presName="Name13" presStyleLbl="parChTrans1D2" presStyleIdx="4" presStyleCnt="6"/>
      <dgm:spPr/>
      <dgm:t>
        <a:bodyPr/>
        <a:lstStyle/>
        <a:p>
          <a:endParaRPr lang="en-GB"/>
        </a:p>
      </dgm:t>
    </dgm:pt>
    <dgm:pt modelId="{6F714A29-28F2-418A-92F3-5E5DAFDFEE0E}" type="pres">
      <dgm:prSet presAssocID="{9BB77A26-CCD2-4AAB-BDAF-92A24DBB0783}" presName="childText" presStyleLbl="bgAcc1" presStyleIdx="4" presStyleCnt="6" custScaleX="577093" custScaleY="275233" custLinFactNeighborX="6642" custLinFactNeighborY="6126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7887D014-145A-4B88-9511-98F32574F67E}" type="pres">
      <dgm:prSet presAssocID="{F144B9B8-DB8A-437D-A0BC-0CFFD1D90927}" presName="Name13" presStyleLbl="parChTrans1D2" presStyleIdx="5" presStyleCnt="6"/>
      <dgm:spPr/>
      <dgm:t>
        <a:bodyPr/>
        <a:lstStyle/>
        <a:p>
          <a:endParaRPr lang="en-GB"/>
        </a:p>
      </dgm:t>
    </dgm:pt>
    <dgm:pt modelId="{E658C235-58AB-47DD-AC93-1969513584C0}" type="pres">
      <dgm:prSet presAssocID="{B8726E5F-7B84-4C2D-AE11-C505D8BAF82C}" presName="childText" presStyleLbl="bgAcc1" presStyleIdx="5" presStyleCnt="6" custScaleX="576115" custScaleY="186779" custLinFactNeighborX="7620" custLinFactNeighborY="6905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B129CCEB-BE8A-456C-954F-D87AD0B3F36C}" srcId="{4422C81F-3AD4-4C9A-8D6F-85B532CF48EB}" destId="{EFA675DD-B03E-40F4-B469-6C23A43B62D8}" srcOrd="0" destOrd="0" parTransId="{EB8C2A11-7F18-4C80-B063-01779630984A}" sibTransId="{9F895308-676D-4729-9B88-1A75CEF1070A}"/>
    <dgm:cxn modelId="{D2DD79B4-C92C-4B0E-A349-1D7C4BC51B42}" srcId="{4422C81F-3AD4-4C9A-8D6F-85B532CF48EB}" destId="{A8BF168B-CE30-4429-BD0A-13C57EC5E2CA}" srcOrd="3" destOrd="0" parTransId="{58F918D6-BA61-4C70-A6CA-73263BC4A371}" sibTransId="{DA9A7909-115E-4E77-A192-8A2957CFBF2E}"/>
    <dgm:cxn modelId="{7086C24D-D409-4BDE-9479-407499C34F83}" type="presOf" srcId="{EDBA95FC-33B3-422B-8A24-CE71F9844C6C}" destId="{FDBDE7FF-3F09-43C2-883B-FF95911F9A53}" srcOrd="0" destOrd="0" presId="urn:microsoft.com/office/officeart/2005/8/layout/hierarchy3"/>
    <dgm:cxn modelId="{772101AE-8E52-4EBF-8ADC-F6AD58CD3759}" type="presOf" srcId="{EFA675DD-B03E-40F4-B469-6C23A43B62D8}" destId="{AA88F4FA-25D6-4F9B-B938-BC82EB025B8E}" srcOrd="0" destOrd="0" presId="urn:microsoft.com/office/officeart/2005/8/layout/hierarchy3"/>
    <dgm:cxn modelId="{AB7C5F53-F2E4-4DC6-B1AC-EBA00F837267}" type="presOf" srcId="{A8BF168B-CE30-4429-BD0A-13C57EC5E2CA}" destId="{1A3362A8-AC7B-4F60-8845-E71FAE1AF381}" srcOrd="0" destOrd="0" presId="urn:microsoft.com/office/officeart/2005/8/layout/hierarchy3"/>
    <dgm:cxn modelId="{23DA4938-105E-4EBC-B5AD-0042170CEE13}" type="presOf" srcId="{F54F302F-5E8E-42A2-9807-81083560B648}" destId="{2E85ECCA-7E72-4772-8C74-CC049098D483}" srcOrd="0" destOrd="0" presId="urn:microsoft.com/office/officeart/2005/8/layout/hierarchy3"/>
    <dgm:cxn modelId="{BF97CA76-19AE-4FFC-B108-18D4E29A8E82}" type="presOf" srcId="{EDBA95FC-33B3-422B-8A24-CE71F9844C6C}" destId="{A9F35CBE-CBB9-496F-8365-22BB1FD6290E}" srcOrd="1" destOrd="0" presId="urn:microsoft.com/office/officeart/2005/8/layout/hierarchy3"/>
    <dgm:cxn modelId="{EC886D72-3D64-4E03-808D-F06687983D9C}" type="presOf" srcId="{EB8C2A11-7F18-4C80-B063-01779630984A}" destId="{ACBD7CE4-F110-4F21-BC8E-EAE0FD906791}" srcOrd="0" destOrd="0" presId="urn:microsoft.com/office/officeart/2005/8/layout/hierarchy3"/>
    <dgm:cxn modelId="{F4C67130-1082-45F7-91BF-9C8C54DA9D48}" srcId="{4422C81F-3AD4-4C9A-8D6F-85B532CF48EB}" destId="{7AA5D42A-3955-464C-8319-FA6BBD7014C3}" srcOrd="2" destOrd="0" parTransId="{4D0F0547-53AA-4199-A208-F43E2AE042C5}" sibTransId="{33E74617-ADE0-46C8-AFD1-FD259A43B05F}"/>
    <dgm:cxn modelId="{C6DDEEB6-1672-416E-BA93-4F9802F25934}" type="presOf" srcId="{F144B9B8-DB8A-437D-A0BC-0CFFD1D90927}" destId="{7887D014-145A-4B88-9511-98F32574F67E}" srcOrd="0" destOrd="0" presId="urn:microsoft.com/office/officeart/2005/8/layout/hierarchy3"/>
    <dgm:cxn modelId="{C73C5B7E-4931-4CFC-AF7B-B4AEFE206E32}" type="presOf" srcId="{4422C81F-3AD4-4C9A-8D6F-85B532CF48EB}" destId="{93B8B872-4195-4911-A9BB-8459C71243EB}" srcOrd="0" destOrd="0" presId="urn:microsoft.com/office/officeart/2005/8/layout/hierarchy3"/>
    <dgm:cxn modelId="{46FC0CC4-8335-4086-9653-1FD17735CD4B}" type="presOf" srcId="{B8726E5F-7B84-4C2D-AE11-C505D8BAF82C}" destId="{E658C235-58AB-47DD-AC93-1969513584C0}" srcOrd="0" destOrd="0" presId="urn:microsoft.com/office/officeart/2005/8/layout/hierarchy3"/>
    <dgm:cxn modelId="{9485C185-C281-4DA6-BDB9-4387D19B0C23}" type="presOf" srcId="{1788994A-0301-49E8-93AD-DFEC49A30FE6}" destId="{491251E1-A529-4FD5-BFF0-106E73BE895B}" srcOrd="0" destOrd="0" presId="urn:microsoft.com/office/officeart/2005/8/layout/hierarchy3"/>
    <dgm:cxn modelId="{D448187A-5FC3-42B7-8D4B-9BC34DCD779F}" srcId="{CD4ED0A7-D09A-48DE-A441-96AB64F8C4ED}" destId="{EDBA95FC-33B3-422B-8A24-CE71F9844C6C}" srcOrd="1" destOrd="0" parTransId="{3EE669C0-A76D-4FF4-8611-A9B2EB249977}" sibTransId="{1855D6D6-C061-4C2F-9218-C7C0E27B075E}"/>
    <dgm:cxn modelId="{90105450-61E8-4DDA-8587-DC9879DAEA7B}" srcId="{4422C81F-3AD4-4C9A-8D6F-85B532CF48EB}" destId="{1788994A-0301-49E8-93AD-DFEC49A30FE6}" srcOrd="1" destOrd="0" parTransId="{4F2E50C0-79CE-4B96-A871-606456527875}" sibTransId="{979FA191-0122-4093-815E-F457208CB26E}"/>
    <dgm:cxn modelId="{7AB5A8E9-7200-431D-8117-470CED241356}" type="presOf" srcId="{7AA5D42A-3955-464C-8319-FA6BBD7014C3}" destId="{FD298DF1-C2E5-4626-949E-B7B2DF65383F}" srcOrd="0" destOrd="0" presId="urn:microsoft.com/office/officeart/2005/8/layout/hierarchy3"/>
    <dgm:cxn modelId="{197D19A2-399C-46EB-A01E-48D7E8A405A6}" type="presOf" srcId="{4F2E50C0-79CE-4B96-A871-606456527875}" destId="{C03961AB-9C97-4A39-A9B4-54A97E2C6E9C}" srcOrd="0" destOrd="0" presId="urn:microsoft.com/office/officeart/2005/8/layout/hierarchy3"/>
    <dgm:cxn modelId="{79E96AA4-23C9-4727-A50A-9F3C01478C1E}" type="presOf" srcId="{CD4ED0A7-D09A-48DE-A441-96AB64F8C4ED}" destId="{9A2D3BDA-F844-4F17-A6C4-9661C1AECA0C}" srcOrd="0" destOrd="0" presId="urn:microsoft.com/office/officeart/2005/8/layout/hierarchy3"/>
    <dgm:cxn modelId="{F3B78589-D704-4A66-9F84-5CA06F599CF1}" type="presOf" srcId="{4422C81F-3AD4-4C9A-8D6F-85B532CF48EB}" destId="{CEDE75A1-7276-478A-B130-4726E5C85D78}" srcOrd="1" destOrd="0" presId="urn:microsoft.com/office/officeart/2005/8/layout/hierarchy3"/>
    <dgm:cxn modelId="{1C641ED4-FB86-4B6F-94CB-968838CBF425}" srcId="{EDBA95FC-33B3-422B-8A24-CE71F9844C6C}" destId="{9BB77A26-CCD2-4AAB-BDAF-92A24DBB0783}" srcOrd="0" destOrd="0" parTransId="{F54F302F-5E8E-42A2-9807-81083560B648}" sibTransId="{F40A912C-54C1-48F7-A699-1BA91E203E9D}"/>
    <dgm:cxn modelId="{C71C4308-88B2-49DA-AB65-26AEB19FAB0E}" type="presOf" srcId="{4D0F0547-53AA-4199-A208-F43E2AE042C5}" destId="{611AE0F5-2671-41B2-BFDB-D7D18D3DE522}" srcOrd="0" destOrd="0" presId="urn:microsoft.com/office/officeart/2005/8/layout/hierarchy3"/>
    <dgm:cxn modelId="{58538CCC-6D49-4A07-B555-B7DECEBBD9A2}" type="presOf" srcId="{9BB77A26-CCD2-4AAB-BDAF-92A24DBB0783}" destId="{6F714A29-28F2-418A-92F3-5E5DAFDFEE0E}" srcOrd="0" destOrd="0" presId="urn:microsoft.com/office/officeart/2005/8/layout/hierarchy3"/>
    <dgm:cxn modelId="{032960F1-758C-4C6A-999C-B60412FF99B6}" type="presOf" srcId="{58F918D6-BA61-4C70-A6CA-73263BC4A371}" destId="{77CA1DBF-AE2E-4561-8B86-DD6253A54E94}" srcOrd="0" destOrd="0" presId="urn:microsoft.com/office/officeart/2005/8/layout/hierarchy3"/>
    <dgm:cxn modelId="{8D7A4D4B-6F19-4F1B-8450-5E10A0D17837}" srcId="{CD4ED0A7-D09A-48DE-A441-96AB64F8C4ED}" destId="{4422C81F-3AD4-4C9A-8D6F-85B532CF48EB}" srcOrd="0" destOrd="0" parTransId="{F5599624-7112-499F-8EDA-91F489CCCB33}" sibTransId="{FDC3D9E3-74CE-4831-8DD1-89C1B4C28FE4}"/>
    <dgm:cxn modelId="{12838DD0-2FDD-4B18-A1E9-1E0980291E4D}" srcId="{EDBA95FC-33B3-422B-8A24-CE71F9844C6C}" destId="{B8726E5F-7B84-4C2D-AE11-C505D8BAF82C}" srcOrd="1" destOrd="0" parTransId="{F144B9B8-DB8A-437D-A0BC-0CFFD1D90927}" sibTransId="{D889FBDF-9AB9-434C-A17D-424D38F9861D}"/>
    <dgm:cxn modelId="{9CAD3387-4D09-4948-85DA-3CECB614578E}" type="presParOf" srcId="{9A2D3BDA-F844-4F17-A6C4-9661C1AECA0C}" destId="{DA0E79C5-7414-46A3-98B0-4DC7EFFAB174}" srcOrd="0" destOrd="0" presId="urn:microsoft.com/office/officeart/2005/8/layout/hierarchy3"/>
    <dgm:cxn modelId="{68B29880-0F13-47CA-B11C-EF35927BD6E7}" type="presParOf" srcId="{DA0E79C5-7414-46A3-98B0-4DC7EFFAB174}" destId="{C06AA635-AA2B-4DAE-A0B5-1A165F9CB807}" srcOrd="0" destOrd="0" presId="urn:microsoft.com/office/officeart/2005/8/layout/hierarchy3"/>
    <dgm:cxn modelId="{0584D974-40D2-4E3F-8BE9-71E6A7994291}" type="presParOf" srcId="{C06AA635-AA2B-4DAE-A0B5-1A165F9CB807}" destId="{93B8B872-4195-4911-A9BB-8459C71243EB}" srcOrd="0" destOrd="0" presId="urn:microsoft.com/office/officeart/2005/8/layout/hierarchy3"/>
    <dgm:cxn modelId="{CD809BC1-396B-43CA-A772-F9D6A7F08440}" type="presParOf" srcId="{C06AA635-AA2B-4DAE-A0B5-1A165F9CB807}" destId="{CEDE75A1-7276-478A-B130-4726E5C85D78}" srcOrd="1" destOrd="0" presId="urn:microsoft.com/office/officeart/2005/8/layout/hierarchy3"/>
    <dgm:cxn modelId="{65514D73-5E66-4DB6-872E-D62C6D9C6C45}" type="presParOf" srcId="{DA0E79C5-7414-46A3-98B0-4DC7EFFAB174}" destId="{D5EAA699-C136-4515-85AF-CE9F42363D84}" srcOrd="1" destOrd="0" presId="urn:microsoft.com/office/officeart/2005/8/layout/hierarchy3"/>
    <dgm:cxn modelId="{253310FF-8316-42B0-9879-95D747D466AA}" type="presParOf" srcId="{D5EAA699-C136-4515-85AF-CE9F42363D84}" destId="{ACBD7CE4-F110-4F21-BC8E-EAE0FD906791}" srcOrd="0" destOrd="0" presId="urn:microsoft.com/office/officeart/2005/8/layout/hierarchy3"/>
    <dgm:cxn modelId="{BC5EF3BC-30B1-4DE4-827D-00D483BE7D1E}" type="presParOf" srcId="{D5EAA699-C136-4515-85AF-CE9F42363D84}" destId="{AA88F4FA-25D6-4F9B-B938-BC82EB025B8E}" srcOrd="1" destOrd="0" presId="urn:microsoft.com/office/officeart/2005/8/layout/hierarchy3"/>
    <dgm:cxn modelId="{A8C68F8F-057E-4E23-9167-B9D35AB26E07}" type="presParOf" srcId="{D5EAA699-C136-4515-85AF-CE9F42363D84}" destId="{C03961AB-9C97-4A39-A9B4-54A97E2C6E9C}" srcOrd="2" destOrd="0" presId="urn:microsoft.com/office/officeart/2005/8/layout/hierarchy3"/>
    <dgm:cxn modelId="{1A90DAEC-C36A-4984-B9FA-6BD533A0696D}" type="presParOf" srcId="{D5EAA699-C136-4515-85AF-CE9F42363D84}" destId="{491251E1-A529-4FD5-BFF0-106E73BE895B}" srcOrd="3" destOrd="0" presId="urn:microsoft.com/office/officeart/2005/8/layout/hierarchy3"/>
    <dgm:cxn modelId="{245D4DAF-EB5A-4A5B-A79E-098955C9DA77}" type="presParOf" srcId="{D5EAA699-C136-4515-85AF-CE9F42363D84}" destId="{611AE0F5-2671-41B2-BFDB-D7D18D3DE522}" srcOrd="4" destOrd="0" presId="urn:microsoft.com/office/officeart/2005/8/layout/hierarchy3"/>
    <dgm:cxn modelId="{F9FE2B0F-469C-488A-A20C-E9CA739184D7}" type="presParOf" srcId="{D5EAA699-C136-4515-85AF-CE9F42363D84}" destId="{FD298DF1-C2E5-4626-949E-B7B2DF65383F}" srcOrd="5" destOrd="0" presId="urn:microsoft.com/office/officeart/2005/8/layout/hierarchy3"/>
    <dgm:cxn modelId="{04236B5C-7CF4-42F4-B418-49584EB5957F}" type="presParOf" srcId="{D5EAA699-C136-4515-85AF-CE9F42363D84}" destId="{77CA1DBF-AE2E-4561-8B86-DD6253A54E94}" srcOrd="6" destOrd="0" presId="urn:microsoft.com/office/officeart/2005/8/layout/hierarchy3"/>
    <dgm:cxn modelId="{E5C8A163-5E38-400C-81EA-590E85EEEFF9}" type="presParOf" srcId="{D5EAA699-C136-4515-85AF-CE9F42363D84}" destId="{1A3362A8-AC7B-4F60-8845-E71FAE1AF381}" srcOrd="7" destOrd="0" presId="urn:microsoft.com/office/officeart/2005/8/layout/hierarchy3"/>
    <dgm:cxn modelId="{C0BB1897-FBFA-409B-A7C5-E54CD1A5D9F1}" type="presParOf" srcId="{9A2D3BDA-F844-4F17-A6C4-9661C1AECA0C}" destId="{8D9624D7-7114-400B-882F-B263B3B2294F}" srcOrd="1" destOrd="0" presId="urn:microsoft.com/office/officeart/2005/8/layout/hierarchy3"/>
    <dgm:cxn modelId="{0ACCE1AA-6D50-40F9-8E00-6AD4E3BF2131}" type="presParOf" srcId="{8D9624D7-7114-400B-882F-B263B3B2294F}" destId="{B225CFC4-CCD1-4787-BC78-8CE59B610696}" srcOrd="0" destOrd="0" presId="urn:microsoft.com/office/officeart/2005/8/layout/hierarchy3"/>
    <dgm:cxn modelId="{E2314334-92FD-43F5-8BD9-FC08E4EE7E6D}" type="presParOf" srcId="{B225CFC4-CCD1-4787-BC78-8CE59B610696}" destId="{FDBDE7FF-3F09-43C2-883B-FF95911F9A53}" srcOrd="0" destOrd="0" presId="urn:microsoft.com/office/officeart/2005/8/layout/hierarchy3"/>
    <dgm:cxn modelId="{7721DB37-7953-47A4-8888-544679908E12}" type="presParOf" srcId="{B225CFC4-CCD1-4787-BC78-8CE59B610696}" destId="{A9F35CBE-CBB9-496F-8365-22BB1FD6290E}" srcOrd="1" destOrd="0" presId="urn:microsoft.com/office/officeart/2005/8/layout/hierarchy3"/>
    <dgm:cxn modelId="{B4C9D111-4B11-4C2F-9FCA-E0A69BB5A835}" type="presParOf" srcId="{8D9624D7-7114-400B-882F-B263B3B2294F}" destId="{34CBF8F0-C425-400B-BDD6-6C275AE641BB}" srcOrd="1" destOrd="0" presId="urn:microsoft.com/office/officeart/2005/8/layout/hierarchy3"/>
    <dgm:cxn modelId="{54C0F218-821C-4E43-B1B0-3DD5D40767ED}" type="presParOf" srcId="{34CBF8F0-C425-400B-BDD6-6C275AE641BB}" destId="{2E85ECCA-7E72-4772-8C74-CC049098D483}" srcOrd="0" destOrd="0" presId="urn:microsoft.com/office/officeart/2005/8/layout/hierarchy3"/>
    <dgm:cxn modelId="{11805CC4-C152-42C6-8C3D-04D9FB8EA2F9}" type="presParOf" srcId="{34CBF8F0-C425-400B-BDD6-6C275AE641BB}" destId="{6F714A29-28F2-418A-92F3-5E5DAFDFEE0E}" srcOrd="1" destOrd="0" presId="urn:microsoft.com/office/officeart/2005/8/layout/hierarchy3"/>
    <dgm:cxn modelId="{8F9A62D7-71C0-4AD1-9CC3-6549E4541551}" type="presParOf" srcId="{34CBF8F0-C425-400B-BDD6-6C275AE641BB}" destId="{7887D014-145A-4B88-9511-98F32574F67E}" srcOrd="2" destOrd="0" presId="urn:microsoft.com/office/officeart/2005/8/layout/hierarchy3"/>
    <dgm:cxn modelId="{6217E0B1-1D81-4A4E-A682-7587715C325B}" type="presParOf" srcId="{34CBF8F0-C425-400B-BDD6-6C275AE641BB}" destId="{E658C235-58AB-47DD-AC93-1969513584C0}" srcOrd="3" destOrd="0" presId="urn:microsoft.com/office/officeart/2005/8/layout/hierarchy3"/>
  </dgm:cxnLst>
  <dgm:bg/>
  <dgm:whole>
    <a:ln w="28575">
      <a:solidFill>
        <a:schemeClr val="bg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B41B05B-987C-4B71-A14D-D09F89BCA6A0}" type="doc">
      <dgm:prSet loTypeId="urn:microsoft.com/office/officeart/2005/8/layout/hierarchy3" loCatId="hierarchy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bg-BG"/>
        </a:p>
      </dgm:t>
    </dgm:pt>
    <dgm:pt modelId="{F6E83424-0709-467B-9486-F260B2793C42}">
      <dgm:prSet/>
      <dgm:spPr>
        <a:solidFill>
          <a:srgbClr val="F6FAD0"/>
        </a:solidFill>
      </dgm:spPr>
      <dgm:t>
        <a:bodyPr/>
        <a:lstStyle/>
        <a:p>
          <a:pPr rtl="0"/>
          <a:r>
            <a:rPr lang="bg-BG" b="1" i="0" u="sng" dirty="0" smtClean="0">
              <a:solidFill>
                <a:schemeClr val="accent5">
                  <a:lumMod val="50000"/>
                </a:schemeClr>
              </a:solidFill>
              <a:effectLst/>
            </a:rPr>
            <a:t>Инвестиционен</a:t>
          </a:r>
          <a:r>
            <a:rPr lang="bg-BG" b="1" i="0" u="sng" baseline="0" dirty="0" smtClean="0">
              <a:solidFill>
                <a:schemeClr val="accent5">
                  <a:lumMod val="50000"/>
                </a:schemeClr>
              </a:solidFill>
              <a:effectLst/>
            </a:rPr>
            <a:t> приоритет 10</a:t>
          </a:r>
          <a:r>
            <a:rPr lang="en-US" b="1" i="0" u="sng" baseline="0" dirty="0" smtClean="0">
              <a:solidFill>
                <a:schemeClr val="accent5">
                  <a:lumMod val="50000"/>
                </a:schemeClr>
              </a:solidFill>
              <a:effectLst/>
            </a:rPr>
            <a:t>i</a:t>
          </a:r>
          <a:r>
            <a:rPr lang="bg-BG" b="1" i="0" u="sng" baseline="0" dirty="0" smtClean="0">
              <a:solidFill>
                <a:schemeClr val="accent5">
                  <a:lumMod val="50000"/>
                </a:schemeClr>
              </a:solidFill>
              <a:effectLst/>
            </a:rPr>
            <a:t>:</a:t>
          </a:r>
          <a:r>
            <a:rPr lang="bg-BG" b="1" i="0" u="none" baseline="0" dirty="0" smtClean="0">
              <a:solidFill>
                <a:schemeClr val="accent5">
                  <a:lumMod val="50000"/>
                </a:schemeClr>
              </a:solidFill>
              <a:effectLst/>
            </a:rPr>
            <a:t> </a:t>
          </a:r>
          <a:r>
            <a:rPr lang="bg-BG" b="1" dirty="0" smtClean="0">
              <a:solidFill>
                <a:schemeClr val="accent5">
                  <a:lumMod val="50000"/>
                </a:schemeClr>
              </a:solidFill>
            </a:rPr>
            <a:t>Намаляване и предотвратяване на преждевременното напускане на училище и насърчаване на равния достъп до висококачествено предучилищно, основно и средно образование, включващо формални, неформални и неофициални процеси на изучаване за повторно включване в образователната и обучителната система</a:t>
          </a:r>
          <a:endParaRPr lang="bg-BG" b="1" i="0" u="none" dirty="0">
            <a:solidFill>
              <a:schemeClr val="accent5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F9A150-F519-4817-A2E5-A43EE7582030}" type="parTrans" cxnId="{D4B3E853-3DD6-4592-A967-418B66E1EFBE}">
      <dgm:prSet/>
      <dgm:spPr/>
      <dgm:t>
        <a:bodyPr/>
        <a:lstStyle/>
        <a:p>
          <a:endParaRPr lang="bg-BG"/>
        </a:p>
      </dgm:t>
    </dgm:pt>
    <dgm:pt modelId="{817760A0-CA9E-4C22-BDA4-90BE12A53933}" type="sibTrans" cxnId="{D4B3E853-3DD6-4592-A967-418B66E1EFBE}">
      <dgm:prSet/>
      <dgm:spPr/>
      <dgm:t>
        <a:bodyPr/>
        <a:lstStyle/>
        <a:p>
          <a:endParaRPr lang="bg-BG"/>
        </a:p>
      </dgm:t>
    </dgm:pt>
    <dgm:pt modelId="{CA983512-8FCC-4907-8197-36C647B4286A}">
      <dgm:prSet custT="1"/>
      <dgm:spPr>
        <a:solidFill>
          <a:srgbClr val="F6FAD0">
            <a:alpha val="89804"/>
          </a:srgb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chemeClr val="accent5">
                  <a:lumMod val="50000"/>
                </a:schemeClr>
              </a:solidFill>
              <a:effectLst/>
            </a:rPr>
            <a:t>Специфична цел 1:</a:t>
          </a:r>
          <a:r>
            <a:rPr lang="bg-BG" sz="2400" b="1" dirty="0" smtClean="0">
              <a:solidFill>
                <a:schemeClr val="accent5">
                  <a:lumMod val="50000"/>
                </a:schemeClr>
              </a:solidFill>
            </a:rPr>
            <a:t> Подобряване на постиженията на децата и учениците в овладяването на ключови компетентности</a:t>
          </a:r>
          <a:endParaRPr lang="bg-BG" sz="2400" b="1" dirty="0">
            <a:solidFill>
              <a:schemeClr val="accent5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DCDB21-99D7-4B80-BF22-8DCD29758BED}" type="parTrans" cxnId="{4CC6BE68-E5B0-4CEE-8443-CD08FFCE6ABD}">
      <dgm:prSet/>
      <dgm:spPr/>
      <dgm:t>
        <a:bodyPr/>
        <a:lstStyle/>
        <a:p>
          <a:endParaRPr lang="bg-BG"/>
        </a:p>
      </dgm:t>
    </dgm:pt>
    <dgm:pt modelId="{C68F80A1-C643-43CA-BA3E-CAD121C311B1}" type="sibTrans" cxnId="{4CC6BE68-E5B0-4CEE-8443-CD08FFCE6ABD}">
      <dgm:prSet/>
      <dgm:spPr/>
      <dgm:t>
        <a:bodyPr/>
        <a:lstStyle/>
        <a:p>
          <a:endParaRPr lang="bg-BG"/>
        </a:p>
      </dgm:t>
    </dgm:pt>
    <dgm:pt modelId="{89AC9E54-5D8A-4DC6-88A9-E04E3902C257}">
      <dgm:prSet custT="1"/>
      <dgm:spPr>
        <a:solidFill>
          <a:srgbClr val="F6FAD0">
            <a:alpha val="90000"/>
          </a:srgb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chemeClr val="accent5">
                  <a:lumMod val="50000"/>
                </a:schemeClr>
              </a:solidFill>
              <a:effectLst/>
            </a:rPr>
            <a:t>Специфична цел 2: </a:t>
          </a:r>
          <a:r>
            <a:rPr lang="bg-BG" sz="2400" b="1" u="none" dirty="0" smtClean="0">
              <a:solidFill>
                <a:schemeClr val="accent5">
                  <a:lumMod val="50000"/>
                </a:schemeClr>
              </a:solidFill>
            </a:rPr>
            <a:t>Намаляване броя на преждевременно напусналите училище и устойчиво задържане на учениците в образователната система</a:t>
          </a:r>
          <a:endParaRPr lang="bg-BG" sz="2400" b="1" u="none" dirty="0">
            <a:solidFill>
              <a:schemeClr val="accent5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698C8F-A783-43AF-8EF3-B85BA9584553}" type="parTrans" cxnId="{704C4311-462A-4E0A-9A2B-52D7289FF92C}">
      <dgm:prSet/>
      <dgm:spPr/>
      <dgm:t>
        <a:bodyPr/>
        <a:lstStyle/>
        <a:p>
          <a:endParaRPr lang="bg-BG"/>
        </a:p>
      </dgm:t>
    </dgm:pt>
    <dgm:pt modelId="{291E6A84-B6D0-447E-B728-596BEA40D47C}" type="sibTrans" cxnId="{704C4311-462A-4E0A-9A2B-52D7289FF92C}">
      <dgm:prSet/>
      <dgm:spPr/>
      <dgm:t>
        <a:bodyPr/>
        <a:lstStyle/>
        <a:p>
          <a:endParaRPr lang="bg-BG"/>
        </a:p>
      </dgm:t>
    </dgm:pt>
    <dgm:pt modelId="{AA7FC03F-0ECF-41E2-A808-B7B4EB5D312F}" type="pres">
      <dgm:prSet presAssocID="{DB41B05B-987C-4B71-A14D-D09F89BCA6A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bg-BG"/>
        </a:p>
      </dgm:t>
    </dgm:pt>
    <dgm:pt modelId="{8392D09D-0E9E-48CA-AFEB-558771670A0B}" type="pres">
      <dgm:prSet presAssocID="{F6E83424-0709-467B-9486-F260B2793C42}" presName="root" presStyleCnt="0"/>
      <dgm:spPr/>
      <dgm:t>
        <a:bodyPr/>
        <a:lstStyle/>
        <a:p>
          <a:endParaRPr lang="bg-BG"/>
        </a:p>
      </dgm:t>
    </dgm:pt>
    <dgm:pt modelId="{5849DA4C-48E5-4033-B5DA-BCC22DE99389}" type="pres">
      <dgm:prSet presAssocID="{F6E83424-0709-467B-9486-F260B2793C42}" presName="rootComposite" presStyleCnt="0"/>
      <dgm:spPr/>
      <dgm:t>
        <a:bodyPr/>
        <a:lstStyle/>
        <a:p>
          <a:endParaRPr lang="bg-BG"/>
        </a:p>
      </dgm:t>
    </dgm:pt>
    <dgm:pt modelId="{5C1F5461-D047-409B-8419-3E5D4D7C8844}" type="pres">
      <dgm:prSet presAssocID="{F6E83424-0709-467B-9486-F260B2793C42}" presName="rootText" presStyleLbl="node1" presStyleIdx="0" presStyleCnt="1" custScaleX="626496" custScaleY="203748" custLinFactNeighborX="-45" custLinFactNeighborY="3599"/>
      <dgm:spPr/>
      <dgm:t>
        <a:bodyPr/>
        <a:lstStyle/>
        <a:p>
          <a:endParaRPr lang="bg-BG"/>
        </a:p>
      </dgm:t>
    </dgm:pt>
    <dgm:pt modelId="{E59D4505-0DE9-482A-BD14-85AE4EFD0394}" type="pres">
      <dgm:prSet presAssocID="{F6E83424-0709-467B-9486-F260B2793C42}" presName="rootConnector" presStyleLbl="node1" presStyleIdx="0" presStyleCnt="1"/>
      <dgm:spPr/>
      <dgm:t>
        <a:bodyPr/>
        <a:lstStyle/>
        <a:p>
          <a:endParaRPr lang="bg-BG"/>
        </a:p>
      </dgm:t>
    </dgm:pt>
    <dgm:pt modelId="{80687C81-3BDF-432F-9941-854DC32860DF}" type="pres">
      <dgm:prSet presAssocID="{F6E83424-0709-467B-9486-F260B2793C42}" presName="childShape" presStyleCnt="0"/>
      <dgm:spPr/>
      <dgm:t>
        <a:bodyPr/>
        <a:lstStyle/>
        <a:p>
          <a:endParaRPr lang="bg-BG"/>
        </a:p>
      </dgm:t>
    </dgm:pt>
    <dgm:pt modelId="{35E31B76-A478-4C86-A3D7-AB8DEBA40DAA}" type="pres">
      <dgm:prSet presAssocID="{B4DCDB21-99D7-4B80-BF22-8DCD29758BED}" presName="Name13" presStyleLbl="parChTrans1D2" presStyleIdx="0" presStyleCnt="2"/>
      <dgm:spPr/>
      <dgm:t>
        <a:bodyPr/>
        <a:lstStyle/>
        <a:p>
          <a:endParaRPr lang="bg-BG"/>
        </a:p>
      </dgm:t>
    </dgm:pt>
    <dgm:pt modelId="{1C70B66F-643B-4A3B-B0C5-A39F6E2BF543}" type="pres">
      <dgm:prSet presAssocID="{CA983512-8FCC-4907-8197-36C647B4286A}" presName="childText" presStyleLbl="bgAcc1" presStyleIdx="0" presStyleCnt="2" custScaleX="630076" custScaleY="113779" custLinFactNeighborY="1133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8E2F433-8569-47EA-AC80-7BFDF0BA9603}" type="pres">
      <dgm:prSet presAssocID="{63698C8F-A783-43AF-8EF3-B85BA9584553}" presName="Name13" presStyleLbl="parChTrans1D2" presStyleIdx="1" presStyleCnt="2"/>
      <dgm:spPr/>
      <dgm:t>
        <a:bodyPr/>
        <a:lstStyle/>
        <a:p>
          <a:endParaRPr lang="bg-BG"/>
        </a:p>
      </dgm:t>
    </dgm:pt>
    <dgm:pt modelId="{F9BB14AA-E343-4857-9380-7F2AAD0BA8BA}" type="pres">
      <dgm:prSet presAssocID="{89AC9E54-5D8A-4DC6-88A9-E04E3902C257}" presName="childText" presStyleLbl="bgAcc1" presStyleIdx="1" presStyleCnt="2" custScaleX="635834" custScaleY="168740" custLinFactNeighborX="56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8F99F420-A8BB-4518-B834-BBCA27586098}" type="presOf" srcId="{DB41B05B-987C-4B71-A14D-D09F89BCA6A0}" destId="{AA7FC03F-0ECF-41E2-A808-B7B4EB5D312F}" srcOrd="0" destOrd="0" presId="urn:microsoft.com/office/officeart/2005/8/layout/hierarchy3"/>
    <dgm:cxn modelId="{698DDB9E-BA84-4DF4-92E7-17BE1B5067E3}" type="presOf" srcId="{F6E83424-0709-467B-9486-F260B2793C42}" destId="{5C1F5461-D047-409B-8419-3E5D4D7C8844}" srcOrd="0" destOrd="0" presId="urn:microsoft.com/office/officeart/2005/8/layout/hierarchy3"/>
    <dgm:cxn modelId="{81C196E5-4D8E-4969-A131-E1777B463CFB}" type="presOf" srcId="{CA983512-8FCC-4907-8197-36C647B4286A}" destId="{1C70B66F-643B-4A3B-B0C5-A39F6E2BF543}" srcOrd="0" destOrd="0" presId="urn:microsoft.com/office/officeart/2005/8/layout/hierarchy3"/>
    <dgm:cxn modelId="{D4B3E853-3DD6-4592-A967-418B66E1EFBE}" srcId="{DB41B05B-987C-4B71-A14D-D09F89BCA6A0}" destId="{F6E83424-0709-467B-9486-F260B2793C42}" srcOrd="0" destOrd="0" parTransId="{40F9A150-F519-4817-A2E5-A43EE7582030}" sibTransId="{817760A0-CA9E-4C22-BDA4-90BE12A53933}"/>
    <dgm:cxn modelId="{F875EAC5-4BDE-49E8-A13E-189115387BD5}" type="presOf" srcId="{B4DCDB21-99D7-4B80-BF22-8DCD29758BED}" destId="{35E31B76-A478-4C86-A3D7-AB8DEBA40DAA}" srcOrd="0" destOrd="0" presId="urn:microsoft.com/office/officeart/2005/8/layout/hierarchy3"/>
    <dgm:cxn modelId="{704C4311-462A-4E0A-9A2B-52D7289FF92C}" srcId="{F6E83424-0709-467B-9486-F260B2793C42}" destId="{89AC9E54-5D8A-4DC6-88A9-E04E3902C257}" srcOrd="1" destOrd="0" parTransId="{63698C8F-A783-43AF-8EF3-B85BA9584553}" sibTransId="{291E6A84-B6D0-447E-B728-596BEA40D47C}"/>
    <dgm:cxn modelId="{D04123CF-6CFB-45FF-8173-D8206CC89FB1}" type="presOf" srcId="{89AC9E54-5D8A-4DC6-88A9-E04E3902C257}" destId="{F9BB14AA-E343-4857-9380-7F2AAD0BA8BA}" srcOrd="0" destOrd="0" presId="urn:microsoft.com/office/officeart/2005/8/layout/hierarchy3"/>
    <dgm:cxn modelId="{C950DD4D-B7D7-494A-B179-BD5A6B2ADFDC}" type="presOf" srcId="{63698C8F-A783-43AF-8EF3-B85BA9584553}" destId="{B8E2F433-8569-47EA-AC80-7BFDF0BA9603}" srcOrd="0" destOrd="0" presId="urn:microsoft.com/office/officeart/2005/8/layout/hierarchy3"/>
    <dgm:cxn modelId="{4CC6BE68-E5B0-4CEE-8443-CD08FFCE6ABD}" srcId="{F6E83424-0709-467B-9486-F260B2793C42}" destId="{CA983512-8FCC-4907-8197-36C647B4286A}" srcOrd="0" destOrd="0" parTransId="{B4DCDB21-99D7-4B80-BF22-8DCD29758BED}" sibTransId="{C68F80A1-C643-43CA-BA3E-CAD121C311B1}"/>
    <dgm:cxn modelId="{A2A4FFC6-A69B-4BD9-8B0B-5A8ED4E4A3BF}" type="presOf" srcId="{F6E83424-0709-467B-9486-F260B2793C42}" destId="{E59D4505-0DE9-482A-BD14-85AE4EFD0394}" srcOrd="1" destOrd="0" presId="urn:microsoft.com/office/officeart/2005/8/layout/hierarchy3"/>
    <dgm:cxn modelId="{162EC969-5ED0-4CBE-9DC5-3BD08C29656F}" type="presParOf" srcId="{AA7FC03F-0ECF-41E2-A808-B7B4EB5D312F}" destId="{8392D09D-0E9E-48CA-AFEB-558771670A0B}" srcOrd="0" destOrd="0" presId="urn:microsoft.com/office/officeart/2005/8/layout/hierarchy3"/>
    <dgm:cxn modelId="{6657899B-B824-4099-999B-5483F4FD12C6}" type="presParOf" srcId="{8392D09D-0E9E-48CA-AFEB-558771670A0B}" destId="{5849DA4C-48E5-4033-B5DA-BCC22DE99389}" srcOrd="0" destOrd="0" presId="urn:microsoft.com/office/officeart/2005/8/layout/hierarchy3"/>
    <dgm:cxn modelId="{0F32946A-E4E8-48E3-BB9B-8F500D066970}" type="presParOf" srcId="{5849DA4C-48E5-4033-B5DA-BCC22DE99389}" destId="{5C1F5461-D047-409B-8419-3E5D4D7C8844}" srcOrd="0" destOrd="0" presId="urn:microsoft.com/office/officeart/2005/8/layout/hierarchy3"/>
    <dgm:cxn modelId="{C826CF0B-35AF-4392-A778-EA4D4B11FC39}" type="presParOf" srcId="{5849DA4C-48E5-4033-B5DA-BCC22DE99389}" destId="{E59D4505-0DE9-482A-BD14-85AE4EFD0394}" srcOrd="1" destOrd="0" presId="urn:microsoft.com/office/officeart/2005/8/layout/hierarchy3"/>
    <dgm:cxn modelId="{20BA3110-9E12-4ADF-8AFD-42E28F39548A}" type="presParOf" srcId="{8392D09D-0E9E-48CA-AFEB-558771670A0B}" destId="{80687C81-3BDF-432F-9941-854DC32860DF}" srcOrd="1" destOrd="0" presId="urn:microsoft.com/office/officeart/2005/8/layout/hierarchy3"/>
    <dgm:cxn modelId="{9C4D1EF1-7A15-426C-96EF-B83B4D4906F3}" type="presParOf" srcId="{80687C81-3BDF-432F-9941-854DC32860DF}" destId="{35E31B76-A478-4C86-A3D7-AB8DEBA40DAA}" srcOrd="0" destOrd="0" presId="urn:microsoft.com/office/officeart/2005/8/layout/hierarchy3"/>
    <dgm:cxn modelId="{F91C27A3-0130-4643-BB21-807C182E8D59}" type="presParOf" srcId="{80687C81-3BDF-432F-9941-854DC32860DF}" destId="{1C70B66F-643B-4A3B-B0C5-A39F6E2BF543}" srcOrd="1" destOrd="0" presId="urn:microsoft.com/office/officeart/2005/8/layout/hierarchy3"/>
    <dgm:cxn modelId="{91C20B36-6869-4BC0-8746-66FDAB84E9D6}" type="presParOf" srcId="{80687C81-3BDF-432F-9941-854DC32860DF}" destId="{B8E2F433-8569-47EA-AC80-7BFDF0BA9603}" srcOrd="2" destOrd="0" presId="urn:microsoft.com/office/officeart/2005/8/layout/hierarchy3"/>
    <dgm:cxn modelId="{FF324DB5-B4EF-4C12-9B2A-D63E6B762166}" type="presParOf" srcId="{80687C81-3BDF-432F-9941-854DC32860DF}" destId="{F9BB14AA-E343-4857-9380-7F2AAD0BA8BA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B41B05B-987C-4B71-A14D-D09F89BCA6A0}" type="doc">
      <dgm:prSet loTypeId="urn:microsoft.com/office/officeart/2005/8/layout/hierarchy3" loCatId="hierarchy" qsTypeId="urn:microsoft.com/office/officeart/2005/8/quickstyle/3d2" qsCatId="3D" csTypeId="urn:microsoft.com/office/officeart/2005/8/colors/accent6_1" csCatId="accent6" phldr="1"/>
      <dgm:spPr/>
      <dgm:t>
        <a:bodyPr/>
        <a:lstStyle/>
        <a:p>
          <a:endParaRPr lang="bg-BG"/>
        </a:p>
      </dgm:t>
    </dgm:pt>
    <dgm:pt modelId="{F6E83424-0709-467B-9486-F260B2793C42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rtl="0"/>
          <a:r>
            <a:rPr lang="bg-BG" sz="1800" b="1" i="0" u="sng" dirty="0" smtClean="0">
              <a:solidFill>
                <a:schemeClr val="accent5">
                  <a:lumMod val="50000"/>
                </a:schemeClr>
              </a:solidFill>
              <a:effectLst/>
            </a:rPr>
            <a:t>Инвестиционен</a:t>
          </a:r>
          <a:r>
            <a:rPr lang="bg-BG" sz="1800" b="1" i="0" u="sng" baseline="0" dirty="0" smtClean="0">
              <a:solidFill>
                <a:schemeClr val="accent5">
                  <a:lumMod val="50000"/>
                </a:schemeClr>
              </a:solidFill>
              <a:effectLst/>
            </a:rPr>
            <a:t> приоритет </a:t>
          </a:r>
          <a:r>
            <a:rPr lang="en-US" sz="1800" b="1" i="0" u="sng" baseline="0" dirty="0" smtClean="0">
              <a:solidFill>
                <a:schemeClr val="accent5">
                  <a:lumMod val="50000"/>
                </a:schemeClr>
              </a:solidFill>
              <a:effectLst/>
            </a:rPr>
            <a:t>10ii</a:t>
          </a:r>
          <a:r>
            <a:rPr lang="bg-BG" sz="1800" b="1" i="0" u="sng" baseline="0" dirty="0" smtClean="0">
              <a:solidFill>
                <a:schemeClr val="accent5">
                  <a:lumMod val="50000"/>
                </a:schemeClr>
              </a:solidFill>
              <a:effectLst/>
            </a:rPr>
            <a:t>:</a:t>
          </a:r>
          <a:r>
            <a:rPr lang="bg-BG" sz="1800" b="1" i="0" u="none" baseline="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bg-BG" sz="1800" b="1" dirty="0" smtClean="0">
              <a:solidFill>
                <a:schemeClr val="accent5">
                  <a:lumMod val="50000"/>
                </a:schemeClr>
              </a:solidFill>
            </a:rPr>
            <a:t>Подобряване на качеството и ефикасността на и достъпа до висше и равностойното на него образование с цел увеличаване на участието и подобряване на равнищата на образование, по-специално за групите в неравностойно положение</a:t>
          </a:r>
          <a:endParaRPr lang="bg-BG" sz="1800" b="1" u="none" dirty="0">
            <a:solidFill>
              <a:schemeClr val="accent5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F9A150-F519-4817-A2E5-A43EE7582030}" type="parTrans" cxnId="{D4B3E853-3DD6-4592-A967-418B66E1EFBE}">
      <dgm:prSet/>
      <dgm:spPr/>
      <dgm:t>
        <a:bodyPr/>
        <a:lstStyle/>
        <a:p>
          <a:endParaRPr lang="bg-BG"/>
        </a:p>
      </dgm:t>
    </dgm:pt>
    <dgm:pt modelId="{817760A0-CA9E-4C22-BDA4-90BE12A53933}" type="sibTrans" cxnId="{D4B3E853-3DD6-4592-A967-418B66E1EFBE}">
      <dgm:prSet/>
      <dgm:spPr/>
      <dgm:t>
        <a:bodyPr/>
        <a:lstStyle/>
        <a:p>
          <a:endParaRPr lang="bg-BG"/>
        </a:p>
      </dgm:t>
    </dgm:pt>
    <dgm:pt modelId="{78A526C8-7D11-4877-A58A-282B99A9FF4F}">
      <dgm:prSet custT="1"/>
      <dgm:spPr>
        <a:solidFill>
          <a:schemeClr val="accent4">
            <a:lumMod val="20000"/>
            <a:lumOff val="80000"/>
            <a:alpha val="89804"/>
          </a:schemeClr>
        </a:solidFill>
      </dgm:spPr>
      <dgm:t>
        <a:bodyPr/>
        <a:lstStyle/>
        <a:p>
          <a:pPr rtl="0"/>
          <a:r>
            <a:rPr lang="bg-BG" sz="2000" b="1" u="sng" dirty="0" smtClean="0">
              <a:solidFill>
                <a:srgbClr val="003399"/>
              </a:solidFill>
              <a:effectLst/>
            </a:rPr>
            <a:t>Специфична цел 1:</a:t>
          </a:r>
          <a:r>
            <a:rPr lang="bg-BG" sz="2000" b="1" u="none" dirty="0" smtClean="0">
              <a:solidFill>
                <a:srgbClr val="003399"/>
              </a:solidFill>
              <a:effectLst/>
            </a:rPr>
            <a:t> </a:t>
          </a:r>
          <a:r>
            <a:rPr lang="bg-BG" sz="2000" b="1" dirty="0" smtClean="0">
              <a:solidFill>
                <a:srgbClr val="003399"/>
              </a:solidFill>
            </a:rPr>
            <a:t>Въвеждане на система за проследяване броя на завършили висше образование, които не са включени в следващи програми за обучение и са започнали работа през първата година след завършването</a:t>
          </a:r>
          <a:endParaRPr lang="bg-BG" sz="2000" b="1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EB0CDB-FB23-4296-8924-B1744422EED8}" type="parTrans" cxnId="{0EE0D557-6EFC-4F83-82DE-166EB5CA2A58}">
      <dgm:prSet/>
      <dgm:spPr/>
      <dgm:t>
        <a:bodyPr/>
        <a:lstStyle/>
        <a:p>
          <a:endParaRPr lang="bg-BG"/>
        </a:p>
      </dgm:t>
    </dgm:pt>
    <dgm:pt modelId="{36AF48BF-A5D9-4714-998E-5055E942291B}" type="sibTrans" cxnId="{0EE0D557-6EFC-4F83-82DE-166EB5CA2A58}">
      <dgm:prSet/>
      <dgm:spPr/>
      <dgm:t>
        <a:bodyPr/>
        <a:lstStyle/>
        <a:p>
          <a:endParaRPr lang="bg-BG"/>
        </a:p>
      </dgm:t>
    </dgm:pt>
    <dgm:pt modelId="{CA983512-8FCC-4907-8197-36C647B4286A}">
      <dgm:prSet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pPr rtl="0"/>
          <a:r>
            <a:rPr lang="bg-BG" sz="2000" b="1" u="sng" dirty="0" smtClean="0">
              <a:solidFill>
                <a:srgbClr val="003399"/>
              </a:solidFill>
              <a:effectLst/>
            </a:rPr>
            <a:t>Специфична цел </a:t>
          </a:r>
          <a:r>
            <a:rPr lang="en-US" sz="2000" b="1" u="sng" dirty="0" smtClean="0">
              <a:solidFill>
                <a:srgbClr val="003399"/>
              </a:solidFill>
              <a:effectLst/>
            </a:rPr>
            <a:t>2</a:t>
          </a:r>
          <a:r>
            <a:rPr lang="bg-BG" sz="2000" b="1" u="sng" dirty="0" smtClean="0">
              <a:solidFill>
                <a:srgbClr val="003399"/>
              </a:solidFill>
              <a:effectLst/>
            </a:rPr>
            <a:t>:</a:t>
          </a:r>
          <a:r>
            <a:rPr lang="bg-BG" sz="2000" b="1" u="none" dirty="0" smtClean="0">
              <a:solidFill>
                <a:srgbClr val="003399"/>
              </a:solidFill>
              <a:effectLst/>
            </a:rPr>
            <a:t> </a:t>
          </a:r>
          <a:r>
            <a:rPr lang="bg-BG" sz="2000" b="1" u="none" dirty="0" smtClean="0">
              <a:solidFill>
                <a:srgbClr val="003399"/>
              </a:solidFill>
            </a:rPr>
            <a:t>Въвеждане на системи за управление и финансиране на висшите училища, съобразно постигнатите резултати</a:t>
          </a:r>
          <a:endParaRPr lang="bg-BG" sz="2000" b="1" u="none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DCDB21-99D7-4B80-BF22-8DCD29758BED}" type="parTrans" cxnId="{4CC6BE68-E5B0-4CEE-8443-CD08FFCE6ABD}">
      <dgm:prSet/>
      <dgm:spPr/>
      <dgm:t>
        <a:bodyPr/>
        <a:lstStyle/>
        <a:p>
          <a:endParaRPr lang="bg-BG"/>
        </a:p>
      </dgm:t>
    </dgm:pt>
    <dgm:pt modelId="{C68F80A1-C643-43CA-BA3E-CAD121C311B1}" type="sibTrans" cxnId="{4CC6BE68-E5B0-4CEE-8443-CD08FFCE6ABD}">
      <dgm:prSet/>
      <dgm:spPr/>
      <dgm:t>
        <a:bodyPr/>
        <a:lstStyle/>
        <a:p>
          <a:endParaRPr lang="bg-BG"/>
        </a:p>
      </dgm:t>
    </dgm:pt>
    <dgm:pt modelId="{89AC9E54-5D8A-4DC6-88A9-E04E3902C257}">
      <dgm:prSet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pPr rtl="0"/>
          <a:r>
            <a:rPr lang="bg-BG" sz="2000" b="1" u="sng" dirty="0" smtClean="0">
              <a:solidFill>
                <a:srgbClr val="003399"/>
              </a:solidFill>
              <a:effectLst/>
            </a:rPr>
            <a:t>Специфична цел 3:</a:t>
          </a:r>
          <a:r>
            <a:rPr lang="bg-BG" sz="2000" b="1" u="none" dirty="0" smtClean="0">
              <a:solidFill>
                <a:srgbClr val="003399"/>
              </a:solidFill>
              <a:effectLst/>
            </a:rPr>
            <a:t> </a:t>
          </a:r>
          <a:r>
            <a:rPr lang="bg-BG" sz="2000" b="1" dirty="0" smtClean="0">
              <a:solidFill>
                <a:srgbClr val="003399"/>
              </a:solidFill>
            </a:rPr>
            <a:t>Увеличаване на броя на завършилите висше образование между 30-34 годишните </a:t>
          </a:r>
          <a:endParaRPr lang="bg-BG" sz="2000" b="1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698C8F-A783-43AF-8EF3-B85BA9584553}" type="parTrans" cxnId="{704C4311-462A-4E0A-9A2B-52D7289FF92C}">
      <dgm:prSet/>
      <dgm:spPr/>
      <dgm:t>
        <a:bodyPr/>
        <a:lstStyle/>
        <a:p>
          <a:endParaRPr lang="bg-BG"/>
        </a:p>
      </dgm:t>
    </dgm:pt>
    <dgm:pt modelId="{291E6A84-B6D0-447E-B728-596BEA40D47C}" type="sibTrans" cxnId="{704C4311-462A-4E0A-9A2B-52D7289FF92C}">
      <dgm:prSet/>
      <dgm:spPr/>
      <dgm:t>
        <a:bodyPr/>
        <a:lstStyle/>
        <a:p>
          <a:endParaRPr lang="bg-BG"/>
        </a:p>
      </dgm:t>
    </dgm:pt>
    <dgm:pt modelId="{D5FE09C4-7231-4F33-A232-B40D344E8AD2}">
      <dgm:prSet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pPr rtl="0"/>
          <a:r>
            <a:rPr lang="bg-BG" sz="2000" b="1" u="sng" dirty="0" smtClean="0">
              <a:solidFill>
                <a:srgbClr val="003399"/>
              </a:solidFill>
              <a:effectLst/>
            </a:rPr>
            <a:t>Специфична цел </a:t>
          </a:r>
          <a:r>
            <a:rPr lang="en-US" sz="2000" b="1" u="sng" dirty="0" smtClean="0">
              <a:solidFill>
                <a:srgbClr val="003399"/>
              </a:solidFill>
              <a:effectLst/>
            </a:rPr>
            <a:t>4</a:t>
          </a:r>
          <a:r>
            <a:rPr lang="bg-BG" sz="2000" b="1" u="sng" dirty="0" smtClean="0">
              <a:solidFill>
                <a:srgbClr val="003399"/>
              </a:solidFill>
              <a:effectLst/>
            </a:rPr>
            <a:t>:</a:t>
          </a:r>
          <a:r>
            <a:rPr lang="bg-BG" sz="2000" b="1" u="none" dirty="0" smtClean="0">
              <a:solidFill>
                <a:srgbClr val="003399"/>
              </a:solidFill>
              <a:effectLst/>
            </a:rPr>
            <a:t> </a:t>
          </a:r>
          <a:r>
            <a:rPr lang="ru-RU" sz="2000" b="1" u="none" dirty="0" smtClean="0">
              <a:solidFill>
                <a:srgbClr val="003399"/>
              </a:solidFill>
            </a:rPr>
            <a:t>Повишаване на квалификацията на научноизследователския състав и участие на млади докторанти в научни изследвания</a:t>
          </a:r>
          <a:endParaRPr lang="bg-BG" sz="2000" b="1" u="none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DA797F5-ED66-455B-A71F-AF55341B9784}" type="parTrans" cxnId="{185E3543-F8D2-478B-A02B-C46AEE6BF4BF}">
      <dgm:prSet/>
      <dgm:spPr/>
      <dgm:t>
        <a:bodyPr/>
        <a:lstStyle/>
        <a:p>
          <a:endParaRPr lang="bg-BG"/>
        </a:p>
      </dgm:t>
    </dgm:pt>
    <dgm:pt modelId="{DCDA660A-06DF-4D83-9521-8A0E08D136D6}" type="sibTrans" cxnId="{185E3543-F8D2-478B-A02B-C46AEE6BF4BF}">
      <dgm:prSet/>
      <dgm:spPr/>
      <dgm:t>
        <a:bodyPr/>
        <a:lstStyle/>
        <a:p>
          <a:endParaRPr lang="bg-BG"/>
        </a:p>
      </dgm:t>
    </dgm:pt>
    <dgm:pt modelId="{AA7FC03F-0ECF-41E2-A808-B7B4EB5D312F}" type="pres">
      <dgm:prSet presAssocID="{DB41B05B-987C-4B71-A14D-D09F89BCA6A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bg-BG"/>
        </a:p>
      </dgm:t>
    </dgm:pt>
    <dgm:pt modelId="{8392D09D-0E9E-48CA-AFEB-558771670A0B}" type="pres">
      <dgm:prSet presAssocID="{F6E83424-0709-467B-9486-F260B2793C42}" presName="root" presStyleCnt="0"/>
      <dgm:spPr/>
      <dgm:t>
        <a:bodyPr/>
        <a:lstStyle/>
        <a:p>
          <a:endParaRPr lang="bg-BG"/>
        </a:p>
      </dgm:t>
    </dgm:pt>
    <dgm:pt modelId="{5849DA4C-48E5-4033-B5DA-BCC22DE99389}" type="pres">
      <dgm:prSet presAssocID="{F6E83424-0709-467B-9486-F260B2793C42}" presName="rootComposite" presStyleCnt="0"/>
      <dgm:spPr/>
      <dgm:t>
        <a:bodyPr/>
        <a:lstStyle/>
        <a:p>
          <a:endParaRPr lang="bg-BG"/>
        </a:p>
      </dgm:t>
    </dgm:pt>
    <dgm:pt modelId="{5C1F5461-D047-409B-8419-3E5D4D7C8844}" type="pres">
      <dgm:prSet presAssocID="{F6E83424-0709-467B-9486-F260B2793C42}" presName="rootText" presStyleLbl="node1" presStyleIdx="0" presStyleCnt="1" custScaleX="643709" custScaleY="109218"/>
      <dgm:spPr/>
      <dgm:t>
        <a:bodyPr/>
        <a:lstStyle/>
        <a:p>
          <a:endParaRPr lang="bg-BG"/>
        </a:p>
      </dgm:t>
    </dgm:pt>
    <dgm:pt modelId="{E59D4505-0DE9-482A-BD14-85AE4EFD0394}" type="pres">
      <dgm:prSet presAssocID="{F6E83424-0709-467B-9486-F260B2793C42}" presName="rootConnector" presStyleLbl="node1" presStyleIdx="0" presStyleCnt="1"/>
      <dgm:spPr/>
      <dgm:t>
        <a:bodyPr/>
        <a:lstStyle/>
        <a:p>
          <a:endParaRPr lang="bg-BG"/>
        </a:p>
      </dgm:t>
    </dgm:pt>
    <dgm:pt modelId="{80687C81-3BDF-432F-9941-854DC32860DF}" type="pres">
      <dgm:prSet presAssocID="{F6E83424-0709-467B-9486-F260B2793C42}" presName="childShape" presStyleCnt="0"/>
      <dgm:spPr/>
      <dgm:t>
        <a:bodyPr/>
        <a:lstStyle/>
        <a:p>
          <a:endParaRPr lang="bg-BG"/>
        </a:p>
      </dgm:t>
    </dgm:pt>
    <dgm:pt modelId="{F74EB7AE-F0F2-4B6A-9F0D-E9E1E79F66BC}" type="pres">
      <dgm:prSet presAssocID="{EAEB0CDB-FB23-4296-8924-B1744422EED8}" presName="Name13" presStyleLbl="parChTrans1D2" presStyleIdx="0" presStyleCnt="4"/>
      <dgm:spPr/>
      <dgm:t>
        <a:bodyPr/>
        <a:lstStyle/>
        <a:p>
          <a:endParaRPr lang="bg-BG"/>
        </a:p>
      </dgm:t>
    </dgm:pt>
    <dgm:pt modelId="{0657E57B-B4C5-4AD0-947A-8F542409B5EF}" type="pres">
      <dgm:prSet presAssocID="{78A526C8-7D11-4877-A58A-282B99A9FF4F}" presName="childText" presStyleLbl="bgAcc1" presStyleIdx="0" presStyleCnt="4" custScaleX="642976" custScaleY="135169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35E31B76-A478-4C86-A3D7-AB8DEBA40DAA}" type="pres">
      <dgm:prSet presAssocID="{B4DCDB21-99D7-4B80-BF22-8DCD29758BED}" presName="Name13" presStyleLbl="parChTrans1D2" presStyleIdx="1" presStyleCnt="4"/>
      <dgm:spPr/>
      <dgm:t>
        <a:bodyPr/>
        <a:lstStyle/>
        <a:p>
          <a:endParaRPr lang="bg-BG"/>
        </a:p>
      </dgm:t>
    </dgm:pt>
    <dgm:pt modelId="{1C70B66F-643B-4A3B-B0C5-A39F6E2BF543}" type="pres">
      <dgm:prSet presAssocID="{CA983512-8FCC-4907-8197-36C647B4286A}" presName="childText" presStyleLbl="bgAcc1" presStyleIdx="1" presStyleCnt="4" custScaleX="639204" custLinFactNeighborX="2" custLinFactNeighborY="3299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8E2F433-8569-47EA-AC80-7BFDF0BA9603}" type="pres">
      <dgm:prSet presAssocID="{63698C8F-A783-43AF-8EF3-B85BA9584553}" presName="Name13" presStyleLbl="parChTrans1D2" presStyleIdx="2" presStyleCnt="4"/>
      <dgm:spPr/>
      <dgm:t>
        <a:bodyPr/>
        <a:lstStyle/>
        <a:p>
          <a:endParaRPr lang="bg-BG"/>
        </a:p>
      </dgm:t>
    </dgm:pt>
    <dgm:pt modelId="{F9BB14AA-E343-4857-9380-7F2AAD0BA8BA}" type="pres">
      <dgm:prSet presAssocID="{89AC9E54-5D8A-4DC6-88A9-E04E3902C257}" presName="childText" presStyleLbl="bgAcc1" presStyleIdx="2" presStyleCnt="4" custScaleX="636661" custLinFactNeighborX="4295" custLinFactNeighborY="-786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3442A14E-ED3B-46FF-8998-D27741EA19F0}" type="pres">
      <dgm:prSet presAssocID="{2DA797F5-ED66-455B-A71F-AF55341B9784}" presName="Name13" presStyleLbl="parChTrans1D2" presStyleIdx="3" presStyleCnt="4"/>
      <dgm:spPr/>
      <dgm:t>
        <a:bodyPr/>
        <a:lstStyle/>
        <a:p>
          <a:endParaRPr lang="bg-BG"/>
        </a:p>
      </dgm:t>
    </dgm:pt>
    <dgm:pt modelId="{6AA8E729-55B3-482D-B0C9-EA5E8A38CE12}" type="pres">
      <dgm:prSet presAssocID="{D5FE09C4-7231-4F33-A232-B40D344E8AD2}" presName="childText" presStyleLbl="bgAcc1" presStyleIdx="3" presStyleCnt="4" custScaleX="642266" custLinFactNeighborX="5174" custLinFactNeighborY="1188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36FE1DBD-94ED-43CD-B4BE-E6F204335713}" type="presOf" srcId="{2DA797F5-ED66-455B-A71F-AF55341B9784}" destId="{3442A14E-ED3B-46FF-8998-D27741EA19F0}" srcOrd="0" destOrd="0" presId="urn:microsoft.com/office/officeart/2005/8/layout/hierarchy3"/>
    <dgm:cxn modelId="{0EE0D557-6EFC-4F83-82DE-166EB5CA2A58}" srcId="{F6E83424-0709-467B-9486-F260B2793C42}" destId="{78A526C8-7D11-4877-A58A-282B99A9FF4F}" srcOrd="0" destOrd="0" parTransId="{EAEB0CDB-FB23-4296-8924-B1744422EED8}" sibTransId="{36AF48BF-A5D9-4714-998E-5055E942291B}"/>
    <dgm:cxn modelId="{87F7376C-785C-4C14-B969-17113CD94549}" type="presOf" srcId="{F6E83424-0709-467B-9486-F260B2793C42}" destId="{E59D4505-0DE9-482A-BD14-85AE4EFD0394}" srcOrd="1" destOrd="0" presId="urn:microsoft.com/office/officeart/2005/8/layout/hierarchy3"/>
    <dgm:cxn modelId="{855C5589-CF7F-4CAC-992C-1C0293D41711}" type="presOf" srcId="{D5FE09C4-7231-4F33-A232-B40D344E8AD2}" destId="{6AA8E729-55B3-482D-B0C9-EA5E8A38CE12}" srcOrd="0" destOrd="0" presId="urn:microsoft.com/office/officeart/2005/8/layout/hierarchy3"/>
    <dgm:cxn modelId="{066D587B-D487-43C7-B3B3-B2D5F96BBE0A}" type="presOf" srcId="{EAEB0CDB-FB23-4296-8924-B1744422EED8}" destId="{F74EB7AE-F0F2-4B6A-9F0D-E9E1E79F66BC}" srcOrd="0" destOrd="0" presId="urn:microsoft.com/office/officeart/2005/8/layout/hierarchy3"/>
    <dgm:cxn modelId="{E914F897-65ED-433A-BF5B-7FE70B90EB74}" type="presOf" srcId="{78A526C8-7D11-4877-A58A-282B99A9FF4F}" destId="{0657E57B-B4C5-4AD0-947A-8F542409B5EF}" srcOrd="0" destOrd="0" presId="urn:microsoft.com/office/officeart/2005/8/layout/hierarchy3"/>
    <dgm:cxn modelId="{12F03542-383D-43D1-8B1D-A52E98AB179B}" type="presOf" srcId="{63698C8F-A783-43AF-8EF3-B85BA9584553}" destId="{B8E2F433-8569-47EA-AC80-7BFDF0BA9603}" srcOrd="0" destOrd="0" presId="urn:microsoft.com/office/officeart/2005/8/layout/hierarchy3"/>
    <dgm:cxn modelId="{FC233DF1-3EB4-4221-ACD5-3B7C7A16DC99}" type="presOf" srcId="{F6E83424-0709-467B-9486-F260B2793C42}" destId="{5C1F5461-D047-409B-8419-3E5D4D7C8844}" srcOrd="0" destOrd="0" presId="urn:microsoft.com/office/officeart/2005/8/layout/hierarchy3"/>
    <dgm:cxn modelId="{56F9FF40-E0EB-42D7-BBA8-0A32546B8F59}" type="presOf" srcId="{B4DCDB21-99D7-4B80-BF22-8DCD29758BED}" destId="{35E31B76-A478-4C86-A3D7-AB8DEBA40DAA}" srcOrd="0" destOrd="0" presId="urn:microsoft.com/office/officeart/2005/8/layout/hierarchy3"/>
    <dgm:cxn modelId="{704C4311-462A-4E0A-9A2B-52D7289FF92C}" srcId="{F6E83424-0709-467B-9486-F260B2793C42}" destId="{89AC9E54-5D8A-4DC6-88A9-E04E3902C257}" srcOrd="2" destOrd="0" parTransId="{63698C8F-A783-43AF-8EF3-B85BA9584553}" sibTransId="{291E6A84-B6D0-447E-B728-596BEA40D47C}"/>
    <dgm:cxn modelId="{9B0E3011-7502-49B3-AD6D-824C346F10ED}" type="presOf" srcId="{CA983512-8FCC-4907-8197-36C647B4286A}" destId="{1C70B66F-643B-4A3B-B0C5-A39F6E2BF543}" srcOrd="0" destOrd="0" presId="urn:microsoft.com/office/officeart/2005/8/layout/hierarchy3"/>
    <dgm:cxn modelId="{28A3A76C-571F-4D8C-97E9-B553802AAA7A}" type="presOf" srcId="{DB41B05B-987C-4B71-A14D-D09F89BCA6A0}" destId="{AA7FC03F-0ECF-41E2-A808-B7B4EB5D312F}" srcOrd="0" destOrd="0" presId="urn:microsoft.com/office/officeart/2005/8/layout/hierarchy3"/>
    <dgm:cxn modelId="{D4B3E853-3DD6-4592-A967-418B66E1EFBE}" srcId="{DB41B05B-987C-4B71-A14D-D09F89BCA6A0}" destId="{F6E83424-0709-467B-9486-F260B2793C42}" srcOrd="0" destOrd="0" parTransId="{40F9A150-F519-4817-A2E5-A43EE7582030}" sibTransId="{817760A0-CA9E-4C22-BDA4-90BE12A53933}"/>
    <dgm:cxn modelId="{185E3543-F8D2-478B-A02B-C46AEE6BF4BF}" srcId="{F6E83424-0709-467B-9486-F260B2793C42}" destId="{D5FE09C4-7231-4F33-A232-B40D344E8AD2}" srcOrd="3" destOrd="0" parTransId="{2DA797F5-ED66-455B-A71F-AF55341B9784}" sibTransId="{DCDA660A-06DF-4D83-9521-8A0E08D136D6}"/>
    <dgm:cxn modelId="{909C2800-7EAE-4306-8B46-1D2DDFD4DC99}" type="presOf" srcId="{89AC9E54-5D8A-4DC6-88A9-E04E3902C257}" destId="{F9BB14AA-E343-4857-9380-7F2AAD0BA8BA}" srcOrd="0" destOrd="0" presId="urn:microsoft.com/office/officeart/2005/8/layout/hierarchy3"/>
    <dgm:cxn modelId="{4CC6BE68-E5B0-4CEE-8443-CD08FFCE6ABD}" srcId="{F6E83424-0709-467B-9486-F260B2793C42}" destId="{CA983512-8FCC-4907-8197-36C647B4286A}" srcOrd="1" destOrd="0" parTransId="{B4DCDB21-99D7-4B80-BF22-8DCD29758BED}" sibTransId="{C68F80A1-C643-43CA-BA3E-CAD121C311B1}"/>
    <dgm:cxn modelId="{B84D4C60-BB1F-4825-9EC4-6AF681184E46}" type="presParOf" srcId="{AA7FC03F-0ECF-41E2-A808-B7B4EB5D312F}" destId="{8392D09D-0E9E-48CA-AFEB-558771670A0B}" srcOrd="0" destOrd="0" presId="urn:microsoft.com/office/officeart/2005/8/layout/hierarchy3"/>
    <dgm:cxn modelId="{7B630185-41BB-41EE-9724-F53D045ABC39}" type="presParOf" srcId="{8392D09D-0E9E-48CA-AFEB-558771670A0B}" destId="{5849DA4C-48E5-4033-B5DA-BCC22DE99389}" srcOrd="0" destOrd="0" presId="urn:microsoft.com/office/officeart/2005/8/layout/hierarchy3"/>
    <dgm:cxn modelId="{B7243ADE-EA2D-4B8C-BB77-5AC54352CD4F}" type="presParOf" srcId="{5849DA4C-48E5-4033-B5DA-BCC22DE99389}" destId="{5C1F5461-D047-409B-8419-3E5D4D7C8844}" srcOrd="0" destOrd="0" presId="urn:microsoft.com/office/officeart/2005/8/layout/hierarchy3"/>
    <dgm:cxn modelId="{F3D4B619-E087-4676-8284-CDB3F065D32F}" type="presParOf" srcId="{5849DA4C-48E5-4033-B5DA-BCC22DE99389}" destId="{E59D4505-0DE9-482A-BD14-85AE4EFD0394}" srcOrd="1" destOrd="0" presId="urn:microsoft.com/office/officeart/2005/8/layout/hierarchy3"/>
    <dgm:cxn modelId="{59E83FC3-63F8-4295-947A-732A431ABD01}" type="presParOf" srcId="{8392D09D-0E9E-48CA-AFEB-558771670A0B}" destId="{80687C81-3BDF-432F-9941-854DC32860DF}" srcOrd="1" destOrd="0" presId="urn:microsoft.com/office/officeart/2005/8/layout/hierarchy3"/>
    <dgm:cxn modelId="{68615B2A-0370-414A-B9FF-12D50ACF79A0}" type="presParOf" srcId="{80687C81-3BDF-432F-9941-854DC32860DF}" destId="{F74EB7AE-F0F2-4B6A-9F0D-E9E1E79F66BC}" srcOrd="0" destOrd="0" presId="urn:microsoft.com/office/officeart/2005/8/layout/hierarchy3"/>
    <dgm:cxn modelId="{BD4788D1-4C8F-4370-9A5C-C77B898C7BFA}" type="presParOf" srcId="{80687C81-3BDF-432F-9941-854DC32860DF}" destId="{0657E57B-B4C5-4AD0-947A-8F542409B5EF}" srcOrd="1" destOrd="0" presId="urn:microsoft.com/office/officeart/2005/8/layout/hierarchy3"/>
    <dgm:cxn modelId="{B7B9D297-B6DC-4848-B070-0B08C5116ABC}" type="presParOf" srcId="{80687C81-3BDF-432F-9941-854DC32860DF}" destId="{35E31B76-A478-4C86-A3D7-AB8DEBA40DAA}" srcOrd="2" destOrd="0" presId="urn:microsoft.com/office/officeart/2005/8/layout/hierarchy3"/>
    <dgm:cxn modelId="{CB241714-DBC0-4435-8A9E-E4B92CE253EB}" type="presParOf" srcId="{80687C81-3BDF-432F-9941-854DC32860DF}" destId="{1C70B66F-643B-4A3B-B0C5-A39F6E2BF543}" srcOrd="3" destOrd="0" presId="urn:microsoft.com/office/officeart/2005/8/layout/hierarchy3"/>
    <dgm:cxn modelId="{3BCF396D-D49C-401F-AF45-61DC44A84777}" type="presParOf" srcId="{80687C81-3BDF-432F-9941-854DC32860DF}" destId="{B8E2F433-8569-47EA-AC80-7BFDF0BA9603}" srcOrd="4" destOrd="0" presId="urn:microsoft.com/office/officeart/2005/8/layout/hierarchy3"/>
    <dgm:cxn modelId="{FF1CDE7C-6CDC-4515-B3C9-680150026E72}" type="presParOf" srcId="{80687C81-3BDF-432F-9941-854DC32860DF}" destId="{F9BB14AA-E343-4857-9380-7F2AAD0BA8BA}" srcOrd="5" destOrd="0" presId="urn:microsoft.com/office/officeart/2005/8/layout/hierarchy3"/>
    <dgm:cxn modelId="{A4C4A0B4-815B-4D66-9530-834D9102FBEC}" type="presParOf" srcId="{80687C81-3BDF-432F-9941-854DC32860DF}" destId="{3442A14E-ED3B-46FF-8998-D27741EA19F0}" srcOrd="6" destOrd="0" presId="urn:microsoft.com/office/officeart/2005/8/layout/hierarchy3"/>
    <dgm:cxn modelId="{FC20B705-6DB4-4E9B-9C62-4848049CA6F7}" type="presParOf" srcId="{80687C81-3BDF-432F-9941-854DC32860DF}" destId="{6AA8E729-55B3-482D-B0C9-EA5E8A38CE12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B41B05B-987C-4B71-A14D-D09F89BCA6A0}" type="doc">
      <dgm:prSet loTypeId="urn:microsoft.com/office/officeart/2005/8/layout/hierarchy3" loCatId="hierarchy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bg-BG"/>
        </a:p>
      </dgm:t>
    </dgm:pt>
    <dgm:pt modelId="{F6E83424-0709-467B-9486-F260B2793C42}">
      <dgm:prSet/>
      <dgm:spPr>
        <a:solidFill>
          <a:srgbClr val="E5F5D5"/>
        </a:solidFill>
      </dgm:spPr>
      <dgm:t>
        <a:bodyPr/>
        <a:lstStyle/>
        <a:p>
          <a:pPr rtl="0"/>
          <a:r>
            <a:rPr lang="bg-BG" b="1" i="0" u="sng" dirty="0" smtClean="0">
              <a:solidFill>
                <a:srgbClr val="003399"/>
              </a:solidFill>
              <a:effectLst/>
            </a:rPr>
            <a:t>Инвестиционен</a:t>
          </a:r>
          <a:r>
            <a:rPr lang="bg-BG" b="1" i="0" u="sng" baseline="0" dirty="0" smtClean="0">
              <a:solidFill>
                <a:srgbClr val="003399"/>
              </a:solidFill>
              <a:effectLst/>
            </a:rPr>
            <a:t> приоритет </a:t>
          </a:r>
          <a:r>
            <a:rPr lang="en-US" b="1" i="0" u="sng" baseline="0" dirty="0" smtClean="0">
              <a:solidFill>
                <a:srgbClr val="003399"/>
              </a:solidFill>
              <a:effectLst/>
            </a:rPr>
            <a:t>10iii</a:t>
          </a:r>
          <a:r>
            <a:rPr lang="bg-BG" b="1" i="0" u="sng" baseline="0" dirty="0" smtClean="0">
              <a:solidFill>
                <a:srgbClr val="003399"/>
              </a:solidFill>
              <a:effectLst/>
            </a:rPr>
            <a:t>:</a:t>
          </a:r>
          <a:r>
            <a:rPr lang="bg-BG" b="1" i="0" u="none" baseline="0" dirty="0" smtClean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bg-BG" b="1" dirty="0" smtClean="0">
              <a:solidFill>
                <a:srgbClr val="003399"/>
              </a:solidFill>
            </a:rPr>
            <a:t>Подобряване на равния достъп до възможностите за учене през целия живот за всички възрастови групи във формален, неформален и неофициален вид, осъвременяване на познанията, уменията и компетенциите на работната ръка, както и насърчаване на гъвкави процеси на учене, включително чрез професионална ориентация и валидиране на придобитите компетенции</a:t>
          </a:r>
          <a:endParaRPr lang="bg-BG" b="1" i="0" u="none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F9A150-F519-4817-A2E5-A43EE7582030}" type="parTrans" cxnId="{D4B3E853-3DD6-4592-A967-418B66E1EFBE}">
      <dgm:prSet/>
      <dgm:spPr/>
      <dgm:t>
        <a:bodyPr/>
        <a:lstStyle/>
        <a:p>
          <a:endParaRPr lang="bg-BG"/>
        </a:p>
      </dgm:t>
    </dgm:pt>
    <dgm:pt modelId="{817760A0-CA9E-4C22-BDA4-90BE12A53933}" type="sibTrans" cxnId="{D4B3E853-3DD6-4592-A967-418B66E1EFBE}">
      <dgm:prSet/>
      <dgm:spPr/>
      <dgm:t>
        <a:bodyPr/>
        <a:lstStyle/>
        <a:p>
          <a:endParaRPr lang="bg-BG"/>
        </a:p>
      </dgm:t>
    </dgm:pt>
    <dgm:pt modelId="{CA983512-8FCC-4907-8197-36C647B4286A}">
      <dgm:prSet custT="1"/>
      <dgm:spPr>
        <a:solidFill>
          <a:srgbClr val="E5F5D5">
            <a:alpha val="89804"/>
          </a:srgb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rgbClr val="003399"/>
              </a:solidFill>
              <a:effectLst/>
            </a:rPr>
            <a:t>Специфична цел 1:</a:t>
          </a:r>
          <a:r>
            <a:rPr lang="bg-BG" sz="2400" b="1" u="none" dirty="0" smtClean="0">
              <a:solidFill>
                <a:srgbClr val="003399"/>
              </a:solidFill>
              <a:effectLst/>
            </a:rPr>
            <a:t> </a:t>
          </a:r>
          <a:r>
            <a:rPr lang="bg-BG" sz="2400" b="1" noProof="0" dirty="0" smtClean="0">
              <a:solidFill>
                <a:srgbClr val="003399"/>
              </a:solidFill>
            </a:rPr>
            <a:t>Развитие на капацитета и повишаване на квалификацията на заетите в областта на образованието</a:t>
          </a:r>
          <a:endParaRPr lang="bg-BG" sz="2400" b="1" noProof="0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DCDB21-99D7-4B80-BF22-8DCD29758BED}" type="parTrans" cxnId="{4CC6BE68-E5B0-4CEE-8443-CD08FFCE6ABD}">
      <dgm:prSet/>
      <dgm:spPr/>
      <dgm:t>
        <a:bodyPr/>
        <a:lstStyle/>
        <a:p>
          <a:endParaRPr lang="bg-BG"/>
        </a:p>
      </dgm:t>
    </dgm:pt>
    <dgm:pt modelId="{C68F80A1-C643-43CA-BA3E-CAD121C311B1}" type="sibTrans" cxnId="{4CC6BE68-E5B0-4CEE-8443-CD08FFCE6ABD}">
      <dgm:prSet/>
      <dgm:spPr/>
      <dgm:t>
        <a:bodyPr/>
        <a:lstStyle/>
        <a:p>
          <a:endParaRPr lang="bg-BG"/>
        </a:p>
      </dgm:t>
    </dgm:pt>
    <dgm:pt modelId="{89AC9E54-5D8A-4DC6-88A9-E04E3902C257}">
      <dgm:prSet custT="1"/>
      <dgm:spPr>
        <a:solidFill>
          <a:srgbClr val="E5F5D5">
            <a:alpha val="90000"/>
          </a:srgb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rgbClr val="003399"/>
              </a:solidFill>
              <a:effectLst/>
            </a:rPr>
            <a:t>Специфична цел 2:</a:t>
          </a:r>
          <a:r>
            <a:rPr lang="bg-BG" sz="2400" b="1" u="none" dirty="0" smtClean="0">
              <a:solidFill>
                <a:srgbClr val="003399"/>
              </a:solidFill>
              <a:effectLst/>
            </a:rPr>
            <a:t> </a:t>
          </a:r>
          <a:r>
            <a:rPr lang="bg-BG" sz="2400" b="1" u="none" dirty="0" smtClean="0">
              <a:solidFill>
                <a:srgbClr val="003399"/>
              </a:solidFill>
            </a:rPr>
            <a:t>Повишаване на участието в продължаващо обучение и надграждане на знания, умения и компетентности на обхванатите от дейности по ОП</a:t>
          </a:r>
          <a:endParaRPr lang="bg-BG" sz="2400" b="1" u="none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698C8F-A783-43AF-8EF3-B85BA9584553}" type="parTrans" cxnId="{704C4311-462A-4E0A-9A2B-52D7289FF92C}">
      <dgm:prSet/>
      <dgm:spPr/>
      <dgm:t>
        <a:bodyPr/>
        <a:lstStyle/>
        <a:p>
          <a:endParaRPr lang="bg-BG"/>
        </a:p>
      </dgm:t>
    </dgm:pt>
    <dgm:pt modelId="{291E6A84-B6D0-447E-B728-596BEA40D47C}" type="sibTrans" cxnId="{704C4311-462A-4E0A-9A2B-52D7289FF92C}">
      <dgm:prSet/>
      <dgm:spPr/>
      <dgm:t>
        <a:bodyPr/>
        <a:lstStyle/>
        <a:p>
          <a:endParaRPr lang="bg-BG"/>
        </a:p>
      </dgm:t>
    </dgm:pt>
    <dgm:pt modelId="{AA7FC03F-0ECF-41E2-A808-B7B4EB5D312F}" type="pres">
      <dgm:prSet presAssocID="{DB41B05B-987C-4B71-A14D-D09F89BCA6A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bg-BG"/>
        </a:p>
      </dgm:t>
    </dgm:pt>
    <dgm:pt modelId="{8392D09D-0E9E-48CA-AFEB-558771670A0B}" type="pres">
      <dgm:prSet presAssocID="{F6E83424-0709-467B-9486-F260B2793C42}" presName="root" presStyleCnt="0"/>
      <dgm:spPr/>
      <dgm:t>
        <a:bodyPr/>
        <a:lstStyle/>
        <a:p>
          <a:endParaRPr lang="bg-BG"/>
        </a:p>
      </dgm:t>
    </dgm:pt>
    <dgm:pt modelId="{5849DA4C-48E5-4033-B5DA-BCC22DE99389}" type="pres">
      <dgm:prSet presAssocID="{F6E83424-0709-467B-9486-F260B2793C42}" presName="rootComposite" presStyleCnt="0"/>
      <dgm:spPr/>
      <dgm:t>
        <a:bodyPr/>
        <a:lstStyle/>
        <a:p>
          <a:endParaRPr lang="bg-BG"/>
        </a:p>
      </dgm:t>
    </dgm:pt>
    <dgm:pt modelId="{5C1F5461-D047-409B-8419-3E5D4D7C8844}" type="pres">
      <dgm:prSet presAssocID="{F6E83424-0709-467B-9486-F260B2793C42}" presName="rootText" presStyleLbl="node1" presStyleIdx="0" presStyleCnt="1" custScaleX="626496" custScaleY="224981" custLinFactNeighborX="-77195" custLinFactNeighborY="4650"/>
      <dgm:spPr/>
      <dgm:t>
        <a:bodyPr/>
        <a:lstStyle/>
        <a:p>
          <a:endParaRPr lang="bg-BG"/>
        </a:p>
      </dgm:t>
    </dgm:pt>
    <dgm:pt modelId="{E59D4505-0DE9-482A-BD14-85AE4EFD0394}" type="pres">
      <dgm:prSet presAssocID="{F6E83424-0709-467B-9486-F260B2793C42}" presName="rootConnector" presStyleLbl="node1" presStyleIdx="0" presStyleCnt="1"/>
      <dgm:spPr/>
      <dgm:t>
        <a:bodyPr/>
        <a:lstStyle/>
        <a:p>
          <a:endParaRPr lang="bg-BG"/>
        </a:p>
      </dgm:t>
    </dgm:pt>
    <dgm:pt modelId="{80687C81-3BDF-432F-9941-854DC32860DF}" type="pres">
      <dgm:prSet presAssocID="{F6E83424-0709-467B-9486-F260B2793C42}" presName="childShape" presStyleCnt="0"/>
      <dgm:spPr/>
      <dgm:t>
        <a:bodyPr/>
        <a:lstStyle/>
        <a:p>
          <a:endParaRPr lang="bg-BG"/>
        </a:p>
      </dgm:t>
    </dgm:pt>
    <dgm:pt modelId="{35E31B76-A478-4C86-A3D7-AB8DEBA40DAA}" type="pres">
      <dgm:prSet presAssocID="{B4DCDB21-99D7-4B80-BF22-8DCD29758BED}" presName="Name13" presStyleLbl="parChTrans1D2" presStyleIdx="0" presStyleCnt="2"/>
      <dgm:spPr/>
      <dgm:t>
        <a:bodyPr/>
        <a:lstStyle/>
        <a:p>
          <a:endParaRPr lang="bg-BG"/>
        </a:p>
      </dgm:t>
    </dgm:pt>
    <dgm:pt modelId="{1C70B66F-643B-4A3B-B0C5-A39F6E2BF543}" type="pres">
      <dgm:prSet presAssocID="{CA983512-8FCC-4907-8197-36C647B4286A}" presName="childText" presStyleLbl="bgAcc1" presStyleIdx="0" presStyleCnt="2" custScaleX="639461" custScaleY="113779" custLinFactNeighborX="8862" custLinFactNeighborY="521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8E2F433-8569-47EA-AC80-7BFDF0BA9603}" type="pres">
      <dgm:prSet presAssocID="{63698C8F-A783-43AF-8EF3-B85BA9584553}" presName="Name13" presStyleLbl="parChTrans1D2" presStyleIdx="1" presStyleCnt="2"/>
      <dgm:spPr/>
      <dgm:t>
        <a:bodyPr/>
        <a:lstStyle/>
        <a:p>
          <a:endParaRPr lang="bg-BG"/>
        </a:p>
      </dgm:t>
    </dgm:pt>
    <dgm:pt modelId="{F9BB14AA-E343-4857-9380-7F2AAD0BA8BA}" type="pres">
      <dgm:prSet presAssocID="{89AC9E54-5D8A-4DC6-88A9-E04E3902C257}" presName="childText" presStyleLbl="bgAcc1" presStyleIdx="1" presStyleCnt="2" custScaleX="637434" custScaleY="150281" custLinFactNeighborX="56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5B278469-9468-4CAA-9683-917FDF7B171F}" type="presOf" srcId="{DB41B05B-987C-4B71-A14D-D09F89BCA6A0}" destId="{AA7FC03F-0ECF-41E2-A808-B7B4EB5D312F}" srcOrd="0" destOrd="0" presId="urn:microsoft.com/office/officeart/2005/8/layout/hierarchy3"/>
    <dgm:cxn modelId="{AAC5D40F-7C25-4682-8529-A4EFAEEE0198}" type="presOf" srcId="{CA983512-8FCC-4907-8197-36C647B4286A}" destId="{1C70B66F-643B-4A3B-B0C5-A39F6E2BF543}" srcOrd="0" destOrd="0" presId="urn:microsoft.com/office/officeart/2005/8/layout/hierarchy3"/>
    <dgm:cxn modelId="{95F687BC-0E28-491B-8F2E-C0A3B272005A}" type="presOf" srcId="{F6E83424-0709-467B-9486-F260B2793C42}" destId="{5C1F5461-D047-409B-8419-3E5D4D7C8844}" srcOrd="0" destOrd="0" presId="urn:microsoft.com/office/officeart/2005/8/layout/hierarchy3"/>
    <dgm:cxn modelId="{D4B3E853-3DD6-4592-A967-418B66E1EFBE}" srcId="{DB41B05B-987C-4B71-A14D-D09F89BCA6A0}" destId="{F6E83424-0709-467B-9486-F260B2793C42}" srcOrd="0" destOrd="0" parTransId="{40F9A150-F519-4817-A2E5-A43EE7582030}" sibTransId="{817760A0-CA9E-4C22-BDA4-90BE12A53933}"/>
    <dgm:cxn modelId="{704C4311-462A-4E0A-9A2B-52D7289FF92C}" srcId="{F6E83424-0709-467B-9486-F260B2793C42}" destId="{89AC9E54-5D8A-4DC6-88A9-E04E3902C257}" srcOrd="1" destOrd="0" parTransId="{63698C8F-A783-43AF-8EF3-B85BA9584553}" sibTransId="{291E6A84-B6D0-447E-B728-596BEA40D47C}"/>
    <dgm:cxn modelId="{61FFED59-EC65-4CCB-8321-B3738C936B1B}" type="presOf" srcId="{89AC9E54-5D8A-4DC6-88A9-E04E3902C257}" destId="{F9BB14AA-E343-4857-9380-7F2AAD0BA8BA}" srcOrd="0" destOrd="0" presId="urn:microsoft.com/office/officeart/2005/8/layout/hierarchy3"/>
    <dgm:cxn modelId="{F70E31A3-2B5B-41BE-A9C9-96FC4B73B335}" type="presOf" srcId="{63698C8F-A783-43AF-8EF3-B85BA9584553}" destId="{B8E2F433-8569-47EA-AC80-7BFDF0BA9603}" srcOrd="0" destOrd="0" presId="urn:microsoft.com/office/officeart/2005/8/layout/hierarchy3"/>
    <dgm:cxn modelId="{4CC6BE68-E5B0-4CEE-8443-CD08FFCE6ABD}" srcId="{F6E83424-0709-467B-9486-F260B2793C42}" destId="{CA983512-8FCC-4907-8197-36C647B4286A}" srcOrd="0" destOrd="0" parTransId="{B4DCDB21-99D7-4B80-BF22-8DCD29758BED}" sibTransId="{C68F80A1-C643-43CA-BA3E-CAD121C311B1}"/>
    <dgm:cxn modelId="{ABC7190E-2A3A-4BFF-AE05-0C1A060A68DE}" type="presOf" srcId="{F6E83424-0709-467B-9486-F260B2793C42}" destId="{E59D4505-0DE9-482A-BD14-85AE4EFD0394}" srcOrd="1" destOrd="0" presId="urn:microsoft.com/office/officeart/2005/8/layout/hierarchy3"/>
    <dgm:cxn modelId="{F80E24BF-805D-4327-B2AC-59CA600F6669}" type="presOf" srcId="{B4DCDB21-99D7-4B80-BF22-8DCD29758BED}" destId="{35E31B76-A478-4C86-A3D7-AB8DEBA40DAA}" srcOrd="0" destOrd="0" presId="urn:microsoft.com/office/officeart/2005/8/layout/hierarchy3"/>
    <dgm:cxn modelId="{66C89355-D9AB-48D9-A1F9-8938FF7C14FB}" type="presParOf" srcId="{AA7FC03F-0ECF-41E2-A808-B7B4EB5D312F}" destId="{8392D09D-0E9E-48CA-AFEB-558771670A0B}" srcOrd="0" destOrd="0" presId="urn:microsoft.com/office/officeart/2005/8/layout/hierarchy3"/>
    <dgm:cxn modelId="{856FBF5A-0BBF-48D8-B663-7E0DCB44DF25}" type="presParOf" srcId="{8392D09D-0E9E-48CA-AFEB-558771670A0B}" destId="{5849DA4C-48E5-4033-B5DA-BCC22DE99389}" srcOrd="0" destOrd="0" presId="urn:microsoft.com/office/officeart/2005/8/layout/hierarchy3"/>
    <dgm:cxn modelId="{53640094-FDB1-41D9-8E72-BA81A4AA86EC}" type="presParOf" srcId="{5849DA4C-48E5-4033-B5DA-BCC22DE99389}" destId="{5C1F5461-D047-409B-8419-3E5D4D7C8844}" srcOrd="0" destOrd="0" presId="urn:microsoft.com/office/officeart/2005/8/layout/hierarchy3"/>
    <dgm:cxn modelId="{3FA9ACE1-E25D-4E5F-B480-40C48FBAB016}" type="presParOf" srcId="{5849DA4C-48E5-4033-B5DA-BCC22DE99389}" destId="{E59D4505-0DE9-482A-BD14-85AE4EFD0394}" srcOrd="1" destOrd="0" presId="urn:microsoft.com/office/officeart/2005/8/layout/hierarchy3"/>
    <dgm:cxn modelId="{7232E2B6-5FB3-4A1B-B10A-1D8222058148}" type="presParOf" srcId="{8392D09D-0E9E-48CA-AFEB-558771670A0B}" destId="{80687C81-3BDF-432F-9941-854DC32860DF}" srcOrd="1" destOrd="0" presId="urn:microsoft.com/office/officeart/2005/8/layout/hierarchy3"/>
    <dgm:cxn modelId="{B6B6256D-3D7E-4D78-BA53-2C8D21448170}" type="presParOf" srcId="{80687C81-3BDF-432F-9941-854DC32860DF}" destId="{35E31B76-A478-4C86-A3D7-AB8DEBA40DAA}" srcOrd="0" destOrd="0" presId="urn:microsoft.com/office/officeart/2005/8/layout/hierarchy3"/>
    <dgm:cxn modelId="{63066051-2957-442F-BD59-A0F42D647630}" type="presParOf" srcId="{80687C81-3BDF-432F-9941-854DC32860DF}" destId="{1C70B66F-643B-4A3B-B0C5-A39F6E2BF543}" srcOrd="1" destOrd="0" presId="urn:microsoft.com/office/officeart/2005/8/layout/hierarchy3"/>
    <dgm:cxn modelId="{A89AF36E-C47A-4B65-B49B-E61567C2BD56}" type="presParOf" srcId="{80687C81-3BDF-432F-9941-854DC32860DF}" destId="{B8E2F433-8569-47EA-AC80-7BFDF0BA9603}" srcOrd="2" destOrd="0" presId="urn:microsoft.com/office/officeart/2005/8/layout/hierarchy3"/>
    <dgm:cxn modelId="{37DFB9FE-8224-4DBA-AB26-529656DCE0EE}" type="presParOf" srcId="{80687C81-3BDF-432F-9941-854DC32860DF}" destId="{F9BB14AA-E343-4857-9380-7F2AAD0BA8BA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B41B05B-987C-4B71-A14D-D09F89BCA6A0}" type="doc">
      <dgm:prSet loTypeId="urn:microsoft.com/office/officeart/2005/8/layout/hierarchy3" loCatId="hierarchy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bg-BG"/>
        </a:p>
      </dgm:t>
    </dgm:pt>
    <dgm:pt modelId="{F6E83424-0709-467B-9486-F260B2793C42}">
      <dgm:prSet/>
      <dgm:spPr>
        <a:solidFill>
          <a:srgbClr val="E2F0D9"/>
        </a:solidFill>
      </dgm:spPr>
      <dgm:t>
        <a:bodyPr/>
        <a:lstStyle/>
        <a:p>
          <a:pPr rtl="0"/>
          <a:r>
            <a:rPr lang="bg-BG" b="1" i="0" u="sng" dirty="0" smtClean="0">
              <a:solidFill>
                <a:srgbClr val="003399"/>
              </a:solidFill>
              <a:effectLst/>
            </a:rPr>
            <a:t>Инвестиционен</a:t>
          </a:r>
          <a:r>
            <a:rPr lang="bg-BG" b="1" i="0" u="sng" baseline="0" dirty="0" smtClean="0">
              <a:solidFill>
                <a:srgbClr val="003399"/>
              </a:solidFill>
              <a:effectLst/>
            </a:rPr>
            <a:t> приоритет </a:t>
          </a:r>
          <a:r>
            <a:rPr lang="en-US" b="1" i="0" u="sng" baseline="0" dirty="0" smtClean="0">
              <a:solidFill>
                <a:srgbClr val="003399"/>
              </a:solidFill>
              <a:effectLst/>
            </a:rPr>
            <a:t>10iv</a:t>
          </a:r>
          <a:r>
            <a:rPr lang="bg-BG" b="1" i="0" u="sng" baseline="0" dirty="0" smtClean="0">
              <a:solidFill>
                <a:srgbClr val="003399"/>
              </a:solidFill>
              <a:effectLst/>
            </a:rPr>
            <a:t>:</a:t>
          </a:r>
          <a:r>
            <a:rPr lang="bg-BG" b="1" i="0" u="none" baseline="0" dirty="0" smtClean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bg-BG" b="1" dirty="0" smtClean="0">
              <a:solidFill>
                <a:srgbClr val="003399"/>
              </a:solidFill>
            </a:rPr>
            <a:t>Подобряване на системите за образование и обучение спрямо пазара на труда, улесняване на прехода от образование към работа и укрепване на професионалното образование и системите на обучение, както и тяхното качество, включително чрез механизми за предвиждане на уменията, адаптиране на учебните програми и създаване и развитие на основаващи се на работата системи за учене, включително двойни системи на учене и схеми за чиракуване</a:t>
          </a:r>
          <a:endParaRPr lang="bg-BG" b="1" i="0" u="none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F9A150-F519-4817-A2E5-A43EE7582030}" type="parTrans" cxnId="{D4B3E853-3DD6-4592-A967-418B66E1EFBE}">
      <dgm:prSet/>
      <dgm:spPr/>
      <dgm:t>
        <a:bodyPr/>
        <a:lstStyle/>
        <a:p>
          <a:endParaRPr lang="bg-BG"/>
        </a:p>
      </dgm:t>
    </dgm:pt>
    <dgm:pt modelId="{817760A0-CA9E-4C22-BDA4-90BE12A53933}" type="sibTrans" cxnId="{D4B3E853-3DD6-4592-A967-418B66E1EFBE}">
      <dgm:prSet/>
      <dgm:spPr/>
      <dgm:t>
        <a:bodyPr/>
        <a:lstStyle/>
        <a:p>
          <a:endParaRPr lang="bg-BG"/>
        </a:p>
      </dgm:t>
    </dgm:pt>
    <dgm:pt modelId="{CA983512-8FCC-4907-8197-36C647B4286A}">
      <dgm:prSet custT="1"/>
      <dgm:spPr>
        <a:solidFill>
          <a:srgbClr val="F6FAD0">
            <a:alpha val="89804"/>
          </a:srgb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rgbClr val="003399"/>
              </a:solidFill>
              <a:effectLst/>
            </a:rPr>
            <a:t>Специфична цел 1:</a:t>
          </a:r>
          <a:r>
            <a:rPr lang="bg-BG" sz="2400" b="1" u="none" dirty="0" smtClean="0">
              <a:solidFill>
                <a:srgbClr val="003399"/>
              </a:solidFill>
              <a:effectLst/>
            </a:rPr>
            <a:t> </a:t>
          </a:r>
          <a:r>
            <a:rPr lang="ru-RU" sz="2400" b="1" u="none" dirty="0" smtClean="0">
              <a:solidFill>
                <a:srgbClr val="003399"/>
              </a:solidFill>
            </a:rPr>
            <a:t>Повишаване на броя на учениците в професионалните училища и адаптиране на професионалното образование и обучение към нуждите на пазара на труда</a:t>
          </a:r>
          <a:endParaRPr lang="bg-BG" sz="2400" b="1" noProof="0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DCDB21-99D7-4B80-BF22-8DCD29758BED}" type="parTrans" cxnId="{4CC6BE68-E5B0-4CEE-8443-CD08FFCE6ABD}">
      <dgm:prSet/>
      <dgm:spPr/>
      <dgm:t>
        <a:bodyPr/>
        <a:lstStyle/>
        <a:p>
          <a:endParaRPr lang="bg-BG"/>
        </a:p>
      </dgm:t>
    </dgm:pt>
    <dgm:pt modelId="{C68F80A1-C643-43CA-BA3E-CAD121C311B1}" type="sibTrans" cxnId="{4CC6BE68-E5B0-4CEE-8443-CD08FFCE6ABD}">
      <dgm:prSet/>
      <dgm:spPr/>
      <dgm:t>
        <a:bodyPr/>
        <a:lstStyle/>
        <a:p>
          <a:endParaRPr lang="bg-BG"/>
        </a:p>
      </dgm:t>
    </dgm:pt>
    <dgm:pt modelId="{89AC9E54-5D8A-4DC6-88A9-E04E3902C257}">
      <dgm:prSet custT="1"/>
      <dgm:spPr>
        <a:solidFill>
          <a:srgbClr val="F6FAD0">
            <a:alpha val="90000"/>
          </a:srgb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rgbClr val="003399"/>
              </a:solidFill>
              <a:effectLst/>
            </a:rPr>
            <a:t>Специфична цел 2:</a:t>
          </a:r>
          <a:r>
            <a:rPr lang="bg-BG" sz="2400" b="1" u="none" dirty="0" smtClean="0">
              <a:solidFill>
                <a:srgbClr val="003399"/>
              </a:solidFill>
              <a:effectLst/>
            </a:rPr>
            <a:t> </a:t>
          </a:r>
          <a:r>
            <a:rPr lang="ru-RU" sz="2400" b="1" u="none" noProof="0" dirty="0" smtClean="0">
              <a:solidFill>
                <a:srgbClr val="003399"/>
              </a:solidFill>
            </a:rPr>
            <a:t>Повишаване на дела на завършилите професионално или висше образование, които са започнали работа, свързана с областта на образованието им, в първата </a:t>
          </a:r>
          <a:r>
            <a:rPr lang="bg-BG" sz="2400" b="1" u="none" noProof="0" dirty="0" smtClean="0">
              <a:solidFill>
                <a:srgbClr val="003399"/>
              </a:solidFill>
            </a:rPr>
            <a:t>година след завършването им</a:t>
          </a:r>
          <a:endParaRPr lang="bg-BG" sz="2400" b="1" u="none" noProof="0" dirty="0">
            <a:solidFill>
              <a:srgbClr val="003399"/>
            </a:solidFill>
          </a:endParaRPr>
        </a:p>
      </dgm:t>
    </dgm:pt>
    <dgm:pt modelId="{63698C8F-A783-43AF-8EF3-B85BA9584553}" type="parTrans" cxnId="{704C4311-462A-4E0A-9A2B-52D7289FF92C}">
      <dgm:prSet/>
      <dgm:spPr/>
      <dgm:t>
        <a:bodyPr/>
        <a:lstStyle/>
        <a:p>
          <a:endParaRPr lang="bg-BG"/>
        </a:p>
      </dgm:t>
    </dgm:pt>
    <dgm:pt modelId="{291E6A84-B6D0-447E-B728-596BEA40D47C}" type="sibTrans" cxnId="{704C4311-462A-4E0A-9A2B-52D7289FF92C}">
      <dgm:prSet/>
      <dgm:spPr/>
      <dgm:t>
        <a:bodyPr/>
        <a:lstStyle/>
        <a:p>
          <a:endParaRPr lang="bg-BG"/>
        </a:p>
      </dgm:t>
    </dgm:pt>
    <dgm:pt modelId="{AA7FC03F-0ECF-41E2-A808-B7B4EB5D312F}" type="pres">
      <dgm:prSet presAssocID="{DB41B05B-987C-4B71-A14D-D09F89BCA6A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bg-BG"/>
        </a:p>
      </dgm:t>
    </dgm:pt>
    <dgm:pt modelId="{8392D09D-0E9E-48CA-AFEB-558771670A0B}" type="pres">
      <dgm:prSet presAssocID="{F6E83424-0709-467B-9486-F260B2793C42}" presName="root" presStyleCnt="0"/>
      <dgm:spPr/>
      <dgm:t>
        <a:bodyPr/>
        <a:lstStyle/>
        <a:p>
          <a:endParaRPr lang="bg-BG"/>
        </a:p>
      </dgm:t>
    </dgm:pt>
    <dgm:pt modelId="{5849DA4C-48E5-4033-B5DA-BCC22DE99389}" type="pres">
      <dgm:prSet presAssocID="{F6E83424-0709-467B-9486-F260B2793C42}" presName="rootComposite" presStyleCnt="0"/>
      <dgm:spPr/>
      <dgm:t>
        <a:bodyPr/>
        <a:lstStyle/>
        <a:p>
          <a:endParaRPr lang="bg-BG"/>
        </a:p>
      </dgm:t>
    </dgm:pt>
    <dgm:pt modelId="{5C1F5461-D047-409B-8419-3E5D4D7C8844}" type="pres">
      <dgm:prSet presAssocID="{F6E83424-0709-467B-9486-F260B2793C42}" presName="rootText" presStyleLbl="node1" presStyleIdx="0" presStyleCnt="1" custScaleX="636662" custScaleY="251304" custLinFactNeighborX="-5087" custLinFactNeighborY="509"/>
      <dgm:spPr/>
      <dgm:t>
        <a:bodyPr/>
        <a:lstStyle/>
        <a:p>
          <a:endParaRPr lang="bg-BG"/>
        </a:p>
      </dgm:t>
    </dgm:pt>
    <dgm:pt modelId="{E59D4505-0DE9-482A-BD14-85AE4EFD0394}" type="pres">
      <dgm:prSet presAssocID="{F6E83424-0709-467B-9486-F260B2793C42}" presName="rootConnector" presStyleLbl="node1" presStyleIdx="0" presStyleCnt="1"/>
      <dgm:spPr/>
      <dgm:t>
        <a:bodyPr/>
        <a:lstStyle/>
        <a:p>
          <a:endParaRPr lang="bg-BG"/>
        </a:p>
      </dgm:t>
    </dgm:pt>
    <dgm:pt modelId="{80687C81-3BDF-432F-9941-854DC32860DF}" type="pres">
      <dgm:prSet presAssocID="{F6E83424-0709-467B-9486-F260B2793C42}" presName="childShape" presStyleCnt="0"/>
      <dgm:spPr/>
      <dgm:t>
        <a:bodyPr/>
        <a:lstStyle/>
        <a:p>
          <a:endParaRPr lang="bg-BG"/>
        </a:p>
      </dgm:t>
    </dgm:pt>
    <dgm:pt modelId="{35E31B76-A478-4C86-A3D7-AB8DEBA40DAA}" type="pres">
      <dgm:prSet presAssocID="{B4DCDB21-99D7-4B80-BF22-8DCD29758BED}" presName="Name13" presStyleLbl="parChTrans1D2" presStyleIdx="0" presStyleCnt="2"/>
      <dgm:spPr/>
      <dgm:t>
        <a:bodyPr/>
        <a:lstStyle/>
        <a:p>
          <a:endParaRPr lang="bg-BG"/>
        </a:p>
      </dgm:t>
    </dgm:pt>
    <dgm:pt modelId="{1C70B66F-643B-4A3B-B0C5-A39F6E2BF543}" type="pres">
      <dgm:prSet presAssocID="{CA983512-8FCC-4907-8197-36C647B4286A}" presName="childText" presStyleLbl="bgAcc1" presStyleIdx="0" presStyleCnt="2" custScaleX="639461" custScaleY="113779" custLinFactNeighborX="63" custLinFactNeighborY="1946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8E2F433-8569-47EA-AC80-7BFDF0BA9603}" type="pres">
      <dgm:prSet presAssocID="{63698C8F-A783-43AF-8EF3-B85BA9584553}" presName="Name13" presStyleLbl="parChTrans1D2" presStyleIdx="1" presStyleCnt="2"/>
      <dgm:spPr/>
      <dgm:t>
        <a:bodyPr/>
        <a:lstStyle/>
        <a:p>
          <a:endParaRPr lang="bg-BG"/>
        </a:p>
      </dgm:t>
    </dgm:pt>
    <dgm:pt modelId="{F9BB14AA-E343-4857-9380-7F2AAD0BA8BA}" type="pres">
      <dgm:prSet presAssocID="{89AC9E54-5D8A-4DC6-88A9-E04E3902C257}" presName="childText" presStyleLbl="bgAcc1" presStyleIdx="1" presStyleCnt="2" custScaleX="637434" custScaleY="150281" custLinFactNeighborX="2090" custLinFactNeighborY="-170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518FE2C2-DD22-42D0-9A64-244AC5B619B5}" type="presOf" srcId="{B4DCDB21-99D7-4B80-BF22-8DCD29758BED}" destId="{35E31B76-A478-4C86-A3D7-AB8DEBA40DAA}" srcOrd="0" destOrd="0" presId="urn:microsoft.com/office/officeart/2005/8/layout/hierarchy3"/>
    <dgm:cxn modelId="{549EFAA4-5573-4C39-857A-CCB1E0931BCF}" type="presOf" srcId="{89AC9E54-5D8A-4DC6-88A9-E04E3902C257}" destId="{F9BB14AA-E343-4857-9380-7F2AAD0BA8BA}" srcOrd="0" destOrd="0" presId="urn:microsoft.com/office/officeart/2005/8/layout/hierarchy3"/>
    <dgm:cxn modelId="{84155882-BC49-4162-8D82-AEE280FA7B7D}" type="presOf" srcId="{F6E83424-0709-467B-9486-F260B2793C42}" destId="{E59D4505-0DE9-482A-BD14-85AE4EFD0394}" srcOrd="1" destOrd="0" presId="urn:microsoft.com/office/officeart/2005/8/layout/hierarchy3"/>
    <dgm:cxn modelId="{D4B3E853-3DD6-4592-A967-418B66E1EFBE}" srcId="{DB41B05B-987C-4B71-A14D-D09F89BCA6A0}" destId="{F6E83424-0709-467B-9486-F260B2793C42}" srcOrd="0" destOrd="0" parTransId="{40F9A150-F519-4817-A2E5-A43EE7582030}" sibTransId="{817760A0-CA9E-4C22-BDA4-90BE12A53933}"/>
    <dgm:cxn modelId="{704C4311-462A-4E0A-9A2B-52D7289FF92C}" srcId="{F6E83424-0709-467B-9486-F260B2793C42}" destId="{89AC9E54-5D8A-4DC6-88A9-E04E3902C257}" srcOrd="1" destOrd="0" parTransId="{63698C8F-A783-43AF-8EF3-B85BA9584553}" sibTransId="{291E6A84-B6D0-447E-B728-596BEA40D47C}"/>
    <dgm:cxn modelId="{3CA26B9A-325D-4BDE-86CC-3D934D7FFFA7}" type="presOf" srcId="{63698C8F-A783-43AF-8EF3-B85BA9584553}" destId="{B8E2F433-8569-47EA-AC80-7BFDF0BA9603}" srcOrd="0" destOrd="0" presId="urn:microsoft.com/office/officeart/2005/8/layout/hierarchy3"/>
    <dgm:cxn modelId="{BCCE6B91-1D2C-42B2-9184-1F7F067C924D}" type="presOf" srcId="{F6E83424-0709-467B-9486-F260B2793C42}" destId="{5C1F5461-D047-409B-8419-3E5D4D7C8844}" srcOrd="0" destOrd="0" presId="urn:microsoft.com/office/officeart/2005/8/layout/hierarchy3"/>
    <dgm:cxn modelId="{8ADC59AD-C98D-4DF9-8036-6A10495257C2}" type="presOf" srcId="{CA983512-8FCC-4907-8197-36C647B4286A}" destId="{1C70B66F-643B-4A3B-B0C5-A39F6E2BF543}" srcOrd="0" destOrd="0" presId="urn:microsoft.com/office/officeart/2005/8/layout/hierarchy3"/>
    <dgm:cxn modelId="{B542E95D-EF3E-4CC5-997B-9CE355B74750}" type="presOf" srcId="{DB41B05B-987C-4B71-A14D-D09F89BCA6A0}" destId="{AA7FC03F-0ECF-41E2-A808-B7B4EB5D312F}" srcOrd="0" destOrd="0" presId="urn:microsoft.com/office/officeart/2005/8/layout/hierarchy3"/>
    <dgm:cxn modelId="{4CC6BE68-E5B0-4CEE-8443-CD08FFCE6ABD}" srcId="{F6E83424-0709-467B-9486-F260B2793C42}" destId="{CA983512-8FCC-4907-8197-36C647B4286A}" srcOrd="0" destOrd="0" parTransId="{B4DCDB21-99D7-4B80-BF22-8DCD29758BED}" sibTransId="{C68F80A1-C643-43CA-BA3E-CAD121C311B1}"/>
    <dgm:cxn modelId="{87FABCF7-FDA4-483F-8334-58983418CB7A}" type="presParOf" srcId="{AA7FC03F-0ECF-41E2-A808-B7B4EB5D312F}" destId="{8392D09D-0E9E-48CA-AFEB-558771670A0B}" srcOrd="0" destOrd="0" presId="urn:microsoft.com/office/officeart/2005/8/layout/hierarchy3"/>
    <dgm:cxn modelId="{D9639A52-F946-467C-B269-5EC8C9FCDC4F}" type="presParOf" srcId="{8392D09D-0E9E-48CA-AFEB-558771670A0B}" destId="{5849DA4C-48E5-4033-B5DA-BCC22DE99389}" srcOrd="0" destOrd="0" presId="urn:microsoft.com/office/officeart/2005/8/layout/hierarchy3"/>
    <dgm:cxn modelId="{DF74D98C-C82D-4CCF-B59B-89CFBE0A2557}" type="presParOf" srcId="{5849DA4C-48E5-4033-B5DA-BCC22DE99389}" destId="{5C1F5461-D047-409B-8419-3E5D4D7C8844}" srcOrd="0" destOrd="0" presId="urn:microsoft.com/office/officeart/2005/8/layout/hierarchy3"/>
    <dgm:cxn modelId="{37BD95ED-8CE1-41DA-A6F2-AE98E16CA17C}" type="presParOf" srcId="{5849DA4C-48E5-4033-B5DA-BCC22DE99389}" destId="{E59D4505-0DE9-482A-BD14-85AE4EFD0394}" srcOrd="1" destOrd="0" presId="urn:microsoft.com/office/officeart/2005/8/layout/hierarchy3"/>
    <dgm:cxn modelId="{B4E30290-51D9-4A33-BC3E-47ADD14CD7EC}" type="presParOf" srcId="{8392D09D-0E9E-48CA-AFEB-558771670A0B}" destId="{80687C81-3BDF-432F-9941-854DC32860DF}" srcOrd="1" destOrd="0" presId="urn:microsoft.com/office/officeart/2005/8/layout/hierarchy3"/>
    <dgm:cxn modelId="{515CFFE1-D848-4F49-8B5F-E44CA65769CA}" type="presParOf" srcId="{80687C81-3BDF-432F-9941-854DC32860DF}" destId="{35E31B76-A478-4C86-A3D7-AB8DEBA40DAA}" srcOrd="0" destOrd="0" presId="urn:microsoft.com/office/officeart/2005/8/layout/hierarchy3"/>
    <dgm:cxn modelId="{70FADFE8-4D8B-4BB4-82D7-1E52D9116E42}" type="presParOf" srcId="{80687C81-3BDF-432F-9941-854DC32860DF}" destId="{1C70B66F-643B-4A3B-B0C5-A39F6E2BF543}" srcOrd="1" destOrd="0" presId="urn:microsoft.com/office/officeart/2005/8/layout/hierarchy3"/>
    <dgm:cxn modelId="{323CE6F4-D6DD-4633-815F-18D24092DA56}" type="presParOf" srcId="{80687C81-3BDF-432F-9941-854DC32860DF}" destId="{B8E2F433-8569-47EA-AC80-7BFDF0BA9603}" srcOrd="2" destOrd="0" presId="urn:microsoft.com/office/officeart/2005/8/layout/hierarchy3"/>
    <dgm:cxn modelId="{6815581C-632A-4852-AB19-9343149460FB}" type="presParOf" srcId="{80687C81-3BDF-432F-9941-854DC32860DF}" destId="{F9BB14AA-E343-4857-9380-7F2AAD0BA8BA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B41B05B-987C-4B71-A14D-D09F89BCA6A0}" type="doc">
      <dgm:prSet loTypeId="urn:microsoft.com/office/officeart/2005/8/layout/hierarchy3" loCatId="hierarchy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bg-BG"/>
        </a:p>
      </dgm:t>
    </dgm:pt>
    <dgm:pt modelId="{F6E83424-0709-467B-9486-F260B2793C42}">
      <dgm:prSet custT="1"/>
      <dgm:spPr>
        <a:solidFill>
          <a:srgbClr val="DFE0B4"/>
        </a:solidFill>
      </dgm:spPr>
      <dgm:t>
        <a:bodyPr/>
        <a:lstStyle/>
        <a:p>
          <a:pPr rtl="0"/>
          <a:r>
            <a:rPr lang="bg-BG" sz="2800" b="1" i="0" u="sng" dirty="0" smtClean="0">
              <a:solidFill>
                <a:srgbClr val="003399"/>
              </a:solidFill>
              <a:effectLst/>
            </a:rPr>
            <a:t>Инвестиционен</a:t>
          </a:r>
          <a:r>
            <a:rPr lang="bg-BG" sz="2800" b="1" i="0" u="sng" baseline="0" dirty="0" smtClean="0">
              <a:solidFill>
                <a:srgbClr val="003399"/>
              </a:solidFill>
              <a:effectLst/>
            </a:rPr>
            <a:t> приоритет </a:t>
          </a:r>
          <a:r>
            <a:rPr lang="en-US" sz="2800" b="1" i="0" u="sng" baseline="0" dirty="0" smtClean="0">
              <a:solidFill>
                <a:srgbClr val="003399"/>
              </a:solidFill>
              <a:effectLst/>
            </a:rPr>
            <a:t>9i</a:t>
          </a:r>
          <a:r>
            <a:rPr lang="bg-BG" sz="2800" b="1" i="0" u="sng" baseline="0" dirty="0" smtClean="0">
              <a:solidFill>
                <a:srgbClr val="003399"/>
              </a:solidFill>
              <a:effectLst/>
            </a:rPr>
            <a:t>:</a:t>
          </a:r>
          <a:r>
            <a:rPr lang="bg-BG" sz="2800" b="1" i="0" u="none" baseline="0" dirty="0" smtClean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bg-BG" sz="2800" b="1" dirty="0" smtClean="0">
              <a:solidFill>
                <a:srgbClr val="003399"/>
              </a:solidFill>
            </a:rPr>
            <a:t>Активно приобщаване, включително с оглед насърчаване на равните възможности и активното участие и по-добрата пригодност за заетост</a:t>
          </a:r>
          <a:endParaRPr lang="bg-BG" sz="2800" b="1" i="0" u="none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F9A150-F519-4817-A2E5-A43EE7582030}" type="parTrans" cxnId="{D4B3E853-3DD6-4592-A967-418B66E1EFBE}">
      <dgm:prSet/>
      <dgm:spPr/>
      <dgm:t>
        <a:bodyPr/>
        <a:lstStyle/>
        <a:p>
          <a:endParaRPr lang="bg-BG"/>
        </a:p>
      </dgm:t>
    </dgm:pt>
    <dgm:pt modelId="{817760A0-CA9E-4C22-BDA4-90BE12A53933}" type="sibTrans" cxnId="{D4B3E853-3DD6-4592-A967-418B66E1EFBE}">
      <dgm:prSet/>
      <dgm:spPr/>
      <dgm:t>
        <a:bodyPr/>
        <a:lstStyle/>
        <a:p>
          <a:endParaRPr lang="bg-BG"/>
        </a:p>
      </dgm:t>
    </dgm:pt>
    <dgm:pt modelId="{CA983512-8FCC-4907-8197-36C647B4286A}">
      <dgm:prSet custT="1"/>
      <dgm:spPr>
        <a:solidFill>
          <a:srgbClr val="DFE0B4">
            <a:alpha val="89804"/>
          </a:srgb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rgbClr val="003399"/>
              </a:solidFill>
              <a:effectLst/>
            </a:rPr>
            <a:t>Специфична цел 1:</a:t>
          </a:r>
          <a:r>
            <a:rPr lang="en-US" sz="2400" b="1" u="none" dirty="0" smtClean="0">
              <a:solidFill>
                <a:srgbClr val="003399"/>
              </a:solidFill>
              <a:effectLst/>
            </a:rPr>
            <a:t> </a:t>
          </a:r>
          <a:r>
            <a:rPr lang="ru-RU" sz="2400" b="1" u="none" dirty="0" smtClean="0">
              <a:solidFill>
                <a:srgbClr val="003399"/>
              </a:solidFill>
              <a:effectLst/>
            </a:rPr>
            <a:t>Увеличаване на броя на образователните институции, осигурили подкрепяща среда за включващо образование</a:t>
          </a:r>
          <a:r>
            <a:rPr lang="bg-BG" sz="2400" b="1" u="none" dirty="0" smtClean="0">
              <a:solidFill>
                <a:srgbClr val="003399"/>
              </a:solidFill>
              <a:effectLst/>
            </a:rPr>
            <a:t> </a:t>
          </a:r>
          <a:endParaRPr lang="en-US" sz="2400" b="1" u="none" dirty="0" smtClean="0">
            <a:solidFill>
              <a:srgbClr val="003399"/>
            </a:solidFill>
            <a:effectLst/>
          </a:endParaRPr>
        </a:p>
      </dgm:t>
    </dgm:pt>
    <dgm:pt modelId="{B4DCDB21-99D7-4B80-BF22-8DCD29758BED}" type="parTrans" cxnId="{4CC6BE68-E5B0-4CEE-8443-CD08FFCE6ABD}">
      <dgm:prSet/>
      <dgm:spPr/>
      <dgm:t>
        <a:bodyPr/>
        <a:lstStyle/>
        <a:p>
          <a:endParaRPr lang="bg-BG"/>
        </a:p>
      </dgm:t>
    </dgm:pt>
    <dgm:pt modelId="{C68F80A1-C643-43CA-BA3E-CAD121C311B1}" type="sibTrans" cxnId="{4CC6BE68-E5B0-4CEE-8443-CD08FFCE6ABD}">
      <dgm:prSet/>
      <dgm:spPr/>
      <dgm:t>
        <a:bodyPr/>
        <a:lstStyle/>
        <a:p>
          <a:endParaRPr lang="bg-BG"/>
        </a:p>
      </dgm:t>
    </dgm:pt>
    <dgm:pt modelId="{AA7FC03F-0ECF-41E2-A808-B7B4EB5D312F}" type="pres">
      <dgm:prSet presAssocID="{DB41B05B-987C-4B71-A14D-D09F89BCA6A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bg-BG"/>
        </a:p>
      </dgm:t>
    </dgm:pt>
    <dgm:pt modelId="{8392D09D-0E9E-48CA-AFEB-558771670A0B}" type="pres">
      <dgm:prSet presAssocID="{F6E83424-0709-467B-9486-F260B2793C42}" presName="root" presStyleCnt="0"/>
      <dgm:spPr/>
      <dgm:t>
        <a:bodyPr/>
        <a:lstStyle/>
        <a:p>
          <a:endParaRPr lang="bg-BG"/>
        </a:p>
      </dgm:t>
    </dgm:pt>
    <dgm:pt modelId="{5849DA4C-48E5-4033-B5DA-BCC22DE99389}" type="pres">
      <dgm:prSet presAssocID="{F6E83424-0709-467B-9486-F260B2793C42}" presName="rootComposite" presStyleCnt="0"/>
      <dgm:spPr/>
      <dgm:t>
        <a:bodyPr/>
        <a:lstStyle/>
        <a:p>
          <a:endParaRPr lang="bg-BG"/>
        </a:p>
      </dgm:t>
    </dgm:pt>
    <dgm:pt modelId="{5C1F5461-D047-409B-8419-3E5D4D7C8844}" type="pres">
      <dgm:prSet presAssocID="{F6E83424-0709-467B-9486-F260B2793C42}" presName="rootText" presStyleLbl="node1" presStyleIdx="0" presStyleCnt="1" custScaleX="607592" custScaleY="200209" custLinFactNeighborX="5183" custLinFactNeighborY="-55132"/>
      <dgm:spPr/>
      <dgm:t>
        <a:bodyPr/>
        <a:lstStyle/>
        <a:p>
          <a:endParaRPr lang="bg-BG"/>
        </a:p>
      </dgm:t>
    </dgm:pt>
    <dgm:pt modelId="{E59D4505-0DE9-482A-BD14-85AE4EFD0394}" type="pres">
      <dgm:prSet presAssocID="{F6E83424-0709-467B-9486-F260B2793C42}" presName="rootConnector" presStyleLbl="node1" presStyleIdx="0" presStyleCnt="1"/>
      <dgm:spPr/>
      <dgm:t>
        <a:bodyPr/>
        <a:lstStyle/>
        <a:p>
          <a:endParaRPr lang="bg-BG"/>
        </a:p>
      </dgm:t>
    </dgm:pt>
    <dgm:pt modelId="{80687C81-3BDF-432F-9941-854DC32860DF}" type="pres">
      <dgm:prSet presAssocID="{F6E83424-0709-467B-9486-F260B2793C42}" presName="childShape" presStyleCnt="0"/>
      <dgm:spPr/>
      <dgm:t>
        <a:bodyPr/>
        <a:lstStyle/>
        <a:p>
          <a:endParaRPr lang="bg-BG"/>
        </a:p>
      </dgm:t>
    </dgm:pt>
    <dgm:pt modelId="{35E31B76-A478-4C86-A3D7-AB8DEBA40DAA}" type="pres">
      <dgm:prSet presAssocID="{B4DCDB21-99D7-4B80-BF22-8DCD29758BED}" presName="Name13" presStyleLbl="parChTrans1D2" presStyleIdx="0" presStyleCnt="1"/>
      <dgm:spPr/>
      <dgm:t>
        <a:bodyPr/>
        <a:lstStyle/>
        <a:p>
          <a:endParaRPr lang="bg-BG"/>
        </a:p>
      </dgm:t>
    </dgm:pt>
    <dgm:pt modelId="{1C70B66F-643B-4A3B-B0C5-A39F6E2BF543}" type="pres">
      <dgm:prSet presAssocID="{CA983512-8FCC-4907-8197-36C647B4286A}" presName="childText" presStyleLbl="bgAcc1" presStyleIdx="0" presStyleCnt="1" custScaleX="639461" custScaleY="113779" custLinFactNeighborX="8862" custLinFactNeighborY="521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F588703C-CC3C-424F-8BAB-FAAD255E7C1B}" type="presOf" srcId="{F6E83424-0709-467B-9486-F260B2793C42}" destId="{E59D4505-0DE9-482A-BD14-85AE4EFD0394}" srcOrd="1" destOrd="0" presId="urn:microsoft.com/office/officeart/2005/8/layout/hierarchy3"/>
    <dgm:cxn modelId="{D4B3E853-3DD6-4592-A967-418B66E1EFBE}" srcId="{DB41B05B-987C-4B71-A14D-D09F89BCA6A0}" destId="{F6E83424-0709-467B-9486-F260B2793C42}" srcOrd="0" destOrd="0" parTransId="{40F9A150-F519-4817-A2E5-A43EE7582030}" sibTransId="{817760A0-CA9E-4C22-BDA4-90BE12A53933}"/>
    <dgm:cxn modelId="{66CBD717-3300-47FA-88FE-8904F73107C9}" type="presOf" srcId="{CA983512-8FCC-4907-8197-36C647B4286A}" destId="{1C70B66F-643B-4A3B-B0C5-A39F6E2BF543}" srcOrd="0" destOrd="0" presId="urn:microsoft.com/office/officeart/2005/8/layout/hierarchy3"/>
    <dgm:cxn modelId="{ADA909BC-0011-4BC7-96B9-173A722A9B53}" type="presOf" srcId="{B4DCDB21-99D7-4B80-BF22-8DCD29758BED}" destId="{35E31B76-A478-4C86-A3D7-AB8DEBA40DAA}" srcOrd="0" destOrd="0" presId="urn:microsoft.com/office/officeart/2005/8/layout/hierarchy3"/>
    <dgm:cxn modelId="{2E0E8988-4061-49BC-A592-2D33CA86E60B}" type="presOf" srcId="{F6E83424-0709-467B-9486-F260B2793C42}" destId="{5C1F5461-D047-409B-8419-3E5D4D7C8844}" srcOrd="0" destOrd="0" presId="urn:microsoft.com/office/officeart/2005/8/layout/hierarchy3"/>
    <dgm:cxn modelId="{80CF36D2-2324-482E-B82D-B27D9B5D9B5F}" type="presOf" srcId="{DB41B05B-987C-4B71-A14D-D09F89BCA6A0}" destId="{AA7FC03F-0ECF-41E2-A808-B7B4EB5D312F}" srcOrd="0" destOrd="0" presId="urn:microsoft.com/office/officeart/2005/8/layout/hierarchy3"/>
    <dgm:cxn modelId="{4CC6BE68-E5B0-4CEE-8443-CD08FFCE6ABD}" srcId="{F6E83424-0709-467B-9486-F260B2793C42}" destId="{CA983512-8FCC-4907-8197-36C647B4286A}" srcOrd="0" destOrd="0" parTransId="{B4DCDB21-99D7-4B80-BF22-8DCD29758BED}" sibTransId="{C68F80A1-C643-43CA-BA3E-CAD121C311B1}"/>
    <dgm:cxn modelId="{DF5246C3-4F4A-4D04-BEFC-F598D6CA4C7B}" type="presParOf" srcId="{AA7FC03F-0ECF-41E2-A808-B7B4EB5D312F}" destId="{8392D09D-0E9E-48CA-AFEB-558771670A0B}" srcOrd="0" destOrd="0" presId="urn:microsoft.com/office/officeart/2005/8/layout/hierarchy3"/>
    <dgm:cxn modelId="{D8BEBB0A-97E6-4AEB-A721-4940D3BC3688}" type="presParOf" srcId="{8392D09D-0E9E-48CA-AFEB-558771670A0B}" destId="{5849DA4C-48E5-4033-B5DA-BCC22DE99389}" srcOrd="0" destOrd="0" presId="urn:microsoft.com/office/officeart/2005/8/layout/hierarchy3"/>
    <dgm:cxn modelId="{D5912FC9-1EF6-49D3-B549-96699B403DFE}" type="presParOf" srcId="{5849DA4C-48E5-4033-B5DA-BCC22DE99389}" destId="{5C1F5461-D047-409B-8419-3E5D4D7C8844}" srcOrd="0" destOrd="0" presId="urn:microsoft.com/office/officeart/2005/8/layout/hierarchy3"/>
    <dgm:cxn modelId="{99F783A4-C829-4581-8F9C-0393B6270D1F}" type="presParOf" srcId="{5849DA4C-48E5-4033-B5DA-BCC22DE99389}" destId="{E59D4505-0DE9-482A-BD14-85AE4EFD0394}" srcOrd="1" destOrd="0" presId="urn:microsoft.com/office/officeart/2005/8/layout/hierarchy3"/>
    <dgm:cxn modelId="{A5BEE740-DDBC-4DB5-BFB9-BD76E1D83D07}" type="presParOf" srcId="{8392D09D-0E9E-48CA-AFEB-558771670A0B}" destId="{80687C81-3BDF-432F-9941-854DC32860DF}" srcOrd="1" destOrd="0" presId="urn:microsoft.com/office/officeart/2005/8/layout/hierarchy3"/>
    <dgm:cxn modelId="{8E0B8D19-CC03-4797-8B41-F2AC54E900D7}" type="presParOf" srcId="{80687C81-3BDF-432F-9941-854DC32860DF}" destId="{35E31B76-A478-4C86-A3D7-AB8DEBA40DAA}" srcOrd="0" destOrd="0" presId="urn:microsoft.com/office/officeart/2005/8/layout/hierarchy3"/>
    <dgm:cxn modelId="{4CAC2F7C-8A62-4C6C-AF2E-4EAE368F2F24}" type="presParOf" srcId="{80687C81-3BDF-432F-9941-854DC32860DF}" destId="{1C70B66F-643B-4A3B-B0C5-A39F6E2BF54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B41B05B-987C-4B71-A14D-D09F89BCA6A0}" type="doc">
      <dgm:prSet loTypeId="urn:microsoft.com/office/officeart/2005/8/layout/hierarchy3" loCatId="hierarchy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bg-BG"/>
        </a:p>
      </dgm:t>
    </dgm:pt>
    <dgm:pt modelId="{F6E83424-0709-467B-9486-F260B2793C42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rtl="0"/>
          <a:r>
            <a:rPr lang="bg-BG" sz="2800" b="1" i="0" u="sng" dirty="0" smtClean="0">
              <a:solidFill>
                <a:srgbClr val="003399"/>
              </a:solidFill>
              <a:effectLst/>
            </a:rPr>
            <a:t>Инвестиционен</a:t>
          </a:r>
          <a:r>
            <a:rPr lang="bg-BG" sz="2800" b="1" i="0" u="sng" baseline="0" dirty="0" smtClean="0">
              <a:solidFill>
                <a:srgbClr val="003399"/>
              </a:solidFill>
              <a:effectLst/>
            </a:rPr>
            <a:t> приоритет </a:t>
          </a:r>
          <a:r>
            <a:rPr lang="en-US" sz="2800" b="1" i="0" u="sng" baseline="0" dirty="0" smtClean="0">
              <a:solidFill>
                <a:srgbClr val="003399"/>
              </a:solidFill>
              <a:effectLst/>
            </a:rPr>
            <a:t>9ii</a:t>
          </a:r>
          <a:r>
            <a:rPr lang="bg-BG" sz="2800" b="1" i="0" u="sng" baseline="0" dirty="0" smtClean="0">
              <a:solidFill>
                <a:srgbClr val="003399"/>
              </a:solidFill>
              <a:effectLst/>
            </a:rPr>
            <a:t>:</a:t>
          </a:r>
          <a:r>
            <a:rPr lang="bg-BG" sz="2800" b="1" i="0" u="none" baseline="0" dirty="0" smtClean="0">
              <a:solidFill>
                <a:srgbClr val="003399"/>
              </a:solidFill>
              <a:effectLst/>
            </a:rPr>
            <a:t> </a:t>
          </a:r>
          <a:r>
            <a:rPr lang="bg-BG" sz="2800" b="1" dirty="0" smtClean="0">
              <a:solidFill>
                <a:srgbClr val="003399"/>
              </a:solidFill>
            </a:rPr>
            <a:t>Социално-икономическа интеграция на маргинализирани общности като ромите</a:t>
          </a:r>
          <a:endParaRPr lang="bg-BG" sz="2800" b="1" i="0" u="none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F9A150-F519-4817-A2E5-A43EE7582030}" type="parTrans" cxnId="{D4B3E853-3DD6-4592-A967-418B66E1EFBE}">
      <dgm:prSet/>
      <dgm:spPr/>
      <dgm:t>
        <a:bodyPr/>
        <a:lstStyle/>
        <a:p>
          <a:endParaRPr lang="bg-BG"/>
        </a:p>
      </dgm:t>
    </dgm:pt>
    <dgm:pt modelId="{817760A0-CA9E-4C22-BDA4-90BE12A53933}" type="sibTrans" cxnId="{D4B3E853-3DD6-4592-A967-418B66E1EFBE}">
      <dgm:prSet/>
      <dgm:spPr/>
      <dgm:t>
        <a:bodyPr/>
        <a:lstStyle/>
        <a:p>
          <a:endParaRPr lang="bg-BG"/>
        </a:p>
      </dgm:t>
    </dgm:pt>
    <dgm:pt modelId="{CA983512-8FCC-4907-8197-36C647B4286A}">
      <dgm:prSet custT="1"/>
      <dgm:spPr>
        <a:solidFill>
          <a:schemeClr val="accent4">
            <a:lumMod val="20000"/>
            <a:lumOff val="80000"/>
            <a:alpha val="89804"/>
          </a:schemeClr>
        </a:solidFill>
      </dgm:spPr>
      <dgm:t>
        <a:bodyPr/>
        <a:lstStyle/>
        <a:p>
          <a:pPr rtl="0"/>
          <a:r>
            <a:rPr lang="bg-BG" sz="2400" b="1" u="sng" dirty="0" smtClean="0">
              <a:solidFill>
                <a:srgbClr val="003399"/>
              </a:solidFill>
              <a:effectLst/>
            </a:rPr>
            <a:t>Специфична цел 1:</a:t>
          </a:r>
          <a:r>
            <a:rPr lang="bg-BG" sz="2400" b="1" dirty="0" smtClean="0">
              <a:solidFill>
                <a:srgbClr val="003399"/>
              </a:solidFill>
            </a:rPr>
            <a:t> Повишаване броя на успешно интегрираните чрез образователната система деца и ученици от </a:t>
          </a:r>
          <a:r>
            <a:rPr lang="bg-BG" sz="2400" b="1" dirty="0" err="1" smtClean="0">
              <a:solidFill>
                <a:srgbClr val="003399"/>
              </a:solidFill>
            </a:rPr>
            <a:t>маргинализирани</a:t>
          </a:r>
          <a:r>
            <a:rPr lang="bg-BG" sz="2400" b="1" dirty="0" smtClean="0">
              <a:solidFill>
                <a:srgbClr val="003399"/>
              </a:solidFill>
            </a:rPr>
            <a:t> общности, включително роми</a:t>
          </a:r>
          <a:endParaRPr lang="bg-BG" sz="2400" b="1" noProof="0" dirty="0">
            <a:solidFill>
              <a:srgbClr val="00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DCDB21-99D7-4B80-BF22-8DCD29758BED}" type="parTrans" cxnId="{4CC6BE68-E5B0-4CEE-8443-CD08FFCE6ABD}">
      <dgm:prSet/>
      <dgm:spPr/>
      <dgm:t>
        <a:bodyPr/>
        <a:lstStyle/>
        <a:p>
          <a:endParaRPr lang="bg-BG"/>
        </a:p>
      </dgm:t>
    </dgm:pt>
    <dgm:pt modelId="{C68F80A1-C643-43CA-BA3E-CAD121C311B1}" type="sibTrans" cxnId="{4CC6BE68-E5B0-4CEE-8443-CD08FFCE6ABD}">
      <dgm:prSet/>
      <dgm:spPr/>
      <dgm:t>
        <a:bodyPr/>
        <a:lstStyle/>
        <a:p>
          <a:endParaRPr lang="bg-BG"/>
        </a:p>
      </dgm:t>
    </dgm:pt>
    <dgm:pt modelId="{AA7FC03F-0ECF-41E2-A808-B7B4EB5D312F}" type="pres">
      <dgm:prSet presAssocID="{DB41B05B-987C-4B71-A14D-D09F89BCA6A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bg-BG"/>
        </a:p>
      </dgm:t>
    </dgm:pt>
    <dgm:pt modelId="{8392D09D-0E9E-48CA-AFEB-558771670A0B}" type="pres">
      <dgm:prSet presAssocID="{F6E83424-0709-467B-9486-F260B2793C42}" presName="root" presStyleCnt="0"/>
      <dgm:spPr/>
      <dgm:t>
        <a:bodyPr/>
        <a:lstStyle/>
        <a:p>
          <a:endParaRPr lang="bg-BG"/>
        </a:p>
      </dgm:t>
    </dgm:pt>
    <dgm:pt modelId="{5849DA4C-48E5-4033-B5DA-BCC22DE99389}" type="pres">
      <dgm:prSet presAssocID="{F6E83424-0709-467B-9486-F260B2793C42}" presName="rootComposite" presStyleCnt="0"/>
      <dgm:spPr/>
      <dgm:t>
        <a:bodyPr/>
        <a:lstStyle/>
        <a:p>
          <a:endParaRPr lang="bg-BG"/>
        </a:p>
      </dgm:t>
    </dgm:pt>
    <dgm:pt modelId="{5C1F5461-D047-409B-8419-3E5D4D7C8844}" type="pres">
      <dgm:prSet presAssocID="{F6E83424-0709-467B-9486-F260B2793C42}" presName="rootText" presStyleLbl="node1" presStyleIdx="0" presStyleCnt="1" custScaleX="607592" custScaleY="168628" custLinFactNeighborX="2607" custLinFactNeighborY="-6703"/>
      <dgm:spPr/>
      <dgm:t>
        <a:bodyPr/>
        <a:lstStyle/>
        <a:p>
          <a:endParaRPr lang="bg-BG"/>
        </a:p>
      </dgm:t>
    </dgm:pt>
    <dgm:pt modelId="{E59D4505-0DE9-482A-BD14-85AE4EFD0394}" type="pres">
      <dgm:prSet presAssocID="{F6E83424-0709-467B-9486-F260B2793C42}" presName="rootConnector" presStyleLbl="node1" presStyleIdx="0" presStyleCnt="1"/>
      <dgm:spPr/>
      <dgm:t>
        <a:bodyPr/>
        <a:lstStyle/>
        <a:p>
          <a:endParaRPr lang="bg-BG"/>
        </a:p>
      </dgm:t>
    </dgm:pt>
    <dgm:pt modelId="{80687C81-3BDF-432F-9941-854DC32860DF}" type="pres">
      <dgm:prSet presAssocID="{F6E83424-0709-467B-9486-F260B2793C42}" presName="childShape" presStyleCnt="0"/>
      <dgm:spPr/>
      <dgm:t>
        <a:bodyPr/>
        <a:lstStyle/>
        <a:p>
          <a:endParaRPr lang="bg-BG"/>
        </a:p>
      </dgm:t>
    </dgm:pt>
    <dgm:pt modelId="{35E31B76-A478-4C86-A3D7-AB8DEBA40DAA}" type="pres">
      <dgm:prSet presAssocID="{B4DCDB21-99D7-4B80-BF22-8DCD29758BED}" presName="Name13" presStyleLbl="parChTrans1D2" presStyleIdx="0" presStyleCnt="1"/>
      <dgm:spPr/>
      <dgm:t>
        <a:bodyPr/>
        <a:lstStyle/>
        <a:p>
          <a:endParaRPr lang="bg-BG"/>
        </a:p>
      </dgm:t>
    </dgm:pt>
    <dgm:pt modelId="{1C70B66F-643B-4A3B-B0C5-A39F6E2BF543}" type="pres">
      <dgm:prSet presAssocID="{CA983512-8FCC-4907-8197-36C647B4286A}" presName="childText" presStyleLbl="bgAcc1" presStyleIdx="0" presStyleCnt="1" custScaleX="639461" custScaleY="172943" custLinFactNeighborX="2537" custLinFactNeighborY="10369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79A4FA99-FF2B-48A3-882C-C0490C756822}" type="presOf" srcId="{DB41B05B-987C-4B71-A14D-D09F89BCA6A0}" destId="{AA7FC03F-0ECF-41E2-A808-B7B4EB5D312F}" srcOrd="0" destOrd="0" presId="urn:microsoft.com/office/officeart/2005/8/layout/hierarchy3"/>
    <dgm:cxn modelId="{BBE33AF3-C6E6-4174-BFE3-B66BD76458CB}" type="presOf" srcId="{CA983512-8FCC-4907-8197-36C647B4286A}" destId="{1C70B66F-643B-4A3B-B0C5-A39F6E2BF543}" srcOrd="0" destOrd="0" presId="urn:microsoft.com/office/officeart/2005/8/layout/hierarchy3"/>
    <dgm:cxn modelId="{691C732D-EE13-4E11-A242-DE40FD8FF8A6}" type="presOf" srcId="{F6E83424-0709-467B-9486-F260B2793C42}" destId="{5C1F5461-D047-409B-8419-3E5D4D7C8844}" srcOrd="0" destOrd="0" presId="urn:microsoft.com/office/officeart/2005/8/layout/hierarchy3"/>
    <dgm:cxn modelId="{0589346C-526F-4B6D-8815-F0E923CB278E}" type="presOf" srcId="{F6E83424-0709-467B-9486-F260B2793C42}" destId="{E59D4505-0DE9-482A-BD14-85AE4EFD0394}" srcOrd="1" destOrd="0" presId="urn:microsoft.com/office/officeart/2005/8/layout/hierarchy3"/>
    <dgm:cxn modelId="{D4B3E853-3DD6-4592-A967-418B66E1EFBE}" srcId="{DB41B05B-987C-4B71-A14D-D09F89BCA6A0}" destId="{F6E83424-0709-467B-9486-F260B2793C42}" srcOrd="0" destOrd="0" parTransId="{40F9A150-F519-4817-A2E5-A43EE7582030}" sibTransId="{817760A0-CA9E-4C22-BDA4-90BE12A53933}"/>
    <dgm:cxn modelId="{9CCFD458-9E99-4EE8-A372-6CE769E460A4}" type="presOf" srcId="{B4DCDB21-99D7-4B80-BF22-8DCD29758BED}" destId="{35E31B76-A478-4C86-A3D7-AB8DEBA40DAA}" srcOrd="0" destOrd="0" presId="urn:microsoft.com/office/officeart/2005/8/layout/hierarchy3"/>
    <dgm:cxn modelId="{4CC6BE68-E5B0-4CEE-8443-CD08FFCE6ABD}" srcId="{F6E83424-0709-467B-9486-F260B2793C42}" destId="{CA983512-8FCC-4907-8197-36C647B4286A}" srcOrd="0" destOrd="0" parTransId="{B4DCDB21-99D7-4B80-BF22-8DCD29758BED}" sibTransId="{C68F80A1-C643-43CA-BA3E-CAD121C311B1}"/>
    <dgm:cxn modelId="{F00AB3F9-AF82-4727-94F0-8794EFB4E9A9}" type="presParOf" srcId="{AA7FC03F-0ECF-41E2-A808-B7B4EB5D312F}" destId="{8392D09D-0E9E-48CA-AFEB-558771670A0B}" srcOrd="0" destOrd="0" presId="urn:microsoft.com/office/officeart/2005/8/layout/hierarchy3"/>
    <dgm:cxn modelId="{0B605411-98DD-40F3-8CDD-08E9D93B3AB3}" type="presParOf" srcId="{8392D09D-0E9E-48CA-AFEB-558771670A0B}" destId="{5849DA4C-48E5-4033-B5DA-BCC22DE99389}" srcOrd="0" destOrd="0" presId="urn:microsoft.com/office/officeart/2005/8/layout/hierarchy3"/>
    <dgm:cxn modelId="{8594AFFD-086F-453C-B5AA-149BA45269EC}" type="presParOf" srcId="{5849DA4C-48E5-4033-B5DA-BCC22DE99389}" destId="{5C1F5461-D047-409B-8419-3E5D4D7C8844}" srcOrd="0" destOrd="0" presId="urn:microsoft.com/office/officeart/2005/8/layout/hierarchy3"/>
    <dgm:cxn modelId="{C348CE00-8321-4673-BCB0-65C9DE3BC4F0}" type="presParOf" srcId="{5849DA4C-48E5-4033-B5DA-BCC22DE99389}" destId="{E59D4505-0DE9-482A-BD14-85AE4EFD0394}" srcOrd="1" destOrd="0" presId="urn:microsoft.com/office/officeart/2005/8/layout/hierarchy3"/>
    <dgm:cxn modelId="{6B88F1B2-DB63-4575-9CDB-B912AFEA1827}" type="presParOf" srcId="{8392D09D-0E9E-48CA-AFEB-558771670A0B}" destId="{80687C81-3BDF-432F-9941-854DC32860DF}" srcOrd="1" destOrd="0" presId="urn:microsoft.com/office/officeart/2005/8/layout/hierarchy3"/>
    <dgm:cxn modelId="{EC39DB92-F2EE-4214-A702-E9BFCE2FEDEF}" type="presParOf" srcId="{80687C81-3BDF-432F-9941-854DC32860DF}" destId="{35E31B76-A478-4C86-A3D7-AB8DEBA40DAA}" srcOrd="0" destOrd="0" presId="urn:microsoft.com/office/officeart/2005/8/layout/hierarchy3"/>
    <dgm:cxn modelId="{5DC82454-DF22-4135-905E-B2DF597BD257}" type="presParOf" srcId="{80687C81-3BDF-432F-9941-854DC32860DF}" destId="{1C70B66F-643B-4A3B-B0C5-A39F6E2BF54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CF397D-0289-4FA3-AD77-EF4F0BF5E0FA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4A4521-6F18-4433-A286-E4A982215D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0683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9F4820-94DD-461E-B2E3-38600A3C4967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5DFA25-5AC4-449A-B193-274CA14A61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538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bg-BG" altLang="bg-BG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563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9.png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65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159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886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4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918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847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68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331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931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383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678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Picture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95"/>
          <a:stretch>
            <a:fillRect/>
          </a:stretch>
        </p:blipFill>
        <p:spPr bwMode="auto">
          <a:xfrm>
            <a:off x="0" y="1268414"/>
            <a:ext cx="12192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9898661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Picture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95"/>
          <a:stretch>
            <a:fillRect/>
          </a:stretch>
        </p:blipFill>
        <p:spPr bwMode="auto">
          <a:xfrm>
            <a:off x="0" y="1268414"/>
            <a:ext cx="12192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068055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59812274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10598325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19470773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07823483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95840403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4767205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90307983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bg-BG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78341358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56237920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32019019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79034708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bg-BG" noProof="0" smtClean="0"/>
          </a:p>
        </p:txBody>
      </p:sp>
    </p:spTree>
    <p:extLst>
      <p:ext uri="{BB962C8B-B14F-4D97-AF65-F5344CB8AC3E}">
        <p14:creationId xmlns:p14="http://schemas.microsoft.com/office/powerpoint/2010/main" val="180444345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Picture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95"/>
          <a:stretch>
            <a:fillRect/>
          </a:stretch>
        </p:blipFill>
        <p:spPr bwMode="auto">
          <a:xfrm>
            <a:off x="0" y="1268414"/>
            <a:ext cx="12192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3670356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843254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420019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7644066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65610772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43631164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9355070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6117747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bg-BG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0531446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74789447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99933396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36526234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bg-BG" noProof="0" smtClean="0"/>
          </a:p>
        </p:txBody>
      </p:sp>
    </p:spTree>
    <p:extLst>
      <p:ext uri="{BB962C8B-B14F-4D97-AF65-F5344CB8AC3E}">
        <p14:creationId xmlns:p14="http://schemas.microsoft.com/office/powerpoint/2010/main" val="3995387740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3B8DB-5232-45DC-9798-45C97341393D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3682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E7F27-D211-40EA-BBA1-E8F6FF693AA8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2170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948DA-8899-4ADE-B0BC-3069AB2D0BCD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19327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23575-3A6C-4148-ACCF-3F63F17C4ED5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1171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F0B254-96DA-4529-BEA2-91B7F2FD4E69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0566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/>
          <a:srcRect l="6084" t="9473" r="11961" b="27858"/>
          <a:stretch/>
        </p:blipFill>
        <p:spPr>
          <a:xfrm>
            <a:off x="540912" y="148440"/>
            <a:ext cx="2403672" cy="82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print"/>
          <a:srcRect l="5055" t="8286" r="9883" b="22525"/>
          <a:stretch/>
        </p:blipFill>
        <p:spPr>
          <a:xfrm>
            <a:off x="8706118" y="148439"/>
            <a:ext cx="2844000" cy="8238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Picture 7" descr="http://sf.mon.bg/img/logo_edna_posoka.png"/>
          <p:cNvPicPr>
            <a:picLocks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409" y="148440"/>
            <a:ext cx="2647360" cy="7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869967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8677D-E9E0-43D3-BDB4-6C824CB408F5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05356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0FAC06-AE8D-4214-B71E-0C1E273DE719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03830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bg-BG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05340D-7C2C-42E1-9590-7ABD3A46735A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2617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40D7E2-FE7C-4A78-AEDA-36963669831E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59871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EFE70-B23A-435F-8969-5C6D6131B148}" type="slidenum">
              <a:rPr lang="es-ES" altLang="bg-BG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8834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287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03152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8838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4533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32164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57437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3225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6774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8110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97012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1490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Picture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95"/>
          <a:stretch>
            <a:fillRect/>
          </a:stretch>
        </p:blipFill>
        <p:spPr bwMode="auto">
          <a:xfrm>
            <a:off x="0" y="1268414"/>
            <a:ext cx="12192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5969350"/>
      </p:ext>
    </p:extLst>
  </p:cSld>
  <p:clrMapOvr>
    <a:masterClrMapping/>
  </p:clrMapOvr>
  <p:transition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50571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32090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72850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23271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12958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96709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50581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27745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41867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36807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40872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Picture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95"/>
          <a:stretch>
            <a:fillRect/>
          </a:stretch>
        </p:blipFill>
        <p:spPr bwMode="auto">
          <a:xfrm>
            <a:off x="0" y="1268414"/>
            <a:ext cx="12192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772754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7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A0DD0-C3B2-458F-BA85-4CC4040FC781}" type="datetimeFigureOut">
              <a:rPr lang="en-US" smtClean="0"/>
              <a:pPr/>
              <a:t>7/13/2015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BD24C-EE4C-4679-882A-EFC358096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779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92588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ransition>
    <p:fade/>
  </p:transition>
  <p:txStyles>
    <p:titleStyle>
      <a:lvl1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+mj-lt"/>
          <a:ea typeface="+mj-ea"/>
          <a:cs typeface="+mj-cs"/>
        </a:defRPr>
      </a:lvl1pPr>
      <a:lvl2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2pPr>
      <a:lvl3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3pPr>
      <a:lvl4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4pPr>
      <a:lvl5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5pPr>
      <a:lvl6pPr marL="4572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6pPr>
      <a:lvl7pPr marL="9144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7pPr>
      <a:lvl8pPr marL="13716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8pPr>
      <a:lvl9pPr marL="18288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9pPr>
    </p:titleStyle>
    <p:bodyStyle>
      <a:lvl1pPr marL="396875" indent="-3968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6"/>
        </a:buBlip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914400" indent="-3968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800">
          <a:solidFill>
            <a:schemeClr val="bg1"/>
          </a:solidFill>
          <a:latin typeface="+mn-lt"/>
        </a:defRPr>
      </a:lvl2pPr>
      <a:lvl3pPr marL="1258888" indent="-344488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3pPr>
      <a:lvl4pPr marL="1604963" indent="-3460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4pPr>
      <a:lvl5pPr marL="1941513" indent="-336550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5pPr>
      <a:lvl6pPr marL="2398713" indent="-336550" algn="l" defTabSz="912813" rtl="0" fontAlgn="base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6pPr>
      <a:lvl7pPr marL="2855913" indent="-336550" algn="l" defTabSz="912813" rtl="0" fontAlgn="base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7pPr>
      <a:lvl8pPr marL="3313113" indent="-336550" algn="l" defTabSz="912813" rtl="0" fontAlgn="base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8pPr>
      <a:lvl9pPr marL="3770313" indent="-336550" algn="l" defTabSz="912813" rtl="0" fontAlgn="base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87586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transition>
    <p:fade/>
  </p:transition>
  <p:txStyles>
    <p:titleStyle>
      <a:lvl1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+mj-lt"/>
          <a:ea typeface="+mj-ea"/>
          <a:cs typeface="+mj-cs"/>
        </a:defRPr>
      </a:lvl1pPr>
      <a:lvl2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2pPr>
      <a:lvl3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3pPr>
      <a:lvl4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4pPr>
      <a:lvl5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5pPr>
      <a:lvl6pPr marL="4572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6pPr>
      <a:lvl7pPr marL="9144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7pPr>
      <a:lvl8pPr marL="13716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8pPr>
      <a:lvl9pPr marL="18288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  <a:cs typeface="Arial" charset="0"/>
        </a:defRPr>
      </a:lvl9pPr>
    </p:titleStyle>
    <p:bodyStyle>
      <a:lvl1pPr marL="396875" indent="-3968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6"/>
        </a:buBlip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914400" indent="-3968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800">
          <a:solidFill>
            <a:schemeClr val="bg1"/>
          </a:solidFill>
          <a:latin typeface="+mn-lt"/>
        </a:defRPr>
      </a:lvl2pPr>
      <a:lvl3pPr marL="1258888" indent="-344488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3pPr>
      <a:lvl4pPr marL="1604963" indent="-3460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4pPr>
      <a:lvl5pPr marL="1941513" indent="-336550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5pPr>
      <a:lvl6pPr marL="2398713" indent="-336550" algn="l" defTabSz="912813" rtl="0" fontAlgn="base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6pPr>
      <a:lvl7pPr marL="2855913" indent="-336550" algn="l" defTabSz="912813" rtl="0" fontAlgn="base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7pPr>
      <a:lvl8pPr marL="3313113" indent="-336550" algn="l" defTabSz="912813" rtl="0" fontAlgn="base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8pPr>
      <a:lvl9pPr marL="3770313" indent="-336550" algn="l" defTabSz="912813" rtl="0" fontAlgn="base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>
          <a:solidFill>
            <a:schemeClr val="bg1"/>
          </a:solidFill>
          <a:latin typeface="+mn-lt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bg-BG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bg-BG" dirty="0" smtClean="0"/>
              <a:t>Haga clic para modificar el estilo de texto del patrón</a:t>
            </a:r>
          </a:p>
          <a:p>
            <a:pPr lvl="1"/>
            <a:r>
              <a:rPr lang="es-ES" altLang="bg-BG" dirty="0" smtClean="0"/>
              <a:t>Segundo nivel</a:t>
            </a:r>
          </a:p>
          <a:p>
            <a:pPr lvl="2"/>
            <a:r>
              <a:rPr lang="es-ES" altLang="bg-BG" dirty="0" smtClean="0"/>
              <a:t>Tercer nivel</a:t>
            </a:r>
          </a:p>
          <a:p>
            <a:pPr lvl="3"/>
            <a:r>
              <a:rPr lang="es-ES" altLang="bg-BG" dirty="0" smtClean="0"/>
              <a:t>Cuarto nivel</a:t>
            </a:r>
          </a:p>
          <a:p>
            <a:pPr lvl="4"/>
            <a:r>
              <a:rPr lang="es-ES" altLang="bg-BG" dirty="0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bg-BG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278A57-CF66-485E-AEFB-862E91D56FAE}" type="slidenum">
              <a:rPr lang="es-ES" altLang="bg-BG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s-ES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216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297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A0DD0-C3B2-458F-BA85-4CC4040FC78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BD24C-EE4C-4679-882A-EFC358096F6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761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0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0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0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0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0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0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8598" y="1679432"/>
            <a:ext cx="1172842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bg-BG" sz="12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bg-BG" sz="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bg-BG" sz="32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ОПЕРАТИВНА ПРОГРАМА</a:t>
            </a:r>
          </a:p>
          <a:p>
            <a:pPr marL="0" lvl="2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bg-BG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„НАУКА </a:t>
            </a:r>
            <a:r>
              <a:rPr lang="bg-BG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 ОБРАЗОВАНИЕ </a:t>
            </a:r>
            <a:r>
              <a:rPr lang="bg-BG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 </a:t>
            </a:r>
            <a:r>
              <a:rPr lang="bg-BG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</a:t>
            </a:r>
            <a:r>
              <a:rPr lang="bg-BG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НТЕЛИГЕНТЕН РАСТЕЖ“</a:t>
            </a:r>
            <a:endParaRPr lang="bg-BG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bg-BG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2014-2020</a:t>
            </a:r>
            <a:r>
              <a:rPr 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bg-BG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г</a:t>
            </a:r>
            <a:r>
              <a:rPr lang="bg-BG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lvl="2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bg-BG" sz="20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bg-BG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Одобрена от ЕК: 19 февруари, 2015 г.</a:t>
            </a:r>
          </a:p>
          <a:p>
            <a:pPr lvl="2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bg-BG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Одобрени първи операции: 26-27 май 2015 г.</a:t>
            </a:r>
            <a:r>
              <a:rPr lang="bg-BG" sz="28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bg-BG" sz="32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endParaRPr lang="bg-BG" sz="32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879" y="282056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67" descr="C:\Users\a.radeva\Desktop\GDSFMOP\LOGA\LOGO_M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504" y="277293"/>
            <a:ext cx="3178272" cy="6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75" y="277293"/>
            <a:ext cx="2165110" cy="687337"/>
          </a:xfrm>
          <a:prstGeom prst="rect">
            <a:avLst/>
          </a:prstGeom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4589879" y="5298465"/>
            <a:ext cx="7201988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buNone/>
              <a:defRPr/>
            </a:pPr>
            <a:r>
              <a:rPr lang="bg-BG" sz="2400" b="1" dirty="0" smtClean="0">
                <a:solidFill>
                  <a:srgbClr val="002060"/>
                </a:solidFill>
                <a:latin typeface="Calibri" pitchFamily="34" charset="0"/>
                <a:cs typeface="Arial" charset="0"/>
              </a:rPr>
              <a:t>    проф</a:t>
            </a:r>
            <a:r>
              <a:rPr lang="bg-BG" sz="2400" b="1" dirty="0">
                <a:solidFill>
                  <a:srgbClr val="002060"/>
                </a:solidFill>
                <a:latin typeface="Calibri" pitchFamily="34" charset="0"/>
                <a:cs typeface="Arial" charset="0"/>
              </a:rPr>
              <a:t>. </a:t>
            </a:r>
            <a:r>
              <a:rPr lang="bg-BG" sz="2400" b="1" dirty="0" smtClean="0">
                <a:solidFill>
                  <a:srgbClr val="002060"/>
                </a:solidFill>
                <a:latin typeface="Calibri" pitchFamily="34" charset="0"/>
                <a:cs typeface="Arial" charset="0"/>
              </a:rPr>
              <a:t>дхн Николай Денков</a:t>
            </a:r>
          </a:p>
          <a:p>
            <a:pPr>
              <a:buNone/>
              <a:defRPr/>
            </a:pPr>
            <a:r>
              <a:rPr lang="bg-BG" sz="2400" b="1" dirty="0">
                <a:solidFill>
                  <a:srgbClr val="002060"/>
                </a:solidFill>
                <a:latin typeface="Calibri" pitchFamily="34" charset="0"/>
                <a:cs typeface="Arial" charset="0"/>
              </a:rPr>
              <a:t> </a:t>
            </a:r>
            <a:r>
              <a:rPr lang="bg-BG" sz="2400" b="1" dirty="0" smtClean="0">
                <a:solidFill>
                  <a:srgbClr val="002060"/>
                </a:solidFill>
                <a:latin typeface="Calibri" pitchFamily="34" charset="0"/>
                <a:cs typeface="Arial" charset="0"/>
              </a:rPr>
              <a:t>   заместник-министър </a:t>
            </a:r>
            <a:r>
              <a:rPr lang="bg-BG" sz="2400" b="1" dirty="0">
                <a:solidFill>
                  <a:srgbClr val="002060"/>
                </a:solidFill>
                <a:latin typeface="Calibri" pitchFamily="34" charset="0"/>
                <a:cs typeface="Arial" charset="0"/>
              </a:rPr>
              <a:t>на образованието и науката</a:t>
            </a:r>
          </a:p>
        </p:txBody>
      </p:sp>
    </p:spTree>
    <p:extLst>
      <p:ext uri="{BB962C8B-B14F-4D97-AF65-F5344CB8AC3E}">
        <p14:creationId xmlns:p14="http://schemas.microsoft.com/office/powerpoint/2010/main" val="202357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8291"/>
            <a:ext cx="10515600" cy="1325563"/>
          </a:xfrm>
        </p:spPr>
        <p:txBody>
          <a:bodyPr/>
          <a:lstStyle/>
          <a:p>
            <a:r>
              <a:rPr lang="bg-BG" altLang="bg-BG" b="1" dirty="0">
                <a:solidFill>
                  <a:srgbClr val="006600"/>
                </a:solidFill>
              </a:rPr>
              <a:t>Европейски контекст</a:t>
            </a:r>
            <a:endParaRPr lang="en-US" b="1" dirty="0">
              <a:solidFill>
                <a:srgbClr val="00660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1992247"/>
              </p:ext>
            </p:extLst>
          </p:nvPr>
        </p:nvGraphicFramePr>
        <p:xfrm>
          <a:off x="636319" y="1375988"/>
          <a:ext cx="10940143" cy="5187144"/>
        </p:xfrm>
        <a:graphic>
          <a:graphicData uri="http://schemas.openxmlformats.org/drawingml/2006/table">
            <a:tbl>
              <a:tblPr firstRow="1" bandRow="1">
                <a:effectLst/>
                <a:tableStyleId>{0505E3EF-67EA-436B-97B2-0124C06EBD24}</a:tableStyleId>
              </a:tblPr>
              <a:tblGrid>
                <a:gridCol w="2188029"/>
                <a:gridCol w="4376057"/>
                <a:gridCol w="4376057"/>
              </a:tblGrid>
              <a:tr h="6700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altLang="bg-BG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</a:t>
                      </a:r>
                    </a:p>
                    <a:p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61" marR="91461" marT="45725" marB="45725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ЕВРОПА 2020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61" marR="91461" marT="45725" marB="45725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БЪЛГАРИЯ 2020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21" marB="4572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670096"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Трудова заетост </a:t>
                      </a:r>
                      <a:endParaRPr kumimoji="0" lang="bg-BG" altLang="bg-BG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работа за 75 % от хората на възраст между 20 и 64 години</a:t>
                      </a:r>
                      <a:endParaRPr kumimoji="0" lang="bg-BG" altLang="bg-BG" sz="20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р</a:t>
                      </a:r>
                      <a:r>
                        <a:rPr kumimoji="0" lang="bg-BG" altLang="bg-BG" sz="20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абота</a:t>
                      </a:r>
                      <a:r>
                        <a:rPr kumimoji="0" lang="bg-BG" altLang="bg-BG" sz="20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 за 76 % от хората на възраст между 20 и 64 години</a:t>
                      </a:r>
                      <a:endParaRPr kumimoji="0" lang="bg-BG" altLang="bg-BG" sz="20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53" marR="91453" marT="45721" marB="4572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1039903"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Изменение на климата</a:t>
                      </a:r>
                      <a:endParaRPr kumimoji="0" lang="bg-BG" altLang="bg-BG" sz="20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altLang="bg-BG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20 % енергия от ВЕИ</a:t>
                      </a:r>
                    </a:p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увеличаване на енергийната ефективност с 20 % </a:t>
                      </a:r>
                      <a:endParaRPr kumimoji="0" lang="bg-BG" altLang="bg-BG" sz="20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16 % енергия от ВЕИ</a:t>
                      </a:r>
                    </a:p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увеличаване на енергийната ефективност с 25 %</a:t>
                      </a:r>
                      <a:endParaRPr kumimoji="0" lang="bg-BG" altLang="bg-BG" sz="20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53" marR="91453" marT="45721" marB="4572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388224"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НИРД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3 % от БВП на ЕС в НИРД 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1,5 % от БВП на България в НИРД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53" marR="91453" marT="45721" marB="4572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382916">
                <a:tc rowSpan="2"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altLang="bg-BG" sz="2400" b="1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</a:endParaRPr>
                    </a:p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Образование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Намаляване</a:t>
                      </a:r>
                      <a:r>
                        <a:rPr kumimoji="0" lang="ru-RU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 на ПНУ под 10 % </a:t>
                      </a:r>
                    </a:p>
                  </a:txBody>
                  <a:tcPr marL="91461" marR="91461" marT="45725" marB="45725" horzOverflow="overflow"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Намаляване</a:t>
                      </a:r>
                      <a:r>
                        <a:rPr kumimoji="0" lang="ru-RU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 на ПНУ под 11 % </a:t>
                      </a:r>
                    </a:p>
                  </a:txBody>
                  <a:tcPr marL="91453" marR="91453" marT="45721" marB="4572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71314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40 % от 30-34-годишните с</a:t>
                      </a:r>
                      <a:r>
                        <a:rPr kumimoji="0" lang="en-US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 </a:t>
                      </a: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висше</a:t>
                      </a:r>
                      <a:r>
                        <a:rPr kumimoji="0" lang="ru-RU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 </a:t>
                      </a: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образование</a:t>
                      </a:r>
                      <a:r>
                        <a:rPr kumimoji="0" lang="ru-RU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 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36 % от 30-34-годишните с </a:t>
                      </a: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висше образование</a:t>
                      </a:r>
                      <a:endParaRPr kumimoji="0" lang="bg-BG" altLang="bg-BG" sz="2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53" marR="91453" marT="45721" marB="4572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733913"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Борба с бедността</a:t>
                      </a:r>
                      <a:endParaRPr kumimoji="0" lang="bg-BG" altLang="bg-BG" sz="20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20 милиона бедни </a:t>
                      </a:r>
                    </a:p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по-малко</a:t>
                      </a:r>
                      <a:endParaRPr kumimoji="0" lang="bg-BG" altLang="bg-BG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260 хил. бедни по-малко</a:t>
                      </a:r>
                    </a:p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altLang="bg-BG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</a:endParaRPr>
                    </a:p>
                  </a:txBody>
                  <a:tcPr marL="91453" marR="91453" marT="45721" marB="45721" horzOverflow="overflow"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286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88768" y="169410"/>
            <a:ext cx="10515600" cy="1325562"/>
          </a:xfrm>
        </p:spPr>
        <p:txBody>
          <a:bodyPr/>
          <a:lstStyle/>
          <a:p>
            <a:pPr algn="ctr"/>
            <a:r>
              <a:rPr lang="bg-BG" altLang="bg-BG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Национален контекст</a:t>
            </a:r>
            <a:endParaRPr lang="en-US" b="1" u="sng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687943069"/>
              </p:ext>
            </p:extLst>
          </p:nvPr>
        </p:nvGraphicFramePr>
        <p:xfrm>
          <a:off x="362507" y="1552946"/>
          <a:ext cx="11615057" cy="478101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068286"/>
                <a:gridCol w="4702629"/>
                <a:gridCol w="4844142"/>
              </a:tblGrid>
              <a:tr h="439074"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ЦЕЛ</a:t>
                      </a:r>
                      <a:endParaRPr kumimoji="0" lang="bg-BG" altLang="bg-BG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БЪЛГАРИЯ 2020</a:t>
                      </a:r>
                      <a:endParaRPr kumimoji="0" lang="bg-BG" altLang="bg-BG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СЪСТОЯНИЕ 2012</a:t>
                      </a:r>
                      <a:endParaRPr kumimoji="0" lang="bg-BG" altLang="bg-BG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9" marR="91439" marT="45693" marB="4569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768428"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Трудова заетост </a:t>
                      </a:r>
                      <a:endParaRPr kumimoji="0" lang="bg-BG" altLang="bg-BG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работа за 76 % от хората на възраст между 20 и 64 години</a:t>
                      </a:r>
                      <a:endParaRPr kumimoji="0" lang="bg-BG" altLang="bg-BG" sz="20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работа за 63 % от хората на възраст между 20 и 64 години</a:t>
                      </a:r>
                      <a:endParaRPr kumimoji="0" lang="bg-BG" altLang="bg-BG" sz="20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9" marR="91439" marT="45693" marB="4569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768399"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Изменение на климата</a:t>
                      </a:r>
                      <a:endParaRPr kumimoji="0" lang="bg-BG" altLang="bg-BG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16 % енергия от ВЕИ</a:t>
                      </a:r>
                      <a:endParaRPr kumimoji="0" lang="bg-BG" altLang="bg-BG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13,8 % енергия от ВЕИ</a:t>
                      </a:r>
                      <a:endParaRPr kumimoji="0" lang="bg-BG" altLang="bg-BG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9" marR="91439" marT="45693" marB="4569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445238"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НИРД 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1,5 % от БВП на</a:t>
                      </a:r>
                      <a:r>
                        <a:rPr kumimoji="0" lang="en-US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 </a:t>
                      </a: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България в НИРД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0,6</a:t>
                      </a:r>
                      <a:r>
                        <a:rPr kumimoji="0" lang="en-US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4</a:t>
                      </a: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 % от БВП на България</a:t>
                      </a:r>
                      <a:r>
                        <a:rPr kumimoji="0" lang="en-US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в НИРД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9" marR="91439" marT="45693" marB="4569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443719">
                <a:tc rowSpan="2"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altLang="bg-BG" sz="2400" b="1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</a:endParaRPr>
                    </a:p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Образование</a:t>
                      </a:r>
                      <a:endParaRPr kumimoji="0" lang="bg-BG" altLang="bg-BG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Намаляване на ПНУ  - под 11 % </a:t>
                      </a:r>
                      <a:endParaRPr kumimoji="0" lang="bg-BG" altLang="bg-BG" sz="2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Актуално състояние на ПНУ  - 12,5 % </a:t>
                      </a:r>
                      <a:endParaRPr kumimoji="0" lang="bg-BG" altLang="bg-BG" sz="2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9" marR="91439" marT="45693" marB="4569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7684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</a:rPr>
                        <a:t>36 % от 30-34-годишните с висше образование</a:t>
                      </a:r>
                      <a:endParaRPr kumimoji="0" lang="bg-BG" altLang="bg-BG" sz="2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41" marR="91441" marT="45681" marB="4568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2</a:t>
                      </a:r>
                      <a:r>
                        <a:rPr kumimoji="0" lang="en-US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7 </a:t>
                      </a:r>
                      <a:r>
                        <a:rPr kumimoji="0" lang="bg-BG" altLang="bg-BG" sz="2400" b="1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</a:rPr>
                        <a:t>% от 30-34-годишните с висше образование</a:t>
                      </a:r>
                      <a:endParaRPr kumimoji="0" lang="bg-BG" altLang="bg-BG" sz="2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9" marR="91439" marT="45693" marB="4569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  <a:tr h="841694"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Борба с бедността</a:t>
                      </a:r>
                      <a:endParaRPr kumimoji="0" lang="bg-BG" altLang="bg-BG" sz="20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61" marR="91461" marT="45725" marB="45725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260 хил. бедни по-малко</a:t>
                      </a:r>
                    </a:p>
                  </a:txBody>
                  <a:tcPr marL="91461" marR="91461" marT="45725" marB="45725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  <a:tc>
                  <a:txBody>
                    <a:bodyPr/>
                    <a:lstStyle>
                      <a:lvl1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8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1pPr>
                      <a:lvl2pPr marL="517525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4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2pPr>
                      <a:lvl3pPr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3pPr>
                      <a:lvl4pPr marL="1258888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4pPr>
                      <a:lvl5pPr marL="1604963" defTabSz="912813" ea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5pPr>
                      <a:lvl6pPr marL="20621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6pPr>
                      <a:lvl7pPr marL="25193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7pPr>
                      <a:lvl8pPr marL="29765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8pPr>
                      <a:lvl9pPr marL="3433763" defTabSz="912813" eaLnBrk="0" fontAlgn="base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bg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2813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bg-BG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Към 2008 – 1, 63 млн. </a:t>
                      </a:r>
                      <a:endParaRPr kumimoji="0" lang="bg-BG" altLang="bg-BG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53" marR="91453" marT="45721" marB="45721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2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789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242" y="205172"/>
            <a:ext cx="10515600" cy="1132114"/>
          </a:xfrm>
        </p:spPr>
        <p:txBody>
          <a:bodyPr/>
          <a:lstStyle/>
          <a:p>
            <a:r>
              <a:rPr lang="bg-BG" altLang="bg-BG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bg-BG" altLang="bg-BG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риоритетни оси на ОП:</a:t>
            </a:r>
            <a:endParaRPr lang="en-US" b="1" u="sng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5048516"/>
              </p:ext>
            </p:extLst>
          </p:nvPr>
        </p:nvGraphicFramePr>
        <p:xfrm>
          <a:off x="775854" y="1558834"/>
          <a:ext cx="10891348" cy="4737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3312" y="245090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35" y="347131"/>
            <a:ext cx="10920547" cy="748165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/>
            </a:pPr>
            <a:r>
              <a:rPr lang="bg-BG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Приоритетна ос 1: </a:t>
            </a:r>
            <a:r>
              <a:rPr lang="en-US" alt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Научни изследвания и технологично развитие </a:t>
            </a:r>
            <a:endParaRPr lang="bg-BG" sz="28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5369977"/>
              </p:ext>
            </p:extLst>
          </p:nvPr>
        </p:nvGraphicFramePr>
        <p:xfrm>
          <a:off x="729673" y="1262744"/>
          <a:ext cx="10717744" cy="4906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950" y="124321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247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701" y="246971"/>
            <a:ext cx="10272624" cy="1576649"/>
          </a:xfrm>
        </p:spPr>
        <p:txBody>
          <a:bodyPr>
            <a:noAutofit/>
          </a:bodyPr>
          <a:lstStyle/>
          <a:p>
            <a:pPr lvl="0"/>
            <a: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3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Всички дейности в ПО 1 ще бъдат в приоритетните направления на ИСИС :</a:t>
            </a:r>
            <a:r>
              <a:rPr lang="en-US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0644" y="2062585"/>
            <a:ext cx="11162806" cy="4492594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bg-BG" b="1" dirty="0" err="1" smtClean="0">
                <a:solidFill>
                  <a:srgbClr val="003399"/>
                </a:solidFill>
              </a:rPr>
              <a:t>Мехатроника</a:t>
            </a:r>
            <a:r>
              <a:rPr lang="bg-BG" b="1" dirty="0" smtClean="0">
                <a:solidFill>
                  <a:srgbClr val="003399"/>
                </a:solidFill>
              </a:rPr>
              <a:t> и чисти технологии</a:t>
            </a:r>
          </a:p>
          <a:p>
            <a:pPr>
              <a:lnSpc>
                <a:spcPct val="100000"/>
              </a:lnSpc>
            </a:pPr>
            <a:r>
              <a:rPr lang="bg-BG" b="1" dirty="0" smtClean="0">
                <a:solidFill>
                  <a:srgbClr val="003399"/>
                </a:solidFill>
              </a:rPr>
              <a:t>Информатика и ИКТ</a:t>
            </a:r>
          </a:p>
          <a:p>
            <a:pPr>
              <a:lnSpc>
                <a:spcPct val="100000"/>
              </a:lnSpc>
            </a:pPr>
            <a:r>
              <a:rPr lang="bg-BG" b="1" dirty="0" smtClean="0">
                <a:solidFill>
                  <a:srgbClr val="003399"/>
                </a:solidFill>
              </a:rPr>
              <a:t>Здравословен начин на живот и </a:t>
            </a:r>
            <a:r>
              <a:rPr lang="bg-BG" b="1" dirty="0" err="1" smtClean="0">
                <a:solidFill>
                  <a:srgbClr val="003399"/>
                </a:solidFill>
              </a:rPr>
              <a:t>биотехнологии</a:t>
            </a:r>
            <a:endParaRPr lang="bg-BG" b="1" dirty="0" smtClean="0">
              <a:solidFill>
                <a:srgbClr val="003399"/>
              </a:solidFill>
            </a:endParaRPr>
          </a:p>
          <a:p>
            <a:pPr>
              <a:lnSpc>
                <a:spcPct val="100000"/>
              </a:lnSpc>
            </a:pPr>
            <a:r>
              <a:rPr lang="bg-BG" b="1" dirty="0" smtClean="0">
                <a:solidFill>
                  <a:srgbClr val="003399"/>
                </a:solidFill>
              </a:rPr>
              <a:t>Нови технологии в креативните и </a:t>
            </a:r>
            <a:r>
              <a:rPr lang="bg-BG" b="1" dirty="0" err="1" smtClean="0">
                <a:solidFill>
                  <a:srgbClr val="003399"/>
                </a:solidFill>
              </a:rPr>
              <a:t>рекреативните</a:t>
            </a:r>
            <a:r>
              <a:rPr lang="bg-BG" b="1" dirty="0" smtClean="0">
                <a:solidFill>
                  <a:srgbClr val="003399"/>
                </a:solidFill>
              </a:rPr>
              <a:t> индустрии</a:t>
            </a:r>
          </a:p>
          <a:p>
            <a:pPr marL="0" indent="0">
              <a:lnSpc>
                <a:spcPct val="100000"/>
              </a:lnSpc>
              <a:buNone/>
            </a:pPr>
            <a:endParaRPr lang="bg-BG" b="1" dirty="0" smtClean="0">
              <a:solidFill>
                <a:srgbClr val="003399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bg-BG" b="1" dirty="0" err="1" smtClean="0">
                <a:solidFill>
                  <a:srgbClr val="FF0000"/>
                </a:solidFill>
              </a:rPr>
              <a:t>Допълняемост</a:t>
            </a:r>
            <a:r>
              <a:rPr lang="bg-BG" b="1" dirty="0" smtClean="0">
                <a:solidFill>
                  <a:srgbClr val="FF0000"/>
                </a:solidFill>
              </a:rPr>
              <a:t> </a:t>
            </a:r>
            <a:r>
              <a:rPr lang="bg-BG" b="1" dirty="0">
                <a:solidFill>
                  <a:srgbClr val="FF0000"/>
                </a:solidFill>
              </a:rPr>
              <a:t>с операциите по </a:t>
            </a:r>
            <a:r>
              <a:rPr lang="bg-BG" b="1" u="sng" dirty="0">
                <a:solidFill>
                  <a:srgbClr val="FF0000"/>
                </a:solidFill>
              </a:rPr>
              <a:t>ОПИК</a:t>
            </a:r>
            <a:r>
              <a:rPr lang="bg-BG" b="1" dirty="0">
                <a:solidFill>
                  <a:srgbClr val="FF0000"/>
                </a:solidFill>
              </a:rPr>
              <a:t> !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1000" b="1" dirty="0">
              <a:solidFill>
                <a:srgbClr val="003399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bg-BG" b="1" dirty="0" err="1" smtClean="0">
                <a:solidFill>
                  <a:srgbClr val="FF0000"/>
                </a:solidFill>
              </a:rPr>
              <a:t>Допълняемост</a:t>
            </a:r>
            <a:r>
              <a:rPr lang="bg-BG" b="1" dirty="0" smtClean="0">
                <a:solidFill>
                  <a:srgbClr val="FF0000"/>
                </a:solidFill>
              </a:rPr>
              <a:t> с програмите за финансиране на научните изследвания в </a:t>
            </a:r>
            <a:r>
              <a:rPr lang="en-US" b="1" u="sng" dirty="0" err="1" smtClean="0">
                <a:solidFill>
                  <a:srgbClr val="FF0000"/>
                </a:solidFill>
              </a:rPr>
              <a:t>Horizont</a:t>
            </a:r>
            <a:r>
              <a:rPr lang="en-US" b="1" u="sng" dirty="0" smtClean="0">
                <a:solidFill>
                  <a:srgbClr val="FF0000"/>
                </a:solidFill>
              </a:rPr>
              <a:t> 2020</a:t>
            </a:r>
            <a:r>
              <a:rPr lang="bg-BG" b="1" u="sng" dirty="0" smtClean="0">
                <a:solidFill>
                  <a:srgbClr val="FF0000"/>
                </a:solidFill>
              </a:rPr>
              <a:t> </a:t>
            </a:r>
            <a:r>
              <a:rPr lang="bg-BG" b="1" dirty="0" smtClean="0">
                <a:solidFill>
                  <a:srgbClr val="FF0000"/>
                </a:solidFill>
              </a:rPr>
              <a:t>и с </a:t>
            </a:r>
            <a:r>
              <a:rPr lang="bg-BG" b="1" u="sng" dirty="0" smtClean="0">
                <a:solidFill>
                  <a:srgbClr val="FF0000"/>
                </a:solidFill>
              </a:rPr>
              <a:t>националното финансиране по ФНИ</a:t>
            </a:r>
            <a:r>
              <a:rPr lang="bg-BG" b="1" dirty="0" smtClean="0">
                <a:solidFill>
                  <a:srgbClr val="FF0000"/>
                </a:solidFill>
              </a:rPr>
              <a:t> !</a:t>
            </a: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7578" y="98441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330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48" y="499452"/>
            <a:ext cx="8261665" cy="1036955"/>
          </a:xfrm>
        </p:spPr>
        <p:txBody>
          <a:bodyPr>
            <a:noAutofit/>
          </a:bodyPr>
          <a:lstStyle/>
          <a:p>
            <a:pPr lvl="0"/>
            <a: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3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Важни проблеми, по които се работи с други институции:</a:t>
            </a:r>
            <a:r>
              <a:rPr lang="en-US" sz="36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844" y="2161036"/>
            <a:ext cx="11332028" cy="384787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Безвъзмездно финансиране извън режима на държавни помощи (методология съгласувана с МФ, избягване проблема на ФНИ)</a:t>
            </a:r>
          </a:p>
          <a:p>
            <a:pPr>
              <a:lnSpc>
                <a:spcPct val="120000"/>
              </a:lnSpc>
            </a:pPr>
            <a:endParaRPr lang="bg-BG" sz="12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Достатъчно високо заплащане на учените (ставки по Мария Кюри)</a:t>
            </a:r>
          </a:p>
          <a:p>
            <a:pPr>
              <a:lnSpc>
                <a:spcPct val="120000"/>
              </a:lnSpc>
            </a:pPr>
            <a:endParaRPr lang="bg-BG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от независим международен екип от експерти (обществена поръчка)</a:t>
            </a:r>
            <a:endParaRPr lang="bg-BG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bg-BG" sz="1200" b="1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bg-BG" sz="12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496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451" y="781015"/>
            <a:ext cx="10984248" cy="1576649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3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СЦ 1</a:t>
            </a:r>
            <a: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на </a:t>
            </a:r>
            <a:r>
              <a:rPr lang="ru-RU" sz="3600" b="1" dirty="0" err="1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върхови</a:t>
            </a:r>
            <a:r>
              <a:rPr lang="ru-RU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3600" b="1" dirty="0" err="1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пазарно-ориентирани</a:t>
            </a:r>
            <a:r>
              <a:rPr lang="ru-RU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научни</a:t>
            </a:r>
            <a:r>
              <a:rPr lang="ru-RU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изследвания</a:t>
            </a:r>
            <a:r>
              <a:rPr lang="en-US" sz="3600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115" y="2775104"/>
            <a:ext cx="9897541" cy="3720571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bg-BG" b="1" dirty="0" smtClean="0">
                <a:solidFill>
                  <a:srgbClr val="003399"/>
                </a:solidFill>
              </a:rPr>
              <a:t>Създаване и </a:t>
            </a:r>
            <a:r>
              <a:rPr lang="bg-BG" b="1" dirty="0">
                <a:solidFill>
                  <a:srgbClr val="003399"/>
                </a:solidFill>
              </a:rPr>
              <a:t>развитие на </a:t>
            </a:r>
            <a:r>
              <a:rPr lang="bg-BG" b="1" u="sng" dirty="0">
                <a:solidFill>
                  <a:srgbClr val="003399"/>
                </a:solidFill>
              </a:rPr>
              <a:t>центрове за върхови </a:t>
            </a:r>
            <a:r>
              <a:rPr lang="bg-BG" b="1" u="sng" dirty="0" smtClean="0">
                <a:solidFill>
                  <a:srgbClr val="003399"/>
                </a:solidFill>
              </a:rPr>
              <a:t>постижения</a:t>
            </a:r>
            <a:r>
              <a:rPr lang="bg-BG" b="1" dirty="0" smtClean="0">
                <a:solidFill>
                  <a:srgbClr val="003399"/>
                </a:solidFill>
              </a:rPr>
              <a:t> (3-4 броя), </a:t>
            </a:r>
            <a:r>
              <a:rPr lang="bg-BG" b="1" dirty="0">
                <a:solidFill>
                  <a:srgbClr val="003399"/>
                </a:solidFill>
              </a:rPr>
              <a:t>вкл. обновяване на научноизследователската инфраструктура и въвеждане на стратегически научноизследователски </a:t>
            </a:r>
            <a:r>
              <a:rPr lang="bg-BG" b="1" dirty="0" smtClean="0">
                <a:solidFill>
                  <a:srgbClr val="003399"/>
                </a:solidFill>
              </a:rPr>
              <a:t>програми – </a:t>
            </a:r>
            <a:r>
              <a:rPr lang="bg-BG" b="1" dirty="0" smtClean="0">
                <a:solidFill>
                  <a:srgbClr val="006600"/>
                </a:solidFill>
              </a:rPr>
              <a:t>200 млн. лв.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endParaRPr lang="en-US" b="1" dirty="0">
              <a:solidFill>
                <a:srgbClr val="003399"/>
              </a:solidFill>
            </a:endParaRP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bg-BG" b="1" dirty="0" smtClean="0">
                <a:solidFill>
                  <a:srgbClr val="003399"/>
                </a:solidFill>
              </a:rPr>
              <a:t>Създаване и </a:t>
            </a:r>
            <a:r>
              <a:rPr lang="bg-BG" b="1" dirty="0">
                <a:solidFill>
                  <a:srgbClr val="003399"/>
                </a:solidFill>
              </a:rPr>
              <a:t>развитие на </a:t>
            </a:r>
            <a:r>
              <a:rPr lang="bg-BG" b="1" u="sng" dirty="0">
                <a:solidFill>
                  <a:srgbClr val="003399"/>
                </a:solidFill>
              </a:rPr>
              <a:t>центрове за </a:t>
            </a:r>
            <a:r>
              <a:rPr lang="bg-BG" b="1" u="sng" dirty="0" smtClean="0">
                <a:solidFill>
                  <a:srgbClr val="003399"/>
                </a:solidFill>
              </a:rPr>
              <a:t>компетентност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bg-BG" b="1" dirty="0" smtClean="0">
                <a:solidFill>
                  <a:srgbClr val="003399"/>
                </a:solidFill>
              </a:rPr>
              <a:t>      (8-10 </a:t>
            </a:r>
            <a:r>
              <a:rPr lang="bg-BG" b="1" dirty="0">
                <a:solidFill>
                  <a:srgbClr val="003399"/>
                </a:solidFill>
              </a:rPr>
              <a:t>броя) – </a:t>
            </a:r>
            <a:r>
              <a:rPr lang="bg-BG" b="1" dirty="0">
                <a:solidFill>
                  <a:srgbClr val="006600"/>
                </a:solidFill>
              </a:rPr>
              <a:t>150 млн. лв</a:t>
            </a:r>
            <a:r>
              <a:rPr lang="bg-BG" b="1" dirty="0" smtClean="0">
                <a:solidFill>
                  <a:srgbClr val="006600"/>
                </a:solidFill>
              </a:rPr>
              <a:t>.</a:t>
            </a:r>
            <a:endParaRPr lang="en-US" b="1" dirty="0">
              <a:solidFill>
                <a:srgbClr val="006600"/>
              </a:solidFill>
            </a:endParaRP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8203" y="98441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4247" y="963687"/>
            <a:ext cx="10866847" cy="5128355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10000"/>
              </a:lnSpc>
            </a:pPr>
            <a:r>
              <a:rPr lang="bg-BG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ЗА ФИНАНСИРАНЕ И ОЦЕНКА НА ПРОЕКТНИ ПРЕДЛОЖЕНИЯ </a:t>
            </a:r>
            <a:br>
              <a:rPr lang="bg-BG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400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СПЕЦИФИЧНА ЦЕЛ </a:t>
            </a:r>
            <a:r>
              <a:rPr lang="bg-BG" sz="24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bg-BG" sz="24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„РАЗВИТИЕ </a:t>
            </a:r>
            <a:r>
              <a:rPr lang="bg-BG" sz="24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ВЪРХОВИ И ПАЗАРНО </a:t>
            </a:r>
            <a:r>
              <a:rPr lang="bg-BG" sz="24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ОРИЕНТИРАНИ</a:t>
            </a:r>
          </a:p>
          <a:p>
            <a:pPr algn="ctr">
              <a:lnSpc>
                <a:spcPct val="110000"/>
              </a:lnSpc>
            </a:pPr>
            <a:r>
              <a:rPr lang="bg-BG" sz="24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НАУЧНИ ИЗСЛЕДВАНИЯ“</a:t>
            </a:r>
          </a:p>
          <a:p>
            <a:pPr algn="ctr">
              <a:lnSpc>
                <a:spcPct val="110000"/>
              </a:lnSpc>
            </a:pPr>
            <a:endParaRPr lang="bg-BG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10000"/>
              </a:lnSpc>
              <a:spcBef>
                <a:spcPts val="1200"/>
              </a:spcBef>
              <a:defRPr/>
            </a:pPr>
            <a:r>
              <a:rPr lang="bg-BG" sz="25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ЦЕНТРОВЕ ЗА ВЪРХОВИ ПОСТИЖЕНИЯ</a:t>
            </a:r>
          </a:p>
          <a:p>
            <a:pPr lvl="1">
              <a:lnSpc>
                <a:spcPct val="110000"/>
              </a:lnSpc>
              <a:spcBef>
                <a:spcPts val="1200"/>
              </a:spcBef>
              <a:defRPr/>
            </a:pPr>
            <a:r>
              <a:rPr lang="bg-BG" sz="25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ЦЕНТРОВЕ ЗА КОМПЕТЕНТНОСТ</a:t>
            </a:r>
            <a:endParaRPr lang="bg-BG" sz="25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0000"/>
              </a:lnSpc>
            </a:pPr>
            <a:endParaRPr lang="en-US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37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100" y="795643"/>
            <a:ext cx="11133319" cy="718854"/>
          </a:xfrm>
        </p:spPr>
        <p:txBody>
          <a:bodyPr>
            <a:normAutofit/>
          </a:bodyPr>
          <a:lstStyle/>
          <a:p>
            <a:pPr algn="ctr"/>
            <a:r>
              <a:rPr lang="bg-BG" sz="3600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ЕТАПИ НА ФИНАНСИРАНЕ</a:t>
            </a:r>
            <a:endParaRPr lang="en-US" sz="3600" b="1" u="sng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7527" y="2210529"/>
            <a:ext cx="10462161" cy="3448324"/>
          </a:xfrm>
        </p:spPr>
        <p:txBody>
          <a:bodyPr>
            <a:noAutofit/>
          </a:bodyPr>
          <a:lstStyle/>
          <a:p>
            <a:pPr algn="l">
              <a:lnSpc>
                <a:spcPct val="120000"/>
              </a:lnSpc>
            </a:pPr>
            <a:r>
              <a:rPr lang="bg-BG" sz="26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ЕТАП</a:t>
            </a:r>
            <a:r>
              <a:rPr lang="en-US" sz="26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26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1:</a:t>
            </a:r>
            <a:r>
              <a:rPr lang="bg-BG" sz="2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2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Подбор </a:t>
            </a:r>
            <a:r>
              <a:rPr lang="bg-BG" sz="2600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bg-BG" sz="2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кандидати</a:t>
            </a:r>
            <a:r>
              <a:rPr lang="en-US" sz="2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2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разработване на инвестиционни проекти (по отделните области на ИСИС).</a:t>
            </a:r>
          </a:p>
          <a:p>
            <a:pPr algn="l">
              <a:lnSpc>
                <a:spcPct val="120000"/>
              </a:lnSpc>
            </a:pPr>
            <a:endParaRPr lang="bg-BG" sz="18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endParaRPr lang="bg-BG" sz="1800" b="1" u="sng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>
              <a:lnSpc>
                <a:spcPct val="110000"/>
              </a:lnSpc>
              <a:defRPr/>
            </a:pPr>
            <a:r>
              <a:rPr lang="bg-BG" sz="26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ЕТАП 2:</a:t>
            </a:r>
            <a:r>
              <a:rPr lang="bg-BG" sz="2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b="1" u="sng" dirty="0" err="1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Директно</a:t>
            </a:r>
            <a:r>
              <a:rPr lang="ru-RU" sz="2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предоставяне на БФП </a:t>
            </a:r>
            <a:r>
              <a:rPr lang="bg-BG" sz="2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изграждане и развитие на центровете. </a:t>
            </a:r>
          </a:p>
          <a:p>
            <a:pPr lvl="0" algn="l">
              <a:lnSpc>
                <a:spcPct val="110000"/>
              </a:lnSpc>
              <a:defRPr/>
            </a:pPr>
            <a:endParaRPr lang="ru-RU" sz="2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03217" y="2410691"/>
            <a:ext cx="11251202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072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330" y="332509"/>
            <a:ext cx="11368177" cy="751116"/>
          </a:xfrm>
        </p:spPr>
        <p:txBody>
          <a:bodyPr>
            <a:normAutofit/>
          </a:bodyPr>
          <a:lstStyle/>
          <a:p>
            <a:pPr algn="ctr"/>
            <a:r>
              <a:rPr lang="bg-BG" sz="40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Етап 1</a:t>
            </a:r>
            <a:endParaRPr lang="en-US" sz="40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0589" y="1342114"/>
            <a:ext cx="11529877" cy="4548050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tabLst>
                <a:tab pos="392430" algn="ctr"/>
                <a:tab pos="4471035" algn="ctr"/>
              </a:tabLst>
            </a:pPr>
            <a:r>
              <a:rPr lang="bg-BG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bg-BG" sz="26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bg-BG" sz="2600" b="1" u="sng" dirty="0">
                <a:solidFill>
                  <a:srgbClr val="0066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bg-BG" sz="2600" b="1" u="sng" dirty="0" smtClean="0">
                <a:solidFill>
                  <a:srgbClr val="0066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Оценка </a:t>
            </a:r>
            <a:r>
              <a:rPr lang="bg-BG" sz="2600" b="1" u="sng" dirty="0">
                <a:solidFill>
                  <a:srgbClr val="0066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административното съответствие и </a:t>
            </a:r>
            <a:r>
              <a:rPr lang="bg-BG" sz="2600" b="1" u="sng" dirty="0" smtClean="0">
                <a:solidFill>
                  <a:srgbClr val="0066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допустимост на</a:t>
            </a:r>
            <a:r>
              <a:rPr lang="bg-BG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lvl="1" algn="just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buFont typeface="Wingdings" pitchFamily="2" charset="2"/>
              <a:buChar char="ü"/>
              <a:tabLst>
                <a:tab pos="392430" algn="ctr"/>
                <a:tab pos="4471035" algn="ctr"/>
              </a:tabLst>
            </a:pPr>
            <a:r>
              <a:rPr lang="bg-BG" sz="2600" b="1" dirty="0" smtClean="0">
                <a:solidFill>
                  <a:srgbClr val="00339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Проектното предложение</a:t>
            </a:r>
          </a:p>
          <a:p>
            <a:pPr lvl="1" algn="just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buFont typeface="Wingdings" pitchFamily="2" charset="2"/>
              <a:buChar char="ü"/>
              <a:tabLst>
                <a:tab pos="392430" algn="ctr"/>
                <a:tab pos="4471035" algn="ctr"/>
              </a:tabLst>
            </a:pPr>
            <a:r>
              <a:rPr lang="bg-BG" sz="2600" b="1" dirty="0" smtClean="0">
                <a:solidFill>
                  <a:srgbClr val="00339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Кандидата</a:t>
            </a:r>
          </a:p>
          <a:p>
            <a:pPr lvl="1" algn="just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buFont typeface="Wingdings" pitchFamily="2" charset="2"/>
              <a:buChar char="ü"/>
              <a:tabLst>
                <a:tab pos="392430" algn="ctr"/>
                <a:tab pos="4471035" algn="ctr"/>
              </a:tabLst>
            </a:pPr>
            <a:r>
              <a:rPr lang="bg-BG" sz="2600" b="1" dirty="0" smtClean="0">
                <a:solidFill>
                  <a:srgbClr val="00339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Дейностите</a:t>
            </a:r>
          </a:p>
          <a:p>
            <a:pPr algn="just">
              <a:lnSpc>
                <a:spcPct val="120000"/>
              </a:lnSpc>
              <a:spcBef>
                <a:spcPts val="1800"/>
              </a:spcBef>
              <a:spcAft>
                <a:spcPts val="25"/>
              </a:spcAft>
              <a:tabLst>
                <a:tab pos="392430" algn="ctr"/>
                <a:tab pos="4471035" algn="ctr"/>
              </a:tabLst>
            </a:pPr>
            <a:r>
              <a:rPr lang="bg-BG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US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bg-BG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US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bg-BG" sz="2600" b="1" u="sng" dirty="0" smtClean="0">
                <a:solidFill>
                  <a:srgbClr val="0066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Техническа оценка на</a:t>
            </a:r>
            <a:r>
              <a:rPr lang="bg-BG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lvl="1" algn="just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tabLst>
                <a:tab pos="392430" algn="ctr"/>
                <a:tab pos="4471035" algn="ctr"/>
              </a:tabLst>
            </a:pPr>
            <a:r>
              <a:rPr lang="bg-BG" sz="2600" b="1" dirty="0" smtClean="0">
                <a:solidFill>
                  <a:srgbClr val="00339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1. Идейния проект на кандидата</a:t>
            </a:r>
          </a:p>
          <a:p>
            <a:pPr lvl="1" algn="just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tabLst>
                <a:tab pos="392430" algn="ctr"/>
                <a:tab pos="4471035" algn="ctr"/>
              </a:tabLst>
            </a:pPr>
            <a:r>
              <a:rPr lang="bg-BG" sz="2600" b="1" dirty="0" smtClean="0">
                <a:solidFill>
                  <a:srgbClr val="00339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2. Научния капацитет на организацията -  кандидат</a:t>
            </a:r>
            <a:endParaRPr lang="en-US" sz="2600" dirty="0">
              <a:solidFill>
                <a:srgbClr val="00339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1800"/>
              </a:spcBef>
            </a:pPr>
            <a:r>
              <a:rPr lang="bg-BG" sz="26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US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bg-BG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US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bg-BG" sz="2600" b="1" u="sng" dirty="0" smtClean="0">
                <a:solidFill>
                  <a:srgbClr val="0066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Финансова оценка</a:t>
            </a:r>
            <a:r>
              <a:rPr lang="bg-BG" sz="26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bg-BG" sz="2600" b="1" dirty="0" smtClean="0">
                <a:solidFill>
                  <a:srgbClr val="00339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бюджет и ефективност на разходите.</a:t>
            </a:r>
            <a:endParaRPr lang="en-US" sz="26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22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33135" y="380011"/>
            <a:ext cx="11368177" cy="656113"/>
          </a:xfrm>
        </p:spPr>
        <p:txBody>
          <a:bodyPr>
            <a:normAutofit/>
          </a:bodyPr>
          <a:lstStyle/>
          <a:p>
            <a:pPr algn="ctr"/>
            <a:r>
              <a:rPr lang="bg-BG" sz="40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Етап 2</a:t>
            </a:r>
            <a:endParaRPr lang="en-US" sz="40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352286" y="1480457"/>
            <a:ext cx="11529877" cy="41104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buClrTx/>
              <a:buSzTx/>
              <a:buFont typeface="Arial" pitchFamily="34" charset="0"/>
              <a:buNone/>
              <a:tabLst>
                <a:tab pos="392430" algn="ctr"/>
                <a:tab pos="4471035" algn="ctr"/>
              </a:tabLst>
              <a:defRPr/>
            </a:pP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I. </a:t>
            </a:r>
            <a:r>
              <a:rPr kumimoji="0" lang="bg-BG" sz="2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Оценка на административното съответствие и допустимост на</a:t>
            </a: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457200" marR="0" lvl="1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buClrTx/>
              <a:buSzTx/>
              <a:buFont typeface="Wingdings" pitchFamily="2" charset="2"/>
              <a:buChar char="ü"/>
              <a:tabLst>
                <a:tab pos="392430" algn="ctr"/>
                <a:tab pos="4471035" algn="ctr"/>
              </a:tabLst>
              <a:defRPr/>
            </a:pP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Проектното предложение</a:t>
            </a:r>
          </a:p>
          <a:p>
            <a:pPr marL="457200" marR="0" lvl="1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buClrTx/>
              <a:buSzTx/>
              <a:buFont typeface="Wingdings" pitchFamily="2" charset="2"/>
              <a:buChar char="ü"/>
              <a:tabLst>
                <a:tab pos="392430" algn="ctr"/>
                <a:tab pos="4471035" algn="ctr"/>
              </a:tabLst>
              <a:defRPr/>
            </a:pP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Кандидата</a:t>
            </a:r>
          </a:p>
          <a:p>
            <a:pPr marL="457200" marR="0" lvl="1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25"/>
              </a:spcAft>
              <a:buClrTx/>
              <a:buSzTx/>
              <a:buFont typeface="Wingdings" pitchFamily="2" charset="2"/>
              <a:buChar char="ü"/>
              <a:tabLst>
                <a:tab pos="392430" algn="ctr"/>
                <a:tab pos="4471035" algn="ctr"/>
              </a:tabLst>
              <a:defRPr/>
            </a:pP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Дейностите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3000"/>
              </a:spcBef>
              <a:spcAft>
                <a:spcPts val="25"/>
              </a:spcAft>
              <a:buClrTx/>
              <a:buSzTx/>
              <a:buFont typeface="Arial" pitchFamily="34" charset="0"/>
              <a:buNone/>
              <a:tabLst>
                <a:tab pos="392430" algn="ctr"/>
                <a:tab pos="4471035" algn="ctr"/>
              </a:tabLst>
              <a:defRPr/>
            </a:pP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bg-BG" sz="2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Техническа оценка на </a:t>
            </a:r>
            <a:r>
              <a:rPr lang="bg-BG" sz="2600" b="1" u="sng" dirty="0" smtClean="0">
                <a:solidFill>
                  <a:srgbClr val="0066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</a:t>
            </a:r>
            <a:r>
              <a:rPr kumimoji="0" lang="bg-BG" sz="2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роектната готовност на кандидата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bg-BG" sz="2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Финансова оценка</a:t>
            </a: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bg-BG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бюджет и ефективност на разходите.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60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98" y="611356"/>
            <a:ext cx="11396750" cy="1036955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bg-BG" sz="32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32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32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СЦ 2</a:t>
            </a:r>
            <a:r>
              <a:rPr lang="bg-BG" sz="32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32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32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Научен капацитет извън </a:t>
            </a:r>
            <a:r>
              <a:rPr lang="bg-BG" sz="32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София-град </a:t>
            </a:r>
            <a:r>
              <a:rPr lang="bg-BG" sz="30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sz="30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 </a:t>
            </a:r>
            <a:r>
              <a:rPr lang="bg-BG" sz="30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 лв.)</a:t>
            </a:r>
            <a:r>
              <a:rPr lang="en-US" sz="30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0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0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719" y="2006930"/>
            <a:ext cx="11332028" cy="460762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Изграждане на регионални </a:t>
            </a:r>
            <a:r>
              <a:rPr lang="bg-BG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научни центрове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 интелигентна специализация </a:t>
            </a:r>
            <a:r>
              <a:rPr lang="bg-BG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извън София-град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(18-20 броя):</a:t>
            </a:r>
            <a:r>
              <a:rPr lang="en-US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bg-BG" sz="1200" b="1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bg-BG" sz="12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bg-BG" sz="24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Модернизиране </a:t>
            </a:r>
            <a:r>
              <a:rPr lang="bg-BG" sz="24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bg-BG" sz="2400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научната </a:t>
            </a:r>
            <a:r>
              <a:rPr lang="bg-BG" sz="24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инфраструктура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200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bg-BG" sz="24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Използване</a:t>
            </a:r>
            <a:r>
              <a:rPr lang="bg-BG" sz="24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научната </a:t>
            </a:r>
            <a:r>
              <a:rPr lang="bg-BG" sz="24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инфраструктура за осигуряване на </a:t>
            </a:r>
            <a:r>
              <a:rPr lang="bg-BG" sz="24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услуги </a:t>
            </a:r>
            <a:r>
              <a:rPr lang="bg-BG" sz="2400" b="1" u="sng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бизнеса и за обучение</a:t>
            </a:r>
            <a:r>
              <a:rPr lang="bg-BG" sz="24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bg-BG" sz="24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високо-квалифицирани специалисти</a:t>
            </a:r>
            <a:endParaRPr lang="en-US" sz="2400" b="1" dirty="0" smtClean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2400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bg-BG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Трябва да бъдат интегрирани в интелигентната специализация на съответния регион !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676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777" y="365125"/>
            <a:ext cx="10726783" cy="1036955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3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СЦ 3</a:t>
            </a:r>
            <a: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Международно сътрудничество </a:t>
            </a:r>
            <a:r>
              <a:rPr lang="bg-BG" sz="32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(100 млн. лв.)</a:t>
            </a:r>
            <a:r>
              <a:rPr lang="en-US" sz="32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507" y="1679959"/>
            <a:ext cx="10515600" cy="4794069"/>
          </a:xfrm>
        </p:spPr>
        <p:txBody>
          <a:bodyPr>
            <a:normAutofit lnSpcReduction="10000"/>
          </a:bodyPr>
          <a:lstStyle/>
          <a:p>
            <a:pPr marL="514350" indent="-514350">
              <a:lnSpc>
                <a:spcPct val="110000"/>
              </a:lnSpc>
              <a:spcBef>
                <a:spcPts val="1800"/>
              </a:spcBef>
              <a:buFont typeface="+mj-lt"/>
              <a:buAutoNum type="arabicParenR"/>
            </a:pPr>
            <a:r>
              <a:rPr lang="bg-BG" b="1" dirty="0" smtClean="0">
                <a:solidFill>
                  <a:srgbClr val="003399"/>
                </a:solidFill>
              </a:rPr>
              <a:t>Създаване и </a:t>
            </a:r>
            <a:r>
              <a:rPr lang="bg-BG" b="1" dirty="0">
                <a:solidFill>
                  <a:srgbClr val="003399"/>
                </a:solidFill>
              </a:rPr>
              <a:t>модернизиране на уникални </a:t>
            </a:r>
            <a:r>
              <a:rPr lang="bg-BG" b="1" u="sng" dirty="0">
                <a:solidFill>
                  <a:srgbClr val="003399"/>
                </a:solidFill>
              </a:rPr>
              <a:t>научни </a:t>
            </a:r>
            <a:r>
              <a:rPr lang="bg-BG" b="1" u="sng" dirty="0" smtClean="0">
                <a:solidFill>
                  <a:srgbClr val="003399"/>
                </a:solidFill>
              </a:rPr>
              <a:t>инфраструктури</a:t>
            </a:r>
            <a:r>
              <a:rPr lang="bg-BG" b="1" dirty="0" smtClean="0">
                <a:solidFill>
                  <a:srgbClr val="003399"/>
                </a:solidFill>
              </a:rPr>
              <a:t> като регионални </a:t>
            </a:r>
            <a:r>
              <a:rPr lang="bg-BG" b="1" dirty="0">
                <a:solidFill>
                  <a:srgbClr val="003399"/>
                </a:solidFill>
              </a:rPr>
              <a:t>партньорски </a:t>
            </a:r>
            <a:r>
              <a:rPr lang="bg-BG" b="1" dirty="0" smtClean="0">
                <a:solidFill>
                  <a:srgbClr val="003399"/>
                </a:solidFill>
              </a:rPr>
              <a:t>съоръжения </a:t>
            </a:r>
            <a:r>
              <a:rPr lang="bg-BG" b="1" dirty="0">
                <a:solidFill>
                  <a:srgbClr val="003399"/>
                </a:solidFill>
              </a:rPr>
              <a:t>на </a:t>
            </a:r>
            <a:r>
              <a:rPr lang="bg-BG" b="1" dirty="0" smtClean="0">
                <a:solidFill>
                  <a:srgbClr val="003399"/>
                </a:solidFill>
              </a:rPr>
              <a:t>паневропейски </a:t>
            </a:r>
            <a:r>
              <a:rPr lang="bg-BG" b="1" dirty="0">
                <a:solidFill>
                  <a:srgbClr val="003399"/>
                </a:solidFill>
              </a:rPr>
              <a:t>научни </a:t>
            </a:r>
            <a:r>
              <a:rPr lang="bg-BG" b="1" dirty="0" smtClean="0">
                <a:solidFill>
                  <a:srgbClr val="003399"/>
                </a:solidFill>
              </a:rPr>
              <a:t>комплекси</a:t>
            </a:r>
            <a:endParaRPr lang="en-US" b="1" dirty="0">
              <a:solidFill>
                <a:srgbClr val="003399"/>
              </a:solidFill>
            </a:endParaRPr>
          </a:p>
          <a:p>
            <a:pPr marL="514350" indent="-514350">
              <a:lnSpc>
                <a:spcPct val="110000"/>
              </a:lnSpc>
              <a:spcBef>
                <a:spcPts val="2400"/>
              </a:spcBef>
              <a:buFont typeface="+mj-lt"/>
              <a:buAutoNum type="arabicParenR"/>
            </a:pPr>
            <a:r>
              <a:rPr lang="bg-BG" b="1" dirty="0" smtClean="0">
                <a:solidFill>
                  <a:srgbClr val="003399"/>
                </a:solidFill>
              </a:rPr>
              <a:t>Достъп </a:t>
            </a:r>
            <a:r>
              <a:rPr lang="bg-BG" b="1" dirty="0">
                <a:solidFill>
                  <a:srgbClr val="003399"/>
                </a:solidFill>
              </a:rPr>
              <a:t>на български научни организации </a:t>
            </a:r>
            <a:r>
              <a:rPr lang="bg-BG" b="1" dirty="0" smtClean="0">
                <a:solidFill>
                  <a:srgbClr val="003399"/>
                </a:solidFill>
              </a:rPr>
              <a:t>до </a:t>
            </a:r>
            <a:r>
              <a:rPr lang="bg-BG" b="1" dirty="0">
                <a:solidFill>
                  <a:srgbClr val="003399"/>
                </a:solidFill>
              </a:rPr>
              <a:t>европейски </a:t>
            </a:r>
            <a:r>
              <a:rPr lang="bg-BG" b="1" u="sng" dirty="0">
                <a:solidFill>
                  <a:srgbClr val="003399"/>
                </a:solidFill>
              </a:rPr>
              <a:t>технологични платформи</a:t>
            </a:r>
            <a:r>
              <a:rPr lang="bg-BG" b="1" dirty="0">
                <a:solidFill>
                  <a:srgbClr val="003399"/>
                </a:solidFill>
              </a:rPr>
              <a:t>, съвместни </a:t>
            </a:r>
            <a:r>
              <a:rPr lang="bg-BG" b="1" u="sng" dirty="0">
                <a:solidFill>
                  <a:srgbClr val="003399"/>
                </a:solidFill>
              </a:rPr>
              <a:t>технологични инициативи</a:t>
            </a:r>
            <a:r>
              <a:rPr lang="bg-BG" b="1" dirty="0">
                <a:solidFill>
                  <a:srgbClr val="003399"/>
                </a:solidFill>
              </a:rPr>
              <a:t> и Европейския институт за технологии и </a:t>
            </a:r>
            <a:r>
              <a:rPr lang="bg-BG" b="1" dirty="0" smtClean="0">
                <a:solidFill>
                  <a:srgbClr val="003399"/>
                </a:solidFill>
              </a:rPr>
              <a:t>иновации</a:t>
            </a:r>
            <a:endParaRPr lang="en-US" b="1" dirty="0">
              <a:solidFill>
                <a:srgbClr val="003399"/>
              </a:solidFill>
            </a:endParaRPr>
          </a:p>
          <a:p>
            <a:pPr marL="514350" indent="-514350">
              <a:lnSpc>
                <a:spcPct val="110000"/>
              </a:lnSpc>
              <a:spcBef>
                <a:spcPts val="1800"/>
              </a:spcBef>
              <a:buFont typeface="+mj-lt"/>
              <a:buAutoNum type="arabicParenR"/>
            </a:pPr>
            <a:r>
              <a:rPr lang="bg-BG" b="1" dirty="0" smtClean="0">
                <a:solidFill>
                  <a:srgbClr val="003399"/>
                </a:solidFill>
              </a:rPr>
              <a:t>Достъп </a:t>
            </a:r>
            <a:r>
              <a:rPr lang="bg-BG" b="1" dirty="0">
                <a:solidFill>
                  <a:srgbClr val="003399"/>
                </a:solidFill>
              </a:rPr>
              <a:t>на български изследователи до </a:t>
            </a:r>
            <a:r>
              <a:rPr lang="bg-BG" b="1" u="sng" dirty="0">
                <a:solidFill>
                  <a:srgbClr val="003399"/>
                </a:solidFill>
              </a:rPr>
              <a:t>международни бази данни и </a:t>
            </a:r>
            <a:r>
              <a:rPr lang="bg-BG" b="1" u="sng" dirty="0" smtClean="0">
                <a:solidFill>
                  <a:srgbClr val="003399"/>
                </a:solidFill>
              </a:rPr>
              <a:t>публикации</a:t>
            </a:r>
            <a:r>
              <a:rPr lang="bg-BG" b="1" dirty="0" smtClean="0">
                <a:solidFill>
                  <a:srgbClr val="003399"/>
                </a:solidFill>
              </a:rPr>
              <a:t>, </a:t>
            </a:r>
            <a:r>
              <a:rPr lang="bg-BG" b="1" dirty="0">
                <a:solidFill>
                  <a:srgbClr val="003399"/>
                </a:solidFill>
              </a:rPr>
              <a:t>и подкрепа за </a:t>
            </a:r>
            <a:r>
              <a:rPr lang="bg-BG" b="1" dirty="0" smtClean="0">
                <a:solidFill>
                  <a:srgbClr val="003399"/>
                </a:solidFill>
              </a:rPr>
              <a:t>участие в международни </a:t>
            </a:r>
            <a:r>
              <a:rPr lang="bg-BG" b="1" u="sng" dirty="0">
                <a:solidFill>
                  <a:srgbClr val="003399"/>
                </a:solidFill>
              </a:rPr>
              <a:t>партньорски проекти и </a:t>
            </a:r>
            <a:r>
              <a:rPr lang="bg-BG" b="1" u="sng" dirty="0" smtClean="0">
                <a:solidFill>
                  <a:srgbClr val="003399"/>
                </a:solidFill>
              </a:rPr>
              <a:t>мрежи</a:t>
            </a:r>
            <a:endParaRPr lang="en-US" b="1" u="sng" dirty="0">
              <a:solidFill>
                <a:srgbClr val="003399"/>
              </a:solidFill>
            </a:endParaRPr>
          </a:p>
          <a:p>
            <a:pPr marL="514350" indent="-514350">
              <a:spcBef>
                <a:spcPts val="1800"/>
              </a:spcBef>
              <a:buFont typeface="+mj-lt"/>
              <a:buAutoNum type="arabicParenR"/>
            </a:pPr>
            <a:endParaRPr lang="en-US" b="1" dirty="0">
              <a:solidFill>
                <a:srgbClr val="003399"/>
              </a:solidFill>
            </a:endParaRP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6829" y="60166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346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758457" y="2566570"/>
            <a:ext cx="3898213" cy="1209191"/>
            <a:chOff x="3430195" y="1696485"/>
            <a:chExt cx="3490149" cy="1209191"/>
          </a:xfrm>
          <a:solidFill>
            <a:srgbClr val="C00000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10" name="Oval 9"/>
            <p:cNvSpPr/>
            <p:nvPr/>
          </p:nvSpPr>
          <p:spPr>
            <a:xfrm>
              <a:off x="3430195" y="1696485"/>
              <a:ext cx="3490149" cy="1209191"/>
            </a:xfrm>
            <a:prstGeom prst="ellipse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 4"/>
            <p:cNvSpPr/>
            <p:nvPr/>
          </p:nvSpPr>
          <p:spPr>
            <a:xfrm>
              <a:off x="3941315" y="1873567"/>
              <a:ext cx="2467909" cy="855027"/>
            </a:xfrm>
            <a:prstGeom prst="rect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800" b="1" i="0" kern="1200" dirty="0" smtClean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допустими бенефициенти </a:t>
              </a:r>
              <a:endParaRPr lang="bg-BG" sz="2800" b="1" i="0" kern="12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 rot="20811487">
            <a:off x="7309388" y="2481335"/>
            <a:ext cx="387758" cy="411125"/>
            <a:chOff x="6729488" y="1648741"/>
            <a:chExt cx="387758" cy="411125"/>
          </a:xfrm>
          <a:solidFill>
            <a:srgbClr val="FFFF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ight Arrow 21"/>
            <p:cNvSpPr/>
            <p:nvPr/>
          </p:nvSpPr>
          <p:spPr>
            <a:xfrm rot="9436502">
              <a:off x="6729488" y="1648741"/>
              <a:ext cx="387758" cy="411125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2228595"/>
                <a:satOff val="7925"/>
                <a:lumOff val="17922"/>
                <a:alphaOff val="0"/>
              </a:schemeClr>
            </a:fillRef>
            <a:effectRef idx="0">
              <a:schemeClr val="accent4">
                <a:hueOff val="2228595"/>
                <a:satOff val="7925"/>
                <a:lumOff val="1792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ight Arrow 4"/>
            <p:cNvSpPr/>
            <p:nvPr/>
          </p:nvSpPr>
          <p:spPr>
            <a:xfrm rot="9436502">
              <a:off x="6841300" y="1708497"/>
              <a:ext cx="271431" cy="246675"/>
            </a:xfrm>
            <a:prstGeom prst="rect">
              <a:avLst/>
            </a:prstGeom>
            <a:grpFill/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1800" kern="120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850254" y="1790774"/>
            <a:ext cx="3592978" cy="1209191"/>
            <a:chOff x="6922621" y="790753"/>
            <a:chExt cx="3592978" cy="1209191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20" name="Oval 19"/>
            <p:cNvSpPr/>
            <p:nvPr/>
          </p:nvSpPr>
          <p:spPr>
            <a:xfrm>
              <a:off x="6922621" y="790753"/>
              <a:ext cx="3592978" cy="1209191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21" name="Oval 6"/>
            <p:cNvSpPr/>
            <p:nvPr/>
          </p:nvSpPr>
          <p:spPr>
            <a:xfrm>
              <a:off x="7448800" y="967835"/>
              <a:ext cx="2540620" cy="855027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000" b="1" kern="1200" dirty="0" smtClean="0">
                  <a:solidFill>
                    <a:srgbClr val="002060"/>
                  </a:solidFill>
                </a:rPr>
                <a:t>висши училища или техни основни звена </a:t>
              </a:r>
              <a:endParaRPr lang="bg-BG" sz="2000" b="1" kern="12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201526">
            <a:off x="3676448" y="2434605"/>
            <a:ext cx="451359" cy="411125"/>
            <a:chOff x="3135185" y="1640648"/>
            <a:chExt cx="451359" cy="411125"/>
          </a:xfrm>
          <a:solidFill>
            <a:srgbClr val="FFFF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8" name="Right Arrow 17"/>
            <p:cNvSpPr/>
            <p:nvPr/>
          </p:nvSpPr>
          <p:spPr>
            <a:xfrm rot="968209">
              <a:off x="3135185" y="1640648"/>
              <a:ext cx="451359" cy="411125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1142974"/>
                <a:satOff val="39624"/>
                <a:lumOff val="89608"/>
                <a:alphaOff val="0"/>
              </a:schemeClr>
            </a:fillRef>
            <a:effectRef idx="0">
              <a:schemeClr val="accent4">
                <a:hueOff val="11142974"/>
                <a:satOff val="39624"/>
                <a:lumOff val="8960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ight Arrow 8"/>
            <p:cNvSpPr/>
            <p:nvPr/>
          </p:nvSpPr>
          <p:spPr>
            <a:xfrm rot="11768209">
              <a:off x="3137615" y="1705733"/>
              <a:ext cx="328022" cy="246675"/>
            </a:xfrm>
            <a:prstGeom prst="rect">
              <a:avLst/>
            </a:prstGeom>
            <a:grpFill/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1800" kern="120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66704" y="1504893"/>
            <a:ext cx="3358388" cy="1672045"/>
            <a:chOff x="0" y="800515"/>
            <a:chExt cx="3202772" cy="1209191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16" name="Oval 15"/>
            <p:cNvSpPr/>
            <p:nvPr/>
          </p:nvSpPr>
          <p:spPr>
            <a:xfrm>
              <a:off x="0" y="800515"/>
              <a:ext cx="3202772" cy="1209191"/>
            </a:xfrm>
            <a:prstGeom prst="ellipse">
              <a:avLst/>
            </a:prstGeom>
            <a:solidFill>
              <a:srgbClr val="FACC7A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17" name="Oval 10"/>
            <p:cNvSpPr/>
            <p:nvPr/>
          </p:nvSpPr>
          <p:spPr>
            <a:xfrm>
              <a:off x="469035" y="977597"/>
              <a:ext cx="2264702" cy="855027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000" b="1" kern="1200" dirty="0" smtClean="0">
                  <a:solidFill>
                    <a:srgbClr val="002060"/>
                  </a:solidFill>
                </a:rPr>
                <a:t>научни институти и консорциуми от научни организации</a:t>
              </a:r>
              <a:r>
                <a:rPr lang="bg-BG" sz="2000" kern="1200" dirty="0" smtClean="0">
                  <a:solidFill>
                    <a:srgbClr val="002060"/>
                  </a:solidFill>
                </a:rPr>
                <a:t> </a:t>
              </a:r>
              <a:endParaRPr lang="bg-BG" sz="2000" kern="12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446574" y="2113025"/>
            <a:ext cx="411125" cy="348011"/>
            <a:chOff x="4969706" y="1332801"/>
            <a:chExt cx="411125" cy="257003"/>
          </a:xfrm>
          <a:solidFill>
            <a:srgbClr val="FFFF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6" name="Right Arrow 45"/>
            <p:cNvSpPr/>
            <p:nvPr/>
          </p:nvSpPr>
          <p:spPr>
            <a:xfrm rot="5400000">
              <a:off x="5046767" y="1255740"/>
              <a:ext cx="257003" cy="411125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Right Arrow 4"/>
            <p:cNvSpPr/>
            <p:nvPr/>
          </p:nvSpPr>
          <p:spPr>
            <a:xfrm rot="5400000">
              <a:off x="5085318" y="1299415"/>
              <a:ext cx="179902" cy="246675"/>
            </a:xfrm>
            <a:prstGeom prst="rect">
              <a:avLst/>
            </a:prstGeom>
            <a:grpFill/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1800" kern="120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623997" y="784575"/>
            <a:ext cx="4302955" cy="1209191"/>
            <a:chOff x="3121371" y="3496"/>
            <a:chExt cx="4302955" cy="1209191"/>
          </a:xfrm>
          <a:solidFill>
            <a:srgbClr val="66FF9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4" name="Oval 43"/>
            <p:cNvSpPr/>
            <p:nvPr/>
          </p:nvSpPr>
          <p:spPr>
            <a:xfrm>
              <a:off x="3121371" y="3496"/>
              <a:ext cx="4302955" cy="1209191"/>
            </a:xfrm>
            <a:prstGeom prst="ellipse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Oval 6"/>
            <p:cNvSpPr/>
            <p:nvPr/>
          </p:nvSpPr>
          <p:spPr>
            <a:xfrm>
              <a:off x="3653944" y="179463"/>
              <a:ext cx="3042649" cy="855027"/>
            </a:xfrm>
            <a:prstGeom prst="rect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000" b="1" kern="1200" dirty="0" smtClean="0">
                  <a:solidFill>
                    <a:schemeClr val="accent6">
                      <a:lumMod val="50000"/>
                    </a:schemeClr>
                  </a:solidFill>
                </a:rPr>
                <a:t>публични и частни научни организации</a:t>
              </a:r>
              <a:endParaRPr lang="bg-BG" sz="2000" b="1" kern="12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406526" y="3570199"/>
            <a:ext cx="412371" cy="411125"/>
            <a:chOff x="6723594" y="2557298"/>
            <a:chExt cx="412371" cy="411125"/>
          </a:xfrm>
          <a:solidFill>
            <a:srgbClr val="FFFF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2" name="Right Arrow 41"/>
            <p:cNvSpPr/>
            <p:nvPr/>
          </p:nvSpPr>
          <p:spPr>
            <a:xfrm rot="12014713">
              <a:off x="6723594" y="2557298"/>
              <a:ext cx="412371" cy="411125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4457189"/>
                <a:satOff val="15850"/>
                <a:lumOff val="35843"/>
                <a:alphaOff val="0"/>
              </a:schemeClr>
            </a:fillRef>
            <a:effectRef idx="0">
              <a:schemeClr val="accent4">
                <a:hueOff val="4457189"/>
                <a:satOff val="15850"/>
                <a:lumOff val="3584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ight Arrow 8"/>
            <p:cNvSpPr/>
            <p:nvPr/>
          </p:nvSpPr>
          <p:spPr>
            <a:xfrm rot="12014713">
              <a:off x="6843121" y="2660863"/>
              <a:ext cx="289034" cy="246675"/>
            </a:xfrm>
            <a:prstGeom prst="rect">
              <a:avLst/>
            </a:prstGeom>
            <a:grpFill/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1800" kern="120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847500" y="3567184"/>
            <a:ext cx="4063025" cy="1708519"/>
            <a:chOff x="6990336" y="2631557"/>
            <a:chExt cx="3575131" cy="1209191"/>
          </a:xfrm>
          <a:solidFill>
            <a:srgbClr val="66FFF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0" name="Oval 39"/>
            <p:cNvSpPr/>
            <p:nvPr/>
          </p:nvSpPr>
          <p:spPr>
            <a:xfrm>
              <a:off x="6990336" y="2631557"/>
              <a:ext cx="3575131" cy="1209191"/>
            </a:xfrm>
            <a:prstGeom prst="ellipse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41" name="Oval 10"/>
            <p:cNvSpPr/>
            <p:nvPr/>
          </p:nvSpPr>
          <p:spPr>
            <a:xfrm>
              <a:off x="7464034" y="2808640"/>
              <a:ext cx="2527999" cy="855027"/>
            </a:xfrm>
            <a:prstGeom prst="rect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000" b="1" kern="1200" dirty="0" smtClean="0">
                  <a:solidFill>
                    <a:schemeClr val="tx1"/>
                  </a:solidFill>
                </a:rPr>
                <a:t>изследователи, предприемачи, преподаватели, иноватори, специализанти</a:t>
              </a:r>
              <a:endParaRPr lang="bg-BG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509969" y="3889675"/>
            <a:ext cx="411125" cy="257004"/>
            <a:chOff x="4969706" y="3012358"/>
            <a:chExt cx="411125" cy="257004"/>
          </a:xfrm>
          <a:solidFill>
            <a:srgbClr val="FFFF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8" name="Right Arrow 37"/>
            <p:cNvSpPr/>
            <p:nvPr/>
          </p:nvSpPr>
          <p:spPr>
            <a:xfrm rot="16200000">
              <a:off x="5046767" y="2935297"/>
              <a:ext cx="257003" cy="411125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6685784"/>
                <a:satOff val="23774"/>
                <a:lumOff val="53765"/>
                <a:alphaOff val="0"/>
              </a:schemeClr>
            </a:fillRef>
            <a:effectRef idx="0">
              <a:schemeClr val="accent4">
                <a:hueOff val="6685784"/>
                <a:satOff val="23774"/>
                <a:lumOff val="53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Right Arrow 12"/>
            <p:cNvSpPr/>
            <p:nvPr/>
          </p:nvSpPr>
          <p:spPr>
            <a:xfrm rot="16200000">
              <a:off x="5085318" y="3056073"/>
              <a:ext cx="179902" cy="246675"/>
            </a:xfrm>
            <a:prstGeom prst="rect">
              <a:avLst/>
            </a:prstGeom>
            <a:grpFill/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1800" kern="120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740834" y="4194715"/>
            <a:ext cx="3949396" cy="1674210"/>
            <a:chOff x="3491419" y="3390590"/>
            <a:chExt cx="3390546" cy="1209191"/>
          </a:xfrm>
        </p:grpSpPr>
        <p:sp>
          <p:nvSpPr>
            <p:cNvPr id="36" name="Oval 35"/>
            <p:cNvSpPr/>
            <p:nvPr/>
          </p:nvSpPr>
          <p:spPr>
            <a:xfrm>
              <a:off x="3491419" y="3390590"/>
              <a:ext cx="3390546" cy="1209191"/>
            </a:xfrm>
            <a:prstGeom prst="ellipse">
              <a:avLst/>
            </a:prstGeom>
            <a:solidFill>
              <a:srgbClr val="F7BBC8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37" name="Oval 14"/>
            <p:cNvSpPr/>
            <p:nvPr/>
          </p:nvSpPr>
          <p:spPr>
            <a:xfrm>
              <a:off x="4105305" y="3567672"/>
              <a:ext cx="2139927" cy="855027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000" b="1" kern="1200" dirty="0" smtClean="0">
                  <a:solidFill>
                    <a:schemeClr val="tx1"/>
                  </a:solidFill>
                </a:rPr>
                <a:t>докторанти, </a:t>
              </a:r>
              <a:r>
                <a:rPr lang="en-US" sz="2000" b="1" kern="1200" dirty="0" smtClean="0">
                  <a:solidFill>
                    <a:schemeClr val="tx1"/>
                  </a:solidFill>
                </a:rPr>
                <a:t>        </a:t>
              </a:r>
              <a:r>
                <a:rPr lang="bg-BG" sz="2000" b="1" kern="1200" dirty="0" smtClean="0">
                  <a:solidFill>
                    <a:schemeClr val="tx1"/>
                  </a:solidFill>
                </a:rPr>
                <a:t>пост-докторанти, студенти, млади учени, ученици</a:t>
              </a:r>
              <a:endParaRPr lang="bg-BG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739512" y="3670229"/>
            <a:ext cx="483670" cy="411125"/>
            <a:chOff x="3146733" y="2592933"/>
            <a:chExt cx="483670" cy="411125"/>
          </a:xfrm>
          <a:solidFill>
            <a:srgbClr val="FFFF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4" name="Right Arrow 33"/>
            <p:cNvSpPr/>
            <p:nvPr/>
          </p:nvSpPr>
          <p:spPr>
            <a:xfrm rot="20819310">
              <a:off x="3146733" y="2592933"/>
              <a:ext cx="483670" cy="411125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8914379"/>
                <a:satOff val="31699"/>
                <a:lumOff val="71686"/>
                <a:alphaOff val="0"/>
              </a:schemeClr>
            </a:fillRef>
            <a:effectRef idx="0">
              <a:schemeClr val="accent4">
                <a:hueOff val="8914379"/>
                <a:satOff val="31699"/>
                <a:lumOff val="716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ight Arrow 16"/>
            <p:cNvSpPr/>
            <p:nvPr/>
          </p:nvSpPr>
          <p:spPr>
            <a:xfrm rot="31619310">
              <a:off x="3148316" y="2689042"/>
              <a:ext cx="360333" cy="246675"/>
            </a:xfrm>
            <a:prstGeom prst="rect">
              <a:avLst/>
            </a:prstGeom>
            <a:grpFill/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1800" kern="120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86715" y="3554316"/>
            <a:ext cx="3262857" cy="1209191"/>
            <a:chOff x="0" y="2683084"/>
            <a:chExt cx="3262857" cy="1209191"/>
          </a:xfrm>
          <a:solidFill>
            <a:srgbClr val="CC99F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2" name="Oval 31"/>
            <p:cNvSpPr/>
            <p:nvPr/>
          </p:nvSpPr>
          <p:spPr>
            <a:xfrm>
              <a:off x="0" y="2683084"/>
              <a:ext cx="3262857" cy="1209191"/>
            </a:xfrm>
            <a:prstGeom prst="ellipse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33" name="Oval 18"/>
            <p:cNvSpPr/>
            <p:nvPr/>
          </p:nvSpPr>
          <p:spPr>
            <a:xfrm>
              <a:off x="477834" y="2860166"/>
              <a:ext cx="2307189" cy="855027"/>
            </a:xfrm>
            <a:prstGeom prst="rect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000" b="1" kern="1200" dirty="0" smtClean="0">
                  <a:solidFill>
                    <a:schemeClr val="tx1"/>
                  </a:solidFill>
                </a:rPr>
                <a:t>клъстери</a:t>
              </a:r>
              <a:endParaRPr lang="bg-BG" sz="2000" b="1" kern="12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024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72143534"/>
              </p:ext>
            </p:extLst>
          </p:nvPr>
        </p:nvGraphicFramePr>
        <p:xfrm>
          <a:off x="716575" y="1232643"/>
          <a:ext cx="11164887" cy="48921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7" name="Straight Arrow Connector 6"/>
          <p:cNvCxnSpPr/>
          <p:nvPr/>
        </p:nvCxnSpPr>
        <p:spPr>
          <a:xfrm flipH="1">
            <a:off x="2855343" y="987945"/>
            <a:ext cx="2453803" cy="244699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515208" y="987945"/>
            <a:ext cx="2511380" cy="244699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2980014" y="290392"/>
            <a:ext cx="4658264" cy="644165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ИНДИКАТОРИ</a:t>
            </a:r>
            <a:endParaRPr lang="en-US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66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48" y="499452"/>
            <a:ext cx="8261665" cy="1036955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3600" b="1" u="sng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Препоръки при подготовката на проектите:</a:t>
            </a:r>
            <a:r>
              <a:rPr lang="en-US" sz="36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719" y="1923529"/>
            <a:ext cx="11332028" cy="459602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Центровете имат различни цели, скала на финансиране и критерии за оценяване – търсете най-подходящия за Вашата организация !</a:t>
            </a:r>
          </a:p>
          <a:p>
            <a:pPr>
              <a:lnSpc>
                <a:spcPct val="120000"/>
              </a:lnSpc>
            </a:pPr>
            <a:endParaRPr lang="bg-BG" sz="12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Консорциумите между подходящи партньори (допълващи се компетенции и </a:t>
            </a:r>
            <a:r>
              <a:rPr lang="bg-BG" b="1" dirty="0" err="1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синергия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ще имат предимство !</a:t>
            </a:r>
          </a:p>
          <a:p>
            <a:pPr>
              <a:lnSpc>
                <a:spcPct val="120000"/>
              </a:lnSpc>
            </a:pPr>
            <a:endParaRPr lang="bg-BG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Международните партньори са много важни !</a:t>
            </a:r>
          </a:p>
          <a:p>
            <a:pPr>
              <a:lnSpc>
                <a:spcPct val="120000"/>
              </a:lnSpc>
            </a:pPr>
            <a:endParaRPr lang="bg-BG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Ще има допълнителна, много по-детайлна информация при подготовката за кандидатстване !</a:t>
            </a:r>
            <a:endParaRPr lang="bg-BG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bg-BG" sz="1200" b="1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bg-BG" sz="12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959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517" y="2316377"/>
            <a:ext cx="11055927" cy="1756859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bg-BG" sz="54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54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54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Въпроси и коментари</a:t>
            </a:r>
            <a:br>
              <a:rPr lang="bg-BG" sz="54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54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Приоритетна ос 1 ?!</a:t>
            </a:r>
            <a:r>
              <a:rPr lang="en-US" sz="54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54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54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709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35" y="347131"/>
            <a:ext cx="10920547" cy="922337"/>
          </a:xfrm>
        </p:spPr>
        <p:txBody>
          <a:bodyPr>
            <a:normAutofit/>
          </a:bodyPr>
          <a:lstStyle/>
          <a:p>
            <a:pPr lvl="0"/>
            <a:r>
              <a:rPr lang="bg-BG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Приоритетна ос </a:t>
            </a:r>
            <a:r>
              <a:rPr lang="bg-BG" altLang="bg-BG" sz="2800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и учене през целия живот</a:t>
            </a:r>
            <a:endParaRPr lang="en-US" sz="28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2939667"/>
              </p:ext>
            </p:extLst>
          </p:nvPr>
        </p:nvGraphicFramePr>
        <p:xfrm>
          <a:off x="729673" y="1402080"/>
          <a:ext cx="10717744" cy="4767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301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399" y="274639"/>
            <a:ext cx="10406743" cy="9223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bg-BG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Приоритетна ос 2: </a:t>
            </a:r>
            <a:r>
              <a:rPr lang="en-US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и учене през целия живот</a:t>
            </a:r>
            <a:endParaRPr lang="bg-BG" sz="28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1391685"/>
              </p:ext>
            </p:extLst>
          </p:nvPr>
        </p:nvGraphicFramePr>
        <p:xfrm>
          <a:off x="1036320" y="1375955"/>
          <a:ext cx="10280468" cy="5103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11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35" y="347131"/>
            <a:ext cx="10920547" cy="922337"/>
          </a:xfrm>
        </p:spPr>
        <p:txBody>
          <a:bodyPr>
            <a:normAutofit/>
          </a:bodyPr>
          <a:lstStyle/>
          <a:p>
            <a:pPr lvl="0"/>
            <a:r>
              <a:rPr lang="bg-BG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Приоритетна ос </a:t>
            </a:r>
            <a:r>
              <a:rPr lang="bg-BG" altLang="bg-BG" sz="2800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alt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и учене през целия живот</a:t>
            </a:r>
            <a:endParaRPr lang="en-US" sz="28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4096747"/>
              </p:ext>
            </p:extLst>
          </p:nvPr>
        </p:nvGraphicFramePr>
        <p:xfrm>
          <a:off x="729673" y="1402080"/>
          <a:ext cx="10717744" cy="4767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930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35" y="347131"/>
            <a:ext cx="10920547" cy="922337"/>
          </a:xfrm>
        </p:spPr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</a:pPr>
            <a:r>
              <a:rPr lang="bg-BG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Приоритетна ос </a:t>
            </a:r>
            <a:r>
              <a:rPr lang="bg-BG" altLang="bg-BG" sz="2800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и учене през целия живот</a:t>
            </a:r>
            <a:endParaRPr lang="en-US" sz="28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0169607"/>
              </p:ext>
            </p:extLst>
          </p:nvPr>
        </p:nvGraphicFramePr>
        <p:xfrm>
          <a:off x="729673" y="1402080"/>
          <a:ext cx="10717744" cy="4767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76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802" y="145249"/>
            <a:ext cx="8190807" cy="1438126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bg-BG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Одобрени операции от Комитета за наблюдение на ОП НОИР (май 2015 г.)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068" y="1737760"/>
            <a:ext cx="11322134" cy="4769921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20000"/>
              </a:lnSpc>
              <a:spcBef>
                <a:spcPts val="1800"/>
              </a:spcBef>
              <a:buNone/>
            </a:pPr>
            <a:r>
              <a:rPr lang="ru-RU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u="sng" dirty="0" err="1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рамките</a:t>
            </a:r>
            <a:r>
              <a:rPr lang="ru-RU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приоритетна ос 2:</a:t>
            </a:r>
          </a:p>
          <a:p>
            <a:pPr lvl="0">
              <a:lnSpc>
                <a:spcPct val="120000"/>
              </a:lnSpc>
              <a:spcBef>
                <a:spcPts val="1800"/>
              </a:spcBef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Поддържане </a:t>
            </a:r>
            <a:r>
              <a:rPr lang="bg-BG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усъвършенстване на 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рейтинговата </a:t>
            </a:r>
            <a:r>
              <a:rPr lang="bg-BG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на 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ВУ</a:t>
            </a:r>
            <a:endParaRPr lang="en-GB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1800"/>
              </a:spcBef>
            </a:pPr>
            <a:r>
              <a:rPr lang="bg-BG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Студентски 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стипендии</a:t>
            </a:r>
            <a:endParaRPr lang="en-GB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1800"/>
              </a:spcBef>
            </a:pPr>
            <a:r>
              <a:rPr lang="bg-BG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Студентски 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практики</a:t>
            </a:r>
            <a:endParaRPr lang="en-GB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1800"/>
              </a:spcBef>
            </a:pPr>
            <a:r>
              <a:rPr lang="bg-BG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</a:t>
            </a:r>
            <a:r>
              <a:rPr lang="bg-BG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способностите </a:t>
            </a:r>
            <a:r>
              <a:rPr lang="bg-BG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учениците и повишаване на мотивацията им за </a:t>
            </a:r>
            <a:r>
              <a:rPr lang="bg-BG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учене</a:t>
            </a:r>
            <a:endParaRPr lang="en-GB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1800"/>
              </a:spcBef>
            </a:pPr>
            <a:r>
              <a:rPr lang="bg-BG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Кариерно </a:t>
            </a:r>
            <a:r>
              <a:rPr lang="bg-BG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ориентиране в училищното образование.</a:t>
            </a:r>
            <a:endParaRPr lang="en-GB" b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1800"/>
              </a:spcBef>
              <a:buNone/>
            </a:pPr>
            <a:endParaRPr lang="en-GB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815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35" y="703381"/>
            <a:ext cx="10920547" cy="1438126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</a:pPr>
            <a:r>
              <a:rPr lang="bg-BG" altLang="bg-BG" sz="2800" b="1" u="sng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Приоритетна ос 3</a:t>
            </a:r>
            <a:r>
              <a:rPr lang="bg-BG" altLang="bg-BG" sz="2800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n-US" altLang="bg-BG" sz="28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bg-BG" sz="28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8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Образователна </a:t>
            </a:r>
            <a:r>
              <a:rPr 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среда за активно </a:t>
            </a:r>
            <a:r>
              <a:rPr lang="bg-BG" sz="28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социално </a:t>
            </a:r>
            <a:r>
              <a:rPr lang="bg-BG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приобщаване</a:t>
            </a:r>
            <a:endParaRPr lang="en-US" sz="28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6279290"/>
              </p:ext>
            </p:extLst>
          </p:nvPr>
        </p:nvGraphicFramePr>
        <p:xfrm>
          <a:off x="729673" y="2141507"/>
          <a:ext cx="10717744" cy="4384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904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8551594"/>
              </p:ext>
            </p:extLst>
          </p:nvPr>
        </p:nvGraphicFramePr>
        <p:xfrm>
          <a:off x="729673" y="1943723"/>
          <a:ext cx="10717744" cy="4225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44435" y="703381"/>
            <a:ext cx="10920547" cy="1438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bg-BG" altLang="bg-BG" sz="2800" b="1" u="sng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Приоритетна ос 3:  </a:t>
            </a:r>
            <a:r>
              <a:rPr lang="en-US" altLang="bg-BG" sz="2800" b="1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bg-BG" sz="2800" b="1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800" b="1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Образователна среда за активно социално приобщаване</a:t>
            </a:r>
            <a:endParaRPr lang="en-US" sz="28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67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785257"/>
            <a:ext cx="10858995" cy="471054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u="sng" dirty="0" err="1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рамките</a:t>
            </a:r>
            <a:r>
              <a:rPr lang="ru-RU" b="1" u="sng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приоритетна ос 3:</a:t>
            </a:r>
          </a:p>
          <a:p>
            <a:pPr marL="0" indent="0">
              <a:lnSpc>
                <a:spcPct val="110000"/>
              </a:lnSpc>
              <a:buNone/>
            </a:pPr>
            <a:endParaRPr lang="ru-RU" b="1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Изграждане на </a:t>
            </a:r>
            <a:r>
              <a:rPr lang="bg-BG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подкрепяща среда в детските градини и училищата за осъществяване на включващо обучение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lvl="0" indent="0">
              <a:lnSpc>
                <a:spcPct val="110000"/>
              </a:lnSpc>
              <a:buNone/>
            </a:pPr>
            <a:endParaRPr lang="en-GB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bg-BG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Образователна интеграция на учениците от етническите малцинства и 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търсещите </a:t>
            </a:r>
            <a:r>
              <a:rPr lang="bg-BG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получили международна закрила</a:t>
            </a: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lvl="0" indent="0">
              <a:lnSpc>
                <a:spcPct val="110000"/>
              </a:lnSpc>
              <a:buNone/>
            </a:pPr>
            <a:endParaRPr lang="en-GB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bg-BG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Подкрепа за предучилищното възпитание и подготовка на  деца в неравностойно положение;</a:t>
            </a:r>
            <a:endParaRPr lang="en-GB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18802" y="145249"/>
            <a:ext cx="8190807" cy="14381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bg-BG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Одобрени операции от Комитета за наблюдение на ОП НОИР (май 2015 г.)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46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80257"/>
            <a:ext cx="10858995" cy="4710546"/>
          </a:xfrm>
        </p:spPr>
        <p:txBody>
          <a:bodyPr>
            <a:normAutofit fontScale="92500" lnSpcReduction="10000"/>
          </a:bodyPr>
          <a:lstStyle/>
          <a:p>
            <a:pPr lvl="0">
              <a:lnSpc>
                <a:spcPct val="110000"/>
              </a:lnSpc>
            </a:pPr>
            <a:r>
              <a:rPr lang="bg-BG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Центрове за върхови постижения и за компетентност;</a:t>
            </a:r>
          </a:p>
          <a:p>
            <a:pPr lvl="0">
              <a:lnSpc>
                <a:spcPct val="110000"/>
              </a:lnSpc>
            </a:pPr>
            <a:r>
              <a:rPr lang="bg-BG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Регионални научни центрове и уникални инфраструктури;</a:t>
            </a:r>
          </a:p>
          <a:p>
            <a:pPr lvl="0">
              <a:lnSpc>
                <a:spcPct val="110000"/>
              </a:lnSpc>
            </a:pPr>
            <a:r>
              <a:rPr lang="bg-BG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Включване в Европейски научни и технологични мрежи</a:t>
            </a:r>
          </a:p>
          <a:p>
            <a:pPr marL="0" lvl="0" indent="0">
              <a:lnSpc>
                <a:spcPct val="110000"/>
              </a:lnSpc>
              <a:buNone/>
            </a:pPr>
            <a:endParaRPr lang="en-GB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Професионално образование (2-3 пилотни проекта);</a:t>
            </a:r>
          </a:p>
          <a:p>
            <a:pPr lvl="0">
              <a:lnSpc>
                <a:spcPct val="11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Подкрепа за млади педагози и преквалификация на учители;</a:t>
            </a:r>
          </a:p>
          <a:p>
            <a:pPr lvl="0">
              <a:lnSpc>
                <a:spcPct val="11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Кариерно ориентиране във висшето образование;</a:t>
            </a:r>
          </a:p>
          <a:p>
            <a:pPr lvl="0">
              <a:lnSpc>
                <a:spcPct val="11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Подкрепа за млади учени и преподаватели във ВУ;</a:t>
            </a:r>
          </a:p>
          <a:p>
            <a:pPr lvl="0">
              <a:lnSpc>
                <a:spcPct val="110000"/>
              </a:lnSpc>
            </a:pPr>
            <a:r>
              <a:rPr lang="bg-BG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Ограмотяване на възрастни.</a:t>
            </a:r>
          </a:p>
          <a:p>
            <a:pPr lvl="0">
              <a:lnSpc>
                <a:spcPct val="110000"/>
              </a:lnSpc>
            </a:pPr>
            <a:endParaRPr lang="bg-BG" b="1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166" descr="C:\Users\a.radeva\Desktop\GDSFMOP\LOGA\OP_nauka_logo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576" y="115694"/>
            <a:ext cx="2611737" cy="68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18802" y="145249"/>
            <a:ext cx="8190807" cy="14381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bg-BG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Предстои одобрение на операции на следващи заседания на Комитета за наблюдение на ОП НОИР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47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>
            <a:spLocks/>
          </p:cNvSpPr>
          <p:nvPr/>
        </p:nvSpPr>
        <p:spPr bwMode="auto">
          <a:xfrm>
            <a:off x="2142310" y="2133600"/>
            <a:ext cx="8499564" cy="3877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/>
          <a:p>
            <a:pPr algn="r" eaLnBrk="1" hangingPunct="1">
              <a:lnSpc>
                <a:spcPct val="90000"/>
              </a:lnSpc>
              <a:defRPr/>
            </a:pPr>
            <a:endParaRPr lang="bg-BG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charset="0"/>
            </a:endParaRPr>
          </a:p>
        </p:txBody>
      </p:sp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6065839" y="5979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bg-BG" altLang="bg-BG"/>
          </a:p>
        </p:txBody>
      </p:sp>
      <p:pic>
        <p:nvPicPr>
          <p:cNvPr id="4100" name="Picture 6" descr="logo m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5" y="246064"/>
            <a:ext cx="3240088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http://sf.mon.bg/img/logo_eu_r_dva_fond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55" y="201614"/>
            <a:ext cx="25479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24544" y="3040826"/>
            <a:ext cx="8317330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2813">
              <a:lnSpc>
                <a:spcPct val="90000"/>
              </a:lnSpc>
              <a:defRPr/>
            </a:pPr>
            <a:r>
              <a:rPr lang="bg-BG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БЛАГОДАРЯ ЗА ВНИМАНИЕТО!</a:t>
            </a:r>
            <a:endParaRPr 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53051" y="5822071"/>
            <a:ext cx="45197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web: </a:t>
            </a:r>
            <a:r>
              <a:rPr lang="en-US" sz="3200" b="1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http://sf.mon.bg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0581" y="246064"/>
            <a:ext cx="2597121" cy="810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6038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pt0000003">
  <a:themeElements>
    <a:clrScheme name="Ppt0000003 1">
      <a:dk1>
        <a:srgbClr val="050595"/>
      </a:dk1>
      <a:lt1>
        <a:srgbClr val="FFFFFF"/>
      </a:lt1>
      <a:dk2>
        <a:srgbClr val="000000"/>
      </a:dk2>
      <a:lt2>
        <a:srgbClr val="FFFF99"/>
      </a:lt2>
      <a:accent1>
        <a:srgbClr val="FFC000"/>
      </a:accent1>
      <a:accent2>
        <a:srgbClr val="3497AE"/>
      </a:accent2>
      <a:accent3>
        <a:srgbClr val="AAAAAA"/>
      </a:accent3>
      <a:accent4>
        <a:srgbClr val="DADADA"/>
      </a:accent4>
      <a:accent5>
        <a:srgbClr val="FFDCAA"/>
      </a:accent5>
      <a:accent6>
        <a:srgbClr val="2E889D"/>
      </a:accent6>
      <a:hlink>
        <a:srgbClr val="F3EB4F"/>
      </a:hlink>
      <a:folHlink>
        <a:srgbClr val="7DDDFF"/>
      </a:folHlink>
    </a:clrScheme>
    <a:fontScheme name="Ppt0000003">
      <a:majorFont>
        <a:latin typeface="Calibri"/>
        <a:ea typeface=""/>
        <a:cs typeface="Arial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pt0000003 1">
        <a:dk1>
          <a:srgbClr val="050595"/>
        </a:dk1>
        <a:lt1>
          <a:srgbClr val="FFFFFF"/>
        </a:lt1>
        <a:dk2>
          <a:srgbClr val="000000"/>
        </a:dk2>
        <a:lt2>
          <a:srgbClr val="FFFF99"/>
        </a:lt2>
        <a:accent1>
          <a:srgbClr val="FFC000"/>
        </a:accent1>
        <a:accent2>
          <a:srgbClr val="3497AE"/>
        </a:accent2>
        <a:accent3>
          <a:srgbClr val="AAAAAA"/>
        </a:accent3>
        <a:accent4>
          <a:srgbClr val="DADADA"/>
        </a:accent4>
        <a:accent5>
          <a:srgbClr val="FFDCAA"/>
        </a:accent5>
        <a:accent6>
          <a:srgbClr val="2E889D"/>
        </a:accent6>
        <a:hlink>
          <a:srgbClr val="F3EB4F"/>
        </a:hlink>
        <a:folHlink>
          <a:srgbClr val="7DDD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Ppt0000003">
  <a:themeElements>
    <a:clrScheme name="Ppt0000003 1">
      <a:dk1>
        <a:srgbClr val="050595"/>
      </a:dk1>
      <a:lt1>
        <a:srgbClr val="FFFFFF"/>
      </a:lt1>
      <a:dk2>
        <a:srgbClr val="000000"/>
      </a:dk2>
      <a:lt2>
        <a:srgbClr val="FFFF99"/>
      </a:lt2>
      <a:accent1>
        <a:srgbClr val="FFC000"/>
      </a:accent1>
      <a:accent2>
        <a:srgbClr val="3497AE"/>
      </a:accent2>
      <a:accent3>
        <a:srgbClr val="AAAAAA"/>
      </a:accent3>
      <a:accent4>
        <a:srgbClr val="DADADA"/>
      </a:accent4>
      <a:accent5>
        <a:srgbClr val="FFDCAA"/>
      </a:accent5>
      <a:accent6>
        <a:srgbClr val="2E889D"/>
      </a:accent6>
      <a:hlink>
        <a:srgbClr val="F3EB4F"/>
      </a:hlink>
      <a:folHlink>
        <a:srgbClr val="7DDDFF"/>
      </a:folHlink>
    </a:clrScheme>
    <a:fontScheme name="Ppt0000003">
      <a:majorFont>
        <a:latin typeface="Calibri"/>
        <a:ea typeface=""/>
        <a:cs typeface="Arial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pt0000003 1">
        <a:dk1>
          <a:srgbClr val="050595"/>
        </a:dk1>
        <a:lt1>
          <a:srgbClr val="FFFFFF"/>
        </a:lt1>
        <a:dk2>
          <a:srgbClr val="000000"/>
        </a:dk2>
        <a:lt2>
          <a:srgbClr val="FFFF99"/>
        </a:lt2>
        <a:accent1>
          <a:srgbClr val="FFC000"/>
        </a:accent1>
        <a:accent2>
          <a:srgbClr val="3497AE"/>
        </a:accent2>
        <a:accent3>
          <a:srgbClr val="AAAAAA"/>
        </a:accent3>
        <a:accent4>
          <a:srgbClr val="DADADA"/>
        </a:accent4>
        <a:accent5>
          <a:srgbClr val="FFDCAA"/>
        </a:accent5>
        <a:accent6>
          <a:srgbClr val="2E889D"/>
        </a:accent6>
        <a:hlink>
          <a:srgbClr val="F3EB4F"/>
        </a:hlink>
        <a:folHlink>
          <a:srgbClr val="7DDD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1739</TotalTime>
  <Words>1684</Words>
  <Application>Microsoft Office PowerPoint</Application>
  <PresentationFormat>Widescreen</PresentationFormat>
  <Paragraphs>222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Arial</vt:lpstr>
      <vt:lpstr>Calibri</vt:lpstr>
      <vt:lpstr>Calibri Light</vt:lpstr>
      <vt:lpstr>Wingdings</vt:lpstr>
      <vt:lpstr>Office Theme</vt:lpstr>
      <vt:lpstr>Ppt0000003</vt:lpstr>
      <vt:lpstr>1_Ppt0000003</vt:lpstr>
      <vt:lpstr>Diseño predeterminado</vt:lpstr>
      <vt:lpstr>1_Office Theme</vt:lpstr>
      <vt:lpstr>2_Office Theme</vt:lpstr>
      <vt:lpstr>PowerPoint Presentation</vt:lpstr>
      <vt:lpstr>Европейски контекст</vt:lpstr>
      <vt:lpstr>Национален контекст</vt:lpstr>
      <vt:lpstr>Приоритетни оси на ОП:</vt:lpstr>
      <vt:lpstr>Приоритетна ос 1:  Научни изследвания и технологично развитие </vt:lpstr>
      <vt:lpstr> Всички дейности в ПО 1 ще бъдат в приоритетните направления на ИСИС : </vt:lpstr>
      <vt:lpstr> Важни проблеми, по които се работи с други институции: </vt:lpstr>
      <vt:lpstr> СЦ 1 Развитие на върхови и пазарно-ориентирани научни изследвания </vt:lpstr>
      <vt:lpstr>PowerPoint Presentation</vt:lpstr>
      <vt:lpstr>ЕТАПИ НА ФИНАНСИРАНЕ</vt:lpstr>
      <vt:lpstr>Етап 1</vt:lpstr>
      <vt:lpstr>Етап 2</vt:lpstr>
      <vt:lpstr> СЦ 2 Научен капацитет извън София-град (110 млн. лв.) </vt:lpstr>
      <vt:lpstr> СЦ 3 Международно сътрудничество (100 млн. лв.) </vt:lpstr>
      <vt:lpstr>PowerPoint Presentation</vt:lpstr>
      <vt:lpstr>PowerPoint Presentation</vt:lpstr>
      <vt:lpstr> Препоръки при подготовката на проектите: </vt:lpstr>
      <vt:lpstr> Въпроси и коментари по Приоритетна ос 1 ?! </vt:lpstr>
      <vt:lpstr>Приоритетна ос 2:  Образование и учене през целия живот</vt:lpstr>
      <vt:lpstr>Приоритетна ос 2:  Образование и учене през целия живот</vt:lpstr>
      <vt:lpstr>Приоритетна ос 2:  Образование и учене през целия живот</vt:lpstr>
      <vt:lpstr>Приоритетна ос 2:  Образование и учене през целия живот</vt:lpstr>
      <vt:lpstr>Одобрени операции от Комитета за наблюдение на ОП НОИР (май 2015 г.)</vt:lpstr>
      <vt:lpstr>Приоритетна ос 3:   Образователна среда за активно социално приобщаване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Asen P Petrov</dc:creator>
  <cp:lastModifiedBy>Ani Radeva</cp:lastModifiedBy>
  <cp:revision>185</cp:revision>
  <dcterms:created xsi:type="dcterms:W3CDTF">2014-10-23T07:41:39Z</dcterms:created>
  <dcterms:modified xsi:type="dcterms:W3CDTF">2015-07-13T09:05:16Z</dcterms:modified>
</cp:coreProperties>
</file>