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9"/>
  </p:notesMasterIdLst>
  <p:handoutMasterIdLst>
    <p:handoutMasterId r:id="rId10"/>
  </p:handoutMasterIdLst>
  <p:sldIdLst>
    <p:sldId id="257" r:id="rId2"/>
    <p:sldId id="368" r:id="rId3"/>
    <p:sldId id="379" r:id="rId4"/>
    <p:sldId id="381" r:id="rId5"/>
    <p:sldId id="382" r:id="rId6"/>
    <p:sldId id="380" r:id="rId7"/>
    <p:sldId id="290" r:id="rId8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FFFFCC"/>
    <a:srgbClr val="FF6600"/>
    <a:srgbClr val="FFFFFF"/>
    <a:srgbClr val="008000"/>
    <a:srgbClr val="CC33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259ED1-0B5E-4123-B14C-23A4DEA938E7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CD04DE-1F27-4AD6-BD55-A78D2BEE1353}" type="pres">
      <dgm:prSet presAssocID="{D6259ED1-0B5E-4123-B14C-23A4DEA938E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1F3E83AC-4291-4786-B67B-1A231CA18E83}" type="presOf" srcId="{D6259ED1-0B5E-4123-B14C-23A4DEA938E7}" destId="{A4CD04DE-1F27-4AD6-BD55-A78D2BEE135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6CB129-65F0-4242-8FA8-B630C2DA730F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C49465-93E7-446C-9EC7-81FBE3490BF5}">
      <dgm:prSet phldrT="[Text]" custT="1"/>
      <dgm:spPr/>
      <dgm:t>
        <a:bodyPr/>
        <a:lstStyle/>
        <a:p>
          <a:r>
            <a:rPr lang="bg-BG" sz="1400" b="1" dirty="0" smtClean="0">
              <a:latin typeface="+mn-lt"/>
              <a:cs typeface="Calibri" panose="020F0502020204030204" pitchFamily="34" charset="0"/>
            </a:rPr>
            <a:t>Кандидати</a:t>
          </a:r>
          <a:endParaRPr lang="en-US" sz="1400" b="1" dirty="0">
            <a:latin typeface="+mn-lt"/>
            <a:cs typeface="Calibri" panose="020F0502020204030204" pitchFamily="34" charset="0"/>
          </a:endParaRPr>
        </a:p>
      </dgm:t>
    </dgm:pt>
    <dgm:pt modelId="{96DF044D-800F-4471-8C72-6B7568AF77C3}" type="parTrans" cxnId="{CD977331-BFF4-4888-8DB2-9CD03B1C76EA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9EB33E5C-E668-4410-9589-EEAE022C91F4}" type="sibTrans" cxnId="{CD977331-BFF4-4888-8DB2-9CD03B1C76EA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EAE82FA8-7142-4FE4-91F0-09259B017673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Министерството на образованието и науката</a:t>
          </a:r>
          <a:endParaRPr lang="en-US" sz="1400" dirty="0">
            <a:latin typeface="+mn-lt"/>
          </a:endParaRPr>
        </a:p>
      </dgm:t>
    </dgm:pt>
    <dgm:pt modelId="{38CBB95D-2012-4511-9D38-3232E53B6F00}" type="parTrans" cxnId="{08AEE3CD-614A-489C-9118-CFD05F8373DB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332A5D95-836D-4E7C-81AA-AB6E18F2BCC5}" type="sibTrans" cxnId="{08AEE3CD-614A-489C-9118-CFD05F8373DB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8554F116-C1D9-4FB6-A823-C59BB70B2565}">
      <dgm:prSet phldrT="[Text]" custT="1"/>
      <dgm:spPr/>
      <dgm:t>
        <a:bodyPr/>
        <a:lstStyle/>
        <a:p>
          <a:r>
            <a:rPr lang="bg-BG" sz="1400" b="1" dirty="0" smtClean="0">
              <a:latin typeface="+mn-lt"/>
              <a:cs typeface="Calibri" panose="020F0502020204030204" pitchFamily="34" charset="0"/>
            </a:rPr>
            <a:t>Асоциирани партньори</a:t>
          </a:r>
          <a:endParaRPr lang="en-US" sz="1400" b="1" dirty="0">
            <a:latin typeface="+mn-lt"/>
            <a:cs typeface="Calibri" panose="020F0502020204030204" pitchFamily="34" charset="0"/>
          </a:endParaRPr>
        </a:p>
      </dgm:t>
    </dgm:pt>
    <dgm:pt modelId="{847BCCD0-6719-401E-A170-AF5CB8BC6345}" type="parTrans" cxnId="{E5D92419-0944-4A2B-8715-6D3844E76CD1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022130FA-FC1D-40EE-9E1A-49E6E7B3C6CB}" type="sibTrans" cxnId="{E5D92419-0944-4A2B-8715-6D3844E76CD1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9E0B5B0D-0FE3-4CBF-9436-83BC04B90851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Национално представени организации на работниците и служителите и на работодателите в България</a:t>
          </a:r>
          <a:endParaRPr lang="en-US" sz="1400" dirty="0">
            <a:latin typeface="+mn-lt"/>
          </a:endParaRPr>
        </a:p>
      </dgm:t>
    </dgm:pt>
    <dgm:pt modelId="{A02703CD-E436-4EBD-B144-11FDF12AE2C7}" type="parTrans" cxnId="{FD8EAD37-30FD-4C5A-9565-6178466E261E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C955702F-AB6D-46FB-97E0-BD8E7F8149D7}" type="sibTrans" cxnId="{FD8EAD37-30FD-4C5A-9565-6178466E261E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AD8A5510-5397-40B7-9B91-E08996E6FD02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- Ученици от професионални гимназии, ученици от училища с паралелки за професионална подготовка;</a:t>
          </a:r>
          <a:endParaRPr lang="en-US" sz="1400" dirty="0">
            <a:latin typeface="+mn-lt"/>
          </a:endParaRPr>
        </a:p>
      </dgm:t>
    </dgm:pt>
    <dgm:pt modelId="{C1C0B54E-A567-419A-B191-0C238BFFEA75}" type="parTrans" cxnId="{69D8E467-2ED8-41B9-BB0A-7322FA89BA50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78BEFD86-9471-4563-BBEF-B0C56C04A91C}" type="sibTrans" cxnId="{69D8E467-2ED8-41B9-BB0A-7322FA89BA50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48BD6AE4-1EAD-4D4D-8C83-5D938BA17608}">
      <dgm:prSet phldrT="[Text]" custT="1"/>
      <dgm:spPr/>
      <dgm:t>
        <a:bodyPr/>
        <a:lstStyle/>
        <a:p>
          <a:r>
            <a:rPr lang="bg-BG" sz="1400" b="1" dirty="0" smtClean="0">
              <a:latin typeface="+mn-lt"/>
              <a:cs typeface="Calibri" panose="020F0502020204030204" pitchFamily="34" charset="0"/>
            </a:rPr>
            <a:t>Целеви групи</a:t>
          </a:r>
          <a:endParaRPr lang="en-US" sz="1400" b="1" dirty="0">
            <a:latin typeface="+mn-lt"/>
            <a:cs typeface="Calibri" panose="020F0502020204030204" pitchFamily="34" charset="0"/>
          </a:endParaRPr>
        </a:p>
      </dgm:t>
    </dgm:pt>
    <dgm:pt modelId="{C01B7894-4B53-4E6C-8464-FCB44AB5699E}" type="sibTrans" cxnId="{D7E5A86D-BC61-4B5E-8B36-9A9B97E678D7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9BF3DF93-278A-4C5E-9B2D-B6C4C3922A6C}" type="parTrans" cxnId="{D7E5A86D-BC61-4B5E-8B36-9A9B97E678D7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74B7926A-DF21-4309-B5F1-1F38660F7FA8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- Учители и други лица, извършващи професионална подготовка в системата на средното професионално образование и обучение;</a:t>
          </a:r>
          <a:endParaRPr lang="en-GB" sz="1400" dirty="0">
            <a:latin typeface="+mn-lt"/>
          </a:endParaRPr>
        </a:p>
      </dgm:t>
    </dgm:pt>
    <dgm:pt modelId="{1545F361-A5DD-44D4-A537-170760D17D03}" type="parTrans" cxnId="{B551E4E1-42DD-4055-B5B5-E5860804FD22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876334E5-1862-46CF-AF69-1BD5CD5A3171}" type="sibTrans" cxnId="{B551E4E1-42DD-4055-B5B5-E5860804FD22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346B96EB-3B43-4441-9660-83FD228B5C13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- Представители на предприятията;</a:t>
          </a:r>
          <a:endParaRPr lang="en-GB" sz="1400" dirty="0">
            <a:latin typeface="+mn-lt"/>
          </a:endParaRPr>
        </a:p>
      </dgm:t>
    </dgm:pt>
    <dgm:pt modelId="{894C5C42-D8A9-48B3-BB3B-EE8F7CAEC39D}" type="parTrans" cxnId="{2569639B-3F35-4570-94CA-1A82DAC1E28D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7A0DD7D4-83C5-4EC1-80E0-9981FE355F13}" type="sibTrans" cxnId="{2569639B-3F35-4570-94CA-1A82DAC1E28D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0568E472-0556-4107-A056-89AFD202E306}">
      <dgm:prSet phldrT="[Text]" custT="1"/>
      <dgm:spPr/>
      <dgm:t>
        <a:bodyPr/>
        <a:lstStyle/>
        <a:p>
          <a:r>
            <a:rPr lang="bg-BG" sz="1400" dirty="0" smtClean="0">
              <a:latin typeface="+mn-lt"/>
            </a:rPr>
            <a:t>- Р</a:t>
          </a:r>
          <a:r>
            <a:rPr lang="en-US" sz="1400" dirty="0" err="1" smtClean="0">
              <a:latin typeface="+mn-lt"/>
            </a:rPr>
            <a:t>одители</a:t>
          </a:r>
          <a:r>
            <a:rPr lang="en-US" sz="1400" dirty="0" smtClean="0">
              <a:latin typeface="+mn-lt"/>
            </a:rPr>
            <a:t>.</a:t>
          </a:r>
          <a:endParaRPr lang="en-GB" sz="1400" dirty="0">
            <a:latin typeface="+mn-lt"/>
          </a:endParaRPr>
        </a:p>
      </dgm:t>
    </dgm:pt>
    <dgm:pt modelId="{0AE0172E-C2B7-4655-924A-D97B4C5038BC}" type="parTrans" cxnId="{320A1158-11A0-447C-A17F-8C94A3121375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A81B90F0-B82A-4B30-99BE-4C987D3D9C61}" type="sibTrans" cxnId="{320A1158-11A0-447C-A17F-8C94A3121375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742BE71B-8565-4F4A-BF43-1971FB0684DA}">
      <dgm:prSet phldrT="[Text]" custT="1"/>
      <dgm:spPr/>
      <dgm:t>
        <a:bodyPr/>
        <a:lstStyle/>
        <a:p>
          <a:r>
            <a:rPr lang="bg-BG" sz="1400" smtClean="0">
              <a:latin typeface="+mn-lt"/>
            </a:rPr>
            <a:t> </a:t>
          </a:r>
          <a:endParaRPr lang="en-US" sz="1400">
            <a:latin typeface="+mn-lt"/>
          </a:endParaRPr>
        </a:p>
      </dgm:t>
    </dgm:pt>
    <dgm:pt modelId="{E7BE6F3D-57C4-4A43-9B8F-2E3B2F0C732C}" type="parTrans" cxnId="{B915B0E4-D14F-4ABE-9F06-C850D1EABC11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C1379B4F-B93E-4BDB-9842-85ED7F8E9564}" type="sibTrans" cxnId="{B915B0E4-D14F-4ABE-9F06-C850D1EABC11}">
      <dgm:prSet/>
      <dgm:spPr/>
      <dgm:t>
        <a:bodyPr/>
        <a:lstStyle/>
        <a:p>
          <a:endParaRPr lang="en-US" sz="1400">
            <a:latin typeface="+mn-lt"/>
          </a:endParaRPr>
        </a:p>
      </dgm:t>
    </dgm:pt>
    <dgm:pt modelId="{13BF1DCF-6535-49AE-A5F2-20B2395722C5}" type="pres">
      <dgm:prSet presAssocID="{DA6CB129-65F0-4242-8FA8-B630C2DA730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F1CD163-941E-45BD-99D8-D96259DCFD91}" type="pres">
      <dgm:prSet presAssocID="{94C49465-93E7-446C-9EC7-81FBE3490BF5}" presName="parentText1" presStyleLbl="node1" presStyleIdx="0" presStyleCnt="3" custScaleY="106902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724896-D5E0-4AA5-B04B-5C3309EBC3C9}" type="pres">
      <dgm:prSet presAssocID="{94C49465-93E7-446C-9EC7-81FBE3490BF5}" presName="childText1" presStyleLbl="solidAlignAcc1" presStyleIdx="0" presStyleCnt="3" custLinFactNeighborX="662" custLinFactNeighborY="-18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4728B-B31F-440B-9579-790192A6EFA7}" type="pres">
      <dgm:prSet presAssocID="{8554F116-C1D9-4FB6-A823-C59BB70B2565}" presName="parentText2" presStyleLbl="node1" presStyleIdx="1" presStyleCnt="3" custScaleX="103183" custLinFactNeighborX="-4254" custLinFactNeighborY="1404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D1A844-FFB5-4110-B8F9-79D568FD8EB0}" type="pres">
      <dgm:prSet presAssocID="{8554F116-C1D9-4FB6-A823-C59BB70B2565}" presName="childText2" presStyleLbl="solidAlignAcc1" presStyleIdx="1" presStyleCnt="3" custLinFactNeighborX="-12868" custLinFactNeighborY="-10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2D5353-5144-4204-9696-EAB57D0ACB9F}" type="pres">
      <dgm:prSet presAssocID="{48BD6AE4-1EAD-4D4D-8C83-5D938BA17608}" presName="parentText3" presStyleLbl="node1" presStyleIdx="2" presStyleCnt="3" custLinFactNeighborX="-10129" custLinFactNeighborY="818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9394C-58B3-4DBB-B150-CF7A1BE4B3A3}" type="pres">
      <dgm:prSet presAssocID="{48BD6AE4-1EAD-4D4D-8C83-5D938BA17608}" presName="childText3" presStyleLbl="solidAlignAcc1" presStyleIdx="2" presStyleCnt="3" custScaleY="120612" custLinFactNeighborX="-11916" custLinFactNeighborY="111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8129D9-7D53-4847-B424-3D1D242D2B51}" type="presOf" srcId="{9E0B5B0D-0FE3-4CBF-9436-83BC04B90851}" destId="{2BD1A844-FFB5-4110-B8F9-79D568FD8EB0}" srcOrd="0" destOrd="0" presId="urn:microsoft.com/office/officeart/2009/3/layout/IncreasingArrowsProcess"/>
    <dgm:cxn modelId="{3507C210-B65B-4E4C-9972-FB626EAD8724}" type="presOf" srcId="{0568E472-0556-4107-A056-89AFD202E306}" destId="{A9E9394C-58B3-4DBB-B150-CF7A1BE4B3A3}" srcOrd="0" destOrd="3" presId="urn:microsoft.com/office/officeart/2009/3/layout/IncreasingArrowsProcess"/>
    <dgm:cxn modelId="{173CB796-7BD9-407D-8834-2DF1DA253444}" type="presOf" srcId="{742BE71B-8565-4F4A-BF43-1971FB0684DA}" destId="{A9E9394C-58B3-4DBB-B150-CF7A1BE4B3A3}" srcOrd="0" destOrd="4" presId="urn:microsoft.com/office/officeart/2009/3/layout/IncreasingArrowsProcess"/>
    <dgm:cxn modelId="{69D8E467-2ED8-41B9-BB0A-7322FA89BA50}" srcId="{48BD6AE4-1EAD-4D4D-8C83-5D938BA17608}" destId="{AD8A5510-5397-40B7-9B91-E08996E6FD02}" srcOrd="0" destOrd="0" parTransId="{C1C0B54E-A567-419A-B191-0C238BFFEA75}" sibTransId="{78BEFD86-9471-4563-BBEF-B0C56C04A91C}"/>
    <dgm:cxn modelId="{E5D92419-0944-4A2B-8715-6D3844E76CD1}" srcId="{DA6CB129-65F0-4242-8FA8-B630C2DA730F}" destId="{8554F116-C1D9-4FB6-A823-C59BB70B2565}" srcOrd="1" destOrd="0" parTransId="{847BCCD0-6719-401E-A170-AF5CB8BC6345}" sibTransId="{022130FA-FC1D-40EE-9E1A-49E6E7B3C6CB}"/>
    <dgm:cxn modelId="{08AEE3CD-614A-489C-9118-CFD05F8373DB}" srcId="{94C49465-93E7-446C-9EC7-81FBE3490BF5}" destId="{EAE82FA8-7142-4FE4-91F0-09259B017673}" srcOrd="0" destOrd="0" parTransId="{38CBB95D-2012-4511-9D38-3232E53B6F00}" sibTransId="{332A5D95-836D-4E7C-81AA-AB6E18F2BCC5}"/>
    <dgm:cxn modelId="{D7E5A86D-BC61-4B5E-8B36-9A9B97E678D7}" srcId="{DA6CB129-65F0-4242-8FA8-B630C2DA730F}" destId="{48BD6AE4-1EAD-4D4D-8C83-5D938BA17608}" srcOrd="2" destOrd="0" parTransId="{9BF3DF93-278A-4C5E-9B2D-B6C4C3922A6C}" sibTransId="{C01B7894-4B53-4E6C-8464-FCB44AB5699E}"/>
    <dgm:cxn modelId="{2F04F540-7B86-4B97-9E03-3DA107F3085E}" type="presOf" srcId="{DA6CB129-65F0-4242-8FA8-B630C2DA730F}" destId="{13BF1DCF-6535-49AE-A5F2-20B2395722C5}" srcOrd="0" destOrd="0" presId="urn:microsoft.com/office/officeart/2009/3/layout/IncreasingArrowsProcess"/>
    <dgm:cxn modelId="{320A1158-11A0-447C-A17F-8C94A3121375}" srcId="{48BD6AE4-1EAD-4D4D-8C83-5D938BA17608}" destId="{0568E472-0556-4107-A056-89AFD202E306}" srcOrd="3" destOrd="0" parTransId="{0AE0172E-C2B7-4655-924A-D97B4C5038BC}" sibTransId="{A81B90F0-B82A-4B30-99BE-4C987D3D9C61}"/>
    <dgm:cxn modelId="{7F06144A-0D14-45E6-860C-8B8B194F2985}" type="presOf" srcId="{94C49465-93E7-446C-9EC7-81FBE3490BF5}" destId="{3F1CD163-941E-45BD-99D8-D96259DCFD91}" srcOrd="0" destOrd="0" presId="urn:microsoft.com/office/officeart/2009/3/layout/IncreasingArrowsProcess"/>
    <dgm:cxn modelId="{623E22B5-E15C-4E0D-A6A9-855EB1E92E93}" type="presOf" srcId="{48BD6AE4-1EAD-4D4D-8C83-5D938BA17608}" destId="{A92D5353-5144-4204-9696-EAB57D0ACB9F}" srcOrd="0" destOrd="0" presId="urn:microsoft.com/office/officeart/2009/3/layout/IncreasingArrowsProcess"/>
    <dgm:cxn modelId="{09DC7036-9D21-4181-8E58-E3B42D1176C5}" type="presOf" srcId="{346B96EB-3B43-4441-9660-83FD228B5C13}" destId="{A9E9394C-58B3-4DBB-B150-CF7A1BE4B3A3}" srcOrd="0" destOrd="2" presId="urn:microsoft.com/office/officeart/2009/3/layout/IncreasingArrowsProcess"/>
    <dgm:cxn modelId="{CD977331-BFF4-4888-8DB2-9CD03B1C76EA}" srcId="{DA6CB129-65F0-4242-8FA8-B630C2DA730F}" destId="{94C49465-93E7-446C-9EC7-81FBE3490BF5}" srcOrd="0" destOrd="0" parTransId="{96DF044D-800F-4471-8C72-6B7568AF77C3}" sibTransId="{9EB33E5C-E668-4410-9589-EEAE022C91F4}"/>
    <dgm:cxn modelId="{3B9D5DD4-4B4A-4701-BB69-18D4C97084EF}" type="presOf" srcId="{74B7926A-DF21-4309-B5F1-1F38660F7FA8}" destId="{A9E9394C-58B3-4DBB-B150-CF7A1BE4B3A3}" srcOrd="0" destOrd="1" presId="urn:microsoft.com/office/officeart/2009/3/layout/IncreasingArrowsProcess"/>
    <dgm:cxn modelId="{2569639B-3F35-4570-94CA-1A82DAC1E28D}" srcId="{48BD6AE4-1EAD-4D4D-8C83-5D938BA17608}" destId="{346B96EB-3B43-4441-9660-83FD228B5C13}" srcOrd="2" destOrd="0" parTransId="{894C5C42-D8A9-48B3-BB3B-EE8F7CAEC39D}" sibTransId="{7A0DD7D4-83C5-4EC1-80E0-9981FE355F13}"/>
    <dgm:cxn modelId="{B551E4E1-42DD-4055-B5B5-E5860804FD22}" srcId="{48BD6AE4-1EAD-4D4D-8C83-5D938BA17608}" destId="{74B7926A-DF21-4309-B5F1-1F38660F7FA8}" srcOrd="1" destOrd="0" parTransId="{1545F361-A5DD-44D4-A537-170760D17D03}" sibTransId="{876334E5-1862-46CF-AF69-1BD5CD5A3171}"/>
    <dgm:cxn modelId="{31FD1EA7-215B-4503-A365-469838C2E328}" type="presOf" srcId="{EAE82FA8-7142-4FE4-91F0-09259B017673}" destId="{BE724896-D5E0-4AA5-B04B-5C3309EBC3C9}" srcOrd="0" destOrd="0" presId="urn:microsoft.com/office/officeart/2009/3/layout/IncreasingArrowsProcess"/>
    <dgm:cxn modelId="{FD8EAD37-30FD-4C5A-9565-6178466E261E}" srcId="{8554F116-C1D9-4FB6-A823-C59BB70B2565}" destId="{9E0B5B0D-0FE3-4CBF-9436-83BC04B90851}" srcOrd="0" destOrd="0" parTransId="{A02703CD-E436-4EBD-B144-11FDF12AE2C7}" sibTransId="{C955702F-AB6D-46FB-97E0-BD8E7F8149D7}"/>
    <dgm:cxn modelId="{B915B0E4-D14F-4ABE-9F06-C850D1EABC11}" srcId="{48BD6AE4-1EAD-4D4D-8C83-5D938BA17608}" destId="{742BE71B-8565-4F4A-BF43-1971FB0684DA}" srcOrd="4" destOrd="0" parTransId="{E7BE6F3D-57C4-4A43-9B8F-2E3B2F0C732C}" sibTransId="{C1379B4F-B93E-4BDB-9842-85ED7F8E9564}"/>
    <dgm:cxn modelId="{8CC8B662-0513-467A-8027-4C07DA7A375E}" type="presOf" srcId="{AD8A5510-5397-40B7-9B91-E08996E6FD02}" destId="{A9E9394C-58B3-4DBB-B150-CF7A1BE4B3A3}" srcOrd="0" destOrd="0" presId="urn:microsoft.com/office/officeart/2009/3/layout/IncreasingArrowsProcess"/>
    <dgm:cxn modelId="{D67581F3-37E8-4A7B-962D-FF099A19CA07}" type="presOf" srcId="{8554F116-C1D9-4FB6-A823-C59BB70B2565}" destId="{2594728B-B31F-440B-9579-790192A6EFA7}" srcOrd="0" destOrd="0" presId="urn:microsoft.com/office/officeart/2009/3/layout/IncreasingArrowsProcess"/>
    <dgm:cxn modelId="{6514E5E9-71AE-4184-B297-2C983DBC3A3F}" type="presParOf" srcId="{13BF1DCF-6535-49AE-A5F2-20B2395722C5}" destId="{3F1CD163-941E-45BD-99D8-D96259DCFD91}" srcOrd="0" destOrd="0" presId="urn:microsoft.com/office/officeart/2009/3/layout/IncreasingArrowsProcess"/>
    <dgm:cxn modelId="{6C5F9A13-4D68-4C1D-A2EF-0D48EB7CB3D6}" type="presParOf" srcId="{13BF1DCF-6535-49AE-A5F2-20B2395722C5}" destId="{BE724896-D5E0-4AA5-B04B-5C3309EBC3C9}" srcOrd="1" destOrd="0" presId="urn:microsoft.com/office/officeart/2009/3/layout/IncreasingArrowsProcess"/>
    <dgm:cxn modelId="{31518D3A-83A2-4861-A52C-7798D3D8F258}" type="presParOf" srcId="{13BF1DCF-6535-49AE-A5F2-20B2395722C5}" destId="{2594728B-B31F-440B-9579-790192A6EFA7}" srcOrd="2" destOrd="0" presId="urn:microsoft.com/office/officeart/2009/3/layout/IncreasingArrowsProcess"/>
    <dgm:cxn modelId="{23603590-49EB-46CC-B253-B30CB7687F5E}" type="presParOf" srcId="{13BF1DCF-6535-49AE-A5F2-20B2395722C5}" destId="{2BD1A844-FFB5-4110-B8F9-79D568FD8EB0}" srcOrd="3" destOrd="0" presId="urn:microsoft.com/office/officeart/2009/3/layout/IncreasingArrowsProcess"/>
    <dgm:cxn modelId="{2162175C-72C1-499F-86F9-D8FD0F3F71B2}" type="presParOf" srcId="{13BF1DCF-6535-49AE-A5F2-20B2395722C5}" destId="{A92D5353-5144-4204-9696-EAB57D0ACB9F}" srcOrd="4" destOrd="0" presId="urn:microsoft.com/office/officeart/2009/3/layout/IncreasingArrowsProcess"/>
    <dgm:cxn modelId="{87691298-5351-42EC-BD09-EE847AF807C9}" type="presParOf" srcId="{13BF1DCF-6535-49AE-A5F2-20B2395722C5}" destId="{A9E9394C-58B3-4DBB-B150-CF7A1BE4B3A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CE23DA-062A-4409-A071-1071877F57C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7C04CD-FC41-4279-A38B-7BCB143566ED}">
      <dgm:prSet phldrT="[Text]" custT="1"/>
      <dgm:spPr/>
      <dgm:t>
        <a:bodyPr/>
        <a:lstStyle/>
        <a:p>
          <a:r>
            <a:rPr lang="bg-BG" sz="1600" b="1" u="sng" dirty="0" smtClean="0"/>
            <a:t>Мерки за подкрепа на </a:t>
          </a:r>
          <a:r>
            <a:rPr lang="bg-BG" sz="1600" b="1" u="sng" dirty="0" smtClean="0"/>
            <a:t>училищата</a:t>
          </a:r>
          <a:r>
            <a:rPr lang="bg-BG" sz="1600" b="1" dirty="0" smtClean="0"/>
            <a:t> </a:t>
          </a:r>
          <a:r>
            <a:rPr lang="bg-BG" sz="1600" b="1" dirty="0" smtClean="0"/>
            <a:t>– </a:t>
          </a:r>
          <a:r>
            <a:rPr lang="bg-BG" sz="1600" b="0" dirty="0" smtClean="0"/>
            <a:t>квалификация на </a:t>
          </a:r>
          <a:r>
            <a:rPr lang="bg-BG" sz="1600" dirty="0" smtClean="0"/>
            <a:t>учителите и преподавателите по професионална подготовка; оборудване; учебни помагала и материали</a:t>
          </a:r>
          <a:endParaRPr lang="en-US" sz="1600" dirty="0"/>
        </a:p>
      </dgm:t>
    </dgm:pt>
    <dgm:pt modelId="{C1F3578E-C313-4F69-93F7-A07867F56D93}" type="sibTrans" cxnId="{434C107B-24D2-4CC6-87CF-4FE9A5B98240}">
      <dgm:prSet/>
      <dgm:spPr/>
      <dgm:t>
        <a:bodyPr/>
        <a:lstStyle/>
        <a:p>
          <a:endParaRPr lang="en-US"/>
        </a:p>
      </dgm:t>
    </dgm:pt>
    <dgm:pt modelId="{7269342D-2489-4D7C-8E9A-C17F9E81170F}" type="parTrans" cxnId="{434C107B-24D2-4CC6-87CF-4FE9A5B98240}">
      <dgm:prSet/>
      <dgm:spPr/>
      <dgm:t>
        <a:bodyPr/>
        <a:lstStyle/>
        <a:p>
          <a:endParaRPr lang="en-US"/>
        </a:p>
      </dgm:t>
    </dgm:pt>
    <dgm:pt modelId="{91498BBD-6A2F-4A6C-95D7-A2643F1DB7C6}">
      <dgm:prSet phldrT="[Text]"/>
      <dgm:spPr/>
      <dgm:t>
        <a:bodyPr/>
        <a:lstStyle/>
        <a:p>
          <a:r>
            <a:rPr lang="bg-BG" b="1" u="sng" dirty="0" smtClean="0"/>
            <a:t>Мерки за подкрепа на учениците </a:t>
          </a:r>
          <a:r>
            <a:rPr lang="bg-BG" b="1" dirty="0" smtClean="0"/>
            <a:t>- </a:t>
          </a:r>
          <a:r>
            <a:rPr lang="bg-BG" dirty="0" smtClean="0"/>
            <a:t>„пробно стажуване“; допълнителни занимания по професионална подготовка; </a:t>
          </a:r>
          <a:endParaRPr lang="en-US" dirty="0"/>
        </a:p>
      </dgm:t>
    </dgm:pt>
    <dgm:pt modelId="{AD619BA9-A8A3-43F1-B5AA-395E65961095}" type="parTrans" cxnId="{9DC81043-3C8E-4544-A886-99BB7AFB8262}">
      <dgm:prSet/>
      <dgm:spPr/>
      <dgm:t>
        <a:bodyPr/>
        <a:lstStyle/>
        <a:p>
          <a:endParaRPr lang="en-US"/>
        </a:p>
      </dgm:t>
    </dgm:pt>
    <dgm:pt modelId="{8F195777-994F-4586-80B7-3FDDC4306ACC}" type="sibTrans" cxnId="{9DC81043-3C8E-4544-A886-99BB7AFB8262}">
      <dgm:prSet/>
      <dgm:spPr/>
      <dgm:t>
        <a:bodyPr/>
        <a:lstStyle/>
        <a:p>
          <a:endParaRPr lang="en-US"/>
        </a:p>
      </dgm:t>
    </dgm:pt>
    <dgm:pt modelId="{DADBEA70-6174-436A-9364-78C86ABFBD86}">
      <dgm:prSet phldrT="[Text]"/>
      <dgm:spPr/>
      <dgm:t>
        <a:bodyPr/>
        <a:lstStyle/>
        <a:p>
          <a:r>
            <a:rPr lang="bg-BG" b="1" u="sng" dirty="0" smtClean="0"/>
            <a:t>Мерки за подкрепа на родителите </a:t>
          </a:r>
          <a:r>
            <a:rPr lang="bg-BG" b="0" u="none" dirty="0" smtClean="0"/>
            <a:t>- р</a:t>
          </a:r>
          <a:r>
            <a:rPr lang="bg-BG" dirty="0" smtClean="0"/>
            <a:t>абота със заинтересованите страни за подобряване на връзката ученик – училище – работодател</a:t>
          </a:r>
          <a:endParaRPr lang="en-US" dirty="0"/>
        </a:p>
      </dgm:t>
    </dgm:pt>
    <dgm:pt modelId="{5E4DFE9A-ACEB-4088-8ADD-D918945BB140}" type="parTrans" cxnId="{BE2F19DC-7FEC-457D-AACC-E651FD6DBA00}">
      <dgm:prSet/>
      <dgm:spPr/>
      <dgm:t>
        <a:bodyPr/>
        <a:lstStyle/>
        <a:p>
          <a:endParaRPr lang="en-US"/>
        </a:p>
      </dgm:t>
    </dgm:pt>
    <dgm:pt modelId="{47CB4101-FCFD-4D2C-B044-8D5F69D5D6BE}" type="sibTrans" cxnId="{BE2F19DC-7FEC-457D-AACC-E651FD6DBA00}">
      <dgm:prSet/>
      <dgm:spPr/>
      <dgm:t>
        <a:bodyPr/>
        <a:lstStyle/>
        <a:p>
          <a:endParaRPr lang="en-US"/>
        </a:p>
      </dgm:t>
    </dgm:pt>
    <dgm:pt modelId="{421DBFAA-C96B-4AD8-B62D-6A9EB8979237}">
      <dgm:prSet phldrT="[Text]"/>
      <dgm:spPr/>
      <dgm:t>
        <a:bodyPr/>
        <a:lstStyle/>
        <a:p>
          <a:r>
            <a:rPr lang="bg-BG" b="1" u="sng" dirty="0" smtClean="0"/>
            <a:t>Мерки за подкрепа на работодателите </a:t>
          </a:r>
          <a:r>
            <a:rPr lang="bg-BG" b="1" dirty="0" smtClean="0"/>
            <a:t>- </a:t>
          </a:r>
          <a:r>
            <a:rPr lang="bg-BG" b="0" u="none" dirty="0" smtClean="0"/>
            <a:t>о</a:t>
          </a:r>
          <a:r>
            <a:rPr lang="bg-BG" u="none" dirty="0" smtClean="0"/>
            <a:t>бучения и възнаграждения на наставници; информационни </a:t>
          </a:r>
          <a:r>
            <a:rPr lang="bg-BG" dirty="0" smtClean="0"/>
            <a:t>кампании за нормативните изисквания за участие в дуална система на обучение.</a:t>
          </a:r>
          <a:endParaRPr lang="en-US" dirty="0"/>
        </a:p>
      </dgm:t>
    </dgm:pt>
    <dgm:pt modelId="{48418DCA-2986-4B58-9830-B678D7E0C9B2}" type="parTrans" cxnId="{4D4667A4-8F2B-46A5-BF69-67F6BCF068CB}">
      <dgm:prSet/>
      <dgm:spPr/>
      <dgm:t>
        <a:bodyPr/>
        <a:lstStyle/>
        <a:p>
          <a:endParaRPr lang="en-US"/>
        </a:p>
      </dgm:t>
    </dgm:pt>
    <dgm:pt modelId="{20978693-21C3-44A1-A19D-AFC0176E7A6D}" type="sibTrans" cxnId="{4D4667A4-8F2B-46A5-BF69-67F6BCF068CB}">
      <dgm:prSet/>
      <dgm:spPr/>
      <dgm:t>
        <a:bodyPr/>
        <a:lstStyle/>
        <a:p>
          <a:endParaRPr lang="en-US"/>
        </a:p>
      </dgm:t>
    </dgm:pt>
    <dgm:pt modelId="{1F561879-A17B-46EE-BD2C-BB973D480A74}">
      <dgm:prSet phldrT="[Text]"/>
      <dgm:spPr/>
      <dgm:t>
        <a:bodyPr/>
        <a:lstStyle/>
        <a:p>
          <a:r>
            <a:rPr lang="bg-BG" b="1" u="sng" dirty="0" smtClean="0"/>
            <a:t>Мерки за подкрепа на образователната система </a:t>
          </a:r>
          <a:r>
            <a:rPr lang="bg-BG" b="1" dirty="0" smtClean="0"/>
            <a:t>- </a:t>
          </a:r>
          <a:r>
            <a:rPr lang="bg-BG" b="0" dirty="0" smtClean="0"/>
            <a:t>р</a:t>
          </a:r>
          <a:r>
            <a:rPr lang="bg-BG" dirty="0" smtClean="0"/>
            <a:t>азработване на учебни планове, учебни програми, национални изпитни програми;</a:t>
          </a:r>
          <a:endParaRPr lang="en-US" dirty="0"/>
        </a:p>
      </dgm:t>
    </dgm:pt>
    <dgm:pt modelId="{5DC28033-0D86-442B-8C6C-90EA9E1AEAB2}" type="parTrans" cxnId="{12A8049D-6931-474E-A021-5B7C9B81C62F}">
      <dgm:prSet/>
      <dgm:spPr/>
      <dgm:t>
        <a:bodyPr/>
        <a:lstStyle/>
        <a:p>
          <a:endParaRPr lang="en-US"/>
        </a:p>
      </dgm:t>
    </dgm:pt>
    <dgm:pt modelId="{91347421-013D-4957-BA82-FD0C465ADBD9}" type="sibTrans" cxnId="{12A8049D-6931-474E-A021-5B7C9B81C62F}">
      <dgm:prSet/>
      <dgm:spPr/>
      <dgm:t>
        <a:bodyPr/>
        <a:lstStyle/>
        <a:p>
          <a:endParaRPr lang="en-US"/>
        </a:p>
      </dgm:t>
    </dgm:pt>
    <dgm:pt modelId="{4C6B741B-AE6C-4537-93DD-C3505325F284}" type="pres">
      <dgm:prSet presAssocID="{75CE23DA-062A-4409-A071-1071877F57C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D10679C0-83FD-4B81-8A6F-6C0E5B8BF415}" type="pres">
      <dgm:prSet presAssocID="{75CE23DA-062A-4409-A071-1071877F57C2}" presName="Name1" presStyleCnt="0"/>
      <dgm:spPr/>
    </dgm:pt>
    <dgm:pt modelId="{83FF9438-3B81-468E-80D8-075CBE2E0871}" type="pres">
      <dgm:prSet presAssocID="{75CE23DA-062A-4409-A071-1071877F57C2}" presName="cycle" presStyleCnt="0"/>
      <dgm:spPr/>
    </dgm:pt>
    <dgm:pt modelId="{B81B4BB3-9B0F-4444-B44A-2E57D28DB4ED}" type="pres">
      <dgm:prSet presAssocID="{75CE23DA-062A-4409-A071-1071877F57C2}" presName="srcNode" presStyleLbl="node1" presStyleIdx="0" presStyleCnt="5"/>
      <dgm:spPr/>
    </dgm:pt>
    <dgm:pt modelId="{24D9DA82-CD45-4C28-9EAF-CDBA66B8BE27}" type="pres">
      <dgm:prSet presAssocID="{75CE23DA-062A-4409-A071-1071877F57C2}" presName="conn" presStyleLbl="parChTrans1D2" presStyleIdx="0" presStyleCnt="1"/>
      <dgm:spPr/>
      <dgm:t>
        <a:bodyPr/>
        <a:lstStyle/>
        <a:p>
          <a:endParaRPr lang="en-US"/>
        </a:p>
      </dgm:t>
    </dgm:pt>
    <dgm:pt modelId="{B427B79A-D5B3-4BDE-AE7A-E5163160C7D9}" type="pres">
      <dgm:prSet presAssocID="{75CE23DA-062A-4409-A071-1071877F57C2}" presName="extraNode" presStyleLbl="node1" presStyleIdx="0" presStyleCnt="5"/>
      <dgm:spPr/>
    </dgm:pt>
    <dgm:pt modelId="{83F58A5C-3691-4F6B-B325-B558D05EF03F}" type="pres">
      <dgm:prSet presAssocID="{75CE23DA-062A-4409-A071-1071877F57C2}" presName="dstNode" presStyleLbl="node1" presStyleIdx="0" presStyleCnt="5"/>
      <dgm:spPr/>
    </dgm:pt>
    <dgm:pt modelId="{388852EA-CB7D-45F3-A672-45FB9C48764C}" type="pres">
      <dgm:prSet presAssocID="{F57C04CD-FC41-4279-A38B-7BCB143566ED}" presName="text_1" presStyleLbl="node1" presStyleIdx="0" presStyleCnt="5" custScaleY="124678" custLinFactNeighborX="2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46EE2-8296-4351-B283-56F9FA4C32FA}" type="pres">
      <dgm:prSet presAssocID="{F57C04CD-FC41-4279-A38B-7BCB143566ED}" presName="accent_1" presStyleCnt="0"/>
      <dgm:spPr/>
    </dgm:pt>
    <dgm:pt modelId="{6BE7DE5B-0500-43AC-97BB-705AA6749BCE}" type="pres">
      <dgm:prSet presAssocID="{F57C04CD-FC41-4279-A38B-7BCB143566ED}" presName="accentRepeatNode" presStyleLbl="solidFgAcc1" presStyleIdx="0" presStyleCnt="5" custLinFactNeighborX="-12777" custLinFactNeighborY="1946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879AA1A-4A0F-4EF2-B381-616B422D0D6E}" type="pres">
      <dgm:prSet presAssocID="{91498BBD-6A2F-4A6C-95D7-A2643F1DB7C6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B21E7D-8D50-433A-868C-18D7B1B6C888}" type="pres">
      <dgm:prSet presAssocID="{91498BBD-6A2F-4A6C-95D7-A2643F1DB7C6}" presName="accent_2" presStyleCnt="0"/>
      <dgm:spPr/>
    </dgm:pt>
    <dgm:pt modelId="{73CD3644-4B12-4AAB-95C5-07250E177253}" type="pres">
      <dgm:prSet presAssocID="{91498BBD-6A2F-4A6C-95D7-A2643F1DB7C6}" presName="accentRepeatNode" presStyleLbl="solidFgAcc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CE1EFFB-4450-4B0F-9E65-4D7877482E9A}" type="pres">
      <dgm:prSet presAssocID="{DADBEA70-6174-436A-9364-78C86ABFBD8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65E0C2-EF9A-4FB6-9EB7-1B699CC63052}" type="pres">
      <dgm:prSet presAssocID="{DADBEA70-6174-436A-9364-78C86ABFBD86}" presName="accent_3" presStyleCnt="0"/>
      <dgm:spPr/>
    </dgm:pt>
    <dgm:pt modelId="{E39C8289-1874-4DCB-9AB7-40DDAEB71DC3}" type="pres">
      <dgm:prSet presAssocID="{DADBEA70-6174-436A-9364-78C86ABFBD86}" presName="accentRepeatNode" presStyleLbl="solidFgAcc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F0C44EF-82C2-4007-85B7-7B2E8CAE0482}" type="pres">
      <dgm:prSet presAssocID="{421DBFAA-C96B-4AD8-B62D-6A9EB8979237}" presName="text_4" presStyleLbl="node1" presStyleIdx="3" presStyleCnt="5" custScaleY="1246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FCC21F-15A0-457E-86F1-978ED6179C24}" type="pres">
      <dgm:prSet presAssocID="{421DBFAA-C96B-4AD8-B62D-6A9EB8979237}" presName="accent_4" presStyleCnt="0"/>
      <dgm:spPr/>
    </dgm:pt>
    <dgm:pt modelId="{A65FBB27-0B5B-44E4-825E-7E054C85C983}" type="pres">
      <dgm:prSet presAssocID="{421DBFAA-C96B-4AD8-B62D-6A9EB8979237}" presName="accentRepeatNode" presStyleLbl="solidFgAcc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38022219-AA0E-4535-8EFA-9D6DFD0B30AA}" type="pres">
      <dgm:prSet presAssocID="{1F561879-A17B-46EE-BD2C-BB973D480A74}" presName="text_5" presStyleLbl="node1" presStyleIdx="4" presStyleCnt="5" custScaleY="1246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F27295-4033-441A-8EEB-24D39E68E491}" type="pres">
      <dgm:prSet presAssocID="{1F561879-A17B-46EE-BD2C-BB973D480A74}" presName="accent_5" presStyleCnt="0"/>
      <dgm:spPr/>
    </dgm:pt>
    <dgm:pt modelId="{4376EE1D-896C-4603-A60D-5071328216C2}" type="pres">
      <dgm:prSet presAssocID="{1F561879-A17B-46EE-BD2C-BB973D480A74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n-US"/>
        </a:p>
      </dgm:t>
    </dgm:pt>
  </dgm:ptLst>
  <dgm:cxnLst>
    <dgm:cxn modelId="{6CA86E76-E46A-47EA-B817-EEA5555474EB}" type="presOf" srcId="{75CE23DA-062A-4409-A071-1071877F57C2}" destId="{4C6B741B-AE6C-4537-93DD-C3505325F284}" srcOrd="0" destOrd="0" presId="urn:microsoft.com/office/officeart/2008/layout/VerticalCurvedList"/>
    <dgm:cxn modelId="{E037B609-FC54-4204-9CB6-554B142B9914}" type="presOf" srcId="{F57C04CD-FC41-4279-A38B-7BCB143566ED}" destId="{388852EA-CB7D-45F3-A672-45FB9C48764C}" srcOrd="0" destOrd="0" presId="urn:microsoft.com/office/officeart/2008/layout/VerticalCurvedList"/>
    <dgm:cxn modelId="{9DC81043-3C8E-4544-A886-99BB7AFB8262}" srcId="{75CE23DA-062A-4409-A071-1071877F57C2}" destId="{91498BBD-6A2F-4A6C-95D7-A2643F1DB7C6}" srcOrd="1" destOrd="0" parTransId="{AD619BA9-A8A3-43F1-B5AA-395E65961095}" sibTransId="{8F195777-994F-4586-80B7-3FDDC4306ACC}"/>
    <dgm:cxn modelId="{4D4667A4-8F2B-46A5-BF69-67F6BCF068CB}" srcId="{75CE23DA-062A-4409-A071-1071877F57C2}" destId="{421DBFAA-C96B-4AD8-B62D-6A9EB8979237}" srcOrd="3" destOrd="0" parTransId="{48418DCA-2986-4B58-9830-B678D7E0C9B2}" sibTransId="{20978693-21C3-44A1-A19D-AFC0176E7A6D}"/>
    <dgm:cxn modelId="{4667FDBF-547B-437E-AF5C-30846617FEAF}" type="presOf" srcId="{421DBFAA-C96B-4AD8-B62D-6A9EB8979237}" destId="{FF0C44EF-82C2-4007-85B7-7B2E8CAE0482}" srcOrd="0" destOrd="0" presId="urn:microsoft.com/office/officeart/2008/layout/VerticalCurvedList"/>
    <dgm:cxn modelId="{9914BEF6-E428-46F8-9036-7F589456B981}" type="presOf" srcId="{DADBEA70-6174-436A-9364-78C86ABFBD86}" destId="{6CE1EFFB-4450-4B0F-9E65-4D7877482E9A}" srcOrd="0" destOrd="0" presId="urn:microsoft.com/office/officeart/2008/layout/VerticalCurvedList"/>
    <dgm:cxn modelId="{DCFFDB74-E35F-484F-9354-823AF61C2276}" type="presOf" srcId="{C1F3578E-C313-4F69-93F7-A07867F56D93}" destId="{24D9DA82-CD45-4C28-9EAF-CDBA66B8BE27}" srcOrd="0" destOrd="0" presId="urn:microsoft.com/office/officeart/2008/layout/VerticalCurvedList"/>
    <dgm:cxn modelId="{809602BD-6014-4D0D-9A37-E53EEDA3856C}" type="presOf" srcId="{1F561879-A17B-46EE-BD2C-BB973D480A74}" destId="{38022219-AA0E-4535-8EFA-9D6DFD0B30AA}" srcOrd="0" destOrd="0" presId="urn:microsoft.com/office/officeart/2008/layout/VerticalCurvedList"/>
    <dgm:cxn modelId="{434C107B-24D2-4CC6-87CF-4FE9A5B98240}" srcId="{75CE23DA-062A-4409-A071-1071877F57C2}" destId="{F57C04CD-FC41-4279-A38B-7BCB143566ED}" srcOrd="0" destOrd="0" parTransId="{7269342D-2489-4D7C-8E9A-C17F9E81170F}" sibTransId="{C1F3578E-C313-4F69-93F7-A07867F56D93}"/>
    <dgm:cxn modelId="{12A8049D-6931-474E-A021-5B7C9B81C62F}" srcId="{75CE23DA-062A-4409-A071-1071877F57C2}" destId="{1F561879-A17B-46EE-BD2C-BB973D480A74}" srcOrd="4" destOrd="0" parTransId="{5DC28033-0D86-442B-8C6C-90EA9E1AEAB2}" sibTransId="{91347421-013D-4957-BA82-FD0C465ADBD9}"/>
    <dgm:cxn modelId="{C5EDC0EB-E573-4F47-94A2-B01001C2F696}" type="presOf" srcId="{91498BBD-6A2F-4A6C-95D7-A2643F1DB7C6}" destId="{1879AA1A-4A0F-4EF2-B381-616B422D0D6E}" srcOrd="0" destOrd="0" presId="urn:microsoft.com/office/officeart/2008/layout/VerticalCurvedList"/>
    <dgm:cxn modelId="{BE2F19DC-7FEC-457D-AACC-E651FD6DBA00}" srcId="{75CE23DA-062A-4409-A071-1071877F57C2}" destId="{DADBEA70-6174-436A-9364-78C86ABFBD86}" srcOrd="2" destOrd="0" parTransId="{5E4DFE9A-ACEB-4088-8ADD-D918945BB140}" sibTransId="{47CB4101-FCFD-4D2C-B044-8D5F69D5D6BE}"/>
    <dgm:cxn modelId="{463B4820-88D2-4CC2-A467-939D0EB360EA}" type="presParOf" srcId="{4C6B741B-AE6C-4537-93DD-C3505325F284}" destId="{D10679C0-83FD-4B81-8A6F-6C0E5B8BF415}" srcOrd="0" destOrd="0" presId="urn:microsoft.com/office/officeart/2008/layout/VerticalCurvedList"/>
    <dgm:cxn modelId="{1EEBB632-21DE-4466-813C-96B29C7BA660}" type="presParOf" srcId="{D10679C0-83FD-4B81-8A6F-6C0E5B8BF415}" destId="{83FF9438-3B81-468E-80D8-075CBE2E0871}" srcOrd="0" destOrd="0" presId="urn:microsoft.com/office/officeart/2008/layout/VerticalCurvedList"/>
    <dgm:cxn modelId="{7CEF22B9-E139-43BE-9935-B2FC6CCF9192}" type="presParOf" srcId="{83FF9438-3B81-468E-80D8-075CBE2E0871}" destId="{B81B4BB3-9B0F-4444-B44A-2E57D28DB4ED}" srcOrd="0" destOrd="0" presId="urn:microsoft.com/office/officeart/2008/layout/VerticalCurvedList"/>
    <dgm:cxn modelId="{D8CB8D2E-88B6-4F88-9A78-01A47E80D4A2}" type="presParOf" srcId="{83FF9438-3B81-468E-80D8-075CBE2E0871}" destId="{24D9DA82-CD45-4C28-9EAF-CDBA66B8BE27}" srcOrd="1" destOrd="0" presId="urn:microsoft.com/office/officeart/2008/layout/VerticalCurvedList"/>
    <dgm:cxn modelId="{35F0266F-EA59-4523-A6DB-B6CC246740C6}" type="presParOf" srcId="{83FF9438-3B81-468E-80D8-075CBE2E0871}" destId="{B427B79A-D5B3-4BDE-AE7A-E5163160C7D9}" srcOrd="2" destOrd="0" presId="urn:microsoft.com/office/officeart/2008/layout/VerticalCurvedList"/>
    <dgm:cxn modelId="{DC71207F-0A41-4AA4-9918-DDC71F6EFCE3}" type="presParOf" srcId="{83FF9438-3B81-468E-80D8-075CBE2E0871}" destId="{83F58A5C-3691-4F6B-B325-B558D05EF03F}" srcOrd="3" destOrd="0" presId="urn:microsoft.com/office/officeart/2008/layout/VerticalCurvedList"/>
    <dgm:cxn modelId="{20B5354E-06F1-407C-8427-78DCC0559613}" type="presParOf" srcId="{D10679C0-83FD-4B81-8A6F-6C0E5B8BF415}" destId="{388852EA-CB7D-45F3-A672-45FB9C48764C}" srcOrd="1" destOrd="0" presId="urn:microsoft.com/office/officeart/2008/layout/VerticalCurvedList"/>
    <dgm:cxn modelId="{F4362556-17D3-4962-9B84-3F7050CAEFEB}" type="presParOf" srcId="{D10679C0-83FD-4B81-8A6F-6C0E5B8BF415}" destId="{64E46EE2-8296-4351-B283-56F9FA4C32FA}" srcOrd="2" destOrd="0" presId="urn:microsoft.com/office/officeart/2008/layout/VerticalCurvedList"/>
    <dgm:cxn modelId="{607247AD-2BD1-4602-BEF0-1E73285BFC6F}" type="presParOf" srcId="{64E46EE2-8296-4351-B283-56F9FA4C32FA}" destId="{6BE7DE5B-0500-43AC-97BB-705AA6749BCE}" srcOrd="0" destOrd="0" presId="urn:microsoft.com/office/officeart/2008/layout/VerticalCurvedList"/>
    <dgm:cxn modelId="{4BD211BF-5521-4C7B-A818-9FC87BC62E79}" type="presParOf" srcId="{D10679C0-83FD-4B81-8A6F-6C0E5B8BF415}" destId="{1879AA1A-4A0F-4EF2-B381-616B422D0D6E}" srcOrd="3" destOrd="0" presId="urn:microsoft.com/office/officeart/2008/layout/VerticalCurvedList"/>
    <dgm:cxn modelId="{D6E07064-04CE-46D9-A0C9-1D3D5A780EF3}" type="presParOf" srcId="{D10679C0-83FD-4B81-8A6F-6C0E5B8BF415}" destId="{33B21E7D-8D50-433A-868C-18D7B1B6C888}" srcOrd="4" destOrd="0" presId="urn:microsoft.com/office/officeart/2008/layout/VerticalCurvedList"/>
    <dgm:cxn modelId="{B8617156-197F-42A4-9C20-9154190AA67F}" type="presParOf" srcId="{33B21E7D-8D50-433A-868C-18D7B1B6C888}" destId="{73CD3644-4B12-4AAB-95C5-07250E177253}" srcOrd="0" destOrd="0" presId="urn:microsoft.com/office/officeart/2008/layout/VerticalCurvedList"/>
    <dgm:cxn modelId="{86935758-7AAE-40DA-A3CC-16A02579F049}" type="presParOf" srcId="{D10679C0-83FD-4B81-8A6F-6C0E5B8BF415}" destId="{6CE1EFFB-4450-4B0F-9E65-4D7877482E9A}" srcOrd="5" destOrd="0" presId="urn:microsoft.com/office/officeart/2008/layout/VerticalCurvedList"/>
    <dgm:cxn modelId="{3E2040B0-3BAE-4656-BABC-1F64E4871E07}" type="presParOf" srcId="{D10679C0-83FD-4B81-8A6F-6C0E5B8BF415}" destId="{9865E0C2-EF9A-4FB6-9EB7-1B699CC63052}" srcOrd="6" destOrd="0" presId="urn:microsoft.com/office/officeart/2008/layout/VerticalCurvedList"/>
    <dgm:cxn modelId="{86C9E833-ED8B-47E3-9D8E-3F1D5DB7C9FA}" type="presParOf" srcId="{9865E0C2-EF9A-4FB6-9EB7-1B699CC63052}" destId="{E39C8289-1874-4DCB-9AB7-40DDAEB71DC3}" srcOrd="0" destOrd="0" presId="urn:microsoft.com/office/officeart/2008/layout/VerticalCurvedList"/>
    <dgm:cxn modelId="{A0F0783C-9DE1-442E-9267-EBD099D5CFBA}" type="presParOf" srcId="{D10679C0-83FD-4B81-8A6F-6C0E5B8BF415}" destId="{FF0C44EF-82C2-4007-85B7-7B2E8CAE0482}" srcOrd="7" destOrd="0" presId="urn:microsoft.com/office/officeart/2008/layout/VerticalCurvedList"/>
    <dgm:cxn modelId="{B6D6FCAE-3509-4E2F-A175-8AD58B259404}" type="presParOf" srcId="{D10679C0-83FD-4B81-8A6F-6C0E5B8BF415}" destId="{B5FCC21F-15A0-457E-86F1-978ED6179C24}" srcOrd="8" destOrd="0" presId="urn:microsoft.com/office/officeart/2008/layout/VerticalCurvedList"/>
    <dgm:cxn modelId="{350D7061-9EE4-4073-81D7-0A2668FD4E0E}" type="presParOf" srcId="{B5FCC21F-15A0-457E-86F1-978ED6179C24}" destId="{A65FBB27-0B5B-44E4-825E-7E054C85C983}" srcOrd="0" destOrd="0" presId="urn:microsoft.com/office/officeart/2008/layout/VerticalCurvedList"/>
    <dgm:cxn modelId="{B4689C2F-2367-4ECA-9941-76AA6C9985D0}" type="presParOf" srcId="{D10679C0-83FD-4B81-8A6F-6C0E5B8BF415}" destId="{38022219-AA0E-4535-8EFA-9D6DFD0B30AA}" srcOrd="9" destOrd="0" presId="urn:microsoft.com/office/officeart/2008/layout/VerticalCurvedList"/>
    <dgm:cxn modelId="{6AF47F51-BB04-492B-A7AA-FBD559A3B9D0}" type="presParOf" srcId="{D10679C0-83FD-4B81-8A6F-6C0E5B8BF415}" destId="{F9F27295-4033-441A-8EEB-24D39E68E491}" srcOrd="10" destOrd="0" presId="urn:microsoft.com/office/officeart/2008/layout/VerticalCurvedList"/>
    <dgm:cxn modelId="{8F3A9CC8-77C6-480E-BCA6-781FD091BE6F}" type="presParOf" srcId="{F9F27295-4033-441A-8EEB-24D39E68E491}" destId="{4376EE1D-896C-4603-A60D-5071328216C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5DE7FFC-DA65-425D-9C79-307486A0BEAB}" type="doc">
      <dgm:prSet loTypeId="urn:microsoft.com/office/officeart/2005/8/layout/vProcess5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C468E9-0497-411F-911A-501FC781B9E0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ctr"/>
          <a:r>
            <a:rPr lang="bg-BG" sz="24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Бюджет на операцията – 24 500 000 лева  </a:t>
          </a:r>
          <a:endParaRPr lang="en-US" sz="2400" dirty="0">
            <a:solidFill>
              <a:schemeClr val="bg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1984310-3D38-4098-A1E3-7778F1983DB3}" type="parTrans" cxnId="{FEBE48CB-5E31-4F67-8ABA-8E788C000C3C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659285C-72F4-4259-BBD5-7CBAC7009532}" type="sibTrans" cxnId="{FEBE48CB-5E31-4F67-8ABA-8E788C000C3C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5A4D412-E2A9-4FAD-939D-120938246DDB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bg-BG" sz="1600" b="1" i="0" u="sng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rPr>
            <a:t>Индикатори за изпълнение: </a:t>
          </a:r>
          <a:r>
            <a:rPr lang="ru-RU" sz="1600" i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	</a:t>
          </a:r>
        </a:p>
        <a:p>
          <a:pPr algn="just"/>
          <a:r>
            <a:rPr lang="bg-BG" sz="1600" dirty="0" smtClean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rPr>
            <a:t>- Брой професионални гимназии/училищата с паралелки за професионална подготовка, въвели дуална система на обучение – 147.</a:t>
          </a:r>
        </a:p>
        <a:p>
          <a:pPr algn="just"/>
          <a:r>
            <a:rPr lang="bg-BG" sz="1600" b="1" u="sng" dirty="0" smtClean="0">
              <a:solidFill>
                <a:schemeClr val="tx2"/>
              </a:solidFill>
            </a:rPr>
            <a:t>Специфичен индикатор за процедурата:</a:t>
          </a:r>
          <a:endParaRPr lang="en-GB" sz="1600" dirty="0" smtClean="0">
            <a:solidFill>
              <a:schemeClr val="tx2"/>
            </a:solidFill>
          </a:endParaRPr>
        </a:p>
        <a:p>
          <a:pPr algn="just"/>
          <a:r>
            <a:rPr lang="bg-BG" sz="1600" dirty="0" smtClean="0">
              <a:solidFill>
                <a:schemeClr val="tx2"/>
              </a:solidFill>
            </a:rPr>
            <a:t>- Ученици включени в дуална система на обучение – 9800.</a:t>
          </a:r>
          <a:endParaRPr lang="en-US" sz="1600" b="1" dirty="0">
            <a:solidFill>
              <a:schemeClr val="tx2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6074D07-C42B-4008-90EC-B6AD52A5E3D6}" type="parTrans" cxnId="{4F28E44D-7C99-4C43-9227-258F903BE698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9270858-4D86-4A1D-ACBA-C3C3CEC64284}" type="sibTrans" cxnId="{4F28E44D-7C99-4C43-9227-258F903BE698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E095736-E426-419E-A914-989911C09FD4}">
      <dgm:prSet phldrT="[Text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bg-BG" sz="1600" b="1" i="0" u="sng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rPr>
            <a:t>Индикатори за резултат: </a:t>
          </a:r>
        </a:p>
        <a:p>
          <a:pPr algn="just"/>
          <a:r>
            <a:rPr lang="bg-BG" sz="1600" dirty="0" smtClean="0">
              <a:solidFill>
                <a:schemeClr val="tx2"/>
              </a:solidFill>
            </a:rPr>
            <a:t>- Дял на учениците в гимназиалния етап на образование, обучаващи се в професионални  гимназии от включените в дейности по ОП НОИР– 51,5%. Принос на операцията към крайната цел на индикатора -4 %. </a:t>
          </a:r>
          <a:endParaRPr lang="en-GB" sz="1600" dirty="0" smtClean="0">
            <a:solidFill>
              <a:schemeClr val="tx2"/>
            </a:solidFill>
          </a:endParaRPr>
        </a:p>
        <a:p>
          <a:pPr algn="just"/>
          <a:r>
            <a:rPr lang="bg-BG" sz="1600" b="1" u="sng" dirty="0" smtClean="0">
              <a:solidFill>
                <a:schemeClr val="tx2"/>
              </a:solidFill>
            </a:rPr>
            <a:t>Специфичен индикатор за процедурата:</a:t>
          </a:r>
          <a:endParaRPr lang="en-GB" sz="1600" dirty="0" smtClean="0">
            <a:solidFill>
              <a:schemeClr val="tx2"/>
            </a:solidFill>
          </a:endParaRPr>
        </a:p>
        <a:p>
          <a:pPr algn="just"/>
          <a:r>
            <a:rPr lang="bg-BG" sz="1600" dirty="0" smtClean="0">
              <a:solidFill>
                <a:schemeClr val="tx2"/>
              </a:solidFill>
            </a:rPr>
            <a:t>- Дял на учениците, сключили договор за обучение чрез работа (</a:t>
          </a:r>
          <a:r>
            <a:rPr lang="bg-BG" sz="1600" dirty="0" err="1" smtClean="0">
              <a:solidFill>
                <a:schemeClr val="tx2"/>
              </a:solidFill>
            </a:rPr>
            <a:t>дуална</a:t>
          </a:r>
          <a:r>
            <a:rPr lang="bg-BG" sz="1600" dirty="0" smtClean="0">
              <a:solidFill>
                <a:schemeClr val="tx2"/>
              </a:solidFill>
            </a:rPr>
            <a:t> система на обучение) от включени в дейности по операцията – </a:t>
          </a:r>
          <a:r>
            <a:rPr lang="bg-BG" sz="1600" b="1" dirty="0" smtClean="0">
              <a:solidFill>
                <a:srgbClr val="FF0000"/>
              </a:solidFill>
            </a:rPr>
            <a:t>80 %.</a:t>
          </a:r>
        </a:p>
        <a:p>
          <a:pPr algn="just"/>
          <a:r>
            <a:rPr lang="bg-BG" sz="1600" b="1" u="sng" dirty="0" smtClean="0">
              <a:solidFill>
                <a:schemeClr val="tx2"/>
              </a:solidFill>
            </a:rPr>
            <a:t>Специфичен контекстуален индикатор за процедурата</a:t>
          </a:r>
          <a:r>
            <a:rPr lang="bg-BG" sz="1600" dirty="0" smtClean="0">
              <a:solidFill>
                <a:schemeClr val="tx2"/>
              </a:solidFill>
            </a:rPr>
            <a:t>:</a:t>
          </a:r>
          <a:endParaRPr lang="en-GB" sz="1600" dirty="0" smtClean="0">
            <a:solidFill>
              <a:schemeClr val="tx2"/>
            </a:solidFill>
          </a:endParaRPr>
        </a:p>
        <a:p>
          <a:pPr algn="just"/>
          <a:r>
            <a:rPr lang="bg-BG" sz="1600" dirty="0" smtClean="0">
              <a:solidFill>
                <a:schemeClr val="tx2"/>
              </a:solidFill>
            </a:rPr>
            <a:t>- Дял на учениците от включените в дейности по операцията, които в рамките на 6 месеца след завършване на втори гимназиален етап имат работа, включително в качеството им на самостоятелно заети лица – </a:t>
          </a:r>
          <a:r>
            <a:rPr lang="bg-BG" sz="1600" b="1" dirty="0" smtClean="0">
              <a:solidFill>
                <a:srgbClr val="FF0000"/>
              </a:solidFill>
            </a:rPr>
            <a:t>6</a:t>
          </a:r>
          <a:r>
            <a:rPr lang="en-US" sz="1600" b="1" dirty="0" smtClean="0">
              <a:solidFill>
                <a:srgbClr val="FF0000"/>
              </a:solidFill>
            </a:rPr>
            <a:t>8</a:t>
          </a:r>
          <a:r>
            <a:rPr lang="bg-BG" sz="1600" b="1" dirty="0" smtClean="0">
              <a:solidFill>
                <a:srgbClr val="FF0000"/>
              </a:solidFill>
            </a:rPr>
            <a:t> </a:t>
          </a:r>
          <a:r>
            <a:rPr lang="bg-BG" sz="1600" b="1" dirty="0" smtClean="0">
              <a:solidFill>
                <a:srgbClr val="FF0000"/>
              </a:solidFill>
            </a:rPr>
            <a:t>%.</a:t>
          </a:r>
          <a:endParaRPr lang="bg-BG" sz="1600" b="1" i="0" dirty="0" smtClean="0">
            <a:solidFill>
              <a:srgbClr val="FF0000"/>
            </a:solidFill>
            <a:effectLst/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6B75C0B-4F29-4165-BEFB-3886CA35F36B}" type="parTrans" cxnId="{7D664435-F66A-4C09-A00A-8AD67B01DFA2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CBA46CE-E202-4645-A059-712DC3349095}" type="sibTrans" cxnId="{7D664435-F66A-4C09-A00A-8AD67B01DFA2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868C6BB-E957-42EB-9068-1FE7C7B70E2A}" type="pres">
      <dgm:prSet presAssocID="{C5DE7FFC-DA65-425D-9C79-307486A0BEA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5A10D1-59F5-440C-B4E0-BA70EB45A62B}" type="pres">
      <dgm:prSet presAssocID="{C5DE7FFC-DA65-425D-9C79-307486A0BEAB}" presName="dummyMaxCanvas" presStyleCnt="0">
        <dgm:presLayoutVars/>
      </dgm:prSet>
      <dgm:spPr/>
    </dgm:pt>
    <dgm:pt modelId="{1D2776B9-048C-4E8F-9F33-C6B1693F8386}" type="pres">
      <dgm:prSet presAssocID="{C5DE7FFC-DA65-425D-9C79-307486A0BEAB}" presName="ThreeNodes_1" presStyleLbl="node1" presStyleIdx="0" presStyleCnt="3" custScaleX="97444" custScaleY="75527" custLinFactNeighborX="-582" custLinFactNeighborY="-11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69FB6F-560C-4CD2-B8CB-2C8FE06B85AD}" type="pres">
      <dgm:prSet presAssocID="{C5DE7FFC-DA65-425D-9C79-307486A0BEAB}" presName="ThreeNodes_2" presStyleLbl="node1" presStyleIdx="1" presStyleCnt="3" custScaleX="97782" custScaleY="124219" custLinFactNeighborX="916" custLinFactNeighborY="-346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CF30-303E-4007-88F8-3E7DD75611EB}" type="pres">
      <dgm:prSet presAssocID="{C5DE7FFC-DA65-425D-9C79-307486A0BEAB}" presName="ThreeNodes_3" presStyleLbl="node1" presStyleIdx="2" presStyleCnt="3" custScaleX="102783" custScaleY="204690" custLinFactNeighborX="-83" custLinFactNeighborY="59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F6B93F-EF46-453D-8586-36FF8E5163E3}" type="pres">
      <dgm:prSet presAssocID="{C5DE7FFC-DA65-425D-9C79-307486A0BEAB}" presName="ThreeConn_1-2" presStyleLbl="fgAccFollowNode1" presStyleIdx="0" presStyleCnt="2" custLinFactNeighborX="-30633" custLinFactNeighborY="-70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9B9034-1A1E-4C9B-805F-48B64DC9CA2A}" type="pres">
      <dgm:prSet presAssocID="{C5DE7FFC-DA65-425D-9C79-307486A0BEAB}" presName="ThreeConn_2-3" presStyleLbl="fgAccFollowNode1" presStyleIdx="1" presStyleCnt="2" custLinFactNeighborX="2757" custLinFactNeighborY="-781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A3C6E7-146A-40D7-AE08-E3EF3729C9E0}" type="pres">
      <dgm:prSet presAssocID="{C5DE7FFC-DA65-425D-9C79-307486A0BEA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A9400-61BC-4906-9D31-716EB60A01DE}" type="pres">
      <dgm:prSet presAssocID="{C5DE7FFC-DA65-425D-9C79-307486A0BEA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CBFA05-828A-4678-8F2A-0BCA2C51FE75}" type="pres">
      <dgm:prSet presAssocID="{C5DE7FFC-DA65-425D-9C79-307486A0BEA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EE272E-70DD-48B1-BB89-3EEAE27FE841}" type="presOf" srcId="{B5A4D412-E2A9-4FAD-939D-120938246DDB}" destId="{334A9400-61BC-4906-9D31-716EB60A01DE}" srcOrd="1" destOrd="0" presId="urn:microsoft.com/office/officeart/2005/8/layout/vProcess5"/>
    <dgm:cxn modelId="{3A11079E-EE7C-4706-98BE-366BBBFBF684}" type="presOf" srcId="{37C468E9-0497-411F-911A-501FC781B9E0}" destId="{FEA3C6E7-146A-40D7-AE08-E3EF3729C9E0}" srcOrd="1" destOrd="0" presId="urn:microsoft.com/office/officeart/2005/8/layout/vProcess5"/>
    <dgm:cxn modelId="{DC922D71-20E3-49EE-9F33-ED0C837C5D7B}" type="presOf" srcId="{C5DE7FFC-DA65-425D-9C79-307486A0BEAB}" destId="{A868C6BB-E957-42EB-9068-1FE7C7B70E2A}" srcOrd="0" destOrd="0" presId="urn:microsoft.com/office/officeart/2005/8/layout/vProcess5"/>
    <dgm:cxn modelId="{4F28E44D-7C99-4C43-9227-258F903BE698}" srcId="{C5DE7FFC-DA65-425D-9C79-307486A0BEAB}" destId="{B5A4D412-E2A9-4FAD-939D-120938246DDB}" srcOrd="1" destOrd="0" parTransId="{F6074D07-C42B-4008-90EC-B6AD52A5E3D6}" sibTransId="{89270858-4D86-4A1D-ACBA-C3C3CEC64284}"/>
    <dgm:cxn modelId="{31C655D3-B3C5-496F-901B-7B917D622EDD}" type="presOf" srcId="{4659285C-72F4-4259-BBD5-7CBAC7009532}" destId="{81F6B93F-EF46-453D-8586-36FF8E5163E3}" srcOrd="0" destOrd="0" presId="urn:microsoft.com/office/officeart/2005/8/layout/vProcess5"/>
    <dgm:cxn modelId="{7D664435-F66A-4C09-A00A-8AD67B01DFA2}" srcId="{C5DE7FFC-DA65-425D-9C79-307486A0BEAB}" destId="{9E095736-E426-419E-A914-989911C09FD4}" srcOrd="2" destOrd="0" parTransId="{E6B75C0B-4F29-4165-BEFB-3886CA35F36B}" sibTransId="{BCBA46CE-E202-4645-A059-712DC3349095}"/>
    <dgm:cxn modelId="{02FB72A3-5799-4350-BBD1-3ED5EA64AB41}" type="presOf" srcId="{37C468E9-0497-411F-911A-501FC781B9E0}" destId="{1D2776B9-048C-4E8F-9F33-C6B1693F8386}" srcOrd="0" destOrd="0" presId="urn:microsoft.com/office/officeart/2005/8/layout/vProcess5"/>
    <dgm:cxn modelId="{CF7B7BE7-D9BF-424E-B030-68F846755479}" type="presOf" srcId="{89270858-4D86-4A1D-ACBA-C3C3CEC64284}" destId="{E79B9034-1A1E-4C9B-805F-48B64DC9CA2A}" srcOrd="0" destOrd="0" presId="urn:microsoft.com/office/officeart/2005/8/layout/vProcess5"/>
    <dgm:cxn modelId="{9C193273-F967-4CEB-B517-BCE0B846B55B}" type="presOf" srcId="{9E095736-E426-419E-A914-989911C09FD4}" destId="{6913CF30-303E-4007-88F8-3E7DD75611EB}" srcOrd="0" destOrd="0" presId="urn:microsoft.com/office/officeart/2005/8/layout/vProcess5"/>
    <dgm:cxn modelId="{6942DBE2-81B2-4DC9-90D3-20F678915A81}" type="presOf" srcId="{B5A4D412-E2A9-4FAD-939D-120938246DDB}" destId="{5269FB6F-560C-4CD2-B8CB-2C8FE06B85AD}" srcOrd="0" destOrd="0" presId="urn:microsoft.com/office/officeart/2005/8/layout/vProcess5"/>
    <dgm:cxn modelId="{FEBE48CB-5E31-4F67-8ABA-8E788C000C3C}" srcId="{C5DE7FFC-DA65-425D-9C79-307486A0BEAB}" destId="{37C468E9-0497-411F-911A-501FC781B9E0}" srcOrd="0" destOrd="0" parTransId="{B1984310-3D38-4098-A1E3-7778F1983DB3}" sibTransId="{4659285C-72F4-4259-BBD5-7CBAC7009532}"/>
    <dgm:cxn modelId="{8B2B9217-F334-4CE0-9A76-EEF505EAFB1F}" type="presOf" srcId="{9E095736-E426-419E-A914-989911C09FD4}" destId="{0CCBFA05-828A-4678-8F2A-0BCA2C51FE75}" srcOrd="1" destOrd="0" presId="urn:microsoft.com/office/officeart/2005/8/layout/vProcess5"/>
    <dgm:cxn modelId="{2CDA060E-5EA3-44B6-83D8-5A59A2F6965E}" type="presParOf" srcId="{A868C6BB-E957-42EB-9068-1FE7C7B70E2A}" destId="{F85A10D1-59F5-440C-B4E0-BA70EB45A62B}" srcOrd="0" destOrd="0" presId="urn:microsoft.com/office/officeart/2005/8/layout/vProcess5"/>
    <dgm:cxn modelId="{BED3FC59-AFB4-46D5-8D2A-CE6CD41BB712}" type="presParOf" srcId="{A868C6BB-E957-42EB-9068-1FE7C7B70E2A}" destId="{1D2776B9-048C-4E8F-9F33-C6B1693F8386}" srcOrd="1" destOrd="0" presId="urn:microsoft.com/office/officeart/2005/8/layout/vProcess5"/>
    <dgm:cxn modelId="{261EED69-457A-494A-97C3-A9A79F64BEDD}" type="presParOf" srcId="{A868C6BB-E957-42EB-9068-1FE7C7B70E2A}" destId="{5269FB6F-560C-4CD2-B8CB-2C8FE06B85AD}" srcOrd="2" destOrd="0" presId="urn:microsoft.com/office/officeart/2005/8/layout/vProcess5"/>
    <dgm:cxn modelId="{F1190613-E6AA-4E80-A0BC-236F1A07A886}" type="presParOf" srcId="{A868C6BB-E957-42EB-9068-1FE7C7B70E2A}" destId="{6913CF30-303E-4007-88F8-3E7DD75611EB}" srcOrd="3" destOrd="0" presId="urn:microsoft.com/office/officeart/2005/8/layout/vProcess5"/>
    <dgm:cxn modelId="{1A92238F-C934-4557-9180-FAAD212ACC4F}" type="presParOf" srcId="{A868C6BB-E957-42EB-9068-1FE7C7B70E2A}" destId="{81F6B93F-EF46-453D-8586-36FF8E5163E3}" srcOrd="4" destOrd="0" presId="urn:microsoft.com/office/officeart/2005/8/layout/vProcess5"/>
    <dgm:cxn modelId="{2C936AF2-9E96-4F61-AC40-F9B982827494}" type="presParOf" srcId="{A868C6BB-E957-42EB-9068-1FE7C7B70E2A}" destId="{E79B9034-1A1E-4C9B-805F-48B64DC9CA2A}" srcOrd="5" destOrd="0" presId="urn:microsoft.com/office/officeart/2005/8/layout/vProcess5"/>
    <dgm:cxn modelId="{056CE00C-A39F-416C-8FF8-78E4DF5412E9}" type="presParOf" srcId="{A868C6BB-E957-42EB-9068-1FE7C7B70E2A}" destId="{FEA3C6E7-146A-40D7-AE08-E3EF3729C9E0}" srcOrd="6" destOrd="0" presId="urn:microsoft.com/office/officeart/2005/8/layout/vProcess5"/>
    <dgm:cxn modelId="{7DF4A0B5-97CE-4F9B-889F-96CF590788E0}" type="presParOf" srcId="{A868C6BB-E957-42EB-9068-1FE7C7B70E2A}" destId="{334A9400-61BC-4906-9D31-716EB60A01DE}" srcOrd="7" destOrd="0" presId="urn:microsoft.com/office/officeart/2005/8/layout/vProcess5"/>
    <dgm:cxn modelId="{43A7FA10-0069-4014-B930-8AAAADE5A951}" type="presParOf" srcId="{A868C6BB-E957-42EB-9068-1FE7C7B70E2A}" destId="{0CCBFA05-828A-4678-8F2A-0BCA2C51FE7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1CD163-941E-45BD-99D8-D96259DCFD91}">
      <dsp:nvSpPr>
        <dsp:cNvPr id="0" name=""/>
        <dsp:cNvSpPr/>
      </dsp:nvSpPr>
      <dsp:spPr>
        <a:xfrm>
          <a:off x="-21064" y="249023"/>
          <a:ext cx="8081129" cy="1258151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6836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+mn-lt"/>
              <a:cs typeface="Calibri" panose="020F0502020204030204" pitchFamily="34" charset="0"/>
            </a:rPr>
            <a:t>Кандидати</a:t>
          </a:r>
          <a:endParaRPr lang="en-US" sz="1400" b="1" kern="1200" dirty="0">
            <a:latin typeface="+mn-lt"/>
            <a:cs typeface="Calibri" panose="020F0502020204030204" pitchFamily="34" charset="0"/>
          </a:endParaRPr>
        </a:p>
      </dsp:txBody>
      <dsp:txXfrm>
        <a:off x="-21064" y="563561"/>
        <a:ext cx="7766591" cy="629075"/>
      </dsp:txXfrm>
    </dsp:sp>
    <dsp:sp modelId="{BE724896-D5E0-4AA5-B04B-5C3309EBC3C9}">
      <dsp:nvSpPr>
        <dsp:cNvPr id="0" name=""/>
        <dsp:cNvSpPr/>
      </dsp:nvSpPr>
      <dsp:spPr>
        <a:xfrm>
          <a:off x="-4587" y="1156020"/>
          <a:ext cx="2488987" cy="2267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Министерството на образованието и науката</a:t>
          </a:r>
          <a:endParaRPr lang="en-US" sz="1400" kern="1200" dirty="0">
            <a:latin typeface="+mn-lt"/>
          </a:endParaRPr>
        </a:p>
      </dsp:txBody>
      <dsp:txXfrm>
        <a:off x="-4587" y="1156020"/>
        <a:ext cx="2488987" cy="2267181"/>
      </dsp:txXfrm>
    </dsp:sp>
    <dsp:sp modelId="{2594728B-B31F-440B-9579-790192A6EFA7}">
      <dsp:nvSpPr>
        <dsp:cNvPr id="0" name=""/>
        <dsp:cNvSpPr/>
      </dsp:nvSpPr>
      <dsp:spPr>
        <a:xfrm>
          <a:off x="2141035" y="698470"/>
          <a:ext cx="5770139" cy="1176920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6836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+mn-lt"/>
              <a:cs typeface="Calibri" panose="020F0502020204030204" pitchFamily="34" charset="0"/>
            </a:rPr>
            <a:t>Асоциирани партньори</a:t>
          </a:r>
          <a:endParaRPr lang="en-US" sz="1400" b="1" kern="1200" dirty="0">
            <a:latin typeface="+mn-lt"/>
            <a:cs typeface="Calibri" panose="020F0502020204030204" pitchFamily="34" charset="0"/>
          </a:endParaRPr>
        </a:p>
      </dsp:txBody>
      <dsp:txXfrm>
        <a:off x="2141035" y="992700"/>
        <a:ext cx="5475909" cy="588460"/>
      </dsp:txXfrm>
    </dsp:sp>
    <dsp:sp modelId="{2BD1A844-FFB5-4110-B8F9-79D568FD8EB0}">
      <dsp:nvSpPr>
        <dsp:cNvPr id="0" name=""/>
        <dsp:cNvSpPr/>
      </dsp:nvSpPr>
      <dsp:spPr>
        <a:xfrm>
          <a:off x="2147640" y="1565013"/>
          <a:ext cx="2488987" cy="2267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Национално представени организации на работниците и служителите и на работодателите в България</a:t>
          </a:r>
          <a:endParaRPr lang="en-US" sz="1400" kern="1200" dirty="0">
            <a:latin typeface="+mn-lt"/>
          </a:endParaRPr>
        </a:p>
      </dsp:txBody>
      <dsp:txXfrm>
        <a:off x="2147640" y="1565013"/>
        <a:ext cx="2488987" cy="2267181"/>
      </dsp:txXfrm>
    </dsp:sp>
    <dsp:sp modelId="{A92D5353-5144-4204-9696-EAB57D0ACB9F}">
      <dsp:nvSpPr>
        <dsp:cNvPr id="0" name=""/>
        <dsp:cNvSpPr/>
      </dsp:nvSpPr>
      <dsp:spPr>
        <a:xfrm>
          <a:off x="4642593" y="1170630"/>
          <a:ext cx="3103153" cy="1176920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86836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latin typeface="+mn-lt"/>
              <a:cs typeface="Calibri" panose="020F0502020204030204" pitchFamily="34" charset="0"/>
            </a:rPr>
            <a:t>Целеви групи</a:t>
          </a:r>
          <a:endParaRPr lang="en-US" sz="1400" b="1" kern="1200" dirty="0">
            <a:latin typeface="+mn-lt"/>
            <a:cs typeface="Calibri" panose="020F0502020204030204" pitchFamily="34" charset="0"/>
          </a:endParaRPr>
        </a:p>
      </dsp:txBody>
      <dsp:txXfrm>
        <a:off x="4642593" y="1464860"/>
        <a:ext cx="2808923" cy="588460"/>
      </dsp:txXfrm>
    </dsp:sp>
    <dsp:sp modelId="{A9E9394C-58B3-4DBB-B150-CF7A1BE4B3A3}">
      <dsp:nvSpPr>
        <dsp:cNvPr id="0" name=""/>
        <dsp:cNvSpPr/>
      </dsp:nvSpPr>
      <dsp:spPr>
        <a:xfrm>
          <a:off x="4660323" y="2000615"/>
          <a:ext cx="2488987" cy="26944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- Ученици от професионални гимназии, ученици от училища с паралелки за професионална подготовка;</a:t>
          </a:r>
          <a:endParaRPr lang="en-US" sz="1400" kern="1200" dirty="0">
            <a:latin typeface="+mn-lt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- Учители и други лица, извършващи професионална подготовка в системата на средното професионално образование и обучение;</a:t>
          </a:r>
          <a:endParaRPr lang="en-GB" sz="1400" kern="1200" dirty="0">
            <a:latin typeface="+mn-lt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- Представители на предприятията;</a:t>
          </a:r>
          <a:endParaRPr lang="en-GB" sz="1400" kern="1200" dirty="0">
            <a:latin typeface="+mn-lt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latin typeface="+mn-lt"/>
            </a:rPr>
            <a:t>- Р</a:t>
          </a:r>
          <a:r>
            <a:rPr lang="en-US" sz="1400" kern="1200" dirty="0" err="1" smtClean="0">
              <a:latin typeface="+mn-lt"/>
            </a:rPr>
            <a:t>одители</a:t>
          </a:r>
          <a:r>
            <a:rPr lang="en-US" sz="1400" kern="1200" dirty="0" smtClean="0">
              <a:latin typeface="+mn-lt"/>
            </a:rPr>
            <a:t>.</a:t>
          </a:r>
          <a:endParaRPr lang="en-GB" sz="1400" kern="1200" dirty="0">
            <a:latin typeface="+mn-lt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smtClean="0">
              <a:latin typeface="+mn-lt"/>
            </a:rPr>
            <a:t> </a:t>
          </a:r>
          <a:endParaRPr lang="en-US" sz="1400" kern="1200">
            <a:latin typeface="+mn-lt"/>
          </a:endParaRPr>
        </a:p>
      </dsp:txBody>
      <dsp:txXfrm>
        <a:off x="4660323" y="2000615"/>
        <a:ext cx="2488987" cy="26944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9DA82-CD45-4C28-9EAF-CDBA66B8BE27}">
      <dsp:nvSpPr>
        <dsp:cNvPr id="0" name=""/>
        <dsp:cNvSpPr/>
      </dsp:nvSpPr>
      <dsp:spPr>
        <a:xfrm>
          <a:off x="-5375680" y="-823193"/>
          <a:ext cx="6400997" cy="6400997"/>
        </a:xfrm>
        <a:prstGeom prst="blockArc">
          <a:avLst>
            <a:gd name="adj1" fmla="val 18900000"/>
            <a:gd name="adj2" fmla="val 2700000"/>
            <a:gd name="adj3" fmla="val 337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852EA-CB7D-45F3-A672-45FB9C48764C}">
      <dsp:nvSpPr>
        <dsp:cNvPr id="0" name=""/>
        <dsp:cNvSpPr/>
      </dsp:nvSpPr>
      <dsp:spPr>
        <a:xfrm>
          <a:off x="514448" y="223710"/>
          <a:ext cx="9903712" cy="7412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189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/>
            <a:t>Мерки за подкрепа на </a:t>
          </a:r>
          <a:r>
            <a:rPr lang="bg-BG" sz="1600" b="1" u="sng" kern="1200" dirty="0" smtClean="0"/>
            <a:t>училищата</a:t>
          </a:r>
          <a:r>
            <a:rPr lang="bg-BG" sz="1600" b="1" kern="1200" dirty="0" smtClean="0"/>
            <a:t> </a:t>
          </a:r>
          <a:r>
            <a:rPr lang="bg-BG" sz="1600" b="1" kern="1200" dirty="0" smtClean="0"/>
            <a:t>– </a:t>
          </a:r>
          <a:r>
            <a:rPr lang="bg-BG" sz="1600" b="0" kern="1200" dirty="0" smtClean="0"/>
            <a:t>квалификация на </a:t>
          </a:r>
          <a:r>
            <a:rPr lang="bg-BG" sz="1600" kern="1200" dirty="0" smtClean="0"/>
            <a:t>учителите и преподавателите по професионална подготовка; оборудване; учебни помагала и материали</a:t>
          </a:r>
          <a:endParaRPr lang="en-US" sz="1600" kern="1200" dirty="0"/>
        </a:p>
      </dsp:txBody>
      <dsp:txXfrm>
        <a:off x="514448" y="223710"/>
        <a:ext cx="9903712" cy="741231"/>
      </dsp:txXfrm>
    </dsp:sp>
    <dsp:sp modelId="{6BE7DE5B-0500-43AC-97BB-705AA6749BCE}">
      <dsp:nvSpPr>
        <dsp:cNvPr id="0" name=""/>
        <dsp:cNvSpPr/>
      </dsp:nvSpPr>
      <dsp:spPr>
        <a:xfrm>
          <a:off x="0" y="237215"/>
          <a:ext cx="743145" cy="74314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1879AA1A-4A0F-4EF2-B381-616B422D0D6E}">
      <dsp:nvSpPr>
        <dsp:cNvPr id="0" name=""/>
        <dsp:cNvSpPr/>
      </dsp:nvSpPr>
      <dsp:spPr>
        <a:xfrm>
          <a:off x="874368" y="1188557"/>
          <a:ext cx="9477698" cy="5945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189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/>
            <a:t>Мерки за подкрепа на учениците </a:t>
          </a:r>
          <a:r>
            <a:rPr lang="bg-BG" sz="1600" b="1" kern="1200" dirty="0" smtClean="0"/>
            <a:t>- </a:t>
          </a:r>
          <a:r>
            <a:rPr lang="bg-BG" sz="1600" kern="1200" dirty="0" smtClean="0"/>
            <a:t>„пробно стажуване“; допълнителни занимания по професионална подготовка; </a:t>
          </a:r>
          <a:endParaRPr lang="en-US" sz="1600" kern="1200" dirty="0"/>
        </a:p>
      </dsp:txBody>
      <dsp:txXfrm>
        <a:off x="874368" y="1188557"/>
        <a:ext cx="9477698" cy="594516"/>
      </dsp:txXfrm>
    </dsp:sp>
    <dsp:sp modelId="{73CD3644-4B12-4AAB-95C5-07250E177253}">
      <dsp:nvSpPr>
        <dsp:cNvPr id="0" name=""/>
        <dsp:cNvSpPr/>
      </dsp:nvSpPr>
      <dsp:spPr>
        <a:xfrm>
          <a:off x="502795" y="1114243"/>
          <a:ext cx="743145" cy="74314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E1EFFB-4450-4B0F-9E65-4D7877482E9A}">
      <dsp:nvSpPr>
        <dsp:cNvPr id="0" name=""/>
        <dsp:cNvSpPr/>
      </dsp:nvSpPr>
      <dsp:spPr>
        <a:xfrm>
          <a:off x="1005119" y="2080047"/>
          <a:ext cx="9346947" cy="5945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189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/>
            <a:t>Мерки за подкрепа на родителите </a:t>
          </a:r>
          <a:r>
            <a:rPr lang="bg-BG" sz="1600" b="0" u="none" kern="1200" dirty="0" smtClean="0"/>
            <a:t>- р</a:t>
          </a:r>
          <a:r>
            <a:rPr lang="bg-BG" sz="1600" kern="1200" dirty="0" smtClean="0"/>
            <a:t>абота със заинтересованите страни за подобряване на връзката ученик – училище – работодател</a:t>
          </a:r>
          <a:endParaRPr lang="en-US" sz="1600" kern="1200" dirty="0"/>
        </a:p>
      </dsp:txBody>
      <dsp:txXfrm>
        <a:off x="1005119" y="2080047"/>
        <a:ext cx="9346947" cy="594516"/>
      </dsp:txXfrm>
    </dsp:sp>
    <dsp:sp modelId="{E39C8289-1874-4DCB-9AB7-40DDAEB71DC3}">
      <dsp:nvSpPr>
        <dsp:cNvPr id="0" name=""/>
        <dsp:cNvSpPr/>
      </dsp:nvSpPr>
      <dsp:spPr>
        <a:xfrm>
          <a:off x="633546" y="2005732"/>
          <a:ext cx="743145" cy="74314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0C44EF-82C2-4007-85B7-7B2E8CAE0482}">
      <dsp:nvSpPr>
        <dsp:cNvPr id="0" name=""/>
        <dsp:cNvSpPr/>
      </dsp:nvSpPr>
      <dsp:spPr>
        <a:xfrm>
          <a:off x="874368" y="2898179"/>
          <a:ext cx="9477698" cy="7412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189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/>
            <a:t>Мерки за подкрепа на работодателите </a:t>
          </a:r>
          <a:r>
            <a:rPr lang="bg-BG" sz="1600" b="1" kern="1200" dirty="0" smtClean="0"/>
            <a:t>- </a:t>
          </a:r>
          <a:r>
            <a:rPr lang="bg-BG" sz="1600" b="0" u="none" kern="1200" dirty="0" smtClean="0"/>
            <a:t>о</a:t>
          </a:r>
          <a:r>
            <a:rPr lang="bg-BG" sz="1600" u="none" kern="1200" dirty="0" smtClean="0"/>
            <a:t>бучения и възнаграждения на наставници; информационни </a:t>
          </a:r>
          <a:r>
            <a:rPr lang="bg-BG" sz="1600" kern="1200" dirty="0" smtClean="0"/>
            <a:t>кампании за нормативните изисквания за участие в дуална система на обучение.</a:t>
          </a:r>
          <a:endParaRPr lang="en-US" sz="1600" kern="1200" dirty="0"/>
        </a:p>
      </dsp:txBody>
      <dsp:txXfrm>
        <a:off x="874368" y="2898179"/>
        <a:ext cx="9477698" cy="741231"/>
      </dsp:txXfrm>
    </dsp:sp>
    <dsp:sp modelId="{A65FBB27-0B5B-44E4-825E-7E054C85C983}">
      <dsp:nvSpPr>
        <dsp:cNvPr id="0" name=""/>
        <dsp:cNvSpPr/>
      </dsp:nvSpPr>
      <dsp:spPr>
        <a:xfrm>
          <a:off x="502795" y="2897222"/>
          <a:ext cx="743145" cy="74314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022219-AA0E-4535-8EFA-9D6DFD0B30AA}">
      <dsp:nvSpPr>
        <dsp:cNvPr id="0" name=""/>
        <dsp:cNvSpPr/>
      </dsp:nvSpPr>
      <dsp:spPr>
        <a:xfrm>
          <a:off x="448354" y="3789668"/>
          <a:ext cx="9903712" cy="7412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189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/>
            <a:t>Мерки за подкрепа на образователната система </a:t>
          </a:r>
          <a:r>
            <a:rPr lang="bg-BG" sz="1600" b="1" kern="1200" dirty="0" smtClean="0"/>
            <a:t>- </a:t>
          </a:r>
          <a:r>
            <a:rPr lang="bg-BG" sz="1600" b="0" kern="1200" dirty="0" smtClean="0"/>
            <a:t>р</a:t>
          </a:r>
          <a:r>
            <a:rPr lang="bg-BG" sz="1600" kern="1200" dirty="0" smtClean="0"/>
            <a:t>азработване на учебни планове, учебни програми, национални изпитни програми;</a:t>
          </a:r>
          <a:endParaRPr lang="en-US" sz="1600" kern="1200" dirty="0"/>
        </a:p>
      </dsp:txBody>
      <dsp:txXfrm>
        <a:off x="448354" y="3789668"/>
        <a:ext cx="9903712" cy="741231"/>
      </dsp:txXfrm>
    </dsp:sp>
    <dsp:sp modelId="{4376EE1D-896C-4603-A60D-5071328216C2}">
      <dsp:nvSpPr>
        <dsp:cNvPr id="0" name=""/>
        <dsp:cNvSpPr/>
      </dsp:nvSpPr>
      <dsp:spPr>
        <a:xfrm>
          <a:off x="76782" y="3788711"/>
          <a:ext cx="743145" cy="743145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776B9-048C-4E8F-9F33-C6B1693F8386}">
      <dsp:nvSpPr>
        <dsp:cNvPr id="0" name=""/>
        <dsp:cNvSpPr/>
      </dsp:nvSpPr>
      <dsp:spPr>
        <a:xfrm>
          <a:off x="24" y="-192220"/>
          <a:ext cx="9640736" cy="104175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kern="12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Бюджет на операцията – 24 500 000 лева  </a:t>
          </a:r>
          <a:endParaRPr lang="en-US" sz="2400" kern="1200" dirty="0">
            <a:solidFill>
              <a:schemeClr val="bg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0536" y="-161708"/>
        <a:ext cx="8208104" cy="980727"/>
      </dsp:txXfrm>
    </dsp:sp>
    <dsp:sp modelId="{5269FB6F-560C-4CD2-B8CB-2C8FE06B85AD}">
      <dsp:nvSpPr>
        <dsp:cNvPr id="0" name=""/>
        <dsp:cNvSpPr/>
      </dsp:nvSpPr>
      <dsp:spPr>
        <a:xfrm>
          <a:off x="1004477" y="603154"/>
          <a:ext cx="9674177" cy="1713365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0" u="sng" kern="1200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rPr>
            <a:t>Индикатори за изпълнение: </a:t>
          </a:r>
          <a:r>
            <a:rPr lang="ru-RU" sz="1600" i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	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rPr>
            <a:t>- Брой професионални гимназии/училищата с паралелки за професионална подготовка, въвели дуална система на обучение – 147.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>
              <a:solidFill>
                <a:schemeClr val="tx2"/>
              </a:solidFill>
            </a:rPr>
            <a:t>Специфичен индикатор за процедурата:</a:t>
          </a:r>
          <a:endParaRPr lang="en-GB" sz="1600" kern="1200" dirty="0" smtClean="0">
            <a:solidFill>
              <a:schemeClr val="tx2"/>
            </a:solidFill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tx2"/>
              </a:solidFill>
            </a:rPr>
            <a:t>- Ученици включени в дуална система на обучение – 9800.</a:t>
          </a:r>
          <a:endParaRPr lang="en-US" sz="1600" b="1" kern="1200" dirty="0">
            <a:solidFill>
              <a:schemeClr val="tx2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054660" y="653337"/>
        <a:ext cx="7843541" cy="1612999"/>
      </dsp:txXfrm>
    </dsp:sp>
    <dsp:sp modelId="{6913CF30-303E-4007-88F8-3E7DD75611EB}">
      <dsp:nvSpPr>
        <dsp:cNvPr id="0" name=""/>
        <dsp:cNvSpPr/>
      </dsp:nvSpPr>
      <dsp:spPr>
        <a:xfrm>
          <a:off x="1531216" y="2135390"/>
          <a:ext cx="10168956" cy="2823310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i="0" u="sng" kern="1200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rPr>
            <a:t>Индикатори за резултат: 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tx2"/>
              </a:solidFill>
            </a:rPr>
            <a:t>- Дял на учениците в гимназиалния етап на образование, обучаващи се в професионални  гимназии от включените в дейности по ОП НОИР– 51,5%. Принос на операцията към крайната цел на индикатора -4 %. </a:t>
          </a:r>
          <a:endParaRPr lang="en-GB" sz="1600" kern="1200" dirty="0" smtClean="0">
            <a:solidFill>
              <a:schemeClr val="tx2"/>
            </a:solidFill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>
              <a:solidFill>
                <a:schemeClr val="tx2"/>
              </a:solidFill>
            </a:rPr>
            <a:t>Специфичен индикатор за процедурата:</a:t>
          </a:r>
          <a:endParaRPr lang="en-GB" sz="1600" kern="1200" dirty="0" smtClean="0">
            <a:solidFill>
              <a:schemeClr val="tx2"/>
            </a:solidFill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tx2"/>
              </a:solidFill>
            </a:rPr>
            <a:t>- Дял на учениците, сключили договор за обучение чрез работа (</a:t>
          </a:r>
          <a:r>
            <a:rPr lang="bg-BG" sz="1600" kern="1200" dirty="0" err="1" smtClean="0">
              <a:solidFill>
                <a:schemeClr val="tx2"/>
              </a:solidFill>
            </a:rPr>
            <a:t>дуална</a:t>
          </a:r>
          <a:r>
            <a:rPr lang="bg-BG" sz="1600" kern="1200" dirty="0" smtClean="0">
              <a:solidFill>
                <a:schemeClr val="tx2"/>
              </a:solidFill>
            </a:rPr>
            <a:t> система на обучение) от включени в дейности по операцията – </a:t>
          </a:r>
          <a:r>
            <a:rPr lang="bg-BG" sz="1600" b="1" kern="1200" dirty="0" smtClean="0">
              <a:solidFill>
                <a:srgbClr val="FF0000"/>
              </a:solidFill>
            </a:rPr>
            <a:t>80 %.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u="sng" kern="1200" dirty="0" smtClean="0">
              <a:solidFill>
                <a:schemeClr val="tx2"/>
              </a:solidFill>
            </a:rPr>
            <a:t>Специфичен контекстуален индикатор за процедурата</a:t>
          </a:r>
          <a:r>
            <a:rPr lang="bg-BG" sz="1600" kern="1200" dirty="0" smtClean="0">
              <a:solidFill>
                <a:schemeClr val="tx2"/>
              </a:solidFill>
            </a:rPr>
            <a:t>:</a:t>
          </a:r>
          <a:endParaRPr lang="en-GB" sz="1600" kern="1200" dirty="0" smtClean="0">
            <a:solidFill>
              <a:schemeClr val="tx2"/>
            </a:solidFill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tx2"/>
              </a:solidFill>
            </a:rPr>
            <a:t>- Дял на учениците от включените в дейности по операцията, които в рамките на 6 месеца след завършване на втори гимназиален етап имат работа, включително в качеството им на самостоятелно заети лица – </a:t>
          </a:r>
          <a:r>
            <a:rPr lang="bg-BG" sz="1600" b="1" kern="1200" dirty="0" smtClean="0">
              <a:solidFill>
                <a:srgbClr val="FF0000"/>
              </a:solidFill>
            </a:rPr>
            <a:t>6</a:t>
          </a:r>
          <a:r>
            <a:rPr lang="en-US" sz="1600" b="1" kern="1200" dirty="0" smtClean="0">
              <a:solidFill>
                <a:srgbClr val="FF0000"/>
              </a:solidFill>
            </a:rPr>
            <a:t>8</a:t>
          </a:r>
          <a:r>
            <a:rPr lang="bg-BG" sz="1600" b="1" kern="1200" dirty="0" smtClean="0">
              <a:solidFill>
                <a:srgbClr val="FF0000"/>
              </a:solidFill>
            </a:rPr>
            <a:t> </a:t>
          </a:r>
          <a:r>
            <a:rPr lang="bg-BG" sz="1600" b="1" kern="1200" dirty="0" smtClean="0">
              <a:solidFill>
                <a:srgbClr val="FF0000"/>
              </a:solidFill>
            </a:rPr>
            <a:t>%.</a:t>
          </a:r>
          <a:endParaRPr lang="bg-BG" sz="1600" b="1" i="0" kern="1200" dirty="0" smtClean="0">
            <a:solidFill>
              <a:srgbClr val="FF0000"/>
            </a:solidFill>
            <a:effectLst/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613908" y="2218082"/>
        <a:ext cx="8184809" cy="2657926"/>
      </dsp:txXfrm>
    </dsp:sp>
    <dsp:sp modelId="{81F6B93F-EF46-453D-8586-36FF8E5163E3}">
      <dsp:nvSpPr>
        <dsp:cNvPr id="0" name=""/>
        <dsp:cNvSpPr/>
      </dsp:nvSpPr>
      <dsp:spPr>
        <a:xfrm>
          <a:off x="8653590" y="50137"/>
          <a:ext cx="896551" cy="89655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8855314" y="50137"/>
        <a:ext cx="493103" cy="674655"/>
      </dsp:txXfrm>
    </dsp:sp>
    <dsp:sp modelId="{E79B9034-1A1E-4C9B-805F-48B64DC9CA2A}">
      <dsp:nvSpPr>
        <dsp:cNvPr id="0" name=""/>
        <dsp:cNvSpPr/>
      </dsp:nvSpPr>
      <dsp:spPr>
        <a:xfrm>
          <a:off x="9825915" y="1584761"/>
          <a:ext cx="896551" cy="89655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0027639" y="1584761"/>
        <a:ext cx="493103" cy="6746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2800" b="1" dirty="0" err="1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Подкрепа</a:t>
            </a:r>
            <a:r>
              <a:rPr lang="ru-RU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b="1" dirty="0" err="1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дуалната</a:t>
            </a:r>
            <a:r>
              <a:rPr lang="ru-RU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система на обучение</a:t>
            </a:r>
            <a:r>
              <a:rPr lang="bg-BG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гр. София</a:t>
            </a:r>
            <a:r>
              <a:rPr lang="en-GB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май </a:t>
            </a:r>
            <a:r>
              <a:rPr lang="ru-RU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2019 </a:t>
            </a:r>
            <a:r>
              <a:rPr lang="ru-RU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г.</a:t>
            </a:r>
            <a:br>
              <a:rPr lang="ru-RU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200" b="1" dirty="0">
              <a:ln/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433147"/>
            <a:ext cx="11404857" cy="454759"/>
          </a:xfrm>
        </p:spPr>
        <p:txBody>
          <a:bodyPr>
            <a:normAutofit/>
          </a:bodyPr>
          <a:lstStyle/>
          <a:p>
            <a:pPr algn="ctr"/>
            <a:r>
              <a:rPr lang="ru-RU" sz="2200" b="1" cap="small" dirty="0" err="1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Допустими</a:t>
            </a:r>
            <a:r>
              <a:rPr lang="ru-RU" sz="2200" b="1" cap="small" dirty="0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 </a:t>
            </a:r>
            <a:r>
              <a:rPr lang="ru-RU" sz="2200" b="1" cap="small" dirty="0" err="1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кандидати</a:t>
            </a:r>
            <a:r>
              <a:rPr lang="ru-RU" sz="2200" b="1" cap="small" dirty="0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, </a:t>
            </a:r>
            <a:r>
              <a:rPr lang="ru-RU" sz="2200" b="1" cap="small" dirty="0" err="1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партньори</a:t>
            </a:r>
            <a:r>
              <a:rPr lang="ru-RU" sz="2200" b="1" cap="small" dirty="0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 и </a:t>
            </a:r>
            <a:r>
              <a:rPr lang="ru-RU" sz="2200" b="1" cap="small" dirty="0" err="1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целеви</a:t>
            </a:r>
            <a:r>
              <a:rPr lang="ru-RU" sz="2200" b="1" cap="small" dirty="0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 </a:t>
            </a:r>
            <a:r>
              <a:rPr lang="ru-RU" sz="2200" b="1" cap="small" dirty="0" err="1" smtClean="0">
                <a:solidFill>
                  <a:srgbClr val="A51321"/>
                </a:solidFill>
                <a:latin typeface="+mn-lt"/>
                <a:cs typeface="Calibri Light" panose="020F0302020204030204" pitchFamily="34" charset="0"/>
              </a:rPr>
              <a:t>групи</a:t>
            </a:r>
            <a:endParaRPr lang="bg-BG" sz="2200" b="1" i="1" cap="small" dirty="0">
              <a:solidFill>
                <a:srgbClr val="A51321"/>
              </a:solidFill>
              <a:latin typeface="+mn-lt"/>
              <a:cs typeface="Calibri Light" panose="020F0302020204030204" pitchFamily="34" charset="0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1003214"/>
              </p:ext>
            </p:extLst>
          </p:nvPr>
        </p:nvGraphicFramePr>
        <p:xfrm>
          <a:off x="1147763" y="1995855"/>
          <a:ext cx="10058400" cy="4695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639517038"/>
              </p:ext>
            </p:extLst>
          </p:nvPr>
        </p:nvGraphicFramePr>
        <p:xfrm>
          <a:off x="1838309" y="2103804"/>
          <a:ext cx="8128000" cy="4695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315195" y="1311029"/>
            <a:ext cx="10708222" cy="1737184"/>
            <a:chOff x="6889154" y="2957907"/>
            <a:chExt cx="2817055" cy="1737184"/>
          </a:xfrm>
        </p:grpSpPr>
        <p:sp>
          <p:nvSpPr>
            <p:cNvPr id="6" name="Rectangle 5"/>
            <p:cNvSpPr/>
            <p:nvPr/>
          </p:nvSpPr>
          <p:spPr>
            <a:xfrm>
              <a:off x="6889154" y="2957907"/>
              <a:ext cx="2817055" cy="173718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6889154" y="2957907"/>
              <a:ext cx="2817055" cy="17371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400" b="1" kern="1200" dirty="0" smtClean="0"/>
                <a:t>Цел на операцията:</a:t>
              </a:r>
            </a:p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400" kern="1200" dirty="0" smtClean="0"/>
                <a:t>Подпомагане на въвеждането на </a:t>
              </a:r>
              <a:r>
                <a:rPr lang="bg-BG" sz="1400" kern="1200" dirty="0" err="1" smtClean="0"/>
                <a:t>дуалната</a:t>
              </a:r>
              <a:r>
                <a:rPr lang="bg-BG" sz="1400" kern="1200" dirty="0" smtClean="0"/>
                <a:t> система на обучение в България и по-конкретно създаване на тясна обвързаност между образователната система и реалните потребности на пазара на труда.</a:t>
              </a:r>
              <a:endParaRPr lang="en-US" sz="1400" b="1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3335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50372"/>
            <a:ext cx="11404857" cy="492368"/>
          </a:xfrm>
        </p:spPr>
        <p:txBody>
          <a:bodyPr>
            <a:normAutofit/>
          </a:bodyPr>
          <a:lstStyle/>
          <a:p>
            <a:pPr algn="ctr"/>
            <a:r>
              <a:rPr lang="bg-BG" sz="22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Допустими дейности, свързани с осъществяване на подкрепа за </a:t>
            </a:r>
            <a:r>
              <a:rPr lang="bg-BG" sz="2200" b="1" cap="small" dirty="0" err="1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дуалната</a:t>
            </a:r>
            <a:r>
              <a:rPr lang="bg-BG" sz="22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система на обучение </a:t>
            </a:r>
            <a:endParaRPr lang="bg-BG" sz="2200" b="1" cap="small" dirty="0">
              <a:solidFill>
                <a:srgbClr val="A513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6059081"/>
              </p:ext>
            </p:extLst>
          </p:nvPr>
        </p:nvGraphicFramePr>
        <p:xfrm>
          <a:off x="1015957" y="1842740"/>
          <a:ext cx="10418161" cy="4754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091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1206212" cy="6301226"/>
          </a:xfrm>
        </p:spPr>
        <p:txBody>
          <a:bodyPr>
            <a:normAutofit/>
          </a:bodyPr>
          <a:lstStyle/>
          <a:p>
            <a:endParaRPr lang="en-US" sz="2400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9" name="Canvas 4"/>
          <p:cNvGrpSpPr/>
          <p:nvPr/>
        </p:nvGrpSpPr>
        <p:grpSpPr>
          <a:xfrm>
            <a:off x="0" y="0"/>
            <a:ext cx="12191999" cy="6858000"/>
            <a:chOff x="0" y="0"/>
            <a:chExt cx="9496425" cy="5890895"/>
          </a:xfrm>
        </p:grpSpPr>
        <p:sp>
          <p:nvSpPr>
            <p:cNvPr id="60" name="Rectangle 59"/>
            <p:cNvSpPr/>
            <p:nvPr/>
          </p:nvSpPr>
          <p:spPr>
            <a:xfrm>
              <a:off x="0" y="0"/>
              <a:ext cx="9496425" cy="5890895"/>
            </a:xfrm>
            <a:prstGeom prst="rect">
              <a:avLst/>
            </a:prstGeom>
          </p:spPr>
        </p:sp>
        <p:sp>
          <p:nvSpPr>
            <p:cNvPr id="61" name="Rounded Rectangle 60"/>
            <p:cNvSpPr/>
            <p:nvPr/>
          </p:nvSpPr>
          <p:spPr>
            <a:xfrm>
              <a:off x="1871248" y="5038282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Национални организации на </a:t>
              </a:r>
              <a:r>
                <a:rPr lang="bg-BG" sz="1200" dirty="0" smtClean="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работодателите</a:t>
              </a:r>
              <a:r>
                <a:rPr lang="en-US" sz="1200" dirty="0" smtClean="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 </a:t>
              </a:r>
              <a:r>
                <a:rPr lang="bg-BG" sz="1200" dirty="0" smtClean="0">
                  <a:solidFill>
                    <a:srgbClr val="000000"/>
                  </a:solidFill>
                  <a:ea typeface="Times New Roman" panose="02020603050405020304" pitchFamily="18" charset="0"/>
                </a:rPr>
                <a:t>и работниците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2" name="Rounded Rectangle 61"/>
            <p:cNvSpPr/>
            <p:nvPr/>
          </p:nvSpPr>
          <p:spPr>
            <a:xfrm>
              <a:off x="366907" y="151245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 dirty="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УО НА ОПНОИР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479050" y="1862123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Министерство на образованието и науката 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3199246" y="1888004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Регионални управления на образованието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5404733" y="1919660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УЧИЛИЩЕ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8090164" y="1111345"/>
              <a:ext cx="1259840" cy="719455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Предприятие 1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7" name="Rounded Rectangle 66"/>
            <p:cNvSpPr/>
            <p:nvPr/>
          </p:nvSpPr>
          <p:spPr>
            <a:xfrm>
              <a:off x="8090166" y="2784366"/>
              <a:ext cx="1259840" cy="71882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Предприятие 3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8107417" y="1957041"/>
              <a:ext cx="1259840" cy="71882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Предприятие 2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69" name="Straight Arrow Connector 68"/>
            <p:cNvCxnSpPr>
              <a:stCxn id="66" idx="1"/>
              <a:endCxn id="65" idx="3"/>
            </p:cNvCxnSpPr>
            <p:nvPr/>
          </p:nvCxnSpPr>
          <p:spPr>
            <a:xfrm flipH="1">
              <a:off x="6664573" y="1471073"/>
              <a:ext cx="1425591" cy="808315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>
              <a:stCxn id="68" idx="1"/>
              <a:endCxn id="65" idx="3"/>
            </p:cNvCxnSpPr>
            <p:nvPr/>
          </p:nvCxnSpPr>
          <p:spPr>
            <a:xfrm flipH="1" flipV="1">
              <a:off x="6664573" y="2279388"/>
              <a:ext cx="1442844" cy="37063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/>
            <p:cNvCxnSpPr>
              <a:stCxn id="67" idx="1"/>
              <a:endCxn id="65" idx="3"/>
            </p:cNvCxnSpPr>
            <p:nvPr/>
          </p:nvCxnSpPr>
          <p:spPr>
            <a:xfrm flipH="1" flipV="1">
              <a:off x="6664573" y="2279388"/>
              <a:ext cx="1425593" cy="864388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>
              <a:stCxn id="65" idx="1"/>
            </p:cNvCxnSpPr>
            <p:nvPr/>
          </p:nvCxnSpPr>
          <p:spPr>
            <a:xfrm flipH="1" flipV="1">
              <a:off x="4468483" y="2279073"/>
              <a:ext cx="936250" cy="157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>
              <a:stCxn id="64" idx="1"/>
              <a:endCxn id="63" idx="3"/>
            </p:cNvCxnSpPr>
            <p:nvPr/>
          </p:nvCxnSpPr>
          <p:spPr>
            <a:xfrm flipH="1" flipV="1">
              <a:off x="1738890" y="2221851"/>
              <a:ext cx="1460356" cy="25881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Elbow Connector 73"/>
            <p:cNvCxnSpPr>
              <a:stCxn id="63" idx="2"/>
              <a:endCxn id="64" idx="2"/>
            </p:cNvCxnSpPr>
            <p:nvPr/>
          </p:nvCxnSpPr>
          <p:spPr>
            <a:xfrm rot="16200000" flipH="1">
              <a:off x="2456128" y="1234241"/>
              <a:ext cx="25880" cy="2720196"/>
            </a:xfrm>
            <a:prstGeom prst="bentConnector3">
              <a:avLst>
                <a:gd name="adj1" fmla="val 2549930"/>
              </a:avLst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74"/>
            <p:cNvSpPr/>
            <p:nvPr/>
          </p:nvSpPr>
          <p:spPr>
            <a:xfrm>
              <a:off x="8333119" y="3961783"/>
              <a:ext cx="974785" cy="836762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Обучение и възнаграждения </a:t>
              </a:r>
              <a:r>
                <a:rPr lang="bg-BG" sz="9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на </a:t>
              </a:r>
              <a:r>
                <a:rPr lang="bg-BG" sz="9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наставници и учители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76" name="Straight Connector 75"/>
            <p:cNvCxnSpPr>
              <a:stCxn id="65" idx="2"/>
              <a:endCxn id="75" idx="1"/>
            </p:cNvCxnSpPr>
            <p:nvPr/>
          </p:nvCxnSpPr>
          <p:spPr>
            <a:xfrm>
              <a:off x="6034508" y="2639115"/>
              <a:ext cx="2441162" cy="1445209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Oval 76"/>
            <p:cNvSpPr/>
            <p:nvPr/>
          </p:nvSpPr>
          <p:spPr>
            <a:xfrm>
              <a:off x="7311170" y="4562218"/>
              <a:ext cx="974725" cy="836295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Доставка на оборудване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78" name="Straight Connector 77"/>
            <p:cNvCxnSpPr>
              <a:stCxn id="65" idx="2"/>
              <a:endCxn id="77" idx="0"/>
            </p:cNvCxnSpPr>
            <p:nvPr/>
          </p:nvCxnSpPr>
          <p:spPr>
            <a:xfrm>
              <a:off x="6034653" y="2639115"/>
              <a:ext cx="1763880" cy="1923103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4878142" y="3961783"/>
              <a:ext cx="1107433" cy="1066308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Подкрепа за допълнителна професионална подготовка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80" name="Straight Connector 79"/>
            <p:cNvCxnSpPr>
              <a:stCxn id="79" idx="0"/>
              <a:endCxn id="65" idx="2"/>
            </p:cNvCxnSpPr>
            <p:nvPr/>
          </p:nvCxnSpPr>
          <p:spPr>
            <a:xfrm flipV="1">
              <a:off x="5431859" y="2639115"/>
              <a:ext cx="602794" cy="1322668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Rounded Rectangle 80"/>
            <p:cNvSpPr/>
            <p:nvPr/>
          </p:nvSpPr>
          <p:spPr>
            <a:xfrm>
              <a:off x="4178017" y="5083428"/>
              <a:ext cx="1324286" cy="709929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12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Родители/ученици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3859304" y="3144599"/>
              <a:ext cx="1247853" cy="1153298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Информационни дейности за връзката между  родители,  училища и работодатели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83" name="Straight Connector 82"/>
            <p:cNvCxnSpPr>
              <a:stCxn id="65" idx="2"/>
              <a:endCxn id="82" idx="7"/>
            </p:cNvCxnSpPr>
            <p:nvPr/>
          </p:nvCxnSpPr>
          <p:spPr>
            <a:xfrm flipH="1">
              <a:off x="4924413" y="2639115"/>
              <a:ext cx="1110240" cy="674381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>
              <a:stCxn id="64" idx="2"/>
              <a:endCxn id="82" idx="1"/>
            </p:cNvCxnSpPr>
            <p:nvPr/>
          </p:nvCxnSpPr>
          <p:spPr>
            <a:xfrm>
              <a:off x="3829166" y="2607459"/>
              <a:ext cx="212882" cy="706037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>
              <a:stCxn id="61" idx="0"/>
              <a:endCxn id="82" idx="3"/>
            </p:cNvCxnSpPr>
            <p:nvPr/>
          </p:nvCxnSpPr>
          <p:spPr>
            <a:xfrm flipV="1">
              <a:off x="2501168" y="4129000"/>
              <a:ext cx="1540880" cy="909282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>
              <a:stCxn id="82" idx="4"/>
              <a:endCxn id="81" idx="0"/>
            </p:cNvCxnSpPr>
            <p:nvPr/>
          </p:nvCxnSpPr>
          <p:spPr>
            <a:xfrm>
              <a:off x="4483231" y="4297897"/>
              <a:ext cx="356929" cy="785531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Right Arrow 86"/>
            <p:cNvSpPr/>
            <p:nvPr/>
          </p:nvSpPr>
          <p:spPr>
            <a:xfrm>
              <a:off x="2399435" y="151454"/>
              <a:ext cx="1822708" cy="1013130"/>
            </a:xfrm>
            <a:prstGeom prst="rightArrow">
              <a:avLst/>
            </a:prstGeom>
            <a:solidFill>
              <a:schemeClr val="bg1"/>
            </a:solidFill>
            <a:ln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5.</a:t>
              </a:r>
              <a:r>
                <a:rPr lang="en-US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 </a:t>
              </a:r>
              <a:r>
                <a:rPr lang="bg-BG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Предоставят средства на училищата, въз основа на кратко заявление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8" name="Left Arrow 87"/>
            <p:cNvSpPr/>
            <p:nvPr/>
          </p:nvSpPr>
          <p:spPr>
            <a:xfrm>
              <a:off x="1612907" y="1164584"/>
              <a:ext cx="2021812" cy="982268"/>
            </a:xfrm>
            <a:prstGeom prst="leftArrow">
              <a:avLst/>
            </a:prstGeom>
            <a:noFill/>
            <a:ln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3.</a:t>
              </a:r>
              <a:r>
                <a:rPr lang="en-US" sz="10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bg-BG" sz="10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Селектират заявленията на областно ниво и ги представят за финално одобрение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89" name="Right Arrow 88"/>
            <p:cNvSpPr/>
            <p:nvPr/>
          </p:nvSpPr>
          <p:spPr>
            <a:xfrm>
              <a:off x="1827426" y="2534999"/>
              <a:ext cx="1516383" cy="901700"/>
            </a:xfrm>
            <a:prstGeom prst="rightArrow">
              <a:avLst/>
            </a:prstGeom>
            <a:solidFill>
              <a:schemeClr val="bg1"/>
            </a:solidFill>
            <a:ln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0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4.</a:t>
              </a:r>
              <a:r>
                <a:rPr lang="en-US" sz="1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bg-BG" sz="1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Одобряват заявленията на училищата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90" name="Elbow Connector 89"/>
            <p:cNvCxnSpPr>
              <a:stCxn id="63" idx="0"/>
              <a:endCxn id="65" idx="0"/>
            </p:cNvCxnSpPr>
            <p:nvPr/>
          </p:nvCxnSpPr>
          <p:spPr>
            <a:xfrm rot="16200000" flipH="1">
              <a:off x="3543044" y="-572080"/>
              <a:ext cx="57533" cy="4925683"/>
            </a:xfrm>
            <a:prstGeom prst="bentConnector3">
              <a:avLst>
                <a:gd name="adj1" fmla="val -1431914"/>
              </a:avLst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Left Arrow 90"/>
            <p:cNvSpPr/>
            <p:nvPr/>
          </p:nvSpPr>
          <p:spPr>
            <a:xfrm>
              <a:off x="3970239" y="1111345"/>
              <a:ext cx="1942135" cy="919479"/>
            </a:xfrm>
            <a:prstGeom prst="leftArrow">
              <a:avLst/>
            </a:prstGeom>
            <a:noFill/>
            <a:ln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algn="just">
                <a:spcAft>
                  <a:spcPts val="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2.</a:t>
              </a:r>
              <a:r>
                <a:rPr lang="en-US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 </a:t>
              </a:r>
              <a:r>
                <a:rPr lang="bg-BG" sz="10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Представят кратко заявление, придружено от обосновка за необходимостта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2" name="Left Arrow 91"/>
            <p:cNvSpPr/>
            <p:nvPr/>
          </p:nvSpPr>
          <p:spPr>
            <a:xfrm>
              <a:off x="6121837" y="405466"/>
              <a:ext cx="2247015" cy="955040"/>
            </a:xfrm>
            <a:prstGeom prst="leftArrow">
              <a:avLst/>
            </a:prstGeom>
            <a:noFill/>
            <a:ln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pPr marL="90170">
                <a:spcAft>
                  <a:spcPts val="0"/>
                </a:spcAft>
              </a:pPr>
              <a:r>
                <a:rPr lang="en-US" sz="1000" b="1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1.</a:t>
              </a:r>
              <a:r>
                <a:rPr lang="en-US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 </a:t>
              </a:r>
              <a:r>
                <a:rPr lang="bg-BG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Представят на училищата обосновка на необходимостта</a:t>
              </a:r>
              <a:r>
                <a:rPr lang="en-US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 (</a:t>
              </a:r>
              <a:r>
                <a:rPr lang="bg-BG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до 15-ти декември</a:t>
              </a:r>
              <a:r>
                <a:rPr lang="en-US" sz="1000">
                  <a:solidFill>
                    <a:srgbClr val="000000"/>
                  </a:solidFill>
                  <a:effectLst/>
                  <a:ea typeface="Times New Roman" panose="02020603050405020304" pitchFamily="18" charset="0"/>
                </a:rPr>
                <a:t>)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93" name="Elbow Connector 92"/>
            <p:cNvCxnSpPr>
              <a:stCxn id="62" idx="1"/>
              <a:endCxn id="63" idx="1"/>
            </p:cNvCxnSpPr>
            <p:nvPr/>
          </p:nvCxnSpPr>
          <p:spPr>
            <a:xfrm rot="10800000" flipH="1" flipV="1">
              <a:off x="366905" y="510937"/>
              <a:ext cx="112143" cy="1710759"/>
            </a:xfrm>
            <a:prstGeom prst="bentConnector3">
              <a:avLst>
                <a:gd name="adj1" fmla="val -203847"/>
              </a:avLst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Oval 93"/>
            <p:cNvSpPr/>
            <p:nvPr/>
          </p:nvSpPr>
          <p:spPr>
            <a:xfrm>
              <a:off x="5985577" y="4579472"/>
              <a:ext cx="974090" cy="835660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Подготовка на учебни материали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95" name="Straight Connector 94"/>
            <p:cNvCxnSpPr>
              <a:endCxn id="94" idx="0"/>
            </p:cNvCxnSpPr>
            <p:nvPr/>
          </p:nvCxnSpPr>
          <p:spPr>
            <a:xfrm>
              <a:off x="6046972" y="2648310"/>
              <a:ext cx="425495" cy="1931162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Oval 95"/>
            <p:cNvSpPr/>
            <p:nvPr/>
          </p:nvSpPr>
          <p:spPr>
            <a:xfrm>
              <a:off x="2009597" y="3356537"/>
              <a:ext cx="974090" cy="835660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Подготовка на учебни планове и програми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97" name="Straight Connector 96"/>
            <p:cNvCxnSpPr>
              <a:stCxn id="63" idx="2"/>
              <a:endCxn id="96" idx="1"/>
            </p:cNvCxnSpPr>
            <p:nvPr/>
          </p:nvCxnSpPr>
          <p:spPr>
            <a:xfrm>
              <a:off x="1108970" y="2581578"/>
              <a:ext cx="1043279" cy="897339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61" idx="0"/>
              <a:endCxn id="96" idx="4"/>
            </p:cNvCxnSpPr>
            <p:nvPr/>
          </p:nvCxnSpPr>
          <p:spPr>
            <a:xfrm flipH="1" flipV="1">
              <a:off x="2496642" y="4192197"/>
              <a:ext cx="4526" cy="846085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>
              <a:stCxn id="64" idx="2"/>
              <a:endCxn id="96" idx="7"/>
            </p:cNvCxnSpPr>
            <p:nvPr/>
          </p:nvCxnSpPr>
          <p:spPr>
            <a:xfrm flipH="1">
              <a:off x="2841035" y="2607459"/>
              <a:ext cx="988131" cy="871458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 Box 96"/>
            <p:cNvSpPr txBox="1"/>
            <p:nvPr/>
          </p:nvSpPr>
          <p:spPr>
            <a:xfrm>
              <a:off x="34118" y="4283981"/>
              <a:ext cx="1592590" cy="1535502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bg-BG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Легенда</a:t>
              </a: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:</a:t>
              </a:r>
            </a:p>
            <a:p>
              <a:pPr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</a:t>
              </a:r>
              <a:r>
                <a:rPr lang="bg-BG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</a:t>
              </a:r>
              <a:r>
                <a:rPr lang="bg-BG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Участници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</a:p>
            <a:p>
              <a:pPr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</a:t>
              </a:r>
              <a:r>
                <a:rPr lang="bg-BG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</a:t>
              </a:r>
              <a:r>
                <a:rPr lang="bg-BG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Дейности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</a:p>
            <a:p>
              <a:pPr>
                <a:spcAft>
                  <a:spcPts val="0"/>
                </a:spcAft>
              </a:pPr>
              <a:r>
                <a:rPr lang="en-US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</a:t>
              </a:r>
              <a:r>
                <a:rPr lang="bg-BG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</a:t>
              </a:r>
              <a:r>
                <a:rPr lang="en-US" sz="12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           </a:t>
              </a:r>
              <a:r>
                <a:rPr lang="bg-BG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Действия</a:t>
              </a:r>
              <a:endParaRPr lang="en-U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1" name="Rounded Rectangle 100"/>
            <p:cNvSpPr/>
            <p:nvPr/>
          </p:nvSpPr>
          <p:spPr>
            <a:xfrm>
              <a:off x="327797" y="4494363"/>
              <a:ext cx="336438" cy="232913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2" name="Oval 101"/>
            <p:cNvSpPr/>
            <p:nvPr/>
          </p:nvSpPr>
          <p:spPr>
            <a:xfrm>
              <a:off x="327798" y="4867557"/>
              <a:ext cx="262833" cy="196150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3" name="Right Arrow 102"/>
            <p:cNvSpPr/>
            <p:nvPr/>
          </p:nvSpPr>
          <p:spPr>
            <a:xfrm>
              <a:off x="266264" y="5083429"/>
              <a:ext cx="396820" cy="277201"/>
            </a:xfrm>
            <a:prstGeom prst="rightArrow">
              <a:avLst/>
            </a:prstGeom>
            <a:solidFill>
              <a:schemeClr val="bg1"/>
            </a:solidFill>
            <a:ln>
              <a:solidFill>
                <a:srgbClr val="00F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04" name="Left Arrow 103"/>
            <p:cNvSpPr/>
            <p:nvPr/>
          </p:nvSpPr>
          <p:spPr>
            <a:xfrm>
              <a:off x="205877" y="5304090"/>
              <a:ext cx="432477" cy="268574"/>
            </a:xfrm>
            <a:prstGeom prst="leftArrow">
              <a:avLst/>
            </a:prstGeom>
            <a:noFill/>
            <a:ln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05" name="Oval 104"/>
            <p:cNvSpPr/>
            <p:nvPr/>
          </p:nvSpPr>
          <p:spPr>
            <a:xfrm>
              <a:off x="205869" y="3235766"/>
              <a:ext cx="1042486" cy="924371"/>
            </a:xfrm>
            <a:prstGeom prst="ellipse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bg-BG" sz="9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Информационна кампания относно нормативните изисквания</a:t>
              </a:r>
              <a:endParaRPr lang="en-U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06" name="Straight Connector 105"/>
            <p:cNvCxnSpPr>
              <a:stCxn id="63" idx="2"/>
              <a:endCxn id="105" idx="0"/>
            </p:cNvCxnSpPr>
            <p:nvPr/>
          </p:nvCxnSpPr>
          <p:spPr>
            <a:xfrm flipH="1">
              <a:off x="727112" y="2581578"/>
              <a:ext cx="381858" cy="654188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>
              <a:stCxn id="105" idx="5"/>
              <a:endCxn id="61" idx="0"/>
            </p:cNvCxnSpPr>
            <p:nvPr/>
          </p:nvCxnSpPr>
          <p:spPr>
            <a:xfrm>
              <a:off x="1095686" y="4024766"/>
              <a:ext cx="1405482" cy="1013516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>
              <a:endCxn id="75" idx="0"/>
            </p:cNvCxnSpPr>
            <p:nvPr/>
          </p:nvCxnSpPr>
          <p:spPr>
            <a:xfrm>
              <a:off x="8729932" y="3503186"/>
              <a:ext cx="90368" cy="458597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 flipH="1">
              <a:off x="7789653" y="3503186"/>
              <a:ext cx="939859" cy="1059032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>
              <a:stCxn id="67" idx="2"/>
              <a:endCxn id="94" idx="0"/>
            </p:cNvCxnSpPr>
            <p:nvPr/>
          </p:nvCxnSpPr>
          <p:spPr>
            <a:xfrm flipH="1">
              <a:off x="6472467" y="3503186"/>
              <a:ext cx="2247410" cy="1076286"/>
            </a:xfrm>
            <a:prstGeom prst="line">
              <a:avLst/>
            </a:prstGeom>
            <a:ln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/>
          <p:cNvSpPr txBox="1"/>
          <p:nvPr/>
        </p:nvSpPr>
        <p:spPr>
          <a:xfrm>
            <a:off x="5466203" y="94604"/>
            <a:ext cx="3195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u="sng" dirty="0" smtClean="0">
                <a:solidFill>
                  <a:srgbClr val="A51321"/>
                </a:solidFill>
              </a:rPr>
              <a:t>СХЕМА НА ИЗПЪЛНЕНИЕ</a:t>
            </a:r>
            <a:endParaRPr lang="en-US" b="1" u="sng" dirty="0">
              <a:solidFill>
                <a:srgbClr val="A51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81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913" y="1301342"/>
            <a:ext cx="11404857" cy="668215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Бюджет и индикатори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8118013"/>
              </p:ext>
            </p:extLst>
          </p:nvPr>
        </p:nvGraphicFramePr>
        <p:xfrm>
          <a:off x="315913" y="1812324"/>
          <a:ext cx="11639550" cy="4597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770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84" y="1679783"/>
            <a:ext cx="11594970" cy="4726950"/>
          </a:xfrm>
        </p:spPr>
        <p:txBody>
          <a:bodyPr>
            <a:noAutofit/>
          </a:bodyPr>
          <a:lstStyle/>
          <a:p>
            <a:endParaRPr lang="bg-BG" sz="2400" b="1" u="sng" dirty="0" smtClean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1727" y="1475715"/>
            <a:ext cx="10744485" cy="5133315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2400" b="1" dirty="0" smtClean="0">
                <a:solidFill>
                  <a:schemeClr val="tx1"/>
                </a:solidFill>
              </a:rPr>
              <a:t> 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ctr"/>
            <a:r>
              <a:rPr lang="bg-BG" sz="2400" b="1" u="sng" dirty="0" smtClean="0">
                <a:solidFill>
                  <a:schemeClr val="tx2"/>
                </a:solidFill>
              </a:rPr>
              <a:t>Проект на р</a:t>
            </a:r>
            <a:r>
              <a:rPr lang="en-GB" sz="2400" b="1" u="sng" dirty="0" err="1" smtClean="0">
                <a:solidFill>
                  <a:schemeClr val="tx2"/>
                </a:solidFill>
              </a:rPr>
              <a:t>ешение</a:t>
            </a:r>
            <a:r>
              <a:rPr lang="en-GB" sz="2400" b="1" u="sng" dirty="0" smtClean="0">
                <a:solidFill>
                  <a:schemeClr val="tx2"/>
                </a:solidFill>
              </a:rPr>
              <a:t> </a:t>
            </a:r>
          </a:p>
          <a:p>
            <a:endParaRPr lang="en-GB" sz="2400" b="1" u="sng" dirty="0" smtClean="0">
              <a:solidFill>
                <a:schemeClr val="tx2"/>
              </a:solidFill>
            </a:endParaRPr>
          </a:p>
          <a:p>
            <a:pPr algn="just"/>
            <a:r>
              <a:rPr lang="ru-RU" sz="2400" b="1" dirty="0">
                <a:solidFill>
                  <a:schemeClr val="tx2"/>
                </a:solidFill>
              </a:rPr>
              <a:t>Комитет за наблюдение </a:t>
            </a:r>
            <a:r>
              <a:rPr lang="ru-RU" sz="2400" b="1" dirty="0" err="1">
                <a:solidFill>
                  <a:schemeClr val="tx2"/>
                </a:solidFill>
              </a:rPr>
              <a:t>одобрява</a:t>
            </a:r>
            <a:r>
              <a:rPr lang="ru-RU" sz="2400" b="1" dirty="0">
                <a:solidFill>
                  <a:schemeClr val="tx2"/>
                </a:solidFill>
              </a:rPr>
              <a:t> </a:t>
            </a:r>
            <a:r>
              <a:rPr lang="ru-RU" sz="2400" b="1" dirty="0" err="1">
                <a:solidFill>
                  <a:schemeClr val="tx2"/>
                </a:solidFill>
              </a:rPr>
              <a:t>предложените</a:t>
            </a:r>
            <a:r>
              <a:rPr lang="ru-RU" sz="2400" b="1" dirty="0">
                <a:solidFill>
                  <a:schemeClr val="tx2"/>
                </a:solidFill>
              </a:rPr>
              <a:t> от </a:t>
            </a:r>
            <a:r>
              <a:rPr lang="ru-RU" sz="2400" b="1" dirty="0" err="1">
                <a:solidFill>
                  <a:schemeClr val="tx2"/>
                </a:solidFill>
              </a:rPr>
              <a:t>Управляващия</a:t>
            </a:r>
            <a:r>
              <a:rPr lang="ru-RU" sz="2400" b="1" dirty="0">
                <a:solidFill>
                  <a:schemeClr val="tx2"/>
                </a:solidFill>
              </a:rPr>
              <a:t> орган на Оперативна </a:t>
            </a:r>
            <a:r>
              <a:rPr lang="ru-RU" sz="2400" b="1" dirty="0" err="1">
                <a:solidFill>
                  <a:schemeClr val="tx2"/>
                </a:solidFill>
              </a:rPr>
              <a:t>програма</a:t>
            </a:r>
            <a:r>
              <a:rPr lang="ru-RU" sz="2400" b="1" dirty="0">
                <a:solidFill>
                  <a:schemeClr val="tx2"/>
                </a:solidFill>
              </a:rPr>
              <a:t> „Наука и образование за </a:t>
            </a:r>
            <a:r>
              <a:rPr lang="ru-RU" sz="2400" b="1" dirty="0" err="1">
                <a:solidFill>
                  <a:schemeClr val="tx2"/>
                </a:solidFill>
              </a:rPr>
              <a:t>интелигентен</a:t>
            </a:r>
            <a:r>
              <a:rPr lang="ru-RU" sz="2400" b="1" dirty="0">
                <a:solidFill>
                  <a:schemeClr val="tx2"/>
                </a:solidFill>
              </a:rPr>
              <a:t> </a:t>
            </a:r>
            <a:r>
              <a:rPr lang="ru-RU" sz="2400" b="1" dirty="0" err="1">
                <a:solidFill>
                  <a:schemeClr val="tx2"/>
                </a:solidFill>
              </a:rPr>
              <a:t>растеж</a:t>
            </a:r>
            <a:r>
              <a:rPr lang="ru-RU" sz="2400" b="1" dirty="0">
                <a:solidFill>
                  <a:schemeClr val="tx2"/>
                </a:solidFill>
              </a:rPr>
              <a:t>“ 2014-2020 г. методология и критерии за подбор на операция </a:t>
            </a:r>
            <a:r>
              <a:rPr lang="ru-RU" sz="2400" b="1" dirty="0" smtClean="0">
                <a:solidFill>
                  <a:schemeClr val="tx2"/>
                </a:solidFill>
              </a:rPr>
              <a:t>«</a:t>
            </a:r>
            <a:r>
              <a:rPr lang="ru-RU" sz="2400" b="1" dirty="0" err="1" smtClean="0">
                <a:solidFill>
                  <a:schemeClr val="tx2"/>
                </a:solidFill>
              </a:rPr>
              <a:t>Подкрепа</a:t>
            </a:r>
            <a:r>
              <a:rPr lang="ru-RU" sz="2400" b="1" dirty="0" smtClean="0">
                <a:solidFill>
                  <a:schemeClr val="tx2"/>
                </a:solidFill>
              </a:rPr>
              <a:t> за </a:t>
            </a:r>
            <a:r>
              <a:rPr lang="ru-RU" sz="2400" b="1" dirty="0" err="1" smtClean="0">
                <a:solidFill>
                  <a:schemeClr val="tx2"/>
                </a:solidFill>
              </a:rPr>
              <a:t>дуалната</a:t>
            </a:r>
            <a:r>
              <a:rPr lang="ru-RU" sz="2400" b="1" dirty="0" smtClean="0">
                <a:solidFill>
                  <a:schemeClr val="tx2"/>
                </a:solidFill>
              </a:rPr>
              <a:t> система на обучение».</a:t>
            </a:r>
          </a:p>
        </p:txBody>
      </p:sp>
    </p:spTree>
    <p:extLst>
      <p:ext uri="{BB962C8B-B14F-4D97-AF65-F5344CB8AC3E}">
        <p14:creationId xmlns:p14="http://schemas.microsoft.com/office/powerpoint/2010/main" val="311846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6858</TotalTime>
  <Words>516</Words>
  <Application>Microsoft Office PowerPoint</Application>
  <PresentationFormat>Widescreen</PresentationFormat>
  <Paragraphs>74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Candara</vt:lpstr>
      <vt:lpstr>Times New Roman</vt:lpstr>
      <vt:lpstr>Retrospect</vt:lpstr>
      <vt:lpstr>«Подкрепа за дуалната система на обучение“  11-то заседание на Комитета за наблюдение гр. София, 29 май 2019 г. </vt:lpstr>
      <vt:lpstr>Допустими кандидати, партньори и целеви групи</vt:lpstr>
      <vt:lpstr>Допустими дейности, свързани с осъществяване на подкрепа за дуалната система на обучение </vt:lpstr>
      <vt:lpstr>PowerPoint Presentation</vt:lpstr>
      <vt:lpstr>Бюджет и индикатори 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586</cp:revision>
  <cp:lastPrinted>2018-11-21T12:44:03Z</cp:lastPrinted>
  <dcterms:created xsi:type="dcterms:W3CDTF">2016-05-13T12:08:51Z</dcterms:created>
  <dcterms:modified xsi:type="dcterms:W3CDTF">2019-05-28T14:35:10Z</dcterms:modified>
</cp:coreProperties>
</file>