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5" r:id="rId2"/>
    <p:sldId id="267" r:id="rId3"/>
    <p:sldId id="266" r:id="rId4"/>
    <p:sldId id="269" r:id="rId5"/>
    <p:sldId id="273" r:id="rId6"/>
    <p:sldId id="268" r:id="rId7"/>
    <p:sldId id="263" r:id="rId8"/>
    <p:sldId id="277" r:id="rId9"/>
    <p:sldId id="278" r:id="rId10"/>
    <p:sldId id="276" r:id="rId11"/>
    <p:sldId id="279" r:id="rId12"/>
    <p:sldId id="280" r:id="rId13"/>
    <p:sldId id="281" r:id="rId14"/>
    <p:sldId id="260" r:id="rId15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25.11.2022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svg"/><Relationship Id="rId7" Type="http://schemas.openxmlformats.org/officeDocument/2006/relationships/image" Target="../media/image2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13.png"/><Relationship Id="rId4" Type="http://schemas.openxmlformats.org/officeDocument/2006/relationships/image" Target="../media/image21.png"/><Relationship Id="rId9" Type="http://schemas.openxmlformats.org/officeDocument/2006/relationships/image" Target="../media/image2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G"/><Relationship Id="rId5" Type="http://schemas.openxmlformats.org/officeDocument/2006/relationships/image" Target="../media/image13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opnoir.bg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EA8AC-A20E-4622-AA53-5E2A90DAC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184" y="2081871"/>
            <a:ext cx="7237028" cy="3050064"/>
          </a:xfrm>
          <a:prstGeom prst="rect">
            <a:avLst/>
          </a:prstGeom>
        </p:spPr>
        <p:txBody>
          <a:bodyPr/>
          <a:lstStyle/>
          <a:p>
            <a:r>
              <a:rPr lang="ru-RU" sz="3200" b="1" dirty="0"/>
              <a:t>Отчет за изпълнение на Годишния план за действие на ОПНОИР за 2022 г. </a:t>
            </a:r>
            <a:br>
              <a:rPr lang="ru-RU" sz="3200" b="1" dirty="0"/>
            </a:br>
            <a:r>
              <a:rPr lang="ru-RU" sz="3200" b="1" dirty="0"/>
              <a:t>в </a:t>
            </a:r>
            <a:r>
              <a:rPr lang="bg-BG" sz="3200" b="1" dirty="0"/>
              <a:t>и</a:t>
            </a:r>
            <a:r>
              <a:rPr lang="ru-RU" sz="3200" b="1" dirty="0" err="1"/>
              <a:t>зпълнение</a:t>
            </a:r>
            <a:r>
              <a:rPr lang="ru-RU" sz="3200" b="1" dirty="0"/>
              <a:t> на </a:t>
            </a:r>
            <a:r>
              <a:rPr lang="ru-RU" sz="3200" b="1" dirty="0" err="1"/>
              <a:t>Националната</a:t>
            </a:r>
            <a:r>
              <a:rPr lang="ru-RU" sz="3200" b="1" dirty="0"/>
              <a:t> </a:t>
            </a:r>
            <a:r>
              <a:rPr lang="ru-RU" sz="3200" b="1" dirty="0" err="1"/>
              <a:t>комуникационна</a:t>
            </a:r>
            <a:r>
              <a:rPr lang="ru-RU" sz="3200" b="1" dirty="0"/>
              <a:t> стратегия </a:t>
            </a:r>
            <a:br>
              <a:rPr lang="ru-RU" sz="3200" b="1" dirty="0"/>
            </a:br>
            <a:r>
              <a:rPr lang="ru-RU" sz="3200" b="1" dirty="0"/>
              <a:t>2014 – 2020 г.</a:t>
            </a:r>
            <a:endParaRPr lang="bg-BG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9184" y="4974694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17-то заседание на Комитета за наблюдение</a:t>
            </a:r>
          </a:p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23 ноември 2022 г.</a:t>
            </a:r>
            <a:endParaRPr lang="bg-BG" sz="2400" b="1" dirty="0">
              <a:solidFill>
                <a:srgbClr val="002060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17871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9702" y="4943112"/>
            <a:ext cx="1369594" cy="3737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9702" y="5581319"/>
            <a:ext cx="1446415" cy="3837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4042" y="6204913"/>
            <a:ext cx="1442075" cy="36753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637AE7-C6A2-4288-BC5D-067103E61E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654" y="893883"/>
            <a:ext cx="694963" cy="69496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21AE40E-22F2-448C-AEE6-513297D89B6C}"/>
              </a:ext>
            </a:extLst>
          </p:cNvPr>
          <p:cNvSpPr txBox="1"/>
          <p:nvPr/>
        </p:nvSpPr>
        <p:spPr>
          <a:xfrm>
            <a:off x="1095989" y="1002898"/>
            <a:ext cx="438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i="1" u="sng" dirty="0">
                <a:solidFill>
                  <a:srgbClr val="002060"/>
                </a:solidFill>
                <a:ea typeface="+mj-ea"/>
                <a:cs typeface="+mj-cs"/>
              </a:rPr>
              <a:t>Постигнати резултати</a:t>
            </a: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DA7A9FE8-6729-4BDE-9C04-376D974F1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789" y="1065700"/>
            <a:ext cx="2882138" cy="216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8CB11BD-72BE-4D21-88CF-4DFEBAA3CB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9649" y="1827593"/>
            <a:ext cx="3386096" cy="257769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11EF58A-DB58-452B-BA80-695068F446F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76889"/>
            <a:ext cx="2838516" cy="2128887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68C8745-9B87-4AA0-AC89-B0A53BF3B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23" y="1588846"/>
            <a:ext cx="4528657" cy="343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47C9469-318C-4B14-AC33-8C8182F7D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212" y="3944689"/>
            <a:ext cx="2662462" cy="199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960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6558" y="2506112"/>
            <a:ext cx="74233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tabLst>
                <a:tab pos="452438" algn="l"/>
              </a:tabLst>
              <a:defRPr/>
            </a:pPr>
            <a:r>
              <a:rPr kumimoji="0" lang="bg-BG" sz="2400" b="1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ru-RU" sz="2400" u="none" strike="noStrike" kern="1200" cap="none" spc="0" normalizeH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  	</a:t>
            </a:r>
            <a:r>
              <a:rPr kumimoji="0" lang="ru-RU" u="none" strike="noStrike" kern="1200" cap="none" spc="0" normalizeH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представяне на резултатите от изпълнението на програмата и проекти - добри практики; </a:t>
            </a:r>
          </a:p>
          <a:p>
            <a:pPr lvl="0" algn="just" defTabSz="452438">
              <a:defRPr/>
            </a:pPr>
            <a:r>
              <a:rPr kumimoji="0" lang="bg-BG" u="none" strike="noStrike" kern="1200" cap="none" spc="0" normalizeH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	официално представяне на новата Програма „Образование“ 2021-2027 и първите две операции по програмата.</a:t>
            </a:r>
          </a:p>
          <a:p>
            <a:pPr lvl="0" algn="just" defTabSz="452438">
              <a:defRPr/>
            </a:pP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	</a:t>
            </a: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5" descr="Arrow: Slight curve with solid fill">
            <a:extLst>
              <a:ext uri="{FF2B5EF4-FFF2-40B4-BE49-F238E27FC236}">
                <a16:creationId xmlns:a16="http://schemas.microsoft.com/office/drawing/2014/main" id="{18903DDD-B5CA-4D72-A584-8F0C2B6E32E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4917" y="2639656"/>
            <a:ext cx="290198" cy="2901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D15029-8B48-47D9-9B0A-7C6D5BC11B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721" y="3196853"/>
            <a:ext cx="292633" cy="2926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C4B7D4B-3AD2-4033-9C67-B3440B0FD515}"/>
              </a:ext>
            </a:extLst>
          </p:cNvPr>
          <p:cNvSpPr txBox="1"/>
          <p:nvPr/>
        </p:nvSpPr>
        <p:spPr>
          <a:xfrm>
            <a:off x="634115" y="1798381"/>
            <a:ext cx="5934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Публично събитие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Постижения и перспективи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”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София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ноември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2022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г.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4B09E1-6AA1-42C8-97D7-CF35AF2909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258" y="864613"/>
            <a:ext cx="694963" cy="6949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63C5AB8-4BA8-4276-BD34-3C18C02690B9}"/>
              </a:ext>
            </a:extLst>
          </p:cNvPr>
          <p:cNvSpPr txBox="1"/>
          <p:nvPr/>
        </p:nvSpPr>
        <p:spPr>
          <a:xfrm>
            <a:off x="1130016" y="1039112"/>
            <a:ext cx="438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i="1" u="sng" dirty="0">
                <a:solidFill>
                  <a:srgbClr val="002060"/>
                </a:solidFill>
                <a:ea typeface="+mj-ea"/>
                <a:cs typeface="+mj-cs"/>
              </a:rPr>
              <a:t>Постигнати резултати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45C00AC-DAAC-48AC-89FE-E1FD1E8424E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64" y="4158107"/>
            <a:ext cx="2860842" cy="197641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CDA9BC0-737B-4F54-869C-FBAB143749D9}"/>
              </a:ext>
            </a:extLst>
          </p:cNvPr>
          <p:cNvSpPr txBox="1"/>
          <p:nvPr/>
        </p:nvSpPr>
        <p:spPr>
          <a:xfrm>
            <a:off x="984918" y="6294373"/>
            <a:ext cx="28752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 Професионална гимназия по транспорт “</a:t>
            </a:r>
            <a:r>
              <a:rPr lang="en-US" sz="1200" i="1" dirty="0">
                <a:solidFill>
                  <a:srgbClr val="002060"/>
                </a:solidFill>
                <a:ea typeface="+mj-ea"/>
                <a:cs typeface="+mj-cs"/>
              </a:rPr>
              <a:t>M</a:t>
            </a:r>
            <a:r>
              <a:rPr lang="bg-BG" sz="1200" i="1" dirty="0" err="1">
                <a:solidFill>
                  <a:srgbClr val="002060"/>
                </a:solidFill>
                <a:ea typeface="+mj-ea"/>
                <a:cs typeface="+mj-cs"/>
              </a:rPr>
              <a:t>акгахан</a:t>
            </a:r>
            <a:r>
              <a:rPr lang="en-US" sz="1200" i="1" dirty="0">
                <a:solidFill>
                  <a:srgbClr val="002060"/>
                </a:solidFill>
                <a:ea typeface="+mj-ea"/>
                <a:cs typeface="+mj-cs"/>
              </a:rPr>
              <a:t>”, </a:t>
            </a:r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София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19B878-897B-498E-9DA3-DB696EA083B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558" y="4137172"/>
            <a:ext cx="2860842" cy="201033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E66B590-15FA-49C1-8D94-B02423ACE77E}"/>
              </a:ext>
            </a:extLst>
          </p:cNvPr>
          <p:cNvSpPr txBox="1"/>
          <p:nvPr/>
        </p:nvSpPr>
        <p:spPr>
          <a:xfrm>
            <a:off x="4756558" y="6272937"/>
            <a:ext cx="285907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1</a:t>
            </a:r>
            <a:r>
              <a:rPr lang="en-US" sz="1200" i="1" dirty="0">
                <a:solidFill>
                  <a:srgbClr val="002060"/>
                </a:solidFill>
                <a:ea typeface="+mj-ea"/>
                <a:cs typeface="+mj-cs"/>
              </a:rPr>
              <a:t>36</a:t>
            </a:r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 ОУ “Любен Каравелов</a:t>
            </a:r>
            <a:r>
              <a:rPr lang="en-US" sz="1200" i="1" dirty="0">
                <a:solidFill>
                  <a:srgbClr val="002060"/>
                </a:solidFill>
                <a:ea typeface="+mj-ea"/>
                <a:cs typeface="+mj-cs"/>
              </a:rPr>
              <a:t>” </a:t>
            </a:r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, София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AB64C52-8D22-46FC-A643-E6982B80743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9540" y="4158107"/>
            <a:ext cx="2680452" cy="201033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87E51B9-1C03-41CA-BE26-82304264C567}"/>
              </a:ext>
            </a:extLst>
          </p:cNvPr>
          <p:cNvSpPr txBox="1"/>
          <p:nvPr/>
        </p:nvSpPr>
        <p:spPr>
          <a:xfrm>
            <a:off x="8616672" y="6304628"/>
            <a:ext cx="285907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140 СУ “Иван Богоров</a:t>
            </a:r>
            <a:r>
              <a:rPr lang="en-US" sz="1200" i="1" dirty="0">
                <a:solidFill>
                  <a:srgbClr val="002060"/>
                </a:solidFill>
                <a:ea typeface="+mj-ea"/>
                <a:cs typeface="+mj-cs"/>
              </a:rPr>
              <a:t>“, </a:t>
            </a:r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София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B050D0A-C7F4-4D02-932A-6E732A7C1BA1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4599" y="1378902"/>
            <a:ext cx="2730334" cy="204775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3D5E98F-3033-4408-BD40-56D9F7E6F58B}"/>
              </a:ext>
            </a:extLst>
          </p:cNvPr>
          <p:cNvSpPr txBox="1"/>
          <p:nvPr/>
        </p:nvSpPr>
        <p:spPr>
          <a:xfrm>
            <a:off x="8524599" y="3556680"/>
            <a:ext cx="286084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140 СУ</a:t>
            </a:r>
            <a:r>
              <a:rPr lang="en-US" sz="1200" i="1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“Иван Богоров“</a:t>
            </a:r>
            <a:r>
              <a:rPr lang="en-US" sz="1200" i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1200" i="1" dirty="0">
                <a:solidFill>
                  <a:srgbClr val="002060"/>
                </a:solidFill>
                <a:ea typeface="+mj-ea"/>
                <a:cs typeface="+mj-cs"/>
              </a:rPr>
              <a:t>София </a:t>
            </a:r>
          </a:p>
        </p:txBody>
      </p:sp>
    </p:spTree>
    <p:extLst>
      <p:ext uri="{BB962C8B-B14F-4D97-AF65-F5344CB8AC3E}">
        <p14:creationId xmlns:p14="http://schemas.microsoft.com/office/powerpoint/2010/main" val="811256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1905" y="2335586"/>
            <a:ext cx="49376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tabLst>
                <a:tab pos="714375" algn="l"/>
              </a:tabLst>
              <a:defRPr/>
            </a:pPr>
            <a:r>
              <a:rPr kumimoji="0" lang="ru-RU" sz="2400" b="1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	</a:t>
            </a:r>
            <a:r>
              <a:rPr kumimoji="0" lang="ru-RU" b="1" i="1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продължаваме</a:t>
            </a:r>
            <a:r>
              <a:rPr kumimoji="0" lang="ru-RU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 да представяме проектите като разказваме историите на участници в </a:t>
            </a:r>
            <a:r>
              <a:rPr lang="ru-RU" dirty="0">
                <a:solidFill>
                  <a:srgbClr val="002060"/>
                </a:solidFill>
              </a:rPr>
              <a:t>тв и радио </a:t>
            </a:r>
            <a:r>
              <a:rPr kumimoji="0" lang="ru-RU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р</a:t>
            </a:r>
            <a:r>
              <a:rPr lang="ru-RU" dirty="0">
                <a:solidFill>
                  <a:srgbClr val="002060"/>
                </a:solidFill>
              </a:rPr>
              <a:t>епортажи в национални и регионални медии – планирани 62 репортажи в 11 медии</a:t>
            </a:r>
          </a:p>
          <a:p>
            <a:pPr lvl="0" algn="just">
              <a:tabLst>
                <a:tab pos="714375" algn="l"/>
              </a:tabLst>
              <a:defRPr/>
            </a:pPr>
            <a:r>
              <a:rPr lang="ru-RU" dirty="0">
                <a:solidFill>
                  <a:srgbClr val="002060"/>
                </a:solidFill>
              </a:rPr>
              <a:t>	период: октомври – декември 2022 г.</a:t>
            </a:r>
            <a:r>
              <a:rPr lang="ru-RU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endParaRPr lang="ru-RU" dirty="0">
              <a:solidFill>
                <a:srgbClr val="002060"/>
              </a:solidFill>
            </a:endParaRPr>
          </a:p>
          <a:p>
            <a:pPr lvl="0" algn="just">
              <a:tabLst>
                <a:tab pos="714375" algn="l"/>
              </a:tabLst>
              <a:defRPr/>
            </a:pPr>
            <a:endParaRPr kumimoji="0" lang="ru-RU" sz="2400" u="none" strike="noStrike" kern="1200" cap="none" spc="0" normalizeH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  <a:p>
            <a:pPr lvl="0" algn="just">
              <a:defRPr/>
            </a:pPr>
            <a:r>
              <a:rPr lang="ru-RU" sz="2400" b="1" dirty="0">
                <a:solidFill>
                  <a:srgbClr val="002060"/>
                </a:solidFill>
              </a:rPr>
              <a:t>	</a:t>
            </a: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5" descr="Arrow: Slight curve with solid fill">
            <a:extLst>
              <a:ext uri="{FF2B5EF4-FFF2-40B4-BE49-F238E27FC236}">
                <a16:creationId xmlns:a16="http://schemas.microsoft.com/office/drawing/2014/main" id="{18903DDD-B5CA-4D72-A584-8F0C2B6E32E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412" y="2408348"/>
            <a:ext cx="290198" cy="29019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324427-9C9E-432D-B314-45214DF37EF1}"/>
              </a:ext>
            </a:extLst>
          </p:cNvPr>
          <p:cNvSpPr txBox="1"/>
          <p:nvPr/>
        </p:nvSpPr>
        <p:spPr>
          <a:xfrm>
            <a:off x="641905" y="1814690"/>
            <a:ext cx="99190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Информационна кампания в </a:t>
            </a:r>
            <a:r>
              <a:rPr lang="bg-BG" sz="2000" b="1" dirty="0">
                <a:solidFill>
                  <a:srgbClr val="002060"/>
                </a:solidFill>
                <a:latin typeface="Calibri" panose="020F0502020204030204"/>
              </a:rPr>
              <a:t>медиите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8724437-4079-4FC1-8FF3-5CD19E986489}"/>
              </a:ext>
            </a:extLst>
          </p:cNvPr>
          <p:cNvSpPr txBox="1"/>
          <p:nvPr/>
        </p:nvSpPr>
        <p:spPr>
          <a:xfrm>
            <a:off x="6548311" y="2381753"/>
            <a:ext cx="472177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002060"/>
                </a:solidFill>
                <a:latin typeface="Calibri" panose="020F0502020204030204"/>
              </a:rPr>
              <a:t>      </a:t>
            </a: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bg-BG" b="1" i="1" dirty="0">
                <a:solidFill>
                  <a:srgbClr val="002060"/>
                </a:solidFill>
                <a:latin typeface="Calibri" panose="020F0502020204030204"/>
              </a:rPr>
              <a:t>представяме </a:t>
            </a: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интересни истории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как проектите, финансирани по ОПНОИР, променят и вдъхновяват; </a:t>
            </a:r>
            <a:endParaRPr lang="en-US" dirty="0">
              <a:solidFill>
                <a:srgbClr val="002060"/>
              </a:solidFill>
              <a:latin typeface="Calibri" panose="020F0502020204030204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къде намират приложение резултатите от научноизследователската работа на центровете.</a:t>
            </a:r>
            <a:endParaRPr lang="en-US" dirty="0">
              <a:solidFill>
                <a:srgbClr val="002060"/>
              </a:solidFill>
              <a:latin typeface="Calibri" panose="020F0502020204030204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bg-BG" sz="2400" dirty="0">
              <a:solidFill>
                <a:srgbClr val="002060"/>
              </a:solidFill>
              <a:latin typeface="Calibri" panose="020F0502020204030204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4C0D4DC-F07F-4840-A5D0-00EFADD725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3105" y="2447957"/>
            <a:ext cx="292633" cy="2926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A63304-13D3-4147-8574-6F8EC196A3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977" y="3866822"/>
            <a:ext cx="292633" cy="2926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CBF3EB-5055-4B06-B020-A1EF063EB7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449" y="934017"/>
            <a:ext cx="694963" cy="6949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AC185D9-934F-496E-8606-7D67B669437C}"/>
              </a:ext>
            </a:extLst>
          </p:cNvPr>
          <p:cNvSpPr txBox="1"/>
          <p:nvPr/>
        </p:nvSpPr>
        <p:spPr>
          <a:xfrm>
            <a:off x="1381558" y="1025122"/>
            <a:ext cx="438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i="1" u="sng" dirty="0">
                <a:solidFill>
                  <a:srgbClr val="002060"/>
                </a:solidFill>
                <a:ea typeface="+mj-ea"/>
                <a:cs typeface="+mj-cs"/>
              </a:rPr>
              <a:t>Постигнати резултати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FE985E-D4AB-47A9-9E0E-526B9862D1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314" y="4264608"/>
            <a:ext cx="7628752" cy="239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80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6752" y="1949194"/>
            <a:ext cx="60146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ru-RU" sz="2000" b="1" dirty="0">
                <a:solidFill>
                  <a:srgbClr val="002060"/>
                </a:solidFill>
                <a:latin typeface="Calibri" panose="020F0502020204030204"/>
              </a:rPr>
              <a:t>Интернет страница на УО </a:t>
            </a:r>
            <a:r>
              <a:rPr lang="ru-RU" sz="2000" b="1" dirty="0">
                <a:solidFill>
                  <a:schemeClr val="accent1"/>
                </a:solidFill>
                <a:latin typeface="Calibri" panose="020F050202020403020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http://opnoir.bg</a:t>
            </a:r>
            <a:endParaRPr lang="ru-RU" sz="2000" b="1" dirty="0">
              <a:solidFill>
                <a:schemeClr val="accent1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2748" y="2558691"/>
            <a:ext cx="6168681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нова секция </a:t>
            </a:r>
            <a:r>
              <a:rPr lang="bg-BG" b="1" i="1" dirty="0">
                <a:solidFill>
                  <a:srgbClr val="002060"/>
                </a:solidFill>
                <a:latin typeface="Calibri" panose="020F0502020204030204"/>
              </a:rPr>
              <a:t>„Възможности за работа за украински учени“</a:t>
            </a: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 – инициатива на УО </a:t>
            </a:r>
            <a:r>
              <a:rPr lang="ru-RU" dirty="0">
                <a:solidFill>
                  <a:srgbClr val="002060"/>
                </a:solidFill>
                <a:latin typeface="Calibri" panose="020F0502020204030204"/>
              </a:rPr>
              <a:t>украински учени и изследователи да се включат в научноизследователските дейности на ЦВП и ЦК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разработване на албум/рубрика </a:t>
            </a:r>
            <a:r>
              <a:rPr kumimoji="0" lang="ru-RU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„Лицата на програмата“ 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представяне на визитките на участници в проекти</a:t>
            </a:r>
          </a:p>
          <a:p>
            <a:pPr marL="355600"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tabLst/>
              <a:defRPr/>
            </a:pPr>
            <a:r>
              <a:rPr lang="bg-BG" dirty="0">
                <a:solidFill>
                  <a:srgbClr val="002060"/>
                </a:solidFill>
                <a:latin typeface="Calibri" panose="020F0502020204030204"/>
              </a:rPr>
              <a:t>	нова секция </a:t>
            </a:r>
            <a:r>
              <a:rPr lang="bg-BG" b="1" i="1" dirty="0">
                <a:solidFill>
                  <a:srgbClr val="002060"/>
                </a:solidFill>
                <a:latin typeface="Calibri" panose="020F0502020204030204"/>
              </a:rPr>
              <a:t>„План за възстановяване и устойчивост“</a:t>
            </a:r>
            <a:endParaRPr kumimoji="0" lang="bg-BG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3F4A38-2EFF-4E3A-9EE1-F66DB58F3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925" y="2587631"/>
            <a:ext cx="292633" cy="2926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EC0F49-E647-4AB0-8118-8CC7944C9C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925" y="3700334"/>
            <a:ext cx="292633" cy="29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A14F5C-64AE-4AC3-8D00-FCB3F2017D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925" y="4520404"/>
            <a:ext cx="292633" cy="2926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7A5568-3229-4BCB-A77F-EA5AC4F08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266" y="908474"/>
            <a:ext cx="694963" cy="6949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F3ACF10-096B-4E93-9777-F5054D9A101D}"/>
              </a:ext>
            </a:extLst>
          </p:cNvPr>
          <p:cNvSpPr txBox="1"/>
          <p:nvPr/>
        </p:nvSpPr>
        <p:spPr>
          <a:xfrm>
            <a:off x="1381558" y="1025122"/>
            <a:ext cx="438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i="1" u="sng" dirty="0">
                <a:solidFill>
                  <a:srgbClr val="002060"/>
                </a:solidFill>
                <a:ea typeface="+mj-ea"/>
                <a:cs typeface="+mj-cs"/>
              </a:rPr>
              <a:t>Постигнати резултати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0D04C1-F498-411D-BC22-F46AACEF8D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508" y="1207259"/>
            <a:ext cx="5229226" cy="458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47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9701" y="2695700"/>
            <a:ext cx="6400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kumimoji="0" lang="ru-RU" sz="2400" b="1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rPr>
              <a:t>	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Работна среща на членовете на мрежата по информация и комуникация по ОПНОИР</a:t>
            </a:r>
            <a:endParaRPr kumimoji="0" lang="bg-BG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lvl="0" indent="101600" algn="just">
              <a:buFont typeface="Wingdings" panose="05000000000000000000" pitchFamily="2" charset="2"/>
              <a:buChar char="ü"/>
              <a:defRPr/>
            </a:pPr>
            <a:r>
              <a:rPr lang="ru-RU" sz="2000" dirty="0">
                <a:solidFill>
                  <a:srgbClr val="002060"/>
                </a:solidFill>
                <a:latin typeface="Calibri" panose="020F0502020204030204"/>
              </a:rPr>
              <a:t>	проведена работна среща на мрежата през </a:t>
            </a:r>
            <a:r>
              <a:rPr lang="en-US" sz="2000" dirty="0">
                <a:solidFill>
                  <a:srgbClr val="002060"/>
                </a:solidFill>
                <a:latin typeface="Calibri" panose="020F0502020204030204"/>
              </a:rPr>
              <a:t>       </a:t>
            </a:r>
            <a:r>
              <a:rPr lang="ru-RU" sz="2000" dirty="0">
                <a:solidFill>
                  <a:srgbClr val="002060"/>
                </a:solidFill>
                <a:latin typeface="Calibri" panose="020F0502020204030204"/>
              </a:rPr>
              <a:t>м. април 2022 г.</a:t>
            </a:r>
            <a:endParaRPr kumimoji="0" lang="ru-RU" sz="2400" u="none" strike="noStrike" kern="1200" cap="none" spc="0" normalizeH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  <a:p>
            <a:pPr lvl="0" algn="just">
              <a:defRPr/>
            </a:pPr>
            <a:r>
              <a:rPr lang="ru-RU" sz="2400" b="1" dirty="0">
                <a:solidFill>
                  <a:srgbClr val="002060"/>
                </a:solidFill>
              </a:rPr>
              <a:t>	</a:t>
            </a: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BFF8CB-B2F5-4F32-A7FD-6410A604D9AE}"/>
              </a:ext>
            </a:extLst>
          </p:cNvPr>
          <p:cNvSpPr txBox="1"/>
          <p:nvPr/>
        </p:nvSpPr>
        <p:spPr>
          <a:xfrm>
            <a:off x="438029" y="4387166"/>
            <a:ext cx="68714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bg-BG" sz="2000" dirty="0">
                <a:solidFill>
                  <a:srgbClr val="002060"/>
                </a:solidFill>
              </a:rPr>
              <a:t> 	</a:t>
            </a:r>
            <a:endParaRPr lang="ru-RU" sz="2000" dirty="0">
              <a:solidFill>
                <a:srgbClr val="002060"/>
              </a:solidFill>
            </a:endParaRPr>
          </a:p>
          <a:p>
            <a:pPr lvl="0" algn="just"/>
            <a:r>
              <a:rPr lang="ru-RU" sz="2000" b="1" dirty="0">
                <a:solidFill>
                  <a:srgbClr val="002060"/>
                </a:solidFill>
              </a:rPr>
              <a:t>	</a:t>
            </a:r>
            <a:r>
              <a:rPr lang="en-US" sz="2000" b="1" dirty="0">
                <a:solidFill>
                  <a:srgbClr val="002060"/>
                </a:solidFill>
              </a:rPr>
              <a:t>   </a:t>
            </a:r>
            <a:r>
              <a:rPr lang="ru-RU" sz="2000" b="1" dirty="0">
                <a:solidFill>
                  <a:srgbClr val="002060"/>
                </a:solidFill>
              </a:rPr>
              <a:t>Обучение на бенефициенти</a:t>
            </a:r>
            <a:r>
              <a:rPr lang="ru-RU" sz="2000" dirty="0">
                <a:solidFill>
                  <a:srgbClr val="002060"/>
                </a:solidFill>
              </a:rPr>
              <a:t>, сключили договори за предоставяне на безвъзмездна финансова помощ</a:t>
            </a:r>
          </a:p>
          <a:p>
            <a:pPr marL="0" marR="0" lvl="0" indent="0" algn="just" defTabSz="8969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D57F87-D308-493A-BA75-E90AF496E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924" y="4702921"/>
            <a:ext cx="292633" cy="29263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1B12E3D-7C3F-434C-B0A2-64232DB5B2C5}"/>
              </a:ext>
            </a:extLst>
          </p:cNvPr>
          <p:cNvSpPr txBox="1"/>
          <p:nvPr/>
        </p:nvSpPr>
        <p:spPr>
          <a:xfrm>
            <a:off x="555209" y="1742594"/>
            <a:ext cx="67096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g-BG" sz="2000" b="1" dirty="0">
                <a:solidFill>
                  <a:srgbClr val="002060"/>
                </a:solidFill>
              </a:rPr>
              <a:t>Дейности, насочени към потенциалните кандидати и бенефициентите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E755E48-F137-4DAE-BDEB-B2C032016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925" y="2836564"/>
            <a:ext cx="292633" cy="2926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5CDDD6-00B5-4AB8-8D6F-99E45C41DF3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437" y="4025482"/>
            <a:ext cx="3531706" cy="21447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176BEA-D084-4687-8F67-7A62FABEA5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80107">
            <a:off x="8716698" y="1417530"/>
            <a:ext cx="2977484" cy="2601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5F487D5-08F9-4A88-BEED-1C551F74A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449" y="934017"/>
            <a:ext cx="694963" cy="69496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BBD8EEC-F4BB-4A37-B1C3-DCD0BEDEA9F5}"/>
              </a:ext>
            </a:extLst>
          </p:cNvPr>
          <p:cNvSpPr txBox="1"/>
          <p:nvPr/>
        </p:nvSpPr>
        <p:spPr>
          <a:xfrm>
            <a:off x="1381558" y="1025122"/>
            <a:ext cx="438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i="1" u="sng" dirty="0">
                <a:solidFill>
                  <a:srgbClr val="002060"/>
                </a:solidFill>
                <a:ea typeface="+mj-ea"/>
                <a:cs typeface="+mj-cs"/>
              </a:rPr>
              <a:t>Постигнати резултати</a:t>
            </a:r>
          </a:p>
        </p:txBody>
      </p:sp>
    </p:spTree>
    <p:extLst>
      <p:ext uri="{BB962C8B-B14F-4D97-AF65-F5344CB8AC3E}">
        <p14:creationId xmlns:p14="http://schemas.microsoft.com/office/powerpoint/2010/main" val="1749078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622014-3BF6-483B-8362-43773A233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E8989-53DB-4DC8-A20A-EE302195E1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956" y="2089499"/>
            <a:ext cx="10844196" cy="536005"/>
          </a:xfrm>
        </p:spPr>
        <p:txBody>
          <a:bodyPr/>
          <a:lstStyle/>
          <a:p>
            <a:endParaRPr lang="en-US" sz="2400" u="sng" dirty="0">
              <a:solidFill>
                <a:srgbClr val="002060"/>
              </a:solidFill>
              <a:ea typeface="+mj-ea"/>
              <a:cs typeface="+mj-cs"/>
            </a:endParaRPr>
          </a:p>
          <a:p>
            <a:endParaRPr lang="bg-BG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2937357-0B03-4B3D-AB5D-F5896FB51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7954" y="2263314"/>
            <a:ext cx="11046199" cy="42295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bg-BG" sz="1800" dirty="0">
                <a:solidFill>
                  <a:srgbClr val="002060"/>
                </a:solidFill>
                <a:ea typeface="+mj-ea"/>
                <a:cs typeface="+mj-cs"/>
              </a:rPr>
              <a:t>Цел</a:t>
            </a:r>
            <a:r>
              <a:rPr lang="en-US" sz="1800" dirty="0">
                <a:solidFill>
                  <a:srgbClr val="002060"/>
                </a:solidFill>
                <a:ea typeface="+mj-ea"/>
                <a:cs typeface="+mj-cs"/>
              </a:rPr>
              <a:t>: </a:t>
            </a:r>
            <a:r>
              <a:rPr lang="bg-BG" sz="1800" dirty="0">
                <a:solidFill>
                  <a:srgbClr val="002060"/>
                </a:solidFill>
                <a:ea typeface="+mj-ea"/>
                <a:cs typeface="+mj-cs"/>
              </a:rPr>
              <a:t>да стимулира контактите и изграждането на партньорства между ЦВП и ЦК от една страна и бизнеса от друга</a:t>
            </a:r>
            <a:r>
              <a:rPr lang="en-US" sz="1800" dirty="0">
                <a:solidFill>
                  <a:srgbClr val="002060"/>
                </a:solidFill>
                <a:ea typeface="+mj-ea"/>
                <a:cs typeface="+mj-cs"/>
              </a:rPr>
              <a:t>;</a:t>
            </a:r>
          </a:p>
          <a:p>
            <a:pPr algn="just">
              <a:buFontTx/>
              <a:buChar char="-"/>
            </a:pPr>
            <a:r>
              <a:rPr lang="bg-BG" sz="1800" dirty="0">
                <a:solidFill>
                  <a:srgbClr val="002060"/>
                </a:solidFill>
                <a:ea typeface="+mj-ea"/>
                <a:cs typeface="+mj-cs"/>
              </a:rPr>
              <a:t>Участници</a:t>
            </a:r>
            <a:r>
              <a:rPr lang="en-US" sz="1800" dirty="0">
                <a:solidFill>
                  <a:srgbClr val="002060"/>
                </a:solidFill>
                <a:ea typeface="+mj-ea"/>
                <a:cs typeface="+mj-cs"/>
              </a:rPr>
              <a:t>: 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ЦВП и ЦК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бизнесът от региона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социални партньори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браншови организации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общини от региона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представители на държавни институции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Областният информационен център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;</a:t>
            </a:r>
            <a:endParaRPr lang="ru-RU" sz="1800" i="1" dirty="0">
              <a:solidFill>
                <a:srgbClr val="002060"/>
              </a:solidFill>
              <a:ea typeface="+mj-ea"/>
              <a:cs typeface="+mj-cs"/>
            </a:endParaRPr>
          </a:p>
          <a:p>
            <a:pPr algn="just">
              <a:buFontTx/>
              <a:buChar char="-"/>
            </a:pPr>
            <a:r>
              <a:rPr lang="bg-BG" sz="1800" dirty="0">
                <a:solidFill>
                  <a:srgbClr val="002060"/>
                </a:solidFill>
                <a:ea typeface="+mj-ea"/>
                <a:cs typeface="+mj-cs"/>
              </a:rPr>
              <a:t>Програма</a:t>
            </a:r>
            <a:r>
              <a:rPr lang="en-US" sz="1800" dirty="0">
                <a:solidFill>
                  <a:srgbClr val="002060"/>
                </a:solidFill>
                <a:ea typeface="+mj-ea"/>
                <a:cs typeface="+mj-cs"/>
              </a:rPr>
              <a:t>:</a:t>
            </a:r>
          </a:p>
          <a:p>
            <a:pPr marL="896938" indent="269875" algn="just">
              <a:buFont typeface="Wingdings" panose="05000000000000000000" pitchFamily="2" charset="2"/>
              <a:buChar char="§"/>
            </a:pP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Сесия за представяне на напредъка по изграждане на ЦВП и ЦК по ОПНОИР 2014-2020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;</a:t>
            </a:r>
          </a:p>
          <a:p>
            <a:pPr marL="896938" indent="269875" algn="just">
              <a:buFont typeface="Wingdings" panose="05000000000000000000" pitchFamily="2" charset="2"/>
              <a:buChar char="§"/>
            </a:pP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Три паралелни сесии за представяне на научната експертиза и възможностите за приложни изследвания на всеки център, групирани по отделните тематични области на ИСИС: "Информатика и ИКТ" и "Нови технологии в креативни и </a:t>
            </a:r>
            <a:r>
              <a:rPr lang="bg-BG" sz="1800" i="1" dirty="0" err="1">
                <a:solidFill>
                  <a:srgbClr val="002060"/>
                </a:solidFill>
                <a:ea typeface="+mj-ea"/>
                <a:cs typeface="+mj-cs"/>
              </a:rPr>
              <a:t>рекреативни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 индустрии", "</a:t>
            </a:r>
            <a:r>
              <a:rPr lang="bg-BG" sz="1800" i="1" dirty="0" err="1">
                <a:solidFill>
                  <a:srgbClr val="002060"/>
                </a:solidFill>
                <a:ea typeface="+mj-ea"/>
                <a:cs typeface="+mj-cs"/>
              </a:rPr>
              <a:t>Мехатроника</a:t>
            </a: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 и чисти технологии", и "Индустрия за здравословен живот и биотехнологии"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;</a:t>
            </a:r>
          </a:p>
          <a:p>
            <a:pPr marL="896938" indent="269875" algn="just">
              <a:buFont typeface="Wingdings" panose="05000000000000000000" pitchFamily="2" charset="2"/>
              <a:buChar char="§"/>
            </a:pPr>
            <a:r>
              <a:rPr lang="bg-BG" sz="1800" i="1" dirty="0">
                <a:solidFill>
                  <a:srgbClr val="002060"/>
                </a:solidFill>
                <a:ea typeface="+mj-ea"/>
                <a:cs typeface="+mj-cs"/>
              </a:rPr>
              <a:t>Представяне на компании от региона, споделяне на общи проблеми, идентифициране на възможности за сътрудничество с центровете</a:t>
            </a:r>
            <a:r>
              <a:rPr lang="en-US" sz="1800" i="1" dirty="0">
                <a:solidFill>
                  <a:srgbClr val="002060"/>
                </a:solidFill>
                <a:ea typeface="+mj-ea"/>
                <a:cs typeface="+mj-cs"/>
              </a:rPr>
              <a:t>.</a:t>
            </a:r>
          </a:p>
          <a:p>
            <a:pPr algn="just">
              <a:buFontTx/>
              <a:buChar char="-"/>
            </a:pPr>
            <a:endParaRPr lang="en-US" sz="2400" dirty="0">
              <a:solidFill>
                <a:srgbClr val="002060"/>
              </a:solidFill>
              <a:ea typeface="+mj-ea"/>
              <a:cs typeface="+mj-cs"/>
            </a:endParaRPr>
          </a:p>
          <a:p>
            <a:pPr marL="700088" indent="-342900">
              <a:buFontTx/>
              <a:buChar char="-"/>
            </a:pPr>
            <a:endParaRPr lang="en-US" sz="2400" i="1" dirty="0">
              <a:solidFill>
                <a:srgbClr val="002060"/>
              </a:solidFill>
              <a:ea typeface="+mj-ea"/>
              <a:cs typeface="+mj-cs"/>
            </a:endParaRPr>
          </a:p>
          <a:p>
            <a:pPr marL="342900" indent="-342900"/>
            <a:endParaRPr lang="bg-BG" sz="240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72445F-FFB7-4941-82DF-FBBD197D6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66" y="908474"/>
            <a:ext cx="694963" cy="6949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D9E797B-67C8-468F-85BA-F38EEF468F78}"/>
              </a:ext>
            </a:extLst>
          </p:cNvPr>
          <p:cNvSpPr txBox="1"/>
          <p:nvPr/>
        </p:nvSpPr>
        <p:spPr>
          <a:xfrm>
            <a:off x="1381558" y="1025122"/>
            <a:ext cx="4380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400" i="1" u="sng" dirty="0">
                <a:solidFill>
                  <a:srgbClr val="002060"/>
                </a:solidFill>
                <a:ea typeface="+mj-ea"/>
                <a:cs typeface="+mj-cs"/>
              </a:rPr>
              <a:t>Предстоящи дейности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910328-2EBB-4670-A9E9-619591BFA601}"/>
              </a:ext>
            </a:extLst>
          </p:cNvPr>
          <p:cNvSpPr txBox="1"/>
          <p:nvPr/>
        </p:nvSpPr>
        <p:spPr>
          <a:xfrm>
            <a:off x="880229" y="1555428"/>
            <a:ext cx="106528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g-BG" sz="2000" b="1" dirty="0">
                <a:solidFill>
                  <a:srgbClr val="002060"/>
                </a:solidFill>
                <a:ea typeface="+mj-ea"/>
                <a:cs typeface="+mj-cs"/>
              </a:rPr>
              <a:t>Регионална среща </a:t>
            </a:r>
            <a:r>
              <a:rPr lang="en-US" sz="2000" b="1" dirty="0">
                <a:solidFill>
                  <a:srgbClr val="002060"/>
                </a:solidFill>
                <a:ea typeface="+mj-ea"/>
                <a:cs typeface="+mj-cs"/>
              </a:rPr>
              <a:t>“</a:t>
            </a:r>
            <a:r>
              <a:rPr lang="bg-BG" sz="2000" b="1" dirty="0">
                <a:solidFill>
                  <a:srgbClr val="002060"/>
                </a:solidFill>
                <a:ea typeface="+mj-ea"/>
                <a:cs typeface="+mj-cs"/>
              </a:rPr>
              <a:t>От наука към иновации</a:t>
            </a:r>
            <a:r>
              <a:rPr lang="en-US" sz="2000" b="1" dirty="0">
                <a:solidFill>
                  <a:srgbClr val="002060"/>
                </a:solidFill>
                <a:ea typeface="+mj-ea"/>
                <a:cs typeface="+mj-cs"/>
              </a:rPr>
              <a:t>”, 2</a:t>
            </a:r>
            <a:r>
              <a:rPr lang="bg-BG" sz="2000" b="1" dirty="0">
                <a:solidFill>
                  <a:srgbClr val="002060"/>
                </a:solidFill>
                <a:ea typeface="+mj-ea"/>
                <a:cs typeface="+mj-cs"/>
              </a:rPr>
              <a:t>9 ноември </a:t>
            </a:r>
            <a:r>
              <a:rPr lang="en-US" sz="2000" b="1" dirty="0">
                <a:solidFill>
                  <a:srgbClr val="002060"/>
                </a:solidFill>
                <a:ea typeface="+mj-ea"/>
                <a:cs typeface="+mj-cs"/>
              </a:rPr>
              <a:t>2022 </a:t>
            </a:r>
            <a:r>
              <a:rPr lang="bg-BG" sz="2000" b="1" dirty="0">
                <a:solidFill>
                  <a:srgbClr val="002060"/>
                </a:solidFill>
                <a:ea typeface="+mj-ea"/>
                <a:cs typeface="+mj-cs"/>
              </a:rPr>
              <a:t>г.</a:t>
            </a:r>
            <a:r>
              <a:rPr lang="en-US" sz="2000" b="1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bg-BG" sz="2000" b="1" dirty="0">
                <a:solidFill>
                  <a:srgbClr val="002060"/>
                </a:solidFill>
                <a:ea typeface="+mj-ea"/>
                <a:cs typeface="+mj-cs"/>
              </a:rPr>
              <a:t>гр. Стара Загора</a:t>
            </a:r>
            <a:endParaRPr lang="bg-BG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90179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EA8AC-A20E-4622-AA53-5E2A90DAC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184" y="2081871"/>
            <a:ext cx="7237028" cy="3050064"/>
          </a:xfrm>
          <a:prstGeom prst="rect">
            <a:avLst/>
          </a:prstGeom>
        </p:spPr>
        <p:txBody>
          <a:bodyPr/>
          <a:lstStyle/>
          <a:p>
            <a:r>
              <a:rPr lang="ru-RU" sz="3200" b="1" dirty="0"/>
              <a:t>Годишен план за действие на ОПНОИР за 2023 г. в </a:t>
            </a:r>
            <a:r>
              <a:rPr lang="bg-BG" sz="3200" b="1" dirty="0"/>
              <a:t>и</a:t>
            </a:r>
            <a:r>
              <a:rPr lang="ru-RU" sz="3200" b="1" dirty="0"/>
              <a:t>зпълнение на Националната комуникационна стратегия 2014 – 2020 г.</a:t>
            </a:r>
            <a:endParaRPr lang="bg-BG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9184" y="4974694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17-то заседание на Комитета за наблюдение</a:t>
            </a:r>
          </a:p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23 ноември 2022 г.</a:t>
            </a:r>
            <a:endParaRPr lang="bg-BG" sz="2400" b="1" dirty="0">
              <a:solidFill>
                <a:srgbClr val="002060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55567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622014-3BF6-483B-8362-43773A233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E8989-53DB-4DC8-A20A-EE302195E1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956" y="2089499"/>
            <a:ext cx="10844196" cy="536005"/>
          </a:xfrm>
        </p:spPr>
        <p:txBody>
          <a:bodyPr/>
          <a:lstStyle/>
          <a:p>
            <a:endParaRPr lang="en-US" sz="2400" u="sng" dirty="0">
              <a:solidFill>
                <a:srgbClr val="002060"/>
              </a:solidFill>
              <a:ea typeface="+mj-ea"/>
              <a:cs typeface="+mj-cs"/>
            </a:endParaRPr>
          </a:p>
          <a:p>
            <a:endParaRPr lang="bg-BG" dirty="0"/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E9A62DE1-27C7-4D21-A1F2-7A92E160A8F5}"/>
              </a:ext>
            </a:extLst>
          </p:cNvPr>
          <p:cNvSpPr/>
          <p:nvPr/>
        </p:nvSpPr>
        <p:spPr>
          <a:xfrm>
            <a:off x="1987654" y="1818369"/>
            <a:ext cx="2677131" cy="2284455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Популяризиране на ОП НОИР сред широката общественост и различните целеви групи, които имат пряк или косвен интерес към програмата, и изграждане на позитивен имидж</a:t>
            </a:r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5F5B1522-C734-40EE-8B22-BB220B1A135E}"/>
              </a:ext>
            </a:extLst>
          </p:cNvPr>
          <p:cNvSpPr/>
          <p:nvPr/>
        </p:nvSpPr>
        <p:spPr>
          <a:xfrm>
            <a:off x="4446550" y="1384634"/>
            <a:ext cx="2101440" cy="2044366"/>
          </a:xfrm>
          <a:prstGeom prst="flowChartConnecto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Публичност и прозрачност при изпълнението на програмата</a:t>
            </a: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F34BF406-CB36-42E0-B568-3FD4FFA4D02E}"/>
              </a:ext>
            </a:extLst>
          </p:cNvPr>
          <p:cNvSpPr/>
          <p:nvPr/>
        </p:nvSpPr>
        <p:spPr>
          <a:xfrm>
            <a:off x="6478923" y="1968159"/>
            <a:ext cx="2101440" cy="1745571"/>
          </a:xfrm>
          <a:prstGeom prst="flowChartConnecto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Подкрепа на създадената мрежа от </a:t>
            </a:r>
            <a:r>
              <a:rPr lang="bg-BG" sz="12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комуникатори</a:t>
            </a:r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на ОП НОИР</a:t>
            </a:r>
            <a:endParaRPr lang="bg-BG" sz="1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9743BBAF-768C-45BE-A053-4787DE253FA8}"/>
              </a:ext>
            </a:extLst>
          </p:cNvPr>
          <p:cNvSpPr/>
          <p:nvPr/>
        </p:nvSpPr>
        <p:spPr>
          <a:xfrm>
            <a:off x="6669736" y="3713730"/>
            <a:ext cx="2677130" cy="2207850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Разпространяване на информация за постигнати резултати, постижения и добри практики при изпълнение на ОП НОИР сред широката общественост и целевите групи</a:t>
            </a:r>
            <a:endParaRPr lang="bg-BG" sz="1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Flowchart: Connector 13">
            <a:extLst>
              <a:ext uri="{FF2B5EF4-FFF2-40B4-BE49-F238E27FC236}">
                <a16:creationId xmlns:a16="http://schemas.microsoft.com/office/drawing/2014/main" id="{27EA132D-D0AF-4F70-B17B-54475ADCA20F}"/>
              </a:ext>
            </a:extLst>
          </p:cNvPr>
          <p:cNvSpPr/>
          <p:nvPr/>
        </p:nvSpPr>
        <p:spPr>
          <a:xfrm>
            <a:off x="4427587" y="4392217"/>
            <a:ext cx="2561441" cy="1952839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Повишаване на експертизата в областта на мерките за информация и комуникация на бенефициентите, изпълняващи инвестиционни проекти</a:t>
            </a:r>
            <a:endParaRPr lang="bg-BG" sz="1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12C3D36-381E-48CD-B3BD-B77882DFF4FA}"/>
              </a:ext>
            </a:extLst>
          </p:cNvPr>
          <p:cNvSpPr/>
          <p:nvPr/>
        </p:nvSpPr>
        <p:spPr>
          <a:xfrm>
            <a:off x="3801792" y="3407066"/>
            <a:ext cx="3634446" cy="90702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/>
              <a:t>Годишен план ОПНОИР за 2023 г. - цели</a:t>
            </a:r>
          </a:p>
        </p:txBody>
      </p:sp>
      <p:sp>
        <p:nvSpPr>
          <p:cNvPr id="16" name="Flowchart: Connector 15">
            <a:extLst>
              <a:ext uri="{FF2B5EF4-FFF2-40B4-BE49-F238E27FC236}">
                <a16:creationId xmlns:a16="http://schemas.microsoft.com/office/drawing/2014/main" id="{0639A77E-113E-49B7-A89A-C7C4D78897A3}"/>
              </a:ext>
            </a:extLst>
          </p:cNvPr>
          <p:cNvSpPr/>
          <p:nvPr/>
        </p:nvSpPr>
        <p:spPr>
          <a:xfrm>
            <a:off x="2056435" y="4041327"/>
            <a:ext cx="2498396" cy="2176053"/>
          </a:xfrm>
          <a:prstGeom prst="flowChartConnector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Подпомагане на бенефициентите, изпълняващи инвестиционни проекти, при планирането и изпълнението на мерките за информация и публичност</a:t>
            </a:r>
            <a:endParaRPr lang="bg-BG" sz="1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Image result for electronic media">
            <a:extLst>
              <a:ext uri="{FF2B5EF4-FFF2-40B4-BE49-F238E27FC236}">
                <a16:creationId xmlns:a16="http://schemas.microsoft.com/office/drawing/2014/main" id="{F383BF15-002A-4640-99E0-464E49CA9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881" y="1528477"/>
            <a:ext cx="2317240" cy="111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on line media">
            <a:extLst>
              <a:ext uri="{FF2B5EF4-FFF2-40B4-BE49-F238E27FC236}">
                <a16:creationId xmlns:a16="http://schemas.microsoft.com/office/drawing/2014/main" id="{F92F3E3D-40C9-4606-AAF9-DD2FF6D07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153" y="3710461"/>
            <a:ext cx="1681664" cy="136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irect Communication Clip Art">
            <a:extLst>
              <a:ext uri="{FF2B5EF4-FFF2-40B4-BE49-F238E27FC236}">
                <a16:creationId xmlns:a16="http://schemas.microsoft.com/office/drawing/2014/main" id="{5E470160-86E0-4305-AE98-4DD1461E2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31" y="1528477"/>
            <a:ext cx="1657214" cy="144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3B550D35-9FFD-4455-8805-57C0A15A7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10" y="4686165"/>
            <a:ext cx="1745571" cy="174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382363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1FD850-0E65-4B50-84A2-3F22262AD6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B26BD6A-8C81-4F84-B240-5658C36BA0FB}"/>
              </a:ext>
            </a:extLst>
          </p:cNvPr>
          <p:cNvSpPr/>
          <p:nvPr/>
        </p:nvSpPr>
        <p:spPr>
          <a:xfrm>
            <a:off x="845274" y="1830577"/>
            <a:ext cx="3634447" cy="759204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Популяризиране на отделните програми като финансов инструмент за подобряване на развитието на България и качеството на живот</a:t>
            </a:r>
            <a:endParaRPr lang="bg-BG" sz="1200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56DDDB6-0EE3-4772-BDAF-D59EFC556378}"/>
              </a:ext>
            </a:extLst>
          </p:cNvPr>
          <p:cNvSpPr/>
          <p:nvPr/>
        </p:nvSpPr>
        <p:spPr>
          <a:xfrm>
            <a:off x="845274" y="2789204"/>
            <a:ext cx="3634447" cy="830510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Осигуряване на максимална публичност и прозрачност на процеса на управление и изпълнение на програмите, техните резултати и добри практики</a:t>
            </a:r>
            <a:endParaRPr lang="bg-BG" sz="1200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9D68565-AD42-4B55-9B23-891937A1DDA5}"/>
              </a:ext>
            </a:extLst>
          </p:cNvPr>
          <p:cNvSpPr/>
          <p:nvPr/>
        </p:nvSpPr>
        <p:spPr>
          <a:xfrm>
            <a:off x="845274" y="3814901"/>
            <a:ext cx="3634447" cy="830510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Информиране на потенциалните бенефициенти за възможностите за финансиране, предоставяни от програмите</a:t>
            </a:r>
            <a:endParaRPr lang="bg-BG" sz="1200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72150F8-F3B3-41A4-9499-5708ACF43152}"/>
              </a:ext>
            </a:extLst>
          </p:cNvPr>
          <p:cNvSpPr/>
          <p:nvPr/>
        </p:nvSpPr>
        <p:spPr>
          <a:xfrm>
            <a:off x="837529" y="5814273"/>
            <a:ext cx="3642191" cy="771786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Насърчаване на активното участие на всички заинтересовани страни в процеса на изпълнение на СП и програмите</a:t>
            </a:r>
            <a:endParaRPr lang="bg-BG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A06B52A-DCF0-4586-8158-512A16CC16F8}"/>
              </a:ext>
            </a:extLst>
          </p:cNvPr>
          <p:cNvSpPr/>
          <p:nvPr/>
        </p:nvSpPr>
        <p:spPr>
          <a:xfrm>
            <a:off x="5427676" y="1800954"/>
            <a:ext cx="6434356" cy="77178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1. Публикации, свързани с ОП НОИР в Единния информационен портал</a:t>
            </a:r>
            <a:endParaRPr lang="bg-BG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6BF9DACB-D6BA-435F-A419-01CDA2DDF477}"/>
              </a:ext>
            </a:extLst>
          </p:cNvPr>
          <p:cNvSpPr/>
          <p:nvPr/>
        </p:nvSpPr>
        <p:spPr>
          <a:xfrm>
            <a:off x="5427676" y="2814352"/>
            <a:ext cx="6409187" cy="77178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 Организиране на голямо публично събитие</a:t>
            </a:r>
            <a:endParaRPr lang="bg-BG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2FBD9AB-65AF-4583-BB54-EBD9BD8E6BA7}"/>
              </a:ext>
            </a:extLst>
          </p:cNvPr>
          <p:cNvSpPr/>
          <p:nvPr/>
        </p:nvSpPr>
        <p:spPr>
          <a:xfrm>
            <a:off x="5427676" y="3788224"/>
            <a:ext cx="6434356" cy="77178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3. Обновяване, поддръжка и регулярна актуализация на интернет страницата на УО http://</a:t>
            </a:r>
            <a:r>
              <a:rPr lang="en-GB" sz="14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opnoir</a:t>
            </a: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bg-BG" sz="14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bg</a:t>
            </a:r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и страницата в социалната мрежа </a:t>
            </a:r>
            <a:r>
              <a:rPr lang="bg-BG" sz="14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facebook</a:t>
            </a: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</a:t>
            </a:r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ttps://www.facebook.com/sf.mon.bg</a:t>
            </a:r>
            <a:endParaRPr lang="bg-BG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AA4C859-C4DC-4AF1-80E4-ACC95D9BDD5F}"/>
              </a:ext>
            </a:extLst>
          </p:cNvPr>
          <p:cNvSpPr/>
          <p:nvPr/>
        </p:nvSpPr>
        <p:spPr>
          <a:xfrm>
            <a:off x="5402508" y="4840401"/>
            <a:ext cx="6434356" cy="77178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4. Организиране и провеждане на информационни публични събития/ семинари за популяризиране на ОП НОИР</a:t>
            </a:r>
            <a:endParaRPr lang="bg-BG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9380DB3-7E19-4922-87B5-16F12ACDBC7A}"/>
              </a:ext>
            </a:extLst>
          </p:cNvPr>
          <p:cNvSpPr/>
          <p:nvPr/>
        </p:nvSpPr>
        <p:spPr>
          <a:xfrm>
            <a:off x="5402508" y="5814273"/>
            <a:ext cx="6434356" cy="77178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5. Организиране на работни срещи на членовете на мрежата по информация 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комуникация на бенефициентите на инвестиционни проекти и на проекти на стойност над 5 млн. лв., финансирани по ОП НОИР</a:t>
            </a:r>
            <a:endParaRPr lang="bg-BG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904D228-877C-4DF6-ACB9-7B902CAB43FE}"/>
              </a:ext>
            </a:extLst>
          </p:cNvPr>
          <p:cNvSpPr/>
          <p:nvPr/>
        </p:nvSpPr>
        <p:spPr>
          <a:xfrm>
            <a:off x="845274" y="1238914"/>
            <a:ext cx="3634446" cy="38142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ЦЕЛ</a:t>
            </a:r>
            <a:r>
              <a:rPr lang="bg-BG" b="1" dirty="0"/>
              <a:t> 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AAE7A0D-9B06-424A-A662-D45A09E0E1BC}"/>
              </a:ext>
            </a:extLst>
          </p:cNvPr>
          <p:cNvSpPr/>
          <p:nvPr/>
        </p:nvSpPr>
        <p:spPr>
          <a:xfrm>
            <a:off x="6827631" y="1238914"/>
            <a:ext cx="3634446" cy="38142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ДЕЙНОСТИ</a:t>
            </a:r>
            <a:r>
              <a:rPr lang="bg-BG" b="1" dirty="0"/>
              <a:t> 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C31E93C-3A0E-41A1-A1A1-D4D7FE951956}"/>
              </a:ext>
            </a:extLst>
          </p:cNvPr>
          <p:cNvSpPr/>
          <p:nvPr/>
        </p:nvSpPr>
        <p:spPr>
          <a:xfrm>
            <a:off x="3836453" y="881487"/>
            <a:ext cx="3634446" cy="381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>
                <a:solidFill>
                  <a:schemeClr val="accent1">
                    <a:lumMod val="50000"/>
                  </a:schemeClr>
                </a:solidFill>
              </a:rPr>
              <a:t>Годишен план 2023 г. </a:t>
            </a:r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A7B3D96C-4434-4AE4-B701-76E37F115960}"/>
              </a:ext>
            </a:extLst>
          </p:cNvPr>
          <p:cNvSpPr/>
          <p:nvPr/>
        </p:nvSpPr>
        <p:spPr>
          <a:xfrm>
            <a:off x="4622334" y="2070421"/>
            <a:ext cx="629174" cy="2795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BE7BADC2-3090-4BBA-925C-D16C187499AB}"/>
              </a:ext>
            </a:extLst>
          </p:cNvPr>
          <p:cNvSpPr/>
          <p:nvPr/>
        </p:nvSpPr>
        <p:spPr>
          <a:xfrm>
            <a:off x="837529" y="4814587"/>
            <a:ext cx="3634447" cy="830510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bg-BG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Повишаване информираността и компетентността на бенефициентите при изпълнение на проекти</a:t>
            </a:r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id="{A7C89133-138D-4531-91A1-2060468F15E6}"/>
              </a:ext>
            </a:extLst>
          </p:cNvPr>
          <p:cNvSpPr/>
          <p:nvPr/>
        </p:nvSpPr>
        <p:spPr>
          <a:xfrm>
            <a:off x="4639111" y="3060487"/>
            <a:ext cx="629174" cy="2795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4" name="Arrow: Right 33">
            <a:extLst>
              <a:ext uri="{FF2B5EF4-FFF2-40B4-BE49-F238E27FC236}">
                <a16:creationId xmlns:a16="http://schemas.microsoft.com/office/drawing/2014/main" id="{2D4B7043-E27E-4E32-88AC-BFA5791EF5EB}"/>
              </a:ext>
            </a:extLst>
          </p:cNvPr>
          <p:cNvSpPr/>
          <p:nvPr/>
        </p:nvSpPr>
        <p:spPr>
          <a:xfrm>
            <a:off x="4639111" y="4090398"/>
            <a:ext cx="629174" cy="2795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5" name="Arrow: Right 34">
            <a:extLst>
              <a:ext uri="{FF2B5EF4-FFF2-40B4-BE49-F238E27FC236}">
                <a16:creationId xmlns:a16="http://schemas.microsoft.com/office/drawing/2014/main" id="{362C7E0C-FE99-435A-8934-0C41F230C450}"/>
              </a:ext>
            </a:extLst>
          </p:cNvPr>
          <p:cNvSpPr/>
          <p:nvPr/>
        </p:nvSpPr>
        <p:spPr>
          <a:xfrm>
            <a:off x="4639111" y="5132036"/>
            <a:ext cx="629174" cy="2795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33543217-35CE-46DB-B0F1-C5F95DA822B1}"/>
              </a:ext>
            </a:extLst>
          </p:cNvPr>
          <p:cNvSpPr/>
          <p:nvPr/>
        </p:nvSpPr>
        <p:spPr>
          <a:xfrm>
            <a:off x="4639111" y="6060408"/>
            <a:ext cx="629174" cy="2795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59405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EA8AC-A20E-4622-AA53-5E2A90DAC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184" y="2081871"/>
            <a:ext cx="7237028" cy="3050064"/>
          </a:xfrm>
          <a:prstGeom prst="rect">
            <a:avLst/>
          </a:prstGeom>
        </p:spPr>
        <p:txBody>
          <a:bodyPr/>
          <a:lstStyle/>
          <a:p>
            <a:r>
              <a:rPr lang="ru-RU" sz="3200" b="1" dirty="0"/>
              <a:t>Годишен план за действие за 2023 г. </a:t>
            </a:r>
            <a:r>
              <a:rPr lang="bg-BG" sz="3200" b="1" dirty="0"/>
              <a:t>по Програма Образование 2021-2027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9184" y="4974694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17-то заседание на Комитета за наблюдение</a:t>
            </a:r>
          </a:p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23 ноември 2022 г.</a:t>
            </a:r>
            <a:endParaRPr lang="bg-BG" sz="2400" b="1" dirty="0">
              <a:solidFill>
                <a:srgbClr val="002060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585458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C185D9-934F-496E-8606-7D67B669437C}"/>
              </a:ext>
            </a:extLst>
          </p:cNvPr>
          <p:cNvSpPr txBox="1"/>
          <p:nvPr/>
        </p:nvSpPr>
        <p:spPr>
          <a:xfrm>
            <a:off x="517493" y="979576"/>
            <a:ext cx="386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i="1" u="sng" dirty="0">
                <a:solidFill>
                  <a:srgbClr val="002060"/>
                </a:solidFill>
                <a:ea typeface="+mj-ea"/>
                <a:cs typeface="+mj-cs"/>
              </a:rPr>
              <a:t>Цели за 2023 г.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1B973CE-C4C5-4B1D-ACA5-568737B45CC3}"/>
              </a:ext>
            </a:extLst>
          </p:cNvPr>
          <p:cNvSpPr/>
          <p:nvPr/>
        </p:nvSpPr>
        <p:spPr>
          <a:xfrm>
            <a:off x="332509" y="1392607"/>
            <a:ext cx="4054932" cy="101971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Популяризиране на Програма „Образование“ 2021-2027 сред широката общественост и различните целеви групи, които имат пряк или косвен интерес към програмата, и изграждане на позитивен имидж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D29BAFE-EA46-426A-9D42-13D9B376659C}"/>
              </a:ext>
            </a:extLst>
          </p:cNvPr>
          <p:cNvSpPr/>
          <p:nvPr/>
        </p:nvSpPr>
        <p:spPr>
          <a:xfrm>
            <a:off x="332509" y="2576006"/>
            <a:ext cx="4054933" cy="5811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Видимост и прозрачност при изпълнението на програмата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14AF0AD-25C4-4830-BC3D-835C9E510666}"/>
              </a:ext>
            </a:extLst>
          </p:cNvPr>
          <p:cNvSpPr/>
          <p:nvPr/>
        </p:nvSpPr>
        <p:spPr>
          <a:xfrm>
            <a:off x="332508" y="3239019"/>
            <a:ext cx="4054933" cy="135563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Популяризиране на конкретните процедури на Програмата сред потенциалните бенефициенти, както и повишаване на активността на потенциалните бенефициенти за подготовка на проекти и кандидатстване по тези процедури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CE125C5-9CBF-4154-99DA-6E30160F590C}"/>
              </a:ext>
            </a:extLst>
          </p:cNvPr>
          <p:cNvSpPr/>
          <p:nvPr/>
        </p:nvSpPr>
        <p:spPr>
          <a:xfrm>
            <a:off x="332508" y="4676493"/>
            <a:ext cx="4054934" cy="111157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Популяризиране на операциите от стратегическо значение с цел повишаване на осведомеността сред широката общественост за резултатите и добавената стойност от изпълнението на операцията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1740734B-B7CC-4942-89C3-A57B278300CF}"/>
              </a:ext>
            </a:extLst>
          </p:cNvPr>
          <p:cNvSpPr/>
          <p:nvPr/>
        </p:nvSpPr>
        <p:spPr>
          <a:xfrm>
            <a:off x="332509" y="5869910"/>
            <a:ext cx="4054934" cy="8200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Разпространяване на информация за постигнати резултати, постижения и добри практики при изпълнение на Програмата сред широката общественост и целевите групи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805F7C4-3AD4-498E-AEF5-B77E5B2B4491}"/>
              </a:ext>
            </a:extLst>
          </p:cNvPr>
          <p:cNvSpPr/>
          <p:nvPr/>
        </p:nvSpPr>
        <p:spPr>
          <a:xfrm>
            <a:off x="9824038" y="1277525"/>
            <a:ext cx="1535185" cy="889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dirty="0"/>
              <a:t>Уеб сайт на програмата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6512FEF-C27E-4660-8165-D3A0C5877F20}"/>
              </a:ext>
            </a:extLst>
          </p:cNvPr>
          <p:cNvSpPr/>
          <p:nvPr/>
        </p:nvSpPr>
        <p:spPr>
          <a:xfrm>
            <a:off x="10395616" y="2281840"/>
            <a:ext cx="1535185" cy="889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dirty="0"/>
              <a:t>Електронни медии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73EE95D-6782-46FB-866B-08CD246576AE}"/>
              </a:ext>
            </a:extLst>
          </p:cNvPr>
          <p:cNvSpPr/>
          <p:nvPr/>
        </p:nvSpPr>
        <p:spPr>
          <a:xfrm>
            <a:off x="9604304" y="3194059"/>
            <a:ext cx="1535185" cy="889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dirty="0"/>
              <a:t>Социални мрежи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1469E48-FA7A-432A-A2A7-A3D2308068A2}"/>
              </a:ext>
            </a:extLst>
          </p:cNvPr>
          <p:cNvSpPr/>
          <p:nvPr/>
        </p:nvSpPr>
        <p:spPr>
          <a:xfrm>
            <a:off x="10457731" y="4106278"/>
            <a:ext cx="1535185" cy="889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dirty="0"/>
              <a:t>Онлайн медии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1CAD95D-D260-4121-9702-7823EB7B3F9A}"/>
              </a:ext>
            </a:extLst>
          </p:cNvPr>
          <p:cNvSpPr/>
          <p:nvPr/>
        </p:nvSpPr>
        <p:spPr>
          <a:xfrm>
            <a:off x="9628023" y="4960526"/>
            <a:ext cx="1535185" cy="889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dirty="0"/>
              <a:t>Мрежа от ОИЦ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803B423-0E6F-4D83-B35A-60E6E87C2952}"/>
              </a:ext>
            </a:extLst>
          </p:cNvPr>
          <p:cNvSpPr/>
          <p:nvPr/>
        </p:nvSpPr>
        <p:spPr>
          <a:xfrm>
            <a:off x="10591630" y="5708726"/>
            <a:ext cx="1535185" cy="889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dirty="0"/>
              <a:t>Директна комуникация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DAA69A6-14DF-48CE-B18F-61126E3062B4}"/>
              </a:ext>
            </a:extLst>
          </p:cNvPr>
          <p:cNvSpPr/>
          <p:nvPr/>
        </p:nvSpPr>
        <p:spPr>
          <a:xfrm>
            <a:off x="4548951" y="1418605"/>
            <a:ext cx="4969121" cy="5811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Публикации, свързани с ПО в Единния информационен портал - 20 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C84C8A0-BB19-47AD-B8EB-202CF503924A}"/>
              </a:ext>
            </a:extLst>
          </p:cNvPr>
          <p:cNvSpPr/>
          <p:nvPr/>
        </p:nvSpPr>
        <p:spPr>
          <a:xfrm>
            <a:off x="4538929" y="2093813"/>
            <a:ext cx="4969121" cy="5811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Обновяване, поддръжка и регулярна актуализация на интернет страницата на УО и страницата в социалната мрежа </a:t>
            </a:r>
            <a:r>
              <a:rPr lang="bg-BG" sz="1400" b="1" dirty="0" err="1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facebook</a:t>
            </a:r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 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2ECEB58C-3373-4974-A6E9-FB180600BB59}"/>
              </a:ext>
            </a:extLst>
          </p:cNvPr>
          <p:cNvSpPr/>
          <p:nvPr/>
        </p:nvSpPr>
        <p:spPr>
          <a:xfrm>
            <a:off x="4525546" y="2779658"/>
            <a:ext cx="4982504" cy="76913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rgbClr val="002060"/>
                </a:solidFill>
                <a:effectLst/>
                <a:ea typeface="Calibri" panose="020F0502020204030204" pitchFamily="34" charset="0"/>
              </a:rPr>
              <a:t>Организиране и провеждане на информационна кампания тип „Инфо дни“ за популяризиране на нови процедури за предоставяне на БФП – 2 събития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CD327F-5D86-4A7B-AB27-E17DA6E47399}"/>
              </a:ext>
            </a:extLst>
          </p:cNvPr>
          <p:cNvSpPr txBox="1"/>
          <p:nvPr/>
        </p:nvSpPr>
        <p:spPr>
          <a:xfrm>
            <a:off x="4538929" y="979576"/>
            <a:ext cx="386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i="1" u="sng" dirty="0">
                <a:solidFill>
                  <a:srgbClr val="002060"/>
                </a:solidFill>
                <a:ea typeface="+mj-ea"/>
                <a:cs typeface="+mj-cs"/>
              </a:rPr>
              <a:t>Дейности за 2023 г.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219395D-FC30-4A92-97A1-4BC44276017B}"/>
              </a:ext>
            </a:extLst>
          </p:cNvPr>
          <p:cNvSpPr/>
          <p:nvPr/>
        </p:nvSpPr>
        <p:spPr>
          <a:xfrm>
            <a:off x="4558702" y="3653468"/>
            <a:ext cx="4949348" cy="5811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Организиране и провеждане на информационни публични събития и семинари за популяризиране на ПО –2 събития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2F6B2D0-88FA-4928-B70F-D9DA4095D9FE}"/>
              </a:ext>
            </a:extLst>
          </p:cNvPr>
          <p:cNvSpPr/>
          <p:nvPr/>
        </p:nvSpPr>
        <p:spPr>
          <a:xfrm>
            <a:off x="4567106" y="4339313"/>
            <a:ext cx="4969120" cy="6083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Провеждане на обучения на бенефициенти, сключили договори за БФП – 2 обучения 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E52742AA-057F-4D73-99AB-2AACC5A4EEEC}"/>
              </a:ext>
            </a:extLst>
          </p:cNvPr>
          <p:cNvSpPr/>
          <p:nvPr/>
        </p:nvSpPr>
        <p:spPr>
          <a:xfrm>
            <a:off x="4573709" y="5052294"/>
            <a:ext cx="4944363" cy="5811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Провеждане на обществени обсъждания по проекти на документация на нови процедури – 2 обсъждания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E039E5A8-129A-42A1-98F2-A6EC3AB347E9}"/>
              </a:ext>
            </a:extLst>
          </p:cNvPr>
          <p:cNvSpPr/>
          <p:nvPr/>
        </p:nvSpPr>
        <p:spPr>
          <a:xfrm>
            <a:off x="4567106" y="5738139"/>
            <a:ext cx="4940944" cy="44461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Информационна кампания в медиите – 1 кампания 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2F7485CA-71E7-4228-96F9-3DEAE2D85CD7}"/>
              </a:ext>
            </a:extLst>
          </p:cNvPr>
          <p:cNvSpPr/>
          <p:nvPr/>
        </p:nvSpPr>
        <p:spPr>
          <a:xfrm>
            <a:off x="4582784" y="6276832"/>
            <a:ext cx="4935288" cy="36512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400" b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Изработка на клипове и рекламни материали</a:t>
            </a:r>
          </a:p>
        </p:txBody>
      </p:sp>
    </p:spTree>
    <p:extLst>
      <p:ext uri="{BB962C8B-B14F-4D97-AF65-F5344CB8AC3E}">
        <p14:creationId xmlns:p14="http://schemas.microsoft.com/office/powerpoint/2010/main" val="617601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622014-3BF6-483B-8362-43773A233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C654F1-7F97-422A-BE5F-D53C40FD06A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388" y="2195122"/>
            <a:ext cx="5441577" cy="35603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BFBBC6-10AD-48FB-B4C7-C3E13B1BF0DF}"/>
              </a:ext>
            </a:extLst>
          </p:cNvPr>
          <p:cNvSpPr txBox="1"/>
          <p:nvPr/>
        </p:nvSpPr>
        <p:spPr>
          <a:xfrm>
            <a:off x="8973671" y="4779675"/>
            <a:ext cx="26920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>
              <a:buFont typeface="Wingdings" panose="05000000000000000000" pitchFamily="2" charset="2"/>
              <a:buChar char="ü"/>
            </a:pPr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насърчаване </a:t>
            </a:r>
            <a:r>
              <a:rPr lang="bg-BG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на</a:t>
            </a:r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талантите</a:t>
            </a:r>
            <a:endParaRPr lang="bg-BG" sz="2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25B895-96D1-4FBB-BE40-070715D2FC03}"/>
              </a:ext>
            </a:extLst>
          </p:cNvPr>
          <p:cNvSpPr txBox="1"/>
          <p:nvPr/>
        </p:nvSpPr>
        <p:spPr>
          <a:xfrm>
            <a:off x="2949387" y="6020053"/>
            <a:ext cx="46526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сътрудничество с </a:t>
            </a:r>
            <a:r>
              <a:rPr lang="bg-BG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бизнеса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BC66BEB-C376-45D2-8371-1CF7A66F0F71}"/>
              </a:ext>
            </a:extLst>
          </p:cNvPr>
          <p:cNvSpPr txBox="1"/>
          <p:nvPr/>
        </p:nvSpPr>
        <p:spPr>
          <a:xfrm>
            <a:off x="491570" y="3760317"/>
            <a:ext cx="22715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ü"/>
            </a:pPr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образование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endParaRPr lang="bg-BG" sz="20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3492864-6CAA-458B-B01B-406B8B2137BE}"/>
              </a:ext>
            </a:extLst>
          </p:cNvPr>
          <p:cNvSpPr txBox="1"/>
          <p:nvPr/>
        </p:nvSpPr>
        <p:spPr>
          <a:xfrm>
            <a:off x="71718" y="964515"/>
            <a:ext cx="634701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2023 </a:t>
            </a:r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Европейска година на уменията</a:t>
            </a:r>
            <a:endParaRPr lang="bg-BG" sz="2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D95C728-9C16-44E6-A593-7732E02CFE97}"/>
              </a:ext>
            </a:extLst>
          </p:cNvPr>
          <p:cNvSpPr/>
          <p:nvPr/>
        </p:nvSpPr>
        <p:spPr>
          <a:xfrm>
            <a:off x="8238565" y="2164227"/>
            <a:ext cx="323625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повишаване на квалификацията</a:t>
            </a:r>
            <a:endParaRPr lang="bg-BG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9796479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6149</TotalTime>
  <Words>1094</Words>
  <Application>Microsoft Office PowerPoint</Application>
  <PresentationFormat>Widescreen</PresentationFormat>
  <Paragraphs>106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Office Theme</vt:lpstr>
      <vt:lpstr>Отчет за изпълнение на Годишния план за действие на ОПНОИР за 2022 г.  в изпълнение на Националната комуникационна стратегия  2014 – 2020 г.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Годишен план за действие на ОПНОИР за 2023 г. в изпълнение на Националната комуникационна стратегия 2014 – 2020 г.</vt:lpstr>
      <vt:lpstr>PowerPoint Presentation</vt:lpstr>
      <vt:lpstr>PowerPoint Presentation</vt:lpstr>
      <vt:lpstr>Годишен план за действие за 2023 г. по Програма Образование 2021-2027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Maya L</cp:lastModifiedBy>
  <cp:revision>155</cp:revision>
  <dcterms:created xsi:type="dcterms:W3CDTF">2021-08-17T08:00:04Z</dcterms:created>
  <dcterms:modified xsi:type="dcterms:W3CDTF">2022-11-25T07:41:17Z</dcterms:modified>
</cp:coreProperties>
</file>