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306" r:id="rId3"/>
    <p:sldId id="307" r:id="rId4"/>
    <p:sldId id="704" r:id="rId5"/>
    <p:sldId id="263" r:id="rId6"/>
    <p:sldId id="702" r:id="rId7"/>
    <p:sldId id="703" r:id="rId8"/>
    <p:sldId id="712" r:id="rId9"/>
    <p:sldId id="280" r:id="rId10"/>
    <p:sldId id="716" r:id="rId11"/>
    <p:sldId id="713" r:id="rId12"/>
    <p:sldId id="281" r:id="rId13"/>
    <p:sldId id="705" r:id="rId14"/>
    <p:sldId id="709" r:id="rId15"/>
    <p:sldId id="717" r:id="rId16"/>
    <p:sldId id="708" r:id="rId17"/>
    <p:sldId id="710" r:id="rId18"/>
    <p:sldId id="715" r:id="rId19"/>
    <p:sldId id="711" r:id="rId20"/>
    <p:sldId id="293" r:id="rId21"/>
    <p:sldId id="292" r:id="rId22"/>
    <p:sldId id="260" r:id="rId23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/>
              <a:t>Дял</a:t>
            </a:r>
            <a:r>
              <a:rPr lang="bg-BG" baseline="0"/>
              <a:t> на ОВР в общо верифицираните разходи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Действителни разходи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Sheet1!$B$2:$B$5</c:f>
              <c:numCache>
                <c:formatCode>0%</c:formatCode>
                <c:ptCount val="4"/>
                <c:pt idx="0">
                  <c:v>0.95</c:v>
                </c:pt>
                <c:pt idx="1">
                  <c:v>0.22</c:v>
                </c:pt>
                <c:pt idx="2">
                  <c:v>0.4</c:v>
                </c:pt>
                <c:pt idx="3">
                  <c:v>0.44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34-4ED6-A529-03AE7F82987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Единични разходи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Sheet1!$C$2:$C$5</c:f>
              <c:numCache>
                <c:formatCode>0%</c:formatCode>
                <c:ptCount val="4"/>
                <c:pt idx="0">
                  <c:v>0.04</c:v>
                </c:pt>
                <c:pt idx="1">
                  <c:v>0.65</c:v>
                </c:pt>
                <c:pt idx="2">
                  <c:v>0.48</c:v>
                </c:pt>
                <c:pt idx="3">
                  <c:v>0.44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134-4ED6-A529-03AE7F82987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Финансиране с единна ставка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Sheet1!$D$2:$D$5</c:f>
              <c:numCache>
                <c:formatCode>0%</c:formatCode>
                <c:ptCount val="4"/>
                <c:pt idx="0">
                  <c:v>0.01</c:v>
                </c:pt>
                <c:pt idx="1">
                  <c:v>0.13</c:v>
                </c:pt>
                <c:pt idx="2">
                  <c:v>0.12</c:v>
                </c:pt>
                <c:pt idx="3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134-4ED6-A529-03AE7F82987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4646464"/>
        <c:axId val="334644384"/>
      </c:barChart>
      <c:catAx>
        <c:axId val="33464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334644384"/>
        <c:crosses val="autoZero"/>
        <c:auto val="1"/>
        <c:lblAlgn val="ctr"/>
        <c:lblOffset val="100"/>
        <c:noMultiLvlLbl val="0"/>
      </c:catAx>
      <c:valAx>
        <c:axId val="334644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334646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/>
              <a:t>Договорени средства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9"/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172-4689-B266-53B3D534B554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172-4689-B266-53B3D534B554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172-4689-B266-53B3D534B554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172-4689-B266-53B3D534B554}"/>
              </c:ext>
            </c:extLst>
          </c:dPt>
          <c:dLbls>
            <c:dLbl>
              <c:idx val="0"/>
              <c:layout>
                <c:manualLayout>
                  <c:x val="-0.20636665208515603"/>
                  <c:y val="4.4670353705786779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ysClr val="windowText" lastClr="000000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72-4689-B266-53B3D534B554}"/>
                </c:ext>
              </c:extLst>
            </c:dLbl>
            <c:dLbl>
              <c:idx val="1"/>
              <c:layout>
                <c:manualLayout>
                  <c:x val="0.2122778142315544"/>
                  <c:y val="-0.18412948381452318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ysClr val="windowText" lastClr="000000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172-4689-B266-53B3D534B554}"/>
                </c:ext>
              </c:extLst>
            </c:dLbl>
            <c:dLbl>
              <c:idx val="2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ysClr val="windowText" lastClr="000000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0172-4689-B266-53B3D534B55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172-4689-B266-53B3D534B554}"/>
                </c:ext>
              </c:extLst>
            </c:dLbl>
            <c:spPr>
              <a:solidFill>
                <a:sysClr val="window" lastClr="FFFFFF">
                  <a:alpha val="90000"/>
                </a:sysClr>
              </a:solidFill>
              <a:ln w="12700" cap="flat" cmpd="sng" algn="ctr">
                <a:solidFill>
                  <a:srgbClr val="4472C4"/>
                </a:solidFill>
                <a:round/>
              </a:ln>
              <a:effectLst>
                <a:outerShdw blurRad="50800" dist="38100" dir="2700000" algn="tl" rotWithShape="0">
                  <a:srgbClr val="4472C4">
                    <a:lumMod val="75000"/>
                    <a:alpha val="40000"/>
                  </a:srgbClr>
                </a:outerShdw>
              </a:effectLst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accent1"/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Действителни разходи</c:v>
                </c:pt>
                <c:pt idx="1">
                  <c:v>Единични разходи</c:v>
                </c:pt>
                <c:pt idx="2">
                  <c:v>Финансиране с единна ставка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42.24</c:v>
                </c:pt>
                <c:pt idx="1">
                  <c:v>45.14</c:v>
                </c:pt>
                <c:pt idx="2">
                  <c:v>12.62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72-4689-B266-53B3D534B554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24.11.2022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53835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24/11/2022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367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opnoir.b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3795" y="1889877"/>
            <a:ext cx="637301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403796" y="3816991"/>
            <a:ext cx="10058400" cy="2738493"/>
          </a:xfrm>
        </p:spPr>
        <p:txBody>
          <a:bodyPr>
            <a:normAutofit/>
          </a:bodyPr>
          <a:lstStyle/>
          <a:p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17-то редовно заседание </a:t>
            </a:r>
            <a:b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</a:t>
            </a:r>
            <a:r>
              <a:rPr lang="en-US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ноември 2022</a:t>
            </a:r>
            <a:r>
              <a:rPr lang="ru-RU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София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581F0F-3179-4ECC-AA0B-8E62658478CD}"/>
              </a:ext>
            </a:extLst>
          </p:cNvPr>
          <p:cNvSpPr/>
          <p:nvPr/>
        </p:nvSpPr>
        <p:spPr>
          <a:xfrm>
            <a:off x="274401" y="1024991"/>
            <a:ext cx="37587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000" dirty="0">
                <a:solidFill>
                  <a:srgbClr val="10168C"/>
                </a:solidFill>
              </a:rPr>
              <a:t>ФИНАНСОВО ИЗПЪЛНЕНИЕ КЪМ 31.10.2022 г.</a:t>
            </a:r>
            <a:r>
              <a:rPr lang="en-US" sz="2000" dirty="0">
                <a:solidFill>
                  <a:srgbClr val="10168C"/>
                </a:solidFill>
              </a:rPr>
              <a:t> </a:t>
            </a:r>
            <a:endParaRPr lang="en-US" sz="2400" b="1" dirty="0">
              <a:solidFill>
                <a:srgbClr val="10168C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F83A7A-1F72-465D-9A91-BD7E901D3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066" y="1461408"/>
            <a:ext cx="8468559" cy="5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9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C6A03-CE3B-408E-AF40-51DC2960E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2F520D6-0D6E-4BBE-B8A7-0F8AC02683E9}"/>
              </a:ext>
            </a:extLst>
          </p:cNvPr>
          <p:cNvSpPr/>
          <p:nvPr/>
        </p:nvSpPr>
        <p:spPr>
          <a:xfrm>
            <a:off x="239722" y="1176817"/>
            <a:ext cx="26209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10168C"/>
                </a:solidFill>
              </a:rPr>
              <a:t>ФИНАНСОВО ИЗПЪЛНЕНИЕ, СЕРТИФИЦИРАНИ РАЗХОДИ КЪМ ЕС И ФИНАНСОВА ПРОГНОЗА; N+3 РИСК КЪМ 31.10.2022 г.</a:t>
            </a:r>
            <a:endParaRPr lang="en-US" sz="2400" b="1" dirty="0">
              <a:solidFill>
                <a:srgbClr val="10168C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E2E36D-D177-45DA-8965-2855FB348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77" y="938583"/>
            <a:ext cx="9011952" cy="582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83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87453B-3D32-453A-AC33-12118BC46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B9001A-3E91-41C9-AE08-27F4A87E5D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39249" y="1109989"/>
            <a:ext cx="10939689" cy="634921"/>
          </a:xfrm>
        </p:spPr>
        <p:txBody>
          <a:bodyPr/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Приоритетна ос 1 „Научни изследвания и технологично развитие“</a:t>
            </a:r>
            <a:r>
              <a:rPr lang="bg-BG" sz="24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 </a:t>
            </a:r>
            <a:br>
              <a:rPr lang="en-US" sz="24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400" b="1" dirty="0">
                <a:solidFill>
                  <a:schemeClr val="tx2"/>
                </a:solidFill>
                <a:latin typeface="+mn-lt"/>
              </a:rPr>
              <a:t>Рамка за изпълнение и други индикатори</a:t>
            </a:r>
            <a:endParaRPr lang="bg-BG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F648223A-D4DB-4F71-A9AE-45B0790C8D46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3818848727"/>
              </p:ext>
            </p:extLst>
          </p:nvPr>
        </p:nvGraphicFramePr>
        <p:xfrm>
          <a:off x="771787" y="2055303"/>
          <a:ext cx="10939690" cy="4348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2667">
                  <a:extLst>
                    <a:ext uri="{9D8B030D-6E8A-4147-A177-3AD203B41FA5}">
                      <a16:colId xmlns:a16="http://schemas.microsoft.com/office/drawing/2014/main" val="1485783947"/>
                    </a:ext>
                  </a:extLst>
                </a:gridCol>
                <a:gridCol w="1311392">
                  <a:extLst>
                    <a:ext uri="{9D8B030D-6E8A-4147-A177-3AD203B41FA5}">
                      <a16:colId xmlns:a16="http://schemas.microsoft.com/office/drawing/2014/main" val="58003815"/>
                    </a:ext>
                  </a:extLst>
                </a:gridCol>
                <a:gridCol w="1414245">
                  <a:extLst>
                    <a:ext uri="{9D8B030D-6E8A-4147-A177-3AD203B41FA5}">
                      <a16:colId xmlns:a16="http://schemas.microsoft.com/office/drawing/2014/main" val="320258730"/>
                    </a:ext>
                  </a:extLst>
                </a:gridCol>
                <a:gridCol w="1511386">
                  <a:extLst>
                    <a:ext uri="{9D8B030D-6E8A-4147-A177-3AD203B41FA5}">
                      <a16:colId xmlns:a16="http://schemas.microsoft.com/office/drawing/2014/main" val="3035021893"/>
                    </a:ext>
                  </a:extLst>
                </a:gridCol>
              </a:tblGrid>
              <a:tr h="747859">
                <a:tc>
                  <a:txBody>
                    <a:bodyPr/>
                    <a:lstStyle/>
                    <a:p>
                      <a:pPr algn="ctr"/>
                      <a:r>
                        <a:rPr lang="bg-BG" sz="1600" dirty="0"/>
                        <a:t>Индикатор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dirty="0"/>
                        <a:t>Цел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dirty="0"/>
                        <a:t>Постигната стойност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dirty="0"/>
                        <a:t>Изпълнение спрямо целта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6377156"/>
                  </a:ext>
                </a:extLst>
              </a:tr>
              <a:tr h="4332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Сертифицирани средства по </a:t>
                      </a:r>
                      <a:r>
                        <a:rPr lang="bg-BG" sz="16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ПО</a:t>
                      </a:r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1 (в млн. евро)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101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480779"/>
                  </a:ext>
                </a:extLst>
              </a:tr>
              <a:tr h="4332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нови изследователи в подпомогнатите субекти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210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70 %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044027"/>
                  </a:ext>
                </a:extLst>
              </a:tr>
              <a:tr h="205986">
                <a:tc>
                  <a:txBody>
                    <a:bodyPr/>
                    <a:lstStyle/>
                    <a:p>
                      <a:endParaRPr lang="bg-BG" sz="10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bg-BG" sz="10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bg-BG" sz="10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bg-BG" sz="10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0179955"/>
                  </a:ext>
                </a:extLst>
              </a:tr>
              <a:tr h="747859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изследователи, работещи в подобрени инфраструктурни обекти за научни изследвания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333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95 %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821999"/>
                  </a:ext>
                </a:extLst>
              </a:tr>
              <a:tr h="4332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Новопостроени инфраструктурни научни комплекси в ЦВП/ЦК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209 %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7565898"/>
                  </a:ext>
                </a:extLst>
              </a:tr>
              <a:tr h="4425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Съвместни научноизследователски проекти между ЦВП/ЦК и бизнеса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7,3 %</a:t>
                      </a:r>
                      <a:endParaRPr lang="bg-BG" sz="1600" b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366409"/>
                  </a:ext>
                </a:extLst>
              </a:tr>
              <a:tr h="4332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Изследователи, обучени чрез международно сътрудничество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175 %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385460"/>
                  </a:ext>
                </a:extLst>
              </a:tr>
              <a:tr h="433283">
                <a:tc>
                  <a:txBody>
                    <a:bodyPr/>
                    <a:lstStyle/>
                    <a:p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Проекти, включващи международно сътрудничество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100 %</a:t>
                      </a:r>
                      <a:endParaRPr lang="bg-BG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260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607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622014-3BF6-483B-8362-43773A233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5909074-1D1F-4C00-BD03-24C9BF002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943658"/>
            <a:ext cx="11029616" cy="536005"/>
          </a:xfrm>
        </p:spPr>
        <p:txBody>
          <a:bodyPr/>
          <a:lstStyle/>
          <a:p>
            <a:pPr algn="ctr"/>
            <a:r>
              <a:rPr lang="bg-BG" sz="2600" b="1" dirty="0">
                <a:solidFill>
                  <a:schemeClr val="tx2"/>
                </a:solidFill>
              </a:rPr>
              <a:t>Напредък в изпълнението на Приоритетна ос 1 </a:t>
            </a:r>
            <a:r>
              <a:rPr lang="en-US" sz="2600" b="1" dirty="0">
                <a:solidFill>
                  <a:schemeClr val="tx2"/>
                </a:solidFill>
              </a:rPr>
              <a:t>(</a:t>
            </a:r>
            <a:r>
              <a:rPr lang="bg-BG" sz="2600" b="1" dirty="0">
                <a:solidFill>
                  <a:schemeClr val="tx2"/>
                </a:solidFill>
              </a:rPr>
              <a:t>ЕФРР</a:t>
            </a:r>
            <a:r>
              <a:rPr lang="en-US" sz="2400" b="1" dirty="0"/>
              <a:t>)</a:t>
            </a:r>
            <a:endParaRPr lang="bg-BG" b="1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14824DA-44EE-4033-AE95-615C47A6E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7069" y="1479664"/>
            <a:ext cx="4696813" cy="323970"/>
          </a:xfrm>
        </p:spPr>
        <p:txBody>
          <a:bodyPr/>
          <a:lstStyle/>
          <a:p>
            <a:pPr algn="ctr"/>
            <a:r>
              <a:rPr lang="bg-BG" sz="2000" b="1" dirty="0"/>
              <a:t>Финансово изпълнение (ЕС+НФ, лв.):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7B2DED8-CED4-4E58-8DA4-5469222A26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754849" y="1803633"/>
            <a:ext cx="5956184" cy="4913095"/>
          </a:xfrm>
        </p:spPr>
        <p:txBody>
          <a:bodyPr>
            <a:normAutofit/>
          </a:bodyPr>
          <a:lstStyle/>
          <a:p>
            <a:pPr lvl="1">
              <a:lnSpc>
                <a:spcPct val="100000"/>
              </a:lnSpc>
            </a:pPr>
            <a:endParaRPr lang="en-US" sz="14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endParaRPr lang="en-US" sz="1400" dirty="0">
              <a:solidFill>
                <a:schemeClr val="tx2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endParaRPr lang="bg-BG" sz="1400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4728B0B5-B6B5-4799-8E79-C0DAEDA477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557181"/>
              </p:ext>
            </p:extLst>
          </p:nvPr>
        </p:nvGraphicFramePr>
        <p:xfrm>
          <a:off x="205159" y="1803633"/>
          <a:ext cx="4845012" cy="1470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5221">
                  <a:extLst>
                    <a:ext uri="{9D8B030D-6E8A-4147-A177-3AD203B41FA5}">
                      <a16:colId xmlns:a16="http://schemas.microsoft.com/office/drawing/2014/main" val="2167674506"/>
                    </a:ext>
                  </a:extLst>
                </a:gridCol>
                <a:gridCol w="1249798">
                  <a:extLst>
                    <a:ext uri="{9D8B030D-6E8A-4147-A177-3AD203B41FA5}">
                      <a16:colId xmlns:a16="http://schemas.microsoft.com/office/drawing/2014/main" val="924932989"/>
                    </a:ext>
                  </a:extLst>
                </a:gridCol>
                <a:gridCol w="1217546">
                  <a:extLst>
                    <a:ext uri="{9D8B030D-6E8A-4147-A177-3AD203B41FA5}">
                      <a16:colId xmlns:a16="http://schemas.microsoft.com/office/drawing/2014/main" val="51140685"/>
                    </a:ext>
                  </a:extLst>
                </a:gridCol>
                <a:gridCol w="822447">
                  <a:extLst>
                    <a:ext uri="{9D8B030D-6E8A-4147-A177-3AD203B41FA5}">
                      <a16:colId xmlns:a16="http://schemas.microsoft.com/office/drawing/2014/main" val="2340683757"/>
                    </a:ext>
                  </a:extLst>
                </a:gridCol>
              </a:tblGrid>
              <a:tr h="245281">
                <a:tc>
                  <a:txBody>
                    <a:bodyPr/>
                    <a:lstStyle/>
                    <a:p>
                      <a:pPr algn="ctr"/>
                      <a:r>
                        <a:rPr lang="bg-BG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Процедура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Размер на БФП</a:t>
                      </a:r>
                      <a:r>
                        <a:rPr lang="en-US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bg-BG" sz="12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Верифицирани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  <a:endParaRPr lang="bg-BG" sz="12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846109"/>
                  </a:ext>
                </a:extLst>
              </a:tr>
              <a:tr h="245281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BG05M2OP001-1.001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158 107 822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56 587 152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35,8 %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67621944"/>
                  </a:ext>
                </a:extLst>
              </a:tr>
              <a:tr h="283876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BG05M2OP001-1.002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212 947 973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122 654 422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57,6 %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2563451"/>
                  </a:ext>
                </a:extLst>
              </a:tr>
              <a:tr h="274203">
                <a:tc>
                  <a:txBody>
                    <a:bodyPr/>
                    <a:lstStyle/>
                    <a:p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BG05M2OP001-1.003 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59 201 980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Aft>
                          <a:spcPts val="600"/>
                        </a:spcAft>
                      </a:pP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25 927 081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43,8 %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3730823"/>
                  </a:ext>
                </a:extLst>
              </a:tr>
              <a:tr h="363514"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Общо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430 257 776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205 168 656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2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47,7 %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75727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B1F8D424-07B1-4E27-8265-053564C9BD5E}"/>
              </a:ext>
            </a:extLst>
          </p:cNvPr>
          <p:cNvSpPr txBox="1"/>
          <p:nvPr/>
        </p:nvSpPr>
        <p:spPr>
          <a:xfrm>
            <a:off x="454031" y="3584018"/>
            <a:ext cx="4347268" cy="2846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chemeClr val="tx2"/>
                </a:solidFill>
              </a:rPr>
              <a:t>8 </a:t>
            </a:r>
            <a:r>
              <a:rPr lang="bg-BG" sz="1400" dirty="0">
                <a:solidFill>
                  <a:schemeClr val="tx2"/>
                </a:solidFill>
              </a:rPr>
              <a:t>Центъра в </a:t>
            </a:r>
            <a:r>
              <a:rPr lang="bg-BG" sz="1400" b="1" dirty="0">
                <a:solidFill>
                  <a:schemeClr val="tx2"/>
                </a:solidFill>
              </a:rPr>
              <a:t>напреднала фаза </a:t>
            </a:r>
            <a:r>
              <a:rPr lang="bg-BG" sz="1400" dirty="0">
                <a:solidFill>
                  <a:schemeClr val="tx2"/>
                </a:solidFill>
              </a:rPr>
              <a:t>на изпълнение;</a:t>
            </a:r>
            <a:endParaRPr lang="en-US" sz="1400" dirty="0">
              <a:solidFill>
                <a:schemeClr val="tx2"/>
              </a:solidFill>
            </a:endParaRP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US" sz="1400" b="1" dirty="0">
                <a:solidFill>
                  <a:schemeClr val="tx2"/>
                </a:solidFill>
              </a:rPr>
              <a:t>2 </a:t>
            </a:r>
            <a:r>
              <a:rPr lang="bg-BG" sz="1400" b="1" dirty="0">
                <a:solidFill>
                  <a:schemeClr val="tx2"/>
                </a:solidFill>
              </a:rPr>
              <a:t>Центъра </a:t>
            </a:r>
            <a:r>
              <a:rPr lang="bg-BG" sz="1400" dirty="0">
                <a:solidFill>
                  <a:schemeClr val="tx2"/>
                </a:solidFill>
              </a:rPr>
              <a:t>– забавяне в обществените поръчки; </a:t>
            </a:r>
            <a:endParaRPr lang="en-US" sz="1400" dirty="0">
              <a:solidFill>
                <a:schemeClr val="tx2"/>
              </a:solidFill>
            </a:endParaRP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Нарастване на цените в сектор Строителство поради </a:t>
            </a:r>
            <a:r>
              <a:rPr lang="bg-BG" sz="1400" b="1" dirty="0">
                <a:solidFill>
                  <a:schemeClr val="tx2"/>
                </a:solidFill>
              </a:rPr>
              <a:t>инфлацията</a:t>
            </a:r>
            <a:r>
              <a:rPr lang="bg-BG" sz="1400" dirty="0">
                <a:solidFill>
                  <a:schemeClr val="tx2"/>
                </a:solidFill>
              </a:rPr>
              <a:t> </a:t>
            </a:r>
            <a:r>
              <a:rPr lang="en-US" sz="1400" dirty="0">
                <a:solidFill>
                  <a:schemeClr val="tx2"/>
                </a:solidFill>
              </a:rPr>
              <a:t>– 7 </a:t>
            </a:r>
            <a:r>
              <a:rPr lang="bg-BG" sz="1400" dirty="0">
                <a:solidFill>
                  <a:schemeClr val="tx2"/>
                </a:solidFill>
              </a:rPr>
              <a:t>договора с изпълнители; </a:t>
            </a:r>
          </a:p>
          <a:p>
            <a:pPr marL="285750" indent="-285750" algn="just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400" b="1" dirty="0">
                <a:solidFill>
                  <a:schemeClr val="tx2"/>
                </a:solidFill>
              </a:rPr>
              <a:t>Мерки за ускоряване на изпълнението и възстановяването на </a:t>
            </a:r>
            <a:r>
              <a:rPr lang="bg-BG" sz="1400" dirty="0">
                <a:solidFill>
                  <a:schemeClr val="tx2"/>
                </a:solidFill>
              </a:rPr>
              <a:t>разходи:</a:t>
            </a:r>
            <a:endParaRPr lang="en-US" sz="1400" dirty="0">
              <a:solidFill>
                <a:schemeClr val="tx2"/>
              </a:solidFill>
            </a:endParaRPr>
          </a:p>
          <a:p>
            <a:pPr marL="742950" lvl="1" indent="-285750" algn="just">
              <a:spcBef>
                <a:spcPts val="600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bg-BG" sz="1200" dirty="0">
                <a:solidFill>
                  <a:schemeClr val="tx2"/>
                </a:solidFill>
              </a:rPr>
              <a:t>редовни срещи между УО и бенефициентите;</a:t>
            </a:r>
          </a:p>
          <a:p>
            <a:pPr marL="742950" lvl="1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bg-BG" sz="1200" dirty="0">
                <a:solidFill>
                  <a:schemeClr val="tx2"/>
                </a:solidFill>
              </a:rPr>
              <a:t>разработване на планове за плащания и верификация;</a:t>
            </a:r>
          </a:p>
          <a:p>
            <a:pPr marL="742950" lvl="1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bg-BG" sz="1200" dirty="0">
                <a:solidFill>
                  <a:schemeClr val="tx2"/>
                </a:solidFill>
              </a:rPr>
              <a:t>предварителен контрол на обществени поръчки; </a:t>
            </a:r>
          </a:p>
          <a:p>
            <a:pPr marL="742950" lvl="1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bg-BG" sz="1200" dirty="0">
                <a:solidFill>
                  <a:schemeClr val="tx2"/>
                </a:solidFill>
              </a:rPr>
              <a:t>оптимизация на вътрешната организация и др. </a:t>
            </a:r>
            <a:endParaRPr lang="en-US" sz="1200" dirty="0">
              <a:solidFill>
                <a:schemeClr val="tx2"/>
              </a:solidFill>
            </a:endParaRPr>
          </a:p>
        </p:txBody>
      </p:sp>
      <p:graphicFrame>
        <p:nvGraphicFramePr>
          <p:cNvPr id="14" name="Table 8">
            <a:extLst>
              <a:ext uri="{FF2B5EF4-FFF2-40B4-BE49-F238E27FC236}">
                <a16:creationId xmlns:a16="http://schemas.microsoft.com/office/drawing/2014/main" id="{8D456D68-0F97-4020-A0B0-798B63FE07E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34763462"/>
              </p:ext>
            </p:extLst>
          </p:nvPr>
        </p:nvGraphicFramePr>
        <p:xfrm>
          <a:off x="5594476" y="1632007"/>
          <a:ext cx="6071269" cy="4910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8099">
                  <a:extLst>
                    <a:ext uri="{9D8B030D-6E8A-4147-A177-3AD203B41FA5}">
                      <a16:colId xmlns:a16="http://schemas.microsoft.com/office/drawing/2014/main" val="487403345"/>
                    </a:ext>
                  </a:extLst>
                </a:gridCol>
                <a:gridCol w="1010464">
                  <a:extLst>
                    <a:ext uri="{9D8B030D-6E8A-4147-A177-3AD203B41FA5}">
                      <a16:colId xmlns:a16="http://schemas.microsoft.com/office/drawing/2014/main" val="3875887199"/>
                    </a:ext>
                  </a:extLst>
                </a:gridCol>
                <a:gridCol w="2848471">
                  <a:extLst>
                    <a:ext uri="{9D8B030D-6E8A-4147-A177-3AD203B41FA5}">
                      <a16:colId xmlns:a16="http://schemas.microsoft.com/office/drawing/2014/main" val="3681874048"/>
                    </a:ext>
                  </a:extLst>
                </a:gridCol>
                <a:gridCol w="1074235">
                  <a:extLst>
                    <a:ext uri="{9D8B030D-6E8A-4147-A177-3AD203B41FA5}">
                      <a16:colId xmlns:a16="http://schemas.microsoft.com/office/drawing/2014/main" val="1644993745"/>
                    </a:ext>
                  </a:extLst>
                </a:gridCol>
              </a:tblGrid>
              <a:tr h="456330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bg-BG" sz="1200" dirty="0"/>
                        <a:t>Проект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bg-BG" sz="1200" dirty="0"/>
                        <a:t>БФП (лв.)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bg-BG" sz="1200" b="1" dirty="0"/>
                        <a:t>Предмет на договор с изпълнител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Стойност на договора с изпълнител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921010"/>
                  </a:ext>
                </a:extLst>
              </a:tr>
              <a:tr h="62090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1.001-0001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Наследство БГ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785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Реконструкция на сградата на Минерална баня „Овча купел“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7 459 320 </a:t>
                      </a:r>
                    </a:p>
                    <a:p>
                      <a:pPr marL="0" algn="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3 319 912 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(ОП НОИР)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5398820"/>
                  </a:ext>
                </a:extLst>
              </a:tr>
              <a:tr h="6534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1.001-0004</a:t>
                      </a:r>
                      <a:endParaRPr lang="en-US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bg-BG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УНИТе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781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Строителство на нова сграда за ЦВП </a:t>
                      </a:r>
                      <a:r>
                        <a:rPr lang="bg-BG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УНИТе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bg-BG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кампус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Лозенец, СУ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6 599 400</a:t>
                      </a:r>
                    </a:p>
                    <a:p>
                      <a:pPr marL="0" algn="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3 749 197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(ОПНОИР)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435302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1.001-0008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НЦМЧТ-СУ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184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Реконструкция на съществуваща сграда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697 000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37319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1.001-0008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НЦМЧТ-БАН</a:t>
                      </a:r>
                      <a:endParaRPr lang="en-GB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184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Проектиране и реконструкция на Блок 29 БАН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4 308 110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958623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1.002-0019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Clean&amp;Circle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667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Строителство на нова сграда за нуждите на ЦК </a:t>
                      </a:r>
                      <a:r>
                        <a:rPr lang="en-US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Clean&amp;Circle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3 653 460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8343194"/>
                  </a:ext>
                </a:extLst>
              </a:tr>
              <a:tr h="6534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1.003-0001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200" b="1" kern="1200" dirty="0" err="1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Plantasyst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998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Изпълнение на СМР за изграждане на обект ЦРЦББ, Пловдив, ЖР 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ru-RU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Тракия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19 969 313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397298"/>
                  </a:ext>
                </a:extLst>
              </a:tr>
              <a:tr h="79862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1.003-0002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GATE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203</a:t>
                      </a:r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Строителство на нова сграда със специализиран високопроизводителен изчислителен център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6 018 000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316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990179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39A5D75-F3AA-4ECA-BFA1-73E70B7264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F9A5CB0-47BC-4ACB-82B7-62EC2FDE3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507" y="920247"/>
            <a:ext cx="11559355" cy="758392"/>
          </a:xfrm>
        </p:spPr>
        <p:txBody>
          <a:bodyPr/>
          <a:lstStyle/>
          <a:p>
            <a:pPr algn="ctr"/>
            <a:r>
              <a:rPr lang="ru-RU" sz="2600" b="1" dirty="0">
                <a:solidFill>
                  <a:schemeClr val="tx2"/>
                </a:solidFill>
              </a:rPr>
              <a:t>Въздействие на увеличението на цените в сектор Строителство върху изпълнението на проектите по ос 1 (ЕФРР)</a:t>
            </a:r>
            <a:endParaRPr lang="bg-BG" sz="2600" b="1" dirty="0">
              <a:solidFill>
                <a:schemeClr val="tx2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8CFC8E-9A82-4D70-ACC8-4E00F62AD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8507" y="1921079"/>
            <a:ext cx="6501467" cy="457179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Засегнати са </a:t>
            </a:r>
            <a:r>
              <a:rPr lang="en-US" sz="1400" dirty="0">
                <a:solidFill>
                  <a:schemeClr val="tx2"/>
                </a:solidFill>
              </a:rPr>
              <a:t>7 </a:t>
            </a:r>
            <a:r>
              <a:rPr lang="bg-BG" sz="1400" dirty="0">
                <a:solidFill>
                  <a:schemeClr val="tx2"/>
                </a:solidFill>
              </a:rPr>
              <a:t>договора с изпълнители за инженеринг или строителство</a:t>
            </a:r>
            <a:endParaRPr lang="ru-RU" sz="14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400" dirty="0">
                <a:solidFill>
                  <a:schemeClr val="tx2"/>
                </a:solidFill>
              </a:rPr>
              <a:t>Методика за изменение на цената на договор за обществена поръчка в резултат на инфлация, приета с ПМС № </a:t>
            </a:r>
            <a:r>
              <a:rPr lang="en-US" sz="1400" dirty="0">
                <a:solidFill>
                  <a:schemeClr val="tx2"/>
                </a:solidFill>
              </a:rPr>
              <a:t>290/27.09.2022</a:t>
            </a:r>
            <a:r>
              <a:rPr lang="bg-BG" sz="1400" dirty="0">
                <a:solidFill>
                  <a:schemeClr val="tx2"/>
                </a:solidFill>
              </a:rPr>
              <a:t> г.</a:t>
            </a:r>
            <a:endParaRPr lang="en-US" sz="14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Указания на УО на ОПНОИР към бенефициентите за прилагането ѝ (публикувани на </a:t>
            </a:r>
            <a:r>
              <a:rPr lang="en-US" sz="1400" dirty="0">
                <a:solidFill>
                  <a:schemeClr val="tx2"/>
                </a:solidFill>
                <a:hlinkClick r:id="rId2"/>
              </a:rPr>
              <a:t>https://opnoir.bg</a:t>
            </a:r>
            <a:r>
              <a:rPr lang="bg-BG" sz="1400" dirty="0">
                <a:solidFill>
                  <a:schemeClr val="tx2"/>
                </a:solidFill>
              </a:rPr>
              <a:t>):</a:t>
            </a:r>
            <a:endParaRPr lang="en-US" sz="1400" dirty="0">
              <a:solidFill>
                <a:schemeClr val="tx2"/>
              </a:solidFill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2"/>
                </a:solidFill>
              </a:rPr>
              <a:t>Методиката намира приложение само в хипотезите на чл. 116, ал. 1, т. 1, 2 и 3 от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ЗОП, като следва да бъде доказано наличието на изброените в съответната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хипотеза предпоставки.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>
                <a:solidFill>
                  <a:schemeClr val="tx2"/>
                </a:solidFill>
              </a:rPr>
              <a:t>На </a:t>
            </a:r>
            <a:r>
              <a:rPr lang="ru-RU" sz="1200" dirty="0">
                <a:solidFill>
                  <a:schemeClr val="tx2"/>
                </a:solidFill>
              </a:rPr>
              <a:t>изменение подлежат цените за извършени дейности, приети след 30.06.2021 г. по договори за обществени поръчки и рамкови споразумения за строителство.</a:t>
            </a:r>
            <a:endParaRPr lang="en-US" sz="1200" dirty="0">
              <a:solidFill>
                <a:schemeClr val="tx2"/>
              </a:solidFill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2"/>
                </a:solidFill>
              </a:rPr>
              <a:t>Изменението на цената на договора за обществена поръчка не може да води до увеличение на размера на БФП по процедури BG05M2ОP001-1.001 „Изграждане и развитие на центрове за върхови постижения“ и BG05M2ОP001-1.002 „Изграждане и развитие на центрове за компетентност“.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2"/>
                </a:solidFill>
              </a:rPr>
              <a:t>Сключеният договор по реда на ЗОП с избрания изпълнител да не е приключил в съответствие с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чл. 72 от ППЗОП.</a:t>
            </a:r>
            <a:endParaRPr lang="en-US" sz="1200" dirty="0">
              <a:solidFill>
                <a:schemeClr val="tx2"/>
              </a:solidFill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2"/>
                </a:solidFill>
              </a:rPr>
              <a:t>Бенефициентите подават към УО искане за изменение/промяна в бюджета с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обосновка и калкулации.</a:t>
            </a:r>
            <a:endParaRPr lang="en-US" sz="1200" dirty="0">
              <a:solidFill>
                <a:schemeClr val="tx2"/>
              </a:solidFill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2"/>
                </a:solidFill>
              </a:rPr>
              <a:t>Последващ контрол за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законосъобразност на сключеното Допълнително споразумение между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ru-RU" sz="1200" dirty="0">
                <a:solidFill>
                  <a:schemeClr val="tx2"/>
                </a:solidFill>
              </a:rPr>
              <a:t>възложителя и изпълнителя от страна на УО/ОО.</a:t>
            </a:r>
            <a:endParaRPr lang="en-US" sz="1200" dirty="0">
              <a:solidFill>
                <a:schemeClr val="tx2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E50D32-61F0-4E62-8F02-C6F2A413B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393" y="1499193"/>
            <a:ext cx="2252166" cy="16705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3DF6BE-F45B-48BA-A8EE-50E99DE02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393" y="4912200"/>
            <a:ext cx="2335539" cy="16374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E21483-AFE5-46DC-AEBC-C0D7420E5E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0034" y="3167806"/>
            <a:ext cx="2189526" cy="17775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8003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DAC943-50C6-412E-90C0-11885F6EB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B22586-76EA-4036-8F70-285F60D1A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9" y="1049330"/>
            <a:ext cx="11029614" cy="536005"/>
          </a:xfrm>
        </p:spPr>
        <p:txBody>
          <a:bodyPr/>
          <a:lstStyle/>
          <a:p>
            <a:pPr algn="ctr"/>
            <a:r>
              <a:rPr lang="bg-BG" sz="2600" b="1" dirty="0">
                <a:solidFill>
                  <a:schemeClr val="tx2"/>
                </a:solidFill>
              </a:rPr>
              <a:t>Научноизследователска дейност на ЦВП и ЦК</a:t>
            </a:r>
            <a:endParaRPr lang="bg-B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0F152B1-96C6-4C04-AEC9-487B33CC4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49666" y="1697044"/>
            <a:ext cx="5410899" cy="2619196"/>
          </a:xfrm>
        </p:spPr>
        <p:txBody>
          <a:bodyPr>
            <a:normAutofit/>
          </a:bodyPr>
          <a:lstStyle/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Публикации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в научноизследователски издания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над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Научни публикации сред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10 % най-цитирани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Регистрации/заявки за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патенти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и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полезни модели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Млади изследователи </a:t>
            </a: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 34-годишна възраст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138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bg-BG" sz="1400" b="1" dirty="0">
                <a:solidFill>
                  <a:srgbClr val="44546A"/>
                </a:solidFill>
              </a:rPr>
              <a:t>Водещи</a:t>
            </a:r>
            <a:r>
              <a:rPr lang="bg-BG" sz="1400" dirty="0">
                <a:solidFill>
                  <a:srgbClr val="44546A"/>
                </a:solidFill>
              </a:rPr>
              <a:t> национални и международни </a:t>
            </a:r>
            <a:r>
              <a:rPr lang="bg-BG" sz="1400" b="1" dirty="0">
                <a:solidFill>
                  <a:srgbClr val="44546A"/>
                </a:solidFill>
              </a:rPr>
              <a:t>учени</a:t>
            </a:r>
            <a:r>
              <a:rPr lang="bg-BG" sz="1400" dirty="0">
                <a:solidFill>
                  <a:srgbClr val="44546A"/>
                </a:solidFill>
              </a:rPr>
              <a:t> </a:t>
            </a:r>
            <a:r>
              <a:rPr lang="en-US" sz="1400" dirty="0">
                <a:solidFill>
                  <a:srgbClr val="44546A"/>
                </a:solidFill>
              </a:rPr>
              <a:t>– </a:t>
            </a:r>
            <a:r>
              <a:rPr lang="bg-BG" sz="1400" dirty="0">
                <a:solidFill>
                  <a:srgbClr val="44546A"/>
                </a:solidFill>
              </a:rPr>
              <a:t>ок. </a:t>
            </a:r>
            <a:r>
              <a:rPr lang="en-US" sz="1400" b="1" dirty="0">
                <a:solidFill>
                  <a:srgbClr val="ED7D31"/>
                </a:solidFill>
              </a:rPr>
              <a:t>220</a:t>
            </a:r>
            <a:endParaRPr lang="en-US" sz="1400" dirty="0">
              <a:solidFill>
                <a:srgbClr val="44546A"/>
              </a:solidFill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bg-BG" sz="1400" b="1" dirty="0">
                <a:solidFill>
                  <a:srgbClr val="44546A"/>
                </a:solidFill>
              </a:rPr>
              <a:t>Докторанти</a:t>
            </a:r>
            <a:r>
              <a:rPr lang="bg-BG" sz="1400" dirty="0">
                <a:solidFill>
                  <a:srgbClr val="44546A"/>
                </a:solidFill>
              </a:rPr>
              <a:t> и </a:t>
            </a:r>
            <a:r>
              <a:rPr lang="bg-BG" sz="1400" b="1" dirty="0">
                <a:solidFill>
                  <a:srgbClr val="44546A"/>
                </a:solidFill>
              </a:rPr>
              <a:t>пост-докторанти</a:t>
            </a:r>
            <a:r>
              <a:rPr lang="bg-BG" sz="1400" dirty="0">
                <a:solidFill>
                  <a:srgbClr val="44546A"/>
                </a:solidFill>
              </a:rPr>
              <a:t> в областите на ИСИС </a:t>
            </a:r>
            <a:r>
              <a:rPr lang="en-US" sz="1400" dirty="0">
                <a:solidFill>
                  <a:srgbClr val="44546A"/>
                </a:solidFill>
              </a:rPr>
              <a:t>– </a:t>
            </a:r>
            <a:r>
              <a:rPr lang="en-US" sz="1400" b="1" dirty="0">
                <a:solidFill>
                  <a:srgbClr val="ED7D31"/>
                </a:solidFill>
              </a:rPr>
              <a:t>146</a:t>
            </a:r>
            <a:endParaRPr lang="en-US" sz="1400" dirty="0">
              <a:solidFill>
                <a:srgbClr val="44546A"/>
              </a:solidFill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bg-BG" sz="1400" dirty="0">
                <a:solidFill>
                  <a:srgbClr val="44546A"/>
                </a:solidFill>
              </a:rPr>
              <a:t>Привлечени </a:t>
            </a:r>
            <a:r>
              <a:rPr lang="bg-BG" sz="1400" b="1" dirty="0">
                <a:solidFill>
                  <a:srgbClr val="44546A"/>
                </a:solidFill>
              </a:rPr>
              <a:t>изследователи от чужбина</a:t>
            </a:r>
            <a:r>
              <a:rPr lang="bg-BG" sz="1400" dirty="0">
                <a:solidFill>
                  <a:srgbClr val="44546A"/>
                </a:solidFill>
              </a:rPr>
              <a:t>, вкл. българи </a:t>
            </a:r>
            <a:r>
              <a:rPr lang="en-US" sz="1400" dirty="0">
                <a:solidFill>
                  <a:srgbClr val="44546A"/>
                </a:solidFill>
              </a:rPr>
              <a:t>– </a:t>
            </a:r>
            <a:r>
              <a:rPr lang="en-US" sz="1400" b="1" dirty="0">
                <a:solidFill>
                  <a:srgbClr val="ED7D31"/>
                </a:solidFill>
              </a:rPr>
              <a:t>12</a:t>
            </a:r>
            <a:endParaRPr lang="en-US" sz="1400" dirty="0">
              <a:solidFill>
                <a:srgbClr val="44546A"/>
              </a:solidFill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bg-BG" sz="1400" b="1" dirty="0">
                <a:solidFill>
                  <a:srgbClr val="44546A"/>
                </a:solidFill>
              </a:rPr>
              <a:t>Изследователи от Украйна </a:t>
            </a:r>
            <a:r>
              <a:rPr lang="en-US" sz="1400" dirty="0">
                <a:solidFill>
                  <a:srgbClr val="44546A"/>
                </a:solidFill>
              </a:rPr>
              <a:t>– </a:t>
            </a:r>
            <a:r>
              <a:rPr lang="en-US" sz="1400" b="1" dirty="0">
                <a:solidFill>
                  <a:srgbClr val="ED7D31"/>
                </a:solidFill>
              </a:rPr>
              <a:t>1</a:t>
            </a:r>
            <a:endParaRPr lang="bg-BG" sz="1400" b="1" dirty="0">
              <a:solidFill>
                <a:srgbClr val="ED7D31"/>
              </a:solidFill>
            </a:endParaRPr>
          </a:p>
          <a:p>
            <a:pPr lvl="1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bg-BG" sz="1400" b="1" dirty="0">
                <a:solidFill>
                  <a:srgbClr val="44546A"/>
                </a:solidFill>
              </a:rPr>
              <a:t>Партньорства с бизнеса – </a:t>
            </a:r>
            <a:r>
              <a:rPr lang="bg-BG" sz="1400" dirty="0">
                <a:solidFill>
                  <a:srgbClr val="44546A"/>
                </a:solidFill>
              </a:rPr>
              <a:t>регионална среща в Стара Загора</a:t>
            </a:r>
            <a:endParaRPr lang="en-US" sz="1400" dirty="0">
              <a:solidFill>
                <a:srgbClr val="44546A"/>
              </a:solidFill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endParaRPr lang="bg-B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71554A-CD2B-4DB8-B4D1-664053614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735" y="984822"/>
            <a:ext cx="804297" cy="8042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1220755-8A29-4984-91B9-4DA202433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1424" y="2116012"/>
            <a:ext cx="2920030" cy="1946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875ACF8-0311-44A5-8D4D-DF98BA405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5329" y="4682604"/>
            <a:ext cx="3296671" cy="1849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AAD5CBD-2817-42DB-B5A0-4435C7168A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62" y="2007951"/>
            <a:ext cx="2708204" cy="2031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D476B9F-4E84-422B-B541-979166078C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700" y="4593376"/>
            <a:ext cx="4281663" cy="2027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DED52F2-652C-4960-BF72-4530FD0634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8825" y="4593376"/>
            <a:ext cx="3874266" cy="2027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2112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117" y="903042"/>
            <a:ext cx="11260821" cy="529376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dirty="0">
                <a:solidFill>
                  <a:schemeClr val="tx2"/>
                </a:solidFill>
                <a:latin typeface="+mn-lt"/>
              </a:rPr>
              <a:t>И</a:t>
            </a:r>
            <a:r>
              <a:rPr lang="bg-BG" sz="2400" b="1" spc="0" dirty="0">
                <a:solidFill>
                  <a:schemeClr val="tx2"/>
                </a:solidFill>
                <a:latin typeface="+mn-lt"/>
              </a:rPr>
              <a:t>зпълнение за </a:t>
            </a:r>
            <a:r>
              <a:rPr lang="bg-BG" sz="2400" b="1" dirty="0">
                <a:solidFill>
                  <a:schemeClr val="tx2"/>
                </a:solidFill>
                <a:latin typeface="+mn-lt"/>
              </a:rPr>
              <a:t>индикаторите по Приоритетна ос 2 „Образование и учене през целия живот“, включени в </a:t>
            </a:r>
            <a:r>
              <a:rPr lang="bg-BG" sz="2400" b="1" spc="0" dirty="0">
                <a:solidFill>
                  <a:schemeClr val="tx2"/>
                </a:solidFill>
                <a:latin typeface="+mn-lt"/>
              </a:rPr>
              <a:t>Рамката за изпълнение на ОП НОИР </a:t>
            </a:r>
            <a:endParaRPr lang="en-US" sz="2400" b="1" spc="0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27A84286-A484-477D-A367-59A13BC68E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594183"/>
              </p:ext>
            </p:extLst>
          </p:nvPr>
        </p:nvGraphicFramePr>
        <p:xfrm>
          <a:off x="369117" y="1703835"/>
          <a:ext cx="11325136" cy="4601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6168">
                  <a:extLst>
                    <a:ext uri="{9D8B030D-6E8A-4147-A177-3AD203B41FA5}">
                      <a16:colId xmlns:a16="http://schemas.microsoft.com/office/drawing/2014/main" val="3458628501"/>
                    </a:ext>
                  </a:extLst>
                </a:gridCol>
                <a:gridCol w="1325461">
                  <a:extLst>
                    <a:ext uri="{9D8B030D-6E8A-4147-A177-3AD203B41FA5}">
                      <a16:colId xmlns:a16="http://schemas.microsoft.com/office/drawing/2014/main" val="4172942736"/>
                    </a:ext>
                  </a:extLst>
                </a:gridCol>
                <a:gridCol w="1023456">
                  <a:extLst>
                    <a:ext uri="{9D8B030D-6E8A-4147-A177-3AD203B41FA5}">
                      <a16:colId xmlns:a16="http://schemas.microsoft.com/office/drawing/2014/main" val="3494146407"/>
                    </a:ext>
                  </a:extLst>
                </a:gridCol>
                <a:gridCol w="1180051">
                  <a:extLst>
                    <a:ext uri="{9D8B030D-6E8A-4147-A177-3AD203B41FA5}">
                      <a16:colId xmlns:a16="http://schemas.microsoft.com/office/drawing/2014/main" val="11402018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sz="1600" dirty="0"/>
                        <a:t>Индикатори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Цел 2023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Постигната стойност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Изпълнение спрямо целта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863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Сертифицирани средства по Приоритетна ос 2 (в млн. евро)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81,6 %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4245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ПС, включени в обучения за прилагане на съвременни методи за оценяване</a:t>
                      </a:r>
                      <a:endParaRPr lang="bg-BG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6 178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124 %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3059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ученици, включени в дейности за мотивация за учене чрез развитие на специфични ЗУК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160 000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451 498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282 %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304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студенти по приоритетни специалности, получили стипендии и специални стипендии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30 000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41 501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138 %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5457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Дял от средствата за издръжка на обучението във ВУ, получен въз основа на оценка за качеството на обучението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100 %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182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ПС, включени в програми за повишаване на квалификацията по ОП на възраст до 34 г.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8 534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213 %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803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ПС, включени в програми за повишаване на квалификацията по ОП на възраст м/у 35 и 54 г.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30 000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34 990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116,6 %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3016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Студенти в област на ВО „педагогически науки“, подкрепени от дейности по ОП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14 502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13 662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94 %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162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ученици, обхванати от дейности за кариерно ориентиране по ОП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160 000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141 566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88,5 %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5660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ученици, участващи в дейности по практическо обучение в реална работна среда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20 000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14 175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71 %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37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Дял на студентите, преминали успешно практическо обучение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fontAlgn="ctr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108000" algn="ctr" defTabSz="914400" rtl="0" eaLnBrk="1" latinLnBrk="0" hangingPunct="1"/>
                      <a:r>
                        <a:rPr lang="bg-BG" sz="1400" b="1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6723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0699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022F2C-CEAF-4A6D-9586-7DC7C15A9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7389E1-98CD-4807-B104-F8E04AAAB7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770" y="1787980"/>
            <a:ext cx="5393100" cy="482509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2.012 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Образование за утрешния ден (МОН)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pPr marL="742950" lvl="2" indent="-2857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</a:rPr>
              <a:t>Образователна платформа </a:t>
            </a:r>
            <a:r>
              <a:rPr lang="en-US" sz="1600" dirty="0">
                <a:solidFill>
                  <a:schemeClr val="tx2"/>
                </a:solidFill>
              </a:rPr>
              <a:t>“</a:t>
            </a:r>
            <a:r>
              <a:rPr lang="bg-BG" sz="1600" dirty="0">
                <a:solidFill>
                  <a:schemeClr val="tx2"/>
                </a:solidFill>
              </a:rPr>
              <a:t>Дигитална раница</a:t>
            </a:r>
            <a:r>
              <a:rPr lang="en-US" sz="1600" dirty="0">
                <a:solidFill>
                  <a:schemeClr val="tx2"/>
                </a:solidFill>
              </a:rPr>
              <a:t>”</a:t>
            </a:r>
            <a:r>
              <a:rPr lang="bg-BG" sz="1600" dirty="0">
                <a:solidFill>
                  <a:schemeClr val="tx2"/>
                </a:solidFill>
              </a:rPr>
              <a:t>; </a:t>
            </a:r>
          </a:p>
          <a:p>
            <a:pPr marL="742950" lvl="2" indent="-2857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bg-BG" sz="1600" dirty="0">
                <a:solidFill>
                  <a:schemeClr val="tx2"/>
                </a:solidFill>
              </a:rPr>
              <a:t>Дигитални уроци за ученици от 1 до 12 клас</a:t>
            </a:r>
            <a:r>
              <a:rPr lang="en-US" sz="1600" dirty="0">
                <a:solidFill>
                  <a:schemeClr val="tx2"/>
                </a:solidFill>
              </a:rPr>
              <a:t>;</a:t>
            </a:r>
            <a:endParaRPr lang="bg-BG" sz="1600" dirty="0">
              <a:solidFill>
                <a:schemeClr val="tx2"/>
              </a:solidFill>
            </a:endParaRPr>
          </a:p>
          <a:p>
            <a:pPr marL="742950" lvl="2" indent="-2857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bg-BG" sz="1600" dirty="0">
                <a:solidFill>
                  <a:schemeClr val="tx2"/>
                </a:solidFill>
              </a:rPr>
              <a:t>Виртуални класни стаи</a:t>
            </a:r>
            <a:r>
              <a:rPr lang="en-US" sz="1600" dirty="0">
                <a:solidFill>
                  <a:schemeClr val="tx2"/>
                </a:solidFill>
              </a:rPr>
              <a:t>; </a:t>
            </a:r>
            <a:endParaRPr lang="bg-BG" sz="1600" dirty="0">
              <a:solidFill>
                <a:schemeClr val="tx2"/>
              </a:solidFill>
            </a:endParaRPr>
          </a:p>
          <a:p>
            <a:pPr marL="742950" lvl="2" indent="-2857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bg-BG" sz="1600" dirty="0">
                <a:solidFill>
                  <a:schemeClr val="tx2"/>
                </a:solidFill>
              </a:rPr>
              <a:t>Достъп до интерактивно дигитално образователно съдържание</a:t>
            </a:r>
            <a:r>
              <a:rPr lang="en-US" sz="1600" dirty="0">
                <a:solidFill>
                  <a:schemeClr val="tx2"/>
                </a:solidFill>
              </a:rPr>
              <a:t>;</a:t>
            </a:r>
            <a:endParaRPr lang="bg-BG" sz="1600" dirty="0">
              <a:solidFill>
                <a:schemeClr val="tx2"/>
              </a:solidFill>
            </a:endParaRPr>
          </a:p>
          <a:p>
            <a:pPr marL="457200" lvl="2" indent="0" algn="just">
              <a:spcBef>
                <a:spcPts val="0"/>
              </a:spcBef>
              <a:buNone/>
            </a:pPr>
            <a:endParaRPr lang="bg-BG" sz="1600" dirty="0">
              <a:solidFill>
                <a:schemeClr val="tx2"/>
              </a:solidFill>
            </a:endParaRPr>
          </a:p>
          <a:p>
            <a:pPr marL="457200" lvl="2" indent="0" algn="just">
              <a:spcBef>
                <a:spcPts val="0"/>
              </a:spcBef>
              <a:buNone/>
            </a:pPr>
            <a:endParaRPr lang="en-US" sz="16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2.013 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Студентски практики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– 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фаза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 2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 (МОН)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en-US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bg-BG" sz="1800" dirty="0">
              <a:solidFill>
                <a:schemeClr val="tx2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95839BB-FD33-45B6-978E-591DDB4238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3132" y="3240189"/>
            <a:ext cx="5393101" cy="515488"/>
          </a:xfrm>
        </p:spPr>
        <p:txBody>
          <a:bodyPr/>
          <a:lstStyle/>
          <a:p>
            <a:pPr algn="ctr"/>
            <a:r>
              <a:rPr lang="en-US" sz="1800" b="1" dirty="0"/>
              <a:t>2.016 </a:t>
            </a:r>
            <a:r>
              <a:rPr lang="bg-BG" sz="1800" b="1" dirty="0"/>
              <a:t>Модернизация на висшите училища</a:t>
            </a:r>
            <a:r>
              <a:rPr lang="en-US" sz="1800" b="1" dirty="0"/>
              <a:t> (</a:t>
            </a:r>
            <a:r>
              <a:rPr lang="bg-BG" sz="1800" b="1" dirty="0"/>
              <a:t>подбор на проектни предложения</a:t>
            </a:r>
            <a:r>
              <a:rPr lang="en-US" sz="1800" b="1" dirty="0"/>
              <a:t>) </a:t>
            </a:r>
            <a:endParaRPr lang="bg-BG" sz="18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5B94808-86BB-46F3-8B1F-87BAA9C33D1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927021"/>
            <a:ext cx="5744992" cy="278970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1600" dirty="0">
                <a:solidFill>
                  <a:schemeClr val="tx2"/>
                </a:solidFill>
              </a:rPr>
              <a:t>Въведени съвместни учебни програми</a:t>
            </a:r>
            <a:r>
              <a:rPr lang="en-US" sz="1600" dirty="0">
                <a:solidFill>
                  <a:schemeClr val="tx2"/>
                </a:solidFill>
              </a:rPr>
              <a:t>: </a:t>
            </a:r>
          </a:p>
          <a:p>
            <a:pPr lvl="1" algn="just">
              <a:buFontTx/>
              <a:buChar char="-"/>
            </a:pPr>
            <a:r>
              <a:rPr lang="bg-BG" sz="1400" b="1" i="1" dirty="0">
                <a:solidFill>
                  <a:schemeClr val="tx2"/>
                </a:solidFill>
              </a:rPr>
              <a:t>Анализ на данни </a:t>
            </a:r>
            <a:r>
              <a:rPr lang="en-US" sz="1400" dirty="0">
                <a:solidFill>
                  <a:schemeClr val="tx2"/>
                </a:solidFill>
              </a:rPr>
              <a:t>– </a:t>
            </a:r>
            <a:r>
              <a:rPr lang="bg-BG" sz="1400" dirty="0">
                <a:solidFill>
                  <a:schemeClr val="tx2"/>
                </a:solidFill>
              </a:rPr>
              <a:t>съвместна 4-годишна бакалавърска програма, СУ „Св. Кл. Охридски“ и Технически университет -София</a:t>
            </a:r>
            <a:r>
              <a:rPr lang="en-US" sz="1400" dirty="0">
                <a:solidFill>
                  <a:schemeClr val="tx2"/>
                </a:solidFill>
              </a:rPr>
              <a:t>; </a:t>
            </a:r>
          </a:p>
          <a:p>
            <a:pPr lvl="1" algn="just">
              <a:buFontTx/>
              <a:buChar char="-"/>
            </a:pPr>
            <a:r>
              <a:rPr lang="en-US" sz="1400" b="1" i="1" dirty="0">
                <a:solidFill>
                  <a:schemeClr val="tx2"/>
                </a:solidFill>
              </a:rPr>
              <a:t>Business Innovation and Management </a:t>
            </a:r>
            <a:r>
              <a:rPr lang="bg-BG" sz="1400" dirty="0">
                <a:solidFill>
                  <a:schemeClr val="tx2"/>
                </a:solidFill>
              </a:rPr>
              <a:t>– съвместна магистърска програма на английски език,  УНСС и Стопанска академия – Свищов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  <a:endParaRPr lang="bg-BG" sz="1400" dirty="0">
              <a:solidFill>
                <a:schemeClr val="tx2"/>
              </a:solidFill>
            </a:endParaRPr>
          </a:p>
          <a:p>
            <a:pPr lvl="1" algn="just">
              <a:buFontTx/>
              <a:buChar char="-"/>
            </a:pPr>
            <a:r>
              <a:rPr lang="en-US" sz="1400" b="1" i="1" dirty="0">
                <a:solidFill>
                  <a:schemeClr val="tx2"/>
                </a:solidFill>
              </a:rPr>
              <a:t>Medical Physics in English </a:t>
            </a:r>
            <a:r>
              <a:rPr lang="bg-BG" sz="1400" b="1" i="1" dirty="0">
                <a:solidFill>
                  <a:schemeClr val="tx2"/>
                </a:solidFill>
              </a:rPr>
              <a:t>– </a:t>
            </a:r>
            <a:r>
              <a:rPr lang="bg-BG" sz="1400" dirty="0">
                <a:solidFill>
                  <a:schemeClr val="tx2"/>
                </a:solidFill>
              </a:rPr>
              <a:t>съвместна</a:t>
            </a:r>
            <a:r>
              <a:rPr lang="bg-BG" sz="1400" b="1" i="1" dirty="0">
                <a:solidFill>
                  <a:schemeClr val="tx2"/>
                </a:solidFill>
              </a:rPr>
              <a:t> </a:t>
            </a:r>
            <a:r>
              <a:rPr lang="bg-BG" sz="1400" dirty="0">
                <a:solidFill>
                  <a:schemeClr val="tx2"/>
                </a:solidFill>
              </a:rPr>
              <a:t>магистърска програма на английски език, СУ „Св. Кл. Охридски“ и Пловдивския университет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600" dirty="0">
                <a:solidFill>
                  <a:schemeClr val="tx2"/>
                </a:solidFill>
              </a:rPr>
              <a:t>Мобилности</a:t>
            </a:r>
            <a:r>
              <a:rPr lang="en-US" sz="1600" dirty="0">
                <a:solidFill>
                  <a:schemeClr val="tx2"/>
                </a:solidFill>
              </a:rPr>
              <a:t>, </a:t>
            </a:r>
            <a:r>
              <a:rPr lang="bg-BG" sz="1600" dirty="0">
                <a:solidFill>
                  <a:schemeClr val="tx2"/>
                </a:solidFill>
              </a:rPr>
              <a:t>обучения и курсове</a:t>
            </a:r>
            <a:r>
              <a:rPr lang="en-US" sz="16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600" dirty="0">
                <a:solidFill>
                  <a:schemeClr val="tx2"/>
                </a:solidFill>
              </a:rPr>
              <a:t>Известно забавяне поради </a:t>
            </a:r>
            <a:r>
              <a:rPr lang="en-US" sz="1600" dirty="0">
                <a:solidFill>
                  <a:schemeClr val="tx2"/>
                </a:solidFill>
              </a:rPr>
              <a:t>COVID 19.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1400" dirty="0">
              <a:solidFill>
                <a:schemeClr val="tx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1439881-4D17-49CB-ADE6-5461B4FDF2CF}"/>
              </a:ext>
            </a:extLst>
          </p:cNvPr>
          <p:cNvGraphicFramePr>
            <a:graphicFrameLocks noGrp="1"/>
          </p:cNvGraphicFramePr>
          <p:nvPr/>
        </p:nvGraphicFramePr>
        <p:xfrm>
          <a:off x="335560" y="4200526"/>
          <a:ext cx="5523310" cy="1884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737">
                  <a:extLst>
                    <a:ext uri="{9D8B030D-6E8A-4147-A177-3AD203B41FA5}">
                      <a16:colId xmlns:a16="http://schemas.microsoft.com/office/drawing/2014/main" val="2986995433"/>
                    </a:ext>
                  </a:extLst>
                </a:gridCol>
                <a:gridCol w="1041414">
                  <a:extLst>
                    <a:ext uri="{9D8B030D-6E8A-4147-A177-3AD203B41FA5}">
                      <a16:colId xmlns:a16="http://schemas.microsoft.com/office/drawing/2014/main" val="2553712752"/>
                    </a:ext>
                  </a:extLst>
                </a:gridCol>
                <a:gridCol w="983157">
                  <a:extLst>
                    <a:ext uri="{9D8B030D-6E8A-4147-A177-3AD203B41FA5}">
                      <a16:colId xmlns:a16="http://schemas.microsoft.com/office/drawing/2014/main" val="1013100703"/>
                    </a:ext>
                  </a:extLst>
                </a:gridCol>
                <a:gridCol w="531002">
                  <a:extLst>
                    <a:ext uri="{9D8B030D-6E8A-4147-A177-3AD203B41FA5}">
                      <a16:colId xmlns:a16="http://schemas.microsoft.com/office/drawing/2014/main" val="32353322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bg-BG" sz="1600" dirty="0">
                          <a:latin typeface="+mn-lt"/>
                        </a:rPr>
                        <a:t>Индикатор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latin typeface="+mn-lt"/>
                        </a:rPr>
                        <a:t>Цел</a:t>
                      </a:r>
                      <a:r>
                        <a:rPr lang="en-US" sz="1400" dirty="0">
                          <a:latin typeface="+mn-lt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latin typeface="+mn-lt"/>
                        </a:rPr>
                        <a:t>Напредък</a:t>
                      </a:r>
                      <a:r>
                        <a:rPr lang="en-US" sz="1400" dirty="0">
                          <a:latin typeface="+mn-lt"/>
                        </a:rPr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</a:rPr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8487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Студенти, включени в практики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44 000</a:t>
                      </a: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36 274</a:t>
                      </a: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2 %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29769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Студенти от педагогически науки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6 000</a:t>
                      </a: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4 997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83</a:t>
                      </a: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30057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Студенти от технически науки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7 000</a:t>
                      </a: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5 149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73</a:t>
                      </a: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8659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Студенти от природни науки, математика и информатика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2 700</a:t>
                      </a: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2 227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82</a:t>
                      </a:r>
                      <a:r>
                        <a:rPr lang="en-US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% 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04212861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C023DAA2-768E-44B7-8FD4-097EE84B68B8}"/>
              </a:ext>
            </a:extLst>
          </p:cNvPr>
          <p:cNvSpPr/>
          <p:nvPr/>
        </p:nvSpPr>
        <p:spPr>
          <a:xfrm>
            <a:off x="6096000" y="1787980"/>
            <a:ext cx="6096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2.014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Подкрепа за дуалната система на обучение (МОН)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pPr marL="742950" lvl="1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2"/>
                </a:solidFill>
              </a:rPr>
              <a:t>132 </a:t>
            </a:r>
            <a:r>
              <a:rPr lang="bg-BG" sz="1600" dirty="0">
                <a:solidFill>
                  <a:schemeClr val="tx2"/>
                </a:solidFill>
              </a:rPr>
              <a:t>професионални гимназии </a:t>
            </a:r>
            <a:r>
              <a:rPr lang="en-US" sz="1600" dirty="0">
                <a:solidFill>
                  <a:schemeClr val="tx2"/>
                </a:solidFill>
              </a:rPr>
              <a:t>(90 %);</a:t>
            </a:r>
          </a:p>
          <a:p>
            <a:pPr marL="742950" lvl="1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2"/>
                </a:solidFill>
              </a:rPr>
              <a:t>6133 </a:t>
            </a:r>
            <a:r>
              <a:rPr lang="bg-BG" sz="1600" dirty="0">
                <a:solidFill>
                  <a:schemeClr val="tx2"/>
                </a:solidFill>
              </a:rPr>
              <a:t>ученици, включени в </a:t>
            </a:r>
            <a:r>
              <a:rPr lang="bg-BG" sz="1600" dirty="0" err="1">
                <a:solidFill>
                  <a:schemeClr val="tx2"/>
                </a:solidFill>
              </a:rPr>
              <a:t>дуално</a:t>
            </a:r>
            <a:r>
              <a:rPr lang="bg-BG" sz="1600" dirty="0">
                <a:solidFill>
                  <a:schemeClr val="tx2"/>
                </a:solidFill>
              </a:rPr>
              <a:t> обучение </a:t>
            </a:r>
            <a:r>
              <a:rPr lang="en-US" sz="1600" dirty="0">
                <a:solidFill>
                  <a:schemeClr val="tx2"/>
                </a:solidFill>
              </a:rPr>
              <a:t>(63 %);</a:t>
            </a:r>
          </a:p>
          <a:p>
            <a:pPr marL="742950" lvl="1" indent="-285750"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bg-BG" sz="1600" dirty="0">
                <a:solidFill>
                  <a:schemeClr val="tx2"/>
                </a:solidFill>
              </a:rPr>
              <a:t>Пробни стажове, обучения</a:t>
            </a:r>
            <a:r>
              <a:rPr lang="en-US" sz="1600" dirty="0">
                <a:solidFill>
                  <a:schemeClr val="tx2"/>
                </a:solidFill>
              </a:rPr>
              <a:t>, </a:t>
            </a:r>
            <a:r>
              <a:rPr lang="bg-BG" sz="1600" dirty="0">
                <a:solidFill>
                  <a:schemeClr val="tx2"/>
                </a:solidFill>
              </a:rPr>
              <a:t>специализирано оборудване</a:t>
            </a:r>
            <a:r>
              <a:rPr lang="en-US" sz="1600" dirty="0">
                <a:solidFill>
                  <a:schemeClr val="tx2"/>
                </a:solidFill>
              </a:rPr>
              <a:t>.</a:t>
            </a:r>
          </a:p>
          <a:p>
            <a:pPr lvl="1"/>
            <a:r>
              <a:rPr lang="en-US" sz="1400" dirty="0">
                <a:solidFill>
                  <a:schemeClr val="tx2"/>
                </a:solidFill>
              </a:rPr>
              <a:t>_______________________________________________________</a:t>
            </a:r>
          </a:p>
          <a:p>
            <a:pPr lvl="1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2729C01-1161-418C-A647-F0151F37A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914" y="971136"/>
            <a:ext cx="11029950" cy="675572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dirty="0">
                <a:solidFill>
                  <a:schemeClr val="tx2"/>
                </a:solidFill>
                <a:latin typeface="+mn-lt"/>
              </a:rPr>
              <a:t>Приоритетна ос 2 „Образование и учене през целия живот“ (ЕСФ) – операции/проекти в процес на изпълнение </a:t>
            </a:r>
            <a:endParaRPr lang="en-US" sz="2400" b="1" spc="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496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022F2C-CEAF-4A6D-9586-7DC7C15A9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7389E1-98CD-4807-B104-F8E04AAAB7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98" y="1876132"/>
            <a:ext cx="3059271" cy="177007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marL="457200" lvl="1" indent="0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bg-BG" sz="1800" dirty="0">
              <a:solidFill>
                <a:schemeClr val="tx2"/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78971E9-FDA7-4A38-85C1-537A822CAC29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14" y="1837972"/>
            <a:ext cx="3115111" cy="2336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2729C01-1161-418C-A647-F0151F37A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914" y="971136"/>
            <a:ext cx="11029950" cy="675572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dirty="0">
                <a:solidFill>
                  <a:schemeClr val="tx2"/>
                </a:solidFill>
                <a:latin typeface="+mn-lt"/>
              </a:rPr>
              <a:t>Приоритетна ос 2 „Образование и учене през целия живот“ (ЕСФ) – операции/проекти в процес на изпълнение</a:t>
            </a:r>
            <a:br>
              <a:rPr lang="en-US" sz="2400" b="1" dirty="0">
                <a:solidFill>
                  <a:schemeClr val="tx2"/>
                </a:solidFill>
              </a:rPr>
            </a:br>
            <a:r>
              <a:rPr lang="bg-BG" sz="2400" b="1" dirty="0">
                <a:solidFill>
                  <a:schemeClr val="tx2"/>
                </a:solidFill>
                <a:latin typeface="+mn-lt"/>
              </a:rPr>
              <a:t> </a:t>
            </a:r>
            <a:endParaRPr lang="en-US" sz="2400" b="1" spc="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ECCC56-454B-494A-9043-5CE2B8694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680" y="4505591"/>
            <a:ext cx="4414271" cy="1987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0CCA7A5-B3D0-427C-9E93-5B034EB3A1A0}"/>
              </a:ext>
            </a:extLst>
          </p:cNvPr>
          <p:cNvSpPr txBox="1"/>
          <p:nvPr/>
        </p:nvSpPr>
        <p:spPr>
          <a:xfrm>
            <a:off x="3703189" y="3220198"/>
            <a:ext cx="2350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tx2"/>
                </a:solidFill>
              </a:rPr>
              <a:t>ПГЕЕ "М. В. Ломоносов", гр. Горна Оряховица, специалност </a:t>
            </a:r>
            <a:r>
              <a:rPr lang="en-US" sz="1400" b="1" dirty="0">
                <a:solidFill>
                  <a:schemeClr val="tx2"/>
                </a:solidFill>
              </a:rPr>
              <a:t>“</a:t>
            </a:r>
            <a:r>
              <a:rPr lang="ru-RU" sz="1400" b="1" dirty="0">
                <a:solidFill>
                  <a:schemeClr val="tx2"/>
                </a:solidFill>
              </a:rPr>
              <a:t>Компютърна техника и технологии</a:t>
            </a:r>
            <a:r>
              <a:rPr lang="en-US" sz="1400" b="1" dirty="0">
                <a:solidFill>
                  <a:schemeClr val="tx2"/>
                </a:solidFill>
              </a:rPr>
              <a:t>”</a:t>
            </a:r>
            <a:endParaRPr lang="bg-BG" sz="1400" b="1" dirty="0">
              <a:solidFill>
                <a:schemeClr val="tx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EBE1B38-DE8F-40BD-9E1C-42846AA33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4013" y="4398177"/>
            <a:ext cx="2936147" cy="2202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7BAB60E-4C9F-4597-ADF7-3E3808D47C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9784" y="1837972"/>
            <a:ext cx="2544322" cy="33924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A3F2E74-3FCD-4343-9C00-7D9B82B1769B}"/>
              </a:ext>
            </a:extLst>
          </p:cNvPr>
          <p:cNvSpPr txBox="1"/>
          <p:nvPr/>
        </p:nvSpPr>
        <p:spPr>
          <a:xfrm>
            <a:off x="6782766" y="3169155"/>
            <a:ext cx="24707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tx2"/>
                </a:solidFill>
              </a:rPr>
              <a:t>ПГТЛК – гр. Попово, ученици, обучаващи се в професии „Моделиер – технолог на облекло“ и „Модист“ </a:t>
            </a:r>
            <a:endParaRPr lang="bg-BG" sz="1400" b="1" dirty="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772E15-088F-4A73-96B7-5497D41782FA}"/>
              </a:ext>
            </a:extLst>
          </p:cNvPr>
          <p:cNvSpPr txBox="1"/>
          <p:nvPr/>
        </p:nvSpPr>
        <p:spPr>
          <a:xfrm>
            <a:off x="3823650" y="1971413"/>
            <a:ext cx="53865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200" b="1" dirty="0">
                <a:solidFill>
                  <a:schemeClr val="accent2"/>
                </a:solidFill>
                <a:ea typeface="+mj-ea"/>
                <a:cs typeface="+mj-cs"/>
              </a:rPr>
              <a:t>Проект „Ученически практики – 2“ </a:t>
            </a:r>
            <a:br>
              <a:rPr lang="bg-BG" dirty="0"/>
            </a:b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77025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66" y="944987"/>
            <a:ext cx="10684933" cy="757978"/>
          </a:xfrm>
        </p:spPr>
        <p:txBody>
          <a:bodyPr>
            <a:normAutofit/>
          </a:bodyPr>
          <a:lstStyle/>
          <a:p>
            <a:pPr algn="ctr"/>
            <a:r>
              <a:rPr lang="ru-RU" sz="2400" b="1" spc="0" dirty="0">
                <a:solidFill>
                  <a:schemeClr val="tx2"/>
                </a:solidFill>
                <a:latin typeface="+mn-lt"/>
              </a:rPr>
              <a:t>Изпълнение за индикаторите по Приоритетна ос 3 „Образователна среда за активно социално приобщаване“</a:t>
            </a:r>
            <a:endParaRPr lang="en-US" sz="2400" b="1" spc="0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27A84286-A484-477D-A367-59A13BC68E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069986"/>
              </p:ext>
            </p:extLst>
          </p:nvPr>
        </p:nvGraphicFramePr>
        <p:xfrm>
          <a:off x="433432" y="1848494"/>
          <a:ext cx="11325136" cy="4437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6168">
                  <a:extLst>
                    <a:ext uri="{9D8B030D-6E8A-4147-A177-3AD203B41FA5}">
                      <a16:colId xmlns:a16="http://schemas.microsoft.com/office/drawing/2014/main" val="3458628501"/>
                    </a:ext>
                  </a:extLst>
                </a:gridCol>
                <a:gridCol w="1325461">
                  <a:extLst>
                    <a:ext uri="{9D8B030D-6E8A-4147-A177-3AD203B41FA5}">
                      <a16:colId xmlns:a16="http://schemas.microsoft.com/office/drawing/2014/main" val="4172942736"/>
                    </a:ext>
                  </a:extLst>
                </a:gridCol>
                <a:gridCol w="1023456">
                  <a:extLst>
                    <a:ext uri="{9D8B030D-6E8A-4147-A177-3AD203B41FA5}">
                      <a16:colId xmlns:a16="http://schemas.microsoft.com/office/drawing/2014/main" val="3494146407"/>
                    </a:ext>
                  </a:extLst>
                </a:gridCol>
                <a:gridCol w="1180051">
                  <a:extLst>
                    <a:ext uri="{9D8B030D-6E8A-4147-A177-3AD203B41FA5}">
                      <a16:colId xmlns:a16="http://schemas.microsoft.com/office/drawing/2014/main" val="1140201874"/>
                    </a:ext>
                  </a:extLst>
                </a:gridCol>
              </a:tblGrid>
              <a:tr h="366199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/>
                        <a:t>Индикатори, </a:t>
                      </a:r>
                      <a:r>
                        <a:rPr lang="ru-RU" sz="1400" b="1" spc="0" dirty="0">
                          <a:solidFill>
                            <a:schemeClr val="bg1"/>
                          </a:solidFill>
                          <a:latin typeface="+mn-lt"/>
                        </a:rPr>
                        <a:t>включени в Рамката за изпълнение на ОП НОИР </a:t>
                      </a:r>
                      <a:endParaRPr lang="bg-BG" sz="1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Цел 2023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Постигната стойност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200" dirty="0"/>
                        <a:t>Изпълнение спрямо целта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863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Сертифицирани средства по ПО 3 (в млн. евро)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59 %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240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деца и ученици със СОП, включени в дейности, подкрепени по ИП9i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2 300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6 388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277 %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000429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Брой деца, ученици и младежи от маргинализирани общности (вкл. роми), участващи в мерки за образователна интеграция и реинтеграция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56 250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139 033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247 %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58599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endParaRPr lang="ru-RU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731638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Други индикатори по Приоритетна ос 3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Цел 2023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Постигната стойност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Изпълнение спрямо целта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2815975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 специалисти, включени в обучения за работа в мултикултурна среда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3025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84 </a:t>
                      </a:r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2532377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Лица над 16 години (включително роми), включени в курсове по ограмотяване или в курсове за усвоявяне на учебно съдържание, предвидено за изучаване в класове от прогимназиалния етап на основното образование по ОП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4946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469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bg-BG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9,5 %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435429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Деца, участващи в дейности за активно приобщаване в системата на предучилищното образование (сред тях деца от маргинализирани общности, включително роми, участващи в мерки за образователна интеграция и реинтеграция)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58500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77654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bg-BG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132 %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577105"/>
                  </a:ext>
                </a:extLst>
              </a:tr>
              <a:tr h="262865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Относителен дял на децата от уязвимите групи с напредък по български език от участието им в операцията (АПСПО)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85 %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80 %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bg-BG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94 %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4839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1781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022F2C-CEAF-4A6D-9586-7DC7C15A9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8773D7E-4B1D-4E4C-B1A3-EF9D99052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07347"/>
            <a:ext cx="11029616" cy="654341"/>
          </a:xfrm>
        </p:spPr>
        <p:txBody>
          <a:bodyPr/>
          <a:lstStyle/>
          <a:p>
            <a:pPr algn="ctr"/>
            <a:r>
              <a:rPr lang="bg-BG" sz="2000" b="1" dirty="0">
                <a:solidFill>
                  <a:schemeClr val="tx2"/>
                </a:solidFill>
                <a:latin typeface="+mn-lt"/>
              </a:rPr>
              <a:t>Приоритетна ос 3 „</a:t>
            </a:r>
            <a:r>
              <a:rPr lang="ru-RU" sz="2000" b="1" spc="0" dirty="0">
                <a:solidFill>
                  <a:schemeClr val="tx2"/>
                </a:solidFill>
                <a:latin typeface="+mn-lt"/>
              </a:rPr>
              <a:t> Образователна среда за активно социално приобщаване</a:t>
            </a:r>
            <a:r>
              <a:rPr lang="bg-BG" sz="2000" b="1" dirty="0">
                <a:solidFill>
                  <a:schemeClr val="tx2"/>
                </a:solidFill>
                <a:latin typeface="+mn-lt"/>
              </a:rPr>
              <a:t>“ (ЕСФ) – операции/проекти в процес на изпълнение </a:t>
            </a:r>
            <a:endParaRPr lang="bg-BG" sz="2000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7389E1-98CD-4807-B104-F8E04AAAB7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769" y="2151707"/>
            <a:ext cx="5550467" cy="4523731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3.005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</a:rPr>
              <a:t>Активно приобщаване в системата на предучилищното образование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МОН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):</a:t>
            </a:r>
          </a:p>
          <a:p>
            <a:pPr lvl="1" algn="just">
              <a:buFontTx/>
              <a:buChar char="-"/>
            </a:pPr>
            <a:r>
              <a:rPr lang="bg-BG" sz="1500" dirty="0">
                <a:solidFill>
                  <a:schemeClr val="tx2"/>
                </a:solidFill>
              </a:rPr>
              <a:t>Допълнително обучение по български език за деца, чийто  майчин език е различен от български</a:t>
            </a:r>
            <a:r>
              <a:rPr lang="en-US" sz="15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Tx/>
              <a:buChar char="-"/>
            </a:pPr>
            <a:r>
              <a:rPr lang="bg-BG" sz="1500" dirty="0">
                <a:solidFill>
                  <a:schemeClr val="tx2"/>
                </a:solidFill>
              </a:rPr>
              <a:t>Улеснен достъп до образование</a:t>
            </a:r>
            <a:r>
              <a:rPr lang="en-US" sz="15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Tx/>
              <a:buChar char="-"/>
            </a:pPr>
            <a:r>
              <a:rPr lang="bg-BG" sz="1500" dirty="0">
                <a:solidFill>
                  <a:schemeClr val="tx2"/>
                </a:solidFill>
              </a:rPr>
              <a:t>Назначени нови педагогически специалисти в детските градини</a:t>
            </a:r>
            <a:r>
              <a:rPr lang="en-US" sz="15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Tx/>
              <a:buChar char="-"/>
            </a:pPr>
            <a:r>
              <a:rPr lang="bg-BG" sz="1500" dirty="0">
                <a:solidFill>
                  <a:schemeClr val="tx2"/>
                </a:solidFill>
              </a:rPr>
              <a:t>Тестове за диагностика на образователните нужди на децата</a:t>
            </a:r>
            <a:r>
              <a:rPr lang="en-US" sz="1500" dirty="0">
                <a:solidFill>
                  <a:schemeClr val="tx2"/>
                </a:solidFill>
              </a:rPr>
              <a:t>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3.017 </a:t>
            </a: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</a:rPr>
              <a:t>Повишаване на капацитета на педагогическите специалисти за работа в мултикултурна среда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bg-BG" sz="1800" b="1" dirty="0">
                <a:solidFill>
                  <a:schemeClr val="accent6">
                    <a:lumMod val="75000"/>
                  </a:schemeClr>
                </a:solidFill>
              </a:rPr>
              <a:t>подбор на проекти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):</a:t>
            </a:r>
          </a:p>
          <a:p>
            <a:pPr lvl="1" algn="just">
              <a:buFont typeface="Calibri" panose="020F0502020204030204" pitchFamily="34" charset="0"/>
              <a:buChar char="-"/>
            </a:pPr>
            <a:r>
              <a:rPr lang="en-US" sz="1400" dirty="0">
                <a:solidFill>
                  <a:schemeClr val="tx2"/>
                </a:solidFill>
              </a:rPr>
              <a:t>19 </a:t>
            </a:r>
            <a:r>
              <a:rPr lang="bg-BG" sz="1400" dirty="0">
                <a:solidFill>
                  <a:schemeClr val="tx2"/>
                </a:solidFill>
              </a:rPr>
              <a:t>договора</a:t>
            </a:r>
            <a:r>
              <a:rPr lang="en-US" sz="1400" dirty="0">
                <a:solidFill>
                  <a:schemeClr val="tx2"/>
                </a:solidFill>
              </a:rPr>
              <a:t>, </a:t>
            </a:r>
            <a:r>
              <a:rPr lang="bg-BG" sz="1400" dirty="0">
                <a:solidFill>
                  <a:schemeClr val="tx2"/>
                </a:solidFill>
              </a:rPr>
              <a:t>бенефициенти</a:t>
            </a:r>
            <a:r>
              <a:rPr lang="en-US" sz="1400" dirty="0">
                <a:solidFill>
                  <a:schemeClr val="tx2"/>
                </a:solidFill>
              </a:rPr>
              <a:t> – </a:t>
            </a:r>
            <a:r>
              <a:rPr lang="bg-BG" sz="1400" dirty="0">
                <a:solidFill>
                  <a:schemeClr val="tx2"/>
                </a:solidFill>
              </a:rPr>
              <a:t>НПО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 typeface="Calibri" panose="020F0502020204030204" pitchFamily="34" charset="0"/>
              <a:buChar char="-"/>
            </a:pPr>
            <a:r>
              <a:rPr lang="bg-BG" sz="1400" dirty="0">
                <a:solidFill>
                  <a:schemeClr val="tx2"/>
                </a:solidFill>
              </a:rPr>
              <a:t>Обучения на образователни медиатори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3.018 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Подкрепа за приобщаващо образование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bg-BG" sz="1800" b="1" dirty="0">
                <a:solidFill>
                  <a:schemeClr val="accent2">
                    <a:lumMod val="75000"/>
                  </a:schemeClr>
                </a:solidFill>
              </a:rPr>
              <a:t>МОН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</a:rPr>
              <a:t>):</a:t>
            </a:r>
          </a:p>
          <a:p>
            <a:pPr lvl="1" algn="just">
              <a:buFont typeface="Calibri" panose="020F0502020204030204" pitchFamily="34" charset="0"/>
              <a:buChar char="-"/>
            </a:pPr>
            <a:r>
              <a:rPr lang="bg-BG" sz="1400" dirty="0">
                <a:solidFill>
                  <a:schemeClr val="tx2"/>
                </a:solidFill>
              </a:rPr>
              <a:t>Специализирано оборудване и материали в </a:t>
            </a:r>
            <a:r>
              <a:rPr lang="en-US" sz="1400" dirty="0">
                <a:solidFill>
                  <a:schemeClr val="tx2"/>
                </a:solidFill>
              </a:rPr>
              <a:t>200 </a:t>
            </a:r>
            <a:r>
              <a:rPr lang="bg-BG" sz="1400" dirty="0">
                <a:solidFill>
                  <a:schemeClr val="tx2"/>
                </a:solidFill>
              </a:rPr>
              <a:t>ДГ и училища;</a:t>
            </a:r>
            <a:endParaRPr lang="en-US" sz="1400" dirty="0">
              <a:solidFill>
                <a:schemeClr val="tx2"/>
              </a:solidFill>
            </a:endParaRPr>
          </a:p>
          <a:p>
            <a:pPr lvl="1" algn="just">
              <a:buFont typeface="Calibri" panose="020F0502020204030204" pitchFamily="34" charset="0"/>
              <a:buChar char="-"/>
            </a:pPr>
            <a:r>
              <a:rPr lang="bg-BG" sz="1400" dirty="0">
                <a:solidFill>
                  <a:schemeClr val="tx2"/>
                </a:solidFill>
              </a:rPr>
              <a:t>Назначени нови 375 педагогически специалисти </a:t>
            </a:r>
            <a:r>
              <a:rPr lang="en-US" sz="1400" dirty="0">
                <a:solidFill>
                  <a:schemeClr val="tx2"/>
                </a:solidFill>
              </a:rPr>
              <a:t>(</a:t>
            </a:r>
            <a:r>
              <a:rPr lang="bg-BG" sz="1400" dirty="0">
                <a:solidFill>
                  <a:schemeClr val="tx2"/>
                </a:solidFill>
              </a:rPr>
              <a:t>психолози, логопеди, ресурсни учители и други</a:t>
            </a:r>
            <a:r>
              <a:rPr lang="en-US" sz="1400" dirty="0">
                <a:solidFill>
                  <a:schemeClr val="tx2"/>
                </a:solidFill>
              </a:rPr>
              <a:t>).</a:t>
            </a:r>
          </a:p>
          <a:p>
            <a:pPr algn="just"/>
            <a:endParaRPr lang="en-US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en-US" sz="18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bg-BG" sz="1800" dirty="0">
              <a:solidFill>
                <a:schemeClr val="tx2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5B94808-86BB-46F3-8B1F-87BAA9C33D1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2152723"/>
            <a:ext cx="5393100" cy="456400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3.019 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Подкрепа за уязвими групи за достъп до висше образование 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подбор на проекти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): </a:t>
            </a: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en-US" sz="1400" dirty="0">
                <a:solidFill>
                  <a:schemeClr val="tx2"/>
                </a:solidFill>
              </a:rPr>
              <a:t>5 </a:t>
            </a:r>
            <a:r>
              <a:rPr lang="bg-BG" sz="1400" dirty="0">
                <a:solidFill>
                  <a:schemeClr val="tx2"/>
                </a:solidFill>
              </a:rPr>
              <a:t>договора</a:t>
            </a:r>
            <a:r>
              <a:rPr lang="en-US" sz="1400" dirty="0">
                <a:solidFill>
                  <a:schemeClr val="tx2"/>
                </a:solidFill>
              </a:rPr>
              <a:t>, </a:t>
            </a:r>
            <a:r>
              <a:rPr lang="bg-BG" sz="1400" dirty="0">
                <a:solidFill>
                  <a:schemeClr val="tx2"/>
                </a:solidFill>
              </a:rPr>
              <a:t>в процес на изпълнение от Септември </a:t>
            </a:r>
            <a:r>
              <a:rPr lang="en-US" sz="1400" dirty="0">
                <a:solidFill>
                  <a:schemeClr val="tx2"/>
                </a:solidFill>
              </a:rPr>
              <a:t>2022.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3.020 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Ограмотяване на възрастни 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– 2 (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подбор на проекти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):</a:t>
            </a:r>
            <a:endParaRPr lang="bg-BG" sz="1700" b="1" dirty="0">
              <a:solidFill>
                <a:schemeClr val="accent6">
                  <a:lumMod val="75000"/>
                </a:schemeClr>
              </a:solidFill>
            </a:endParaRP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15 проекта в изпълнение;</a:t>
            </a:r>
            <a:endParaRPr lang="en-US" sz="1400" dirty="0">
              <a:solidFill>
                <a:schemeClr val="tx2"/>
              </a:solidFill>
            </a:endParaRP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Първа фаза </a:t>
            </a:r>
            <a:r>
              <a:rPr lang="en-US" sz="1400" dirty="0">
                <a:solidFill>
                  <a:schemeClr val="tx2"/>
                </a:solidFill>
              </a:rPr>
              <a:t>– </a:t>
            </a:r>
            <a:r>
              <a:rPr lang="bg-BG" sz="1400" dirty="0">
                <a:solidFill>
                  <a:schemeClr val="tx2"/>
                </a:solidFill>
              </a:rPr>
              <a:t>бенефициент МОН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Затруднения при идентифициране на целевата група</a:t>
            </a:r>
            <a:r>
              <a:rPr lang="en-US" sz="1400" dirty="0">
                <a:solidFill>
                  <a:schemeClr val="tx2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2.056 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Социално-икономическа интеграция на уязвими групи. Интегрирани мерки за подобряване достъпа до образование 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bg-BG" sz="1700" b="1" dirty="0">
                <a:solidFill>
                  <a:schemeClr val="accent6">
                    <a:lumMod val="75000"/>
                  </a:schemeClr>
                </a:solidFill>
              </a:rPr>
              <a:t>компонент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</a:rPr>
              <a:t> 2:</a:t>
            </a: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ru-RU" sz="1400" dirty="0">
                <a:solidFill>
                  <a:schemeClr val="tx2"/>
                </a:solidFill>
              </a:rPr>
              <a:t>Повече от 1400 деца, ученици и младежи от маргинализирани общности са включени в мерки за образователна интеграция и реинтеграция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Бенефициенти</a:t>
            </a:r>
            <a:r>
              <a:rPr lang="en-US" sz="1400" dirty="0">
                <a:solidFill>
                  <a:schemeClr val="tx2"/>
                </a:solidFill>
              </a:rPr>
              <a:t> – </a:t>
            </a:r>
            <a:r>
              <a:rPr lang="bg-BG" sz="1400" dirty="0">
                <a:solidFill>
                  <a:schemeClr val="tx2"/>
                </a:solidFill>
              </a:rPr>
              <a:t>общини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Clr>
                <a:schemeClr val="accent2"/>
              </a:buClr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Деца и ученици от Украйна са включени в проектните дейности</a:t>
            </a:r>
            <a:r>
              <a:rPr lang="en-US" sz="1400" dirty="0">
                <a:solidFill>
                  <a:schemeClr val="tx2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0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1623F5-30F9-4B81-85C7-CF5AEE8FDC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E6915-03F9-45EB-B88C-5C462C331B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07562" y="1107915"/>
            <a:ext cx="10376876" cy="365125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None/>
            </a:pPr>
            <a:r>
              <a:rPr lang="ru-RU" sz="2000" b="1" dirty="0">
                <a:solidFill>
                  <a:schemeClr val="tx2"/>
                </a:solidFill>
                <a:ea typeface="+mj-ea"/>
                <a:cs typeface="+mj-cs"/>
              </a:rPr>
              <a:t>Проекти в процес на изпълнение по Приоритетна ос </a:t>
            </a:r>
            <a:r>
              <a:rPr lang="en-US" sz="2000" b="1" dirty="0">
                <a:solidFill>
                  <a:schemeClr val="tx2"/>
                </a:solidFill>
                <a:ea typeface="+mj-ea"/>
                <a:cs typeface="+mj-cs"/>
              </a:rPr>
              <a:t>3 (</a:t>
            </a:r>
            <a:r>
              <a:rPr lang="bg-BG" sz="2000" b="1" dirty="0">
                <a:solidFill>
                  <a:schemeClr val="tx2"/>
                </a:solidFill>
                <a:ea typeface="+mj-ea"/>
                <a:cs typeface="+mj-cs"/>
              </a:rPr>
              <a:t>ЕСФ</a:t>
            </a:r>
            <a:r>
              <a:rPr lang="en-US" sz="2000" b="1" dirty="0">
                <a:solidFill>
                  <a:schemeClr val="tx2"/>
                </a:solidFill>
                <a:ea typeface="+mj-ea"/>
                <a:cs typeface="+mj-cs"/>
              </a:rPr>
              <a:t>), </a:t>
            </a:r>
            <a:r>
              <a:rPr lang="bg-BG" sz="2000" b="1" dirty="0">
                <a:solidFill>
                  <a:schemeClr val="tx2"/>
                </a:solidFill>
                <a:ea typeface="+mj-ea"/>
                <a:cs typeface="+mj-cs"/>
              </a:rPr>
              <a:t>подбор на проекти и ВОМР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B456D8-2741-4163-9CED-584F54308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429" y="1829296"/>
            <a:ext cx="7211978" cy="41276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A0C121-2B98-4302-B6B5-3ACC086FD686}"/>
              </a:ext>
            </a:extLst>
          </p:cNvPr>
          <p:cNvSpPr txBox="1"/>
          <p:nvPr/>
        </p:nvSpPr>
        <p:spPr>
          <a:xfrm>
            <a:off x="7818539" y="1768148"/>
            <a:ext cx="3758268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Във всички 6 района се изпълняват проекти по приоритетна ос 3;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Най-голям брой – в Северозападен и Южен Централен район;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Най-малък брой проекти – Североизточен район;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Най-голям брой проекти – подхода ВОМР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4C4464-564E-4319-B34A-76005811C88F}"/>
              </a:ext>
            </a:extLst>
          </p:cNvPr>
          <p:cNvSpPr txBox="1"/>
          <p:nvPr/>
        </p:nvSpPr>
        <p:spPr>
          <a:xfrm>
            <a:off x="5002420" y="6129846"/>
            <a:ext cx="31869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b="1" dirty="0">
                <a:solidFill>
                  <a:schemeClr val="tx2"/>
                </a:solidFill>
              </a:rPr>
              <a:t>ДГ „Мечо Пух“, Клуб „В света на приказните герои“ , МИГ Хисаря, </a:t>
            </a:r>
            <a:r>
              <a:rPr lang="en-GB" sz="1100" b="1" dirty="0">
                <a:solidFill>
                  <a:schemeClr val="tx2"/>
                </a:solidFill>
              </a:rPr>
              <a:t>BG05M2OP001-3.015-0009</a:t>
            </a:r>
            <a:endParaRPr lang="bg-BG" sz="1100" b="1" dirty="0">
              <a:solidFill>
                <a:schemeClr val="tx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6A2D4F7-699D-4376-92C9-62B5185CA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2264" y="4114536"/>
            <a:ext cx="3261596" cy="24461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243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74F62E-EBF2-4721-84AB-7BA9B3E92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37C5DB-00B2-4F68-A64B-324AC046E1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8657" y="1015636"/>
            <a:ext cx="7376718" cy="3099164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BG05M2OP001-3.017-0050 „Повишаване компетенциите на педагогическите специалисти за работа в мултикултурна образователна среда“</a:t>
            </a: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Бенефициент: 	Фондация „</a:t>
            </a:r>
            <a:r>
              <a:rPr lang="bg-BG" sz="1600" b="1" dirty="0" err="1">
                <a:solidFill>
                  <a:schemeClr val="tx2"/>
                </a:solidFill>
                <a:ea typeface="+mj-ea"/>
                <a:cs typeface="+mj-cs"/>
              </a:rPr>
              <a:t>Астика</a:t>
            </a: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“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Размер на БФП: 	221 149,60 лв.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Партньори: 	2 детски градини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		8 училища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Резултати:</a:t>
            </a:r>
            <a:r>
              <a:rPr lang="bg-BG" sz="1600" b="1" dirty="0">
                <a:solidFill>
                  <a:srgbClr val="C00000"/>
                </a:solidFill>
                <a:ea typeface="+mj-ea"/>
                <a:cs typeface="+mj-cs"/>
              </a:rPr>
              <a:t>	257 </a:t>
            </a:r>
            <a:r>
              <a:rPr lang="ru-RU" sz="1600" b="1" dirty="0">
                <a:solidFill>
                  <a:srgbClr val="C00000"/>
                </a:solidFill>
                <a:ea typeface="+mj-ea"/>
                <a:cs typeface="+mj-cs"/>
              </a:rPr>
              <a:t>педагогически специалисти и 5-ма медиатори, 			</a:t>
            </a: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включени в обучения за работа в мултикултурна среда</a:t>
            </a: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endParaRPr lang="bg-BG" sz="20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3EB8F2-20A2-428B-A01D-EEF708EFA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786" y="3671749"/>
            <a:ext cx="3849063" cy="2886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BB907B-2B2D-4A93-B59F-AEA2308DE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895" y="1208337"/>
            <a:ext cx="2656448" cy="1732004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474670-14F5-42AB-B627-77C93C8F5023}"/>
              </a:ext>
            </a:extLst>
          </p:cNvPr>
          <p:cNvSpPr txBox="1"/>
          <p:nvPr/>
        </p:nvSpPr>
        <p:spPr>
          <a:xfrm>
            <a:off x="4432183" y="4717233"/>
            <a:ext cx="304310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bg-BG" sz="1400" b="1" dirty="0">
                <a:solidFill>
                  <a:schemeClr val="tx2"/>
                </a:solidFill>
                <a:ea typeface="+mj-ea"/>
                <a:cs typeface="+mj-cs"/>
              </a:rPr>
              <a:t>Г-жа Кадрие Мехмед и работата в мултикултурна класна стая</a:t>
            </a:r>
          </a:p>
          <a:p>
            <a:pPr marL="0" indent="0" algn="just">
              <a:buNone/>
            </a:pPr>
            <a:endParaRPr lang="bg-BG" sz="14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2"/>
                </a:solidFill>
                <a:ea typeface="+mj-ea"/>
                <a:cs typeface="+mj-cs"/>
              </a:rPr>
              <a:t>ОУ „Отец Паисий“, с. Съединение, община Сунгурларе.</a:t>
            </a:r>
            <a:endParaRPr lang="bg-BG" sz="1400" b="1" dirty="0">
              <a:solidFill>
                <a:schemeClr val="tx2"/>
              </a:solidFill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388E2A-D598-4BFA-94B8-5CC4EBA293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98" y="3884103"/>
            <a:ext cx="3719117" cy="2789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5736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F85B8E-8EB1-4677-8901-EBF2FBEBF5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02F98-96E6-463A-A6EA-1B8DEAA724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270" y="1268593"/>
            <a:ext cx="5092117" cy="4737924"/>
          </a:xfrm>
        </p:spPr>
        <p:txBody>
          <a:bodyPr/>
          <a:lstStyle/>
          <a:p>
            <a:pPr marL="0" lvl="1" indent="0" algn="ctr">
              <a:spcBef>
                <a:spcPts val="1000"/>
              </a:spcBef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BG05M9OP001-2.056-0024-2014BG05M2OP001 „ШАНС – Интегриран подход за социално приобщаване“</a:t>
            </a:r>
          </a:p>
          <a:p>
            <a:pPr marL="0" lvl="1" indent="0" algn="ctr">
              <a:spcBef>
                <a:spcPts val="1000"/>
              </a:spcBef>
              <a:buNone/>
            </a:pPr>
            <a:endParaRPr lang="ru-RU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Бенефициент: 	Община Кърджали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Партньори: 	ОУ 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“</a:t>
            </a: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Св. Климент Охридски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”</a:t>
            </a:r>
            <a:endParaRPr lang="ru-RU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		Фондация 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“</a:t>
            </a: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Младежки център 			Кръг – Арт движение Кръг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”</a:t>
            </a:r>
            <a:endParaRPr lang="bg-BG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Период на 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изпълнение: 	01.02.2022 – 30.06.2023 г. </a:t>
            </a:r>
            <a:endParaRPr lang="ru-RU" sz="1600" b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Размер на БФП: 	308 330,74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 </a:t>
            </a: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лв.</a:t>
            </a: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Целева група:	</a:t>
            </a:r>
            <a:r>
              <a:rPr lang="bg-BG" sz="1600" b="1" dirty="0">
                <a:solidFill>
                  <a:srgbClr val="C00000"/>
                </a:solidFill>
                <a:ea typeface="+mj-ea"/>
                <a:cs typeface="+mj-cs"/>
              </a:rPr>
              <a:t>130 д</a:t>
            </a:r>
            <a:r>
              <a:rPr lang="ru-RU" sz="1600" b="1" dirty="0">
                <a:solidFill>
                  <a:srgbClr val="C00000"/>
                </a:solidFill>
                <a:ea typeface="+mj-ea"/>
                <a:cs typeface="+mj-cs"/>
              </a:rPr>
              <a:t>еца</a:t>
            </a:r>
            <a:r>
              <a:rPr lang="ru-RU" sz="1600" b="1" dirty="0">
                <a:solidFill>
                  <a:schemeClr val="tx2"/>
                </a:solidFill>
                <a:ea typeface="+mj-ea"/>
                <a:cs typeface="+mj-cs"/>
              </a:rPr>
              <a:t>, ученици и младежи от 		етнически малцинства, участващи 		в мерки за образователна 			интеграция и реинтеграция, вкл. 		</a:t>
            </a: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от Украйна и Сирия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8108D1-28EF-4779-ACFF-73A9C8574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158" y="3984110"/>
            <a:ext cx="3222766" cy="2417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21D3A3-3637-4959-90EA-B8B69C1F4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042" y="1362659"/>
            <a:ext cx="2995744" cy="2246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53936D-A5DB-4682-83D3-50CB345F93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695" y="4523660"/>
            <a:ext cx="2869035" cy="2151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F31F0C-9A60-4B30-82B8-5982AB48BA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250" y="1134507"/>
            <a:ext cx="1801287" cy="313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0104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056F7B-88C1-4349-B62E-8FAC31C8AE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53E9C26-62F1-4CA9-8F05-50906DA123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506" y="926432"/>
            <a:ext cx="11039912" cy="583586"/>
          </a:xfrm>
        </p:spPr>
        <p:txBody>
          <a:bodyPr>
            <a:normAutofit/>
          </a:bodyPr>
          <a:lstStyle/>
          <a:p>
            <a:pPr algn="ctr"/>
            <a:r>
              <a:rPr lang="bg-BG" sz="2800" b="1" dirty="0">
                <a:solidFill>
                  <a:schemeClr val="tx2"/>
                </a:solidFill>
                <a:latin typeface="+mn-lt"/>
              </a:rPr>
              <a:t>136 ОУ „Любен Каравелов“, София</a:t>
            </a:r>
            <a:endParaRPr lang="bg-BG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705C5F7-A8BC-45C9-8405-8B1640B699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28426" y="2005750"/>
            <a:ext cx="4915949" cy="1945464"/>
          </a:xfrm>
        </p:spPr>
        <p:txBody>
          <a:bodyPr>
            <a:normAutofit/>
          </a:bodyPr>
          <a:lstStyle/>
          <a:p>
            <a:pPr marL="742950" lvl="1" indent="-285750" algn="l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„Подкрепа за успех“</a:t>
            </a:r>
          </a:p>
          <a:p>
            <a:pPr marL="742950" lvl="1" indent="-285750" algn="l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„Образование за утрешния ден“</a:t>
            </a:r>
          </a:p>
          <a:p>
            <a:pPr marL="742950" lvl="1" indent="-285750" algn="l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„Активно приобщаване в системата на ПУО“</a:t>
            </a:r>
          </a:p>
          <a:p>
            <a:pPr marL="742950" lvl="1" indent="-285750" algn="l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„Подкрепа за приобщаващо образование“</a:t>
            </a:r>
          </a:p>
          <a:p>
            <a:pPr marL="742950" lvl="1" indent="-285750" algn="l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chemeClr val="tx2"/>
                </a:solidFill>
                <a:ea typeface="+mj-ea"/>
                <a:cs typeface="+mj-cs"/>
              </a:rPr>
              <a:t>„Равен достъп до училищно образование в условия на кризи“ </a:t>
            </a:r>
            <a:r>
              <a:rPr lang="en-US" sz="1600" b="1" dirty="0">
                <a:solidFill>
                  <a:schemeClr val="tx2"/>
                </a:solidFill>
                <a:ea typeface="+mj-ea"/>
                <a:cs typeface="+mj-cs"/>
              </a:rPr>
              <a:t>(React-EU)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568EE5-6F09-41DB-B0F5-A107FF6A2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8" y="2488016"/>
            <a:ext cx="2978871" cy="39718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D13A0C-FFFA-46F0-B880-210525C43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379" y="1924294"/>
            <a:ext cx="3434039" cy="4578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6E7675-A010-4EC0-8EC0-BE056BEC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179" y="4062984"/>
            <a:ext cx="3239855" cy="2429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9BFEF44-1E14-481A-9222-B93755302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53" y="1006406"/>
            <a:ext cx="1967220" cy="751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284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31484" y="972908"/>
            <a:ext cx="10515600" cy="46999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000" b="1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Информация за подхода Водено от общностите местно развитие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7595" y="1937857"/>
            <a:ext cx="4581242" cy="473139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600" b="1" dirty="0">
                <a:solidFill>
                  <a:schemeClr val="tx2"/>
                </a:solidFill>
              </a:rPr>
              <a:t>Процедури: </a:t>
            </a:r>
            <a:r>
              <a:rPr lang="bg-BG" sz="1600" b="1" dirty="0">
                <a:solidFill>
                  <a:srgbClr val="C00000"/>
                </a:solidFill>
              </a:rPr>
              <a:t>16</a:t>
            </a:r>
            <a:r>
              <a:rPr lang="bg-BG" sz="1600" b="1" dirty="0">
                <a:solidFill>
                  <a:schemeClr val="tx2"/>
                </a:solidFill>
              </a:rPr>
              <a:t> 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Договори в изпълнение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54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Бюджет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10 153 634,80 лв. 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Размер на договорената БФП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9 209 266,59 лв.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Период на изпълнение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2020 – 2023 г.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Бенефициенти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общини, детски градини и училища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Отчетени разходи: </a:t>
            </a:r>
            <a:r>
              <a:rPr lang="bg-BG" sz="1600" b="1" dirty="0">
                <a:solidFill>
                  <a:srgbClr val="C00000"/>
                </a:solidFill>
              </a:rPr>
              <a:t>5 068 452,09 лв.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Верифицирани разходи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4 404 740,23 лв.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Сертифицирани разходи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3 846 353,17 лв. </a:t>
            </a:r>
          </a:p>
          <a:p>
            <a:endParaRPr lang="bg-BG" sz="2400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8658083"/>
              </p:ext>
            </p:extLst>
          </p:nvPr>
        </p:nvGraphicFramePr>
        <p:xfrm>
          <a:off x="4908412" y="2375055"/>
          <a:ext cx="6923714" cy="27039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71134">
                  <a:extLst>
                    <a:ext uri="{9D8B030D-6E8A-4147-A177-3AD203B41FA5}">
                      <a16:colId xmlns:a16="http://schemas.microsoft.com/office/drawing/2014/main" val="3671433901"/>
                    </a:ext>
                  </a:extLst>
                </a:gridCol>
                <a:gridCol w="999438">
                  <a:extLst>
                    <a:ext uri="{9D8B030D-6E8A-4147-A177-3AD203B41FA5}">
                      <a16:colId xmlns:a16="http://schemas.microsoft.com/office/drawing/2014/main" val="4145861350"/>
                    </a:ext>
                  </a:extLst>
                </a:gridCol>
                <a:gridCol w="1159652">
                  <a:extLst>
                    <a:ext uri="{9D8B030D-6E8A-4147-A177-3AD203B41FA5}">
                      <a16:colId xmlns:a16="http://schemas.microsoft.com/office/drawing/2014/main" val="2073514520"/>
                    </a:ext>
                  </a:extLst>
                </a:gridCol>
                <a:gridCol w="1193490">
                  <a:extLst>
                    <a:ext uri="{9D8B030D-6E8A-4147-A177-3AD203B41FA5}">
                      <a16:colId xmlns:a16="http://schemas.microsoft.com/office/drawing/2014/main" val="3363467433"/>
                    </a:ext>
                  </a:extLst>
                </a:gridCol>
              </a:tblGrid>
              <a:tr h="315854"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bg1"/>
                          </a:solidFill>
                        </a:rPr>
                        <a:t>Индикатори</a:t>
                      </a:r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bg1"/>
                          </a:solidFill>
                        </a:rPr>
                        <a:t>Целева стойност</a:t>
                      </a:r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bg1"/>
                          </a:solidFill>
                        </a:rPr>
                        <a:t>Напредък</a:t>
                      </a:r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bg1"/>
                          </a:solidFill>
                        </a:rPr>
                        <a:t>Изпълнение</a:t>
                      </a:r>
                      <a:endParaRPr lang="bg-BG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0778062"/>
                  </a:ext>
                </a:extLst>
              </a:tr>
              <a:tr h="1205948">
                <a:tc>
                  <a:txBody>
                    <a:bodyPr/>
                    <a:lstStyle/>
                    <a:p>
                      <a:pPr algn="just"/>
                      <a:r>
                        <a:rPr lang="bg-BG" sz="1400" b="1" kern="1200" noProof="0" dirty="0">
                          <a:solidFill>
                            <a:schemeClr val="tx2"/>
                          </a:solidFill>
                        </a:rPr>
                        <a:t>1. Деца, ученици и младежи от маргинализирани общности (вкл. роми), участващи в мерки за образователна интеграция и реинтеграция</a:t>
                      </a:r>
                      <a:endParaRPr lang="bg-BG" sz="1400" b="1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4 970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4 310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86,72 %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val="2189346867"/>
                  </a:ext>
                </a:extLst>
              </a:tr>
              <a:tr h="979832">
                <a:tc>
                  <a:txBody>
                    <a:bodyPr/>
                    <a:lstStyle/>
                    <a:p>
                      <a:pPr algn="just"/>
                      <a:r>
                        <a:rPr lang="bg-BG" sz="1400" b="1" kern="1200" noProof="0" dirty="0">
                          <a:solidFill>
                            <a:schemeClr val="tx2"/>
                          </a:solidFill>
                        </a:rPr>
                        <a:t>2. Деца, ученици, младежи от етнически малцинства (вкл. роми), интегрирани в образователната система</a:t>
                      </a:r>
                      <a:endParaRPr lang="bg-BG" sz="1400" b="1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4 314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1 888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>
                          <a:solidFill>
                            <a:schemeClr val="tx2"/>
                          </a:solidFill>
                        </a:rPr>
                        <a:t>43,76 %</a:t>
                      </a:r>
                      <a:endParaRPr lang="en-US"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val="73159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228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022F2C-CEAF-4A6D-9586-7DC7C15A9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8773D7E-4B1D-4E4C-B1A3-EF9D99052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107347"/>
            <a:ext cx="11180172" cy="369115"/>
          </a:xfrm>
        </p:spPr>
        <p:txBody>
          <a:bodyPr/>
          <a:lstStyle/>
          <a:p>
            <a:pPr algn="ctr"/>
            <a:r>
              <a:rPr lang="bg-BG" sz="2400" b="1" dirty="0">
                <a:solidFill>
                  <a:schemeClr val="tx2"/>
                </a:solidFill>
              </a:rPr>
              <a:t>Приоритетна ос 5 „Равен достъп до училищно образование в условията на кризи“ (</a:t>
            </a:r>
            <a:r>
              <a:rPr lang="en-US" sz="2400" b="1" dirty="0">
                <a:solidFill>
                  <a:schemeClr val="tx2"/>
                </a:solidFill>
              </a:rPr>
              <a:t>React EU)</a:t>
            </a:r>
            <a:endParaRPr lang="bg-BG" sz="2400" b="1" dirty="0">
              <a:solidFill>
                <a:schemeClr val="tx2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7389E1-98CD-4807-B104-F8E04AAAB7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3826" y="1904301"/>
            <a:ext cx="3393166" cy="437046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Предоставени електронни устройства</a:t>
            </a:r>
            <a:r>
              <a:rPr lang="en-US" sz="1800" dirty="0">
                <a:solidFill>
                  <a:schemeClr val="tx2"/>
                </a:solidFill>
              </a:rPr>
              <a:t>:</a:t>
            </a:r>
          </a:p>
          <a:p>
            <a:pPr lvl="1" algn="just"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Лаптопи/таблети за ученици</a:t>
            </a:r>
            <a:r>
              <a:rPr lang="en-US" sz="1400" dirty="0">
                <a:solidFill>
                  <a:schemeClr val="tx2"/>
                </a:solidFill>
              </a:rPr>
              <a:t> – 64 997; </a:t>
            </a:r>
          </a:p>
          <a:p>
            <a:pPr lvl="1" algn="just"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Лаптопи за учители</a:t>
            </a:r>
            <a:r>
              <a:rPr lang="en-US" sz="1400" dirty="0">
                <a:solidFill>
                  <a:schemeClr val="tx2"/>
                </a:solidFill>
              </a:rPr>
              <a:t> – 20 692;</a:t>
            </a:r>
          </a:p>
          <a:p>
            <a:pPr lvl="1" algn="just">
              <a:buFontTx/>
              <a:buChar char="-"/>
            </a:pPr>
            <a:r>
              <a:rPr lang="bg-BG" sz="1400" dirty="0">
                <a:solidFill>
                  <a:schemeClr val="tx2"/>
                </a:solidFill>
              </a:rPr>
              <a:t>Универсални зареждащи шкафове </a:t>
            </a:r>
            <a:r>
              <a:rPr lang="en-US" sz="1400" dirty="0">
                <a:solidFill>
                  <a:schemeClr val="tx2"/>
                </a:solidFill>
              </a:rPr>
              <a:t>– 1 403.</a:t>
            </a:r>
          </a:p>
          <a:p>
            <a:pPr marL="457200" lvl="1" indent="0" algn="just">
              <a:buNone/>
            </a:pPr>
            <a:endParaRPr lang="en-US" sz="14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Обучения</a:t>
            </a:r>
            <a:r>
              <a:rPr lang="en-US" sz="1800" dirty="0">
                <a:solidFill>
                  <a:schemeClr val="tx2"/>
                </a:solidFill>
              </a:rPr>
              <a:t>:</a:t>
            </a:r>
          </a:p>
          <a:p>
            <a:pPr lvl="1" algn="just">
              <a:buFontTx/>
              <a:buChar char="-"/>
            </a:pPr>
            <a:r>
              <a:rPr lang="en-US" sz="1400" dirty="0">
                <a:solidFill>
                  <a:schemeClr val="tx2"/>
                </a:solidFill>
              </a:rPr>
              <a:t>66 035 </a:t>
            </a:r>
            <a:r>
              <a:rPr lang="bg-BG" sz="1400" dirty="0">
                <a:solidFill>
                  <a:schemeClr val="tx2"/>
                </a:solidFill>
              </a:rPr>
              <a:t>ученици</a:t>
            </a:r>
            <a:r>
              <a:rPr lang="en-US" sz="1400" dirty="0">
                <a:solidFill>
                  <a:schemeClr val="tx2"/>
                </a:solidFill>
              </a:rPr>
              <a:t> – </a:t>
            </a:r>
            <a:r>
              <a:rPr lang="bg-BG" sz="1400" dirty="0">
                <a:solidFill>
                  <a:schemeClr val="tx2"/>
                </a:solidFill>
              </a:rPr>
              <a:t>за придобиване на умения за работа в електронна среда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Tx/>
              <a:buChar char="-"/>
            </a:pPr>
            <a:r>
              <a:rPr lang="en-US" sz="1400" dirty="0">
                <a:solidFill>
                  <a:schemeClr val="tx2"/>
                </a:solidFill>
              </a:rPr>
              <a:t>9 456 </a:t>
            </a:r>
            <a:r>
              <a:rPr lang="bg-BG" sz="1400" dirty="0">
                <a:solidFill>
                  <a:schemeClr val="tx2"/>
                </a:solidFill>
              </a:rPr>
              <a:t>учители</a:t>
            </a:r>
            <a:r>
              <a:rPr lang="en-US" sz="1400" dirty="0">
                <a:solidFill>
                  <a:schemeClr val="tx2"/>
                </a:solidFill>
              </a:rPr>
              <a:t> – </a:t>
            </a:r>
            <a:r>
              <a:rPr lang="bg-BG" sz="1400" dirty="0">
                <a:solidFill>
                  <a:schemeClr val="tx2"/>
                </a:solidFill>
              </a:rPr>
              <a:t>за подобряване на дигиталните им умения</a:t>
            </a:r>
            <a:r>
              <a:rPr lang="en-US" sz="1400" dirty="0">
                <a:solidFill>
                  <a:schemeClr val="tx2"/>
                </a:solidFill>
              </a:rPr>
              <a:t>;</a:t>
            </a:r>
          </a:p>
          <a:p>
            <a:pPr lvl="1" algn="just">
              <a:buFontTx/>
              <a:buChar char="-"/>
            </a:pPr>
            <a:r>
              <a:rPr lang="en-US" sz="1400" dirty="0">
                <a:solidFill>
                  <a:schemeClr val="tx2"/>
                </a:solidFill>
              </a:rPr>
              <a:t>17 942 </a:t>
            </a:r>
            <a:r>
              <a:rPr lang="bg-BG" sz="1400" dirty="0">
                <a:solidFill>
                  <a:schemeClr val="tx2"/>
                </a:solidFill>
              </a:rPr>
              <a:t>медиатори и родители – за придобиване на дигитални умения</a:t>
            </a:r>
            <a:r>
              <a:rPr lang="en-US" sz="1400" dirty="0">
                <a:solidFill>
                  <a:schemeClr val="tx2"/>
                </a:solidFill>
              </a:rPr>
              <a:t>.</a:t>
            </a:r>
            <a:endParaRPr lang="bg-BG" sz="1400" dirty="0">
              <a:solidFill>
                <a:schemeClr val="tx2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5B94808-86BB-46F3-8B1F-87BAA9C33D1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139030" y="2114026"/>
            <a:ext cx="4429833" cy="211402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Дейност 5 </a:t>
            </a:r>
            <a:r>
              <a:rPr lang="en-US" sz="1400" dirty="0">
                <a:solidFill>
                  <a:schemeClr val="tx2"/>
                </a:solidFill>
              </a:rPr>
              <a:t>“</a:t>
            </a:r>
            <a:r>
              <a:rPr lang="ru-RU" sz="1400" dirty="0">
                <a:solidFill>
                  <a:schemeClr val="tx2"/>
                </a:solidFill>
              </a:rPr>
              <a:t>Подкрепа за допълнително синхронно обучение от разстояние в електронна среда</a:t>
            </a:r>
            <a:r>
              <a:rPr lang="en-US" sz="1400" dirty="0">
                <a:solidFill>
                  <a:schemeClr val="tx2"/>
                </a:solidFill>
              </a:rPr>
              <a:t>”:</a:t>
            </a:r>
          </a:p>
          <a:p>
            <a:pPr lvl="1" algn="just">
              <a:buFontTx/>
              <a:buChar char="-"/>
            </a:pPr>
            <a:r>
              <a:rPr lang="bg-BG" sz="1200" dirty="0">
                <a:solidFill>
                  <a:schemeClr val="tx2"/>
                </a:solidFill>
              </a:rPr>
              <a:t>Цел</a:t>
            </a:r>
            <a:r>
              <a:rPr lang="en-US" sz="1200" dirty="0">
                <a:solidFill>
                  <a:schemeClr val="tx2"/>
                </a:solidFill>
              </a:rPr>
              <a:t>: </a:t>
            </a:r>
            <a:r>
              <a:rPr lang="bg-BG" sz="1200" dirty="0">
                <a:solidFill>
                  <a:schemeClr val="tx2"/>
                </a:solidFill>
              </a:rPr>
              <a:t>подкрепа за ученици в периода на пандемията и на ученици от Украйна (изменение от м. март 2022 г.) </a:t>
            </a:r>
            <a:endParaRPr lang="en-US" sz="1200" dirty="0">
              <a:solidFill>
                <a:schemeClr val="tx2"/>
              </a:solidFill>
            </a:endParaRPr>
          </a:p>
          <a:p>
            <a:pPr lvl="1" algn="just">
              <a:buFontTx/>
              <a:buChar char="-"/>
            </a:pPr>
            <a:r>
              <a:rPr lang="bg-BG" sz="1200" dirty="0">
                <a:solidFill>
                  <a:schemeClr val="tx2"/>
                </a:solidFill>
              </a:rPr>
              <a:t>Целева група: 37 718 ученици, включени в дейността</a:t>
            </a:r>
            <a:r>
              <a:rPr lang="en-US" sz="1200" dirty="0">
                <a:solidFill>
                  <a:schemeClr val="tx2"/>
                </a:solidFill>
              </a:rPr>
              <a:t>;</a:t>
            </a:r>
          </a:p>
          <a:p>
            <a:pPr lvl="1">
              <a:buFontTx/>
              <a:buChar char="-"/>
            </a:pPr>
            <a:r>
              <a:rPr lang="bg-BG" sz="1200" dirty="0">
                <a:solidFill>
                  <a:schemeClr val="tx2"/>
                </a:solidFill>
              </a:rPr>
              <a:t>Изпълнение – </a:t>
            </a:r>
            <a:r>
              <a:rPr lang="en-US" sz="1200" dirty="0">
                <a:solidFill>
                  <a:schemeClr val="tx2"/>
                </a:solidFill>
              </a:rPr>
              <a:t>685</a:t>
            </a:r>
            <a:r>
              <a:rPr lang="bg-BG" sz="1200" dirty="0">
                <a:solidFill>
                  <a:schemeClr val="tx2"/>
                </a:solidFill>
              </a:rPr>
              <a:t> ученици</a:t>
            </a:r>
            <a:r>
              <a:rPr lang="en-US" sz="1200" dirty="0">
                <a:solidFill>
                  <a:schemeClr val="tx2"/>
                </a:solidFill>
              </a:rPr>
              <a:t>;</a:t>
            </a:r>
          </a:p>
          <a:p>
            <a:pPr lvl="1">
              <a:buFontTx/>
              <a:buChar char="-"/>
            </a:pPr>
            <a:r>
              <a:rPr lang="bg-BG" sz="1200" dirty="0">
                <a:solidFill>
                  <a:schemeClr val="tx2"/>
                </a:solidFill>
              </a:rPr>
              <a:t>Включени ученици от Украйна – </a:t>
            </a:r>
            <a:r>
              <a:rPr lang="en-US" sz="1200" dirty="0">
                <a:solidFill>
                  <a:schemeClr val="tx2"/>
                </a:solidFill>
              </a:rPr>
              <a:t>82;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400" dirty="0">
                <a:solidFill>
                  <a:schemeClr val="tx2"/>
                </a:solidFill>
              </a:rPr>
              <a:t>Възможности за допълване на дейността с оглед новата ситуация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14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chemeClr val="tx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4470F1-FBDB-46DC-A936-A55886B36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786" y="4345497"/>
            <a:ext cx="3114892" cy="2329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A80B33-220D-491C-8A39-0FD9B147DDCA}"/>
              </a:ext>
            </a:extLst>
          </p:cNvPr>
          <p:cNvSpPr txBox="1"/>
          <p:nvPr/>
        </p:nvSpPr>
        <p:spPr>
          <a:xfrm>
            <a:off x="7139030" y="6029106"/>
            <a:ext cx="981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b="1" dirty="0">
                <a:solidFill>
                  <a:schemeClr val="tx2"/>
                </a:solidFill>
              </a:rPr>
              <a:t>ОУ „Любен Каравелов“, Бургас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9CB37F-95C3-4011-ABA1-7FBC490047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590" y="2090854"/>
            <a:ext cx="2131062" cy="3787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16F49A7-447A-4AB1-A5FE-931CD7E6BC7F}"/>
              </a:ext>
            </a:extLst>
          </p:cNvPr>
          <p:cNvSpPr txBox="1"/>
          <p:nvPr/>
        </p:nvSpPr>
        <p:spPr>
          <a:xfrm>
            <a:off x="4471590" y="6043929"/>
            <a:ext cx="2131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200" b="1" dirty="0">
                <a:solidFill>
                  <a:schemeClr val="tx2"/>
                </a:solidFill>
              </a:rPr>
              <a:t>СУ „Цветан Радославов“, Свищов</a:t>
            </a:r>
          </a:p>
        </p:txBody>
      </p:sp>
    </p:spTree>
    <p:extLst>
      <p:ext uri="{BB962C8B-B14F-4D97-AF65-F5344CB8AC3E}">
        <p14:creationId xmlns:p14="http://schemas.microsoft.com/office/powerpoint/2010/main" val="214126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1623F5-30F9-4B81-85C7-CF5AEE8FDC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E6915-03F9-45EB-B88C-5C462C331B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0831" y="988813"/>
            <a:ext cx="11610466" cy="85787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None/>
            </a:pPr>
            <a:r>
              <a:rPr lang="ru-RU" sz="2400" b="1" dirty="0">
                <a:solidFill>
                  <a:schemeClr val="tx2"/>
                </a:solidFill>
                <a:ea typeface="+mj-ea"/>
                <a:cs typeface="+mj-cs"/>
              </a:rPr>
              <a:t>Прилагане на опростени варианти на разходите (ОВР) при проектите, финансирани от ЕСФ и </a:t>
            </a:r>
            <a:r>
              <a:rPr lang="en-US" sz="2400" b="1" dirty="0">
                <a:solidFill>
                  <a:schemeClr val="tx2"/>
                </a:solidFill>
                <a:ea typeface="+mj-ea"/>
                <a:cs typeface="+mj-cs"/>
              </a:rPr>
              <a:t>React EU </a:t>
            </a:r>
            <a:r>
              <a:rPr lang="ru-RU" sz="2400" b="1" dirty="0">
                <a:solidFill>
                  <a:schemeClr val="tx2"/>
                </a:solidFill>
                <a:ea typeface="+mj-ea"/>
                <a:cs typeface="+mj-cs"/>
              </a:rPr>
              <a:t>в процес на изпълнение</a:t>
            </a:r>
            <a:endParaRPr lang="bg-BG" sz="2400" b="1" dirty="0">
              <a:solidFill>
                <a:schemeClr val="tx2"/>
              </a:solidFill>
              <a:ea typeface="+mj-ea"/>
              <a:cs typeface="+mj-cs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504C3337-F49D-4E88-BD73-65272B275E5A}"/>
              </a:ext>
            </a:extLst>
          </p:cNvPr>
          <p:cNvGraphicFramePr/>
          <p:nvPr/>
        </p:nvGraphicFramePr>
        <p:xfrm>
          <a:off x="4535117" y="1960824"/>
          <a:ext cx="7248088" cy="47146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153DE321-CCBE-41A3-9B91-3522F3306A39}"/>
              </a:ext>
            </a:extLst>
          </p:cNvPr>
          <p:cNvGrpSpPr/>
          <p:nvPr/>
        </p:nvGrpSpPr>
        <p:grpSpPr>
          <a:xfrm>
            <a:off x="172740" y="5826112"/>
            <a:ext cx="4123896" cy="884233"/>
            <a:chOff x="219614" y="2193430"/>
            <a:chExt cx="3652778" cy="1416960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E90B2E7B-3018-4779-8620-DAD18ACE8DCE}"/>
                </a:ext>
              </a:extLst>
            </p:cNvPr>
            <p:cNvSpPr/>
            <p:nvPr/>
          </p:nvSpPr>
          <p:spPr>
            <a:xfrm>
              <a:off x="219614" y="2193430"/>
              <a:ext cx="3652778" cy="1416960"/>
            </a:xfrm>
            <a:prstGeom prst="roundRect">
              <a:avLst/>
            </a:prstGeom>
            <a:solidFill>
              <a:srgbClr val="3AABC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: Rounded Corners 4">
              <a:extLst>
                <a:ext uri="{FF2B5EF4-FFF2-40B4-BE49-F238E27FC236}">
                  <a16:creationId xmlns:a16="http://schemas.microsoft.com/office/drawing/2014/main" id="{EBD35EB7-6AF0-48B1-9178-36C28C3A669C}"/>
                </a:ext>
              </a:extLst>
            </p:cNvPr>
            <p:cNvSpPr txBox="1"/>
            <p:nvPr/>
          </p:nvSpPr>
          <p:spPr>
            <a:xfrm>
              <a:off x="288784" y="2262601"/>
              <a:ext cx="3514438" cy="1278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213" tIns="0" rIns="116213" bIns="0" numCol="1" spcCol="1270" anchor="ctr" anchorCtr="0">
              <a:noAutofit/>
            </a:bodyPr>
            <a:lstStyle/>
            <a:p>
              <a:pPr marL="0" lvl="0" indent="0" algn="just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bg-BG" sz="2000" kern="1200" dirty="0"/>
                <a:t>При процедурите чрез подбор по ос 3, обявени през 2021-22 г., се прилагат </a:t>
              </a:r>
              <a:r>
                <a:rPr lang="bg-BG" sz="2000" kern="1200" dirty="0">
                  <a:solidFill>
                    <a:srgbClr val="FF0000"/>
                  </a:solidFill>
                </a:rPr>
                <a:t>само опростени разходи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FDDCA0-84CB-49F5-A8BD-CE674808B8C8}"/>
              </a:ext>
            </a:extLst>
          </p:cNvPr>
          <p:cNvGrpSpPr/>
          <p:nvPr/>
        </p:nvGrpSpPr>
        <p:grpSpPr>
          <a:xfrm>
            <a:off x="172740" y="1659524"/>
            <a:ext cx="4123896" cy="857879"/>
            <a:chOff x="343825" y="1173700"/>
            <a:chExt cx="3495328" cy="1918800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61F15D14-DDCF-4D58-ADC5-6898AE4F687A}"/>
                </a:ext>
              </a:extLst>
            </p:cNvPr>
            <p:cNvSpPr/>
            <p:nvPr/>
          </p:nvSpPr>
          <p:spPr>
            <a:xfrm>
              <a:off x="343825" y="1173700"/>
              <a:ext cx="3495328" cy="1918800"/>
            </a:xfrm>
            <a:prstGeom prst="roundRect">
              <a:avLst/>
            </a:prstGeom>
            <a:solidFill>
              <a:srgbClr val="3AABC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: Rounded Corners 4">
              <a:extLst>
                <a:ext uri="{FF2B5EF4-FFF2-40B4-BE49-F238E27FC236}">
                  <a16:creationId xmlns:a16="http://schemas.microsoft.com/office/drawing/2014/main" id="{D2EFF8A0-AAB7-443B-B5FC-F9E072A8C855}"/>
                </a:ext>
              </a:extLst>
            </p:cNvPr>
            <p:cNvSpPr txBox="1"/>
            <p:nvPr/>
          </p:nvSpPr>
          <p:spPr>
            <a:xfrm>
              <a:off x="477712" y="1246891"/>
              <a:ext cx="3307992" cy="17314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213" tIns="0" rIns="116213" bIns="0" numCol="1" spcCol="1270" anchor="ctr" anchorCtr="0">
              <a:noAutofit/>
            </a:bodyPr>
            <a:lstStyle/>
            <a:p>
              <a:pPr marL="0" lvl="0" indent="0" algn="just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bg-BG" sz="2200" b="1" kern="1200" dirty="0"/>
                <a:t>ОВР - общо около </a:t>
              </a:r>
              <a:r>
                <a:rPr lang="bg-BG" sz="2200" b="1" kern="1200" dirty="0">
                  <a:solidFill>
                    <a:srgbClr val="C00000"/>
                  </a:solidFill>
                </a:rPr>
                <a:t>60 %</a:t>
              </a:r>
              <a:r>
                <a:rPr lang="bg-BG" sz="2200" b="1" kern="1200" dirty="0"/>
                <a:t> от договорените средства</a:t>
              </a:r>
            </a:p>
          </p:txBody>
        </p:sp>
      </p:grp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0D0205B2-8FF0-4096-942D-DDF305ECB7FB}"/>
              </a:ext>
            </a:extLst>
          </p:cNvPr>
          <p:cNvGraphicFramePr/>
          <p:nvPr/>
        </p:nvGraphicFramePr>
        <p:xfrm>
          <a:off x="0" y="2560567"/>
          <a:ext cx="4437186" cy="3086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913839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991402"/>
            <a:ext cx="12192000" cy="47805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500" b="1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Информация за проведени писмени процедури </a:t>
            </a: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845295" y="1727263"/>
            <a:ext cx="10678161" cy="4995753"/>
          </a:xfrm>
          <a:prstGeom prst="rect">
            <a:avLst/>
          </a:prstGeom>
        </p:spPr>
        <p:txBody>
          <a:bodyPr tIns="0" b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Horizontal Scroll 5"/>
          <p:cNvSpPr/>
          <p:nvPr/>
        </p:nvSpPr>
        <p:spPr>
          <a:xfrm>
            <a:off x="349135" y="1436793"/>
            <a:ext cx="11468396" cy="365125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Писмена процедура – м. Септември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2022 г., проведена в периода 08.09.2022 г. – 23.09.2022 г.</a:t>
            </a:r>
          </a:p>
        </p:txBody>
      </p:sp>
      <p:sp>
        <p:nvSpPr>
          <p:cNvPr id="7" name="Pentagon 6"/>
          <p:cNvSpPr/>
          <p:nvPr/>
        </p:nvSpPr>
        <p:spPr>
          <a:xfrm>
            <a:off x="499105" y="1904074"/>
            <a:ext cx="5466339" cy="2733240"/>
          </a:xfrm>
          <a:prstGeom prst="homePlat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Изменение на Методология и критерии за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подбор на операция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„Обща и допълнителна подкрепа за личностно развитие в училищното образование”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Приоритет 1 „Приобщаващо образование и образователна интеграция“ и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Методология и критерии за подбор на операция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„Модернизиране на професионалното образование и обучение“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Приоритет 3 „Връзка на образованието с пазара на труда“ по Програма „Образование“ 2021-2027 г. 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lowchart: Process 7"/>
          <p:cNvSpPr/>
          <p:nvPr/>
        </p:nvSpPr>
        <p:spPr>
          <a:xfrm>
            <a:off x="6134883" y="1845116"/>
            <a:ext cx="5599047" cy="2792198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Разширяване обхвата и включването в операциите на всички частни училища, вписани в регистъра на институциите в системата на предучилищното и училищното образование съгласно Закона за предучилищно и </a:t>
            </a:r>
            <a:r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училищно образование (ЗПУО), </a:t>
            </a: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 не само тези, които са включени в системата на държавното финансиране съгласно чл. 10 от ЗПУО и Наредбата за финансиране на институциите в предучилищното и училищно образование и презициране на текстове, свързани със Закона за управление на средствата от Европейските фондове при споделено управление.</a:t>
            </a:r>
            <a:endParaRPr kumimoji="0" lang="bg-BG" sz="15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Horizontal Scroll 9"/>
          <p:cNvSpPr/>
          <p:nvPr/>
        </p:nvSpPr>
        <p:spPr>
          <a:xfrm>
            <a:off x="349135" y="4738989"/>
            <a:ext cx="11553088" cy="55758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Писмена процедура – м. Октомври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2022 г.,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проведена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периода 18.10.202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bg-BG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– 01.11.2022 г.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36202" y="5345762"/>
            <a:ext cx="5597727" cy="113393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Увеличаване на бюджета със 2 026 846,59 лв. и свързаното с това увеличаване целевата стойност на индикатор „Ученици, участващи в дейности по практическо обучение в реална работна среда“ с 2 283.</a:t>
            </a:r>
            <a:endParaRPr kumimoji="0" lang="bg-BG" sz="15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Pentagon 12"/>
          <p:cNvSpPr/>
          <p:nvPr/>
        </p:nvSpPr>
        <p:spPr>
          <a:xfrm>
            <a:off x="450933" y="5350240"/>
            <a:ext cx="5558561" cy="1064690"/>
          </a:xfrm>
          <a:prstGeom prst="homePlate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Изменение на Методология и критерии за подбор на операция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„Ученически практики - 2“ </a:t>
            </a:r>
            <a:r>
              <a:rPr kumimoji="0" lang="ru-RU" sz="16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 Приоритетна ос 2 „Образование и учене през целия живот“ на ОПНОИР</a:t>
            </a:r>
            <a:endParaRPr kumimoji="0" lang="bg-BG" sz="160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755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8908"/>
            <a:ext cx="12192000" cy="47805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Представяне на информация за изпълнение на Програма „Образование“ 2021-2027 г. </a:t>
            </a:r>
            <a:endParaRPr kumimoji="0" lang="bg-BG" sz="25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id="{19A54AD5-CA59-428B-B6BF-99D122E00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420000">
            <a:off x="11601740" y="2853504"/>
            <a:ext cx="501333" cy="501333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7BA8C9D-0ED3-45F6-B7E8-92203F0CD3C4}"/>
              </a:ext>
            </a:extLst>
          </p:cNvPr>
          <p:cNvSpPr txBox="1"/>
          <p:nvPr/>
        </p:nvSpPr>
        <p:spPr>
          <a:xfrm rot="21420000">
            <a:off x="133140" y="3656474"/>
            <a:ext cx="3728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30.09.2022 </a:t>
            </a:r>
            <a:r>
              <a:rPr kumimoji="0" lang="bg-BG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г.</a:t>
            </a:r>
            <a:endParaRPr kumimoji="0" lang="en-UY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12CA63F-EE45-4403-B44D-9BEF8C472555}"/>
              </a:ext>
            </a:extLst>
          </p:cNvPr>
          <p:cNvGrpSpPr/>
          <p:nvPr/>
        </p:nvGrpSpPr>
        <p:grpSpPr>
          <a:xfrm>
            <a:off x="-2904" y="2586233"/>
            <a:ext cx="12194903" cy="4089203"/>
            <a:chOff x="-2904" y="1936399"/>
            <a:chExt cx="12194903" cy="473903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93136026-4A89-43BF-89A1-608D7DF4698C}"/>
                </a:ext>
              </a:extLst>
            </p:cNvPr>
            <p:cNvGrpSpPr/>
            <p:nvPr/>
          </p:nvGrpSpPr>
          <p:grpSpPr>
            <a:xfrm>
              <a:off x="-2904" y="1936399"/>
              <a:ext cx="12194903" cy="4739038"/>
              <a:chOff x="-10367" y="1305302"/>
              <a:chExt cx="12194903" cy="3839553"/>
            </a:xfrm>
          </p:grpSpPr>
          <p:sp>
            <p:nvSpPr>
              <p:cNvPr id="17" name="Freeform 81">
                <a:extLst>
                  <a:ext uri="{FF2B5EF4-FFF2-40B4-BE49-F238E27FC236}">
                    <a16:creationId xmlns:a16="http://schemas.microsoft.com/office/drawing/2014/main" id="{B2A547F5-9E33-4CA0-8315-7763F7D4C904}"/>
                  </a:ext>
                </a:extLst>
              </p:cNvPr>
              <p:cNvSpPr/>
              <p:nvPr/>
            </p:nvSpPr>
            <p:spPr>
              <a:xfrm rot="10800000">
                <a:off x="3656750" y="1305302"/>
                <a:ext cx="8527786" cy="1449048"/>
              </a:xfrm>
              <a:custGeom>
                <a:avLst/>
                <a:gdLst>
                  <a:gd name="connsiteX0" fmla="*/ 0 w 8479171"/>
                  <a:gd name="connsiteY0" fmla="*/ 1285306 h 1285306"/>
                  <a:gd name="connsiteX1" fmla="*/ 0 w 8479171"/>
                  <a:gd name="connsiteY1" fmla="*/ 418987 h 1285306"/>
                  <a:gd name="connsiteX2" fmla="*/ 8128166 w 8479171"/>
                  <a:gd name="connsiteY2" fmla="*/ 794 h 1285306"/>
                  <a:gd name="connsiteX3" fmla="*/ 8471795 w 8479171"/>
                  <a:gd name="connsiteY3" fmla="*/ 102285 h 1285306"/>
                  <a:gd name="connsiteX4" fmla="*/ 8479171 w 8479171"/>
                  <a:gd name="connsiteY4" fmla="*/ 125908 h 1285306"/>
                  <a:gd name="connsiteX5" fmla="*/ 8476889 w 8479171"/>
                  <a:gd name="connsiteY5" fmla="*/ 160315 h 1285306"/>
                  <a:gd name="connsiteX6" fmla="*/ 8312141 w 8479171"/>
                  <a:gd name="connsiteY6" fmla="*/ 268261 h 1285306"/>
                  <a:gd name="connsiteX7" fmla="*/ 7935401 w 8479171"/>
                  <a:gd name="connsiteY7" fmla="*/ 333217 h 1285306"/>
                  <a:gd name="connsiteX8" fmla="*/ 7788083 w 8479171"/>
                  <a:gd name="connsiteY8" fmla="*/ 393097 h 1285306"/>
                  <a:gd name="connsiteX9" fmla="*/ 7760651 w 8479171"/>
                  <a:gd name="connsiteY9" fmla="*/ 464230 h 1285306"/>
                  <a:gd name="connsiteX10" fmla="*/ 7786260 w 8479171"/>
                  <a:gd name="connsiteY10" fmla="*/ 909774 h 1285306"/>
                  <a:gd name="connsiteX11" fmla="*/ 7763193 w 8479171"/>
                  <a:gd name="connsiteY11" fmla="*/ 910974 h 1285306"/>
                  <a:gd name="connsiteX12" fmla="*/ 5950001 w 8479171"/>
                  <a:gd name="connsiteY12" fmla="*/ 999989 h 1285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479171" h="1285306">
                    <a:moveTo>
                      <a:pt x="0" y="1285306"/>
                    </a:moveTo>
                    <a:lnTo>
                      <a:pt x="0" y="418987"/>
                    </a:lnTo>
                    <a:lnTo>
                      <a:pt x="8128166" y="794"/>
                    </a:lnTo>
                    <a:cubicBezTo>
                      <a:pt x="8336805" y="-6204"/>
                      <a:pt x="8431555" y="33555"/>
                      <a:pt x="8471795" y="102285"/>
                    </a:cubicBezTo>
                    <a:lnTo>
                      <a:pt x="8479171" y="125908"/>
                    </a:lnTo>
                    <a:lnTo>
                      <a:pt x="8476889" y="160315"/>
                    </a:lnTo>
                    <a:cubicBezTo>
                      <a:pt x="8458409" y="253551"/>
                      <a:pt x="8365722" y="254224"/>
                      <a:pt x="8312141" y="268261"/>
                    </a:cubicBezTo>
                    <a:lnTo>
                      <a:pt x="7935401" y="333217"/>
                    </a:lnTo>
                    <a:cubicBezTo>
                      <a:pt x="7861896" y="345874"/>
                      <a:pt x="7816331" y="368268"/>
                      <a:pt x="7788083" y="393097"/>
                    </a:cubicBezTo>
                    <a:lnTo>
                      <a:pt x="7760651" y="464230"/>
                    </a:lnTo>
                    <a:lnTo>
                      <a:pt x="7786260" y="909774"/>
                    </a:lnTo>
                    <a:lnTo>
                      <a:pt x="7763193" y="910974"/>
                    </a:lnTo>
                    <a:lnTo>
                      <a:pt x="5950001" y="99998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Freeform 87">
                <a:extLst>
                  <a:ext uri="{FF2B5EF4-FFF2-40B4-BE49-F238E27FC236}">
                    <a16:creationId xmlns:a16="http://schemas.microsoft.com/office/drawing/2014/main" id="{EF15C309-C07C-45BB-BFC3-D8DD3380F167}"/>
                  </a:ext>
                </a:extLst>
              </p:cNvPr>
              <p:cNvSpPr/>
              <p:nvPr/>
            </p:nvSpPr>
            <p:spPr>
              <a:xfrm rot="10800000">
                <a:off x="3952631" y="3637344"/>
                <a:ext cx="8222693" cy="1507511"/>
              </a:xfrm>
              <a:custGeom>
                <a:avLst/>
                <a:gdLst>
                  <a:gd name="connsiteX0" fmla="*/ 0 w 8222693"/>
                  <a:gd name="connsiteY0" fmla="*/ 1273007 h 1273007"/>
                  <a:gd name="connsiteX1" fmla="*/ 0 w 8222693"/>
                  <a:gd name="connsiteY1" fmla="*/ 405791 h 1273007"/>
                  <a:gd name="connsiteX2" fmla="*/ 7871688 w 8222693"/>
                  <a:gd name="connsiteY2" fmla="*/ 794 h 1273007"/>
                  <a:gd name="connsiteX3" fmla="*/ 8215317 w 8222693"/>
                  <a:gd name="connsiteY3" fmla="*/ 102285 h 1273007"/>
                  <a:gd name="connsiteX4" fmla="*/ 8222693 w 8222693"/>
                  <a:gd name="connsiteY4" fmla="*/ 125908 h 1273007"/>
                  <a:gd name="connsiteX5" fmla="*/ 8220411 w 8222693"/>
                  <a:gd name="connsiteY5" fmla="*/ 160315 h 1273007"/>
                  <a:gd name="connsiteX6" fmla="*/ 8055663 w 8222693"/>
                  <a:gd name="connsiteY6" fmla="*/ 268261 h 1273007"/>
                  <a:gd name="connsiteX7" fmla="*/ 7678923 w 8222693"/>
                  <a:gd name="connsiteY7" fmla="*/ 333217 h 1273007"/>
                  <a:gd name="connsiteX8" fmla="*/ 7531605 w 8222693"/>
                  <a:gd name="connsiteY8" fmla="*/ 393097 h 1273007"/>
                  <a:gd name="connsiteX9" fmla="*/ 7504173 w 8222693"/>
                  <a:gd name="connsiteY9" fmla="*/ 464230 h 1273007"/>
                  <a:gd name="connsiteX10" fmla="*/ 7529782 w 8222693"/>
                  <a:gd name="connsiteY10" fmla="*/ 909774 h 1273007"/>
                  <a:gd name="connsiteX11" fmla="*/ 7506715 w 8222693"/>
                  <a:gd name="connsiteY11" fmla="*/ 910974 h 1273007"/>
                  <a:gd name="connsiteX12" fmla="*/ 5693523 w 8222693"/>
                  <a:gd name="connsiteY12" fmla="*/ 999989 h 12730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222693" h="1273007">
                    <a:moveTo>
                      <a:pt x="0" y="1273007"/>
                    </a:moveTo>
                    <a:lnTo>
                      <a:pt x="0" y="405791"/>
                    </a:lnTo>
                    <a:lnTo>
                      <a:pt x="7871688" y="794"/>
                    </a:lnTo>
                    <a:cubicBezTo>
                      <a:pt x="8080327" y="-6204"/>
                      <a:pt x="8175077" y="33555"/>
                      <a:pt x="8215317" y="102285"/>
                    </a:cubicBezTo>
                    <a:lnTo>
                      <a:pt x="8222693" y="125908"/>
                    </a:lnTo>
                    <a:lnTo>
                      <a:pt x="8220411" y="160315"/>
                    </a:lnTo>
                    <a:cubicBezTo>
                      <a:pt x="8201931" y="253551"/>
                      <a:pt x="8109244" y="254224"/>
                      <a:pt x="8055663" y="268261"/>
                    </a:cubicBezTo>
                    <a:lnTo>
                      <a:pt x="7678923" y="333217"/>
                    </a:lnTo>
                    <a:cubicBezTo>
                      <a:pt x="7605418" y="345874"/>
                      <a:pt x="7559853" y="368268"/>
                      <a:pt x="7531605" y="393097"/>
                    </a:cubicBezTo>
                    <a:lnTo>
                      <a:pt x="7504173" y="464230"/>
                    </a:lnTo>
                    <a:lnTo>
                      <a:pt x="7529782" y="909774"/>
                    </a:lnTo>
                    <a:lnTo>
                      <a:pt x="7506715" y="910974"/>
                    </a:lnTo>
                    <a:lnTo>
                      <a:pt x="5693523" y="999989"/>
                    </a:lnTo>
                    <a:close/>
                  </a:path>
                </a:pathLst>
              </a:custGeom>
              <a:solidFill>
                <a:srgbClr val="37A76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Freeform 86">
                <a:extLst>
                  <a:ext uri="{FF2B5EF4-FFF2-40B4-BE49-F238E27FC236}">
                    <a16:creationId xmlns:a16="http://schemas.microsoft.com/office/drawing/2014/main" id="{B4CF66CD-BCFF-491C-AE4A-23BA3D965CA2}"/>
                  </a:ext>
                </a:extLst>
              </p:cNvPr>
              <p:cNvSpPr/>
              <p:nvPr/>
            </p:nvSpPr>
            <p:spPr>
              <a:xfrm rot="10800000">
                <a:off x="3824138" y="2459667"/>
                <a:ext cx="8345356" cy="1507512"/>
              </a:xfrm>
              <a:custGeom>
                <a:avLst/>
                <a:gdLst>
                  <a:gd name="connsiteX0" fmla="*/ 0 w 8345356"/>
                  <a:gd name="connsiteY0" fmla="*/ 1278889 h 1278889"/>
                  <a:gd name="connsiteX1" fmla="*/ 0 w 8345356"/>
                  <a:gd name="connsiteY1" fmla="*/ 412102 h 1278889"/>
                  <a:gd name="connsiteX2" fmla="*/ 7994351 w 8345356"/>
                  <a:gd name="connsiteY2" fmla="*/ 794 h 1278889"/>
                  <a:gd name="connsiteX3" fmla="*/ 8337980 w 8345356"/>
                  <a:gd name="connsiteY3" fmla="*/ 102285 h 1278889"/>
                  <a:gd name="connsiteX4" fmla="*/ 8345356 w 8345356"/>
                  <a:gd name="connsiteY4" fmla="*/ 125908 h 1278889"/>
                  <a:gd name="connsiteX5" fmla="*/ 8343074 w 8345356"/>
                  <a:gd name="connsiteY5" fmla="*/ 160315 h 1278889"/>
                  <a:gd name="connsiteX6" fmla="*/ 8178326 w 8345356"/>
                  <a:gd name="connsiteY6" fmla="*/ 268261 h 1278889"/>
                  <a:gd name="connsiteX7" fmla="*/ 7801586 w 8345356"/>
                  <a:gd name="connsiteY7" fmla="*/ 333217 h 1278889"/>
                  <a:gd name="connsiteX8" fmla="*/ 7654268 w 8345356"/>
                  <a:gd name="connsiteY8" fmla="*/ 393097 h 1278889"/>
                  <a:gd name="connsiteX9" fmla="*/ 7626836 w 8345356"/>
                  <a:gd name="connsiteY9" fmla="*/ 464230 h 1278889"/>
                  <a:gd name="connsiteX10" fmla="*/ 7652445 w 8345356"/>
                  <a:gd name="connsiteY10" fmla="*/ 909774 h 1278889"/>
                  <a:gd name="connsiteX11" fmla="*/ 7629378 w 8345356"/>
                  <a:gd name="connsiteY11" fmla="*/ 910974 h 1278889"/>
                  <a:gd name="connsiteX12" fmla="*/ 5816186 w 8345356"/>
                  <a:gd name="connsiteY12" fmla="*/ 999989 h 12788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345356" h="1278889">
                    <a:moveTo>
                      <a:pt x="0" y="1278889"/>
                    </a:moveTo>
                    <a:lnTo>
                      <a:pt x="0" y="412102"/>
                    </a:lnTo>
                    <a:lnTo>
                      <a:pt x="7994351" y="794"/>
                    </a:lnTo>
                    <a:cubicBezTo>
                      <a:pt x="8202990" y="-6204"/>
                      <a:pt x="8297740" y="33555"/>
                      <a:pt x="8337980" y="102285"/>
                    </a:cubicBezTo>
                    <a:lnTo>
                      <a:pt x="8345356" y="125908"/>
                    </a:lnTo>
                    <a:lnTo>
                      <a:pt x="8343074" y="160315"/>
                    </a:lnTo>
                    <a:cubicBezTo>
                      <a:pt x="8324594" y="253551"/>
                      <a:pt x="8231907" y="254224"/>
                      <a:pt x="8178326" y="268261"/>
                    </a:cubicBezTo>
                    <a:lnTo>
                      <a:pt x="7801586" y="333217"/>
                    </a:lnTo>
                    <a:cubicBezTo>
                      <a:pt x="7728081" y="345874"/>
                      <a:pt x="7682516" y="368268"/>
                      <a:pt x="7654268" y="393097"/>
                    </a:cubicBezTo>
                    <a:lnTo>
                      <a:pt x="7626836" y="464230"/>
                    </a:lnTo>
                    <a:lnTo>
                      <a:pt x="7652445" y="909774"/>
                    </a:lnTo>
                    <a:lnTo>
                      <a:pt x="7629378" y="910974"/>
                    </a:lnTo>
                    <a:lnTo>
                      <a:pt x="5816186" y="999989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Freeform 126">
                <a:extLst>
                  <a:ext uri="{FF2B5EF4-FFF2-40B4-BE49-F238E27FC236}">
                    <a16:creationId xmlns:a16="http://schemas.microsoft.com/office/drawing/2014/main" id="{F121F7EB-98A1-4B26-82F5-D2FBA5B91127}"/>
                  </a:ext>
                </a:extLst>
              </p:cNvPr>
              <p:cNvSpPr/>
              <p:nvPr/>
            </p:nvSpPr>
            <p:spPr>
              <a:xfrm>
                <a:off x="3634744" y="2389722"/>
                <a:ext cx="795966" cy="502164"/>
              </a:xfrm>
              <a:custGeom>
                <a:avLst/>
                <a:gdLst>
                  <a:gd name="connsiteX0" fmla="*/ 75923 w 800307"/>
                  <a:gd name="connsiteY0" fmla="*/ 524888 h 585348"/>
                  <a:gd name="connsiteX1" fmla="*/ 80527 w 800307"/>
                  <a:gd name="connsiteY1" fmla="*/ 533079 h 585348"/>
                  <a:gd name="connsiteX2" fmla="*/ 132580 w 800307"/>
                  <a:gd name="connsiteY2" fmla="*/ 575710 h 585348"/>
                  <a:gd name="connsiteX3" fmla="*/ 156597 w 800307"/>
                  <a:gd name="connsiteY3" fmla="*/ 584652 h 585348"/>
                  <a:gd name="connsiteX4" fmla="*/ 156235 w 800307"/>
                  <a:gd name="connsiteY4" fmla="*/ 585335 h 585348"/>
                  <a:gd name="connsiteX5" fmla="*/ 80035 w 800307"/>
                  <a:gd name="connsiteY5" fmla="*/ 534064 h 585348"/>
                  <a:gd name="connsiteX6" fmla="*/ 438302 w 800307"/>
                  <a:gd name="connsiteY6" fmla="*/ 0 h 585348"/>
                  <a:gd name="connsiteX7" fmla="*/ 489610 w 800307"/>
                  <a:gd name="connsiteY7" fmla="*/ 1135 h 585348"/>
                  <a:gd name="connsiteX8" fmla="*/ 492912 w 800307"/>
                  <a:gd name="connsiteY8" fmla="*/ 2046 h 585348"/>
                  <a:gd name="connsiteX9" fmla="*/ 609578 w 800307"/>
                  <a:gd name="connsiteY9" fmla="*/ 13045 h 585348"/>
                  <a:gd name="connsiteX10" fmla="*/ 800307 w 800307"/>
                  <a:gd name="connsiteY10" fmla="*/ 147409 h 585348"/>
                  <a:gd name="connsiteX11" fmla="*/ 609578 w 800307"/>
                  <a:gd name="connsiteY11" fmla="*/ 281774 h 585348"/>
                  <a:gd name="connsiteX12" fmla="*/ 530484 w 800307"/>
                  <a:gd name="connsiteY12" fmla="*/ 289230 h 585348"/>
                  <a:gd name="connsiteX13" fmla="*/ 527710 w 800307"/>
                  <a:gd name="connsiteY13" fmla="*/ 290060 h 585348"/>
                  <a:gd name="connsiteX14" fmla="*/ 232838 w 800307"/>
                  <a:gd name="connsiteY14" fmla="*/ 346730 h 585348"/>
                  <a:gd name="connsiteX15" fmla="*/ 215190 w 800307"/>
                  <a:gd name="connsiteY15" fmla="*/ 356690 h 585348"/>
                  <a:gd name="connsiteX16" fmla="*/ 209785 w 800307"/>
                  <a:gd name="connsiteY16" fmla="*/ 357293 h 585348"/>
                  <a:gd name="connsiteX17" fmla="*/ 61440 w 800307"/>
                  <a:gd name="connsiteY17" fmla="*/ 480873 h 585348"/>
                  <a:gd name="connsiteX18" fmla="*/ 65044 w 800307"/>
                  <a:gd name="connsiteY18" fmla="*/ 500611 h 585348"/>
                  <a:gd name="connsiteX19" fmla="*/ 54635 w 800307"/>
                  <a:gd name="connsiteY19" fmla="*/ 477385 h 585348"/>
                  <a:gd name="connsiteX20" fmla="*/ 660 w 800307"/>
                  <a:gd name="connsiteY20" fmla="*/ 20185 h 585348"/>
                  <a:gd name="connsiteX21" fmla="*/ 438302 w 800307"/>
                  <a:gd name="connsiteY21" fmla="*/ 0 h 585348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32580 w 800307"/>
                  <a:gd name="connsiteY2" fmla="*/ 575710 h 584652"/>
                  <a:gd name="connsiteX3" fmla="*/ 156597 w 800307"/>
                  <a:gd name="connsiteY3" fmla="*/ 584652 h 584652"/>
                  <a:gd name="connsiteX4" fmla="*/ 80035 w 800307"/>
                  <a:gd name="connsiteY4" fmla="*/ 534064 h 584652"/>
                  <a:gd name="connsiteX5" fmla="*/ 75923 w 800307"/>
                  <a:gd name="connsiteY5" fmla="*/ 524888 h 584652"/>
                  <a:gd name="connsiteX6" fmla="*/ 438302 w 800307"/>
                  <a:gd name="connsiteY6" fmla="*/ 0 h 584652"/>
                  <a:gd name="connsiteX7" fmla="*/ 489610 w 800307"/>
                  <a:gd name="connsiteY7" fmla="*/ 1135 h 584652"/>
                  <a:gd name="connsiteX8" fmla="*/ 492912 w 800307"/>
                  <a:gd name="connsiteY8" fmla="*/ 2046 h 584652"/>
                  <a:gd name="connsiteX9" fmla="*/ 609578 w 800307"/>
                  <a:gd name="connsiteY9" fmla="*/ 13045 h 584652"/>
                  <a:gd name="connsiteX10" fmla="*/ 800307 w 800307"/>
                  <a:gd name="connsiteY10" fmla="*/ 147409 h 584652"/>
                  <a:gd name="connsiteX11" fmla="*/ 609578 w 800307"/>
                  <a:gd name="connsiteY11" fmla="*/ 281774 h 584652"/>
                  <a:gd name="connsiteX12" fmla="*/ 530484 w 800307"/>
                  <a:gd name="connsiteY12" fmla="*/ 289230 h 584652"/>
                  <a:gd name="connsiteX13" fmla="*/ 527710 w 800307"/>
                  <a:gd name="connsiteY13" fmla="*/ 290060 h 584652"/>
                  <a:gd name="connsiteX14" fmla="*/ 232838 w 800307"/>
                  <a:gd name="connsiteY14" fmla="*/ 346730 h 584652"/>
                  <a:gd name="connsiteX15" fmla="*/ 215190 w 800307"/>
                  <a:gd name="connsiteY15" fmla="*/ 356690 h 584652"/>
                  <a:gd name="connsiteX16" fmla="*/ 209785 w 800307"/>
                  <a:gd name="connsiteY16" fmla="*/ 357293 h 584652"/>
                  <a:gd name="connsiteX17" fmla="*/ 61440 w 800307"/>
                  <a:gd name="connsiteY17" fmla="*/ 480873 h 584652"/>
                  <a:gd name="connsiteX18" fmla="*/ 65044 w 800307"/>
                  <a:gd name="connsiteY18" fmla="*/ 500611 h 584652"/>
                  <a:gd name="connsiteX19" fmla="*/ 54635 w 800307"/>
                  <a:gd name="connsiteY19" fmla="*/ 477385 h 584652"/>
                  <a:gd name="connsiteX20" fmla="*/ 660 w 800307"/>
                  <a:gd name="connsiteY20" fmla="*/ 20185 h 584652"/>
                  <a:gd name="connsiteX21" fmla="*/ 438302 w 800307"/>
                  <a:gd name="connsiteY21" fmla="*/ 0 h 584652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56597 w 800307"/>
                  <a:gd name="connsiteY2" fmla="*/ 584652 h 584652"/>
                  <a:gd name="connsiteX3" fmla="*/ 80035 w 800307"/>
                  <a:gd name="connsiteY3" fmla="*/ 534064 h 584652"/>
                  <a:gd name="connsiteX4" fmla="*/ 75923 w 800307"/>
                  <a:gd name="connsiteY4" fmla="*/ 524888 h 584652"/>
                  <a:gd name="connsiteX5" fmla="*/ 438302 w 800307"/>
                  <a:gd name="connsiteY5" fmla="*/ 0 h 584652"/>
                  <a:gd name="connsiteX6" fmla="*/ 489610 w 800307"/>
                  <a:gd name="connsiteY6" fmla="*/ 1135 h 584652"/>
                  <a:gd name="connsiteX7" fmla="*/ 492912 w 800307"/>
                  <a:gd name="connsiteY7" fmla="*/ 2046 h 584652"/>
                  <a:gd name="connsiteX8" fmla="*/ 609578 w 800307"/>
                  <a:gd name="connsiteY8" fmla="*/ 13045 h 584652"/>
                  <a:gd name="connsiteX9" fmla="*/ 800307 w 800307"/>
                  <a:gd name="connsiteY9" fmla="*/ 147409 h 584652"/>
                  <a:gd name="connsiteX10" fmla="*/ 609578 w 800307"/>
                  <a:gd name="connsiteY10" fmla="*/ 281774 h 584652"/>
                  <a:gd name="connsiteX11" fmla="*/ 530484 w 800307"/>
                  <a:gd name="connsiteY11" fmla="*/ 289230 h 584652"/>
                  <a:gd name="connsiteX12" fmla="*/ 527710 w 800307"/>
                  <a:gd name="connsiteY12" fmla="*/ 290060 h 584652"/>
                  <a:gd name="connsiteX13" fmla="*/ 232838 w 800307"/>
                  <a:gd name="connsiteY13" fmla="*/ 346730 h 584652"/>
                  <a:gd name="connsiteX14" fmla="*/ 215190 w 800307"/>
                  <a:gd name="connsiteY14" fmla="*/ 356690 h 584652"/>
                  <a:gd name="connsiteX15" fmla="*/ 209785 w 800307"/>
                  <a:gd name="connsiteY15" fmla="*/ 357293 h 584652"/>
                  <a:gd name="connsiteX16" fmla="*/ 61440 w 800307"/>
                  <a:gd name="connsiteY16" fmla="*/ 480873 h 584652"/>
                  <a:gd name="connsiteX17" fmla="*/ 65044 w 800307"/>
                  <a:gd name="connsiteY17" fmla="*/ 500611 h 584652"/>
                  <a:gd name="connsiteX18" fmla="*/ 54635 w 800307"/>
                  <a:gd name="connsiteY18" fmla="*/ 477385 h 584652"/>
                  <a:gd name="connsiteX19" fmla="*/ 660 w 800307"/>
                  <a:gd name="connsiteY19" fmla="*/ 20185 h 584652"/>
                  <a:gd name="connsiteX20" fmla="*/ 438302 w 800307"/>
                  <a:gd name="connsiteY20" fmla="*/ 0 h 584652"/>
                  <a:gd name="connsiteX0" fmla="*/ 75923 w 800307"/>
                  <a:gd name="connsiteY0" fmla="*/ 524888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75923 w 800307"/>
                  <a:gd name="connsiteY3" fmla="*/ 524888 h 534757"/>
                  <a:gd name="connsiteX4" fmla="*/ 438302 w 800307"/>
                  <a:gd name="connsiteY4" fmla="*/ 0 h 534757"/>
                  <a:gd name="connsiteX5" fmla="*/ 489610 w 800307"/>
                  <a:gd name="connsiteY5" fmla="*/ 1135 h 534757"/>
                  <a:gd name="connsiteX6" fmla="*/ 492912 w 800307"/>
                  <a:gd name="connsiteY6" fmla="*/ 2046 h 534757"/>
                  <a:gd name="connsiteX7" fmla="*/ 609578 w 800307"/>
                  <a:gd name="connsiteY7" fmla="*/ 13045 h 534757"/>
                  <a:gd name="connsiteX8" fmla="*/ 800307 w 800307"/>
                  <a:gd name="connsiteY8" fmla="*/ 147409 h 534757"/>
                  <a:gd name="connsiteX9" fmla="*/ 609578 w 800307"/>
                  <a:gd name="connsiteY9" fmla="*/ 281774 h 534757"/>
                  <a:gd name="connsiteX10" fmla="*/ 530484 w 800307"/>
                  <a:gd name="connsiteY10" fmla="*/ 289230 h 534757"/>
                  <a:gd name="connsiteX11" fmla="*/ 527710 w 800307"/>
                  <a:gd name="connsiteY11" fmla="*/ 290060 h 534757"/>
                  <a:gd name="connsiteX12" fmla="*/ 232838 w 800307"/>
                  <a:gd name="connsiteY12" fmla="*/ 346730 h 534757"/>
                  <a:gd name="connsiteX13" fmla="*/ 215190 w 800307"/>
                  <a:gd name="connsiteY13" fmla="*/ 356690 h 534757"/>
                  <a:gd name="connsiteX14" fmla="*/ 209785 w 800307"/>
                  <a:gd name="connsiteY14" fmla="*/ 357293 h 534757"/>
                  <a:gd name="connsiteX15" fmla="*/ 61440 w 800307"/>
                  <a:gd name="connsiteY15" fmla="*/ 480873 h 534757"/>
                  <a:gd name="connsiteX16" fmla="*/ 65044 w 800307"/>
                  <a:gd name="connsiteY16" fmla="*/ 500611 h 534757"/>
                  <a:gd name="connsiteX17" fmla="*/ 54635 w 800307"/>
                  <a:gd name="connsiteY17" fmla="*/ 477385 h 534757"/>
                  <a:gd name="connsiteX18" fmla="*/ 660 w 800307"/>
                  <a:gd name="connsiteY18" fmla="*/ 20185 h 534757"/>
                  <a:gd name="connsiteX19" fmla="*/ 438302 w 800307"/>
                  <a:gd name="connsiteY19" fmla="*/ 0 h 534757"/>
                  <a:gd name="connsiteX0" fmla="*/ 80035 w 800307"/>
                  <a:gd name="connsiteY0" fmla="*/ 534064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438302 w 800307"/>
                  <a:gd name="connsiteY3" fmla="*/ 0 h 534757"/>
                  <a:gd name="connsiteX4" fmla="*/ 489610 w 800307"/>
                  <a:gd name="connsiteY4" fmla="*/ 1135 h 534757"/>
                  <a:gd name="connsiteX5" fmla="*/ 492912 w 800307"/>
                  <a:gd name="connsiteY5" fmla="*/ 2046 h 534757"/>
                  <a:gd name="connsiteX6" fmla="*/ 609578 w 800307"/>
                  <a:gd name="connsiteY6" fmla="*/ 13045 h 534757"/>
                  <a:gd name="connsiteX7" fmla="*/ 800307 w 800307"/>
                  <a:gd name="connsiteY7" fmla="*/ 147409 h 534757"/>
                  <a:gd name="connsiteX8" fmla="*/ 609578 w 800307"/>
                  <a:gd name="connsiteY8" fmla="*/ 281774 h 534757"/>
                  <a:gd name="connsiteX9" fmla="*/ 530484 w 800307"/>
                  <a:gd name="connsiteY9" fmla="*/ 289230 h 534757"/>
                  <a:gd name="connsiteX10" fmla="*/ 527710 w 800307"/>
                  <a:gd name="connsiteY10" fmla="*/ 290060 h 534757"/>
                  <a:gd name="connsiteX11" fmla="*/ 232838 w 800307"/>
                  <a:gd name="connsiteY11" fmla="*/ 346730 h 534757"/>
                  <a:gd name="connsiteX12" fmla="*/ 215190 w 800307"/>
                  <a:gd name="connsiteY12" fmla="*/ 356690 h 534757"/>
                  <a:gd name="connsiteX13" fmla="*/ 209785 w 800307"/>
                  <a:gd name="connsiteY13" fmla="*/ 357293 h 534757"/>
                  <a:gd name="connsiteX14" fmla="*/ 61440 w 800307"/>
                  <a:gd name="connsiteY14" fmla="*/ 480873 h 534757"/>
                  <a:gd name="connsiteX15" fmla="*/ 65044 w 800307"/>
                  <a:gd name="connsiteY15" fmla="*/ 500611 h 534757"/>
                  <a:gd name="connsiteX16" fmla="*/ 54635 w 800307"/>
                  <a:gd name="connsiteY16" fmla="*/ 477385 h 534757"/>
                  <a:gd name="connsiteX17" fmla="*/ 660 w 800307"/>
                  <a:gd name="connsiteY17" fmla="*/ 20185 h 534757"/>
                  <a:gd name="connsiteX18" fmla="*/ 438302 w 800307"/>
                  <a:gd name="connsiteY18" fmla="*/ 0 h 534757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209785 w 800307"/>
                  <a:gd name="connsiteY10" fmla="*/ 357293 h 500611"/>
                  <a:gd name="connsiteX11" fmla="*/ 61440 w 800307"/>
                  <a:gd name="connsiteY11" fmla="*/ 480873 h 500611"/>
                  <a:gd name="connsiteX12" fmla="*/ 65044 w 800307"/>
                  <a:gd name="connsiteY12" fmla="*/ 500611 h 500611"/>
                  <a:gd name="connsiteX13" fmla="*/ 54635 w 800307"/>
                  <a:gd name="connsiteY13" fmla="*/ 477385 h 500611"/>
                  <a:gd name="connsiteX14" fmla="*/ 660 w 800307"/>
                  <a:gd name="connsiteY14" fmla="*/ 20185 h 500611"/>
                  <a:gd name="connsiteX15" fmla="*/ 438302 w 800307"/>
                  <a:gd name="connsiteY15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61440 w 800307"/>
                  <a:gd name="connsiteY10" fmla="*/ 480873 h 500611"/>
                  <a:gd name="connsiteX11" fmla="*/ 65044 w 800307"/>
                  <a:gd name="connsiteY11" fmla="*/ 500611 h 500611"/>
                  <a:gd name="connsiteX12" fmla="*/ 54635 w 800307"/>
                  <a:gd name="connsiteY12" fmla="*/ 477385 h 500611"/>
                  <a:gd name="connsiteX13" fmla="*/ 660 w 800307"/>
                  <a:gd name="connsiteY13" fmla="*/ 20185 h 500611"/>
                  <a:gd name="connsiteX14" fmla="*/ 438302 w 800307"/>
                  <a:gd name="connsiteY14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0780 w 799647"/>
                  <a:gd name="connsiteY9" fmla="*/ 480873 h 500611"/>
                  <a:gd name="connsiteX10" fmla="*/ 64384 w 799647"/>
                  <a:gd name="connsiteY10" fmla="*/ 500611 h 500611"/>
                  <a:gd name="connsiteX11" fmla="*/ 0 w 799647"/>
                  <a:gd name="connsiteY11" fmla="*/ 20185 h 500611"/>
                  <a:gd name="connsiteX12" fmla="*/ 437642 w 799647"/>
                  <a:gd name="connsiteY12" fmla="*/ 0 h 500611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232178 w 799647"/>
                  <a:gd name="connsiteY7" fmla="*/ 346730 h 500611"/>
                  <a:gd name="connsiteX8" fmla="*/ 64384 w 799647"/>
                  <a:gd name="connsiteY8" fmla="*/ 500611 h 500611"/>
                  <a:gd name="connsiteX9" fmla="*/ 0 w 799647"/>
                  <a:gd name="connsiteY9" fmla="*/ 20185 h 500611"/>
                  <a:gd name="connsiteX10" fmla="*/ 437642 w 799647"/>
                  <a:gd name="connsiteY10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232178 w 799647"/>
                  <a:gd name="connsiteY6" fmla="*/ 346730 h 500611"/>
                  <a:gd name="connsiteX7" fmla="*/ 64384 w 799647"/>
                  <a:gd name="connsiteY7" fmla="*/ 500611 h 500611"/>
                  <a:gd name="connsiteX8" fmla="*/ 0 w 799647"/>
                  <a:gd name="connsiteY8" fmla="*/ 20185 h 500611"/>
                  <a:gd name="connsiteX9" fmla="*/ 437642 w 799647"/>
                  <a:gd name="connsiteY9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608918 w 799647"/>
                  <a:gd name="connsiteY2" fmla="*/ 13045 h 500611"/>
                  <a:gd name="connsiteX3" fmla="*/ 799647 w 799647"/>
                  <a:gd name="connsiteY3" fmla="*/ 147409 h 500611"/>
                  <a:gd name="connsiteX4" fmla="*/ 608918 w 799647"/>
                  <a:gd name="connsiteY4" fmla="*/ 281774 h 500611"/>
                  <a:gd name="connsiteX5" fmla="*/ 232178 w 799647"/>
                  <a:gd name="connsiteY5" fmla="*/ 346730 h 500611"/>
                  <a:gd name="connsiteX6" fmla="*/ 64384 w 799647"/>
                  <a:gd name="connsiteY6" fmla="*/ 500611 h 500611"/>
                  <a:gd name="connsiteX7" fmla="*/ 0 w 799647"/>
                  <a:gd name="connsiteY7" fmla="*/ 20185 h 500611"/>
                  <a:gd name="connsiteX8" fmla="*/ 437642 w 799647"/>
                  <a:gd name="connsiteY8" fmla="*/ 0 h 500611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111 h 500722"/>
                  <a:gd name="connsiteX1" fmla="*/ 608918 w 799647"/>
                  <a:gd name="connsiteY1" fmla="*/ 13156 h 500722"/>
                  <a:gd name="connsiteX2" fmla="*/ 799647 w 799647"/>
                  <a:gd name="connsiteY2" fmla="*/ 147520 h 500722"/>
                  <a:gd name="connsiteX3" fmla="*/ 608918 w 799647"/>
                  <a:gd name="connsiteY3" fmla="*/ 281885 h 500722"/>
                  <a:gd name="connsiteX4" fmla="*/ 232178 w 799647"/>
                  <a:gd name="connsiteY4" fmla="*/ 346841 h 500722"/>
                  <a:gd name="connsiteX5" fmla="*/ 64384 w 799647"/>
                  <a:gd name="connsiteY5" fmla="*/ 500722 h 500722"/>
                  <a:gd name="connsiteX6" fmla="*/ 0 w 799647"/>
                  <a:gd name="connsiteY6" fmla="*/ 20296 h 500722"/>
                  <a:gd name="connsiteX7" fmla="*/ 437642 w 799647"/>
                  <a:gd name="connsiteY7" fmla="*/ 111 h 500722"/>
                  <a:gd name="connsiteX0" fmla="*/ 437642 w 799669"/>
                  <a:gd name="connsiteY0" fmla="*/ 0 h 500611"/>
                  <a:gd name="connsiteX1" fmla="*/ 618443 w 799669"/>
                  <a:gd name="connsiteY1" fmla="*/ 3520 h 500611"/>
                  <a:gd name="connsiteX2" fmla="*/ 799647 w 799669"/>
                  <a:gd name="connsiteY2" fmla="*/ 147409 h 500611"/>
                  <a:gd name="connsiteX3" fmla="*/ 608918 w 799669"/>
                  <a:gd name="connsiteY3" fmla="*/ 281774 h 500611"/>
                  <a:gd name="connsiteX4" fmla="*/ 232178 w 799669"/>
                  <a:gd name="connsiteY4" fmla="*/ 346730 h 500611"/>
                  <a:gd name="connsiteX5" fmla="*/ 64384 w 799669"/>
                  <a:gd name="connsiteY5" fmla="*/ 500611 h 500611"/>
                  <a:gd name="connsiteX6" fmla="*/ 0 w 799669"/>
                  <a:gd name="connsiteY6" fmla="*/ 20185 h 500611"/>
                  <a:gd name="connsiteX7" fmla="*/ 437642 w 799669"/>
                  <a:gd name="connsiteY7" fmla="*/ 0 h 500611"/>
                  <a:gd name="connsiteX0" fmla="*/ 437642 w 799679"/>
                  <a:gd name="connsiteY0" fmla="*/ 0 h 500611"/>
                  <a:gd name="connsiteX1" fmla="*/ 618443 w 799679"/>
                  <a:gd name="connsiteY1" fmla="*/ 3520 h 500611"/>
                  <a:gd name="connsiteX2" fmla="*/ 799647 w 799679"/>
                  <a:gd name="connsiteY2" fmla="*/ 147409 h 500611"/>
                  <a:gd name="connsiteX3" fmla="*/ 608918 w 799679"/>
                  <a:gd name="connsiteY3" fmla="*/ 281774 h 500611"/>
                  <a:gd name="connsiteX4" fmla="*/ 232178 w 799679"/>
                  <a:gd name="connsiteY4" fmla="*/ 346730 h 500611"/>
                  <a:gd name="connsiteX5" fmla="*/ 64384 w 799679"/>
                  <a:gd name="connsiteY5" fmla="*/ 500611 h 500611"/>
                  <a:gd name="connsiteX6" fmla="*/ 0 w 799679"/>
                  <a:gd name="connsiteY6" fmla="*/ 20185 h 500611"/>
                  <a:gd name="connsiteX7" fmla="*/ 437642 w 799679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801156"/>
                  <a:gd name="connsiteY0" fmla="*/ 2101 h 502712"/>
                  <a:gd name="connsiteX1" fmla="*/ 659718 w 801156"/>
                  <a:gd name="connsiteY1" fmla="*/ 15146 h 502712"/>
                  <a:gd name="connsiteX2" fmla="*/ 799647 w 801156"/>
                  <a:gd name="connsiteY2" fmla="*/ 149510 h 502712"/>
                  <a:gd name="connsiteX3" fmla="*/ 608918 w 801156"/>
                  <a:gd name="connsiteY3" fmla="*/ 283875 h 502712"/>
                  <a:gd name="connsiteX4" fmla="*/ 232178 w 801156"/>
                  <a:gd name="connsiteY4" fmla="*/ 348831 h 502712"/>
                  <a:gd name="connsiteX5" fmla="*/ 64384 w 801156"/>
                  <a:gd name="connsiteY5" fmla="*/ 502712 h 502712"/>
                  <a:gd name="connsiteX6" fmla="*/ 0 w 801156"/>
                  <a:gd name="connsiteY6" fmla="*/ 22286 h 502712"/>
                  <a:gd name="connsiteX7" fmla="*/ 437642 w 801156"/>
                  <a:gd name="connsiteY7" fmla="*/ 2101 h 502712"/>
                  <a:gd name="connsiteX0" fmla="*/ 437642 w 800875"/>
                  <a:gd name="connsiteY0" fmla="*/ 2101 h 502712"/>
                  <a:gd name="connsiteX1" fmla="*/ 659718 w 800875"/>
                  <a:gd name="connsiteY1" fmla="*/ 15146 h 502712"/>
                  <a:gd name="connsiteX2" fmla="*/ 799647 w 800875"/>
                  <a:gd name="connsiteY2" fmla="*/ 149510 h 502712"/>
                  <a:gd name="connsiteX3" fmla="*/ 608918 w 800875"/>
                  <a:gd name="connsiteY3" fmla="*/ 283875 h 502712"/>
                  <a:gd name="connsiteX4" fmla="*/ 232178 w 800875"/>
                  <a:gd name="connsiteY4" fmla="*/ 348831 h 502712"/>
                  <a:gd name="connsiteX5" fmla="*/ 64384 w 800875"/>
                  <a:gd name="connsiteY5" fmla="*/ 502712 h 502712"/>
                  <a:gd name="connsiteX6" fmla="*/ 0 w 800875"/>
                  <a:gd name="connsiteY6" fmla="*/ 22286 h 502712"/>
                  <a:gd name="connsiteX7" fmla="*/ 437642 w 800875"/>
                  <a:gd name="connsiteY7" fmla="*/ 2101 h 502712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1553 h 502164"/>
                  <a:gd name="connsiteX1" fmla="*/ 659718 w 800875"/>
                  <a:gd name="connsiteY1" fmla="*/ 14598 h 502164"/>
                  <a:gd name="connsiteX2" fmla="*/ 799647 w 800875"/>
                  <a:gd name="connsiteY2" fmla="*/ 148962 h 502164"/>
                  <a:gd name="connsiteX3" fmla="*/ 608918 w 800875"/>
                  <a:gd name="connsiteY3" fmla="*/ 283327 h 502164"/>
                  <a:gd name="connsiteX4" fmla="*/ 232178 w 800875"/>
                  <a:gd name="connsiteY4" fmla="*/ 348283 h 502164"/>
                  <a:gd name="connsiteX5" fmla="*/ 64384 w 800875"/>
                  <a:gd name="connsiteY5" fmla="*/ 502164 h 502164"/>
                  <a:gd name="connsiteX6" fmla="*/ 0 w 800875"/>
                  <a:gd name="connsiteY6" fmla="*/ 21738 h 502164"/>
                  <a:gd name="connsiteX7" fmla="*/ 437642 w 800875"/>
                  <a:gd name="connsiteY7" fmla="*/ 1553 h 502164"/>
                  <a:gd name="connsiteX0" fmla="*/ 437642 w 783951"/>
                  <a:gd name="connsiteY0" fmla="*/ 1553 h 502164"/>
                  <a:gd name="connsiteX1" fmla="*/ 659718 w 783951"/>
                  <a:gd name="connsiteY1" fmla="*/ 14598 h 502164"/>
                  <a:gd name="connsiteX2" fmla="*/ 782063 w 783951"/>
                  <a:gd name="connsiteY2" fmla="*/ 166546 h 502164"/>
                  <a:gd name="connsiteX3" fmla="*/ 608918 w 783951"/>
                  <a:gd name="connsiteY3" fmla="*/ 283327 h 502164"/>
                  <a:gd name="connsiteX4" fmla="*/ 232178 w 783951"/>
                  <a:gd name="connsiteY4" fmla="*/ 348283 h 502164"/>
                  <a:gd name="connsiteX5" fmla="*/ 64384 w 783951"/>
                  <a:gd name="connsiteY5" fmla="*/ 502164 h 502164"/>
                  <a:gd name="connsiteX6" fmla="*/ 0 w 783951"/>
                  <a:gd name="connsiteY6" fmla="*/ 21738 h 502164"/>
                  <a:gd name="connsiteX7" fmla="*/ 437642 w 783951"/>
                  <a:gd name="connsiteY7" fmla="*/ 1553 h 502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83951" h="502164">
                    <a:moveTo>
                      <a:pt x="437642" y="1553"/>
                    </a:moveTo>
                    <a:cubicBezTo>
                      <a:pt x="513784" y="-1507"/>
                      <a:pt x="577226" y="-1392"/>
                      <a:pt x="659718" y="14598"/>
                    </a:cubicBezTo>
                    <a:cubicBezTo>
                      <a:pt x="774027" y="48691"/>
                      <a:pt x="790530" y="121758"/>
                      <a:pt x="782063" y="166546"/>
                    </a:cubicBezTo>
                    <a:cubicBezTo>
                      <a:pt x="773596" y="211334"/>
                      <a:pt x="755927" y="258014"/>
                      <a:pt x="608918" y="283327"/>
                    </a:cubicBezTo>
                    <a:lnTo>
                      <a:pt x="232178" y="348283"/>
                    </a:lnTo>
                    <a:cubicBezTo>
                      <a:pt x="170942" y="364325"/>
                      <a:pt x="58630" y="362913"/>
                      <a:pt x="64384" y="502164"/>
                    </a:cubicBezTo>
                    <a:cubicBezTo>
                      <a:pt x="39748" y="497597"/>
                      <a:pt x="21461" y="181880"/>
                      <a:pt x="0" y="21738"/>
                    </a:cubicBezTo>
                    <a:cubicBezTo>
                      <a:pt x="5093" y="18960"/>
                      <a:pt x="294193" y="1596"/>
                      <a:pt x="437642" y="1553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85000">
                    <a:sysClr val="windowText" lastClr="000000">
                      <a:lumMod val="95000"/>
                      <a:lumOff val="5000"/>
                    </a:sysClr>
                  </a:gs>
                </a:gsLst>
                <a:lin ang="18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27">
                <a:extLst>
                  <a:ext uri="{FF2B5EF4-FFF2-40B4-BE49-F238E27FC236}">
                    <a16:creationId xmlns:a16="http://schemas.microsoft.com/office/drawing/2014/main" id="{6A84EE06-0C55-43C9-ACBE-2987DA26E1F7}"/>
                  </a:ext>
                </a:extLst>
              </p:cNvPr>
              <p:cNvSpPr/>
              <p:nvPr/>
            </p:nvSpPr>
            <p:spPr>
              <a:xfrm>
                <a:off x="3789642" y="3392746"/>
                <a:ext cx="795966" cy="502164"/>
              </a:xfrm>
              <a:custGeom>
                <a:avLst/>
                <a:gdLst>
                  <a:gd name="connsiteX0" fmla="*/ 75923 w 800307"/>
                  <a:gd name="connsiteY0" fmla="*/ 524888 h 585348"/>
                  <a:gd name="connsiteX1" fmla="*/ 80527 w 800307"/>
                  <a:gd name="connsiteY1" fmla="*/ 533079 h 585348"/>
                  <a:gd name="connsiteX2" fmla="*/ 132580 w 800307"/>
                  <a:gd name="connsiteY2" fmla="*/ 575710 h 585348"/>
                  <a:gd name="connsiteX3" fmla="*/ 156597 w 800307"/>
                  <a:gd name="connsiteY3" fmla="*/ 584652 h 585348"/>
                  <a:gd name="connsiteX4" fmla="*/ 156235 w 800307"/>
                  <a:gd name="connsiteY4" fmla="*/ 585335 h 585348"/>
                  <a:gd name="connsiteX5" fmla="*/ 80035 w 800307"/>
                  <a:gd name="connsiteY5" fmla="*/ 534064 h 585348"/>
                  <a:gd name="connsiteX6" fmla="*/ 438302 w 800307"/>
                  <a:gd name="connsiteY6" fmla="*/ 0 h 585348"/>
                  <a:gd name="connsiteX7" fmla="*/ 489610 w 800307"/>
                  <a:gd name="connsiteY7" fmla="*/ 1135 h 585348"/>
                  <a:gd name="connsiteX8" fmla="*/ 492912 w 800307"/>
                  <a:gd name="connsiteY8" fmla="*/ 2046 h 585348"/>
                  <a:gd name="connsiteX9" fmla="*/ 609578 w 800307"/>
                  <a:gd name="connsiteY9" fmla="*/ 13045 h 585348"/>
                  <a:gd name="connsiteX10" fmla="*/ 800307 w 800307"/>
                  <a:gd name="connsiteY10" fmla="*/ 147409 h 585348"/>
                  <a:gd name="connsiteX11" fmla="*/ 609578 w 800307"/>
                  <a:gd name="connsiteY11" fmla="*/ 281774 h 585348"/>
                  <a:gd name="connsiteX12" fmla="*/ 530484 w 800307"/>
                  <a:gd name="connsiteY12" fmla="*/ 289230 h 585348"/>
                  <a:gd name="connsiteX13" fmla="*/ 527710 w 800307"/>
                  <a:gd name="connsiteY13" fmla="*/ 290060 h 585348"/>
                  <a:gd name="connsiteX14" fmla="*/ 232838 w 800307"/>
                  <a:gd name="connsiteY14" fmla="*/ 346730 h 585348"/>
                  <a:gd name="connsiteX15" fmla="*/ 215190 w 800307"/>
                  <a:gd name="connsiteY15" fmla="*/ 356690 h 585348"/>
                  <a:gd name="connsiteX16" fmla="*/ 209785 w 800307"/>
                  <a:gd name="connsiteY16" fmla="*/ 357293 h 585348"/>
                  <a:gd name="connsiteX17" fmla="*/ 61440 w 800307"/>
                  <a:gd name="connsiteY17" fmla="*/ 480873 h 585348"/>
                  <a:gd name="connsiteX18" fmla="*/ 65044 w 800307"/>
                  <a:gd name="connsiteY18" fmla="*/ 500611 h 585348"/>
                  <a:gd name="connsiteX19" fmla="*/ 54635 w 800307"/>
                  <a:gd name="connsiteY19" fmla="*/ 477385 h 585348"/>
                  <a:gd name="connsiteX20" fmla="*/ 660 w 800307"/>
                  <a:gd name="connsiteY20" fmla="*/ 20185 h 585348"/>
                  <a:gd name="connsiteX21" fmla="*/ 438302 w 800307"/>
                  <a:gd name="connsiteY21" fmla="*/ 0 h 585348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32580 w 800307"/>
                  <a:gd name="connsiteY2" fmla="*/ 575710 h 584652"/>
                  <a:gd name="connsiteX3" fmla="*/ 156597 w 800307"/>
                  <a:gd name="connsiteY3" fmla="*/ 584652 h 584652"/>
                  <a:gd name="connsiteX4" fmla="*/ 80035 w 800307"/>
                  <a:gd name="connsiteY4" fmla="*/ 534064 h 584652"/>
                  <a:gd name="connsiteX5" fmla="*/ 75923 w 800307"/>
                  <a:gd name="connsiteY5" fmla="*/ 524888 h 584652"/>
                  <a:gd name="connsiteX6" fmla="*/ 438302 w 800307"/>
                  <a:gd name="connsiteY6" fmla="*/ 0 h 584652"/>
                  <a:gd name="connsiteX7" fmla="*/ 489610 w 800307"/>
                  <a:gd name="connsiteY7" fmla="*/ 1135 h 584652"/>
                  <a:gd name="connsiteX8" fmla="*/ 492912 w 800307"/>
                  <a:gd name="connsiteY8" fmla="*/ 2046 h 584652"/>
                  <a:gd name="connsiteX9" fmla="*/ 609578 w 800307"/>
                  <a:gd name="connsiteY9" fmla="*/ 13045 h 584652"/>
                  <a:gd name="connsiteX10" fmla="*/ 800307 w 800307"/>
                  <a:gd name="connsiteY10" fmla="*/ 147409 h 584652"/>
                  <a:gd name="connsiteX11" fmla="*/ 609578 w 800307"/>
                  <a:gd name="connsiteY11" fmla="*/ 281774 h 584652"/>
                  <a:gd name="connsiteX12" fmla="*/ 530484 w 800307"/>
                  <a:gd name="connsiteY12" fmla="*/ 289230 h 584652"/>
                  <a:gd name="connsiteX13" fmla="*/ 527710 w 800307"/>
                  <a:gd name="connsiteY13" fmla="*/ 290060 h 584652"/>
                  <a:gd name="connsiteX14" fmla="*/ 232838 w 800307"/>
                  <a:gd name="connsiteY14" fmla="*/ 346730 h 584652"/>
                  <a:gd name="connsiteX15" fmla="*/ 215190 w 800307"/>
                  <a:gd name="connsiteY15" fmla="*/ 356690 h 584652"/>
                  <a:gd name="connsiteX16" fmla="*/ 209785 w 800307"/>
                  <a:gd name="connsiteY16" fmla="*/ 357293 h 584652"/>
                  <a:gd name="connsiteX17" fmla="*/ 61440 w 800307"/>
                  <a:gd name="connsiteY17" fmla="*/ 480873 h 584652"/>
                  <a:gd name="connsiteX18" fmla="*/ 65044 w 800307"/>
                  <a:gd name="connsiteY18" fmla="*/ 500611 h 584652"/>
                  <a:gd name="connsiteX19" fmla="*/ 54635 w 800307"/>
                  <a:gd name="connsiteY19" fmla="*/ 477385 h 584652"/>
                  <a:gd name="connsiteX20" fmla="*/ 660 w 800307"/>
                  <a:gd name="connsiteY20" fmla="*/ 20185 h 584652"/>
                  <a:gd name="connsiteX21" fmla="*/ 438302 w 800307"/>
                  <a:gd name="connsiteY21" fmla="*/ 0 h 584652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56597 w 800307"/>
                  <a:gd name="connsiteY2" fmla="*/ 584652 h 584652"/>
                  <a:gd name="connsiteX3" fmla="*/ 80035 w 800307"/>
                  <a:gd name="connsiteY3" fmla="*/ 534064 h 584652"/>
                  <a:gd name="connsiteX4" fmla="*/ 75923 w 800307"/>
                  <a:gd name="connsiteY4" fmla="*/ 524888 h 584652"/>
                  <a:gd name="connsiteX5" fmla="*/ 438302 w 800307"/>
                  <a:gd name="connsiteY5" fmla="*/ 0 h 584652"/>
                  <a:gd name="connsiteX6" fmla="*/ 489610 w 800307"/>
                  <a:gd name="connsiteY6" fmla="*/ 1135 h 584652"/>
                  <a:gd name="connsiteX7" fmla="*/ 492912 w 800307"/>
                  <a:gd name="connsiteY7" fmla="*/ 2046 h 584652"/>
                  <a:gd name="connsiteX8" fmla="*/ 609578 w 800307"/>
                  <a:gd name="connsiteY8" fmla="*/ 13045 h 584652"/>
                  <a:gd name="connsiteX9" fmla="*/ 800307 w 800307"/>
                  <a:gd name="connsiteY9" fmla="*/ 147409 h 584652"/>
                  <a:gd name="connsiteX10" fmla="*/ 609578 w 800307"/>
                  <a:gd name="connsiteY10" fmla="*/ 281774 h 584652"/>
                  <a:gd name="connsiteX11" fmla="*/ 530484 w 800307"/>
                  <a:gd name="connsiteY11" fmla="*/ 289230 h 584652"/>
                  <a:gd name="connsiteX12" fmla="*/ 527710 w 800307"/>
                  <a:gd name="connsiteY12" fmla="*/ 290060 h 584652"/>
                  <a:gd name="connsiteX13" fmla="*/ 232838 w 800307"/>
                  <a:gd name="connsiteY13" fmla="*/ 346730 h 584652"/>
                  <a:gd name="connsiteX14" fmla="*/ 215190 w 800307"/>
                  <a:gd name="connsiteY14" fmla="*/ 356690 h 584652"/>
                  <a:gd name="connsiteX15" fmla="*/ 209785 w 800307"/>
                  <a:gd name="connsiteY15" fmla="*/ 357293 h 584652"/>
                  <a:gd name="connsiteX16" fmla="*/ 61440 w 800307"/>
                  <a:gd name="connsiteY16" fmla="*/ 480873 h 584652"/>
                  <a:gd name="connsiteX17" fmla="*/ 65044 w 800307"/>
                  <a:gd name="connsiteY17" fmla="*/ 500611 h 584652"/>
                  <a:gd name="connsiteX18" fmla="*/ 54635 w 800307"/>
                  <a:gd name="connsiteY18" fmla="*/ 477385 h 584652"/>
                  <a:gd name="connsiteX19" fmla="*/ 660 w 800307"/>
                  <a:gd name="connsiteY19" fmla="*/ 20185 h 584652"/>
                  <a:gd name="connsiteX20" fmla="*/ 438302 w 800307"/>
                  <a:gd name="connsiteY20" fmla="*/ 0 h 584652"/>
                  <a:gd name="connsiteX0" fmla="*/ 75923 w 800307"/>
                  <a:gd name="connsiteY0" fmla="*/ 524888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75923 w 800307"/>
                  <a:gd name="connsiteY3" fmla="*/ 524888 h 534757"/>
                  <a:gd name="connsiteX4" fmla="*/ 438302 w 800307"/>
                  <a:gd name="connsiteY4" fmla="*/ 0 h 534757"/>
                  <a:gd name="connsiteX5" fmla="*/ 489610 w 800307"/>
                  <a:gd name="connsiteY5" fmla="*/ 1135 h 534757"/>
                  <a:gd name="connsiteX6" fmla="*/ 492912 w 800307"/>
                  <a:gd name="connsiteY6" fmla="*/ 2046 h 534757"/>
                  <a:gd name="connsiteX7" fmla="*/ 609578 w 800307"/>
                  <a:gd name="connsiteY7" fmla="*/ 13045 h 534757"/>
                  <a:gd name="connsiteX8" fmla="*/ 800307 w 800307"/>
                  <a:gd name="connsiteY8" fmla="*/ 147409 h 534757"/>
                  <a:gd name="connsiteX9" fmla="*/ 609578 w 800307"/>
                  <a:gd name="connsiteY9" fmla="*/ 281774 h 534757"/>
                  <a:gd name="connsiteX10" fmla="*/ 530484 w 800307"/>
                  <a:gd name="connsiteY10" fmla="*/ 289230 h 534757"/>
                  <a:gd name="connsiteX11" fmla="*/ 527710 w 800307"/>
                  <a:gd name="connsiteY11" fmla="*/ 290060 h 534757"/>
                  <a:gd name="connsiteX12" fmla="*/ 232838 w 800307"/>
                  <a:gd name="connsiteY12" fmla="*/ 346730 h 534757"/>
                  <a:gd name="connsiteX13" fmla="*/ 215190 w 800307"/>
                  <a:gd name="connsiteY13" fmla="*/ 356690 h 534757"/>
                  <a:gd name="connsiteX14" fmla="*/ 209785 w 800307"/>
                  <a:gd name="connsiteY14" fmla="*/ 357293 h 534757"/>
                  <a:gd name="connsiteX15" fmla="*/ 61440 w 800307"/>
                  <a:gd name="connsiteY15" fmla="*/ 480873 h 534757"/>
                  <a:gd name="connsiteX16" fmla="*/ 65044 w 800307"/>
                  <a:gd name="connsiteY16" fmla="*/ 500611 h 534757"/>
                  <a:gd name="connsiteX17" fmla="*/ 54635 w 800307"/>
                  <a:gd name="connsiteY17" fmla="*/ 477385 h 534757"/>
                  <a:gd name="connsiteX18" fmla="*/ 660 w 800307"/>
                  <a:gd name="connsiteY18" fmla="*/ 20185 h 534757"/>
                  <a:gd name="connsiteX19" fmla="*/ 438302 w 800307"/>
                  <a:gd name="connsiteY19" fmla="*/ 0 h 534757"/>
                  <a:gd name="connsiteX0" fmla="*/ 80035 w 800307"/>
                  <a:gd name="connsiteY0" fmla="*/ 534064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438302 w 800307"/>
                  <a:gd name="connsiteY3" fmla="*/ 0 h 534757"/>
                  <a:gd name="connsiteX4" fmla="*/ 489610 w 800307"/>
                  <a:gd name="connsiteY4" fmla="*/ 1135 h 534757"/>
                  <a:gd name="connsiteX5" fmla="*/ 492912 w 800307"/>
                  <a:gd name="connsiteY5" fmla="*/ 2046 h 534757"/>
                  <a:gd name="connsiteX6" fmla="*/ 609578 w 800307"/>
                  <a:gd name="connsiteY6" fmla="*/ 13045 h 534757"/>
                  <a:gd name="connsiteX7" fmla="*/ 800307 w 800307"/>
                  <a:gd name="connsiteY7" fmla="*/ 147409 h 534757"/>
                  <a:gd name="connsiteX8" fmla="*/ 609578 w 800307"/>
                  <a:gd name="connsiteY8" fmla="*/ 281774 h 534757"/>
                  <a:gd name="connsiteX9" fmla="*/ 530484 w 800307"/>
                  <a:gd name="connsiteY9" fmla="*/ 289230 h 534757"/>
                  <a:gd name="connsiteX10" fmla="*/ 527710 w 800307"/>
                  <a:gd name="connsiteY10" fmla="*/ 290060 h 534757"/>
                  <a:gd name="connsiteX11" fmla="*/ 232838 w 800307"/>
                  <a:gd name="connsiteY11" fmla="*/ 346730 h 534757"/>
                  <a:gd name="connsiteX12" fmla="*/ 215190 w 800307"/>
                  <a:gd name="connsiteY12" fmla="*/ 356690 h 534757"/>
                  <a:gd name="connsiteX13" fmla="*/ 209785 w 800307"/>
                  <a:gd name="connsiteY13" fmla="*/ 357293 h 534757"/>
                  <a:gd name="connsiteX14" fmla="*/ 61440 w 800307"/>
                  <a:gd name="connsiteY14" fmla="*/ 480873 h 534757"/>
                  <a:gd name="connsiteX15" fmla="*/ 65044 w 800307"/>
                  <a:gd name="connsiteY15" fmla="*/ 500611 h 534757"/>
                  <a:gd name="connsiteX16" fmla="*/ 54635 w 800307"/>
                  <a:gd name="connsiteY16" fmla="*/ 477385 h 534757"/>
                  <a:gd name="connsiteX17" fmla="*/ 660 w 800307"/>
                  <a:gd name="connsiteY17" fmla="*/ 20185 h 534757"/>
                  <a:gd name="connsiteX18" fmla="*/ 438302 w 800307"/>
                  <a:gd name="connsiteY18" fmla="*/ 0 h 534757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209785 w 800307"/>
                  <a:gd name="connsiteY10" fmla="*/ 357293 h 500611"/>
                  <a:gd name="connsiteX11" fmla="*/ 61440 w 800307"/>
                  <a:gd name="connsiteY11" fmla="*/ 480873 h 500611"/>
                  <a:gd name="connsiteX12" fmla="*/ 65044 w 800307"/>
                  <a:gd name="connsiteY12" fmla="*/ 500611 h 500611"/>
                  <a:gd name="connsiteX13" fmla="*/ 54635 w 800307"/>
                  <a:gd name="connsiteY13" fmla="*/ 477385 h 500611"/>
                  <a:gd name="connsiteX14" fmla="*/ 660 w 800307"/>
                  <a:gd name="connsiteY14" fmla="*/ 20185 h 500611"/>
                  <a:gd name="connsiteX15" fmla="*/ 438302 w 800307"/>
                  <a:gd name="connsiteY15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61440 w 800307"/>
                  <a:gd name="connsiteY10" fmla="*/ 480873 h 500611"/>
                  <a:gd name="connsiteX11" fmla="*/ 65044 w 800307"/>
                  <a:gd name="connsiteY11" fmla="*/ 500611 h 500611"/>
                  <a:gd name="connsiteX12" fmla="*/ 54635 w 800307"/>
                  <a:gd name="connsiteY12" fmla="*/ 477385 h 500611"/>
                  <a:gd name="connsiteX13" fmla="*/ 660 w 800307"/>
                  <a:gd name="connsiteY13" fmla="*/ 20185 h 500611"/>
                  <a:gd name="connsiteX14" fmla="*/ 438302 w 800307"/>
                  <a:gd name="connsiteY14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0780 w 799647"/>
                  <a:gd name="connsiteY9" fmla="*/ 480873 h 500611"/>
                  <a:gd name="connsiteX10" fmla="*/ 64384 w 799647"/>
                  <a:gd name="connsiteY10" fmla="*/ 500611 h 500611"/>
                  <a:gd name="connsiteX11" fmla="*/ 0 w 799647"/>
                  <a:gd name="connsiteY11" fmla="*/ 20185 h 500611"/>
                  <a:gd name="connsiteX12" fmla="*/ 437642 w 799647"/>
                  <a:gd name="connsiteY12" fmla="*/ 0 h 500611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232178 w 799647"/>
                  <a:gd name="connsiteY7" fmla="*/ 346730 h 500611"/>
                  <a:gd name="connsiteX8" fmla="*/ 64384 w 799647"/>
                  <a:gd name="connsiteY8" fmla="*/ 500611 h 500611"/>
                  <a:gd name="connsiteX9" fmla="*/ 0 w 799647"/>
                  <a:gd name="connsiteY9" fmla="*/ 20185 h 500611"/>
                  <a:gd name="connsiteX10" fmla="*/ 437642 w 799647"/>
                  <a:gd name="connsiteY10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232178 w 799647"/>
                  <a:gd name="connsiteY6" fmla="*/ 346730 h 500611"/>
                  <a:gd name="connsiteX7" fmla="*/ 64384 w 799647"/>
                  <a:gd name="connsiteY7" fmla="*/ 500611 h 500611"/>
                  <a:gd name="connsiteX8" fmla="*/ 0 w 799647"/>
                  <a:gd name="connsiteY8" fmla="*/ 20185 h 500611"/>
                  <a:gd name="connsiteX9" fmla="*/ 437642 w 799647"/>
                  <a:gd name="connsiteY9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608918 w 799647"/>
                  <a:gd name="connsiteY2" fmla="*/ 13045 h 500611"/>
                  <a:gd name="connsiteX3" fmla="*/ 799647 w 799647"/>
                  <a:gd name="connsiteY3" fmla="*/ 147409 h 500611"/>
                  <a:gd name="connsiteX4" fmla="*/ 608918 w 799647"/>
                  <a:gd name="connsiteY4" fmla="*/ 281774 h 500611"/>
                  <a:gd name="connsiteX5" fmla="*/ 232178 w 799647"/>
                  <a:gd name="connsiteY5" fmla="*/ 346730 h 500611"/>
                  <a:gd name="connsiteX6" fmla="*/ 64384 w 799647"/>
                  <a:gd name="connsiteY6" fmla="*/ 500611 h 500611"/>
                  <a:gd name="connsiteX7" fmla="*/ 0 w 799647"/>
                  <a:gd name="connsiteY7" fmla="*/ 20185 h 500611"/>
                  <a:gd name="connsiteX8" fmla="*/ 437642 w 799647"/>
                  <a:gd name="connsiteY8" fmla="*/ 0 h 500611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111 h 500722"/>
                  <a:gd name="connsiteX1" fmla="*/ 608918 w 799647"/>
                  <a:gd name="connsiteY1" fmla="*/ 13156 h 500722"/>
                  <a:gd name="connsiteX2" fmla="*/ 799647 w 799647"/>
                  <a:gd name="connsiteY2" fmla="*/ 147520 h 500722"/>
                  <a:gd name="connsiteX3" fmla="*/ 608918 w 799647"/>
                  <a:gd name="connsiteY3" fmla="*/ 281885 h 500722"/>
                  <a:gd name="connsiteX4" fmla="*/ 232178 w 799647"/>
                  <a:gd name="connsiteY4" fmla="*/ 346841 h 500722"/>
                  <a:gd name="connsiteX5" fmla="*/ 64384 w 799647"/>
                  <a:gd name="connsiteY5" fmla="*/ 500722 h 500722"/>
                  <a:gd name="connsiteX6" fmla="*/ 0 w 799647"/>
                  <a:gd name="connsiteY6" fmla="*/ 20296 h 500722"/>
                  <a:gd name="connsiteX7" fmla="*/ 437642 w 799647"/>
                  <a:gd name="connsiteY7" fmla="*/ 111 h 500722"/>
                  <a:gd name="connsiteX0" fmla="*/ 437642 w 799669"/>
                  <a:gd name="connsiteY0" fmla="*/ 0 h 500611"/>
                  <a:gd name="connsiteX1" fmla="*/ 618443 w 799669"/>
                  <a:gd name="connsiteY1" fmla="*/ 3520 h 500611"/>
                  <a:gd name="connsiteX2" fmla="*/ 799647 w 799669"/>
                  <a:gd name="connsiteY2" fmla="*/ 147409 h 500611"/>
                  <a:gd name="connsiteX3" fmla="*/ 608918 w 799669"/>
                  <a:gd name="connsiteY3" fmla="*/ 281774 h 500611"/>
                  <a:gd name="connsiteX4" fmla="*/ 232178 w 799669"/>
                  <a:gd name="connsiteY4" fmla="*/ 346730 h 500611"/>
                  <a:gd name="connsiteX5" fmla="*/ 64384 w 799669"/>
                  <a:gd name="connsiteY5" fmla="*/ 500611 h 500611"/>
                  <a:gd name="connsiteX6" fmla="*/ 0 w 799669"/>
                  <a:gd name="connsiteY6" fmla="*/ 20185 h 500611"/>
                  <a:gd name="connsiteX7" fmla="*/ 437642 w 799669"/>
                  <a:gd name="connsiteY7" fmla="*/ 0 h 500611"/>
                  <a:gd name="connsiteX0" fmla="*/ 437642 w 799679"/>
                  <a:gd name="connsiteY0" fmla="*/ 0 h 500611"/>
                  <a:gd name="connsiteX1" fmla="*/ 618443 w 799679"/>
                  <a:gd name="connsiteY1" fmla="*/ 3520 h 500611"/>
                  <a:gd name="connsiteX2" fmla="*/ 799647 w 799679"/>
                  <a:gd name="connsiteY2" fmla="*/ 147409 h 500611"/>
                  <a:gd name="connsiteX3" fmla="*/ 608918 w 799679"/>
                  <a:gd name="connsiteY3" fmla="*/ 281774 h 500611"/>
                  <a:gd name="connsiteX4" fmla="*/ 232178 w 799679"/>
                  <a:gd name="connsiteY4" fmla="*/ 346730 h 500611"/>
                  <a:gd name="connsiteX5" fmla="*/ 64384 w 799679"/>
                  <a:gd name="connsiteY5" fmla="*/ 500611 h 500611"/>
                  <a:gd name="connsiteX6" fmla="*/ 0 w 799679"/>
                  <a:gd name="connsiteY6" fmla="*/ 20185 h 500611"/>
                  <a:gd name="connsiteX7" fmla="*/ 437642 w 799679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801156"/>
                  <a:gd name="connsiteY0" fmla="*/ 2101 h 502712"/>
                  <a:gd name="connsiteX1" fmla="*/ 659718 w 801156"/>
                  <a:gd name="connsiteY1" fmla="*/ 15146 h 502712"/>
                  <a:gd name="connsiteX2" fmla="*/ 799647 w 801156"/>
                  <a:gd name="connsiteY2" fmla="*/ 149510 h 502712"/>
                  <a:gd name="connsiteX3" fmla="*/ 608918 w 801156"/>
                  <a:gd name="connsiteY3" fmla="*/ 283875 h 502712"/>
                  <a:gd name="connsiteX4" fmla="*/ 232178 w 801156"/>
                  <a:gd name="connsiteY4" fmla="*/ 348831 h 502712"/>
                  <a:gd name="connsiteX5" fmla="*/ 64384 w 801156"/>
                  <a:gd name="connsiteY5" fmla="*/ 502712 h 502712"/>
                  <a:gd name="connsiteX6" fmla="*/ 0 w 801156"/>
                  <a:gd name="connsiteY6" fmla="*/ 22286 h 502712"/>
                  <a:gd name="connsiteX7" fmla="*/ 437642 w 801156"/>
                  <a:gd name="connsiteY7" fmla="*/ 2101 h 502712"/>
                  <a:gd name="connsiteX0" fmla="*/ 437642 w 800875"/>
                  <a:gd name="connsiteY0" fmla="*/ 2101 h 502712"/>
                  <a:gd name="connsiteX1" fmla="*/ 659718 w 800875"/>
                  <a:gd name="connsiteY1" fmla="*/ 15146 h 502712"/>
                  <a:gd name="connsiteX2" fmla="*/ 799647 w 800875"/>
                  <a:gd name="connsiteY2" fmla="*/ 149510 h 502712"/>
                  <a:gd name="connsiteX3" fmla="*/ 608918 w 800875"/>
                  <a:gd name="connsiteY3" fmla="*/ 283875 h 502712"/>
                  <a:gd name="connsiteX4" fmla="*/ 232178 w 800875"/>
                  <a:gd name="connsiteY4" fmla="*/ 348831 h 502712"/>
                  <a:gd name="connsiteX5" fmla="*/ 64384 w 800875"/>
                  <a:gd name="connsiteY5" fmla="*/ 502712 h 502712"/>
                  <a:gd name="connsiteX6" fmla="*/ 0 w 800875"/>
                  <a:gd name="connsiteY6" fmla="*/ 22286 h 502712"/>
                  <a:gd name="connsiteX7" fmla="*/ 437642 w 800875"/>
                  <a:gd name="connsiteY7" fmla="*/ 2101 h 502712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1553 h 502164"/>
                  <a:gd name="connsiteX1" fmla="*/ 659718 w 800875"/>
                  <a:gd name="connsiteY1" fmla="*/ 14598 h 502164"/>
                  <a:gd name="connsiteX2" fmla="*/ 799647 w 800875"/>
                  <a:gd name="connsiteY2" fmla="*/ 148962 h 502164"/>
                  <a:gd name="connsiteX3" fmla="*/ 608918 w 800875"/>
                  <a:gd name="connsiteY3" fmla="*/ 283327 h 502164"/>
                  <a:gd name="connsiteX4" fmla="*/ 232178 w 800875"/>
                  <a:gd name="connsiteY4" fmla="*/ 348283 h 502164"/>
                  <a:gd name="connsiteX5" fmla="*/ 64384 w 800875"/>
                  <a:gd name="connsiteY5" fmla="*/ 502164 h 502164"/>
                  <a:gd name="connsiteX6" fmla="*/ 0 w 800875"/>
                  <a:gd name="connsiteY6" fmla="*/ 21738 h 502164"/>
                  <a:gd name="connsiteX7" fmla="*/ 437642 w 800875"/>
                  <a:gd name="connsiteY7" fmla="*/ 1553 h 502164"/>
                  <a:gd name="connsiteX0" fmla="*/ 437642 w 783951"/>
                  <a:gd name="connsiteY0" fmla="*/ 1553 h 502164"/>
                  <a:gd name="connsiteX1" fmla="*/ 659718 w 783951"/>
                  <a:gd name="connsiteY1" fmla="*/ 14598 h 502164"/>
                  <a:gd name="connsiteX2" fmla="*/ 782063 w 783951"/>
                  <a:gd name="connsiteY2" fmla="*/ 166546 h 502164"/>
                  <a:gd name="connsiteX3" fmla="*/ 608918 w 783951"/>
                  <a:gd name="connsiteY3" fmla="*/ 283327 h 502164"/>
                  <a:gd name="connsiteX4" fmla="*/ 232178 w 783951"/>
                  <a:gd name="connsiteY4" fmla="*/ 348283 h 502164"/>
                  <a:gd name="connsiteX5" fmla="*/ 64384 w 783951"/>
                  <a:gd name="connsiteY5" fmla="*/ 502164 h 502164"/>
                  <a:gd name="connsiteX6" fmla="*/ 0 w 783951"/>
                  <a:gd name="connsiteY6" fmla="*/ 21738 h 502164"/>
                  <a:gd name="connsiteX7" fmla="*/ 437642 w 783951"/>
                  <a:gd name="connsiteY7" fmla="*/ 1553 h 502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83951" h="502164">
                    <a:moveTo>
                      <a:pt x="437642" y="1553"/>
                    </a:moveTo>
                    <a:cubicBezTo>
                      <a:pt x="513784" y="-1507"/>
                      <a:pt x="577226" y="-1392"/>
                      <a:pt x="659718" y="14598"/>
                    </a:cubicBezTo>
                    <a:cubicBezTo>
                      <a:pt x="774027" y="48691"/>
                      <a:pt x="790530" y="121758"/>
                      <a:pt x="782063" y="166546"/>
                    </a:cubicBezTo>
                    <a:cubicBezTo>
                      <a:pt x="773596" y="211334"/>
                      <a:pt x="755927" y="258014"/>
                      <a:pt x="608918" y="283327"/>
                    </a:cubicBezTo>
                    <a:lnTo>
                      <a:pt x="232178" y="348283"/>
                    </a:lnTo>
                    <a:cubicBezTo>
                      <a:pt x="170942" y="364325"/>
                      <a:pt x="58630" y="362913"/>
                      <a:pt x="64384" y="502164"/>
                    </a:cubicBezTo>
                    <a:cubicBezTo>
                      <a:pt x="39748" y="497597"/>
                      <a:pt x="21461" y="181880"/>
                      <a:pt x="0" y="21738"/>
                    </a:cubicBezTo>
                    <a:cubicBezTo>
                      <a:pt x="5093" y="18960"/>
                      <a:pt x="294193" y="1596"/>
                      <a:pt x="437642" y="1553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5">
                      <a:lumMod val="75000"/>
                    </a:schemeClr>
                  </a:gs>
                  <a:gs pos="85000">
                    <a:sysClr val="windowText" lastClr="000000">
                      <a:lumMod val="95000"/>
                      <a:lumOff val="5000"/>
                    </a:sysClr>
                  </a:gs>
                </a:gsLst>
                <a:lin ang="18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28">
                <a:extLst>
                  <a:ext uri="{FF2B5EF4-FFF2-40B4-BE49-F238E27FC236}">
                    <a16:creationId xmlns:a16="http://schemas.microsoft.com/office/drawing/2014/main" id="{AF867293-1CE6-4C81-AE30-7E11FCBDADD7}"/>
                  </a:ext>
                </a:extLst>
              </p:cNvPr>
              <p:cNvSpPr/>
              <p:nvPr/>
            </p:nvSpPr>
            <p:spPr>
              <a:xfrm>
                <a:off x="3908202" y="4534826"/>
                <a:ext cx="795966" cy="502164"/>
              </a:xfrm>
              <a:custGeom>
                <a:avLst/>
                <a:gdLst>
                  <a:gd name="connsiteX0" fmla="*/ 75923 w 800307"/>
                  <a:gd name="connsiteY0" fmla="*/ 524888 h 585348"/>
                  <a:gd name="connsiteX1" fmla="*/ 80527 w 800307"/>
                  <a:gd name="connsiteY1" fmla="*/ 533079 h 585348"/>
                  <a:gd name="connsiteX2" fmla="*/ 132580 w 800307"/>
                  <a:gd name="connsiteY2" fmla="*/ 575710 h 585348"/>
                  <a:gd name="connsiteX3" fmla="*/ 156597 w 800307"/>
                  <a:gd name="connsiteY3" fmla="*/ 584652 h 585348"/>
                  <a:gd name="connsiteX4" fmla="*/ 156235 w 800307"/>
                  <a:gd name="connsiteY4" fmla="*/ 585335 h 585348"/>
                  <a:gd name="connsiteX5" fmla="*/ 80035 w 800307"/>
                  <a:gd name="connsiteY5" fmla="*/ 534064 h 585348"/>
                  <a:gd name="connsiteX6" fmla="*/ 438302 w 800307"/>
                  <a:gd name="connsiteY6" fmla="*/ 0 h 585348"/>
                  <a:gd name="connsiteX7" fmla="*/ 489610 w 800307"/>
                  <a:gd name="connsiteY7" fmla="*/ 1135 h 585348"/>
                  <a:gd name="connsiteX8" fmla="*/ 492912 w 800307"/>
                  <a:gd name="connsiteY8" fmla="*/ 2046 h 585348"/>
                  <a:gd name="connsiteX9" fmla="*/ 609578 w 800307"/>
                  <a:gd name="connsiteY9" fmla="*/ 13045 h 585348"/>
                  <a:gd name="connsiteX10" fmla="*/ 800307 w 800307"/>
                  <a:gd name="connsiteY10" fmla="*/ 147409 h 585348"/>
                  <a:gd name="connsiteX11" fmla="*/ 609578 w 800307"/>
                  <a:gd name="connsiteY11" fmla="*/ 281774 h 585348"/>
                  <a:gd name="connsiteX12" fmla="*/ 530484 w 800307"/>
                  <a:gd name="connsiteY12" fmla="*/ 289230 h 585348"/>
                  <a:gd name="connsiteX13" fmla="*/ 527710 w 800307"/>
                  <a:gd name="connsiteY13" fmla="*/ 290060 h 585348"/>
                  <a:gd name="connsiteX14" fmla="*/ 232838 w 800307"/>
                  <a:gd name="connsiteY14" fmla="*/ 346730 h 585348"/>
                  <a:gd name="connsiteX15" fmla="*/ 215190 w 800307"/>
                  <a:gd name="connsiteY15" fmla="*/ 356690 h 585348"/>
                  <a:gd name="connsiteX16" fmla="*/ 209785 w 800307"/>
                  <a:gd name="connsiteY16" fmla="*/ 357293 h 585348"/>
                  <a:gd name="connsiteX17" fmla="*/ 61440 w 800307"/>
                  <a:gd name="connsiteY17" fmla="*/ 480873 h 585348"/>
                  <a:gd name="connsiteX18" fmla="*/ 65044 w 800307"/>
                  <a:gd name="connsiteY18" fmla="*/ 500611 h 585348"/>
                  <a:gd name="connsiteX19" fmla="*/ 54635 w 800307"/>
                  <a:gd name="connsiteY19" fmla="*/ 477385 h 585348"/>
                  <a:gd name="connsiteX20" fmla="*/ 660 w 800307"/>
                  <a:gd name="connsiteY20" fmla="*/ 20185 h 585348"/>
                  <a:gd name="connsiteX21" fmla="*/ 438302 w 800307"/>
                  <a:gd name="connsiteY21" fmla="*/ 0 h 585348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32580 w 800307"/>
                  <a:gd name="connsiteY2" fmla="*/ 575710 h 584652"/>
                  <a:gd name="connsiteX3" fmla="*/ 156597 w 800307"/>
                  <a:gd name="connsiteY3" fmla="*/ 584652 h 584652"/>
                  <a:gd name="connsiteX4" fmla="*/ 80035 w 800307"/>
                  <a:gd name="connsiteY4" fmla="*/ 534064 h 584652"/>
                  <a:gd name="connsiteX5" fmla="*/ 75923 w 800307"/>
                  <a:gd name="connsiteY5" fmla="*/ 524888 h 584652"/>
                  <a:gd name="connsiteX6" fmla="*/ 438302 w 800307"/>
                  <a:gd name="connsiteY6" fmla="*/ 0 h 584652"/>
                  <a:gd name="connsiteX7" fmla="*/ 489610 w 800307"/>
                  <a:gd name="connsiteY7" fmla="*/ 1135 h 584652"/>
                  <a:gd name="connsiteX8" fmla="*/ 492912 w 800307"/>
                  <a:gd name="connsiteY8" fmla="*/ 2046 h 584652"/>
                  <a:gd name="connsiteX9" fmla="*/ 609578 w 800307"/>
                  <a:gd name="connsiteY9" fmla="*/ 13045 h 584652"/>
                  <a:gd name="connsiteX10" fmla="*/ 800307 w 800307"/>
                  <a:gd name="connsiteY10" fmla="*/ 147409 h 584652"/>
                  <a:gd name="connsiteX11" fmla="*/ 609578 w 800307"/>
                  <a:gd name="connsiteY11" fmla="*/ 281774 h 584652"/>
                  <a:gd name="connsiteX12" fmla="*/ 530484 w 800307"/>
                  <a:gd name="connsiteY12" fmla="*/ 289230 h 584652"/>
                  <a:gd name="connsiteX13" fmla="*/ 527710 w 800307"/>
                  <a:gd name="connsiteY13" fmla="*/ 290060 h 584652"/>
                  <a:gd name="connsiteX14" fmla="*/ 232838 w 800307"/>
                  <a:gd name="connsiteY14" fmla="*/ 346730 h 584652"/>
                  <a:gd name="connsiteX15" fmla="*/ 215190 w 800307"/>
                  <a:gd name="connsiteY15" fmla="*/ 356690 h 584652"/>
                  <a:gd name="connsiteX16" fmla="*/ 209785 w 800307"/>
                  <a:gd name="connsiteY16" fmla="*/ 357293 h 584652"/>
                  <a:gd name="connsiteX17" fmla="*/ 61440 w 800307"/>
                  <a:gd name="connsiteY17" fmla="*/ 480873 h 584652"/>
                  <a:gd name="connsiteX18" fmla="*/ 65044 w 800307"/>
                  <a:gd name="connsiteY18" fmla="*/ 500611 h 584652"/>
                  <a:gd name="connsiteX19" fmla="*/ 54635 w 800307"/>
                  <a:gd name="connsiteY19" fmla="*/ 477385 h 584652"/>
                  <a:gd name="connsiteX20" fmla="*/ 660 w 800307"/>
                  <a:gd name="connsiteY20" fmla="*/ 20185 h 584652"/>
                  <a:gd name="connsiteX21" fmla="*/ 438302 w 800307"/>
                  <a:gd name="connsiteY21" fmla="*/ 0 h 584652"/>
                  <a:gd name="connsiteX0" fmla="*/ 75923 w 800307"/>
                  <a:gd name="connsiteY0" fmla="*/ 524888 h 584652"/>
                  <a:gd name="connsiteX1" fmla="*/ 80527 w 800307"/>
                  <a:gd name="connsiteY1" fmla="*/ 533079 h 584652"/>
                  <a:gd name="connsiteX2" fmla="*/ 156597 w 800307"/>
                  <a:gd name="connsiteY2" fmla="*/ 584652 h 584652"/>
                  <a:gd name="connsiteX3" fmla="*/ 80035 w 800307"/>
                  <a:gd name="connsiteY3" fmla="*/ 534064 h 584652"/>
                  <a:gd name="connsiteX4" fmla="*/ 75923 w 800307"/>
                  <a:gd name="connsiteY4" fmla="*/ 524888 h 584652"/>
                  <a:gd name="connsiteX5" fmla="*/ 438302 w 800307"/>
                  <a:gd name="connsiteY5" fmla="*/ 0 h 584652"/>
                  <a:gd name="connsiteX6" fmla="*/ 489610 w 800307"/>
                  <a:gd name="connsiteY6" fmla="*/ 1135 h 584652"/>
                  <a:gd name="connsiteX7" fmla="*/ 492912 w 800307"/>
                  <a:gd name="connsiteY7" fmla="*/ 2046 h 584652"/>
                  <a:gd name="connsiteX8" fmla="*/ 609578 w 800307"/>
                  <a:gd name="connsiteY8" fmla="*/ 13045 h 584652"/>
                  <a:gd name="connsiteX9" fmla="*/ 800307 w 800307"/>
                  <a:gd name="connsiteY9" fmla="*/ 147409 h 584652"/>
                  <a:gd name="connsiteX10" fmla="*/ 609578 w 800307"/>
                  <a:gd name="connsiteY10" fmla="*/ 281774 h 584652"/>
                  <a:gd name="connsiteX11" fmla="*/ 530484 w 800307"/>
                  <a:gd name="connsiteY11" fmla="*/ 289230 h 584652"/>
                  <a:gd name="connsiteX12" fmla="*/ 527710 w 800307"/>
                  <a:gd name="connsiteY12" fmla="*/ 290060 h 584652"/>
                  <a:gd name="connsiteX13" fmla="*/ 232838 w 800307"/>
                  <a:gd name="connsiteY13" fmla="*/ 346730 h 584652"/>
                  <a:gd name="connsiteX14" fmla="*/ 215190 w 800307"/>
                  <a:gd name="connsiteY14" fmla="*/ 356690 h 584652"/>
                  <a:gd name="connsiteX15" fmla="*/ 209785 w 800307"/>
                  <a:gd name="connsiteY15" fmla="*/ 357293 h 584652"/>
                  <a:gd name="connsiteX16" fmla="*/ 61440 w 800307"/>
                  <a:gd name="connsiteY16" fmla="*/ 480873 h 584652"/>
                  <a:gd name="connsiteX17" fmla="*/ 65044 w 800307"/>
                  <a:gd name="connsiteY17" fmla="*/ 500611 h 584652"/>
                  <a:gd name="connsiteX18" fmla="*/ 54635 w 800307"/>
                  <a:gd name="connsiteY18" fmla="*/ 477385 h 584652"/>
                  <a:gd name="connsiteX19" fmla="*/ 660 w 800307"/>
                  <a:gd name="connsiteY19" fmla="*/ 20185 h 584652"/>
                  <a:gd name="connsiteX20" fmla="*/ 438302 w 800307"/>
                  <a:gd name="connsiteY20" fmla="*/ 0 h 584652"/>
                  <a:gd name="connsiteX0" fmla="*/ 75923 w 800307"/>
                  <a:gd name="connsiteY0" fmla="*/ 524888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75923 w 800307"/>
                  <a:gd name="connsiteY3" fmla="*/ 524888 h 534757"/>
                  <a:gd name="connsiteX4" fmla="*/ 438302 w 800307"/>
                  <a:gd name="connsiteY4" fmla="*/ 0 h 534757"/>
                  <a:gd name="connsiteX5" fmla="*/ 489610 w 800307"/>
                  <a:gd name="connsiteY5" fmla="*/ 1135 h 534757"/>
                  <a:gd name="connsiteX6" fmla="*/ 492912 w 800307"/>
                  <a:gd name="connsiteY6" fmla="*/ 2046 h 534757"/>
                  <a:gd name="connsiteX7" fmla="*/ 609578 w 800307"/>
                  <a:gd name="connsiteY7" fmla="*/ 13045 h 534757"/>
                  <a:gd name="connsiteX8" fmla="*/ 800307 w 800307"/>
                  <a:gd name="connsiteY8" fmla="*/ 147409 h 534757"/>
                  <a:gd name="connsiteX9" fmla="*/ 609578 w 800307"/>
                  <a:gd name="connsiteY9" fmla="*/ 281774 h 534757"/>
                  <a:gd name="connsiteX10" fmla="*/ 530484 w 800307"/>
                  <a:gd name="connsiteY10" fmla="*/ 289230 h 534757"/>
                  <a:gd name="connsiteX11" fmla="*/ 527710 w 800307"/>
                  <a:gd name="connsiteY11" fmla="*/ 290060 h 534757"/>
                  <a:gd name="connsiteX12" fmla="*/ 232838 w 800307"/>
                  <a:gd name="connsiteY12" fmla="*/ 346730 h 534757"/>
                  <a:gd name="connsiteX13" fmla="*/ 215190 w 800307"/>
                  <a:gd name="connsiteY13" fmla="*/ 356690 h 534757"/>
                  <a:gd name="connsiteX14" fmla="*/ 209785 w 800307"/>
                  <a:gd name="connsiteY14" fmla="*/ 357293 h 534757"/>
                  <a:gd name="connsiteX15" fmla="*/ 61440 w 800307"/>
                  <a:gd name="connsiteY15" fmla="*/ 480873 h 534757"/>
                  <a:gd name="connsiteX16" fmla="*/ 65044 w 800307"/>
                  <a:gd name="connsiteY16" fmla="*/ 500611 h 534757"/>
                  <a:gd name="connsiteX17" fmla="*/ 54635 w 800307"/>
                  <a:gd name="connsiteY17" fmla="*/ 477385 h 534757"/>
                  <a:gd name="connsiteX18" fmla="*/ 660 w 800307"/>
                  <a:gd name="connsiteY18" fmla="*/ 20185 h 534757"/>
                  <a:gd name="connsiteX19" fmla="*/ 438302 w 800307"/>
                  <a:gd name="connsiteY19" fmla="*/ 0 h 534757"/>
                  <a:gd name="connsiteX0" fmla="*/ 80035 w 800307"/>
                  <a:gd name="connsiteY0" fmla="*/ 534064 h 534757"/>
                  <a:gd name="connsiteX1" fmla="*/ 80527 w 800307"/>
                  <a:gd name="connsiteY1" fmla="*/ 533079 h 534757"/>
                  <a:gd name="connsiteX2" fmla="*/ 80035 w 800307"/>
                  <a:gd name="connsiteY2" fmla="*/ 534064 h 534757"/>
                  <a:gd name="connsiteX3" fmla="*/ 438302 w 800307"/>
                  <a:gd name="connsiteY3" fmla="*/ 0 h 534757"/>
                  <a:gd name="connsiteX4" fmla="*/ 489610 w 800307"/>
                  <a:gd name="connsiteY4" fmla="*/ 1135 h 534757"/>
                  <a:gd name="connsiteX5" fmla="*/ 492912 w 800307"/>
                  <a:gd name="connsiteY5" fmla="*/ 2046 h 534757"/>
                  <a:gd name="connsiteX6" fmla="*/ 609578 w 800307"/>
                  <a:gd name="connsiteY6" fmla="*/ 13045 h 534757"/>
                  <a:gd name="connsiteX7" fmla="*/ 800307 w 800307"/>
                  <a:gd name="connsiteY7" fmla="*/ 147409 h 534757"/>
                  <a:gd name="connsiteX8" fmla="*/ 609578 w 800307"/>
                  <a:gd name="connsiteY8" fmla="*/ 281774 h 534757"/>
                  <a:gd name="connsiteX9" fmla="*/ 530484 w 800307"/>
                  <a:gd name="connsiteY9" fmla="*/ 289230 h 534757"/>
                  <a:gd name="connsiteX10" fmla="*/ 527710 w 800307"/>
                  <a:gd name="connsiteY10" fmla="*/ 290060 h 534757"/>
                  <a:gd name="connsiteX11" fmla="*/ 232838 w 800307"/>
                  <a:gd name="connsiteY11" fmla="*/ 346730 h 534757"/>
                  <a:gd name="connsiteX12" fmla="*/ 215190 w 800307"/>
                  <a:gd name="connsiteY12" fmla="*/ 356690 h 534757"/>
                  <a:gd name="connsiteX13" fmla="*/ 209785 w 800307"/>
                  <a:gd name="connsiteY13" fmla="*/ 357293 h 534757"/>
                  <a:gd name="connsiteX14" fmla="*/ 61440 w 800307"/>
                  <a:gd name="connsiteY14" fmla="*/ 480873 h 534757"/>
                  <a:gd name="connsiteX15" fmla="*/ 65044 w 800307"/>
                  <a:gd name="connsiteY15" fmla="*/ 500611 h 534757"/>
                  <a:gd name="connsiteX16" fmla="*/ 54635 w 800307"/>
                  <a:gd name="connsiteY16" fmla="*/ 477385 h 534757"/>
                  <a:gd name="connsiteX17" fmla="*/ 660 w 800307"/>
                  <a:gd name="connsiteY17" fmla="*/ 20185 h 534757"/>
                  <a:gd name="connsiteX18" fmla="*/ 438302 w 800307"/>
                  <a:gd name="connsiteY18" fmla="*/ 0 h 534757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209785 w 800307"/>
                  <a:gd name="connsiteY10" fmla="*/ 357293 h 500611"/>
                  <a:gd name="connsiteX11" fmla="*/ 61440 w 800307"/>
                  <a:gd name="connsiteY11" fmla="*/ 480873 h 500611"/>
                  <a:gd name="connsiteX12" fmla="*/ 65044 w 800307"/>
                  <a:gd name="connsiteY12" fmla="*/ 500611 h 500611"/>
                  <a:gd name="connsiteX13" fmla="*/ 54635 w 800307"/>
                  <a:gd name="connsiteY13" fmla="*/ 477385 h 500611"/>
                  <a:gd name="connsiteX14" fmla="*/ 660 w 800307"/>
                  <a:gd name="connsiteY14" fmla="*/ 20185 h 500611"/>
                  <a:gd name="connsiteX15" fmla="*/ 438302 w 800307"/>
                  <a:gd name="connsiteY15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215190 w 800307"/>
                  <a:gd name="connsiteY9" fmla="*/ 356690 h 500611"/>
                  <a:gd name="connsiteX10" fmla="*/ 61440 w 800307"/>
                  <a:gd name="connsiteY10" fmla="*/ 480873 h 500611"/>
                  <a:gd name="connsiteX11" fmla="*/ 65044 w 800307"/>
                  <a:gd name="connsiteY11" fmla="*/ 500611 h 500611"/>
                  <a:gd name="connsiteX12" fmla="*/ 54635 w 800307"/>
                  <a:gd name="connsiteY12" fmla="*/ 477385 h 500611"/>
                  <a:gd name="connsiteX13" fmla="*/ 660 w 800307"/>
                  <a:gd name="connsiteY13" fmla="*/ 20185 h 500611"/>
                  <a:gd name="connsiteX14" fmla="*/ 438302 w 800307"/>
                  <a:gd name="connsiteY14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8302 w 800307"/>
                  <a:gd name="connsiteY0" fmla="*/ 0 h 500611"/>
                  <a:gd name="connsiteX1" fmla="*/ 489610 w 800307"/>
                  <a:gd name="connsiteY1" fmla="*/ 1135 h 500611"/>
                  <a:gd name="connsiteX2" fmla="*/ 492912 w 800307"/>
                  <a:gd name="connsiteY2" fmla="*/ 2046 h 500611"/>
                  <a:gd name="connsiteX3" fmla="*/ 609578 w 800307"/>
                  <a:gd name="connsiteY3" fmla="*/ 13045 h 500611"/>
                  <a:gd name="connsiteX4" fmla="*/ 800307 w 800307"/>
                  <a:gd name="connsiteY4" fmla="*/ 147409 h 500611"/>
                  <a:gd name="connsiteX5" fmla="*/ 609578 w 800307"/>
                  <a:gd name="connsiteY5" fmla="*/ 281774 h 500611"/>
                  <a:gd name="connsiteX6" fmla="*/ 530484 w 800307"/>
                  <a:gd name="connsiteY6" fmla="*/ 289230 h 500611"/>
                  <a:gd name="connsiteX7" fmla="*/ 527710 w 800307"/>
                  <a:gd name="connsiteY7" fmla="*/ 290060 h 500611"/>
                  <a:gd name="connsiteX8" fmla="*/ 232838 w 800307"/>
                  <a:gd name="connsiteY8" fmla="*/ 346730 h 500611"/>
                  <a:gd name="connsiteX9" fmla="*/ 61440 w 800307"/>
                  <a:gd name="connsiteY9" fmla="*/ 480873 h 500611"/>
                  <a:gd name="connsiteX10" fmla="*/ 65044 w 800307"/>
                  <a:gd name="connsiteY10" fmla="*/ 500611 h 500611"/>
                  <a:gd name="connsiteX11" fmla="*/ 54635 w 800307"/>
                  <a:gd name="connsiteY11" fmla="*/ 477385 h 500611"/>
                  <a:gd name="connsiteX12" fmla="*/ 660 w 800307"/>
                  <a:gd name="connsiteY12" fmla="*/ 20185 h 500611"/>
                  <a:gd name="connsiteX13" fmla="*/ 438302 w 800307"/>
                  <a:gd name="connsiteY13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0780 w 799647"/>
                  <a:gd name="connsiteY9" fmla="*/ 480873 h 500611"/>
                  <a:gd name="connsiteX10" fmla="*/ 64384 w 799647"/>
                  <a:gd name="connsiteY10" fmla="*/ 500611 h 500611"/>
                  <a:gd name="connsiteX11" fmla="*/ 0 w 799647"/>
                  <a:gd name="connsiteY11" fmla="*/ 20185 h 500611"/>
                  <a:gd name="connsiteX12" fmla="*/ 437642 w 799647"/>
                  <a:gd name="connsiteY12" fmla="*/ 0 h 500611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11107"/>
                  <a:gd name="connsiteX1" fmla="*/ 488950 w 799647"/>
                  <a:gd name="connsiteY1" fmla="*/ 1135 h 511107"/>
                  <a:gd name="connsiteX2" fmla="*/ 492252 w 799647"/>
                  <a:gd name="connsiteY2" fmla="*/ 2046 h 511107"/>
                  <a:gd name="connsiteX3" fmla="*/ 608918 w 799647"/>
                  <a:gd name="connsiteY3" fmla="*/ 13045 h 511107"/>
                  <a:gd name="connsiteX4" fmla="*/ 799647 w 799647"/>
                  <a:gd name="connsiteY4" fmla="*/ 147409 h 511107"/>
                  <a:gd name="connsiteX5" fmla="*/ 608918 w 799647"/>
                  <a:gd name="connsiteY5" fmla="*/ 281774 h 511107"/>
                  <a:gd name="connsiteX6" fmla="*/ 529824 w 799647"/>
                  <a:gd name="connsiteY6" fmla="*/ 289230 h 511107"/>
                  <a:gd name="connsiteX7" fmla="*/ 527050 w 799647"/>
                  <a:gd name="connsiteY7" fmla="*/ 290060 h 511107"/>
                  <a:gd name="connsiteX8" fmla="*/ 232178 w 799647"/>
                  <a:gd name="connsiteY8" fmla="*/ 346730 h 511107"/>
                  <a:gd name="connsiteX9" fmla="*/ 64384 w 799647"/>
                  <a:gd name="connsiteY9" fmla="*/ 500611 h 511107"/>
                  <a:gd name="connsiteX10" fmla="*/ 0 w 799647"/>
                  <a:gd name="connsiteY10" fmla="*/ 20185 h 511107"/>
                  <a:gd name="connsiteX11" fmla="*/ 437642 w 799647"/>
                  <a:gd name="connsiteY11" fmla="*/ 0 h 511107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527050 w 799647"/>
                  <a:gd name="connsiteY7" fmla="*/ 290060 h 500611"/>
                  <a:gd name="connsiteX8" fmla="*/ 232178 w 799647"/>
                  <a:gd name="connsiteY8" fmla="*/ 346730 h 500611"/>
                  <a:gd name="connsiteX9" fmla="*/ 64384 w 799647"/>
                  <a:gd name="connsiteY9" fmla="*/ 500611 h 500611"/>
                  <a:gd name="connsiteX10" fmla="*/ 0 w 799647"/>
                  <a:gd name="connsiteY10" fmla="*/ 20185 h 500611"/>
                  <a:gd name="connsiteX11" fmla="*/ 437642 w 799647"/>
                  <a:gd name="connsiteY11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529824 w 799647"/>
                  <a:gd name="connsiteY6" fmla="*/ 289230 h 500611"/>
                  <a:gd name="connsiteX7" fmla="*/ 232178 w 799647"/>
                  <a:gd name="connsiteY7" fmla="*/ 346730 h 500611"/>
                  <a:gd name="connsiteX8" fmla="*/ 64384 w 799647"/>
                  <a:gd name="connsiteY8" fmla="*/ 500611 h 500611"/>
                  <a:gd name="connsiteX9" fmla="*/ 0 w 799647"/>
                  <a:gd name="connsiteY9" fmla="*/ 20185 h 500611"/>
                  <a:gd name="connsiteX10" fmla="*/ 437642 w 799647"/>
                  <a:gd name="connsiteY10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492252 w 799647"/>
                  <a:gd name="connsiteY2" fmla="*/ 2046 h 500611"/>
                  <a:gd name="connsiteX3" fmla="*/ 608918 w 799647"/>
                  <a:gd name="connsiteY3" fmla="*/ 13045 h 500611"/>
                  <a:gd name="connsiteX4" fmla="*/ 799647 w 799647"/>
                  <a:gd name="connsiteY4" fmla="*/ 147409 h 500611"/>
                  <a:gd name="connsiteX5" fmla="*/ 608918 w 799647"/>
                  <a:gd name="connsiteY5" fmla="*/ 281774 h 500611"/>
                  <a:gd name="connsiteX6" fmla="*/ 232178 w 799647"/>
                  <a:gd name="connsiteY6" fmla="*/ 346730 h 500611"/>
                  <a:gd name="connsiteX7" fmla="*/ 64384 w 799647"/>
                  <a:gd name="connsiteY7" fmla="*/ 500611 h 500611"/>
                  <a:gd name="connsiteX8" fmla="*/ 0 w 799647"/>
                  <a:gd name="connsiteY8" fmla="*/ 20185 h 500611"/>
                  <a:gd name="connsiteX9" fmla="*/ 437642 w 799647"/>
                  <a:gd name="connsiteY9" fmla="*/ 0 h 500611"/>
                  <a:gd name="connsiteX0" fmla="*/ 437642 w 799647"/>
                  <a:gd name="connsiteY0" fmla="*/ 0 h 500611"/>
                  <a:gd name="connsiteX1" fmla="*/ 488950 w 799647"/>
                  <a:gd name="connsiteY1" fmla="*/ 1135 h 500611"/>
                  <a:gd name="connsiteX2" fmla="*/ 608918 w 799647"/>
                  <a:gd name="connsiteY2" fmla="*/ 13045 h 500611"/>
                  <a:gd name="connsiteX3" fmla="*/ 799647 w 799647"/>
                  <a:gd name="connsiteY3" fmla="*/ 147409 h 500611"/>
                  <a:gd name="connsiteX4" fmla="*/ 608918 w 799647"/>
                  <a:gd name="connsiteY4" fmla="*/ 281774 h 500611"/>
                  <a:gd name="connsiteX5" fmla="*/ 232178 w 799647"/>
                  <a:gd name="connsiteY5" fmla="*/ 346730 h 500611"/>
                  <a:gd name="connsiteX6" fmla="*/ 64384 w 799647"/>
                  <a:gd name="connsiteY6" fmla="*/ 500611 h 500611"/>
                  <a:gd name="connsiteX7" fmla="*/ 0 w 799647"/>
                  <a:gd name="connsiteY7" fmla="*/ 20185 h 500611"/>
                  <a:gd name="connsiteX8" fmla="*/ 437642 w 799647"/>
                  <a:gd name="connsiteY8" fmla="*/ 0 h 500611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3164 h 503775"/>
                  <a:gd name="connsiteX1" fmla="*/ 608918 w 799647"/>
                  <a:gd name="connsiteY1" fmla="*/ 16209 h 503775"/>
                  <a:gd name="connsiteX2" fmla="*/ 799647 w 799647"/>
                  <a:gd name="connsiteY2" fmla="*/ 150573 h 503775"/>
                  <a:gd name="connsiteX3" fmla="*/ 608918 w 799647"/>
                  <a:gd name="connsiteY3" fmla="*/ 284938 h 503775"/>
                  <a:gd name="connsiteX4" fmla="*/ 232178 w 799647"/>
                  <a:gd name="connsiteY4" fmla="*/ 349894 h 503775"/>
                  <a:gd name="connsiteX5" fmla="*/ 64384 w 799647"/>
                  <a:gd name="connsiteY5" fmla="*/ 503775 h 503775"/>
                  <a:gd name="connsiteX6" fmla="*/ 0 w 799647"/>
                  <a:gd name="connsiteY6" fmla="*/ 23349 h 503775"/>
                  <a:gd name="connsiteX7" fmla="*/ 437642 w 799647"/>
                  <a:gd name="connsiteY7" fmla="*/ 3164 h 503775"/>
                  <a:gd name="connsiteX0" fmla="*/ 437642 w 799647"/>
                  <a:gd name="connsiteY0" fmla="*/ 111 h 500722"/>
                  <a:gd name="connsiteX1" fmla="*/ 608918 w 799647"/>
                  <a:gd name="connsiteY1" fmla="*/ 13156 h 500722"/>
                  <a:gd name="connsiteX2" fmla="*/ 799647 w 799647"/>
                  <a:gd name="connsiteY2" fmla="*/ 147520 h 500722"/>
                  <a:gd name="connsiteX3" fmla="*/ 608918 w 799647"/>
                  <a:gd name="connsiteY3" fmla="*/ 281885 h 500722"/>
                  <a:gd name="connsiteX4" fmla="*/ 232178 w 799647"/>
                  <a:gd name="connsiteY4" fmla="*/ 346841 h 500722"/>
                  <a:gd name="connsiteX5" fmla="*/ 64384 w 799647"/>
                  <a:gd name="connsiteY5" fmla="*/ 500722 h 500722"/>
                  <a:gd name="connsiteX6" fmla="*/ 0 w 799647"/>
                  <a:gd name="connsiteY6" fmla="*/ 20296 h 500722"/>
                  <a:gd name="connsiteX7" fmla="*/ 437642 w 799647"/>
                  <a:gd name="connsiteY7" fmla="*/ 111 h 500722"/>
                  <a:gd name="connsiteX0" fmla="*/ 437642 w 799669"/>
                  <a:gd name="connsiteY0" fmla="*/ 0 h 500611"/>
                  <a:gd name="connsiteX1" fmla="*/ 618443 w 799669"/>
                  <a:gd name="connsiteY1" fmla="*/ 3520 h 500611"/>
                  <a:gd name="connsiteX2" fmla="*/ 799647 w 799669"/>
                  <a:gd name="connsiteY2" fmla="*/ 147409 h 500611"/>
                  <a:gd name="connsiteX3" fmla="*/ 608918 w 799669"/>
                  <a:gd name="connsiteY3" fmla="*/ 281774 h 500611"/>
                  <a:gd name="connsiteX4" fmla="*/ 232178 w 799669"/>
                  <a:gd name="connsiteY4" fmla="*/ 346730 h 500611"/>
                  <a:gd name="connsiteX5" fmla="*/ 64384 w 799669"/>
                  <a:gd name="connsiteY5" fmla="*/ 500611 h 500611"/>
                  <a:gd name="connsiteX6" fmla="*/ 0 w 799669"/>
                  <a:gd name="connsiteY6" fmla="*/ 20185 h 500611"/>
                  <a:gd name="connsiteX7" fmla="*/ 437642 w 799669"/>
                  <a:gd name="connsiteY7" fmla="*/ 0 h 500611"/>
                  <a:gd name="connsiteX0" fmla="*/ 437642 w 799679"/>
                  <a:gd name="connsiteY0" fmla="*/ 0 h 500611"/>
                  <a:gd name="connsiteX1" fmla="*/ 618443 w 799679"/>
                  <a:gd name="connsiteY1" fmla="*/ 3520 h 500611"/>
                  <a:gd name="connsiteX2" fmla="*/ 799647 w 799679"/>
                  <a:gd name="connsiteY2" fmla="*/ 147409 h 500611"/>
                  <a:gd name="connsiteX3" fmla="*/ 608918 w 799679"/>
                  <a:gd name="connsiteY3" fmla="*/ 281774 h 500611"/>
                  <a:gd name="connsiteX4" fmla="*/ 232178 w 799679"/>
                  <a:gd name="connsiteY4" fmla="*/ 346730 h 500611"/>
                  <a:gd name="connsiteX5" fmla="*/ 64384 w 799679"/>
                  <a:gd name="connsiteY5" fmla="*/ 500611 h 500611"/>
                  <a:gd name="connsiteX6" fmla="*/ 0 w 799679"/>
                  <a:gd name="connsiteY6" fmla="*/ 20185 h 500611"/>
                  <a:gd name="connsiteX7" fmla="*/ 437642 w 799679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800152"/>
                  <a:gd name="connsiteY0" fmla="*/ 0 h 500611"/>
                  <a:gd name="connsiteX1" fmla="*/ 618443 w 800152"/>
                  <a:gd name="connsiteY1" fmla="*/ 3520 h 500611"/>
                  <a:gd name="connsiteX2" fmla="*/ 799647 w 800152"/>
                  <a:gd name="connsiteY2" fmla="*/ 147409 h 500611"/>
                  <a:gd name="connsiteX3" fmla="*/ 608918 w 800152"/>
                  <a:gd name="connsiteY3" fmla="*/ 281774 h 500611"/>
                  <a:gd name="connsiteX4" fmla="*/ 232178 w 800152"/>
                  <a:gd name="connsiteY4" fmla="*/ 346730 h 500611"/>
                  <a:gd name="connsiteX5" fmla="*/ 64384 w 800152"/>
                  <a:gd name="connsiteY5" fmla="*/ 500611 h 500611"/>
                  <a:gd name="connsiteX6" fmla="*/ 0 w 800152"/>
                  <a:gd name="connsiteY6" fmla="*/ 20185 h 500611"/>
                  <a:gd name="connsiteX7" fmla="*/ 437642 w 800152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799678"/>
                  <a:gd name="connsiteY0" fmla="*/ 0 h 500611"/>
                  <a:gd name="connsiteX1" fmla="*/ 618443 w 799678"/>
                  <a:gd name="connsiteY1" fmla="*/ 19395 h 500611"/>
                  <a:gd name="connsiteX2" fmla="*/ 799647 w 799678"/>
                  <a:gd name="connsiteY2" fmla="*/ 147409 h 500611"/>
                  <a:gd name="connsiteX3" fmla="*/ 608918 w 799678"/>
                  <a:gd name="connsiteY3" fmla="*/ 281774 h 500611"/>
                  <a:gd name="connsiteX4" fmla="*/ 232178 w 799678"/>
                  <a:gd name="connsiteY4" fmla="*/ 346730 h 500611"/>
                  <a:gd name="connsiteX5" fmla="*/ 64384 w 799678"/>
                  <a:gd name="connsiteY5" fmla="*/ 500611 h 500611"/>
                  <a:gd name="connsiteX6" fmla="*/ 0 w 799678"/>
                  <a:gd name="connsiteY6" fmla="*/ 20185 h 500611"/>
                  <a:gd name="connsiteX7" fmla="*/ 437642 w 799678"/>
                  <a:gd name="connsiteY7" fmla="*/ 0 h 500611"/>
                  <a:gd name="connsiteX0" fmla="*/ 437642 w 801156"/>
                  <a:gd name="connsiteY0" fmla="*/ 2101 h 502712"/>
                  <a:gd name="connsiteX1" fmla="*/ 659718 w 801156"/>
                  <a:gd name="connsiteY1" fmla="*/ 15146 h 502712"/>
                  <a:gd name="connsiteX2" fmla="*/ 799647 w 801156"/>
                  <a:gd name="connsiteY2" fmla="*/ 149510 h 502712"/>
                  <a:gd name="connsiteX3" fmla="*/ 608918 w 801156"/>
                  <a:gd name="connsiteY3" fmla="*/ 283875 h 502712"/>
                  <a:gd name="connsiteX4" fmla="*/ 232178 w 801156"/>
                  <a:gd name="connsiteY4" fmla="*/ 348831 h 502712"/>
                  <a:gd name="connsiteX5" fmla="*/ 64384 w 801156"/>
                  <a:gd name="connsiteY5" fmla="*/ 502712 h 502712"/>
                  <a:gd name="connsiteX6" fmla="*/ 0 w 801156"/>
                  <a:gd name="connsiteY6" fmla="*/ 22286 h 502712"/>
                  <a:gd name="connsiteX7" fmla="*/ 437642 w 801156"/>
                  <a:gd name="connsiteY7" fmla="*/ 2101 h 502712"/>
                  <a:gd name="connsiteX0" fmla="*/ 437642 w 800875"/>
                  <a:gd name="connsiteY0" fmla="*/ 2101 h 502712"/>
                  <a:gd name="connsiteX1" fmla="*/ 659718 w 800875"/>
                  <a:gd name="connsiteY1" fmla="*/ 15146 h 502712"/>
                  <a:gd name="connsiteX2" fmla="*/ 799647 w 800875"/>
                  <a:gd name="connsiteY2" fmla="*/ 149510 h 502712"/>
                  <a:gd name="connsiteX3" fmla="*/ 608918 w 800875"/>
                  <a:gd name="connsiteY3" fmla="*/ 283875 h 502712"/>
                  <a:gd name="connsiteX4" fmla="*/ 232178 w 800875"/>
                  <a:gd name="connsiteY4" fmla="*/ 348831 h 502712"/>
                  <a:gd name="connsiteX5" fmla="*/ 64384 w 800875"/>
                  <a:gd name="connsiteY5" fmla="*/ 502712 h 502712"/>
                  <a:gd name="connsiteX6" fmla="*/ 0 w 800875"/>
                  <a:gd name="connsiteY6" fmla="*/ 22286 h 502712"/>
                  <a:gd name="connsiteX7" fmla="*/ 437642 w 800875"/>
                  <a:gd name="connsiteY7" fmla="*/ 2101 h 502712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0 h 500611"/>
                  <a:gd name="connsiteX1" fmla="*/ 659718 w 800875"/>
                  <a:gd name="connsiteY1" fmla="*/ 13045 h 500611"/>
                  <a:gd name="connsiteX2" fmla="*/ 799647 w 800875"/>
                  <a:gd name="connsiteY2" fmla="*/ 147409 h 500611"/>
                  <a:gd name="connsiteX3" fmla="*/ 608918 w 800875"/>
                  <a:gd name="connsiteY3" fmla="*/ 281774 h 500611"/>
                  <a:gd name="connsiteX4" fmla="*/ 232178 w 800875"/>
                  <a:gd name="connsiteY4" fmla="*/ 346730 h 500611"/>
                  <a:gd name="connsiteX5" fmla="*/ 64384 w 800875"/>
                  <a:gd name="connsiteY5" fmla="*/ 500611 h 500611"/>
                  <a:gd name="connsiteX6" fmla="*/ 0 w 800875"/>
                  <a:gd name="connsiteY6" fmla="*/ 20185 h 500611"/>
                  <a:gd name="connsiteX7" fmla="*/ 437642 w 800875"/>
                  <a:gd name="connsiteY7" fmla="*/ 0 h 500611"/>
                  <a:gd name="connsiteX0" fmla="*/ 437642 w 800875"/>
                  <a:gd name="connsiteY0" fmla="*/ 1553 h 502164"/>
                  <a:gd name="connsiteX1" fmla="*/ 659718 w 800875"/>
                  <a:gd name="connsiteY1" fmla="*/ 14598 h 502164"/>
                  <a:gd name="connsiteX2" fmla="*/ 799647 w 800875"/>
                  <a:gd name="connsiteY2" fmla="*/ 148962 h 502164"/>
                  <a:gd name="connsiteX3" fmla="*/ 608918 w 800875"/>
                  <a:gd name="connsiteY3" fmla="*/ 283327 h 502164"/>
                  <a:gd name="connsiteX4" fmla="*/ 232178 w 800875"/>
                  <a:gd name="connsiteY4" fmla="*/ 348283 h 502164"/>
                  <a:gd name="connsiteX5" fmla="*/ 64384 w 800875"/>
                  <a:gd name="connsiteY5" fmla="*/ 502164 h 502164"/>
                  <a:gd name="connsiteX6" fmla="*/ 0 w 800875"/>
                  <a:gd name="connsiteY6" fmla="*/ 21738 h 502164"/>
                  <a:gd name="connsiteX7" fmla="*/ 437642 w 800875"/>
                  <a:gd name="connsiteY7" fmla="*/ 1553 h 502164"/>
                  <a:gd name="connsiteX0" fmla="*/ 437642 w 783951"/>
                  <a:gd name="connsiteY0" fmla="*/ 1553 h 502164"/>
                  <a:gd name="connsiteX1" fmla="*/ 659718 w 783951"/>
                  <a:gd name="connsiteY1" fmla="*/ 14598 h 502164"/>
                  <a:gd name="connsiteX2" fmla="*/ 782063 w 783951"/>
                  <a:gd name="connsiteY2" fmla="*/ 166546 h 502164"/>
                  <a:gd name="connsiteX3" fmla="*/ 608918 w 783951"/>
                  <a:gd name="connsiteY3" fmla="*/ 283327 h 502164"/>
                  <a:gd name="connsiteX4" fmla="*/ 232178 w 783951"/>
                  <a:gd name="connsiteY4" fmla="*/ 348283 h 502164"/>
                  <a:gd name="connsiteX5" fmla="*/ 64384 w 783951"/>
                  <a:gd name="connsiteY5" fmla="*/ 502164 h 502164"/>
                  <a:gd name="connsiteX6" fmla="*/ 0 w 783951"/>
                  <a:gd name="connsiteY6" fmla="*/ 21738 h 502164"/>
                  <a:gd name="connsiteX7" fmla="*/ 437642 w 783951"/>
                  <a:gd name="connsiteY7" fmla="*/ 1553 h 502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83951" h="502164">
                    <a:moveTo>
                      <a:pt x="437642" y="1553"/>
                    </a:moveTo>
                    <a:cubicBezTo>
                      <a:pt x="513784" y="-1507"/>
                      <a:pt x="577226" y="-1392"/>
                      <a:pt x="659718" y="14598"/>
                    </a:cubicBezTo>
                    <a:cubicBezTo>
                      <a:pt x="774027" y="48691"/>
                      <a:pt x="790530" y="121758"/>
                      <a:pt x="782063" y="166546"/>
                    </a:cubicBezTo>
                    <a:cubicBezTo>
                      <a:pt x="773596" y="211334"/>
                      <a:pt x="755927" y="258014"/>
                      <a:pt x="608918" y="283327"/>
                    </a:cubicBezTo>
                    <a:lnTo>
                      <a:pt x="232178" y="348283"/>
                    </a:lnTo>
                    <a:cubicBezTo>
                      <a:pt x="170942" y="364325"/>
                      <a:pt x="58630" y="362913"/>
                      <a:pt x="64384" y="502164"/>
                    </a:cubicBezTo>
                    <a:cubicBezTo>
                      <a:pt x="39748" y="497597"/>
                      <a:pt x="21461" y="181880"/>
                      <a:pt x="0" y="21738"/>
                    </a:cubicBezTo>
                    <a:cubicBezTo>
                      <a:pt x="5093" y="18960"/>
                      <a:pt x="294193" y="1596"/>
                      <a:pt x="437642" y="1553"/>
                    </a:cubicBezTo>
                    <a:close/>
                  </a:path>
                </a:pathLst>
              </a:custGeom>
              <a:gradFill>
                <a:gsLst>
                  <a:gs pos="0">
                    <a:srgbClr val="37A76F">
                      <a:lumMod val="50000"/>
                    </a:srgbClr>
                  </a:gs>
                  <a:gs pos="85000">
                    <a:sysClr val="windowText" lastClr="000000">
                      <a:lumMod val="95000"/>
                      <a:lumOff val="5000"/>
                    </a:sysClr>
                  </a:gs>
                </a:gsLst>
                <a:lin ang="18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66">
                <a:extLst>
                  <a:ext uri="{FF2B5EF4-FFF2-40B4-BE49-F238E27FC236}">
                    <a16:creationId xmlns:a16="http://schemas.microsoft.com/office/drawing/2014/main" id="{ED7FAA1E-F2C6-435F-AC3F-D5D238E1A875}"/>
                  </a:ext>
                </a:extLst>
              </p:cNvPr>
              <p:cNvSpPr/>
              <p:nvPr/>
            </p:nvSpPr>
            <p:spPr>
              <a:xfrm>
                <a:off x="-7463" y="1454558"/>
                <a:ext cx="4454214" cy="1116431"/>
              </a:xfrm>
              <a:custGeom>
                <a:avLst/>
                <a:gdLst>
                  <a:gd name="connsiteX0" fmla="*/ 4008762 w 4469717"/>
                  <a:gd name="connsiteY0" fmla="*/ 794 h 1087206"/>
                  <a:gd name="connsiteX1" fmla="*/ 4376660 w 4469717"/>
                  <a:gd name="connsiteY1" fmla="*/ 180014 h 1087206"/>
                  <a:gd name="connsiteX2" fmla="*/ 4469717 w 4469717"/>
                  <a:gd name="connsiteY2" fmla="*/ 1036313 h 1087206"/>
                  <a:gd name="connsiteX3" fmla="*/ 4460536 w 4469717"/>
                  <a:gd name="connsiteY3" fmla="*/ 1036219 h 1087206"/>
                  <a:gd name="connsiteX4" fmla="*/ 4445698 w 4469717"/>
                  <a:gd name="connsiteY4" fmla="*/ 988694 h 1087206"/>
                  <a:gd name="connsiteX5" fmla="*/ 4102068 w 4469717"/>
                  <a:gd name="connsiteY5" fmla="*/ 887203 h 1087206"/>
                  <a:gd name="connsiteX6" fmla="*/ 1830597 w 4469717"/>
                  <a:gd name="connsiteY6" fmla="*/ 999989 h 1087206"/>
                  <a:gd name="connsiteX7" fmla="*/ 0 w 4469717"/>
                  <a:gd name="connsiteY7" fmla="*/ 1087206 h 1087206"/>
                  <a:gd name="connsiteX8" fmla="*/ 0 w 4469717"/>
                  <a:gd name="connsiteY8" fmla="*/ 168654 h 1087206"/>
                  <a:gd name="connsiteX9" fmla="*/ 128135 w 4469717"/>
                  <a:gd name="connsiteY9" fmla="*/ 165035 h 1087206"/>
                  <a:gd name="connsiteX10" fmla="*/ 4008762 w 4469717"/>
                  <a:gd name="connsiteY10" fmla="*/ 794 h 1087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469717" h="1087206">
                    <a:moveTo>
                      <a:pt x="4008762" y="794"/>
                    </a:moveTo>
                    <a:cubicBezTo>
                      <a:pt x="4286948" y="-8537"/>
                      <a:pt x="4362664" y="65256"/>
                      <a:pt x="4376660" y="180014"/>
                    </a:cubicBezTo>
                    <a:lnTo>
                      <a:pt x="4469717" y="1036313"/>
                    </a:lnTo>
                    <a:lnTo>
                      <a:pt x="4460536" y="1036219"/>
                    </a:lnTo>
                    <a:lnTo>
                      <a:pt x="4445698" y="988694"/>
                    </a:lnTo>
                    <a:cubicBezTo>
                      <a:pt x="4405458" y="919964"/>
                      <a:pt x="4310708" y="880205"/>
                      <a:pt x="4102068" y="887203"/>
                    </a:cubicBezTo>
                    <a:cubicBezTo>
                      <a:pt x="4092102" y="887203"/>
                      <a:pt x="2716525" y="987457"/>
                      <a:pt x="1830597" y="999989"/>
                    </a:cubicBezTo>
                    <a:lnTo>
                      <a:pt x="0" y="1087206"/>
                    </a:lnTo>
                    <a:lnTo>
                      <a:pt x="0" y="168654"/>
                    </a:lnTo>
                    <a:lnTo>
                      <a:pt x="128135" y="165035"/>
                    </a:lnTo>
                    <a:cubicBezTo>
                      <a:pt x="1233694" y="130451"/>
                      <a:pt x="3998796" y="794"/>
                      <a:pt x="4008762" y="794"/>
                    </a:cubicBezTo>
                    <a:close/>
                  </a:path>
                </a:pathLst>
              </a:custGeom>
              <a:gradFill>
                <a:gsLst>
                  <a:gs pos="38776">
                    <a:schemeClr val="accent1">
                      <a:lumMod val="60000"/>
                      <a:lumOff val="40000"/>
                    </a:schemeClr>
                  </a:gs>
                  <a:gs pos="79000">
                    <a:schemeClr val="accent1">
                      <a:lumMod val="60000"/>
                      <a:lumOff val="40000"/>
                    </a:schemeClr>
                  </a:gs>
                  <a:gs pos="91000">
                    <a:schemeClr val="accent5">
                      <a:lumMod val="20000"/>
                      <a:lumOff val="80000"/>
                    </a:schemeClr>
                  </a:gs>
                  <a:gs pos="98000">
                    <a:schemeClr val="accent5">
                      <a:lumMod val="50000"/>
                    </a:schemeClr>
                  </a:gs>
                  <a:gs pos="70000">
                    <a:schemeClr val="accent1">
                      <a:lumMod val="60000"/>
                      <a:lumOff val="40000"/>
                    </a:schemeClr>
                  </a:gs>
                  <a:gs pos="96000">
                    <a:schemeClr val="accent1">
                      <a:lumMod val="75000"/>
                    </a:schemeClr>
                  </a:gs>
                </a:gsLst>
                <a:lin ang="2112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67">
                <a:extLst>
                  <a:ext uri="{FF2B5EF4-FFF2-40B4-BE49-F238E27FC236}">
                    <a16:creationId xmlns:a16="http://schemas.microsoft.com/office/drawing/2014/main" id="{EF956E2B-B14D-45F0-B330-543891B87AC2}"/>
                  </a:ext>
                </a:extLst>
              </p:cNvPr>
              <p:cNvSpPr/>
              <p:nvPr/>
            </p:nvSpPr>
            <p:spPr>
              <a:xfrm>
                <a:off x="7580" y="2602848"/>
                <a:ext cx="4605168" cy="1096621"/>
              </a:xfrm>
              <a:custGeom>
                <a:avLst/>
                <a:gdLst>
                  <a:gd name="connsiteX0" fmla="*/ 4142577 w 4603532"/>
                  <a:gd name="connsiteY0" fmla="*/ 794 h 1096621"/>
                  <a:gd name="connsiteX1" fmla="*/ 4510475 w 4603532"/>
                  <a:gd name="connsiteY1" fmla="*/ 180014 h 1096621"/>
                  <a:gd name="connsiteX2" fmla="*/ 4603532 w 4603532"/>
                  <a:gd name="connsiteY2" fmla="*/ 1036313 h 1096621"/>
                  <a:gd name="connsiteX3" fmla="*/ 4594351 w 4603532"/>
                  <a:gd name="connsiteY3" fmla="*/ 1036219 h 1096621"/>
                  <a:gd name="connsiteX4" fmla="*/ 4579513 w 4603532"/>
                  <a:gd name="connsiteY4" fmla="*/ 988694 h 1096621"/>
                  <a:gd name="connsiteX5" fmla="*/ 4235883 w 4603532"/>
                  <a:gd name="connsiteY5" fmla="*/ 887203 h 1096621"/>
                  <a:gd name="connsiteX6" fmla="*/ 1964412 w 4603532"/>
                  <a:gd name="connsiteY6" fmla="*/ 999989 h 1096621"/>
                  <a:gd name="connsiteX7" fmla="*/ 0 w 4603532"/>
                  <a:gd name="connsiteY7" fmla="*/ 1096621 h 1096621"/>
                  <a:gd name="connsiteX8" fmla="*/ 0 w 4603532"/>
                  <a:gd name="connsiteY8" fmla="*/ 168669 h 1096621"/>
                  <a:gd name="connsiteX9" fmla="*/ 129638 w 4603532"/>
                  <a:gd name="connsiteY9" fmla="*/ 165036 h 1096621"/>
                  <a:gd name="connsiteX10" fmla="*/ 4142577 w 4603532"/>
                  <a:gd name="connsiteY10" fmla="*/ 794 h 1096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603532" h="1096621">
                    <a:moveTo>
                      <a:pt x="4142577" y="794"/>
                    </a:moveTo>
                    <a:cubicBezTo>
                      <a:pt x="4420763" y="-8537"/>
                      <a:pt x="4496479" y="65256"/>
                      <a:pt x="4510475" y="180014"/>
                    </a:cubicBezTo>
                    <a:lnTo>
                      <a:pt x="4603532" y="1036313"/>
                    </a:lnTo>
                    <a:lnTo>
                      <a:pt x="4594351" y="1036219"/>
                    </a:lnTo>
                    <a:lnTo>
                      <a:pt x="4579513" y="988694"/>
                    </a:lnTo>
                    <a:cubicBezTo>
                      <a:pt x="4539273" y="919964"/>
                      <a:pt x="4444523" y="880205"/>
                      <a:pt x="4235883" y="887203"/>
                    </a:cubicBezTo>
                    <a:cubicBezTo>
                      <a:pt x="4225917" y="887203"/>
                      <a:pt x="2850340" y="987457"/>
                      <a:pt x="1964412" y="999989"/>
                    </a:cubicBezTo>
                    <a:lnTo>
                      <a:pt x="0" y="1096621"/>
                    </a:lnTo>
                    <a:lnTo>
                      <a:pt x="0" y="168669"/>
                    </a:lnTo>
                    <a:lnTo>
                      <a:pt x="129638" y="165036"/>
                    </a:lnTo>
                    <a:cubicBezTo>
                      <a:pt x="1249898" y="130451"/>
                      <a:pt x="4132611" y="794"/>
                      <a:pt x="4142577" y="794"/>
                    </a:cubicBezTo>
                    <a:close/>
                  </a:path>
                </a:pathLst>
              </a:custGeom>
              <a:gradFill>
                <a:gsLst>
                  <a:gs pos="82000">
                    <a:srgbClr val="0070C0"/>
                  </a:gs>
                  <a:gs pos="91000">
                    <a:schemeClr val="accent5">
                      <a:lumMod val="20000"/>
                      <a:lumOff val="80000"/>
                    </a:schemeClr>
                  </a:gs>
                  <a:gs pos="98000">
                    <a:schemeClr val="accent5">
                      <a:lumMod val="50000"/>
                    </a:schemeClr>
                  </a:gs>
                  <a:gs pos="70000">
                    <a:schemeClr val="accent5">
                      <a:lumMod val="75000"/>
                    </a:schemeClr>
                  </a:gs>
                  <a:gs pos="96000">
                    <a:schemeClr val="accent5">
                      <a:lumMod val="75000"/>
                    </a:schemeClr>
                  </a:gs>
                </a:gsLst>
                <a:lin ang="2112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74">
                <a:extLst>
                  <a:ext uri="{FF2B5EF4-FFF2-40B4-BE49-F238E27FC236}">
                    <a16:creationId xmlns:a16="http://schemas.microsoft.com/office/drawing/2014/main" id="{9E33347A-715F-4A6D-874E-5E3E27DE455C}"/>
                  </a:ext>
                </a:extLst>
              </p:cNvPr>
              <p:cNvSpPr/>
              <p:nvPr/>
            </p:nvSpPr>
            <p:spPr>
              <a:xfrm>
                <a:off x="-10367" y="3669812"/>
                <a:ext cx="4726195" cy="1096876"/>
              </a:xfrm>
              <a:custGeom>
                <a:avLst/>
                <a:gdLst>
                  <a:gd name="connsiteX0" fmla="*/ 4265240 w 4726195"/>
                  <a:gd name="connsiteY0" fmla="*/ 794 h 1096876"/>
                  <a:gd name="connsiteX1" fmla="*/ 4633138 w 4726195"/>
                  <a:gd name="connsiteY1" fmla="*/ 180014 h 1096876"/>
                  <a:gd name="connsiteX2" fmla="*/ 4726195 w 4726195"/>
                  <a:gd name="connsiteY2" fmla="*/ 1036313 h 1096876"/>
                  <a:gd name="connsiteX3" fmla="*/ 4717014 w 4726195"/>
                  <a:gd name="connsiteY3" fmla="*/ 1036219 h 1096876"/>
                  <a:gd name="connsiteX4" fmla="*/ 4702176 w 4726195"/>
                  <a:gd name="connsiteY4" fmla="*/ 988694 h 1096876"/>
                  <a:gd name="connsiteX5" fmla="*/ 4358546 w 4726195"/>
                  <a:gd name="connsiteY5" fmla="*/ 887203 h 1096876"/>
                  <a:gd name="connsiteX6" fmla="*/ 2087075 w 4726195"/>
                  <a:gd name="connsiteY6" fmla="*/ 999989 h 1096876"/>
                  <a:gd name="connsiteX7" fmla="*/ 0 w 4726195"/>
                  <a:gd name="connsiteY7" fmla="*/ 1096876 h 1096876"/>
                  <a:gd name="connsiteX8" fmla="*/ 0 w 4726195"/>
                  <a:gd name="connsiteY8" fmla="*/ 179474 h 1096876"/>
                  <a:gd name="connsiteX9" fmla="*/ 119988 w 4726195"/>
                  <a:gd name="connsiteY9" fmla="*/ 176061 h 1096876"/>
                  <a:gd name="connsiteX10" fmla="*/ 4265240 w 4726195"/>
                  <a:gd name="connsiteY10" fmla="*/ 794 h 1096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726195" h="1096876">
                    <a:moveTo>
                      <a:pt x="4265240" y="794"/>
                    </a:moveTo>
                    <a:cubicBezTo>
                      <a:pt x="4543426" y="-8537"/>
                      <a:pt x="4619142" y="65256"/>
                      <a:pt x="4633138" y="180014"/>
                    </a:cubicBezTo>
                    <a:lnTo>
                      <a:pt x="4726195" y="1036313"/>
                    </a:lnTo>
                    <a:lnTo>
                      <a:pt x="4717014" y="1036219"/>
                    </a:lnTo>
                    <a:lnTo>
                      <a:pt x="4702176" y="988694"/>
                    </a:lnTo>
                    <a:cubicBezTo>
                      <a:pt x="4661936" y="919964"/>
                      <a:pt x="4567186" y="880205"/>
                      <a:pt x="4358546" y="887203"/>
                    </a:cubicBezTo>
                    <a:cubicBezTo>
                      <a:pt x="4348580" y="887203"/>
                      <a:pt x="2973003" y="987457"/>
                      <a:pt x="2087075" y="999989"/>
                    </a:cubicBezTo>
                    <a:lnTo>
                      <a:pt x="0" y="1096876"/>
                    </a:lnTo>
                    <a:lnTo>
                      <a:pt x="0" y="179474"/>
                    </a:lnTo>
                    <a:lnTo>
                      <a:pt x="119988" y="176061"/>
                    </a:lnTo>
                    <a:cubicBezTo>
                      <a:pt x="1254951" y="140252"/>
                      <a:pt x="4255274" y="794"/>
                      <a:pt x="4265240" y="794"/>
                    </a:cubicBezTo>
                    <a:close/>
                  </a:path>
                </a:pathLst>
              </a:custGeom>
              <a:gradFill>
                <a:gsLst>
                  <a:gs pos="80000">
                    <a:srgbClr val="37A76F"/>
                  </a:gs>
                  <a:gs pos="92000">
                    <a:srgbClr val="37A76F">
                      <a:lumMod val="40000"/>
                      <a:lumOff val="60000"/>
                    </a:srgbClr>
                  </a:gs>
                  <a:gs pos="98000">
                    <a:srgbClr val="37A76F">
                      <a:lumMod val="50000"/>
                    </a:srgbClr>
                  </a:gs>
                  <a:gs pos="94000">
                    <a:srgbClr val="37A76F">
                      <a:lumMod val="60000"/>
                      <a:lumOff val="40000"/>
                    </a:srgbClr>
                  </a:gs>
                  <a:gs pos="100000">
                    <a:srgbClr val="37A76F"/>
                  </a:gs>
                </a:gsLst>
                <a:lin ang="2112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Y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0EFBD73-65FD-4D1B-A772-E64FC3695252}"/>
                  </a:ext>
                </a:extLst>
              </p:cNvPr>
              <p:cNvSpPr txBox="1"/>
              <p:nvPr/>
            </p:nvSpPr>
            <p:spPr>
              <a:xfrm rot="21420000">
                <a:off x="101110" y="1457092"/>
                <a:ext cx="4156655" cy="10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7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Шестнадесето заседание на КН на</a:t>
                </a:r>
                <a:r>
                  <a:rPr kumimoji="0" lang="en-US" sz="17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bg-BG" sz="17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ОПНОИР - 23.06.2022 г.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7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(на осн. </a:t>
                </a:r>
                <a:r>
                  <a:rPr kumimoji="0" lang="ru-RU" sz="17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чл. 4, ал. 2 от Вътрешните правила за работа на КН на ОПНОИР)</a:t>
                </a:r>
                <a:endParaRPr kumimoji="0" lang="en-UY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9A38AA2-9B3C-4128-AD44-C704B6C4EB35}"/>
                  </a:ext>
                </a:extLst>
              </p:cNvPr>
              <p:cNvSpPr txBox="1"/>
              <p:nvPr/>
            </p:nvSpPr>
            <p:spPr>
              <a:xfrm rot="21420000">
                <a:off x="4466067" y="1551285"/>
                <a:ext cx="7309530" cy="87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Представяне на методология и критерии за подбор на операция „Обща и допълнителна подкрепа за личностно развитие в училищното образование”и на Методология и критерии за подбор на операция „Модернизиране на професионалното образование и обучение” </a:t>
                </a:r>
                <a:endParaRPr kumimoji="0" lang="en-UY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91D15B7-3D43-44EE-A6CF-2985D01C7D51}"/>
                  </a:ext>
                </a:extLst>
              </p:cNvPr>
              <p:cNvSpPr txBox="1"/>
              <p:nvPr/>
            </p:nvSpPr>
            <p:spPr>
              <a:xfrm rot="21420000">
                <a:off x="4579411" y="2716368"/>
                <a:ext cx="7024804" cy="10114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alibri" panose="020F0502020204030204" pitchFamily="34" charset="0"/>
                  </a:rPr>
                  <a:t>Обявяване за кандидатстване на първата процедура чрез директно предоставяне на БФП по ПО - BG05SFPR001-1.001 „Обща и допълнителна подкрепа за личностно развитие в училищното образование“ в рамките на П1 „Приобщаващо образование и образователна интеграция“ на ПО 2021-2027 г.</a:t>
                </a:r>
              </a:p>
            </p:txBody>
          </p:sp>
          <p:pic>
            <p:nvPicPr>
              <p:cNvPr id="44" name="Graphic 43" descr="Badge New with solid fill">
                <a:extLst>
                  <a:ext uri="{FF2B5EF4-FFF2-40B4-BE49-F238E27FC236}">
                    <a16:creationId xmlns:a16="http://schemas.microsoft.com/office/drawing/2014/main" id="{22D756CB-0657-40AD-A673-5C540B9F0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21420000">
                <a:off x="11653027" y="3929074"/>
                <a:ext cx="518741" cy="470864"/>
              </a:xfrm>
              <a:prstGeom prst="rect">
                <a:avLst/>
              </a:prstGeom>
            </p:spPr>
          </p:pic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01DB44E2-B93E-478E-896A-993DE2F4BDCC}"/>
                </a:ext>
              </a:extLst>
            </p:cNvPr>
            <p:cNvSpPr txBox="1"/>
            <p:nvPr/>
          </p:nvSpPr>
          <p:spPr>
            <a:xfrm rot="21420000">
              <a:off x="4674065" y="5192388"/>
              <a:ext cx="7053075" cy="963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rPr>
                <a:t>Обявяване за кандидатстване на процедура чрез директно предоставяне на БФП по ПО „Модернизиране на професионалното образование и обучение”  в рамките на Приоритет 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rPr>
                <a:t>3</a:t>
              </a:r>
              <a:r>
                <a:rPr kumimoji="0" lang="ru-RU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rPr>
                <a:t>на ПО 2021-2027 г.</a:t>
              </a:r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99624238-88C8-4D1F-96AF-DF01B0957050}"/>
              </a:ext>
            </a:extLst>
          </p:cNvPr>
          <p:cNvSpPr txBox="1"/>
          <p:nvPr/>
        </p:nvSpPr>
        <p:spPr>
          <a:xfrm rot="21420000">
            <a:off x="185996" y="5511086"/>
            <a:ext cx="3728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предстои</a:t>
            </a:r>
            <a:endParaRPr kumimoji="0" lang="en-UY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1BB200-6F13-44C9-A85F-8F25C18608D7}"/>
              </a:ext>
            </a:extLst>
          </p:cNvPr>
          <p:cNvSpPr txBox="1"/>
          <p:nvPr/>
        </p:nvSpPr>
        <p:spPr>
          <a:xfrm rot="21420000">
            <a:off x="224004" y="4311503"/>
            <a:ext cx="3728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kern="0" dirty="0">
                <a:solidFill>
                  <a:prstClr val="white"/>
                </a:solidFill>
                <a:cs typeface="Calibri" panose="020F0502020204030204" pitchFamily="34" charset="0"/>
              </a:rPr>
              <a:t>30.09.2022 </a:t>
            </a:r>
            <a:r>
              <a:rPr lang="bg-BG" b="1" kern="0" dirty="0">
                <a:solidFill>
                  <a:prstClr val="white"/>
                </a:solidFill>
                <a:cs typeface="Calibri" panose="020F0502020204030204" pitchFamily="34" charset="0"/>
              </a:rPr>
              <a:t>г.</a:t>
            </a:r>
            <a:endParaRPr kumimoji="0" lang="en-UY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Calibri" panose="020F050202020403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BC63639-11E5-4349-AB4A-015DE96B676B}"/>
              </a:ext>
            </a:extLst>
          </p:cNvPr>
          <p:cNvGrpSpPr/>
          <p:nvPr/>
        </p:nvGrpSpPr>
        <p:grpSpPr>
          <a:xfrm>
            <a:off x="-2904" y="1585042"/>
            <a:ext cx="12163480" cy="1137126"/>
            <a:chOff x="-243085" y="1324893"/>
            <a:chExt cx="12476585" cy="1137126"/>
          </a:xfrm>
        </p:grpSpPr>
        <p:sp>
          <p:nvSpPr>
            <p:cNvPr id="34" name="Freeform 81">
              <a:extLst>
                <a:ext uri="{FF2B5EF4-FFF2-40B4-BE49-F238E27FC236}">
                  <a16:creationId xmlns:a16="http://schemas.microsoft.com/office/drawing/2014/main" id="{804B210B-F47A-49FC-A361-90F583423380}"/>
                </a:ext>
              </a:extLst>
            </p:cNvPr>
            <p:cNvSpPr/>
            <p:nvPr/>
          </p:nvSpPr>
          <p:spPr>
            <a:xfrm rot="10800000">
              <a:off x="3494186" y="1347919"/>
              <a:ext cx="8739314" cy="1114100"/>
            </a:xfrm>
            <a:custGeom>
              <a:avLst/>
              <a:gdLst>
                <a:gd name="connsiteX0" fmla="*/ 0 w 8479171"/>
                <a:gd name="connsiteY0" fmla="*/ 1285306 h 1285306"/>
                <a:gd name="connsiteX1" fmla="*/ 0 w 8479171"/>
                <a:gd name="connsiteY1" fmla="*/ 418987 h 1285306"/>
                <a:gd name="connsiteX2" fmla="*/ 8128166 w 8479171"/>
                <a:gd name="connsiteY2" fmla="*/ 794 h 1285306"/>
                <a:gd name="connsiteX3" fmla="*/ 8471795 w 8479171"/>
                <a:gd name="connsiteY3" fmla="*/ 102285 h 1285306"/>
                <a:gd name="connsiteX4" fmla="*/ 8479171 w 8479171"/>
                <a:gd name="connsiteY4" fmla="*/ 125908 h 1285306"/>
                <a:gd name="connsiteX5" fmla="*/ 8476889 w 8479171"/>
                <a:gd name="connsiteY5" fmla="*/ 160315 h 1285306"/>
                <a:gd name="connsiteX6" fmla="*/ 8312141 w 8479171"/>
                <a:gd name="connsiteY6" fmla="*/ 268261 h 1285306"/>
                <a:gd name="connsiteX7" fmla="*/ 7935401 w 8479171"/>
                <a:gd name="connsiteY7" fmla="*/ 333217 h 1285306"/>
                <a:gd name="connsiteX8" fmla="*/ 7788083 w 8479171"/>
                <a:gd name="connsiteY8" fmla="*/ 393097 h 1285306"/>
                <a:gd name="connsiteX9" fmla="*/ 7760651 w 8479171"/>
                <a:gd name="connsiteY9" fmla="*/ 464230 h 1285306"/>
                <a:gd name="connsiteX10" fmla="*/ 7786260 w 8479171"/>
                <a:gd name="connsiteY10" fmla="*/ 909774 h 1285306"/>
                <a:gd name="connsiteX11" fmla="*/ 7763193 w 8479171"/>
                <a:gd name="connsiteY11" fmla="*/ 910974 h 1285306"/>
                <a:gd name="connsiteX12" fmla="*/ 5950001 w 8479171"/>
                <a:gd name="connsiteY12" fmla="*/ 999989 h 1285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79171" h="1285306">
                  <a:moveTo>
                    <a:pt x="0" y="1285306"/>
                  </a:moveTo>
                  <a:lnTo>
                    <a:pt x="0" y="418987"/>
                  </a:lnTo>
                  <a:lnTo>
                    <a:pt x="8128166" y="794"/>
                  </a:lnTo>
                  <a:cubicBezTo>
                    <a:pt x="8336805" y="-6204"/>
                    <a:pt x="8431555" y="33555"/>
                    <a:pt x="8471795" y="102285"/>
                  </a:cubicBezTo>
                  <a:lnTo>
                    <a:pt x="8479171" y="125908"/>
                  </a:lnTo>
                  <a:lnTo>
                    <a:pt x="8476889" y="160315"/>
                  </a:lnTo>
                  <a:cubicBezTo>
                    <a:pt x="8458409" y="253551"/>
                    <a:pt x="8365722" y="254224"/>
                    <a:pt x="8312141" y="268261"/>
                  </a:cubicBezTo>
                  <a:lnTo>
                    <a:pt x="7935401" y="333217"/>
                  </a:lnTo>
                  <a:cubicBezTo>
                    <a:pt x="7861896" y="345874"/>
                    <a:pt x="7816331" y="368268"/>
                    <a:pt x="7788083" y="393097"/>
                  </a:cubicBezTo>
                  <a:lnTo>
                    <a:pt x="7760651" y="464230"/>
                  </a:lnTo>
                  <a:lnTo>
                    <a:pt x="7786260" y="909774"/>
                  </a:lnTo>
                  <a:lnTo>
                    <a:pt x="7763193" y="910974"/>
                  </a:lnTo>
                  <a:lnTo>
                    <a:pt x="5950001" y="999989"/>
                  </a:lnTo>
                  <a:close/>
                </a:path>
              </a:pathLst>
            </a:cu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Y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65B801C-9CFC-45FD-81F5-22F568142883}"/>
                </a:ext>
              </a:extLst>
            </p:cNvPr>
            <p:cNvSpPr txBox="1"/>
            <p:nvPr/>
          </p:nvSpPr>
          <p:spPr>
            <a:xfrm rot="21420000">
              <a:off x="4404493" y="1552280"/>
              <a:ext cx="7441898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sz="16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Официално одобрение на Програма „Образование“ 2021-2027 г.</a:t>
              </a:r>
            </a:p>
            <a:p>
              <a:r>
                <a:rPr lang="bg-BG" sz="1600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(ПО 2021-2027 г.) от Европейската комисия</a:t>
              </a:r>
              <a:endParaRPr lang="en-UY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6" name="Freeform 126">
              <a:extLst>
                <a:ext uri="{FF2B5EF4-FFF2-40B4-BE49-F238E27FC236}">
                  <a16:creationId xmlns:a16="http://schemas.microsoft.com/office/drawing/2014/main" id="{571B857F-4B1B-4DF5-AE95-D2B937BA6197}"/>
                </a:ext>
              </a:extLst>
            </p:cNvPr>
            <p:cNvSpPr/>
            <p:nvPr/>
          </p:nvSpPr>
          <p:spPr>
            <a:xfrm>
              <a:off x="3428056" y="1989409"/>
              <a:ext cx="836204" cy="386089"/>
            </a:xfrm>
            <a:custGeom>
              <a:avLst/>
              <a:gdLst>
                <a:gd name="connsiteX0" fmla="*/ 75923 w 800307"/>
                <a:gd name="connsiteY0" fmla="*/ 524888 h 585348"/>
                <a:gd name="connsiteX1" fmla="*/ 80527 w 800307"/>
                <a:gd name="connsiteY1" fmla="*/ 533079 h 585348"/>
                <a:gd name="connsiteX2" fmla="*/ 132580 w 800307"/>
                <a:gd name="connsiteY2" fmla="*/ 575710 h 585348"/>
                <a:gd name="connsiteX3" fmla="*/ 156597 w 800307"/>
                <a:gd name="connsiteY3" fmla="*/ 584652 h 585348"/>
                <a:gd name="connsiteX4" fmla="*/ 156235 w 800307"/>
                <a:gd name="connsiteY4" fmla="*/ 585335 h 585348"/>
                <a:gd name="connsiteX5" fmla="*/ 80035 w 800307"/>
                <a:gd name="connsiteY5" fmla="*/ 534064 h 585348"/>
                <a:gd name="connsiteX6" fmla="*/ 438302 w 800307"/>
                <a:gd name="connsiteY6" fmla="*/ 0 h 585348"/>
                <a:gd name="connsiteX7" fmla="*/ 489610 w 800307"/>
                <a:gd name="connsiteY7" fmla="*/ 1135 h 585348"/>
                <a:gd name="connsiteX8" fmla="*/ 492912 w 800307"/>
                <a:gd name="connsiteY8" fmla="*/ 2046 h 585348"/>
                <a:gd name="connsiteX9" fmla="*/ 609578 w 800307"/>
                <a:gd name="connsiteY9" fmla="*/ 13045 h 585348"/>
                <a:gd name="connsiteX10" fmla="*/ 800307 w 800307"/>
                <a:gd name="connsiteY10" fmla="*/ 147409 h 585348"/>
                <a:gd name="connsiteX11" fmla="*/ 609578 w 800307"/>
                <a:gd name="connsiteY11" fmla="*/ 281774 h 585348"/>
                <a:gd name="connsiteX12" fmla="*/ 530484 w 800307"/>
                <a:gd name="connsiteY12" fmla="*/ 289230 h 585348"/>
                <a:gd name="connsiteX13" fmla="*/ 527710 w 800307"/>
                <a:gd name="connsiteY13" fmla="*/ 290060 h 585348"/>
                <a:gd name="connsiteX14" fmla="*/ 232838 w 800307"/>
                <a:gd name="connsiteY14" fmla="*/ 346730 h 585348"/>
                <a:gd name="connsiteX15" fmla="*/ 215190 w 800307"/>
                <a:gd name="connsiteY15" fmla="*/ 356690 h 585348"/>
                <a:gd name="connsiteX16" fmla="*/ 209785 w 800307"/>
                <a:gd name="connsiteY16" fmla="*/ 357293 h 585348"/>
                <a:gd name="connsiteX17" fmla="*/ 61440 w 800307"/>
                <a:gd name="connsiteY17" fmla="*/ 480873 h 585348"/>
                <a:gd name="connsiteX18" fmla="*/ 65044 w 800307"/>
                <a:gd name="connsiteY18" fmla="*/ 500611 h 585348"/>
                <a:gd name="connsiteX19" fmla="*/ 54635 w 800307"/>
                <a:gd name="connsiteY19" fmla="*/ 477385 h 585348"/>
                <a:gd name="connsiteX20" fmla="*/ 660 w 800307"/>
                <a:gd name="connsiteY20" fmla="*/ 20185 h 585348"/>
                <a:gd name="connsiteX21" fmla="*/ 438302 w 800307"/>
                <a:gd name="connsiteY21" fmla="*/ 0 h 585348"/>
                <a:gd name="connsiteX0" fmla="*/ 75923 w 800307"/>
                <a:gd name="connsiteY0" fmla="*/ 524888 h 584652"/>
                <a:gd name="connsiteX1" fmla="*/ 80527 w 800307"/>
                <a:gd name="connsiteY1" fmla="*/ 533079 h 584652"/>
                <a:gd name="connsiteX2" fmla="*/ 132580 w 800307"/>
                <a:gd name="connsiteY2" fmla="*/ 575710 h 584652"/>
                <a:gd name="connsiteX3" fmla="*/ 156597 w 800307"/>
                <a:gd name="connsiteY3" fmla="*/ 584652 h 584652"/>
                <a:gd name="connsiteX4" fmla="*/ 80035 w 800307"/>
                <a:gd name="connsiteY4" fmla="*/ 534064 h 584652"/>
                <a:gd name="connsiteX5" fmla="*/ 75923 w 800307"/>
                <a:gd name="connsiteY5" fmla="*/ 524888 h 584652"/>
                <a:gd name="connsiteX6" fmla="*/ 438302 w 800307"/>
                <a:gd name="connsiteY6" fmla="*/ 0 h 584652"/>
                <a:gd name="connsiteX7" fmla="*/ 489610 w 800307"/>
                <a:gd name="connsiteY7" fmla="*/ 1135 h 584652"/>
                <a:gd name="connsiteX8" fmla="*/ 492912 w 800307"/>
                <a:gd name="connsiteY8" fmla="*/ 2046 h 584652"/>
                <a:gd name="connsiteX9" fmla="*/ 609578 w 800307"/>
                <a:gd name="connsiteY9" fmla="*/ 13045 h 584652"/>
                <a:gd name="connsiteX10" fmla="*/ 800307 w 800307"/>
                <a:gd name="connsiteY10" fmla="*/ 147409 h 584652"/>
                <a:gd name="connsiteX11" fmla="*/ 609578 w 800307"/>
                <a:gd name="connsiteY11" fmla="*/ 281774 h 584652"/>
                <a:gd name="connsiteX12" fmla="*/ 530484 w 800307"/>
                <a:gd name="connsiteY12" fmla="*/ 289230 h 584652"/>
                <a:gd name="connsiteX13" fmla="*/ 527710 w 800307"/>
                <a:gd name="connsiteY13" fmla="*/ 290060 h 584652"/>
                <a:gd name="connsiteX14" fmla="*/ 232838 w 800307"/>
                <a:gd name="connsiteY14" fmla="*/ 346730 h 584652"/>
                <a:gd name="connsiteX15" fmla="*/ 215190 w 800307"/>
                <a:gd name="connsiteY15" fmla="*/ 356690 h 584652"/>
                <a:gd name="connsiteX16" fmla="*/ 209785 w 800307"/>
                <a:gd name="connsiteY16" fmla="*/ 357293 h 584652"/>
                <a:gd name="connsiteX17" fmla="*/ 61440 w 800307"/>
                <a:gd name="connsiteY17" fmla="*/ 480873 h 584652"/>
                <a:gd name="connsiteX18" fmla="*/ 65044 w 800307"/>
                <a:gd name="connsiteY18" fmla="*/ 500611 h 584652"/>
                <a:gd name="connsiteX19" fmla="*/ 54635 w 800307"/>
                <a:gd name="connsiteY19" fmla="*/ 477385 h 584652"/>
                <a:gd name="connsiteX20" fmla="*/ 660 w 800307"/>
                <a:gd name="connsiteY20" fmla="*/ 20185 h 584652"/>
                <a:gd name="connsiteX21" fmla="*/ 438302 w 800307"/>
                <a:gd name="connsiteY21" fmla="*/ 0 h 584652"/>
                <a:gd name="connsiteX0" fmla="*/ 75923 w 800307"/>
                <a:gd name="connsiteY0" fmla="*/ 524888 h 584652"/>
                <a:gd name="connsiteX1" fmla="*/ 80527 w 800307"/>
                <a:gd name="connsiteY1" fmla="*/ 533079 h 584652"/>
                <a:gd name="connsiteX2" fmla="*/ 156597 w 800307"/>
                <a:gd name="connsiteY2" fmla="*/ 584652 h 584652"/>
                <a:gd name="connsiteX3" fmla="*/ 80035 w 800307"/>
                <a:gd name="connsiteY3" fmla="*/ 534064 h 584652"/>
                <a:gd name="connsiteX4" fmla="*/ 75923 w 800307"/>
                <a:gd name="connsiteY4" fmla="*/ 524888 h 584652"/>
                <a:gd name="connsiteX5" fmla="*/ 438302 w 800307"/>
                <a:gd name="connsiteY5" fmla="*/ 0 h 584652"/>
                <a:gd name="connsiteX6" fmla="*/ 489610 w 800307"/>
                <a:gd name="connsiteY6" fmla="*/ 1135 h 584652"/>
                <a:gd name="connsiteX7" fmla="*/ 492912 w 800307"/>
                <a:gd name="connsiteY7" fmla="*/ 2046 h 584652"/>
                <a:gd name="connsiteX8" fmla="*/ 609578 w 800307"/>
                <a:gd name="connsiteY8" fmla="*/ 13045 h 584652"/>
                <a:gd name="connsiteX9" fmla="*/ 800307 w 800307"/>
                <a:gd name="connsiteY9" fmla="*/ 147409 h 584652"/>
                <a:gd name="connsiteX10" fmla="*/ 609578 w 800307"/>
                <a:gd name="connsiteY10" fmla="*/ 281774 h 584652"/>
                <a:gd name="connsiteX11" fmla="*/ 530484 w 800307"/>
                <a:gd name="connsiteY11" fmla="*/ 289230 h 584652"/>
                <a:gd name="connsiteX12" fmla="*/ 527710 w 800307"/>
                <a:gd name="connsiteY12" fmla="*/ 290060 h 584652"/>
                <a:gd name="connsiteX13" fmla="*/ 232838 w 800307"/>
                <a:gd name="connsiteY13" fmla="*/ 346730 h 584652"/>
                <a:gd name="connsiteX14" fmla="*/ 215190 w 800307"/>
                <a:gd name="connsiteY14" fmla="*/ 356690 h 584652"/>
                <a:gd name="connsiteX15" fmla="*/ 209785 w 800307"/>
                <a:gd name="connsiteY15" fmla="*/ 357293 h 584652"/>
                <a:gd name="connsiteX16" fmla="*/ 61440 w 800307"/>
                <a:gd name="connsiteY16" fmla="*/ 480873 h 584652"/>
                <a:gd name="connsiteX17" fmla="*/ 65044 w 800307"/>
                <a:gd name="connsiteY17" fmla="*/ 500611 h 584652"/>
                <a:gd name="connsiteX18" fmla="*/ 54635 w 800307"/>
                <a:gd name="connsiteY18" fmla="*/ 477385 h 584652"/>
                <a:gd name="connsiteX19" fmla="*/ 660 w 800307"/>
                <a:gd name="connsiteY19" fmla="*/ 20185 h 584652"/>
                <a:gd name="connsiteX20" fmla="*/ 438302 w 800307"/>
                <a:gd name="connsiteY20" fmla="*/ 0 h 584652"/>
                <a:gd name="connsiteX0" fmla="*/ 75923 w 800307"/>
                <a:gd name="connsiteY0" fmla="*/ 524888 h 534757"/>
                <a:gd name="connsiteX1" fmla="*/ 80527 w 800307"/>
                <a:gd name="connsiteY1" fmla="*/ 533079 h 534757"/>
                <a:gd name="connsiteX2" fmla="*/ 80035 w 800307"/>
                <a:gd name="connsiteY2" fmla="*/ 534064 h 534757"/>
                <a:gd name="connsiteX3" fmla="*/ 75923 w 800307"/>
                <a:gd name="connsiteY3" fmla="*/ 524888 h 534757"/>
                <a:gd name="connsiteX4" fmla="*/ 438302 w 800307"/>
                <a:gd name="connsiteY4" fmla="*/ 0 h 534757"/>
                <a:gd name="connsiteX5" fmla="*/ 489610 w 800307"/>
                <a:gd name="connsiteY5" fmla="*/ 1135 h 534757"/>
                <a:gd name="connsiteX6" fmla="*/ 492912 w 800307"/>
                <a:gd name="connsiteY6" fmla="*/ 2046 h 534757"/>
                <a:gd name="connsiteX7" fmla="*/ 609578 w 800307"/>
                <a:gd name="connsiteY7" fmla="*/ 13045 h 534757"/>
                <a:gd name="connsiteX8" fmla="*/ 800307 w 800307"/>
                <a:gd name="connsiteY8" fmla="*/ 147409 h 534757"/>
                <a:gd name="connsiteX9" fmla="*/ 609578 w 800307"/>
                <a:gd name="connsiteY9" fmla="*/ 281774 h 534757"/>
                <a:gd name="connsiteX10" fmla="*/ 530484 w 800307"/>
                <a:gd name="connsiteY10" fmla="*/ 289230 h 534757"/>
                <a:gd name="connsiteX11" fmla="*/ 527710 w 800307"/>
                <a:gd name="connsiteY11" fmla="*/ 290060 h 534757"/>
                <a:gd name="connsiteX12" fmla="*/ 232838 w 800307"/>
                <a:gd name="connsiteY12" fmla="*/ 346730 h 534757"/>
                <a:gd name="connsiteX13" fmla="*/ 215190 w 800307"/>
                <a:gd name="connsiteY13" fmla="*/ 356690 h 534757"/>
                <a:gd name="connsiteX14" fmla="*/ 209785 w 800307"/>
                <a:gd name="connsiteY14" fmla="*/ 357293 h 534757"/>
                <a:gd name="connsiteX15" fmla="*/ 61440 w 800307"/>
                <a:gd name="connsiteY15" fmla="*/ 480873 h 534757"/>
                <a:gd name="connsiteX16" fmla="*/ 65044 w 800307"/>
                <a:gd name="connsiteY16" fmla="*/ 500611 h 534757"/>
                <a:gd name="connsiteX17" fmla="*/ 54635 w 800307"/>
                <a:gd name="connsiteY17" fmla="*/ 477385 h 534757"/>
                <a:gd name="connsiteX18" fmla="*/ 660 w 800307"/>
                <a:gd name="connsiteY18" fmla="*/ 20185 h 534757"/>
                <a:gd name="connsiteX19" fmla="*/ 438302 w 800307"/>
                <a:gd name="connsiteY19" fmla="*/ 0 h 534757"/>
                <a:gd name="connsiteX0" fmla="*/ 80035 w 800307"/>
                <a:gd name="connsiteY0" fmla="*/ 534064 h 534757"/>
                <a:gd name="connsiteX1" fmla="*/ 80527 w 800307"/>
                <a:gd name="connsiteY1" fmla="*/ 533079 h 534757"/>
                <a:gd name="connsiteX2" fmla="*/ 80035 w 800307"/>
                <a:gd name="connsiteY2" fmla="*/ 534064 h 534757"/>
                <a:gd name="connsiteX3" fmla="*/ 438302 w 800307"/>
                <a:gd name="connsiteY3" fmla="*/ 0 h 534757"/>
                <a:gd name="connsiteX4" fmla="*/ 489610 w 800307"/>
                <a:gd name="connsiteY4" fmla="*/ 1135 h 534757"/>
                <a:gd name="connsiteX5" fmla="*/ 492912 w 800307"/>
                <a:gd name="connsiteY5" fmla="*/ 2046 h 534757"/>
                <a:gd name="connsiteX6" fmla="*/ 609578 w 800307"/>
                <a:gd name="connsiteY6" fmla="*/ 13045 h 534757"/>
                <a:gd name="connsiteX7" fmla="*/ 800307 w 800307"/>
                <a:gd name="connsiteY7" fmla="*/ 147409 h 534757"/>
                <a:gd name="connsiteX8" fmla="*/ 609578 w 800307"/>
                <a:gd name="connsiteY8" fmla="*/ 281774 h 534757"/>
                <a:gd name="connsiteX9" fmla="*/ 530484 w 800307"/>
                <a:gd name="connsiteY9" fmla="*/ 289230 h 534757"/>
                <a:gd name="connsiteX10" fmla="*/ 527710 w 800307"/>
                <a:gd name="connsiteY10" fmla="*/ 290060 h 534757"/>
                <a:gd name="connsiteX11" fmla="*/ 232838 w 800307"/>
                <a:gd name="connsiteY11" fmla="*/ 346730 h 534757"/>
                <a:gd name="connsiteX12" fmla="*/ 215190 w 800307"/>
                <a:gd name="connsiteY12" fmla="*/ 356690 h 534757"/>
                <a:gd name="connsiteX13" fmla="*/ 209785 w 800307"/>
                <a:gd name="connsiteY13" fmla="*/ 357293 h 534757"/>
                <a:gd name="connsiteX14" fmla="*/ 61440 w 800307"/>
                <a:gd name="connsiteY14" fmla="*/ 480873 h 534757"/>
                <a:gd name="connsiteX15" fmla="*/ 65044 w 800307"/>
                <a:gd name="connsiteY15" fmla="*/ 500611 h 534757"/>
                <a:gd name="connsiteX16" fmla="*/ 54635 w 800307"/>
                <a:gd name="connsiteY16" fmla="*/ 477385 h 534757"/>
                <a:gd name="connsiteX17" fmla="*/ 660 w 800307"/>
                <a:gd name="connsiteY17" fmla="*/ 20185 h 534757"/>
                <a:gd name="connsiteX18" fmla="*/ 438302 w 800307"/>
                <a:gd name="connsiteY18" fmla="*/ 0 h 534757"/>
                <a:gd name="connsiteX0" fmla="*/ 438302 w 800307"/>
                <a:gd name="connsiteY0" fmla="*/ 0 h 500611"/>
                <a:gd name="connsiteX1" fmla="*/ 489610 w 800307"/>
                <a:gd name="connsiteY1" fmla="*/ 1135 h 500611"/>
                <a:gd name="connsiteX2" fmla="*/ 492912 w 800307"/>
                <a:gd name="connsiteY2" fmla="*/ 2046 h 500611"/>
                <a:gd name="connsiteX3" fmla="*/ 609578 w 800307"/>
                <a:gd name="connsiteY3" fmla="*/ 13045 h 500611"/>
                <a:gd name="connsiteX4" fmla="*/ 800307 w 800307"/>
                <a:gd name="connsiteY4" fmla="*/ 147409 h 500611"/>
                <a:gd name="connsiteX5" fmla="*/ 609578 w 800307"/>
                <a:gd name="connsiteY5" fmla="*/ 281774 h 500611"/>
                <a:gd name="connsiteX6" fmla="*/ 530484 w 800307"/>
                <a:gd name="connsiteY6" fmla="*/ 289230 h 500611"/>
                <a:gd name="connsiteX7" fmla="*/ 527710 w 800307"/>
                <a:gd name="connsiteY7" fmla="*/ 290060 h 500611"/>
                <a:gd name="connsiteX8" fmla="*/ 232838 w 800307"/>
                <a:gd name="connsiteY8" fmla="*/ 346730 h 500611"/>
                <a:gd name="connsiteX9" fmla="*/ 215190 w 800307"/>
                <a:gd name="connsiteY9" fmla="*/ 356690 h 500611"/>
                <a:gd name="connsiteX10" fmla="*/ 209785 w 800307"/>
                <a:gd name="connsiteY10" fmla="*/ 357293 h 500611"/>
                <a:gd name="connsiteX11" fmla="*/ 61440 w 800307"/>
                <a:gd name="connsiteY11" fmla="*/ 480873 h 500611"/>
                <a:gd name="connsiteX12" fmla="*/ 65044 w 800307"/>
                <a:gd name="connsiteY12" fmla="*/ 500611 h 500611"/>
                <a:gd name="connsiteX13" fmla="*/ 54635 w 800307"/>
                <a:gd name="connsiteY13" fmla="*/ 477385 h 500611"/>
                <a:gd name="connsiteX14" fmla="*/ 660 w 800307"/>
                <a:gd name="connsiteY14" fmla="*/ 20185 h 500611"/>
                <a:gd name="connsiteX15" fmla="*/ 438302 w 800307"/>
                <a:gd name="connsiteY15" fmla="*/ 0 h 500611"/>
                <a:gd name="connsiteX0" fmla="*/ 438302 w 800307"/>
                <a:gd name="connsiteY0" fmla="*/ 0 h 500611"/>
                <a:gd name="connsiteX1" fmla="*/ 489610 w 800307"/>
                <a:gd name="connsiteY1" fmla="*/ 1135 h 500611"/>
                <a:gd name="connsiteX2" fmla="*/ 492912 w 800307"/>
                <a:gd name="connsiteY2" fmla="*/ 2046 h 500611"/>
                <a:gd name="connsiteX3" fmla="*/ 609578 w 800307"/>
                <a:gd name="connsiteY3" fmla="*/ 13045 h 500611"/>
                <a:gd name="connsiteX4" fmla="*/ 800307 w 800307"/>
                <a:gd name="connsiteY4" fmla="*/ 147409 h 500611"/>
                <a:gd name="connsiteX5" fmla="*/ 609578 w 800307"/>
                <a:gd name="connsiteY5" fmla="*/ 281774 h 500611"/>
                <a:gd name="connsiteX6" fmla="*/ 530484 w 800307"/>
                <a:gd name="connsiteY6" fmla="*/ 289230 h 500611"/>
                <a:gd name="connsiteX7" fmla="*/ 527710 w 800307"/>
                <a:gd name="connsiteY7" fmla="*/ 290060 h 500611"/>
                <a:gd name="connsiteX8" fmla="*/ 232838 w 800307"/>
                <a:gd name="connsiteY8" fmla="*/ 346730 h 500611"/>
                <a:gd name="connsiteX9" fmla="*/ 215190 w 800307"/>
                <a:gd name="connsiteY9" fmla="*/ 356690 h 500611"/>
                <a:gd name="connsiteX10" fmla="*/ 61440 w 800307"/>
                <a:gd name="connsiteY10" fmla="*/ 480873 h 500611"/>
                <a:gd name="connsiteX11" fmla="*/ 65044 w 800307"/>
                <a:gd name="connsiteY11" fmla="*/ 500611 h 500611"/>
                <a:gd name="connsiteX12" fmla="*/ 54635 w 800307"/>
                <a:gd name="connsiteY12" fmla="*/ 477385 h 500611"/>
                <a:gd name="connsiteX13" fmla="*/ 660 w 800307"/>
                <a:gd name="connsiteY13" fmla="*/ 20185 h 500611"/>
                <a:gd name="connsiteX14" fmla="*/ 438302 w 800307"/>
                <a:gd name="connsiteY14" fmla="*/ 0 h 500611"/>
                <a:gd name="connsiteX0" fmla="*/ 438302 w 800307"/>
                <a:gd name="connsiteY0" fmla="*/ 0 h 500611"/>
                <a:gd name="connsiteX1" fmla="*/ 489610 w 800307"/>
                <a:gd name="connsiteY1" fmla="*/ 1135 h 500611"/>
                <a:gd name="connsiteX2" fmla="*/ 492912 w 800307"/>
                <a:gd name="connsiteY2" fmla="*/ 2046 h 500611"/>
                <a:gd name="connsiteX3" fmla="*/ 609578 w 800307"/>
                <a:gd name="connsiteY3" fmla="*/ 13045 h 500611"/>
                <a:gd name="connsiteX4" fmla="*/ 800307 w 800307"/>
                <a:gd name="connsiteY4" fmla="*/ 147409 h 500611"/>
                <a:gd name="connsiteX5" fmla="*/ 609578 w 800307"/>
                <a:gd name="connsiteY5" fmla="*/ 281774 h 500611"/>
                <a:gd name="connsiteX6" fmla="*/ 530484 w 800307"/>
                <a:gd name="connsiteY6" fmla="*/ 289230 h 500611"/>
                <a:gd name="connsiteX7" fmla="*/ 527710 w 800307"/>
                <a:gd name="connsiteY7" fmla="*/ 290060 h 500611"/>
                <a:gd name="connsiteX8" fmla="*/ 232838 w 800307"/>
                <a:gd name="connsiteY8" fmla="*/ 346730 h 500611"/>
                <a:gd name="connsiteX9" fmla="*/ 61440 w 800307"/>
                <a:gd name="connsiteY9" fmla="*/ 480873 h 500611"/>
                <a:gd name="connsiteX10" fmla="*/ 65044 w 800307"/>
                <a:gd name="connsiteY10" fmla="*/ 500611 h 500611"/>
                <a:gd name="connsiteX11" fmla="*/ 54635 w 800307"/>
                <a:gd name="connsiteY11" fmla="*/ 477385 h 500611"/>
                <a:gd name="connsiteX12" fmla="*/ 660 w 800307"/>
                <a:gd name="connsiteY12" fmla="*/ 20185 h 500611"/>
                <a:gd name="connsiteX13" fmla="*/ 438302 w 800307"/>
                <a:gd name="connsiteY13" fmla="*/ 0 h 500611"/>
                <a:gd name="connsiteX0" fmla="*/ 438302 w 800307"/>
                <a:gd name="connsiteY0" fmla="*/ 0 h 500611"/>
                <a:gd name="connsiteX1" fmla="*/ 489610 w 800307"/>
                <a:gd name="connsiteY1" fmla="*/ 1135 h 500611"/>
                <a:gd name="connsiteX2" fmla="*/ 492912 w 800307"/>
                <a:gd name="connsiteY2" fmla="*/ 2046 h 500611"/>
                <a:gd name="connsiteX3" fmla="*/ 609578 w 800307"/>
                <a:gd name="connsiteY3" fmla="*/ 13045 h 500611"/>
                <a:gd name="connsiteX4" fmla="*/ 800307 w 800307"/>
                <a:gd name="connsiteY4" fmla="*/ 147409 h 500611"/>
                <a:gd name="connsiteX5" fmla="*/ 609578 w 800307"/>
                <a:gd name="connsiteY5" fmla="*/ 281774 h 500611"/>
                <a:gd name="connsiteX6" fmla="*/ 530484 w 800307"/>
                <a:gd name="connsiteY6" fmla="*/ 289230 h 500611"/>
                <a:gd name="connsiteX7" fmla="*/ 527710 w 800307"/>
                <a:gd name="connsiteY7" fmla="*/ 290060 h 500611"/>
                <a:gd name="connsiteX8" fmla="*/ 232838 w 800307"/>
                <a:gd name="connsiteY8" fmla="*/ 346730 h 500611"/>
                <a:gd name="connsiteX9" fmla="*/ 61440 w 800307"/>
                <a:gd name="connsiteY9" fmla="*/ 480873 h 500611"/>
                <a:gd name="connsiteX10" fmla="*/ 65044 w 800307"/>
                <a:gd name="connsiteY10" fmla="*/ 500611 h 500611"/>
                <a:gd name="connsiteX11" fmla="*/ 54635 w 800307"/>
                <a:gd name="connsiteY11" fmla="*/ 477385 h 500611"/>
                <a:gd name="connsiteX12" fmla="*/ 660 w 800307"/>
                <a:gd name="connsiteY12" fmla="*/ 20185 h 500611"/>
                <a:gd name="connsiteX13" fmla="*/ 438302 w 800307"/>
                <a:gd name="connsiteY13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527050 w 799647"/>
                <a:gd name="connsiteY7" fmla="*/ 290060 h 500611"/>
                <a:gd name="connsiteX8" fmla="*/ 232178 w 799647"/>
                <a:gd name="connsiteY8" fmla="*/ 346730 h 500611"/>
                <a:gd name="connsiteX9" fmla="*/ 60780 w 799647"/>
                <a:gd name="connsiteY9" fmla="*/ 480873 h 500611"/>
                <a:gd name="connsiteX10" fmla="*/ 64384 w 799647"/>
                <a:gd name="connsiteY10" fmla="*/ 500611 h 500611"/>
                <a:gd name="connsiteX11" fmla="*/ 0 w 799647"/>
                <a:gd name="connsiteY11" fmla="*/ 20185 h 500611"/>
                <a:gd name="connsiteX12" fmla="*/ 437642 w 799647"/>
                <a:gd name="connsiteY12" fmla="*/ 0 h 500611"/>
                <a:gd name="connsiteX0" fmla="*/ 437642 w 799647"/>
                <a:gd name="connsiteY0" fmla="*/ 0 h 511107"/>
                <a:gd name="connsiteX1" fmla="*/ 488950 w 799647"/>
                <a:gd name="connsiteY1" fmla="*/ 1135 h 511107"/>
                <a:gd name="connsiteX2" fmla="*/ 492252 w 799647"/>
                <a:gd name="connsiteY2" fmla="*/ 2046 h 511107"/>
                <a:gd name="connsiteX3" fmla="*/ 608918 w 799647"/>
                <a:gd name="connsiteY3" fmla="*/ 13045 h 511107"/>
                <a:gd name="connsiteX4" fmla="*/ 799647 w 799647"/>
                <a:gd name="connsiteY4" fmla="*/ 147409 h 511107"/>
                <a:gd name="connsiteX5" fmla="*/ 608918 w 799647"/>
                <a:gd name="connsiteY5" fmla="*/ 281774 h 511107"/>
                <a:gd name="connsiteX6" fmla="*/ 529824 w 799647"/>
                <a:gd name="connsiteY6" fmla="*/ 289230 h 511107"/>
                <a:gd name="connsiteX7" fmla="*/ 527050 w 799647"/>
                <a:gd name="connsiteY7" fmla="*/ 290060 h 511107"/>
                <a:gd name="connsiteX8" fmla="*/ 232178 w 799647"/>
                <a:gd name="connsiteY8" fmla="*/ 346730 h 511107"/>
                <a:gd name="connsiteX9" fmla="*/ 64384 w 799647"/>
                <a:gd name="connsiteY9" fmla="*/ 500611 h 511107"/>
                <a:gd name="connsiteX10" fmla="*/ 0 w 799647"/>
                <a:gd name="connsiteY10" fmla="*/ 20185 h 511107"/>
                <a:gd name="connsiteX11" fmla="*/ 437642 w 799647"/>
                <a:gd name="connsiteY11" fmla="*/ 0 h 511107"/>
                <a:gd name="connsiteX0" fmla="*/ 437642 w 799647"/>
                <a:gd name="connsiteY0" fmla="*/ 0 h 511107"/>
                <a:gd name="connsiteX1" fmla="*/ 488950 w 799647"/>
                <a:gd name="connsiteY1" fmla="*/ 1135 h 511107"/>
                <a:gd name="connsiteX2" fmla="*/ 492252 w 799647"/>
                <a:gd name="connsiteY2" fmla="*/ 2046 h 511107"/>
                <a:gd name="connsiteX3" fmla="*/ 608918 w 799647"/>
                <a:gd name="connsiteY3" fmla="*/ 13045 h 511107"/>
                <a:gd name="connsiteX4" fmla="*/ 799647 w 799647"/>
                <a:gd name="connsiteY4" fmla="*/ 147409 h 511107"/>
                <a:gd name="connsiteX5" fmla="*/ 608918 w 799647"/>
                <a:gd name="connsiteY5" fmla="*/ 281774 h 511107"/>
                <a:gd name="connsiteX6" fmla="*/ 529824 w 799647"/>
                <a:gd name="connsiteY6" fmla="*/ 289230 h 511107"/>
                <a:gd name="connsiteX7" fmla="*/ 527050 w 799647"/>
                <a:gd name="connsiteY7" fmla="*/ 290060 h 511107"/>
                <a:gd name="connsiteX8" fmla="*/ 232178 w 799647"/>
                <a:gd name="connsiteY8" fmla="*/ 346730 h 511107"/>
                <a:gd name="connsiteX9" fmla="*/ 64384 w 799647"/>
                <a:gd name="connsiteY9" fmla="*/ 500611 h 511107"/>
                <a:gd name="connsiteX10" fmla="*/ 0 w 799647"/>
                <a:gd name="connsiteY10" fmla="*/ 20185 h 511107"/>
                <a:gd name="connsiteX11" fmla="*/ 437642 w 799647"/>
                <a:gd name="connsiteY11" fmla="*/ 0 h 511107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527050 w 799647"/>
                <a:gd name="connsiteY7" fmla="*/ 290060 h 500611"/>
                <a:gd name="connsiteX8" fmla="*/ 232178 w 799647"/>
                <a:gd name="connsiteY8" fmla="*/ 346730 h 500611"/>
                <a:gd name="connsiteX9" fmla="*/ 64384 w 799647"/>
                <a:gd name="connsiteY9" fmla="*/ 500611 h 500611"/>
                <a:gd name="connsiteX10" fmla="*/ 0 w 799647"/>
                <a:gd name="connsiteY10" fmla="*/ 20185 h 500611"/>
                <a:gd name="connsiteX11" fmla="*/ 437642 w 799647"/>
                <a:gd name="connsiteY11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527050 w 799647"/>
                <a:gd name="connsiteY7" fmla="*/ 290060 h 500611"/>
                <a:gd name="connsiteX8" fmla="*/ 232178 w 799647"/>
                <a:gd name="connsiteY8" fmla="*/ 346730 h 500611"/>
                <a:gd name="connsiteX9" fmla="*/ 64384 w 799647"/>
                <a:gd name="connsiteY9" fmla="*/ 500611 h 500611"/>
                <a:gd name="connsiteX10" fmla="*/ 0 w 799647"/>
                <a:gd name="connsiteY10" fmla="*/ 20185 h 500611"/>
                <a:gd name="connsiteX11" fmla="*/ 437642 w 799647"/>
                <a:gd name="connsiteY11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527050 w 799647"/>
                <a:gd name="connsiteY7" fmla="*/ 290060 h 500611"/>
                <a:gd name="connsiteX8" fmla="*/ 232178 w 799647"/>
                <a:gd name="connsiteY8" fmla="*/ 346730 h 500611"/>
                <a:gd name="connsiteX9" fmla="*/ 64384 w 799647"/>
                <a:gd name="connsiteY9" fmla="*/ 500611 h 500611"/>
                <a:gd name="connsiteX10" fmla="*/ 0 w 799647"/>
                <a:gd name="connsiteY10" fmla="*/ 20185 h 500611"/>
                <a:gd name="connsiteX11" fmla="*/ 437642 w 799647"/>
                <a:gd name="connsiteY11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527050 w 799647"/>
                <a:gd name="connsiteY7" fmla="*/ 290060 h 500611"/>
                <a:gd name="connsiteX8" fmla="*/ 232178 w 799647"/>
                <a:gd name="connsiteY8" fmla="*/ 346730 h 500611"/>
                <a:gd name="connsiteX9" fmla="*/ 64384 w 799647"/>
                <a:gd name="connsiteY9" fmla="*/ 500611 h 500611"/>
                <a:gd name="connsiteX10" fmla="*/ 0 w 799647"/>
                <a:gd name="connsiteY10" fmla="*/ 20185 h 500611"/>
                <a:gd name="connsiteX11" fmla="*/ 437642 w 799647"/>
                <a:gd name="connsiteY11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529824 w 799647"/>
                <a:gd name="connsiteY6" fmla="*/ 289230 h 500611"/>
                <a:gd name="connsiteX7" fmla="*/ 232178 w 799647"/>
                <a:gd name="connsiteY7" fmla="*/ 346730 h 500611"/>
                <a:gd name="connsiteX8" fmla="*/ 64384 w 799647"/>
                <a:gd name="connsiteY8" fmla="*/ 500611 h 500611"/>
                <a:gd name="connsiteX9" fmla="*/ 0 w 799647"/>
                <a:gd name="connsiteY9" fmla="*/ 20185 h 500611"/>
                <a:gd name="connsiteX10" fmla="*/ 437642 w 799647"/>
                <a:gd name="connsiteY10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492252 w 799647"/>
                <a:gd name="connsiteY2" fmla="*/ 2046 h 500611"/>
                <a:gd name="connsiteX3" fmla="*/ 608918 w 799647"/>
                <a:gd name="connsiteY3" fmla="*/ 13045 h 500611"/>
                <a:gd name="connsiteX4" fmla="*/ 799647 w 799647"/>
                <a:gd name="connsiteY4" fmla="*/ 147409 h 500611"/>
                <a:gd name="connsiteX5" fmla="*/ 608918 w 799647"/>
                <a:gd name="connsiteY5" fmla="*/ 281774 h 500611"/>
                <a:gd name="connsiteX6" fmla="*/ 232178 w 799647"/>
                <a:gd name="connsiteY6" fmla="*/ 346730 h 500611"/>
                <a:gd name="connsiteX7" fmla="*/ 64384 w 799647"/>
                <a:gd name="connsiteY7" fmla="*/ 500611 h 500611"/>
                <a:gd name="connsiteX8" fmla="*/ 0 w 799647"/>
                <a:gd name="connsiteY8" fmla="*/ 20185 h 500611"/>
                <a:gd name="connsiteX9" fmla="*/ 437642 w 799647"/>
                <a:gd name="connsiteY9" fmla="*/ 0 h 500611"/>
                <a:gd name="connsiteX0" fmla="*/ 437642 w 799647"/>
                <a:gd name="connsiteY0" fmla="*/ 0 h 500611"/>
                <a:gd name="connsiteX1" fmla="*/ 488950 w 799647"/>
                <a:gd name="connsiteY1" fmla="*/ 1135 h 500611"/>
                <a:gd name="connsiteX2" fmla="*/ 608918 w 799647"/>
                <a:gd name="connsiteY2" fmla="*/ 13045 h 500611"/>
                <a:gd name="connsiteX3" fmla="*/ 799647 w 799647"/>
                <a:gd name="connsiteY3" fmla="*/ 147409 h 500611"/>
                <a:gd name="connsiteX4" fmla="*/ 608918 w 799647"/>
                <a:gd name="connsiteY4" fmla="*/ 281774 h 500611"/>
                <a:gd name="connsiteX5" fmla="*/ 232178 w 799647"/>
                <a:gd name="connsiteY5" fmla="*/ 346730 h 500611"/>
                <a:gd name="connsiteX6" fmla="*/ 64384 w 799647"/>
                <a:gd name="connsiteY6" fmla="*/ 500611 h 500611"/>
                <a:gd name="connsiteX7" fmla="*/ 0 w 799647"/>
                <a:gd name="connsiteY7" fmla="*/ 20185 h 500611"/>
                <a:gd name="connsiteX8" fmla="*/ 437642 w 799647"/>
                <a:gd name="connsiteY8" fmla="*/ 0 h 500611"/>
                <a:gd name="connsiteX0" fmla="*/ 437642 w 799647"/>
                <a:gd name="connsiteY0" fmla="*/ 3164 h 503775"/>
                <a:gd name="connsiteX1" fmla="*/ 608918 w 799647"/>
                <a:gd name="connsiteY1" fmla="*/ 16209 h 503775"/>
                <a:gd name="connsiteX2" fmla="*/ 799647 w 799647"/>
                <a:gd name="connsiteY2" fmla="*/ 150573 h 503775"/>
                <a:gd name="connsiteX3" fmla="*/ 608918 w 799647"/>
                <a:gd name="connsiteY3" fmla="*/ 284938 h 503775"/>
                <a:gd name="connsiteX4" fmla="*/ 232178 w 799647"/>
                <a:gd name="connsiteY4" fmla="*/ 349894 h 503775"/>
                <a:gd name="connsiteX5" fmla="*/ 64384 w 799647"/>
                <a:gd name="connsiteY5" fmla="*/ 503775 h 503775"/>
                <a:gd name="connsiteX6" fmla="*/ 0 w 799647"/>
                <a:gd name="connsiteY6" fmla="*/ 23349 h 503775"/>
                <a:gd name="connsiteX7" fmla="*/ 437642 w 799647"/>
                <a:gd name="connsiteY7" fmla="*/ 3164 h 503775"/>
                <a:gd name="connsiteX0" fmla="*/ 437642 w 799647"/>
                <a:gd name="connsiteY0" fmla="*/ 3164 h 503775"/>
                <a:gd name="connsiteX1" fmla="*/ 608918 w 799647"/>
                <a:gd name="connsiteY1" fmla="*/ 16209 h 503775"/>
                <a:gd name="connsiteX2" fmla="*/ 799647 w 799647"/>
                <a:gd name="connsiteY2" fmla="*/ 150573 h 503775"/>
                <a:gd name="connsiteX3" fmla="*/ 608918 w 799647"/>
                <a:gd name="connsiteY3" fmla="*/ 284938 h 503775"/>
                <a:gd name="connsiteX4" fmla="*/ 232178 w 799647"/>
                <a:gd name="connsiteY4" fmla="*/ 349894 h 503775"/>
                <a:gd name="connsiteX5" fmla="*/ 64384 w 799647"/>
                <a:gd name="connsiteY5" fmla="*/ 503775 h 503775"/>
                <a:gd name="connsiteX6" fmla="*/ 0 w 799647"/>
                <a:gd name="connsiteY6" fmla="*/ 23349 h 503775"/>
                <a:gd name="connsiteX7" fmla="*/ 437642 w 799647"/>
                <a:gd name="connsiteY7" fmla="*/ 3164 h 503775"/>
                <a:gd name="connsiteX0" fmla="*/ 437642 w 799647"/>
                <a:gd name="connsiteY0" fmla="*/ 111 h 500722"/>
                <a:gd name="connsiteX1" fmla="*/ 608918 w 799647"/>
                <a:gd name="connsiteY1" fmla="*/ 13156 h 500722"/>
                <a:gd name="connsiteX2" fmla="*/ 799647 w 799647"/>
                <a:gd name="connsiteY2" fmla="*/ 147520 h 500722"/>
                <a:gd name="connsiteX3" fmla="*/ 608918 w 799647"/>
                <a:gd name="connsiteY3" fmla="*/ 281885 h 500722"/>
                <a:gd name="connsiteX4" fmla="*/ 232178 w 799647"/>
                <a:gd name="connsiteY4" fmla="*/ 346841 h 500722"/>
                <a:gd name="connsiteX5" fmla="*/ 64384 w 799647"/>
                <a:gd name="connsiteY5" fmla="*/ 500722 h 500722"/>
                <a:gd name="connsiteX6" fmla="*/ 0 w 799647"/>
                <a:gd name="connsiteY6" fmla="*/ 20296 h 500722"/>
                <a:gd name="connsiteX7" fmla="*/ 437642 w 799647"/>
                <a:gd name="connsiteY7" fmla="*/ 111 h 500722"/>
                <a:gd name="connsiteX0" fmla="*/ 437642 w 799669"/>
                <a:gd name="connsiteY0" fmla="*/ 0 h 500611"/>
                <a:gd name="connsiteX1" fmla="*/ 618443 w 799669"/>
                <a:gd name="connsiteY1" fmla="*/ 3520 h 500611"/>
                <a:gd name="connsiteX2" fmla="*/ 799647 w 799669"/>
                <a:gd name="connsiteY2" fmla="*/ 147409 h 500611"/>
                <a:gd name="connsiteX3" fmla="*/ 608918 w 799669"/>
                <a:gd name="connsiteY3" fmla="*/ 281774 h 500611"/>
                <a:gd name="connsiteX4" fmla="*/ 232178 w 799669"/>
                <a:gd name="connsiteY4" fmla="*/ 346730 h 500611"/>
                <a:gd name="connsiteX5" fmla="*/ 64384 w 799669"/>
                <a:gd name="connsiteY5" fmla="*/ 500611 h 500611"/>
                <a:gd name="connsiteX6" fmla="*/ 0 w 799669"/>
                <a:gd name="connsiteY6" fmla="*/ 20185 h 500611"/>
                <a:gd name="connsiteX7" fmla="*/ 437642 w 799669"/>
                <a:gd name="connsiteY7" fmla="*/ 0 h 500611"/>
                <a:gd name="connsiteX0" fmla="*/ 437642 w 799679"/>
                <a:gd name="connsiteY0" fmla="*/ 0 h 500611"/>
                <a:gd name="connsiteX1" fmla="*/ 618443 w 799679"/>
                <a:gd name="connsiteY1" fmla="*/ 3520 h 500611"/>
                <a:gd name="connsiteX2" fmla="*/ 799647 w 799679"/>
                <a:gd name="connsiteY2" fmla="*/ 147409 h 500611"/>
                <a:gd name="connsiteX3" fmla="*/ 608918 w 799679"/>
                <a:gd name="connsiteY3" fmla="*/ 281774 h 500611"/>
                <a:gd name="connsiteX4" fmla="*/ 232178 w 799679"/>
                <a:gd name="connsiteY4" fmla="*/ 346730 h 500611"/>
                <a:gd name="connsiteX5" fmla="*/ 64384 w 799679"/>
                <a:gd name="connsiteY5" fmla="*/ 500611 h 500611"/>
                <a:gd name="connsiteX6" fmla="*/ 0 w 799679"/>
                <a:gd name="connsiteY6" fmla="*/ 20185 h 500611"/>
                <a:gd name="connsiteX7" fmla="*/ 437642 w 799679"/>
                <a:gd name="connsiteY7" fmla="*/ 0 h 500611"/>
                <a:gd name="connsiteX0" fmla="*/ 437642 w 800152"/>
                <a:gd name="connsiteY0" fmla="*/ 0 h 500611"/>
                <a:gd name="connsiteX1" fmla="*/ 618443 w 800152"/>
                <a:gd name="connsiteY1" fmla="*/ 3520 h 500611"/>
                <a:gd name="connsiteX2" fmla="*/ 799647 w 800152"/>
                <a:gd name="connsiteY2" fmla="*/ 147409 h 500611"/>
                <a:gd name="connsiteX3" fmla="*/ 608918 w 800152"/>
                <a:gd name="connsiteY3" fmla="*/ 281774 h 500611"/>
                <a:gd name="connsiteX4" fmla="*/ 232178 w 800152"/>
                <a:gd name="connsiteY4" fmla="*/ 346730 h 500611"/>
                <a:gd name="connsiteX5" fmla="*/ 64384 w 800152"/>
                <a:gd name="connsiteY5" fmla="*/ 500611 h 500611"/>
                <a:gd name="connsiteX6" fmla="*/ 0 w 800152"/>
                <a:gd name="connsiteY6" fmla="*/ 20185 h 500611"/>
                <a:gd name="connsiteX7" fmla="*/ 437642 w 800152"/>
                <a:gd name="connsiteY7" fmla="*/ 0 h 500611"/>
                <a:gd name="connsiteX0" fmla="*/ 437642 w 800152"/>
                <a:gd name="connsiteY0" fmla="*/ 0 h 500611"/>
                <a:gd name="connsiteX1" fmla="*/ 618443 w 800152"/>
                <a:gd name="connsiteY1" fmla="*/ 3520 h 500611"/>
                <a:gd name="connsiteX2" fmla="*/ 799647 w 800152"/>
                <a:gd name="connsiteY2" fmla="*/ 147409 h 500611"/>
                <a:gd name="connsiteX3" fmla="*/ 608918 w 800152"/>
                <a:gd name="connsiteY3" fmla="*/ 281774 h 500611"/>
                <a:gd name="connsiteX4" fmla="*/ 232178 w 800152"/>
                <a:gd name="connsiteY4" fmla="*/ 346730 h 500611"/>
                <a:gd name="connsiteX5" fmla="*/ 64384 w 800152"/>
                <a:gd name="connsiteY5" fmla="*/ 500611 h 500611"/>
                <a:gd name="connsiteX6" fmla="*/ 0 w 800152"/>
                <a:gd name="connsiteY6" fmla="*/ 20185 h 500611"/>
                <a:gd name="connsiteX7" fmla="*/ 437642 w 800152"/>
                <a:gd name="connsiteY7" fmla="*/ 0 h 500611"/>
                <a:gd name="connsiteX0" fmla="*/ 437642 w 799678"/>
                <a:gd name="connsiteY0" fmla="*/ 0 h 500611"/>
                <a:gd name="connsiteX1" fmla="*/ 618443 w 799678"/>
                <a:gd name="connsiteY1" fmla="*/ 19395 h 500611"/>
                <a:gd name="connsiteX2" fmla="*/ 799647 w 799678"/>
                <a:gd name="connsiteY2" fmla="*/ 147409 h 500611"/>
                <a:gd name="connsiteX3" fmla="*/ 608918 w 799678"/>
                <a:gd name="connsiteY3" fmla="*/ 281774 h 500611"/>
                <a:gd name="connsiteX4" fmla="*/ 232178 w 799678"/>
                <a:gd name="connsiteY4" fmla="*/ 346730 h 500611"/>
                <a:gd name="connsiteX5" fmla="*/ 64384 w 799678"/>
                <a:gd name="connsiteY5" fmla="*/ 500611 h 500611"/>
                <a:gd name="connsiteX6" fmla="*/ 0 w 799678"/>
                <a:gd name="connsiteY6" fmla="*/ 20185 h 500611"/>
                <a:gd name="connsiteX7" fmla="*/ 437642 w 799678"/>
                <a:gd name="connsiteY7" fmla="*/ 0 h 500611"/>
                <a:gd name="connsiteX0" fmla="*/ 437642 w 799678"/>
                <a:gd name="connsiteY0" fmla="*/ 0 h 500611"/>
                <a:gd name="connsiteX1" fmla="*/ 618443 w 799678"/>
                <a:gd name="connsiteY1" fmla="*/ 19395 h 500611"/>
                <a:gd name="connsiteX2" fmla="*/ 799647 w 799678"/>
                <a:gd name="connsiteY2" fmla="*/ 147409 h 500611"/>
                <a:gd name="connsiteX3" fmla="*/ 608918 w 799678"/>
                <a:gd name="connsiteY3" fmla="*/ 281774 h 500611"/>
                <a:gd name="connsiteX4" fmla="*/ 232178 w 799678"/>
                <a:gd name="connsiteY4" fmla="*/ 346730 h 500611"/>
                <a:gd name="connsiteX5" fmla="*/ 64384 w 799678"/>
                <a:gd name="connsiteY5" fmla="*/ 500611 h 500611"/>
                <a:gd name="connsiteX6" fmla="*/ 0 w 799678"/>
                <a:gd name="connsiteY6" fmla="*/ 20185 h 500611"/>
                <a:gd name="connsiteX7" fmla="*/ 437642 w 799678"/>
                <a:gd name="connsiteY7" fmla="*/ 0 h 500611"/>
                <a:gd name="connsiteX0" fmla="*/ 437642 w 801156"/>
                <a:gd name="connsiteY0" fmla="*/ 2101 h 502712"/>
                <a:gd name="connsiteX1" fmla="*/ 659718 w 801156"/>
                <a:gd name="connsiteY1" fmla="*/ 15146 h 502712"/>
                <a:gd name="connsiteX2" fmla="*/ 799647 w 801156"/>
                <a:gd name="connsiteY2" fmla="*/ 149510 h 502712"/>
                <a:gd name="connsiteX3" fmla="*/ 608918 w 801156"/>
                <a:gd name="connsiteY3" fmla="*/ 283875 h 502712"/>
                <a:gd name="connsiteX4" fmla="*/ 232178 w 801156"/>
                <a:gd name="connsiteY4" fmla="*/ 348831 h 502712"/>
                <a:gd name="connsiteX5" fmla="*/ 64384 w 801156"/>
                <a:gd name="connsiteY5" fmla="*/ 502712 h 502712"/>
                <a:gd name="connsiteX6" fmla="*/ 0 w 801156"/>
                <a:gd name="connsiteY6" fmla="*/ 22286 h 502712"/>
                <a:gd name="connsiteX7" fmla="*/ 437642 w 801156"/>
                <a:gd name="connsiteY7" fmla="*/ 2101 h 502712"/>
                <a:gd name="connsiteX0" fmla="*/ 437642 w 800875"/>
                <a:gd name="connsiteY0" fmla="*/ 2101 h 502712"/>
                <a:gd name="connsiteX1" fmla="*/ 659718 w 800875"/>
                <a:gd name="connsiteY1" fmla="*/ 15146 h 502712"/>
                <a:gd name="connsiteX2" fmla="*/ 799647 w 800875"/>
                <a:gd name="connsiteY2" fmla="*/ 149510 h 502712"/>
                <a:gd name="connsiteX3" fmla="*/ 608918 w 800875"/>
                <a:gd name="connsiteY3" fmla="*/ 283875 h 502712"/>
                <a:gd name="connsiteX4" fmla="*/ 232178 w 800875"/>
                <a:gd name="connsiteY4" fmla="*/ 348831 h 502712"/>
                <a:gd name="connsiteX5" fmla="*/ 64384 w 800875"/>
                <a:gd name="connsiteY5" fmla="*/ 502712 h 502712"/>
                <a:gd name="connsiteX6" fmla="*/ 0 w 800875"/>
                <a:gd name="connsiteY6" fmla="*/ 22286 h 502712"/>
                <a:gd name="connsiteX7" fmla="*/ 437642 w 800875"/>
                <a:gd name="connsiteY7" fmla="*/ 2101 h 502712"/>
                <a:gd name="connsiteX0" fmla="*/ 437642 w 800875"/>
                <a:gd name="connsiteY0" fmla="*/ 0 h 500611"/>
                <a:gd name="connsiteX1" fmla="*/ 659718 w 800875"/>
                <a:gd name="connsiteY1" fmla="*/ 13045 h 500611"/>
                <a:gd name="connsiteX2" fmla="*/ 799647 w 800875"/>
                <a:gd name="connsiteY2" fmla="*/ 147409 h 500611"/>
                <a:gd name="connsiteX3" fmla="*/ 608918 w 800875"/>
                <a:gd name="connsiteY3" fmla="*/ 281774 h 500611"/>
                <a:gd name="connsiteX4" fmla="*/ 232178 w 800875"/>
                <a:gd name="connsiteY4" fmla="*/ 346730 h 500611"/>
                <a:gd name="connsiteX5" fmla="*/ 64384 w 800875"/>
                <a:gd name="connsiteY5" fmla="*/ 500611 h 500611"/>
                <a:gd name="connsiteX6" fmla="*/ 0 w 800875"/>
                <a:gd name="connsiteY6" fmla="*/ 20185 h 500611"/>
                <a:gd name="connsiteX7" fmla="*/ 437642 w 800875"/>
                <a:gd name="connsiteY7" fmla="*/ 0 h 500611"/>
                <a:gd name="connsiteX0" fmla="*/ 437642 w 800875"/>
                <a:gd name="connsiteY0" fmla="*/ 0 h 500611"/>
                <a:gd name="connsiteX1" fmla="*/ 659718 w 800875"/>
                <a:gd name="connsiteY1" fmla="*/ 13045 h 500611"/>
                <a:gd name="connsiteX2" fmla="*/ 799647 w 800875"/>
                <a:gd name="connsiteY2" fmla="*/ 147409 h 500611"/>
                <a:gd name="connsiteX3" fmla="*/ 608918 w 800875"/>
                <a:gd name="connsiteY3" fmla="*/ 281774 h 500611"/>
                <a:gd name="connsiteX4" fmla="*/ 232178 w 800875"/>
                <a:gd name="connsiteY4" fmla="*/ 346730 h 500611"/>
                <a:gd name="connsiteX5" fmla="*/ 64384 w 800875"/>
                <a:gd name="connsiteY5" fmla="*/ 500611 h 500611"/>
                <a:gd name="connsiteX6" fmla="*/ 0 w 800875"/>
                <a:gd name="connsiteY6" fmla="*/ 20185 h 500611"/>
                <a:gd name="connsiteX7" fmla="*/ 437642 w 800875"/>
                <a:gd name="connsiteY7" fmla="*/ 0 h 500611"/>
                <a:gd name="connsiteX0" fmla="*/ 437642 w 800875"/>
                <a:gd name="connsiteY0" fmla="*/ 0 h 500611"/>
                <a:gd name="connsiteX1" fmla="*/ 659718 w 800875"/>
                <a:gd name="connsiteY1" fmla="*/ 13045 h 500611"/>
                <a:gd name="connsiteX2" fmla="*/ 799647 w 800875"/>
                <a:gd name="connsiteY2" fmla="*/ 147409 h 500611"/>
                <a:gd name="connsiteX3" fmla="*/ 608918 w 800875"/>
                <a:gd name="connsiteY3" fmla="*/ 281774 h 500611"/>
                <a:gd name="connsiteX4" fmla="*/ 232178 w 800875"/>
                <a:gd name="connsiteY4" fmla="*/ 346730 h 500611"/>
                <a:gd name="connsiteX5" fmla="*/ 64384 w 800875"/>
                <a:gd name="connsiteY5" fmla="*/ 500611 h 500611"/>
                <a:gd name="connsiteX6" fmla="*/ 0 w 800875"/>
                <a:gd name="connsiteY6" fmla="*/ 20185 h 500611"/>
                <a:gd name="connsiteX7" fmla="*/ 437642 w 800875"/>
                <a:gd name="connsiteY7" fmla="*/ 0 h 500611"/>
                <a:gd name="connsiteX0" fmla="*/ 437642 w 800875"/>
                <a:gd name="connsiteY0" fmla="*/ 1553 h 502164"/>
                <a:gd name="connsiteX1" fmla="*/ 659718 w 800875"/>
                <a:gd name="connsiteY1" fmla="*/ 14598 h 502164"/>
                <a:gd name="connsiteX2" fmla="*/ 799647 w 800875"/>
                <a:gd name="connsiteY2" fmla="*/ 148962 h 502164"/>
                <a:gd name="connsiteX3" fmla="*/ 608918 w 800875"/>
                <a:gd name="connsiteY3" fmla="*/ 283327 h 502164"/>
                <a:gd name="connsiteX4" fmla="*/ 232178 w 800875"/>
                <a:gd name="connsiteY4" fmla="*/ 348283 h 502164"/>
                <a:gd name="connsiteX5" fmla="*/ 64384 w 800875"/>
                <a:gd name="connsiteY5" fmla="*/ 502164 h 502164"/>
                <a:gd name="connsiteX6" fmla="*/ 0 w 800875"/>
                <a:gd name="connsiteY6" fmla="*/ 21738 h 502164"/>
                <a:gd name="connsiteX7" fmla="*/ 437642 w 800875"/>
                <a:gd name="connsiteY7" fmla="*/ 1553 h 502164"/>
                <a:gd name="connsiteX0" fmla="*/ 437642 w 783951"/>
                <a:gd name="connsiteY0" fmla="*/ 1553 h 502164"/>
                <a:gd name="connsiteX1" fmla="*/ 659718 w 783951"/>
                <a:gd name="connsiteY1" fmla="*/ 14598 h 502164"/>
                <a:gd name="connsiteX2" fmla="*/ 782063 w 783951"/>
                <a:gd name="connsiteY2" fmla="*/ 166546 h 502164"/>
                <a:gd name="connsiteX3" fmla="*/ 608918 w 783951"/>
                <a:gd name="connsiteY3" fmla="*/ 283327 h 502164"/>
                <a:gd name="connsiteX4" fmla="*/ 232178 w 783951"/>
                <a:gd name="connsiteY4" fmla="*/ 348283 h 502164"/>
                <a:gd name="connsiteX5" fmla="*/ 64384 w 783951"/>
                <a:gd name="connsiteY5" fmla="*/ 502164 h 502164"/>
                <a:gd name="connsiteX6" fmla="*/ 0 w 783951"/>
                <a:gd name="connsiteY6" fmla="*/ 21738 h 502164"/>
                <a:gd name="connsiteX7" fmla="*/ 437642 w 783951"/>
                <a:gd name="connsiteY7" fmla="*/ 1553 h 502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3951" h="502164">
                  <a:moveTo>
                    <a:pt x="437642" y="1553"/>
                  </a:moveTo>
                  <a:cubicBezTo>
                    <a:pt x="513784" y="-1507"/>
                    <a:pt x="577226" y="-1392"/>
                    <a:pt x="659718" y="14598"/>
                  </a:cubicBezTo>
                  <a:cubicBezTo>
                    <a:pt x="774027" y="48691"/>
                    <a:pt x="790530" y="121758"/>
                    <a:pt x="782063" y="166546"/>
                  </a:cubicBezTo>
                  <a:cubicBezTo>
                    <a:pt x="773596" y="211334"/>
                    <a:pt x="755927" y="258014"/>
                    <a:pt x="608918" y="283327"/>
                  </a:cubicBezTo>
                  <a:lnTo>
                    <a:pt x="232178" y="348283"/>
                  </a:lnTo>
                  <a:cubicBezTo>
                    <a:pt x="170942" y="364325"/>
                    <a:pt x="58630" y="362913"/>
                    <a:pt x="64384" y="502164"/>
                  </a:cubicBezTo>
                  <a:cubicBezTo>
                    <a:pt x="39748" y="497597"/>
                    <a:pt x="21461" y="181880"/>
                    <a:pt x="0" y="21738"/>
                  </a:cubicBezTo>
                  <a:cubicBezTo>
                    <a:pt x="5093" y="18960"/>
                    <a:pt x="294193" y="1596"/>
                    <a:pt x="437642" y="1553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85000">
                  <a:sysClr val="windowText" lastClr="000000">
                    <a:lumMod val="95000"/>
                    <a:lumOff val="5000"/>
                  </a:sysClr>
                </a:gs>
              </a:gsLst>
              <a:lin ang="18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Y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Freeform 66">
              <a:extLst>
                <a:ext uri="{FF2B5EF4-FFF2-40B4-BE49-F238E27FC236}">
                  <a16:creationId xmlns:a16="http://schemas.microsoft.com/office/drawing/2014/main" id="{33F2F44B-23C9-45F1-8A18-6EA55A0A9BEE}"/>
                </a:ext>
              </a:extLst>
            </p:cNvPr>
            <p:cNvSpPr/>
            <p:nvPr/>
          </p:nvSpPr>
          <p:spPr>
            <a:xfrm>
              <a:off x="-243085" y="1324893"/>
              <a:ext cx="4507345" cy="829884"/>
            </a:xfrm>
            <a:custGeom>
              <a:avLst/>
              <a:gdLst>
                <a:gd name="connsiteX0" fmla="*/ 4008762 w 4469717"/>
                <a:gd name="connsiteY0" fmla="*/ 794 h 1087206"/>
                <a:gd name="connsiteX1" fmla="*/ 4376660 w 4469717"/>
                <a:gd name="connsiteY1" fmla="*/ 180014 h 1087206"/>
                <a:gd name="connsiteX2" fmla="*/ 4469717 w 4469717"/>
                <a:gd name="connsiteY2" fmla="*/ 1036313 h 1087206"/>
                <a:gd name="connsiteX3" fmla="*/ 4460536 w 4469717"/>
                <a:gd name="connsiteY3" fmla="*/ 1036219 h 1087206"/>
                <a:gd name="connsiteX4" fmla="*/ 4445698 w 4469717"/>
                <a:gd name="connsiteY4" fmla="*/ 988694 h 1087206"/>
                <a:gd name="connsiteX5" fmla="*/ 4102068 w 4469717"/>
                <a:gd name="connsiteY5" fmla="*/ 887203 h 1087206"/>
                <a:gd name="connsiteX6" fmla="*/ 1830597 w 4469717"/>
                <a:gd name="connsiteY6" fmla="*/ 999989 h 1087206"/>
                <a:gd name="connsiteX7" fmla="*/ 0 w 4469717"/>
                <a:gd name="connsiteY7" fmla="*/ 1087206 h 1087206"/>
                <a:gd name="connsiteX8" fmla="*/ 0 w 4469717"/>
                <a:gd name="connsiteY8" fmla="*/ 168654 h 1087206"/>
                <a:gd name="connsiteX9" fmla="*/ 128135 w 4469717"/>
                <a:gd name="connsiteY9" fmla="*/ 165035 h 1087206"/>
                <a:gd name="connsiteX10" fmla="*/ 4008762 w 4469717"/>
                <a:gd name="connsiteY10" fmla="*/ 794 h 1087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9717" h="1087206">
                  <a:moveTo>
                    <a:pt x="4008762" y="794"/>
                  </a:moveTo>
                  <a:cubicBezTo>
                    <a:pt x="4286948" y="-8537"/>
                    <a:pt x="4362664" y="65256"/>
                    <a:pt x="4376660" y="180014"/>
                  </a:cubicBezTo>
                  <a:lnTo>
                    <a:pt x="4469717" y="1036313"/>
                  </a:lnTo>
                  <a:lnTo>
                    <a:pt x="4460536" y="1036219"/>
                  </a:lnTo>
                  <a:lnTo>
                    <a:pt x="4445698" y="988694"/>
                  </a:lnTo>
                  <a:cubicBezTo>
                    <a:pt x="4405458" y="919964"/>
                    <a:pt x="4310708" y="880205"/>
                    <a:pt x="4102068" y="887203"/>
                  </a:cubicBezTo>
                  <a:cubicBezTo>
                    <a:pt x="4092102" y="887203"/>
                    <a:pt x="2716525" y="987457"/>
                    <a:pt x="1830597" y="999989"/>
                  </a:cubicBezTo>
                  <a:lnTo>
                    <a:pt x="0" y="1087206"/>
                  </a:lnTo>
                  <a:lnTo>
                    <a:pt x="0" y="168654"/>
                  </a:lnTo>
                  <a:lnTo>
                    <a:pt x="128135" y="165035"/>
                  </a:lnTo>
                  <a:cubicBezTo>
                    <a:pt x="1233694" y="130451"/>
                    <a:pt x="3998796" y="794"/>
                    <a:pt x="4008762" y="794"/>
                  </a:cubicBezTo>
                  <a:close/>
                </a:path>
              </a:pathLst>
            </a:custGeom>
            <a:gradFill>
              <a:gsLst>
                <a:gs pos="38776">
                  <a:schemeClr val="accent2">
                    <a:lumMod val="75000"/>
                  </a:schemeClr>
                </a:gs>
                <a:gs pos="79000">
                  <a:schemeClr val="accent2">
                    <a:lumMod val="40000"/>
                    <a:lumOff val="60000"/>
                  </a:schemeClr>
                </a:gs>
                <a:gs pos="91000">
                  <a:schemeClr val="accent2">
                    <a:lumMod val="40000"/>
                    <a:lumOff val="60000"/>
                  </a:schemeClr>
                </a:gs>
                <a:gs pos="98000">
                  <a:schemeClr val="accent2">
                    <a:lumMod val="50000"/>
                  </a:schemeClr>
                </a:gs>
                <a:gs pos="70000">
                  <a:schemeClr val="accent2">
                    <a:lumMod val="60000"/>
                    <a:lumOff val="40000"/>
                  </a:schemeClr>
                </a:gs>
                <a:gs pos="98000">
                  <a:schemeClr val="accent2">
                    <a:lumMod val="75000"/>
                  </a:schemeClr>
                </a:gs>
              </a:gsLst>
              <a:lin ang="2112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Y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19685DD-E7B9-4E13-9896-3E33A343458A}"/>
                </a:ext>
              </a:extLst>
            </p:cNvPr>
            <p:cNvSpPr txBox="1"/>
            <p:nvPr/>
          </p:nvSpPr>
          <p:spPr>
            <a:xfrm rot="21420000">
              <a:off x="-32384" y="1575225"/>
              <a:ext cx="37289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alibri" panose="020F0502020204030204" pitchFamily="34" charset="0"/>
                </a:rPr>
                <a:t>08.08.2022 г.</a:t>
              </a:r>
              <a:endParaRPr kumimoji="0" lang="en-UY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endParaRPr>
            </a:p>
          </p:txBody>
        </p:sp>
      </p:grpSp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D245290F-DF43-4D9D-B3BE-0124D42FF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420000">
            <a:off x="11626754" y="2834707"/>
            <a:ext cx="501333" cy="501333"/>
          </a:xfrm>
          <a:prstGeom prst="rect">
            <a:avLst/>
          </a:prstGeom>
        </p:spPr>
      </p:pic>
      <p:pic>
        <p:nvPicPr>
          <p:cNvPr id="41" name="Graphic 40" descr="Badge Tick1 with solid fill">
            <a:extLst>
              <a:ext uri="{FF2B5EF4-FFF2-40B4-BE49-F238E27FC236}">
                <a16:creationId xmlns:a16="http://schemas.microsoft.com/office/drawing/2014/main" id="{5A4269B9-5939-4158-B81A-6069E4DA2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420000">
            <a:off x="11639331" y="4084528"/>
            <a:ext cx="501333" cy="5013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6F5941-762D-44D0-88A0-3BA9DC2009FB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9408" y="1723216"/>
            <a:ext cx="441902" cy="44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331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4244</TotalTime>
  <Words>2907</Words>
  <Application>Microsoft Office PowerPoint</Application>
  <PresentationFormat>Widescreen</PresentationFormat>
  <Paragraphs>421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Wingdings</vt:lpstr>
      <vt:lpstr>Office Theme</vt:lpstr>
      <vt:lpstr>17-то редовно заседание  на Комитета за наблюдение  23 ноември 2022 г., София</vt:lpstr>
      <vt:lpstr>PowerPoint Presentation</vt:lpstr>
      <vt:lpstr>PowerPoint Presentation</vt:lpstr>
      <vt:lpstr>PowerPoint Presentation</vt:lpstr>
      <vt:lpstr>Напредък в изпълнението на Приоритетна ос 1 (ЕФРР)</vt:lpstr>
      <vt:lpstr>Въздействие на увеличението на цените в сектор Строителство върху изпълнението на проектите по ос 1 (ЕФРР)</vt:lpstr>
      <vt:lpstr>Научноизследователска дейност на ЦВП и ЦК</vt:lpstr>
      <vt:lpstr>Изпълнение за индикаторите по Приоритетна ос 2 „Образование и учене през целия живот“, включени в Рамката за изпълнение на ОП НОИР </vt:lpstr>
      <vt:lpstr>Приоритетна ос 2 „Образование и учене през целия живот“ (ЕСФ) – операции/проекти в процес на изпълнение </vt:lpstr>
      <vt:lpstr>Приоритетна ос 2 „Образование и учене през целия живот“ (ЕСФ) – операции/проекти в процес на изпълнение  </vt:lpstr>
      <vt:lpstr>Изпълнение за индикаторите по Приоритетна ос 3 „Образователна среда за активно социално приобщаване“</vt:lpstr>
      <vt:lpstr>Приоритетна ос 3 „ Образователна среда за активно социално приобщаване“ (ЕСФ) – операции/проекти в процес на изпълнение </vt:lpstr>
      <vt:lpstr>PowerPoint Presentation</vt:lpstr>
      <vt:lpstr>PowerPoint Presentation</vt:lpstr>
      <vt:lpstr>PowerPoint Presentation</vt:lpstr>
      <vt:lpstr>136 ОУ „Любен Каравелов“, София</vt:lpstr>
      <vt:lpstr>PowerPoint Presentation</vt:lpstr>
      <vt:lpstr>Приоритетна ос 5 „Равен достъп до училищно образование в условията на кризи“ (React EU)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Autor</cp:lastModifiedBy>
  <cp:revision>305</cp:revision>
  <dcterms:created xsi:type="dcterms:W3CDTF">2021-08-17T08:00:04Z</dcterms:created>
  <dcterms:modified xsi:type="dcterms:W3CDTF">2022-11-24T13:07:56Z</dcterms:modified>
</cp:coreProperties>
</file>